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ink/ink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5"/>
  </p:notesMasterIdLst>
  <p:sldIdLst>
    <p:sldId id="709" r:id="rId2"/>
    <p:sldId id="713" r:id="rId3"/>
    <p:sldId id="712" r:id="rId4"/>
    <p:sldId id="734" r:id="rId5"/>
    <p:sldId id="714" r:id="rId6"/>
    <p:sldId id="715" r:id="rId7"/>
    <p:sldId id="735" r:id="rId8"/>
    <p:sldId id="716" r:id="rId9"/>
    <p:sldId id="717" r:id="rId10"/>
    <p:sldId id="736" r:id="rId11"/>
    <p:sldId id="719" r:id="rId12"/>
    <p:sldId id="720" r:id="rId13"/>
    <p:sldId id="721" r:id="rId14"/>
    <p:sldId id="722" r:id="rId15"/>
    <p:sldId id="724" r:id="rId16"/>
    <p:sldId id="725" r:id="rId17"/>
    <p:sldId id="726" r:id="rId18"/>
    <p:sldId id="727" r:id="rId19"/>
    <p:sldId id="728" r:id="rId20"/>
    <p:sldId id="729" r:id="rId21"/>
    <p:sldId id="731" r:id="rId22"/>
    <p:sldId id="733" r:id="rId23"/>
    <p:sldId id="754" r:id="rId24"/>
    <p:sldId id="755" r:id="rId25"/>
    <p:sldId id="756" r:id="rId26"/>
    <p:sldId id="757" r:id="rId27"/>
    <p:sldId id="758" r:id="rId28"/>
    <p:sldId id="759" r:id="rId29"/>
    <p:sldId id="760" r:id="rId30"/>
    <p:sldId id="761" r:id="rId31"/>
    <p:sldId id="762" r:id="rId32"/>
    <p:sldId id="763" r:id="rId33"/>
    <p:sldId id="764" r:id="rId34"/>
    <p:sldId id="765" r:id="rId35"/>
    <p:sldId id="766" r:id="rId36"/>
    <p:sldId id="767" r:id="rId37"/>
    <p:sldId id="768" r:id="rId38"/>
    <p:sldId id="799" r:id="rId39"/>
    <p:sldId id="769" r:id="rId40"/>
    <p:sldId id="770" r:id="rId41"/>
    <p:sldId id="771" r:id="rId42"/>
    <p:sldId id="772" r:id="rId43"/>
    <p:sldId id="773" r:id="rId44"/>
    <p:sldId id="794" r:id="rId45"/>
    <p:sldId id="774" r:id="rId46"/>
    <p:sldId id="800" r:id="rId47"/>
    <p:sldId id="775" r:id="rId48"/>
    <p:sldId id="776" r:id="rId49"/>
    <p:sldId id="777" r:id="rId50"/>
    <p:sldId id="797" r:id="rId51"/>
    <p:sldId id="779" r:id="rId52"/>
    <p:sldId id="798" r:id="rId53"/>
    <p:sldId id="780" r:id="rId54"/>
    <p:sldId id="801" r:id="rId55"/>
    <p:sldId id="791" r:id="rId56"/>
    <p:sldId id="781" r:id="rId57"/>
    <p:sldId id="782" r:id="rId58"/>
    <p:sldId id="783" r:id="rId59"/>
    <p:sldId id="784" r:id="rId60"/>
    <p:sldId id="785" r:id="rId61"/>
    <p:sldId id="802" r:id="rId62"/>
    <p:sldId id="792" r:id="rId63"/>
    <p:sldId id="787" r:id="rId64"/>
    <p:sldId id="788" r:id="rId65"/>
    <p:sldId id="790" r:id="rId66"/>
    <p:sldId id="796" r:id="rId67"/>
    <p:sldId id="789" r:id="rId68"/>
    <p:sldId id="795" r:id="rId69"/>
    <p:sldId id="803" r:id="rId70"/>
    <p:sldId id="793" r:id="rId71"/>
    <p:sldId id="804" r:id="rId72"/>
    <p:sldId id="805" r:id="rId73"/>
    <p:sldId id="806" r:id="rId74"/>
    <p:sldId id="807" r:id="rId75"/>
    <p:sldId id="808" r:id="rId76"/>
    <p:sldId id="812" r:id="rId77"/>
    <p:sldId id="809" r:id="rId78"/>
    <p:sldId id="810" r:id="rId79"/>
    <p:sldId id="811" r:id="rId80"/>
    <p:sldId id="813" r:id="rId81"/>
    <p:sldId id="814" r:id="rId82"/>
    <p:sldId id="815" r:id="rId83"/>
    <p:sldId id="816" r:id="rId84"/>
    <p:sldId id="817" r:id="rId85"/>
    <p:sldId id="818" r:id="rId86"/>
    <p:sldId id="819" r:id="rId87"/>
    <p:sldId id="820" r:id="rId88"/>
    <p:sldId id="821" r:id="rId89"/>
    <p:sldId id="822" r:id="rId90"/>
    <p:sldId id="823" r:id="rId91"/>
    <p:sldId id="825" r:id="rId92"/>
    <p:sldId id="824" r:id="rId93"/>
    <p:sldId id="827" r:id="rId94"/>
    <p:sldId id="828" r:id="rId95"/>
    <p:sldId id="829" r:id="rId96"/>
    <p:sldId id="830" r:id="rId97"/>
    <p:sldId id="831" r:id="rId98"/>
    <p:sldId id="832" r:id="rId99"/>
    <p:sldId id="833" r:id="rId100"/>
    <p:sldId id="834" r:id="rId101"/>
    <p:sldId id="835" r:id="rId102"/>
    <p:sldId id="836" r:id="rId103"/>
    <p:sldId id="837" r:id="rId10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DFF"/>
    <a:srgbClr val="1342DD"/>
    <a:srgbClr val="8080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51" autoAdjust="0"/>
    <p:restoredTop sz="94660"/>
  </p:normalViewPr>
  <p:slideViewPr>
    <p:cSldViewPr snapToGrid="0">
      <p:cViewPr>
        <p:scale>
          <a:sx n="100" d="100"/>
          <a:sy n="100" d="100"/>
        </p:scale>
        <p:origin x="126" y="72"/>
      </p:cViewPr>
      <p:guideLst>
        <p:guide orient="horz" pos="2160"/>
        <p:guide pos="384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0-08-18T20:02:13"/>
    </inkml:context>
    <inkml:brush xml:id="br0">
      <inkml:brushProperty name="width" value="0.09701" units="cm"/>
      <inkml:brushProperty name="height" value="0.09701" units="cm"/>
      <inkml:brushProperty name="color" value="#FF0000"/>
    </inkml:brush>
  </inkml:definitions>
  <inkml:trace contextRef="#ctx0" brushRef="#br0">1063 305,'34'0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9788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1552664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8A2B0B2E-0379-4267-A79B-E686C9D9EFBF}" type="datetime1">
              <a:rPr lang="zh-CN" altLang="en-US">
                <a:solidFill>
                  <a:srgbClr val="45516B"/>
                </a:solidFill>
              </a:rPr>
              <a:t>2022/10/22</a:t>
            </a:fld>
            <a:endParaRPr lang="en-US" altLang="zh-CN">
              <a:solidFill>
                <a:srgbClr val="45516B"/>
              </a:solidFill>
            </a:endParaRPr>
          </a:p>
        </p:txBody>
      </p:sp>
      <p:sp>
        <p:nvSpPr>
          <p:cNvPr id="5"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6" name="灯片编号占位符 22"/>
          <p:cNvSpPr>
            <a:spLocks noGrp="1" noChangeArrowheads="1"/>
          </p:cNvSpPr>
          <p:nvPr>
            <p:ph type="sldNum" sz="quarter" idx="12"/>
          </p:nvPr>
        </p:nvSpPr>
        <p:spPr/>
        <p:txBody>
          <a:bodyPr/>
          <a:lstStyle>
            <a:lvl1pPr>
              <a:defRPr/>
            </a:lvl1pPr>
          </a:lstStyle>
          <a:p>
            <a:fld id="{8106F09F-7A4D-4648-B958-AE1426FDC076}" type="slidenum">
              <a:rPr lang="en-US" altLang="zh-CN"/>
              <a:t>‹#›</a:t>
            </a:fld>
            <a:r>
              <a:rPr lang="en-US" altLang="zh-CN">
                <a:solidFill>
                  <a:srgbClr val="9B2D1F"/>
                </a:solidFill>
              </a:rPr>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352CD398-3272-40F3-8FDE-31FADA4F0A10}" type="datetime1">
              <a:rPr lang="zh-CN" altLang="en-US">
                <a:solidFill>
                  <a:srgbClr val="45516B"/>
                </a:solidFill>
              </a:rPr>
              <a:t>2022/10/22</a:t>
            </a:fld>
            <a:endParaRPr lang="en-US" altLang="zh-CN">
              <a:solidFill>
                <a:srgbClr val="45516B"/>
              </a:solidFill>
            </a:endParaRPr>
          </a:p>
        </p:txBody>
      </p:sp>
      <p:sp>
        <p:nvSpPr>
          <p:cNvPr id="5"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6" name="灯片编号占位符 22"/>
          <p:cNvSpPr>
            <a:spLocks noGrp="1" noChangeArrowheads="1"/>
          </p:cNvSpPr>
          <p:nvPr>
            <p:ph type="sldNum" sz="quarter" idx="12"/>
          </p:nvPr>
        </p:nvSpPr>
        <p:spPr/>
        <p:txBody>
          <a:bodyPr/>
          <a:lstStyle>
            <a:lvl1pPr>
              <a:defRPr/>
            </a:lvl1pPr>
          </a:lstStyle>
          <a:p>
            <a:fld id="{FDA9DA5A-7573-44EA-93F1-4D5305AF1E48}" type="slidenum">
              <a:rPr lang="en-US" altLang="zh-CN"/>
              <a:t>‹#›</a:t>
            </a:fld>
            <a:r>
              <a:rPr lang="en-US" altLang="zh-CN">
                <a:solidFill>
                  <a:srgbClr val="9B2D1F"/>
                </a:solidFill>
              </a:rPr>
              <a:t> </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91600" y="274638"/>
            <a:ext cx="2590800" cy="5745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219200" y="274638"/>
            <a:ext cx="7569200" cy="5745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BFD080FD-E383-4E79-B3DE-BD8107BEDE85}" type="datetime1">
              <a:rPr lang="zh-CN" altLang="en-US">
                <a:solidFill>
                  <a:srgbClr val="45516B"/>
                </a:solidFill>
              </a:rPr>
              <a:t>2022/10/22</a:t>
            </a:fld>
            <a:endParaRPr lang="en-US" altLang="zh-CN">
              <a:solidFill>
                <a:srgbClr val="45516B"/>
              </a:solidFill>
            </a:endParaRPr>
          </a:p>
        </p:txBody>
      </p:sp>
      <p:sp>
        <p:nvSpPr>
          <p:cNvPr id="5"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6" name="灯片编号占位符 22"/>
          <p:cNvSpPr>
            <a:spLocks noGrp="1" noChangeArrowheads="1"/>
          </p:cNvSpPr>
          <p:nvPr>
            <p:ph type="sldNum" sz="quarter" idx="12"/>
          </p:nvPr>
        </p:nvSpPr>
        <p:spPr/>
        <p:txBody>
          <a:bodyPr/>
          <a:lstStyle>
            <a:lvl1pPr>
              <a:defRPr/>
            </a:lvl1pPr>
          </a:lstStyle>
          <a:p>
            <a:fld id="{D01180D9-985D-4494-AAB4-D2A21828C9D5}" type="slidenum">
              <a:rPr lang="en-US" altLang="zh-CN"/>
              <a:t>‹#›</a:t>
            </a:fld>
            <a:r>
              <a:rPr lang="en-US" altLang="zh-CN">
                <a:solidFill>
                  <a:srgbClr val="9B2D1F"/>
                </a:solidFill>
              </a:rPr>
              <a:t> </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68F29ACD-36A1-4DC1-B1BC-FA5CAE88E632}" type="datetime1">
              <a:rPr lang="zh-CN" altLang="en-US">
                <a:solidFill>
                  <a:srgbClr val="45516B"/>
                </a:solidFill>
              </a:rPr>
              <a:t>2022/10/22</a:t>
            </a:fld>
            <a:endParaRPr lang="en-US" altLang="zh-CN">
              <a:solidFill>
                <a:srgbClr val="45516B"/>
              </a:solidFill>
            </a:endParaRPr>
          </a:p>
        </p:txBody>
      </p:sp>
      <p:sp>
        <p:nvSpPr>
          <p:cNvPr id="5"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6" name="灯片编号占位符 22"/>
          <p:cNvSpPr>
            <a:spLocks noGrp="1" noChangeArrowheads="1"/>
          </p:cNvSpPr>
          <p:nvPr>
            <p:ph type="sldNum" sz="quarter" idx="12"/>
          </p:nvPr>
        </p:nvSpPr>
        <p:spPr/>
        <p:txBody>
          <a:bodyPr/>
          <a:lstStyle>
            <a:lvl1pPr>
              <a:defRPr/>
            </a:lvl1pPr>
          </a:lstStyle>
          <a:p>
            <a:fld id="{443BA1C0-6166-4BD2-B55F-34F159391780}" type="slidenum">
              <a:rPr lang="en-US" altLang="zh-CN"/>
              <a:t>‹#›</a:t>
            </a:fld>
            <a:r>
              <a:rPr lang="en-US" altLang="zh-CN">
                <a:solidFill>
                  <a:srgbClr val="9B2D1F"/>
                </a:solidFill>
              </a:rPr>
              <a:t>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E7A39465-025D-4B30-9CA2-06059C6770C2}" type="datetime1">
              <a:rPr lang="zh-CN" altLang="en-US">
                <a:solidFill>
                  <a:srgbClr val="45516B"/>
                </a:solidFill>
              </a:rPr>
              <a:t>2022/10/22</a:t>
            </a:fld>
            <a:endParaRPr lang="en-US" altLang="zh-CN">
              <a:solidFill>
                <a:srgbClr val="45516B"/>
              </a:solidFill>
            </a:endParaRPr>
          </a:p>
        </p:txBody>
      </p:sp>
      <p:sp>
        <p:nvSpPr>
          <p:cNvPr id="5"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6" name="灯片编号占位符 22"/>
          <p:cNvSpPr>
            <a:spLocks noGrp="1" noChangeArrowheads="1"/>
          </p:cNvSpPr>
          <p:nvPr>
            <p:ph type="sldNum" sz="quarter" idx="12"/>
          </p:nvPr>
        </p:nvSpPr>
        <p:spPr/>
        <p:txBody>
          <a:bodyPr/>
          <a:lstStyle>
            <a:lvl1pPr>
              <a:defRPr/>
            </a:lvl1pPr>
          </a:lstStyle>
          <a:p>
            <a:fld id="{56C84A7C-9DFD-4A65-B9EC-989E24237B45}" type="slidenum">
              <a:rPr lang="en-US" altLang="zh-CN"/>
              <a:t>‹#›</a:t>
            </a:fld>
            <a:r>
              <a:rPr lang="en-US" altLang="zh-CN">
                <a:solidFill>
                  <a:srgbClr val="9B2D1F"/>
                </a:solidFill>
              </a:rPr>
              <a:t> </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219200" y="14478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502400" y="1447800"/>
            <a:ext cx="50800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2C2CBDEA-E680-4F13-8946-F45B592D7260}" type="datetime1">
              <a:rPr lang="zh-CN" altLang="en-US">
                <a:solidFill>
                  <a:srgbClr val="45516B"/>
                </a:solidFill>
              </a:rPr>
              <a:t>2022/10/22</a:t>
            </a:fld>
            <a:endParaRPr lang="en-US" altLang="zh-CN">
              <a:solidFill>
                <a:srgbClr val="45516B"/>
              </a:solidFill>
            </a:endParaRPr>
          </a:p>
        </p:txBody>
      </p:sp>
      <p:sp>
        <p:nvSpPr>
          <p:cNvPr id="6"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7" name="灯片编号占位符 22"/>
          <p:cNvSpPr>
            <a:spLocks noGrp="1" noChangeArrowheads="1"/>
          </p:cNvSpPr>
          <p:nvPr>
            <p:ph type="sldNum" sz="quarter" idx="12"/>
          </p:nvPr>
        </p:nvSpPr>
        <p:spPr/>
        <p:txBody>
          <a:bodyPr/>
          <a:lstStyle>
            <a:lvl1pPr>
              <a:defRPr/>
            </a:lvl1pPr>
          </a:lstStyle>
          <a:p>
            <a:fld id="{C744F3B4-F894-43FA-AD18-1756698BFA96}" type="slidenum">
              <a:rPr lang="en-US" altLang="zh-CN"/>
              <a:t>‹#›</a:t>
            </a:fld>
            <a:r>
              <a:rPr lang="en-US" altLang="zh-CN">
                <a:solidFill>
                  <a:srgbClr val="9B2D1F"/>
                </a:solidFill>
              </a:rPr>
              <a:t> </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C040CC3F-0545-49EE-BD99-B7BC3C1C2F80}" type="datetime1">
              <a:rPr lang="zh-CN" altLang="en-US">
                <a:solidFill>
                  <a:srgbClr val="45516B"/>
                </a:solidFill>
              </a:rPr>
              <a:t>2022/10/22</a:t>
            </a:fld>
            <a:endParaRPr lang="en-US" altLang="zh-CN">
              <a:solidFill>
                <a:srgbClr val="45516B"/>
              </a:solidFill>
            </a:endParaRPr>
          </a:p>
        </p:txBody>
      </p:sp>
      <p:sp>
        <p:nvSpPr>
          <p:cNvPr id="8"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9" name="灯片编号占位符 22"/>
          <p:cNvSpPr>
            <a:spLocks noGrp="1" noChangeArrowheads="1"/>
          </p:cNvSpPr>
          <p:nvPr>
            <p:ph type="sldNum" sz="quarter" idx="12"/>
          </p:nvPr>
        </p:nvSpPr>
        <p:spPr/>
        <p:txBody>
          <a:bodyPr/>
          <a:lstStyle>
            <a:lvl1pPr>
              <a:defRPr/>
            </a:lvl1pPr>
          </a:lstStyle>
          <a:p>
            <a:fld id="{B90B65E8-9532-4945-9EC4-81BDBBB86B64}" type="slidenum">
              <a:rPr lang="en-US" altLang="zh-CN"/>
              <a:t>‹#›</a:t>
            </a:fld>
            <a:r>
              <a:rPr lang="en-US" altLang="zh-CN">
                <a:solidFill>
                  <a:srgbClr val="9B2D1F"/>
                </a:solidFill>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5B21F582-292D-48DD-B23F-29A6D827A872}" type="datetime1">
              <a:rPr lang="zh-CN" altLang="en-US">
                <a:solidFill>
                  <a:srgbClr val="45516B"/>
                </a:solidFill>
              </a:rPr>
              <a:t>2022/10/22</a:t>
            </a:fld>
            <a:endParaRPr lang="en-US" altLang="zh-CN">
              <a:solidFill>
                <a:srgbClr val="45516B"/>
              </a:solidFill>
            </a:endParaRPr>
          </a:p>
        </p:txBody>
      </p:sp>
      <p:sp>
        <p:nvSpPr>
          <p:cNvPr id="4"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5" name="灯片编号占位符 22"/>
          <p:cNvSpPr>
            <a:spLocks noGrp="1" noChangeArrowheads="1"/>
          </p:cNvSpPr>
          <p:nvPr>
            <p:ph type="sldNum" sz="quarter" idx="12"/>
          </p:nvPr>
        </p:nvSpPr>
        <p:spPr/>
        <p:txBody>
          <a:bodyPr/>
          <a:lstStyle>
            <a:lvl1pPr>
              <a:defRPr/>
            </a:lvl1pPr>
          </a:lstStyle>
          <a:p>
            <a:fld id="{461F1018-D9F9-47E2-96A7-26E2D0434A54}" type="slidenum">
              <a:rPr lang="en-US" altLang="zh-CN"/>
              <a:t>‹#›</a:t>
            </a:fld>
            <a:r>
              <a:rPr lang="en-US" altLang="zh-CN">
                <a:solidFill>
                  <a:srgbClr val="9B2D1F"/>
                </a:solidFill>
              </a:rPr>
              <a:t> </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E3A1B384-6B9A-464C-8DE6-AFBAB0937AFD}" type="datetime1">
              <a:rPr lang="zh-CN" altLang="en-US">
                <a:solidFill>
                  <a:srgbClr val="45516B"/>
                </a:solidFill>
              </a:rPr>
              <a:t>2022/10/22</a:t>
            </a:fld>
            <a:endParaRPr lang="en-US" altLang="zh-CN">
              <a:solidFill>
                <a:srgbClr val="45516B"/>
              </a:solidFill>
            </a:endParaRPr>
          </a:p>
        </p:txBody>
      </p:sp>
      <p:sp>
        <p:nvSpPr>
          <p:cNvPr id="3"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4" name="灯片编号占位符 22"/>
          <p:cNvSpPr>
            <a:spLocks noGrp="1" noChangeArrowheads="1"/>
          </p:cNvSpPr>
          <p:nvPr>
            <p:ph type="sldNum" sz="quarter" idx="12"/>
          </p:nvPr>
        </p:nvSpPr>
        <p:spPr/>
        <p:txBody>
          <a:bodyPr/>
          <a:lstStyle>
            <a:lvl1pPr>
              <a:defRPr/>
            </a:lvl1pPr>
          </a:lstStyle>
          <a:p>
            <a:fld id="{FBD1E736-0580-4475-894F-22C1EE9983E8}" type="slidenum">
              <a:rPr lang="en-US" altLang="zh-CN"/>
              <a:t>‹#›</a:t>
            </a:fld>
            <a:r>
              <a:rPr lang="en-US" altLang="zh-CN">
                <a:solidFill>
                  <a:srgbClr val="9B2D1F"/>
                </a:solidFill>
              </a:rPr>
              <a:t> </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A1C2CF78-CDC2-4BBA-A9FB-EAF419B20B7F}" type="datetime1">
              <a:rPr lang="zh-CN" altLang="en-US">
                <a:solidFill>
                  <a:srgbClr val="45516B"/>
                </a:solidFill>
              </a:rPr>
              <a:t>2022/10/22</a:t>
            </a:fld>
            <a:endParaRPr lang="en-US" altLang="zh-CN">
              <a:solidFill>
                <a:srgbClr val="45516B"/>
              </a:solidFill>
            </a:endParaRPr>
          </a:p>
        </p:txBody>
      </p:sp>
      <p:sp>
        <p:nvSpPr>
          <p:cNvPr id="6"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7" name="灯片编号占位符 22"/>
          <p:cNvSpPr>
            <a:spLocks noGrp="1" noChangeArrowheads="1"/>
          </p:cNvSpPr>
          <p:nvPr>
            <p:ph type="sldNum" sz="quarter" idx="12"/>
          </p:nvPr>
        </p:nvSpPr>
        <p:spPr/>
        <p:txBody>
          <a:bodyPr/>
          <a:lstStyle>
            <a:lvl1pPr>
              <a:defRPr/>
            </a:lvl1pPr>
          </a:lstStyle>
          <a:p>
            <a:fld id="{0A1C9F2A-AFBB-4F68-97F1-A7EE562315FA}" type="slidenum">
              <a:rPr lang="en-US" altLang="zh-CN"/>
              <a:t>‹#›</a:t>
            </a:fld>
            <a:r>
              <a:rPr lang="en-US" altLang="zh-CN">
                <a:solidFill>
                  <a:srgbClr val="9B2D1F"/>
                </a:solidFill>
              </a:rPr>
              <a:t> </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3"/>
          <p:cNvSpPr>
            <a:spLocks noGrp="1" noChangeArrowheads="1"/>
          </p:cNvSpPr>
          <p:nvPr>
            <p:ph type="dt" sz="half" idx="10"/>
          </p:nvPr>
        </p:nvSpPr>
        <p:spPr/>
        <p:txBody>
          <a:bodyPr/>
          <a:lstStyle>
            <a:lvl1pPr>
              <a:defRPr/>
            </a:lvl1pPr>
          </a:lstStyle>
          <a:p>
            <a:pPr>
              <a:defRPr/>
            </a:pPr>
            <a:r>
              <a:rPr lang="en-US" altLang="zh-CN">
                <a:solidFill>
                  <a:srgbClr val="696464"/>
                </a:solidFill>
              </a:rPr>
              <a:t> </a:t>
            </a:r>
            <a:fld id="{B8B6CC87-DBF6-4D70-8B2C-F29F982E65AF}" type="datetime1">
              <a:rPr lang="zh-CN" altLang="en-US">
                <a:solidFill>
                  <a:srgbClr val="45516B"/>
                </a:solidFill>
              </a:rPr>
              <a:t>2022/10/22</a:t>
            </a:fld>
            <a:endParaRPr lang="en-US" altLang="zh-CN">
              <a:solidFill>
                <a:srgbClr val="45516B"/>
              </a:solidFill>
            </a:endParaRPr>
          </a:p>
        </p:txBody>
      </p:sp>
      <p:sp>
        <p:nvSpPr>
          <p:cNvPr id="6" name="页脚占位符 2"/>
          <p:cNvSpPr>
            <a:spLocks noGrp="1" noChangeArrowheads="1"/>
          </p:cNvSpPr>
          <p:nvPr>
            <p:ph type="ftr" sz="quarter" idx="11"/>
          </p:nvPr>
        </p:nvSpPr>
        <p:spPr/>
        <p:txBody>
          <a:bodyPr/>
          <a:lstStyle>
            <a:lvl1pPr>
              <a:defRPr/>
            </a:lvl1pPr>
          </a:lstStyle>
          <a:p>
            <a:pPr>
              <a:defRPr/>
            </a:pPr>
            <a:r>
              <a:rPr lang="en-US" altLang="zh-CN">
                <a:solidFill>
                  <a:srgbClr val="696464"/>
                </a:solidFill>
              </a:rPr>
              <a:t>Matlab Programing</a:t>
            </a:r>
            <a:endParaRPr lang="en-US" altLang="zh-CN">
              <a:solidFill>
                <a:srgbClr val="696464"/>
              </a:solidFill>
              <a:latin typeface="ESSTIXThirteen" pitchFamily="2" charset="0"/>
            </a:endParaRPr>
          </a:p>
        </p:txBody>
      </p:sp>
      <p:sp>
        <p:nvSpPr>
          <p:cNvPr id="7" name="灯片编号占位符 22"/>
          <p:cNvSpPr>
            <a:spLocks noGrp="1" noChangeArrowheads="1"/>
          </p:cNvSpPr>
          <p:nvPr>
            <p:ph type="sldNum" sz="quarter" idx="12"/>
          </p:nvPr>
        </p:nvSpPr>
        <p:spPr/>
        <p:txBody>
          <a:bodyPr/>
          <a:lstStyle>
            <a:lvl1pPr>
              <a:defRPr/>
            </a:lvl1pPr>
          </a:lstStyle>
          <a:p>
            <a:fld id="{1605AB60-7E66-439A-BAA3-AAEF1DAABE67}" type="slidenum">
              <a:rPr lang="en-US" altLang="zh-CN"/>
              <a:t>‹#›</a:t>
            </a:fld>
            <a:r>
              <a:rPr lang="en-US" altLang="zh-CN">
                <a:solidFill>
                  <a:srgbClr val="9B2D1F"/>
                </a:solidFill>
              </a:rPr>
              <a:t> </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矩形 8"/>
          <p:cNvSpPr>
            <a:spLocks noChangeArrowheads="1"/>
          </p:cNvSpPr>
          <p:nvPr/>
        </p:nvSpPr>
        <p:spPr bwMode="auto">
          <a:xfrm>
            <a:off x="0" y="0"/>
            <a:ext cx="12192000" cy="6858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en-US" altLang="zh-CN" sz="1800" smtClean="0">
              <a:solidFill>
                <a:srgbClr val="FFFFFF"/>
              </a:solidFill>
              <a:latin typeface="Perpetua" panose="02020502060401020303" pitchFamily="18" charset="0"/>
            </a:endParaRPr>
          </a:p>
        </p:txBody>
      </p:sp>
      <p:sp useBgFill="1">
        <p:nvSpPr>
          <p:cNvPr id="1027" name="圆角矩形 7"/>
          <p:cNvSpPr>
            <a:spLocks noChangeArrowheads="1"/>
          </p:cNvSpPr>
          <p:nvPr/>
        </p:nvSpPr>
        <p:spPr bwMode="auto">
          <a:xfrm>
            <a:off x="84668" y="69850"/>
            <a:ext cx="12018433" cy="6692900"/>
          </a:xfrm>
          <a:prstGeom prst="roundRect">
            <a:avLst>
              <a:gd name="adj" fmla="val 4931"/>
            </a:avLst>
          </a:prstGeom>
          <a:ln w="6350" cap="sq" cmpd="sng">
            <a:solidFill>
              <a:schemeClr val="tx1"/>
            </a:solidFill>
            <a:round/>
          </a:ln>
        </p:spPr>
        <p:txBody>
          <a:bodyPr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en-US" altLang="zh-CN" sz="1800" smtClean="0">
              <a:solidFill>
                <a:srgbClr val="FFFFFF"/>
              </a:solidFill>
              <a:latin typeface="Perpetua" panose="02020502060401020303" pitchFamily="18" charset="0"/>
            </a:endParaRPr>
          </a:p>
        </p:txBody>
      </p:sp>
      <p:sp>
        <p:nvSpPr>
          <p:cNvPr id="1028" name="标题占位符 21"/>
          <p:cNvSpPr>
            <a:spLocks noGrp="1" noChangeArrowheads="1"/>
          </p:cNvSpPr>
          <p:nvPr>
            <p:ph type="title"/>
          </p:nvPr>
        </p:nvSpPr>
        <p:spPr bwMode="auto">
          <a:xfrm>
            <a:off x="1219200" y="274638"/>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91440" numCol="1" anchor="b" anchorCtr="0" compatLnSpc="1"/>
          <a:lstStyle/>
          <a:p>
            <a:pPr lvl="0"/>
            <a:r>
              <a:rPr lang="zh-CN" altLang="zh-CN" smtClean="0"/>
              <a:t>单击此处编辑母版标题样式</a:t>
            </a:r>
          </a:p>
        </p:txBody>
      </p:sp>
      <p:sp>
        <p:nvSpPr>
          <p:cNvPr id="1029" name="文本占位符 12"/>
          <p:cNvSpPr>
            <a:spLocks noGrp="1" noChangeArrowheads="1"/>
          </p:cNvSpPr>
          <p:nvPr>
            <p:ph type="body" idx="1"/>
          </p:nvPr>
        </p:nvSpPr>
        <p:spPr bwMode="auto">
          <a:xfrm>
            <a:off x="1219200" y="1447800"/>
            <a:ext cx="10363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30" name="日期占位符 13"/>
          <p:cNvSpPr>
            <a:spLocks noGrp="1" noChangeArrowheads="1"/>
          </p:cNvSpPr>
          <p:nvPr>
            <p:ph type="dt" sz="half" idx="2"/>
          </p:nvPr>
        </p:nvSpPr>
        <p:spPr bwMode="auto">
          <a:xfrm>
            <a:off x="8229600" y="6191250"/>
            <a:ext cx="3302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defRPr sz="1400">
                <a:solidFill>
                  <a:schemeClr val="tx2"/>
                </a:solidFill>
              </a:defRPr>
            </a:lvl1pPr>
          </a:lstStyle>
          <a:p>
            <a:pPr fontAlgn="base">
              <a:spcBef>
                <a:spcPct val="0"/>
              </a:spcBef>
              <a:spcAft>
                <a:spcPct val="0"/>
              </a:spcAft>
              <a:buFont typeface="Arial" panose="020B0604020202020204" pitchFamily="34" charset="0"/>
              <a:buNone/>
              <a:defRPr/>
            </a:pPr>
            <a:r>
              <a:rPr lang="en-US" altLang="zh-CN">
                <a:solidFill>
                  <a:srgbClr val="696464"/>
                </a:solidFill>
                <a:latin typeface="Tahoma" panose="020B0604030504040204" pitchFamily="34" charset="0"/>
              </a:rPr>
              <a:t> </a:t>
            </a:r>
            <a:fld id="{56A5F6A0-907A-4254-B52F-521063AE0658}" type="datetime1">
              <a:rPr lang="zh-CN" altLang="en-US">
                <a:solidFill>
                  <a:srgbClr val="45516B"/>
                </a:solidFill>
                <a:latin typeface="Tahoma" panose="020B0604030504040204" pitchFamily="34" charset="0"/>
              </a:rPr>
              <a:t>2022/10/22</a:t>
            </a:fld>
            <a:endParaRPr lang="en-US" altLang="zh-CN">
              <a:solidFill>
                <a:srgbClr val="45516B"/>
              </a:solidFill>
              <a:latin typeface="Tahoma" panose="020B0604030504040204" pitchFamily="34" charset="0"/>
            </a:endParaRPr>
          </a:p>
        </p:txBody>
      </p:sp>
      <p:sp>
        <p:nvSpPr>
          <p:cNvPr id="1031" name="页脚占位符 2"/>
          <p:cNvSpPr>
            <a:spLocks noGrp="1" noChangeArrowheads="1"/>
          </p:cNvSpPr>
          <p:nvPr>
            <p:ph type="ftr" sz="quarter" idx="3"/>
          </p:nvPr>
        </p:nvSpPr>
        <p:spPr bwMode="auto">
          <a:xfrm>
            <a:off x="1219200" y="6172200"/>
            <a:ext cx="528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defRPr sz="1400">
                <a:solidFill>
                  <a:schemeClr val="tx2"/>
                </a:solidFill>
              </a:defRPr>
            </a:lvl1pPr>
          </a:lstStyle>
          <a:p>
            <a:pPr fontAlgn="base">
              <a:spcBef>
                <a:spcPct val="0"/>
              </a:spcBef>
              <a:spcAft>
                <a:spcPct val="0"/>
              </a:spcAft>
              <a:buFont typeface="Arial" panose="020B0604020202020204" pitchFamily="34" charset="0"/>
              <a:buNone/>
              <a:defRPr/>
            </a:pPr>
            <a:r>
              <a:rPr lang="en-US" altLang="zh-CN">
                <a:solidFill>
                  <a:srgbClr val="696464"/>
                </a:solidFill>
                <a:latin typeface="Tahoma" panose="020B0604030504040204" pitchFamily="34" charset="0"/>
              </a:rPr>
              <a:t>Matlab Programing</a:t>
            </a:r>
            <a:endParaRPr lang="en-US" altLang="zh-CN">
              <a:solidFill>
                <a:srgbClr val="696464"/>
              </a:solidFill>
              <a:latin typeface="ESSTIXThirteen" pitchFamily="2" charset="0"/>
            </a:endParaRPr>
          </a:p>
        </p:txBody>
      </p:sp>
      <p:sp>
        <p:nvSpPr>
          <p:cNvPr id="1032" name="灯片编号占位符 22"/>
          <p:cNvSpPr>
            <a:spLocks noGrp="1" noChangeArrowheads="1"/>
          </p:cNvSpPr>
          <p:nvPr>
            <p:ph type="sldNum" sz="quarter" idx="4"/>
          </p:nvPr>
        </p:nvSpPr>
        <p:spPr bwMode="auto">
          <a:xfrm>
            <a:off x="194733" y="6210300"/>
            <a:ext cx="609600" cy="457200"/>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none" lIns="0" tIns="0" rIns="0" bIns="0" numCol="1" anchor="ctr" anchorCtr="1" compatLnSpc="1"/>
          <a:lstStyle>
            <a:lvl1pPr algn="ctr" eaLnBrk="1" hangingPunct="1">
              <a:defRPr sz="1400">
                <a:solidFill>
                  <a:srgbClr val="FFFFFF"/>
                </a:solidFill>
                <a:latin typeface="Franklin Gothic Book" panose="020B0503020102020204" pitchFamily="34" charset="0"/>
                <a:ea typeface="幼圆" panose="02010509060101010101" pitchFamily="49" charset="-122"/>
              </a:defRPr>
            </a:lvl1pPr>
          </a:lstStyle>
          <a:p>
            <a:pPr fontAlgn="base">
              <a:spcBef>
                <a:spcPct val="0"/>
              </a:spcBef>
              <a:spcAft>
                <a:spcPct val="0"/>
              </a:spcAft>
              <a:buFont typeface="Arial" panose="020B0604020202020204" pitchFamily="34" charset="0"/>
              <a:buNone/>
            </a:pPr>
            <a:fld id="{2C2EB92A-F571-484E-8D93-C6C5957F1577}" type="slidenum">
              <a:rPr lang="en-US" altLang="zh-CN"/>
              <a:t>‹#›</a:t>
            </a:fld>
            <a:r>
              <a:rPr lang="en-US" altLang="zh-CN">
                <a:solidFill>
                  <a:srgbClr val="9B2D1F"/>
                </a:solidFill>
              </a:rPr>
              <a:t> </a:t>
            </a:r>
          </a:p>
        </p:txBody>
      </p:sp>
      <p:grpSp>
        <p:nvGrpSpPr>
          <p:cNvPr id="1033" name="Group 17"/>
          <p:cNvGrpSpPr/>
          <p:nvPr userDrawn="1"/>
        </p:nvGrpSpPr>
        <p:grpSpPr bwMode="auto">
          <a:xfrm>
            <a:off x="239185" y="115888"/>
            <a:ext cx="11389783" cy="1052512"/>
            <a:chOff x="0" y="0"/>
            <a:chExt cx="5381" cy="663"/>
          </a:xfrm>
        </p:grpSpPr>
        <p:sp>
          <p:nvSpPr>
            <p:cNvPr id="1034" name="Rectangle 2"/>
            <p:cNvSpPr>
              <a:spLocks noChangeArrowheads="1"/>
            </p:cNvSpPr>
            <p:nvPr userDrawn="1"/>
          </p:nvSpPr>
          <p:spPr bwMode="auto">
            <a:xfrm>
              <a:off x="183" y="68"/>
              <a:ext cx="276" cy="299"/>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smtClean="0">
                <a:solidFill>
                  <a:srgbClr val="000000"/>
                </a:solidFill>
              </a:endParaRPr>
            </a:p>
          </p:txBody>
        </p:sp>
        <p:sp>
          <p:nvSpPr>
            <p:cNvPr id="1035" name="Rectangle 3"/>
            <p:cNvSpPr>
              <a:spLocks noChangeArrowheads="1"/>
            </p:cNvSpPr>
            <p:nvPr userDrawn="1"/>
          </p:nvSpPr>
          <p:spPr bwMode="auto">
            <a:xfrm>
              <a:off x="424" y="68"/>
              <a:ext cx="207" cy="299"/>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smtClean="0">
                <a:solidFill>
                  <a:srgbClr val="000000"/>
                </a:solidFill>
              </a:endParaRPr>
            </a:p>
          </p:txBody>
        </p:sp>
        <p:sp>
          <p:nvSpPr>
            <p:cNvPr id="1036" name="Rectangle 4"/>
            <p:cNvSpPr>
              <a:spLocks noChangeArrowheads="1"/>
            </p:cNvSpPr>
            <p:nvPr userDrawn="1"/>
          </p:nvSpPr>
          <p:spPr bwMode="auto">
            <a:xfrm>
              <a:off x="261" y="334"/>
              <a:ext cx="266" cy="299"/>
            </a:xfrm>
            <a:prstGeom prst="rect">
              <a:avLst/>
            </a:prstGeom>
            <a:solidFill>
              <a:schemeClr val="folHlink"/>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smtClean="0">
                <a:solidFill>
                  <a:srgbClr val="000000"/>
                </a:solidFill>
              </a:endParaRPr>
            </a:p>
          </p:txBody>
        </p:sp>
        <p:sp>
          <p:nvSpPr>
            <p:cNvPr id="1037" name="Rectangle 5"/>
            <p:cNvSpPr>
              <a:spLocks noChangeArrowheads="1"/>
            </p:cNvSpPr>
            <p:nvPr userDrawn="1"/>
          </p:nvSpPr>
          <p:spPr bwMode="auto">
            <a:xfrm>
              <a:off x="494" y="334"/>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smtClean="0">
                <a:solidFill>
                  <a:srgbClr val="000000"/>
                </a:solidFill>
              </a:endParaRPr>
            </a:p>
          </p:txBody>
        </p:sp>
        <p:sp>
          <p:nvSpPr>
            <p:cNvPr id="1038" name="Rectangle 6"/>
            <p:cNvSpPr>
              <a:spLocks noChangeArrowheads="1"/>
            </p:cNvSpPr>
            <p:nvPr userDrawn="1"/>
          </p:nvSpPr>
          <p:spPr bwMode="auto">
            <a:xfrm>
              <a:off x="0" y="288"/>
              <a:ext cx="353" cy="266"/>
            </a:xfrm>
            <a:prstGeom prst="rect">
              <a:avLst/>
            </a:prstGeom>
            <a:gradFill rotWithShape="0">
              <a:gsLst>
                <a:gs pos="0">
                  <a:schemeClr val="bg1"/>
                </a:gs>
                <a:gs pos="100000">
                  <a:schemeClr val="hlink"/>
                </a:gs>
              </a:gsLst>
              <a:lin ang="27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smtClean="0">
                <a:solidFill>
                  <a:srgbClr val="000000"/>
                </a:solidFill>
              </a:endParaRPr>
            </a:p>
          </p:txBody>
        </p:sp>
        <p:sp>
          <p:nvSpPr>
            <p:cNvPr id="1039" name="Rectangle 7"/>
            <p:cNvSpPr>
              <a:spLocks noChangeArrowheads="1"/>
            </p:cNvSpPr>
            <p:nvPr userDrawn="1"/>
          </p:nvSpPr>
          <p:spPr bwMode="auto">
            <a:xfrm>
              <a:off x="400" y="0"/>
              <a:ext cx="20" cy="663"/>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smtClean="0">
                <a:solidFill>
                  <a:srgbClr val="000000"/>
                </a:solidFill>
              </a:endParaRPr>
            </a:p>
          </p:txBody>
        </p:sp>
        <p:sp>
          <p:nvSpPr>
            <p:cNvPr id="1040" name="Rectangle 8"/>
            <p:cNvSpPr>
              <a:spLocks noChangeArrowheads="1"/>
            </p:cNvSpPr>
            <p:nvPr userDrawn="1"/>
          </p:nvSpPr>
          <p:spPr bwMode="auto">
            <a:xfrm>
              <a:off x="199" y="498"/>
              <a:ext cx="5182" cy="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smtClean="0">
                <a:solidFill>
                  <a:srgbClr val="000000"/>
                </a:solidFill>
              </a:endParaRPr>
            </a:p>
          </p:txBody>
        </p:sp>
      </p:grpSp>
      <p:sp>
        <p:nvSpPr>
          <p:cNvPr id="1041" name="Rectangle 16"/>
          <p:cNvSpPr>
            <a:spLocks noChangeArrowheads="1"/>
          </p:cNvSpPr>
          <p:nvPr userDrawn="1"/>
        </p:nvSpPr>
        <p:spPr bwMode="auto">
          <a:xfrm>
            <a:off x="878418" y="6237288"/>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defRPr/>
            </a:pPr>
            <a:endParaRPr lang="zh-CN" altLang="en-US" sz="240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2pPr>
      <a:lvl3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3pPr>
      <a:lvl4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4pPr>
      <a:lvl5pPr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5pPr>
      <a:lvl6pPr marL="4572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6pPr>
      <a:lvl7pPr marL="9144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7pPr>
      <a:lvl8pPr marL="13716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8pPr>
      <a:lvl9pPr marL="1828800" algn="l" rtl="0" eaLnBrk="0" fontAlgn="base" hangingPunct="0">
        <a:spcBef>
          <a:spcPct val="0"/>
        </a:spcBef>
        <a:spcAft>
          <a:spcPct val="0"/>
        </a:spcAft>
        <a:defRPr sz="4000">
          <a:solidFill>
            <a:schemeClr val="tx2"/>
          </a:solidFill>
          <a:latin typeface="Franklin Gothic Book" panose="020B0503020102020204" pitchFamily="34" charset="0"/>
          <a:ea typeface="幼圆" panose="02010509060101010101" pitchFamily="49" charset="-122"/>
        </a:defRPr>
      </a:lvl9pPr>
    </p:titleStyle>
    <p:bodyStyle>
      <a:lvl1pPr marL="273050" indent="-273050" algn="l" rtl="0" eaLnBrk="0" fontAlgn="base" hangingPunct="0">
        <a:spcBef>
          <a:spcPts val="575"/>
        </a:spcBef>
        <a:spcAft>
          <a:spcPct val="0"/>
        </a:spcAft>
        <a:buClr>
          <a:schemeClr val="accent1"/>
        </a:buClr>
        <a:buSzPct val="85000"/>
        <a:buFont typeface="Wingdings 2" panose="05020102010507070707" pitchFamily="18" charset="2"/>
        <a:buChar char=""/>
        <a:defRPr sz="2600">
          <a:solidFill>
            <a:schemeClr val="tx1"/>
          </a:solidFill>
          <a:latin typeface="+mn-lt"/>
          <a:ea typeface="+mn-ea"/>
          <a:cs typeface="+mn-cs"/>
        </a:defRPr>
      </a:lvl1pPr>
      <a:lvl2pPr marL="548005" indent="-228600" algn="l" rtl="0" eaLnBrk="0" fontAlgn="base" hangingPunct="0">
        <a:spcBef>
          <a:spcPts val="375"/>
        </a:spcBef>
        <a:spcAft>
          <a:spcPct val="0"/>
        </a:spcAft>
        <a:buClr>
          <a:schemeClr val="accent2"/>
        </a:buClr>
        <a:buSzPct val="85000"/>
        <a:buFont typeface="Wingdings 2" panose="05020102010507070707" pitchFamily="18" charset="2"/>
        <a:buChar char=""/>
        <a:defRPr sz="2400">
          <a:solidFill>
            <a:schemeClr val="tx1"/>
          </a:solidFill>
          <a:latin typeface="+mn-lt"/>
          <a:ea typeface="+mn-ea"/>
        </a:defRPr>
      </a:lvl2pPr>
      <a:lvl3pPr marL="822325" indent="-228600" algn="l" rtl="0" eaLnBrk="0" fontAlgn="base" hangingPunct="0">
        <a:spcBef>
          <a:spcPts val="375"/>
        </a:spcBef>
        <a:spcAft>
          <a:spcPct val="0"/>
        </a:spcAft>
        <a:buClr>
          <a:srgbClr val="E6B1AB"/>
        </a:buClr>
        <a:buSzPct val="85000"/>
        <a:buFont typeface="Wingdings 2" panose="05020102010507070707" pitchFamily="18" charset="2"/>
        <a:buChar char=""/>
        <a:defRPr sz="2000">
          <a:solidFill>
            <a:schemeClr val="tx1"/>
          </a:solidFill>
          <a:latin typeface="+mn-lt"/>
          <a:ea typeface="+mn-ea"/>
        </a:defRPr>
      </a:lvl3pPr>
      <a:lvl4pPr marL="1097280" indent="-228600" algn="l" rtl="0" eaLnBrk="0" fontAlgn="base" hangingPunct="0">
        <a:spcBef>
          <a:spcPts val="375"/>
        </a:spcBef>
        <a:spcAft>
          <a:spcPct val="0"/>
        </a:spcAft>
        <a:buClr>
          <a:srgbClr val="A28E6A"/>
        </a:buClr>
        <a:buSzPct val="80000"/>
        <a:buFont typeface="Wingdings 2" panose="05020102010507070707" pitchFamily="18" charset="2"/>
        <a:buChar char=""/>
        <a:defRPr sz="2000">
          <a:solidFill>
            <a:schemeClr val="tx1"/>
          </a:solidFill>
          <a:latin typeface="+mn-lt"/>
          <a:ea typeface="+mn-ea"/>
        </a:defRPr>
      </a:lvl4pPr>
      <a:lvl5pPr marL="13716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5pPr>
      <a:lvl6pPr marL="18288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6pPr>
      <a:lvl7pPr marL="22860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7pPr>
      <a:lvl8pPr marL="27432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8pPr>
      <a:lvl9pPr marL="3200400" indent="-228600" algn="l" rtl="0" eaLnBrk="0" fontAlgn="base" hangingPunct="0">
        <a:spcBef>
          <a:spcPts val="375"/>
        </a:spcBef>
        <a:spcAft>
          <a:spcPct val="0"/>
        </a:spcAft>
        <a:buClr>
          <a:srgbClr val="A28E6A"/>
        </a:buClr>
        <a:buFont typeface="Wingdings 2" panose="05020102010507070707" pitchFamily="18" charset="2"/>
        <a:buChar char="o"/>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07.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3.png"/><Relationship Id="rId7" Type="http://schemas.openxmlformats.org/officeDocument/2006/relationships/image" Target="../media/image3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37.png"/><Relationship Id="rId5" Type="http://schemas.openxmlformats.org/officeDocument/2006/relationships/image" Target="../media/image31.wmf"/><Relationship Id="rId10" Type="http://schemas.openxmlformats.org/officeDocument/2006/relationships/image" Target="../media/image36.png"/><Relationship Id="rId4" Type="http://schemas.openxmlformats.org/officeDocument/2006/relationships/oleObject" Target="../embeddings/oleObject1.bin"/><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58.png"/></Relationships>
</file>

<file path=ppt/slides/_rels/slide35.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 Id="rId9" Type="http://schemas.openxmlformats.org/officeDocument/2006/relationships/image" Target="../media/image81.png"/></Relationships>
</file>

<file path=ppt/slides/_rels/slide4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76.png"/><Relationship Id="rId7" Type="http://schemas.openxmlformats.org/officeDocument/2006/relationships/image" Target="../media/image87.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4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4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76.png"/><Relationship Id="rId1" Type="http://schemas.openxmlformats.org/officeDocument/2006/relationships/slideLayout" Target="../slideLayouts/slideLayout7.xml"/><Relationship Id="rId5" Type="http://schemas.openxmlformats.org/officeDocument/2006/relationships/image" Target="../media/image96.png"/><Relationship Id="rId4" Type="http://schemas.openxmlformats.org/officeDocument/2006/relationships/image" Target="../media/image95.png"/></Relationships>
</file>

<file path=ppt/slides/_rels/slide4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 Id="rId4" Type="http://schemas.openxmlformats.org/officeDocument/2006/relationships/image" Target="../media/image10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108.png"/><Relationship Id="rId3" Type="http://schemas.openxmlformats.org/officeDocument/2006/relationships/image" Target="../media/image103.png"/><Relationship Id="rId7" Type="http://schemas.openxmlformats.org/officeDocument/2006/relationships/image" Target="../media/image107.png"/><Relationship Id="rId2" Type="http://schemas.openxmlformats.org/officeDocument/2006/relationships/image" Target="../media/image102.png"/><Relationship Id="rId1" Type="http://schemas.openxmlformats.org/officeDocument/2006/relationships/slideLayout" Target="../slideLayouts/slideLayout7.xml"/><Relationship Id="rId6" Type="http://schemas.openxmlformats.org/officeDocument/2006/relationships/image" Target="../media/image106.png"/><Relationship Id="rId5" Type="http://schemas.openxmlformats.org/officeDocument/2006/relationships/image" Target="../media/image105.png"/><Relationship Id="rId10" Type="http://schemas.openxmlformats.org/officeDocument/2006/relationships/image" Target="../media/image110.png"/><Relationship Id="rId4" Type="http://schemas.openxmlformats.org/officeDocument/2006/relationships/image" Target="../media/image104.png"/><Relationship Id="rId9" Type="http://schemas.openxmlformats.org/officeDocument/2006/relationships/image" Target="../media/image109.png"/></Relationships>
</file>

<file path=ppt/slides/_rels/slide5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52.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17.png"/><Relationship Id="rId7" Type="http://schemas.openxmlformats.org/officeDocument/2006/relationships/image" Target="../media/image121.png"/><Relationship Id="rId2" Type="http://schemas.openxmlformats.org/officeDocument/2006/relationships/image" Target="../media/image116.png"/><Relationship Id="rId1" Type="http://schemas.openxmlformats.org/officeDocument/2006/relationships/slideLayout" Target="../slideLayouts/slideLayout7.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 Id="rId5" Type="http://schemas.openxmlformats.org/officeDocument/2006/relationships/image" Target="../media/image125.png"/><Relationship Id="rId4" Type="http://schemas.openxmlformats.org/officeDocument/2006/relationships/image" Target="../media/image124.png"/></Relationships>
</file>

<file path=ppt/slides/_rels/slide5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 Id="rId4" Type="http://schemas.openxmlformats.org/officeDocument/2006/relationships/image" Target="../media/image128.png"/></Relationships>
</file>

<file path=ppt/slides/_rels/slide5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 Id="rId5" Type="http://schemas.openxmlformats.org/officeDocument/2006/relationships/image" Target="../media/image132.png"/><Relationship Id="rId4" Type="http://schemas.openxmlformats.org/officeDocument/2006/relationships/image" Target="../media/image131.png"/></Relationships>
</file>

<file path=ppt/slides/_rels/slide59.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7.xml"/><Relationship Id="rId5" Type="http://schemas.openxmlformats.org/officeDocument/2006/relationships/image" Target="../media/image138.png"/><Relationship Id="rId4" Type="http://schemas.openxmlformats.org/officeDocument/2006/relationships/image" Target="../media/image13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7.xml"/><Relationship Id="rId4" Type="http://schemas.openxmlformats.org/officeDocument/2006/relationships/image" Target="../media/image141.png"/></Relationships>
</file>

<file path=ppt/slides/_rels/slide64.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7.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6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7.xml"/><Relationship Id="rId5" Type="http://schemas.openxmlformats.org/officeDocument/2006/relationships/image" Target="../media/image150.png"/><Relationship Id="rId4" Type="http://schemas.openxmlformats.org/officeDocument/2006/relationships/image" Target="../media/image149.png"/></Relationships>
</file>

<file path=ppt/slides/_rels/slide66.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image" Target="../media/image151.png"/><Relationship Id="rId1" Type="http://schemas.openxmlformats.org/officeDocument/2006/relationships/slideLayout" Target="../slideLayouts/slideLayout7.xml"/><Relationship Id="rId6" Type="http://schemas.openxmlformats.org/officeDocument/2006/relationships/image" Target="../media/image155.png"/><Relationship Id="rId5" Type="http://schemas.openxmlformats.org/officeDocument/2006/relationships/image" Target="../media/image154.png"/><Relationship Id="rId4" Type="http://schemas.openxmlformats.org/officeDocument/2006/relationships/image" Target="../media/image153.png"/></Relationships>
</file>

<file path=ppt/slides/_rels/slide67.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47.png"/><Relationship Id="rId1" Type="http://schemas.openxmlformats.org/officeDocument/2006/relationships/slideLayout" Target="../slideLayouts/slideLayout7.xml"/><Relationship Id="rId4" Type="http://schemas.openxmlformats.org/officeDocument/2006/relationships/image" Target="../media/image157.png"/></Relationships>
</file>

<file path=ppt/slides/_rels/slide68.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4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6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7.xml"/><Relationship Id="rId4" Type="http://schemas.openxmlformats.org/officeDocument/2006/relationships/image" Target="../media/image165.png"/></Relationships>
</file>

<file path=ppt/slides/_rels/slide75.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7.xml"/><Relationship Id="rId4" Type="http://schemas.openxmlformats.org/officeDocument/2006/relationships/image" Target="../media/image167.png"/></Relationships>
</file>

<file path=ppt/slides/_rels/slide76.xml.rels><?xml version="1.0" encoding="UTF-8" standalone="yes"?>
<Relationships xmlns="http://schemas.openxmlformats.org/package/2006/relationships"><Relationship Id="rId3" Type="http://schemas.openxmlformats.org/officeDocument/2006/relationships/image" Target="../media/image16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9.png"/></Relationships>
</file>

<file path=ppt/slides/_rels/slide77.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image" Target="../media/image170.png"/><Relationship Id="rId1" Type="http://schemas.openxmlformats.org/officeDocument/2006/relationships/slideLayout" Target="../slideLayouts/slideLayout7.xml"/><Relationship Id="rId5" Type="http://schemas.openxmlformats.org/officeDocument/2006/relationships/image" Target="../media/image173.png"/><Relationship Id="rId4" Type="http://schemas.openxmlformats.org/officeDocument/2006/relationships/image" Target="../media/image172.png"/></Relationships>
</file>

<file path=ppt/slides/_rels/slide78.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7.xml"/><Relationship Id="rId5" Type="http://schemas.openxmlformats.org/officeDocument/2006/relationships/image" Target="../media/image177.png"/><Relationship Id="rId4" Type="http://schemas.openxmlformats.org/officeDocument/2006/relationships/image" Target="../media/image176.png"/></Relationships>
</file>

<file path=ppt/slides/_rels/slide79.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7.xml"/><Relationship Id="rId5" Type="http://schemas.openxmlformats.org/officeDocument/2006/relationships/image" Target="../media/image179.png"/><Relationship Id="rId4" Type="http://schemas.openxmlformats.org/officeDocument/2006/relationships/image" Target="../media/image183.png"/></Relationships>
</file>

<file path=ppt/slides/_rels/slide82.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image" Target="../media/image187.png"/><Relationship Id="rId1" Type="http://schemas.openxmlformats.org/officeDocument/2006/relationships/slideLayout" Target="../slideLayouts/slideLayout7.xml"/><Relationship Id="rId5" Type="http://schemas.openxmlformats.org/officeDocument/2006/relationships/image" Target="../media/image190.png"/><Relationship Id="rId4" Type="http://schemas.openxmlformats.org/officeDocument/2006/relationships/image" Target="../media/image189.png"/></Relationships>
</file>

<file path=ppt/slides/_rels/slide87.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94.png"/><Relationship Id="rId2" Type="http://schemas.openxmlformats.org/officeDocument/2006/relationships/image" Target="../media/image19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90.xml.rels><?xml version="1.0" encoding="UTF-8" standalone="yes"?>
<Relationships xmlns="http://schemas.openxmlformats.org/package/2006/relationships"><Relationship Id="rId3" Type="http://schemas.openxmlformats.org/officeDocument/2006/relationships/image" Target="../media/image197.png"/><Relationship Id="rId2" Type="http://schemas.openxmlformats.org/officeDocument/2006/relationships/image" Target="../media/image19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99.png"/><Relationship Id="rId2" Type="http://schemas.openxmlformats.org/officeDocument/2006/relationships/image" Target="../media/image198.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03.png"/><Relationship Id="rId2" Type="http://schemas.openxmlformats.org/officeDocument/2006/relationships/image" Target="../media/image202.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205.png"/><Relationship Id="rId7" Type="http://schemas.openxmlformats.org/officeDocument/2006/relationships/image" Target="../media/image209.png"/><Relationship Id="rId2" Type="http://schemas.openxmlformats.org/officeDocument/2006/relationships/image" Target="../media/image204.png"/><Relationship Id="rId1" Type="http://schemas.openxmlformats.org/officeDocument/2006/relationships/slideLayout" Target="../slideLayouts/slideLayout7.xml"/><Relationship Id="rId6" Type="http://schemas.openxmlformats.org/officeDocument/2006/relationships/image" Target="../media/image208.png"/><Relationship Id="rId5" Type="http://schemas.openxmlformats.org/officeDocument/2006/relationships/image" Target="../media/image207.png"/><Relationship Id="rId4" Type="http://schemas.openxmlformats.org/officeDocument/2006/relationships/image" Target="../media/image206.png"/></Relationships>
</file>

<file path=ppt/slides/_rels/slide98.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210.png"/><Relationship Id="rId1" Type="http://schemas.openxmlformats.org/officeDocument/2006/relationships/slideLayout" Target="../slideLayouts/slideLayout7.xml"/><Relationship Id="rId4" Type="http://schemas.openxmlformats.org/officeDocument/2006/relationships/image" Target="../media/image212.png"/></Relationships>
</file>

<file path=ppt/slides/_rels/slide99.xml.rels><?xml version="1.0" encoding="UTF-8" standalone="yes"?>
<Relationships xmlns="http://schemas.openxmlformats.org/package/2006/relationships"><Relationship Id="rId3" Type="http://schemas.openxmlformats.org/officeDocument/2006/relationships/image" Target="../media/image214.png"/><Relationship Id="rId2" Type="http://schemas.openxmlformats.org/officeDocument/2006/relationships/image" Target="../media/image213.png"/><Relationship Id="rId1" Type="http://schemas.openxmlformats.org/officeDocument/2006/relationships/slideLayout" Target="../slideLayouts/slideLayout7.xml"/><Relationship Id="rId6" Type="http://schemas.openxmlformats.org/officeDocument/2006/relationships/image" Target="../media/image217.png"/><Relationship Id="rId5" Type="http://schemas.openxmlformats.org/officeDocument/2006/relationships/image" Target="../media/image216.png"/><Relationship Id="rId4" Type="http://schemas.openxmlformats.org/officeDocument/2006/relationships/image" Target="../media/image2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855914" y="188913"/>
            <a:ext cx="580644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zh-CN" altLang="en-US" sz="3600" b="1">
                <a:solidFill>
                  <a:srgbClr val="CC0000"/>
                </a:solidFill>
                <a:latin typeface="Times New Roman" panose="02020603050405020304" pitchFamily="18" charset="0"/>
                <a:ea typeface="楷体_GB2312" pitchFamily="1" charset="-122"/>
              </a:rPr>
              <a:t>第三章 神经网络的数学基础</a:t>
            </a:r>
          </a:p>
        </p:txBody>
      </p:sp>
      <p:sp>
        <p:nvSpPr>
          <p:cNvPr id="6149" name="Rectangle 3"/>
          <p:cNvSpPr>
            <a:spLocks noChangeArrowheads="1"/>
          </p:cNvSpPr>
          <p:nvPr/>
        </p:nvSpPr>
        <p:spPr bwMode="auto">
          <a:xfrm>
            <a:off x="3090692" y="902027"/>
            <a:ext cx="8037195" cy="518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en-US" sz="2400" b="1" dirty="0">
                <a:solidFill>
                  <a:srgbClr val="C00000"/>
                </a:solidFill>
                <a:latin typeface="Times New Roman" panose="02020603050405020304" pitchFamily="18" charset="0"/>
                <a:ea typeface="楷体_GB2312" pitchFamily="1" charset="-122"/>
                <a:sym typeface="+mn-ea"/>
              </a:rPr>
              <a:t>3</a:t>
            </a:r>
            <a:r>
              <a:rPr sz="2400" b="1" dirty="0">
                <a:solidFill>
                  <a:srgbClr val="C00000"/>
                </a:solidFill>
                <a:latin typeface="Times New Roman" panose="02020603050405020304" pitchFamily="18" charset="0"/>
                <a:ea typeface="楷体_GB2312" pitchFamily="1" charset="-122"/>
                <a:sym typeface="+mn-ea"/>
              </a:rPr>
              <a:t>-1 </a:t>
            </a:r>
            <a:r>
              <a:rPr sz="2400" b="1" dirty="0" err="1" smtClean="0">
                <a:solidFill>
                  <a:srgbClr val="C00000"/>
                </a:solidFill>
                <a:latin typeface="Times New Roman" panose="02020603050405020304" pitchFamily="18" charset="0"/>
                <a:ea typeface="楷体_GB2312" pitchFamily="1" charset="-122"/>
                <a:sym typeface="+mn-ea"/>
              </a:rPr>
              <a:t>神经网络所需的函数</a:t>
            </a:r>
            <a:endParaRPr lang="zh-CN" altLang="en-US" sz="2400" b="1" dirty="0">
              <a:solidFill>
                <a:srgbClr val="C00000"/>
              </a:solidFill>
              <a:latin typeface="Times New Roman" panose="02020603050405020304" pitchFamily="18" charset="0"/>
              <a:ea typeface="楷体_GB2312" pitchFamily="1" charset="-122"/>
              <a:sym typeface="+mn-ea"/>
            </a:endParaRPr>
          </a:p>
          <a:p>
            <a:pPr fontAlgn="base">
              <a:spcBef>
                <a:spcPct val="0"/>
              </a:spcBef>
              <a:spcAft>
                <a:spcPct val="0"/>
              </a:spcAft>
            </a:pPr>
            <a:r>
              <a:rPr lang="en-US" altLang="zh-CN" sz="2400" b="1" dirty="0">
                <a:solidFill>
                  <a:srgbClr val="C00000"/>
                </a:solidFill>
                <a:latin typeface="Times New Roman" panose="02020603050405020304" pitchFamily="18" charset="0"/>
                <a:ea typeface="楷体_GB2312" pitchFamily="1" charset="-122"/>
              </a:rPr>
              <a:t>3-2</a:t>
            </a:r>
            <a:r>
              <a:rPr lang="zh-CN" altLang="en-US" sz="2400" b="1" dirty="0">
                <a:solidFill>
                  <a:srgbClr val="C00000"/>
                </a:solidFill>
                <a:latin typeface="Times New Roman" panose="02020603050405020304" pitchFamily="18" charset="0"/>
                <a:ea typeface="楷体_GB2312" pitchFamily="1" charset="-122"/>
              </a:rPr>
              <a:t>神经网络的数列和递推关系式</a:t>
            </a:r>
            <a:endParaRPr lang="zh-CN" altLang="en-US" sz="2400" b="1" dirty="0">
              <a:solidFill>
                <a:srgbClr val="C00000"/>
              </a:solidFill>
              <a:latin typeface="Times New Roman" panose="02020603050405020304" pitchFamily="18" charset="0"/>
              <a:ea typeface="楷体_GB2312" pitchFamily="1" charset="-122"/>
              <a:sym typeface="+mn-ea"/>
            </a:endParaRPr>
          </a:p>
          <a:p>
            <a:pPr fontAlgn="base">
              <a:spcBef>
                <a:spcPct val="0"/>
              </a:spcBef>
              <a:spcAft>
                <a:spcPct val="0"/>
              </a:spcAft>
            </a:pPr>
            <a:r>
              <a:rPr lang="en-US" altLang="zh-CN" sz="2400" b="1" dirty="0">
                <a:solidFill>
                  <a:srgbClr val="C00000"/>
                </a:solidFill>
                <a:latin typeface="Times New Roman" panose="02020603050405020304" pitchFamily="18" charset="0"/>
                <a:ea typeface="楷体_GB2312" pitchFamily="1" charset="-122"/>
              </a:rPr>
              <a:t>3-3</a:t>
            </a:r>
            <a:r>
              <a:rPr lang="zh-CN" altLang="en-US" sz="2400" b="1" dirty="0">
                <a:solidFill>
                  <a:srgbClr val="C00000"/>
                </a:solidFill>
                <a:latin typeface="Times New Roman" panose="02020603050405020304" pitchFamily="18" charset="0"/>
                <a:ea typeface="楷体_GB2312" pitchFamily="1" charset="-122"/>
              </a:rPr>
              <a:t> 神经网络中经常用到的∑符号</a:t>
            </a:r>
            <a:endParaRPr lang="zh-CN" altLang="en-US" sz="2400" b="1" dirty="0">
              <a:solidFill>
                <a:srgbClr val="C00000"/>
              </a:solidFill>
              <a:latin typeface="Times New Roman" panose="02020603050405020304" pitchFamily="18" charset="0"/>
              <a:ea typeface="楷体_GB2312" pitchFamily="1" charset="-122"/>
              <a:sym typeface="+mn-ea"/>
            </a:endParaRPr>
          </a:p>
          <a:p>
            <a:pPr fontAlgn="base">
              <a:spcBef>
                <a:spcPct val="0"/>
              </a:spcBef>
              <a:spcAft>
                <a:spcPct val="0"/>
              </a:spcAft>
            </a:pPr>
            <a:r>
              <a:rPr lang="en-US" altLang="zh-CN" sz="2400" b="1" dirty="0">
                <a:solidFill>
                  <a:srgbClr val="C00000"/>
                </a:solidFill>
                <a:latin typeface="Times New Roman" panose="02020603050405020304" pitchFamily="18" charset="0"/>
                <a:ea typeface="楷体_GB2312" pitchFamily="1" charset="-122"/>
              </a:rPr>
              <a:t>3-4 </a:t>
            </a:r>
            <a:r>
              <a:rPr lang="zh-CN" altLang="en-US" sz="2400" b="1" dirty="0">
                <a:solidFill>
                  <a:srgbClr val="C00000"/>
                </a:solidFill>
                <a:latin typeface="Times New Roman" panose="02020603050405020304" pitchFamily="18" charset="0"/>
                <a:ea typeface="楷体_GB2312" pitchFamily="1" charset="-122"/>
              </a:rPr>
              <a:t>有助于理解神经网络的向量基础</a:t>
            </a:r>
          </a:p>
          <a:p>
            <a:pPr fontAlgn="base">
              <a:lnSpc>
                <a:spcPct val="120000"/>
              </a:lnSpc>
              <a:spcBef>
                <a:spcPct val="0"/>
              </a:spcBef>
              <a:spcAft>
                <a:spcPct val="0"/>
              </a:spcAft>
            </a:pPr>
            <a:r>
              <a:rPr lang="en-US" altLang="zh-CN" sz="2400" b="1" dirty="0">
                <a:solidFill>
                  <a:srgbClr val="C00000"/>
                </a:solidFill>
                <a:latin typeface="Times New Roman" panose="02020603050405020304" pitchFamily="18" charset="0"/>
                <a:ea typeface="楷体_GB2312" pitchFamily="1" charset="-122"/>
              </a:rPr>
              <a:t>3-5</a:t>
            </a:r>
            <a:r>
              <a:rPr lang="zh-CN" altLang="en-US" sz="2400" b="1" dirty="0">
                <a:solidFill>
                  <a:srgbClr val="C00000"/>
                </a:solidFill>
                <a:latin typeface="Times New Roman" panose="02020603050405020304" pitchFamily="18" charset="0"/>
                <a:ea typeface="楷体_GB2312" pitchFamily="1" charset="-122"/>
              </a:rPr>
              <a:t> 有助于理解神经网络的矩阵基础</a:t>
            </a:r>
            <a:endParaRPr lang="en-US" altLang="zh-CN" sz="2400" b="1" dirty="0">
              <a:solidFill>
                <a:srgbClr val="C00000"/>
              </a:solidFill>
              <a:latin typeface="Times New Roman" panose="02020603050405020304" pitchFamily="18" charset="0"/>
              <a:ea typeface="楷体_GB2312" pitchFamily="1" charset="-122"/>
              <a:sym typeface="+mn-ea"/>
            </a:endParaRPr>
          </a:p>
          <a:p>
            <a:pPr fontAlgn="base">
              <a:lnSpc>
                <a:spcPct val="120000"/>
              </a:lnSpc>
              <a:spcBef>
                <a:spcPct val="0"/>
              </a:spcBef>
              <a:spcAft>
                <a:spcPct val="0"/>
              </a:spcAft>
            </a:pPr>
            <a:r>
              <a:rPr lang="en-US" altLang="zh-CN" sz="2400" b="1" dirty="0">
                <a:solidFill>
                  <a:srgbClr val="C00000"/>
                </a:solidFill>
                <a:latin typeface="Times New Roman" panose="02020603050405020304" pitchFamily="18" charset="0"/>
                <a:ea typeface="楷体_GB2312" pitchFamily="1" charset="-122"/>
              </a:rPr>
              <a:t>3-6</a:t>
            </a:r>
            <a:r>
              <a:rPr lang="zh-CN" altLang="en-US" sz="2400" b="1" dirty="0">
                <a:solidFill>
                  <a:srgbClr val="C00000"/>
                </a:solidFill>
                <a:latin typeface="Times New Roman" panose="02020603050405020304" pitchFamily="18" charset="0"/>
                <a:ea typeface="楷体_GB2312" pitchFamily="1" charset="-122"/>
              </a:rPr>
              <a:t> 神经网络的导数基础</a:t>
            </a:r>
            <a:endParaRPr lang="en-US" altLang="zh-CN" sz="2400" b="1" dirty="0">
              <a:solidFill>
                <a:srgbClr val="C00000"/>
              </a:solidFill>
              <a:latin typeface="Times New Roman" panose="02020603050405020304" pitchFamily="18" charset="0"/>
              <a:ea typeface="楷体_GB2312" pitchFamily="1" charset="-122"/>
            </a:endParaRPr>
          </a:p>
          <a:p>
            <a:pPr fontAlgn="base">
              <a:lnSpc>
                <a:spcPct val="120000"/>
              </a:lnSpc>
              <a:spcBef>
                <a:spcPct val="0"/>
              </a:spcBef>
              <a:spcAft>
                <a:spcPct val="0"/>
              </a:spcAft>
            </a:pPr>
            <a:r>
              <a:rPr lang="en-US" altLang="zh-CN" sz="2400" b="1" dirty="0">
                <a:solidFill>
                  <a:srgbClr val="C00000"/>
                </a:solidFill>
                <a:latin typeface="Times New Roman" panose="02020603050405020304" pitchFamily="18" charset="0"/>
                <a:ea typeface="楷体_GB2312" pitchFamily="1" charset="-122"/>
              </a:rPr>
              <a:t>3-7</a:t>
            </a:r>
            <a:r>
              <a:rPr lang="zh-CN" altLang="en-US" sz="2400" b="1" dirty="0">
                <a:solidFill>
                  <a:srgbClr val="C00000"/>
                </a:solidFill>
                <a:latin typeface="Times New Roman" panose="02020603050405020304" pitchFamily="18" charset="0"/>
                <a:ea typeface="楷体_GB2312" pitchFamily="1" charset="-122"/>
              </a:rPr>
              <a:t> 神经网络的的偏导数基础</a:t>
            </a:r>
            <a:endParaRPr lang="en-US" altLang="zh-CN" sz="2400" b="1" dirty="0">
              <a:solidFill>
                <a:srgbClr val="C00000"/>
              </a:solidFill>
              <a:latin typeface="Times New Roman" panose="02020603050405020304" pitchFamily="18" charset="0"/>
              <a:ea typeface="楷体_GB2312" pitchFamily="1" charset="-122"/>
            </a:endParaRPr>
          </a:p>
          <a:p>
            <a:pPr fontAlgn="base">
              <a:lnSpc>
                <a:spcPct val="120000"/>
              </a:lnSpc>
              <a:spcBef>
                <a:spcPct val="0"/>
              </a:spcBef>
              <a:spcAft>
                <a:spcPct val="0"/>
              </a:spcAft>
            </a:pPr>
            <a:r>
              <a:rPr lang="en-US" altLang="zh-CN" sz="2400" b="1" dirty="0">
                <a:solidFill>
                  <a:srgbClr val="C00000"/>
                </a:solidFill>
                <a:latin typeface="Times New Roman" panose="02020603050405020304" pitchFamily="18" charset="0"/>
                <a:ea typeface="楷体_GB2312" pitchFamily="1" charset="-122"/>
              </a:rPr>
              <a:t>3-8 </a:t>
            </a:r>
            <a:r>
              <a:rPr lang="zh-CN" altLang="en-US" sz="2400" b="1" dirty="0">
                <a:solidFill>
                  <a:srgbClr val="C00000"/>
                </a:solidFill>
                <a:latin typeface="Times New Roman" panose="02020603050405020304" pitchFamily="18" charset="0"/>
                <a:ea typeface="楷体_GB2312" pitchFamily="1" charset="-122"/>
              </a:rPr>
              <a:t>误差反向传播法必需的链式法则</a:t>
            </a:r>
            <a:endParaRPr lang="en-US" altLang="zh-CN" sz="2400" b="1" dirty="0">
              <a:solidFill>
                <a:srgbClr val="C00000"/>
              </a:solidFill>
              <a:latin typeface="Times New Roman" panose="02020603050405020304" pitchFamily="18" charset="0"/>
              <a:ea typeface="楷体_GB2312" pitchFamily="1" charset="-122"/>
            </a:endParaRPr>
          </a:p>
          <a:p>
            <a:pPr fontAlgn="base">
              <a:lnSpc>
                <a:spcPct val="120000"/>
              </a:lnSpc>
              <a:spcBef>
                <a:spcPct val="0"/>
              </a:spcBef>
              <a:spcAft>
                <a:spcPct val="0"/>
              </a:spcAft>
            </a:pPr>
            <a:r>
              <a:rPr lang="en-US" altLang="zh-CN" sz="2400" b="1" dirty="0">
                <a:solidFill>
                  <a:srgbClr val="C00000"/>
                </a:solidFill>
                <a:latin typeface="Times New Roman" panose="02020603050405020304" pitchFamily="18" charset="0"/>
                <a:ea typeface="楷体_GB2312" pitchFamily="1" charset="-122"/>
              </a:rPr>
              <a:t>3-9 </a:t>
            </a:r>
            <a:r>
              <a:rPr lang="zh-CN" altLang="en-US" sz="2400" b="1" dirty="0">
                <a:solidFill>
                  <a:srgbClr val="C00000"/>
                </a:solidFill>
                <a:latin typeface="Times New Roman" panose="02020603050405020304" pitchFamily="18" charset="0"/>
                <a:ea typeface="楷体_GB2312" pitchFamily="1" charset="-122"/>
              </a:rPr>
              <a:t>梯度下降法的基础：多变量函数的近似公式</a:t>
            </a:r>
            <a:endParaRPr lang="en-US" altLang="zh-CN" sz="2400" b="1" dirty="0">
              <a:solidFill>
                <a:srgbClr val="C00000"/>
              </a:solidFill>
              <a:latin typeface="Times New Roman" panose="02020603050405020304" pitchFamily="18" charset="0"/>
              <a:ea typeface="楷体_GB2312" pitchFamily="1" charset="-122"/>
            </a:endParaRPr>
          </a:p>
          <a:p>
            <a:pPr fontAlgn="base">
              <a:lnSpc>
                <a:spcPct val="120000"/>
              </a:lnSpc>
              <a:spcBef>
                <a:spcPct val="0"/>
              </a:spcBef>
              <a:spcAft>
                <a:spcPct val="0"/>
              </a:spcAft>
            </a:pPr>
            <a:r>
              <a:rPr lang="en-US" altLang="zh-CN" sz="2400" b="1" dirty="0">
                <a:solidFill>
                  <a:srgbClr val="C00000"/>
                </a:solidFill>
                <a:latin typeface="Times New Roman" panose="02020603050405020304" pitchFamily="18" charset="0"/>
                <a:ea typeface="楷体_GB2312" pitchFamily="1" charset="-122"/>
              </a:rPr>
              <a:t>3-10</a:t>
            </a:r>
            <a:r>
              <a:rPr lang="zh-CN" altLang="en-US" sz="2400" b="1" dirty="0">
                <a:solidFill>
                  <a:srgbClr val="C00000"/>
                </a:solidFill>
                <a:latin typeface="Times New Roman" panose="02020603050405020304" pitchFamily="18" charset="0"/>
                <a:ea typeface="楷体_GB2312" pitchFamily="1" charset="-122"/>
              </a:rPr>
              <a:t> 梯度下降法的含义与公式 </a:t>
            </a:r>
            <a:endParaRPr lang="en-US" altLang="zh-CN" sz="2400" b="1" dirty="0">
              <a:solidFill>
                <a:srgbClr val="C00000"/>
              </a:solidFill>
              <a:latin typeface="Times New Roman" panose="02020603050405020304" pitchFamily="18" charset="0"/>
              <a:ea typeface="楷体_GB2312" pitchFamily="1" charset="-122"/>
            </a:endParaRPr>
          </a:p>
          <a:p>
            <a:pPr fontAlgn="base">
              <a:lnSpc>
                <a:spcPct val="120000"/>
              </a:lnSpc>
              <a:spcBef>
                <a:spcPct val="0"/>
              </a:spcBef>
              <a:spcAft>
                <a:spcPct val="0"/>
              </a:spcAft>
            </a:pPr>
            <a:r>
              <a:rPr lang="en-US" altLang="zh-CN" sz="2400" b="1" dirty="0">
                <a:solidFill>
                  <a:srgbClr val="C00000"/>
                </a:solidFill>
                <a:latin typeface="Times New Roman" panose="02020603050405020304" pitchFamily="18" charset="0"/>
                <a:ea typeface="楷体_GB2312" pitchFamily="1" charset="-122"/>
              </a:rPr>
              <a:t>3-11</a:t>
            </a:r>
            <a:r>
              <a:rPr lang="zh-CN" altLang="en-US" sz="2400" b="1" dirty="0">
                <a:solidFill>
                  <a:srgbClr val="C00000"/>
                </a:solidFill>
                <a:latin typeface="Times New Roman" panose="02020603050405020304" pitchFamily="18" charset="0"/>
                <a:ea typeface="楷体_GB2312" pitchFamily="1" charset="-122"/>
              </a:rPr>
              <a:t> 用 </a:t>
            </a:r>
            <a:r>
              <a:rPr lang="en-US" altLang="zh-CN" sz="2400" b="1" dirty="0">
                <a:solidFill>
                  <a:srgbClr val="C00000"/>
                </a:solidFill>
                <a:latin typeface="Times New Roman" panose="02020603050405020304" pitchFamily="18" charset="0"/>
                <a:ea typeface="楷体_GB2312" pitchFamily="1" charset="-122"/>
              </a:rPr>
              <a:t>Excel </a:t>
            </a:r>
            <a:r>
              <a:rPr lang="zh-CN" altLang="en-US" sz="2400" b="1" dirty="0">
                <a:solidFill>
                  <a:srgbClr val="C00000"/>
                </a:solidFill>
                <a:latin typeface="Times New Roman" panose="02020603050405020304" pitchFamily="18" charset="0"/>
                <a:ea typeface="楷体_GB2312" pitchFamily="1" charset="-122"/>
              </a:rPr>
              <a:t>体验梯度下降法</a:t>
            </a:r>
            <a:endParaRPr lang="en-US" altLang="zh-CN" sz="2400" b="1" dirty="0">
              <a:solidFill>
                <a:srgbClr val="C00000"/>
              </a:solidFill>
              <a:latin typeface="Times New Roman" panose="02020603050405020304" pitchFamily="18" charset="0"/>
              <a:ea typeface="楷体_GB2312" pitchFamily="1" charset="-122"/>
            </a:endParaRPr>
          </a:p>
          <a:p>
            <a:pPr fontAlgn="base">
              <a:lnSpc>
                <a:spcPct val="120000"/>
              </a:lnSpc>
              <a:spcBef>
                <a:spcPct val="0"/>
              </a:spcBef>
              <a:spcAft>
                <a:spcPct val="0"/>
              </a:spcAft>
            </a:pPr>
            <a:r>
              <a:rPr lang="en-US" altLang="zh-CN" sz="2400" b="1" dirty="0">
                <a:solidFill>
                  <a:srgbClr val="C00000"/>
                </a:solidFill>
                <a:latin typeface="Times New Roman" panose="02020603050405020304" pitchFamily="18" charset="0"/>
                <a:ea typeface="楷体_GB2312" pitchFamily="1" charset="-122"/>
              </a:rPr>
              <a:t>3-12</a:t>
            </a:r>
            <a:r>
              <a:rPr lang="zh-CN" altLang="en-US" sz="2400" b="1" dirty="0">
                <a:solidFill>
                  <a:srgbClr val="C00000"/>
                </a:solidFill>
                <a:latin typeface="Times New Roman" panose="02020603050405020304" pitchFamily="18" charset="0"/>
                <a:ea typeface="楷体_GB2312" pitchFamily="1" charset="-122"/>
              </a:rPr>
              <a:t> 最优化问题和</a:t>
            </a:r>
            <a:r>
              <a:rPr lang="zh-CN" altLang="en-US" sz="2400" b="1" dirty="0" smtClean="0">
                <a:solidFill>
                  <a:srgbClr val="C00000"/>
                </a:solidFill>
                <a:latin typeface="Times New Roman" panose="02020603050405020304" pitchFamily="18" charset="0"/>
                <a:ea typeface="楷体_GB2312" pitchFamily="1" charset="-122"/>
              </a:rPr>
              <a:t>回归分析</a:t>
            </a:r>
            <a:endParaRPr lang="en-US" altLang="zh-CN" sz="2400" b="1" dirty="0">
              <a:solidFill>
                <a:srgbClr val="C00000"/>
              </a:solidFill>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759585" y="261620"/>
            <a:ext cx="9441180" cy="443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endParaRPr sz="2800" b="1">
              <a:solidFill>
                <a:srgbClr val="000099"/>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sz="2400" b="1">
                <a:solidFill>
                  <a:srgbClr val="000099"/>
                </a:solidFill>
                <a:latin typeface="华文楷体" panose="02010600040101010101" pitchFamily="2" charset="-122"/>
                <a:ea typeface="华文楷体" panose="02010600040101010101" pitchFamily="2" charset="-122"/>
                <a:sym typeface="+mn-ea"/>
              </a:rPr>
              <a:t> </a:t>
            </a:r>
            <a:r>
              <a:rPr lang="en-US" sz="2400" b="1">
                <a:solidFill>
                  <a:srgbClr val="000099"/>
                </a:solidFill>
                <a:latin typeface="华文楷体" panose="02010600040101010101" pitchFamily="2" charset="-122"/>
                <a:ea typeface="华文楷体" panose="02010600040101010101" pitchFamily="2" charset="-122"/>
                <a:sym typeface="+mn-ea"/>
              </a:rPr>
              <a:t>(3)</a:t>
            </a:r>
            <a:r>
              <a:rPr lang="zh-CN" sz="2400" b="1">
                <a:gradFill>
                  <a:gsLst>
                    <a:gs pos="0">
                      <a:srgbClr val="012D86"/>
                    </a:gs>
                    <a:gs pos="100000">
                      <a:srgbClr val="0E2557"/>
                    </a:gs>
                  </a:gsLst>
                  <a:lin scaled="0"/>
                </a:gradFill>
                <a:ea typeface="华文楷体" panose="02010600040101010101" pitchFamily="2" charset="-122"/>
                <a:sym typeface="+mn-ea"/>
              </a:rPr>
              <a:t>指数函数与Sigmoid 函数在神经网络中的应用</a:t>
            </a:r>
            <a:r>
              <a:rPr lang="en-US" altLang="zh-CN" sz="2400" b="1">
                <a:gradFill>
                  <a:gsLst>
                    <a:gs pos="0">
                      <a:srgbClr val="012D86"/>
                    </a:gs>
                    <a:gs pos="100000">
                      <a:srgbClr val="0E2557"/>
                    </a:gs>
                  </a:gsLst>
                  <a:lin scaled="0"/>
                </a:gradFill>
                <a:ea typeface="华文楷体" panose="02010600040101010101" pitchFamily="2" charset="-122"/>
                <a:sym typeface="+mn-ea"/>
              </a:rPr>
              <a:t>:</a:t>
            </a:r>
          </a:p>
          <a:p>
            <a:pPr fontAlgn="base">
              <a:lnSpc>
                <a:spcPct val="200000"/>
              </a:lnSpc>
              <a:spcBef>
                <a:spcPct val="0"/>
              </a:spcBef>
              <a:spcAft>
                <a:spcPct val="0"/>
              </a:spcAft>
              <a:buFont typeface="Arial" panose="020B0604020202020204" pitchFamily="34" charset="0"/>
              <a:buNone/>
            </a:pPr>
            <a:r>
              <a:rPr lang="en-US" altLang="zh-CN" sz="2400" b="1">
                <a:gradFill>
                  <a:gsLst>
                    <a:gs pos="0">
                      <a:srgbClr val="012D86"/>
                    </a:gs>
                    <a:gs pos="100000">
                      <a:srgbClr val="0E2557"/>
                    </a:gs>
                  </a:gsLst>
                  <a:lin scaled="0"/>
                </a:gradFill>
                <a:ea typeface="华文楷体" panose="02010600040101010101" pitchFamily="2" charset="-122"/>
                <a:sym typeface="+mn-ea"/>
              </a:rPr>
              <a:t>       </a:t>
            </a:r>
            <a:r>
              <a:rPr lang="zh-CN" altLang="en-US" sz="2000">
                <a:gradFill>
                  <a:gsLst>
                    <a:gs pos="0">
                      <a:srgbClr val="012D86"/>
                    </a:gs>
                    <a:gs pos="100000">
                      <a:srgbClr val="0E2557"/>
                    </a:gs>
                  </a:gsLst>
                  <a:lin scaled="0"/>
                </a:gradFill>
                <a:ea typeface="华文楷体" panose="02010600040101010101" pitchFamily="2" charset="-122"/>
                <a:sym typeface="+mn-ea"/>
              </a:rPr>
              <a:t>由于指数函数与</a:t>
            </a:r>
            <a:r>
              <a:rPr lang="en-US" altLang="zh-CN" sz="2000">
                <a:gradFill>
                  <a:gsLst>
                    <a:gs pos="0">
                      <a:srgbClr val="012D86"/>
                    </a:gs>
                    <a:gs pos="100000">
                      <a:srgbClr val="0E2557"/>
                    </a:gs>
                  </a:gsLst>
                  <a:lin scaled="0"/>
                </a:gradFill>
                <a:ea typeface="华文楷体" panose="02010600040101010101" pitchFamily="2" charset="-122"/>
                <a:sym typeface="+mn-ea"/>
              </a:rPr>
              <a:t>Sigmoid</a:t>
            </a:r>
            <a:r>
              <a:rPr lang="zh-CN" altLang="en-US" sz="2000">
                <a:gradFill>
                  <a:gsLst>
                    <a:gs pos="0">
                      <a:srgbClr val="012D86"/>
                    </a:gs>
                    <a:gs pos="100000">
                      <a:srgbClr val="0E2557"/>
                    </a:gs>
                  </a:gsLst>
                  <a:lin scaled="0"/>
                </a:gradFill>
                <a:ea typeface="华文楷体" panose="02010600040101010101" pitchFamily="2" charset="-122"/>
                <a:sym typeface="+mn-ea"/>
              </a:rPr>
              <a:t>函数处处光滑且可导，因此在神经网络中常用作激活函数，</a:t>
            </a:r>
            <a:r>
              <a:rPr lang="en-US" altLang="zh-CN" sz="2000">
                <a:solidFill>
                  <a:srgbClr val="FF0000"/>
                </a:solidFill>
                <a:ea typeface="华文楷体" panose="02010600040101010101" pitchFamily="2" charset="-122"/>
                <a:sym typeface="+mn-ea"/>
              </a:rPr>
              <a:t>Sigmoid</a:t>
            </a:r>
            <a:r>
              <a:rPr lang="zh-CN" altLang="en-US" sz="2000">
                <a:solidFill>
                  <a:srgbClr val="FF0000"/>
                </a:solidFill>
                <a:ea typeface="华文楷体" panose="02010600040101010101" pitchFamily="2" charset="-122"/>
                <a:sym typeface="+mn-ea"/>
              </a:rPr>
              <a:t>函数是神经网络中具有代表性的激活函数</a:t>
            </a:r>
            <a:r>
              <a:rPr lang="zh-CN" altLang="en-US" sz="2000">
                <a:gradFill>
                  <a:gsLst>
                    <a:gs pos="0">
                      <a:srgbClr val="012D86"/>
                    </a:gs>
                    <a:gs pos="100000">
                      <a:srgbClr val="0E2557"/>
                    </a:gs>
                  </a:gsLst>
                  <a:lin scaled="0"/>
                </a:gradFill>
                <a:ea typeface="华文楷体" panose="02010600040101010101" pitchFamily="2" charset="-122"/>
                <a:sym typeface="+mn-ea"/>
              </a:rPr>
              <a:t>。</a:t>
            </a:r>
            <a:r>
              <a:rPr lang="zh-CN" sz="2400" b="1">
                <a:gradFill>
                  <a:gsLst>
                    <a:gs pos="0">
                      <a:srgbClr val="012D86"/>
                    </a:gs>
                    <a:gs pos="100000">
                      <a:srgbClr val="0E2557"/>
                    </a:gs>
                  </a:gsLst>
                  <a:lin scaled="0"/>
                </a:gradFill>
                <a:ea typeface="华文楷体" panose="02010600040101010101" pitchFamily="2" charset="-122"/>
                <a:sym typeface="+mn-ea"/>
              </a:rPr>
              <a:t>        </a:t>
            </a:r>
            <a:r>
              <a:rPr lang="zh-CN" sz="2000" b="1">
                <a:gradFill>
                  <a:gsLst>
                    <a:gs pos="0">
                      <a:srgbClr val="012D86"/>
                    </a:gs>
                    <a:gs pos="100000">
                      <a:srgbClr val="0E2557"/>
                    </a:gs>
                  </a:gsLst>
                  <a:lin scaled="0"/>
                </a:gradFill>
                <a:ea typeface="华文楷体" panose="02010600040101010101" pitchFamily="2" charset="-122"/>
                <a:sym typeface="+mn-ea"/>
              </a:rPr>
              <a:t>     </a:t>
            </a: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endParaRPr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b="1">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zh-CN" altLang="en-US" sz="2000" b="1">
                <a:solidFill>
                  <a:srgbClr val="FF0000"/>
                </a:solidFill>
                <a:latin typeface="华文楷体" panose="02010600040101010101" pitchFamily="2" charset="-122"/>
                <a:ea typeface="华文楷体" panose="02010600040101010101" pitchFamily="2" charset="-122"/>
              </a:rPr>
              <a:t>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482813" y="953643"/>
            <a:ext cx="1007075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en-US" altLang="zh-CN" sz="2800" b="1" smtClean="0">
                <a:solidFill>
                  <a:srgbClr val="000099"/>
                </a:solidFill>
                <a:latin typeface="华文楷体" panose="02010600040101010101" pitchFamily="2" charset="-122"/>
                <a:ea typeface="华文楷体" panose="02010600040101010101" pitchFamily="2" charset="-122"/>
                <a:sym typeface="+mn-ea"/>
              </a:rPr>
              <a:t>3.</a:t>
            </a:r>
            <a:r>
              <a:rPr lang="zh-CN" altLang="en-US" sz="2800" b="1" smtClean="0">
                <a:solidFill>
                  <a:srgbClr val="000099"/>
                </a:solidFill>
                <a:latin typeface="华文楷体" panose="02010600040101010101" pitchFamily="2" charset="-122"/>
                <a:ea typeface="华文楷体" panose="02010600040101010101" pitchFamily="2" charset="-122"/>
                <a:sym typeface="+mn-ea"/>
              </a:rPr>
              <a:t>代价函数</a:t>
            </a:r>
            <a:endParaRPr lang="en-US" altLang="zh-CN" sz="2800" b="1" smtClean="0">
              <a:solidFill>
                <a:srgbClr val="000099"/>
              </a:solidFill>
              <a:latin typeface="华文楷体" panose="02010600040101010101" pitchFamily="2" charset="-122"/>
              <a:ea typeface="华文楷体" panose="02010600040101010101" pitchFamily="2" charset="-122"/>
              <a:sym typeface="+mn-ea"/>
            </a:endParaRPr>
          </a:p>
          <a:p>
            <a:pPr>
              <a:lnSpc>
                <a:spcPct val="200000"/>
              </a:lnSpc>
            </a:pPr>
            <a:r>
              <a:rPr lang="zh-CN" altLang="en-US" sz="2400" smtClean="0">
                <a:solidFill>
                  <a:srgbClr val="002060"/>
                </a:solidFill>
                <a:latin typeface="华文楷体" panose="02010600040101010101" pitchFamily="2" charset="-122"/>
                <a:ea typeface="华文楷体" panose="02010600040101010101" pitchFamily="2" charset="-122"/>
              </a:rPr>
              <a:t>      在</a:t>
            </a:r>
            <a:r>
              <a:rPr lang="zh-CN" altLang="en-US" sz="2400">
                <a:solidFill>
                  <a:srgbClr val="002060"/>
                </a:solidFill>
                <a:latin typeface="华文楷体" panose="02010600040101010101" pitchFamily="2" charset="-122"/>
                <a:ea typeface="华文楷体" panose="02010600040101010101" pitchFamily="2" charset="-122"/>
              </a:rPr>
              <a:t>最优化方面，误差</a:t>
            </a:r>
            <a:r>
              <a:rPr lang="zh-CN" altLang="en-US" sz="2400" smtClean="0">
                <a:solidFill>
                  <a:srgbClr val="002060"/>
                </a:solidFill>
                <a:latin typeface="华文楷体" panose="02010600040101010101" pitchFamily="2" charset="-122"/>
                <a:ea typeface="华文楷体" panose="02010600040101010101" pitchFamily="2" charset="-122"/>
              </a:rPr>
              <a:t>总和可以</a:t>
            </a:r>
            <a:r>
              <a:rPr lang="zh-CN" altLang="en-US" sz="2400">
                <a:solidFill>
                  <a:srgbClr val="002060"/>
                </a:solidFill>
                <a:latin typeface="华文楷体" panose="02010600040101010101" pitchFamily="2" charset="-122"/>
                <a:ea typeface="华文楷体" panose="02010600040101010101" pitchFamily="2" charset="-122"/>
              </a:rPr>
              <a:t>称为“误差函数”“损失函数”</a:t>
            </a:r>
            <a:r>
              <a:rPr lang="zh-CN" altLang="en-US" sz="2400" smtClean="0">
                <a:solidFill>
                  <a:srgbClr val="002060"/>
                </a:solidFill>
                <a:latin typeface="华文楷体" panose="02010600040101010101" pitchFamily="2" charset="-122"/>
                <a:ea typeface="华文楷体" panose="02010600040101010101" pitchFamily="2" charset="-122"/>
              </a:rPr>
              <a:t>“代价函数”</a:t>
            </a:r>
            <a:r>
              <a:rPr lang="zh-CN" altLang="en-US" sz="2400">
                <a:solidFill>
                  <a:srgbClr val="002060"/>
                </a:solidFill>
                <a:latin typeface="华文楷体" panose="02010600040101010101" pitchFamily="2" charset="-122"/>
                <a:ea typeface="华文楷体" panose="02010600040101010101" pitchFamily="2" charset="-122"/>
              </a:rPr>
              <a:t>等</a:t>
            </a:r>
            <a:r>
              <a:rPr lang="zh-CN" altLang="en-US" sz="2400" smtClean="0">
                <a:solidFill>
                  <a:srgbClr val="002060"/>
                </a:solidFill>
                <a:latin typeface="华文楷体" panose="02010600040101010101" pitchFamily="2" charset="-122"/>
                <a:ea typeface="华文楷体" panose="02010600040101010101" pitchFamily="2" charset="-122"/>
              </a:rPr>
              <a:t>。</a:t>
            </a:r>
            <a:r>
              <a:rPr lang="zh-CN" altLang="en-US" sz="2400">
                <a:solidFill>
                  <a:srgbClr val="002060"/>
                </a:solidFill>
                <a:latin typeface="华文楷体" panose="02010600040101010101" pitchFamily="2" charset="-122"/>
                <a:ea typeface="华文楷体" panose="02010600040101010101" pitchFamily="2" charset="-122"/>
              </a:rPr>
              <a:t>本书采用</a:t>
            </a:r>
            <a:r>
              <a:rPr lang="zh-CN" altLang="en-US" sz="2400">
                <a:solidFill>
                  <a:srgbClr val="FF0000"/>
                </a:solidFill>
                <a:latin typeface="华文楷体" panose="02010600040101010101" pitchFamily="2" charset="-122"/>
                <a:ea typeface="华文楷体" panose="02010600040101010101" pitchFamily="2" charset="-122"/>
              </a:rPr>
              <a:t>代价函数（</a:t>
            </a:r>
            <a:r>
              <a:rPr lang="en-US" altLang="zh-CN" sz="2400">
                <a:solidFill>
                  <a:srgbClr val="FF0000"/>
                </a:solidFill>
                <a:latin typeface="华文楷体" panose="02010600040101010101" pitchFamily="2" charset="-122"/>
                <a:ea typeface="华文楷体" panose="02010600040101010101" pitchFamily="2" charset="-122"/>
              </a:rPr>
              <a:t>cost function</a:t>
            </a:r>
            <a:r>
              <a:rPr lang="zh-CN" altLang="en-US" sz="2400">
                <a:solidFill>
                  <a:srgbClr val="FF0000"/>
                </a:solidFill>
                <a:latin typeface="华文楷体" panose="02010600040101010101" pitchFamily="2" charset="-122"/>
                <a:ea typeface="华文楷体" panose="02010600040101010101" pitchFamily="2" charset="-122"/>
              </a:rPr>
              <a:t>）</a:t>
            </a:r>
            <a:r>
              <a:rPr lang="zh-CN" altLang="en-US" sz="2400">
                <a:solidFill>
                  <a:srgbClr val="002060"/>
                </a:solidFill>
                <a:latin typeface="华文楷体" panose="02010600040101010101" pitchFamily="2" charset="-122"/>
                <a:ea typeface="华文楷体" panose="02010600040101010101" pitchFamily="2" charset="-122"/>
              </a:rPr>
              <a:t>这个名称</a:t>
            </a:r>
            <a:r>
              <a:rPr lang="zh-CN" altLang="en-US" sz="2400" smtClean="0">
                <a:solidFill>
                  <a:srgbClr val="002060"/>
                </a:solidFill>
                <a:latin typeface="华文楷体" panose="02010600040101010101" pitchFamily="2" charset="-122"/>
                <a:ea typeface="华文楷体" panose="02010600040101010101" pitchFamily="2" charset="-122"/>
              </a:rPr>
              <a:t>。</a:t>
            </a:r>
            <a:endParaRPr lang="en-US" altLang="zh-CN" sz="2400" smtClean="0">
              <a:solidFill>
                <a:srgbClr val="002060"/>
              </a:solidFill>
              <a:latin typeface="华文楷体" panose="02010600040101010101" pitchFamily="2" charset="-122"/>
              <a:ea typeface="华文楷体" panose="02010600040101010101" pitchFamily="2" charset="-122"/>
            </a:endParaRPr>
          </a:p>
          <a:p>
            <a:pPr>
              <a:lnSpc>
                <a:spcPct val="200000"/>
              </a:lnSpc>
            </a:pPr>
            <a:r>
              <a:rPr lang="zh-CN" altLang="en-US" sz="2400" smtClean="0">
                <a:solidFill>
                  <a:srgbClr val="002060"/>
                </a:solidFill>
                <a:latin typeface="华文楷体" panose="02010600040101010101" pitchFamily="2" charset="-122"/>
                <a:ea typeface="华文楷体" panose="02010600040101010101" pitchFamily="2" charset="-122"/>
              </a:rPr>
              <a:t>     代价函数</a:t>
            </a:r>
            <a:r>
              <a:rPr lang="zh-CN" altLang="en-US" sz="2400">
                <a:solidFill>
                  <a:srgbClr val="002060"/>
                </a:solidFill>
                <a:latin typeface="华文楷体" panose="02010600040101010101" pitchFamily="2" charset="-122"/>
                <a:ea typeface="华文楷体" panose="02010600040101010101" pitchFamily="2" charset="-122"/>
              </a:rPr>
              <a:t>还存在其他多种形式。利用平方误差的</a:t>
            </a:r>
            <a:r>
              <a:rPr lang="zh-CN" altLang="en-US" sz="2400" smtClean="0">
                <a:solidFill>
                  <a:srgbClr val="002060"/>
                </a:solidFill>
                <a:latin typeface="华文楷体" panose="02010600040101010101" pitchFamily="2" charset="-122"/>
                <a:ea typeface="华文楷体" panose="02010600040101010101" pitchFamily="2" charset="-122"/>
              </a:rPr>
              <a:t>总和进行</a:t>
            </a:r>
            <a:r>
              <a:rPr lang="zh-CN" altLang="en-US" sz="2400">
                <a:solidFill>
                  <a:srgbClr val="002060"/>
                </a:solidFill>
                <a:latin typeface="华文楷体" panose="02010600040101010101" pitchFamily="2" charset="-122"/>
                <a:ea typeface="华文楷体" panose="02010600040101010101" pitchFamily="2" charset="-122"/>
              </a:rPr>
              <a:t>最优化</a:t>
            </a:r>
            <a:r>
              <a:rPr lang="zh-CN" altLang="en-US" sz="2400" smtClean="0">
                <a:solidFill>
                  <a:srgbClr val="002060"/>
                </a:solidFill>
                <a:latin typeface="华文楷体" panose="02010600040101010101" pitchFamily="2" charset="-122"/>
                <a:ea typeface="华文楷体" panose="02010600040101010101" pitchFamily="2" charset="-122"/>
              </a:rPr>
              <a:t>的    方法</a:t>
            </a:r>
            <a:r>
              <a:rPr lang="zh-CN" altLang="en-US" sz="2400">
                <a:solidFill>
                  <a:srgbClr val="002060"/>
                </a:solidFill>
                <a:latin typeface="华文楷体" panose="02010600040101010101" pitchFamily="2" charset="-122"/>
                <a:ea typeface="华文楷体" panose="02010600040101010101" pitchFamily="2" charset="-122"/>
              </a:rPr>
              <a:t>称为</a:t>
            </a:r>
            <a:r>
              <a:rPr lang="zh-CN" altLang="en-US" sz="2400">
                <a:solidFill>
                  <a:srgbClr val="FF0000"/>
                </a:solidFill>
                <a:latin typeface="华文楷体" panose="02010600040101010101" pitchFamily="2" charset="-122"/>
                <a:ea typeface="华文楷体" panose="02010600040101010101" pitchFamily="2" charset="-122"/>
              </a:rPr>
              <a:t>最小二乘法</a:t>
            </a:r>
            <a:r>
              <a:rPr lang="zh-CN" altLang="en-US" sz="2400">
                <a:solidFill>
                  <a:srgbClr val="002060"/>
                </a:solidFill>
                <a:latin typeface="华文楷体" panose="02010600040101010101" pitchFamily="2" charset="-122"/>
                <a:ea typeface="华文楷体" panose="02010600040101010101" pitchFamily="2" charset="-122"/>
              </a:rPr>
              <a:t>。</a:t>
            </a:r>
            <a:endParaRPr lang="en-US" altLang="zh-CN" sz="2400" b="1" smtClean="0">
              <a:solidFill>
                <a:srgbClr val="00206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10843664" y="2589559"/>
            <a:ext cx="289773" cy="210744"/>
          </a:xfrm>
          <a:prstGeom prst="rect">
            <a:avLst/>
          </a:prstGeom>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07525" y="833815"/>
            <a:ext cx="1043864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en-US" altLang="zh-CN" sz="2800" b="1" smtClean="0">
                <a:solidFill>
                  <a:srgbClr val="000099"/>
                </a:solidFill>
                <a:latin typeface="华文楷体" panose="02010600040101010101" pitchFamily="2" charset="-122"/>
                <a:ea typeface="华文楷体" panose="02010600040101010101" pitchFamily="2" charset="-122"/>
                <a:sym typeface="+mn-ea"/>
              </a:rPr>
              <a:t>4.</a:t>
            </a:r>
            <a:r>
              <a:rPr lang="zh-CN" altLang="en-US" sz="2800" b="1" smtClean="0">
                <a:solidFill>
                  <a:srgbClr val="000099"/>
                </a:solidFill>
                <a:latin typeface="华文楷体" panose="02010600040101010101" pitchFamily="2" charset="-122"/>
                <a:ea typeface="华文楷体" panose="02010600040101010101" pitchFamily="2" charset="-122"/>
                <a:sym typeface="+mn-ea"/>
              </a:rPr>
              <a:t>模型参数的个数</a:t>
            </a:r>
            <a:endParaRPr lang="en-US" altLang="zh-CN" sz="2800" b="1" smtClean="0">
              <a:solidFill>
                <a:srgbClr val="000099"/>
              </a:solidFill>
              <a:latin typeface="华文楷体" panose="02010600040101010101" pitchFamily="2" charset="-122"/>
              <a:ea typeface="华文楷体" panose="02010600040101010101" pitchFamily="2" charset="-122"/>
              <a:sym typeface="+mn-ea"/>
            </a:endParaRPr>
          </a:p>
          <a:p>
            <a:pPr>
              <a:lnSpc>
                <a:spcPct val="150000"/>
              </a:lnSpc>
            </a:pPr>
            <a:r>
              <a:rPr lang="zh-CN" altLang="en-US" sz="2000" smtClean="0">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之前的身高体重回归分析模型</a:t>
            </a:r>
            <a:r>
              <a:rPr lang="zh-CN" altLang="en-US" sz="2000">
                <a:solidFill>
                  <a:srgbClr val="002060"/>
                </a:solidFill>
                <a:latin typeface="华文楷体" panose="02010600040101010101" pitchFamily="2" charset="-122"/>
                <a:ea typeface="华文楷体" panose="02010600040101010101" pitchFamily="2" charset="-122"/>
              </a:rPr>
              <a:t>有 </a:t>
            </a:r>
            <a:r>
              <a:rPr lang="en-US" altLang="zh-CN" sz="2000">
                <a:solidFill>
                  <a:srgbClr val="002060"/>
                </a:solidFill>
                <a:latin typeface="华文楷体" panose="02010600040101010101" pitchFamily="2" charset="-122"/>
                <a:ea typeface="华文楷体" panose="02010600040101010101" pitchFamily="2" charset="-122"/>
              </a:rPr>
              <a:t>2 </a:t>
            </a:r>
            <a:r>
              <a:rPr lang="zh-CN" altLang="en-US" sz="2000">
                <a:solidFill>
                  <a:srgbClr val="002060"/>
                </a:solidFill>
                <a:latin typeface="华文楷体" panose="02010600040101010101" pitchFamily="2" charset="-122"/>
                <a:ea typeface="华文楷体" panose="02010600040101010101" pitchFamily="2" charset="-122"/>
              </a:rPr>
              <a:t>个参数 </a:t>
            </a:r>
            <a:r>
              <a:rPr lang="en-US" altLang="zh-CN" sz="2000" smtClean="0">
                <a:solidFill>
                  <a:srgbClr val="002060"/>
                </a:solidFill>
                <a:latin typeface="华文楷体" panose="02010600040101010101" pitchFamily="2" charset="-122"/>
                <a:ea typeface="华文楷体" panose="02010600040101010101" pitchFamily="2" charset="-122"/>
              </a:rPr>
              <a:t>p</a:t>
            </a:r>
            <a:r>
              <a:rPr lang="zh-CN" altLang="en-US" sz="2000" smtClean="0">
                <a:solidFill>
                  <a:srgbClr val="002060"/>
                </a:solidFill>
                <a:latin typeface="华文楷体" panose="02010600040101010101" pitchFamily="2" charset="-122"/>
                <a:ea typeface="华文楷体" panose="02010600040101010101" pitchFamily="2" charset="-122"/>
              </a:rPr>
              <a:t>、</a:t>
            </a:r>
            <a:r>
              <a:rPr lang="en-US" altLang="zh-CN" sz="2000" smtClean="0">
                <a:solidFill>
                  <a:srgbClr val="002060"/>
                </a:solidFill>
                <a:latin typeface="华文楷体" panose="02010600040101010101" pitchFamily="2" charset="-122"/>
                <a:ea typeface="华文楷体" panose="02010600040101010101" pitchFamily="2" charset="-122"/>
              </a:rPr>
              <a:t>q</a:t>
            </a:r>
            <a:r>
              <a:rPr lang="zh-CN" altLang="en-US" sz="2000" smtClean="0">
                <a:solidFill>
                  <a:srgbClr val="002060"/>
                </a:solidFill>
                <a:latin typeface="华文楷体" panose="02010600040101010101" pitchFamily="2" charset="-122"/>
                <a:ea typeface="华文楷体" panose="02010600040101010101" pitchFamily="2" charset="-122"/>
              </a:rPr>
              <a:t>，</a:t>
            </a:r>
            <a:r>
              <a:rPr lang="zh-CN" altLang="en-US" sz="2000">
                <a:solidFill>
                  <a:srgbClr val="002060"/>
                </a:solidFill>
                <a:latin typeface="华文楷体" panose="02010600040101010101" pitchFamily="2" charset="-122"/>
                <a:ea typeface="华文楷体" panose="02010600040101010101" pitchFamily="2" charset="-122"/>
              </a:rPr>
              <a:t>而已知的条件（</a:t>
            </a:r>
            <a:r>
              <a:rPr lang="zh-CN" altLang="en-US" sz="2000" smtClean="0">
                <a:solidFill>
                  <a:srgbClr val="002060"/>
                </a:solidFill>
                <a:latin typeface="华文楷体" panose="02010600040101010101" pitchFamily="2" charset="-122"/>
                <a:ea typeface="华文楷体" panose="02010600040101010101" pitchFamily="2" charset="-122"/>
              </a:rPr>
              <a:t>数据</a:t>
            </a:r>
            <a:r>
              <a:rPr lang="zh-CN" altLang="en-US" sz="2000">
                <a:solidFill>
                  <a:srgbClr val="002060"/>
                </a:solidFill>
                <a:latin typeface="华文楷体" panose="02010600040101010101" pitchFamily="2" charset="-122"/>
                <a:ea typeface="华文楷体" panose="02010600040101010101" pitchFamily="2" charset="-122"/>
              </a:rPr>
              <a:t>的规模）有 </a:t>
            </a:r>
            <a:r>
              <a:rPr lang="en-US" altLang="zh-CN" sz="2000">
                <a:solidFill>
                  <a:srgbClr val="002060"/>
                </a:solidFill>
                <a:latin typeface="华文楷体" panose="02010600040101010101" pitchFamily="2" charset="-122"/>
                <a:ea typeface="华文楷体" panose="02010600040101010101" pitchFamily="2" charset="-122"/>
              </a:rPr>
              <a:t>7 </a:t>
            </a:r>
            <a:r>
              <a:rPr lang="zh-CN" altLang="en-US" sz="2000">
                <a:solidFill>
                  <a:srgbClr val="002060"/>
                </a:solidFill>
                <a:latin typeface="华文楷体" panose="02010600040101010101" pitchFamily="2" charset="-122"/>
                <a:ea typeface="华文楷体" panose="02010600040101010101" pitchFamily="2" charset="-122"/>
              </a:rPr>
              <a:t>个。也就是说，模型的参数的个数（</a:t>
            </a:r>
            <a:r>
              <a:rPr lang="en-US" altLang="zh-CN" sz="2000">
                <a:solidFill>
                  <a:srgbClr val="002060"/>
                </a:solidFill>
                <a:latin typeface="华文楷体" panose="02010600040101010101" pitchFamily="2" charset="-122"/>
                <a:ea typeface="华文楷体" panose="02010600040101010101" pitchFamily="2" charset="-122"/>
              </a:rPr>
              <a:t>2 </a:t>
            </a:r>
            <a:r>
              <a:rPr lang="zh-CN" altLang="en-US" sz="2000">
                <a:solidFill>
                  <a:srgbClr val="002060"/>
                </a:solidFill>
                <a:latin typeface="华文楷体" panose="02010600040101010101" pitchFamily="2" charset="-122"/>
                <a:ea typeface="华文楷体" panose="02010600040101010101" pitchFamily="2" charset="-122"/>
              </a:rPr>
              <a:t>个）小于条件的 </a:t>
            </a:r>
            <a:r>
              <a:rPr lang="zh-CN" altLang="en-US" sz="2000" smtClean="0">
                <a:solidFill>
                  <a:srgbClr val="002060"/>
                </a:solidFill>
                <a:latin typeface="华文楷体" panose="02010600040101010101" pitchFamily="2" charset="-122"/>
                <a:ea typeface="华文楷体" panose="02010600040101010101" pitchFamily="2" charset="-122"/>
              </a:rPr>
              <a:t>个数</a:t>
            </a:r>
            <a:r>
              <a:rPr lang="zh-CN" altLang="en-US" sz="2000">
                <a:solidFill>
                  <a:srgbClr val="002060"/>
                </a:solidFill>
                <a:latin typeface="华文楷体" panose="02010600040101010101" pitchFamily="2" charset="-122"/>
                <a:ea typeface="华文楷体" panose="02010600040101010101" pitchFamily="2" charset="-122"/>
              </a:rPr>
              <a:t>（</a:t>
            </a:r>
            <a:r>
              <a:rPr lang="en-US" altLang="zh-CN" sz="2000">
                <a:solidFill>
                  <a:srgbClr val="002060"/>
                </a:solidFill>
                <a:latin typeface="华文楷体" panose="02010600040101010101" pitchFamily="2" charset="-122"/>
                <a:ea typeface="华文楷体" panose="02010600040101010101" pitchFamily="2" charset="-122"/>
              </a:rPr>
              <a:t>7 </a:t>
            </a:r>
            <a:r>
              <a:rPr lang="zh-CN" altLang="en-US" sz="2000">
                <a:solidFill>
                  <a:srgbClr val="002060"/>
                </a:solidFill>
                <a:latin typeface="华文楷体" panose="02010600040101010101" pitchFamily="2" charset="-122"/>
                <a:ea typeface="华文楷体" panose="02010600040101010101" pitchFamily="2" charset="-122"/>
              </a:rPr>
              <a:t>个）</a:t>
            </a:r>
            <a:r>
              <a:rPr lang="zh-CN" altLang="en-US" sz="2000" smtClean="0">
                <a:solidFill>
                  <a:srgbClr val="002060"/>
                </a:solidFill>
                <a:latin typeface="华文楷体" panose="02010600040101010101" pitchFamily="2" charset="-122"/>
                <a:ea typeface="华文楷体" panose="02010600040101010101" pitchFamily="2" charset="-122"/>
              </a:rPr>
              <a:t>。</a:t>
            </a:r>
            <a:r>
              <a:rPr lang="zh-CN" altLang="en-US" sz="2000" smtClean="0">
                <a:solidFill>
                  <a:srgbClr val="FF0000"/>
                </a:solidFill>
                <a:latin typeface="华文楷体" panose="02010600040101010101" pitchFamily="2" charset="-122"/>
                <a:ea typeface="华文楷体" panose="02010600040101010101" pitchFamily="2" charset="-122"/>
              </a:rPr>
              <a:t>要</a:t>
            </a:r>
            <a:r>
              <a:rPr lang="zh-CN" altLang="en-US" sz="2000">
                <a:solidFill>
                  <a:srgbClr val="FF0000"/>
                </a:solidFill>
                <a:latin typeface="华文楷体" panose="02010600040101010101" pitchFamily="2" charset="-122"/>
                <a:ea typeface="华文楷体" panose="02010600040101010101" pitchFamily="2" charset="-122"/>
              </a:rPr>
              <a:t>确定模型，就必须准备好规模大于参数个数的数据</a:t>
            </a:r>
            <a:r>
              <a:rPr lang="zh-CN" altLang="en-US" sz="2000" smtClean="0">
                <a:solidFill>
                  <a:srgbClr val="FF0000"/>
                </a:solidFill>
                <a:latin typeface="华文楷体" panose="02010600040101010101" pitchFamily="2" charset="-122"/>
                <a:ea typeface="华文楷体" panose="02010600040101010101" pitchFamily="2" charset="-122"/>
              </a:rPr>
              <a:t>。</a:t>
            </a:r>
            <a:endParaRPr lang="en-US" altLang="zh-CN" sz="2000" smtClean="0">
              <a:solidFill>
                <a:srgbClr val="FF000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r>
              <a:rPr lang="zh-CN" altLang="en-US" sz="2000" smtClean="0">
                <a:solidFill>
                  <a:srgbClr val="FF0000"/>
                </a:solidFill>
                <a:latin typeface="华文楷体" panose="02010600040101010101" pitchFamily="2" charset="-122"/>
                <a:ea typeface="华文楷体" panose="02010600040101010101" pitchFamily="2" charset="-122"/>
              </a:rPr>
              <a:t>     注</a:t>
            </a:r>
            <a:r>
              <a:rPr lang="en-US" altLang="zh-CN" sz="2000" smtClean="0">
                <a:solidFill>
                  <a:srgbClr val="FF0000"/>
                </a:solidFill>
                <a:latin typeface="华文楷体" panose="02010600040101010101" pitchFamily="2" charset="-122"/>
                <a:ea typeface="华文楷体" panose="02010600040101010101" pitchFamily="2" charset="-122"/>
              </a:rPr>
              <a:t>:</a:t>
            </a:r>
            <a:r>
              <a:rPr lang="zh-CN" altLang="en-US" sz="2000" smtClean="0">
                <a:solidFill>
                  <a:srgbClr val="002060"/>
                </a:solidFill>
                <a:latin typeface="华文楷体" panose="02010600040101010101" pitchFamily="2" charset="-122"/>
                <a:ea typeface="华文楷体" panose="02010600040101010101" pitchFamily="2" charset="-122"/>
              </a:rPr>
              <a:t>常数</a:t>
            </a:r>
            <a:r>
              <a:rPr lang="zh-CN" altLang="en-US" sz="2000">
                <a:solidFill>
                  <a:srgbClr val="002060"/>
                </a:solidFill>
                <a:latin typeface="华文楷体" panose="02010600040101010101" pitchFamily="2" charset="-122"/>
                <a:ea typeface="华文楷体" panose="02010600040101010101" pitchFamily="2" charset="-122"/>
              </a:rPr>
              <a:t>和</a:t>
            </a:r>
            <a:r>
              <a:rPr lang="zh-CN" altLang="en-US" sz="2000" smtClean="0">
                <a:solidFill>
                  <a:srgbClr val="002060"/>
                </a:solidFill>
                <a:latin typeface="华文楷体" panose="02010600040101010101" pitchFamily="2" charset="-122"/>
                <a:ea typeface="华文楷体" panose="02010600040101010101" pitchFamily="2" charset="-122"/>
              </a:rPr>
              <a:t>变量</a:t>
            </a: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r>
              <a:rPr lang="en-US" altLang="zh-CN" sz="2000" smtClean="0">
                <a:solidFill>
                  <a:srgbClr val="002060"/>
                </a:solidFill>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在身高体重回归方程中，</a:t>
            </a:r>
            <a:r>
              <a:rPr lang="en-US" altLang="zh-CN" sz="2000" smtClean="0">
                <a:solidFill>
                  <a:srgbClr val="002060"/>
                </a:solidFill>
                <a:latin typeface="华文楷体" panose="02010600040101010101" pitchFamily="2" charset="-122"/>
                <a:ea typeface="华文楷体" panose="02010600040101010101" pitchFamily="2" charset="-122"/>
              </a:rPr>
              <a:t>x</a:t>
            </a:r>
            <a:r>
              <a:rPr lang="zh-CN" altLang="en-US" sz="2000" smtClean="0">
                <a:solidFill>
                  <a:srgbClr val="002060"/>
                </a:solidFill>
                <a:latin typeface="华文楷体" panose="02010600040101010101" pitchFamily="2" charset="-122"/>
                <a:ea typeface="华文楷体" panose="02010600040101010101" pitchFamily="2" charset="-122"/>
              </a:rPr>
              <a:t>、</a:t>
            </a:r>
            <a:r>
              <a:rPr lang="en-US" altLang="zh-CN" sz="2000" smtClean="0">
                <a:solidFill>
                  <a:srgbClr val="002060"/>
                </a:solidFill>
                <a:latin typeface="华文楷体" panose="02010600040101010101" pitchFamily="2" charset="-122"/>
                <a:ea typeface="华文楷体" panose="02010600040101010101" pitchFamily="2" charset="-122"/>
              </a:rPr>
              <a:t>y</a:t>
            </a:r>
            <a:r>
              <a:rPr lang="zh-CN" altLang="en-US" sz="2000" smtClean="0">
                <a:solidFill>
                  <a:srgbClr val="002060"/>
                </a:solidFill>
                <a:latin typeface="华文楷体" panose="02010600040101010101" pitchFamily="2" charset="-122"/>
                <a:ea typeface="华文楷体" panose="02010600040101010101" pitchFamily="2" charset="-122"/>
              </a:rPr>
              <a:t>分别称为自变量、因变量，</a:t>
            </a:r>
            <a:r>
              <a:rPr lang="en-US" altLang="zh-CN" sz="2000" smtClean="0">
                <a:solidFill>
                  <a:srgbClr val="002060"/>
                </a:solidFill>
                <a:latin typeface="华文楷体" panose="02010600040101010101" pitchFamily="2" charset="-122"/>
                <a:ea typeface="华文楷体" panose="02010600040101010101" pitchFamily="2" charset="-122"/>
              </a:rPr>
              <a:t>p</a:t>
            </a:r>
            <a:r>
              <a:rPr lang="zh-CN" altLang="en-US" sz="2000" smtClean="0">
                <a:solidFill>
                  <a:srgbClr val="002060"/>
                </a:solidFill>
                <a:latin typeface="华文楷体" panose="02010600040101010101" pitchFamily="2" charset="-122"/>
                <a:ea typeface="华文楷体" panose="02010600040101010101" pitchFamily="2" charset="-122"/>
              </a:rPr>
              <a:t> 、</a:t>
            </a:r>
            <a:r>
              <a:rPr lang="en-US" altLang="zh-CN" sz="2000" smtClean="0">
                <a:solidFill>
                  <a:srgbClr val="002060"/>
                </a:solidFill>
                <a:latin typeface="华文楷体" panose="02010600040101010101" pitchFamily="2" charset="-122"/>
                <a:ea typeface="华文楷体" panose="02010600040101010101" pitchFamily="2" charset="-122"/>
              </a:rPr>
              <a:t>q</a:t>
            </a:r>
            <a:r>
              <a:rPr lang="zh-CN" altLang="en-US" sz="2000" smtClean="0">
                <a:solidFill>
                  <a:srgbClr val="002060"/>
                </a:solidFill>
                <a:latin typeface="华文楷体" panose="02010600040101010101" pitchFamily="2" charset="-122"/>
                <a:ea typeface="华文楷体" panose="02010600040101010101" pitchFamily="2" charset="-122"/>
              </a:rPr>
              <a:t>为常数。 不过，在代价函数中，</a:t>
            </a:r>
            <a:r>
              <a:rPr lang="en-US" altLang="zh-CN" sz="2000" smtClean="0">
                <a:solidFill>
                  <a:srgbClr val="002060"/>
                </a:solidFill>
                <a:latin typeface="华文楷体" panose="02010600040101010101" pitchFamily="2" charset="-122"/>
                <a:ea typeface="华文楷体" panose="02010600040101010101" pitchFamily="2" charset="-122"/>
              </a:rPr>
              <a:t>p</a:t>
            </a:r>
            <a:r>
              <a:rPr lang="zh-CN" altLang="en-US" sz="2000" smtClean="0">
                <a:solidFill>
                  <a:srgbClr val="002060"/>
                </a:solidFill>
                <a:latin typeface="华文楷体" panose="02010600040101010101" pitchFamily="2" charset="-122"/>
                <a:ea typeface="华文楷体" panose="02010600040101010101" pitchFamily="2" charset="-122"/>
              </a:rPr>
              <a:t> 、</a:t>
            </a:r>
            <a:r>
              <a:rPr lang="en-US" altLang="zh-CN" sz="2000" smtClean="0">
                <a:solidFill>
                  <a:srgbClr val="002060"/>
                </a:solidFill>
                <a:latin typeface="华文楷体" panose="02010600040101010101" pitchFamily="2" charset="-122"/>
                <a:ea typeface="华文楷体" panose="02010600040101010101" pitchFamily="2" charset="-122"/>
              </a:rPr>
              <a:t>q</a:t>
            </a:r>
            <a:r>
              <a:rPr lang="zh-CN" altLang="en-US" sz="2000" smtClean="0">
                <a:solidFill>
                  <a:srgbClr val="002060"/>
                </a:solidFill>
                <a:latin typeface="华文楷体" panose="02010600040101010101" pitchFamily="2" charset="-122"/>
                <a:ea typeface="华文楷体" panose="02010600040101010101" pitchFamily="2" charset="-122"/>
              </a:rPr>
              <a:t> 是被作为变量来处理的。</a:t>
            </a:r>
            <a:r>
              <a:rPr lang="zh-CN" altLang="en-US" sz="2000" smtClean="0">
                <a:solidFill>
                  <a:srgbClr val="FF0000"/>
                </a:solidFill>
                <a:latin typeface="华文楷体" panose="02010600040101010101" pitchFamily="2" charset="-122"/>
                <a:ea typeface="华文楷体" panose="02010600040101010101" pitchFamily="2" charset="-122"/>
              </a:rPr>
              <a:t>根据不同的角度，常数、变量是变幻不定的。</a:t>
            </a:r>
            <a:r>
              <a:rPr lang="zh-CN" altLang="en-US" sz="2000" smtClean="0">
                <a:solidFill>
                  <a:srgbClr val="002060"/>
                </a:solidFill>
                <a:latin typeface="华文楷体" panose="02010600040101010101" pitchFamily="2" charset="-122"/>
                <a:ea typeface="华文楷体" panose="02010600040101010101" pitchFamily="2" charset="-122"/>
              </a:rPr>
              <a:t>从数据的角度来看，回归方程的</a:t>
            </a:r>
            <a:r>
              <a:rPr lang="en-US" altLang="zh-CN" sz="2000" smtClean="0">
                <a:solidFill>
                  <a:srgbClr val="002060"/>
                </a:solidFill>
                <a:latin typeface="华文楷体" panose="02010600040101010101" pitchFamily="2" charset="-122"/>
                <a:ea typeface="华文楷体" panose="02010600040101010101" pitchFamily="2" charset="-122"/>
              </a:rPr>
              <a:t>x</a:t>
            </a:r>
            <a:r>
              <a:rPr lang="zh-CN" altLang="en-US" sz="2000" smtClean="0">
                <a:solidFill>
                  <a:srgbClr val="002060"/>
                </a:solidFill>
                <a:latin typeface="华文楷体" panose="02010600040101010101" pitchFamily="2" charset="-122"/>
                <a:ea typeface="华文楷体" panose="02010600040101010101" pitchFamily="2" charset="-122"/>
              </a:rPr>
              <a:t> 、</a:t>
            </a:r>
            <a:r>
              <a:rPr lang="en-US" altLang="zh-CN" sz="2000" smtClean="0">
                <a:solidFill>
                  <a:srgbClr val="002060"/>
                </a:solidFill>
                <a:latin typeface="华文楷体" panose="02010600040101010101" pitchFamily="2" charset="-122"/>
                <a:ea typeface="华文楷体" panose="02010600040101010101" pitchFamily="2" charset="-122"/>
              </a:rPr>
              <a:t>y</a:t>
            </a:r>
            <a:r>
              <a:rPr lang="zh-CN" altLang="en-US" sz="2000" smtClean="0">
                <a:solidFill>
                  <a:srgbClr val="002060"/>
                </a:solidFill>
                <a:latin typeface="华文楷体" panose="02010600040101010101" pitchFamily="2" charset="-122"/>
                <a:ea typeface="华文楷体" panose="02010600040101010101" pitchFamily="2" charset="-122"/>
              </a:rPr>
              <a:t> 为变量，从代价函数的角度来看，</a:t>
            </a:r>
            <a:r>
              <a:rPr lang="en-US" altLang="zh-CN" sz="2000" smtClean="0">
                <a:solidFill>
                  <a:srgbClr val="002060"/>
                </a:solidFill>
                <a:latin typeface="华文楷体" panose="02010600040101010101" pitchFamily="2" charset="-122"/>
                <a:ea typeface="华文楷体" panose="02010600040101010101" pitchFamily="2" charset="-122"/>
              </a:rPr>
              <a:t>p</a:t>
            </a:r>
            <a:r>
              <a:rPr lang="zh-CN" altLang="en-US" sz="2000" smtClean="0">
                <a:solidFill>
                  <a:srgbClr val="002060"/>
                </a:solidFill>
                <a:latin typeface="华文楷体" panose="02010600040101010101" pitchFamily="2" charset="-122"/>
                <a:ea typeface="华文楷体" panose="02010600040101010101" pitchFamily="2" charset="-122"/>
              </a:rPr>
              <a:t> 、</a:t>
            </a:r>
            <a:r>
              <a:rPr lang="en-US" altLang="zh-CN" sz="2000" smtClean="0">
                <a:solidFill>
                  <a:srgbClr val="002060"/>
                </a:solidFill>
                <a:latin typeface="华文楷体" panose="02010600040101010101" pitchFamily="2" charset="-122"/>
                <a:ea typeface="华文楷体" panose="02010600040101010101" pitchFamily="2" charset="-122"/>
              </a:rPr>
              <a:t>q</a:t>
            </a:r>
            <a:r>
              <a:rPr lang="zh-CN" altLang="en-US" sz="2000" smtClean="0">
                <a:solidFill>
                  <a:srgbClr val="002060"/>
                </a:solidFill>
                <a:latin typeface="华文楷体" panose="02010600040101010101" pitchFamily="2" charset="-122"/>
                <a:ea typeface="华文楷体" panose="02010600040101010101" pitchFamily="2" charset="-122"/>
              </a:rPr>
              <a:t> 为变量。</a:t>
            </a:r>
            <a:endParaRPr lang="en-US" altLang="zh-CN" sz="2000" b="1" smtClean="0">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98650" y="1103785"/>
            <a:ext cx="869188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内容小结</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20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smtClean="0">
                <a:solidFill>
                  <a:srgbClr val="FF0000"/>
                </a:solidFill>
                <a:latin typeface="华文楷体" panose="02010600040101010101" pitchFamily="2" charset="-122"/>
                <a:ea typeface="华文楷体" panose="02010600040101010101" pitchFamily="2" charset="-122"/>
                <a:sym typeface="+mn-ea"/>
              </a:rPr>
              <a:t>1.</a:t>
            </a:r>
            <a:r>
              <a:rPr lang="zh-CN" altLang="en-US" sz="2400" b="1" smtClean="0">
                <a:solidFill>
                  <a:srgbClr val="FF0000"/>
                </a:solidFill>
                <a:latin typeface="华文楷体" panose="02010600040101010101" pitchFamily="2" charset="-122"/>
                <a:ea typeface="华文楷体" panose="02010600040101010101" pitchFamily="2" charset="-122"/>
                <a:sym typeface="+mn-ea"/>
              </a:rPr>
              <a:t>回归分析的定义</a:t>
            </a:r>
            <a:endParaRPr lang="en-US" altLang="zh-CN" sz="2400" b="1" smtClean="0">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en-US" altLang="zh-CN" sz="2400" b="1">
                <a:solidFill>
                  <a:srgbClr val="FF0000"/>
                </a:solidFill>
                <a:latin typeface="华文楷体" panose="02010600040101010101" pitchFamily="2" charset="-122"/>
                <a:ea typeface="华文楷体" panose="02010600040101010101" pitchFamily="2" charset="-122"/>
                <a:sym typeface="+mn-ea"/>
              </a:rPr>
              <a:t> </a:t>
            </a:r>
            <a:r>
              <a:rPr lang="en-US" altLang="zh-CN" sz="2400" b="1" smtClean="0">
                <a:solidFill>
                  <a:srgbClr val="FF0000"/>
                </a:solidFill>
                <a:latin typeface="华文楷体" panose="02010600040101010101" pitchFamily="2" charset="-122"/>
                <a:ea typeface="华文楷体" panose="02010600040101010101" pitchFamily="2" charset="-122"/>
                <a:sym typeface="+mn-ea"/>
              </a:rPr>
              <a:t>2.</a:t>
            </a:r>
            <a:r>
              <a:rPr lang="zh-CN" altLang="en-US" sz="2400" b="1" smtClean="0">
                <a:solidFill>
                  <a:srgbClr val="FF0000"/>
                </a:solidFill>
                <a:latin typeface="华文楷体" panose="02010600040101010101" pitchFamily="2" charset="-122"/>
                <a:ea typeface="华文楷体" panose="02010600040101010101" pitchFamily="2" charset="-122"/>
                <a:sym typeface="+mn-ea"/>
              </a:rPr>
              <a:t>代价函数</a:t>
            </a:r>
            <a:endParaRPr lang="en-US" altLang="zh-CN" sz="2400" b="1" smtClean="0">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en-US" altLang="zh-CN" sz="2400" b="1" smtClean="0">
                <a:solidFill>
                  <a:srgbClr val="FF0000"/>
                </a:solidFill>
                <a:latin typeface="华文楷体" panose="02010600040101010101" pitchFamily="2" charset="-122"/>
                <a:ea typeface="华文楷体" panose="02010600040101010101" pitchFamily="2" charset="-122"/>
                <a:sym typeface="+mn-ea"/>
              </a:rPr>
              <a:t> 3.</a:t>
            </a:r>
            <a:r>
              <a:rPr lang="zh-CN" altLang="en-US" sz="2400" b="1" smtClean="0">
                <a:solidFill>
                  <a:srgbClr val="FF0000"/>
                </a:solidFill>
                <a:latin typeface="华文楷体" panose="02010600040101010101" pitchFamily="2" charset="-122"/>
                <a:ea typeface="华文楷体" panose="02010600040101010101" pitchFamily="2" charset="-122"/>
                <a:sym typeface="+mn-ea"/>
              </a:rPr>
              <a:t>模型参数的个数</a:t>
            </a:r>
            <a:endParaRPr lang="en-US" altLang="zh-CN" sz="2400" b="1" smtClean="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en-US" altLang="zh-CN" sz="2400" b="1" smtClean="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en-US" altLang="zh-CN" sz="2400" b="1" smtClean="0">
              <a:solidFill>
                <a:srgbClr val="FF0000"/>
              </a:solidFill>
              <a:latin typeface="华文楷体" panose="02010600040101010101" pitchFamily="2" charset="-122"/>
              <a:ea typeface="华文楷体" panose="02010600040101010101" pitchFamily="2" charset="-122"/>
              <a:sym typeface="+mn-ea"/>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932191" y="220551"/>
            <a:ext cx="7608123" cy="85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zh-CN" altLang="en-US" sz="3200" b="1" smtClean="0">
                <a:solidFill>
                  <a:srgbClr val="000099"/>
                </a:solidFill>
                <a:latin typeface="华文楷体" panose="02010600040101010101" pitchFamily="2" charset="-122"/>
                <a:ea typeface="华文楷体" panose="02010600040101010101" pitchFamily="2" charset="-122"/>
                <a:sym typeface="+mn-ea"/>
              </a:rPr>
              <a:t>本章小结</a:t>
            </a:r>
            <a:endParaRPr lang="en-US" altLang="zh-CN" sz="3200" b="1">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pPr>
            <a:r>
              <a:rPr lang="en-US" altLang="zh-CN" sz="2000" smtClean="0">
                <a:solidFill>
                  <a:srgbClr val="002060"/>
                </a:solidFill>
                <a:latin typeface="Times New Roman" panose="02020603050405020304" pitchFamily="18" charset="0"/>
                <a:ea typeface="楷体_GB2312" pitchFamily="1" charset="-122"/>
              </a:rPr>
              <a:t>1</a:t>
            </a:r>
            <a:r>
              <a:rPr lang="en-US" altLang="zh-CN" sz="2000">
                <a:solidFill>
                  <a:srgbClr val="002060"/>
                </a:solidFill>
                <a:latin typeface="Times New Roman" panose="02020603050405020304" pitchFamily="18" charset="0"/>
                <a:ea typeface="楷体_GB2312" pitchFamily="1" charset="-122"/>
              </a:rPr>
              <a:t>.</a:t>
            </a:r>
            <a:r>
              <a:rPr lang="en-US" altLang="zh-CN" sz="2000" smtClean="0">
                <a:solidFill>
                  <a:srgbClr val="002060"/>
                </a:solidFill>
                <a:latin typeface="Times New Roman" panose="02020603050405020304" pitchFamily="18" charset="0"/>
                <a:ea typeface="楷体_GB2312" pitchFamily="1" charset="-122"/>
              </a:rPr>
              <a:t> </a:t>
            </a:r>
            <a:r>
              <a:rPr lang="zh-CN" altLang="en-US" sz="2000" smtClean="0">
                <a:solidFill>
                  <a:srgbClr val="002060"/>
                </a:solidFill>
                <a:latin typeface="Times New Roman" panose="02020603050405020304" pitchFamily="18" charset="0"/>
                <a:ea typeface="楷体_GB2312" pitchFamily="1" charset="-122"/>
              </a:rPr>
              <a:t>神经网络所需函数</a:t>
            </a:r>
            <a:endParaRPr lang="en-US" altLang="zh-CN" sz="2000" smtClean="0">
              <a:solidFill>
                <a:srgbClr val="002060"/>
              </a:solidFill>
              <a:latin typeface="Times New Roman" panose="02020603050405020304" pitchFamily="18" charset="0"/>
              <a:ea typeface="楷体_GB2312" pitchFamily="1" charset="-122"/>
            </a:endParaRPr>
          </a:p>
          <a:p>
            <a:pPr fontAlgn="base">
              <a:lnSpc>
                <a:spcPct val="150000"/>
              </a:lnSpc>
              <a:spcBef>
                <a:spcPct val="0"/>
              </a:spcBef>
              <a:spcAft>
                <a:spcPct val="0"/>
              </a:spcAft>
            </a:pPr>
            <a:r>
              <a:rPr lang="en-US" altLang="zh-CN" sz="2000" smtClean="0">
                <a:solidFill>
                  <a:srgbClr val="002060"/>
                </a:solidFill>
                <a:latin typeface="Times New Roman" panose="02020603050405020304" pitchFamily="18" charset="0"/>
                <a:ea typeface="楷体_GB2312" pitchFamily="1" charset="-122"/>
              </a:rPr>
              <a:t>2. </a:t>
            </a:r>
            <a:r>
              <a:rPr lang="zh-CN" altLang="en-US" sz="2000" smtClean="0">
                <a:solidFill>
                  <a:srgbClr val="002060"/>
                </a:solidFill>
                <a:latin typeface="Times New Roman" panose="02020603050405020304" pitchFamily="18" charset="0"/>
                <a:ea typeface="楷体_GB2312" pitchFamily="1" charset="-122"/>
              </a:rPr>
              <a:t>神经网络</a:t>
            </a:r>
            <a:r>
              <a:rPr lang="zh-CN" altLang="en-US" sz="2000">
                <a:solidFill>
                  <a:srgbClr val="002060"/>
                </a:solidFill>
                <a:latin typeface="Times New Roman" panose="02020603050405020304" pitchFamily="18" charset="0"/>
                <a:ea typeface="楷体_GB2312" pitchFamily="1" charset="-122"/>
              </a:rPr>
              <a:t>的数列和递推关系式</a:t>
            </a:r>
            <a:endParaRPr lang="zh-CN" altLang="en-US" sz="2000">
              <a:solidFill>
                <a:srgbClr val="002060"/>
              </a:solidFill>
              <a:latin typeface="Times New Roman" panose="02020603050405020304" pitchFamily="18" charset="0"/>
              <a:ea typeface="楷体_GB2312" pitchFamily="1" charset="-122"/>
              <a:sym typeface="+mn-ea"/>
            </a:endParaRPr>
          </a:p>
          <a:p>
            <a:pPr fontAlgn="base">
              <a:lnSpc>
                <a:spcPct val="150000"/>
              </a:lnSpc>
              <a:spcBef>
                <a:spcPct val="0"/>
              </a:spcBef>
              <a:spcAft>
                <a:spcPct val="0"/>
              </a:spcAft>
            </a:pPr>
            <a:r>
              <a:rPr lang="en-US" altLang="zh-CN" sz="2000" smtClean="0">
                <a:solidFill>
                  <a:srgbClr val="002060"/>
                </a:solidFill>
                <a:latin typeface="Times New Roman" panose="02020603050405020304" pitchFamily="18" charset="0"/>
                <a:ea typeface="楷体_GB2312" pitchFamily="1" charset="-122"/>
              </a:rPr>
              <a:t>3.</a:t>
            </a:r>
            <a:r>
              <a:rPr lang="zh-CN" altLang="en-US" sz="2000" smtClean="0">
                <a:solidFill>
                  <a:srgbClr val="002060"/>
                </a:solidFill>
                <a:latin typeface="Times New Roman" panose="02020603050405020304" pitchFamily="18" charset="0"/>
                <a:ea typeface="楷体_GB2312" pitchFamily="1" charset="-122"/>
              </a:rPr>
              <a:t> </a:t>
            </a:r>
            <a:r>
              <a:rPr lang="zh-CN" altLang="en-US" sz="2000">
                <a:solidFill>
                  <a:srgbClr val="002060"/>
                </a:solidFill>
                <a:latin typeface="Times New Roman" panose="02020603050405020304" pitchFamily="18" charset="0"/>
                <a:ea typeface="楷体_GB2312" pitchFamily="1" charset="-122"/>
              </a:rPr>
              <a:t>神经网络中经常用到的∑符号</a:t>
            </a:r>
            <a:endParaRPr lang="zh-CN" altLang="en-US" sz="2000">
              <a:solidFill>
                <a:srgbClr val="002060"/>
              </a:solidFill>
              <a:latin typeface="Times New Roman" panose="02020603050405020304" pitchFamily="18" charset="0"/>
              <a:ea typeface="楷体_GB2312" pitchFamily="1" charset="-122"/>
              <a:sym typeface="+mn-ea"/>
            </a:endParaRPr>
          </a:p>
          <a:p>
            <a:pPr fontAlgn="base">
              <a:lnSpc>
                <a:spcPct val="150000"/>
              </a:lnSpc>
              <a:spcBef>
                <a:spcPct val="0"/>
              </a:spcBef>
              <a:spcAft>
                <a:spcPct val="0"/>
              </a:spcAft>
            </a:pPr>
            <a:r>
              <a:rPr lang="en-US" altLang="zh-CN" sz="2000" smtClean="0">
                <a:solidFill>
                  <a:srgbClr val="002060"/>
                </a:solidFill>
                <a:latin typeface="Times New Roman" panose="02020603050405020304" pitchFamily="18" charset="0"/>
                <a:ea typeface="楷体_GB2312" pitchFamily="1" charset="-122"/>
              </a:rPr>
              <a:t>4. </a:t>
            </a:r>
            <a:r>
              <a:rPr lang="zh-CN" altLang="en-US" sz="2000">
                <a:solidFill>
                  <a:srgbClr val="002060"/>
                </a:solidFill>
                <a:latin typeface="Times New Roman" panose="02020603050405020304" pitchFamily="18" charset="0"/>
                <a:ea typeface="楷体_GB2312" pitchFamily="1" charset="-122"/>
              </a:rPr>
              <a:t>有助于理解神经网络的向量基础</a:t>
            </a:r>
          </a:p>
          <a:p>
            <a:pPr fontAlgn="base">
              <a:lnSpc>
                <a:spcPct val="150000"/>
              </a:lnSpc>
              <a:spcBef>
                <a:spcPct val="0"/>
              </a:spcBef>
              <a:spcAft>
                <a:spcPct val="0"/>
              </a:spcAft>
            </a:pPr>
            <a:r>
              <a:rPr lang="en-US" altLang="zh-CN" sz="2000" smtClean="0">
                <a:solidFill>
                  <a:srgbClr val="002060"/>
                </a:solidFill>
                <a:latin typeface="Times New Roman" panose="02020603050405020304" pitchFamily="18" charset="0"/>
                <a:ea typeface="楷体_GB2312" pitchFamily="1" charset="-122"/>
              </a:rPr>
              <a:t>5. </a:t>
            </a:r>
            <a:r>
              <a:rPr lang="zh-CN" altLang="en-US" sz="2000" smtClean="0">
                <a:solidFill>
                  <a:srgbClr val="002060"/>
                </a:solidFill>
                <a:latin typeface="Times New Roman" panose="02020603050405020304" pitchFamily="18" charset="0"/>
                <a:ea typeface="楷体_GB2312" pitchFamily="1" charset="-122"/>
              </a:rPr>
              <a:t>有助于</a:t>
            </a:r>
            <a:r>
              <a:rPr lang="zh-CN" altLang="en-US" sz="2000">
                <a:solidFill>
                  <a:srgbClr val="002060"/>
                </a:solidFill>
                <a:latin typeface="Times New Roman" panose="02020603050405020304" pitchFamily="18" charset="0"/>
                <a:ea typeface="楷体_GB2312" pitchFamily="1" charset="-122"/>
              </a:rPr>
              <a:t>理解神经网络的矩阵基础</a:t>
            </a:r>
            <a:endParaRPr lang="zh-CN" altLang="en-US" sz="2000">
              <a:solidFill>
                <a:srgbClr val="002060"/>
              </a:solidFill>
              <a:latin typeface="Times New Roman" panose="02020603050405020304" pitchFamily="18" charset="0"/>
              <a:ea typeface="楷体_GB2312" pitchFamily="1" charset="-122"/>
              <a:sym typeface="+mn-ea"/>
            </a:endParaRPr>
          </a:p>
          <a:p>
            <a:pPr fontAlgn="base">
              <a:lnSpc>
                <a:spcPct val="150000"/>
              </a:lnSpc>
              <a:spcBef>
                <a:spcPct val="0"/>
              </a:spcBef>
              <a:spcAft>
                <a:spcPct val="0"/>
              </a:spcAft>
            </a:pPr>
            <a:r>
              <a:rPr lang="en-US" altLang="zh-CN" sz="2000" smtClean="0">
                <a:solidFill>
                  <a:srgbClr val="002060"/>
                </a:solidFill>
                <a:latin typeface="Times New Roman" panose="02020603050405020304" pitchFamily="18" charset="0"/>
                <a:ea typeface="楷体_GB2312" pitchFamily="1" charset="-122"/>
              </a:rPr>
              <a:t>6.</a:t>
            </a:r>
            <a:r>
              <a:rPr lang="zh-CN" altLang="en-US" sz="2000" smtClean="0">
                <a:solidFill>
                  <a:srgbClr val="002060"/>
                </a:solidFill>
                <a:latin typeface="Times New Roman" panose="02020603050405020304" pitchFamily="18" charset="0"/>
                <a:ea typeface="楷体_GB2312" pitchFamily="1" charset="-122"/>
              </a:rPr>
              <a:t> </a:t>
            </a:r>
            <a:r>
              <a:rPr lang="zh-CN" altLang="en-US" sz="2000">
                <a:solidFill>
                  <a:srgbClr val="002060"/>
                </a:solidFill>
                <a:latin typeface="Times New Roman" panose="02020603050405020304" pitchFamily="18" charset="0"/>
                <a:ea typeface="楷体_GB2312" pitchFamily="1" charset="-122"/>
              </a:rPr>
              <a:t>神经网络的导数基础</a:t>
            </a:r>
          </a:p>
          <a:p>
            <a:pPr fontAlgn="base">
              <a:lnSpc>
                <a:spcPct val="150000"/>
              </a:lnSpc>
              <a:spcBef>
                <a:spcPct val="0"/>
              </a:spcBef>
              <a:spcAft>
                <a:spcPct val="0"/>
              </a:spcAft>
            </a:pPr>
            <a:r>
              <a:rPr lang="en-US" altLang="zh-CN" sz="2000" smtClean="0">
                <a:solidFill>
                  <a:srgbClr val="002060"/>
                </a:solidFill>
                <a:latin typeface="Times New Roman" panose="02020603050405020304" pitchFamily="18" charset="0"/>
                <a:ea typeface="楷体_GB2312" pitchFamily="1" charset="-122"/>
              </a:rPr>
              <a:t>7.</a:t>
            </a:r>
            <a:r>
              <a:rPr lang="zh-CN" altLang="en-US" sz="2000" smtClean="0">
                <a:solidFill>
                  <a:srgbClr val="002060"/>
                </a:solidFill>
                <a:latin typeface="Times New Roman" panose="02020603050405020304" pitchFamily="18" charset="0"/>
                <a:ea typeface="楷体_GB2312" pitchFamily="1" charset="-122"/>
              </a:rPr>
              <a:t> </a:t>
            </a:r>
            <a:r>
              <a:rPr lang="zh-CN" altLang="en-US" sz="2000">
                <a:solidFill>
                  <a:srgbClr val="002060"/>
                </a:solidFill>
                <a:latin typeface="Times New Roman" panose="02020603050405020304" pitchFamily="18" charset="0"/>
                <a:ea typeface="楷体_GB2312" pitchFamily="1" charset="-122"/>
              </a:rPr>
              <a:t>神经网络的的偏导数基础</a:t>
            </a:r>
          </a:p>
          <a:p>
            <a:pPr fontAlgn="base">
              <a:lnSpc>
                <a:spcPct val="150000"/>
              </a:lnSpc>
              <a:spcBef>
                <a:spcPct val="0"/>
              </a:spcBef>
              <a:spcAft>
                <a:spcPct val="0"/>
              </a:spcAft>
            </a:pPr>
            <a:r>
              <a:rPr lang="en-US" altLang="zh-CN" sz="2000" smtClean="0">
                <a:solidFill>
                  <a:srgbClr val="002060"/>
                </a:solidFill>
                <a:latin typeface="Times New Roman" panose="02020603050405020304" pitchFamily="18" charset="0"/>
                <a:ea typeface="楷体_GB2312" pitchFamily="1" charset="-122"/>
              </a:rPr>
              <a:t>8. </a:t>
            </a:r>
            <a:r>
              <a:rPr lang="zh-CN" altLang="en-US" sz="2000">
                <a:solidFill>
                  <a:srgbClr val="002060"/>
                </a:solidFill>
                <a:latin typeface="Times New Roman" panose="02020603050405020304" pitchFamily="18" charset="0"/>
                <a:ea typeface="楷体_GB2312" pitchFamily="1" charset="-122"/>
              </a:rPr>
              <a:t>误差反向传播法必需的</a:t>
            </a:r>
            <a:r>
              <a:rPr lang="zh-CN" altLang="en-US" sz="2000" smtClean="0">
                <a:solidFill>
                  <a:srgbClr val="002060"/>
                </a:solidFill>
                <a:latin typeface="Times New Roman" panose="02020603050405020304" pitchFamily="18" charset="0"/>
                <a:ea typeface="楷体_GB2312" pitchFamily="1" charset="-122"/>
              </a:rPr>
              <a:t>链式法则    </a:t>
            </a:r>
            <a:r>
              <a:rPr lang="en-US" altLang="zh-CN" sz="2000" smtClean="0">
                <a:solidFill>
                  <a:srgbClr val="FF0000"/>
                </a:solidFill>
                <a:latin typeface="Times New Roman" panose="02020603050405020304" pitchFamily="18" charset="0"/>
                <a:ea typeface="楷体_GB2312" pitchFamily="1" charset="-122"/>
              </a:rPr>
              <a:t>(</a:t>
            </a:r>
            <a:r>
              <a:rPr lang="zh-CN" altLang="en-US" sz="2000" smtClean="0">
                <a:solidFill>
                  <a:srgbClr val="FF0000"/>
                </a:solidFill>
                <a:latin typeface="Times New Roman" panose="02020603050405020304" pitchFamily="18" charset="0"/>
                <a:ea typeface="楷体_GB2312" pitchFamily="1" charset="-122"/>
              </a:rPr>
              <a:t>重点</a:t>
            </a:r>
            <a:r>
              <a:rPr lang="en-US" altLang="zh-CN" sz="2000" smtClean="0">
                <a:solidFill>
                  <a:srgbClr val="FF0000"/>
                </a:solidFill>
                <a:latin typeface="Times New Roman" panose="02020603050405020304" pitchFamily="18" charset="0"/>
                <a:ea typeface="楷体_GB2312" pitchFamily="1" charset="-122"/>
              </a:rPr>
              <a:t>)</a:t>
            </a:r>
            <a:endParaRPr lang="zh-CN" altLang="en-US" sz="2000">
              <a:solidFill>
                <a:srgbClr val="FF0000"/>
              </a:solidFill>
              <a:latin typeface="Times New Roman" panose="02020603050405020304" pitchFamily="18" charset="0"/>
              <a:ea typeface="楷体_GB2312" pitchFamily="1" charset="-122"/>
            </a:endParaRPr>
          </a:p>
          <a:p>
            <a:pPr fontAlgn="base">
              <a:lnSpc>
                <a:spcPct val="150000"/>
              </a:lnSpc>
              <a:spcBef>
                <a:spcPct val="0"/>
              </a:spcBef>
              <a:spcAft>
                <a:spcPct val="0"/>
              </a:spcAft>
            </a:pPr>
            <a:r>
              <a:rPr lang="en-US" altLang="zh-CN" sz="2000" smtClean="0">
                <a:solidFill>
                  <a:srgbClr val="002060"/>
                </a:solidFill>
                <a:latin typeface="Times New Roman" panose="02020603050405020304" pitchFamily="18" charset="0"/>
                <a:ea typeface="楷体_GB2312" pitchFamily="1" charset="-122"/>
              </a:rPr>
              <a:t>9.</a:t>
            </a:r>
            <a:r>
              <a:rPr lang="zh-CN" altLang="en-US" sz="2000" smtClean="0">
                <a:solidFill>
                  <a:srgbClr val="002060"/>
                </a:solidFill>
                <a:latin typeface="Times New Roman" panose="02020603050405020304" pitchFamily="18" charset="0"/>
                <a:ea typeface="楷体_GB2312" pitchFamily="1" charset="-122"/>
              </a:rPr>
              <a:t>梯度</a:t>
            </a:r>
            <a:r>
              <a:rPr lang="zh-CN" altLang="en-US" sz="2000">
                <a:solidFill>
                  <a:srgbClr val="002060"/>
                </a:solidFill>
                <a:latin typeface="Times New Roman" panose="02020603050405020304" pitchFamily="18" charset="0"/>
                <a:ea typeface="楷体_GB2312" pitchFamily="1" charset="-122"/>
              </a:rPr>
              <a:t>下降法的基础：多变量函数的近似</a:t>
            </a:r>
            <a:r>
              <a:rPr lang="zh-CN" altLang="en-US" sz="2000" smtClean="0">
                <a:solidFill>
                  <a:srgbClr val="002060"/>
                </a:solidFill>
                <a:latin typeface="Times New Roman" panose="02020603050405020304" pitchFamily="18" charset="0"/>
                <a:ea typeface="楷体_GB2312" pitchFamily="1" charset="-122"/>
              </a:rPr>
              <a:t>公式 </a:t>
            </a:r>
            <a:r>
              <a:rPr lang="zh-CN" altLang="en-US" sz="2000" smtClean="0">
                <a:solidFill>
                  <a:srgbClr val="FF0000"/>
                </a:solidFill>
                <a:latin typeface="Times New Roman" panose="02020603050405020304" pitchFamily="18" charset="0"/>
                <a:ea typeface="楷体_GB2312" pitchFamily="1" charset="-122"/>
              </a:rPr>
              <a:t>（重点）</a:t>
            </a:r>
            <a:endParaRPr lang="zh-CN" altLang="en-US" sz="2000">
              <a:solidFill>
                <a:srgbClr val="FF0000"/>
              </a:solidFill>
              <a:latin typeface="Times New Roman" panose="02020603050405020304" pitchFamily="18" charset="0"/>
              <a:ea typeface="楷体_GB2312" pitchFamily="1" charset="-122"/>
            </a:endParaRPr>
          </a:p>
          <a:p>
            <a:pPr fontAlgn="base">
              <a:lnSpc>
                <a:spcPct val="150000"/>
              </a:lnSpc>
              <a:spcBef>
                <a:spcPct val="0"/>
              </a:spcBef>
              <a:spcAft>
                <a:spcPct val="0"/>
              </a:spcAft>
            </a:pPr>
            <a:r>
              <a:rPr lang="en-US" altLang="zh-CN" sz="2000" smtClean="0">
                <a:solidFill>
                  <a:srgbClr val="002060"/>
                </a:solidFill>
                <a:latin typeface="Times New Roman" panose="02020603050405020304" pitchFamily="18" charset="0"/>
                <a:ea typeface="楷体_GB2312" pitchFamily="1" charset="-122"/>
              </a:rPr>
              <a:t>10.</a:t>
            </a:r>
            <a:r>
              <a:rPr lang="zh-CN" altLang="en-US" sz="2000" smtClean="0">
                <a:solidFill>
                  <a:srgbClr val="002060"/>
                </a:solidFill>
                <a:latin typeface="Times New Roman" panose="02020603050405020304" pitchFamily="18" charset="0"/>
                <a:ea typeface="楷体_GB2312" pitchFamily="1" charset="-122"/>
              </a:rPr>
              <a:t> </a:t>
            </a:r>
            <a:r>
              <a:rPr lang="zh-CN" altLang="en-US" sz="2000">
                <a:solidFill>
                  <a:srgbClr val="002060"/>
                </a:solidFill>
                <a:latin typeface="Times New Roman" panose="02020603050405020304" pitchFamily="18" charset="0"/>
                <a:ea typeface="楷体_GB2312" pitchFamily="1" charset="-122"/>
              </a:rPr>
              <a:t>梯度下降法的含义与公式 </a:t>
            </a:r>
            <a:r>
              <a:rPr lang="zh-CN" altLang="en-US" sz="2000" smtClean="0">
                <a:solidFill>
                  <a:srgbClr val="002060"/>
                </a:solidFill>
                <a:latin typeface="Times New Roman" panose="02020603050405020304" pitchFamily="18" charset="0"/>
                <a:ea typeface="楷体_GB2312" pitchFamily="1" charset="-122"/>
              </a:rPr>
              <a:t> </a:t>
            </a:r>
            <a:r>
              <a:rPr lang="zh-CN" altLang="en-US" sz="2000" smtClean="0">
                <a:solidFill>
                  <a:srgbClr val="FF0000"/>
                </a:solidFill>
                <a:latin typeface="Times New Roman" panose="02020603050405020304" pitchFamily="18" charset="0"/>
                <a:ea typeface="楷体_GB2312" pitchFamily="1" charset="-122"/>
              </a:rPr>
              <a:t>（重点）</a:t>
            </a:r>
            <a:endParaRPr lang="zh-CN" altLang="en-US" sz="2000">
              <a:solidFill>
                <a:srgbClr val="FF0000"/>
              </a:solidFill>
              <a:latin typeface="Times New Roman" panose="02020603050405020304" pitchFamily="18" charset="0"/>
              <a:ea typeface="楷体_GB2312" pitchFamily="1" charset="-122"/>
            </a:endParaRPr>
          </a:p>
          <a:p>
            <a:pPr fontAlgn="base">
              <a:lnSpc>
                <a:spcPct val="150000"/>
              </a:lnSpc>
              <a:spcBef>
                <a:spcPct val="0"/>
              </a:spcBef>
              <a:spcAft>
                <a:spcPct val="0"/>
              </a:spcAft>
            </a:pPr>
            <a:r>
              <a:rPr lang="en-US" altLang="zh-CN" sz="2000" smtClean="0">
                <a:solidFill>
                  <a:srgbClr val="002060"/>
                </a:solidFill>
                <a:latin typeface="Times New Roman" panose="02020603050405020304" pitchFamily="18" charset="0"/>
                <a:ea typeface="楷体_GB2312" pitchFamily="1" charset="-122"/>
              </a:rPr>
              <a:t>11.</a:t>
            </a:r>
            <a:r>
              <a:rPr lang="zh-CN" altLang="en-US" sz="2000" smtClean="0">
                <a:solidFill>
                  <a:srgbClr val="002060"/>
                </a:solidFill>
                <a:latin typeface="Times New Roman" panose="02020603050405020304" pitchFamily="18" charset="0"/>
                <a:ea typeface="楷体_GB2312" pitchFamily="1" charset="-122"/>
              </a:rPr>
              <a:t> </a:t>
            </a:r>
            <a:r>
              <a:rPr lang="zh-CN" altLang="en-US" sz="2000">
                <a:solidFill>
                  <a:srgbClr val="002060"/>
                </a:solidFill>
                <a:latin typeface="Times New Roman" panose="02020603050405020304" pitchFamily="18" charset="0"/>
                <a:ea typeface="楷体_GB2312" pitchFamily="1" charset="-122"/>
              </a:rPr>
              <a:t>用 </a:t>
            </a:r>
            <a:r>
              <a:rPr lang="en-US" altLang="zh-CN" sz="2000">
                <a:solidFill>
                  <a:srgbClr val="002060"/>
                </a:solidFill>
                <a:latin typeface="Times New Roman" panose="02020603050405020304" pitchFamily="18" charset="0"/>
                <a:ea typeface="楷体_GB2312" pitchFamily="1" charset="-122"/>
              </a:rPr>
              <a:t>Excel </a:t>
            </a:r>
            <a:r>
              <a:rPr lang="zh-CN" altLang="en-US" sz="2000">
                <a:solidFill>
                  <a:srgbClr val="002060"/>
                </a:solidFill>
                <a:latin typeface="Times New Roman" panose="02020603050405020304" pitchFamily="18" charset="0"/>
                <a:ea typeface="楷体_GB2312" pitchFamily="1" charset="-122"/>
              </a:rPr>
              <a:t>体验梯度下降法</a:t>
            </a:r>
          </a:p>
          <a:p>
            <a:pPr fontAlgn="base">
              <a:lnSpc>
                <a:spcPct val="150000"/>
              </a:lnSpc>
              <a:spcBef>
                <a:spcPct val="0"/>
              </a:spcBef>
              <a:spcAft>
                <a:spcPct val="0"/>
              </a:spcAft>
            </a:pPr>
            <a:r>
              <a:rPr lang="en-US" altLang="zh-CN" sz="2000" smtClean="0">
                <a:solidFill>
                  <a:srgbClr val="002060"/>
                </a:solidFill>
                <a:latin typeface="Times New Roman" panose="02020603050405020304" pitchFamily="18" charset="0"/>
                <a:ea typeface="楷体_GB2312" pitchFamily="1" charset="-122"/>
              </a:rPr>
              <a:t>12.</a:t>
            </a:r>
            <a:r>
              <a:rPr lang="zh-CN" altLang="en-US" sz="2000" smtClean="0">
                <a:solidFill>
                  <a:srgbClr val="002060"/>
                </a:solidFill>
                <a:latin typeface="Times New Roman" panose="02020603050405020304" pitchFamily="18" charset="0"/>
                <a:ea typeface="楷体_GB2312" pitchFamily="1" charset="-122"/>
              </a:rPr>
              <a:t> </a:t>
            </a:r>
            <a:r>
              <a:rPr lang="zh-CN" altLang="en-US" sz="2000">
                <a:solidFill>
                  <a:srgbClr val="002060"/>
                </a:solidFill>
                <a:latin typeface="Times New Roman" panose="02020603050405020304" pitchFamily="18" charset="0"/>
                <a:ea typeface="楷体_GB2312" pitchFamily="1" charset="-122"/>
              </a:rPr>
              <a:t>最优化问题和</a:t>
            </a:r>
            <a:r>
              <a:rPr lang="zh-CN" altLang="en-US" sz="2000" smtClean="0">
                <a:solidFill>
                  <a:srgbClr val="002060"/>
                </a:solidFill>
                <a:latin typeface="Times New Roman" panose="02020603050405020304" pitchFamily="18" charset="0"/>
                <a:ea typeface="楷体_GB2312" pitchFamily="1" charset="-122"/>
              </a:rPr>
              <a:t>回归分析</a:t>
            </a:r>
            <a:r>
              <a:rPr lang="zh-CN" altLang="en-US" sz="2000" smtClean="0">
                <a:solidFill>
                  <a:srgbClr val="FF0000"/>
                </a:solidFill>
                <a:latin typeface="Times New Roman" panose="02020603050405020304" pitchFamily="18" charset="0"/>
                <a:ea typeface="楷体_GB2312" pitchFamily="1" charset="-122"/>
              </a:rPr>
              <a:t>（重点）</a:t>
            </a:r>
            <a:endParaRPr lang="zh-CN" altLang="en-US" sz="2000">
              <a:solidFill>
                <a:srgbClr val="FF0000"/>
              </a:solidFill>
              <a:latin typeface="Times New Roman" panose="02020603050405020304" pitchFamily="18" charset="0"/>
              <a:ea typeface="楷体_GB2312" pitchFamily="1" charset="-122"/>
            </a:endParaRPr>
          </a:p>
          <a:p>
            <a:pPr fontAlgn="base">
              <a:lnSpc>
                <a:spcPct val="120000"/>
              </a:lnSpc>
              <a:spcBef>
                <a:spcPct val="0"/>
              </a:spcBef>
              <a:spcAft>
                <a:spcPct val="0"/>
              </a:spcAft>
              <a:buFont typeface="Arial" panose="020B0604020202020204" pitchFamily="34" charset="0"/>
              <a:buNone/>
            </a:pPr>
            <a:endParaRPr lang="zh-CN" altLang="en-US" sz="2400" b="1">
              <a:solidFill>
                <a:srgbClr val="FF0000"/>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lang="zh-CN" altLang="en-US" sz="2400" b="1">
              <a:solidFill>
                <a:srgbClr val="FF0000"/>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endParaRPr lang="en-US" altLang="zh-CN"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endParaRPr lang="zh-CN" altLang="en-US" sz="24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rPr>
              <a:t>  </a:t>
            </a:r>
            <a:endParaRPr lang="zh-CN" altLang="en-US" b="1">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759585" y="408940"/>
            <a:ext cx="9930130" cy="503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en-US" sz="2800" b="1" dirty="0">
                <a:solidFill>
                  <a:srgbClr val="000099"/>
                </a:solidFill>
                <a:latin typeface="华文楷体" panose="02010600040101010101" pitchFamily="2" charset="-122"/>
                <a:ea typeface="华文楷体" panose="02010600040101010101" pitchFamily="2" charset="-122"/>
                <a:sym typeface="+mn-ea"/>
              </a:rPr>
              <a:t>5.</a:t>
            </a:r>
            <a:r>
              <a:rPr sz="2800" b="1" dirty="0">
                <a:solidFill>
                  <a:srgbClr val="000099"/>
                </a:solidFill>
                <a:latin typeface="华文楷体" panose="02010600040101010101" pitchFamily="2" charset="-122"/>
                <a:ea typeface="华文楷体" panose="02010600040101010101" pitchFamily="2" charset="-122"/>
                <a:sym typeface="+mn-ea"/>
              </a:rPr>
              <a:t>正态分布的概率密度函数</a:t>
            </a:r>
          </a:p>
          <a:p>
            <a:pPr fontAlgn="base">
              <a:lnSpc>
                <a:spcPct val="120000"/>
              </a:lnSpc>
              <a:spcBef>
                <a:spcPct val="0"/>
              </a:spcBef>
              <a:spcAft>
                <a:spcPct val="0"/>
              </a:spcAft>
              <a:buFont typeface="Arial" panose="020B0604020202020204" pitchFamily="34" charset="0"/>
              <a:buNone/>
            </a:pPr>
            <a:r>
              <a:rPr sz="2400" b="1" dirty="0">
                <a:solidFill>
                  <a:srgbClr val="000099"/>
                </a:solidFill>
                <a:latin typeface="华文楷体" panose="02010600040101010101" pitchFamily="2" charset="-122"/>
                <a:ea typeface="华文楷体" panose="02010600040101010101" pitchFamily="2" charset="-122"/>
                <a:sym typeface="+mn-ea"/>
              </a:rPr>
              <a:t>  </a:t>
            </a:r>
            <a:r>
              <a:rPr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ea typeface="华文楷体" panose="02010600040101010101" pitchFamily="2" charset="-122"/>
                <a:sym typeface="+mn-ea"/>
              </a:rPr>
              <a:t>用计算机实际确定神经网络时，必须设定权重和偏置的初始值。</a:t>
            </a:r>
            <a:r>
              <a:rPr sz="2000" dirty="0" err="1">
                <a:solidFill>
                  <a:srgbClr val="FF0000"/>
                </a:solidFill>
                <a:ea typeface="华文楷体" panose="02010600040101010101" pitchFamily="2" charset="-122"/>
                <a:sym typeface="+mn-ea"/>
              </a:rPr>
              <a:t>求初始值时，正态分布（normal</a:t>
            </a:r>
            <a:r>
              <a:rPr sz="2000" dirty="0">
                <a:solidFill>
                  <a:srgbClr val="FF0000"/>
                </a:solidFill>
                <a:ea typeface="华文楷体" panose="02010600040101010101" pitchFamily="2" charset="-122"/>
                <a:sym typeface="+mn-ea"/>
              </a:rPr>
              <a:t> </a:t>
            </a:r>
            <a:r>
              <a:rPr sz="2000" dirty="0" err="1">
                <a:solidFill>
                  <a:srgbClr val="FF0000"/>
                </a:solidFill>
                <a:ea typeface="华文楷体" panose="02010600040101010101" pitchFamily="2" charset="-122"/>
                <a:sym typeface="+mn-ea"/>
              </a:rPr>
              <a:t>distribution）是一个有用的工具</a:t>
            </a:r>
            <a:r>
              <a:rPr sz="2000" dirty="0" err="1">
                <a:gradFill>
                  <a:gsLst>
                    <a:gs pos="0">
                      <a:srgbClr val="012D86"/>
                    </a:gs>
                    <a:gs pos="100000">
                      <a:srgbClr val="0E2557"/>
                    </a:gs>
                  </a:gsLst>
                  <a:lin scaled="0"/>
                </a:gradFill>
                <a:ea typeface="华文楷体" panose="02010600040101010101" pitchFamily="2" charset="-122"/>
                <a:sym typeface="+mn-ea"/>
              </a:rPr>
              <a:t>。使用服从这个分布的随机数，容易取得好的结果</a:t>
            </a:r>
            <a:r>
              <a:rPr sz="2000" dirty="0">
                <a:gradFill>
                  <a:gsLst>
                    <a:gs pos="0">
                      <a:srgbClr val="012D86"/>
                    </a:gs>
                    <a:gs pos="100000">
                      <a:srgbClr val="0E2557"/>
                    </a:gs>
                  </a:gsLst>
                  <a:lin scaled="0"/>
                </a:gradFill>
                <a:ea typeface="华文楷体" panose="02010600040101010101" pitchFamily="2" charset="-122"/>
                <a:sym typeface="+mn-ea"/>
              </a:rPr>
              <a:t>。</a:t>
            </a:r>
          </a:p>
          <a:p>
            <a:pPr fontAlgn="base">
              <a:lnSpc>
                <a:spcPct val="120000"/>
              </a:lnSpc>
              <a:spcBef>
                <a:spcPct val="0"/>
              </a:spcBef>
              <a:spcAft>
                <a:spcPct val="0"/>
              </a:spcAft>
              <a:buFont typeface="Arial" panose="020B0604020202020204" pitchFamily="34" charset="0"/>
              <a:buNone/>
            </a:pPr>
            <a:r>
              <a:rPr sz="2000" dirty="0">
                <a:gradFill>
                  <a:gsLst>
                    <a:gs pos="0">
                      <a:srgbClr val="012D86"/>
                    </a:gs>
                    <a:gs pos="100000">
                      <a:srgbClr val="0E2557"/>
                    </a:gs>
                  </a:gsLst>
                  <a:lin scaled="0"/>
                </a:gradFill>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r>
              <a:rPr sz="2000" dirty="0">
                <a:gradFill>
                  <a:gsLst>
                    <a:gs pos="0">
                      <a:srgbClr val="012D86"/>
                    </a:gs>
                    <a:gs pos="100000">
                      <a:srgbClr val="0E2557"/>
                    </a:gs>
                  </a:gsLst>
                  <a:lin scaled="0"/>
                </a:gradFill>
                <a:ea typeface="华文楷体" panose="02010600040101010101" pitchFamily="2" charset="-122"/>
                <a:sym typeface="+mn-ea"/>
              </a:rPr>
              <a:t>      </a:t>
            </a:r>
            <a:r>
              <a:rPr lang="zh-CN" sz="2000" b="1" dirty="0">
                <a:gradFill>
                  <a:gsLst>
                    <a:gs pos="0">
                      <a:srgbClr val="012D86"/>
                    </a:gs>
                    <a:gs pos="100000">
                      <a:srgbClr val="0E2557"/>
                    </a:gs>
                  </a:gsLst>
                  <a:lin scaled="0"/>
                </a:gradFill>
                <a:ea typeface="华文楷体" panose="02010600040101010101" pitchFamily="2" charset="-122"/>
                <a:sym typeface="+mn-ea"/>
              </a:rPr>
              <a:t>函数公式：</a:t>
            </a:r>
            <a:endParaRPr sz="2000" dirty="0">
              <a:gradFill>
                <a:gsLst>
                  <a:gs pos="0">
                    <a:srgbClr val="012D86"/>
                  </a:gs>
                  <a:gs pos="100000">
                    <a:srgbClr val="0E2557"/>
                  </a:gs>
                </a:gsLst>
                <a:lin scaled="0"/>
              </a:gradFill>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en-US" sz="24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sz="24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注：常数</a:t>
            </a:r>
            <a:r>
              <a:rPr lang="en-US" altLang="zh-CN" sz="2000" dirty="0">
                <a:solidFill>
                  <a:srgbClr val="FF0000"/>
                </a:solidFill>
                <a:latin typeface="华文楷体" panose="02010600040101010101" pitchFamily="2" charset="-122"/>
                <a:ea typeface="华文楷体" panose="02010600040101010101" pitchFamily="2" charset="-122"/>
                <a:sym typeface="+mn-ea"/>
              </a:rPr>
              <a:t>u</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称为</a:t>
            </a:r>
            <a:r>
              <a:rPr lang="zh-CN" altLang="en-US" sz="2000" dirty="0">
                <a:solidFill>
                  <a:srgbClr val="FF0000"/>
                </a:solidFill>
                <a:latin typeface="华文楷体" panose="02010600040101010101" pitchFamily="2" charset="-122"/>
                <a:ea typeface="华文楷体" panose="02010600040101010101" pitchFamily="2" charset="-122"/>
                <a:sym typeface="+mn-ea"/>
              </a:rPr>
              <a:t>期望值</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平均值</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altLang="zh-CN" sz="2000" dirty="0">
                <a:solidFill>
                  <a:srgbClr val="FF0000"/>
                </a:solidFill>
                <a:latin typeface="Arial" panose="020B0604020202020204" pitchFamily="34" charset="0"/>
                <a:ea typeface="华文楷体" panose="02010600040101010101" pitchFamily="2" charset="-122"/>
                <a:cs typeface="Arial" panose="020B0604020202020204" pitchFamily="34" charset="0"/>
                <a:sym typeface="+mn-ea"/>
              </a:rPr>
              <a:t>σ</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称为</a:t>
            </a:r>
            <a:r>
              <a:rPr lang="zh-CN" altLang="en-US" sz="2000" dirty="0">
                <a:solidFill>
                  <a:srgbClr val="FF0000"/>
                </a:solidFill>
                <a:latin typeface="华文楷体" panose="02010600040101010101" pitchFamily="2" charset="-122"/>
                <a:ea typeface="华文楷体" panose="02010600040101010101" pitchFamily="2" charset="-122"/>
                <a:sym typeface="+mn-ea"/>
              </a:rPr>
              <a:t>标准差</a:t>
            </a:r>
            <a:endPar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函数图像：</a:t>
            </a: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endParaRPr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lang="zh-CN" altLang="en-US" b="1" dirty="0">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r>
              <a:rPr lang="zh-CN" altLang="en-US" b="1" dirty="0">
                <a:solidFill>
                  <a:srgbClr val="FF0000"/>
                </a:solidFill>
                <a:latin typeface="华文楷体" panose="02010600040101010101" pitchFamily="2" charset="-122"/>
                <a:ea typeface="华文楷体" panose="02010600040101010101" pitchFamily="2" charset="-122"/>
              </a:rPr>
              <a:t>                                             </a:t>
            </a:r>
          </a:p>
          <a:p>
            <a:pPr fontAlgn="base">
              <a:lnSpc>
                <a:spcPct val="120000"/>
              </a:lnSpc>
              <a:spcBef>
                <a:spcPct val="0"/>
              </a:spcBef>
              <a:spcAft>
                <a:spcPct val="0"/>
              </a:spcAft>
              <a:buFont typeface="Arial" panose="020B0604020202020204" pitchFamily="34" charset="0"/>
              <a:buNone/>
            </a:pPr>
            <a:endParaRPr lang="zh-CN" altLang="en-US" b="1" dirty="0">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r>
              <a:rPr lang="zh-CN" altLang="en-US" sz="2000" b="1" dirty="0">
                <a:solidFill>
                  <a:srgbClr val="FF0000"/>
                </a:solidFill>
                <a:latin typeface="华文楷体" panose="02010600040101010101" pitchFamily="2" charset="-122"/>
                <a:ea typeface="华文楷体" panose="02010600040101010101" pitchFamily="2" charset="-122"/>
              </a:rPr>
              <a:t>  </a:t>
            </a:r>
          </a:p>
        </p:txBody>
      </p:sp>
      <p:pic>
        <p:nvPicPr>
          <p:cNvPr id="3" name="图片 2"/>
          <p:cNvPicPr>
            <a:picLocks noChangeAspect="1"/>
          </p:cNvPicPr>
          <p:nvPr/>
        </p:nvPicPr>
        <p:blipFill>
          <a:blip r:embed="rId2"/>
          <a:stretch>
            <a:fillRect/>
          </a:stretch>
        </p:blipFill>
        <p:spPr>
          <a:xfrm>
            <a:off x="3494405" y="2263775"/>
            <a:ext cx="2788285" cy="601345"/>
          </a:xfrm>
          <a:prstGeom prst="rect">
            <a:avLst/>
          </a:prstGeom>
        </p:spPr>
      </p:pic>
      <p:pic>
        <p:nvPicPr>
          <p:cNvPr id="5" name="图片 4"/>
          <p:cNvPicPr>
            <a:picLocks noChangeAspect="1"/>
          </p:cNvPicPr>
          <p:nvPr/>
        </p:nvPicPr>
        <p:blipFill>
          <a:blip r:embed="rId3"/>
          <a:stretch>
            <a:fillRect/>
          </a:stretch>
        </p:blipFill>
        <p:spPr>
          <a:xfrm>
            <a:off x="2272030" y="3796030"/>
            <a:ext cx="6886575" cy="22136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up)">
                                      <p:cBhvr>
                                        <p:cTn id="7" dur="500"/>
                                        <p:tgtEl>
                                          <p:spTgt spid="61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356995" y="1016000"/>
            <a:ext cx="9514840" cy="5481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zh-CN" sz="2000" b="1">
                <a:solidFill>
                  <a:srgbClr val="005DFF"/>
                </a:solidFill>
                <a:latin typeface="华文楷体" panose="02010600040101010101" pitchFamily="2" charset="-122"/>
                <a:ea typeface="华文楷体" panose="02010600040101010101" pitchFamily="2" charset="-122"/>
                <a:sym typeface="+mn-ea"/>
              </a:rPr>
              <a:t>【</a:t>
            </a:r>
            <a:r>
              <a:rPr sz="2000" b="1">
                <a:solidFill>
                  <a:srgbClr val="005DFF"/>
                </a:solidFill>
                <a:latin typeface="华文楷体" panose="02010600040101010101" pitchFamily="2" charset="-122"/>
                <a:ea typeface="华文楷体" panose="02010600040101010101" pitchFamily="2" charset="-122"/>
                <a:sym typeface="+mn-ea"/>
              </a:rPr>
              <a:t>例</a:t>
            </a:r>
            <a:r>
              <a:rPr lang="zh-CN" sz="2000" b="1">
                <a:solidFill>
                  <a:srgbClr val="005DFF"/>
                </a:solidFill>
                <a:latin typeface="华文楷体" panose="02010600040101010101" pitchFamily="2" charset="-122"/>
                <a:ea typeface="华文楷体" panose="02010600040101010101" pitchFamily="2" charset="-122"/>
                <a:sym typeface="+mn-ea"/>
              </a:rPr>
              <a:t>】</a:t>
            </a:r>
            <a:r>
              <a:rPr sz="2000" b="1">
                <a:solidFill>
                  <a:srgbClr val="005DFF"/>
                </a:solidFill>
                <a:latin typeface="华文楷体" panose="02010600040101010101" pitchFamily="2" charset="-122"/>
                <a:ea typeface="华文楷体" panose="02010600040101010101" pitchFamily="2" charset="-122"/>
                <a:sym typeface="+mn-ea"/>
              </a:rPr>
              <a:t>试作出期望值</a:t>
            </a:r>
            <a:r>
              <a:rPr lang="en-US" sz="2000" b="1">
                <a:solidFill>
                  <a:srgbClr val="005DFF"/>
                </a:solidFill>
                <a:latin typeface="华文楷体" panose="02010600040101010101" pitchFamily="2" charset="-122"/>
                <a:ea typeface="华文楷体" panose="02010600040101010101" pitchFamily="2" charset="-122"/>
                <a:sym typeface="+mn-ea"/>
              </a:rPr>
              <a:t>u</a:t>
            </a:r>
            <a:r>
              <a:rPr sz="2000" b="1">
                <a:solidFill>
                  <a:srgbClr val="005DFF"/>
                </a:solidFill>
                <a:latin typeface="华文楷体" panose="02010600040101010101" pitchFamily="2" charset="-122"/>
                <a:ea typeface="华文楷体" panose="02010600040101010101" pitchFamily="2" charset="-122"/>
                <a:sym typeface="+mn-ea"/>
              </a:rPr>
              <a:t>为0、标准差</a:t>
            </a:r>
            <a:r>
              <a:rPr sz="2000" b="1">
                <a:solidFill>
                  <a:srgbClr val="005DFF"/>
                </a:solidFill>
                <a:latin typeface="Arial" panose="020B0604020202020204" pitchFamily="34" charset="0"/>
                <a:ea typeface="华文楷体" panose="02010600040101010101" pitchFamily="2" charset="-122"/>
                <a:cs typeface="Arial" panose="020B0604020202020204" pitchFamily="34" charset="0"/>
                <a:sym typeface="+mn-ea"/>
              </a:rPr>
              <a:t>σ</a:t>
            </a:r>
            <a:r>
              <a:rPr sz="2000" b="1">
                <a:solidFill>
                  <a:srgbClr val="005DFF"/>
                </a:solidFill>
                <a:latin typeface="华文楷体" panose="02010600040101010101" pitchFamily="2" charset="-122"/>
                <a:ea typeface="华文楷体" panose="02010600040101010101" pitchFamily="2" charset="-122"/>
                <a:sym typeface="+mn-ea"/>
              </a:rPr>
              <a:t>为1的正态分布的概率密度函数的图像。</a:t>
            </a:r>
            <a:endParaRPr sz="2000" b="1">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altLang="en-US" sz="2000">
                <a:solidFill>
                  <a:srgbClr val="FF0000"/>
                </a:solidFill>
                <a:latin typeface="华文楷体" panose="02010600040101010101" pitchFamily="2" charset="-122"/>
                <a:ea typeface="华文楷体" panose="02010600040101010101" pitchFamily="2" charset="-122"/>
                <a:sym typeface="+mn-ea"/>
              </a:rPr>
              <a:t>注：</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按照正态分布产生的随机数称为</a:t>
            </a:r>
            <a:r>
              <a:rPr lang="zh-CN" altLang="en-US" sz="2000">
                <a:solidFill>
                  <a:srgbClr val="FF0000"/>
                </a:solidFill>
                <a:latin typeface="华文楷体" panose="02010600040101010101" pitchFamily="2" charset="-122"/>
                <a:ea typeface="华文楷体" panose="02010600040101010101" pitchFamily="2" charset="-122"/>
              </a:rPr>
              <a:t>正态分布随机数</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。在神经网络的计算中，经常用到</a:t>
            </a:r>
            <a:r>
              <a:rPr lang="zh-CN" altLang="en-US" sz="2000">
                <a:solidFill>
                  <a:srgbClr val="FF0000"/>
                </a:solidFill>
                <a:latin typeface="华文楷体" panose="02010600040101010101" pitchFamily="2" charset="-122"/>
                <a:ea typeface="华文楷体" panose="02010600040101010101" pitchFamily="2" charset="-122"/>
              </a:rPr>
              <a:t>正态分布随机数作为初始值</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r>
              <a:rPr lang="zh-CN" altLang="en-US" b="1">
                <a:solidFill>
                  <a:srgbClr val="FF0000"/>
                </a:solidFill>
                <a:latin typeface="华文楷体" panose="02010600040101010101" pitchFamily="2" charset="-122"/>
                <a:ea typeface="华文楷体" panose="02010600040101010101" pitchFamily="2" charset="-122"/>
              </a:rPr>
              <a:t>  </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Excel中的正态分布随机数</a:t>
            </a:r>
          </a:p>
          <a:p>
            <a:pPr fontAlgn="base">
              <a:lnSpc>
                <a:spcPct val="120000"/>
              </a:lnSpc>
              <a:spcBef>
                <a:spcPct val="0"/>
              </a:spcBef>
              <a:spcAft>
                <a:spcPct val="0"/>
              </a:spcAft>
              <a:buFont typeface="Arial" panose="020B0604020202020204" pitchFamily="34" charset="0"/>
              <a:buNone/>
            </a:pPr>
            <a:r>
              <a:rPr lang="zh-CN" altLang="en-US" b="1">
                <a:solidFill>
                  <a:srgbClr val="FF0000"/>
                </a:solidFill>
                <a:latin typeface="华文楷体" panose="02010600040101010101" pitchFamily="2" charset="-122"/>
                <a:ea typeface="华文楷体" panose="02010600040101010101" pitchFamily="2" charset="-122"/>
              </a:rPr>
              <a:t>                                 </a:t>
            </a:r>
            <a:r>
              <a:rPr lang="zh-CN" altLang="en-US">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en-US" altLang="zh-CN">
                <a:gradFill>
                  <a:gsLst>
                    <a:gs pos="0">
                      <a:srgbClr val="012D86"/>
                    </a:gs>
                    <a:gs pos="100000">
                      <a:srgbClr val="0E2557"/>
                    </a:gs>
                  </a:gsLst>
                  <a:lin scaled="0"/>
                </a:gradFill>
                <a:latin typeface="华文楷体" panose="02010600040101010101" pitchFamily="2" charset="-122"/>
                <a:ea typeface="华文楷体" panose="02010600040101010101" pitchFamily="2" charset="-122"/>
              </a:rPr>
              <a:t>u</a:t>
            </a:r>
            <a:r>
              <a:rPr lang="zh-CN" altLang="en-US">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zh-CN" altLang="en-US">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rPr>
              <a:t>σ</a:t>
            </a:r>
            <a:r>
              <a:rPr lang="zh-CN" altLang="en-US">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是期望值和标准差）</a:t>
            </a: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1908810" y="1562100"/>
            <a:ext cx="5979795" cy="1947545"/>
          </a:xfrm>
          <a:prstGeom prst="rect">
            <a:avLst/>
          </a:prstGeom>
        </p:spPr>
      </p:pic>
      <p:pic>
        <p:nvPicPr>
          <p:cNvPr id="4" name="图片 3"/>
          <p:cNvPicPr>
            <a:picLocks noChangeAspect="1"/>
          </p:cNvPicPr>
          <p:nvPr/>
        </p:nvPicPr>
        <p:blipFill>
          <a:blip r:embed="rId3"/>
          <a:stretch>
            <a:fillRect/>
          </a:stretch>
        </p:blipFill>
        <p:spPr>
          <a:xfrm>
            <a:off x="1715770" y="5458460"/>
            <a:ext cx="3443605" cy="26606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121535" y="1251585"/>
            <a:ext cx="8691880" cy="5038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内容小结</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12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 1.</a:t>
            </a:r>
            <a:r>
              <a:rPr lang="zh-CN" altLang="en-US" sz="2400" b="1">
                <a:solidFill>
                  <a:srgbClr val="FF0000"/>
                </a:solidFill>
                <a:latin typeface="华文楷体" panose="02010600040101010101" pitchFamily="2" charset="-122"/>
                <a:ea typeface="华文楷体" panose="02010600040101010101" pitchFamily="2" charset="-122"/>
                <a:sym typeface="+mn-ea"/>
              </a:rPr>
              <a:t> 一次函数</a:t>
            </a:r>
          </a:p>
          <a:p>
            <a:pPr fontAlgn="base">
              <a:lnSpc>
                <a:spcPct val="12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2. </a:t>
            </a:r>
            <a:r>
              <a:rPr lang="zh-CN" altLang="en-US" sz="2400" b="1">
                <a:solidFill>
                  <a:srgbClr val="FF0000"/>
                </a:solidFill>
                <a:latin typeface="华文楷体" panose="02010600040101010101" pitchFamily="2" charset="-122"/>
                <a:ea typeface="华文楷体" panose="02010600040101010101" pitchFamily="2" charset="-122"/>
                <a:sym typeface="+mn-ea"/>
              </a:rPr>
              <a:t>二次函数    </a:t>
            </a:r>
          </a:p>
          <a:p>
            <a:pPr fontAlgn="base">
              <a:lnSpc>
                <a:spcPct val="12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3. </a:t>
            </a:r>
            <a:r>
              <a:rPr sz="2400" b="1">
                <a:solidFill>
                  <a:srgbClr val="FF0000"/>
                </a:solidFill>
                <a:latin typeface="华文楷体" panose="02010600040101010101" pitchFamily="2" charset="-122"/>
                <a:ea typeface="华文楷体" panose="02010600040101010101" pitchFamily="2" charset="-122"/>
                <a:sym typeface="+mn-ea"/>
              </a:rPr>
              <a:t>单位阶跃函数</a:t>
            </a:r>
          </a:p>
          <a:p>
            <a:pPr fontAlgn="base">
              <a:lnSpc>
                <a:spcPct val="120000"/>
              </a:lnSpc>
              <a:spcBef>
                <a:spcPct val="0"/>
              </a:spcBef>
              <a:spcAft>
                <a:spcPct val="0"/>
              </a:spcAft>
              <a:buFont typeface="Arial" panose="020B0604020202020204" pitchFamily="34" charset="0"/>
              <a:buNone/>
            </a:pPr>
            <a:r>
              <a:rPr sz="2400" b="1">
                <a:solidFill>
                  <a:srgbClr val="FF0000"/>
                </a:solidFill>
                <a:latin typeface="华文楷体" panose="02010600040101010101" pitchFamily="2" charset="-122"/>
                <a:ea typeface="华文楷体" panose="02010600040101010101" pitchFamily="2" charset="-122"/>
                <a:sym typeface="+mn-ea"/>
              </a:rPr>
              <a:t>    </a:t>
            </a:r>
            <a:r>
              <a:rPr lang="en-US" sz="2400" b="1">
                <a:solidFill>
                  <a:srgbClr val="FF0000"/>
                </a:solidFill>
                <a:latin typeface="华文楷体" panose="02010600040101010101" pitchFamily="2" charset="-122"/>
                <a:ea typeface="华文楷体" panose="02010600040101010101" pitchFamily="2" charset="-122"/>
                <a:sym typeface="+mn-ea"/>
              </a:rPr>
              <a:t>4. </a:t>
            </a:r>
            <a:r>
              <a:rPr sz="2400" b="1">
                <a:solidFill>
                  <a:srgbClr val="FF0000"/>
                </a:solidFill>
                <a:latin typeface="华文楷体" panose="02010600040101010101" pitchFamily="2" charset="-122"/>
                <a:ea typeface="华文楷体" panose="02010600040101010101" pitchFamily="2" charset="-122"/>
                <a:sym typeface="+mn-ea"/>
              </a:rPr>
              <a:t>指数函数与 Sigmoid 函数</a:t>
            </a:r>
          </a:p>
          <a:p>
            <a:pPr fontAlgn="base">
              <a:lnSpc>
                <a:spcPct val="120000"/>
              </a:lnSpc>
              <a:spcBef>
                <a:spcPct val="0"/>
              </a:spcBef>
              <a:spcAft>
                <a:spcPct val="0"/>
              </a:spcAft>
              <a:buFont typeface="Arial" panose="020B0604020202020204" pitchFamily="34" charset="0"/>
              <a:buNone/>
            </a:pPr>
            <a:r>
              <a:rPr sz="2400" b="1">
                <a:solidFill>
                  <a:srgbClr val="FF0000"/>
                </a:solidFill>
                <a:latin typeface="华文楷体" panose="02010600040101010101" pitchFamily="2" charset="-122"/>
                <a:ea typeface="华文楷体" panose="02010600040101010101" pitchFamily="2" charset="-122"/>
                <a:sym typeface="+mn-ea"/>
              </a:rPr>
              <a:t>    </a:t>
            </a:r>
            <a:r>
              <a:rPr lang="en-US" sz="2400" b="1">
                <a:solidFill>
                  <a:srgbClr val="FF0000"/>
                </a:solidFill>
                <a:latin typeface="华文楷体" panose="02010600040101010101" pitchFamily="2" charset="-122"/>
                <a:ea typeface="华文楷体" panose="02010600040101010101" pitchFamily="2" charset="-122"/>
                <a:sym typeface="+mn-ea"/>
              </a:rPr>
              <a:t>5. </a:t>
            </a:r>
            <a:r>
              <a:rPr sz="2400" b="1">
                <a:solidFill>
                  <a:srgbClr val="FF0000"/>
                </a:solidFill>
                <a:latin typeface="华文楷体" panose="02010600040101010101" pitchFamily="2" charset="-122"/>
                <a:ea typeface="华文楷体" panose="02010600040101010101" pitchFamily="2" charset="-122"/>
                <a:sym typeface="+mn-ea"/>
              </a:rPr>
              <a:t>正态分布的概率密度函数</a:t>
            </a:r>
          </a:p>
          <a:p>
            <a:pPr fontAlgn="base">
              <a:lnSpc>
                <a:spcPct val="120000"/>
              </a:lnSpc>
              <a:spcBef>
                <a:spcPct val="0"/>
              </a:spcBef>
              <a:spcAft>
                <a:spcPct val="0"/>
              </a:spcAft>
              <a:buFont typeface="Arial" panose="020B0604020202020204" pitchFamily="34" charset="0"/>
              <a:buNone/>
            </a:pPr>
            <a:endParaRPr sz="2400"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sz="2400"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endParaRPr lang="en-US" altLang="zh-CN" sz="2400" b="1">
              <a:solidFill>
                <a:srgbClr val="FF0000"/>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endParaRPr lang="zh-CN" altLang="en-US" sz="24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rPr>
              <a:t>  </a:t>
            </a:r>
            <a:endParaRPr lang="zh-CN" altLang="en-US" b="1">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855914" y="188913"/>
            <a:ext cx="676084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en-US" sz="3600" b="1">
                <a:solidFill>
                  <a:srgbClr val="CC0000"/>
                </a:solidFill>
                <a:latin typeface="Times New Roman" panose="02020603050405020304" pitchFamily="18" charset="0"/>
                <a:ea typeface="楷体_GB2312" pitchFamily="1" charset="-122"/>
              </a:rPr>
              <a:t>3</a:t>
            </a:r>
            <a:r>
              <a:rPr sz="3600" b="1">
                <a:solidFill>
                  <a:srgbClr val="CC0000"/>
                </a:solidFill>
                <a:latin typeface="Times New Roman" panose="02020603050405020304" pitchFamily="18" charset="0"/>
                <a:ea typeface="楷体_GB2312" pitchFamily="1" charset="-122"/>
              </a:rPr>
              <a:t>-</a:t>
            </a:r>
            <a:r>
              <a:rPr lang="en-US" sz="3600" b="1">
                <a:solidFill>
                  <a:srgbClr val="CC0000"/>
                </a:solidFill>
                <a:latin typeface="Times New Roman" panose="02020603050405020304" pitchFamily="18" charset="0"/>
                <a:ea typeface="楷体_GB2312" pitchFamily="1" charset="-122"/>
              </a:rPr>
              <a:t>2</a:t>
            </a:r>
            <a:r>
              <a:rPr sz="3600" b="1">
                <a:solidFill>
                  <a:srgbClr val="CC0000"/>
                </a:solidFill>
                <a:latin typeface="Times New Roman" panose="02020603050405020304" pitchFamily="18" charset="0"/>
                <a:ea typeface="楷体_GB2312" pitchFamily="1" charset="-122"/>
              </a:rPr>
              <a:t>神经网络的数列和递推关系式</a:t>
            </a:r>
          </a:p>
        </p:txBody>
      </p:sp>
      <p:sp>
        <p:nvSpPr>
          <p:cNvPr id="6149" name="Rectangle 3"/>
          <p:cNvSpPr>
            <a:spLocks noChangeArrowheads="1"/>
          </p:cNvSpPr>
          <p:nvPr/>
        </p:nvSpPr>
        <p:spPr bwMode="auto">
          <a:xfrm>
            <a:off x="1873885" y="904240"/>
            <a:ext cx="9034780" cy="4855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dirty="0">
                <a:solidFill>
                  <a:srgbClr val="000099"/>
                </a:solidFill>
                <a:latin typeface="华文楷体" panose="02010600040101010101" pitchFamily="2" charset="-122"/>
                <a:ea typeface="华文楷体" panose="02010600040101010101" pitchFamily="2" charset="-122"/>
                <a:sym typeface="+mn-ea"/>
              </a:rPr>
              <a:t>  </a:t>
            </a:r>
            <a:r>
              <a:rPr lang="en-US" sz="2400" b="1" dirty="0">
                <a:solidFill>
                  <a:srgbClr val="000099"/>
                </a:solidFill>
                <a:latin typeface="华文楷体" panose="02010600040101010101" pitchFamily="2" charset="-122"/>
                <a:ea typeface="华文楷体" panose="02010600040101010101" pitchFamily="2" charset="-122"/>
                <a:sym typeface="+mn-ea"/>
              </a:rPr>
              <a:t> </a:t>
            </a:r>
            <a:r>
              <a:rPr sz="2000" dirty="0" err="1">
                <a:solidFill>
                  <a:srgbClr val="000099"/>
                </a:solidFill>
                <a:latin typeface="华文楷体" panose="02010600040101010101" pitchFamily="2" charset="-122"/>
                <a:ea typeface="华文楷体" panose="02010600040101010101" pitchFamily="2" charset="-122"/>
                <a:sym typeface="+mn-ea"/>
              </a:rPr>
              <a:t>熟悉递推关系式，对于用计算机进行实际计算有很大的帮助。这是因为</a:t>
            </a:r>
            <a:r>
              <a:rPr sz="2000" dirty="0" err="1">
                <a:solidFill>
                  <a:srgbClr val="FF0000"/>
                </a:solidFill>
                <a:latin typeface="华文楷体" panose="02010600040101010101" pitchFamily="2" charset="-122"/>
                <a:ea typeface="华文楷体" panose="02010600040101010101" pitchFamily="2" charset="-122"/>
                <a:sym typeface="+mn-ea"/>
              </a:rPr>
              <a:t>计算机</a:t>
            </a:r>
            <a:r>
              <a:rPr sz="2000" dirty="0" err="1">
                <a:solidFill>
                  <a:srgbClr val="000099"/>
                </a:solidFill>
                <a:latin typeface="华文楷体" panose="02010600040101010101" pitchFamily="2" charset="-122"/>
                <a:ea typeface="华文楷体" panose="02010600040101010101" pitchFamily="2" charset="-122"/>
                <a:sym typeface="+mn-ea"/>
              </a:rPr>
              <a:t>不擅长导数计算，但</a:t>
            </a:r>
            <a:r>
              <a:rPr sz="2000" dirty="0" err="1">
                <a:solidFill>
                  <a:srgbClr val="FF0000"/>
                </a:solidFill>
                <a:latin typeface="华文楷体" panose="02010600040101010101" pitchFamily="2" charset="-122"/>
                <a:ea typeface="华文楷体" panose="02010600040101010101" pitchFamily="2" charset="-122"/>
                <a:sym typeface="+mn-ea"/>
              </a:rPr>
              <a:t>擅长处理递推关系式</a:t>
            </a:r>
            <a:r>
              <a:rPr lang="zh-CN" sz="2000" dirty="0">
                <a:solidFill>
                  <a:srgbClr val="000099"/>
                </a:solidFill>
                <a:latin typeface="华文楷体" panose="02010600040101010101" pitchFamily="2" charset="-122"/>
                <a:ea typeface="华文楷体" panose="02010600040101010101" pitchFamily="2" charset="-122"/>
                <a:sym typeface="+mn-ea"/>
              </a:rPr>
              <a:t>。</a:t>
            </a:r>
            <a:endParaRPr lang="zh-CN" sz="24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sz="2000" b="1" dirty="0">
                <a:solidFill>
                  <a:srgbClr val="000099"/>
                </a:solidFill>
                <a:latin typeface="华文楷体" panose="02010600040101010101" pitchFamily="2" charset="-122"/>
                <a:ea typeface="华文楷体" panose="02010600040101010101" pitchFamily="2" charset="-122"/>
                <a:sym typeface="+mn-ea"/>
              </a:rPr>
              <a:t>   </a:t>
            </a:r>
            <a:r>
              <a:rPr lang="en-US" altLang="zh-CN" sz="2800" b="1" dirty="0">
                <a:solidFill>
                  <a:srgbClr val="000099"/>
                </a:solidFill>
                <a:latin typeface="华文楷体" panose="02010600040101010101" pitchFamily="2" charset="-122"/>
                <a:ea typeface="华文楷体" panose="02010600040101010101" pitchFamily="2" charset="-122"/>
                <a:sym typeface="+mn-ea"/>
              </a:rPr>
              <a:t>1.数列的含义</a:t>
            </a: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sz="2000" dirty="0" err="1">
                <a:solidFill>
                  <a:srgbClr val="FF0000"/>
                </a:solidFill>
                <a:latin typeface="华文楷体" panose="02010600040101010101" pitchFamily="2" charset="-122"/>
                <a:ea typeface="华文楷体" panose="02010600040101010101" pitchFamily="2" charset="-122"/>
                <a:sym typeface="+mn-ea"/>
              </a:rPr>
              <a:t>数列是数的序列。</a:t>
            </a:r>
            <a:r>
              <a:rPr sz="2000" dirty="0" err="1">
                <a:solidFill>
                  <a:srgbClr val="000099"/>
                </a:solidFill>
                <a:latin typeface="华文楷体" panose="02010600040101010101" pitchFamily="2" charset="-122"/>
                <a:ea typeface="华文楷体" panose="02010600040101010101" pitchFamily="2" charset="-122"/>
                <a:sym typeface="+mn-ea"/>
              </a:rPr>
              <a:t>以下是被称为偶数列的数列</a:t>
            </a:r>
            <a:r>
              <a:rPr sz="2000" dirty="0">
                <a:solidFill>
                  <a:srgbClr val="000099"/>
                </a:soli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lang="zh-CN"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sym typeface="+mn-ea"/>
              </a:rPr>
              <a:t>例</a:t>
            </a:r>
            <a:r>
              <a:rPr lang="zh-CN"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sym typeface="+mn-ea"/>
              </a:rPr>
              <a:t> 1 </a:t>
            </a:r>
            <a:r>
              <a:rPr lang="en-US" sz="2000" b="1" dirty="0" smtClean="0">
                <a:solidFill>
                  <a:srgbClr val="005DFF"/>
                </a:solidFill>
                <a:latin typeface="华文楷体" panose="02010600040101010101" pitchFamily="2" charset="-122"/>
                <a:ea typeface="华文楷体" panose="02010600040101010101" pitchFamily="2" charset="-122"/>
                <a:sym typeface="+mn-ea"/>
              </a:rPr>
              <a:t>   </a:t>
            </a:r>
            <a:r>
              <a:rPr sz="2000" b="1" dirty="0" smtClean="0">
                <a:solidFill>
                  <a:srgbClr val="005DFF"/>
                </a:solidFill>
                <a:latin typeface="华文楷体" panose="02010600040101010101" pitchFamily="2" charset="-122"/>
                <a:ea typeface="华文楷体" panose="02010600040101010101" pitchFamily="2" charset="-122"/>
                <a:sym typeface="+mn-ea"/>
              </a:rPr>
              <a:t>2</a:t>
            </a:r>
            <a:r>
              <a:rPr sz="2000" b="1" dirty="0">
                <a:solidFill>
                  <a:srgbClr val="005DFF"/>
                </a:solidFill>
                <a:latin typeface="华文楷体" panose="02010600040101010101" pitchFamily="2" charset="-122"/>
                <a:ea typeface="华文楷体" panose="02010600040101010101" pitchFamily="2" charset="-122"/>
                <a:sym typeface="+mn-ea"/>
              </a:rPr>
              <a:t>, 4, 6, 8, 10,…</a:t>
            </a: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sz="2000" dirty="0" err="1">
                <a:solidFill>
                  <a:srgbClr val="000099"/>
                </a:solidFill>
                <a:latin typeface="华文楷体" panose="02010600040101010101" pitchFamily="2" charset="-122"/>
                <a:ea typeface="华文楷体" panose="02010600040101010101" pitchFamily="2" charset="-122"/>
                <a:sym typeface="+mn-ea"/>
              </a:rPr>
              <a:t>数列中的每一个数称为项。排在第一位的项称为首项，排在第二位的项称为第</a:t>
            </a:r>
            <a:r>
              <a:rPr sz="2000" dirty="0">
                <a:solidFill>
                  <a:srgbClr val="000099"/>
                </a:solidFill>
                <a:latin typeface="华文楷体" panose="02010600040101010101" pitchFamily="2" charset="-122"/>
                <a:ea typeface="华文楷体" panose="02010600040101010101" pitchFamily="2" charset="-122"/>
                <a:sym typeface="+mn-ea"/>
              </a:rPr>
              <a:t>  2 </a:t>
            </a:r>
            <a:r>
              <a:rPr sz="2000" dirty="0" err="1">
                <a:solidFill>
                  <a:srgbClr val="000099"/>
                </a:solidFill>
                <a:latin typeface="华文楷体" panose="02010600040101010101" pitchFamily="2" charset="-122"/>
                <a:ea typeface="华文楷体" panose="02010600040101010101" pitchFamily="2" charset="-122"/>
                <a:sym typeface="+mn-ea"/>
              </a:rPr>
              <a:t>项</a:t>
            </a:r>
            <a:r>
              <a:rPr lang="en-US" sz="2000" dirty="0" err="1">
                <a:solidFill>
                  <a:srgbClr val="000099"/>
                </a:solidFill>
                <a:latin typeface="华文楷体" panose="02010600040101010101" pitchFamily="2" charset="-122"/>
                <a:ea typeface="华文楷体" panose="02010600040101010101" pitchFamily="2" charset="-122"/>
                <a:sym typeface="+mn-ea"/>
              </a:rPr>
              <a:t>,</a:t>
            </a:r>
            <a:r>
              <a:rPr sz="2000" dirty="0" err="1">
                <a:solidFill>
                  <a:srgbClr val="000099"/>
                </a:solidFill>
                <a:latin typeface="华文楷体" panose="02010600040101010101" pitchFamily="2" charset="-122"/>
                <a:ea typeface="华文楷体" panose="02010600040101010101" pitchFamily="2" charset="-122"/>
                <a:sym typeface="+mn-ea"/>
              </a:rPr>
              <a:t>以此类推，排在第</a:t>
            </a:r>
            <a:r>
              <a:rPr lang="en-US" sz="2000" dirty="0" err="1">
                <a:solidFill>
                  <a:srgbClr val="000099"/>
                </a:solidFill>
                <a:latin typeface="华文楷体" panose="02010600040101010101" pitchFamily="2" charset="-122"/>
                <a:ea typeface="华文楷体" panose="02010600040101010101" pitchFamily="2" charset="-122"/>
                <a:sym typeface="+mn-ea"/>
              </a:rPr>
              <a:t>n</a:t>
            </a:r>
            <a:r>
              <a:rPr sz="2000" dirty="0" err="1">
                <a:solidFill>
                  <a:srgbClr val="000099"/>
                </a:solidFill>
                <a:latin typeface="华文楷体" panose="02010600040101010101" pitchFamily="2" charset="-122"/>
                <a:ea typeface="华文楷体" panose="02010600040101010101" pitchFamily="2" charset="-122"/>
                <a:sym typeface="+mn-ea"/>
              </a:rPr>
              <a:t>位的项</a:t>
            </a:r>
            <a:r>
              <a:rPr sz="2000" dirty="0">
                <a:solidFill>
                  <a:srgbClr val="000099"/>
                </a:solidFill>
                <a:latin typeface="华文楷体" panose="02010600040101010101" pitchFamily="2" charset="-122"/>
                <a:ea typeface="华文楷体" panose="02010600040101010101" pitchFamily="2" charset="-122"/>
                <a:sym typeface="+mn-ea"/>
              </a:rPr>
              <a:t> </a:t>
            </a:r>
            <a:r>
              <a:rPr sz="2000" dirty="0" err="1">
                <a:solidFill>
                  <a:srgbClr val="000099"/>
                </a:solidFill>
                <a:latin typeface="华文楷体" panose="02010600040101010101" pitchFamily="2" charset="-122"/>
                <a:ea typeface="华文楷体" panose="02010600040101010101" pitchFamily="2" charset="-122"/>
                <a:sym typeface="+mn-ea"/>
              </a:rPr>
              <a:t>称为第</a:t>
            </a:r>
            <a:r>
              <a:rPr lang="en-US" sz="2000" dirty="0" err="1">
                <a:solidFill>
                  <a:srgbClr val="000099"/>
                </a:solidFill>
                <a:latin typeface="华文楷体" panose="02010600040101010101" pitchFamily="2" charset="-122"/>
                <a:ea typeface="华文楷体" panose="02010600040101010101" pitchFamily="2" charset="-122"/>
                <a:sym typeface="+mn-ea"/>
              </a:rPr>
              <a:t>n</a:t>
            </a:r>
            <a:r>
              <a:rPr sz="2000" dirty="0" err="1">
                <a:solidFill>
                  <a:srgbClr val="000099"/>
                </a:solidFill>
                <a:latin typeface="华文楷体" panose="02010600040101010101" pitchFamily="2" charset="-122"/>
                <a:ea typeface="华文楷体" panose="02010600040101010101" pitchFamily="2" charset="-122"/>
                <a:sym typeface="+mn-ea"/>
              </a:rPr>
              <a:t>项</a:t>
            </a:r>
            <a:r>
              <a:rPr sz="2000" dirty="0">
                <a:solidFill>
                  <a:srgbClr val="000099"/>
                </a:soli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lang="zh-CN" sz="2000" dirty="0">
                <a:solidFill>
                  <a:srgbClr val="000099"/>
                </a:solidFill>
                <a:latin typeface="华文楷体" panose="02010600040101010101" pitchFamily="2" charset="-122"/>
                <a:ea typeface="华文楷体" panose="02010600040101010101" pitchFamily="2" charset="-122"/>
                <a:sym typeface="+mn-ea"/>
              </a:rPr>
              <a:t>注：在</a:t>
            </a:r>
            <a:r>
              <a:rPr lang="zh-CN" sz="2000" dirty="0">
                <a:solidFill>
                  <a:srgbClr val="FF0000"/>
                </a:solidFill>
                <a:latin typeface="华文楷体" panose="02010600040101010101" pitchFamily="2" charset="-122"/>
                <a:ea typeface="华文楷体" panose="02010600040101010101" pitchFamily="2" charset="-122"/>
                <a:sym typeface="+mn-ea"/>
              </a:rPr>
              <a:t>神经网络</a:t>
            </a:r>
            <a:r>
              <a:rPr lang="zh-CN" sz="2000" dirty="0">
                <a:solidFill>
                  <a:srgbClr val="000099"/>
                </a:solidFill>
                <a:latin typeface="华文楷体" panose="02010600040101010101" pitchFamily="2" charset="-122"/>
                <a:ea typeface="华文楷体" panose="02010600040101010101" pitchFamily="2" charset="-122"/>
                <a:sym typeface="+mn-ea"/>
              </a:rPr>
              <a:t>的世界中出现的数列是</a:t>
            </a:r>
            <a:r>
              <a:rPr lang="zh-CN" sz="2000" dirty="0">
                <a:solidFill>
                  <a:srgbClr val="FF0000"/>
                </a:solidFill>
                <a:latin typeface="华文楷体" panose="02010600040101010101" pitchFamily="2" charset="-122"/>
                <a:ea typeface="华文楷体" panose="02010600040101010101" pitchFamily="2" charset="-122"/>
                <a:sym typeface="+mn-ea"/>
              </a:rPr>
              <a:t>有限项的数列</a:t>
            </a:r>
            <a:r>
              <a:rPr lang="zh-CN" sz="2000" dirty="0">
                <a:solidFill>
                  <a:srgbClr val="000099"/>
                </a:solidFill>
                <a:latin typeface="华文楷体" panose="02010600040101010101" pitchFamily="2" charset="-122"/>
                <a:ea typeface="华文楷体" panose="02010600040101010101" pitchFamily="2" charset="-122"/>
                <a:sym typeface="+mn-ea"/>
              </a:rPr>
              <a:t>。这样的数列称为有穷 数列。在有穷数列中，数列的最后一项称为</a:t>
            </a:r>
            <a:r>
              <a:rPr lang="zh-CN" sz="2000" dirty="0">
                <a:solidFill>
                  <a:srgbClr val="FF0000"/>
                </a:solidFill>
                <a:latin typeface="华文楷体" panose="02010600040101010101" pitchFamily="2" charset="-122"/>
                <a:ea typeface="华文楷体" panose="02010600040101010101" pitchFamily="2" charset="-122"/>
                <a:sym typeface="+mn-ea"/>
              </a:rPr>
              <a:t>末项</a:t>
            </a:r>
            <a:r>
              <a:rPr lang="zh-CN" sz="2000" dirty="0">
                <a:solidFill>
                  <a:srgbClr val="000099"/>
                </a:solidFill>
                <a:latin typeface="华文楷体" panose="02010600040101010101" pitchFamily="2" charset="-122"/>
                <a:ea typeface="华文楷体" panose="02010600040101010101" pitchFamily="2" charset="-122"/>
                <a:sym typeface="+mn-ea"/>
              </a:rPr>
              <a:t>。</a:t>
            </a:r>
            <a:endParaRPr lang="zh-CN" altLang="en-US" b="1" dirty="0">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endParaRPr lang="zh-CN" altLang="en-US" b="1" dirty="0">
              <a:solidFill>
                <a:srgbClr val="FF000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78610" y="245745"/>
            <a:ext cx="9034780" cy="475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dirty="0">
                <a:solidFill>
                  <a:srgbClr val="000099"/>
                </a:solidFill>
                <a:latin typeface="华文楷体" panose="02010600040101010101" pitchFamily="2" charset="-122"/>
                <a:ea typeface="华文楷体" panose="02010600040101010101" pitchFamily="2" charset="-122"/>
                <a:sym typeface="+mn-ea"/>
              </a:rPr>
              <a:t> </a:t>
            </a:r>
            <a:r>
              <a:rPr lang="zh-CN" sz="2000" b="1" dirty="0">
                <a:solidFill>
                  <a:srgbClr val="000099"/>
                </a:solidFill>
                <a:latin typeface="华文楷体" panose="02010600040101010101" pitchFamily="2" charset="-122"/>
                <a:ea typeface="华文楷体" panose="02010600040101010101" pitchFamily="2" charset="-122"/>
                <a:sym typeface="+mn-ea"/>
              </a:rPr>
              <a:t>   </a:t>
            </a:r>
            <a:r>
              <a:rPr lang="en-US" altLang="zh-CN" sz="2800" b="1" dirty="0">
                <a:solidFill>
                  <a:srgbClr val="000099"/>
                </a:solidFill>
                <a:latin typeface="华文楷体" panose="02010600040101010101" pitchFamily="2" charset="-122"/>
                <a:ea typeface="华文楷体" panose="02010600040101010101" pitchFamily="2" charset="-122"/>
                <a:sym typeface="+mn-ea"/>
              </a:rPr>
              <a:t>2.数列的通项公式</a:t>
            </a: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sz="2000" dirty="0">
                <a:gradFill>
                  <a:gsLst>
                    <a:gs pos="0">
                      <a:srgbClr val="012D86"/>
                    </a:gs>
                    <a:gs pos="100000">
                      <a:srgbClr val="0E2557"/>
                    </a:gs>
                  </a:gsLst>
                  <a:lin scaled="0"/>
                </a:gradFill>
                <a:ea typeface="华文楷体" panose="02010600040101010101" pitchFamily="2" charset="-122"/>
                <a:sym typeface="+mn-ea"/>
              </a:rPr>
              <a:t>通项公式就是表示数列的项的式子。除此之外数列还存在另一种重要的表示法，就是用相邻项的关系式来表示，这种表示法称为数列的</a:t>
            </a:r>
            <a:r>
              <a:rPr sz="2000" dirty="0">
                <a:solidFill>
                  <a:srgbClr val="FF0000"/>
                </a:solidFill>
                <a:ea typeface="华文楷体" panose="02010600040101010101" pitchFamily="2" charset="-122"/>
                <a:sym typeface="+mn-ea"/>
              </a:rPr>
              <a:t>递归定义</a:t>
            </a:r>
            <a:r>
              <a:rPr sz="2000" dirty="0">
                <a:gradFill>
                  <a:gsLst>
                    <a:gs pos="0">
                      <a:srgbClr val="012D86"/>
                    </a:gs>
                    <a:gs pos="100000">
                      <a:srgbClr val="0E2557"/>
                    </a:gs>
                  </a:gsLst>
                  <a:lin scaled="0"/>
                </a:gradFill>
                <a:ea typeface="华文楷体" panose="02010600040101010101" pitchFamily="2" charset="-122"/>
                <a:sym typeface="+mn-ea"/>
              </a:rPr>
              <a:t>。</a:t>
            </a:r>
            <a:r>
              <a:rPr sz="2000" dirty="0">
                <a:solidFill>
                  <a:srgbClr val="000099"/>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如果已知首项</a:t>
            </a:r>
            <a:r>
              <a:rPr sz="2000" dirty="0">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ɑ</a:t>
            </a:r>
            <a:r>
              <a:rPr 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1</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以及相邻两项</a:t>
            </a:r>
            <a:r>
              <a:rPr sz="2000" dirty="0">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ɑ</a:t>
            </a:r>
            <a:r>
              <a:rPr 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n,</a:t>
            </a:r>
            <a:r>
              <a:rPr lang="en-US" sz="2000" dirty="0">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ɑ</a:t>
            </a:r>
            <a:r>
              <a:rPr 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n+1</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的关系式，就可以确定这个数列，这个关系式称为</a:t>
            </a:r>
            <a:r>
              <a:rPr sz="2000" dirty="0">
                <a:solidFill>
                  <a:srgbClr val="FF0000"/>
                </a:solidFill>
                <a:latin typeface="华文楷体" panose="02010600040101010101" pitchFamily="2" charset="-122"/>
                <a:ea typeface="华文楷体" panose="02010600040101010101" pitchFamily="2" charset="-122"/>
                <a:sym typeface="+mn-ea"/>
              </a:rPr>
              <a:t>递推关系式</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华文楷体" panose="02010600040101010101" pitchFamily="2" charset="-122"/>
                <a:ea typeface="华文楷体" panose="02010600040101010101" pitchFamily="2" charset="-122"/>
              </a:rPr>
              <a:t>   </a:t>
            </a:r>
            <a:r>
              <a:rPr lang="zh-CN" altLang="en-US" b="1" dirty="0">
                <a:solidFill>
                  <a:srgbClr val="005DFF"/>
                </a:solidFill>
                <a:latin typeface="华文楷体" panose="02010600040101010101" pitchFamily="2" charset="-122"/>
                <a:ea typeface="华文楷体" panose="02010600040101010101" pitchFamily="2" charset="-122"/>
              </a:rPr>
              <a:t>【例】 试求以下数列</a:t>
            </a:r>
            <a:r>
              <a:rPr lang="en-US" altLang="zh-CN" b="1" dirty="0">
                <a:solidFill>
                  <a:srgbClr val="005DFF"/>
                </a:solidFill>
                <a:latin typeface="华文楷体" panose="02010600040101010101" pitchFamily="2" charset="-122"/>
                <a:ea typeface="华文楷体" panose="02010600040101010101" pitchFamily="2" charset="-122"/>
              </a:rPr>
              <a:t>{</a:t>
            </a:r>
            <a:r>
              <a:rPr lang="en-US" altLang="zh-CN" b="1" dirty="0" err="1">
                <a:solidFill>
                  <a:srgbClr val="005DFF"/>
                </a:solidFill>
                <a:latin typeface="华文楷体" panose="02010600040101010101" pitchFamily="2" charset="-122"/>
                <a:ea typeface="华文楷体" panose="02010600040101010101" pitchFamily="2" charset="-122"/>
              </a:rPr>
              <a:t>b</a:t>
            </a:r>
            <a:r>
              <a:rPr lang="en-US" altLang="zh-CN" sz="1400" b="1" dirty="0" err="1">
                <a:solidFill>
                  <a:srgbClr val="005DFF"/>
                </a:solidFill>
                <a:latin typeface="华文楷体" panose="02010600040101010101" pitchFamily="2" charset="-122"/>
                <a:ea typeface="华文楷体" panose="02010600040101010101" pitchFamily="2" charset="-122"/>
              </a:rPr>
              <a:t>n</a:t>
            </a:r>
            <a:r>
              <a:rPr lang="en-US" altLang="zh-CN" b="1" dirty="0">
                <a:solidFill>
                  <a:srgbClr val="005DFF"/>
                </a:solidFill>
                <a:latin typeface="华文楷体" panose="02010600040101010101" pitchFamily="2" charset="-122"/>
                <a:ea typeface="华文楷体" panose="02010600040101010101" pitchFamily="2" charset="-122"/>
              </a:rPr>
              <a:t>}</a:t>
            </a:r>
            <a:r>
              <a:rPr lang="zh-CN" altLang="en-US" b="1" dirty="0">
                <a:solidFill>
                  <a:srgbClr val="005DFF"/>
                </a:solidFill>
                <a:latin typeface="华文楷体" panose="02010600040101010101" pitchFamily="2" charset="-122"/>
                <a:ea typeface="华文楷体" panose="02010600040101010101" pitchFamily="2" charset="-122"/>
              </a:rPr>
              <a:t>的通项公式。</a:t>
            </a:r>
          </a:p>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华文楷体" panose="02010600040101010101" pitchFamily="2" charset="-122"/>
                <a:ea typeface="华文楷体" panose="02010600040101010101" pitchFamily="2" charset="-122"/>
              </a:rPr>
              <a:t>       </a:t>
            </a:r>
            <a:r>
              <a:rPr lang="en-US" altLang="zh-CN" b="1" dirty="0">
                <a:solidFill>
                  <a:srgbClr val="005DFF"/>
                </a:solidFill>
                <a:latin typeface="华文楷体" panose="02010600040101010101" pitchFamily="2" charset="-122"/>
                <a:ea typeface="华文楷体" panose="02010600040101010101" pitchFamily="2" charset="-122"/>
              </a:rPr>
              <a:t>1</a:t>
            </a:r>
            <a:r>
              <a:rPr lang="zh-CN" altLang="en-US" b="1" dirty="0">
                <a:solidFill>
                  <a:srgbClr val="005DFF"/>
                </a:solidFill>
                <a:latin typeface="华文楷体" panose="02010600040101010101" pitchFamily="2" charset="-122"/>
                <a:ea typeface="华文楷体" panose="02010600040101010101" pitchFamily="2" charset="-122"/>
              </a:rPr>
              <a:t>、</a:t>
            </a:r>
            <a:r>
              <a:rPr lang="en-US" altLang="zh-CN" b="1" dirty="0">
                <a:solidFill>
                  <a:srgbClr val="005DFF"/>
                </a:solidFill>
                <a:latin typeface="华文楷体" panose="02010600040101010101" pitchFamily="2" charset="-122"/>
                <a:ea typeface="华文楷体" panose="02010600040101010101" pitchFamily="2" charset="-122"/>
              </a:rPr>
              <a:t>3</a:t>
            </a:r>
            <a:r>
              <a:rPr lang="zh-CN" altLang="en-US" b="1" dirty="0">
                <a:solidFill>
                  <a:srgbClr val="005DFF"/>
                </a:solidFill>
                <a:latin typeface="华文楷体" panose="02010600040101010101" pitchFamily="2" charset="-122"/>
                <a:ea typeface="华文楷体" panose="02010600040101010101" pitchFamily="2" charset="-122"/>
              </a:rPr>
              <a:t>、</a:t>
            </a:r>
            <a:r>
              <a:rPr lang="en-US" altLang="zh-CN" b="1" dirty="0">
                <a:solidFill>
                  <a:srgbClr val="005DFF"/>
                </a:solidFill>
                <a:latin typeface="华文楷体" panose="02010600040101010101" pitchFamily="2" charset="-122"/>
                <a:ea typeface="华文楷体" panose="02010600040101010101" pitchFamily="2" charset="-122"/>
              </a:rPr>
              <a:t>5</a:t>
            </a:r>
            <a:r>
              <a:rPr lang="zh-CN" altLang="en-US" b="1" dirty="0">
                <a:solidFill>
                  <a:srgbClr val="005DFF"/>
                </a:solidFill>
                <a:latin typeface="华文楷体" panose="02010600040101010101" pitchFamily="2" charset="-122"/>
                <a:ea typeface="华文楷体" panose="02010600040101010101" pitchFamily="2" charset="-122"/>
              </a:rPr>
              <a:t>、</a:t>
            </a:r>
            <a:r>
              <a:rPr lang="en-US" altLang="zh-CN" b="1" dirty="0">
                <a:solidFill>
                  <a:srgbClr val="005DFF"/>
                </a:solidFill>
                <a:latin typeface="华文楷体" panose="02010600040101010101" pitchFamily="2" charset="-122"/>
                <a:ea typeface="华文楷体" panose="02010600040101010101" pitchFamily="2" charset="-122"/>
              </a:rPr>
              <a:t>7</a:t>
            </a:r>
            <a:r>
              <a:rPr lang="zh-CN" altLang="en-US" b="1" dirty="0">
                <a:solidFill>
                  <a:srgbClr val="005DFF"/>
                </a:solidFill>
                <a:latin typeface="华文楷体" panose="02010600040101010101" pitchFamily="2" charset="-122"/>
                <a:ea typeface="华文楷体" panose="02010600040101010101" pitchFamily="2" charset="-122"/>
              </a:rPr>
              <a:t>、</a:t>
            </a:r>
            <a:r>
              <a:rPr lang="en-US" altLang="zh-CN" b="1" dirty="0">
                <a:solidFill>
                  <a:srgbClr val="005DFF"/>
                </a:solidFill>
                <a:latin typeface="华文楷体" panose="02010600040101010101" pitchFamily="2" charset="-122"/>
                <a:ea typeface="华文楷体" panose="02010600040101010101" pitchFamily="2" charset="-122"/>
              </a:rPr>
              <a:t>9</a:t>
            </a:r>
            <a:r>
              <a:rPr lang="zh-CN" altLang="en-US" b="1" dirty="0">
                <a:solidFill>
                  <a:srgbClr val="005DFF"/>
                </a:solidFill>
                <a:latin typeface="华文楷体" panose="02010600040101010101" pitchFamily="2" charset="-122"/>
                <a:ea typeface="华文楷体" panose="02010600040101010101" pitchFamily="2" charset="-122"/>
              </a:rPr>
              <a:t>、</a:t>
            </a:r>
            <a:r>
              <a:rPr lang="en-US" altLang="zh-CN" b="1" dirty="0">
                <a:solidFill>
                  <a:srgbClr val="005DFF"/>
                </a:solidFill>
                <a:latin typeface="华文楷体" panose="02010600040101010101" pitchFamily="2" charset="-122"/>
                <a:ea typeface="华文楷体" panose="02010600040101010101" pitchFamily="2" charset="-122"/>
              </a:rPr>
              <a:t>11...</a:t>
            </a:r>
          </a:p>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华文楷体" panose="02010600040101010101" pitchFamily="2" charset="-122"/>
                <a:ea typeface="华文楷体" panose="02010600040101010101" pitchFamily="2" charset="-122"/>
              </a:rPr>
              <a:t>      </a:t>
            </a:r>
            <a:r>
              <a:rPr lang="zh-CN" altLang="en-US"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解：通项公式为</a:t>
            </a:r>
            <a:r>
              <a:rPr lang="en-US" altLang="zh-CN" b="1" dirty="0" err="1">
                <a:latin typeface="华文楷体" panose="02010600040101010101" pitchFamily="2" charset="-122"/>
                <a:ea typeface="华文楷体" panose="02010600040101010101" pitchFamily="2" charset="-122"/>
              </a:rPr>
              <a:t>b</a:t>
            </a:r>
            <a:r>
              <a:rPr lang="en-US" altLang="zh-CN" sz="1400" b="1" dirty="0" err="1">
                <a:latin typeface="华文楷体" panose="02010600040101010101" pitchFamily="2" charset="-122"/>
                <a:ea typeface="华文楷体" panose="02010600040101010101" pitchFamily="2" charset="-122"/>
              </a:rPr>
              <a:t>n</a:t>
            </a:r>
            <a:r>
              <a:rPr lang="en-US" altLang="zh-CN" b="1" dirty="0">
                <a:latin typeface="华文楷体" panose="02010600040101010101" pitchFamily="2" charset="-122"/>
                <a:ea typeface="华文楷体" panose="02010600040101010101" pitchFamily="2" charset="-122"/>
              </a:rPr>
              <a:t>=2n-1</a:t>
            </a:r>
          </a:p>
          <a:p>
            <a:pPr fontAlgn="base">
              <a:lnSpc>
                <a:spcPct val="150000"/>
              </a:lnSpc>
              <a:spcBef>
                <a:spcPct val="0"/>
              </a:spcBef>
              <a:spcAft>
                <a:spcPct val="0"/>
              </a:spcAft>
              <a:buFont typeface="Arial" panose="020B0604020202020204" pitchFamily="34" charset="0"/>
              <a:buNone/>
            </a:pP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en-US" altLang="zh-CN" sz="2000" dirty="0" err="1">
                <a:solidFill>
                  <a:srgbClr val="FF0000"/>
                </a:solidFill>
                <a:latin typeface="华文楷体" panose="02010600040101010101" pitchFamily="2" charset="-122"/>
                <a:ea typeface="华文楷体" panose="02010600040101010101" pitchFamily="2" charset="-122"/>
              </a:rPr>
              <a:t>神经单元的加权输入及其输出可以看成数列</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en-US" altLang="zh-CN"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en-US" altLang="zh-CN" sz="2000" dirty="0" err="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表示第</a:t>
            </a:r>
            <a:r>
              <a:rPr lang="en-US" altLang="zh-CN"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l层的第j个神经单元的输出值</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p>
        </p:txBody>
      </p:sp>
      <p:pic>
        <p:nvPicPr>
          <p:cNvPr id="2" name="图片 1"/>
          <p:cNvPicPr>
            <a:picLocks noChangeAspect="1"/>
          </p:cNvPicPr>
          <p:nvPr/>
        </p:nvPicPr>
        <p:blipFill>
          <a:blip r:embed="rId2"/>
          <a:stretch>
            <a:fillRect/>
          </a:stretch>
        </p:blipFill>
        <p:spPr>
          <a:xfrm>
            <a:off x="7072500" y="4150995"/>
            <a:ext cx="176601" cy="28256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78610" y="264795"/>
            <a:ext cx="9034780" cy="669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a:solidFill>
                  <a:srgbClr val="000099"/>
                </a:solidFill>
                <a:latin typeface="华文楷体" panose="02010600040101010101" pitchFamily="2" charset="-122"/>
                <a:ea typeface="华文楷体" panose="02010600040101010101" pitchFamily="2" charset="-122"/>
                <a:sym typeface="+mn-ea"/>
              </a:rPr>
              <a:t> </a:t>
            </a:r>
            <a:r>
              <a:rPr lang="zh-CN" sz="2000" b="1">
                <a:solidFill>
                  <a:srgbClr val="000099"/>
                </a:solidFill>
                <a:latin typeface="华文楷体" panose="02010600040101010101" pitchFamily="2" charset="-122"/>
                <a:ea typeface="华文楷体" panose="02010600040101010101" pitchFamily="2" charset="-122"/>
                <a:sym typeface="+mn-ea"/>
              </a:rPr>
              <a:t>   </a:t>
            </a:r>
            <a:r>
              <a:rPr lang="en-US" altLang="zh-CN" sz="2800" b="1">
                <a:solidFill>
                  <a:srgbClr val="000099"/>
                </a:solidFill>
                <a:latin typeface="华文楷体" panose="02010600040101010101" pitchFamily="2" charset="-122"/>
                <a:ea typeface="华文楷体" panose="02010600040101010101" pitchFamily="2" charset="-122"/>
                <a:sym typeface="+mn-ea"/>
              </a:rPr>
              <a:t>4.联立递推关系式</a:t>
            </a:r>
            <a:r>
              <a:rPr b="1">
                <a:solidFill>
                  <a:srgbClr val="000099"/>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我们来看看下面的例子。</a:t>
            </a:r>
          </a:p>
          <a:p>
            <a:pPr fontAlgn="base">
              <a:lnSpc>
                <a:spcPct val="150000"/>
              </a:lnSpc>
              <a:spcBef>
                <a:spcPct val="0"/>
              </a:spcBef>
              <a:spcAft>
                <a:spcPct val="0"/>
              </a:spcAft>
              <a:buFont typeface="Arial" panose="020B0604020202020204" pitchFamily="34" charset="0"/>
              <a:buNone/>
            </a:pPr>
            <a:r>
              <a:rPr lang="zh-CN">
                <a:ea typeface="华文楷体" panose="02010600040101010101" pitchFamily="2" charset="-122"/>
                <a:sym typeface="+mn-ea"/>
              </a:rPr>
              <a:t>       </a:t>
            </a:r>
            <a:r>
              <a:rPr lang="zh-CN" b="1">
                <a:solidFill>
                  <a:srgbClr val="005DFF"/>
                </a:solidFill>
                <a:ea typeface="华文楷体" panose="02010600040101010101" pitchFamily="2" charset="-122"/>
                <a:sym typeface="+mn-ea"/>
              </a:rPr>
              <a:t>【</a:t>
            </a:r>
            <a:r>
              <a:rPr b="1">
                <a:solidFill>
                  <a:srgbClr val="005DFF"/>
                </a:solidFill>
                <a:ea typeface="华文楷体" panose="02010600040101010101" pitchFamily="2" charset="-122"/>
                <a:sym typeface="+mn-ea"/>
              </a:rPr>
              <a:t>例 </a:t>
            </a:r>
            <a:r>
              <a:rPr lang="zh-CN" b="1">
                <a:solidFill>
                  <a:srgbClr val="005DFF"/>
                </a:solidFill>
                <a:ea typeface="华文楷体" panose="02010600040101010101" pitchFamily="2" charset="-122"/>
                <a:sym typeface="+mn-ea"/>
              </a:rPr>
              <a:t>】</a:t>
            </a:r>
            <a:r>
              <a:rPr b="1">
                <a:solidFill>
                  <a:srgbClr val="005DFF"/>
                </a:solidFill>
                <a:ea typeface="华文楷体" panose="02010600040101010101" pitchFamily="2" charset="-122"/>
                <a:sym typeface="+mn-ea"/>
              </a:rPr>
              <a:t>求由以下两个递推关系式定义的数列的前 3 项，其中</a:t>
            </a:r>
            <a:r>
              <a:rPr b="1">
                <a:solidFill>
                  <a:srgbClr val="005DFF"/>
                </a:solidFill>
                <a:latin typeface="Arial" panose="020B0604020202020204" pitchFamily="34" charset="0"/>
                <a:ea typeface="华文楷体" panose="02010600040101010101" pitchFamily="2" charset="-122"/>
                <a:cs typeface="Arial" panose="020B0604020202020204" pitchFamily="34" charset="0"/>
                <a:sym typeface="+mn-ea"/>
              </a:rPr>
              <a:t>ɑ</a:t>
            </a:r>
            <a:r>
              <a:rPr lang="en-US" sz="1200" b="1">
                <a:solidFill>
                  <a:srgbClr val="005DFF"/>
                </a:solidFill>
                <a:ea typeface="华文楷体" panose="02010600040101010101" pitchFamily="2" charset="-122"/>
                <a:sym typeface="+mn-ea"/>
              </a:rPr>
              <a:t>1</a:t>
            </a:r>
            <a:r>
              <a:rPr lang="en-US" b="1">
                <a:solidFill>
                  <a:srgbClr val="005DFF"/>
                </a:solidFill>
                <a:ea typeface="华文楷体" panose="02010600040101010101" pitchFamily="2" charset="-122"/>
                <a:sym typeface="+mn-ea"/>
              </a:rPr>
              <a:t>=b</a:t>
            </a:r>
            <a:r>
              <a:rPr lang="en-US" sz="1200" b="1">
                <a:solidFill>
                  <a:srgbClr val="005DFF"/>
                </a:solidFill>
                <a:ea typeface="华文楷体" panose="02010600040101010101" pitchFamily="2" charset="-122"/>
                <a:sym typeface="+mn-ea"/>
              </a:rPr>
              <a:t>1</a:t>
            </a:r>
            <a:r>
              <a:rPr lang="en-US" b="1">
                <a:solidFill>
                  <a:srgbClr val="005DFF"/>
                </a:solidFill>
                <a:ea typeface="华文楷体" panose="02010600040101010101" pitchFamily="2" charset="-122"/>
                <a:sym typeface="+mn-ea"/>
              </a:rPr>
              <a:t>=1</a:t>
            </a:r>
            <a:r>
              <a:rPr b="1">
                <a:solidFill>
                  <a:srgbClr val="005DFF"/>
                </a:solidFill>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endParaRPr b="1">
              <a:solidFill>
                <a:srgbClr val="005DFF"/>
              </a:solidFill>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b="1">
                <a:solidFill>
                  <a:srgbClr val="005DFF"/>
                </a:solidFill>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zh-CN" altLang="en-US">
                <a:sym typeface="+mn-ea"/>
              </a:rPr>
              <a:t>          </a:t>
            </a:r>
          </a:p>
          <a:p>
            <a:pPr fontAlgn="base">
              <a:lnSpc>
                <a:spcPct val="150000"/>
              </a:lnSpc>
              <a:spcBef>
                <a:spcPct val="0"/>
              </a:spcBef>
              <a:spcAft>
                <a:spcPct val="0"/>
              </a:spcAft>
              <a:buFont typeface="Arial" panose="020B0604020202020204" pitchFamily="34" charset="0"/>
              <a:buNone/>
            </a:pPr>
            <a:r>
              <a:rPr lang="zh-CN" altLang="en-US">
                <a:sym typeface="+mn-ea"/>
              </a:rPr>
              <a:t>         可以像下面这样依次计算数列的值</a:t>
            </a:r>
            <a:r>
              <a:rPr lang="zh-CN" altLang="en-US">
                <a:latin typeface="Arial" panose="020B0604020202020204" pitchFamily="34" charset="0"/>
                <a:cs typeface="Arial" panose="020B0604020202020204" pitchFamily="34" charset="0"/>
                <a:sym typeface="+mn-ea"/>
              </a:rPr>
              <a:t>ɑ</a:t>
            </a:r>
            <a:r>
              <a:rPr lang="en-US" altLang="zh-CN">
                <a:latin typeface="Arial" panose="020B0604020202020204" pitchFamily="34" charset="0"/>
                <a:cs typeface="Arial" panose="020B0604020202020204" pitchFamily="34" charset="0"/>
                <a:sym typeface="+mn-ea"/>
              </a:rPr>
              <a:t>n</a:t>
            </a:r>
            <a:r>
              <a:rPr lang="zh-CN" altLang="en-US">
                <a:sym typeface="+mn-ea"/>
              </a:rPr>
              <a:t> 、</a:t>
            </a:r>
            <a:r>
              <a:rPr lang="en-US" altLang="zh-CN">
                <a:sym typeface="+mn-ea"/>
              </a:rPr>
              <a:t>bn</a:t>
            </a:r>
            <a:r>
              <a:rPr lang="zh-CN" altLang="en-US">
                <a:sym typeface="+mn-ea"/>
              </a:rPr>
              <a:t> 。</a:t>
            </a:r>
          </a:p>
          <a:p>
            <a:pPr fontAlgn="base">
              <a:lnSpc>
                <a:spcPct val="150000"/>
              </a:lnSpc>
              <a:spcBef>
                <a:spcPct val="0"/>
              </a:spcBef>
              <a:spcAft>
                <a:spcPct val="0"/>
              </a:spcAft>
              <a:buFont typeface="Arial" panose="020B0604020202020204" pitchFamily="34" charset="0"/>
              <a:buNone/>
            </a:pPr>
            <a:endParaRPr lang="zh-CN" altLang="en-US">
              <a:sym typeface="+mn-ea"/>
            </a:endParaRPr>
          </a:p>
          <a:p>
            <a:pPr fontAlgn="base">
              <a:lnSpc>
                <a:spcPct val="150000"/>
              </a:lnSpc>
              <a:spcBef>
                <a:spcPct val="0"/>
              </a:spcBef>
              <a:spcAft>
                <a:spcPct val="0"/>
              </a:spcAft>
              <a:buFont typeface="Arial" panose="020B0604020202020204" pitchFamily="34" charset="0"/>
              <a:buNone/>
            </a:pPr>
            <a:endParaRPr lang="zh-CN" altLang="en-US">
              <a:sym typeface="+mn-ea"/>
            </a:endParaRPr>
          </a:p>
          <a:p>
            <a:pPr fontAlgn="base">
              <a:lnSpc>
                <a:spcPct val="150000"/>
              </a:lnSpc>
              <a:spcBef>
                <a:spcPct val="0"/>
              </a:spcBef>
              <a:spcAft>
                <a:spcPct val="0"/>
              </a:spcAft>
              <a:buFont typeface="Arial" panose="020B0604020202020204" pitchFamily="34" charset="0"/>
              <a:buNone/>
            </a:pPr>
            <a:endParaRPr lang="zh-CN" altLang="en-US">
              <a:sym typeface="+mn-ea"/>
            </a:endParaRPr>
          </a:p>
          <a:p>
            <a:pPr fontAlgn="base">
              <a:lnSpc>
                <a:spcPct val="150000"/>
              </a:lnSpc>
              <a:spcBef>
                <a:spcPct val="0"/>
              </a:spcBef>
              <a:spcAft>
                <a:spcPct val="0"/>
              </a:spcAft>
              <a:buFont typeface="Arial" panose="020B0604020202020204" pitchFamily="34" charset="0"/>
              <a:buNone/>
            </a:pPr>
            <a:endParaRPr lang="zh-CN" altLang="en-US">
              <a:sym typeface="+mn-ea"/>
            </a:endParaRPr>
          </a:p>
          <a:p>
            <a:pPr fontAlgn="base">
              <a:lnSpc>
                <a:spcPct val="150000"/>
              </a:lnSpc>
              <a:spcBef>
                <a:spcPct val="0"/>
              </a:spcBef>
              <a:spcAft>
                <a:spcPct val="0"/>
              </a:spcAft>
              <a:buFont typeface="Arial" panose="020B0604020202020204" pitchFamily="34" charset="0"/>
              <a:buNone/>
            </a:pPr>
            <a:endParaRPr lang="zh-CN" altLang="en-US">
              <a:sym typeface="+mn-ea"/>
            </a:endParaRPr>
          </a:p>
          <a:p>
            <a:pPr fontAlgn="base">
              <a:lnSpc>
                <a:spcPct val="150000"/>
              </a:lnSpc>
              <a:spcBef>
                <a:spcPct val="0"/>
              </a:spcBef>
              <a:spcAft>
                <a:spcPct val="0"/>
              </a:spcAft>
              <a:buFont typeface="Arial" panose="020B0604020202020204" pitchFamily="34" charset="0"/>
              <a:buNone/>
            </a:pPr>
            <a:r>
              <a:rPr lang="zh-CN" altLang="en-US"/>
              <a:t>         </a:t>
            </a:r>
            <a:r>
              <a:rPr lang="zh-CN" altLang="en-US" sz="2000">
                <a:gradFill>
                  <a:gsLst>
                    <a:gs pos="0">
                      <a:srgbClr val="012D86"/>
                    </a:gs>
                    <a:gs pos="100000">
                      <a:srgbClr val="0E2557"/>
                    </a:gs>
                  </a:gsLst>
                  <a:lin scaled="0"/>
                </a:gradFill>
              </a:rPr>
              <a:t>将多个数列的递推关系式联合起来组成一组，称为</a:t>
            </a:r>
            <a:r>
              <a:rPr lang="zh-CN" altLang="en-US" sz="2000">
                <a:solidFill>
                  <a:srgbClr val="FF0000"/>
                </a:solidFill>
              </a:rPr>
              <a:t>联立递推关系式。</a:t>
            </a:r>
          </a:p>
          <a:p>
            <a:pPr fontAlgn="base">
              <a:lnSpc>
                <a:spcPct val="150000"/>
              </a:lnSpc>
              <a:spcBef>
                <a:spcPct val="0"/>
              </a:spcBef>
              <a:spcAft>
                <a:spcPct val="0"/>
              </a:spcAft>
              <a:buFont typeface="Arial" panose="020B0604020202020204" pitchFamily="34" charset="0"/>
              <a:buNone/>
            </a:pPr>
            <a:endParaRPr b="1">
              <a:solidFill>
                <a:srgbClr val="005DFF"/>
              </a:solidFill>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a:solidFill>
                  <a:srgbClr val="000099"/>
                </a:solidFill>
                <a:latin typeface="华文楷体" panose="02010600040101010101" pitchFamily="2" charset="-122"/>
                <a:ea typeface="华文楷体" panose="02010600040101010101" pitchFamily="2" charset="-122"/>
                <a:sym typeface="+mn-ea"/>
              </a:rPr>
              <a:t>    </a:t>
            </a:r>
            <a:r>
              <a:rPr lang="zh-CN" altLang="en-US" b="1">
                <a:solidFill>
                  <a:srgbClr val="FF0000"/>
                </a:solidFill>
                <a:latin typeface="华文楷体" panose="02010600040101010101" pitchFamily="2" charset="-122"/>
                <a:ea typeface="华文楷体" panose="02010600040101010101" pitchFamily="2" charset="-122"/>
              </a:rPr>
              <a:t>         </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p>
        </p:txBody>
      </p:sp>
      <p:pic>
        <p:nvPicPr>
          <p:cNvPr id="2" name="图片 1"/>
          <p:cNvPicPr>
            <a:picLocks noChangeAspect="1"/>
          </p:cNvPicPr>
          <p:nvPr/>
        </p:nvPicPr>
        <p:blipFill>
          <a:blip r:embed="rId2"/>
          <a:stretch>
            <a:fillRect/>
          </a:stretch>
        </p:blipFill>
        <p:spPr>
          <a:xfrm>
            <a:off x="2971800" y="1922145"/>
            <a:ext cx="2759710" cy="872490"/>
          </a:xfrm>
          <a:prstGeom prst="rect">
            <a:avLst/>
          </a:prstGeom>
        </p:spPr>
      </p:pic>
      <p:pic>
        <p:nvPicPr>
          <p:cNvPr id="5" name="图片 4"/>
          <p:cNvPicPr>
            <a:picLocks noChangeAspect="1"/>
          </p:cNvPicPr>
          <p:nvPr/>
        </p:nvPicPr>
        <p:blipFill>
          <a:blip r:embed="rId3"/>
          <a:stretch>
            <a:fillRect/>
          </a:stretch>
        </p:blipFill>
        <p:spPr>
          <a:xfrm>
            <a:off x="2372995" y="3712845"/>
            <a:ext cx="4655185" cy="159766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691640" y="-169545"/>
            <a:ext cx="9499600" cy="4015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在神经网络的世界中，</a:t>
            </a:r>
            <a:r>
              <a:rPr sz="2000">
                <a:solidFill>
                  <a:srgbClr val="FF0000"/>
                </a:solidFill>
                <a:latin typeface="华文楷体" panose="02010600040101010101" pitchFamily="2" charset="-122"/>
                <a:ea typeface="华文楷体" panose="02010600040101010101" pitchFamily="2" charset="-122"/>
                <a:sym typeface="+mn-ea"/>
              </a:rPr>
              <a:t>所有神经单元的输入和输出在数学上都可以认为是用联立递推式联系起来的</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。例如，我们来看看1-4节的例题中考察过的神经网络的一部分，如下图所示。</a:t>
            </a:r>
          </a:p>
          <a:p>
            <a:pPr fontAlgn="base">
              <a:lnSpc>
                <a:spcPct val="150000"/>
              </a:lnSpc>
              <a:spcBef>
                <a:spcPct val="0"/>
              </a:spcBef>
              <a:spcAft>
                <a:spcPct val="0"/>
              </a:spcAft>
              <a:buFont typeface="Arial" panose="020B0604020202020204" pitchFamily="34" charset="0"/>
              <a:buNone/>
            </a:pPr>
            <a:r>
              <a:rPr lang="zh-CN">
                <a:ea typeface="华文楷体" panose="02010600040101010101" pitchFamily="2" charset="-122"/>
                <a:sym typeface="+mn-ea"/>
              </a:rPr>
              <a:t>       </a:t>
            </a:r>
            <a:endParaRPr b="1">
              <a:solidFill>
                <a:srgbClr val="005DFF"/>
              </a:solidFill>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b="1">
                <a:solidFill>
                  <a:srgbClr val="005DFF"/>
                </a:solidFill>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zh-CN" altLang="en-US">
                <a:sym typeface="+mn-ea"/>
              </a:rPr>
              <a:t>          </a:t>
            </a:r>
          </a:p>
          <a:p>
            <a:pPr fontAlgn="base">
              <a:lnSpc>
                <a:spcPct val="150000"/>
              </a:lnSpc>
              <a:spcBef>
                <a:spcPct val="0"/>
              </a:spcBef>
              <a:spcAft>
                <a:spcPct val="0"/>
              </a:spcAft>
              <a:buFont typeface="Arial" panose="020B0604020202020204" pitchFamily="34" charset="0"/>
              <a:buNone/>
            </a:pPr>
            <a:r>
              <a:rPr lang="zh-CN" altLang="en-US">
                <a:sym typeface="+mn-ea"/>
              </a:rPr>
              <a:t>         </a:t>
            </a:r>
            <a:r>
              <a:rPr lang="zh-CN" altLang="en-US"/>
              <a:t>         </a:t>
            </a:r>
            <a:endParaRPr b="1">
              <a:solidFill>
                <a:srgbClr val="005DFF"/>
              </a:solidFill>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a:solidFill>
                  <a:srgbClr val="000099"/>
                </a:solidFill>
                <a:latin typeface="华文楷体" panose="02010600040101010101" pitchFamily="2" charset="-122"/>
                <a:ea typeface="华文楷体" panose="02010600040101010101" pitchFamily="2" charset="-122"/>
                <a:sym typeface="+mn-ea"/>
              </a:rPr>
              <a:t>    </a:t>
            </a:r>
            <a:r>
              <a:rPr lang="zh-CN" altLang="en-US" b="1">
                <a:solidFill>
                  <a:srgbClr val="FF0000"/>
                </a:solidFill>
                <a:latin typeface="华文楷体" panose="02010600040101010101" pitchFamily="2" charset="-122"/>
                <a:ea typeface="华文楷体" panose="02010600040101010101" pitchFamily="2" charset="-122"/>
              </a:rPr>
              <a:t>         </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p>
        </p:txBody>
      </p:sp>
      <p:sp>
        <p:nvSpPr>
          <p:cNvPr id="4" name="文本框 3"/>
          <p:cNvSpPr txBox="1"/>
          <p:nvPr/>
        </p:nvSpPr>
        <p:spPr>
          <a:xfrm>
            <a:off x="1691640" y="4074795"/>
            <a:ext cx="9499600" cy="2861310"/>
          </a:xfrm>
          <a:prstGeom prst="rect">
            <a:avLst/>
          </a:prstGeom>
          <a:noFill/>
        </p:spPr>
        <p:txBody>
          <a:bodyPr wrap="square" rtlCol="0">
            <a:spAutoFit/>
          </a:bodyPr>
          <a:lstStyle/>
          <a:p>
            <a:pPr algn="l"/>
            <a:r>
              <a:rPr lang="en-US" altLang="zh-CN" sz="2000">
                <a:gradFill>
                  <a:gsLst>
                    <a:gs pos="0">
                      <a:srgbClr val="012D86"/>
                    </a:gs>
                    <a:gs pos="100000">
                      <a:srgbClr val="0E2557"/>
                    </a:gs>
                  </a:gsLst>
                  <a:lin scaled="0"/>
                </a:gradFill>
              </a:rPr>
              <a:t>    </a:t>
            </a:r>
            <a:r>
              <a:rPr lang="zh-CN" altLang="en-US" sz="2000">
                <a:gradFill>
                  <a:gsLst>
                    <a:gs pos="0">
                      <a:srgbClr val="012D86"/>
                    </a:gs>
                    <a:gs pos="100000">
                      <a:srgbClr val="0E2557"/>
                    </a:gs>
                  </a:gsLst>
                  <a:lin scaled="0"/>
                </a:gradFill>
              </a:rPr>
              <a:t>在箭头前端标记的是权重，神经单元的圆圈中标记的是神经单元的输出变量。由之前学习过的内容可得到如下关系式，</a:t>
            </a:r>
          </a:p>
          <a:p>
            <a:pPr algn="l"/>
            <a:endParaRPr lang="zh-CN" altLang="en-US" sz="2000"/>
          </a:p>
          <a:p>
            <a:pPr algn="l"/>
            <a:endParaRPr lang="zh-CN" altLang="en-US" sz="2000"/>
          </a:p>
          <a:p>
            <a:pPr algn="l"/>
            <a:endParaRPr lang="zh-CN" altLang="en-US" sz="2000"/>
          </a:p>
          <a:p>
            <a:pPr algn="l"/>
            <a:endParaRPr lang="zh-CN" altLang="en-US" sz="2000"/>
          </a:p>
          <a:p>
            <a:pPr algn="l"/>
            <a:r>
              <a:rPr lang="zh-CN" altLang="en-US" sz="2000">
                <a:gradFill>
                  <a:gsLst>
                    <a:gs pos="0">
                      <a:srgbClr val="012D86"/>
                    </a:gs>
                    <a:gs pos="100000">
                      <a:srgbClr val="0E2557"/>
                    </a:gs>
                  </a:gsLst>
                  <a:lin scaled="0"/>
                </a:gradFill>
                <a:sym typeface="+mn-ea"/>
              </a:rPr>
              <a:t>  可知第 2 层的输出与第 3 层的输出由联立递推关系式联系起来</a:t>
            </a:r>
            <a:endParaRPr lang="zh-CN" altLang="en-US" sz="2000">
              <a:gradFill>
                <a:gsLst>
                  <a:gs pos="0">
                    <a:srgbClr val="012D86"/>
                  </a:gs>
                  <a:gs pos="100000">
                    <a:srgbClr val="0E2557"/>
                  </a:gs>
                </a:gsLst>
                <a:lin scaled="0"/>
              </a:gradFill>
            </a:endParaRPr>
          </a:p>
          <a:p>
            <a:pPr algn="l"/>
            <a:endParaRPr lang="zh-CN" altLang="en-US" sz="2000"/>
          </a:p>
          <a:p>
            <a:pPr algn="l"/>
            <a:endParaRPr lang="zh-CN" altLang="en-US" sz="2000"/>
          </a:p>
        </p:txBody>
      </p:sp>
      <p:pic>
        <p:nvPicPr>
          <p:cNvPr id="7" name="图片 6"/>
          <p:cNvPicPr>
            <a:picLocks noChangeAspect="1"/>
          </p:cNvPicPr>
          <p:nvPr/>
        </p:nvPicPr>
        <p:blipFill>
          <a:blip r:embed="rId2"/>
          <a:stretch>
            <a:fillRect/>
          </a:stretch>
        </p:blipFill>
        <p:spPr>
          <a:xfrm>
            <a:off x="3293110" y="4770120"/>
            <a:ext cx="5127625" cy="986155"/>
          </a:xfrm>
          <a:prstGeom prst="rect">
            <a:avLst/>
          </a:prstGeom>
        </p:spPr>
      </p:pic>
      <p:pic>
        <p:nvPicPr>
          <p:cNvPr id="8" name="图片 7"/>
          <p:cNvPicPr>
            <a:picLocks noChangeAspect="1"/>
          </p:cNvPicPr>
          <p:nvPr/>
        </p:nvPicPr>
        <p:blipFill>
          <a:blip r:embed="rId3"/>
          <a:stretch>
            <a:fillRect/>
          </a:stretch>
        </p:blipFill>
        <p:spPr>
          <a:xfrm>
            <a:off x="4155440" y="1249045"/>
            <a:ext cx="2825750" cy="28257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121535" y="1251585"/>
            <a:ext cx="8691880" cy="6220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内容小结</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20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 1.</a:t>
            </a:r>
            <a:r>
              <a:rPr lang="zh-CN" altLang="en-US" sz="2400" b="1">
                <a:solidFill>
                  <a:srgbClr val="FF0000"/>
                </a:solidFill>
                <a:latin typeface="华文楷体" panose="02010600040101010101" pitchFamily="2" charset="-122"/>
                <a:ea typeface="华文楷体" panose="02010600040101010101" pitchFamily="2" charset="-122"/>
                <a:sym typeface="+mn-ea"/>
              </a:rPr>
              <a:t> 数列的含义</a:t>
            </a: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2. </a:t>
            </a:r>
            <a:r>
              <a:rPr lang="zh-CN" altLang="en-US" sz="2400" b="1">
                <a:solidFill>
                  <a:srgbClr val="FF0000"/>
                </a:solidFill>
                <a:latin typeface="华文楷体" panose="02010600040101010101" pitchFamily="2" charset="-122"/>
                <a:ea typeface="华文楷体" panose="02010600040101010101" pitchFamily="2" charset="-122"/>
                <a:sym typeface="+mn-ea"/>
              </a:rPr>
              <a:t>数列的通项公式    </a:t>
            </a: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3. </a:t>
            </a:r>
            <a:r>
              <a:rPr lang="zh-CN" altLang="en-US" sz="2400" b="1">
                <a:solidFill>
                  <a:srgbClr val="FF0000"/>
                </a:solidFill>
                <a:latin typeface="华文楷体" panose="02010600040101010101" pitchFamily="2" charset="-122"/>
                <a:ea typeface="华文楷体" panose="02010600040101010101" pitchFamily="2" charset="-122"/>
                <a:sym typeface="+mn-ea"/>
              </a:rPr>
              <a:t>数列的递归关系式</a:t>
            </a:r>
            <a:endParaRPr sz="2400" b="1">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sz="2400" b="1">
                <a:solidFill>
                  <a:srgbClr val="FF0000"/>
                </a:solidFill>
                <a:latin typeface="华文楷体" panose="02010600040101010101" pitchFamily="2" charset="-122"/>
                <a:ea typeface="华文楷体" panose="02010600040101010101" pitchFamily="2" charset="-122"/>
                <a:sym typeface="+mn-ea"/>
              </a:rPr>
              <a:t>    </a:t>
            </a:r>
            <a:r>
              <a:rPr lang="en-US" sz="2400" b="1">
                <a:solidFill>
                  <a:srgbClr val="FF0000"/>
                </a:solidFill>
                <a:latin typeface="华文楷体" panose="02010600040101010101" pitchFamily="2" charset="-122"/>
                <a:ea typeface="华文楷体" panose="02010600040101010101" pitchFamily="2" charset="-122"/>
                <a:sym typeface="+mn-ea"/>
              </a:rPr>
              <a:t>4. </a:t>
            </a:r>
            <a:r>
              <a:rPr lang="zh-CN" altLang="en-US" sz="2400" b="1">
                <a:solidFill>
                  <a:srgbClr val="FF0000"/>
                </a:solidFill>
                <a:latin typeface="华文楷体" panose="02010600040101010101" pitchFamily="2" charset="-122"/>
                <a:ea typeface="华文楷体" panose="02010600040101010101" pitchFamily="2" charset="-122"/>
                <a:sym typeface="+mn-ea"/>
              </a:rPr>
              <a:t>联立递推关系式在神经网络中的应用</a:t>
            </a:r>
            <a:endParaRPr sz="2400" b="1">
              <a:solidFill>
                <a:srgbClr val="FF0000"/>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sz="2400" b="1">
                <a:solidFill>
                  <a:srgbClr val="FF0000"/>
                </a:soli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endParaRPr sz="2400"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sz="2400"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endParaRPr lang="en-US" altLang="zh-CN" sz="2400" b="1">
              <a:solidFill>
                <a:srgbClr val="FF0000"/>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endParaRPr lang="zh-CN" altLang="en-US" sz="24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rPr>
              <a:t>  </a:t>
            </a:r>
            <a:endParaRPr lang="zh-CN" altLang="en-US" b="1">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855914" y="188913"/>
            <a:ext cx="674179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en-US" sz="3600" b="1">
                <a:solidFill>
                  <a:srgbClr val="CC0000"/>
                </a:solidFill>
                <a:latin typeface="Times New Roman" panose="02020603050405020304" pitchFamily="18" charset="0"/>
                <a:ea typeface="楷体_GB2312" pitchFamily="1" charset="-122"/>
              </a:rPr>
              <a:t>3</a:t>
            </a:r>
            <a:r>
              <a:rPr sz="3600" b="1">
                <a:solidFill>
                  <a:srgbClr val="CC0000"/>
                </a:solidFill>
                <a:latin typeface="Times New Roman" panose="02020603050405020304" pitchFamily="18" charset="0"/>
                <a:ea typeface="楷体_GB2312" pitchFamily="1" charset="-122"/>
              </a:rPr>
              <a:t>-</a:t>
            </a:r>
            <a:r>
              <a:rPr lang="en-US" sz="3600" b="1">
                <a:solidFill>
                  <a:srgbClr val="CC0000"/>
                </a:solidFill>
                <a:latin typeface="Times New Roman" panose="02020603050405020304" pitchFamily="18" charset="0"/>
                <a:ea typeface="楷体_GB2312" pitchFamily="1" charset="-122"/>
              </a:rPr>
              <a:t>3</a:t>
            </a:r>
            <a:r>
              <a:rPr sz="3600" b="1">
                <a:solidFill>
                  <a:srgbClr val="CC0000"/>
                </a:solidFill>
                <a:latin typeface="Times New Roman" panose="02020603050405020304" pitchFamily="18" charset="0"/>
                <a:ea typeface="楷体_GB2312" pitchFamily="1" charset="-122"/>
              </a:rPr>
              <a:t> 神经网络中经常用到的∑符号</a:t>
            </a:r>
          </a:p>
        </p:txBody>
      </p:sp>
      <p:sp>
        <p:nvSpPr>
          <p:cNvPr id="6149" name="Rectangle 3"/>
          <p:cNvSpPr>
            <a:spLocks noChangeArrowheads="1"/>
          </p:cNvSpPr>
          <p:nvPr/>
        </p:nvSpPr>
        <p:spPr bwMode="auto">
          <a:xfrm>
            <a:off x="1873885" y="834390"/>
            <a:ext cx="9590405"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dirty="0">
                <a:solidFill>
                  <a:srgbClr val="000099"/>
                </a:solidFill>
                <a:latin typeface="华文楷体" panose="02010600040101010101" pitchFamily="2" charset="-122"/>
                <a:ea typeface="华文楷体" panose="02010600040101010101" pitchFamily="2" charset="-122"/>
                <a:sym typeface="+mn-ea"/>
              </a:rPr>
              <a:t>  </a:t>
            </a:r>
            <a:r>
              <a:rPr lang="en-US" sz="2400" b="1" dirty="0">
                <a:solidFill>
                  <a:srgbClr val="000099"/>
                </a:solidFill>
                <a:latin typeface="华文楷体" panose="02010600040101010101" pitchFamily="2" charset="-122"/>
                <a:ea typeface="华文楷体" panose="02010600040101010101" pitchFamily="2" charset="-122"/>
                <a:sym typeface="+mn-ea"/>
              </a:rPr>
              <a:t> </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是一个需要下功夫来熟悉的符号。如果不理解</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在阅读神经网络相关的文献时就比较麻烦。这是因为将加权输入用∑符号来表示会简洁得多。下面我们就来复习一下这个∑符号</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endParaRPr sz="2000" dirty="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sz="2000" b="1" dirty="0">
                <a:solidFill>
                  <a:srgbClr val="000099"/>
                </a:solidFill>
                <a:latin typeface="华文楷体" panose="02010600040101010101" pitchFamily="2" charset="-122"/>
                <a:ea typeface="华文楷体" panose="02010600040101010101" pitchFamily="2" charset="-122"/>
                <a:sym typeface="+mn-ea"/>
              </a:rPr>
              <a:t>   </a:t>
            </a:r>
            <a:r>
              <a:rPr lang="en-US" altLang="zh-CN" sz="2800" b="1" dirty="0">
                <a:solidFill>
                  <a:srgbClr val="000099"/>
                </a:solidFill>
                <a:latin typeface="华文楷体" panose="02010600040101010101" pitchFamily="2" charset="-122"/>
                <a:ea typeface="华文楷体" panose="02010600040101010101" pitchFamily="2" charset="-122"/>
                <a:sym typeface="+mn-ea"/>
              </a:rPr>
              <a:t>1.Σ符号的含义</a:t>
            </a: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b="1" dirty="0">
                <a:solidFill>
                  <a:srgbClr val="FF0000"/>
                </a:solidFill>
                <a:latin typeface="华文楷体" panose="02010600040101010101" pitchFamily="2" charset="-122"/>
                <a:ea typeface="华文楷体" panose="02010600040101010101" pitchFamily="2" charset="-122"/>
                <a:sym typeface="+mn-ea"/>
              </a:rPr>
              <a:t> </a:t>
            </a:r>
            <a:r>
              <a:rPr sz="2000" dirty="0">
                <a:solidFill>
                  <a:srgbClr val="FF0000"/>
                </a:solidFill>
                <a:latin typeface="华文楷体" panose="02010600040101010101" pitchFamily="2" charset="-122"/>
                <a:ea typeface="华文楷体" panose="02010600040101010101" pitchFamily="2" charset="-122"/>
                <a:sym typeface="+mn-ea"/>
              </a:rPr>
              <a:t>∑</a:t>
            </a:r>
            <a:r>
              <a:rPr sz="2000" dirty="0" err="1">
                <a:solidFill>
                  <a:srgbClr val="FF0000"/>
                </a:solidFill>
                <a:latin typeface="华文楷体" panose="02010600040101010101" pitchFamily="2" charset="-122"/>
                <a:ea typeface="华文楷体" panose="02010600040101010101" pitchFamily="2" charset="-122"/>
                <a:sym typeface="+mn-ea"/>
              </a:rPr>
              <a:t>符号可以简洁地表示数列的总和</a:t>
            </a:r>
            <a:endParaRPr sz="2000" dirty="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对于数列</a:t>
            </a:r>
            <a:r>
              <a:rPr 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sz="2000" dirty="0" err="1">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ɑn</a:t>
            </a:r>
            <a:r>
              <a:rPr 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符号的定义式如下所示</a:t>
            </a: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sz="2000" b="1" dirty="0">
                <a:solidFill>
                  <a:srgbClr val="000099"/>
                </a:solidFill>
                <a:latin typeface="华文楷体" panose="02010600040101010101" pitchFamily="2" charset="-122"/>
                <a:ea typeface="华文楷体" panose="02010600040101010101" pitchFamily="2" charset="-122"/>
                <a:sym typeface="+mn-ea"/>
              </a:rPr>
              <a:t>  </a:t>
            </a:r>
            <a:r>
              <a:rPr sz="2000" dirty="0">
                <a:solidFill>
                  <a:srgbClr val="000099"/>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endParaRPr sz="2000"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sz="2000"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lang="zh-CN" sz="2000" dirty="0">
                <a:solidFill>
                  <a:srgbClr val="000099"/>
                </a:solidFill>
                <a:latin typeface="华文楷体" panose="02010600040101010101" pitchFamily="2" charset="-122"/>
                <a:ea typeface="华文楷体" panose="02010600040101010101" pitchFamily="2" charset="-122"/>
                <a:sym typeface="+mn-ea"/>
              </a:rPr>
              <a:t>注：</a:t>
            </a:r>
            <a:r>
              <a:rPr sz="2000" dirty="0" err="1">
                <a:solidFill>
                  <a:srgbClr val="000099"/>
                </a:solidFill>
                <a:latin typeface="华文楷体" panose="02010600040101010101" pitchFamily="2" charset="-122"/>
                <a:ea typeface="华文楷体" panose="02010600040101010101" pitchFamily="2" charset="-122"/>
                <a:sym typeface="+mn-ea"/>
              </a:rPr>
              <a:t>以上用∑符号表示的和之中，字母</a:t>
            </a:r>
            <a:r>
              <a:rPr lang="en-US" sz="2000" dirty="0" err="1">
                <a:solidFill>
                  <a:srgbClr val="000099"/>
                </a:solidFill>
                <a:latin typeface="华文楷体" panose="02010600040101010101" pitchFamily="2" charset="-122"/>
                <a:ea typeface="华文楷体" panose="02010600040101010101" pitchFamily="2" charset="-122"/>
                <a:sym typeface="+mn-ea"/>
              </a:rPr>
              <a:t>k</a:t>
            </a:r>
            <a:r>
              <a:rPr sz="2000" dirty="0" err="1">
                <a:solidFill>
                  <a:srgbClr val="000099"/>
                </a:solidFill>
                <a:latin typeface="华文楷体" panose="02010600040101010101" pitchFamily="2" charset="-122"/>
                <a:ea typeface="华文楷体" panose="02010600040101010101" pitchFamily="2" charset="-122"/>
                <a:sym typeface="+mn-ea"/>
              </a:rPr>
              <a:t>并不具有实质的含义</a:t>
            </a:r>
            <a:r>
              <a:rPr lang="zh-CN" sz="2000" dirty="0">
                <a:solidFill>
                  <a:srgbClr val="000099"/>
                </a:solidFill>
                <a:latin typeface="华文楷体" panose="02010600040101010101" pitchFamily="2" charset="-122"/>
                <a:ea typeface="华文楷体" panose="02010600040101010101" pitchFamily="2" charset="-122"/>
                <a:sym typeface="+mn-ea"/>
              </a:rPr>
              <a:t>可以替换成任意字母</a:t>
            </a:r>
            <a:r>
              <a:rPr sz="2000" dirty="0">
                <a:solidFill>
                  <a:srgbClr val="000099"/>
                </a:soli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endParaRPr lang="zh-CN" altLang="en-US" b="1" dirty="0">
              <a:solidFill>
                <a:srgbClr val="FF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2619375" y="4002405"/>
            <a:ext cx="4902200" cy="54356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855914" y="188913"/>
            <a:ext cx="503872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en-US" sz="3600" b="1">
                <a:solidFill>
                  <a:srgbClr val="CC0000"/>
                </a:solidFill>
                <a:latin typeface="Times New Roman" panose="02020603050405020304" pitchFamily="18" charset="0"/>
                <a:ea typeface="楷体_GB2312" pitchFamily="1" charset="-122"/>
              </a:rPr>
              <a:t>3</a:t>
            </a:r>
            <a:r>
              <a:rPr sz="3600" b="1">
                <a:solidFill>
                  <a:srgbClr val="CC0000"/>
                </a:solidFill>
                <a:latin typeface="Times New Roman" panose="02020603050405020304" pitchFamily="18" charset="0"/>
                <a:ea typeface="楷体_GB2312" pitchFamily="1" charset="-122"/>
              </a:rPr>
              <a:t>-1 神经网络所需的函数</a:t>
            </a:r>
          </a:p>
        </p:txBody>
      </p:sp>
      <p:sp>
        <p:nvSpPr>
          <p:cNvPr id="6149" name="Rectangle 3"/>
          <p:cNvSpPr>
            <a:spLocks noChangeArrowheads="1"/>
          </p:cNvSpPr>
          <p:nvPr/>
        </p:nvSpPr>
        <p:spPr bwMode="auto">
          <a:xfrm>
            <a:off x="2077085" y="1120140"/>
            <a:ext cx="8037195" cy="618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en-US" sz="2800" b="1">
                <a:solidFill>
                  <a:srgbClr val="000099"/>
                </a:solidFill>
                <a:latin typeface="华文楷体" panose="02010600040101010101" pitchFamily="2" charset="-122"/>
                <a:ea typeface="华文楷体" panose="02010600040101010101" pitchFamily="2" charset="-122"/>
                <a:sym typeface="+mn-ea"/>
              </a:rPr>
              <a:t>1.</a:t>
            </a:r>
            <a:r>
              <a:rPr sz="2800" b="1">
                <a:solidFill>
                  <a:srgbClr val="000099"/>
                </a:solidFill>
                <a:latin typeface="华文楷体" panose="02010600040101010101" pitchFamily="2" charset="-122"/>
                <a:ea typeface="华文楷体" panose="02010600040101010101" pitchFamily="2" charset="-122"/>
                <a:sym typeface="+mn-ea"/>
              </a:rPr>
              <a:t>一次函数</a:t>
            </a:r>
          </a:p>
          <a:p>
            <a:pPr fontAlgn="base">
              <a:lnSpc>
                <a:spcPct val="120000"/>
              </a:lnSpc>
              <a:spcBef>
                <a:spcPct val="0"/>
              </a:spcBef>
              <a:spcAft>
                <a:spcPct val="0"/>
              </a:spcAft>
              <a:buFont typeface="Arial" panose="020B0604020202020204" pitchFamily="34" charset="0"/>
              <a:buNone/>
            </a:pPr>
            <a:r>
              <a:rPr sz="2400" b="1">
                <a:solidFill>
                  <a:srgbClr val="000099"/>
                </a:solidFill>
                <a:latin typeface="华文楷体" panose="02010600040101010101" pitchFamily="2" charset="-122"/>
                <a:ea typeface="华文楷体" panose="02010600040101010101" pitchFamily="2" charset="-122"/>
                <a:sym typeface="+mn-ea"/>
              </a:rPr>
              <a:t>  </a:t>
            </a:r>
            <a:r>
              <a:rPr sz="2000" b="1">
                <a:solidFill>
                  <a:srgbClr val="000099"/>
                </a:solidFill>
                <a:latin typeface="华文楷体" panose="02010600040101010101" pitchFamily="2" charset="-122"/>
                <a:ea typeface="华文楷体" panose="02010600040101010101" pitchFamily="2" charset="-122"/>
                <a:sym typeface="+mn-ea"/>
              </a:rPr>
              <a:t>  </a:t>
            </a:r>
            <a:r>
              <a:rPr lang="zh-CN" sz="2000" b="1">
                <a:solidFill>
                  <a:srgbClr val="000099"/>
                </a:solidFill>
                <a:latin typeface="华文楷体" panose="02010600040101010101" pitchFamily="2" charset="-122"/>
                <a:ea typeface="华文楷体" panose="02010600040101010101" pitchFamily="2" charset="-122"/>
                <a:sym typeface="+mn-ea"/>
              </a:rPr>
              <a:t>（</a:t>
            </a:r>
            <a:r>
              <a:rPr lang="en-US" altLang="zh-CN" sz="2000" b="1">
                <a:solidFill>
                  <a:srgbClr val="000099"/>
                </a:solidFill>
                <a:latin typeface="华文楷体" panose="02010600040101010101" pitchFamily="2" charset="-122"/>
                <a:ea typeface="华文楷体" panose="02010600040101010101" pitchFamily="2" charset="-122"/>
                <a:sym typeface="+mn-ea"/>
              </a:rPr>
              <a:t>1</a:t>
            </a:r>
            <a:r>
              <a:rPr lang="zh-CN" altLang="en-US" sz="2000" b="1">
                <a:solidFill>
                  <a:srgbClr val="000099"/>
                </a:solidFill>
                <a:latin typeface="华文楷体" panose="02010600040101010101" pitchFamily="2" charset="-122"/>
                <a:ea typeface="华文楷体" panose="02010600040101010101" pitchFamily="2" charset="-122"/>
                <a:sym typeface="+mn-ea"/>
              </a:rPr>
              <a:t>）函数公式：</a:t>
            </a:r>
            <a:r>
              <a:rPr lang="en-US" sz="2400" b="1">
                <a:solidFill>
                  <a:srgbClr val="FF0000"/>
                </a:solidFill>
                <a:latin typeface="华文楷体" panose="02010600040101010101" pitchFamily="2" charset="-122"/>
                <a:ea typeface="华文楷体" panose="02010600040101010101" pitchFamily="2" charset="-122"/>
                <a:sym typeface="+mn-ea"/>
              </a:rPr>
              <a:t>y=</a:t>
            </a:r>
            <a:r>
              <a:rPr lang="en-US" sz="2400" b="1" err="1">
                <a:solidFill>
                  <a:srgbClr val="FF0000"/>
                </a:solidFill>
                <a:latin typeface="华文楷体" panose="02010600040101010101" pitchFamily="2" charset="-122"/>
                <a:ea typeface="华文楷体" panose="02010600040101010101" pitchFamily="2" charset="-122"/>
                <a:sym typeface="+mn-ea"/>
              </a:rPr>
              <a:t>ax+b</a:t>
            </a:r>
            <a:r>
              <a:rPr lang="en-US" sz="2400" b="1">
                <a:solidFill>
                  <a:srgbClr val="FF0000"/>
                </a:solidFill>
                <a:latin typeface="华文楷体" panose="02010600040101010101" pitchFamily="2" charset="-122"/>
                <a:ea typeface="华文楷体" panose="02010600040101010101" pitchFamily="2" charset="-122"/>
                <a:sym typeface="+mn-ea"/>
              </a:rPr>
              <a:t>(a</a:t>
            </a:r>
            <a:r>
              <a:rPr lang="zh-CN" altLang="en-US" sz="2400" b="1">
                <a:solidFill>
                  <a:srgbClr val="FF0000"/>
                </a:solidFill>
                <a:latin typeface="华文楷体" panose="02010600040101010101" pitchFamily="2" charset="-122"/>
                <a:ea typeface="华文楷体" panose="02010600040101010101" pitchFamily="2" charset="-122"/>
                <a:sym typeface="+mn-ea"/>
              </a:rPr>
              <a:t>，</a:t>
            </a:r>
            <a:r>
              <a:rPr lang="en-US" altLang="zh-CN" sz="2400" b="1">
                <a:solidFill>
                  <a:srgbClr val="FF0000"/>
                </a:solidFill>
                <a:latin typeface="华文楷体" panose="02010600040101010101" pitchFamily="2" charset="-122"/>
                <a:ea typeface="华文楷体" panose="02010600040101010101" pitchFamily="2" charset="-122"/>
                <a:sym typeface="+mn-ea"/>
              </a:rPr>
              <a:t>b</a:t>
            </a:r>
            <a:r>
              <a:rPr lang="zh-CN" altLang="en-US" sz="2400" b="1">
                <a:solidFill>
                  <a:srgbClr val="FF0000"/>
                </a:solidFill>
                <a:latin typeface="华文楷体" panose="02010600040101010101" pitchFamily="2" charset="-122"/>
                <a:ea typeface="华文楷体" panose="02010600040101010101" pitchFamily="2" charset="-122"/>
                <a:sym typeface="+mn-ea"/>
              </a:rPr>
              <a:t>为常数且 </a:t>
            </a:r>
            <a:r>
              <a:rPr lang="en-US" altLang="zh-CN" sz="2400" b="1">
                <a:solidFill>
                  <a:srgbClr val="FF0000"/>
                </a:solidFill>
                <a:latin typeface="华文楷体" panose="02010600040101010101" pitchFamily="2" charset="-122"/>
                <a:ea typeface="华文楷体" panose="02010600040101010101" pitchFamily="2" charset="-122"/>
                <a:sym typeface="+mn-ea"/>
              </a:rPr>
              <a:t>a</a:t>
            </a:r>
            <a:r>
              <a:rPr lang="en-US" altLang="zh-CN" sz="2400" b="1">
                <a:solidFill>
                  <a:srgbClr val="FF0000"/>
                </a:solidFill>
                <a:latin typeface="Arial" panose="020B0604020202020204" pitchFamily="34" charset="0"/>
                <a:ea typeface="华文楷体" panose="02010600040101010101" pitchFamily="2" charset="-122"/>
                <a:cs typeface="Arial" panose="020B0604020202020204" pitchFamily="34" charset="0"/>
                <a:sym typeface="+mn-ea"/>
              </a:rPr>
              <a:t>≠0)</a:t>
            </a:r>
          </a:p>
          <a:p>
            <a:pPr fontAlgn="base">
              <a:lnSpc>
                <a:spcPct val="120000"/>
              </a:lnSpc>
              <a:spcBef>
                <a:spcPct val="0"/>
              </a:spcBef>
              <a:spcAft>
                <a:spcPct val="0"/>
              </a:spcAft>
              <a:buFont typeface="Arial" panose="020B0604020202020204" pitchFamily="34" charset="0"/>
              <a:buNone/>
            </a:pPr>
            <a:r>
              <a:rPr lang="en-US" altLang="zh-CN" sz="2400" b="1">
                <a:solidFill>
                  <a:srgbClr val="FF0000"/>
                </a:solidFill>
                <a:latin typeface="Arial" panose="020B0604020202020204" pitchFamily="34" charset="0"/>
                <a:ea typeface="华文楷体" panose="02010600040101010101" pitchFamily="2" charset="-122"/>
                <a:cs typeface="Arial" panose="020B0604020202020204" pitchFamily="34" charset="0"/>
                <a:sym typeface="+mn-ea"/>
              </a:rPr>
              <a:t>            </a:t>
            </a:r>
            <a:r>
              <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注：</a:t>
            </a:r>
            <a:r>
              <a:rPr lang="en-US" b="1"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a:t>
            </a:r>
            <a:r>
              <a:rPr b="1"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称为斜率</a:t>
            </a:r>
            <a:r>
              <a:rPr lang="en-US" b="1"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,ub</a:t>
            </a:r>
            <a:r>
              <a:rPr b="1"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称为截距</a:t>
            </a:r>
            <a:r>
              <a:rPr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endParaRPr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altLang="en-US" sz="2000" b="1">
                <a:solidFill>
                  <a:srgbClr val="000099"/>
                </a:solidFill>
                <a:latin typeface="华文楷体" panose="02010600040101010101" pitchFamily="2" charset="-122"/>
                <a:ea typeface="华文楷体" panose="02010600040101010101" pitchFamily="2" charset="-122"/>
                <a:sym typeface="+mn-ea"/>
              </a:rPr>
              <a:t>（</a:t>
            </a:r>
            <a:r>
              <a:rPr lang="en-US" altLang="zh-CN" sz="2000" b="1">
                <a:solidFill>
                  <a:srgbClr val="000099"/>
                </a:solidFill>
                <a:latin typeface="华文楷体" panose="02010600040101010101" pitchFamily="2" charset="-122"/>
                <a:ea typeface="华文楷体" panose="02010600040101010101" pitchFamily="2" charset="-122"/>
                <a:sym typeface="+mn-ea"/>
              </a:rPr>
              <a:t>2</a:t>
            </a:r>
            <a:r>
              <a:rPr lang="zh-CN" altLang="en-US" sz="2000" b="1">
                <a:solidFill>
                  <a:srgbClr val="000099"/>
                </a:solidFill>
                <a:latin typeface="华文楷体" panose="02010600040101010101" pitchFamily="2" charset="-122"/>
                <a:ea typeface="华文楷体" panose="02010600040101010101" pitchFamily="2" charset="-122"/>
                <a:sym typeface="+mn-ea"/>
              </a:rPr>
              <a:t>）函数图像：</a:t>
            </a:r>
            <a:endParaRPr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2748915" y="3585210"/>
            <a:ext cx="7243445" cy="292862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73885" y="834390"/>
            <a:ext cx="9590405" cy="258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sz="2000" b="1" dirty="0">
                <a:solidFill>
                  <a:srgbClr val="000099"/>
                </a:solidFill>
                <a:latin typeface="华文楷体" panose="02010600040101010101" pitchFamily="2" charset="-122"/>
                <a:ea typeface="华文楷体" panose="02010600040101010101" pitchFamily="2" charset="-122"/>
                <a:sym typeface="+mn-ea"/>
              </a:rPr>
              <a:t>   </a:t>
            </a:r>
            <a:r>
              <a:rPr lang="en-US" altLang="zh-CN" sz="2800" b="1" dirty="0">
                <a:solidFill>
                  <a:srgbClr val="000099"/>
                </a:solidFill>
                <a:latin typeface="华文楷体" panose="02010600040101010101" pitchFamily="2" charset="-122"/>
                <a:ea typeface="华文楷体" panose="02010600040101010101" pitchFamily="2" charset="-122"/>
                <a:sym typeface="+mn-ea"/>
              </a:rPr>
              <a:t>2.∑符号的性质</a:t>
            </a: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符号具有</a:t>
            </a:r>
            <a:r>
              <a:rPr sz="2000" dirty="0" err="1">
                <a:solidFill>
                  <a:srgbClr val="FF0000"/>
                </a:solidFill>
                <a:latin typeface="华文楷体" panose="02010600040101010101" pitchFamily="2" charset="-122"/>
                <a:ea typeface="华文楷体" panose="02010600040101010101" pitchFamily="2" charset="-122"/>
                <a:sym typeface="+mn-ea"/>
              </a:rPr>
              <a:t>线性性质</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。这是与微积分共通的性质，可以在式子变形中使用</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endParaRPr dirty="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sz="2000" b="1" dirty="0">
                <a:solidFill>
                  <a:srgbClr val="000099"/>
                </a:solidFill>
                <a:latin typeface="华文楷体" panose="02010600040101010101" pitchFamily="2" charset="-122"/>
                <a:ea typeface="华文楷体" panose="02010600040101010101" pitchFamily="2" charset="-122"/>
                <a:sym typeface="+mn-ea"/>
              </a:rPr>
              <a:t>  </a:t>
            </a:r>
            <a:r>
              <a:rPr sz="2000" dirty="0">
                <a:solidFill>
                  <a:srgbClr val="000099"/>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endParaRPr sz="2000"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lang="zh-CN" sz="2000" dirty="0">
                <a:solidFill>
                  <a:srgbClr val="000099"/>
                </a:solidFill>
                <a:latin typeface="华文楷体" panose="02010600040101010101" pitchFamily="2" charset="-122"/>
                <a:ea typeface="华文楷体" panose="02010600040101010101" pitchFamily="2" charset="-122"/>
                <a:sym typeface="+mn-ea"/>
              </a:rPr>
              <a:t>证明如下：</a:t>
            </a:r>
            <a:endParaRPr lang="zh-CN" sz="2000" b="1" dirty="0">
              <a:solidFill>
                <a:srgbClr val="000099"/>
              </a:solidFill>
              <a:latin typeface="华文楷体" panose="02010600040101010101" pitchFamily="2" charset="-122"/>
              <a:ea typeface="华文楷体" panose="02010600040101010101" pitchFamily="2" charset="-122"/>
              <a:sym typeface="+mn-ea"/>
            </a:endParaRPr>
          </a:p>
        </p:txBody>
      </p:sp>
      <p:pic>
        <p:nvPicPr>
          <p:cNvPr id="3" name="图片 2"/>
          <p:cNvPicPr>
            <a:picLocks noChangeAspect="1"/>
          </p:cNvPicPr>
          <p:nvPr/>
        </p:nvPicPr>
        <p:blipFill>
          <a:blip r:embed="rId2"/>
          <a:stretch>
            <a:fillRect/>
          </a:stretch>
        </p:blipFill>
        <p:spPr>
          <a:xfrm>
            <a:off x="2528570" y="2083435"/>
            <a:ext cx="5262245" cy="731520"/>
          </a:xfrm>
          <a:prstGeom prst="rect">
            <a:avLst/>
          </a:prstGeom>
        </p:spPr>
      </p:pic>
      <p:pic>
        <p:nvPicPr>
          <p:cNvPr id="4" name="图片 3"/>
          <p:cNvPicPr>
            <a:picLocks noChangeAspect="1"/>
          </p:cNvPicPr>
          <p:nvPr/>
        </p:nvPicPr>
        <p:blipFill>
          <a:blip r:embed="rId3"/>
          <a:stretch>
            <a:fillRect/>
          </a:stretch>
        </p:blipFill>
        <p:spPr>
          <a:xfrm>
            <a:off x="2440305" y="3418840"/>
            <a:ext cx="6712585" cy="265049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121535" y="1251585"/>
            <a:ext cx="8691880" cy="5481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内容小结</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20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 1.</a:t>
            </a: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∑符号的含义</a:t>
            </a:r>
            <a:endParaRPr lang="zh-CN" altLang="en-US" sz="2400" b="1">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2. ∑符号的性质</a:t>
            </a:r>
            <a:endParaRPr lang="en-US" altLang="zh-CN" sz="2400" b="1">
              <a:solidFill>
                <a:srgbClr val="000099"/>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sz="2400" b="1">
                <a:solidFill>
                  <a:srgbClr val="FF0000"/>
                </a:soli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endParaRPr sz="2400"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sz="2400"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endParaRPr lang="en-US" altLang="zh-CN" sz="2400" b="1">
              <a:solidFill>
                <a:srgbClr val="FF0000"/>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endParaRPr lang="zh-CN" altLang="en-US" sz="2400" b="1">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rPr>
              <a:t>  </a:t>
            </a:r>
            <a:endParaRPr lang="zh-CN" altLang="en-US" b="1">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855914" y="188913"/>
            <a:ext cx="73342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en-US" sz="3600" b="1">
                <a:solidFill>
                  <a:srgbClr val="CC0000"/>
                </a:solidFill>
                <a:latin typeface="Times New Roman" panose="02020603050405020304" pitchFamily="18" charset="0"/>
                <a:ea typeface="楷体_GB2312" pitchFamily="1" charset="-122"/>
              </a:rPr>
              <a:t>3</a:t>
            </a:r>
            <a:r>
              <a:rPr sz="3600" b="1">
                <a:solidFill>
                  <a:srgbClr val="CC0000"/>
                </a:solidFill>
                <a:latin typeface="Times New Roman" panose="02020603050405020304" pitchFamily="18" charset="0"/>
                <a:ea typeface="楷体_GB2312" pitchFamily="1" charset="-122"/>
              </a:rPr>
              <a:t>-4 有助于理解神经网络的向量基础</a:t>
            </a:r>
          </a:p>
        </p:txBody>
      </p:sp>
      <p:sp>
        <p:nvSpPr>
          <p:cNvPr id="6149" name="Rectangle 3"/>
          <p:cNvSpPr>
            <a:spLocks noChangeArrowheads="1"/>
          </p:cNvSpPr>
          <p:nvPr/>
        </p:nvSpPr>
        <p:spPr bwMode="auto">
          <a:xfrm>
            <a:off x="1873885" y="720725"/>
            <a:ext cx="9590405" cy="4061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dirty="0">
                <a:solidFill>
                  <a:srgbClr val="000099"/>
                </a:solidFill>
                <a:latin typeface="华文楷体" panose="02010600040101010101" pitchFamily="2" charset="-122"/>
                <a:ea typeface="华文楷体" panose="02010600040101010101" pitchFamily="2" charset="-122"/>
                <a:sym typeface="+mn-ea"/>
              </a:rPr>
              <a:t>  </a:t>
            </a:r>
            <a:r>
              <a:rPr lang="en-US" sz="2400" b="1" dirty="0">
                <a:solidFill>
                  <a:srgbClr val="000099"/>
                </a:soli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向量的定义为具有大小和方向的量。这里我们主要关注神经网络中用到的内容，弄清向量的性质</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zh-CN" sz="2000" b="1" dirty="0">
                <a:solidFill>
                  <a:srgbClr val="000099"/>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1.有向线段与向量</a:t>
            </a: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b="1" dirty="0">
                <a:solidFill>
                  <a:srgbClr val="FF0000"/>
                </a:soli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有两个点</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B</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我们考虑从</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指向</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B</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的线段，这条具有方向的线段</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AB</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叫作有向线段。我们称</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为起点，</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B</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为终点</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lang="zh-CN" sz="2000" dirty="0">
                <a:solidFill>
                  <a:srgbClr val="000099"/>
                </a:solidFill>
                <a:latin typeface="华文楷体" panose="02010600040101010101" pitchFamily="2" charset="-122"/>
                <a:ea typeface="华文楷体" panose="02010600040101010101" pitchFamily="2" charset="-122"/>
                <a:sym typeface="+mn-ea"/>
              </a:rPr>
              <a:t>向量的表达方式：</a:t>
            </a:r>
            <a:r>
              <a:rPr sz="2000" dirty="0">
                <a:solidFill>
                  <a:srgbClr val="000099"/>
                </a:solidFill>
                <a:latin typeface="华文楷体" panose="02010600040101010101" pitchFamily="2" charset="-122"/>
                <a:ea typeface="华文楷体" panose="02010600040101010101" pitchFamily="2" charset="-122"/>
                <a:sym typeface="+mn-ea"/>
              </a:rPr>
              <a:t>   </a:t>
            </a:r>
            <a:endParaRPr lang="zh-CN" altLang="en-US" b="1" dirty="0">
              <a:solidFill>
                <a:srgbClr val="FF00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2650490" y="3298825"/>
            <a:ext cx="2312035" cy="956310"/>
          </a:xfrm>
          <a:prstGeom prst="rect">
            <a:avLst/>
          </a:prstGeom>
        </p:spPr>
      </p:pic>
      <p:pic>
        <p:nvPicPr>
          <p:cNvPr id="2" name="图片 1"/>
          <p:cNvPicPr>
            <a:picLocks noChangeAspect="1"/>
          </p:cNvPicPr>
          <p:nvPr/>
        </p:nvPicPr>
        <p:blipFill>
          <a:blip r:embed="rId3"/>
          <a:stretch>
            <a:fillRect/>
          </a:stretch>
        </p:blipFill>
        <p:spPr>
          <a:xfrm>
            <a:off x="2578735" y="4664710"/>
            <a:ext cx="6565265" cy="151003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760220" y="86360"/>
            <a:ext cx="9590405"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sz="2800" b="1" dirty="0">
                <a:solidFill>
                  <a:srgbClr val="000099"/>
                </a:solidFill>
                <a:latin typeface="华文楷体" panose="02010600040101010101" pitchFamily="2" charset="-122"/>
                <a:ea typeface="华文楷体" panose="02010600040101010101" pitchFamily="2" charset="-122"/>
                <a:sym typeface="+mn-ea"/>
              </a:rPr>
              <a:t>  </a:t>
            </a:r>
            <a:r>
              <a:rPr lang="en-US" altLang="zh-CN" sz="2800" b="1" dirty="0">
                <a:solidFill>
                  <a:srgbClr val="000099"/>
                </a:solidFill>
                <a:latin typeface="华文楷体" panose="02010600040101010101" pitchFamily="2" charset="-122"/>
                <a:ea typeface="华文楷体" panose="02010600040101010101" pitchFamily="2" charset="-122"/>
                <a:sym typeface="+mn-ea"/>
              </a:rPr>
              <a:t>2.向量的坐标表示</a:t>
            </a: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b="1" dirty="0">
                <a:solidFill>
                  <a:srgbClr val="FF0000"/>
                </a:solidFill>
                <a:latin typeface="华文楷体" panose="02010600040101010101" pitchFamily="2" charset="-122"/>
                <a:ea typeface="华文楷体" panose="02010600040101010101" pitchFamily="2" charset="-122"/>
                <a:sym typeface="+mn-ea"/>
              </a:rPr>
              <a:t>   </a:t>
            </a:r>
            <a:r>
              <a:rPr 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二维平面中向量坐标表示： </a:t>
            </a:r>
            <a:endParaRPr lang="zh-CN" b="1" dirty="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b="1" dirty="0">
                <a:solidFill>
                  <a:srgbClr val="FF0000"/>
                </a:solidFill>
                <a:latin typeface="华文楷体" panose="02010600040101010101" pitchFamily="2" charset="-122"/>
                <a:ea typeface="华文楷体" panose="02010600040101010101" pitchFamily="2" charset="-122"/>
                <a:sym typeface="+mn-ea"/>
              </a:rPr>
              <a:t>       </a:t>
            </a:r>
            <a:r>
              <a:rPr 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三维空间中向量坐标表示：</a:t>
            </a:r>
            <a:r>
              <a:rPr lang="zh-CN" b="1" i="1" dirty="0">
                <a:latin typeface="Arial" panose="020B0604020202020204" pitchFamily="34" charset="0"/>
                <a:ea typeface="华文楷体" panose="02010600040101010101" pitchFamily="2" charset="-122"/>
                <a:cs typeface="Arial" panose="020B0604020202020204" pitchFamily="34" charset="0"/>
                <a:sym typeface="+mn-ea"/>
              </a:rPr>
              <a:t>ɑ</a:t>
            </a:r>
            <a:r>
              <a:rPr lang="en-US" altLang="zh-CN" i="1" dirty="0">
                <a:latin typeface="Arial" panose="020B0604020202020204" pitchFamily="34" charset="0"/>
                <a:ea typeface="华文楷体" panose="02010600040101010101" pitchFamily="2" charset="-122"/>
                <a:cs typeface="Arial" panose="020B0604020202020204" pitchFamily="34" charset="0"/>
                <a:sym typeface="+mn-ea"/>
              </a:rPr>
              <a:t>=(ɑ</a:t>
            </a:r>
            <a:r>
              <a:rPr lang="en-US" altLang="zh-CN" sz="1050" i="1" dirty="0">
                <a:latin typeface="Arial" panose="020B0604020202020204" pitchFamily="34" charset="0"/>
                <a:ea typeface="华文楷体" panose="02010600040101010101" pitchFamily="2" charset="-122"/>
                <a:cs typeface="Arial" panose="020B0604020202020204" pitchFamily="34" charset="0"/>
                <a:sym typeface="+mn-ea"/>
              </a:rPr>
              <a:t>1</a:t>
            </a:r>
            <a:r>
              <a:rPr lang="en-US" altLang="zh-CN" i="1" dirty="0">
                <a:latin typeface="Arial" panose="020B0604020202020204" pitchFamily="34" charset="0"/>
                <a:ea typeface="华文楷体" panose="02010600040101010101" pitchFamily="2" charset="-122"/>
                <a:cs typeface="Arial" panose="020B0604020202020204" pitchFamily="34" charset="0"/>
                <a:sym typeface="+mn-ea"/>
              </a:rPr>
              <a:t>,ɑ</a:t>
            </a:r>
            <a:r>
              <a:rPr lang="en-US" altLang="zh-CN" sz="1100" i="1" dirty="0">
                <a:latin typeface="Arial" panose="020B0604020202020204" pitchFamily="34" charset="0"/>
                <a:ea typeface="华文楷体" panose="02010600040101010101" pitchFamily="2" charset="-122"/>
                <a:cs typeface="Arial" panose="020B0604020202020204" pitchFamily="34" charset="0"/>
                <a:sym typeface="+mn-ea"/>
              </a:rPr>
              <a:t>2</a:t>
            </a:r>
            <a:r>
              <a:rPr lang="en-US" altLang="zh-CN" i="1" dirty="0">
                <a:latin typeface="Arial" panose="020B0604020202020204" pitchFamily="34" charset="0"/>
                <a:ea typeface="华文楷体" panose="02010600040101010101" pitchFamily="2" charset="-122"/>
                <a:cs typeface="Arial" panose="020B0604020202020204" pitchFamily="34" charset="0"/>
                <a:sym typeface="+mn-ea"/>
              </a:rPr>
              <a:t>,ɑ</a:t>
            </a:r>
            <a:r>
              <a:rPr lang="en-US" altLang="zh-CN" sz="1100" i="1" dirty="0">
                <a:latin typeface="Arial" panose="020B0604020202020204" pitchFamily="34" charset="0"/>
                <a:ea typeface="华文楷体" panose="02010600040101010101" pitchFamily="2" charset="-122"/>
                <a:cs typeface="Arial" panose="020B0604020202020204" pitchFamily="34" charset="0"/>
                <a:sym typeface="+mn-ea"/>
              </a:rPr>
              <a:t>3</a:t>
            </a:r>
            <a:r>
              <a:rPr lang="en-US" altLang="zh-CN" i="1" dirty="0">
                <a:latin typeface="Arial" panose="020B0604020202020204" pitchFamily="34" charset="0"/>
                <a:ea typeface="华文楷体" panose="02010600040101010101" pitchFamily="2" charset="-122"/>
                <a:cs typeface="Arial" panose="020B0604020202020204" pitchFamily="34" charset="0"/>
                <a:sym typeface="+mn-ea"/>
              </a:rPr>
              <a:t>)</a:t>
            </a:r>
            <a:endParaRPr lang="zh-CN" i="1" dirty="0">
              <a:solidFill>
                <a:schemeClr val="tx1"/>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b="1" dirty="0">
                <a:solidFill>
                  <a:srgbClr val="FF0000"/>
                </a:solidFill>
                <a:latin typeface="华文楷体" panose="02010600040101010101" pitchFamily="2" charset="-122"/>
                <a:ea typeface="华文楷体" panose="02010600040101010101" pitchFamily="2" charset="-122"/>
                <a:sym typeface="+mn-ea"/>
              </a:rPr>
              <a:t>  </a:t>
            </a:r>
            <a:r>
              <a:rPr sz="2000" dirty="0">
                <a:solidFill>
                  <a:srgbClr val="000099"/>
                </a:solidFill>
                <a:latin typeface="华文楷体" panose="02010600040101010101" pitchFamily="2" charset="-122"/>
                <a:ea typeface="华文楷体" panose="02010600040101010101" pitchFamily="2" charset="-122"/>
                <a:sym typeface="+mn-ea"/>
              </a:rPr>
              <a:t> </a:t>
            </a:r>
            <a:r>
              <a:rPr lang="en-US" sz="2800" b="1" dirty="0">
                <a:solidFill>
                  <a:srgbClr val="000099"/>
                </a:solidFill>
                <a:latin typeface="华文楷体" panose="02010600040101010101" pitchFamily="2" charset="-122"/>
                <a:ea typeface="华文楷体" panose="02010600040101010101" pitchFamily="2" charset="-122"/>
                <a:sym typeface="+mn-ea"/>
              </a:rPr>
              <a:t>3</a:t>
            </a:r>
            <a:r>
              <a:rPr lang="en-US" altLang="zh-CN" sz="2800" b="1" dirty="0">
                <a:solidFill>
                  <a:srgbClr val="000099"/>
                </a:solidFill>
                <a:latin typeface="华文楷体" panose="02010600040101010101" pitchFamily="2" charset="-122"/>
                <a:ea typeface="华文楷体" panose="02010600040101010101" pitchFamily="2" charset="-122"/>
                <a:sym typeface="+mn-ea"/>
              </a:rPr>
              <a:t>.向量的</a:t>
            </a:r>
            <a:r>
              <a:rPr lang="zh-CN" altLang="en-US" sz="2800" b="1" dirty="0">
                <a:solidFill>
                  <a:srgbClr val="000099"/>
                </a:solidFill>
                <a:latin typeface="华文楷体" panose="02010600040101010101" pitchFamily="2" charset="-122"/>
                <a:ea typeface="华文楷体" panose="02010600040101010101" pitchFamily="2" charset="-122"/>
                <a:sym typeface="+mn-ea"/>
              </a:rPr>
              <a:t>大小</a:t>
            </a:r>
            <a:r>
              <a:rPr lang="en-US" altLang="zh-CN" sz="2800" b="1" dirty="0" err="1">
                <a:solidFill>
                  <a:srgbClr val="000099"/>
                </a:solidFill>
                <a:latin typeface="华文楷体" panose="02010600040101010101" pitchFamily="2" charset="-122"/>
                <a:ea typeface="华文楷体" panose="02010600040101010101" pitchFamily="2" charset="-122"/>
                <a:sym typeface="+mn-ea"/>
              </a:rPr>
              <a:t>表示</a:t>
            </a:r>
            <a:endParaRPr lang="en-US" altLang="zh-CN" sz="28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华文楷体" panose="02010600040101010101" pitchFamily="2" charset="-122"/>
                <a:ea typeface="华文楷体" panose="02010600040101010101" pitchFamily="2" charset="-122"/>
              </a:rPr>
              <a:t>      </a:t>
            </a: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定义</a:t>
            </a:r>
            <a:r>
              <a:rPr lang="en-US" alt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en-US" altLang="zh-CN" sz="2000" b="1"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表示向量的箭头的长度称为这个</a:t>
            </a:r>
            <a:r>
              <a:rPr lang="en-US" altLang="zh-CN" sz="2000" b="1" dirty="0" err="1">
                <a:solidFill>
                  <a:srgbClr val="FF0000"/>
                </a:solidFill>
                <a:latin typeface="华文楷体" panose="02010600040101010101" pitchFamily="2" charset="-122"/>
                <a:ea typeface="华文楷体" panose="02010600040101010101" pitchFamily="2" charset="-122"/>
              </a:rPr>
              <a:t>向量的大小</a:t>
            </a:r>
            <a:r>
              <a:rPr lang="zh-CN" altLang="en-US" sz="2000" b="1" dirty="0">
                <a:solidFill>
                  <a:srgbClr val="FF0000"/>
                </a:solidFill>
                <a:latin typeface="华文楷体" panose="02010600040101010101" pitchFamily="2" charset="-122"/>
                <a:ea typeface="华文楷体" panose="02010600040101010101" pitchFamily="2" charset="-122"/>
              </a:rPr>
              <a:t> </a:t>
            </a:r>
            <a:r>
              <a:rPr lang="zh-CN" altLang="en-US" b="1" dirty="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表示方法：</a:t>
            </a:r>
            <a:r>
              <a:rPr lang="en-US" altLang="zh-CN" sz="2000" b="1"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en-US" altLang="zh-CN" sz="2000" b="1" dirty="0">
                <a:solidFill>
                  <a:schemeClr val="tx1"/>
                </a:solidFill>
                <a:effectLst>
                  <a:outerShdw blurRad="38100" dist="19050" dir="2700000" algn="tl" rotWithShape="0">
                    <a:schemeClr val="dk1">
                      <a:alpha val="40000"/>
                    </a:schemeClr>
                  </a:outerShdw>
                </a:effectLst>
                <a:latin typeface="Arial" panose="020B0604020202020204" pitchFamily="34" charset="0"/>
                <a:ea typeface="华文楷体" panose="02010600040101010101" pitchFamily="2" charset="-122"/>
                <a:cs typeface="Arial" panose="020B0604020202020204" pitchFamily="34" charset="0"/>
              </a:rPr>
              <a:t>ɑ</a:t>
            </a:r>
            <a:r>
              <a:rPr lang="en-US" altLang="zh-CN" sz="2000" b="1"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p>
          <a:p>
            <a:pPr fontAlgn="base">
              <a:lnSpc>
                <a:spcPct val="150000"/>
              </a:lnSpc>
              <a:spcBef>
                <a:spcPct val="0"/>
              </a:spcBef>
              <a:spcAft>
                <a:spcPct val="0"/>
              </a:spcAft>
              <a:buFont typeface="Arial" panose="020B0604020202020204" pitchFamily="34" charset="0"/>
              <a:buNone/>
            </a:pPr>
            <a:r>
              <a:rPr lang="en-US" altLang="zh-CN" sz="2000" b="1"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r>
              <a:rPr lang="zh-CN" altLang="en-US"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计算方法</a:t>
            </a: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zh-CN" altLang="en-US"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二维向量大小</a:t>
            </a: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en-US" altLang="zh-CN" sz="2000" dirty="0">
                <a:solidFill>
                  <a:schemeClr val="tx1"/>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r>
              <a:rPr lang="en-US" altLang="zh-CN" sz="2000" dirty="0" smtClean="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r>
              <a:rPr lang="zh-CN" altLang="en-US" sz="2000" dirty="0" smtClean="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三维</a:t>
            </a:r>
            <a:r>
              <a:rPr lang="zh-CN" altLang="en-US"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向量大小</a:t>
            </a: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p>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  4.向量的</a:t>
            </a:r>
            <a:r>
              <a:rPr lang="zh-CN" altLang="en-US" sz="2800" b="1" dirty="0">
                <a:solidFill>
                  <a:srgbClr val="000099"/>
                </a:solidFill>
                <a:latin typeface="华文楷体" panose="02010600040101010101" pitchFamily="2" charset="-122"/>
                <a:ea typeface="华文楷体" panose="02010600040101010101" pitchFamily="2" charset="-122"/>
                <a:sym typeface="+mn-ea"/>
              </a:rPr>
              <a:t>内积</a:t>
            </a:r>
            <a:endParaRPr lang="en-US" altLang="zh-CN" sz="28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r>
              <a:rPr lang="zh-CN" altLang="en-US"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两个向量 </a:t>
            </a: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a:t>
            </a:r>
            <a:r>
              <a:rPr lang="zh-CN" altLang="en-US"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b</a:t>
            </a:r>
            <a:r>
              <a:rPr lang="zh-CN" altLang="en-US"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的内积     </a:t>
            </a:r>
            <a:r>
              <a:rPr lang="zh-CN" altLang="en-US" sz="2000" dirty="0" smtClean="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的</a:t>
            </a:r>
            <a:r>
              <a:rPr lang="zh-CN" altLang="en-US"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定义如下所示</a:t>
            </a:r>
          </a:p>
          <a:p>
            <a:pPr fontAlgn="base">
              <a:lnSpc>
                <a:spcPct val="150000"/>
              </a:lnSpc>
              <a:spcBef>
                <a:spcPct val="0"/>
              </a:spcBef>
              <a:spcAft>
                <a:spcPct val="0"/>
              </a:spcAft>
              <a:buFont typeface="Arial" panose="020B0604020202020204" pitchFamily="34" charset="0"/>
              <a:buNone/>
            </a:pP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r>
              <a:rPr lang="en-US" altLang="zh-CN" sz="2000" dirty="0" err="1">
                <a:solidFill>
                  <a:srgbClr val="FF000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注：当a</a:t>
            </a:r>
            <a:r>
              <a:rPr lang="en-US" altLang="zh-CN" sz="2000" dirty="0">
                <a:solidFill>
                  <a:srgbClr val="FF000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、b 有一个为0或两者都为0时，内积定义为0。</a:t>
            </a:r>
          </a:p>
        </p:txBody>
      </p:sp>
      <p:pic>
        <p:nvPicPr>
          <p:cNvPr id="5" name="图片 4"/>
          <p:cNvPicPr>
            <a:picLocks noChangeAspect="1"/>
          </p:cNvPicPr>
          <p:nvPr/>
        </p:nvPicPr>
        <p:blipFill>
          <a:blip r:embed="rId3"/>
          <a:stretch>
            <a:fillRect/>
          </a:stretch>
        </p:blipFill>
        <p:spPr>
          <a:xfrm>
            <a:off x="5252402" y="863599"/>
            <a:ext cx="1471478" cy="387231"/>
          </a:xfrm>
          <a:prstGeom prst="rect">
            <a:avLst/>
          </a:prstGeom>
        </p:spPr>
      </p:pic>
      <p:graphicFrame>
        <p:nvGraphicFramePr>
          <p:cNvPr id="10" name="对象 9">
            <a:hlinkClick r:id="" action="ppaction://ole?verb=0"/>
          </p:cNvPr>
          <p:cNvGraphicFramePr>
            <a:graphicFrameLocks noChangeAspect="1"/>
          </p:cNvGraphicFramePr>
          <p:nvPr>
            <p:extLst>
              <p:ext uri="{D42A27DB-BD31-4B8C-83A1-F6EECF244321}">
                <p14:modId xmlns:p14="http://schemas.microsoft.com/office/powerpoint/2010/main" val="3941129724"/>
              </p:ext>
            </p:extLst>
          </p:nvPr>
        </p:nvGraphicFramePr>
        <p:xfrm>
          <a:off x="4987925" y="3191299"/>
          <a:ext cx="1675130" cy="443865"/>
        </p:xfrm>
        <a:graphic>
          <a:graphicData uri="http://schemas.openxmlformats.org/presentationml/2006/ole">
            <mc:AlternateContent xmlns:mc="http://schemas.openxmlformats.org/markup-compatibility/2006">
              <mc:Choice xmlns:v="urn:schemas-microsoft-com:vml" Requires="v">
                <p:oleObj spid="_x0000_s1139" r:id="rId4" imgW="862965" imgH="228600" progId="Equation.KSEE3">
                  <p:embed/>
                </p:oleObj>
              </mc:Choice>
              <mc:Fallback>
                <p:oleObj r:id="rId4" imgW="862965" imgH="228600" progId="Equation.KSEE3">
                  <p:embed/>
                  <p:pic>
                    <p:nvPicPr>
                      <p:cNvPr id="0" name="图片 1028"/>
                      <p:cNvPicPr/>
                      <p:nvPr/>
                    </p:nvPicPr>
                    <p:blipFill>
                      <a:blip r:embed="rId5"/>
                      <a:stretch>
                        <a:fillRect/>
                      </a:stretch>
                    </p:blipFill>
                    <p:spPr>
                      <a:xfrm>
                        <a:off x="4987925" y="3191299"/>
                        <a:ext cx="1675130" cy="443865"/>
                      </a:xfrm>
                      <a:prstGeom prst="rect">
                        <a:avLst/>
                      </a:prstGeom>
                    </p:spPr>
                  </p:pic>
                </p:oleObj>
              </mc:Fallback>
            </mc:AlternateContent>
          </a:graphicData>
        </a:graphic>
      </p:graphicFrame>
      <p:graphicFrame>
        <p:nvGraphicFramePr>
          <p:cNvPr id="11" name="对象 10">
            <a:hlinkClick r:id="" action="ppaction://ole?verb=0"/>
          </p:cNvPr>
          <p:cNvGraphicFramePr>
            <a:graphicFrameLocks noChangeAspect="1"/>
          </p:cNvGraphicFramePr>
          <p:nvPr/>
        </p:nvGraphicFramePr>
        <p:xfrm>
          <a:off x="9321920" y="3319348"/>
          <a:ext cx="2457450" cy="442595"/>
        </p:xfrm>
        <a:graphic>
          <a:graphicData uri="http://schemas.openxmlformats.org/presentationml/2006/ole">
            <mc:AlternateContent xmlns:mc="http://schemas.openxmlformats.org/markup-compatibility/2006">
              <mc:Choice xmlns:v="urn:schemas-microsoft-com:vml" Requires="v">
                <p:oleObj spid="_x0000_s1140" r:id="rId6" imgW="1270000" imgH="228600" progId="Equation.KSEE3">
                  <p:embed/>
                </p:oleObj>
              </mc:Choice>
              <mc:Fallback>
                <p:oleObj r:id="rId6" imgW="1270000" imgH="228600" progId="Equation.KSEE3">
                  <p:embed/>
                  <p:pic>
                    <p:nvPicPr>
                      <p:cNvPr id="0" name="图片 1029"/>
                      <p:cNvPicPr/>
                      <p:nvPr/>
                    </p:nvPicPr>
                    <p:blipFill>
                      <a:blip r:embed="rId7"/>
                      <a:stretch>
                        <a:fillRect/>
                      </a:stretch>
                    </p:blipFill>
                    <p:spPr>
                      <a:xfrm>
                        <a:off x="9321920" y="3319348"/>
                        <a:ext cx="2457450" cy="442595"/>
                      </a:xfrm>
                      <a:prstGeom prst="rect">
                        <a:avLst/>
                      </a:prstGeom>
                    </p:spPr>
                  </p:pic>
                </p:oleObj>
              </mc:Fallback>
            </mc:AlternateContent>
          </a:graphicData>
        </a:graphic>
      </p:graphicFrame>
      <p:pic>
        <p:nvPicPr>
          <p:cNvPr id="12" name="图片 11"/>
          <p:cNvPicPr>
            <a:picLocks noChangeAspect="1"/>
          </p:cNvPicPr>
          <p:nvPr/>
        </p:nvPicPr>
        <p:blipFill>
          <a:blip r:embed="rId8"/>
          <a:stretch>
            <a:fillRect/>
          </a:stretch>
        </p:blipFill>
        <p:spPr>
          <a:xfrm>
            <a:off x="4666297" y="4518564"/>
            <a:ext cx="586105" cy="201295"/>
          </a:xfrm>
          <a:prstGeom prst="rect">
            <a:avLst/>
          </a:prstGeom>
        </p:spPr>
      </p:pic>
      <p:pic>
        <p:nvPicPr>
          <p:cNvPr id="13" name="图片 12"/>
          <p:cNvPicPr>
            <a:picLocks noChangeAspect="1"/>
          </p:cNvPicPr>
          <p:nvPr/>
        </p:nvPicPr>
        <p:blipFill>
          <a:blip r:embed="rId9"/>
          <a:stretch>
            <a:fillRect/>
          </a:stretch>
        </p:blipFill>
        <p:spPr>
          <a:xfrm>
            <a:off x="2606675" y="4979035"/>
            <a:ext cx="2381250" cy="325755"/>
          </a:xfrm>
          <a:prstGeom prst="rect">
            <a:avLst/>
          </a:prstGeom>
        </p:spPr>
      </p:pic>
      <p:pic>
        <p:nvPicPr>
          <p:cNvPr id="14" name="图片 13"/>
          <p:cNvPicPr>
            <a:picLocks noChangeAspect="1"/>
          </p:cNvPicPr>
          <p:nvPr/>
        </p:nvPicPr>
        <p:blipFill>
          <a:blip r:embed="rId10"/>
          <a:stretch>
            <a:fillRect/>
          </a:stretch>
        </p:blipFill>
        <p:spPr>
          <a:xfrm>
            <a:off x="5164455" y="4925695"/>
            <a:ext cx="2007870" cy="376555"/>
          </a:xfrm>
          <a:prstGeom prst="rect">
            <a:avLst/>
          </a:prstGeom>
        </p:spPr>
      </p:pic>
      <p:pic>
        <p:nvPicPr>
          <p:cNvPr id="15" name="图片 14"/>
          <p:cNvPicPr>
            <a:picLocks noChangeAspect="1"/>
          </p:cNvPicPr>
          <p:nvPr/>
        </p:nvPicPr>
        <p:blipFill>
          <a:blip r:embed="rId11"/>
          <a:stretch>
            <a:fillRect/>
          </a:stretch>
        </p:blipFill>
        <p:spPr>
          <a:xfrm>
            <a:off x="8020050" y="4258945"/>
            <a:ext cx="1889760" cy="151638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647190" y="834390"/>
            <a:ext cx="993013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sz="2800" b="1">
                <a:solidFill>
                  <a:srgbClr val="000099"/>
                </a:solidFill>
                <a:latin typeface="华文楷体" panose="02010600040101010101" pitchFamily="2" charset="-122"/>
                <a:ea typeface="华文楷体" panose="02010600040101010101" pitchFamily="2" charset="-122"/>
                <a:sym typeface="+mn-ea"/>
              </a:rPr>
              <a:t>  </a:t>
            </a:r>
            <a:r>
              <a:rPr lang="en-US" altLang="zh-CN" sz="2800" b="1">
                <a:solidFill>
                  <a:srgbClr val="000099"/>
                </a:solidFill>
                <a:latin typeface="华文楷体" panose="02010600040101010101" pitchFamily="2" charset="-122"/>
                <a:ea typeface="华文楷体" panose="02010600040101010101" pitchFamily="2" charset="-122"/>
                <a:sym typeface="+mn-ea"/>
              </a:rPr>
              <a:t>5.柯西 - </a:t>
            </a:r>
            <a:r>
              <a:rPr lang="en-US" altLang="zh-CN" sz="2800" b="1" err="1">
                <a:solidFill>
                  <a:srgbClr val="000099"/>
                </a:solidFill>
                <a:latin typeface="华文楷体" panose="02010600040101010101" pitchFamily="2" charset="-122"/>
                <a:ea typeface="华文楷体" panose="02010600040101010101" pitchFamily="2" charset="-122"/>
                <a:sym typeface="+mn-ea"/>
              </a:rPr>
              <a:t>施瓦茨不等式</a:t>
            </a:r>
            <a:endParaRPr lang="en-US" altLang="zh-CN" sz="2800" b="1">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sz="200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根据内积的定义式</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err="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可以推导出下式</a:t>
            </a:r>
            <a:r>
              <a:rPr sz="200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，该式在应用上十分重要</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lang="zh-CN" b="1">
                <a:solidFill>
                  <a:srgbClr val="FF0000"/>
                </a:solidFill>
                <a:latin typeface="华文楷体" panose="02010600040101010101" pitchFamily="2" charset="-122"/>
                <a:ea typeface="华文楷体" panose="02010600040101010101" pitchFamily="2" charset="-122"/>
                <a:sym typeface="+mn-ea"/>
              </a:rPr>
              <a:t> </a:t>
            </a:r>
            <a:r>
              <a:rPr sz="2000">
                <a:solidFill>
                  <a:srgbClr val="000099"/>
                </a:solidFill>
                <a:latin typeface="华文楷体" panose="02010600040101010101" pitchFamily="2" charset="-122"/>
                <a:ea typeface="华文楷体" panose="02010600040101010101" pitchFamily="2" charset="-122"/>
                <a:sym typeface="+mn-ea"/>
              </a:rPr>
              <a:t>    </a:t>
            </a:r>
            <a:r>
              <a:rPr sz="2000" b="1"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柯西</a:t>
            </a:r>
            <a:r>
              <a:rPr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 </a:t>
            </a:r>
            <a:r>
              <a:rPr sz="2000" b="1"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施瓦茨不等式</a:t>
            </a:r>
            <a:r>
              <a:rPr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endParaRPr sz="200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sz="2000" b="1">
                <a:solidFill>
                  <a:srgbClr val="000099"/>
                </a:solidFill>
                <a:latin typeface="华文楷体" panose="02010600040101010101" pitchFamily="2" charset="-122"/>
                <a:ea typeface="华文楷体" panose="02010600040101010101" pitchFamily="2" charset="-122"/>
                <a:sym typeface="+mn-ea"/>
              </a:rPr>
              <a:t>     </a:t>
            </a:r>
            <a:r>
              <a:rPr lang="en-US" sz="2000" err="1">
                <a:solidFill>
                  <a:srgbClr val="FF0000"/>
                </a:solidFill>
                <a:latin typeface="华文楷体" panose="02010600040101010101" pitchFamily="2" charset="-122"/>
                <a:ea typeface="华文楷体" panose="02010600040101010101" pitchFamily="2" charset="-122"/>
                <a:sym typeface="+mn-ea"/>
              </a:rPr>
              <a:t>证明</a:t>
            </a:r>
            <a:r>
              <a:rPr lang="en-US" sz="2000">
                <a:solidFill>
                  <a:srgbClr val="FF0000"/>
                </a:solidFill>
                <a:latin typeface="华文楷体" panose="02010600040101010101" pitchFamily="2" charset="-122"/>
                <a:ea typeface="华文楷体" panose="02010600040101010101" pitchFamily="2" charset="-122"/>
                <a:sym typeface="+mn-ea"/>
              </a:rPr>
              <a:t>:</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根据余弦函数的性质，对任意的</a:t>
            </a:r>
            <a:r>
              <a:rPr lang="en-US" sz="2000">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θ,</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有-1</a:t>
            </a:r>
            <a:r>
              <a:rPr lang="en-US" sz="2000">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≤cosθ≤1</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sz="200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两边同时乘以|</a:t>
            </a:r>
            <a:r>
              <a:rPr lang="en-US" sz="2000" err="1">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ɑ</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||b| </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可得                           由向量内积可得                  </a:t>
            </a:r>
            <a:r>
              <a:rPr lang="zh-CN" alt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，又因为                                       因此</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能推出</a:t>
            </a:r>
            <a:endPar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en-US" sz="2000" b="1">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endParaRPr lang="en-US" altLang="zh-CN" sz="2000">
              <a:solidFill>
                <a:srgbClr val="FF000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pic>
        <p:nvPicPr>
          <p:cNvPr id="14" name="图片 13"/>
          <p:cNvPicPr>
            <a:picLocks noChangeAspect="1"/>
          </p:cNvPicPr>
          <p:nvPr/>
        </p:nvPicPr>
        <p:blipFill>
          <a:blip r:embed="rId2"/>
          <a:stretch>
            <a:fillRect/>
          </a:stretch>
        </p:blipFill>
        <p:spPr>
          <a:xfrm>
            <a:off x="6433820" y="1561303"/>
            <a:ext cx="2007870" cy="376555"/>
          </a:xfrm>
          <a:prstGeom prst="rect">
            <a:avLst/>
          </a:prstGeom>
        </p:spPr>
      </p:pic>
      <p:pic>
        <p:nvPicPr>
          <p:cNvPr id="2" name="图片 1"/>
          <p:cNvPicPr>
            <a:picLocks noChangeAspect="1"/>
          </p:cNvPicPr>
          <p:nvPr/>
        </p:nvPicPr>
        <p:blipFill>
          <a:blip r:embed="rId3"/>
          <a:stretch>
            <a:fillRect/>
          </a:stretch>
        </p:blipFill>
        <p:spPr>
          <a:xfrm>
            <a:off x="4088130" y="1625600"/>
            <a:ext cx="2245360" cy="307340"/>
          </a:xfrm>
          <a:prstGeom prst="rect">
            <a:avLst/>
          </a:prstGeom>
        </p:spPr>
      </p:pic>
      <p:pic>
        <p:nvPicPr>
          <p:cNvPr id="7" name="图片 6"/>
          <p:cNvPicPr>
            <a:picLocks noChangeAspect="1"/>
          </p:cNvPicPr>
          <p:nvPr/>
        </p:nvPicPr>
        <p:blipFill>
          <a:blip r:embed="rId4"/>
          <a:stretch>
            <a:fillRect/>
          </a:stretch>
        </p:blipFill>
        <p:spPr>
          <a:xfrm>
            <a:off x="4539615" y="2413628"/>
            <a:ext cx="2898140" cy="502285"/>
          </a:xfrm>
          <a:prstGeom prst="rect">
            <a:avLst/>
          </a:prstGeom>
        </p:spPr>
      </p:pic>
      <p:pic>
        <p:nvPicPr>
          <p:cNvPr id="9" name="图片 8"/>
          <p:cNvPicPr>
            <a:picLocks noChangeAspect="1"/>
          </p:cNvPicPr>
          <p:nvPr/>
        </p:nvPicPr>
        <p:blipFill>
          <a:blip r:embed="rId5"/>
          <a:stretch>
            <a:fillRect/>
          </a:stretch>
        </p:blipFill>
        <p:spPr>
          <a:xfrm>
            <a:off x="3685516" y="3916210"/>
            <a:ext cx="3176905" cy="270510"/>
          </a:xfrm>
          <a:prstGeom prst="rect">
            <a:avLst/>
          </a:prstGeom>
        </p:spPr>
      </p:pic>
      <p:pic>
        <p:nvPicPr>
          <p:cNvPr id="16" name="图片 15"/>
          <p:cNvPicPr>
            <a:picLocks noChangeAspect="1"/>
          </p:cNvPicPr>
          <p:nvPr/>
        </p:nvPicPr>
        <p:blipFill>
          <a:blip r:embed="rId3"/>
          <a:stretch>
            <a:fillRect/>
          </a:stretch>
        </p:blipFill>
        <p:spPr>
          <a:xfrm>
            <a:off x="7991870" y="3910110"/>
            <a:ext cx="2245360" cy="307340"/>
          </a:xfrm>
          <a:prstGeom prst="rect">
            <a:avLst/>
          </a:prstGeom>
        </p:spPr>
      </p:pic>
      <p:pic>
        <p:nvPicPr>
          <p:cNvPr id="17" name="图片 16"/>
          <p:cNvPicPr>
            <a:picLocks noChangeAspect="1"/>
          </p:cNvPicPr>
          <p:nvPr/>
        </p:nvPicPr>
        <p:blipFill>
          <a:blip r:embed="rId4"/>
          <a:stretch>
            <a:fillRect/>
          </a:stretch>
        </p:blipFill>
        <p:spPr>
          <a:xfrm>
            <a:off x="1674495" y="4324985"/>
            <a:ext cx="2893695" cy="50165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692275" y="-139700"/>
            <a:ext cx="9930130" cy="609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endParaRPr lang="en-US" sz="2000" b="1">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r>
              <a:rPr lang="zh-CN" altLang="en-US"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通过图形考察</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两个向量 </a:t>
            </a:r>
            <a:r>
              <a:rPr lang="zh-CN" sz="2000">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ɑ</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b</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的大小固定时，有 3 种关系</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endParaRPr lang="en-US" alt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en-US" alt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en-US" alt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a:sym typeface="+mn-ea"/>
              </a:rPr>
              <a:t>      </a:t>
            </a:r>
            <a:r>
              <a:rPr lang="zh-CN" altLang="en-US" sz="2000">
                <a:gradFill>
                  <a:gsLst>
                    <a:gs pos="0">
                      <a:srgbClr val="012D86"/>
                    </a:gs>
                    <a:gs pos="100000">
                      <a:srgbClr val="0E2557"/>
                    </a:gs>
                  </a:gsLst>
                  <a:lin scaled="0"/>
                </a:gradFill>
                <a:sym typeface="+mn-ea"/>
              </a:rPr>
              <a:t>根据柯西 - 施瓦茨不等式，可以得出以下事实。</a:t>
            </a:r>
          </a:p>
          <a:p>
            <a:pPr fontAlgn="base">
              <a:lnSpc>
                <a:spcPct val="150000"/>
              </a:lnSpc>
              <a:spcBef>
                <a:spcPct val="0"/>
              </a:spcBef>
              <a:spcAft>
                <a:spcPct val="0"/>
              </a:spcAft>
              <a:buFont typeface="Arial" panose="020B0604020202020204" pitchFamily="34" charset="0"/>
              <a:buNone/>
            </a:pPr>
            <a:r>
              <a:rPr lang="zh-CN" altLang="en-US" sz="2000">
                <a:gradFill>
                  <a:gsLst>
                    <a:gs pos="0">
                      <a:srgbClr val="012D86"/>
                    </a:gs>
                    <a:gs pos="100000">
                      <a:srgbClr val="0E2557"/>
                    </a:gs>
                  </a:gsLst>
                  <a:lin scaled="0"/>
                </a:gradFill>
                <a:sym typeface="+mn-ea"/>
              </a:rPr>
              <a:t>      ① 当两个向量方向相反时，内积取得最小值。 </a:t>
            </a:r>
          </a:p>
          <a:p>
            <a:pPr fontAlgn="base">
              <a:lnSpc>
                <a:spcPct val="150000"/>
              </a:lnSpc>
              <a:spcBef>
                <a:spcPct val="0"/>
              </a:spcBef>
              <a:spcAft>
                <a:spcPct val="0"/>
              </a:spcAft>
              <a:buFont typeface="Arial" panose="020B0604020202020204" pitchFamily="34" charset="0"/>
              <a:buNone/>
            </a:pPr>
            <a:r>
              <a:rPr lang="zh-CN" altLang="en-US" sz="2000">
                <a:gradFill>
                  <a:gsLst>
                    <a:gs pos="0">
                      <a:srgbClr val="012D86"/>
                    </a:gs>
                    <a:gs pos="100000">
                      <a:srgbClr val="0E2557"/>
                    </a:gs>
                  </a:gsLst>
                  <a:lin scaled="0"/>
                </a:gradFill>
                <a:sym typeface="+mn-ea"/>
              </a:rPr>
              <a:t>      ② 当两个向量不平行时，内积取平行时的中间值。 </a:t>
            </a:r>
          </a:p>
          <a:p>
            <a:pPr fontAlgn="base">
              <a:lnSpc>
                <a:spcPct val="150000"/>
              </a:lnSpc>
              <a:spcBef>
                <a:spcPct val="0"/>
              </a:spcBef>
              <a:spcAft>
                <a:spcPct val="0"/>
              </a:spcAft>
              <a:buFont typeface="Arial" panose="020B0604020202020204" pitchFamily="34" charset="0"/>
              <a:buNone/>
            </a:pPr>
            <a:r>
              <a:rPr lang="zh-CN" altLang="en-US" sz="2000">
                <a:gradFill>
                  <a:gsLst>
                    <a:gs pos="0">
                      <a:srgbClr val="012D86"/>
                    </a:gs>
                    <a:gs pos="100000">
                      <a:srgbClr val="0E2557"/>
                    </a:gs>
                  </a:gsLst>
                  <a:lin scaled="0"/>
                </a:gradFill>
                <a:sym typeface="+mn-ea"/>
              </a:rPr>
              <a:t>      ③ 当两个向量方向相同时，内积取得最大值。</a:t>
            </a:r>
            <a:endPar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r>
              <a:rPr lang="zh-CN" altLang="en-US" sz="2000">
                <a:solidFill>
                  <a:srgbClr val="FF000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注：</a:t>
            </a:r>
            <a:r>
              <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性质①就是后述的</a:t>
            </a:r>
            <a:r>
              <a:rPr lang="en-US" altLang="zh-CN" sz="2000">
                <a:solidFill>
                  <a:srgbClr val="FF000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梯度下降法</a:t>
            </a:r>
            <a:r>
              <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的基本原理。</a:t>
            </a:r>
          </a:p>
          <a:p>
            <a:pPr fontAlgn="base">
              <a:lnSpc>
                <a:spcPct val="150000"/>
              </a:lnSpc>
              <a:spcBef>
                <a:spcPct val="0"/>
              </a:spcBef>
              <a:spcAft>
                <a:spcPct val="0"/>
              </a:spcAft>
              <a:buFont typeface="Arial" panose="020B0604020202020204" pitchFamily="34" charset="0"/>
              <a:buNone/>
            </a:pPr>
            <a:endPar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另外，可以认为内积表示两个向量在多大程度上指向相同方向。如果将方向相似判定为“相似”，则两个向量相似时内积变大。考察</a:t>
            </a:r>
            <a:r>
              <a:rPr lang="en-US" altLang="zh-CN" sz="2000">
                <a:solidFill>
                  <a:srgbClr val="FF000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卷积神经网络</a:t>
            </a:r>
            <a:r>
              <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时，这个观点十分重要</a:t>
            </a:r>
            <a:r>
              <a:rPr lang="zh-CN" altLang="en-US"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p>
        </p:txBody>
      </p:sp>
      <p:pic>
        <p:nvPicPr>
          <p:cNvPr id="18" name="图片 17"/>
          <p:cNvPicPr>
            <a:picLocks noChangeAspect="1"/>
          </p:cNvPicPr>
          <p:nvPr/>
        </p:nvPicPr>
        <p:blipFill>
          <a:blip r:embed="rId2"/>
          <a:stretch>
            <a:fillRect/>
          </a:stretch>
        </p:blipFill>
        <p:spPr>
          <a:xfrm>
            <a:off x="2487534" y="828412"/>
            <a:ext cx="5970270" cy="1339215"/>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783080" y="130810"/>
            <a:ext cx="9930130"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sz="2800" b="1" dirty="0">
                <a:solidFill>
                  <a:srgbClr val="000099"/>
                </a:solidFill>
                <a:latin typeface="华文楷体" panose="02010600040101010101" pitchFamily="2" charset="-122"/>
                <a:ea typeface="华文楷体" panose="02010600040101010101" pitchFamily="2" charset="-122"/>
                <a:sym typeface="+mn-ea"/>
              </a:rPr>
              <a:t>  </a:t>
            </a:r>
            <a:r>
              <a:rPr lang="en-US" altLang="zh-CN" sz="2800" b="1" dirty="0">
                <a:solidFill>
                  <a:srgbClr val="000099"/>
                </a:solidFill>
                <a:latin typeface="华文楷体" panose="02010600040101010101" pitchFamily="2" charset="-122"/>
                <a:ea typeface="华文楷体" panose="02010600040101010101" pitchFamily="2" charset="-122"/>
                <a:sym typeface="+mn-ea"/>
              </a:rPr>
              <a:t>6.内积的坐标表示</a:t>
            </a:r>
            <a:r>
              <a:rPr b="1" dirty="0">
                <a:solidFill>
                  <a:srgbClr val="000099"/>
                </a:solidFill>
                <a:latin typeface="华文楷体" panose="02010600040101010101" pitchFamily="2" charset="-122"/>
                <a:ea typeface="华文楷体" panose="02010600040101010101" pitchFamily="2" charset="-122"/>
                <a:sym typeface="+mn-ea"/>
              </a:rPr>
              <a:t>   </a:t>
            </a:r>
            <a:endParaRPr sz="2000"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400" b="1" dirty="0">
                <a:solidFill>
                  <a:srgbClr val="000099"/>
                </a:solidFill>
                <a:latin typeface="华文楷体" panose="02010600040101010101" pitchFamily="2" charset="-122"/>
                <a:ea typeface="华文楷体" panose="02010600040101010101" pitchFamily="2" charset="-122"/>
                <a:sym typeface="+mn-ea"/>
              </a:rPr>
              <a:t>  （</a:t>
            </a:r>
            <a:r>
              <a:rPr lang="en-US" altLang="zh-CN" sz="2400" b="1" dirty="0">
                <a:solidFill>
                  <a:srgbClr val="000099"/>
                </a:solidFill>
                <a:latin typeface="华文楷体" panose="02010600040101010101" pitchFamily="2" charset="-122"/>
                <a:ea typeface="华文楷体" panose="02010600040101010101" pitchFamily="2" charset="-122"/>
                <a:sym typeface="+mn-ea"/>
              </a:rPr>
              <a:t>1</a:t>
            </a:r>
            <a:r>
              <a:rPr lang="zh-CN" altLang="en-US" sz="2400" b="1" dirty="0">
                <a:solidFill>
                  <a:srgbClr val="000099"/>
                </a:solidFill>
                <a:latin typeface="华文楷体" panose="02010600040101010101" pitchFamily="2" charset="-122"/>
                <a:ea typeface="华文楷体" panose="02010600040101010101" pitchFamily="2" charset="-122"/>
                <a:sym typeface="+mn-ea"/>
              </a:rPr>
              <a:t>）</a:t>
            </a:r>
            <a:r>
              <a:rPr lang="zh-CN" altLang="en-US" sz="24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二维平面中内积的坐标表示：</a:t>
            </a:r>
          </a:p>
          <a:p>
            <a:pPr fontAlgn="base">
              <a:lnSpc>
                <a:spcPct val="150000"/>
              </a:lnSpc>
              <a:spcBef>
                <a:spcPct val="0"/>
              </a:spcBef>
              <a:spcAft>
                <a:spcPct val="0"/>
              </a:spcAft>
              <a:buFont typeface="Arial" panose="020B0604020202020204" pitchFamily="34" charset="0"/>
              <a:buNone/>
            </a:pPr>
            <a:endPar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endParaRPr lang="en-US" altLang="zh-CN" sz="2000" dirty="0">
              <a:solidFill>
                <a:srgbClr val="FF000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400" b="1" dirty="0">
                <a:solidFill>
                  <a:srgbClr val="000099"/>
                </a:solidFill>
                <a:latin typeface="华文楷体" panose="02010600040101010101" pitchFamily="2" charset="-122"/>
                <a:ea typeface="华文楷体" panose="02010600040101010101" pitchFamily="2" charset="-122"/>
                <a:sym typeface="+mn-ea"/>
              </a:rPr>
              <a:t> （</a:t>
            </a:r>
            <a:r>
              <a:rPr lang="en-US" altLang="zh-CN" sz="2400" b="1" dirty="0">
                <a:solidFill>
                  <a:srgbClr val="000099"/>
                </a:solidFill>
                <a:latin typeface="华文楷体" panose="02010600040101010101" pitchFamily="2" charset="-122"/>
                <a:ea typeface="华文楷体" panose="02010600040101010101" pitchFamily="2" charset="-122"/>
                <a:sym typeface="+mn-ea"/>
              </a:rPr>
              <a:t>2</a:t>
            </a:r>
            <a:r>
              <a:rPr lang="zh-CN" altLang="en-US" sz="2400" b="1" dirty="0">
                <a:solidFill>
                  <a:srgbClr val="000099"/>
                </a:solidFill>
                <a:latin typeface="华文楷体" panose="02010600040101010101" pitchFamily="2" charset="-122"/>
                <a:ea typeface="华文楷体" panose="02010600040101010101" pitchFamily="2" charset="-122"/>
                <a:sym typeface="+mn-ea"/>
              </a:rPr>
              <a:t>）</a:t>
            </a:r>
            <a:r>
              <a:rPr lang="zh-CN" altLang="en-US" sz="24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三维空间中内积的坐标表示：</a:t>
            </a:r>
            <a:endParaRPr lang="en-US" altLang="zh-CN" sz="2400" dirty="0">
              <a:solidFill>
                <a:srgbClr val="FF000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2622550" y="2849245"/>
            <a:ext cx="5794375" cy="469265"/>
          </a:xfrm>
          <a:prstGeom prst="rect">
            <a:avLst/>
          </a:prstGeom>
        </p:spPr>
      </p:pic>
      <p:pic>
        <p:nvPicPr>
          <p:cNvPr id="4" name="图片 3"/>
          <p:cNvPicPr>
            <a:picLocks noChangeAspect="1"/>
          </p:cNvPicPr>
          <p:nvPr/>
        </p:nvPicPr>
        <p:blipFill>
          <a:blip r:embed="rId3"/>
          <a:stretch>
            <a:fillRect/>
          </a:stretch>
        </p:blipFill>
        <p:spPr>
          <a:xfrm>
            <a:off x="3429000" y="1323340"/>
            <a:ext cx="2055495" cy="1588770"/>
          </a:xfrm>
          <a:prstGeom prst="rect">
            <a:avLst/>
          </a:prstGeom>
        </p:spPr>
      </p:pic>
      <p:pic>
        <p:nvPicPr>
          <p:cNvPr id="6" name="图片 5"/>
          <p:cNvPicPr>
            <a:picLocks noChangeAspect="1"/>
          </p:cNvPicPr>
          <p:nvPr/>
        </p:nvPicPr>
        <p:blipFill>
          <a:blip r:embed="rId4"/>
          <a:stretch>
            <a:fillRect/>
          </a:stretch>
        </p:blipFill>
        <p:spPr>
          <a:xfrm>
            <a:off x="2250440" y="5541010"/>
            <a:ext cx="7205345" cy="470535"/>
          </a:xfrm>
          <a:prstGeom prst="rect">
            <a:avLst/>
          </a:prstGeom>
        </p:spPr>
      </p:pic>
      <p:pic>
        <p:nvPicPr>
          <p:cNvPr id="8" name="图片 7"/>
          <p:cNvPicPr>
            <a:picLocks noChangeAspect="1"/>
          </p:cNvPicPr>
          <p:nvPr/>
        </p:nvPicPr>
        <p:blipFill>
          <a:blip r:embed="rId5"/>
          <a:stretch>
            <a:fillRect/>
          </a:stretch>
        </p:blipFill>
        <p:spPr>
          <a:xfrm>
            <a:off x="3087370" y="3738880"/>
            <a:ext cx="3340735" cy="178943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737995" y="584200"/>
            <a:ext cx="9930130" cy="4154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sz="2800" b="1">
                <a:solidFill>
                  <a:srgbClr val="000099"/>
                </a:solidFill>
                <a:latin typeface="华文楷体" panose="02010600040101010101" pitchFamily="2" charset="-122"/>
                <a:ea typeface="华文楷体" panose="02010600040101010101" pitchFamily="2" charset="-122"/>
                <a:sym typeface="+mn-ea"/>
              </a:rPr>
              <a:t>  </a:t>
            </a:r>
            <a:r>
              <a:rPr lang="en-US" altLang="zh-CN" sz="2800" b="1">
                <a:solidFill>
                  <a:srgbClr val="000099"/>
                </a:solidFill>
                <a:latin typeface="华文楷体" panose="02010600040101010101" pitchFamily="2" charset="-122"/>
                <a:ea typeface="华文楷体" panose="02010600040101010101" pitchFamily="2" charset="-122"/>
                <a:sym typeface="+mn-ea"/>
              </a:rPr>
              <a:t>7.向量的一般化</a:t>
            </a:r>
            <a:r>
              <a:rPr b="1">
                <a:solidFill>
                  <a:srgbClr val="000099"/>
                </a:solidFill>
                <a:latin typeface="华文楷体" panose="02010600040101010101" pitchFamily="2" charset="-122"/>
                <a:ea typeface="华文楷体" panose="02010600040101010101" pitchFamily="2" charset="-122"/>
                <a:sym typeface="+mn-ea"/>
              </a:rPr>
              <a:t>   </a:t>
            </a:r>
            <a:endParaRPr sz="200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  </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神经网络虽然要处理数万维的空间，但是二维以及三维空间的向量性质可以直接利用。为后面做好准备</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将目前考察过的二维以及三维空间中的向量公式推广到</a:t>
            </a:r>
            <a:r>
              <a:rPr sz="2000">
                <a:solidFill>
                  <a:srgbClr val="FF0000"/>
                </a:solidFill>
                <a:latin typeface="华文楷体" panose="02010600040101010101" pitchFamily="2" charset="-122"/>
                <a:ea typeface="华文楷体" panose="02010600040101010101" pitchFamily="2" charset="-122"/>
              </a:rPr>
              <a:t>任意的</a:t>
            </a:r>
            <a:r>
              <a:rPr lang="en-US" sz="2000">
                <a:solidFill>
                  <a:srgbClr val="FF0000"/>
                </a:solidFill>
                <a:latin typeface="华文楷体" panose="02010600040101010101" pitchFamily="2" charset="-122"/>
                <a:ea typeface="华文楷体" panose="02010600040101010101" pitchFamily="2" charset="-122"/>
              </a:rPr>
              <a:t>n</a:t>
            </a:r>
            <a:r>
              <a:rPr sz="2000">
                <a:solidFill>
                  <a:srgbClr val="FF0000"/>
                </a:solidFill>
                <a:latin typeface="华文楷体" panose="02010600040101010101" pitchFamily="2" charset="-122"/>
                <a:ea typeface="华文楷体" panose="02010600040101010101" pitchFamily="2" charset="-122"/>
              </a:rPr>
              <a:t>维空间。</a:t>
            </a:r>
            <a:endParaRPr sz="2000">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endParaRPr lang="en-US" altLang="zh-CN" sz="2000">
              <a:solidFill>
                <a:srgbClr val="FF000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b="1">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 </a:t>
            </a:r>
            <a:endParaRPr lang="en-US" altLang="zh-CN" sz="2400">
              <a:solidFill>
                <a:srgbClr val="FF000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pic>
        <p:nvPicPr>
          <p:cNvPr id="2" name="图片 1"/>
          <p:cNvPicPr>
            <a:picLocks noChangeAspect="1"/>
          </p:cNvPicPr>
          <p:nvPr>
            <p:custDataLst>
              <p:tags r:id="rId1"/>
            </p:custDataLst>
          </p:nvPr>
        </p:nvPicPr>
        <p:blipFill>
          <a:blip r:embed="rId3"/>
          <a:stretch>
            <a:fillRect/>
          </a:stretch>
        </p:blipFill>
        <p:spPr>
          <a:xfrm>
            <a:off x="2605405" y="2760345"/>
            <a:ext cx="7245350" cy="261747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91310" y="618490"/>
            <a:ext cx="9805035" cy="572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altLang="en-US"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sym typeface="+mn-ea"/>
              </a:rPr>
              <a:t>例</a:t>
            </a:r>
            <a:r>
              <a:rPr lang="zh-CN" altLang="en-US"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rPr>
              <a:t>神经单元有多个输入</a:t>
            </a:r>
            <a:r>
              <a:rPr lang="en-US" sz="2000" b="1" dirty="0">
                <a:solidFill>
                  <a:srgbClr val="005DFF"/>
                </a:solidFill>
                <a:latin typeface="华文楷体" panose="02010600040101010101" pitchFamily="2" charset="-122"/>
                <a:ea typeface="华文楷体" panose="02010600040101010101" pitchFamily="2" charset="-122"/>
              </a:rPr>
              <a:t>x</a:t>
            </a:r>
            <a:r>
              <a:rPr lang="en-US" sz="1200" b="1" dirty="0">
                <a:solidFill>
                  <a:srgbClr val="005DFF"/>
                </a:solidFill>
                <a:latin typeface="华文楷体" panose="02010600040101010101" pitchFamily="2" charset="-122"/>
                <a:ea typeface="华文楷体" panose="02010600040101010101" pitchFamily="2" charset="-122"/>
              </a:rPr>
              <a:t>1</a:t>
            </a:r>
            <a:r>
              <a:rPr lang="en-US" sz="2000" b="1" dirty="0">
                <a:solidFill>
                  <a:srgbClr val="005DFF"/>
                </a:solidFill>
                <a:latin typeface="华文楷体" panose="02010600040101010101" pitchFamily="2" charset="-122"/>
                <a:ea typeface="华文楷体" panose="02010600040101010101" pitchFamily="2" charset="-122"/>
              </a:rPr>
              <a:t>,x</a:t>
            </a:r>
            <a:r>
              <a:rPr lang="en-US" sz="1200" b="1" dirty="0">
                <a:solidFill>
                  <a:srgbClr val="005DFF"/>
                </a:solidFill>
                <a:latin typeface="华文楷体" panose="02010600040101010101" pitchFamily="2" charset="-122"/>
                <a:ea typeface="华文楷体" panose="02010600040101010101" pitchFamily="2" charset="-122"/>
              </a:rPr>
              <a:t>2</a:t>
            </a:r>
            <a:r>
              <a:rPr lang="en-US" sz="2000" b="1" dirty="0">
                <a:solidFill>
                  <a:srgbClr val="005DFF"/>
                </a:solidFill>
                <a:latin typeface="华文楷体" panose="02010600040101010101" pitchFamily="2" charset="-122"/>
                <a:ea typeface="华文楷体" panose="02010600040101010101" pitchFamily="2" charset="-122"/>
              </a:rPr>
              <a:t>,x</a:t>
            </a:r>
            <a:r>
              <a:rPr lang="en-US" sz="1200" b="1" dirty="0">
                <a:solidFill>
                  <a:srgbClr val="005DFF"/>
                </a:solidFill>
                <a:latin typeface="华文楷体" panose="02010600040101010101" pitchFamily="2" charset="-122"/>
                <a:ea typeface="华文楷体" panose="02010600040101010101" pitchFamily="2" charset="-122"/>
              </a:rPr>
              <a:t>3</a:t>
            </a:r>
            <a:r>
              <a:rPr lang="en-US" sz="2000" b="1" dirty="0">
                <a:solidFill>
                  <a:srgbClr val="005DFF"/>
                </a:solidFill>
                <a:latin typeface="华文楷体" panose="02010600040101010101" pitchFamily="2" charset="-122"/>
                <a:ea typeface="华文楷体" panose="02010600040101010101" pitchFamily="2" charset="-122"/>
              </a:rPr>
              <a:t>,...</a:t>
            </a:r>
            <a:r>
              <a:rPr lang="en-US" sz="2000" b="1" dirty="0" err="1">
                <a:solidFill>
                  <a:srgbClr val="005DFF"/>
                </a:solidFill>
                <a:latin typeface="华文楷体" panose="02010600040101010101" pitchFamily="2" charset="-122"/>
                <a:ea typeface="华文楷体" panose="02010600040101010101" pitchFamily="2" charset="-122"/>
              </a:rPr>
              <a:t>x</a:t>
            </a:r>
            <a:r>
              <a:rPr lang="en-US" sz="1200" b="1" dirty="0" err="1">
                <a:solidFill>
                  <a:srgbClr val="005DFF"/>
                </a:solidFill>
                <a:latin typeface="华文楷体" panose="02010600040101010101" pitchFamily="2" charset="-122"/>
                <a:ea typeface="华文楷体" panose="02010600040101010101" pitchFamily="2" charset="-122"/>
              </a:rPr>
              <a:t>n</a:t>
            </a:r>
            <a:r>
              <a:rPr sz="2000" b="1" dirty="0" err="1">
                <a:solidFill>
                  <a:srgbClr val="005DFF"/>
                </a:solidFill>
                <a:latin typeface="华文楷体" panose="02010600040101010101" pitchFamily="2" charset="-122"/>
                <a:ea typeface="华文楷体" panose="02010600040101010101" pitchFamily="2" charset="-122"/>
              </a:rPr>
              <a:t>时，将它们整理为如下的加权输入</a:t>
            </a:r>
            <a:r>
              <a:rPr sz="2000" b="1" dirty="0">
                <a:solidFill>
                  <a:srgbClr val="005DFF"/>
                </a:solidFill>
                <a:latin typeface="华文楷体" panose="02010600040101010101" pitchFamily="2" charset="-122"/>
                <a:ea typeface="华文楷体" panose="02010600040101010101" pitchFamily="2" charset="-122"/>
              </a:rPr>
              <a:t>。</a:t>
            </a: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endParaRPr lang="en-US" altLang="zh-CN" sz="2000" dirty="0">
              <a:solidFill>
                <a:srgbClr val="FF000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b="1" dirty="0">
                <a:solidFill>
                  <a:srgbClr val="000099"/>
                </a:solidFill>
                <a:latin typeface="华文楷体" panose="02010600040101010101" pitchFamily="2" charset="-122"/>
                <a:ea typeface="华文楷体" panose="02010600040101010101" pitchFamily="2" charset="-122"/>
                <a:sym typeface="+mn-ea"/>
              </a:rPr>
              <a:t>                  </a:t>
            </a: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其中</a:t>
            </a:r>
            <a:r>
              <a:rPr lang="en-US" alt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,w</a:t>
            </a:r>
            <a:r>
              <a:rPr lang="en-US" altLang="zh-CN" sz="12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1</a:t>
            </a:r>
            <a:r>
              <a:rPr lang="en-US" alt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,w</a:t>
            </a:r>
            <a:r>
              <a:rPr lang="en-US" altLang="zh-CN" sz="12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a:t>
            </a:r>
            <a:r>
              <a:rPr lang="en-US" alt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,w</a:t>
            </a:r>
            <a:r>
              <a:rPr lang="en-US" altLang="zh-CN" sz="12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3</a:t>
            </a:r>
            <a:r>
              <a:rPr lang="en-US" alt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altLang="zh-CN" sz="2000" b="1"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w</a:t>
            </a:r>
            <a:r>
              <a:rPr lang="en-US" altLang="zh-CN" sz="1200" b="1"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n</a:t>
            </a: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为权重</a:t>
            </a:r>
            <a:r>
              <a:rPr lang="en-US" alt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,b</a:t>
            </a: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为偏置</a:t>
            </a:r>
            <a:endParaRPr lang="zh-CN" altLang="en-US" sz="2000" b="1" dirty="0">
              <a:solidFill>
                <a:schemeClr val="tx1"/>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b="1" dirty="0">
              <a:solidFill>
                <a:schemeClr val="tx1"/>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b="1" dirty="0">
              <a:solidFill>
                <a:schemeClr val="tx1"/>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b="1" dirty="0">
              <a:solidFill>
                <a:schemeClr val="tx1"/>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b="1" dirty="0">
              <a:solidFill>
                <a:schemeClr val="tx1"/>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b="1" dirty="0">
              <a:solidFill>
                <a:schemeClr val="tx1"/>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b="1" dirty="0">
                <a:solidFill>
                  <a:srgbClr val="000099"/>
                </a:solidFill>
                <a:latin typeface="华文楷体" panose="02010600040101010101" pitchFamily="2" charset="-122"/>
                <a:ea typeface="华文楷体" panose="02010600040101010101" pitchFamily="2" charset="-122"/>
                <a:sym typeface="+mn-ea"/>
              </a:rPr>
              <a:t>  </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使用</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altLang="zh-CN" sz="2000" b="1" dirty="0">
                <a:solidFill>
                  <a:srgbClr val="FF0000"/>
                </a:solidFill>
                <a:latin typeface="华文楷体" panose="02010600040101010101" pitchFamily="2" charset="-122"/>
                <a:ea typeface="华文楷体" panose="02010600040101010101" pitchFamily="2" charset="-122"/>
                <a:sym typeface="+mn-ea"/>
              </a:rPr>
              <a:t>w</a:t>
            </a:r>
            <a:r>
              <a:rPr lang="en-US" altLang="zh-CN" sz="2000" dirty="0">
                <a:solidFill>
                  <a:srgbClr val="FF0000"/>
                </a:solidFill>
                <a:latin typeface="华文楷体" panose="02010600040101010101" pitchFamily="2" charset="-122"/>
                <a:ea typeface="华文楷体" panose="02010600040101010101" pitchFamily="2" charset="-122"/>
                <a:sym typeface="+mn-ea"/>
              </a:rPr>
              <a:t>=(w</a:t>
            </a:r>
            <a:r>
              <a:rPr lang="en-US" altLang="zh-CN" sz="1200" dirty="0">
                <a:solidFill>
                  <a:srgbClr val="FF0000"/>
                </a:solidFill>
                <a:latin typeface="华文楷体" panose="02010600040101010101" pitchFamily="2" charset="-122"/>
                <a:ea typeface="华文楷体" panose="02010600040101010101" pitchFamily="2" charset="-122"/>
                <a:sym typeface="+mn-ea"/>
              </a:rPr>
              <a:t>1</a:t>
            </a:r>
            <a:r>
              <a:rPr lang="en-US" altLang="zh-CN" sz="2000" dirty="0">
                <a:solidFill>
                  <a:srgbClr val="FF0000"/>
                </a:solidFill>
                <a:latin typeface="华文楷体" panose="02010600040101010101" pitchFamily="2" charset="-122"/>
                <a:ea typeface="华文楷体" panose="02010600040101010101" pitchFamily="2" charset="-122"/>
                <a:sym typeface="+mn-ea"/>
              </a:rPr>
              <a:t>,w</a:t>
            </a:r>
            <a:r>
              <a:rPr lang="en-US" altLang="zh-CN" sz="1200" dirty="0">
                <a:solidFill>
                  <a:srgbClr val="FF0000"/>
                </a:solidFill>
                <a:latin typeface="华文楷体" panose="02010600040101010101" pitchFamily="2" charset="-122"/>
                <a:ea typeface="华文楷体" panose="02010600040101010101" pitchFamily="2" charset="-122"/>
                <a:sym typeface="+mn-ea"/>
              </a:rPr>
              <a:t>2</a:t>
            </a:r>
            <a:r>
              <a:rPr lang="en-US" altLang="zh-CN" sz="2000" dirty="0">
                <a:solidFill>
                  <a:srgbClr val="FF0000"/>
                </a:solidFill>
                <a:latin typeface="华文楷体" panose="02010600040101010101" pitchFamily="2" charset="-122"/>
                <a:ea typeface="华文楷体" panose="02010600040101010101" pitchFamily="2" charset="-122"/>
                <a:sym typeface="+mn-ea"/>
              </a:rPr>
              <a:t>,w</a:t>
            </a:r>
            <a:r>
              <a:rPr lang="en-US" altLang="zh-CN" sz="1200" dirty="0">
                <a:solidFill>
                  <a:srgbClr val="FF0000"/>
                </a:solidFill>
                <a:latin typeface="华文楷体" panose="02010600040101010101" pitchFamily="2" charset="-122"/>
                <a:ea typeface="华文楷体" panose="02010600040101010101" pitchFamily="2" charset="-122"/>
                <a:sym typeface="+mn-ea"/>
              </a:rPr>
              <a:t>3</a:t>
            </a:r>
            <a:r>
              <a:rPr lang="en-US" altLang="zh-CN" sz="2000" dirty="0">
                <a:solidFill>
                  <a:srgbClr val="FF0000"/>
                </a:solidFill>
                <a:latin typeface="华文楷体" panose="02010600040101010101" pitchFamily="2" charset="-122"/>
                <a:ea typeface="华文楷体" panose="02010600040101010101" pitchFamily="2" charset="-122"/>
                <a:sym typeface="+mn-ea"/>
              </a:rPr>
              <a:t>,...,</a:t>
            </a:r>
            <a:r>
              <a:rPr lang="en-US" altLang="zh-CN" sz="2000" dirty="0" err="1">
                <a:solidFill>
                  <a:srgbClr val="FF0000"/>
                </a:solidFill>
                <a:latin typeface="华文楷体" panose="02010600040101010101" pitchFamily="2" charset="-122"/>
                <a:ea typeface="华文楷体" panose="02010600040101010101" pitchFamily="2" charset="-122"/>
                <a:sym typeface="+mn-ea"/>
              </a:rPr>
              <a:t>w</a:t>
            </a:r>
            <a:r>
              <a:rPr lang="en-US" altLang="zh-CN" sz="1200" dirty="0" err="1">
                <a:solidFill>
                  <a:srgbClr val="FF0000"/>
                </a:solidFill>
                <a:latin typeface="华文楷体" panose="02010600040101010101" pitchFamily="2" charset="-122"/>
                <a:ea typeface="华文楷体" panose="02010600040101010101" pitchFamily="2" charset="-122"/>
                <a:sym typeface="+mn-ea"/>
              </a:rPr>
              <a:t>n</a:t>
            </a:r>
            <a:r>
              <a:rPr lang="en-US" altLang="zh-CN" sz="2000" dirty="0">
                <a:solidFill>
                  <a:srgbClr val="FF0000"/>
                </a:solidFill>
                <a:latin typeface="华文楷体" panose="02010600040101010101" pitchFamily="2" charset="-122"/>
                <a:ea typeface="华文楷体" panose="02010600040101010101" pitchFamily="2" charset="-122"/>
                <a:sym typeface="+mn-ea"/>
              </a:rPr>
              <a:t>)</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altLang="zh-CN" sz="2000" b="1" dirty="0">
                <a:solidFill>
                  <a:srgbClr val="FF0000"/>
                </a:solidFill>
                <a:latin typeface="华文楷体" panose="02010600040101010101" pitchFamily="2" charset="-122"/>
                <a:ea typeface="华文楷体" panose="02010600040101010101" pitchFamily="2" charset="-122"/>
                <a:sym typeface="+mn-ea"/>
              </a:rPr>
              <a:t>x</a:t>
            </a:r>
            <a:r>
              <a:rPr lang="en-US" altLang="zh-CN" sz="2000" dirty="0">
                <a:solidFill>
                  <a:srgbClr val="FF0000"/>
                </a:solidFill>
                <a:latin typeface="华文楷体" panose="02010600040101010101" pitchFamily="2" charset="-122"/>
                <a:ea typeface="华文楷体" panose="02010600040101010101" pitchFamily="2" charset="-122"/>
                <a:sym typeface="+mn-ea"/>
              </a:rPr>
              <a:t>=(x</a:t>
            </a:r>
            <a:r>
              <a:rPr lang="en-US" altLang="zh-CN" sz="1200" dirty="0">
                <a:solidFill>
                  <a:srgbClr val="FF0000"/>
                </a:solidFill>
                <a:latin typeface="华文楷体" panose="02010600040101010101" pitchFamily="2" charset="-122"/>
                <a:ea typeface="华文楷体" panose="02010600040101010101" pitchFamily="2" charset="-122"/>
                <a:sym typeface="+mn-ea"/>
              </a:rPr>
              <a:t>1</a:t>
            </a:r>
            <a:r>
              <a:rPr lang="en-US" altLang="zh-CN" sz="2000" dirty="0">
                <a:solidFill>
                  <a:srgbClr val="FF0000"/>
                </a:solidFill>
                <a:latin typeface="华文楷体" panose="02010600040101010101" pitchFamily="2" charset="-122"/>
                <a:ea typeface="华文楷体" panose="02010600040101010101" pitchFamily="2" charset="-122"/>
                <a:sym typeface="+mn-ea"/>
              </a:rPr>
              <a:t>,x</a:t>
            </a:r>
            <a:r>
              <a:rPr lang="en-US" altLang="zh-CN" sz="1200" dirty="0">
                <a:solidFill>
                  <a:srgbClr val="FF0000"/>
                </a:solidFill>
                <a:latin typeface="华文楷体" panose="02010600040101010101" pitchFamily="2" charset="-122"/>
                <a:ea typeface="华文楷体" panose="02010600040101010101" pitchFamily="2" charset="-122"/>
                <a:sym typeface="+mn-ea"/>
              </a:rPr>
              <a:t>2</a:t>
            </a:r>
            <a:r>
              <a:rPr lang="en-US" altLang="zh-CN" sz="2000" dirty="0">
                <a:solidFill>
                  <a:srgbClr val="FF0000"/>
                </a:solidFill>
                <a:latin typeface="华文楷体" panose="02010600040101010101" pitchFamily="2" charset="-122"/>
                <a:ea typeface="华文楷体" panose="02010600040101010101" pitchFamily="2" charset="-122"/>
                <a:sym typeface="+mn-ea"/>
              </a:rPr>
              <a:t>,x</a:t>
            </a:r>
            <a:r>
              <a:rPr lang="en-US" altLang="zh-CN" sz="1200" dirty="0">
                <a:solidFill>
                  <a:srgbClr val="FF0000"/>
                </a:solidFill>
                <a:latin typeface="华文楷体" panose="02010600040101010101" pitchFamily="2" charset="-122"/>
                <a:ea typeface="华文楷体" panose="02010600040101010101" pitchFamily="2" charset="-122"/>
                <a:sym typeface="+mn-ea"/>
              </a:rPr>
              <a:t>3</a:t>
            </a:r>
            <a:r>
              <a:rPr lang="en-US" altLang="zh-CN" sz="2000" dirty="0">
                <a:solidFill>
                  <a:srgbClr val="FF0000"/>
                </a:solidFill>
                <a:latin typeface="华文楷体" panose="02010600040101010101" pitchFamily="2" charset="-122"/>
                <a:ea typeface="华文楷体" panose="02010600040101010101" pitchFamily="2" charset="-122"/>
                <a:sym typeface="+mn-ea"/>
              </a:rPr>
              <a:t>,...,</a:t>
            </a:r>
            <a:r>
              <a:rPr lang="en-US" altLang="zh-CN" sz="2000" dirty="0" err="1">
                <a:solidFill>
                  <a:srgbClr val="FF0000"/>
                </a:solidFill>
                <a:latin typeface="华文楷体" panose="02010600040101010101" pitchFamily="2" charset="-122"/>
                <a:ea typeface="华文楷体" panose="02010600040101010101" pitchFamily="2" charset="-122"/>
                <a:sym typeface="+mn-ea"/>
              </a:rPr>
              <a:t>x</a:t>
            </a:r>
            <a:r>
              <a:rPr lang="en-US" altLang="zh-CN" sz="1200" dirty="0" err="1">
                <a:solidFill>
                  <a:srgbClr val="FF0000"/>
                </a:solidFill>
                <a:latin typeface="华文楷体" panose="02010600040101010101" pitchFamily="2" charset="-122"/>
                <a:ea typeface="华文楷体" panose="02010600040101010101" pitchFamily="2" charset="-122"/>
                <a:sym typeface="+mn-ea"/>
              </a:rPr>
              <a:t>n</a:t>
            </a:r>
            <a:r>
              <a:rPr lang="en-US" altLang="zh-CN" sz="2000" dirty="0">
                <a:solidFill>
                  <a:srgbClr val="FF0000"/>
                </a:solidFill>
                <a:latin typeface="华文楷体" panose="02010600040101010101" pitchFamily="2" charset="-122"/>
                <a:ea typeface="华文楷体" panose="02010600040101010101" pitchFamily="2" charset="-122"/>
                <a:sym typeface="+mn-ea"/>
              </a:rPr>
              <a:t>)</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这两个向量，我们可以将加权输入表示为内积形式，如下所示</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endParaRPr lang="zh-CN" altLang="en-US" sz="20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400" b="1" dirty="0">
                <a:solidFill>
                  <a:srgbClr val="000099"/>
                </a:solidFill>
                <a:latin typeface="华文楷体" panose="02010600040101010101" pitchFamily="2" charset="-122"/>
                <a:ea typeface="华文楷体" panose="02010600040101010101" pitchFamily="2" charset="-122"/>
                <a:sym typeface="+mn-ea"/>
              </a:rPr>
              <a:t> </a:t>
            </a:r>
            <a:r>
              <a:rPr lang="zh-CN" altLang="en-US" sz="2000" b="1" dirty="0">
                <a:solidFill>
                  <a:srgbClr val="FF0000"/>
                </a:solidFill>
                <a:latin typeface="华文楷体" panose="02010600040101010101" pitchFamily="2" charset="-122"/>
                <a:ea typeface="华文楷体" panose="02010600040101010101" pitchFamily="2" charset="-122"/>
                <a:sym typeface="+mn-ea"/>
              </a:rPr>
              <a:t>注：从上例可以看出，在神经网络的世界中，向量的观点是十分有益的。</a:t>
            </a:r>
          </a:p>
        </p:txBody>
      </p:sp>
      <p:pic>
        <p:nvPicPr>
          <p:cNvPr id="3" name="图片 2"/>
          <p:cNvPicPr>
            <a:picLocks noChangeAspect="1"/>
          </p:cNvPicPr>
          <p:nvPr/>
        </p:nvPicPr>
        <p:blipFill>
          <a:blip r:embed="rId2"/>
          <a:stretch>
            <a:fillRect/>
          </a:stretch>
        </p:blipFill>
        <p:spPr>
          <a:xfrm>
            <a:off x="3777615" y="1265555"/>
            <a:ext cx="4331970" cy="276860"/>
          </a:xfrm>
          <a:prstGeom prst="rect">
            <a:avLst/>
          </a:prstGeom>
        </p:spPr>
      </p:pic>
      <p:pic>
        <p:nvPicPr>
          <p:cNvPr id="4" name="图片 3"/>
          <p:cNvPicPr>
            <a:picLocks noChangeAspect="1"/>
          </p:cNvPicPr>
          <p:nvPr/>
        </p:nvPicPr>
        <p:blipFill>
          <a:blip r:embed="rId3"/>
          <a:stretch>
            <a:fillRect/>
          </a:stretch>
        </p:blipFill>
        <p:spPr>
          <a:xfrm>
            <a:off x="4391660" y="2256790"/>
            <a:ext cx="2818130" cy="1985645"/>
          </a:xfrm>
          <a:prstGeom prst="rect">
            <a:avLst/>
          </a:prstGeom>
        </p:spPr>
      </p:pic>
      <p:pic>
        <p:nvPicPr>
          <p:cNvPr id="5" name="图片 4"/>
          <p:cNvPicPr>
            <a:picLocks noChangeAspect="1"/>
          </p:cNvPicPr>
          <p:nvPr/>
        </p:nvPicPr>
        <p:blipFill>
          <a:blip r:embed="rId4"/>
          <a:stretch>
            <a:fillRect/>
          </a:stretch>
        </p:blipFill>
        <p:spPr>
          <a:xfrm>
            <a:off x="5064760" y="5255260"/>
            <a:ext cx="1739900" cy="25146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726565" y="-27305"/>
            <a:ext cx="10099675" cy="5539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sz="2800" b="1">
                <a:solidFill>
                  <a:srgbClr val="000099"/>
                </a:solidFill>
                <a:latin typeface="华文楷体" panose="02010600040101010101" pitchFamily="2" charset="-122"/>
                <a:ea typeface="华文楷体" panose="02010600040101010101" pitchFamily="2" charset="-122"/>
                <a:sym typeface="+mn-ea"/>
              </a:rPr>
              <a:t>  </a:t>
            </a:r>
            <a:r>
              <a:rPr lang="en-US" altLang="zh-CN" sz="2800" b="1">
                <a:solidFill>
                  <a:srgbClr val="000099"/>
                </a:solidFill>
                <a:latin typeface="华文楷体" panose="02010600040101010101" pitchFamily="2" charset="-122"/>
                <a:ea typeface="华文楷体" panose="02010600040101010101" pitchFamily="2" charset="-122"/>
                <a:sym typeface="+mn-ea"/>
              </a:rPr>
              <a:t>8.</a:t>
            </a:r>
            <a:r>
              <a:rPr lang="zh-CN" altLang="en-US" sz="2800" b="1">
                <a:solidFill>
                  <a:srgbClr val="000099"/>
                </a:solidFill>
                <a:latin typeface="华文楷体" panose="02010600040101010101" pitchFamily="2" charset="-122"/>
                <a:ea typeface="华文楷体" panose="02010600040101010101" pitchFamily="2" charset="-122"/>
                <a:sym typeface="+mn-ea"/>
              </a:rPr>
              <a:t>张</a:t>
            </a:r>
            <a:r>
              <a:rPr lang="en-US" altLang="zh-CN" sz="2800" b="1">
                <a:solidFill>
                  <a:srgbClr val="000099"/>
                </a:solidFill>
                <a:latin typeface="华文楷体" panose="02010600040101010101" pitchFamily="2" charset="-122"/>
                <a:ea typeface="华文楷体" panose="02010600040101010101" pitchFamily="2" charset="-122"/>
                <a:sym typeface="+mn-ea"/>
              </a:rPr>
              <a:t>量</a:t>
            </a:r>
            <a:r>
              <a:rPr b="1">
                <a:solidFill>
                  <a:srgbClr val="000099"/>
                </a:solidFill>
                <a:latin typeface="华文楷体" panose="02010600040101010101" pitchFamily="2" charset="-122"/>
                <a:ea typeface="华文楷体" panose="02010600040101010101" pitchFamily="2" charset="-122"/>
                <a:sym typeface="+mn-ea"/>
              </a:rPr>
              <a:t>  </a:t>
            </a:r>
            <a:endParaRPr sz="200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  </a:t>
            </a:r>
            <a:r>
              <a:rPr sz="2000">
                <a:solidFill>
                  <a:srgbClr val="FF0000"/>
                </a:solidFill>
                <a:latin typeface="华文楷体" panose="02010600040101010101" pitchFamily="2" charset="-122"/>
                <a:ea typeface="华文楷体" panose="02010600040101010101" pitchFamily="2" charset="-122"/>
              </a:rPr>
              <a:t>张量（tensor）</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是向量概念的推广。“tensor”来源于“tension”（物理学中的“张力”）。向固体施加张力时，会在固体的截面产生力的作用，这个力称为</a:t>
            </a:r>
            <a:r>
              <a:rPr sz="2000">
                <a:solidFill>
                  <a:srgbClr val="FF0000"/>
                </a:solidFill>
                <a:latin typeface="华文楷体" panose="02010600040101010101" pitchFamily="2" charset="-122"/>
                <a:ea typeface="华文楷体" panose="02010600040101010101" pitchFamily="2" charset="-122"/>
              </a:rPr>
              <a:t>应力</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。这个力在不同的截面上大小和方向各不相同</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endParaRPr lang="en-US" altLang="zh-CN" sz="2000">
              <a:solidFill>
                <a:srgbClr val="FF000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b="1">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当面的法向为x、y</a:t>
            </a:r>
            <a:r>
              <a:rPr lang="zh-CN" altLang="en-US"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a:t>
            </a:r>
            <a:r>
              <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z 轴时，作用在面上的力依次用向量表示为:</a:t>
            </a:r>
          </a:p>
          <a:p>
            <a:pPr fontAlgn="base">
              <a:lnSpc>
                <a:spcPct val="150000"/>
              </a:lnSpc>
              <a:spcBef>
                <a:spcPct val="0"/>
              </a:spcBef>
              <a:spcAft>
                <a:spcPct val="0"/>
              </a:spcAft>
              <a:buFont typeface="Arial" panose="020B0604020202020204" pitchFamily="34" charset="0"/>
              <a:buNone/>
            </a:pPr>
            <a:endPar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可以将它们合并为以下的量,</a:t>
            </a:r>
            <a:r>
              <a:rPr lang="zh-CN" altLang="en-US" sz="200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该量为应力张量</a:t>
            </a:r>
          </a:p>
        </p:txBody>
      </p:sp>
      <p:pic>
        <p:nvPicPr>
          <p:cNvPr id="4" name="图片 3"/>
          <p:cNvPicPr>
            <a:picLocks noChangeAspect="1"/>
          </p:cNvPicPr>
          <p:nvPr/>
        </p:nvPicPr>
        <p:blipFill>
          <a:blip r:embed="rId2"/>
          <a:stretch>
            <a:fillRect/>
          </a:stretch>
        </p:blipFill>
        <p:spPr>
          <a:xfrm>
            <a:off x="2917825" y="2088515"/>
            <a:ext cx="4994275" cy="1384300"/>
          </a:xfrm>
          <a:prstGeom prst="rect">
            <a:avLst/>
          </a:prstGeom>
        </p:spPr>
      </p:pic>
      <p:pic>
        <p:nvPicPr>
          <p:cNvPr id="5" name="图片 4"/>
          <p:cNvPicPr>
            <a:picLocks noChangeAspect="1"/>
          </p:cNvPicPr>
          <p:nvPr/>
        </p:nvPicPr>
        <p:blipFill>
          <a:blip r:embed="rId3"/>
          <a:stretch>
            <a:fillRect/>
          </a:stretch>
        </p:blipFill>
        <p:spPr>
          <a:xfrm>
            <a:off x="4086860" y="4013200"/>
            <a:ext cx="2462530" cy="954405"/>
          </a:xfrm>
          <a:prstGeom prst="rect">
            <a:avLst/>
          </a:prstGeom>
        </p:spPr>
      </p:pic>
      <p:pic>
        <p:nvPicPr>
          <p:cNvPr id="6" name="图片 5"/>
          <p:cNvPicPr>
            <a:picLocks noChangeAspect="1"/>
          </p:cNvPicPr>
          <p:nvPr/>
        </p:nvPicPr>
        <p:blipFill>
          <a:blip r:embed="rId4"/>
          <a:stretch>
            <a:fillRect/>
          </a:stretch>
        </p:blipFill>
        <p:spPr>
          <a:xfrm>
            <a:off x="4346575" y="5418455"/>
            <a:ext cx="1651000" cy="94551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27810" y="448945"/>
            <a:ext cx="10005060" cy="566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zh-CN" sz="2000" b="1">
                <a:solidFill>
                  <a:srgbClr val="005DFF"/>
                </a:solidFill>
                <a:latin typeface="华文楷体" panose="02010600040101010101" pitchFamily="2" charset="-122"/>
                <a:ea typeface="华文楷体" panose="02010600040101010101" pitchFamily="2" charset="-122"/>
                <a:sym typeface="+mn-ea"/>
              </a:rPr>
              <a:t>【</a:t>
            </a:r>
            <a:r>
              <a:rPr sz="2000" b="1">
                <a:solidFill>
                  <a:srgbClr val="005DFF"/>
                </a:solidFill>
                <a:latin typeface="华文楷体" panose="02010600040101010101" pitchFamily="2" charset="-122"/>
                <a:ea typeface="华文楷体" panose="02010600040101010101" pitchFamily="2" charset="-122"/>
                <a:sym typeface="+mn-ea"/>
              </a:rPr>
              <a:t>例</a:t>
            </a:r>
            <a:r>
              <a:rPr lang="zh-CN" sz="2000" b="1">
                <a:solidFill>
                  <a:srgbClr val="005DFF"/>
                </a:solidFill>
                <a:latin typeface="华文楷体" panose="02010600040101010101" pitchFamily="2" charset="-122"/>
                <a:ea typeface="华文楷体" panose="02010600040101010101" pitchFamily="2" charset="-122"/>
                <a:sym typeface="+mn-ea"/>
              </a:rPr>
              <a:t>】</a:t>
            </a:r>
            <a:r>
              <a:rPr sz="2000" b="1">
                <a:solidFill>
                  <a:srgbClr val="005DFF"/>
                </a:solidFill>
                <a:latin typeface="华文楷体" panose="02010600040101010101" pitchFamily="2" charset="-122"/>
                <a:ea typeface="华文楷体" panose="02010600040101010101" pitchFamily="2" charset="-122"/>
                <a:sym typeface="+mn-ea"/>
              </a:rPr>
              <a:t> </a:t>
            </a:r>
            <a:r>
              <a:rPr sz="2000" b="1" err="1">
                <a:solidFill>
                  <a:srgbClr val="005DFF"/>
                </a:solidFill>
                <a:latin typeface="华文楷体" panose="02010600040101010101" pitchFamily="2" charset="-122"/>
                <a:ea typeface="华文楷体" panose="02010600040101010101" pitchFamily="2" charset="-122"/>
                <a:sym typeface="+mn-ea"/>
              </a:rPr>
              <a:t>一次函数</a:t>
            </a:r>
            <a:r>
              <a:rPr lang="en-US" sz="2000" b="1" err="1">
                <a:solidFill>
                  <a:srgbClr val="005DFF"/>
                </a:solidFill>
                <a:latin typeface="华文楷体" panose="02010600040101010101" pitchFamily="2" charset="-122"/>
                <a:ea typeface="华文楷体" panose="02010600040101010101" pitchFamily="2" charset="-122"/>
                <a:sym typeface="+mn-ea"/>
              </a:rPr>
              <a:t>y</a:t>
            </a:r>
            <a:r>
              <a:rPr lang="en-US" sz="2000" b="1">
                <a:solidFill>
                  <a:srgbClr val="005DFF"/>
                </a:solidFill>
                <a:latin typeface="华文楷体" panose="02010600040101010101" pitchFamily="2" charset="-122"/>
                <a:ea typeface="华文楷体" panose="02010600040101010101" pitchFamily="2" charset="-122"/>
                <a:sym typeface="+mn-ea"/>
              </a:rPr>
              <a:t>=2x+1</a:t>
            </a:r>
            <a:r>
              <a:rPr sz="2000" b="1">
                <a:solidFill>
                  <a:srgbClr val="005DFF"/>
                </a:solidFill>
                <a:latin typeface="华文楷体" panose="02010600040101010101" pitchFamily="2" charset="-122"/>
                <a:ea typeface="华文楷体" panose="02010600040101010101" pitchFamily="2" charset="-122"/>
                <a:sym typeface="+mn-ea"/>
              </a:rPr>
              <a:t>的图像如右图所示，截距为 1，斜率为 2 </a:t>
            </a:r>
            <a:r>
              <a:rPr lang="zh-CN" sz="2000" b="1">
                <a:solidFill>
                  <a:srgbClr val="005DFF"/>
                </a:solidFill>
                <a:latin typeface="华文楷体" panose="02010600040101010101" pitchFamily="2" charset="-122"/>
                <a:ea typeface="华文楷体" panose="02010600040101010101" pitchFamily="2" charset="-122"/>
                <a:sym typeface="+mn-ea"/>
              </a:rPr>
              <a:t>。</a:t>
            </a:r>
            <a:r>
              <a:rPr sz="2000" b="1">
                <a:solidFill>
                  <a:srgbClr val="005DFF"/>
                </a:solidFill>
                <a:latin typeface="华文楷体" panose="02010600040101010101" pitchFamily="2" charset="-122"/>
                <a:ea typeface="华文楷体" panose="02010600040101010101" pitchFamily="2" charset="-122"/>
                <a:sym typeface="+mn-ea"/>
              </a:rPr>
              <a:t> </a:t>
            </a:r>
            <a:r>
              <a:rPr sz="2000" b="1">
                <a:solidFill>
                  <a:srgbClr val="000099"/>
                </a:solidFill>
                <a:latin typeface="华文楷体" panose="02010600040101010101" pitchFamily="2" charset="-122"/>
                <a:ea typeface="华文楷体" panose="02010600040101010101" pitchFamily="2" charset="-122"/>
                <a:sym typeface="+mn-ea"/>
              </a:rPr>
              <a:t> </a:t>
            </a:r>
            <a:endParaRPr sz="2400" b="1">
              <a:solidFill>
                <a:srgbClr val="FF0000"/>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lang="zh-CN" altLang="en-US" sz="2400"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algn="l" fontAlgn="base">
              <a:lnSpc>
                <a:spcPct val="120000"/>
              </a:lnSpc>
              <a:spcBef>
                <a:spcPct val="0"/>
              </a:spcBef>
              <a:spcAft>
                <a:spcPct val="0"/>
              </a:spcAft>
              <a:buFont typeface="Arial" panose="020B0604020202020204" pitchFamily="34" charset="0"/>
              <a:buNone/>
            </a:pP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algn="l" fontAlgn="base">
              <a:lnSpc>
                <a:spcPct val="120000"/>
              </a:lnSpc>
              <a:spcBef>
                <a:spcPct val="0"/>
              </a:spcBef>
              <a:spcAft>
                <a:spcPct val="0"/>
              </a:spcAft>
              <a:buFont typeface="Arial" panose="020B0604020202020204" pitchFamily="34" charset="0"/>
              <a:buNone/>
            </a:pP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algn="l" fontAlgn="base">
              <a:lnSpc>
                <a:spcPct val="120000"/>
              </a:lnSpc>
              <a:spcBef>
                <a:spcPct val="0"/>
              </a:spcBef>
              <a:spcAft>
                <a:spcPct val="0"/>
              </a:spcAft>
              <a:buFont typeface="Arial" panose="020B0604020202020204" pitchFamily="34" charset="0"/>
              <a:buNone/>
            </a:pPr>
            <a:r>
              <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该图是一个自变量的情形。这个</a:t>
            </a:r>
            <a:r>
              <a:rPr lang="zh-CN" b="1">
                <a:solidFill>
                  <a:srgbClr val="FF0000"/>
                </a:solidFill>
                <a:latin typeface="华文楷体" panose="02010600040101010101" pitchFamily="2" charset="-122"/>
                <a:ea typeface="华文楷体" panose="02010600040101010101" pitchFamily="2" charset="-122"/>
                <a:sym typeface="+mn-ea"/>
              </a:rPr>
              <a:t>一次函数关系</a:t>
            </a:r>
            <a:r>
              <a:rPr 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也同样</a:t>
            </a:r>
            <a:r>
              <a:rPr lang="zh-CN" b="1">
                <a:solidFill>
                  <a:srgbClr val="FF0000"/>
                </a:solidFill>
                <a:latin typeface="华文楷体" panose="02010600040101010101" pitchFamily="2" charset="-122"/>
                <a:ea typeface="华文楷体" panose="02010600040101010101" pitchFamily="2" charset="-122"/>
                <a:sym typeface="+mn-ea"/>
              </a:rPr>
              <a:t>适用</a:t>
            </a:r>
            <a:r>
              <a:rPr 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于</a:t>
            </a:r>
            <a:r>
              <a:rPr lang="zh-CN" b="1">
                <a:solidFill>
                  <a:srgbClr val="FF0000"/>
                </a:solidFill>
                <a:latin typeface="华文楷体" panose="02010600040101010101" pitchFamily="2" charset="-122"/>
                <a:ea typeface="华文楷体" panose="02010600040101010101" pitchFamily="2" charset="-122"/>
                <a:sym typeface="+mn-ea"/>
              </a:rPr>
              <a:t>多个自变量</a:t>
            </a:r>
            <a:r>
              <a:rPr 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的情形。例如，有两个变量</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X1</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X2</a:t>
            </a:r>
            <a:r>
              <a:rPr 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，当它们满足下式的关系时，称</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a:t>
            </a:r>
            <a:r>
              <a:rPr 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和</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X1</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X2</a:t>
            </a:r>
            <a:r>
              <a:rPr 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是一次函数关系。</a:t>
            </a:r>
          </a:p>
          <a:p>
            <a:pPr algn="l" fontAlgn="base">
              <a:lnSpc>
                <a:spcPct val="120000"/>
              </a:lnSpc>
              <a:spcBef>
                <a:spcPct val="0"/>
              </a:spcBef>
              <a:spcAft>
                <a:spcPct val="0"/>
              </a:spcAft>
              <a:buFont typeface="Arial" panose="020B0604020202020204" pitchFamily="34" charset="0"/>
              <a:buNone/>
            </a:pPr>
            <a:r>
              <a:rPr 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altLang="zh-CN" b="1" err="1">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ɑ</a:t>
            </a:r>
            <a:r>
              <a:rPr lang="en-US" b="1"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,b,c</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不为常</a:t>
            </a:r>
            <a:r>
              <a:rPr lang="en-US" altLang="zh-CN" b="1">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ɑ≠0,b≠0)</a:t>
            </a:r>
          </a:p>
          <a:p>
            <a:pPr algn="l" fontAlgn="base">
              <a:lnSpc>
                <a:spcPct val="120000"/>
              </a:lnSpc>
              <a:spcBef>
                <a:spcPct val="0"/>
              </a:spcBef>
              <a:spcAft>
                <a:spcPct val="0"/>
              </a:spcAft>
              <a:buFont typeface="Arial" panose="020B0604020202020204" pitchFamily="34" charset="0"/>
              <a:buNone/>
            </a:pPr>
            <a:endParaRPr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注</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有两个变量</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和</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如果对每个</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都有唯一确定的 </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与它对应，则称</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是</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的函数，用</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y=f(x)</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表示。此时</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称 </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a:t>
            </a:r>
            <a:r>
              <a:rPr lang="zh-CN" altLang="en-US" b="1">
                <a:solidFill>
                  <a:srgbClr val="FF0000"/>
                </a:solidFill>
                <a:latin typeface="华文楷体" panose="02010600040101010101" pitchFamily="2" charset="-122"/>
                <a:ea typeface="华文楷体" panose="02010600040101010101" pitchFamily="2" charset="-122"/>
                <a:sym typeface="+mn-ea"/>
              </a:rPr>
              <a:t>自变量</a:t>
            </a:r>
            <a:r>
              <a:rPr lang="en-US" altLang="zh-CN"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a:t>
            </a:r>
            <a:r>
              <a:rPr lang="zh-CN" altLang="en-US" b="1">
                <a:solidFill>
                  <a:srgbClr val="FF0000"/>
                </a:solidFill>
                <a:latin typeface="华文楷体" panose="02010600040101010101" pitchFamily="2" charset="-122"/>
                <a:ea typeface="华文楷体" panose="02010600040101010101" pitchFamily="2" charset="-122"/>
                <a:sym typeface="+mn-ea"/>
              </a:rPr>
              <a:t>因变量</a:t>
            </a:r>
            <a:r>
              <a:rPr lang="zh-CN" alt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endParaRPr lang="zh-CN" altLang="en-US" b="1">
              <a:solidFill>
                <a:srgbClr val="FF00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1749425" y="849630"/>
            <a:ext cx="2677795" cy="3099435"/>
          </a:xfrm>
          <a:prstGeom prst="rect">
            <a:avLst/>
          </a:prstGeom>
        </p:spPr>
      </p:pic>
      <p:pic>
        <p:nvPicPr>
          <p:cNvPr id="5" name="图片 4"/>
          <p:cNvPicPr>
            <a:picLocks noChangeAspect="1"/>
          </p:cNvPicPr>
          <p:nvPr/>
        </p:nvPicPr>
        <p:blipFill>
          <a:blip r:embed="rId3"/>
          <a:stretch>
            <a:fillRect/>
          </a:stretch>
        </p:blipFill>
        <p:spPr>
          <a:xfrm>
            <a:off x="3022109" y="4746571"/>
            <a:ext cx="2234565" cy="27686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34160" y="868680"/>
            <a:ext cx="10099675" cy="510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200000"/>
              </a:lnSpc>
              <a:spcBef>
                <a:spcPct val="0"/>
              </a:spcBef>
              <a:spcAft>
                <a:spcPct val="0"/>
              </a:spcAft>
              <a:buFont typeface="Arial" panose="020B0604020202020204" pitchFamily="34" charset="0"/>
              <a:buNone/>
            </a:pPr>
            <a:r>
              <a:rPr lang="zh-CN" sz="2800" b="1" dirty="0">
                <a:solidFill>
                  <a:srgbClr val="000099"/>
                </a:solidFill>
                <a:latin typeface="华文楷体" panose="02010600040101010101" pitchFamily="2" charset="-122"/>
                <a:ea typeface="华文楷体" panose="02010600040101010101" pitchFamily="2" charset="-122"/>
                <a:sym typeface="+mn-ea"/>
              </a:rPr>
              <a:t>  </a:t>
            </a:r>
            <a:r>
              <a:rPr lang="en-US" altLang="zh-CN" sz="2800" b="1" dirty="0">
                <a:solidFill>
                  <a:srgbClr val="000099"/>
                </a:solidFill>
                <a:latin typeface="华文楷体" panose="02010600040101010101" pitchFamily="2" charset="-122"/>
                <a:ea typeface="华文楷体" panose="02010600040101010101" pitchFamily="2" charset="-122"/>
                <a:sym typeface="+mn-ea"/>
              </a:rPr>
              <a:t>9.</a:t>
            </a:r>
            <a:r>
              <a:rPr lang="zh-CN" altLang="en-US" sz="2800" b="1" dirty="0">
                <a:solidFill>
                  <a:srgbClr val="000099"/>
                </a:solidFill>
                <a:latin typeface="华文楷体" panose="02010600040101010101" pitchFamily="2" charset="-122"/>
                <a:ea typeface="华文楷体" panose="02010600040101010101" pitchFamily="2" charset="-122"/>
                <a:sym typeface="+mn-ea"/>
              </a:rPr>
              <a:t>向量性质在神经网络中的应用</a:t>
            </a:r>
          </a:p>
          <a:p>
            <a:pPr fontAlgn="base">
              <a:lnSpc>
                <a:spcPct val="20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sz="24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1.</a:t>
            </a:r>
            <a:r>
              <a:rPr lang="zh-CN" altLang="en-US" sz="24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向量内积的性质（两个向量相反时内积取得最小值）为神经网络中的梯度下降法的基础原理。</a:t>
            </a:r>
          </a:p>
          <a:p>
            <a:pPr fontAlgn="base">
              <a:lnSpc>
                <a:spcPct val="200000"/>
              </a:lnSpc>
              <a:spcBef>
                <a:spcPct val="0"/>
              </a:spcBef>
              <a:spcAft>
                <a:spcPct val="0"/>
              </a:spcAft>
              <a:buFont typeface="Arial" panose="020B0604020202020204" pitchFamily="34" charset="0"/>
              <a:buNone/>
            </a:pPr>
            <a:r>
              <a:rPr lang="zh-CN" altLang="en-US" sz="24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altLang="zh-CN" sz="24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a:t>
            </a:r>
            <a:r>
              <a:rPr lang="zh-CN" altLang="en-US" sz="24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向量内积的坐标表示可将神经网络的加权输入之和简化为两个向量的内积。</a:t>
            </a:r>
          </a:p>
          <a:p>
            <a:pPr fontAlgn="base">
              <a:lnSpc>
                <a:spcPct val="200000"/>
              </a:lnSpc>
              <a:spcBef>
                <a:spcPct val="0"/>
              </a:spcBef>
              <a:spcAft>
                <a:spcPct val="0"/>
              </a:spcAft>
              <a:buFont typeface="Arial" panose="020B0604020202020204" pitchFamily="34" charset="0"/>
              <a:buNone/>
            </a:pPr>
            <a:r>
              <a:rPr lang="zh-CN" altLang="en-US" sz="2400" b="1" dirty="0">
                <a:solidFill>
                  <a:srgbClr val="000099"/>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endParaRPr lang="zh-CN" altLang="en-US"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928495" y="265430"/>
            <a:ext cx="8691880" cy="9101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altLang="en-US" sz="2400" b="1" dirty="0">
                <a:solidFill>
                  <a:srgbClr val="000099"/>
                </a:solidFill>
                <a:latin typeface="华文楷体" panose="02010600040101010101" pitchFamily="2" charset="-122"/>
                <a:ea typeface="华文楷体" panose="02010600040101010101" pitchFamily="2" charset="-122"/>
                <a:sym typeface="+mn-ea"/>
              </a:rPr>
              <a:t>内容小结</a:t>
            </a:r>
            <a:r>
              <a:rPr lang="en-US" altLang="zh-CN" sz="2400" b="1" dirty="0">
                <a:solidFill>
                  <a:srgbClr val="000099"/>
                </a:soli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lang="en-US" altLang="zh-CN" sz="2400" b="1" dirty="0">
                <a:solidFill>
                  <a:srgbClr val="000099"/>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 1.</a:t>
            </a:r>
            <a:r>
              <a:rPr lang="zh-CN" altLang="en-US" sz="2400" b="1" dirty="0">
                <a:solidFill>
                  <a:srgbClr val="FF0000"/>
                </a:solidFill>
                <a:latin typeface="华文楷体" panose="02010600040101010101" pitchFamily="2" charset="-122"/>
                <a:ea typeface="华文楷体" panose="02010600040101010101" pitchFamily="2" charset="-122"/>
                <a:sym typeface="+mn-ea"/>
              </a:rPr>
              <a:t> 向量的含义</a:t>
            </a: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2. </a:t>
            </a:r>
            <a:r>
              <a:rPr lang="zh-CN" altLang="en-US" sz="2400" b="1" dirty="0">
                <a:solidFill>
                  <a:srgbClr val="FF0000"/>
                </a:solidFill>
                <a:latin typeface="华文楷体" panose="02010600040101010101" pitchFamily="2" charset="-122"/>
                <a:ea typeface="华文楷体" panose="02010600040101010101" pitchFamily="2" charset="-122"/>
                <a:sym typeface="+mn-ea"/>
              </a:rPr>
              <a:t>向量的坐标表示</a:t>
            </a: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3. </a:t>
            </a:r>
            <a:r>
              <a:rPr lang="zh-CN" altLang="en-US" sz="2400" b="1" dirty="0">
                <a:solidFill>
                  <a:srgbClr val="FF0000"/>
                </a:solidFill>
                <a:latin typeface="华文楷体" panose="02010600040101010101" pitchFamily="2" charset="-122"/>
                <a:ea typeface="华文楷体" panose="02010600040101010101" pitchFamily="2" charset="-122"/>
                <a:sym typeface="+mn-ea"/>
              </a:rPr>
              <a:t>向量的大小  </a:t>
            </a: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4.</a:t>
            </a:r>
            <a:r>
              <a:rPr lang="zh-CN" altLang="en-US" sz="2400" b="1" dirty="0">
                <a:solidFill>
                  <a:srgbClr val="FF0000"/>
                </a:solidFill>
                <a:latin typeface="华文楷体" panose="02010600040101010101" pitchFamily="2" charset="-122"/>
                <a:ea typeface="华文楷体" panose="02010600040101010101" pitchFamily="2" charset="-122"/>
                <a:sym typeface="+mn-ea"/>
              </a:rPr>
              <a:t> 向量的内积</a:t>
            </a: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5. </a:t>
            </a:r>
            <a:r>
              <a:rPr lang="en-US" altLang="zh-CN" sz="2400" b="1" dirty="0" err="1">
                <a:solidFill>
                  <a:srgbClr val="FF0000"/>
                </a:solidFill>
                <a:latin typeface="华文楷体" panose="02010600040101010101" pitchFamily="2" charset="-122"/>
                <a:ea typeface="华文楷体" panose="02010600040101010101" pitchFamily="2" charset="-122"/>
                <a:sym typeface="+mn-ea"/>
              </a:rPr>
              <a:t>柯西</a:t>
            </a:r>
            <a:r>
              <a:rPr lang="en-US" altLang="zh-CN" sz="2400" b="1" dirty="0">
                <a:solidFill>
                  <a:srgbClr val="FF0000"/>
                </a:solidFill>
                <a:latin typeface="华文楷体" panose="02010600040101010101" pitchFamily="2" charset="-122"/>
                <a:ea typeface="华文楷体" panose="02010600040101010101" pitchFamily="2" charset="-122"/>
                <a:sym typeface="+mn-ea"/>
              </a:rPr>
              <a:t> - </a:t>
            </a:r>
            <a:r>
              <a:rPr lang="en-US" altLang="zh-CN" sz="2400" b="1" dirty="0" err="1">
                <a:solidFill>
                  <a:srgbClr val="FF0000"/>
                </a:solidFill>
                <a:latin typeface="华文楷体" panose="02010600040101010101" pitchFamily="2" charset="-122"/>
                <a:ea typeface="华文楷体" panose="02010600040101010101" pitchFamily="2" charset="-122"/>
                <a:sym typeface="+mn-ea"/>
              </a:rPr>
              <a:t>施瓦茨不等式</a:t>
            </a:r>
            <a:endParaRPr lang="en-US" altLang="zh-CN" sz="2400" b="1" dirty="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400" b="1" dirty="0">
                <a:solidFill>
                  <a:srgbClr val="FF0000"/>
                </a:solidFill>
                <a:latin typeface="华文楷体" panose="02010600040101010101" pitchFamily="2" charset="-122"/>
                <a:ea typeface="华文楷体" panose="02010600040101010101" pitchFamily="2" charset="-122"/>
                <a:sym typeface="+mn-ea"/>
              </a:rPr>
              <a:t>    6. </a:t>
            </a:r>
            <a:r>
              <a:rPr lang="zh-CN" altLang="en-US" sz="2400" b="1" dirty="0">
                <a:solidFill>
                  <a:srgbClr val="FF0000"/>
                </a:solidFill>
                <a:latin typeface="华文楷体" panose="02010600040101010101" pitchFamily="2" charset="-122"/>
                <a:ea typeface="华文楷体" panose="02010600040101010101" pitchFamily="2" charset="-122"/>
                <a:sym typeface="+mn-ea"/>
              </a:rPr>
              <a:t>内积的坐标表示</a:t>
            </a: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7. </a:t>
            </a:r>
            <a:r>
              <a:rPr lang="zh-CN" altLang="en-US" sz="2400" b="1" dirty="0">
                <a:solidFill>
                  <a:srgbClr val="FF0000"/>
                </a:solidFill>
                <a:latin typeface="华文楷体" panose="02010600040101010101" pitchFamily="2" charset="-122"/>
                <a:ea typeface="华文楷体" panose="02010600040101010101" pitchFamily="2" charset="-122"/>
                <a:sym typeface="+mn-ea"/>
              </a:rPr>
              <a:t>向量性质的推广（二维变</a:t>
            </a:r>
            <a:r>
              <a:rPr lang="en-US" altLang="zh-CN" sz="2400" b="1" dirty="0">
                <a:solidFill>
                  <a:srgbClr val="FF0000"/>
                </a:solidFill>
                <a:latin typeface="华文楷体" panose="02010600040101010101" pitchFamily="2" charset="-122"/>
                <a:ea typeface="华文楷体" panose="02010600040101010101" pitchFamily="2" charset="-122"/>
                <a:sym typeface="+mn-ea"/>
              </a:rPr>
              <a:t>n</a:t>
            </a:r>
            <a:r>
              <a:rPr lang="zh-CN" altLang="en-US" sz="2400" b="1" dirty="0">
                <a:solidFill>
                  <a:srgbClr val="FF0000"/>
                </a:solidFill>
                <a:latin typeface="华文楷体" panose="02010600040101010101" pitchFamily="2" charset="-122"/>
                <a:ea typeface="华文楷体" panose="02010600040101010101" pitchFamily="2" charset="-122"/>
                <a:sym typeface="+mn-ea"/>
              </a:rPr>
              <a:t>维）</a:t>
            </a: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8. </a:t>
            </a:r>
            <a:r>
              <a:rPr lang="zh-CN" altLang="en-US" sz="2400" b="1" dirty="0">
                <a:solidFill>
                  <a:srgbClr val="FF0000"/>
                </a:solidFill>
                <a:latin typeface="华文楷体" panose="02010600040101010101" pitchFamily="2" charset="-122"/>
                <a:ea typeface="华文楷体" panose="02010600040101010101" pitchFamily="2" charset="-122"/>
                <a:sym typeface="+mn-ea"/>
              </a:rPr>
              <a:t>张量</a:t>
            </a: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9. </a:t>
            </a:r>
            <a:r>
              <a:rPr lang="zh-CN" altLang="en-US" sz="2400" b="1" dirty="0">
                <a:solidFill>
                  <a:srgbClr val="FF0000"/>
                </a:solidFill>
                <a:latin typeface="华文楷体" panose="02010600040101010101" pitchFamily="2" charset="-122"/>
                <a:ea typeface="华文楷体" panose="02010600040101010101" pitchFamily="2" charset="-122"/>
                <a:sym typeface="+mn-ea"/>
              </a:rPr>
              <a:t>向量性质在神经网络中的应用</a:t>
            </a:r>
            <a:endParaRPr lang="en-US" altLang="zh-CN" sz="2400" b="1" dirty="0">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endParaRPr lang="zh-CN" altLang="en-US" sz="2400" b="1" dirty="0">
              <a:solidFill>
                <a:srgbClr val="FF0000"/>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sz="2400" b="1" dirty="0">
                <a:solidFill>
                  <a:srgbClr val="FF0000"/>
                </a:soli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endParaRPr sz="24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sz="24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endParaRPr lang="en-US" altLang="zh-CN" sz="2400" b="1" dirty="0">
              <a:solidFill>
                <a:srgbClr val="FF0000"/>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endParaRPr lang="zh-CN" altLang="en-US" sz="2400" b="1" dirty="0">
              <a:solidFill>
                <a:srgbClr val="000099"/>
              </a:solidFill>
              <a:latin typeface="华文楷体" panose="02010600040101010101" pitchFamily="2" charset="-122"/>
              <a:ea typeface="华文楷体" panose="02010600040101010101" pitchFamily="2" charset="-122"/>
            </a:endParaRPr>
          </a:p>
          <a:p>
            <a:pPr indent="0" algn="just" fontAlgn="base">
              <a:lnSpc>
                <a:spcPct val="130000"/>
              </a:lnSpc>
              <a:spcBef>
                <a:spcPct val="0"/>
              </a:spcBef>
              <a:spcAft>
                <a:spcPct val="0"/>
              </a:spcAft>
              <a:buFont typeface="Arial" panose="020B0604020202020204" pitchFamily="34" charset="0"/>
              <a:buNone/>
            </a:pPr>
            <a:r>
              <a:rPr lang="zh-CN" altLang="en-US" sz="2400" b="1" dirty="0">
                <a:solidFill>
                  <a:srgbClr val="000099"/>
                </a:solidFill>
                <a:latin typeface="华文楷体" panose="02010600040101010101" pitchFamily="2" charset="-122"/>
                <a:ea typeface="华文楷体" panose="02010600040101010101" pitchFamily="2" charset="-122"/>
              </a:rPr>
              <a:t>  </a:t>
            </a:r>
            <a:endParaRPr lang="zh-CN" altLang="en-US" b="1" dirty="0">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855914" y="188913"/>
            <a:ext cx="73342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en-US" sz="3600" b="1">
                <a:solidFill>
                  <a:srgbClr val="CC0000"/>
                </a:solidFill>
                <a:latin typeface="Times New Roman" panose="02020603050405020304" pitchFamily="18" charset="0"/>
                <a:ea typeface="楷体_GB2312" pitchFamily="1" charset="-122"/>
              </a:rPr>
              <a:t>3</a:t>
            </a:r>
            <a:r>
              <a:rPr sz="3600" b="1">
                <a:solidFill>
                  <a:srgbClr val="CC0000"/>
                </a:solidFill>
                <a:latin typeface="Times New Roman" panose="02020603050405020304" pitchFamily="18" charset="0"/>
                <a:ea typeface="楷体_GB2312" pitchFamily="1" charset="-122"/>
              </a:rPr>
              <a:t>-</a:t>
            </a:r>
            <a:r>
              <a:rPr lang="en-US" sz="3600" b="1">
                <a:solidFill>
                  <a:srgbClr val="CC0000"/>
                </a:solidFill>
                <a:latin typeface="Times New Roman" panose="02020603050405020304" pitchFamily="18" charset="0"/>
                <a:ea typeface="楷体_GB2312" pitchFamily="1" charset="-122"/>
              </a:rPr>
              <a:t>5</a:t>
            </a:r>
            <a:r>
              <a:rPr sz="3600" b="1">
                <a:solidFill>
                  <a:srgbClr val="CC0000"/>
                </a:solidFill>
                <a:latin typeface="Times New Roman" panose="02020603050405020304" pitchFamily="18" charset="0"/>
                <a:ea typeface="楷体_GB2312" pitchFamily="1" charset="-122"/>
              </a:rPr>
              <a:t> 有助于理解神经网络的矩阵基础</a:t>
            </a:r>
          </a:p>
        </p:txBody>
      </p:sp>
      <p:sp>
        <p:nvSpPr>
          <p:cNvPr id="6149" name="Rectangle 3"/>
          <p:cNvSpPr>
            <a:spLocks noChangeArrowheads="1"/>
          </p:cNvSpPr>
          <p:nvPr/>
        </p:nvSpPr>
        <p:spPr bwMode="auto">
          <a:xfrm>
            <a:off x="1873885" y="720725"/>
            <a:ext cx="9590405" cy="4061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dirty="0">
                <a:solidFill>
                  <a:srgbClr val="000099"/>
                </a:solidFill>
                <a:latin typeface="华文楷体" panose="02010600040101010101" pitchFamily="2" charset="-122"/>
                <a:ea typeface="华文楷体" panose="02010600040101010101" pitchFamily="2" charset="-122"/>
                <a:sym typeface="+mn-ea"/>
              </a:rPr>
              <a:t>  </a:t>
            </a:r>
            <a:r>
              <a:rPr lang="en-US" sz="2400" b="1" dirty="0">
                <a:solidFill>
                  <a:srgbClr val="000099"/>
                </a:soli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神经网络的文献中会用到</a:t>
            </a:r>
            <a:r>
              <a:rPr sz="2000" dirty="0" err="1">
                <a:solidFill>
                  <a:srgbClr val="FF0000"/>
                </a:solidFill>
                <a:latin typeface="华文楷体" panose="02010600040101010101" pitchFamily="2" charset="-122"/>
                <a:ea typeface="华文楷体" panose="02010600040101010101" pitchFamily="2" charset="-122"/>
                <a:sym typeface="+mn-ea"/>
              </a:rPr>
              <a:t>矩阵（matrix</a:t>
            </a:r>
            <a:r>
              <a:rPr sz="2000" dirty="0">
                <a:solidFill>
                  <a:srgbClr val="FF0000"/>
                </a:solidFill>
                <a:latin typeface="华文楷体" panose="02010600040101010101" pitchFamily="2" charset="-122"/>
                <a:ea typeface="华文楷体" panose="02010600040101010101" pitchFamily="2" charset="-122"/>
                <a:sym typeface="+mn-ea"/>
              </a:rPr>
              <a:t>）</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矩阵可以使数学式的表示变简洁</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下面讲述矩阵有关知识。</a:t>
            </a:r>
            <a:r>
              <a:rPr lang="zh-CN" sz="2000" b="1" dirty="0">
                <a:solidFill>
                  <a:srgbClr val="000099"/>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1.什么是矩阵</a:t>
            </a: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b="1" dirty="0">
                <a:solidFill>
                  <a:srgbClr val="FF0000"/>
                </a:soli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矩阵是数的阵列，如下所示</a:t>
            </a: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华文楷体" panose="02010600040101010101" pitchFamily="2" charset="-122"/>
                <a:ea typeface="华文楷体" panose="02010600040101010101" pitchFamily="2" charset="-122"/>
              </a:rPr>
              <a:t>     </a:t>
            </a:r>
            <a:r>
              <a:rPr lang="zh-CN" altLang="en-US" sz="2000" dirty="0">
                <a:solidFill>
                  <a:srgbClr val="FF0000"/>
                </a:solidFill>
                <a:latin typeface="华文楷体" panose="02010600040101010101" pitchFamily="2" charset="-122"/>
                <a:ea typeface="华文楷体" panose="02010600040101010101" pitchFamily="2" charset="-122"/>
              </a:rPr>
              <a:t>横排称为行，竖排称为列，</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行数与列数相同的矩阵称为</a:t>
            </a:r>
            <a:r>
              <a:rPr lang="zh-CN" altLang="en-US" sz="2000" dirty="0">
                <a:solidFill>
                  <a:srgbClr val="FF0000"/>
                </a:solidFill>
                <a:latin typeface="华文楷体" panose="02010600040101010101" pitchFamily="2" charset="-122"/>
                <a:ea typeface="华文楷体" panose="02010600040101010101" pitchFamily="2" charset="-122"/>
              </a:rPr>
              <a:t>方阵</a:t>
            </a:r>
          </a:p>
          <a:p>
            <a:pPr fontAlgn="base">
              <a:lnSpc>
                <a:spcPct val="150000"/>
              </a:lnSpc>
              <a:spcBef>
                <a:spcPct val="0"/>
              </a:spcBef>
              <a:spcAft>
                <a:spcPct val="0"/>
              </a:spcAft>
              <a:buFont typeface="Arial" panose="020B0604020202020204" pitchFamily="34" charset="0"/>
              <a:buNone/>
            </a:pPr>
            <a:r>
              <a:rPr lang="zh-CN" altLang="en-US" sz="2000" dirty="0">
                <a:solidFill>
                  <a:srgbClr val="FF0000"/>
                </a:solidFill>
                <a:latin typeface="华文楷体" panose="02010600040101010101" pitchFamily="2" charset="-122"/>
                <a:ea typeface="华文楷体" panose="02010600040101010101" pitchFamily="2" charset="-122"/>
              </a:rPr>
              <a:t>     </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如下所示的矩阵</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X</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Y</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分别称为</a:t>
            </a:r>
            <a:r>
              <a:rPr lang="zh-CN" altLang="en-US" sz="2000" dirty="0">
                <a:solidFill>
                  <a:srgbClr val="FF0000"/>
                </a:solidFill>
                <a:latin typeface="华文楷体" panose="02010600040101010101" pitchFamily="2" charset="-122"/>
                <a:ea typeface="华文楷体" panose="02010600040101010101" pitchFamily="2" charset="-122"/>
              </a:rPr>
              <a:t>列向量</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zh-CN" altLang="en-US" sz="2000" dirty="0">
                <a:solidFill>
                  <a:srgbClr val="FF0000"/>
                </a:solidFill>
                <a:latin typeface="华文楷体" panose="02010600040101010101" pitchFamily="2" charset="-122"/>
                <a:ea typeface="华文楷体" panose="02010600040101010101" pitchFamily="2" charset="-122"/>
              </a:rPr>
              <a:t>行向量</a:t>
            </a:r>
          </a:p>
        </p:txBody>
      </p:sp>
      <p:pic>
        <p:nvPicPr>
          <p:cNvPr id="4" name="图片 3"/>
          <p:cNvPicPr>
            <a:picLocks noChangeAspect="1"/>
          </p:cNvPicPr>
          <p:nvPr/>
        </p:nvPicPr>
        <p:blipFill>
          <a:blip r:embed="rId2"/>
          <a:stretch>
            <a:fillRect/>
          </a:stretch>
        </p:blipFill>
        <p:spPr>
          <a:xfrm>
            <a:off x="2629535" y="2889885"/>
            <a:ext cx="1868170" cy="1009650"/>
          </a:xfrm>
          <a:prstGeom prst="rect">
            <a:avLst/>
          </a:prstGeom>
        </p:spPr>
      </p:pic>
      <p:pic>
        <p:nvPicPr>
          <p:cNvPr id="5" name="图片 4"/>
          <p:cNvPicPr>
            <a:picLocks noChangeAspect="1"/>
          </p:cNvPicPr>
          <p:nvPr/>
        </p:nvPicPr>
        <p:blipFill>
          <a:blip r:embed="rId3"/>
          <a:stretch>
            <a:fillRect/>
          </a:stretch>
        </p:blipFill>
        <p:spPr>
          <a:xfrm>
            <a:off x="2706370" y="4818380"/>
            <a:ext cx="3016250" cy="944245"/>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51025" y="414655"/>
            <a:ext cx="9590405" cy="4246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b="1">
                <a:solidFill>
                  <a:srgbClr val="FF0000"/>
                </a:solidFill>
                <a:latin typeface="华文楷体" panose="02010600040101010101" pitchFamily="2" charset="-122"/>
                <a:ea typeface="华文楷体" panose="02010600040101010101" pitchFamily="2" charset="-122"/>
                <a:sym typeface="+mn-ea"/>
              </a:rPr>
              <a:t> </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将矩阵</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推广到更一般的情形，如下所示</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endPar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a:solidFill>
                  <a:srgbClr val="000099"/>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zh-CN" altLang="en-US" b="1">
                <a:solidFill>
                  <a:srgbClr val="FF0000"/>
                </a:solidFill>
                <a:latin typeface="华文楷体" panose="02010600040101010101" pitchFamily="2" charset="-122"/>
                <a:ea typeface="华文楷体" panose="02010600040101010101" pitchFamily="2" charset="-122"/>
              </a:rPr>
              <a:t>     </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这是</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m</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行</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n</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列的矩阵。位于第</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i</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行第</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j</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列的值（称为元素）用</a:t>
            </a:r>
            <a:r>
              <a:rPr lang="en-US" altLang="zh-CN" sz="2000" b="1">
                <a:solidFill>
                  <a:srgbClr val="FF0000"/>
                </a:solidFill>
                <a:latin typeface="华文楷体" panose="02010600040101010101" pitchFamily="2" charset="-122"/>
                <a:ea typeface="华文楷体" panose="02010600040101010101" pitchFamily="2" charset="-122"/>
              </a:rPr>
              <a:t>a</a:t>
            </a:r>
            <a:r>
              <a:rPr lang="en-US" altLang="zh-CN" sz="1200" b="1">
                <a:solidFill>
                  <a:srgbClr val="FF0000"/>
                </a:solidFill>
                <a:latin typeface="华文楷体" panose="02010600040101010101" pitchFamily="2" charset="-122"/>
                <a:ea typeface="华文楷体" panose="02010600040101010101" pitchFamily="2" charset="-122"/>
              </a:rPr>
              <a:t>ij</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表示</a:t>
            </a:r>
          </a:p>
          <a:p>
            <a:pPr fontAlgn="base">
              <a:lnSpc>
                <a:spcPct val="150000"/>
              </a:lnSpc>
              <a:spcBef>
                <a:spcPct val="0"/>
              </a:spcBef>
              <a:spcAft>
                <a:spcPct val="0"/>
              </a:spcAft>
              <a:buFont typeface="Arial" panose="020B0604020202020204" pitchFamily="34" charset="0"/>
              <a:buNone/>
            </a:pP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zh-CN" altLang="en-US" sz="2000" b="1">
                <a:solidFill>
                  <a:srgbClr val="FF0000"/>
                </a:solidFill>
                <a:latin typeface="华文楷体" panose="02010600040101010101" pitchFamily="2" charset="-122"/>
                <a:ea typeface="华文楷体" panose="02010600040101010101" pitchFamily="2" charset="-122"/>
              </a:rPr>
              <a:t>单位矩阵</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是对角线上的元素为 1 </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其他元素为 0 的方阵，通常用</a:t>
            </a:r>
            <a:r>
              <a:rPr lang="en-US" altLang="zh-CN" sz="2000" b="1">
                <a:solidFill>
                  <a:srgbClr val="FF0000"/>
                </a:solidFill>
                <a:latin typeface="华文楷体" panose="02010600040101010101" pitchFamily="2" charset="-122"/>
                <a:ea typeface="华文楷体" panose="02010600040101010101" pitchFamily="2" charset="-122"/>
              </a:rPr>
              <a:t>E</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表示</a:t>
            </a: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b="1">
                <a:solidFill>
                  <a:srgbClr val="005DFF"/>
                </a:solidFill>
                <a:latin typeface="华文楷体" panose="02010600040101010101" pitchFamily="2" charset="-122"/>
                <a:ea typeface="华文楷体" panose="02010600040101010101" pitchFamily="2" charset="-122"/>
              </a:rPr>
              <a:t>【</a:t>
            </a:r>
            <a:r>
              <a:rPr lang="zh-CN" altLang="en-US" sz="2000" b="1">
                <a:solidFill>
                  <a:srgbClr val="005DFF"/>
                </a:solidFill>
                <a:latin typeface="华文楷体" panose="02010600040101010101" pitchFamily="2" charset="-122"/>
                <a:ea typeface="华文楷体" panose="02010600040101010101" pitchFamily="2" charset="-122"/>
                <a:sym typeface="+mn-ea"/>
              </a:rPr>
              <a:t>例</a:t>
            </a:r>
            <a:r>
              <a:rPr lang="zh-CN" altLang="en-US" sz="2000" b="1">
                <a:solidFill>
                  <a:srgbClr val="005DFF"/>
                </a:solidFill>
                <a:latin typeface="华文楷体" panose="02010600040101010101" pitchFamily="2" charset="-122"/>
                <a:ea typeface="华文楷体" panose="02010600040101010101" pitchFamily="2" charset="-122"/>
              </a:rPr>
              <a:t>】2 行 2 列、3 行 3 列的单位矩阵</a:t>
            </a:r>
            <a:r>
              <a:rPr lang="en-US" altLang="zh-CN" sz="2000" b="1">
                <a:solidFill>
                  <a:srgbClr val="005DFF"/>
                </a:solidFill>
                <a:latin typeface="华文楷体" panose="02010600040101010101" pitchFamily="2" charset="-122"/>
                <a:ea typeface="华文楷体" panose="02010600040101010101" pitchFamily="2" charset="-122"/>
              </a:rPr>
              <a:t>E(</a:t>
            </a:r>
            <a:r>
              <a:rPr lang="zh-CN" altLang="en-US" sz="2000" b="1">
                <a:solidFill>
                  <a:srgbClr val="005DFF"/>
                </a:solidFill>
                <a:latin typeface="华文楷体" panose="02010600040101010101" pitchFamily="2" charset="-122"/>
                <a:ea typeface="华文楷体" panose="02010600040101010101" pitchFamily="2" charset="-122"/>
              </a:rPr>
              <a:t>称为 2 阶单位矩阵、3 阶单位矩阵）分别如下表示：</a:t>
            </a:r>
          </a:p>
        </p:txBody>
      </p:sp>
      <p:pic>
        <p:nvPicPr>
          <p:cNvPr id="2" name="图片 1"/>
          <p:cNvPicPr>
            <a:picLocks noChangeAspect="1"/>
          </p:cNvPicPr>
          <p:nvPr/>
        </p:nvPicPr>
        <p:blipFill>
          <a:blip r:embed="rId2"/>
          <a:stretch>
            <a:fillRect/>
          </a:stretch>
        </p:blipFill>
        <p:spPr>
          <a:xfrm>
            <a:off x="2785745" y="984250"/>
            <a:ext cx="2958465" cy="1326515"/>
          </a:xfrm>
          <a:prstGeom prst="rect">
            <a:avLst/>
          </a:prstGeom>
        </p:spPr>
      </p:pic>
      <p:pic>
        <p:nvPicPr>
          <p:cNvPr id="3" name="图片 2"/>
          <p:cNvPicPr>
            <a:picLocks noChangeAspect="1"/>
          </p:cNvPicPr>
          <p:nvPr/>
        </p:nvPicPr>
        <p:blipFill>
          <a:blip r:embed="rId3"/>
          <a:stretch>
            <a:fillRect/>
          </a:stretch>
        </p:blipFill>
        <p:spPr>
          <a:xfrm>
            <a:off x="2830195" y="4715510"/>
            <a:ext cx="4156710" cy="11557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930400" y="199390"/>
            <a:ext cx="9590405" cy="410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800" b="1" dirty="0">
                <a:solidFill>
                  <a:srgbClr val="000099"/>
                </a:solidFill>
                <a:latin typeface="华文楷体" panose="02010600040101010101" pitchFamily="2" charset="-122"/>
                <a:ea typeface="华文楷体" panose="02010600040101010101" pitchFamily="2" charset="-122"/>
                <a:sym typeface="+mn-ea"/>
              </a:rPr>
              <a:t>2</a:t>
            </a:r>
            <a:r>
              <a:rPr lang="en-US" altLang="zh-CN" sz="2800" b="1" dirty="0">
                <a:solidFill>
                  <a:srgbClr val="000099"/>
                </a:solidFill>
                <a:latin typeface="华文楷体" panose="02010600040101010101" pitchFamily="2" charset="-122"/>
                <a:ea typeface="华文楷体" panose="02010600040101010101" pitchFamily="2" charset="-122"/>
                <a:sym typeface="+mn-ea"/>
              </a:rPr>
              <a:t>.矩阵相等</a:t>
            </a: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两个矩阵</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B</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相等的含义是它们对应的元素相等，记为</a:t>
            </a:r>
            <a:r>
              <a:rPr lang="en-US" sz="2000" b="1" dirty="0" err="1">
                <a:solidFill>
                  <a:srgbClr val="FF0000"/>
                </a:solidFill>
                <a:latin typeface="华文楷体" panose="02010600040101010101" pitchFamily="2" charset="-122"/>
                <a:ea typeface="华文楷体" panose="02010600040101010101" pitchFamily="2" charset="-122"/>
                <a:sym typeface="+mn-ea"/>
              </a:rPr>
              <a:t>A</a:t>
            </a:r>
            <a:r>
              <a:rPr lang="en-US" sz="2000" b="1" dirty="0">
                <a:solidFill>
                  <a:srgbClr val="FF0000"/>
                </a:solidFill>
                <a:latin typeface="华文楷体" panose="02010600040101010101" pitchFamily="2" charset="-122"/>
                <a:ea typeface="华文楷体" panose="02010600040101010101" pitchFamily="2" charset="-122"/>
                <a:sym typeface="+mn-ea"/>
              </a:rPr>
              <a:t>=B</a:t>
            </a:r>
            <a:endParaRPr sz="2000" dirty="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sz="2000" b="1" dirty="0">
                <a:solidFill>
                  <a:srgbClr val="005DFF"/>
                </a:solidFill>
                <a:latin typeface="华文楷体" panose="02010600040101010101" pitchFamily="2" charset="-122"/>
                <a:ea typeface="华文楷体" panose="02010600040101010101" pitchFamily="2" charset="-122"/>
                <a:sym typeface="+mn-ea"/>
              </a:rPr>
              <a:t>【例】当         ，       </a:t>
            </a:r>
            <a:r>
              <a:rPr lang="en-US" altLang="zh-CN" sz="2000" b="1" dirty="0" smtClean="0">
                <a:solidFill>
                  <a:srgbClr val="005DFF"/>
                </a:solidFill>
                <a:latin typeface="华文楷体" panose="02010600040101010101" pitchFamily="2" charset="-122"/>
                <a:ea typeface="华文楷体" panose="02010600040101010101" pitchFamily="2" charset="-122"/>
                <a:sym typeface="+mn-ea"/>
              </a:rPr>
              <a:t>                     </a:t>
            </a:r>
            <a:r>
              <a:rPr lang="zh-CN" sz="2000" b="1" dirty="0" smtClean="0">
                <a:solidFill>
                  <a:srgbClr val="005DFF"/>
                </a:solidFill>
                <a:latin typeface="华文楷体" panose="02010600040101010101" pitchFamily="2" charset="-122"/>
                <a:ea typeface="华文楷体" panose="02010600040101010101" pitchFamily="2" charset="-122"/>
                <a:sym typeface="+mn-ea"/>
              </a:rPr>
              <a:t>时</a:t>
            </a:r>
            <a:r>
              <a:rPr lang="zh-CN" sz="2000" b="1" dirty="0">
                <a:solidFill>
                  <a:srgbClr val="005DFF"/>
                </a:solidFill>
                <a:latin typeface="华文楷体" panose="02010600040101010101" pitchFamily="2" charset="-122"/>
                <a:ea typeface="华文楷体" panose="02010600040101010101" pitchFamily="2" charset="-122"/>
                <a:sym typeface="+mn-ea"/>
              </a:rPr>
              <a:t>，如果</a:t>
            </a:r>
            <a:r>
              <a:rPr lang="en-US" altLang="zh-CN" sz="2000" b="1" dirty="0">
                <a:solidFill>
                  <a:srgbClr val="005DFF"/>
                </a:solidFill>
                <a:latin typeface="华文楷体" panose="02010600040101010101" pitchFamily="2" charset="-122"/>
                <a:ea typeface="华文楷体" panose="02010600040101010101" pitchFamily="2" charset="-122"/>
                <a:sym typeface="+mn-ea"/>
              </a:rPr>
              <a:t>A=B</a:t>
            </a:r>
            <a:r>
              <a:rPr lang="zh-CN" sz="2000" b="1" dirty="0">
                <a:solidFill>
                  <a:srgbClr val="005DFF"/>
                </a:solidFill>
                <a:latin typeface="华文楷体" panose="02010600040101010101" pitchFamily="2" charset="-122"/>
                <a:ea typeface="华文楷体" panose="02010600040101010101" pitchFamily="2" charset="-122"/>
                <a:sym typeface="+mn-ea"/>
              </a:rPr>
              <a:t> ，则</a:t>
            </a:r>
            <a:r>
              <a:rPr lang="en-US" altLang="zh-CN" sz="2000" b="1" dirty="0">
                <a:solidFill>
                  <a:srgbClr val="005DFF"/>
                </a:solidFill>
                <a:latin typeface="华文楷体" panose="02010600040101010101" pitchFamily="2" charset="-122"/>
                <a:ea typeface="华文楷体" panose="02010600040101010101" pitchFamily="2" charset="-122"/>
                <a:sym typeface="+mn-ea"/>
              </a:rPr>
              <a:t>x=2,y=7,u=1,v=8</a:t>
            </a:r>
          </a:p>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3.矩阵的和、差、常数倍</a:t>
            </a:r>
            <a:r>
              <a:rPr sz="2000" dirty="0">
                <a:solidFill>
                  <a:srgbClr val="000099"/>
                </a:solidFill>
                <a:latin typeface="华文楷体" panose="02010600040101010101" pitchFamily="2" charset="-122"/>
                <a:ea typeface="华文楷体" panose="02010600040101010101" pitchFamily="2" charset="-122"/>
                <a:sym typeface="+mn-ea"/>
              </a:rPr>
              <a:t> </a:t>
            </a:r>
            <a:endParaRPr lang="en-US" altLang="zh-CN" sz="20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sz="2000" b="1" dirty="0">
                <a:solidFill>
                  <a:srgbClr val="005DFF"/>
                </a:solidFill>
                <a:latin typeface="华文楷体" panose="02010600040101010101" pitchFamily="2" charset="-122"/>
                <a:ea typeface="华文楷体" panose="02010600040101010101" pitchFamily="2" charset="-122"/>
                <a:sym typeface="+mn-ea"/>
              </a:rPr>
              <a:t>   </a:t>
            </a:r>
            <a:r>
              <a:rPr 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矩阵的和差：</a:t>
            </a: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相同位置元素进行加减</a:t>
            </a:r>
          </a:p>
          <a:p>
            <a:pPr fontAlgn="base">
              <a:lnSpc>
                <a:spcPct val="150000"/>
              </a:lnSpc>
              <a:spcBef>
                <a:spcPct val="0"/>
              </a:spcBef>
              <a:spcAft>
                <a:spcPct val="0"/>
              </a:spcAft>
              <a:buFont typeface="Arial" panose="020B0604020202020204" pitchFamily="34" charset="0"/>
              <a:buNone/>
            </a:pPr>
            <a:r>
              <a:rPr 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矩阵的常数倍数：</a:t>
            </a: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矩阵中每个元素与该常数倍数相乘</a:t>
            </a: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lang="zh-CN" sz="2000" b="1" dirty="0">
                <a:solidFill>
                  <a:srgbClr val="005DFF"/>
                </a:solidFill>
                <a:latin typeface="华文楷体" panose="02010600040101010101" pitchFamily="2" charset="-122"/>
                <a:ea typeface="华文楷体" panose="02010600040101010101" pitchFamily="2" charset="-122"/>
                <a:sym typeface="+mn-ea"/>
              </a:rPr>
              <a:t>【例】当</a:t>
            </a:r>
            <a:r>
              <a:rPr lang="zh-CN" sz="2000" b="1" dirty="0">
                <a:solidFill>
                  <a:srgbClr val="000099"/>
                </a:solidFill>
                <a:latin typeface="华文楷体" panose="02010600040101010101" pitchFamily="2" charset="-122"/>
                <a:ea typeface="华文楷体" panose="02010600040101010101" pitchFamily="2" charset="-122"/>
                <a:sym typeface="+mn-ea"/>
              </a:rPr>
              <a:t>          </a:t>
            </a:r>
            <a:r>
              <a:rPr lang="en-US" altLang="zh-CN" sz="2000" b="1" dirty="0" smtClean="0">
                <a:solidFill>
                  <a:srgbClr val="000099"/>
                </a:solidFill>
                <a:latin typeface="华文楷体" panose="02010600040101010101" pitchFamily="2" charset="-122"/>
                <a:ea typeface="华文楷体" panose="02010600040101010101" pitchFamily="2" charset="-122"/>
                <a:sym typeface="+mn-ea"/>
              </a:rPr>
              <a:t>              </a:t>
            </a:r>
            <a:r>
              <a:rPr lang="zh-CN" sz="2000" b="1" dirty="0" smtClean="0">
                <a:solidFill>
                  <a:srgbClr val="000099"/>
                </a:solidFill>
                <a:latin typeface="华文楷体" panose="02010600040101010101" pitchFamily="2" charset="-122"/>
                <a:ea typeface="华文楷体" panose="02010600040101010101" pitchFamily="2" charset="-122"/>
                <a:sym typeface="+mn-ea"/>
              </a:rPr>
              <a:t>，      </a:t>
            </a:r>
            <a:r>
              <a:rPr lang="en-US" altLang="zh-CN" sz="2000" b="1" dirty="0" smtClean="0">
                <a:solidFill>
                  <a:srgbClr val="000099"/>
                </a:solidFill>
                <a:latin typeface="华文楷体" panose="02010600040101010101" pitchFamily="2" charset="-122"/>
                <a:ea typeface="华文楷体" panose="02010600040101010101" pitchFamily="2" charset="-122"/>
                <a:sym typeface="+mn-ea"/>
              </a:rPr>
              <a:t>                       </a:t>
            </a:r>
            <a:r>
              <a:rPr lang="zh-CN" sz="2000" b="1" dirty="0" smtClean="0">
                <a:solidFill>
                  <a:srgbClr val="005DFF"/>
                </a:solidFill>
                <a:latin typeface="华文楷体" panose="02010600040101010101" pitchFamily="2" charset="-122"/>
                <a:ea typeface="华文楷体" panose="02010600040101010101" pitchFamily="2" charset="-122"/>
                <a:sym typeface="+mn-ea"/>
              </a:rPr>
              <a:t>时</a:t>
            </a:r>
            <a:r>
              <a:rPr lang="zh-CN" sz="2000" b="1" dirty="0">
                <a:solidFill>
                  <a:srgbClr val="005DFF"/>
                </a:solidFill>
                <a:latin typeface="华文楷体" panose="02010600040101010101" pitchFamily="2" charset="-122"/>
                <a:ea typeface="华文楷体" panose="02010600040101010101" pitchFamily="2" charset="-122"/>
                <a:sym typeface="+mn-ea"/>
              </a:rPr>
              <a:t>，</a:t>
            </a:r>
            <a:endParaRPr sz="20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华文楷体" panose="02010600040101010101" pitchFamily="2" charset="-122"/>
                <a:ea typeface="华文楷体" panose="02010600040101010101" pitchFamily="2" charset="-122"/>
              </a:rPr>
              <a:t>     </a:t>
            </a:r>
            <a:endParaRPr lang="zh-CN" sz="2000" b="1" dirty="0">
              <a:solidFill>
                <a:srgbClr val="FF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3400029" y="1388745"/>
            <a:ext cx="1033145" cy="479425"/>
          </a:xfrm>
          <a:prstGeom prst="rect">
            <a:avLst/>
          </a:prstGeom>
        </p:spPr>
      </p:pic>
      <p:pic>
        <p:nvPicPr>
          <p:cNvPr id="3" name="图片 2"/>
          <p:cNvPicPr>
            <a:picLocks noChangeAspect="1"/>
          </p:cNvPicPr>
          <p:nvPr/>
        </p:nvPicPr>
        <p:blipFill>
          <a:blip r:embed="rId3"/>
          <a:stretch>
            <a:fillRect/>
          </a:stretch>
        </p:blipFill>
        <p:spPr>
          <a:xfrm>
            <a:off x="4692650" y="1423035"/>
            <a:ext cx="979170" cy="445135"/>
          </a:xfrm>
          <a:prstGeom prst="rect">
            <a:avLst/>
          </a:prstGeom>
        </p:spPr>
      </p:pic>
      <p:pic>
        <p:nvPicPr>
          <p:cNvPr id="4" name="图片 3"/>
          <p:cNvPicPr>
            <a:picLocks noChangeAspect="1"/>
          </p:cNvPicPr>
          <p:nvPr/>
        </p:nvPicPr>
        <p:blipFill>
          <a:blip r:embed="rId2"/>
          <a:stretch>
            <a:fillRect/>
          </a:stretch>
        </p:blipFill>
        <p:spPr>
          <a:xfrm>
            <a:off x="3341837" y="3393439"/>
            <a:ext cx="1090930" cy="506095"/>
          </a:xfrm>
          <a:prstGeom prst="rect">
            <a:avLst/>
          </a:prstGeom>
        </p:spPr>
      </p:pic>
      <p:pic>
        <p:nvPicPr>
          <p:cNvPr id="5" name="图片 4"/>
          <p:cNvPicPr>
            <a:picLocks noChangeAspect="1"/>
          </p:cNvPicPr>
          <p:nvPr/>
        </p:nvPicPr>
        <p:blipFill>
          <a:blip r:embed="rId4"/>
          <a:stretch>
            <a:fillRect/>
          </a:stretch>
        </p:blipFill>
        <p:spPr>
          <a:xfrm>
            <a:off x="5182235" y="3385820"/>
            <a:ext cx="1134745" cy="521335"/>
          </a:xfrm>
          <a:prstGeom prst="rect">
            <a:avLst/>
          </a:prstGeom>
        </p:spPr>
      </p:pic>
      <p:pic>
        <p:nvPicPr>
          <p:cNvPr id="6" name="图片 5"/>
          <p:cNvPicPr>
            <a:picLocks noChangeAspect="1"/>
          </p:cNvPicPr>
          <p:nvPr/>
        </p:nvPicPr>
        <p:blipFill>
          <a:blip r:embed="rId5"/>
          <a:stretch>
            <a:fillRect/>
          </a:stretch>
        </p:blipFill>
        <p:spPr>
          <a:xfrm>
            <a:off x="2843530" y="4070985"/>
            <a:ext cx="4521835" cy="184975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96745" y="85725"/>
            <a:ext cx="9590405" cy="6277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800" b="1" dirty="0">
                <a:solidFill>
                  <a:srgbClr val="000099"/>
                </a:solidFill>
                <a:latin typeface="华文楷体" panose="02010600040101010101" pitchFamily="2" charset="-122"/>
                <a:ea typeface="华文楷体" panose="02010600040101010101" pitchFamily="2" charset="-122"/>
                <a:sym typeface="+mn-ea"/>
              </a:rPr>
              <a:t>4</a:t>
            </a:r>
            <a:r>
              <a:rPr lang="en-US" altLang="zh-CN" sz="2800" b="1" dirty="0">
                <a:solidFill>
                  <a:srgbClr val="000099"/>
                </a:solidFill>
                <a:latin typeface="华文楷体" panose="02010600040101010101" pitchFamily="2" charset="-122"/>
                <a:ea typeface="华文楷体" panose="02010600040101010101" pitchFamily="2" charset="-122"/>
                <a:sym typeface="+mn-ea"/>
              </a:rPr>
              <a:t>.矩阵的乘积</a:t>
            </a: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sz="2000" dirty="0" err="1">
                <a:solidFill>
                  <a:srgbClr val="FF0000"/>
                </a:solidFill>
                <a:latin typeface="华文楷体" panose="02010600040101010101" pitchFamily="2" charset="-122"/>
                <a:ea typeface="华文楷体" panose="02010600040101010101" pitchFamily="2" charset="-122"/>
                <a:sym typeface="+mn-ea"/>
              </a:rPr>
              <a:t>矩阵的乘积在神经网络的应用中特别重要。</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对于两个矩阵</a:t>
            </a:r>
            <a:r>
              <a:rPr lang="en-US" sz="2000" b="1"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a:t>
            </a:r>
            <a:r>
              <a:rPr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B</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，将</a:t>
            </a:r>
            <a:r>
              <a:rPr lang="en-US" sz="2000" b="1" dirty="0">
                <a:solidFill>
                  <a:srgbClr val="FF0000"/>
                </a:solidFill>
                <a:latin typeface="华文楷体" panose="02010600040101010101" pitchFamily="2" charset="-122"/>
                <a:ea typeface="华文楷体" panose="02010600040101010101" pitchFamily="2" charset="-122"/>
                <a:sym typeface="+mn-ea"/>
              </a:rPr>
              <a:t>A</a:t>
            </a:r>
            <a:r>
              <a:rPr sz="2000" dirty="0">
                <a:solidFill>
                  <a:srgbClr val="FF0000"/>
                </a:solidFill>
                <a:latin typeface="华文楷体" panose="02010600040101010101" pitchFamily="2" charset="-122"/>
                <a:ea typeface="华文楷体" panose="02010600040101010101" pitchFamily="2" charset="-122"/>
                <a:sym typeface="+mn-ea"/>
              </a:rPr>
              <a:t>的第</a:t>
            </a:r>
            <a:r>
              <a:rPr lang="en-US" sz="2000" b="1" dirty="0">
                <a:solidFill>
                  <a:srgbClr val="FF0000"/>
                </a:solidFill>
                <a:latin typeface="华文楷体" panose="02010600040101010101" pitchFamily="2" charset="-122"/>
                <a:ea typeface="华文楷体" panose="02010600040101010101" pitchFamily="2" charset="-122"/>
                <a:sym typeface="+mn-ea"/>
              </a:rPr>
              <a:t>i</a:t>
            </a:r>
            <a:r>
              <a:rPr sz="2000" dirty="0">
                <a:solidFill>
                  <a:srgbClr val="FF0000"/>
                </a:solidFill>
                <a:latin typeface="华文楷体" panose="02010600040101010101" pitchFamily="2" charset="-122"/>
                <a:ea typeface="华文楷体" panose="02010600040101010101" pitchFamily="2" charset="-122"/>
                <a:sym typeface="+mn-ea"/>
              </a:rPr>
              <a:t>行</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看作行向量，</a:t>
            </a:r>
            <a:r>
              <a:rPr lang="en-US" sz="2000" b="1" dirty="0">
                <a:solidFill>
                  <a:srgbClr val="FF0000"/>
                </a:solidFill>
                <a:latin typeface="华文楷体" panose="02010600040101010101" pitchFamily="2" charset="-122"/>
                <a:ea typeface="华文楷体" panose="02010600040101010101" pitchFamily="2" charset="-122"/>
                <a:sym typeface="+mn-ea"/>
              </a:rPr>
              <a:t>B</a:t>
            </a:r>
            <a:r>
              <a:rPr sz="2000" dirty="0">
                <a:solidFill>
                  <a:srgbClr val="FF0000"/>
                </a:solidFill>
                <a:latin typeface="华文楷体" panose="02010600040101010101" pitchFamily="2" charset="-122"/>
                <a:ea typeface="华文楷体" panose="02010600040101010101" pitchFamily="2" charset="-122"/>
                <a:sym typeface="+mn-ea"/>
              </a:rPr>
              <a:t>的第</a:t>
            </a:r>
            <a:r>
              <a:rPr lang="en-US" sz="2000" b="1" dirty="0">
                <a:solidFill>
                  <a:srgbClr val="FF0000"/>
                </a:solidFill>
                <a:latin typeface="华文楷体" panose="02010600040101010101" pitchFamily="2" charset="-122"/>
                <a:ea typeface="华文楷体" panose="02010600040101010101" pitchFamily="2" charset="-122"/>
                <a:sym typeface="+mn-ea"/>
              </a:rPr>
              <a:t>j</a:t>
            </a:r>
            <a:r>
              <a:rPr sz="2000" dirty="0">
                <a:solidFill>
                  <a:srgbClr val="FF0000"/>
                </a:solidFill>
                <a:latin typeface="华文楷体" panose="02010600040101010101" pitchFamily="2" charset="-122"/>
                <a:ea typeface="华文楷体" panose="02010600040101010101" pitchFamily="2" charset="-122"/>
                <a:sym typeface="+mn-ea"/>
              </a:rPr>
              <a:t>列</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看作列向量，将它们的</a:t>
            </a:r>
            <a:r>
              <a:rPr sz="2000" dirty="0">
                <a:solidFill>
                  <a:srgbClr val="FF0000"/>
                </a:solidFill>
                <a:latin typeface="华文楷体" panose="02010600040101010101" pitchFamily="2" charset="-122"/>
                <a:ea typeface="华文楷体" panose="02010600040101010101" pitchFamily="2" charset="-122"/>
                <a:sym typeface="+mn-ea"/>
              </a:rPr>
              <a:t>内积作为第</a:t>
            </a:r>
            <a:r>
              <a:rPr lang="en-US" sz="2000" b="1" dirty="0">
                <a:solidFill>
                  <a:srgbClr val="FF0000"/>
                </a:solidFill>
                <a:latin typeface="华文楷体" panose="02010600040101010101" pitchFamily="2" charset="-122"/>
                <a:ea typeface="华文楷体" panose="02010600040101010101" pitchFamily="2" charset="-122"/>
                <a:sym typeface="+mn-ea"/>
              </a:rPr>
              <a:t>i</a:t>
            </a:r>
            <a:r>
              <a:rPr sz="2000" dirty="0">
                <a:solidFill>
                  <a:srgbClr val="FF0000"/>
                </a:solidFill>
                <a:latin typeface="华文楷体" panose="02010600040101010101" pitchFamily="2" charset="-122"/>
                <a:ea typeface="华文楷体" panose="02010600040101010101" pitchFamily="2" charset="-122"/>
                <a:sym typeface="+mn-ea"/>
              </a:rPr>
              <a:t>行第</a:t>
            </a:r>
            <a:r>
              <a:rPr lang="en-US" sz="2000" b="1" dirty="0">
                <a:solidFill>
                  <a:srgbClr val="FF0000"/>
                </a:solidFill>
                <a:latin typeface="华文楷体" panose="02010600040101010101" pitchFamily="2" charset="-122"/>
                <a:ea typeface="华文楷体" panose="02010600040101010101" pitchFamily="2" charset="-122"/>
                <a:sym typeface="+mn-ea"/>
              </a:rPr>
              <a:t>j</a:t>
            </a:r>
            <a:r>
              <a:rPr sz="2000" dirty="0">
                <a:solidFill>
                  <a:srgbClr val="FF0000"/>
                </a:solidFill>
                <a:latin typeface="华文楷体" panose="02010600040101010101" pitchFamily="2" charset="-122"/>
                <a:ea typeface="华文楷体" panose="02010600040101010101" pitchFamily="2" charset="-122"/>
                <a:sym typeface="+mn-ea"/>
              </a:rPr>
              <a:t>列元素</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，由此而产生的矩阵就是矩阵</a:t>
            </a:r>
            <a:r>
              <a:rPr 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a:t>
            </a:r>
            <a:r>
              <a:rPr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B</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的乘积</a:t>
            </a:r>
            <a:r>
              <a:rPr 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AB</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sz="2000" b="1" dirty="0">
                <a:solidFill>
                  <a:srgbClr val="000099"/>
                </a:solidFill>
                <a:latin typeface="华文楷体" panose="02010600040101010101" pitchFamily="2" charset="-122"/>
                <a:ea typeface="华文楷体" panose="02010600040101010101" pitchFamily="2" charset="-122"/>
                <a:sym typeface="+mn-ea"/>
              </a:rPr>
              <a:t>    </a:t>
            </a:r>
            <a:r>
              <a:rPr lang="zh-CN" altLang="en-US" b="1" dirty="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endParaRPr lang="zh-CN" altLang="en-US" sz="2000" b="1" dirty="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b="1" dirty="0">
                <a:solidFill>
                  <a:srgbClr val="005DFF"/>
                </a:solidFill>
                <a:latin typeface="华文楷体" panose="02010600040101010101" pitchFamily="2" charset="-122"/>
                <a:ea typeface="华文楷体" panose="02010600040101010101" pitchFamily="2" charset="-122"/>
              </a:rPr>
              <a:t>【例】当           ，          时，</a:t>
            </a:r>
          </a:p>
          <a:p>
            <a:pPr fontAlgn="base">
              <a:lnSpc>
                <a:spcPct val="150000"/>
              </a:lnSpc>
              <a:spcBef>
                <a:spcPct val="0"/>
              </a:spcBef>
              <a:spcAft>
                <a:spcPct val="0"/>
              </a:spcAft>
              <a:buFont typeface="Arial" panose="020B0604020202020204" pitchFamily="34" charset="0"/>
              <a:buNone/>
            </a:pPr>
            <a:endParaRPr lang="zh-CN" altLang="en-US" sz="2000" b="1" dirty="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b="1" dirty="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b="1" dirty="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b="1" dirty="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b="1" dirty="0">
                <a:solidFill>
                  <a:srgbClr val="FF0000"/>
                </a:solidFill>
                <a:latin typeface="华文楷体" panose="02010600040101010101" pitchFamily="2" charset="-122"/>
                <a:ea typeface="华文楷体" panose="02010600040101010101" pitchFamily="2" charset="-122"/>
              </a:rPr>
              <a:t>矩阵的乘法不满足交换律             </a:t>
            </a:r>
            <a:r>
              <a:rPr lang="zh-CN" altLang="en-US" sz="2000" b="1" dirty="0" smtClean="0">
                <a:solidFill>
                  <a:srgbClr val="FF0000"/>
                </a:solidFill>
                <a:latin typeface="华文楷体" panose="02010600040101010101" pitchFamily="2" charset="-122"/>
                <a:ea typeface="华文楷体" panose="02010600040101010101" pitchFamily="2" charset="-122"/>
              </a:rPr>
              <a:t>             单位矩阵</a:t>
            </a:r>
            <a:r>
              <a:rPr lang="zh-CN" altLang="en-US" sz="2000" b="1" dirty="0">
                <a:solidFill>
                  <a:srgbClr val="FF0000"/>
                </a:solidFill>
                <a:latin typeface="华文楷体" panose="02010600040101010101" pitchFamily="2" charset="-122"/>
                <a:ea typeface="华文楷体" panose="02010600040101010101" pitchFamily="2" charset="-122"/>
              </a:rPr>
              <a:t>除外</a:t>
            </a:r>
          </a:p>
        </p:txBody>
      </p:sp>
      <p:pic>
        <p:nvPicPr>
          <p:cNvPr id="7" name="图片 6"/>
          <p:cNvPicPr>
            <a:picLocks noChangeAspect="1"/>
          </p:cNvPicPr>
          <p:nvPr/>
        </p:nvPicPr>
        <p:blipFill>
          <a:blip r:embed="rId2"/>
          <a:stretch>
            <a:fillRect/>
          </a:stretch>
        </p:blipFill>
        <p:spPr>
          <a:xfrm>
            <a:off x="3225165" y="2223135"/>
            <a:ext cx="6805295" cy="1312545"/>
          </a:xfrm>
          <a:prstGeom prst="rect">
            <a:avLst/>
          </a:prstGeom>
        </p:spPr>
      </p:pic>
      <p:pic>
        <p:nvPicPr>
          <p:cNvPr id="8" name="图片 7"/>
          <p:cNvPicPr>
            <a:picLocks noChangeAspect="1"/>
          </p:cNvPicPr>
          <p:nvPr/>
        </p:nvPicPr>
        <p:blipFill>
          <a:blip r:embed="rId3"/>
          <a:stretch>
            <a:fillRect/>
          </a:stretch>
        </p:blipFill>
        <p:spPr>
          <a:xfrm>
            <a:off x="3151505" y="3529330"/>
            <a:ext cx="1181735" cy="548005"/>
          </a:xfrm>
          <a:prstGeom prst="rect">
            <a:avLst/>
          </a:prstGeom>
        </p:spPr>
      </p:pic>
      <p:pic>
        <p:nvPicPr>
          <p:cNvPr id="9" name="图片 8"/>
          <p:cNvPicPr>
            <a:picLocks noChangeAspect="1"/>
          </p:cNvPicPr>
          <p:nvPr/>
        </p:nvPicPr>
        <p:blipFill>
          <a:blip r:embed="rId4"/>
          <a:stretch>
            <a:fillRect/>
          </a:stretch>
        </p:blipFill>
        <p:spPr>
          <a:xfrm>
            <a:off x="4587875" y="3496310"/>
            <a:ext cx="1241425" cy="570230"/>
          </a:xfrm>
          <a:prstGeom prst="rect">
            <a:avLst/>
          </a:prstGeom>
        </p:spPr>
      </p:pic>
      <p:pic>
        <p:nvPicPr>
          <p:cNvPr id="10" name="图片 9"/>
          <p:cNvPicPr>
            <a:picLocks noChangeAspect="1"/>
          </p:cNvPicPr>
          <p:nvPr/>
        </p:nvPicPr>
        <p:blipFill>
          <a:blip r:embed="rId5"/>
          <a:stretch>
            <a:fillRect/>
          </a:stretch>
        </p:blipFill>
        <p:spPr>
          <a:xfrm>
            <a:off x="2122805" y="4235450"/>
            <a:ext cx="6470015" cy="1198245"/>
          </a:xfrm>
          <a:prstGeom prst="rect">
            <a:avLst/>
          </a:prstGeom>
        </p:spPr>
      </p:pic>
      <p:pic>
        <p:nvPicPr>
          <p:cNvPr id="11" name="图片 10"/>
          <p:cNvPicPr>
            <a:picLocks noChangeAspect="1"/>
          </p:cNvPicPr>
          <p:nvPr/>
        </p:nvPicPr>
        <p:blipFill>
          <a:blip r:embed="rId6"/>
          <a:stretch>
            <a:fillRect/>
          </a:stretch>
        </p:blipFill>
        <p:spPr>
          <a:xfrm>
            <a:off x="4955540" y="5890895"/>
            <a:ext cx="1434465" cy="287020"/>
          </a:xfrm>
          <a:prstGeom prst="rect">
            <a:avLst/>
          </a:prstGeom>
        </p:spPr>
      </p:pic>
      <p:pic>
        <p:nvPicPr>
          <p:cNvPr id="12" name="图片 11"/>
          <p:cNvPicPr>
            <a:picLocks noChangeAspect="1"/>
          </p:cNvPicPr>
          <p:nvPr/>
        </p:nvPicPr>
        <p:blipFill>
          <a:blip r:embed="rId7"/>
          <a:stretch>
            <a:fillRect/>
          </a:stretch>
        </p:blipFill>
        <p:spPr>
          <a:xfrm>
            <a:off x="8058150" y="5969000"/>
            <a:ext cx="2197735" cy="20637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794510" y="755015"/>
            <a:ext cx="990790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5.Hadamard乘积</a:t>
            </a: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sz="2000" b="1" dirty="0" err="1">
                <a:solidFill>
                  <a:srgbClr val="FF0000"/>
                </a:solidFill>
                <a:latin typeface="华文楷体" panose="02010600040101010101" pitchFamily="2" charset="-122"/>
                <a:ea typeface="华文楷体" panose="02010600040101010101" pitchFamily="2" charset="-122"/>
                <a:sym typeface="+mn-ea"/>
              </a:rPr>
              <a:t>矩阵</a:t>
            </a:r>
            <a:r>
              <a:rPr lang="en-US" sz="2000" b="1" dirty="0" err="1">
                <a:solidFill>
                  <a:srgbClr val="FF0000"/>
                </a:solidFill>
                <a:latin typeface="华文楷体" panose="02010600040101010101" pitchFamily="2" charset="-122"/>
                <a:ea typeface="华文楷体" panose="02010600040101010101" pitchFamily="2" charset="-122"/>
                <a:sym typeface="+mn-ea"/>
              </a:rPr>
              <a:t>A</a:t>
            </a:r>
            <a:r>
              <a:rPr sz="2000" b="1" dirty="0" err="1">
                <a:solidFill>
                  <a:srgbClr val="FF0000"/>
                </a:solidFill>
                <a:latin typeface="华文楷体" panose="02010600040101010101" pitchFamily="2" charset="-122"/>
                <a:ea typeface="华文楷体" panose="02010600040101010101" pitchFamily="2" charset="-122"/>
                <a:sym typeface="+mn-ea"/>
              </a:rPr>
              <a:t>、</a:t>
            </a:r>
            <a:r>
              <a:rPr lang="en-US" sz="2000" b="1" dirty="0" err="1">
                <a:solidFill>
                  <a:srgbClr val="FF0000"/>
                </a:solidFill>
                <a:latin typeface="华文楷体" panose="02010600040101010101" pitchFamily="2" charset="-122"/>
                <a:ea typeface="华文楷体" panose="02010600040101010101" pitchFamily="2" charset="-122"/>
                <a:sym typeface="+mn-ea"/>
              </a:rPr>
              <a:t>B</a:t>
            </a:r>
            <a:r>
              <a:rPr sz="2000" b="1" dirty="0" err="1">
                <a:solidFill>
                  <a:srgbClr val="FF0000"/>
                </a:solidFill>
                <a:latin typeface="华文楷体" panose="02010600040101010101" pitchFamily="2" charset="-122"/>
                <a:ea typeface="华文楷体" panose="02010600040101010101" pitchFamily="2" charset="-122"/>
                <a:sym typeface="+mn-ea"/>
              </a:rPr>
              <a:t>的Hadamard乘积</a:t>
            </a:r>
            <a:r>
              <a:rPr lang="en-US" sz="2000" b="1" dirty="0" err="1">
                <a:solidFill>
                  <a:srgbClr val="FF0000"/>
                </a:solidFill>
                <a:latin typeface="华文楷体" panose="02010600040101010101" pitchFamily="2" charset="-122"/>
                <a:ea typeface="华文楷体" panose="02010600040101010101" pitchFamily="2" charset="-122"/>
                <a:sym typeface="+mn-ea"/>
              </a:rPr>
              <a:t>:</a:t>
            </a:r>
            <a:r>
              <a:rPr lang="en-US" sz="2000" b="1"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相同形状的矩阵A</a:t>
            </a: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altLang="zh-CN" sz="2000" b="1"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B</a:t>
            </a:r>
            <a:r>
              <a:rPr lang="en-US" sz="2000" b="1"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，将相同位置的元素相乘,用</a:t>
            </a:r>
            <a:r>
              <a:rPr 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sz="2000" b="1"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sz="2000" b="1" dirty="0" err="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表示</a:t>
            </a:r>
            <a:endParaRPr 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sym typeface="+mn-ea"/>
              </a:rPr>
              <a:t>例</a:t>
            </a:r>
            <a:r>
              <a:rPr lang="zh-CN"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sym typeface="+mn-ea"/>
              </a:rPr>
              <a:t>当         </a:t>
            </a:r>
            <a:r>
              <a:rPr lang="en-US" sz="2000" b="1" dirty="0" smtClean="0">
                <a:solidFill>
                  <a:srgbClr val="005DFF"/>
                </a:solidFill>
                <a:latin typeface="华文楷体" panose="02010600040101010101" pitchFamily="2" charset="-122"/>
                <a:ea typeface="华文楷体" panose="02010600040101010101" pitchFamily="2" charset="-122"/>
                <a:sym typeface="+mn-ea"/>
              </a:rPr>
              <a:t>           </a:t>
            </a:r>
            <a:r>
              <a:rPr sz="2000" b="1" dirty="0" smtClean="0">
                <a:solidFill>
                  <a:srgbClr val="005DFF"/>
                </a:solidFill>
                <a:latin typeface="华文楷体" panose="02010600040101010101" pitchFamily="2" charset="-122"/>
                <a:ea typeface="华文楷体" panose="02010600040101010101" pitchFamily="2" charset="-122"/>
                <a:sym typeface="+mn-ea"/>
              </a:rPr>
              <a:t>，         </a:t>
            </a:r>
            <a:r>
              <a:rPr lang="en-US" sz="2000" b="1" dirty="0" smtClean="0">
                <a:solidFill>
                  <a:srgbClr val="005DFF"/>
                </a:solidFill>
                <a:latin typeface="华文楷体" panose="02010600040101010101" pitchFamily="2" charset="-122"/>
                <a:ea typeface="华文楷体" panose="02010600040101010101" pitchFamily="2" charset="-122"/>
                <a:sym typeface="+mn-ea"/>
              </a:rPr>
              <a:t>         </a:t>
            </a:r>
            <a:r>
              <a:rPr sz="2000" b="1" dirty="0" smtClean="0">
                <a:solidFill>
                  <a:srgbClr val="005DFF"/>
                </a:solidFill>
                <a:latin typeface="华文楷体" panose="02010600040101010101" pitchFamily="2" charset="-122"/>
                <a:ea typeface="华文楷体" panose="02010600040101010101" pitchFamily="2" charset="-122"/>
                <a:sym typeface="+mn-ea"/>
              </a:rPr>
              <a:t>时，</a:t>
            </a:r>
            <a:endParaRPr sz="2000" b="1" dirty="0">
              <a:solidFill>
                <a:srgbClr val="005DFF"/>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sz="2000" b="1" dirty="0">
                <a:solidFill>
                  <a:srgbClr val="005DFF"/>
                </a:solidFill>
                <a:latin typeface="华文楷体" panose="02010600040101010101" pitchFamily="2" charset="-122"/>
                <a:ea typeface="华文楷体" panose="02010600040101010101" pitchFamily="2" charset="-122"/>
                <a:sym typeface="+mn-ea"/>
              </a:rPr>
              <a:t> </a:t>
            </a:r>
            <a:r>
              <a:rPr lang="zh-CN" sz="2000" b="1" dirty="0">
                <a:solidFill>
                  <a:srgbClr val="000099"/>
                </a:solidFill>
                <a:latin typeface="华文楷体" panose="02010600040101010101" pitchFamily="2" charset="-122"/>
                <a:ea typeface="华文楷体" panose="02010600040101010101" pitchFamily="2" charset="-122"/>
                <a:sym typeface="+mn-ea"/>
              </a:rPr>
              <a:t>   </a:t>
            </a:r>
            <a:r>
              <a:rPr lang="zh-CN" altLang="en-US" b="1" dirty="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endParaRPr lang="en-US" altLang="zh-CN" sz="2800" b="1" dirty="0" smtClean="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800" b="1" dirty="0" smtClean="0">
                <a:solidFill>
                  <a:srgbClr val="000099"/>
                </a:solidFill>
                <a:latin typeface="华文楷体" panose="02010600040101010101" pitchFamily="2" charset="-122"/>
                <a:ea typeface="华文楷体" panose="02010600040101010101" pitchFamily="2" charset="-122"/>
                <a:sym typeface="+mn-ea"/>
              </a:rPr>
              <a:t>6</a:t>
            </a:r>
            <a:r>
              <a:rPr lang="en-US" altLang="zh-CN" sz="2800" b="1" dirty="0">
                <a:solidFill>
                  <a:srgbClr val="000099"/>
                </a:solidFill>
                <a:latin typeface="华文楷体" panose="02010600040101010101" pitchFamily="2" charset="-122"/>
                <a:ea typeface="华文楷体" panose="02010600040101010101" pitchFamily="2" charset="-122"/>
                <a:sym typeface="+mn-ea"/>
              </a:rPr>
              <a:t>.转置矩阵</a:t>
            </a:r>
          </a:p>
          <a:p>
            <a:pPr fontAlgn="base">
              <a:lnSpc>
                <a:spcPct val="150000"/>
              </a:lnSpc>
              <a:spcBef>
                <a:spcPct val="0"/>
              </a:spcBef>
              <a:spcAft>
                <a:spcPct val="0"/>
              </a:spcAft>
              <a:buFont typeface="Arial" panose="020B0604020202020204" pitchFamily="34" charset="0"/>
              <a:buNone/>
            </a:pP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将矩阵</a:t>
            </a:r>
            <a:r>
              <a:rPr lang="en-US" alt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a:t>
            </a: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的</a:t>
            </a:r>
            <a:r>
              <a:rPr lang="zh-CN" altLang="en-US" sz="2000" b="1" dirty="0">
                <a:solidFill>
                  <a:srgbClr val="FF0000"/>
                </a:solidFill>
                <a:latin typeface="华文楷体" panose="02010600040101010101" pitchFamily="2" charset="-122"/>
                <a:ea typeface="华文楷体" panose="02010600040101010101" pitchFamily="2" charset="-122"/>
              </a:rPr>
              <a:t>第</a:t>
            </a:r>
            <a:r>
              <a:rPr lang="en-US" altLang="zh-CN" sz="2000" b="1" dirty="0">
                <a:solidFill>
                  <a:srgbClr val="FF0000"/>
                </a:solidFill>
                <a:latin typeface="华文楷体" panose="02010600040101010101" pitchFamily="2" charset="-122"/>
                <a:ea typeface="华文楷体" panose="02010600040101010101" pitchFamily="2" charset="-122"/>
              </a:rPr>
              <a:t>i</a:t>
            </a:r>
            <a:r>
              <a:rPr lang="zh-CN" altLang="en-US" sz="2000" b="1" dirty="0">
                <a:solidFill>
                  <a:srgbClr val="FF0000"/>
                </a:solidFill>
                <a:latin typeface="华文楷体" panose="02010600040101010101" pitchFamily="2" charset="-122"/>
                <a:ea typeface="华文楷体" panose="02010600040101010101" pitchFamily="2" charset="-122"/>
              </a:rPr>
              <a:t>行第</a:t>
            </a:r>
            <a:r>
              <a:rPr lang="en-US" altLang="zh-CN" sz="2000" b="1" dirty="0">
                <a:solidFill>
                  <a:srgbClr val="FF0000"/>
                </a:solidFill>
                <a:latin typeface="华文楷体" panose="02010600040101010101" pitchFamily="2" charset="-122"/>
                <a:ea typeface="华文楷体" panose="02010600040101010101" pitchFamily="2" charset="-122"/>
              </a:rPr>
              <a:t>j</a:t>
            </a:r>
            <a:r>
              <a:rPr lang="zh-CN" altLang="en-US" sz="2000" b="1" dirty="0">
                <a:solidFill>
                  <a:srgbClr val="FF0000"/>
                </a:solidFill>
                <a:latin typeface="华文楷体" panose="02010600040101010101" pitchFamily="2" charset="-122"/>
                <a:ea typeface="华文楷体" panose="02010600040101010101" pitchFamily="2" charset="-122"/>
              </a:rPr>
              <a:t>列的元素与第</a:t>
            </a:r>
            <a:r>
              <a:rPr lang="en-US" altLang="zh-CN" sz="2000" b="1" dirty="0">
                <a:solidFill>
                  <a:srgbClr val="FF0000"/>
                </a:solidFill>
                <a:latin typeface="华文楷体" panose="02010600040101010101" pitchFamily="2" charset="-122"/>
                <a:ea typeface="华文楷体" panose="02010600040101010101" pitchFamily="2" charset="-122"/>
              </a:rPr>
              <a:t>i</a:t>
            </a:r>
            <a:r>
              <a:rPr lang="zh-CN" altLang="en-US" sz="2000" b="1" dirty="0">
                <a:solidFill>
                  <a:srgbClr val="FF0000"/>
                </a:solidFill>
                <a:latin typeface="华文楷体" panose="02010600040101010101" pitchFamily="2" charset="-122"/>
                <a:ea typeface="华文楷体" panose="02010600040101010101" pitchFamily="2" charset="-122"/>
              </a:rPr>
              <a:t>行第</a:t>
            </a:r>
            <a:r>
              <a:rPr lang="en-US" altLang="zh-CN" sz="2000" b="1" dirty="0">
                <a:solidFill>
                  <a:srgbClr val="FF0000"/>
                </a:solidFill>
                <a:latin typeface="华文楷体" panose="02010600040101010101" pitchFamily="2" charset="-122"/>
                <a:ea typeface="华文楷体" panose="02010600040101010101" pitchFamily="2" charset="-122"/>
              </a:rPr>
              <a:t>j</a:t>
            </a:r>
            <a:r>
              <a:rPr lang="zh-CN" altLang="en-US" sz="2000" b="1" dirty="0">
                <a:solidFill>
                  <a:srgbClr val="FF0000"/>
                </a:solidFill>
                <a:latin typeface="华文楷体" panose="02010600040101010101" pitchFamily="2" charset="-122"/>
                <a:ea typeface="华文楷体" panose="02010600040101010101" pitchFamily="2" charset="-122"/>
              </a:rPr>
              <a:t>列的元素交换，</a:t>
            </a: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由此产生的矩阵称为矩阵</a:t>
            </a:r>
            <a:r>
              <a:rPr lang="en-US" alt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a:t>
            </a: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的</a:t>
            </a:r>
            <a:r>
              <a:rPr lang="zh-CN" altLang="en-US" sz="2000" b="1" dirty="0">
                <a:solidFill>
                  <a:srgbClr val="FF0000"/>
                </a:solidFill>
                <a:latin typeface="华文楷体" panose="02010600040101010101" pitchFamily="2" charset="-122"/>
                <a:ea typeface="华文楷体" panose="02010600040101010101" pitchFamily="2" charset="-122"/>
              </a:rPr>
              <a:t>转置矩阵</a:t>
            </a: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（transposed matrix）</a:t>
            </a:r>
            <a:r>
              <a:rPr lang="en-US" alt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zh-CN" altLang="en-US" sz="2000" b="1"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用       表示</a:t>
            </a: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endParaRPr lang="zh-CN" altLang="en-US" sz="2000" b="1" dirty="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b="1" dirty="0">
              <a:solidFill>
                <a:srgbClr val="FF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10516847" y="1635221"/>
            <a:ext cx="615950" cy="160020"/>
          </a:xfrm>
          <a:prstGeom prst="rect">
            <a:avLst/>
          </a:prstGeom>
        </p:spPr>
      </p:pic>
      <p:pic>
        <p:nvPicPr>
          <p:cNvPr id="5" name="图片 4"/>
          <p:cNvPicPr>
            <a:picLocks noChangeAspect="1"/>
          </p:cNvPicPr>
          <p:nvPr/>
        </p:nvPicPr>
        <p:blipFill>
          <a:blip r:embed="rId3"/>
          <a:stretch>
            <a:fillRect/>
          </a:stretch>
        </p:blipFill>
        <p:spPr>
          <a:xfrm>
            <a:off x="3164026" y="2800745"/>
            <a:ext cx="3458845" cy="570230"/>
          </a:xfrm>
          <a:prstGeom prst="rect">
            <a:avLst/>
          </a:prstGeom>
        </p:spPr>
      </p:pic>
      <p:pic>
        <p:nvPicPr>
          <p:cNvPr id="6" name="图片 5"/>
          <p:cNvPicPr>
            <a:picLocks noChangeAspect="1"/>
          </p:cNvPicPr>
          <p:nvPr/>
        </p:nvPicPr>
        <p:blipFill>
          <a:blip r:embed="rId4"/>
          <a:stretch>
            <a:fillRect/>
          </a:stretch>
        </p:blipFill>
        <p:spPr>
          <a:xfrm>
            <a:off x="5347523" y="4720260"/>
            <a:ext cx="306460" cy="222718"/>
          </a:xfrm>
          <a:prstGeom prst="rect">
            <a:avLst/>
          </a:prstGeom>
        </p:spPr>
      </p:pic>
      <p:pic>
        <p:nvPicPr>
          <p:cNvPr id="3" name="图片 2"/>
          <p:cNvPicPr>
            <a:picLocks noChangeAspect="1"/>
          </p:cNvPicPr>
          <p:nvPr/>
        </p:nvPicPr>
        <p:blipFill>
          <a:blip r:embed="rId5"/>
          <a:stretch>
            <a:fillRect/>
          </a:stretch>
        </p:blipFill>
        <p:spPr>
          <a:xfrm>
            <a:off x="2991620" y="1949841"/>
            <a:ext cx="1053966" cy="488954"/>
          </a:xfrm>
          <a:prstGeom prst="rect">
            <a:avLst/>
          </a:prstGeom>
        </p:spPr>
      </p:pic>
      <p:pic>
        <p:nvPicPr>
          <p:cNvPr id="4" name="图片 3"/>
          <p:cNvPicPr>
            <a:picLocks noChangeAspect="1"/>
          </p:cNvPicPr>
          <p:nvPr/>
        </p:nvPicPr>
        <p:blipFill>
          <a:blip r:embed="rId6"/>
          <a:stretch>
            <a:fillRect/>
          </a:stretch>
        </p:blipFill>
        <p:spPr>
          <a:xfrm>
            <a:off x="4435920" y="1953409"/>
            <a:ext cx="1064833" cy="488954"/>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794510" y="755015"/>
            <a:ext cx="9907905" cy="516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altLang="en-US" sz="2000" b="1" dirty="0">
                <a:solidFill>
                  <a:srgbClr val="005DFF"/>
                </a:solidFill>
                <a:latin typeface="华文楷体" panose="02010600040101010101" pitchFamily="2" charset="-122"/>
                <a:ea typeface="华文楷体" panose="02010600040101010101" pitchFamily="2" charset="-122"/>
                <a:sym typeface="+mn-ea"/>
              </a:rPr>
              <a:t>【例】</a:t>
            </a:r>
            <a:r>
              <a:rPr lang="en-US" altLang="zh-CN" sz="2000" b="1" dirty="0">
                <a:solidFill>
                  <a:srgbClr val="005DFF"/>
                </a:solidFill>
                <a:latin typeface="华文楷体" panose="02010600040101010101" pitchFamily="2" charset="-122"/>
                <a:ea typeface="华文楷体" panose="02010600040101010101" pitchFamily="2" charset="-122"/>
                <a:sym typeface="+mn-ea"/>
              </a:rPr>
              <a:t>               ，            </a:t>
            </a:r>
            <a:r>
              <a:rPr lang="en-US" altLang="zh-CN" sz="2000" b="1" dirty="0" err="1">
                <a:solidFill>
                  <a:srgbClr val="005DFF"/>
                </a:solidFill>
                <a:latin typeface="华文楷体" panose="02010600040101010101" pitchFamily="2" charset="-122"/>
                <a:ea typeface="华文楷体" panose="02010600040101010101" pitchFamily="2" charset="-122"/>
                <a:sym typeface="+mn-ea"/>
              </a:rPr>
              <a:t>时，</a:t>
            </a:r>
            <a:r>
              <a:rPr lang="en-US" altLang="zh-CN" sz="2000" b="1" dirty="0" err="1" smtClean="0">
                <a:solidFill>
                  <a:srgbClr val="005DFF"/>
                </a:solidFill>
                <a:latin typeface="华文楷体" panose="02010600040101010101" pitchFamily="2" charset="-122"/>
                <a:ea typeface="华文楷体" panose="02010600040101010101" pitchFamily="2" charset="-122"/>
                <a:sym typeface="+mn-ea"/>
              </a:rPr>
              <a:t>进行以下</a:t>
            </a:r>
            <a:r>
              <a:rPr lang="en-US" altLang="zh-CN" sz="2000" b="1" dirty="0" smtClean="0">
                <a:solidFill>
                  <a:srgbClr val="005DFF"/>
                </a:solidFill>
                <a:latin typeface="华文楷体" panose="02010600040101010101" pitchFamily="2" charset="-122"/>
                <a:ea typeface="华文楷体" panose="02010600040101010101" pitchFamily="2" charset="-122"/>
                <a:sym typeface="+mn-ea"/>
              </a:rPr>
              <a:t>      </a:t>
            </a:r>
            <a:r>
              <a:rPr lang="en-US" altLang="zh-CN" sz="2000" b="1" dirty="0" err="1" smtClean="0">
                <a:solidFill>
                  <a:srgbClr val="005DFF"/>
                </a:solidFill>
                <a:latin typeface="华文楷体" panose="02010600040101010101" pitchFamily="2" charset="-122"/>
                <a:ea typeface="华文楷体" panose="02010600040101010101" pitchFamily="2" charset="-122"/>
                <a:sym typeface="+mn-ea"/>
              </a:rPr>
              <a:t>计算</a:t>
            </a:r>
            <a:r>
              <a:rPr lang="zh-CN" altLang="en-US" sz="2000" b="1" dirty="0">
                <a:solidFill>
                  <a:srgbClr val="005DFF"/>
                </a:soli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endParaRPr lang="zh-CN" altLang="en-US" sz="2000" b="1" dirty="0">
              <a:solidFill>
                <a:srgbClr val="005DFF"/>
              </a:solidFill>
              <a:latin typeface="华文楷体" panose="02010600040101010101" pitchFamily="2" charset="-122"/>
              <a:ea typeface="华文楷体" panose="02010600040101010101" pitchFamily="2" charset="-122"/>
              <a:sym typeface="+mn-ea"/>
            </a:endParaRPr>
          </a:p>
          <a:p>
            <a:pPr indent="0" fontAlgn="base">
              <a:lnSpc>
                <a:spcPct val="150000"/>
              </a:lnSpc>
              <a:spcBef>
                <a:spcPct val="0"/>
              </a:spcBef>
              <a:spcAft>
                <a:spcPct val="0"/>
              </a:spcAft>
              <a:buFont typeface="+mj-ea"/>
              <a:buNone/>
            </a:pPr>
            <a:endParaRPr lang="zh-CN" altLang="en-US" sz="2000" b="1" dirty="0">
              <a:solidFill>
                <a:srgbClr val="005DFF"/>
              </a:solidFill>
              <a:latin typeface="华文楷体" panose="02010600040101010101" pitchFamily="2" charset="-122"/>
              <a:ea typeface="华文楷体" panose="02010600040101010101" pitchFamily="2" charset="-122"/>
            </a:endParaRPr>
          </a:p>
          <a:p>
            <a:pPr indent="0" fontAlgn="base">
              <a:lnSpc>
                <a:spcPct val="150000"/>
              </a:lnSpc>
              <a:spcBef>
                <a:spcPct val="0"/>
              </a:spcBef>
              <a:spcAft>
                <a:spcPct val="0"/>
              </a:spcAft>
              <a:buFont typeface="+mj-ea"/>
              <a:buNone/>
            </a:pPr>
            <a:r>
              <a:rPr lang="en-US" altLang="zh-CN" sz="2000" b="1" dirty="0">
                <a:solidFill>
                  <a:srgbClr val="005DFF"/>
                </a:solidFill>
                <a:latin typeface="华文楷体" panose="02010600040101010101" pitchFamily="2" charset="-122"/>
                <a:ea typeface="华文楷体" panose="02010600040101010101" pitchFamily="2" charset="-122"/>
              </a:rPr>
              <a:t>1.</a:t>
            </a:r>
            <a:endParaRPr lang="zh-CN" altLang="en-US" sz="2000" b="1" dirty="0">
              <a:solidFill>
                <a:srgbClr val="005DFF"/>
              </a:solidFill>
              <a:latin typeface="华文楷体" panose="02010600040101010101" pitchFamily="2" charset="-122"/>
              <a:ea typeface="华文楷体" panose="02010600040101010101" pitchFamily="2" charset="-122"/>
            </a:endParaRPr>
          </a:p>
          <a:p>
            <a:pPr indent="0" fontAlgn="base">
              <a:lnSpc>
                <a:spcPct val="150000"/>
              </a:lnSpc>
              <a:spcBef>
                <a:spcPct val="0"/>
              </a:spcBef>
              <a:spcAft>
                <a:spcPct val="0"/>
              </a:spcAft>
              <a:buFont typeface="+mj-ea"/>
              <a:buNone/>
            </a:pP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p>
          <a:p>
            <a:pPr indent="0" fontAlgn="base">
              <a:lnSpc>
                <a:spcPct val="150000"/>
              </a:lnSpc>
              <a:spcBef>
                <a:spcPct val="0"/>
              </a:spcBef>
              <a:spcAft>
                <a:spcPct val="0"/>
              </a:spcAft>
              <a:buFont typeface="+mj-ea"/>
              <a:buNone/>
            </a:pPr>
            <a:r>
              <a:rPr lang="en-US" altLang="zh-CN" sz="2000" b="1" dirty="0">
                <a:solidFill>
                  <a:srgbClr val="005DFF"/>
                </a:solidFill>
                <a:latin typeface="华文楷体" panose="02010600040101010101" pitchFamily="2" charset="-122"/>
                <a:ea typeface="华文楷体" panose="02010600040101010101" pitchFamily="2" charset="-122"/>
              </a:rPr>
              <a:t>2.</a:t>
            </a:r>
            <a:endParaRPr lang="zh-CN" altLang="en-US" sz="2000" b="1" dirty="0">
              <a:solidFill>
                <a:srgbClr val="005DFF"/>
              </a:solidFill>
              <a:latin typeface="华文楷体" panose="02010600040101010101" pitchFamily="2" charset="-122"/>
              <a:ea typeface="华文楷体" panose="02010600040101010101" pitchFamily="2" charset="-122"/>
            </a:endParaRPr>
          </a:p>
          <a:p>
            <a:pPr indent="0" fontAlgn="base">
              <a:lnSpc>
                <a:spcPct val="150000"/>
              </a:lnSpc>
              <a:spcBef>
                <a:spcPct val="0"/>
              </a:spcBef>
              <a:spcAft>
                <a:spcPct val="0"/>
              </a:spcAft>
              <a:buFont typeface="+mj-ea"/>
              <a:buNone/>
            </a:pPr>
            <a:endParaRPr lang="zh-CN" altLang="en-US" sz="2000" b="1" dirty="0">
              <a:solidFill>
                <a:srgbClr val="FF0000"/>
              </a:solidFill>
              <a:latin typeface="华文楷体" panose="02010600040101010101" pitchFamily="2" charset="-122"/>
              <a:ea typeface="华文楷体" panose="02010600040101010101" pitchFamily="2" charset="-122"/>
            </a:endParaRPr>
          </a:p>
          <a:p>
            <a:pPr indent="0" fontAlgn="base">
              <a:lnSpc>
                <a:spcPct val="150000"/>
              </a:lnSpc>
              <a:spcBef>
                <a:spcPct val="0"/>
              </a:spcBef>
              <a:spcAft>
                <a:spcPct val="0"/>
              </a:spcAft>
              <a:buFont typeface="+mj-ea"/>
              <a:buNone/>
            </a:pPr>
            <a:endParaRPr lang="zh-CN" altLang="en-US" sz="2000" b="1" dirty="0">
              <a:solidFill>
                <a:srgbClr val="FF0000"/>
              </a:solidFill>
              <a:latin typeface="华文楷体" panose="02010600040101010101" pitchFamily="2" charset="-122"/>
              <a:ea typeface="华文楷体" panose="02010600040101010101" pitchFamily="2" charset="-122"/>
            </a:endParaRPr>
          </a:p>
          <a:p>
            <a:pPr marL="457200" indent="-457200" fontAlgn="base">
              <a:lnSpc>
                <a:spcPct val="150000"/>
              </a:lnSpc>
              <a:spcBef>
                <a:spcPct val="0"/>
              </a:spcBef>
              <a:spcAft>
                <a:spcPct val="0"/>
              </a:spcAft>
              <a:buFont typeface="+mj-ea"/>
              <a:buAutoNum type="circleNumDbPlain"/>
            </a:pPr>
            <a:endParaRPr lang="zh-CN" altLang="en-US" sz="2000" b="1" dirty="0">
              <a:solidFill>
                <a:srgbClr val="FF0000"/>
              </a:solidFill>
              <a:latin typeface="华文楷体" panose="02010600040101010101" pitchFamily="2" charset="-122"/>
              <a:ea typeface="华文楷体" panose="02010600040101010101" pitchFamily="2" charset="-122"/>
            </a:endParaRPr>
          </a:p>
          <a:p>
            <a:pPr indent="0" fontAlgn="base">
              <a:lnSpc>
                <a:spcPct val="150000"/>
              </a:lnSpc>
              <a:spcBef>
                <a:spcPct val="0"/>
              </a:spcBef>
              <a:spcAft>
                <a:spcPct val="0"/>
              </a:spcAft>
              <a:buFont typeface="+mj-ea"/>
              <a:buNone/>
            </a:pPr>
            <a:r>
              <a:rPr lang="en-US" altLang="zh-CN" sz="2000" b="1" dirty="0">
                <a:solidFill>
                  <a:srgbClr val="005DFF"/>
                </a:solidFill>
                <a:latin typeface="华文楷体" panose="02010600040101010101" pitchFamily="2" charset="-122"/>
                <a:ea typeface="华文楷体" panose="02010600040101010101" pitchFamily="2" charset="-122"/>
              </a:rPr>
              <a:t>3.</a:t>
            </a:r>
            <a:endParaRPr lang="zh-CN" altLang="en-US" sz="2000" b="1" dirty="0">
              <a:solidFill>
                <a:srgbClr val="005DFF"/>
              </a:solidFill>
              <a:latin typeface="华文楷体" panose="02010600040101010101" pitchFamily="2" charset="-122"/>
              <a:ea typeface="华文楷体" panose="02010600040101010101" pitchFamily="2" charset="-122"/>
            </a:endParaRPr>
          </a:p>
          <a:p>
            <a:pPr marL="457200" indent="-457200" fontAlgn="base">
              <a:lnSpc>
                <a:spcPct val="150000"/>
              </a:lnSpc>
              <a:spcBef>
                <a:spcPct val="0"/>
              </a:spcBef>
              <a:spcAft>
                <a:spcPct val="0"/>
              </a:spcAft>
              <a:buFont typeface="+mj-ea"/>
              <a:buAutoNum type="circleNumDbPlain"/>
            </a:pPr>
            <a:endParaRPr lang="zh-CN" altLang="en-US" sz="2000" b="1" dirty="0">
              <a:solidFill>
                <a:srgbClr val="005DFF"/>
              </a:solidFill>
              <a:latin typeface="华文楷体" panose="02010600040101010101" pitchFamily="2" charset="-122"/>
              <a:ea typeface="华文楷体" panose="02010600040101010101" pitchFamily="2" charset="-122"/>
            </a:endParaRPr>
          </a:p>
        </p:txBody>
      </p:sp>
      <p:pic>
        <p:nvPicPr>
          <p:cNvPr id="7" name="图片 6"/>
          <p:cNvPicPr>
            <a:picLocks noChangeAspect="1"/>
          </p:cNvPicPr>
          <p:nvPr/>
        </p:nvPicPr>
        <p:blipFill>
          <a:blip r:embed="rId2"/>
          <a:stretch>
            <a:fillRect/>
          </a:stretch>
        </p:blipFill>
        <p:spPr>
          <a:xfrm>
            <a:off x="2708910" y="728345"/>
            <a:ext cx="1835150" cy="682625"/>
          </a:xfrm>
          <a:prstGeom prst="rect">
            <a:avLst/>
          </a:prstGeom>
        </p:spPr>
      </p:pic>
      <p:pic>
        <p:nvPicPr>
          <p:cNvPr id="8" name="图片 7"/>
          <p:cNvPicPr>
            <a:picLocks noChangeAspect="1"/>
          </p:cNvPicPr>
          <p:nvPr/>
        </p:nvPicPr>
        <p:blipFill>
          <a:blip r:embed="rId3"/>
          <a:stretch>
            <a:fillRect/>
          </a:stretch>
        </p:blipFill>
        <p:spPr>
          <a:xfrm>
            <a:off x="4689475" y="773430"/>
            <a:ext cx="1642110" cy="605790"/>
          </a:xfrm>
          <a:prstGeom prst="rect">
            <a:avLst/>
          </a:prstGeom>
        </p:spPr>
      </p:pic>
      <p:pic>
        <p:nvPicPr>
          <p:cNvPr id="9" name="图片 8"/>
          <p:cNvPicPr>
            <a:picLocks noChangeAspect="1"/>
          </p:cNvPicPr>
          <p:nvPr/>
        </p:nvPicPr>
        <p:blipFill>
          <a:blip r:embed="rId4"/>
          <a:stretch>
            <a:fillRect/>
          </a:stretch>
        </p:blipFill>
        <p:spPr>
          <a:xfrm>
            <a:off x="2935605" y="1526540"/>
            <a:ext cx="4076065" cy="292100"/>
          </a:xfrm>
          <a:prstGeom prst="rect">
            <a:avLst/>
          </a:prstGeom>
        </p:spPr>
      </p:pic>
      <p:pic>
        <p:nvPicPr>
          <p:cNvPr id="10" name="图片 9"/>
          <p:cNvPicPr>
            <a:picLocks noChangeAspect="1"/>
          </p:cNvPicPr>
          <p:nvPr/>
        </p:nvPicPr>
        <p:blipFill>
          <a:blip r:embed="rId5"/>
          <a:stretch>
            <a:fillRect/>
          </a:stretch>
        </p:blipFill>
        <p:spPr>
          <a:xfrm>
            <a:off x="2496820" y="2191385"/>
            <a:ext cx="4898390" cy="581660"/>
          </a:xfrm>
          <a:prstGeom prst="rect">
            <a:avLst/>
          </a:prstGeom>
        </p:spPr>
      </p:pic>
      <p:pic>
        <p:nvPicPr>
          <p:cNvPr id="11" name="图片 10"/>
          <p:cNvPicPr>
            <a:picLocks noChangeAspect="1"/>
          </p:cNvPicPr>
          <p:nvPr/>
        </p:nvPicPr>
        <p:blipFill>
          <a:blip r:embed="rId6"/>
          <a:stretch>
            <a:fillRect/>
          </a:stretch>
        </p:blipFill>
        <p:spPr>
          <a:xfrm>
            <a:off x="2285042" y="3087052"/>
            <a:ext cx="6106160" cy="1546225"/>
          </a:xfrm>
          <a:prstGeom prst="rect">
            <a:avLst/>
          </a:prstGeom>
        </p:spPr>
      </p:pic>
      <p:pic>
        <p:nvPicPr>
          <p:cNvPr id="12" name="图片 11"/>
          <p:cNvPicPr>
            <a:picLocks noChangeAspect="1"/>
          </p:cNvPicPr>
          <p:nvPr/>
        </p:nvPicPr>
        <p:blipFill>
          <a:blip r:embed="rId7"/>
          <a:stretch>
            <a:fillRect/>
          </a:stretch>
        </p:blipFill>
        <p:spPr>
          <a:xfrm>
            <a:off x="2373630" y="4947285"/>
            <a:ext cx="3853815" cy="49276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34160" y="868680"/>
            <a:ext cx="10099675"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200000"/>
              </a:lnSpc>
              <a:spcBef>
                <a:spcPct val="0"/>
              </a:spcBef>
              <a:spcAft>
                <a:spcPct val="0"/>
              </a:spcAft>
              <a:buFont typeface="Arial" panose="020B0604020202020204" pitchFamily="34" charset="0"/>
              <a:buNone/>
            </a:pPr>
            <a:r>
              <a:rPr lang="zh-CN" sz="2800" b="1" dirty="0">
                <a:solidFill>
                  <a:srgbClr val="000099"/>
                </a:solidFill>
                <a:latin typeface="华文楷体" panose="02010600040101010101" pitchFamily="2" charset="-122"/>
                <a:ea typeface="华文楷体" panose="02010600040101010101" pitchFamily="2" charset="-122"/>
                <a:sym typeface="+mn-ea"/>
              </a:rPr>
              <a:t>  </a:t>
            </a:r>
            <a:r>
              <a:rPr lang="en-US" altLang="zh-CN" sz="2800" b="1" dirty="0" smtClean="0">
                <a:solidFill>
                  <a:srgbClr val="000099"/>
                </a:solidFill>
                <a:latin typeface="华文楷体" panose="02010600040101010101" pitchFamily="2" charset="-122"/>
                <a:ea typeface="华文楷体" panose="02010600040101010101" pitchFamily="2" charset="-122"/>
                <a:sym typeface="+mn-ea"/>
              </a:rPr>
              <a:t>7.</a:t>
            </a:r>
            <a:r>
              <a:rPr lang="zh-CN" altLang="en-US" sz="2800" b="1" dirty="0" smtClean="0">
                <a:solidFill>
                  <a:srgbClr val="000099"/>
                </a:solidFill>
                <a:latin typeface="华文楷体" panose="02010600040101010101" pitchFamily="2" charset="-122"/>
                <a:ea typeface="华文楷体" panose="02010600040101010101" pitchFamily="2" charset="-122"/>
                <a:sym typeface="+mn-ea"/>
              </a:rPr>
              <a:t>矩阵在神经网络</a:t>
            </a:r>
            <a:r>
              <a:rPr lang="zh-CN" altLang="en-US" sz="2800" b="1" dirty="0">
                <a:solidFill>
                  <a:srgbClr val="000099"/>
                </a:solidFill>
                <a:latin typeface="华文楷体" panose="02010600040101010101" pitchFamily="2" charset="-122"/>
                <a:ea typeface="华文楷体" panose="02010600040101010101" pitchFamily="2" charset="-122"/>
                <a:sym typeface="+mn-ea"/>
              </a:rPr>
              <a:t>中的</a:t>
            </a:r>
            <a:r>
              <a:rPr lang="zh-CN" altLang="en-US" sz="2800" b="1" dirty="0" smtClean="0">
                <a:solidFill>
                  <a:srgbClr val="000099"/>
                </a:solidFill>
                <a:latin typeface="华文楷体" panose="02010600040101010101" pitchFamily="2" charset="-122"/>
                <a:ea typeface="华文楷体" panose="02010600040101010101" pitchFamily="2" charset="-122"/>
                <a:sym typeface="+mn-ea"/>
              </a:rPr>
              <a:t>应用</a:t>
            </a:r>
            <a:endParaRPr lang="en-US" altLang="zh-CN" sz="2800" b="1" dirty="0" smtClean="0">
              <a:solidFill>
                <a:srgbClr val="000099"/>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zh-CN" altLang="en-US" sz="24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神经网络</a:t>
            </a:r>
            <a:r>
              <a:rPr lang="zh-CN" altLang="en-US" sz="24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的文献中会用到</a:t>
            </a:r>
            <a:r>
              <a:rPr lang="zh-CN" altLang="en-US" sz="2400" dirty="0">
                <a:solidFill>
                  <a:srgbClr val="FF0000"/>
                </a:solidFill>
                <a:latin typeface="华文楷体" panose="02010600040101010101" pitchFamily="2" charset="-122"/>
                <a:ea typeface="华文楷体" panose="02010600040101010101" pitchFamily="2" charset="-122"/>
                <a:sym typeface="+mn-ea"/>
              </a:rPr>
              <a:t>矩阵（</a:t>
            </a:r>
            <a:r>
              <a:rPr lang="en-US" altLang="zh-CN" sz="2400" dirty="0">
                <a:solidFill>
                  <a:srgbClr val="FF0000"/>
                </a:solidFill>
                <a:latin typeface="华文楷体" panose="02010600040101010101" pitchFamily="2" charset="-122"/>
                <a:ea typeface="华文楷体" panose="02010600040101010101" pitchFamily="2" charset="-122"/>
                <a:sym typeface="+mn-ea"/>
              </a:rPr>
              <a:t>matrix</a:t>
            </a:r>
            <a:r>
              <a:rPr lang="zh-CN" altLang="en-US" sz="2400" dirty="0">
                <a:solidFill>
                  <a:srgbClr val="FF0000"/>
                </a:solidFill>
                <a:latin typeface="华文楷体" panose="02010600040101010101" pitchFamily="2" charset="-122"/>
                <a:ea typeface="华文楷体" panose="02010600040101010101" pitchFamily="2" charset="-122"/>
                <a:sym typeface="+mn-ea"/>
              </a:rPr>
              <a:t>）</a:t>
            </a:r>
            <a:r>
              <a:rPr lang="zh-CN" altLang="en-US" sz="24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。矩阵使数学式表达更简洁，学好矩阵的相关性质对于神经网络中的数学计算十分有帮助。</a:t>
            </a:r>
            <a:r>
              <a:rPr lang="zh-CN" altLang="en-US" sz="2400" b="1" dirty="0" smtClean="0">
                <a:solidFill>
                  <a:srgbClr val="000099"/>
                </a:solidFill>
                <a:latin typeface="华文楷体" panose="02010600040101010101" pitchFamily="2" charset="-122"/>
                <a:ea typeface="华文楷体" panose="02010600040101010101" pitchFamily="2" charset="-122"/>
                <a:sym typeface="+mn-ea"/>
              </a:rPr>
              <a:t> </a:t>
            </a:r>
            <a:endParaRPr lang="zh-CN" altLang="en-US" sz="24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rPr>
              <a:t>  </a:t>
            </a:r>
            <a:endParaRPr lang="zh-CN" altLang="en-US" sz="2000" dirty="0">
              <a:gradFill>
                <a:gsLst>
                  <a:gs pos="0">
                    <a:srgbClr val="012D86"/>
                  </a:gs>
                  <a:gs pos="100000">
                    <a:srgbClr val="0E2557"/>
                  </a:gs>
                </a:gsLst>
                <a:lin scaled="0"/>
              </a:gra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939290" y="1025525"/>
            <a:ext cx="869188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altLang="en-US" sz="2400" b="1" dirty="0">
                <a:solidFill>
                  <a:srgbClr val="000099"/>
                </a:solidFill>
                <a:latin typeface="华文楷体" panose="02010600040101010101" pitchFamily="2" charset="-122"/>
                <a:ea typeface="华文楷体" panose="02010600040101010101" pitchFamily="2" charset="-122"/>
                <a:sym typeface="+mn-ea"/>
              </a:rPr>
              <a:t>内容小结</a:t>
            </a:r>
            <a:r>
              <a:rPr lang="en-US" altLang="zh-CN" sz="2400" b="1" dirty="0">
                <a:solidFill>
                  <a:srgbClr val="000099"/>
                </a:soli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lang="en-US" altLang="zh-CN" sz="2400" b="1" dirty="0">
                <a:solidFill>
                  <a:srgbClr val="000099"/>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 1.</a:t>
            </a:r>
            <a:r>
              <a:rPr lang="zh-CN" altLang="en-US" sz="2400" b="1" dirty="0">
                <a:solidFill>
                  <a:srgbClr val="FF0000"/>
                </a:solidFill>
                <a:latin typeface="华文楷体" panose="02010600040101010101" pitchFamily="2" charset="-122"/>
                <a:ea typeface="华文楷体" panose="02010600040101010101" pitchFamily="2" charset="-122"/>
                <a:sym typeface="+mn-ea"/>
              </a:rPr>
              <a:t> 矩阵的含义</a:t>
            </a: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2. </a:t>
            </a:r>
            <a:r>
              <a:rPr lang="zh-CN" altLang="en-US" sz="2400" b="1" dirty="0">
                <a:solidFill>
                  <a:srgbClr val="FF0000"/>
                </a:solidFill>
                <a:latin typeface="华文楷体" panose="02010600040101010101" pitchFamily="2" charset="-122"/>
                <a:ea typeface="华文楷体" panose="02010600040101010101" pitchFamily="2" charset="-122"/>
                <a:sym typeface="+mn-ea"/>
              </a:rPr>
              <a:t>矩阵相等</a:t>
            </a: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3. </a:t>
            </a:r>
            <a:r>
              <a:rPr lang="en-US" altLang="zh-CN" sz="2400" b="1" dirty="0" err="1">
                <a:solidFill>
                  <a:srgbClr val="FF0000"/>
                </a:solidFill>
                <a:latin typeface="华文楷体" panose="02010600040101010101" pitchFamily="2" charset="-122"/>
                <a:ea typeface="华文楷体" panose="02010600040101010101" pitchFamily="2" charset="-122"/>
                <a:sym typeface="+mn-ea"/>
              </a:rPr>
              <a:t>矩阵的和、差、常数倍</a:t>
            </a:r>
            <a:r>
              <a:rPr sz="2400" dirty="0">
                <a:solidFill>
                  <a:srgbClr val="FF0000"/>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4.</a:t>
            </a: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err="1">
                <a:solidFill>
                  <a:srgbClr val="FF0000"/>
                </a:solidFill>
                <a:latin typeface="华文楷体" panose="02010600040101010101" pitchFamily="2" charset="-122"/>
                <a:ea typeface="华文楷体" panose="02010600040101010101" pitchFamily="2" charset="-122"/>
                <a:sym typeface="+mn-ea"/>
              </a:rPr>
              <a:t>矩阵的乘积</a:t>
            </a:r>
            <a:endParaRPr lang="en-US" altLang="zh-CN" sz="2400" b="1" dirty="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5. </a:t>
            </a:r>
            <a:r>
              <a:rPr lang="en-US" altLang="zh-CN" sz="2400" b="1" dirty="0" err="1">
                <a:solidFill>
                  <a:srgbClr val="FF0000"/>
                </a:solidFill>
                <a:latin typeface="华文楷体" panose="02010600040101010101" pitchFamily="2" charset="-122"/>
                <a:ea typeface="华文楷体" panose="02010600040101010101" pitchFamily="2" charset="-122"/>
                <a:sym typeface="+mn-ea"/>
              </a:rPr>
              <a:t>Hadamard乘积</a:t>
            </a:r>
            <a:endParaRPr lang="en-US" altLang="zh-CN" sz="2400" b="1" dirty="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400" b="1" dirty="0">
                <a:solidFill>
                  <a:srgbClr val="FF0000"/>
                </a:solidFill>
                <a:latin typeface="华文楷体" panose="02010600040101010101" pitchFamily="2" charset="-122"/>
                <a:ea typeface="华文楷体" panose="02010600040101010101" pitchFamily="2" charset="-122"/>
                <a:sym typeface="+mn-ea"/>
              </a:rPr>
              <a:t>    6. </a:t>
            </a:r>
            <a:r>
              <a:rPr lang="en-US" altLang="zh-CN" sz="2400" b="1" dirty="0" err="1">
                <a:solidFill>
                  <a:srgbClr val="FF0000"/>
                </a:solidFill>
                <a:latin typeface="华文楷体" panose="02010600040101010101" pitchFamily="2" charset="-122"/>
                <a:ea typeface="华文楷体" panose="02010600040101010101" pitchFamily="2" charset="-122"/>
                <a:sym typeface="+mn-ea"/>
              </a:rPr>
              <a:t>转置矩阵</a:t>
            </a:r>
            <a:r>
              <a:rPr lang="zh-CN" altLang="en-US" sz="2400" b="1" dirty="0">
                <a:solidFill>
                  <a:srgbClr val="FF0000"/>
                </a:solidFill>
                <a:latin typeface="华文楷体" panose="02010600040101010101" pitchFamily="2" charset="-122"/>
                <a:ea typeface="华文楷体" panose="02010600040101010101" pitchFamily="2" charset="-122"/>
                <a:sym typeface="+mn-ea"/>
              </a:rPr>
              <a:t>    </a:t>
            </a:r>
            <a:endParaRPr lang="en-US" altLang="zh-CN" sz="2400" b="1" dirty="0" smtClean="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400" b="1" dirty="0" smtClean="0">
                <a:solidFill>
                  <a:srgbClr val="FF0000"/>
                </a:solidFill>
                <a:latin typeface="华文楷体" panose="02010600040101010101" pitchFamily="2" charset="-122"/>
                <a:ea typeface="华文楷体" panose="02010600040101010101" pitchFamily="2" charset="-122"/>
                <a:sym typeface="+mn-ea"/>
              </a:rPr>
              <a:t>    7.</a:t>
            </a:r>
            <a:r>
              <a:rPr lang="zh-CN" altLang="en-US" sz="2400" b="1" dirty="0" smtClean="0">
                <a:solidFill>
                  <a:srgbClr val="FF0000"/>
                </a:solidFill>
                <a:latin typeface="华文楷体" panose="02010600040101010101" pitchFamily="2" charset="-122"/>
                <a:ea typeface="华文楷体" panose="02010600040101010101" pitchFamily="2" charset="-122"/>
                <a:sym typeface="+mn-ea"/>
              </a:rPr>
              <a:t>矩阵在神经网络中的应用</a:t>
            </a:r>
            <a:endParaRPr lang="zh-CN" altLang="en-US" b="1" dirty="0">
              <a:solidFill>
                <a:srgbClr val="000099"/>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27810" y="448945"/>
            <a:ext cx="9154160" cy="608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200000"/>
              </a:lnSpc>
              <a:spcBef>
                <a:spcPct val="0"/>
              </a:spcBef>
              <a:spcAft>
                <a:spcPct val="0"/>
              </a:spcAft>
              <a:buFont typeface="Arial" panose="020B0604020202020204" pitchFamily="34" charset="0"/>
              <a:buNone/>
            </a:pPr>
            <a:r>
              <a:rPr sz="2000" b="1">
                <a:solidFill>
                  <a:srgbClr val="005DFF"/>
                </a:solidFill>
                <a:latin typeface="华文楷体" panose="02010600040101010101" pitchFamily="2" charset="-122"/>
                <a:ea typeface="华文楷体" panose="02010600040101010101" pitchFamily="2" charset="-122"/>
                <a:sym typeface="+mn-ea"/>
              </a:rPr>
              <a:t> </a:t>
            </a:r>
            <a:r>
              <a:rPr sz="2000" b="1">
                <a:solidFill>
                  <a:srgbClr val="000099"/>
                </a:solidFill>
                <a:latin typeface="华文楷体" panose="02010600040101010101" pitchFamily="2" charset="-122"/>
                <a:ea typeface="华文楷体" panose="02010600040101010101" pitchFamily="2" charset="-122"/>
                <a:sym typeface="+mn-ea"/>
              </a:rPr>
              <a:t> </a:t>
            </a:r>
            <a:r>
              <a:rPr lang="zh-CN" altLang="en-US" sz="2000" b="1">
                <a:solidFill>
                  <a:srgbClr val="000099"/>
                </a:solidFill>
                <a:latin typeface="华文楷体" panose="02010600040101010101" pitchFamily="2" charset="-122"/>
                <a:ea typeface="华文楷体" panose="02010600040101010101" pitchFamily="2" charset="-122"/>
                <a:sym typeface="+mn-ea"/>
              </a:rPr>
              <a:t>（</a:t>
            </a:r>
            <a:r>
              <a:rPr lang="en-US" altLang="zh-CN" sz="2000" b="1">
                <a:solidFill>
                  <a:srgbClr val="000099"/>
                </a:solidFill>
                <a:latin typeface="华文楷体" panose="02010600040101010101" pitchFamily="2" charset="-122"/>
                <a:ea typeface="华文楷体" panose="02010600040101010101" pitchFamily="2" charset="-122"/>
                <a:sym typeface="+mn-ea"/>
              </a:rPr>
              <a:t>3</a:t>
            </a:r>
            <a:r>
              <a:rPr lang="zh-CN" altLang="en-US" sz="2000" b="1">
                <a:solidFill>
                  <a:srgbClr val="000099"/>
                </a:solidFill>
                <a:latin typeface="华文楷体" panose="02010600040101010101" pitchFamily="2" charset="-122"/>
                <a:ea typeface="华文楷体" panose="02010600040101010101" pitchFamily="2" charset="-122"/>
                <a:sym typeface="+mn-ea"/>
              </a:rPr>
              <a:t>）一次函数在神经网络中的应用：</a:t>
            </a:r>
            <a:endParaRPr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b="1" err="1">
                <a:solidFill>
                  <a:srgbClr val="FF0000"/>
                </a:solidFill>
                <a:latin typeface="华文楷体" panose="02010600040101010101" pitchFamily="2" charset="-122"/>
                <a:ea typeface="华文楷体" panose="02010600040101010101" pitchFamily="2" charset="-122"/>
                <a:sym typeface="+mn-ea"/>
              </a:rPr>
              <a:t>在神经网络中，神经单元的加权输入可以表示为一次函数关系。</a:t>
            </a:r>
            <a:r>
              <a:rPr sz="200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例如，神经单元有三个来自下层的输入，其加权输入</a:t>
            </a:r>
            <a:r>
              <a:rPr lang="en-US" sz="200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z</a:t>
            </a:r>
            <a:r>
              <a:rPr sz="200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的式子如下所示</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神经网络中正</a:t>
            </a:r>
            <a:r>
              <a:rPr lang="zh-CN" altLang="en-US" sz="2000" b="1">
                <a:solidFill>
                  <a:srgbClr val="FF0000"/>
                </a:solidFill>
                <a:latin typeface="华文楷体" panose="02010600040101010101" pitchFamily="2" charset="-122"/>
                <a:ea typeface="华文楷体" panose="02010600040101010101" pitchFamily="2" charset="-122"/>
                <a:sym typeface="+mn-ea"/>
              </a:rPr>
              <a:t>向传播将</a:t>
            </a:r>
            <a:r>
              <a:rPr 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作为参数的权重w1、w2、w3与偏置b看作常数，那么加权输入z和x1、x2、x3是一次函数关系。</a:t>
            </a:r>
          </a:p>
          <a:p>
            <a:pPr fontAlgn="base">
              <a:lnSpc>
                <a:spcPct val="200000"/>
              </a:lnSpc>
              <a:spcBef>
                <a:spcPct val="0"/>
              </a:spcBef>
              <a:spcAft>
                <a:spcPct val="0"/>
              </a:spcAft>
              <a:buFont typeface="Arial" panose="020B0604020202020204" pitchFamily="34" charset="0"/>
              <a:buNone/>
            </a:pPr>
            <a:r>
              <a:rPr lang="zh-CN" altLang="en-US" sz="2000" b="1">
                <a:solidFill>
                  <a:srgbClr val="FF0000"/>
                </a:solidFill>
                <a:latin typeface="华文楷体" panose="02010600040101010101" pitchFamily="2" charset="-122"/>
                <a:ea typeface="华文楷体" panose="02010600040101010101" pitchFamily="2" charset="-122"/>
                <a:sym typeface="+mn-ea"/>
              </a:rPr>
              <a:t>  反向传播</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将</a:t>
            </a:r>
            <a:r>
              <a:rPr lang="en-US" sz="2000" b="1"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作为参数的</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神经元的输入</a:t>
            </a:r>
            <a:r>
              <a:rPr lang="en-US" alt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sz="12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1</a:t>
            </a:r>
            <a:r>
              <a:rPr 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sz="12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a:t>
            </a:r>
            <a:r>
              <a:rPr 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sz="12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3</a:t>
            </a:r>
            <a:r>
              <a:rPr 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看作常数，那么加权输入z和</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权重</a:t>
            </a:r>
            <a:r>
              <a:rPr 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w</a:t>
            </a:r>
            <a:r>
              <a:rPr lang="en-US" sz="12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1</a:t>
            </a:r>
            <a:r>
              <a:rPr 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、w</a:t>
            </a:r>
            <a:r>
              <a:rPr lang="en-US" sz="12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a:t>
            </a:r>
            <a:r>
              <a:rPr 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、w</a:t>
            </a:r>
            <a:r>
              <a:rPr lang="en-US" sz="12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3</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和偏置</a:t>
            </a:r>
            <a:r>
              <a:rPr lang="en-US" altLang="zh-CN" sz="2000" b="1"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b</a:t>
            </a:r>
            <a:r>
              <a:rPr lang="en-US" sz="2000" b="1"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是一次函数关系</a:t>
            </a:r>
            <a:r>
              <a:rPr 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p>
          <a:p>
            <a:pPr fontAlgn="base">
              <a:lnSpc>
                <a:spcPct val="200000"/>
              </a:lnSpc>
              <a:spcBef>
                <a:spcPct val="0"/>
              </a:spcBef>
              <a:spcAft>
                <a:spcPct val="0"/>
              </a:spcAft>
              <a:buFont typeface="Arial" panose="020B0604020202020204" pitchFamily="34" charset="0"/>
              <a:buNone/>
            </a:pPr>
            <a:r>
              <a:rPr 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algn="l"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2927986" y="2503171"/>
            <a:ext cx="3714354" cy="287572"/>
          </a:xfrm>
          <a:prstGeom prst="rect">
            <a:avLst/>
          </a:prstGeom>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855914" y="188913"/>
            <a:ext cx="503872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en-US" sz="3600" b="1">
                <a:solidFill>
                  <a:srgbClr val="CC0000"/>
                </a:solidFill>
                <a:latin typeface="Times New Roman" panose="02020603050405020304" pitchFamily="18" charset="0"/>
                <a:ea typeface="楷体_GB2312" pitchFamily="1" charset="-122"/>
              </a:rPr>
              <a:t>3</a:t>
            </a:r>
            <a:r>
              <a:rPr sz="3600" b="1">
                <a:solidFill>
                  <a:srgbClr val="CC0000"/>
                </a:solidFill>
                <a:latin typeface="Times New Roman" panose="02020603050405020304" pitchFamily="18" charset="0"/>
                <a:ea typeface="楷体_GB2312" pitchFamily="1" charset="-122"/>
              </a:rPr>
              <a:t>-</a:t>
            </a:r>
            <a:r>
              <a:rPr lang="en-US" sz="3600" b="1">
                <a:solidFill>
                  <a:srgbClr val="CC0000"/>
                </a:solidFill>
                <a:latin typeface="Times New Roman" panose="02020603050405020304" pitchFamily="18" charset="0"/>
                <a:ea typeface="楷体_GB2312" pitchFamily="1" charset="-122"/>
              </a:rPr>
              <a:t>6</a:t>
            </a:r>
            <a:r>
              <a:rPr sz="3600" b="1">
                <a:solidFill>
                  <a:srgbClr val="CC0000"/>
                </a:solidFill>
                <a:latin typeface="Times New Roman" panose="02020603050405020304" pitchFamily="18" charset="0"/>
                <a:ea typeface="楷体_GB2312" pitchFamily="1" charset="-122"/>
              </a:rPr>
              <a:t> 神经网络的导数基础</a:t>
            </a:r>
          </a:p>
        </p:txBody>
      </p:sp>
      <p:sp>
        <p:nvSpPr>
          <p:cNvPr id="6149" name="Rectangle 3"/>
          <p:cNvSpPr>
            <a:spLocks noChangeArrowheads="1"/>
          </p:cNvSpPr>
          <p:nvPr/>
        </p:nvSpPr>
        <p:spPr bwMode="auto">
          <a:xfrm>
            <a:off x="1873885" y="720725"/>
            <a:ext cx="9590405"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dirty="0">
                <a:solidFill>
                  <a:srgbClr val="000099"/>
                </a:solidFill>
                <a:latin typeface="华文楷体" panose="02010600040101010101" pitchFamily="2" charset="-122"/>
                <a:ea typeface="华文楷体" panose="02010600040101010101" pitchFamily="2" charset="-122"/>
                <a:sym typeface="+mn-ea"/>
              </a:rPr>
              <a:t>  </a:t>
            </a:r>
            <a:r>
              <a:rPr lang="en-US" sz="2400" b="1" dirty="0">
                <a:solidFill>
                  <a:srgbClr val="000099"/>
                </a:solidFill>
                <a:latin typeface="华文楷体" panose="02010600040101010101" pitchFamily="2" charset="-122"/>
                <a:ea typeface="华文楷体" panose="02010600040101010101" pitchFamily="2" charset="-122"/>
                <a:sym typeface="+mn-ea"/>
              </a:rPr>
              <a:t> </a:t>
            </a:r>
            <a:r>
              <a:rPr sz="2000" dirty="0" err="1">
                <a:solidFill>
                  <a:srgbClr val="FF0000"/>
                </a:solidFill>
                <a:latin typeface="华文楷体" panose="02010600040101010101" pitchFamily="2" charset="-122"/>
                <a:ea typeface="华文楷体" panose="02010600040101010101" pitchFamily="2" charset="-122"/>
                <a:sym typeface="+mn-ea"/>
              </a:rPr>
              <a:t>神经网络会自己进行学习，这在数学上的含义指对权重和偏置进行最优化</a:t>
            </a:r>
            <a:r>
              <a:rPr lang="zh-CN" sz="2000" dirty="0">
                <a:solidFill>
                  <a:srgbClr val="FF0000"/>
                </a:solidFill>
                <a:latin typeface="华文楷体" panose="02010600040101010101" pitchFamily="2" charset="-122"/>
                <a:ea typeface="华文楷体" panose="02010600040101010101" pitchFamily="2" charset="-122"/>
                <a:sym typeface="+mn-ea"/>
              </a:rPr>
              <a:t>。</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使得输出符合学习数据</a:t>
            </a: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对于最优化而言，求导是不可缺少的一种方法</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1.导数的定义</a:t>
            </a: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b="1" dirty="0">
                <a:solidFill>
                  <a:srgbClr val="FF0000"/>
                </a:soli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函数</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dirty="0" err="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的导函数</a:t>
            </a:r>
            <a:r>
              <a:rPr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dirty="0" err="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的定义如下所示</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华文楷体" panose="02010600040101010101" pitchFamily="2" charset="-122"/>
                <a:ea typeface="华文楷体" panose="02010600040101010101" pitchFamily="2" charset="-122"/>
              </a:rPr>
              <a:t>     </a:t>
            </a:r>
            <a:r>
              <a:rPr lang="zh-CN" altLang="en-US" sz="2000" b="1" dirty="0">
                <a:solidFill>
                  <a:srgbClr val="005DFF"/>
                </a:solidFill>
                <a:latin typeface="华文楷体" panose="02010600040101010101" pitchFamily="2" charset="-122"/>
                <a:ea typeface="华文楷体" panose="02010600040101010101" pitchFamily="2" charset="-122"/>
              </a:rPr>
              <a:t>【</a:t>
            </a:r>
            <a:r>
              <a:rPr lang="zh-CN" altLang="en-US" sz="2000" b="1" dirty="0">
                <a:solidFill>
                  <a:srgbClr val="005DFF"/>
                </a:solidFill>
                <a:latin typeface="华文楷体" panose="02010600040101010101" pitchFamily="2" charset="-122"/>
                <a:ea typeface="华文楷体" panose="02010600040101010101" pitchFamily="2" charset="-122"/>
                <a:sym typeface="+mn-ea"/>
              </a:rPr>
              <a:t>例</a:t>
            </a:r>
            <a:r>
              <a:rPr lang="zh-CN" altLang="en-US" sz="2000" b="1" dirty="0">
                <a:solidFill>
                  <a:srgbClr val="005DFF"/>
                </a:solidFill>
                <a:latin typeface="华文楷体" panose="02010600040101010101" pitchFamily="2" charset="-122"/>
                <a:ea typeface="华文楷体" panose="02010600040101010101" pitchFamily="2" charset="-122"/>
              </a:rPr>
              <a:t>】当</a:t>
            </a:r>
            <a:r>
              <a:rPr lang="zh-CN" altLang="en-US" sz="2000" dirty="0">
                <a:solidFill>
                  <a:srgbClr val="005DFF"/>
                </a:solidFill>
                <a:latin typeface="华文楷体" panose="02010600040101010101" pitchFamily="2" charset="-122"/>
                <a:ea typeface="华文楷体" panose="02010600040101010101" pitchFamily="2" charset="-122"/>
              </a:rPr>
              <a:t> </a:t>
            </a:r>
            <a:r>
              <a:rPr lang="zh-CN" altLang="en-US" sz="2000" dirty="0" smtClean="0">
                <a:solidFill>
                  <a:srgbClr val="005DFF"/>
                </a:solidFill>
                <a:latin typeface="华文楷体" panose="02010600040101010101" pitchFamily="2" charset="-122"/>
                <a:ea typeface="华文楷体" panose="02010600040101010101" pitchFamily="2" charset="-122"/>
              </a:rPr>
              <a:t>             时</a:t>
            </a:r>
            <a:r>
              <a:rPr lang="zh-CN" altLang="en-US" sz="2000" dirty="0">
                <a:solidFill>
                  <a:srgbClr val="005DFF"/>
                </a:solidFill>
                <a:latin typeface="华文楷体" panose="02010600040101010101" pitchFamily="2" charset="-122"/>
                <a:ea typeface="华文楷体" panose="02010600040101010101" pitchFamily="2" charset="-122"/>
              </a:rPr>
              <a:t>，</a:t>
            </a:r>
          </a:p>
          <a:p>
            <a:pPr fontAlgn="base">
              <a:lnSpc>
                <a:spcPct val="150000"/>
              </a:lnSpc>
              <a:spcBef>
                <a:spcPct val="0"/>
              </a:spcBef>
              <a:spcAft>
                <a:spcPct val="0"/>
              </a:spcAft>
              <a:buFont typeface="Arial" panose="020B0604020202020204" pitchFamily="34" charset="0"/>
              <a:buNone/>
            </a:pPr>
            <a:r>
              <a:rPr lang="zh-CN" altLang="en-US" sz="2000" dirty="0">
                <a:solidFill>
                  <a:srgbClr val="FF0000"/>
                </a:solidFill>
                <a:latin typeface="华文楷体" panose="02010600040101010101" pitchFamily="2" charset="-122"/>
                <a:ea typeface="华文楷体" panose="02010600040101010101" pitchFamily="2" charset="-122"/>
              </a:rPr>
              <a:t>     </a:t>
            </a:r>
          </a:p>
        </p:txBody>
      </p:sp>
      <p:pic>
        <p:nvPicPr>
          <p:cNvPr id="2" name="图片 1"/>
          <p:cNvPicPr>
            <a:picLocks noChangeAspect="1"/>
          </p:cNvPicPr>
          <p:nvPr/>
        </p:nvPicPr>
        <p:blipFill>
          <a:blip r:embed="rId2"/>
          <a:stretch>
            <a:fillRect/>
          </a:stretch>
        </p:blipFill>
        <p:spPr>
          <a:xfrm>
            <a:off x="2855914" y="2538336"/>
            <a:ext cx="850900" cy="228600"/>
          </a:xfrm>
          <a:prstGeom prst="rect">
            <a:avLst/>
          </a:prstGeom>
        </p:spPr>
      </p:pic>
      <p:pic>
        <p:nvPicPr>
          <p:cNvPr id="3" name="图片 2"/>
          <p:cNvPicPr>
            <a:picLocks noChangeAspect="1"/>
          </p:cNvPicPr>
          <p:nvPr/>
        </p:nvPicPr>
        <p:blipFill>
          <a:blip r:embed="rId3"/>
          <a:stretch>
            <a:fillRect/>
          </a:stretch>
        </p:blipFill>
        <p:spPr>
          <a:xfrm>
            <a:off x="4454033" y="2531312"/>
            <a:ext cx="502285" cy="238125"/>
          </a:xfrm>
          <a:prstGeom prst="rect">
            <a:avLst/>
          </a:prstGeom>
        </p:spPr>
      </p:pic>
      <p:pic>
        <p:nvPicPr>
          <p:cNvPr id="7" name="图片 6"/>
          <p:cNvPicPr>
            <a:picLocks noChangeAspect="1"/>
          </p:cNvPicPr>
          <p:nvPr/>
        </p:nvPicPr>
        <p:blipFill>
          <a:blip r:embed="rId4"/>
          <a:stretch>
            <a:fillRect/>
          </a:stretch>
        </p:blipFill>
        <p:spPr>
          <a:xfrm>
            <a:off x="3004185" y="2924810"/>
            <a:ext cx="3818255" cy="600075"/>
          </a:xfrm>
          <a:prstGeom prst="rect">
            <a:avLst/>
          </a:prstGeom>
        </p:spPr>
      </p:pic>
      <p:pic>
        <p:nvPicPr>
          <p:cNvPr id="8" name="图片 7"/>
          <p:cNvPicPr>
            <a:picLocks noChangeAspect="1"/>
          </p:cNvPicPr>
          <p:nvPr/>
        </p:nvPicPr>
        <p:blipFill>
          <a:blip r:embed="rId5"/>
          <a:stretch>
            <a:fillRect/>
          </a:stretch>
        </p:blipFill>
        <p:spPr>
          <a:xfrm>
            <a:off x="2653665" y="3642995"/>
            <a:ext cx="5869305" cy="387350"/>
          </a:xfrm>
          <a:prstGeom prst="rect">
            <a:avLst/>
          </a:prstGeom>
        </p:spPr>
      </p:pic>
      <p:pic>
        <p:nvPicPr>
          <p:cNvPr id="9" name="图片 8"/>
          <p:cNvPicPr>
            <a:picLocks noChangeAspect="1"/>
          </p:cNvPicPr>
          <p:nvPr/>
        </p:nvPicPr>
        <p:blipFill>
          <a:blip r:embed="rId6"/>
          <a:stretch>
            <a:fillRect/>
          </a:stretch>
        </p:blipFill>
        <p:spPr>
          <a:xfrm>
            <a:off x="3750771" y="4370069"/>
            <a:ext cx="954405" cy="254635"/>
          </a:xfrm>
          <a:prstGeom prst="rect">
            <a:avLst/>
          </a:prstGeom>
        </p:spPr>
      </p:pic>
      <p:pic>
        <p:nvPicPr>
          <p:cNvPr id="10" name="图片 9"/>
          <p:cNvPicPr>
            <a:picLocks noChangeAspect="1"/>
          </p:cNvPicPr>
          <p:nvPr/>
        </p:nvPicPr>
        <p:blipFill>
          <a:blip r:embed="rId7"/>
          <a:stretch>
            <a:fillRect/>
          </a:stretch>
        </p:blipFill>
        <p:spPr>
          <a:xfrm>
            <a:off x="2487930" y="4964430"/>
            <a:ext cx="7202170" cy="668020"/>
          </a:xfrm>
          <a:prstGeom prst="rect">
            <a:avLst/>
          </a:prstGeom>
        </p:spPr>
      </p:pic>
      <mc:AlternateContent xmlns:mc="http://schemas.openxmlformats.org/markup-compatibility/2006" xmlns:p14="http://schemas.microsoft.com/office/powerpoint/2010/main">
        <mc:Choice Requires="p14">
          <p:contentPart p14:bwMode="auto" r:id="rId8">
            <p14:nvContentPartPr>
              <p14:cNvPr id="5" name="墨迹 4"/>
              <p14:cNvContentPartPr/>
              <p14:nvPr/>
            </p14:nvContentPartPr>
            <p14:xfrm>
              <a:off x="6750050" y="1936750"/>
              <a:ext cx="12700" cy="360"/>
            </p14:xfrm>
          </p:contentPart>
        </mc:Choice>
        <mc:Fallback xmlns="">
          <p:pic>
            <p:nvPicPr>
              <p:cNvPr id="5" name="墨迹 4"/>
            </p:nvPicPr>
            <p:blipFill>
              <a:blip r:embed="rId9"/>
            </p:blipFill>
            <p:spPr>
              <a:xfrm>
                <a:off x="6750050" y="1936750"/>
                <a:ext cx="12700" cy="360"/>
              </a:xfrm>
              <a:prstGeom prst="rect"/>
            </p:spPr>
          </p:pic>
        </mc:Fallback>
      </mc:AlternateContent>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73885" y="720725"/>
            <a:ext cx="9590405" cy="3738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a:solidFill>
                  <a:srgbClr val="000099"/>
                </a:solidFill>
                <a:latin typeface="华文楷体" panose="02010600040101010101" pitchFamily="2" charset="-122"/>
                <a:ea typeface="华文楷体" panose="02010600040101010101" pitchFamily="2" charset="-122"/>
                <a:sym typeface="+mn-ea"/>
              </a:rPr>
              <a:t> </a:t>
            </a:r>
            <a:r>
              <a:rPr lang="zh-CN" sz="2000" b="1">
                <a:solidFill>
                  <a:srgbClr val="FF0000"/>
                </a:solidFill>
                <a:latin typeface="华文楷体" panose="02010600040101010101" pitchFamily="2" charset="-122"/>
                <a:ea typeface="华文楷体" panose="02010600040101010101" pitchFamily="2" charset="-122"/>
                <a:sym typeface="+mn-ea"/>
              </a:rPr>
              <a:t>导函数的含义</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如下图所示</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endPar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endPar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a:solidFill>
                  <a:srgbClr val="000099"/>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zh-CN" altLang="en-US" sz="2000">
                <a:latin typeface="华文楷体" panose="02010600040101010101" pitchFamily="2" charset="-122"/>
                <a:ea typeface="华文楷体" panose="02010600040101010101" pitchFamily="2" charset="-122"/>
              </a:rPr>
              <a:t>，</a:t>
            </a:r>
          </a:p>
          <a:p>
            <a:pPr fontAlgn="base">
              <a:lnSpc>
                <a:spcPct val="150000"/>
              </a:lnSpc>
              <a:spcBef>
                <a:spcPct val="0"/>
              </a:spcBef>
              <a:spcAft>
                <a:spcPct val="0"/>
              </a:spcAft>
              <a:buFont typeface="Arial" panose="020B0604020202020204" pitchFamily="34" charset="0"/>
              <a:buNone/>
            </a:pPr>
            <a:r>
              <a:rPr lang="zh-CN" altLang="en-US" sz="2000">
                <a:solidFill>
                  <a:srgbClr val="FF0000"/>
                </a:solidFill>
                <a:latin typeface="华文楷体" panose="02010600040101010101" pitchFamily="2" charset="-122"/>
                <a:ea typeface="华文楷体" panose="02010600040101010101" pitchFamily="2" charset="-122"/>
              </a:rPr>
              <a:t>     </a:t>
            </a:r>
          </a:p>
        </p:txBody>
      </p:sp>
      <p:pic>
        <p:nvPicPr>
          <p:cNvPr id="5" name="图片 4"/>
          <p:cNvPicPr>
            <a:picLocks noChangeAspect="1"/>
          </p:cNvPicPr>
          <p:nvPr/>
        </p:nvPicPr>
        <p:blipFill>
          <a:blip r:embed="rId2"/>
          <a:stretch>
            <a:fillRect/>
          </a:stretch>
        </p:blipFill>
        <p:spPr>
          <a:xfrm>
            <a:off x="2230120" y="1320165"/>
            <a:ext cx="7734935" cy="393319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28800" y="141605"/>
            <a:ext cx="9590405" cy="535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2.神经网络中用到的函数的导数公式</a:t>
            </a:r>
            <a:r>
              <a:rPr b="1" dirty="0">
                <a:solidFill>
                  <a:srgbClr val="000099"/>
                </a:solidFill>
                <a:latin typeface="华文楷体" panose="02010600040101010101" pitchFamily="2" charset="-122"/>
                <a:ea typeface="华文楷体" panose="02010600040101010101" pitchFamily="2" charset="-122"/>
                <a:sym typeface="+mn-ea"/>
              </a:rPr>
              <a:t>   </a:t>
            </a: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在神经网络的计算中使用的函数的导数公式（</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为变量</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,c</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为常数</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华文楷体" panose="02010600040101010101" pitchFamily="2" charset="-122"/>
                <a:ea typeface="华文楷体" panose="02010600040101010101" pitchFamily="2" charset="-122"/>
              </a:rPr>
              <a:t>     </a:t>
            </a:r>
            <a:r>
              <a:rPr lang="zh-CN" altLang="en-US" sz="2000" dirty="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rPr>
              <a:t>3.导数符号</a:t>
            </a:r>
          </a:p>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rPr>
              <a:t>  </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函数</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y=f(x)</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导数表示方法：</a:t>
            </a:r>
            <a:r>
              <a:rPr lang="zh-CN" altLang="en-US" sz="2000" b="1" dirty="0">
                <a:solidFill>
                  <a:srgbClr val="000099"/>
                </a:solidFill>
                <a:latin typeface="华文楷体" panose="02010600040101010101" pitchFamily="2" charset="-122"/>
                <a:ea typeface="华文楷体" panose="02010600040101010101" pitchFamily="2" charset="-122"/>
              </a:rPr>
              <a:t>   </a:t>
            </a:r>
            <a:r>
              <a:rPr lang="zh-CN" altLang="en-US" sz="2000" b="1" dirty="0" smtClean="0">
                <a:solidFill>
                  <a:srgbClr val="000099"/>
                </a:solidFill>
                <a:latin typeface="华文楷体" panose="02010600040101010101" pitchFamily="2" charset="-122"/>
                <a:ea typeface="华文楷体" panose="02010600040101010101" pitchFamily="2" charset="-122"/>
              </a:rPr>
              <a:t>        </a:t>
            </a:r>
            <a:r>
              <a:rPr lang="en-US" altLang="zh-CN" sz="2000" b="1" dirty="0">
                <a:solidFill>
                  <a:srgbClr val="000099"/>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4.导数</a:t>
            </a:r>
            <a:r>
              <a:rPr lang="zh-CN" altLang="en-US" sz="2800" b="1" dirty="0">
                <a:solidFill>
                  <a:srgbClr val="000099"/>
                </a:solidFill>
                <a:latin typeface="华文楷体" panose="02010600040101010101" pitchFamily="2" charset="-122"/>
                <a:ea typeface="华文楷体" panose="02010600040101010101" pitchFamily="2" charset="-122"/>
                <a:sym typeface="+mn-ea"/>
              </a:rPr>
              <a:t>的性质</a:t>
            </a:r>
          </a:p>
          <a:p>
            <a:pPr fontAlgn="base">
              <a:lnSpc>
                <a:spcPct val="150000"/>
              </a:lnSpc>
              <a:spcBef>
                <a:spcPct val="0"/>
              </a:spcBef>
              <a:spcAft>
                <a:spcPct val="0"/>
              </a:spcAft>
              <a:buFont typeface="Arial" panose="020B0604020202020204" pitchFamily="34" charset="0"/>
              <a:buNone/>
            </a:pPr>
            <a:endParaRPr lang="zh-CN" altLang="en-US" sz="28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8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b="1" dirty="0">
                <a:solidFill>
                  <a:srgbClr val="005DFF"/>
                </a:solidFill>
                <a:latin typeface="华文楷体" panose="02010600040101010101" pitchFamily="2" charset="-122"/>
                <a:ea typeface="华文楷体" panose="02010600040101010101" pitchFamily="2" charset="-122"/>
                <a:sym typeface="+mn-ea"/>
              </a:rPr>
              <a:t>【例】公式               </a:t>
            </a:r>
            <a:r>
              <a:rPr lang="zh-CN" altLang="en-US" sz="2000" b="1" dirty="0" smtClean="0">
                <a:solidFill>
                  <a:srgbClr val="005DFF"/>
                </a:solidFill>
                <a:latin typeface="华文楷体" panose="02010600040101010101" pitchFamily="2" charset="-122"/>
                <a:ea typeface="华文楷体" panose="02010600040101010101" pitchFamily="2" charset="-122"/>
                <a:sym typeface="+mn-ea"/>
              </a:rPr>
              <a:t>   ，</a:t>
            </a:r>
            <a:r>
              <a:rPr lang="zh-CN" altLang="en-US" sz="2000" b="1" dirty="0">
                <a:solidFill>
                  <a:srgbClr val="005DFF"/>
                </a:solidFill>
                <a:latin typeface="华文楷体" panose="02010600040101010101" pitchFamily="2" charset="-122"/>
                <a:ea typeface="华文楷体" panose="02010600040101010101" pitchFamily="2" charset="-122"/>
                <a:sym typeface="+mn-ea"/>
              </a:rPr>
              <a:t>利用后述</a:t>
            </a:r>
            <a:r>
              <a:rPr lang="zh-CN" altLang="en-US" sz="2000" b="1" dirty="0">
                <a:solidFill>
                  <a:srgbClr val="FF0000"/>
                </a:solidFill>
                <a:latin typeface="华文楷体" panose="02010600040101010101" pitchFamily="2" charset="-122"/>
                <a:ea typeface="华文楷体" panose="02010600040101010101" pitchFamily="2" charset="-122"/>
                <a:sym typeface="+mn-ea"/>
              </a:rPr>
              <a:t>链式求导法则</a:t>
            </a:r>
            <a:r>
              <a:rPr lang="zh-CN" altLang="en-US" sz="2000" b="1" dirty="0">
                <a:solidFill>
                  <a:srgbClr val="005DFF"/>
                </a:solidFill>
                <a:latin typeface="华文楷体" panose="02010600040101010101" pitchFamily="2" charset="-122"/>
                <a:ea typeface="华文楷体" panose="02010600040101010101" pitchFamily="2" charset="-122"/>
                <a:sym typeface="+mn-ea"/>
              </a:rPr>
              <a:t>可得：</a:t>
            </a:r>
          </a:p>
        </p:txBody>
      </p:sp>
      <p:pic>
        <p:nvPicPr>
          <p:cNvPr id="5" name="图片 4"/>
          <p:cNvPicPr>
            <a:picLocks noChangeAspect="1"/>
          </p:cNvPicPr>
          <p:nvPr/>
        </p:nvPicPr>
        <p:blipFill>
          <a:blip r:embed="rId2"/>
          <a:stretch>
            <a:fillRect/>
          </a:stretch>
        </p:blipFill>
        <p:spPr>
          <a:xfrm>
            <a:off x="2746375" y="1229995"/>
            <a:ext cx="6029960" cy="666750"/>
          </a:xfrm>
          <a:prstGeom prst="rect">
            <a:avLst/>
          </a:prstGeom>
        </p:spPr>
      </p:pic>
      <p:pic>
        <p:nvPicPr>
          <p:cNvPr id="6" name="图片 5"/>
          <p:cNvPicPr>
            <a:picLocks noChangeAspect="1"/>
          </p:cNvPicPr>
          <p:nvPr/>
        </p:nvPicPr>
        <p:blipFill>
          <a:blip r:embed="rId3"/>
          <a:stretch>
            <a:fillRect/>
          </a:stretch>
        </p:blipFill>
        <p:spPr>
          <a:xfrm>
            <a:off x="5343394" y="2676130"/>
            <a:ext cx="603250" cy="285750"/>
          </a:xfrm>
          <a:prstGeom prst="rect">
            <a:avLst/>
          </a:prstGeom>
        </p:spPr>
      </p:pic>
      <p:pic>
        <p:nvPicPr>
          <p:cNvPr id="11" name="图片 10"/>
          <p:cNvPicPr>
            <a:picLocks noChangeAspect="1"/>
          </p:cNvPicPr>
          <p:nvPr/>
        </p:nvPicPr>
        <p:blipFill>
          <a:blip r:embed="rId4"/>
          <a:stretch>
            <a:fillRect/>
          </a:stretch>
        </p:blipFill>
        <p:spPr>
          <a:xfrm>
            <a:off x="6422533" y="2460625"/>
            <a:ext cx="1290320" cy="570230"/>
          </a:xfrm>
          <a:prstGeom prst="rect">
            <a:avLst/>
          </a:prstGeom>
        </p:spPr>
      </p:pic>
      <p:pic>
        <p:nvPicPr>
          <p:cNvPr id="13" name="图片 12"/>
          <p:cNvPicPr>
            <a:picLocks noChangeAspect="1"/>
          </p:cNvPicPr>
          <p:nvPr/>
        </p:nvPicPr>
        <p:blipFill>
          <a:blip r:embed="rId5"/>
          <a:stretch>
            <a:fillRect/>
          </a:stretch>
        </p:blipFill>
        <p:spPr>
          <a:xfrm>
            <a:off x="2416810" y="3743325"/>
            <a:ext cx="5295900" cy="520065"/>
          </a:xfrm>
          <a:prstGeom prst="rect">
            <a:avLst/>
          </a:prstGeom>
        </p:spPr>
      </p:pic>
      <p:pic>
        <p:nvPicPr>
          <p:cNvPr id="14" name="图片 13"/>
          <p:cNvPicPr>
            <a:picLocks noChangeAspect="1"/>
          </p:cNvPicPr>
          <p:nvPr/>
        </p:nvPicPr>
        <p:blipFill>
          <a:blip r:embed="rId6"/>
          <a:stretch>
            <a:fillRect/>
          </a:stretch>
        </p:blipFill>
        <p:spPr>
          <a:xfrm>
            <a:off x="2647950" y="4404995"/>
            <a:ext cx="3382010" cy="274320"/>
          </a:xfrm>
          <a:prstGeom prst="rect">
            <a:avLst/>
          </a:prstGeom>
        </p:spPr>
      </p:pic>
      <p:pic>
        <p:nvPicPr>
          <p:cNvPr id="15" name="图片 14"/>
          <p:cNvPicPr>
            <a:picLocks noChangeAspect="1"/>
          </p:cNvPicPr>
          <p:nvPr/>
        </p:nvPicPr>
        <p:blipFill>
          <a:blip r:embed="rId7"/>
          <a:stretch>
            <a:fillRect/>
          </a:stretch>
        </p:blipFill>
        <p:spPr>
          <a:xfrm>
            <a:off x="3615055" y="5097635"/>
            <a:ext cx="1728470" cy="253365"/>
          </a:xfrm>
          <a:prstGeom prst="rect">
            <a:avLst/>
          </a:prstGeom>
        </p:spPr>
      </p:pic>
      <p:pic>
        <p:nvPicPr>
          <p:cNvPr id="16" name="图片 15"/>
          <p:cNvPicPr>
            <a:picLocks noChangeAspect="1"/>
          </p:cNvPicPr>
          <p:nvPr/>
        </p:nvPicPr>
        <p:blipFill>
          <a:blip r:embed="rId8"/>
          <a:stretch>
            <a:fillRect/>
          </a:stretch>
        </p:blipFill>
        <p:spPr>
          <a:xfrm>
            <a:off x="2353310" y="5553075"/>
            <a:ext cx="6094730" cy="617855"/>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17370" y="153035"/>
            <a:ext cx="9590405" cy="5723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5.分数函数的导数和 Sigmoid </a:t>
            </a:r>
            <a:r>
              <a:rPr lang="en-US" altLang="zh-CN" sz="2800" b="1" dirty="0" err="1">
                <a:solidFill>
                  <a:srgbClr val="000099"/>
                </a:solidFill>
                <a:latin typeface="华文楷体" panose="02010600040101010101" pitchFamily="2" charset="-122"/>
                <a:ea typeface="华文楷体" panose="02010600040101010101" pitchFamily="2" charset="-122"/>
                <a:sym typeface="+mn-ea"/>
              </a:rPr>
              <a:t>函数的导数</a:t>
            </a:r>
            <a:r>
              <a:rPr b="1" dirty="0">
                <a:solidFill>
                  <a:srgbClr val="000099"/>
                </a:solidFill>
                <a:latin typeface="华文楷体" panose="02010600040101010101" pitchFamily="2" charset="-122"/>
                <a:ea typeface="华文楷体" panose="02010600040101010101" pitchFamily="2" charset="-122"/>
                <a:sym typeface="+mn-ea"/>
              </a:rPr>
              <a:t>   </a:t>
            </a: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当函数是</a:t>
            </a:r>
            <a:r>
              <a:rPr sz="2000" dirty="0" err="1">
                <a:solidFill>
                  <a:srgbClr val="FF0000"/>
                </a:solidFill>
                <a:latin typeface="华文楷体" panose="02010600040101010101" pitchFamily="2" charset="-122"/>
                <a:ea typeface="华文楷体" panose="02010600040101010101" pitchFamily="2" charset="-122"/>
                <a:sym typeface="+mn-ea"/>
              </a:rPr>
              <a:t>分数形式</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时，求导时可以使用下面的分数函数的求导公式</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华文楷体" panose="02010600040101010101" pitchFamily="2" charset="-122"/>
                <a:ea typeface="华文楷体" panose="02010600040101010101" pitchFamily="2" charset="-122"/>
              </a:rPr>
              <a:t>     </a:t>
            </a:r>
            <a:r>
              <a:rPr lang="zh-CN" altLang="en-US" sz="2000" dirty="0">
                <a:solidFill>
                  <a:srgbClr val="FF0000"/>
                </a:solidFill>
                <a:latin typeface="华文楷体" panose="02010600040101010101" pitchFamily="2" charset="-122"/>
                <a:ea typeface="华文楷体" panose="02010600040101010101" pitchFamily="2" charset="-122"/>
              </a:rPr>
              <a:t>     </a:t>
            </a:r>
            <a:endParaRPr lang="en-US" altLang="zh-CN" sz="2800" b="1" dirty="0">
              <a:solidFill>
                <a:srgbClr val="000099"/>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rPr>
              <a:t>  </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Sigmoid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函数</a:t>
            </a: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定义如下</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zh-CN" altLang="en-US" sz="2000" b="1" dirty="0">
                <a:solidFill>
                  <a:srgbClr val="000099"/>
                </a:solidFill>
                <a:latin typeface="华文楷体" panose="02010600040101010101" pitchFamily="2" charset="-122"/>
                <a:ea typeface="华文楷体" panose="02010600040101010101" pitchFamily="2" charset="-122"/>
              </a:rPr>
              <a:t>    </a:t>
            </a:r>
            <a:r>
              <a:rPr lang="en-US" altLang="zh-CN" sz="2000" b="1" dirty="0">
                <a:solidFill>
                  <a:srgbClr val="000099"/>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endParaRPr lang="zh-CN" altLang="en-US" sz="28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在后述的</a:t>
            </a:r>
            <a:r>
              <a:rPr lang="zh-CN" altLang="en-US" sz="2000" b="1" dirty="0">
                <a:solidFill>
                  <a:srgbClr val="FF0000"/>
                </a:solidFill>
                <a:latin typeface="华文楷体" panose="02010600040101010101" pitchFamily="2" charset="-122"/>
                <a:ea typeface="华文楷体" panose="02010600040101010101" pitchFamily="2" charset="-122"/>
                <a:sym typeface="+mn-ea"/>
              </a:rPr>
              <a:t>梯度下降法</a:t>
            </a: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中，对该函数求导，使用下式十分方便。</a:t>
            </a:r>
          </a:p>
          <a:p>
            <a:pPr fontAlgn="base">
              <a:lnSpc>
                <a:spcPct val="150000"/>
              </a:lnSpc>
              <a:spcBef>
                <a:spcPct val="0"/>
              </a:spcBef>
              <a:spcAft>
                <a:spcPct val="0"/>
              </a:spcAft>
              <a:buFont typeface="Arial" panose="020B0604020202020204" pitchFamily="34" charset="0"/>
              <a:buNone/>
            </a:pPr>
            <a:endPar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altLang="en-US" sz="2000" b="1" dirty="0">
                <a:solidFill>
                  <a:srgbClr val="FF0000"/>
                </a:solidFill>
                <a:latin typeface="华文楷体" panose="02010600040101010101" pitchFamily="2" charset="-122"/>
                <a:ea typeface="华文楷体" panose="02010600040101010101" pitchFamily="2" charset="-122"/>
                <a:sym typeface="+mn-ea"/>
              </a:rPr>
              <a:t>证明：</a:t>
            </a: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由</a:t>
            </a:r>
          </a:p>
          <a:p>
            <a:pPr fontAlgn="base">
              <a:lnSpc>
                <a:spcPct val="150000"/>
              </a:lnSpc>
              <a:spcBef>
                <a:spcPct val="0"/>
              </a:spcBef>
              <a:spcAft>
                <a:spcPct val="0"/>
              </a:spcAft>
              <a:buFont typeface="Arial" panose="020B0604020202020204" pitchFamily="34" charset="0"/>
              <a:buNone/>
            </a:pPr>
            <a:endPar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可得</a:t>
            </a:r>
          </a:p>
        </p:txBody>
      </p:sp>
      <p:pic>
        <p:nvPicPr>
          <p:cNvPr id="3" name="图片 2"/>
          <p:cNvPicPr>
            <a:picLocks noChangeAspect="1"/>
          </p:cNvPicPr>
          <p:nvPr/>
        </p:nvPicPr>
        <p:blipFill>
          <a:blip r:embed="rId2"/>
          <a:stretch>
            <a:fillRect/>
          </a:stretch>
        </p:blipFill>
        <p:spPr>
          <a:xfrm>
            <a:off x="4200525" y="1370965"/>
            <a:ext cx="2135505" cy="628650"/>
          </a:xfrm>
          <a:prstGeom prst="rect">
            <a:avLst/>
          </a:prstGeom>
        </p:spPr>
      </p:pic>
      <p:pic>
        <p:nvPicPr>
          <p:cNvPr id="4" name="图片 3"/>
          <p:cNvPicPr>
            <a:picLocks noChangeAspect="1"/>
          </p:cNvPicPr>
          <p:nvPr/>
        </p:nvPicPr>
        <p:blipFill>
          <a:blip r:embed="rId3"/>
          <a:stretch>
            <a:fillRect/>
          </a:stretch>
        </p:blipFill>
        <p:spPr>
          <a:xfrm>
            <a:off x="4122420" y="2383790"/>
            <a:ext cx="1769110" cy="580390"/>
          </a:xfrm>
          <a:prstGeom prst="rect">
            <a:avLst/>
          </a:prstGeom>
        </p:spPr>
      </p:pic>
      <p:pic>
        <p:nvPicPr>
          <p:cNvPr id="8" name="图片 7"/>
          <p:cNvPicPr>
            <a:picLocks noChangeAspect="1"/>
          </p:cNvPicPr>
          <p:nvPr/>
        </p:nvPicPr>
        <p:blipFill>
          <a:blip r:embed="rId4"/>
          <a:stretch>
            <a:fillRect/>
          </a:stretch>
        </p:blipFill>
        <p:spPr>
          <a:xfrm>
            <a:off x="3914775" y="3560445"/>
            <a:ext cx="2938780" cy="503555"/>
          </a:xfrm>
          <a:prstGeom prst="rect">
            <a:avLst/>
          </a:prstGeom>
        </p:spPr>
      </p:pic>
      <p:pic>
        <p:nvPicPr>
          <p:cNvPr id="17" name="图片 16"/>
          <p:cNvPicPr>
            <a:picLocks noChangeAspect="1"/>
          </p:cNvPicPr>
          <p:nvPr/>
        </p:nvPicPr>
        <p:blipFill>
          <a:blip r:embed="rId5"/>
          <a:stretch>
            <a:fillRect/>
          </a:stretch>
        </p:blipFill>
        <p:spPr>
          <a:xfrm>
            <a:off x="3143885" y="5322570"/>
            <a:ext cx="7419340" cy="652780"/>
          </a:xfrm>
          <a:prstGeom prst="rect">
            <a:avLst/>
          </a:prstGeom>
        </p:spPr>
      </p:pic>
      <p:pic>
        <p:nvPicPr>
          <p:cNvPr id="18" name="图片 17"/>
          <p:cNvPicPr>
            <a:picLocks noChangeAspect="1"/>
          </p:cNvPicPr>
          <p:nvPr/>
        </p:nvPicPr>
        <p:blipFill>
          <a:blip r:embed="rId6"/>
          <a:stretch>
            <a:fillRect/>
          </a:stretch>
        </p:blipFill>
        <p:spPr>
          <a:xfrm>
            <a:off x="3208020" y="4342765"/>
            <a:ext cx="4303395" cy="701040"/>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713864" y="728166"/>
            <a:ext cx="959040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6.最小值的条件</a:t>
            </a:r>
            <a:r>
              <a:rPr b="1" dirty="0">
                <a:solidFill>
                  <a:srgbClr val="000099"/>
                </a:solidFill>
                <a:latin typeface="华文楷体" panose="02010600040101010101" pitchFamily="2" charset="-122"/>
                <a:ea typeface="华文楷体" panose="02010600040101010101" pitchFamily="2" charset="-122"/>
                <a:sym typeface="+mn-ea"/>
              </a:rPr>
              <a:t>   </a:t>
            </a: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sz="2000" dirty="0" err="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由于导函数</a:t>
            </a:r>
            <a:r>
              <a:rPr lang="en-US"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表示切线斜率，可得以下原理，该原理在后述的最优化</a:t>
            </a: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会使用。</a:t>
            </a: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b="1" dirty="0">
                <a:solidFill>
                  <a:srgbClr val="FF0000"/>
                </a:solidFill>
                <a:latin typeface="华文楷体" panose="02010600040101010101" pitchFamily="2" charset="-122"/>
                <a:ea typeface="华文楷体" panose="02010600040101010101" pitchFamily="2" charset="-122"/>
              </a:rPr>
              <a:t>     </a:t>
            </a:r>
            <a:r>
              <a:rPr lang="zh-CN" altLang="en-US" sz="2000" dirty="0">
                <a:solidFill>
                  <a:srgbClr val="FF0000"/>
                </a:solidFill>
                <a:latin typeface="华文楷体" panose="02010600040101010101" pitchFamily="2" charset="-122"/>
                <a:ea typeface="华文楷体" panose="02010600040101010101" pitchFamily="2" charset="-122"/>
              </a:rPr>
              <a:t>     </a:t>
            </a:r>
            <a:endParaRPr lang="en-US" altLang="zh-CN" sz="2800" b="1" dirty="0">
              <a:solidFill>
                <a:srgbClr val="000099"/>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rPr>
              <a:t>  </a:t>
            </a:r>
            <a:r>
              <a:rPr sz="2000" dirty="0" err="1">
                <a:solidFill>
                  <a:srgbClr val="FF0000"/>
                </a:solidFill>
                <a:latin typeface="华文楷体" panose="02010600040101010101" pitchFamily="2" charset="-122"/>
                <a:ea typeface="华文楷体" panose="02010600040101010101" pitchFamily="2" charset="-122"/>
              </a:rPr>
              <a:t>证明</a:t>
            </a:r>
            <a:r>
              <a:rPr lang="zh-CN" sz="2000" dirty="0">
                <a:solidFill>
                  <a:srgbClr val="FF0000"/>
                </a:solidFill>
                <a:latin typeface="华文楷体" panose="02010600040101010101" pitchFamily="2" charset="-122"/>
                <a:ea typeface="华文楷体" panose="02010600040101010101" pitchFamily="2" charset="-122"/>
              </a:rPr>
              <a:t>：</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导函数</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en-US"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sz="2000" dirty="0" err="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表示切线斜率</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，根据下图可以清楚地看出</a:t>
            </a: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取最小值时    </a:t>
            </a:r>
            <a:r>
              <a:rPr lang="en-US" altLang="zh-CN"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0</a:t>
            </a:r>
            <a:r>
              <a:rPr lang="zh-CN" altLang="en-US" sz="2000" b="1" dirty="0">
                <a:solidFill>
                  <a:srgbClr val="000099"/>
                </a:solidFill>
                <a:latin typeface="华文楷体" panose="02010600040101010101" pitchFamily="2" charset="-122"/>
                <a:ea typeface="华文楷体" panose="02010600040101010101" pitchFamily="2" charset="-122"/>
              </a:rPr>
              <a:t>    </a:t>
            </a:r>
            <a:r>
              <a:rPr lang="en-US" altLang="zh-CN" sz="2000" b="1" dirty="0">
                <a:solidFill>
                  <a:srgbClr val="000099"/>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endParaRPr lang="zh-CN" altLang="en-US" sz="28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800" b="1" dirty="0">
              <a:solidFill>
                <a:srgbClr val="000099"/>
              </a:solidFill>
              <a:latin typeface="华文楷体" panose="02010600040101010101" pitchFamily="2" charset="-122"/>
              <a:ea typeface="华文楷体" panose="02010600040101010101" pitchFamily="2" charset="-122"/>
              <a:sym typeface="+mn-ea"/>
            </a:endParaRPr>
          </a:p>
        </p:txBody>
      </p:sp>
      <p:pic>
        <p:nvPicPr>
          <p:cNvPr id="2" name="图片 1"/>
          <p:cNvPicPr>
            <a:picLocks noChangeAspect="1"/>
          </p:cNvPicPr>
          <p:nvPr/>
        </p:nvPicPr>
        <p:blipFill>
          <a:blip r:embed="rId2"/>
          <a:stretch>
            <a:fillRect/>
          </a:stretch>
        </p:blipFill>
        <p:spPr>
          <a:xfrm>
            <a:off x="3314197" y="1520689"/>
            <a:ext cx="479425" cy="227330"/>
          </a:xfrm>
          <a:prstGeom prst="rect">
            <a:avLst/>
          </a:prstGeom>
        </p:spPr>
      </p:pic>
      <p:pic>
        <p:nvPicPr>
          <p:cNvPr id="5" name="图片 4"/>
          <p:cNvPicPr>
            <a:picLocks noChangeAspect="1"/>
          </p:cNvPicPr>
          <p:nvPr/>
        </p:nvPicPr>
        <p:blipFill>
          <a:blip r:embed="rId3"/>
          <a:stretch>
            <a:fillRect/>
          </a:stretch>
        </p:blipFill>
        <p:spPr>
          <a:xfrm>
            <a:off x="2966851" y="1964270"/>
            <a:ext cx="5282565" cy="451485"/>
          </a:xfrm>
          <a:prstGeom prst="rect">
            <a:avLst/>
          </a:prstGeom>
        </p:spPr>
      </p:pic>
      <p:pic>
        <p:nvPicPr>
          <p:cNvPr id="6" name="图片 5"/>
          <p:cNvPicPr>
            <a:picLocks noChangeAspect="1"/>
          </p:cNvPicPr>
          <p:nvPr/>
        </p:nvPicPr>
        <p:blipFill>
          <a:blip r:embed="rId4"/>
          <a:stretch>
            <a:fillRect/>
          </a:stretch>
        </p:blipFill>
        <p:spPr>
          <a:xfrm>
            <a:off x="3556132" y="2621090"/>
            <a:ext cx="474980" cy="231140"/>
          </a:xfrm>
          <a:prstGeom prst="rect">
            <a:avLst/>
          </a:prstGeom>
        </p:spPr>
      </p:pic>
      <p:pic>
        <p:nvPicPr>
          <p:cNvPr id="7" name="图片 6"/>
          <p:cNvPicPr>
            <a:picLocks noChangeAspect="1"/>
          </p:cNvPicPr>
          <p:nvPr/>
        </p:nvPicPr>
        <p:blipFill>
          <a:blip r:embed="rId4"/>
          <a:stretch>
            <a:fillRect/>
          </a:stretch>
        </p:blipFill>
        <p:spPr>
          <a:xfrm>
            <a:off x="10110386" y="2627946"/>
            <a:ext cx="474980" cy="231140"/>
          </a:xfrm>
          <a:prstGeom prst="rect">
            <a:avLst/>
          </a:prstGeom>
        </p:spPr>
      </p:pic>
      <p:pic>
        <p:nvPicPr>
          <p:cNvPr id="10" name="图片 9"/>
          <p:cNvPicPr>
            <a:picLocks noChangeAspect="1"/>
          </p:cNvPicPr>
          <p:nvPr/>
        </p:nvPicPr>
        <p:blipFill>
          <a:blip r:embed="rId5"/>
          <a:stretch>
            <a:fillRect/>
          </a:stretch>
        </p:blipFill>
        <p:spPr>
          <a:xfrm>
            <a:off x="2277952" y="3908926"/>
            <a:ext cx="7832638" cy="2339378"/>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17370" y="814430"/>
            <a:ext cx="959040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altLang="en-US" sz="2000" b="1" smtClean="0">
                <a:solidFill>
                  <a:srgbClr val="FF0000"/>
                </a:solidFill>
                <a:latin typeface="华文楷体" panose="02010600040101010101" pitchFamily="2" charset="-122"/>
                <a:ea typeface="华文楷体" panose="02010600040101010101" pitchFamily="2" charset="-122"/>
                <a:sym typeface="+mn-ea"/>
              </a:rPr>
              <a:t>  注：</a:t>
            </a:r>
            <a:r>
              <a:rPr lang="zh-CN" altLang="en-US" sz="20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是函数</a:t>
            </a:r>
            <a:r>
              <a:rPr lang="en-US" altLang="zh-CN" sz="20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f(x)</a:t>
            </a:r>
            <a:r>
              <a:rPr lang="zh-CN" altLang="en-US" sz="20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在</a:t>
            </a:r>
            <a:r>
              <a:rPr lang="en-US" altLang="zh-CN" sz="20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a:t>
            </a:r>
            <a:r>
              <a:rPr lang="zh-CN" altLang="en-US" sz="20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处取得最小值的</a:t>
            </a:r>
            <a:r>
              <a:rPr lang="zh-CN" altLang="en-US" sz="2000" b="1" smtClean="0">
                <a:solidFill>
                  <a:srgbClr val="FF0000"/>
                </a:solidFill>
                <a:latin typeface="华文楷体" panose="02010600040101010101" pitchFamily="2" charset="-122"/>
                <a:ea typeface="华文楷体" panose="02010600040101010101" pitchFamily="2" charset="-122"/>
                <a:sym typeface="+mn-ea"/>
              </a:rPr>
              <a:t>必要条件</a:t>
            </a:r>
            <a:r>
              <a:rPr lang="en-US" altLang="zh-CN" sz="20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zh-CN" altLang="en-US" sz="20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如下图：</a:t>
            </a:r>
            <a:endParaRPr lang="zh-CN" altLang="en-US" sz="28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800" b="1">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endParaRPr lang="en-US" altLang="zh-CN" sz="20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en-US" alt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en-US" altLang="zh-CN" sz="20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en-US" alt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smtClean="0">
                <a:solidFill>
                  <a:srgbClr val="FF0000"/>
                </a:solidFill>
                <a:latin typeface="华文楷体" panose="02010600040101010101" pitchFamily="2" charset="-122"/>
                <a:ea typeface="华文楷体" panose="02010600040101010101" pitchFamily="2" charset="-122"/>
                <a:sym typeface="+mn-ea"/>
              </a:rPr>
              <a:t>在</a:t>
            </a:r>
            <a:r>
              <a:rPr lang="zh-CN" altLang="en-US" sz="2000">
                <a:solidFill>
                  <a:srgbClr val="FF0000"/>
                </a:solidFill>
                <a:latin typeface="华文楷体" panose="02010600040101010101" pitchFamily="2" charset="-122"/>
                <a:ea typeface="华文楷体" panose="02010600040101010101" pitchFamily="2" charset="-122"/>
                <a:sym typeface="+mn-ea"/>
              </a:rPr>
              <a:t>后述的梯度下降法求最小值时，注解所示性质有时会成为很大的障碍</a:t>
            </a:r>
          </a:p>
        </p:txBody>
      </p:sp>
      <p:pic>
        <p:nvPicPr>
          <p:cNvPr id="11" name="图片 10"/>
          <p:cNvPicPr>
            <a:picLocks noChangeAspect="1"/>
          </p:cNvPicPr>
          <p:nvPr/>
        </p:nvPicPr>
        <p:blipFill>
          <a:blip r:embed="rId2"/>
          <a:stretch>
            <a:fillRect/>
          </a:stretch>
        </p:blipFill>
        <p:spPr>
          <a:xfrm>
            <a:off x="2571675" y="992067"/>
            <a:ext cx="863600" cy="215900"/>
          </a:xfrm>
          <a:prstGeom prst="rect">
            <a:avLst/>
          </a:prstGeom>
        </p:spPr>
      </p:pic>
      <p:pic>
        <p:nvPicPr>
          <p:cNvPr id="13" name="图片 12"/>
          <p:cNvPicPr>
            <a:picLocks noChangeAspect="1"/>
          </p:cNvPicPr>
          <p:nvPr/>
        </p:nvPicPr>
        <p:blipFill>
          <a:blip r:embed="rId3"/>
          <a:stretch>
            <a:fillRect/>
          </a:stretch>
        </p:blipFill>
        <p:spPr>
          <a:xfrm>
            <a:off x="1623419" y="1705634"/>
            <a:ext cx="8759102" cy="2512682"/>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34160" y="868680"/>
            <a:ext cx="10099675" cy="329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200000"/>
              </a:lnSpc>
              <a:spcBef>
                <a:spcPct val="0"/>
              </a:spcBef>
              <a:spcAft>
                <a:spcPct val="0"/>
              </a:spcAft>
              <a:buFont typeface="Arial" panose="020B0604020202020204" pitchFamily="34" charset="0"/>
              <a:buNone/>
            </a:pPr>
            <a:r>
              <a:rPr lang="zh-CN" sz="2800" b="1">
                <a:solidFill>
                  <a:srgbClr val="000099"/>
                </a:solidFill>
                <a:latin typeface="华文楷体" panose="02010600040101010101" pitchFamily="2" charset="-122"/>
                <a:ea typeface="华文楷体" panose="02010600040101010101" pitchFamily="2" charset="-122"/>
                <a:sym typeface="+mn-ea"/>
              </a:rPr>
              <a:t>  </a:t>
            </a:r>
            <a:r>
              <a:rPr lang="en-US" altLang="zh-CN" sz="2800" b="1" smtClean="0">
                <a:solidFill>
                  <a:srgbClr val="000099"/>
                </a:solidFill>
                <a:latin typeface="华文楷体" panose="02010600040101010101" pitchFamily="2" charset="-122"/>
                <a:ea typeface="华文楷体" panose="02010600040101010101" pitchFamily="2" charset="-122"/>
                <a:sym typeface="+mn-ea"/>
              </a:rPr>
              <a:t>7.</a:t>
            </a:r>
            <a:r>
              <a:rPr lang="zh-CN" altLang="en-US" sz="2800" b="1" smtClean="0">
                <a:solidFill>
                  <a:srgbClr val="000099"/>
                </a:solidFill>
                <a:latin typeface="华文楷体" panose="02010600040101010101" pitchFamily="2" charset="-122"/>
                <a:ea typeface="华文楷体" panose="02010600040101010101" pitchFamily="2" charset="-122"/>
                <a:sym typeface="+mn-ea"/>
              </a:rPr>
              <a:t>导数在</a:t>
            </a:r>
            <a:r>
              <a:rPr lang="zh-CN" altLang="en-US" sz="2800" b="1">
                <a:solidFill>
                  <a:srgbClr val="000099"/>
                </a:solidFill>
                <a:latin typeface="华文楷体" panose="02010600040101010101" pitchFamily="2" charset="-122"/>
                <a:ea typeface="华文楷体" panose="02010600040101010101" pitchFamily="2" charset="-122"/>
                <a:sym typeface="+mn-ea"/>
              </a:rPr>
              <a:t>神经网络中的</a:t>
            </a:r>
            <a:r>
              <a:rPr lang="zh-CN" altLang="en-US" sz="2800" b="1" smtClean="0">
                <a:solidFill>
                  <a:srgbClr val="000099"/>
                </a:solidFill>
                <a:latin typeface="华文楷体" panose="02010600040101010101" pitchFamily="2" charset="-122"/>
                <a:ea typeface="华文楷体" panose="02010600040101010101" pitchFamily="2" charset="-122"/>
                <a:sym typeface="+mn-ea"/>
              </a:rPr>
              <a:t>应用</a:t>
            </a:r>
            <a:endParaRPr lang="en-US" altLang="zh-CN" sz="2800" b="1" smtClean="0">
              <a:solidFill>
                <a:srgbClr val="000099"/>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zh-CN" altLang="en-US" sz="2800" smtClean="0">
                <a:solidFill>
                  <a:srgbClr val="002060"/>
                </a:solidFill>
                <a:latin typeface="华文楷体" panose="02010600040101010101" pitchFamily="2" charset="-122"/>
                <a:ea typeface="华文楷体" panose="02010600040101010101" pitchFamily="2" charset="-122"/>
                <a:sym typeface="+mn-ea"/>
              </a:rPr>
              <a:t>    </a:t>
            </a:r>
            <a:r>
              <a:rPr lang="en-US" altLang="zh-CN" sz="2400" smtClean="0">
                <a:solidFill>
                  <a:srgbClr val="002060"/>
                </a:solidFill>
                <a:latin typeface="华文楷体" panose="02010600040101010101" pitchFamily="2" charset="-122"/>
                <a:ea typeface="华文楷体" panose="02010600040101010101" pitchFamily="2" charset="-122"/>
                <a:sym typeface="+mn-ea"/>
              </a:rPr>
              <a:t>1.</a:t>
            </a:r>
            <a:r>
              <a:rPr lang="zh-CN" altLang="en-US" sz="2400" smtClean="0">
                <a:solidFill>
                  <a:srgbClr val="002060"/>
                </a:solidFill>
                <a:latin typeface="华文楷体" panose="02010600040101010101" pitchFamily="2" charset="-122"/>
                <a:ea typeface="华文楷体" panose="02010600040101010101" pitchFamily="2" charset="-122"/>
                <a:sym typeface="+mn-ea"/>
              </a:rPr>
              <a:t>求神经网络中的代价函数最小值时常用导数进行求取。</a:t>
            </a:r>
            <a:endParaRPr lang="en-US" altLang="zh-CN" sz="2400" smtClean="0">
              <a:solidFill>
                <a:srgbClr val="00206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en-US" altLang="zh-CN" sz="2400">
                <a:solidFill>
                  <a:srgbClr val="00206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 </a:t>
            </a:r>
            <a:r>
              <a:rPr lang="en-US" altLang="zh-CN" sz="2400" smtClean="0">
                <a:solidFill>
                  <a:srgbClr val="00206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   </a:t>
            </a:r>
            <a:r>
              <a:rPr lang="en-US" altLang="zh-CN" sz="2400" smtClean="0">
                <a:solidFill>
                  <a:srgbClr val="002060"/>
                </a:solidFill>
                <a:latin typeface="华文楷体" panose="02010600040101010101" pitchFamily="2" charset="-122"/>
                <a:ea typeface="华文楷体" panose="02010600040101010101" pitchFamily="2" charset="-122"/>
                <a:sym typeface="+mn-ea"/>
              </a:rPr>
              <a:t>2.</a:t>
            </a:r>
            <a:r>
              <a:rPr lang="zh-CN" altLang="en-US" sz="2400" smtClean="0">
                <a:solidFill>
                  <a:srgbClr val="002060"/>
                </a:solidFill>
                <a:latin typeface="华文楷体" panose="02010600040101010101" pitchFamily="2" charset="-122"/>
                <a:ea typeface="华文楷体" panose="02010600040101010101" pitchFamily="2" charset="-122"/>
                <a:sym typeface="+mn-ea"/>
              </a:rPr>
              <a:t>梯度下降法中的梯度是导数构成的向量。</a:t>
            </a:r>
            <a:endParaRPr lang="en-US" altLang="zh-CN" sz="2400" smtClean="0">
              <a:solidFill>
                <a:srgbClr val="00206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en-US" altLang="zh-CN" sz="2400">
                <a:solidFill>
                  <a:srgbClr val="002060"/>
                </a:solidFill>
                <a:latin typeface="华文楷体" panose="02010600040101010101" pitchFamily="2" charset="-122"/>
                <a:ea typeface="华文楷体" panose="02010600040101010101" pitchFamily="2" charset="-122"/>
                <a:sym typeface="+mn-ea"/>
              </a:rPr>
              <a:t> </a:t>
            </a:r>
            <a:r>
              <a:rPr lang="en-US" altLang="zh-CN" sz="2400" smtClean="0">
                <a:solidFill>
                  <a:srgbClr val="002060"/>
                </a:solidFill>
                <a:latin typeface="华文楷体" panose="02010600040101010101" pitchFamily="2" charset="-122"/>
                <a:ea typeface="华文楷体" panose="02010600040101010101" pitchFamily="2" charset="-122"/>
                <a:sym typeface="+mn-ea"/>
              </a:rPr>
              <a:t>   3.</a:t>
            </a:r>
            <a:r>
              <a:rPr lang="zh-CN" altLang="en-US" sz="2400" smtClean="0">
                <a:solidFill>
                  <a:srgbClr val="002060"/>
                </a:solidFill>
                <a:latin typeface="华文楷体" panose="02010600040101010101" pitchFamily="2" charset="-122"/>
                <a:ea typeface="华文楷体" panose="02010600040101010101" pitchFamily="2" charset="-122"/>
                <a:sym typeface="+mn-ea"/>
              </a:rPr>
              <a:t>导数的线性是误差反向传播法的基础。</a:t>
            </a:r>
            <a:endParaRPr lang="zh-CN" altLang="en-US" sz="2400">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939290" y="1025525"/>
            <a:ext cx="869188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altLang="en-US" sz="2400" b="1" dirty="0">
                <a:solidFill>
                  <a:srgbClr val="000099"/>
                </a:solidFill>
                <a:latin typeface="华文楷体" panose="02010600040101010101" pitchFamily="2" charset="-122"/>
                <a:ea typeface="华文楷体" panose="02010600040101010101" pitchFamily="2" charset="-122"/>
                <a:sym typeface="+mn-ea"/>
              </a:rPr>
              <a:t>内容小结</a:t>
            </a:r>
            <a:r>
              <a:rPr lang="en-US" altLang="zh-CN" sz="2400" b="1" dirty="0">
                <a:solidFill>
                  <a:srgbClr val="000099"/>
                </a:soli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lang="en-US" altLang="zh-CN" sz="2400" b="1" dirty="0">
                <a:solidFill>
                  <a:srgbClr val="000099"/>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 1.</a:t>
            </a:r>
            <a:r>
              <a:rPr lang="zh-CN" altLang="en-US" sz="2400" b="1" dirty="0">
                <a:solidFill>
                  <a:srgbClr val="FF0000"/>
                </a:solidFill>
                <a:latin typeface="华文楷体" panose="02010600040101010101" pitchFamily="2" charset="-122"/>
                <a:ea typeface="华文楷体" panose="02010600040101010101" pitchFamily="2" charset="-122"/>
                <a:sym typeface="+mn-ea"/>
              </a:rPr>
              <a:t> 导数的定义</a:t>
            </a: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2. </a:t>
            </a:r>
            <a:r>
              <a:rPr lang="en-US" altLang="zh-CN" sz="2400" b="1" dirty="0" err="1">
                <a:solidFill>
                  <a:srgbClr val="FF0000"/>
                </a:solidFill>
                <a:latin typeface="华文楷体" panose="02010600040101010101" pitchFamily="2" charset="-122"/>
                <a:ea typeface="华文楷体" panose="02010600040101010101" pitchFamily="2" charset="-122"/>
                <a:sym typeface="+mn-ea"/>
              </a:rPr>
              <a:t>神经网络中用到的函数的导数公式</a:t>
            </a:r>
            <a:r>
              <a:rPr sz="2400" b="1" dirty="0">
                <a:solidFill>
                  <a:srgbClr val="FF0000"/>
                </a:solidFill>
                <a:latin typeface="华文楷体" panose="02010600040101010101" pitchFamily="2" charset="-122"/>
                <a:ea typeface="华文楷体" panose="02010600040101010101" pitchFamily="2" charset="-122"/>
                <a:sym typeface="+mn-ea"/>
              </a:rPr>
              <a:t> </a:t>
            </a:r>
            <a:endParaRPr lang="zh-CN" altLang="en-US" sz="2400" b="1" dirty="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3. </a:t>
            </a:r>
            <a:r>
              <a:rPr lang="en-US" altLang="zh-CN" sz="2400" b="1" dirty="0" err="1">
                <a:solidFill>
                  <a:srgbClr val="FF0000"/>
                </a:solidFill>
                <a:latin typeface="华文楷体" panose="02010600040101010101" pitchFamily="2" charset="-122"/>
                <a:ea typeface="华文楷体" panose="02010600040101010101" pitchFamily="2" charset="-122"/>
                <a:sym typeface="+mn-ea"/>
              </a:rPr>
              <a:t>导数符号</a:t>
            </a:r>
            <a:endParaRPr sz="2400" dirty="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4.</a:t>
            </a: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err="1">
                <a:solidFill>
                  <a:srgbClr val="FF0000"/>
                </a:solidFill>
                <a:latin typeface="华文楷体" panose="02010600040101010101" pitchFamily="2" charset="-122"/>
                <a:ea typeface="华文楷体" panose="02010600040101010101" pitchFamily="2" charset="-122"/>
                <a:sym typeface="+mn-ea"/>
              </a:rPr>
              <a:t>导数</a:t>
            </a:r>
            <a:r>
              <a:rPr lang="zh-CN" altLang="en-US" sz="2400" b="1" dirty="0">
                <a:solidFill>
                  <a:srgbClr val="FF0000"/>
                </a:solidFill>
                <a:latin typeface="华文楷体" panose="02010600040101010101" pitchFamily="2" charset="-122"/>
                <a:ea typeface="华文楷体" panose="02010600040101010101" pitchFamily="2" charset="-122"/>
                <a:sym typeface="+mn-ea"/>
              </a:rPr>
              <a:t>的性质</a:t>
            </a:r>
          </a:p>
          <a:p>
            <a:pPr fontAlgn="base">
              <a:lnSpc>
                <a:spcPct val="150000"/>
              </a:lnSpc>
              <a:spcBef>
                <a:spcPct val="0"/>
              </a:spcBef>
              <a:spcAft>
                <a:spcPct val="0"/>
              </a:spcAft>
              <a:buFont typeface="Arial" panose="020B0604020202020204" pitchFamily="34" charset="0"/>
              <a:buNone/>
            </a:pPr>
            <a:r>
              <a:rPr lang="zh-CN" altLang="en-US"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a:solidFill>
                  <a:srgbClr val="FF0000"/>
                </a:solidFill>
                <a:latin typeface="华文楷体" panose="02010600040101010101" pitchFamily="2" charset="-122"/>
                <a:ea typeface="华文楷体" panose="02010600040101010101" pitchFamily="2" charset="-122"/>
                <a:sym typeface="+mn-ea"/>
              </a:rPr>
              <a:t>5. </a:t>
            </a:r>
            <a:r>
              <a:rPr lang="en-US" altLang="zh-CN" sz="2400" b="1" dirty="0" err="1">
                <a:solidFill>
                  <a:srgbClr val="FF0000"/>
                </a:solidFill>
                <a:latin typeface="华文楷体" panose="02010600040101010101" pitchFamily="2" charset="-122"/>
                <a:ea typeface="华文楷体" panose="02010600040101010101" pitchFamily="2" charset="-122"/>
                <a:sym typeface="+mn-ea"/>
              </a:rPr>
              <a:t>分数函数的导数和</a:t>
            </a:r>
            <a:r>
              <a:rPr lang="en-US" altLang="zh-CN" sz="2400" b="1" dirty="0">
                <a:solidFill>
                  <a:srgbClr val="FF0000"/>
                </a:solidFill>
                <a:latin typeface="华文楷体" panose="02010600040101010101" pitchFamily="2" charset="-122"/>
                <a:ea typeface="华文楷体" panose="02010600040101010101" pitchFamily="2" charset="-122"/>
                <a:sym typeface="+mn-ea"/>
              </a:rPr>
              <a:t> Sigmoid </a:t>
            </a:r>
            <a:r>
              <a:rPr lang="en-US" altLang="zh-CN" sz="2400" b="1" dirty="0" err="1">
                <a:solidFill>
                  <a:srgbClr val="FF0000"/>
                </a:solidFill>
                <a:latin typeface="华文楷体" panose="02010600040101010101" pitchFamily="2" charset="-122"/>
                <a:ea typeface="华文楷体" panose="02010600040101010101" pitchFamily="2" charset="-122"/>
                <a:sym typeface="+mn-ea"/>
              </a:rPr>
              <a:t>函数的导数</a:t>
            </a:r>
            <a:endParaRPr lang="en-US" altLang="zh-CN" sz="2400" b="1" dirty="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400" b="1" dirty="0">
                <a:solidFill>
                  <a:srgbClr val="FF0000"/>
                </a:solidFill>
                <a:latin typeface="华文楷体" panose="02010600040101010101" pitchFamily="2" charset="-122"/>
                <a:ea typeface="华文楷体" panose="02010600040101010101" pitchFamily="2" charset="-122"/>
                <a:sym typeface="+mn-ea"/>
              </a:rPr>
              <a:t>    6. </a:t>
            </a:r>
            <a:r>
              <a:rPr lang="en-US" altLang="zh-CN" sz="2400" b="1" dirty="0" err="1" smtClean="0">
                <a:solidFill>
                  <a:srgbClr val="FF0000"/>
                </a:solidFill>
                <a:latin typeface="华文楷体" panose="02010600040101010101" pitchFamily="2" charset="-122"/>
                <a:ea typeface="华文楷体" panose="02010600040101010101" pitchFamily="2" charset="-122"/>
                <a:sym typeface="+mn-ea"/>
              </a:rPr>
              <a:t>最小值的条件</a:t>
            </a:r>
            <a:endParaRPr lang="en-US" altLang="zh-CN" sz="2400" b="1" dirty="0" smtClean="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400" b="1" dirty="0">
                <a:solidFill>
                  <a:srgbClr val="FF0000"/>
                </a:solidFill>
                <a:latin typeface="华文楷体" panose="02010600040101010101" pitchFamily="2" charset="-122"/>
                <a:ea typeface="华文楷体" panose="02010600040101010101" pitchFamily="2" charset="-122"/>
                <a:sym typeface="+mn-ea"/>
              </a:rPr>
              <a:t> </a:t>
            </a:r>
            <a:r>
              <a:rPr lang="en-US" altLang="zh-CN" sz="2400" b="1" dirty="0" smtClean="0">
                <a:solidFill>
                  <a:srgbClr val="FF0000"/>
                </a:solidFill>
                <a:latin typeface="华文楷体" panose="02010600040101010101" pitchFamily="2" charset="-122"/>
                <a:ea typeface="华文楷体" panose="02010600040101010101" pitchFamily="2" charset="-122"/>
                <a:sym typeface="+mn-ea"/>
              </a:rPr>
              <a:t>   7.</a:t>
            </a:r>
            <a:r>
              <a:rPr lang="zh-CN" altLang="en-US" sz="2400" b="1" dirty="0" smtClean="0">
                <a:solidFill>
                  <a:srgbClr val="FF0000"/>
                </a:solidFill>
                <a:latin typeface="华文楷体" panose="02010600040101010101" pitchFamily="2" charset="-122"/>
                <a:ea typeface="华文楷体" panose="02010600040101010101" pitchFamily="2" charset="-122"/>
                <a:sym typeface="+mn-ea"/>
              </a:rPr>
              <a:t>导数在神经网络中的应用   </a:t>
            </a:r>
            <a:endParaRPr lang="zh-CN" altLang="en-US" sz="2400" b="1" dirty="0">
              <a:solidFill>
                <a:srgbClr val="FF0000"/>
              </a:solidFill>
              <a:latin typeface="华文楷体" panose="02010600040101010101" pitchFamily="2" charset="-122"/>
              <a:ea typeface="华文楷体" panose="02010600040101010101" pitchFamily="2" charset="-122"/>
              <a:sym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855914" y="188913"/>
            <a:ext cx="595693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en-US" sz="3600" b="1">
                <a:solidFill>
                  <a:srgbClr val="CC0000"/>
                </a:solidFill>
                <a:latin typeface="Times New Roman" panose="02020603050405020304" pitchFamily="18" charset="0"/>
                <a:ea typeface="楷体_GB2312" pitchFamily="1" charset="-122"/>
              </a:rPr>
              <a:t>3</a:t>
            </a:r>
            <a:r>
              <a:rPr sz="3600" b="1">
                <a:solidFill>
                  <a:srgbClr val="CC0000"/>
                </a:solidFill>
                <a:latin typeface="Times New Roman" panose="02020603050405020304" pitchFamily="18" charset="0"/>
                <a:ea typeface="楷体_GB2312" pitchFamily="1" charset="-122"/>
              </a:rPr>
              <a:t>-</a:t>
            </a:r>
            <a:r>
              <a:rPr lang="en-US" sz="3600" b="1">
                <a:solidFill>
                  <a:srgbClr val="CC0000"/>
                </a:solidFill>
                <a:latin typeface="Times New Roman" panose="02020603050405020304" pitchFamily="18" charset="0"/>
                <a:ea typeface="楷体_GB2312" pitchFamily="1" charset="-122"/>
              </a:rPr>
              <a:t>7</a:t>
            </a:r>
            <a:r>
              <a:rPr sz="3600" b="1">
                <a:solidFill>
                  <a:srgbClr val="CC0000"/>
                </a:solidFill>
                <a:latin typeface="Times New Roman" panose="02020603050405020304" pitchFamily="18" charset="0"/>
                <a:ea typeface="楷体_GB2312" pitchFamily="1" charset="-122"/>
              </a:rPr>
              <a:t> 神经网络的的偏导数基础</a:t>
            </a:r>
          </a:p>
        </p:txBody>
      </p:sp>
      <p:sp>
        <p:nvSpPr>
          <p:cNvPr id="6149" name="Rectangle 3"/>
          <p:cNvSpPr>
            <a:spLocks noChangeArrowheads="1"/>
          </p:cNvSpPr>
          <p:nvPr/>
        </p:nvSpPr>
        <p:spPr bwMode="auto">
          <a:xfrm>
            <a:off x="1873885" y="720725"/>
            <a:ext cx="9726295" cy="563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dirty="0">
                <a:solidFill>
                  <a:srgbClr val="000099"/>
                </a:solidFill>
                <a:latin typeface="华文楷体" panose="02010600040101010101" pitchFamily="2" charset="-122"/>
                <a:ea typeface="华文楷体" panose="02010600040101010101" pitchFamily="2" charset="-122"/>
                <a:sym typeface="+mn-ea"/>
              </a:rPr>
              <a:t>  </a:t>
            </a:r>
            <a:r>
              <a:rPr lang="en-US" sz="2400" b="1" dirty="0">
                <a:solidFill>
                  <a:srgbClr val="000099"/>
                </a:solidFill>
                <a:latin typeface="华文楷体" panose="02010600040101010101" pitchFamily="2" charset="-122"/>
                <a:ea typeface="华文楷体" panose="02010600040101010101" pitchFamily="2" charset="-122"/>
                <a:sym typeface="+mn-ea"/>
              </a:rPr>
              <a:t> </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神经网络的计算往往会涉及成千上万个变量，这是因为构成神经网络的</a:t>
            </a:r>
            <a:r>
              <a:rPr sz="2000" dirty="0">
                <a:solidFill>
                  <a:srgbClr val="FF0000"/>
                </a:solidFill>
                <a:latin typeface="华文楷体" panose="02010600040101010101" pitchFamily="2" charset="-122"/>
                <a:ea typeface="华文楷体" panose="02010600040101010101" pitchFamily="2" charset="-122"/>
                <a:sym typeface="+mn-ea"/>
              </a:rPr>
              <a:t>神经单元的权重</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和</a:t>
            </a:r>
            <a:r>
              <a:rPr sz="2000" dirty="0">
                <a:solidFill>
                  <a:srgbClr val="FF0000"/>
                </a:solidFill>
                <a:latin typeface="华文楷体" panose="02010600040101010101" pitchFamily="2" charset="-122"/>
                <a:ea typeface="华文楷体" panose="02010600040101010101" pitchFamily="2" charset="-122"/>
                <a:sym typeface="+mn-ea"/>
              </a:rPr>
              <a:t>偏置</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都被作为变量处理。下面我们就来考察一下</a:t>
            </a:r>
            <a:r>
              <a:rPr sz="2000" dirty="0">
                <a:solidFill>
                  <a:srgbClr val="FF0000"/>
                </a:solidFill>
                <a:latin typeface="华文楷体" panose="02010600040101010101" pitchFamily="2" charset="-122"/>
                <a:ea typeface="华文楷体" panose="02010600040101010101" pitchFamily="2" charset="-122"/>
                <a:sym typeface="+mn-ea"/>
              </a:rPr>
              <a:t>神经网络的计算中所需的多变量函数的导数</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1.多变量函数</a:t>
            </a: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b="1" dirty="0">
                <a:solidFill>
                  <a:srgbClr val="FF0000"/>
                </a:soli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定义</a:t>
            </a: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：有两个以上的自变量的函数称为多变量函数</a:t>
            </a:r>
          </a:p>
          <a:p>
            <a:pPr fontAlgn="base">
              <a:lnSpc>
                <a:spcPct val="150000"/>
              </a:lnSpc>
              <a:spcBef>
                <a:spcPct val="0"/>
              </a:spcBef>
              <a:spcAft>
                <a:spcPct val="0"/>
              </a:spcAft>
              <a:buFont typeface="Arial" panose="020B0604020202020204" pitchFamily="34" charset="0"/>
              <a:buNone/>
            </a:pP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f(</a:t>
            </a:r>
            <a:r>
              <a:rPr lang="en-US" altLang="zh-CN"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x,y</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有两个自变量</a:t>
            </a:r>
            <a:r>
              <a:rPr lang="en-US" altLang="zh-CN"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x,y</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的函数</a:t>
            </a:r>
          </a:p>
          <a:p>
            <a:pPr fontAlgn="base">
              <a:lnSpc>
                <a:spcPct val="150000"/>
              </a:lnSpc>
              <a:spcBef>
                <a:spcPct val="0"/>
              </a:spcBef>
              <a:spcAft>
                <a:spcPct val="0"/>
              </a:spcAft>
              <a:buFont typeface="Arial" panose="020B0604020202020204" pitchFamily="34" charset="0"/>
              <a:buNone/>
            </a:pP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f(x</a:t>
            </a:r>
            <a:r>
              <a:rPr lang="en-US" altLang="zh-CN" sz="12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1</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altLang="zh-CN" sz="12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altLang="zh-CN" sz="12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3</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altLang="zh-CN"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altLang="zh-CN" sz="12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n</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有</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n</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个自变量</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altLang="zh-CN" sz="12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1</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altLang="zh-CN" sz="12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altLang="zh-CN"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altLang="zh-CN" sz="12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n</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的函数</a:t>
            </a: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sz="28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a:t>
            </a:r>
            <a:r>
              <a:rPr sz="28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偏导数</a:t>
            </a: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求导的方法也同样适用于多变量函数的情况。但是，由于有多个变量</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所以必须指明对哪一个变量进行求导</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因此，</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关于某个特定变量的导数称为</a:t>
            </a:r>
            <a:r>
              <a:rPr sz="2000" dirty="0" err="1">
                <a:solidFill>
                  <a:srgbClr val="FF0000"/>
                </a:solidFill>
                <a:latin typeface="华文楷体" panose="02010600040101010101" pitchFamily="2" charset="-122"/>
                <a:ea typeface="华文楷体" panose="02010600040101010101" pitchFamily="2" charset="-122"/>
                <a:sym typeface="+mn-ea"/>
              </a:rPr>
              <a:t>偏导</a:t>
            </a:r>
            <a:r>
              <a:rPr lang="zh-CN" sz="2000" dirty="0">
                <a:solidFill>
                  <a:srgbClr val="FF0000"/>
                </a:solidFill>
                <a:latin typeface="华文楷体" panose="02010600040101010101" pitchFamily="2" charset="-122"/>
                <a:ea typeface="华文楷体" panose="02010600040101010101" pitchFamily="2" charset="-122"/>
                <a:sym typeface="+mn-ea"/>
              </a:rPr>
              <a:t>数</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（partial derivative）。</a:t>
            </a:r>
            <a:r>
              <a:rPr lang="zh-CN" altLang="en-US" sz="2000" dirty="0">
                <a:solidFill>
                  <a:srgbClr val="FF0000"/>
                </a:solidFill>
                <a:latin typeface="华文楷体" panose="02010600040101010101" pitchFamily="2" charset="-122"/>
                <a:ea typeface="华文楷体" panose="02010600040101010101" pitchFamily="2" charset="-122"/>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48006" y="901880"/>
            <a:ext cx="9726295" cy="4338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a:solidFill>
                  <a:srgbClr val="000099"/>
                </a:solidFill>
                <a:latin typeface="华文楷体" panose="02010600040101010101" pitchFamily="2" charset="-122"/>
                <a:ea typeface="华文楷体" panose="02010600040101010101" pitchFamily="2" charset="-122"/>
                <a:sym typeface="+mn-ea"/>
              </a:rPr>
              <a:t>  </a:t>
            </a:r>
            <a:r>
              <a:rPr lang="en-US" sz="2400" b="1">
                <a:solidFill>
                  <a:srgbClr val="000099"/>
                </a:solidFill>
                <a:latin typeface="华文楷体" panose="02010600040101010101" pitchFamily="2" charset="-122"/>
                <a:ea typeface="华文楷体" panose="02010600040101010101" pitchFamily="2" charset="-122"/>
                <a:sym typeface="+mn-ea"/>
              </a:rPr>
              <a:t> </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例如，</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以</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两个变量</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的函数         </a:t>
            </a:r>
            <a:r>
              <a:rPr 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例</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。只看变量</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将</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看作常数来求导，以此求得的导数称为</a:t>
            </a:r>
            <a:r>
              <a:rPr sz="2000">
                <a:solidFill>
                  <a:srgbClr val="FF0000"/>
                </a:solidFill>
                <a:latin typeface="华文楷体" panose="02010600040101010101" pitchFamily="2" charset="-122"/>
                <a:ea typeface="华文楷体" panose="02010600040101010101" pitchFamily="2" charset="-122"/>
                <a:sym typeface="+mn-ea"/>
              </a:rPr>
              <a:t>关于</a:t>
            </a:r>
            <a:r>
              <a:rPr lang="en-US" sz="2000">
                <a:solidFill>
                  <a:srgbClr val="FF0000"/>
                </a:solidFill>
                <a:latin typeface="华文楷体" panose="02010600040101010101" pitchFamily="2" charset="-122"/>
                <a:ea typeface="华文楷体" panose="02010600040101010101" pitchFamily="2" charset="-122"/>
                <a:sym typeface="+mn-ea"/>
              </a:rPr>
              <a:t>x</a:t>
            </a:r>
            <a:r>
              <a:rPr sz="2000">
                <a:solidFill>
                  <a:srgbClr val="FF0000"/>
                </a:solidFill>
                <a:latin typeface="华文楷体" panose="02010600040101010101" pitchFamily="2" charset="-122"/>
                <a:ea typeface="华文楷体" panose="02010600040101010101" pitchFamily="2" charset="-122"/>
                <a:sym typeface="+mn-ea"/>
              </a:rPr>
              <a:t>的偏导数</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，用下面的符号来表示</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endParaRPr lang="zh-CN" sz="200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endParaRPr lang="en-US" altLang="zh-CN" sz="20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en-US" alt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同理</a:t>
            </a:r>
            <a:r>
              <a:rPr lang="zh-CN" altLang="en-US" sz="2000">
                <a:solidFill>
                  <a:srgbClr val="FF0000"/>
                </a:solidFill>
                <a:latin typeface="华文楷体" panose="02010600040101010101" pitchFamily="2" charset="-122"/>
                <a:ea typeface="华文楷体" panose="02010600040101010101" pitchFamily="2" charset="-122"/>
                <a:sym typeface="+mn-ea"/>
              </a:rPr>
              <a:t>关于</a:t>
            </a:r>
            <a:r>
              <a:rPr lang="en-US" altLang="zh-CN" sz="2000">
                <a:solidFill>
                  <a:srgbClr val="FF0000"/>
                </a:solidFill>
                <a:latin typeface="华文楷体" panose="02010600040101010101" pitchFamily="2" charset="-122"/>
                <a:ea typeface="华文楷体" panose="02010600040101010101" pitchFamily="2" charset="-122"/>
                <a:sym typeface="+mn-ea"/>
              </a:rPr>
              <a:t>y</a:t>
            </a:r>
            <a:r>
              <a:rPr lang="zh-CN" altLang="en-US" sz="2000">
                <a:solidFill>
                  <a:srgbClr val="FF0000"/>
                </a:solidFill>
                <a:latin typeface="华文楷体" panose="02010600040101010101" pitchFamily="2" charset="-122"/>
                <a:ea typeface="华文楷体" panose="02010600040101010101" pitchFamily="2" charset="-122"/>
                <a:sym typeface="+mn-ea"/>
              </a:rPr>
              <a:t>的偏导数</a:t>
            </a:r>
            <a:endPar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b="1">
                <a:solidFill>
                  <a:srgbClr val="FF0000"/>
                </a:solidFill>
                <a:latin typeface="华文楷体" panose="02010600040101010101" pitchFamily="2" charset="-122"/>
                <a:ea typeface="华文楷体" panose="02010600040101010101" pitchFamily="2" charset="-122"/>
                <a:sym typeface="+mn-ea"/>
              </a:rPr>
              <a:t> </a:t>
            </a:r>
            <a:r>
              <a:rPr lang="zh-CN" altLang="en-US" sz="200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zh-CN" altLang="en-US" sz="200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zh-CN" altLang="en-US" sz="2000">
                <a:solidFill>
                  <a:srgbClr val="FF0000"/>
                </a:solidFill>
                <a:latin typeface="华文楷体" panose="02010600040101010101" pitchFamily="2" charset="-122"/>
                <a:ea typeface="华文楷体" panose="02010600040101010101" pitchFamily="2" charset="-122"/>
              </a:rPr>
              <a:t>  </a:t>
            </a:r>
            <a:endParaRPr lang="en-US" altLang="zh-CN" sz="2000" b="1">
              <a:solidFill>
                <a:srgbClr val="005DFF"/>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5713831" y="1159378"/>
            <a:ext cx="1155065" cy="245110"/>
          </a:xfrm>
          <a:prstGeom prst="rect">
            <a:avLst/>
          </a:prstGeom>
        </p:spPr>
      </p:pic>
      <p:pic>
        <p:nvPicPr>
          <p:cNvPr id="3" name="图片 2"/>
          <p:cNvPicPr>
            <a:picLocks noChangeAspect="1"/>
          </p:cNvPicPr>
          <p:nvPr/>
        </p:nvPicPr>
        <p:blipFill>
          <a:blip r:embed="rId3"/>
          <a:stretch>
            <a:fillRect/>
          </a:stretch>
        </p:blipFill>
        <p:spPr>
          <a:xfrm>
            <a:off x="3105866" y="2098644"/>
            <a:ext cx="6371013" cy="722193"/>
          </a:xfrm>
          <a:prstGeom prst="rect">
            <a:avLst/>
          </a:prstGeom>
        </p:spPr>
      </p:pic>
      <p:pic>
        <p:nvPicPr>
          <p:cNvPr id="4" name="图片 3"/>
          <p:cNvPicPr>
            <a:picLocks noChangeAspect="1"/>
          </p:cNvPicPr>
          <p:nvPr/>
        </p:nvPicPr>
        <p:blipFill>
          <a:blip r:embed="rId4"/>
          <a:stretch>
            <a:fillRect/>
          </a:stretch>
        </p:blipFill>
        <p:spPr>
          <a:xfrm>
            <a:off x="3179733" y="3864634"/>
            <a:ext cx="6213810" cy="759124"/>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054225" y="718820"/>
            <a:ext cx="9023350" cy="5775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en-US" sz="2800" b="1">
                <a:solidFill>
                  <a:srgbClr val="000099"/>
                </a:solidFill>
                <a:latin typeface="华文楷体" panose="02010600040101010101" pitchFamily="2" charset="-122"/>
                <a:ea typeface="华文楷体" panose="02010600040101010101" pitchFamily="2" charset="-122"/>
                <a:sym typeface="+mn-ea"/>
              </a:rPr>
              <a:t>2.</a:t>
            </a:r>
            <a:r>
              <a:rPr sz="2800" b="1">
                <a:solidFill>
                  <a:srgbClr val="000099"/>
                </a:solidFill>
                <a:latin typeface="华文楷体" panose="02010600040101010101" pitchFamily="2" charset="-122"/>
                <a:ea typeface="华文楷体" panose="02010600040101010101" pitchFamily="2" charset="-122"/>
                <a:sym typeface="+mn-ea"/>
              </a:rPr>
              <a:t>二次函数</a:t>
            </a:r>
          </a:p>
          <a:p>
            <a:pPr fontAlgn="base">
              <a:lnSpc>
                <a:spcPct val="120000"/>
              </a:lnSpc>
              <a:spcBef>
                <a:spcPct val="0"/>
              </a:spcBef>
              <a:spcAft>
                <a:spcPct val="0"/>
              </a:spcAft>
              <a:buFont typeface="Arial" panose="020B0604020202020204" pitchFamily="34" charset="0"/>
              <a:buNone/>
            </a:pPr>
            <a:r>
              <a:rPr sz="2400" b="1">
                <a:solidFill>
                  <a:srgbClr val="000099"/>
                </a:solidFill>
                <a:latin typeface="华文楷体" panose="02010600040101010101" pitchFamily="2" charset="-122"/>
                <a:ea typeface="华文楷体" panose="02010600040101010101" pitchFamily="2" charset="-122"/>
                <a:sym typeface="+mn-ea"/>
              </a:rPr>
              <a:t> </a:t>
            </a:r>
            <a:r>
              <a:rPr lang="zh-CN" sz="2400" b="1">
                <a:solidFill>
                  <a:srgbClr val="000099"/>
                </a:solidFill>
                <a:latin typeface="华文楷体" panose="02010600040101010101" pitchFamily="2" charset="-122"/>
                <a:ea typeface="华文楷体" panose="02010600040101010101" pitchFamily="2" charset="-122"/>
                <a:sym typeface="+mn-ea"/>
              </a:rPr>
              <a:t>（</a:t>
            </a:r>
            <a:r>
              <a:rPr lang="en-US" altLang="zh-CN" sz="2400" b="1">
                <a:solidFill>
                  <a:srgbClr val="000099"/>
                </a:solidFill>
                <a:latin typeface="华文楷体" panose="02010600040101010101" pitchFamily="2" charset="-122"/>
                <a:ea typeface="华文楷体" panose="02010600040101010101" pitchFamily="2" charset="-122"/>
                <a:sym typeface="+mn-ea"/>
              </a:rPr>
              <a:t>1</a:t>
            </a:r>
            <a:r>
              <a:rPr lang="zh-CN" altLang="en-US" sz="2400" b="1">
                <a:solidFill>
                  <a:srgbClr val="000099"/>
                </a:solidFill>
                <a:latin typeface="华文楷体" panose="02010600040101010101" pitchFamily="2" charset="-122"/>
                <a:ea typeface="华文楷体" panose="02010600040101010101" pitchFamily="2" charset="-122"/>
                <a:sym typeface="+mn-ea"/>
              </a:rPr>
              <a:t>）函数公式</a:t>
            </a:r>
            <a:r>
              <a:rPr lang="en-US" altLang="zh-CN" sz="2400" b="1">
                <a:solidFill>
                  <a:srgbClr val="000099"/>
                </a:solidFill>
                <a:latin typeface="华文楷体" panose="02010600040101010101" pitchFamily="2" charset="-122"/>
                <a:ea typeface="华文楷体" panose="02010600040101010101" pitchFamily="2" charset="-122"/>
                <a:sym typeface="+mn-ea"/>
              </a:rPr>
              <a:t>:</a:t>
            </a:r>
            <a:r>
              <a:rPr sz="2400" b="1">
                <a:solidFill>
                  <a:srgbClr val="000099"/>
                </a:soli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r>
              <a:rPr sz="2400" b="1">
                <a:solidFill>
                  <a:srgbClr val="000099"/>
                </a:solidFill>
                <a:latin typeface="华文楷体" panose="02010600040101010101" pitchFamily="2" charset="-122"/>
                <a:ea typeface="华文楷体" panose="02010600040101010101" pitchFamily="2" charset="-122"/>
                <a:sym typeface="+mn-ea"/>
              </a:rPr>
              <a:t>                      </a:t>
            </a:r>
            <a:r>
              <a:rPr lang="en-US" sz="2400" b="1" smtClean="0">
                <a:solidFill>
                  <a:srgbClr val="000099"/>
                </a:solidFill>
                <a:latin typeface="华文楷体" panose="02010600040101010101" pitchFamily="2" charset="-122"/>
                <a:ea typeface="华文楷体" panose="02010600040101010101" pitchFamily="2" charset="-122"/>
                <a:sym typeface="+mn-ea"/>
              </a:rPr>
              <a:t>     </a:t>
            </a:r>
            <a:r>
              <a:rPr lang="en-US" sz="24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sz="2400" b="1"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a,b,c</a:t>
            </a:r>
            <a:r>
              <a:rPr lang="zh-CN" alt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为常数，</a:t>
            </a:r>
            <a:r>
              <a:rPr lang="en-US" altLang="zh-CN"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a:t>
            </a:r>
            <a:r>
              <a:rPr lang="en-US" altLang="zh-CN" sz="2400" b="1">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≠0</a:t>
            </a:r>
            <a:r>
              <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sz="2400" b="1">
                <a:solidFill>
                  <a:srgbClr val="000099"/>
                </a:soli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r>
              <a:rPr sz="2400" b="1">
                <a:solidFill>
                  <a:srgbClr val="000099"/>
                </a:solidFill>
                <a:latin typeface="华文楷体" panose="02010600040101010101" pitchFamily="2" charset="-122"/>
                <a:ea typeface="华文楷体" panose="02010600040101010101" pitchFamily="2" charset="-122"/>
                <a:sym typeface="+mn-ea"/>
              </a:rPr>
              <a:t> </a:t>
            </a:r>
            <a:r>
              <a:rPr lang="zh-CN" sz="2400" b="1">
                <a:solidFill>
                  <a:srgbClr val="000099"/>
                </a:solidFill>
                <a:latin typeface="华文楷体" panose="02010600040101010101" pitchFamily="2" charset="-122"/>
                <a:ea typeface="华文楷体" panose="02010600040101010101" pitchFamily="2" charset="-122"/>
                <a:sym typeface="+mn-ea"/>
              </a:rPr>
              <a:t>（</a:t>
            </a:r>
            <a:r>
              <a:rPr lang="en-US" altLang="zh-CN" sz="2400" b="1">
                <a:solidFill>
                  <a:srgbClr val="000099"/>
                </a:solidFill>
                <a:latin typeface="华文楷体" panose="02010600040101010101" pitchFamily="2" charset="-122"/>
                <a:ea typeface="华文楷体" panose="02010600040101010101" pitchFamily="2" charset="-122"/>
                <a:sym typeface="+mn-ea"/>
              </a:rPr>
              <a:t>2</a:t>
            </a:r>
            <a:r>
              <a:rPr lang="zh-CN" altLang="en-US" sz="2400" b="1">
                <a:solidFill>
                  <a:srgbClr val="000099"/>
                </a:solidFill>
                <a:latin typeface="华文楷体" panose="02010600040101010101" pitchFamily="2" charset="-122"/>
                <a:ea typeface="华文楷体" panose="02010600040101010101" pitchFamily="2" charset="-122"/>
                <a:sym typeface="+mn-ea"/>
              </a:rPr>
              <a:t>）函数图像</a:t>
            </a:r>
            <a:r>
              <a:rPr sz="2400" b="1">
                <a:solidFill>
                  <a:srgbClr val="000099"/>
                </a:solidFill>
                <a:latin typeface="华文楷体" panose="02010600040101010101" pitchFamily="2" charset="-122"/>
                <a:ea typeface="华文楷体" panose="02010600040101010101" pitchFamily="2" charset="-122"/>
                <a:sym typeface="+mn-ea"/>
              </a:rPr>
              <a:t> </a:t>
            </a:r>
            <a:r>
              <a:rPr sz="2000" b="1">
                <a:solidFill>
                  <a:srgbClr val="000099"/>
                </a:soli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r>
              <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r>
              <a:rPr lang="zh-CN" altLang="en-US" sz="2000" b="1">
                <a:solidFill>
                  <a:srgbClr val="FF0000"/>
                </a:solidFill>
                <a:latin typeface="华文楷体" panose="02010600040101010101" pitchFamily="2" charset="-122"/>
                <a:ea typeface="华文楷体" panose="02010600040101010101" pitchFamily="2" charset="-122"/>
              </a:rPr>
              <a:t>注： </a:t>
            </a:r>
            <a:r>
              <a:rPr lang="en-US" altLang="zh-CN" sz="2000" b="1">
                <a:solidFill>
                  <a:srgbClr val="FF0000"/>
                </a:solidFill>
                <a:latin typeface="华文楷体" panose="02010600040101010101" pitchFamily="2" charset="-122"/>
                <a:ea typeface="华文楷体" panose="02010600040101010101" pitchFamily="2" charset="-122"/>
              </a:rPr>
              <a:t>a</a:t>
            </a:r>
            <a:r>
              <a:rPr lang="zh-CN" altLang="en-US" sz="2000" b="1">
                <a:solidFill>
                  <a:srgbClr val="FF0000"/>
                </a:solidFill>
                <a:latin typeface="华文楷体" panose="02010600040101010101" pitchFamily="2" charset="-122"/>
                <a:ea typeface="华文楷体" panose="02010600040101010101" pitchFamily="2" charset="-122"/>
              </a:rPr>
              <a:t>为正数</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时图像向下凸能取函数的</a:t>
            </a:r>
            <a:r>
              <a:rPr lang="zh-CN" altLang="en-US" sz="2000" b="1">
                <a:solidFill>
                  <a:srgbClr val="FF0000"/>
                </a:solidFill>
                <a:latin typeface="华文楷体" panose="02010600040101010101" pitchFamily="2" charset="-122"/>
                <a:ea typeface="华文楷体" panose="02010600040101010101" pitchFamily="2" charset="-122"/>
              </a:rPr>
              <a:t>最小值</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zh-CN" altLang="en-US" sz="2000" b="1">
                <a:solidFill>
                  <a:srgbClr val="FF0000"/>
                </a:solidFill>
                <a:latin typeface="华文楷体" panose="02010600040101010101" pitchFamily="2" charset="-122"/>
                <a:ea typeface="华文楷体" panose="02010600040101010101" pitchFamily="2" charset="-122"/>
              </a:rPr>
              <a:t>这是神经网络中最小二乘法的基础</a:t>
            </a:r>
          </a:p>
        </p:txBody>
      </p:sp>
      <p:pic>
        <p:nvPicPr>
          <p:cNvPr id="4" name="图片 3"/>
          <p:cNvPicPr>
            <a:picLocks noChangeAspect="1"/>
          </p:cNvPicPr>
          <p:nvPr/>
        </p:nvPicPr>
        <p:blipFill>
          <a:blip r:embed="rId2"/>
          <a:stretch>
            <a:fillRect/>
          </a:stretch>
        </p:blipFill>
        <p:spPr>
          <a:xfrm>
            <a:off x="2691130" y="1734502"/>
            <a:ext cx="2488565" cy="382905"/>
          </a:xfrm>
          <a:prstGeom prst="rect">
            <a:avLst/>
          </a:prstGeom>
        </p:spPr>
      </p:pic>
      <p:pic>
        <p:nvPicPr>
          <p:cNvPr id="5" name="图片 4"/>
          <p:cNvPicPr>
            <a:picLocks noChangeAspect="1"/>
          </p:cNvPicPr>
          <p:nvPr/>
        </p:nvPicPr>
        <p:blipFill>
          <a:blip r:embed="rId3"/>
          <a:stretch>
            <a:fillRect/>
          </a:stretch>
        </p:blipFill>
        <p:spPr>
          <a:xfrm>
            <a:off x="4740910" y="2352040"/>
            <a:ext cx="3047365" cy="2988945"/>
          </a:xfrm>
          <a:prstGeom prst="rect">
            <a:avLst/>
          </a:prstGeom>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61184" y="820698"/>
            <a:ext cx="9726295" cy="516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altLang="en-US" sz="2000" b="1" dirty="0" smtClean="0">
                <a:solidFill>
                  <a:srgbClr val="005DFF"/>
                </a:solidFill>
                <a:latin typeface="华文楷体" panose="02010600040101010101" pitchFamily="2" charset="-122"/>
                <a:ea typeface="华文楷体" panose="02010600040101010101" pitchFamily="2" charset="-122"/>
              </a:rPr>
              <a:t>【</a:t>
            </a:r>
            <a:r>
              <a:rPr lang="zh-CN" altLang="en-US" sz="2000" b="1" dirty="0" smtClean="0">
                <a:solidFill>
                  <a:srgbClr val="005DFF"/>
                </a:solidFill>
                <a:latin typeface="华文楷体" panose="02010600040101010101" pitchFamily="2" charset="-122"/>
                <a:ea typeface="华文楷体" panose="02010600040101010101" pitchFamily="2" charset="-122"/>
                <a:sym typeface="+mn-ea"/>
              </a:rPr>
              <a:t>例</a:t>
            </a:r>
            <a:r>
              <a:rPr lang="zh-CN" altLang="en-US" sz="2000" b="1" dirty="0" smtClean="0">
                <a:solidFill>
                  <a:srgbClr val="005DFF"/>
                </a:solidFill>
                <a:latin typeface="华文楷体" panose="02010600040101010101" pitchFamily="2" charset="-122"/>
                <a:ea typeface="华文楷体" panose="02010600040101010101" pitchFamily="2" charset="-122"/>
              </a:rPr>
              <a:t>】</a:t>
            </a:r>
            <a:r>
              <a:rPr lang="zh-CN" altLang="en-US" sz="2000" b="1" dirty="0">
                <a:solidFill>
                  <a:srgbClr val="005DFF"/>
                </a:solidFill>
                <a:latin typeface="华文楷体" panose="02010600040101010101" pitchFamily="2" charset="-122"/>
                <a:ea typeface="华文楷体" panose="02010600040101010101" pitchFamily="2" charset="-122"/>
              </a:rPr>
              <a:t>当          </a:t>
            </a:r>
            <a:r>
              <a:rPr lang="zh-CN" altLang="en-US" sz="2000" b="1" dirty="0" smtClean="0">
                <a:solidFill>
                  <a:srgbClr val="005DFF"/>
                </a:solidFill>
                <a:latin typeface="华文楷体" panose="02010600040101010101" pitchFamily="2" charset="-122"/>
                <a:ea typeface="华文楷体" panose="02010600040101010101" pitchFamily="2" charset="-122"/>
              </a:rPr>
              <a:t>    时，求对</a:t>
            </a:r>
            <a:r>
              <a:rPr lang="en-US" altLang="zh-CN" sz="2000" b="1" dirty="0" err="1" smtClean="0">
                <a:solidFill>
                  <a:srgbClr val="005DFF"/>
                </a:solidFill>
                <a:latin typeface="华文楷体" panose="02010600040101010101" pitchFamily="2" charset="-122"/>
                <a:ea typeface="华文楷体" panose="02010600040101010101" pitchFamily="2" charset="-122"/>
              </a:rPr>
              <a:t>w,x,b</a:t>
            </a:r>
            <a:r>
              <a:rPr lang="zh-CN" altLang="en-US" sz="2000" b="1" dirty="0" smtClean="0">
                <a:solidFill>
                  <a:srgbClr val="005DFF"/>
                </a:solidFill>
                <a:latin typeface="华文楷体" panose="02010600040101010101" pitchFamily="2" charset="-122"/>
                <a:ea typeface="华文楷体" panose="02010600040101010101" pitchFamily="2" charset="-122"/>
              </a:rPr>
              <a:t>的偏导数。</a:t>
            </a:r>
            <a:endParaRPr lang="en-US" altLang="zh-CN" sz="2000" b="1" dirty="0" smtClean="0">
              <a:solidFill>
                <a:srgbClr val="005DFF"/>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解：</a:t>
            </a:r>
            <a:endParaRPr lang="en-US" altLang="zh-CN" sz="2000" dirty="0">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              </a:t>
            </a:r>
            <a:endParaRPr lang="zh-CN" altLang="en-US" sz="2000" dirty="0">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b="1" dirty="0">
              <a:solidFill>
                <a:srgbClr val="005DFF"/>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b="1" dirty="0" smtClean="0">
                <a:solidFill>
                  <a:srgbClr val="005DFF"/>
                </a:solidFill>
                <a:latin typeface="华文楷体" panose="02010600040101010101" pitchFamily="2" charset="-122"/>
                <a:ea typeface="华文楷体" panose="02010600040101010101" pitchFamily="2" charset="-122"/>
              </a:rPr>
              <a:t>【例】</a:t>
            </a:r>
            <a:r>
              <a:rPr lang="zh-CN" altLang="en-US" sz="2000" b="1" dirty="0">
                <a:solidFill>
                  <a:srgbClr val="005DFF"/>
                </a:solidFill>
                <a:latin typeface="华文楷体" panose="02010600040101010101" pitchFamily="2" charset="-122"/>
                <a:ea typeface="华文楷体" panose="02010600040101010101" pitchFamily="2" charset="-122"/>
              </a:rPr>
              <a:t>当               </a:t>
            </a:r>
            <a:r>
              <a:rPr lang="zh-CN" altLang="en-US" sz="2000" b="1" dirty="0" smtClean="0">
                <a:solidFill>
                  <a:srgbClr val="005DFF"/>
                </a:solidFill>
                <a:latin typeface="华文楷体" panose="02010600040101010101" pitchFamily="2" charset="-122"/>
                <a:ea typeface="华文楷体" panose="02010600040101010101" pitchFamily="2" charset="-122"/>
              </a:rPr>
              <a:t>  时</a:t>
            </a:r>
            <a:r>
              <a:rPr lang="zh-CN" altLang="en-US" sz="2000" b="1" dirty="0">
                <a:solidFill>
                  <a:srgbClr val="005DFF"/>
                </a:solidFill>
                <a:latin typeface="华文楷体" panose="02010600040101010101" pitchFamily="2" charset="-122"/>
                <a:ea typeface="华文楷体" panose="02010600040101010101" pitchFamily="2" charset="-122"/>
              </a:rPr>
              <a:t>，求       </a:t>
            </a:r>
            <a:r>
              <a:rPr lang="zh-CN" altLang="en-US" sz="2000" b="1" dirty="0" smtClean="0">
                <a:solidFill>
                  <a:srgbClr val="005DFF"/>
                </a:solidFill>
                <a:latin typeface="华文楷体" panose="02010600040101010101" pitchFamily="2" charset="-122"/>
                <a:ea typeface="华文楷体" panose="02010600040101010101" pitchFamily="2" charset="-122"/>
              </a:rPr>
              <a:t>  ，       。</a:t>
            </a:r>
            <a:endParaRPr lang="zh-CN" altLang="en-US" sz="2000" b="1" dirty="0">
              <a:solidFill>
                <a:srgbClr val="005DFF"/>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b="1" dirty="0">
                <a:solidFill>
                  <a:srgbClr val="005DFF"/>
                </a:solidFill>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解：       </a:t>
            </a:r>
            <a:endParaRPr lang="en-US" altLang="zh-CN" sz="2000" dirty="0">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b="1" dirty="0">
              <a:solidFill>
                <a:srgbClr val="005DFF"/>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b="1" dirty="0">
              <a:solidFill>
                <a:srgbClr val="005DFF"/>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b="1" dirty="0">
              <a:solidFill>
                <a:srgbClr val="005DFF"/>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b="1" dirty="0">
              <a:solidFill>
                <a:srgbClr val="005DFF"/>
              </a:solidFill>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2"/>
          <a:stretch>
            <a:fillRect/>
          </a:stretch>
        </p:blipFill>
        <p:spPr>
          <a:xfrm>
            <a:off x="3056584" y="1020063"/>
            <a:ext cx="1348740" cy="232410"/>
          </a:xfrm>
          <a:prstGeom prst="rect">
            <a:avLst/>
          </a:prstGeom>
        </p:spPr>
      </p:pic>
      <p:pic>
        <p:nvPicPr>
          <p:cNvPr id="6" name="图片 5"/>
          <p:cNvPicPr>
            <a:picLocks noChangeAspect="1"/>
          </p:cNvPicPr>
          <p:nvPr/>
        </p:nvPicPr>
        <p:blipFill>
          <a:blip r:embed="rId3"/>
          <a:stretch>
            <a:fillRect/>
          </a:stretch>
        </p:blipFill>
        <p:spPr>
          <a:xfrm>
            <a:off x="3161814" y="1803960"/>
            <a:ext cx="789305" cy="521970"/>
          </a:xfrm>
          <a:prstGeom prst="rect">
            <a:avLst/>
          </a:prstGeom>
        </p:spPr>
      </p:pic>
      <p:pic>
        <p:nvPicPr>
          <p:cNvPr id="7" name="图片 6"/>
          <p:cNvPicPr>
            <a:picLocks noChangeAspect="1"/>
          </p:cNvPicPr>
          <p:nvPr/>
        </p:nvPicPr>
        <p:blipFill>
          <a:blip r:embed="rId4"/>
          <a:stretch>
            <a:fillRect/>
          </a:stretch>
        </p:blipFill>
        <p:spPr>
          <a:xfrm>
            <a:off x="4630737" y="1803960"/>
            <a:ext cx="854075" cy="554990"/>
          </a:xfrm>
          <a:prstGeom prst="rect">
            <a:avLst/>
          </a:prstGeom>
        </p:spPr>
      </p:pic>
      <p:pic>
        <p:nvPicPr>
          <p:cNvPr id="8" name="图片 7"/>
          <p:cNvPicPr>
            <a:picLocks noChangeAspect="1"/>
          </p:cNvPicPr>
          <p:nvPr/>
        </p:nvPicPr>
        <p:blipFill>
          <a:blip r:embed="rId5"/>
          <a:stretch>
            <a:fillRect/>
          </a:stretch>
        </p:blipFill>
        <p:spPr>
          <a:xfrm>
            <a:off x="6099349" y="1779195"/>
            <a:ext cx="742950" cy="546735"/>
          </a:xfrm>
          <a:prstGeom prst="rect">
            <a:avLst/>
          </a:prstGeom>
        </p:spPr>
      </p:pic>
      <p:pic>
        <p:nvPicPr>
          <p:cNvPr id="9" name="图片 8"/>
          <p:cNvPicPr>
            <a:picLocks noChangeAspect="1"/>
          </p:cNvPicPr>
          <p:nvPr/>
        </p:nvPicPr>
        <p:blipFill>
          <a:blip r:embed="rId6"/>
          <a:stretch>
            <a:fillRect/>
          </a:stretch>
        </p:blipFill>
        <p:spPr>
          <a:xfrm>
            <a:off x="3161664" y="2857482"/>
            <a:ext cx="1886585" cy="253365"/>
          </a:xfrm>
          <a:prstGeom prst="rect">
            <a:avLst/>
          </a:prstGeom>
        </p:spPr>
      </p:pic>
      <p:pic>
        <p:nvPicPr>
          <p:cNvPr id="10" name="图片 9"/>
          <p:cNvPicPr>
            <a:picLocks noChangeAspect="1"/>
          </p:cNvPicPr>
          <p:nvPr/>
        </p:nvPicPr>
        <p:blipFill>
          <a:blip r:embed="rId7"/>
          <a:stretch>
            <a:fillRect/>
          </a:stretch>
        </p:blipFill>
        <p:spPr>
          <a:xfrm>
            <a:off x="7326804" y="2665076"/>
            <a:ext cx="872490" cy="554355"/>
          </a:xfrm>
          <a:prstGeom prst="rect">
            <a:avLst/>
          </a:prstGeom>
        </p:spPr>
      </p:pic>
      <p:pic>
        <p:nvPicPr>
          <p:cNvPr id="11" name="图片 10"/>
          <p:cNvPicPr>
            <a:picLocks noChangeAspect="1"/>
          </p:cNvPicPr>
          <p:nvPr/>
        </p:nvPicPr>
        <p:blipFill>
          <a:blip r:embed="rId8"/>
          <a:stretch>
            <a:fillRect/>
          </a:stretch>
        </p:blipFill>
        <p:spPr>
          <a:xfrm>
            <a:off x="6180539" y="2665076"/>
            <a:ext cx="933450" cy="637540"/>
          </a:xfrm>
          <a:prstGeom prst="rect">
            <a:avLst/>
          </a:prstGeom>
        </p:spPr>
      </p:pic>
      <p:pic>
        <p:nvPicPr>
          <p:cNvPr id="12" name="图片 11"/>
          <p:cNvPicPr>
            <a:picLocks noChangeAspect="1"/>
          </p:cNvPicPr>
          <p:nvPr/>
        </p:nvPicPr>
        <p:blipFill>
          <a:blip r:embed="rId9"/>
          <a:stretch>
            <a:fillRect/>
          </a:stretch>
        </p:blipFill>
        <p:spPr>
          <a:xfrm>
            <a:off x="3613616" y="3839474"/>
            <a:ext cx="1434465" cy="531495"/>
          </a:xfrm>
          <a:prstGeom prst="rect">
            <a:avLst/>
          </a:prstGeom>
        </p:spPr>
      </p:pic>
      <p:pic>
        <p:nvPicPr>
          <p:cNvPr id="13" name="图片 12"/>
          <p:cNvPicPr>
            <a:picLocks noChangeAspect="1"/>
          </p:cNvPicPr>
          <p:nvPr/>
        </p:nvPicPr>
        <p:blipFill>
          <a:blip r:embed="rId10"/>
          <a:stretch>
            <a:fillRect/>
          </a:stretch>
        </p:blipFill>
        <p:spPr>
          <a:xfrm>
            <a:off x="5825664" y="3839474"/>
            <a:ext cx="1416050" cy="568960"/>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73885" y="176530"/>
            <a:ext cx="9726295" cy="4431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altLang="zh-CN" sz="2800" b="1">
                <a:solidFill>
                  <a:srgbClr val="000099"/>
                </a:solidFill>
                <a:latin typeface="华文楷体" panose="02010600040101010101" pitchFamily="2" charset="-122"/>
                <a:ea typeface="华文楷体" panose="02010600040101010101" pitchFamily="2" charset="-122"/>
                <a:sym typeface="+mn-ea"/>
              </a:rPr>
              <a:t>3.多变量函数的最小值条件</a:t>
            </a: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b="1">
                <a:solidFill>
                  <a:srgbClr val="FF0000"/>
                </a:solidFill>
                <a:latin typeface="华文楷体" panose="02010600040101010101" pitchFamily="2" charset="-122"/>
                <a:ea typeface="华文楷体" panose="02010600040101010101" pitchFamily="2" charset="-122"/>
                <a:sym typeface="+mn-ea"/>
              </a:rPr>
              <a:t> </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光滑的单变量函数</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y=f(x)</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在</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点处取得最小值的必要条件是导函数在该点取值 0</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，这</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对于多变量函数同样适用。</a:t>
            </a:r>
          </a:p>
          <a:p>
            <a:pPr fontAlgn="base">
              <a:lnSpc>
                <a:spcPct val="150000"/>
              </a:lnSpc>
              <a:spcBef>
                <a:spcPct val="0"/>
              </a:spcBef>
              <a:spcAft>
                <a:spcPct val="0"/>
              </a:spcAft>
              <a:buFont typeface="Arial" panose="020B0604020202020204" pitchFamily="34" charset="0"/>
              <a:buNone/>
            </a:pP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例如对于有两个自变量的函数</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z=f(x,y)</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，取得最小值的</a:t>
            </a:r>
            <a:r>
              <a:rPr lang="zh-CN" altLang="en-US" sz="2000" smtClean="0">
                <a:solidFill>
                  <a:srgbClr val="FF0000"/>
                </a:solidFill>
                <a:latin typeface="华文楷体" panose="02010600040101010101" pitchFamily="2" charset="-122"/>
                <a:ea typeface="华文楷体" panose="02010600040101010101" pitchFamily="2" charset="-122"/>
                <a:sym typeface="+mn-ea"/>
              </a:rPr>
              <a:t>必要条件</a:t>
            </a:r>
            <a:r>
              <a:rPr lang="zh-CN" alt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endPar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a:solidFill>
                  <a:srgbClr val="000099"/>
                </a:solidFill>
                <a:latin typeface="华文楷体" panose="02010600040101010101" pitchFamily="2" charset="-122"/>
                <a:ea typeface="华文楷体" panose="02010600040101010101" pitchFamily="2" charset="-122"/>
                <a:sym typeface="+mn-ea"/>
              </a:rPr>
              <a:t> </a:t>
            </a:r>
            <a:r>
              <a:rPr lang="zh-CN" sz="2000">
                <a:solidFill>
                  <a:srgbClr val="FF0000"/>
                </a:solidFill>
                <a:latin typeface="华文楷体" panose="02010600040101010101" pitchFamily="2" charset="-122"/>
                <a:ea typeface="华文楷体" panose="02010600040101010101" pitchFamily="2" charset="-122"/>
                <a:sym typeface="+mn-ea"/>
              </a:rPr>
              <a:t>该性质可以推广到具有</a:t>
            </a:r>
            <a:r>
              <a:rPr lang="en-US" altLang="zh-CN" sz="2000">
                <a:solidFill>
                  <a:srgbClr val="FF0000"/>
                </a:solidFill>
                <a:latin typeface="华文楷体" panose="02010600040101010101" pitchFamily="2" charset="-122"/>
                <a:ea typeface="华文楷体" panose="02010600040101010101" pitchFamily="2" charset="-122"/>
                <a:sym typeface="+mn-ea"/>
              </a:rPr>
              <a:t>n</a:t>
            </a:r>
            <a:r>
              <a:rPr lang="zh-CN" altLang="en-US" sz="2000">
                <a:solidFill>
                  <a:srgbClr val="FF0000"/>
                </a:solidFill>
                <a:latin typeface="华文楷体" panose="02010600040101010101" pitchFamily="2" charset="-122"/>
                <a:ea typeface="华文楷体" panose="02010600040101010101" pitchFamily="2" charset="-122"/>
                <a:sym typeface="+mn-ea"/>
              </a:rPr>
              <a:t>个变量的情形。</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如下图所示：</a:t>
            </a: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p:txBody>
      </p:sp>
      <p:pic>
        <p:nvPicPr>
          <p:cNvPr id="2" name="图片 1"/>
          <p:cNvPicPr>
            <a:picLocks noChangeAspect="1"/>
          </p:cNvPicPr>
          <p:nvPr/>
        </p:nvPicPr>
        <p:blipFill>
          <a:blip r:embed="rId2"/>
          <a:stretch>
            <a:fillRect/>
          </a:stretch>
        </p:blipFill>
        <p:spPr>
          <a:xfrm>
            <a:off x="9754825" y="1710019"/>
            <a:ext cx="736600" cy="513080"/>
          </a:xfrm>
          <a:prstGeom prst="rect">
            <a:avLst/>
          </a:prstGeom>
        </p:spPr>
      </p:pic>
      <p:pic>
        <p:nvPicPr>
          <p:cNvPr id="5" name="图片 4"/>
          <p:cNvPicPr>
            <a:picLocks noChangeAspect="1"/>
          </p:cNvPicPr>
          <p:nvPr/>
        </p:nvPicPr>
        <p:blipFill>
          <a:blip r:embed="rId3"/>
          <a:stretch>
            <a:fillRect/>
          </a:stretch>
        </p:blipFill>
        <p:spPr>
          <a:xfrm>
            <a:off x="10707897" y="1710313"/>
            <a:ext cx="620395" cy="596265"/>
          </a:xfrm>
          <a:prstGeom prst="rect">
            <a:avLst/>
          </a:prstGeom>
        </p:spPr>
      </p:pic>
      <p:pic>
        <p:nvPicPr>
          <p:cNvPr id="6" name="图片 5"/>
          <p:cNvPicPr>
            <a:picLocks noChangeAspect="1"/>
          </p:cNvPicPr>
          <p:nvPr/>
        </p:nvPicPr>
        <p:blipFill>
          <a:blip r:embed="rId4"/>
          <a:stretch>
            <a:fillRect/>
          </a:stretch>
        </p:blipFill>
        <p:spPr>
          <a:xfrm>
            <a:off x="2520889" y="2951396"/>
            <a:ext cx="7970241" cy="2186137"/>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73885" y="176530"/>
            <a:ext cx="9726295"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endPar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altLang="en-US" sz="2000" b="1" dirty="0">
                <a:solidFill>
                  <a:srgbClr val="005DFF"/>
                </a:solidFill>
                <a:latin typeface="华文楷体" panose="02010600040101010101" pitchFamily="2" charset="-122"/>
                <a:ea typeface="华文楷体" panose="02010600040101010101" pitchFamily="2" charset="-122"/>
                <a:sym typeface="+mn-ea"/>
              </a:rPr>
              <a:t>【例】求函数</a:t>
            </a:r>
            <a:r>
              <a:rPr lang="en-US" altLang="zh-CN" sz="2000" b="1" dirty="0">
                <a:solidFill>
                  <a:srgbClr val="005DFF"/>
                </a:solidFill>
                <a:latin typeface="华文楷体" panose="02010600040101010101" pitchFamily="2" charset="-122"/>
                <a:ea typeface="华文楷体" panose="02010600040101010101" pitchFamily="2" charset="-122"/>
                <a:sym typeface="+mn-ea"/>
              </a:rPr>
              <a:t>z=x^2+y^2</a:t>
            </a:r>
            <a:r>
              <a:rPr lang="zh-CN" altLang="en-US" sz="2000" b="1" dirty="0">
                <a:solidFill>
                  <a:srgbClr val="005DFF"/>
                </a:solidFill>
                <a:latin typeface="华文楷体" panose="02010600040101010101" pitchFamily="2" charset="-122"/>
                <a:ea typeface="华文楷体" panose="02010600040101010101" pitchFamily="2" charset="-122"/>
                <a:sym typeface="+mn-ea"/>
              </a:rPr>
              <a:t>取得最小值时</a:t>
            </a:r>
            <a:r>
              <a:rPr lang="en-US" altLang="zh-CN" sz="2000" b="1" dirty="0">
                <a:solidFill>
                  <a:srgbClr val="005DFF"/>
                </a:solidFill>
                <a:latin typeface="华文楷体" panose="02010600040101010101" pitchFamily="2" charset="-122"/>
                <a:ea typeface="华文楷体" panose="02010600040101010101" pitchFamily="2" charset="-122"/>
                <a:sym typeface="+mn-ea"/>
              </a:rPr>
              <a:t>x</a:t>
            </a:r>
            <a:r>
              <a:rPr lang="zh-CN" altLang="en-US" sz="2000" b="1" dirty="0">
                <a:solidFill>
                  <a:srgbClr val="005DFF"/>
                </a:solidFill>
                <a:latin typeface="华文楷体" panose="02010600040101010101" pitchFamily="2" charset="-122"/>
                <a:ea typeface="华文楷体" panose="02010600040101010101" pitchFamily="2" charset="-122"/>
                <a:sym typeface="+mn-ea"/>
              </a:rPr>
              <a:t>、</a:t>
            </a:r>
            <a:r>
              <a:rPr lang="en-US" altLang="zh-CN" sz="2000" b="1" dirty="0">
                <a:solidFill>
                  <a:srgbClr val="005DFF"/>
                </a:solidFill>
                <a:latin typeface="华文楷体" panose="02010600040101010101" pitchFamily="2" charset="-122"/>
                <a:ea typeface="华文楷体" panose="02010600040101010101" pitchFamily="2" charset="-122"/>
                <a:sym typeface="+mn-ea"/>
              </a:rPr>
              <a:t>y</a:t>
            </a:r>
            <a:r>
              <a:rPr lang="zh-CN" altLang="en-US" sz="2000" b="1" dirty="0">
                <a:solidFill>
                  <a:srgbClr val="005DFF"/>
                </a:solidFill>
                <a:latin typeface="华文楷体" panose="02010600040101010101" pitchFamily="2" charset="-122"/>
                <a:ea typeface="华文楷体" panose="02010600040101010101" pitchFamily="2" charset="-122"/>
                <a:sym typeface="+mn-ea"/>
              </a:rPr>
              <a:t>的值</a:t>
            </a:r>
            <a:r>
              <a:rPr lang="zh-CN" altLang="en-US" sz="2000" b="1" dirty="0" smtClean="0">
                <a:solidFill>
                  <a:srgbClr val="005DFF"/>
                </a:solidFill>
                <a:latin typeface="华文楷体" panose="02010600040101010101" pitchFamily="2" charset="-122"/>
                <a:ea typeface="华文楷体" panose="02010600040101010101" pitchFamily="2" charset="-122"/>
                <a:sym typeface="+mn-ea"/>
              </a:rPr>
              <a:t>。</a:t>
            </a:r>
            <a:endParaRPr lang="en-US" altLang="zh-CN" sz="2000" b="1" dirty="0" smtClean="0">
              <a:solidFill>
                <a:srgbClr val="005DFF"/>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000" b="1" dirty="0">
                <a:solidFill>
                  <a:srgbClr val="005DFF"/>
                </a:solidFill>
                <a:latin typeface="华文楷体" panose="02010600040101010101" pitchFamily="2" charset="-122"/>
                <a:ea typeface="华文楷体" panose="02010600040101010101" pitchFamily="2" charset="-122"/>
                <a:sym typeface="+mn-ea"/>
              </a:rPr>
              <a:t> </a:t>
            </a:r>
            <a:r>
              <a:rPr lang="en-US" altLang="zh-CN" sz="2000" b="1" dirty="0" smtClean="0">
                <a:solidFill>
                  <a:srgbClr val="005DFF"/>
                </a:solidFill>
                <a:latin typeface="华文楷体" panose="02010600040101010101" pitchFamily="2" charset="-122"/>
                <a:ea typeface="华文楷体" panose="02010600040101010101" pitchFamily="2" charset="-122"/>
                <a:sym typeface="+mn-ea"/>
              </a:rPr>
              <a:t>        </a:t>
            </a:r>
            <a:r>
              <a:rPr lang="zh-CN" altLang="en-US" sz="2000" dirty="0" smtClean="0">
                <a:latin typeface="华文楷体" panose="02010600040101010101" pitchFamily="2" charset="-122"/>
                <a:ea typeface="华文楷体" panose="02010600040101010101" pitchFamily="2" charset="-122"/>
                <a:sym typeface="+mn-ea"/>
              </a:rPr>
              <a:t>解：</a:t>
            </a:r>
            <a:r>
              <a:rPr lang="en-US" altLang="zh-CN" sz="2000" dirty="0" smtClean="0">
                <a:latin typeface="华文楷体" panose="02010600040101010101" pitchFamily="2" charset="-122"/>
                <a:ea typeface="华文楷体" panose="02010600040101010101" pitchFamily="2" charset="-122"/>
                <a:sym typeface="+mn-ea"/>
              </a:rPr>
              <a:t>1.</a:t>
            </a:r>
            <a:r>
              <a:rPr lang="zh-CN" altLang="en-US" sz="2000" dirty="0" smtClean="0">
                <a:latin typeface="华文楷体" panose="02010600040101010101" pitchFamily="2" charset="-122"/>
                <a:ea typeface="华文楷体" panose="02010600040101010101" pitchFamily="2" charset="-122"/>
                <a:sym typeface="+mn-ea"/>
              </a:rPr>
              <a:t>求</a:t>
            </a:r>
            <a:r>
              <a:rPr lang="en-US" altLang="zh-CN" sz="2000" dirty="0" smtClean="0">
                <a:latin typeface="华文楷体" panose="02010600040101010101" pitchFamily="2" charset="-122"/>
                <a:ea typeface="华文楷体" panose="02010600040101010101" pitchFamily="2" charset="-122"/>
                <a:sym typeface="+mn-ea"/>
              </a:rPr>
              <a:t>z</a:t>
            </a:r>
            <a:r>
              <a:rPr lang="zh-CN" altLang="en-US" sz="2000" dirty="0" smtClean="0">
                <a:latin typeface="华文楷体" panose="02010600040101010101" pitchFamily="2" charset="-122"/>
                <a:ea typeface="华文楷体" panose="02010600040101010101" pitchFamily="2" charset="-122"/>
                <a:sym typeface="+mn-ea"/>
              </a:rPr>
              <a:t>对</a:t>
            </a:r>
            <a:r>
              <a:rPr lang="en-US" altLang="zh-CN" sz="2000" dirty="0" err="1" smtClean="0">
                <a:latin typeface="华文楷体" panose="02010600040101010101" pitchFamily="2" charset="-122"/>
                <a:ea typeface="华文楷体" panose="02010600040101010101" pitchFamily="2" charset="-122"/>
                <a:sym typeface="+mn-ea"/>
              </a:rPr>
              <a:t>x,y</a:t>
            </a:r>
            <a:r>
              <a:rPr lang="zh-CN" altLang="en-US" sz="2000" dirty="0" smtClean="0">
                <a:latin typeface="华文楷体" panose="02010600040101010101" pitchFamily="2" charset="-122"/>
                <a:ea typeface="华文楷体" panose="02010600040101010101" pitchFamily="2" charset="-122"/>
                <a:sym typeface="+mn-ea"/>
              </a:rPr>
              <a:t>的偏导数</a:t>
            </a:r>
            <a:endParaRPr lang="en-US" sz="2000" dirty="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sz="2000" dirty="0">
                <a:latin typeface="华文楷体" panose="02010600040101010101" pitchFamily="2" charset="-122"/>
                <a:ea typeface="华文楷体" panose="02010600040101010101" pitchFamily="2" charset="-122"/>
                <a:sym typeface="+mn-ea"/>
              </a:rPr>
              <a:t> </a:t>
            </a:r>
            <a:r>
              <a:rPr lang="en-US" sz="2000" dirty="0" smtClean="0">
                <a:latin typeface="华文楷体" panose="02010600040101010101" pitchFamily="2" charset="-122"/>
                <a:ea typeface="华文楷体" panose="02010600040101010101" pitchFamily="2" charset="-122"/>
                <a:sym typeface="+mn-ea"/>
              </a:rPr>
              <a:t>            2.</a:t>
            </a:r>
            <a:r>
              <a:rPr lang="zh-CN" altLang="en-US" sz="2000" dirty="0" smtClean="0">
                <a:latin typeface="华文楷体" panose="02010600040101010101" pitchFamily="2" charset="-122"/>
                <a:ea typeface="华文楷体" panose="02010600040101010101" pitchFamily="2" charset="-122"/>
                <a:sym typeface="+mn-ea"/>
              </a:rPr>
              <a:t>当偏导数等于</a:t>
            </a:r>
            <a:r>
              <a:rPr lang="en-US" altLang="zh-CN" sz="2000" dirty="0" smtClean="0">
                <a:latin typeface="华文楷体" panose="02010600040101010101" pitchFamily="2" charset="-122"/>
                <a:ea typeface="华文楷体" panose="02010600040101010101" pitchFamily="2" charset="-122"/>
                <a:sym typeface="+mn-ea"/>
              </a:rPr>
              <a:t>0</a:t>
            </a:r>
            <a:r>
              <a:rPr lang="zh-CN" altLang="en-US" sz="2000" dirty="0" smtClean="0">
                <a:latin typeface="华文楷体" panose="02010600040101010101" pitchFamily="2" charset="-122"/>
                <a:ea typeface="华文楷体" panose="02010600040101010101" pitchFamily="2" charset="-122"/>
                <a:sym typeface="+mn-ea"/>
              </a:rPr>
              <a:t>时解的</a:t>
            </a:r>
            <a:r>
              <a:rPr lang="en-US" altLang="zh-CN" sz="2000" dirty="0" smtClean="0">
                <a:latin typeface="华文楷体" panose="02010600040101010101" pitchFamily="2" charset="-122"/>
                <a:ea typeface="华文楷体" panose="02010600040101010101" pitchFamily="2" charset="-122"/>
                <a:sym typeface="+mn-ea"/>
              </a:rPr>
              <a:t>x=0,y=0</a:t>
            </a:r>
          </a:p>
          <a:p>
            <a:pPr fontAlgn="base">
              <a:lnSpc>
                <a:spcPct val="150000"/>
              </a:lnSpc>
              <a:spcBef>
                <a:spcPct val="0"/>
              </a:spcBef>
              <a:spcAft>
                <a:spcPct val="0"/>
              </a:spcAft>
              <a:buFont typeface="Arial" panose="020B0604020202020204" pitchFamily="34" charset="0"/>
              <a:buNone/>
            </a:pPr>
            <a:r>
              <a:rPr lang="en-US" sz="2000" dirty="0">
                <a:latin typeface="华文楷体" panose="02010600040101010101" pitchFamily="2" charset="-122"/>
                <a:ea typeface="华文楷体" panose="02010600040101010101" pitchFamily="2" charset="-122"/>
                <a:sym typeface="+mn-ea"/>
              </a:rPr>
              <a:t> </a:t>
            </a:r>
            <a:r>
              <a:rPr lang="en-US" sz="2000" dirty="0" smtClean="0">
                <a:latin typeface="华文楷体" panose="02010600040101010101" pitchFamily="2" charset="-122"/>
                <a:ea typeface="华文楷体" panose="02010600040101010101" pitchFamily="2" charset="-122"/>
                <a:sym typeface="+mn-ea"/>
              </a:rPr>
              <a:t>            3.</a:t>
            </a:r>
            <a:r>
              <a:rPr lang="zh-CN" altLang="en-US" sz="2000" dirty="0" smtClean="0">
                <a:latin typeface="华文楷体" panose="02010600040101010101" pitchFamily="2" charset="-122"/>
                <a:ea typeface="华文楷体" panose="02010600040101010101" pitchFamily="2" charset="-122"/>
                <a:sym typeface="+mn-ea"/>
              </a:rPr>
              <a:t>函数取得最小值时</a:t>
            </a:r>
            <a:r>
              <a:rPr lang="en-US" altLang="zh-CN" sz="2000" dirty="0" smtClean="0">
                <a:latin typeface="华文楷体" panose="02010600040101010101" pitchFamily="2" charset="-122"/>
                <a:ea typeface="华文楷体" panose="02010600040101010101" pitchFamily="2" charset="-122"/>
                <a:sym typeface="+mn-ea"/>
              </a:rPr>
              <a:t>x=0,y=0</a:t>
            </a:r>
            <a:endParaRPr lang="en-US" sz="2000" dirty="0" smtClean="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altLang="zh-CN"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altLang="en-US"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根据</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上述函数取得最小值的必要条件是</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x=0,y=0,此时函数值z为0。由于          </a:t>
            </a:r>
            <a:r>
              <a:rPr lang="en-US" altLang="zh-CN"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en-US" altLang="zh-CN" sz="2000" dirty="0" err="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所以我们知道这个</a:t>
            </a:r>
            <a:r>
              <a:rPr lang="en-US" altLang="zh-CN"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en-US" altLang="zh-CN" sz="2000" dirty="0" err="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函数值</a:t>
            </a:r>
            <a:r>
              <a:rPr lang="en-US" altLang="zh-CN" sz="2000" dirty="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0 </a:t>
            </a:r>
            <a:r>
              <a:rPr lang="en-US" altLang="zh-CN"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就是最小值</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p>
        </p:txBody>
      </p:sp>
      <p:pic>
        <p:nvPicPr>
          <p:cNvPr id="7" name="图片 6"/>
          <p:cNvPicPr>
            <a:picLocks noChangeAspect="1"/>
          </p:cNvPicPr>
          <p:nvPr/>
        </p:nvPicPr>
        <p:blipFill>
          <a:blip r:embed="rId2"/>
          <a:stretch>
            <a:fillRect/>
          </a:stretch>
        </p:blipFill>
        <p:spPr>
          <a:xfrm>
            <a:off x="2507316" y="3390828"/>
            <a:ext cx="1968500" cy="570230"/>
          </a:xfrm>
          <a:prstGeom prst="rect">
            <a:avLst/>
          </a:prstGeom>
        </p:spPr>
      </p:pic>
      <p:pic>
        <p:nvPicPr>
          <p:cNvPr id="8" name="图片 7"/>
          <p:cNvPicPr>
            <a:picLocks noChangeAspect="1"/>
          </p:cNvPicPr>
          <p:nvPr/>
        </p:nvPicPr>
        <p:blipFill>
          <a:blip r:embed="rId3"/>
          <a:stretch>
            <a:fillRect/>
          </a:stretch>
        </p:blipFill>
        <p:spPr>
          <a:xfrm>
            <a:off x="10162540" y="3157148"/>
            <a:ext cx="1437640" cy="233680"/>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73885" y="176530"/>
            <a:ext cx="9726295" cy="720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4.拉格朗日乘数法</a:t>
            </a: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在实际的最小值问题中，有时会对变量附加约束条件，例如下面</a:t>
            </a: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这题。</a:t>
            </a:r>
            <a:endParaRPr dirty="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sym typeface="+mn-ea"/>
              </a:rPr>
              <a:t>例</a:t>
            </a:r>
            <a:r>
              <a:rPr lang="zh-CN"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sym typeface="+mn-ea"/>
              </a:rPr>
              <a:t>当         </a:t>
            </a:r>
            <a:r>
              <a:rPr lang="en-US" sz="2000" b="1" dirty="0" smtClean="0">
                <a:solidFill>
                  <a:srgbClr val="005DFF"/>
                </a:solidFill>
                <a:latin typeface="华文楷体" panose="02010600040101010101" pitchFamily="2" charset="-122"/>
                <a:ea typeface="华文楷体" panose="02010600040101010101" pitchFamily="2" charset="-122"/>
                <a:sym typeface="+mn-ea"/>
              </a:rPr>
              <a:t>    </a:t>
            </a:r>
            <a:r>
              <a:rPr sz="2000" b="1" dirty="0" err="1" smtClean="0">
                <a:solidFill>
                  <a:srgbClr val="005DFF"/>
                </a:solidFill>
                <a:latin typeface="华文楷体" panose="02010600040101010101" pitchFamily="2" charset="-122"/>
                <a:ea typeface="华文楷体" panose="02010600040101010101" pitchFamily="2" charset="-122"/>
                <a:sym typeface="+mn-ea"/>
              </a:rPr>
              <a:t>时</a:t>
            </a:r>
            <a:r>
              <a:rPr sz="2000" b="1" dirty="0" err="1">
                <a:solidFill>
                  <a:srgbClr val="005DFF"/>
                </a:solidFill>
                <a:latin typeface="华文楷体" panose="02010600040101010101" pitchFamily="2" charset="-122"/>
                <a:ea typeface="华文楷体" panose="02010600040101010101" pitchFamily="2" charset="-122"/>
                <a:sym typeface="+mn-ea"/>
              </a:rPr>
              <a:t>，求</a:t>
            </a:r>
            <a:r>
              <a:rPr sz="2000" b="1" dirty="0">
                <a:solidFill>
                  <a:srgbClr val="005DFF"/>
                </a:solidFill>
                <a:latin typeface="华文楷体" panose="02010600040101010101" pitchFamily="2" charset="-122"/>
                <a:ea typeface="华文楷体" panose="02010600040101010101" pitchFamily="2" charset="-122"/>
                <a:sym typeface="+mn-ea"/>
              </a:rPr>
              <a:t>     </a:t>
            </a:r>
            <a:r>
              <a:rPr lang="en-US" sz="2000" b="1" dirty="0" smtClean="0">
                <a:solidFill>
                  <a:srgbClr val="005DFF"/>
                </a:solidFill>
                <a:latin typeface="华文楷体" panose="02010600040101010101" pitchFamily="2" charset="-122"/>
                <a:ea typeface="华文楷体" panose="02010600040101010101" pitchFamily="2" charset="-122"/>
                <a:sym typeface="+mn-ea"/>
              </a:rPr>
              <a:t>     </a:t>
            </a:r>
            <a:r>
              <a:rPr sz="2000" b="1" dirty="0" err="1" smtClean="0">
                <a:solidFill>
                  <a:srgbClr val="005DFF"/>
                </a:solidFill>
                <a:latin typeface="华文楷体" panose="02010600040101010101" pitchFamily="2" charset="-122"/>
                <a:ea typeface="华文楷体" panose="02010600040101010101" pitchFamily="2" charset="-122"/>
                <a:sym typeface="+mn-ea"/>
              </a:rPr>
              <a:t>的最小值</a:t>
            </a:r>
            <a:r>
              <a:rPr sz="2000" b="1" dirty="0">
                <a:solidFill>
                  <a:srgbClr val="005DFF"/>
                </a:solidFill>
                <a:latin typeface="华文楷体" panose="02010600040101010101" pitchFamily="2" charset="-122"/>
                <a:ea typeface="华文楷体" panose="02010600040101010101" pitchFamily="2" charset="-122"/>
                <a:sym typeface="+mn-ea"/>
              </a:rPr>
              <a:t>。</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endPar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sz="2000" dirty="0">
                <a:solidFill>
                  <a:srgbClr val="000099"/>
                </a:solidFill>
                <a:latin typeface="华文楷体" panose="02010600040101010101" pitchFamily="2" charset="-122"/>
                <a:ea typeface="华文楷体" panose="02010600040101010101" pitchFamily="2" charset="-122"/>
                <a:sym typeface="+mn-ea"/>
              </a:rPr>
              <a:t>   </a:t>
            </a:r>
            <a:r>
              <a:rPr lang="zh-CN" sz="2000" dirty="0">
                <a:solidFill>
                  <a:srgbClr val="FF0000"/>
                </a:solidFill>
                <a:latin typeface="华文楷体" panose="02010600040101010101" pitchFamily="2" charset="-122"/>
                <a:ea typeface="华文楷体" panose="02010600040101010101" pitchFamily="2" charset="-122"/>
                <a:sym typeface="+mn-ea"/>
              </a:rPr>
              <a:t>注：有例如</a:t>
            </a:r>
            <a:r>
              <a:rPr lang="en-US" altLang="zh-CN" sz="2000" dirty="0" err="1">
                <a:solidFill>
                  <a:srgbClr val="FF0000"/>
                </a:solidFill>
                <a:latin typeface="华文楷体" panose="02010600040101010101" pitchFamily="2" charset="-122"/>
                <a:ea typeface="华文楷体" panose="02010600040101010101" pitchFamily="2" charset="-122"/>
                <a:sym typeface="+mn-ea"/>
              </a:rPr>
              <a:t>x+y</a:t>
            </a:r>
            <a:r>
              <a:rPr lang="zh-CN" altLang="en-US" sz="2000" dirty="0">
                <a:solidFill>
                  <a:srgbClr val="FF0000"/>
                </a:solidFill>
                <a:latin typeface="华文楷体" panose="02010600040101010101" pitchFamily="2" charset="-122"/>
                <a:ea typeface="华文楷体" panose="02010600040101010101" pitchFamily="2" charset="-122"/>
                <a:sym typeface="+mn-ea"/>
              </a:rPr>
              <a:t>这样的限制条件时可以使用拉格朗日数</a:t>
            </a:r>
            <a:r>
              <a:rPr lang="zh-CN" altLang="en-US" sz="2000" dirty="0" smtClean="0">
                <a:solidFill>
                  <a:srgbClr val="FF0000"/>
                </a:solidFill>
                <a:latin typeface="华文楷体" panose="02010600040101010101" pitchFamily="2" charset="-122"/>
                <a:ea typeface="华文楷体" panose="02010600040101010101" pitchFamily="2" charset="-122"/>
                <a:sym typeface="+mn-ea"/>
              </a:rPr>
              <a:t>乘法</a:t>
            </a:r>
            <a:endParaRPr lang="en-US" altLang="zh-CN" sz="2000" dirty="0" smtClean="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dirty="0" smtClean="0">
                <a:solidFill>
                  <a:srgbClr val="FF0000"/>
                </a:solidFill>
                <a:latin typeface="华文楷体" panose="02010600040101010101" pitchFamily="2" charset="-122"/>
                <a:ea typeface="华文楷体" panose="02010600040101010101" pitchFamily="2" charset="-122"/>
                <a:sym typeface="+mn-ea"/>
              </a:rPr>
              <a:t>   </a:t>
            </a:r>
            <a:r>
              <a:rPr lang="zh-CN" altLang="en-US" sz="2000" dirty="0" smtClean="0">
                <a:latin typeface="华文楷体" panose="02010600040101010101" pitchFamily="2" charset="-122"/>
                <a:ea typeface="华文楷体" panose="02010600040101010101" pitchFamily="2" charset="-122"/>
                <a:sym typeface="+mn-ea"/>
              </a:rPr>
              <a:t>解</a:t>
            </a:r>
            <a:r>
              <a:rPr lang="zh-CN" altLang="en-US" sz="2000" dirty="0">
                <a:latin typeface="华文楷体" panose="02010600040101010101" pitchFamily="2" charset="-122"/>
                <a:ea typeface="华文楷体" panose="02010600040101010101" pitchFamily="2" charset="-122"/>
                <a:sym typeface="+mn-ea"/>
              </a:rPr>
              <a:t>：</a:t>
            </a:r>
            <a:endParaRPr lang="en-US" altLang="zh-CN" sz="2000" dirty="0" smtClean="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dirty="0" smtClean="0">
                <a:latin typeface="华文楷体" panose="02010600040101010101" pitchFamily="2" charset="-122"/>
                <a:ea typeface="华文楷体" panose="02010600040101010101" pitchFamily="2" charset="-122"/>
                <a:sym typeface="+mn-ea"/>
              </a:rPr>
              <a:t>         </a:t>
            </a:r>
            <a:r>
              <a:rPr lang="en-US" altLang="zh-CN" sz="2000" dirty="0" smtClean="0">
                <a:latin typeface="华文楷体" panose="02010600040101010101" pitchFamily="2" charset="-122"/>
                <a:ea typeface="华文楷体" panose="02010600040101010101" pitchFamily="2" charset="-122"/>
                <a:sym typeface="+mn-ea"/>
              </a:rPr>
              <a:t>1.</a:t>
            </a:r>
            <a:r>
              <a:rPr lang="zh-CN" altLang="en-US" sz="2000" dirty="0" smtClean="0">
                <a:latin typeface="华文楷体" panose="02010600040101010101" pitchFamily="2" charset="-122"/>
                <a:ea typeface="华文楷体" panose="02010600040101010101" pitchFamily="2" charset="-122"/>
                <a:sym typeface="+mn-ea"/>
              </a:rPr>
              <a:t>首先</a:t>
            </a:r>
            <a:r>
              <a:rPr lang="zh-CN" altLang="en-US" sz="2000" dirty="0">
                <a:latin typeface="华文楷体" panose="02010600040101010101" pitchFamily="2" charset="-122"/>
                <a:ea typeface="华文楷体" panose="02010600040101010101" pitchFamily="2" charset="-122"/>
                <a:sym typeface="+mn-ea"/>
              </a:rPr>
              <a:t>引入参数  </a:t>
            </a:r>
            <a:r>
              <a:rPr lang="zh-CN" altLang="en-US" sz="2000" dirty="0" smtClean="0">
                <a:latin typeface="华文楷体" panose="02010600040101010101" pitchFamily="2" charset="-122"/>
                <a:ea typeface="华文楷体" panose="02010600040101010101" pitchFamily="2" charset="-122"/>
                <a:sym typeface="+mn-ea"/>
              </a:rPr>
              <a:t>  ，</a:t>
            </a:r>
            <a:r>
              <a:rPr lang="zh-CN" altLang="en-US" sz="2000" dirty="0">
                <a:latin typeface="华文楷体" panose="02010600040101010101" pitchFamily="2" charset="-122"/>
                <a:ea typeface="华文楷体" panose="02010600040101010101" pitchFamily="2" charset="-122"/>
                <a:sym typeface="+mn-ea"/>
              </a:rPr>
              <a:t>创建下面的函数：</a:t>
            </a:r>
          </a:p>
          <a:p>
            <a:pPr fontAlgn="base">
              <a:lnSpc>
                <a:spcPct val="150000"/>
              </a:lnSpc>
              <a:spcBef>
                <a:spcPct val="0"/>
              </a:spcBef>
              <a:spcAft>
                <a:spcPct val="0"/>
              </a:spcAft>
              <a:buFont typeface="Arial" panose="020B0604020202020204" pitchFamily="34" charset="0"/>
              <a:buNone/>
            </a:pPr>
            <a:r>
              <a:rPr lang="zh-CN" altLang="en-US" sz="2000" dirty="0">
                <a:latin typeface="华文楷体" panose="02010600040101010101" pitchFamily="2" charset="-122"/>
                <a:ea typeface="华文楷体" panose="02010600040101010101" pitchFamily="2" charset="-122"/>
                <a:sym typeface="+mn-ea"/>
              </a:rPr>
              <a:t>   </a:t>
            </a:r>
            <a:endParaRPr lang="en-US" altLang="zh-CN" sz="2000" dirty="0" smtClean="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000" dirty="0">
                <a:latin typeface="华文楷体" panose="02010600040101010101" pitchFamily="2" charset="-122"/>
                <a:ea typeface="华文楷体" panose="02010600040101010101" pitchFamily="2" charset="-122"/>
                <a:sym typeface="+mn-ea"/>
              </a:rPr>
              <a:t> </a:t>
            </a:r>
            <a:r>
              <a:rPr lang="en-US" altLang="zh-CN" sz="2000" dirty="0" smtClean="0">
                <a:latin typeface="华文楷体" panose="02010600040101010101" pitchFamily="2" charset="-122"/>
                <a:ea typeface="华文楷体" panose="02010600040101010101" pitchFamily="2" charset="-122"/>
                <a:sym typeface="+mn-ea"/>
              </a:rPr>
              <a:t>        2.L</a:t>
            </a:r>
            <a:r>
              <a:rPr lang="zh-CN" altLang="en-US" sz="2000" dirty="0" smtClean="0">
                <a:latin typeface="华文楷体" panose="02010600040101010101" pitchFamily="2" charset="-122"/>
                <a:ea typeface="华文楷体" panose="02010600040101010101" pitchFamily="2" charset="-122"/>
                <a:sym typeface="+mn-ea"/>
              </a:rPr>
              <a:t>函数的偏导数是：</a:t>
            </a:r>
            <a:endParaRPr lang="en-US" altLang="zh-CN" sz="2000" dirty="0" smtClean="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en-US" altLang="zh-CN" sz="2000" dirty="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000" dirty="0" smtClean="0">
                <a:latin typeface="华文楷体" panose="02010600040101010101" pitchFamily="2" charset="-122"/>
                <a:ea typeface="华文楷体" panose="02010600040101010101" pitchFamily="2" charset="-122"/>
                <a:sym typeface="+mn-ea"/>
              </a:rPr>
              <a:t>         3.</a:t>
            </a:r>
            <a:r>
              <a:rPr lang="zh-CN" altLang="en-US" sz="2000" dirty="0" smtClean="0">
                <a:latin typeface="华文楷体" panose="02010600040101010101" pitchFamily="2" charset="-122"/>
                <a:ea typeface="华文楷体" panose="02010600040101010101" pitchFamily="2" charset="-122"/>
                <a:sym typeface="+mn-ea"/>
              </a:rPr>
              <a:t>根据限制条件可得：</a:t>
            </a:r>
            <a:endParaRPr lang="en-US" altLang="zh-CN" sz="2000" dirty="0" smtClean="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en-US" altLang="zh-CN" sz="2000" dirty="0" smtClean="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000" dirty="0" smtClean="0">
                <a:latin typeface="华文楷体" panose="02010600040101010101" pitchFamily="2" charset="-122"/>
                <a:ea typeface="华文楷体" panose="02010600040101010101" pitchFamily="2" charset="-122"/>
                <a:sym typeface="+mn-ea"/>
              </a:rPr>
              <a:t>          4.</a:t>
            </a:r>
            <a:r>
              <a:rPr lang="zh-CN" altLang="en-US" sz="2000" dirty="0" smtClean="0">
                <a:latin typeface="华文楷体" panose="02010600040101010101" pitchFamily="2" charset="-122"/>
                <a:ea typeface="华文楷体" panose="02010600040101010101" pitchFamily="2" charset="-122"/>
                <a:sym typeface="+mn-ea"/>
              </a:rPr>
              <a:t>联立方程可得：</a:t>
            </a:r>
            <a:endParaRPr lang="en-US" altLang="zh-CN" sz="2000" dirty="0" smtClean="0">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endPar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3375759" y="1461135"/>
            <a:ext cx="1054100" cy="240030"/>
          </a:xfrm>
          <a:prstGeom prst="rect">
            <a:avLst/>
          </a:prstGeom>
        </p:spPr>
      </p:pic>
      <p:pic>
        <p:nvPicPr>
          <p:cNvPr id="4" name="图片 3"/>
          <p:cNvPicPr>
            <a:picLocks noChangeAspect="1"/>
          </p:cNvPicPr>
          <p:nvPr/>
        </p:nvPicPr>
        <p:blipFill>
          <a:blip r:embed="rId3"/>
          <a:stretch>
            <a:fillRect/>
          </a:stretch>
        </p:blipFill>
        <p:spPr>
          <a:xfrm>
            <a:off x="4778246" y="1467485"/>
            <a:ext cx="555248" cy="203221"/>
          </a:xfrm>
          <a:prstGeom prst="rect">
            <a:avLst/>
          </a:prstGeom>
        </p:spPr>
      </p:pic>
      <p:pic>
        <p:nvPicPr>
          <p:cNvPr id="9" name="图片 8"/>
          <p:cNvPicPr>
            <a:picLocks noChangeAspect="1"/>
          </p:cNvPicPr>
          <p:nvPr/>
        </p:nvPicPr>
        <p:blipFill>
          <a:blip r:embed="rId4"/>
          <a:stretch>
            <a:fillRect/>
          </a:stretch>
        </p:blipFill>
        <p:spPr>
          <a:xfrm>
            <a:off x="4266664" y="2860271"/>
            <a:ext cx="163195" cy="196850"/>
          </a:xfrm>
          <a:prstGeom prst="rect">
            <a:avLst/>
          </a:prstGeom>
        </p:spPr>
      </p:pic>
      <p:pic>
        <p:nvPicPr>
          <p:cNvPr id="12" name="图片 11"/>
          <p:cNvPicPr>
            <a:picLocks noChangeAspect="1"/>
          </p:cNvPicPr>
          <p:nvPr/>
        </p:nvPicPr>
        <p:blipFill>
          <a:blip r:embed="rId2"/>
          <a:stretch>
            <a:fillRect/>
          </a:stretch>
        </p:blipFill>
        <p:spPr>
          <a:xfrm>
            <a:off x="3486857" y="5038528"/>
            <a:ext cx="1154430" cy="262890"/>
          </a:xfrm>
          <a:prstGeom prst="rect">
            <a:avLst/>
          </a:prstGeom>
        </p:spPr>
      </p:pic>
      <p:pic>
        <p:nvPicPr>
          <p:cNvPr id="13" name="图片 12"/>
          <p:cNvPicPr>
            <a:picLocks noChangeAspect="1"/>
          </p:cNvPicPr>
          <p:nvPr/>
        </p:nvPicPr>
        <p:blipFill>
          <a:blip r:embed="rId5"/>
          <a:stretch>
            <a:fillRect/>
          </a:stretch>
        </p:blipFill>
        <p:spPr>
          <a:xfrm>
            <a:off x="5219077" y="5589422"/>
            <a:ext cx="1979930" cy="273685"/>
          </a:xfrm>
          <a:prstGeom prst="rect">
            <a:avLst/>
          </a:prstGeom>
        </p:spPr>
      </p:pic>
      <p:pic>
        <p:nvPicPr>
          <p:cNvPr id="5" name="图片 4"/>
          <p:cNvPicPr>
            <a:picLocks noChangeAspect="1"/>
          </p:cNvPicPr>
          <p:nvPr/>
        </p:nvPicPr>
        <p:blipFill>
          <a:blip r:embed="rId6"/>
          <a:stretch>
            <a:fillRect/>
          </a:stretch>
        </p:blipFill>
        <p:spPr>
          <a:xfrm>
            <a:off x="3034665" y="4030345"/>
            <a:ext cx="3892550" cy="606425"/>
          </a:xfrm>
          <a:prstGeom prst="rect">
            <a:avLst/>
          </a:prstGeom>
        </p:spPr>
      </p:pic>
      <p:pic>
        <p:nvPicPr>
          <p:cNvPr id="6" name="图片 5"/>
          <p:cNvPicPr>
            <a:picLocks noChangeAspect="1"/>
          </p:cNvPicPr>
          <p:nvPr/>
        </p:nvPicPr>
        <p:blipFill>
          <a:blip r:embed="rId7"/>
          <a:stretch>
            <a:fillRect/>
          </a:stretch>
        </p:blipFill>
        <p:spPr>
          <a:xfrm>
            <a:off x="3103245" y="3225800"/>
            <a:ext cx="5986145" cy="407035"/>
          </a:xfrm>
          <a:prstGeom prst="rect">
            <a:avLst/>
          </a:prstGeo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34160" y="868680"/>
            <a:ext cx="1009967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200000"/>
              </a:lnSpc>
              <a:spcBef>
                <a:spcPct val="0"/>
              </a:spcBef>
              <a:spcAft>
                <a:spcPct val="0"/>
              </a:spcAft>
              <a:buFont typeface="Arial" panose="020B0604020202020204" pitchFamily="34" charset="0"/>
              <a:buNone/>
            </a:pPr>
            <a:r>
              <a:rPr lang="zh-CN" sz="2800" b="1">
                <a:solidFill>
                  <a:srgbClr val="000099"/>
                </a:solidFill>
                <a:latin typeface="华文楷体" panose="02010600040101010101" pitchFamily="2" charset="-122"/>
                <a:ea typeface="华文楷体" panose="02010600040101010101" pitchFamily="2" charset="-122"/>
                <a:sym typeface="+mn-ea"/>
              </a:rPr>
              <a:t>  </a:t>
            </a:r>
            <a:r>
              <a:rPr lang="en-US" altLang="zh-CN" sz="2800" b="1" smtClean="0">
                <a:solidFill>
                  <a:srgbClr val="000099"/>
                </a:solidFill>
                <a:latin typeface="华文楷体" panose="02010600040101010101" pitchFamily="2" charset="-122"/>
                <a:ea typeface="华文楷体" panose="02010600040101010101" pitchFamily="2" charset="-122"/>
                <a:sym typeface="+mn-ea"/>
              </a:rPr>
              <a:t>5.</a:t>
            </a:r>
            <a:r>
              <a:rPr lang="zh-CN" altLang="en-US" sz="2800" b="1" smtClean="0">
                <a:solidFill>
                  <a:srgbClr val="000099"/>
                </a:solidFill>
                <a:latin typeface="华文楷体" panose="02010600040101010101" pitchFamily="2" charset="-122"/>
                <a:ea typeface="华文楷体" panose="02010600040101010101" pitchFamily="2" charset="-122"/>
                <a:sym typeface="+mn-ea"/>
              </a:rPr>
              <a:t>偏导数在</a:t>
            </a:r>
            <a:r>
              <a:rPr lang="zh-CN" altLang="en-US" sz="2800" b="1">
                <a:solidFill>
                  <a:srgbClr val="000099"/>
                </a:solidFill>
                <a:latin typeface="华文楷体" panose="02010600040101010101" pitchFamily="2" charset="-122"/>
                <a:ea typeface="华文楷体" panose="02010600040101010101" pitchFamily="2" charset="-122"/>
                <a:sym typeface="+mn-ea"/>
              </a:rPr>
              <a:t>神经网络中的</a:t>
            </a:r>
            <a:r>
              <a:rPr lang="zh-CN" altLang="en-US" sz="2800" b="1" smtClean="0">
                <a:solidFill>
                  <a:srgbClr val="000099"/>
                </a:solidFill>
                <a:latin typeface="华文楷体" panose="02010600040101010101" pitchFamily="2" charset="-122"/>
                <a:ea typeface="华文楷体" panose="02010600040101010101" pitchFamily="2" charset="-122"/>
                <a:sym typeface="+mn-ea"/>
              </a:rPr>
              <a:t>应用</a:t>
            </a:r>
            <a:endParaRPr lang="en-US" altLang="zh-CN" sz="2800" b="1">
              <a:solidFill>
                <a:srgbClr val="000099"/>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zh-CN" altLang="en-US" sz="2400" smtClean="0">
                <a:solidFill>
                  <a:srgbClr val="002060"/>
                </a:solidFill>
                <a:latin typeface="华文楷体" panose="02010600040101010101" pitchFamily="2" charset="-122"/>
                <a:ea typeface="华文楷体" panose="02010600040101010101" pitchFamily="2" charset="-122"/>
                <a:sym typeface="+mn-ea"/>
              </a:rPr>
              <a:t>    </a:t>
            </a:r>
            <a:r>
              <a:rPr lang="en-US" altLang="zh-CN" sz="2400" smtClean="0">
                <a:solidFill>
                  <a:srgbClr val="002060"/>
                </a:solidFill>
                <a:latin typeface="华文楷体" panose="02010600040101010101" pitchFamily="2" charset="-122"/>
                <a:ea typeface="华文楷体" panose="02010600040101010101" pitchFamily="2" charset="-122"/>
                <a:sym typeface="+mn-ea"/>
              </a:rPr>
              <a:t>1.</a:t>
            </a:r>
            <a:r>
              <a:rPr lang="zh-CN" altLang="en-US" sz="2400" smtClean="0">
                <a:solidFill>
                  <a:srgbClr val="002060"/>
                </a:solidFill>
                <a:latin typeface="华文楷体" panose="02010600040101010101" pitchFamily="2" charset="-122"/>
                <a:ea typeface="华文楷体" panose="02010600040101010101" pitchFamily="2" charset="-122"/>
                <a:sym typeface="+mn-ea"/>
              </a:rPr>
              <a:t> 神经网络中的代价函数常常有多个变量构成，</a:t>
            </a:r>
            <a:r>
              <a:rPr lang="zh-CN" altLang="en-US" sz="2400">
                <a:solidFill>
                  <a:srgbClr val="002060"/>
                </a:solidFill>
                <a:latin typeface="华文楷体" panose="02010600040101010101" pitchFamily="2" charset="-122"/>
                <a:ea typeface="华文楷体" panose="02010600040101010101" pitchFamily="2" charset="-122"/>
                <a:sym typeface="+mn-ea"/>
              </a:rPr>
              <a:t>对</a:t>
            </a:r>
            <a:r>
              <a:rPr lang="zh-CN" altLang="en-US" sz="2400" smtClean="0">
                <a:solidFill>
                  <a:srgbClr val="002060"/>
                </a:solidFill>
                <a:latin typeface="华文楷体" panose="02010600040101010101" pitchFamily="2" charset="-122"/>
                <a:ea typeface="华文楷体" panose="02010600040101010101" pitchFamily="2" charset="-122"/>
                <a:sym typeface="+mn-ea"/>
              </a:rPr>
              <a:t>代价函数求偏导才能求出最小值，达到减小误差的目的。</a:t>
            </a:r>
            <a:r>
              <a:rPr lang="en-US" altLang="zh-CN" sz="2400" smtClean="0">
                <a:solidFill>
                  <a:srgbClr val="00206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rPr>
              <a:t>   </a:t>
            </a:r>
          </a:p>
          <a:p>
            <a:pPr fontAlgn="base">
              <a:lnSpc>
                <a:spcPct val="200000"/>
              </a:lnSpc>
              <a:spcBef>
                <a:spcPct val="0"/>
              </a:spcBef>
              <a:spcAft>
                <a:spcPct val="0"/>
              </a:spcAft>
              <a:buFont typeface="Arial" panose="020B0604020202020204" pitchFamily="34" charset="0"/>
              <a:buNone/>
            </a:pPr>
            <a:r>
              <a:rPr lang="en-US" altLang="zh-CN" sz="2400" smtClean="0">
                <a:solidFill>
                  <a:srgbClr val="002060"/>
                </a:solidFill>
                <a:latin typeface="华文楷体" panose="02010600040101010101" pitchFamily="2" charset="-122"/>
                <a:ea typeface="华文楷体" panose="02010600040101010101" pitchFamily="2" charset="-122"/>
                <a:sym typeface="+mn-ea"/>
              </a:rPr>
              <a:t>     2.</a:t>
            </a:r>
            <a:r>
              <a:rPr lang="zh-CN" altLang="en-US" sz="2400" smtClean="0">
                <a:solidFill>
                  <a:srgbClr val="002060"/>
                </a:solidFill>
                <a:latin typeface="华文楷体" panose="02010600040101010101" pitchFamily="2" charset="-122"/>
                <a:ea typeface="华文楷体" panose="02010600040101010101" pitchFamily="2" charset="-122"/>
                <a:sym typeface="+mn-ea"/>
              </a:rPr>
              <a:t>梯度下降法中（涉及多个变量）的梯度是偏导数构成的向量。</a:t>
            </a:r>
            <a:r>
              <a:rPr lang="en-US" altLang="zh-CN" sz="2400" smtClean="0">
                <a:solidFill>
                  <a:srgbClr val="002060"/>
                </a:solidFill>
                <a:latin typeface="华文楷体" panose="02010600040101010101" pitchFamily="2" charset="-122"/>
                <a:ea typeface="华文楷体" panose="02010600040101010101" pitchFamily="2" charset="-122"/>
              </a:rPr>
              <a:t>  </a:t>
            </a:r>
            <a:endParaRPr lang="zh-CN" altLang="en-US" sz="2400">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939290" y="1025525"/>
            <a:ext cx="869188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内容小结</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20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 1.</a:t>
            </a: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多变量函数</a:t>
            </a:r>
            <a:endParaRPr lang="zh-CN" altLang="en-US" sz="2400" b="1">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2. </a:t>
            </a:r>
            <a:r>
              <a:rPr sz="2400" b="1">
                <a:solidFill>
                  <a:srgbClr val="FF0000"/>
                </a:solidFill>
                <a:latin typeface="华文楷体" panose="02010600040101010101" pitchFamily="2" charset="-122"/>
                <a:ea typeface="华文楷体" panose="02010600040101010101" pitchFamily="2" charset="-122"/>
                <a:sym typeface="+mn-ea"/>
              </a:rPr>
              <a:t>偏导数 </a:t>
            </a:r>
            <a:endParaRPr lang="zh-CN" altLang="en-US" sz="2400" b="1">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3. 多变量函数的最小值条件</a:t>
            </a:r>
            <a:endParaRPr sz="2400" b="1">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4.</a:t>
            </a: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拉格朗日乘数法</a:t>
            </a:r>
            <a:r>
              <a:rPr lang="zh-CN" altLang="en-US" sz="2400" b="1">
                <a:solidFill>
                  <a:srgbClr val="FF0000"/>
                </a:solidFill>
                <a:latin typeface="华文楷体" panose="02010600040101010101" pitchFamily="2" charset="-122"/>
                <a:ea typeface="华文楷体" panose="02010600040101010101" pitchFamily="2" charset="-122"/>
                <a:sym typeface="+mn-ea"/>
              </a:rPr>
              <a:t>  </a:t>
            </a:r>
            <a:endParaRPr lang="en-US" altLang="zh-CN" sz="2400" b="1" smtClean="0">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en-US" altLang="zh-CN" sz="2400" b="1" smtClean="0">
                <a:solidFill>
                  <a:srgbClr val="FF0000"/>
                </a:solidFill>
                <a:latin typeface="华文楷体" panose="02010600040101010101" pitchFamily="2" charset="-122"/>
                <a:ea typeface="华文楷体" panose="02010600040101010101" pitchFamily="2" charset="-122"/>
                <a:sym typeface="+mn-ea"/>
              </a:rPr>
              <a:t>    5.</a:t>
            </a:r>
            <a:r>
              <a:rPr lang="zh-CN" altLang="en-US" sz="2400" b="1" smtClean="0">
                <a:solidFill>
                  <a:srgbClr val="FF0000"/>
                </a:solidFill>
                <a:latin typeface="华文楷体" panose="02010600040101010101" pitchFamily="2" charset="-122"/>
                <a:ea typeface="华文楷体" panose="02010600040101010101" pitchFamily="2" charset="-122"/>
                <a:sym typeface="+mn-ea"/>
              </a:rPr>
              <a:t>偏导数在神经网络中的应用 </a:t>
            </a:r>
            <a:endParaRPr lang="zh-CN" altLang="en-US" sz="2400" b="1">
              <a:solidFill>
                <a:srgbClr val="FF0000"/>
              </a:solidFill>
              <a:latin typeface="华文楷体" panose="02010600040101010101" pitchFamily="2" charset="-122"/>
              <a:ea typeface="华文楷体" panose="02010600040101010101" pitchFamily="2" charset="-122"/>
              <a:sym typeface="+mn-ea"/>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152334" y="200343"/>
            <a:ext cx="733425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en-US" sz="3600" b="1">
                <a:solidFill>
                  <a:srgbClr val="CC0000"/>
                </a:solidFill>
                <a:latin typeface="Times New Roman" panose="02020603050405020304" pitchFamily="18" charset="0"/>
                <a:ea typeface="楷体_GB2312" pitchFamily="1" charset="-122"/>
              </a:rPr>
              <a:t>3</a:t>
            </a:r>
            <a:r>
              <a:rPr sz="3600" b="1">
                <a:solidFill>
                  <a:srgbClr val="CC0000"/>
                </a:solidFill>
                <a:latin typeface="Times New Roman" panose="02020603050405020304" pitchFamily="18" charset="0"/>
                <a:ea typeface="楷体_GB2312" pitchFamily="1" charset="-122"/>
              </a:rPr>
              <a:t>-8 误差反向传播法必需的链式法则</a:t>
            </a:r>
          </a:p>
        </p:txBody>
      </p:sp>
      <p:sp>
        <p:nvSpPr>
          <p:cNvPr id="6149" name="Rectangle 3"/>
          <p:cNvSpPr>
            <a:spLocks noChangeArrowheads="1"/>
          </p:cNvSpPr>
          <p:nvPr/>
        </p:nvSpPr>
        <p:spPr bwMode="auto">
          <a:xfrm>
            <a:off x="1882775" y="685800"/>
            <a:ext cx="9726295" cy="4061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dirty="0">
                <a:solidFill>
                  <a:srgbClr val="000099"/>
                </a:solidFill>
                <a:latin typeface="华文楷体" panose="02010600040101010101" pitchFamily="2" charset="-122"/>
                <a:ea typeface="华文楷体" panose="02010600040101010101" pitchFamily="2" charset="-122"/>
                <a:sym typeface="+mn-ea"/>
              </a:rPr>
              <a:t>  </a:t>
            </a:r>
            <a:r>
              <a:rPr lang="en-US" sz="2400" b="1" dirty="0">
                <a:solidFill>
                  <a:srgbClr val="000099"/>
                </a:solidFill>
                <a:latin typeface="华文楷体" panose="02010600040101010101" pitchFamily="2" charset="-122"/>
                <a:ea typeface="华文楷体" panose="02010600040101010101" pitchFamily="2" charset="-122"/>
                <a:sym typeface="+mn-ea"/>
              </a:rPr>
              <a:t> </a:t>
            </a:r>
            <a:r>
              <a:rPr sz="2000" dirty="0" err="1">
                <a:latin typeface="华文楷体" panose="02010600040101010101" pitchFamily="2" charset="-122"/>
                <a:ea typeface="华文楷体" panose="02010600040101010101" pitchFamily="2" charset="-122"/>
                <a:sym typeface="+mn-ea"/>
              </a:rPr>
              <a:t>下面我们来考察有助于</a:t>
            </a:r>
            <a:r>
              <a:rPr sz="2000" dirty="0" err="1">
                <a:solidFill>
                  <a:srgbClr val="FF0000"/>
                </a:solidFill>
                <a:latin typeface="华文楷体" panose="02010600040101010101" pitchFamily="2" charset="-122"/>
                <a:ea typeface="华文楷体" panose="02010600040101010101" pitchFamily="2" charset="-122"/>
                <a:sym typeface="+mn-ea"/>
              </a:rPr>
              <a:t>复杂函数求导的链式法则</a:t>
            </a:r>
            <a:r>
              <a:rPr sz="2000" dirty="0" err="1">
                <a:latin typeface="华文楷体" panose="02010600040101010101" pitchFamily="2" charset="-122"/>
                <a:ea typeface="华文楷体" panose="02010600040101010101" pitchFamily="2" charset="-122"/>
                <a:sym typeface="+mn-ea"/>
              </a:rPr>
              <a:t>。这个法则对于理解后述的</a:t>
            </a:r>
            <a:r>
              <a:rPr sz="2000" dirty="0" err="1">
                <a:solidFill>
                  <a:srgbClr val="FF0000"/>
                </a:solidFill>
                <a:latin typeface="华文楷体" panose="02010600040101010101" pitchFamily="2" charset="-122"/>
                <a:ea typeface="华文楷体" panose="02010600040101010101" pitchFamily="2" charset="-122"/>
                <a:sym typeface="+mn-ea"/>
              </a:rPr>
              <a:t>误差反向传播法</a:t>
            </a:r>
            <a:r>
              <a:rPr sz="2000" dirty="0" err="1">
                <a:latin typeface="华文楷体" panose="02010600040101010101" pitchFamily="2" charset="-122"/>
                <a:ea typeface="华文楷体" panose="02010600040101010101" pitchFamily="2" charset="-122"/>
                <a:sym typeface="+mn-ea"/>
              </a:rPr>
              <a:t>很有必要</a:t>
            </a:r>
            <a:r>
              <a:rPr sz="2000" dirty="0">
                <a:latin typeface="华文楷体" panose="02010600040101010101" pitchFamily="2" charset="-122"/>
                <a:ea typeface="华文楷体" panose="02010600040101010101" pitchFamily="2" charset="-122"/>
                <a:sym typeface="+mn-ea"/>
              </a:rPr>
              <a:t>。</a:t>
            </a:r>
            <a:r>
              <a:rPr 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1.</a:t>
            </a:r>
            <a:r>
              <a:rPr lang="zh-CN" altLang="en-US" sz="2800" b="1" dirty="0">
                <a:solidFill>
                  <a:srgbClr val="000099"/>
                </a:solidFill>
                <a:latin typeface="华文楷体" panose="02010600040101010101" pitchFamily="2" charset="-122"/>
                <a:ea typeface="华文楷体" panose="02010600040101010101" pitchFamily="2" charset="-122"/>
                <a:sym typeface="+mn-ea"/>
              </a:rPr>
              <a:t>神经网络和复合函数</a:t>
            </a:r>
            <a:endParaRPr lang="en-US" altLang="zh-CN" sz="2800" b="1" dirty="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b="1" dirty="0">
                <a:solidFill>
                  <a:srgbClr val="FF0000"/>
                </a:soli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已知函数</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a:t>
            </a:r>
            <a:r>
              <a:rPr 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=f(u)</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当</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u</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表示为</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u</a:t>
            </a:r>
            <a:r>
              <a:rPr 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=g(x)</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时， </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作为</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的函数可以表示为形如</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a:t>
            </a:r>
            <a:r>
              <a:rPr 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=f(g(x))</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的嵌套结构（</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u</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和</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表示多变量</a:t>
            </a:r>
            <a:r>
              <a:rPr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这时，嵌套结构的</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f</a:t>
            </a:r>
            <a:r>
              <a:rPr 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(g(x))</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函数称为</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f</a:t>
            </a:r>
            <a:r>
              <a:rPr 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(u)</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和</a:t>
            </a:r>
            <a:r>
              <a:rPr lang="en-US"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g</a:t>
            </a:r>
            <a:r>
              <a:rPr 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sz="2000" dirty="0" err="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的复合函数</a:t>
            </a:r>
            <a:r>
              <a:rPr 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lang="zh-CN"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sym typeface="+mn-ea"/>
              </a:rPr>
              <a:t>例</a:t>
            </a:r>
            <a:r>
              <a:rPr lang="zh-CN"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sym typeface="+mn-ea"/>
              </a:rPr>
              <a:t> </a:t>
            </a:r>
            <a:r>
              <a:rPr sz="2000" b="1" dirty="0" err="1">
                <a:solidFill>
                  <a:srgbClr val="005DFF"/>
                </a:solidFill>
                <a:latin typeface="华文楷体" panose="02010600040101010101" pitchFamily="2" charset="-122"/>
                <a:ea typeface="华文楷体" panose="02010600040101010101" pitchFamily="2" charset="-122"/>
                <a:sym typeface="+mn-ea"/>
              </a:rPr>
              <a:t>函数</a:t>
            </a:r>
            <a:r>
              <a:rPr sz="2000" b="1" dirty="0">
                <a:solidFill>
                  <a:srgbClr val="005DFF"/>
                </a:solidFill>
                <a:latin typeface="华文楷体" panose="02010600040101010101" pitchFamily="2" charset="-122"/>
                <a:ea typeface="华文楷体" panose="02010600040101010101" pitchFamily="2" charset="-122"/>
                <a:sym typeface="+mn-ea"/>
              </a:rPr>
              <a:t>           </a:t>
            </a:r>
            <a:r>
              <a:rPr sz="2000" b="1" dirty="0" err="1" smtClean="0">
                <a:solidFill>
                  <a:srgbClr val="005DFF"/>
                </a:solidFill>
                <a:latin typeface="华文楷体" panose="02010600040101010101" pitchFamily="2" charset="-122"/>
                <a:ea typeface="华文楷体" panose="02010600040101010101" pitchFamily="2" charset="-122"/>
                <a:sym typeface="+mn-ea"/>
              </a:rPr>
              <a:t>是函数</a:t>
            </a:r>
            <a:r>
              <a:rPr sz="2000" b="1" dirty="0" smtClean="0">
                <a:solidFill>
                  <a:srgbClr val="005DFF"/>
                </a:solidFill>
                <a:latin typeface="华文楷体" panose="02010600040101010101" pitchFamily="2" charset="-122"/>
                <a:ea typeface="华文楷体" panose="02010600040101010101" pitchFamily="2" charset="-122"/>
                <a:sym typeface="+mn-ea"/>
              </a:rPr>
              <a:t>      </a:t>
            </a:r>
            <a:r>
              <a:rPr lang="en-US" sz="2000" b="1" dirty="0" smtClean="0">
                <a:solidFill>
                  <a:srgbClr val="005DFF"/>
                </a:solidFill>
                <a:latin typeface="华文楷体" panose="02010600040101010101" pitchFamily="2" charset="-122"/>
                <a:ea typeface="华文楷体" panose="02010600040101010101" pitchFamily="2" charset="-122"/>
                <a:sym typeface="+mn-ea"/>
              </a:rPr>
              <a:t>    </a:t>
            </a:r>
            <a:r>
              <a:rPr sz="2000" b="1" dirty="0" err="1" smtClean="0">
                <a:solidFill>
                  <a:srgbClr val="005DFF"/>
                </a:solidFill>
                <a:latin typeface="华文楷体" panose="02010600040101010101" pitchFamily="2" charset="-122"/>
                <a:ea typeface="华文楷体" panose="02010600040101010101" pitchFamily="2" charset="-122"/>
                <a:sym typeface="+mn-ea"/>
              </a:rPr>
              <a:t>和函数</a:t>
            </a:r>
            <a:r>
              <a:rPr sz="2000" b="1" dirty="0" smtClean="0">
                <a:solidFill>
                  <a:srgbClr val="005DFF"/>
                </a:solidFill>
                <a:latin typeface="华文楷体" panose="02010600040101010101" pitchFamily="2" charset="-122"/>
                <a:ea typeface="华文楷体" panose="02010600040101010101" pitchFamily="2" charset="-122"/>
                <a:sym typeface="+mn-ea"/>
              </a:rPr>
              <a:t>      </a:t>
            </a:r>
            <a:r>
              <a:rPr lang="en-US" sz="2000" b="1" dirty="0" smtClean="0">
                <a:solidFill>
                  <a:srgbClr val="005DFF"/>
                </a:solidFill>
                <a:latin typeface="华文楷体" panose="02010600040101010101" pitchFamily="2" charset="-122"/>
                <a:ea typeface="华文楷体" panose="02010600040101010101" pitchFamily="2" charset="-122"/>
                <a:sym typeface="+mn-ea"/>
              </a:rPr>
              <a:t>   </a:t>
            </a:r>
            <a:r>
              <a:rPr sz="2000" b="1" dirty="0" err="1" smtClean="0">
                <a:solidFill>
                  <a:srgbClr val="005DFF"/>
                </a:solidFill>
                <a:latin typeface="华文楷体" panose="02010600040101010101" pitchFamily="2" charset="-122"/>
                <a:ea typeface="华文楷体" panose="02010600040101010101" pitchFamily="2" charset="-122"/>
                <a:sym typeface="+mn-ea"/>
              </a:rPr>
              <a:t>的复合函数</a:t>
            </a:r>
            <a:r>
              <a:rPr sz="2000" b="1" dirty="0">
                <a:solidFill>
                  <a:srgbClr val="005DFF"/>
                </a:soli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lang="zh-CN" altLang="en-US" sz="2000" dirty="0">
                <a:solidFill>
                  <a:srgbClr val="FF0000"/>
                </a:solidFill>
                <a:latin typeface="华文楷体" panose="02010600040101010101" pitchFamily="2" charset="-122"/>
                <a:ea typeface="华文楷体" panose="02010600040101010101" pitchFamily="2" charset="-122"/>
              </a:rPr>
              <a:t>   </a:t>
            </a:r>
          </a:p>
        </p:txBody>
      </p:sp>
      <p:pic>
        <p:nvPicPr>
          <p:cNvPr id="2" name="图片 1"/>
          <p:cNvPicPr>
            <a:picLocks noChangeAspect="1"/>
          </p:cNvPicPr>
          <p:nvPr/>
        </p:nvPicPr>
        <p:blipFill>
          <a:blip r:embed="rId2"/>
          <a:stretch>
            <a:fillRect/>
          </a:stretch>
        </p:blipFill>
        <p:spPr>
          <a:xfrm>
            <a:off x="3044705" y="3728188"/>
            <a:ext cx="1191895" cy="253365"/>
          </a:xfrm>
          <a:prstGeom prst="rect">
            <a:avLst/>
          </a:prstGeom>
        </p:spPr>
      </p:pic>
      <p:pic>
        <p:nvPicPr>
          <p:cNvPr id="3" name="图片 2"/>
          <p:cNvPicPr>
            <a:picLocks noChangeAspect="1"/>
          </p:cNvPicPr>
          <p:nvPr/>
        </p:nvPicPr>
        <p:blipFill>
          <a:blip r:embed="rId3"/>
          <a:stretch>
            <a:fillRect/>
          </a:stretch>
        </p:blipFill>
        <p:spPr>
          <a:xfrm>
            <a:off x="4727576" y="3848413"/>
            <a:ext cx="889635" cy="189865"/>
          </a:xfrm>
          <a:prstGeom prst="rect">
            <a:avLst/>
          </a:prstGeom>
        </p:spPr>
      </p:pic>
      <p:pic>
        <p:nvPicPr>
          <p:cNvPr id="4" name="图片 3"/>
          <p:cNvPicPr>
            <a:picLocks noChangeAspect="1"/>
          </p:cNvPicPr>
          <p:nvPr/>
        </p:nvPicPr>
        <p:blipFill>
          <a:blip r:embed="rId4"/>
          <a:stretch>
            <a:fillRect/>
          </a:stretch>
        </p:blipFill>
        <p:spPr>
          <a:xfrm>
            <a:off x="6095682" y="3753163"/>
            <a:ext cx="713740" cy="233045"/>
          </a:xfrm>
          <a:prstGeom prst="rect">
            <a:avLst/>
          </a:prstGeom>
        </p:spPr>
      </p:pic>
      <p:pic>
        <p:nvPicPr>
          <p:cNvPr id="5" name="图片 4"/>
          <p:cNvPicPr>
            <a:picLocks noChangeAspect="1"/>
          </p:cNvPicPr>
          <p:nvPr/>
        </p:nvPicPr>
        <p:blipFill>
          <a:blip r:embed="rId5"/>
          <a:stretch>
            <a:fillRect/>
          </a:stretch>
        </p:blipFill>
        <p:spPr>
          <a:xfrm>
            <a:off x="3154045" y="4803140"/>
            <a:ext cx="5883275" cy="121031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73885" y="720725"/>
            <a:ext cx="9726295" cy="4799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a:solidFill>
                  <a:srgbClr val="000099"/>
                </a:solidFill>
                <a:latin typeface="华文楷体" panose="02010600040101010101" pitchFamily="2" charset="-122"/>
                <a:ea typeface="华文楷体" panose="02010600040101010101" pitchFamily="2" charset="-122"/>
                <a:sym typeface="+mn-ea"/>
              </a:rPr>
              <a:t>  </a:t>
            </a:r>
            <a:r>
              <a:rPr lang="en-US" sz="2400" b="1">
                <a:solidFill>
                  <a:srgbClr val="000099"/>
                </a:solidFill>
                <a:latin typeface="华文楷体" panose="02010600040101010101" pitchFamily="2" charset="-122"/>
                <a:ea typeface="华文楷体" panose="02010600040101010101" pitchFamily="2" charset="-122"/>
                <a:sym typeface="+mn-ea"/>
              </a:rPr>
              <a:t> </a:t>
            </a:r>
            <a:r>
              <a:rPr lang="zh-CN" sz="2000" b="1">
                <a:solidFill>
                  <a:srgbClr val="005DFF"/>
                </a:solidFill>
                <a:latin typeface="华文楷体" panose="02010600040101010101" pitchFamily="2" charset="-122"/>
                <a:ea typeface="华文楷体" panose="02010600040101010101" pitchFamily="2" charset="-122"/>
                <a:sym typeface="+mn-ea"/>
              </a:rPr>
              <a:t>【</a:t>
            </a:r>
            <a:r>
              <a:rPr sz="2000" b="1">
                <a:solidFill>
                  <a:srgbClr val="005DFF"/>
                </a:solidFill>
                <a:latin typeface="华文楷体" panose="02010600040101010101" pitchFamily="2" charset="-122"/>
                <a:ea typeface="华文楷体" panose="02010600040101010101" pitchFamily="2" charset="-122"/>
                <a:sym typeface="+mn-ea"/>
              </a:rPr>
              <a:t>例</a:t>
            </a:r>
            <a:r>
              <a:rPr lang="zh-CN" sz="2000" b="1">
                <a:solidFill>
                  <a:srgbClr val="005DFF"/>
                </a:solidFill>
                <a:latin typeface="华文楷体" panose="02010600040101010101" pitchFamily="2" charset="-122"/>
                <a:ea typeface="华文楷体" panose="02010600040101010101" pitchFamily="2" charset="-122"/>
                <a:sym typeface="+mn-ea"/>
              </a:rPr>
              <a:t>】</a:t>
            </a:r>
            <a:r>
              <a:rPr sz="2000" b="1">
                <a:solidFill>
                  <a:srgbClr val="005DFF"/>
                </a:solidFill>
                <a:latin typeface="华文楷体" panose="02010600040101010101" pitchFamily="2" charset="-122"/>
                <a:ea typeface="华文楷体" panose="02010600040101010101" pitchFamily="2" charset="-122"/>
                <a:sym typeface="+mn-ea"/>
              </a:rPr>
              <a:t>对于多个输入</a:t>
            </a:r>
            <a:r>
              <a:rPr lang="en-US" sz="2000" b="1">
                <a:solidFill>
                  <a:srgbClr val="005DFF"/>
                </a:solidFill>
                <a:latin typeface="华文楷体" panose="02010600040101010101" pitchFamily="2" charset="-122"/>
                <a:ea typeface="华文楷体" panose="02010600040101010101" pitchFamily="2" charset="-122"/>
                <a:sym typeface="+mn-ea"/>
              </a:rPr>
              <a:t>x</a:t>
            </a:r>
            <a:r>
              <a:rPr lang="en-US" sz="1200" b="1">
                <a:solidFill>
                  <a:srgbClr val="005DFF"/>
                </a:solidFill>
                <a:latin typeface="华文楷体" panose="02010600040101010101" pitchFamily="2" charset="-122"/>
                <a:ea typeface="华文楷体" panose="02010600040101010101" pitchFamily="2" charset="-122"/>
                <a:sym typeface="+mn-ea"/>
              </a:rPr>
              <a:t>1</a:t>
            </a:r>
            <a:r>
              <a:rPr lang="en-US" sz="2000" b="1">
                <a:solidFill>
                  <a:srgbClr val="005DFF"/>
                </a:solidFill>
                <a:latin typeface="华文楷体" panose="02010600040101010101" pitchFamily="2" charset="-122"/>
                <a:ea typeface="华文楷体" panose="02010600040101010101" pitchFamily="2" charset="-122"/>
                <a:sym typeface="+mn-ea"/>
              </a:rPr>
              <a:t>,x</a:t>
            </a:r>
            <a:r>
              <a:rPr lang="en-US" sz="1200" b="1">
                <a:solidFill>
                  <a:srgbClr val="005DFF"/>
                </a:solidFill>
                <a:latin typeface="华文楷体" panose="02010600040101010101" pitchFamily="2" charset="-122"/>
                <a:ea typeface="华文楷体" panose="02010600040101010101" pitchFamily="2" charset="-122"/>
                <a:sym typeface="+mn-ea"/>
              </a:rPr>
              <a:t>2</a:t>
            </a:r>
            <a:r>
              <a:rPr lang="en-US" sz="2000" b="1">
                <a:solidFill>
                  <a:srgbClr val="005DFF"/>
                </a:solidFill>
                <a:latin typeface="华文楷体" panose="02010600040101010101" pitchFamily="2" charset="-122"/>
                <a:ea typeface="华文楷体" panose="02010600040101010101" pitchFamily="2" charset="-122"/>
                <a:sym typeface="+mn-ea"/>
              </a:rPr>
              <a:t>,x</a:t>
            </a:r>
            <a:r>
              <a:rPr lang="en-US" sz="1200" b="1">
                <a:solidFill>
                  <a:srgbClr val="005DFF"/>
                </a:solidFill>
                <a:latin typeface="华文楷体" panose="02010600040101010101" pitchFamily="2" charset="-122"/>
                <a:ea typeface="华文楷体" panose="02010600040101010101" pitchFamily="2" charset="-122"/>
                <a:sym typeface="+mn-ea"/>
              </a:rPr>
              <a:t>3</a:t>
            </a:r>
            <a:r>
              <a:rPr lang="en-US" sz="2000" b="1">
                <a:solidFill>
                  <a:srgbClr val="005DFF"/>
                </a:solidFill>
                <a:latin typeface="华文楷体" panose="02010600040101010101" pitchFamily="2" charset="-122"/>
                <a:ea typeface="华文楷体" panose="02010600040101010101" pitchFamily="2" charset="-122"/>
                <a:sym typeface="+mn-ea"/>
              </a:rPr>
              <a:t>,...,x</a:t>
            </a:r>
            <a:r>
              <a:rPr lang="en-US" sz="1200" b="1">
                <a:solidFill>
                  <a:srgbClr val="005DFF"/>
                </a:solidFill>
                <a:latin typeface="华文楷体" panose="02010600040101010101" pitchFamily="2" charset="-122"/>
                <a:ea typeface="华文楷体" panose="02010600040101010101" pitchFamily="2" charset="-122"/>
                <a:sym typeface="+mn-ea"/>
              </a:rPr>
              <a:t>n</a:t>
            </a:r>
            <a:r>
              <a:rPr sz="2000" b="1">
                <a:solidFill>
                  <a:srgbClr val="005DFF"/>
                </a:solidFill>
                <a:latin typeface="华文楷体" panose="02010600040101010101" pitchFamily="2" charset="-122"/>
                <a:ea typeface="华文楷体" panose="02010600040101010101" pitchFamily="2" charset="-122"/>
                <a:sym typeface="+mn-ea"/>
              </a:rPr>
              <a:t>，将</a:t>
            </a:r>
            <a:r>
              <a:rPr lang="en-US" sz="2000" b="1">
                <a:solidFill>
                  <a:srgbClr val="005DFF"/>
                </a:solidFill>
                <a:latin typeface="华文楷体" panose="02010600040101010101" pitchFamily="2" charset="-122"/>
                <a:ea typeface="华文楷体" panose="02010600040101010101" pitchFamily="2" charset="-122"/>
                <a:sym typeface="+mn-ea"/>
              </a:rPr>
              <a:t>a(x)</a:t>
            </a:r>
            <a:r>
              <a:rPr sz="2000" b="1">
                <a:solidFill>
                  <a:srgbClr val="005DFF"/>
                </a:solidFill>
                <a:latin typeface="华文楷体" panose="02010600040101010101" pitchFamily="2" charset="-122"/>
                <a:ea typeface="华文楷体" panose="02010600040101010101" pitchFamily="2" charset="-122"/>
                <a:sym typeface="+mn-ea"/>
              </a:rPr>
              <a:t>作为激活函数，求神经单元的输出</a:t>
            </a:r>
            <a:r>
              <a:rPr lang="en-US" sz="2000" b="1">
                <a:solidFill>
                  <a:srgbClr val="005DFF"/>
                </a:solidFill>
                <a:latin typeface="华文楷体" panose="02010600040101010101" pitchFamily="2" charset="-122"/>
                <a:ea typeface="华文楷体" panose="02010600040101010101" pitchFamily="2" charset="-122"/>
                <a:sym typeface="+mn-ea"/>
              </a:rPr>
              <a:t>y</a:t>
            </a:r>
            <a:r>
              <a:rPr sz="2000" b="1">
                <a:solidFill>
                  <a:srgbClr val="005DFF"/>
                </a:solidFill>
                <a:latin typeface="华文楷体" panose="02010600040101010101" pitchFamily="2" charset="-122"/>
                <a:ea typeface="华文楷体" panose="02010600040101010101" pitchFamily="2" charset="-122"/>
                <a:sym typeface="+mn-ea"/>
              </a:rPr>
              <a:t>的过程如下所示。</a:t>
            </a:r>
          </a:p>
          <a:p>
            <a:pPr fontAlgn="base">
              <a:lnSpc>
                <a:spcPct val="150000"/>
              </a:lnSpc>
              <a:spcBef>
                <a:spcPct val="0"/>
              </a:spcBef>
              <a:spcAft>
                <a:spcPct val="0"/>
              </a:spcAft>
              <a:buFont typeface="Arial" panose="020B0604020202020204" pitchFamily="34" charset="0"/>
              <a:buNone/>
            </a:pPr>
            <a:r>
              <a:rPr lang="zh-CN" sz="2000" b="1">
                <a:solidFill>
                  <a:srgbClr val="005DFF"/>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zh-CN" sz="2000" b="1">
                <a:solidFill>
                  <a:srgbClr val="005DFF"/>
                </a:solidFill>
                <a:latin typeface="华文楷体" panose="02010600040101010101" pitchFamily="2" charset="-122"/>
                <a:ea typeface="华文楷体" panose="02010600040101010101" pitchFamily="2" charset="-122"/>
                <a:sym typeface="+mn-ea"/>
              </a:rPr>
              <a:t>   </a:t>
            </a:r>
            <a:r>
              <a:rPr lang="zh-CN" sz="2000">
                <a:solidFill>
                  <a:srgbClr val="005DFF"/>
                </a:solidFill>
                <a:latin typeface="华文楷体" panose="02010600040101010101" pitchFamily="2" charset="-122"/>
                <a:ea typeface="华文楷体" panose="02010600040101010101" pitchFamily="2" charset="-122"/>
                <a:sym typeface="+mn-ea"/>
              </a:rPr>
              <a:t> </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w</a:t>
            </a:r>
            <a:r>
              <a:rPr lang="en-US" altLang="zh-CN" sz="12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1</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,w</a:t>
            </a:r>
            <a:r>
              <a:rPr lang="en-US" altLang="zh-CN" sz="12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,w</a:t>
            </a:r>
            <a:r>
              <a:rPr lang="en-US" altLang="zh-CN" sz="12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3</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,...,w</a:t>
            </a:r>
            <a:r>
              <a:rPr lang="en-US" altLang="zh-CN" sz="12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n</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为各输入对应的权重</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,b</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为神经单元的偏置。这个输出函数是如下的</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altLang="zh-CN" sz="12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1</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altLang="zh-CN" sz="12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altLang="zh-CN" sz="12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3</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altLang="zh-CN" sz="12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n</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的一次函数</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f</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和激活函数</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的复合函数。</a:t>
            </a:r>
          </a:p>
          <a:p>
            <a:pPr fontAlgn="base">
              <a:lnSpc>
                <a:spcPct val="150000"/>
              </a:lnSpc>
              <a:spcBef>
                <a:spcPct val="0"/>
              </a:spcBef>
              <a:spcAft>
                <a:spcPct val="0"/>
              </a:spcAft>
              <a:buFont typeface="Arial" panose="020B0604020202020204" pitchFamily="34" charset="0"/>
              <a:buNone/>
            </a:pPr>
            <a:endPar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lang="zh-CN" altLang="en-US" sz="2000">
                <a:solidFill>
                  <a:srgbClr val="FF0000"/>
                </a:solidFill>
                <a:latin typeface="华文楷体" panose="02010600040101010101" pitchFamily="2" charset="-122"/>
                <a:ea typeface="华文楷体" panose="02010600040101010101" pitchFamily="2" charset="-122"/>
              </a:rPr>
              <a:t>   </a:t>
            </a:r>
          </a:p>
        </p:txBody>
      </p:sp>
      <p:pic>
        <p:nvPicPr>
          <p:cNvPr id="6" name="图片 5"/>
          <p:cNvPicPr>
            <a:picLocks noChangeAspect="1"/>
          </p:cNvPicPr>
          <p:nvPr/>
        </p:nvPicPr>
        <p:blipFill>
          <a:blip r:embed="rId2"/>
          <a:stretch>
            <a:fillRect/>
          </a:stretch>
        </p:blipFill>
        <p:spPr>
          <a:xfrm>
            <a:off x="2809875" y="1772920"/>
            <a:ext cx="4744720" cy="296545"/>
          </a:xfrm>
          <a:prstGeom prst="rect">
            <a:avLst/>
          </a:prstGeom>
        </p:spPr>
      </p:pic>
      <p:pic>
        <p:nvPicPr>
          <p:cNvPr id="7" name="图片 6"/>
          <p:cNvPicPr>
            <a:picLocks noChangeAspect="1"/>
          </p:cNvPicPr>
          <p:nvPr/>
        </p:nvPicPr>
        <p:blipFill>
          <a:blip r:embed="rId3"/>
          <a:stretch>
            <a:fillRect/>
          </a:stretch>
        </p:blipFill>
        <p:spPr>
          <a:xfrm>
            <a:off x="2748915" y="3275965"/>
            <a:ext cx="7200900" cy="916940"/>
          </a:xfrm>
          <a:prstGeom prst="rect">
            <a:avLst/>
          </a:prstGeom>
        </p:spPr>
      </p:pic>
      <p:pic>
        <p:nvPicPr>
          <p:cNvPr id="8" name="图片 7"/>
          <p:cNvPicPr>
            <a:picLocks noChangeAspect="1"/>
          </p:cNvPicPr>
          <p:nvPr/>
        </p:nvPicPr>
        <p:blipFill>
          <a:blip r:embed="rId4"/>
          <a:stretch>
            <a:fillRect/>
          </a:stretch>
        </p:blipFill>
        <p:spPr>
          <a:xfrm>
            <a:off x="2760345" y="4341495"/>
            <a:ext cx="7357110" cy="988060"/>
          </a:xfrm>
          <a:prstGeom prst="rect">
            <a:avLst/>
          </a:prstGeo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85315" y="131445"/>
            <a:ext cx="972629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800" b="1">
                <a:solidFill>
                  <a:srgbClr val="000099"/>
                </a:solidFill>
                <a:latin typeface="华文楷体" panose="02010600040101010101" pitchFamily="2" charset="-122"/>
                <a:ea typeface="华文楷体" panose="02010600040101010101" pitchFamily="2" charset="-122"/>
                <a:sym typeface="+mn-ea"/>
              </a:rPr>
              <a:t>2.</a:t>
            </a:r>
            <a:r>
              <a:rPr sz="2800" b="1">
                <a:solidFill>
                  <a:srgbClr val="000099"/>
                </a:solidFill>
                <a:latin typeface="华文楷体" panose="02010600040101010101" pitchFamily="2" charset="-122"/>
                <a:ea typeface="华文楷体" panose="02010600040101010101" pitchFamily="2" charset="-122"/>
                <a:sym typeface="+mn-ea"/>
              </a:rPr>
              <a:t>单变量函数的链式法则</a:t>
            </a: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b="1">
                <a:solidFill>
                  <a:srgbClr val="FF0000"/>
                </a:solidFill>
                <a:latin typeface="华文楷体" panose="02010600040101010101" pitchFamily="2" charset="-122"/>
                <a:ea typeface="华文楷体" panose="02010600040101010101" pitchFamily="2" charset="-122"/>
                <a:sym typeface="+mn-ea"/>
              </a:rPr>
              <a:t> </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已知单变量函数</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y=f(u)</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，当</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u</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表示为单变量函数</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u=g(x)</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时，复合函数</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f(g(x))</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的导函数可以如下简单地求出来。</a:t>
            </a:r>
          </a:p>
          <a:p>
            <a:pPr fontAlgn="base">
              <a:lnSpc>
                <a:spcPct val="150000"/>
              </a:lnSpc>
              <a:spcBef>
                <a:spcPct val="0"/>
              </a:spcBef>
              <a:spcAft>
                <a:spcPct val="0"/>
              </a:spcAft>
              <a:buFont typeface="Arial" panose="020B0604020202020204" pitchFamily="34" charset="0"/>
              <a:buNone/>
            </a:pPr>
            <a:endParaRPr lang="zh-CN" altLang="en-US" sz="200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这个公式称为单变量函数的复合函数求导公式，也称为</a:t>
            </a:r>
            <a:r>
              <a:rPr lang="zh-CN" altLang="en-US" sz="2000">
                <a:solidFill>
                  <a:srgbClr val="FF0000"/>
                </a:solidFill>
                <a:latin typeface="华文楷体" panose="02010600040101010101" pitchFamily="2" charset="-122"/>
                <a:ea typeface="华文楷体" panose="02010600040101010101" pitchFamily="2" charset="-122"/>
              </a:rPr>
              <a:t>链式法则</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zh-CN" alt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r>
              <a:rPr lang="zh-CN" altLang="en-US" sz="2000" smtClean="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当</a:t>
            </a:r>
            <a:r>
              <a:rPr lang="en-US" altLang="zh-CN" sz="200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y</a:t>
            </a:r>
            <a:r>
              <a:rPr lang="zh-CN" altLang="en-US" sz="200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为</a:t>
            </a:r>
            <a:r>
              <a:rPr lang="en-US" altLang="zh-CN" sz="200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u</a:t>
            </a:r>
            <a:r>
              <a:rPr lang="zh-CN" altLang="en-US" sz="200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的函数，</a:t>
            </a:r>
            <a:r>
              <a:rPr lang="en-US" altLang="zh-CN" sz="200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u</a:t>
            </a:r>
            <a:r>
              <a:rPr lang="zh-CN" altLang="en-US" sz="200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为</a:t>
            </a:r>
            <a:r>
              <a:rPr lang="en-US" altLang="zh-CN" sz="200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v</a:t>
            </a:r>
            <a:r>
              <a:rPr lang="zh-CN" altLang="en-US" sz="200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 的函数，</a:t>
            </a:r>
            <a:r>
              <a:rPr lang="en-US" altLang="zh-CN" sz="200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v</a:t>
            </a:r>
            <a:r>
              <a:rPr lang="zh-CN" altLang="en-US" sz="200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为</a:t>
            </a:r>
            <a:r>
              <a:rPr lang="en-US" altLang="zh-CN" sz="200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x</a:t>
            </a:r>
            <a:r>
              <a:rPr lang="zh-CN" altLang="en-US" sz="200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的函数</a:t>
            </a:r>
            <a:r>
              <a:rPr lang="zh-CN" altLang="en-US" sz="2000" smtClean="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rPr>
              <a:t>时，三个函数的复合链式法则如下：</a:t>
            </a:r>
            <a:endParaRPr lang="zh-CN" altLang="en-US" sz="2000">
              <a:solidFill>
                <a:srgbClr val="002060"/>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solidFill>
                <a:schemeClr val="accent1"/>
              </a:solidFill>
              <a:effectLst>
                <a:outerShdw blurRad="38100" dist="25400" dir="5400000" algn="ctr" rotWithShape="0">
                  <a:srgbClr val="6E747A">
                    <a:alpha val="43000"/>
                  </a:srgbClr>
                </a:outerShdw>
              </a:effectLst>
              <a:latin typeface="华文楷体" panose="02010600040101010101" pitchFamily="2" charset="-122"/>
              <a:ea typeface="华文楷体" panose="02010600040101010101" pitchFamily="2" charset="-122"/>
            </a:endParaRPr>
          </a:p>
        </p:txBody>
      </p:sp>
      <p:pic>
        <p:nvPicPr>
          <p:cNvPr id="8" name="图片 7"/>
          <p:cNvPicPr>
            <a:picLocks noChangeAspect="1"/>
          </p:cNvPicPr>
          <p:nvPr/>
        </p:nvPicPr>
        <p:blipFill>
          <a:blip r:embed="rId2"/>
          <a:stretch>
            <a:fillRect/>
          </a:stretch>
        </p:blipFill>
        <p:spPr>
          <a:xfrm>
            <a:off x="6767195" y="1447800"/>
            <a:ext cx="1522730" cy="748030"/>
          </a:xfrm>
          <a:prstGeom prst="rect">
            <a:avLst/>
          </a:prstGeom>
        </p:spPr>
      </p:pic>
      <p:pic>
        <p:nvPicPr>
          <p:cNvPr id="9" name="图片 8"/>
          <p:cNvPicPr>
            <a:picLocks noChangeAspect="1"/>
          </p:cNvPicPr>
          <p:nvPr/>
        </p:nvPicPr>
        <p:blipFill>
          <a:blip r:embed="rId3"/>
          <a:stretch>
            <a:fillRect/>
          </a:stretch>
        </p:blipFill>
        <p:spPr>
          <a:xfrm>
            <a:off x="3599180" y="2641600"/>
            <a:ext cx="5334000" cy="1257300"/>
          </a:xfrm>
          <a:prstGeom prst="rect">
            <a:avLst/>
          </a:prstGeom>
        </p:spPr>
      </p:pic>
      <p:pic>
        <p:nvPicPr>
          <p:cNvPr id="10" name="图片 9"/>
          <p:cNvPicPr>
            <a:picLocks noChangeAspect="1"/>
          </p:cNvPicPr>
          <p:nvPr/>
        </p:nvPicPr>
        <p:blipFill>
          <a:blip r:embed="rId4"/>
          <a:stretch>
            <a:fillRect/>
          </a:stretch>
        </p:blipFill>
        <p:spPr>
          <a:xfrm>
            <a:off x="4055745" y="4474845"/>
            <a:ext cx="1680210" cy="550545"/>
          </a:xfrm>
          <a:prstGeom prst="rect">
            <a:avLst/>
          </a:prstGeom>
        </p:spPr>
      </p:pic>
      <p:pic>
        <p:nvPicPr>
          <p:cNvPr id="11" name="图片 10"/>
          <p:cNvPicPr>
            <a:picLocks noChangeAspect="1"/>
          </p:cNvPicPr>
          <p:nvPr/>
        </p:nvPicPr>
        <p:blipFill>
          <a:blip r:embed="rId5"/>
          <a:stretch>
            <a:fillRect/>
          </a:stretch>
        </p:blipFill>
        <p:spPr>
          <a:xfrm>
            <a:off x="2828290" y="5137785"/>
            <a:ext cx="5334000" cy="1005840"/>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85315" y="131445"/>
            <a:ext cx="9726295" cy="535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800" b="1">
                <a:solidFill>
                  <a:srgbClr val="000099"/>
                </a:solidFill>
                <a:latin typeface="华文楷体" panose="02010600040101010101" pitchFamily="2" charset="-122"/>
                <a:ea typeface="华文楷体" panose="02010600040101010101" pitchFamily="2" charset="-122"/>
                <a:sym typeface="+mn-ea"/>
              </a:rPr>
              <a:t>3.</a:t>
            </a:r>
            <a:r>
              <a:rPr sz="2800" b="1">
                <a:solidFill>
                  <a:srgbClr val="000099"/>
                </a:solidFill>
                <a:latin typeface="华文楷体" panose="02010600040101010101" pitchFamily="2" charset="-122"/>
                <a:ea typeface="华文楷体" panose="02010600040101010101" pitchFamily="2" charset="-122"/>
                <a:sym typeface="+mn-ea"/>
              </a:rPr>
              <a:t>多变量函数的链式法则</a:t>
            </a: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b="1">
                <a:solidFill>
                  <a:srgbClr val="FF0000"/>
                </a:solidFill>
                <a:latin typeface="华文楷体" panose="02010600040101010101" pitchFamily="2" charset="-122"/>
                <a:ea typeface="华文楷体" panose="02010600040101010101" pitchFamily="2" charset="-122"/>
                <a:sym typeface="+mn-ea"/>
              </a:rPr>
              <a:t> </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在多变量函数的情况下，</a:t>
            </a:r>
            <a:r>
              <a:rPr sz="2000">
                <a:solidFill>
                  <a:srgbClr val="FF0000"/>
                </a:solidFill>
                <a:latin typeface="华文楷体" panose="02010600040101010101" pitchFamily="2" charset="-122"/>
                <a:ea typeface="华文楷体" panose="02010600040101010101" pitchFamily="2" charset="-122"/>
                <a:sym typeface="+mn-ea"/>
              </a:rPr>
              <a:t>链式法则</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的思想也同样适用。</a:t>
            </a:r>
          </a:p>
          <a:p>
            <a:pPr fontAlgn="base">
              <a:lnSpc>
                <a:spcPct val="150000"/>
              </a:lnSpc>
              <a:spcBef>
                <a:spcPct val="0"/>
              </a:spcBef>
              <a:spcAft>
                <a:spcPct val="0"/>
              </a:spcAft>
              <a:buFont typeface="Arial" panose="020B0604020202020204" pitchFamily="34" charset="0"/>
              <a:buNone/>
            </a:pP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先</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考察两个变量的情形。</a:t>
            </a:r>
          </a:p>
          <a:p>
            <a:pPr fontAlgn="base">
              <a:lnSpc>
                <a:spcPct val="150000"/>
              </a:lnSpc>
              <a:spcBef>
                <a:spcPct val="0"/>
              </a:spcBef>
              <a:spcAft>
                <a:spcPct val="0"/>
              </a:spcAft>
              <a:buFont typeface="Arial" panose="020B0604020202020204" pitchFamily="34" charset="0"/>
              <a:buNone/>
            </a:pPr>
            <a:r>
              <a:rPr lang="zh-CN" altLang="en-US" sz="2000">
                <a:solidFill>
                  <a:srgbClr val="FF0000"/>
                </a:solidFill>
                <a:latin typeface="华文楷体" panose="02010600040101010101" pitchFamily="2" charset="-122"/>
                <a:ea typeface="华文楷体" panose="02010600040101010101" pitchFamily="2" charset="-122"/>
              </a:rPr>
              <a:t>    </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变量</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z</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为</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u</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v</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的函数，如果</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u</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v</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分别为</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x</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y</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的函数，则</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z</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为</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x</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y</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的函数，此时下式    （多变量函数的链式法则）成立</a:t>
            </a:r>
            <a:endParaRPr lang="zh-CN" altLang="en-US" sz="200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4454525" y="2647950"/>
            <a:ext cx="2736850" cy="767080"/>
          </a:xfrm>
          <a:prstGeom prst="rect">
            <a:avLst/>
          </a:prstGeom>
        </p:spPr>
      </p:pic>
      <p:pic>
        <p:nvPicPr>
          <p:cNvPr id="4" name="图片 3"/>
          <p:cNvPicPr>
            <a:picLocks noChangeAspect="1"/>
          </p:cNvPicPr>
          <p:nvPr/>
        </p:nvPicPr>
        <p:blipFill>
          <a:blip r:embed="rId3"/>
          <a:stretch>
            <a:fillRect/>
          </a:stretch>
        </p:blipFill>
        <p:spPr>
          <a:xfrm>
            <a:off x="3281680" y="3383915"/>
            <a:ext cx="5767070" cy="196088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338580" y="539750"/>
            <a:ext cx="9514840" cy="514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zh-CN" sz="2000" b="1">
                <a:solidFill>
                  <a:srgbClr val="005DFF"/>
                </a:solidFill>
                <a:latin typeface="华文楷体" panose="02010600040101010101" pitchFamily="2" charset="-122"/>
                <a:ea typeface="华文楷体" panose="02010600040101010101" pitchFamily="2" charset="-122"/>
                <a:sym typeface="+mn-ea"/>
              </a:rPr>
              <a:t>【</a:t>
            </a:r>
            <a:r>
              <a:rPr sz="2000" b="1">
                <a:solidFill>
                  <a:srgbClr val="005DFF"/>
                </a:solidFill>
                <a:latin typeface="华文楷体" panose="02010600040101010101" pitchFamily="2" charset="-122"/>
                <a:ea typeface="华文楷体" panose="02010600040101010101" pitchFamily="2" charset="-122"/>
                <a:sym typeface="+mn-ea"/>
              </a:rPr>
              <a:t>例</a:t>
            </a:r>
            <a:r>
              <a:rPr lang="zh-CN" sz="2000" b="1">
                <a:solidFill>
                  <a:srgbClr val="005DFF"/>
                </a:solidFill>
                <a:latin typeface="华文楷体" panose="02010600040101010101" pitchFamily="2" charset="-122"/>
                <a:ea typeface="华文楷体" panose="02010600040101010101" pitchFamily="2" charset="-122"/>
                <a:sym typeface="+mn-ea"/>
              </a:rPr>
              <a:t>】</a:t>
            </a:r>
            <a:r>
              <a:rPr sz="2000" b="1">
                <a:solidFill>
                  <a:srgbClr val="005DFF"/>
                </a:solidFill>
                <a:latin typeface="华文楷体" panose="02010600040101010101" pitchFamily="2" charset="-122"/>
                <a:ea typeface="华文楷体" panose="02010600040101010101" pitchFamily="2" charset="-122"/>
                <a:sym typeface="+mn-ea"/>
              </a:rPr>
              <a:t>二次函数</a:t>
            </a:r>
            <a:r>
              <a:rPr lang="en-US" sz="2000" b="1">
                <a:solidFill>
                  <a:srgbClr val="005DFF"/>
                </a:solidFill>
                <a:latin typeface="华文楷体" panose="02010600040101010101" pitchFamily="2" charset="-122"/>
                <a:ea typeface="华文楷体" panose="02010600040101010101" pitchFamily="2" charset="-122"/>
                <a:sym typeface="+mn-ea"/>
              </a:rPr>
              <a:t>y=(x-1)^2+2</a:t>
            </a:r>
            <a:r>
              <a:rPr sz="2000" b="1">
                <a:solidFill>
                  <a:srgbClr val="005DFF"/>
                </a:solidFill>
                <a:latin typeface="华文楷体" panose="02010600040101010101" pitchFamily="2" charset="-122"/>
                <a:ea typeface="华文楷体" panose="02010600040101010101" pitchFamily="2" charset="-122"/>
                <a:sym typeface="+mn-ea"/>
              </a:rPr>
              <a:t>的图像如右图所示。从图像中可以看到，当</a:t>
            </a:r>
            <a:r>
              <a:rPr lang="en-US" sz="2000" b="1">
                <a:solidFill>
                  <a:srgbClr val="005DFF"/>
                </a:solidFill>
                <a:latin typeface="华文楷体" panose="02010600040101010101" pitchFamily="2" charset="-122"/>
                <a:ea typeface="华文楷体" panose="02010600040101010101" pitchFamily="2" charset="-122"/>
                <a:sym typeface="+mn-ea"/>
              </a:rPr>
              <a:t>x=1</a:t>
            </a:r>
            <a:r>
              <a:rPr sz="2000" b="1">
                <a:solidFill>
                  <a:srgbClr val="005DFF"/>
                </a:solidFill>
                <a:latin typeface="华文楷体" panose="02010600040101010101" pitchFamily="2" charset="-122"/>
                <a:ea typeface="华文楷体" panose="02010600040101010101" pitchFamily="2" charset="-122"/>
                <a:sym typeface="+mn-ea"/>
              </a:rPr>
              <a:t>时，函数取得最小值 2。</a:t>
            </a:r>
            <a:r>
              <a:rPr sz="2000" b="1">
                <a:solidFill>
                  <a:srgbClr val="000099"/>
                </a:solidFill>
                <a:latin typeface="华文楷体" panose="02010600040101010101" pitchFamily="2" charset="-122"/>
                <a:ea typeface="华文楷体" panose="02010600040101010101" pitchFamily="2" charset="-122"/>
                <a:sym typeface="+mn-ea"/>
              </a:rPr>
              <a:t> </a:t>
            </a:r>
            <a:endParaRPr sz="2400" b="1">
              <a:solidFill>
                <a:srgbClr val="FF0000"/>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r>
              <a:rPr lang="zh-CN" altLang="en-US">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注：如图</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考察了一个自变量的情形。这里考察的性质在推广到多个自变量的情形时也是不变的。例如，有两个自变量</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sz="12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1</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lang="en-US" sz="12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时，称下面的函数为</a:t>
            </a:r>
            <a:r>
              <a:rPr sz="2000">
                <a:solidFill>
                  <a:srgbClr val="FF0000"/>
                </a:solidFill>
                <a:latin typeface="华文楷体" panose="02010600040101010101" pitchFamily="2" charset="-122"/>
                <a:ea typeface="华文楷体" panose="02010600040101010101" pitchFamily="2" charset="-122"/>
                <a:sym typeface="+mn-ea"/>
              </a:rPr>
              <a:t>关于</a:t>
            </a:r>
            <a:r>
              <a:rPr lang="en-US" sz="2000">
                <a:solidFill>
                  <a:srgbClr val="FF0000"/>
                </a:solidFill>
                <a:latin typeface="华文楷体" panose="02010600040101010101" pitchFamily="2" charset="-122"/>
                <a:ea typeface="华文楷体" panose="02010600040101010101" pitchFamily="2" charset="-122"/>
                <a:sym typeface="+mn-ea"/>
              </a:rPr>
              <a:t>x</a:t>
            </a:r>
            <a:r>
              <a:rPr lang="en-US" sz="1200">
                <a:solidFill>
                  <a:srgbClr val="FF0000"/>
                </a:solidFill>
                <a:latin typeface="华文楷体" panose="02010600040101010101" pitchFamily="2" charset="-122"/>
                <a:ea typeface="华文楷体" panose="02010600040101010101" pitchFamily="2" charset="-122"/>
                <a:sym typeface="+mn-ea"/>
              </a:rPr>
              <a:t>1</a:t>
            </a:r>
            <a:r>
              <a:rPr sz="2000">
                <a:solidFill>
                  <a:srgbClr val="FF0000"/>
                </a:solidFill>
                <a:latin typeface="华文楷体" panose="02010600040101010101" pitchFamily="2" charset="-122"/>
                <a:ea typeface="华文楷体" panose="02010600040101010101" pitchFamily="2" charset="-122"/>
                <a:sym typeface="+mn-ea"/>
              </a:rPr>
              <a:t>、</a:t>
            </a:r>
            <a:r>
              <a:rPr lang="en-US" sz="2000">
                <a:solidFill>
                  <a:srgbClr val="FF0000"/>
                </a:solidFill>
                <a:latin typeface="华文楷体" panose="02010600040101010101" pitchFamily="2" charset="-122"/>
                <a:ea typeface="华文楷体" panose="02010600040101010101" pitchFamily="2" charset="-122"/>
                <a:sym typeface="+mn-ea"/>
              </a:rPr>
              <a:t>x</a:t>
            </a:r>
            <a:r>
              <a:rPr lang="en-US" sz="1200">
                <a:solidFill>
                  <a:srgbClr val="FF0000"/>
                </a:solidFill>
                <a:latin typeface="华文楷体" panose="02010600040101010101" pitchFamily="2" charset="-122"/>
                <a:ea typeface="华文楷体" panose="02010600040101010101" pitchFamily="2" charset="-122"/>
                <a:sym typeface="+mn-ea"/>
              </a:rPr>
              <a:t>2</a:t>
            </a:r>
            <a:r>
              <a:rPr sz="2000">
                <a:solidFill>
                  <a:srgbClr val="FF0000"/>
                </a:solidFill>
                <a:latin typeface="华文楷体" panose="02010600040101010101" pitchFamily="2" charset="-122"/>
                <a:ea typeface="华文楷体" panose="02010600040101010101" pitchFamily="2" charset="-122"/>
                <a:sym typeface="+mn-ea"/>
              </a:rPr>
              <a:t>的二次函数</a:t>
            </a:r>
          </a:p>
          <a:p>
            <a:pPr fontAlgn="base">
              <a:lnSpc>
                <a:spcPct val="120000"/>
              </a:lnSpc>
              <a:spcBef>
                <a:spcPct val="0"/>
              </a:spcBef>
              <a:spcAft>
                <a:spcPct val="0"/>
              </a:spcAft>
              <a:buFont typeface="Arial" panose="020B0604020202020204" pitchFamily="34" charset="0"/>
              <a:buNone/>
            </a:pPr>
            <a:r>
              <a:rPr lang="en-US"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a,b,c,p,q,r</a:t>
            </a:r>
            <a:r>
              <a:rPr lang="zh-CN" altLang="en-US">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为常数，</a:t>
            </a:r>
            <a:r>
              <a:rPr lang="en-US" altLang="zh-CN">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a:t>
            </a:r>
            <a:r>
              <a:rPr lang="en-US" altLang="zh-CN">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≠0,b≠0</a:t>
            </a:r>
            <a:r>
              <a:rPr lang="en-US">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endParaRPr lang="zh-CN" altLang="en-US" b="1">
              <a:solidFill>
                <a:srgbClr val="FF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1677035" y="1339850"/>
            <a:ext cx="1760220" cy="2766695"/>
          </a:xfrm>
          <a:prstGeom prst="rect">
            <a:avLst/>
          </a:prstGeom>
        </p:spPr>
      </p:pic>
      <p:pic>
        <p:nvPicPr>
          <p:cNvPr id="7" name="图片 6"/>
          <p:cNvPicPr>
            <a:picLocks noChangeAspect="1"/>
          </p:cNvPicPr>
          <p:nvPr/>
        </p:nvPicPr>
        <p:blipFill>
          <a:blip r:embed="rId3"/>
          <a:stretch>
            <a:fillRect/>
          </a:stretch>
        </p:blipFill>
        <p:spPr>
          <a:xfrm>
            <a:off x="1506855" y="5251450"/>
            <a:ext cx="4404995" cy="438150"/>
          </a:xfrm>
          <a:prstGeom prst="rect">
            <a:avLst/>
          </a:prstGeo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85315" y="131445"/>
            <a:ext cx="9726295" cy="3738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b="1" dirty="0">
                <a:solidFill>
                  <a:srgbClr val="000099"/>
                </a:solidFill>
                <a:latin typeface="华文楷体" panose="02010600040101010101" pitchFamily="2" charset="-122"/>
                <a:ea typeface="华文楷体" panose="02010600040101010101" pitchFamily="2" charset="-122"/>
                <a:sym typeface="+mn-ea"/>
              </a:rPr>
              <a:t>    </a:t>
            </a:r>
            <a:r>
              <a:rPr b="1" dirty="0">
                <a:solidFill>
                  <a:srgbClr val="FF0000"/>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endParaRPr lang="zh-CN" sz="2000" b="1" dirty="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sym typeface="+mn-ea"/>
              </a:rPr>
              <a:t>例</a:t>
            </a:r>
            <a:r>
              <a:rPr lang="zh-CN"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sym typeface="+mn-ea"/>
              </a:rPr>
              <a:t>当         </a:t>
            </a:r>
            <a:r>
              <a:rPr lang="en-US" sz="2000" b="1" dirty="0" smtClean="0">
                <a:solidFill>
                  <a:srgbClr val="005DFF"/>
                </a:solidFill>
                <a:latin typeface="华文楷体" panose="02010600040101010101" pitchFamily="2" charset="-122"/>
                <a:ea typeface="华文楷体" panose="02010600040101010101" pitchFamily="2" charset="-122"/>
                <a:sym typeface="+mn-ea"/>
              </a:rPr>
              <a:t>           </a:t>
            </a:r>
            <a:r>
              <a:rPr sz="2000" b="1" dirty="0" smtClean="0">
                <a:solidFill>
                  <a:srgbClr val="005DFF"/>
                </a:solidFill>
                <a:latin typeface="华文楷体" panose="02010600040101010101" pitchFamily="2" charset="-122"/>
                <a:ea typeface="华文楷体" panose="02010600040101010101" pitchFamily="2" charset="-122"/>
                <a:sym typeface="+mn-ea"/>
              </a:rPr>
              <a:t>，   </a:t>
            </a:r>
            <a:r>
              <a:rPr lang="en-US" sz="2000" b="1" dirty="0" smtClean="0">
                <a:solidFill>
                  <a:srgbClr val="005DFF"/>
                </a:solidFill>
                <a:latin typeface="华文楷体" panose="02010600040101010101" pitchFamily="2" charset="-122"/>
                <a:ea typeface="华文楷体" panose="02010600040101010101" pitchFamily="2" charset="-122"/>
                <a:sym typeface="+mn-ea"/>
              </a:rPr>
              <a:t>         </a:t>
            </a:r>
            <a:r>
              <a:rPr sz="2000" b="1" dirty="0" smtClean="0">
                <a:solidFill>
                  <a:srgbClr val="005DFF"/>
                </a:solidFill>
                <a:latin typeface="华文楷体" panose="02010600040101010101" pitchFamily="2" charset="-122"/>
                <a:ea typeface="华文楷体" panose="02010600040101010101" pitchFamily="2" charset="-122"/>
                <a:sym typeface="+mn-ea"/>
              </a:rPr>
              <a:t>，（</a:t>
            </a:r>
            <a:r>
              <a:rPr lang="en-US" sz="2000" b="1" dirty="0" smtClean="0">
                <a:solidFill>
                  <a:srgbClr val="005DFF"/>
                </a:solidFill>
                <a:latin typeface="华文楷体" panose="02010600040101010101" pitchFamily="2" charset="-122"/>
                <a:ea typeface="华文楷体" panose="02010600040101010101" pitchFamily="2" charset="-122"/>
                <a:sym typeface="+mn-ea"/>
              </a:rPr>
              <a:t> a</a:t>
            </a:r>
            <a:r>
              <a:rPr lang="zh-CN" altLang="en-US" sz="2000" b="1" dirty="0">
                <a:solidFill>
                  <a:srgbClr val="005DFF"/>
                </a:solidFill>
                <a:latin typeface="华文楷体" panose="02010600040101010101" pitchFamily="2" charset="-122"/>
                <a:ea typeface="华文楷体" panose="02010600040101010101" pitchFamily="2" charset="-122"/>
                <a:sym typeface="+mn-ea"/>
              </a:rPr>
              <a:t>、</a:t>
            </a:r>
            <a:r>
              <a:rPr lang="en-US" altLang="zh-CN" sz="2000" b="1" dirty="0" err="1">
                <a:solidFill>
                  <a:srgbClr val="005DFF"/>
                </a:solidFill>
                <a:latin typeface="华文楷体" panose="02010600040101010101" pitchFamily="2" charset="-122"/>
                <a:ea typeface="华文楷体" panose="02010600040101010101" pitchFamily="2" charset="-122"/>
                <a:sym typeface="+mn-ea"/>
              </a:rPr>
              <a:t>b</a:t>
            </a:r>
            <a:r>
              <a:rPr sz="2000" b="1" dirty="0" err="1">
                <a:solidFill>
                  <a:srgbClr val="005DFF"/>
                </a:solidFill>
                <a:latin typeface="华文楷体" panose="02010600040101010101" pitchFamily="2" charset="-122"/>
                <a:ea typeface="华文楷体" panose="02010600040101010101" pitchFamily="2" charset="-122"/>
                <a:sym typeface="+mn-ea"/>
              </a:rPr>
              <a:t>、</a:t>
            </a:r>
            <a:r>
              <a:rPr lang="en-US" sz="2000" b="1" dirty="0" err="1">
                <a:solidFill>
                  <a:srgbClr val="005DFF"/>
                </a:solidFill>
                <a:latin typeface="华文楷体" panose="02010600040101010101" pitchFamily="2" charset="-122"/>
                <a:ea typeface="华文楷体" panose="02010600040101010101" pitchFamily="2" charset="-122"/>
                <a:sym typeface="+mn-ea"/>
              </a:rPr>
              <a:t>p</a:t>
            </a:r>
            <a:r>
              <a:rPr sz="2000" b="1" dirty="0">
                <a:solidFill>
                  <a:srgbClr val="005DFF"/>
                </a:solidFill>
                <a:latin typeface="华文楷体" panose="02010600040101010101" pitchFamily="2" charset="-122"/>
                <a:ea typeface="华文楷体" panose="02010600040101010101" pitchFamily="2" charset="-122"/>
                <a:sym typeface="+mn-ea"/>
              </a:rPr>
              <a:t> </a:t>
            </a:r>
            <a:r>
              <a:rPr lang="en-US" sz="2000" b="1" dirty="0" smtClean="0">
                <a:solidFill>
                  <a:srgbClr val="005DFF"/>
                </a:solidFill>
                <a:latin typeface="华文楷体" panose="02010600040101010101" pitchFamily="2" charset="-122"/>
                <a:ea typeface="华文楷体" panose="02010600040101010101" pitchFamily="2" charset="-122"/>
                <a:sym typeface="+mn-ea"/>
              </a:rPr>
              <a:t>          </a:t>
            </a:r>
            <a:r>
              <a:rPr sz="2000" b="1" dirty="0" smtClean="0">
                <a:solidFill>
                  <a:srgbClr val="005DFF"/>
                </a:solidFill>
                <a:latin typeface="华文楷体" panose="02010600040101010101" pitchFamily="2" charset="-122"/>
                <a:ea typeface="华文楷体" panose="02010600040101010101" pitchFamily="2" charset="-122"/>
                <a:sym typeface="+mn-ea"/>
              </a:rPr>
              <a:t>、</a:t>
            </a:r>
            <a:r>
              <a:rPr lang="en-US" sz="2000" b="1" dirty="0" err="1">
                <a:solidFill>
                  <a:srgbClr val="005DFF"/>
                </a:solidFill>
                <a:latin typeface="华文楷体" panose="02010600040101010101" pitchFamily="2" charset="-122"/>
                <a:ea typeface="华文楷体" panose="02010600040101010101" pitchFamily="2" charset="-122"/>
                <a:sym typeface="+mn-ea"/>
              </a:rPr>
              <a:t>q</a:t>
            </a:r>
            <a:r>
              <a:rPr sz="2000" b="1" dirty="0" err="1">
                <a:solidFill>
                  <a:srgbClr val="005DFF"/>
                </a:solidFill>
                <a:latin typeface="华文楷体" panose="02010600040101010101" pitchFamily="2" charset="-122"/>
                <a:ea typeface="华文楷体" panose="02010600040101010101" pitchFamily="2" charset="-122"/>
                <a:sym typeface="+mn-ea"/>
              </a:rPr>
              <a:t>为常数</a:t>
            </a:r>
            <a:r>
              <a:rPr sz="2000" b="1" dirty="0">
                <a:solidFill>
                  <a:srgbClr val="005DFF"/>
                </a:solidFill>
                <a:latin typeface="华文楷体" panose="02010600040101010101" pitchFamily="2" charset="-122"/>
                <a:ea typeface="华文楷体" panose="02010600040101010101" pitchFamily="2" charset="-122"/>
                <a:sym typeface="+mn-ea"/>
              </a:rPr>
              <a:t>） 时，</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endPar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3154644" y="1203476"/>
            <a:ext cx="1062990" cy="205740"/>
          </a:xfrm>
          <a:prstGeom prst="rect">
            <a:avLst/>
          </a:prstGeom>
        </p:spPr>
      </p:pic>
      <p:pic>
        <p:nvPicPr>
          <p:cNvPr id="5" name="图片 4"/>
          <p:cNvPicPr>
            <a:picLocks noChangeAspect="1"/>
          </p:cNvPicPr>
          <p:nvPr/>
        </p:nvPicPr>
        <p:blipFill>
          <a:blip r:embed="rId3"/>
          <a:stretch>
            <a:fillRect/>
          </a:stretch>
        </p:blipFill>
        <p:spPr>
          <a:xfrm>
            <a:off x="4571316" y="1207280"/>
            <a:ext cx="1224280" cy="223520"/>
          </a:xfrm>
          <a:prstGeom prst="rect">
            <a:avLst/>
          </a:prstGeom>
        </p:spPr>
      </p:pic>
      <p:pic>
        <p:nvPicPr>
          <p:cNvPr id="6" name="图片 5"/>
          <p:cNvPicPr>
            <a:picLocks noChangeAspect="1"/>
          </p:cNvPicPr>
          <p:nvPr/>
        </p:nvPicPr>
        <p:blipFill>
          <a:blip r:embed="rId4"/>
          <a:stretch>
            <a:fillRect/>
          </a:stretch>
        </p:blipFill>
        <p:spPr>
          <a:xfrm>
            <a:off x="4604324" y="1603124"/>
            <a:ext cx="1141730" cy="186055"/>
          </a:xfrm>
          <a:prstGeom prst="rect">
            <a:avLst/>
          </a:prstGeom>
        </p:spPr>
      </p:pic>
      <p:pic>
        <p:nvPicPr>
          <p:cNvPr id="7" name="图片 6"/>
          <p:cNvPicPr>
            <a:picLocks noChangeAspect="1"/>
          </p:cNvPicPr>
          <p:nvPr/>
        </p:nvPicPr>
        <p:blipFill>
          <a:blip r:embed="rId5"/>
          <a:stretch>
            <a:fillRect/>
          </a:stretch>
        </p:blipFill>
        <p:spPr>
          <a:xfrm>
            <a:off x="2504752" y="1956151"/>
            <a:ext cx="7393305" cy="117919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34160" y="868680"/>
            <a:ext cx="10099675" cy="316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200000"/>
              </a:lnSpc>
              <a:spcBef>
                <a:spcPct val="0"/>
              </a:spcBef>
              <a:spcAft>
                <a:spcPct val="0"/>
              </a:spcAft>
              <a:buFont typeface="Arial" panose="020B0604020202020204" pitchFamily="34" charset="0"/>
              <a:buNone/>
            </a:pPr>
            <a:r>
              <a:rPr lang="zh-CN" sz="2800" b="1">
                <a:solidFill>
                  <a:srgbClr val="000099"/>
                </a:solidFill>
                <a:latin typeface="华文楷体" panose="02010600040101010101" pitchFamily="2" charset="-122"/>
                <a:ea typeface="华文楷体" panose="02010600040101010101" pitchFamily="2" charset="-122"/>
                <a:sym typeface="+mn-ea"/>
              </a:rPr>
              <a:t>  </a:t>
            </a:r>
            <a:r>
              <a:rPr lang="en-US" altLang="zh-CN" sz="2800" b="1" smtClean="0">
                <a:solidFill>
                  <a:srgbClr val="000099"/>
                </a:solidFill>
                <a:latin typeface="华文楷体" panose="02010600040101010101" pitchFamily="2" charset="-122"/>
                <a:ea typeface="华文楷体" panose="02010600040101010101" pitchFamily="2" charset="-122"/>
                <a:sym typeface="+mn-ea"/>
              </a:rPr>
              <a:t>4.</a:t>
            </a:r>
            <a:r>
              <a:rPr lang="zh-CN" altLang="en-US" sz="2800" b="1" smtClean="0">
                <a:solidFill>
                  <a:srgbClr val="000099"/>
                </a:solidFill>
                <a:latin typeface="华文楷体" panose="02010600040101010101" pitchFamily="2" charset="-122"/>
                <a:ea typeface="华文楷体" panose="02010600040101010101" pitchFamily="2" charset="-122"/>
                <a:sym typeface="+mn-ea"/>
              </a:rPr>
              <a:t>链式法则在</a:t>
            </a:r>
            <a:r>
              <a:rPr lang="zh-CN" altLang="en-US" sz="2800" b="1">
                <a:solidFill>
                  <a:srgbClr val="000099"/>
                </a:solidFill>
                <a:latin typeface="华文楷体" panose="02010600040101010101" pitchFamily="2" charset="-122"/>
                <a:ea typeface="华文楷体" panose="02010600040101010101" pitchFamily="2" charset="-122"/>
                <a:sym typeface="+mn-ea"/>
              </a:rPr>
              <a:t>神经网络中的</a:t>
            </a:r>
            <a:r>
              <a:rPr lang="zh-CN" altLang="en-US" sz="2800" b="1" smtClean="0">
                <a:solidFill>
                  <a:srgbClr val="000099"/>
                </a:solidFill>
                <a:latin typeface="华文楷体" panose="02010600040101010101" pitchFamily="2" charset="-122"/>
                <a:ea typeface="华文楷体" panose="02010600040101010101" pitchFamily="2" charset="-122"/>
                <a:sym typeface="+mn-ea"/>
              </a:rPr>
              <a:t>应用</a:t>
            </a:r>
            <a:endParaRPr lang="en-US" altLang="zh-CN" sz="2800" b="1">
              <a:solidFill>
                <a:srgbClr val="000099"/>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zh-CN" altLang="en-US" sz="2400" smtClean="0">
                <a:solidFill>
                  <a:srgbClr val="002060"/>
                </a:solidFill>
                <a:latin typeface="华文楷体" panose="02010600040101010101" pitchFamily="2" charset="-122"/>
                <a:ea typeface="华文楷体" panose="02010600040101010101" pitchFamily="2" charset="-122"/>
                <a:sym typeface="+mn-ea"/>
              </a:rPr>
              <a:t>    神经网络是多层网络结构，神经网络期望输出与实际输出之间的误差是逐层累加形成，每层都有代价函数，使用链式法则从输出层的误差依次往前推调整每层的参数，实现减小误差的目的。</a:t>
            </a:r>
            <a:endParaRPr lang="en-US" altLang="zh-CN" sz="2400" smtClean="0">
              <a:solidFill>
                <a:srgbClr val="002060"/>
              </a:solidFill>
              <a:effectLst>
                <a:outerShdw blurRad="38100" dist="19050" dir="2700000" algn="tl" rotWithShape="0">
                  <a:schemeClr val="dk1">
                    <a:alpha val="40000"/>
                  </a:schemeClr>
                </a:outerShdw>
              </a:effectLst>
              <a:latin typeface="华文楷体" panose="02010600040101010101" pitchFamily="2" charset="-122"/>
              <a:ea typeface="华文楷体" panose="02010600040101010101" pitchFamily="2" charset="-122"/>
              <a:sym typeface="+mn-ea"/>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939290" y="1025525"/>
            <a:ext cx="869188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内容小结</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20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 1.</a:t>
            </a:r>
            <a:r>
              <a:rPr lang="zh-CN" altLang="en-US" sz="2400" b="1">
                <a:solidFill>
                  <a:srgbClr val="FF0000"/>
                </a:solidFill>
                <a:latin typeface="华文楷体" panose="02010600040101010101" pitchFamily="2" charset="-122"/>
                <a:ea typeface="华文楷体" panose="02010600040101010101" pitchFamily="2" charset="-122"/>
                <a:sym typeface="+mn-ea"/>
              </a:rPr>
              <a:t> 神经网络和复合函数</a:t>
            </a: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2. </a:t>
            </a:r>
            <a:r>
              <a:rPr sz="2400" b="1">
                <a:solidFill>
                  <a:srgbClr val="FF0000"/>
                </a:solidFill>
                <a:latin typeface="华文楷体" panose="02010600040101010101" pitchFamily="2" charset="-122"/>
                <a:ea typeface="华文楷体" panose="02010600040101010101" pitchFamily="2" charset="-122"/>
                <a:sym typeface="+mn-ea"/>
              </a:rPr>
              <a:t>单变量函数的链式法则 </a:t>
            </a:r>
            <a:endParaRPr lang="zh-CN" altLang="en-US" sz="2400" b="1">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3. </a:t>
            </a:r>
            <a:r>
              <a:rPr sz="2400" b="1" smtClean="0">
                <a:solidFill>
                  <a:srgbClr val="FF0000"/>
                </a:solidFill>
                <a:latin typeface="华文楷体" panose="02010600040101010101" pitchFamily="2" charset="-122"/>
                <a:ea typeface="华文楷体" panose="02010600040101010101" pitchFamily="2" charset="-122"/>
                <a:sym typeface="+mn-ea"/>
              </a:rPr>
              <a:t>多变量函数的链式法则</a:t>
            </a:r>
            <a:endParaRPr lang="en-US" sz="2400" b="1" smtClean="0">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pPr>
            <a:r>
              <a:rPr lang="en-US" sz="2400" b="1">
                <a:solidFill>
                  <a:srgbClr val="FF0000"/>
                </a:solidFill>
                <a:latin typeface="华文楷体" panose="02010600040101010101" pitchFamily="2" charset="-122"/>
                <a:ea typeface="华文楷体" panose="02010600040101010101" pitchFamily="2" charset="-122"/>
                <a:sym typeface="+mn-ea"/>
              </a:rPr>
              <a:t> </a:t>
            </a:r>
            <a:r>
              <a:rPr lang="en-US" sz="2400" b="1" smtClean="0">
                <a:solidFill>
                  <a:srgbClr val="FF0000"/>
                </a:solidFill>
                <a:latin typeface="华文楷体" panose="02010600040101010101" pitchFamily="2" charset="-122"/>
                <a:ea typeface="华文楷体" panose="02010600040101010101" pitchFamily="2" charset="-122"/>
                <a:sym typeface="+mn-ea"/>
              </a:rPr>
              <a:t>   4.</a:t>
            </a: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zh-CN" altLang="en-US" sz="2400" b="1" smtClean="0">
                <a:solidFill>
                  <a:srgbClr val="FF0000"/>
                </a:solidFill>
                <a:latin typeface="华文楷体" panose="02010600040101010101" pitchFamily="2" charset="-122"/>
                <a:ea typeface="华文楷体" panose="02010600040101010101" pitchFamily="2" charset="-122"/>
                <a:sym typeface="+mn-ea"/>
              </a:rPr>
              <a:t>链式法则</a:t>
            </a:r>
            <a:r>
              <a:rPr lang="zh-CN" altLang="en-US" sz="2400" b="1">
                <a:solidFill>
                  <a:srgbClr val="FF0000"/>
                </a:solidFill>
                <a:latin typeface="华文楷体" panose="02010600040101010101" pitchFamily="2" charset="-122"/>
                <a:ea typeface="华文楷体" panose="02010600040101010101" pitchFamily="2" charset="-122"/>
                <a:sym typeface="+mn-ea"/>
              </a:rPr>
              <a:t>在神经网络中的应用</a:t>
            </a:r>
            <a:endParaRPr lang="en-US" altLang="zh-CN" sz="2400" b="1">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endParaRPr sz="2400" b="1">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106614" y="211138"/>
            <a:ext cx="9629775"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gn="l" fontAlgn="base">
              <a:spcBef>
                <a:spcPct val="0"/>
              </a:spcBef>
              <a:spcAft>
                <a:spcPct val="0"/>
              </a:spcAft>
              <a:buFont typeface="Arial" panose="020B0604020202020204" pitchFamily="34" charset="0"/>
              <a:buNone/>
            </a:pPr>
            <a:r>
              <a:rPr lang="en-US" sz="3600" b="1" smtClean="0">
                <a:solidFill>
                  <a:srgbClr val="CC0000"/>
                </a:solidFill>
                <a:latin typeface="Times New Roman" panose="02020603050405020304" pitchFamily="18" charset="0"/>
                <a:ea typeface="楷体_GB2312" pitchFamily="1" charset="-122"/>
              </a:rPr>
              <a:t>3</a:t>
            </a:r>
            <a:r>
              <a:rPr sz="3600" b="1" smtClean="0">
                <a:solidFill>
                  <a:srgbClr val="CC0000"/>
                </a:solidFill>
                <a:latin typeface="Times New Roman" panose="02020603050405020304" pitchFamily="18" charset="0"/>
                <a:ea typeface="楷体_GB2312" pitchFamily="1" charset="-122"/>
              </a:rPr>
              <a:t>-9 </a:t>
            </a:r>
            <a:r>
              <a:rPr sz="3600" b="1">
                <a:solidFill>
                  <a:srgbClr val="CC0000"/>
                </a:solidFill>
                <a:latin typeface="Times New Roman" panose="02020603050405020304" pitchFamily="18" charset="0"/>
                <a:ea typeface="楷体_GB2312" pitchFamily="1" charset="-122"/>
              </a:rPr>
              <a:t>梯度下降法的基础：多变量函数的近似公式</a:t>
            </a:r>
          </a:p>
        </p:txBody>
      </p:sp>
      <p:sp>
        <p:nvSpPr>
          <p:cNvPr id="6149" name="Rectangle 3"/>
          <p:cNvSpPr>
            <a:spLocks noChangeArrowheads="1"/>
          </p:cNvSpPr>
          <p:nvPr/>
        </p:nvSpPr>
        <p:spPr bwMode="auto">
          <a:xfrm>
            <a:off x="1873885" y="720725"/>
            <a:ext cx="9726295" cy="498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a:solidFill>
                  <a:srgbClr val="000099"/>
                </a:solidFill>
                <a:latin typeface="华文楷体" panose="02010600040101010101" pitchFamily="2" charset="-122"/>
                <a:ea typeface="华文楷体" panose="02010600040101010101" pitchFamily="2" charset="-122"/>
                <a:sym typeface="+mn-ea"/>
              </a:rPr>
              <a:t>  </a:t>
            </a:r>
            <a:r>
              <a:rPr lang="en-US" sz="2400" b="1">
                <a:solidFill>
                  <a:srgbClr val="000099"/>
                </a:solidFill>
                <a:latin typeface="华文楷体" panose="02010600040101010101" pitchFamily="2" charset="-122"/>
                <a:ea typeface="华文楷体" panose="02010600040101010101" pitchFamily="2" charset="-122"/>
                <a:sym typeface="+mn-ea"/>
              </a:rPr>
              <a:t> </a:t>
            </a:r>
            <a:r>
              <a:rPr sz="2000">
                <a:solidFill>
                  <a:srgbClr val="FF0000"/>
                </a:solidFill>
                <a:latin typeface="华文楷体" panose="02010600040101010101" pitchFamily="2" charset="-122"/>
                <a:ea typeface="华文楷体" panose="02010600040101010101" pitchFamily="2" charset="-122"/>
                <a:sym typeface="+mn-ea"/>
              </a:rPr>
              <a:t>梯度下降法</a:t>
            </a:r>
            <a:r>
              <a:rPr sz="2000">
                <a:solidFill>
                  <a:srgbClr val="002060"/>
                </a:solidFill>
                <a:latin typeface="华文楷体" panose="02010600040101010101" pitchFamily="2" charset="-122"/>
                <a:ea typeface="华文楷体" panose="02010600040101010101" pitchFamily="2" charset="-122"/>
                <a:sym typeface="+mn-ea"/>
              </a:rPr>
              <a:t>是确定神经网络的一种代表性的方法。在应用梯度下降法时，需要用到多变量函数的近似公式。</a:t>
            </a:r>
            <a:r>
              <a:rPr 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en-US" altLang="zh-CN" sz="2800" b="1">
                <a:solidFill>
                  <a:srgbClr val="000099"/>
                </a:solidFill>
                <a:latin typeface="华文楷体" panose="02010600040101010101" pitchFamily="2" charset="-122"/>
                <a:ea typeface="华文楷体" panose="02010600040101010101" pitchFamily="2" charset="-122"/>
                <a:sym typeface="+mn-ea"/>
              </a:rPr>
              <a:t>1.</a:t>
            </a:r>
            <a:r>
              <a:rPr lang="zh-CN" altLang="en-US" sz="2800" b="1">
                <a:solidFill>
                  <a:srgbClr val="000099"/>
                </a:solidFill>
                <a:latin typeface="华文楷体" panose="02010600040101010101" pitchFamily="2" charset="-122"/>
                <a:ea typeface="华文楷体" panose="02010600040101010101" pitchFamily="2" charset="-122"/>
                <a:sym typeface="+mn-ea"/>
              </a:rPr>
              <a:t>单变量函数的近似公式</a:t>
            </a: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b="1">
                <a:solidFill>
                  <a:srgbClr val="FF0000"/>
                </a:solidFill>
                <a:latin typeface="华文楷体" panose="02010600040101010101" pitchFamily="2" charset="-122"/>
                <a:ea typeface="华文楷体" panose="02010600040101010101" pitchFamily="2" charset="-122"/>
                <a:sym typeface="+mn-ea"/>
              </a:rPr>
              <a:t> </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首先来考察单变量函数 。如果</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作微小的变化，那么函数值</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将会怎样变化呢？</a:t>
            </a:r>
          </a:p>
          <a:p>
            <a:pPr fontAlgn="base">
              <a:lnSpc>
                <a:spcPct val="150000"/>
              </a:lnSpc>
              <a:spcBef>
                <a:spcPct val="0"/>
              </a:spcBef>
              <a:spcAft>
                <a:spcPct val="0"/>
              </a:spcAft>
              <a:buFont typeface="Arial" panose="020B0604020202020204" pitchFamily="34" charset="0"/>
              <a:buNone/>
            </a:pPr>
            <a:endParaRPr lang="zh-CN" altLang="en-US" sz="200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a:solidFill>
                  <a:srgbClr val="FF0000"/>
                </a:solidFill>
                <a:latin typeface="华文楷体" panose="02010600040101010101" pitchFamily="2" charset="-122"/>
                <a:ea typeface="华文楷体" panose="02010600040101010101" pitchFamily="2" charset="-122"/>
              </a:rPr>
              <a:t>    </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在这个定义式中，</a:t>
            </a:r>
            <a:r>
              <a:rPr lang="zh-CN" altLang="en-US" sz="2000">
                <a:solidFill>
                  <a:srgbClr val="FF0000"/>
                </a:solidFill>
                <a:latin typeface="Arial" panose="020B0604020202020204" pitchFamily="34" charset="0"/>
                <a:ea typeface="华文楷体" panose="02010600040101010101" pitchFamily="2" charset="-122"/>
                <a:cs typeface="Arial" panose="020B0604020202020204" pitchFamily="34" charset="0"/>
              </a:rPr>
              <a:t>∆</a:t>
            </a:r>
            <a:r>
              <a:rPr lang="en-US" altLang="zh-CN" sz="2000">
                <a:solidFill>
                  <a:srgbClr val="FF0000"/>
                </a:solidFill>
                <a:latin typeface="Arial" panose="020B0604020202020204" pitchFamily="34" charset="0"/>
                <a:ea typeface="华文楷体" panose="02010600040101010101" pitchFamily="2" charset="-122"/>
                <a:cs typeface="Arial" panose="020B0604020202020204" pitchFamily="34" charset="0"/>
              </a:rPr>
              <a:t>x</a:t>
            </a:r>
            <a:r>
              <a:rPr lang="zh-CN" altLang="en-US" sz="2000">
                <a:solidFill>
                  <a:srgbClr val="FF0000"/>
                </a:solidFill>
                <a:latin typeface="华文楷体" panose="02010600040101010101" pitchFamily="2" charset="-122"/>
                <a:ea typeface="华文楷体" panose="02010600040101010101" pitchFamily="2" charset="-122"/>
              </a:rPr>
              <a:t>为“无限小的值”</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因而，下式近似成立。</a:t>
            </a:r>
            <a:r>
              <a:rPr lang="zh-CN" altLang="en-US" sz="200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zh-CN" altLang="en-US" sz="200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zh-CN" altLang="en-US" sz="200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zh-CN" altLang="en-US" sz="2000">
                <a:solidFill>
                  <a:srgbClr val="FF0000"/>
                </a:solidFill>
                <a:latin typeface="华文楷体" panose="02010600040101010101" pitchFamily="2" charset="-122"/>
                <a:ea typeface="华文楷体" panose="02010600040101010101" pitchFamily="2" charset="-122"/>
              </a:rPr>
              <a:t>    上式变形可得</a:t>
            </a:r>
          </a:p>
          <a:p>
            <a:pPr fontAlgn="base">
              <a:lnSpc>
                <a:spcPct val="150000"/>
              </a:lnSpc>
              <a:spcBef>
                <a:spcPct val="0"/>
              </a:spcBef>
              <a:spcAft>
                <a:spcPct val="0"/>
              </a:spcAft>
              <a:buFont typeface="Arial" panose="020B0604020202020204" pitchFamily="34" charset="0"/>
              <a:buNone/>
            </a:pPr>
            <a:endParaRPr lang="zh-CN" altLang="en-US" sz="2000">
              <a:solidFill>
                <a:srgbClr val="FF0000"/>
              </a:solidFill>
              <a:latin typeface="华文楷体" panose="02010600040101010101" pitchFamily="2" charset="-122"/>
              <a:ea typeface="华文楷体" panose="02010600040101010101" pitchFamily="2" charset="-122"/>
            </a:endParaRPr>
          </a:p>
        </p:txBody>
      </p:sp>
      <p:pic>
        <p:nvPicPr>
          <p:cNvPr id="6" name="图片 5"/>
          <p:cNvPicPr>
            <a:picLocks noChangeAspect="1"/>
          </p:cNvPicPr>
          <p:nvPr/>
        </p:nvPicPr>
        <p:blipFill>
          <a:blip r:embed="rId2"/>
          <a:stretch>
            <a:fillRect/>
          </a:stretch>
        </p:blipFill>
        <p:spPr>
          <a:xfrm>
            <a:off x="4421505" y="2838450"/>
            <a:ext cx="3516630" cy="557530"/>
          </a:xfrm>
          <a:prstGeom prst="rect">
            <a:avLst/>
          </a:prstGeom>
        </p:spPr>
      </p:pic>
      <p:pic>
        <p:nvPicPr>
          <p:cNvPr id="7" name="图片 6"/>
          <p:cNvPicPr>
            <a:picLocks noChangeAspect="1"/>
          </p:cNvPicPr>
          <p:nvPr/>
        </p:nvPicPr>
        <p:blipFill>
          <a:blip r:embed="rId3"/>
          <a:stretch>
            <a:fillRect/>
          </a:stretch>
        </p:blipFill>
        <p:spPr>
          <a:xfrm>
            <a:off x="4498340" y="3814445"/>
            <a:ext cx="2756535" cy="524510"/>
          </a:xfrm>
          <a:prstGeom prst="rect">
            <a:avLst/>
          </a:prstGeom>
        </p:spPr>
      </p:pic>
      <p:pic>
        <p:nvPicPr>
          <p:cNvPr id="2" name="图片 1"/>
          <p:cNvPicPr>
            <a:picLocks noChangeAspect="1"/>
          </p:cNvPicPr>
          <p:nvPr/>
        </p:nvPicPr>
        <p:blipFill>
          <a:blip r:embed="rId4"/>
          <a:stretch>
            <a:fillRect/>
          </a:stretch>
        </p:blipFill>
        <p:spPr>
          <a:xfrm>
            <a:off x="4164965" y="4822825"/>
            <a:ext cx="3319145" cy="262890"/>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73885" y="720725"/>
            <a:ext cx="972629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000" b="1" dirty="0">
                <a:solidFill>
                  <a:srgbClr val="000099"/>
                </a:solidFill>
                <a:latin typeface="华文楷体" panose="02010600040101010101" pitchFamily="2" charset="-122"/>
                <a:ea typeface="华文楷体" panose="02010600040101010101" pitchFamily="2" charset="-122"/>
                <a:sym typeface="+mn-ea"/>
              </a:rPr>
              <a:t>  </a:t>
            </a:r>
            <a:r>
              <a:rPr lang="en-US" sz="2400" b="1" dirty="0">
                <a:solidFill>
                  <a:srgbClr val="000099"/>
                </a:solidFill>
                <a:latin typeface="华文楷体" panose="02010600040101010101" pitchFamily="2" charset="-122"/>
                <a:ea typeface="华文楷体" panose="02010600040101010101" pitchFamily="2" charset="-122"/>
                <a:sym typeface="+mn-ea"/>
              </a:rPr>
              <a:t> </a:t>
            </a:r>
            <a:r>
              <a:rPr lang="zh-CN"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sym typeface="+mn-ea"/>
              </a:rPr>
              <a:t>例</a:t>
            </a:r>
            <a:r>
              <a:rPr lang="zh-CN" sz="2000" b="1" dirty="0">
                <a:solidFill>
                  <a:srgbClr val="005DFF"/>
                </a:solidFill>
                <a:latin typeface="华文楷体" panose="02010600040101010101" pitchFamily="2" charset="-122"/>
                <a:ea typeface="华文楷体" panose="02010600040101010101" pitchFamily="2" charset="-122"/>
                <a:sym typeface="+mn-ea"/>
              </a:rPr>
              <a:t>】</a:t>
            </a:r>
            <a:r>
              <a:rPr sz="2000" b="1" dirty="0">
                <a:solidFill>
                  <a:srgbClr val="005DFF"/>
                </a:solidFill>
                <a:latin typeface="华文楷体" panose="02010600040101010101" pitchFamily="2" charset="-122"/>
                <a:ea typeface="华文楷体" panose="02010600040101010101" pitchFamily="2" charset="-122"/>
                <a:sym typeface="+mn-ea"/>
              </a:rPr>
              <a:t>当         </a:t>
            </a:r>
            <a:r>
              <a:rPr lang="en-US" sz="2000" b="1" dirty="0" smtClean="0">
                <a:solidFill>
                  <a:srgbClr val="005DFF"/>
                </a:solidFill>
                <a:latin typeface="华文楷体" panose="02010600040101010101" pitchFamily="2" charset="-122"/>
                <a:ea typeface="华文楷体" panose="02010600040101010101" pitchFamily="2" charset="-122"/>
                <a:sym typeface="+mn-ea"/>
              </a:rPr>
              <a:t>      </a:t>
            </a:r>
            <a:r>
              <a:rPr sz="2000" b="1" dirty="0" err="1" smtClean="0">
                <a:solidFill>
                  <a:srgbClr val="005DFF"/>
                </a:solidFill>
                <a:latin typeface="华文楷体" panose="02010600040101010101" pitchFamily="2" charset="-122"/>
                <a:ea typeface="华文楷体" panose="02010600040101010101" pitchFamily="2" charset="-122"/>
                <a:sym typeface="+mn-ea"/>
              </a:rPr>
              <a:t>时</a:t>
            </a:r>
            <a:r>
              <a:rPr sz="2000" b="1" dirty="0" err="1">
                <a:solidFill>
                  <a:srgbClr val="005DFF"/>
                </a:solidFill>
                <a:latin typeface="华文楷体" panose="02010600040101010101" pitchFamily="2" charset="-122"/>
                <a:ea typeface="华文楷体" panose="02010600040101010101" pitchFamily="2" charset="-122"/>
                <a:sym typeface="+mn-ea"/>
              </a:rPr>
              <a:t>，求</a:t>
            </a:r>
            <a:r>
              <a:rPr lang="en-US" sz="2000" b="1" dirty="0" err="1">
                <a:solidFill>
                  <a:srgbClr val="005DFF"/>
                </a:solidFill>
                <a:latin typeface="华文楷体" panose="02010600040101010101" pitchFamily="2" charset="-122"/>
                <a:ea typeface="华文楷体" panose="02010600040101010101" pitchFamily="2" charset="-122"/>
                <a:sym typeface="+mn-ea"/>
              </a:rPr>
              <a:t>x</a:t>
            </a:r>
            <a:r>
              <a:rPr lang="en-US" sz="2000" b="1" dirty="0">
                <a:solidFill>
                  <a:srgbClr val="005DFF"/>
                </a:solidFill>
                <a:latin typeface="华文楷体" panose="02010600040101010101" pitchFamily="2" charset="-122"/>
                <a:ea typeface="华文楷体" panose="02010600040101010101" pitchFamily="2" charset="-122"/>
                <a:sym typeface="+mn-ea"/>
              </a:rPr>
              <a:t>=0</a:t>
            </a:r>
            <a:r>
              <a:rPr sz="2000" b="1" dirty="0">
                <a:solidFill>
                  <a:srgbClr val="005DFF"/>
                </a:solidFill>
                <a:latin typeface="华文楷体" panose="02010600040101010101" pitchFamily="2" charset="-122"/>
                <a:ea typeface="华文楷体" panose="02010600040101010101" pitchFamily="2" charset="-122"/>
                <a:sym typeface="+mn-ea"/>
              </a:rPr>
              <a:t>附近的近似公式。</a:t>
            </a:r>
            <a:r>
              <a:rPr 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zh-CN" sz="2000" b="1"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altLang="zh-CN" sz="2000" dirty="0" smtClean="0">
                <a:solidFill>
                  <a:srgbClr val="002060"/>
                </a:solidFill>
                <a:latin typeface="华文楷体" panose="02010600040101010101" pitchFamily="2" charset="-122"/>
                <a:ea typeface="华文楷体" panose="02010600040101010101" pitchFamily="2" charset="-122"/>
                <a:sym typeface="+mn-ea"/>
              </a:rPr>
              <a:t>1.</a:t>
            </a:r>
            <a:r>
              <a:rPr lang="zh-CN" sz="2000" dirty="0" smtClean="0">
                <a:solidFill>
                  <a:srgbClr val="002060"/>
                </a:solidFill>
                <a:latin typeface="华文楷体" panose="02010600040101010101" pitchFamily="2" charset="-122"/>
                <a:ea typeface="华文楷体" panose="02010600040101010101" pitchFamily="2" charset="-122"/>
                <a:sym typeface="+mn-ea"/>
              </a:rPr>
              <a:t>由</a:t>
            </a:r>
            <a:r>
              <a:rPr lang="zh-CN" sz="2000" dirty="0">
                <a:solidFill>
                  <a:srgbClr val="002060"/>
                </a:solidFill>
                <a:latin typeface="华文楷体" panose="02010600040101010101" pitchFamily="2" charset="-122"/>
                <a:ea typeface="华文楷体" panose="02010600040101010101" pitchFamily="2" charset="-122"/>
                <a:sym typeface="+mn-ea"/>
              </a:rPr>
              <a:t>题可得         </a:t>
            </a:r>
            <a:r>
              <a:rPr lang="en-US" altLang="zh-CN" sz="2000" dirty="0" smtClean="0">
                <a:solidFill>
                  <a:srgbClr val="002060"/>
                </a:solidFill>
                <a:latin typeface="华文楷体" panose="02010600040101010101" pitchFamily="2" charset="-122"/>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en-US" altLang="zh-CN" sz="2000" dirty="0" smtClean="0">
                <a:solidFill>
                  <a:srgbClr val="002060"/>
                </a:solidFill>
                <a:latin typeface="华文楷体" panose="02010600040101010101" pitchFamily="2" charset="-122"/>
                <a:ea typeface="华文楷体" panose="02010600040101010101" pitchFamily="2" charset="-122"/>
                <a:sym typeface="+mn-ea"/>
              </a:rPr>
              <a:t>      2.</a:t>
            </a:r>
            <a:r>
              <a:rPr lang="zh-CN" altLang="en-US" sz="2000" dirty="0" smtClean="0">
                <a:solidFill>
                  <a:srgbClr val="002060"/>
                </a:solidFill>
                <a:latin typeface="华文楷体" panose="02010600040101010101" pitchFamily="2" charset="-122"/>
                <a:ea typeface="华文楷体" panose="02010600040101010101" pitchFamily="2" charset="-122"/>
                <a:sym typeface="+mn-ea"/>
              </a:rPr>
              <a:t>由近似公式可得</a:t>
            </a:r>
            <a:endParaRPr lang="zh-CN" sz="2000" dirty="0">
              <a:solidFill>
                <a:srgbClr val="00206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dirty="0">
                <a:solidFill>
                  <a:srgbClr val="002060"/>
                </a:solidFill>
                <a:latin typeface="华文楷体" panose="02010600040101010101" pitchFamily="2" charset="-122"/>
                <a:ea typeface="华文楷体" panose="02010600040101010101" pitchFamily="2" charset="-122"/>
              </a:rPr>
              <a:t>     </a:t>
            </a:r>
            <a:r>
              <a:rPr lang="zh-CN" altLang="en-US" sz="2000" dirty="0" smtClean="0">
                <a:solidFill>
                  <a:srgbClr val="002060"/>
                </a:solidFill>
                <a:latin typeface="华文楷体" panose="02010600040101010101" pitchFamily="2" charset="-122"/>
                <a:ea typeface="华文楷体" panose="02010600040101010101" pitchFamily="2" charset="-122"/>
              </a:rPr>
              <a:t> </a:t>
            </a:r>
            <a:r>
              <a:rPr lang="en-US" altLang="zh-CN" sz="2000" dirty="0" smtClean="0">
                <a:solidFill>
                  <a:srgbClr val="002060"/>
                </a:solidFill>
                <a:latin typeface="华文楷体" panose="02010600040101010101" pitchFamily="2" charset="-122"/>
                <a:ea typeface="华文楷体" panose="02010600040101010101" pitchFamily="2" charset="-122"/>
              </a:rPr>
              <a:t>3.</a:t>
            </a:r>
            <a:r>
              <a:rPr lang="zh-CN" altLang="en-US" sz="2000" dirty="0" smtClean="0">
                <a:solidFill>
                  <a:srgbClr val="002060"/>
                </a:solidFill>
                <a:latin typeface="华文楷体" panose="02010600040101010101" pitchFamily="2" charset="-122"/>
                <a:ea typeface="华文楷体" panose="02010600040101010101" pitchFamily="2" charset="-122"/>
              </a:rPr>
              <a:t>取</a:t>
            </a:r>
            <a:r>
              <a:rPr lang="en-US" altLang="zh-CN" sz="2000" dirty="0">
                <a:solidFill>
                  <a:srgbClr val="002060"/>
                </a:solidFill>
                <a:latin typeface="华文楷体" panose="02010600040101010101" pitchFamily="2" charset="-122"/>
                <a:ea typeface="华文楷体" panose="02010600040101010101" pitchFamily="2" charset="-122"/>
              </a:rPr>
              <a:t>x=0</a:t>
            </a:r>
            <a:r>
              <a:rPr lang="zh-CN" altLang="en-US" sz="2000" dirty="0">
                <a:solidFill>
                  <a:srgbClr val="002060"/>
                </a:solidFill>
                <a:latin typeface="华文楷体" panose="02010600040101010101" pitchFamily="2" charset="-122"/>
                <a:ea typeface="华文楷体" panose="02010600040101010101" pitchFamily="2" charset="-122"/>
              </a:rPr>
              <a:t>，重新将</a:t>
            </a:r>
            <a:r>
              <a:rPr lang="zh-CN" altLang="en-US" sz="2000" dirty="0">
                <a:solidFill>
                  <a:srgbClr val="002060"/>
                </a:solidFill>
                <a:latin typeface="Arial" panose="020B0604020202020204" pitchFamily="34" charset="0"/>
                <a:ea typeface="华文楷体" panose="02010600040101010101" pitchFamily="2" charset="-122"/>
                <a:cs typeface="Arial" panose="020B0604020202020204" pitchFamily="34" charset="0"/>
              </a:rPr>
              <a:t>∆</a:t>
            </a:r>
            <a:r>
              <a:rPr lang="en-US" altLang="zh-CN" sz="2000" dirty="0">
                <a:solidFill>
                  <a:srgbClr val="002060"/>
                </a:solidFill>
                <a:latin typeface="Arial" panose="020B0604020202020204" pitchFamily="34" charset="0"/>
                <a:ea typeface="华文楷体" panose="02010600040101010101" pitchFamily="2" charset="-122"/>
                <a:cs typeface="Arial" panose="020B0604020202020204" pitchFamily="34" charset="0"/>
              </a:rPr>
              <a:t>x</a:t>
            </a:r>
            <a:r>
              <a:rPr lang="zh-CN" altLang="en-US" sz="2000" dirty="0">
                <a:solidFill>
                  <a:srgbClr val="002060"/>
                </a:solidFill>
                <a:latin typeface="华文楷体" panose="02010600040101010101" pitchFamily="2" charset="-122"/>
                <a:ea typeface="华文楷体" panose="02010600040101010101" pitchFamily="2" charset="-122"/>
              </a:rPr>
              <a:t>替换为</a:t>
            </a:r>
            <a:r>
              <a:rPr lang="en-US" altLang="zh-CN" sz="2000" dirty="0">
                <a:solidFill>
                  <a:srgbClr val="002060"/>
                </a:solidFill>
                <a:latin typeface="华文楷体" panose="02010600040101010101" pitchFamily="2" charset="-122"/>
                <a:ea typeface="华文楷体" panose="02010600040101010101" pitchFamily="2" charset="-122"/>
              </a:rPr>
              <a:t>x</a:t>
            </a:r>
            <a:r>
              <a:rPr lang="zh-CN" altLang="en-US" sz="2000" dirty="0">
                <a:solidFill>
                  <a:srgbClr val="002060"/>
                </a:solidFill>
                <a:latin typeface="华文楷体" panose="02010600040101010101" pitchFamily="2" charset="-122"/>
                <a:ea typeface="华文楷体" panose="02010600040101010101" pitchFamily="2" charset="-122"/>
              </a:rPr>
              <a:t>，可得 </a:t>
            </a:r>
            <a:endParaRPr lang="en-US" altLang="zh-CN" sz="2000" dirty="0" smtClean="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dirty="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dirty="0">
                <a:solidFill>
                  <a:srgbClr val="FF0000"/>
                </a:solidFill>
                <a:latin typeface="华文楷体" panose="02010600040101010101" pitchFamily="2" charset="-122"/>
                <a:ea typeface="华文楷体" panose="02010600040101010101" pitchFamily="2" charset="-122"/>
              </a:rPr>
              <a:t>      注：</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在</a:t>
            </a:r>
            <a:r>
              <a:rPr lang="en-US" altLang="zh-CN"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x=0</a:t>
            </a:r>
            <a:r>
              <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附近两个函数的图像重叠在一起，由此可以确认上题的解答是正确的。</a:t>
            </a:r>
            <a:endParaRPr lang="zh-CN" altLang="en-US" sz="2000" dirty="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dirty="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dirty="0">
              <a:solidFill>
                <a:srgbClr val="FF00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3201197" y="1005045"/>
            <a:ext cx="1016000" cy="247015"/>
          </a:xfrm>
          <a:prstGeom prst="rect">
            <a:avLst/>
          </a:prstGeom>
        </p:spPr>
      </p:pic>
      <p:pic>
        <p:nvPicPr>
          <p:cNvPr id="4" name="图片 3"/>
          <p:cNvPicPr>
            <a:picLocks noChangeAspect="1"/>
          </p:cNvPicPr>
          <p:nvPr/>
        </p:nvPicPr>
        <p:blipFill>
          <a:blip r:embed="rId3"/>
          <a:stretch>
            <a:fillRect/>
          </a:stretch>
        </p:blipFill>
        <p:spPr>
          <a:xfrm>
            <a:off x="4163551" y="1449214"/>
            <a:ext cx="1082040" cy="249555"/>
          </a:xfrm>
          <a:prstGeom prst="rect">
            <a:avLst/>
          </a:prstGeom>
        </p:spPr>
      </p:pic>
      <p:pic>
        <p:nvPicPr>
          <p:cNvPr id="5" name="图片 4"/>
          <p:cNvPicPr>
            <a:picLocks noChangeAspect="1"/>
          </p:cNvPicPr>
          <p:nvPr/>
        </p:nvPicPr>
        <p:blipFill>
          <a:blip r:embed="rId4"/>
          <a:stretch>
            <a:fillRect/>
          </a:stretch>
        </p:blipFill>
        <p:spPr>
          <a:xfrm>
            <a:off x="4388647" y="1895032"/>
            <a:ext cx="1967865" cy="261620"/>
          </a:xfrm>
          <a:prstGeom prst="rect">
            <a:avLst/>
          </a:prstGeom>
        </p:spPr>
      </p:pic>
      <p:pic>
        <p:nvPicPr>
          <p:cNvPr id="8" name="图片 7"/>
          <p:cNvPicPr>
            <a:picLocks noChangeAspect="1"/>
          </p:cNvPicPr>
          <p:nvPr/>
        </p:nvPicPr>
        <p:blipFill>
          <a:blip r:embed="rId5"/>
          <a:stretch>
            <a:fillRect/>
          </a:stretch>
        </p:blipFill>
        <p:spPr>
          <a:xfrm>
            <a:off x="6707204" y="2418689"/>
            <a:ext cx="1203325" cy="220345"/>
          </a:xfrm>
          <a:prstGeom prst="rect">
            <a:avLst/>
          </a:prstGeom>
        </p:spPr>
      </p:pic>
      <p:pic>
        <p:nvPicPr>
          <p:cNvPr id="9" name="图片 8"/>
          <p:cNvPicPr>
            <a:picLocks noChangeAspect="1"/>
          </p:cNvPicPr>
          <p:nvPr/>
        </p:nvPicPr>
        <p:blipFill>
          <a:blip r:embed="rId6"/>
          <a:stretch>
            <a:fillRect/>
          </a:stretch>
        </p:blipFill>
        <p:spPr>
          <a:xfrm>
            <a:off x="2411633" y="3749384"/>
            <a:ext cx="6427859" cy="1873326"/>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51660" y="165100"/>
            <a:ext cx="9726295"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endParaRPr lang="en-US" altLang="zh-CN" sz="20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sz="20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altLang="zh-CN" sz="2800" b="1"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a:t>
            </a:r>
            <a:r>
              <a:rPr lang="en-US" altLang="zh-CN" sz="2800" b="1">
                <a:solidFill>
                  <a:srgbClr val="000099"/>
                </a:solidFill>
                <a:latin typeface="华文楷体" panose="02010600040101010101" pitchFamily="2" charset="-122"/>
                <a:ea typeface="华文楷体" panose="02010600040101010101" pitchFamily="2" charset="-122"/>
                <a:sym typeface="+mn-ea"/>
              </a:rPr>
              <a:t>.</a:t>
            </a:r>
            <a:r>
              <a:rPr lang="zh-CN" altLang="en-US" sz="2800" b="1">
                <a:solidFill>
                  <a:srgbClr val="000099"/>
                </a:solidFill>
                <a:latin typeface="华文楷体" panose="02010600040101010101" pitchFamily="2" charset="-122"/>
                <a:ea typeface="华文楷体" panose="02010600040101010101" pitchFamily="2" charset="-122"/>
                <a:sym typeface="+mn-ea"/>
              </a:rPr>
              <a:t>多变量函数的近似</a:t>
            </a:r>
            <a:r>
              <a:rPr lang="zh-CN" altLang="en-US" sz="2800" b="1" smtClean="0">
                <a:solidFill>
                  <a:srgbClr val="000099"/>
                </a:solidFill>
                <a:latin typeface="华文楷体" panose="02010600040101010101" pitchFamily="2" charset="-122"/>
                <a:ea typeface="华文楷体" panose="02010600040101010101" pitchFamily="2" charset="-122"/>
                <a:sym typeface="+mn-ea"/>
              </a:rPr>
              <a:t>公式</a:t>
            </a:r>
            <a:endParaRPr lang="zh-CN" altLang="en-US" sz="2800" b="1">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下面我们将单变量函数的近似公式扩展到两个变量的函数。如果</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x</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y</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作微小的变化，那么函数</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z=f(x,y)</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的值将会怎样变化呢</a:t>
            </a:r>
            <a:r>
              <a:rPr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endParaRPr 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a:solidFill>
                  <a:srgbClr val="FF0000"/>
                </a:solidFill>
                <a:latin typeface="华文楷体" panose="02010600040101010101" pitchFamily="2" charset="-122"/>
                <a:ea typeface="华文楷体" panose="02010600040101010101" pitchFamily="2" charset="-122"/>
              </a:rPr>
              <a:t>    </a:t>
            </a:r>
            <a:r>
              <a:rPr lang="zh-CN" altLang="en-US" sz="2000" smtClean="0">
                <a:solidFill>
                  <a:srgbClr val="FF0000"/>
                </a:solidFill>
                <a:latin typeface="华文楷体" panose="02010600040101010101" pitchFamily="2" charset="-122"/>
                <a:ea typeface="华文楷体" panose="02010600040101010101" pitchFamily="2" charset="-122"/>
              </a:rPr>
              <a:t> </a:t>
            </a:r>
            <a:r>
              <a:rPr lang="zh-CN" alt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定义</a:t>
            </a:r>
            <a:r>
              <a:rPr lang="zh-CN" altLang="en-US" sz="2000">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rPr>
              <a:t>∆</a:t>
            </a:r>
            <a:r>
              <a:rPr lang="en-US" altLang="zh-CN" sz="2000">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rPr>
              <a:t>z,                                           </a:t>
            </a:r>
            <a:r>
              <a:rPr lang="en-US" altLang="zh-CN" sz="2000" smtClean="0">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rPr>
              <a:t> </a:t>
            </a:r>
            <a:r>
              <a:rPr lang="zh-CN" altLang="en-US" sz="2000">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rPr>
              <a:t>，</a:t>
            </a:r>
            <a:r>
              <a:rPr lang="zh-CN" alt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简化</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上式得：             </a:t>
            </a:r>
            <a:r>
              <a:rPr lang="zh-CN" alt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，将</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其推广到三个变量可得</a:t>
            </a:r>
          </a:p>
          <a:p>
            <a:pPr fontAlgn="base">
              <a:lnSpc>
                <a:spcPct val="150000"/>
              </a:lnSpc>
              <a:spcBef>
                <a:spcPct val="0"/>
              </a:spcBef>
              <a:spcAft>
                <a:spcPct val="0"/>
              </a:spcAft>
              <a:buFont typeface="Arial" panose="020B0604020202020204" pitchFamily="34" charset="0"/>
              <a:buNone/>
            </a:pPr>
            <a:endParaRPr lang="zh-CN" altLang="en-US" sz="2000" b="1">
              <a:solidFill>
                <a:srgbClr val="005DFF"/>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endParaRPr lang="zh-CN" altLang="en-US" sz="2000">
              <a:solidFill>
                <a:srgbClr val="FF0000"/>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2"/>
          <a:stretch>
            <a:fillRect/>
          </a:stretch>
        </p:blipFill>
        <p:spPr>
          <a:xfrm>
            <a:off x="2763046" y="2356349"/>
            <a:ext cx="5375646" cy="576631"/>
          </a:xfrm>
          <a:prstGeom prst="rect">
            <a:avLst/>
          </a:prstGeom>
        </p:spPr>
      </p:pic>
      <p:pic>
        <p:nvPicPr>
          <p:cNvPr id="2" name="图片 1"/>
          <p:cNvPicPr>
            <a:picLocks noChangeAspect="1"/>
          </p:cNvPicPr>
          <p:nvPr/>
        </p:nvPicPr>
        <p:blipFill>
          <a:blip r:embed="rId3"/>
          <a:stretch>
            <a:fillRect/>
          </a:stretch>
        </p:blipFill>
        <p:spPr>
          <a:xfrm>
            <a:off x="3545420" y="3330753"/>
            <a:ext cx="2917825" cy="196215"/>
          </a:xfrm>
          <a:prstGeom prst="rect">
            <a:avLst/>
          </a:prstGeom>
        </p:spPr>
      </p:pic>
      <p:pic>
        <p:nvPicPr>
          <p:cNvPr id="6" name="图片 5"/>
          <p:cNvPicPr>
            <a:picLocks noChangeAspect="1"/>
          </p:cNvPicPr>
          <p:nvPr/>
        </p:nvPicPr>
        <p:blipFill>
          <a:blip r:embed="rId4"/>
          <a:stretch>
            <a:fillRect/>
          </a:stretch>
        </p:blipFill>
        <p:spPr>
          <a:xfrm>
            <a:off x="7918491" y="3066275"/>
            <a:ext cx="1980565" cy="467360"/>
          </a:xfrm>
          <a:prstGeom prst="rect">
            <a:avLst/>
          </a:prstGeom>
        </p:spPr>
      </p:pic>
      <p:pic>
        <p:nvPicPr>
          <p:cNvPr id="12" name="图片 11"/>
          <p:cNvPicPr>
            <a:picLocks noChangeAspect="1"/>
          </p:cNvPicPr>
          <p:nvPr/>
        </p:nvPicPr>
        <p:blipFill>
          <a:blip r:embed="rId5"/>
          <a:stretch>
            <a:fillRect/>
          </a:stretch>
        </p:blipFill>
        <p:spPr>
          <a:xfrm>
            <a:off x="3304754" y="3533953"/>
            <a:ext cx="2707005" cy="573405"/>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51660" y="165100"/>
            <a:ext cx="972629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endParaRPr lang="zh-CN" altLang="en-US" sz="2000" b="1" dirty="0">
              <a:solidFill>
                <a:srgbClr val="005DFF"/>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b="1" dirty="0" smtClean="0">
                <a:solidFill>
                  <a:srgbClr val="005DFF"/>
                </a:solidFill>
                <a:latin typeface="华文楷体" panose="02010600040101010101" pitchFamily="2" charset="-122"/>
                <a:ea typeface="华文楷体" panose="02010600040101010101" pitchFamily="2" charset="-122"/>
              </a:rPr>
              <a:t>【</a:t>
            </a:r>
            <a:r>
              <a:rPr lang="zh-CN" altLang="en-US" sz="2000" b="1" dirty="0" smtClean="0">
                <a:solidFill>
                  <a:srgbClr val="005DFF"/>
                </a:solidFill>
                <a:latin typeface="华文楷体" panose="02010600040101010101" pitchFamily="2" charset="-122"/>
                <a:ea typeface="华文楷体" panose="02010600040101010101" pitchFamily="2" charset="-122"/>
                <a:sym typeface="+mn-ea"/>
              </a:rPr>
              <a:t>例</a:t>
            </a:r>
            <a:r>
              <a:rPr lang="zh-CN" altLang="en-US" sz="2000" b="1" dirty="0" smtClean="0">
                <a:solidFill>
                  <a:srgbClr val="005DFF"/>
                </a:solidFill>
                <a:latin typeface="华文楷体" panose="02010600040101010101" pitchFamily="2" charset="-122"/>
                <a:ea typeface="华文楷体" panose="02010600040101010101" pitchFamily="2" charset="-122"/>
              </a:rPr>
              <a:t>】</a:t>
            </a:r>
            <a:r>
              <a:rPr lang="zh-CN" altLang="en-US" sz="2000" b="1" dirty="0">
                <a:solidFill>
                  <a:srgbClr val="005DFF"/>
                </a:solidFill>
                <a:latin typeface="华文楷体" panose="02010600040101010101" pitchFamily="2" charset="-122"/>
                <a:ea typeface="华文楷体" panose="02010600040101010101" pitchFamily="2" charset="-122"/>
              </a:rPr>
              <a:t>当        </a:t>
            </a:r>
            <a:r>
              <a:rPr lang="zh-CN" altLang="en-US" sz="2000" b="1" dirty="0" smtClean="0">
                <a:solidFill>
                  <a:srgbClr val="005DFF"/>
                </a:solidFill>
                <a:latin typeface="华文楷体" panose="02010600040101010101" pitchFamily="2" charset="-122"/>
                <a:ea typeface="华文楷体" panose="02010600040101010101" pitchFamily="2" charset="-122"/>
              </a:rPr>
              <a:t>           时</a:t>
            </a:r>
            <a:r>
              <a:rPr lang="zh-CN" altLang="en-US" sz="2000" b="1" dirty="0">
                <a:solidFill>
                  <a:srgbClr val="005DFF"/>
                </a:solidFill>
                <a:latin typeface="华文楷体" panose="02010600040101010101" pitchFamily="2" charset="-122"/>
                <a:ea typeface="华文楷体" panose="02010600040101010101" pitchFamily="2" charset="-122"/>
              </a:rPr>
              <a:t>，求        </a:t>
            </a:r>
            <a:r>
              <a:rPr lang="zh-CN" altLang="en-US" sz="2000" b="1" dirty="0" smtClean="0">
                <a:solidFill>
                  <a:srgbClr val="005DFF"/>
                </a:solidFill>
                <a:latin typeface="华文楷体" panose="02010600040101010101" pitchFamily="2" charset="-122"/>
                <a:ea typeface="华文楷体" panose="02010600040101010101" pitchFamily="2" charset="-122"/>
              </a:rPr>
              <a:t>           附近</a:t>
            </a:r>
            <a:r>
              <a:rPr lang="zh-CN" altLang="en-US" sz="2000" b="1" dirty="0">
                <a:solidFill>
                  <a:srgbClr val="005DFF"/>
                </a:solidFill>
                <a:latin typeface="华文楷体" panose="02010600040101010101" pitchFamily="2" charset="-122"/>
                <a:ea typeface="华文楷体" panose="02010600040101010101" pitchFamily="2" charset="-122"/>
              </a:rPr>
              <a:t>的近似公式</a:t>
            </a:r>
            <a:r>
              <a:rPr lang="zh-CN" altLang="en-US" sz="2000" b="1" dirty="0" smtClean="0">
                <a:solidFill>
                  <a:srgbClr val="005DFF"/>
                </a:solidFill>
                <a:latin typeface="华文楷体" panose="02010600040101010101" pitchFamily="2" charset="-122"/>
                <a:ea typeface="华文楷体" panose="02010600040101010101" pitchFamily="2" charset="-122"/>
              </a:rPr>
              <a:t>。</a:t>
            </a:r>
            <a:endParaRPr lang="zh-CN" altLang="en-US" sz="2000" dirty="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dirty="0">
                <a:solidFill>
                  <a:srgbClr val="002060"/>
                </a:solidFill>
                <a:latin typeface="华文楷体" panose="02010600040101010101" pitchFamily="2" charset="-122"/>
                <a:ea typeface="华文楷体" panose="02010600040101010101" pitchFamily="2" charset="-122"/>
              </a:rPr>
              <a:t> </a:t>
            </a:r>
            <a:r>
              <a:rPr lang="zh-CN" altLang="en-US" sz="2000" dirty="0" smtClean="0">
                <a:solidFill>
                  <a:srgbClr val="002060"/>
                </a:solidFill>
                <a:latin typeface="华文楷体" panose="02010600040101010101" pitchFamily="2" charset="-122"/>
                <a:ea typeface="华文楷体" panose="02010600040101010101" pitchFamily="2" charset="-122"/>
              </a:rPr>
              <a:t> 解：</a:t>
            </a:r>
            <a:endParaRPr lang="en-US" altLang="zh-CN" sz="2000" dirty="0" smtClean="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dirty="0" smtClean="0">
                <a:solidFill>
                  <a:srgbClr val="002060"/>
                </a:solidFill>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由</a:t>
            </a:r>
            <a:r>
              <a:rPr lang="zh-CN" altLang="en-US" sz="2000" dirty="0">
                <a:latin typeface="华文楷体" panose="02010600040101010101" pitchFamily="2" charset="-122"/>
                <a:ea typeface="华文楷体" panose="02010600040101010101" pitchFamily="2" charset="-122"/>
              </a:rPr>
              <a:t>指数函数的求导公式可得            </a:t>
            </a:r>
            <a:r>
              <a:rPr lang="zh-CN" altLang="en-US" sz="2000" dirty="0" smtClean="0">
                <a:latin typeface="华文楷体" panose="02010600040101010101" pitchFamily="2" charset="-122"/>
                <a:ea typeface="华文楷体" panose="02010600040101010101" pitchFamily="2" charset="-122"/>
              </a:rPr>
              <a:t>             </a:t>
            </a:r>
            <a:endParaRPr lang="en-US" altLang="zh-CN" sz="2000" dirty="0" smtClean="0">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dirty="0" smtClean="0">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2.</a:t>
            </a:r>
            <a:r>
              <a:rPr lang="zh-CN" altLang="en-US" sz="2000" dirty="0" smtClean="0">
                <a:latin typeface="华文楷体" panose="02010600040101010101" pitchFamily="2" charset="-122"/>
                <a:ea typeface="华文楷体" panose="02010600040101010101" pitchFamily="2" charset="-122"/>
              </a:rPr>
              <a:t>由近似公式可得                                           </a:t>
            </a:r>
            <a:endParaRPr lang="en-US" altLang="zh-CN" sz="2000" dirty="0" smtClean="0">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dirty="0">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3.</a:t>
            </a:r>
            <a:r>
              <a:rPr lang="zh-CN" altLang="en-US" sz="2000" dirty="0" smtClean="0">
                <a:latin typeface="华文楷体" panose="02010600040101010101" pitchFamily="2" charset="-122"/>
                <a:ea typeface="华文楷体" panose="02010600040101010101" pitchFamily="2" charset="-122"/>
              </a:rPr>
              <a:t>取</a:t>
            </a:r>
            <a:r>
              <a:rPr lang="en-US" altLang="zh-CN" sz="2000" dirty="0">
                <a:latin typeface="华文楷体" panose="02010600040101010101" pitchFamily="2" charset="-122"/>
                <a:ea typeface="华文楷体" panose="02010600040101010101" pitchFamily="2" charset="-122"/>
              </a:rPr>
              <a:t>x=y=0</a:t>
            </a:r>
            <a:r>
              <a:rPr lang="zh-CN" altLang="en-US" sz="2000" dirty="0">
                <a:latin typeface="华文楷体" panose="02010600040101010101" pitchFamily="2" charset="-122"/>
                <a:ea typeface="华文楷体" panose="02010600040101010101" pitchFamily="2" charset="-122"/>
              </a:rPr>
              <a:t>，重新将</a:t>
            </a:r>
            <a:r>
              <a:rPr lang="zh-CN" altLang="en-US" sz="2000" dirty="0">
                <a:latin typeface="Arial" panose="020B0604020202020204" pitchFamily="34" charset="0"/>
                <a:ea typeface="华文楷体" panose="02010600040101010101" pitchFamily="2" charset="-122"/>
                <a:cs typeface="Arial" panose="020B0604020202020204" pitchFamily="34" charset="0"/>
              </a:rPr>
              <a:t>∆</a:t>
            </a:r>
            <a:r>
              <a:rPr lang="en-US" altLang="zh-CN" sz="2000" dirty="0">
                <a:latin typeface="Arial" panose="020B0604020202020204" pitchFamily="34" charset="0"/>
                <a:ea typeface="华文楷体" panose="02010600040101010101" pitchFamily="2" charset="-122"/>
                <a:cs typeface="Arial" panose="020B0604020202020204" pitchFamily="34" charset="0"/>
              </a:rPr>
              <a:t>x</a:t>
            </a:r>
            <a:r>
              <a:rPr lang="zh-CN" altLang="en-US" sz="2000" dirty="0">
                <a:latin typeface="华文楷体" panose="02010600040101010101" pitchFamily="2" charset="-122"/>
                <a:ea typeface="华文楷体" panose="02010600040101010101" pitchFamily="2" charset="-122"/>
              </a:rPr>
              <a:t>替换为</a:t>
            </a:r>
            <a:r>
              <a:rPr lang="en-US" altLang="zh-CN" sz="2000" dirty="0">
                <a:latin typeface="华文楷体" panose="02010600040101010101" pitchFamily="2" charset="-122"/>
                <a:ea typeface="华文楷体" panose="02010600040101010101" pitchFamily="2" charset="-122"/>
              </a:rPr>
              <a:t>x</a:t>
            </a:r>
            <a:r>
              <a:rPr lang="zh-CN" altLang="en-US" sz="2000" dirty="0">
                <a:latin typeface="华文楷体" panose="02010600040101010101" pitchFamily="2" charset="-122"/>
                <a:ea typeface="华文楷体" panose="02010600040101010101" pitchFamily="2" charset="-122"/>
              </a:rPr>
              <a:t>，将</a:t>
            </a:r>
            <a:r>
              <a:rPr lang="zh-CN" altLang="en-US" sz="2000" dirty="0">
                <a:latin typeface="Arial" panose="020B0604020202020204" pitchFamily="34" charset="0"/>
                <a:ea typeface="华文楷体" panose="02010600040101010101" pitchFamily="2" charset="-122"/>
                <a:cs typeface="Arial" panose="020B0604020202020204" pitchFamily="34" charset="0"/>
              </a:rPr>
              <a:t>∆</a:t>
            </a:r>
            <a:r>
              <a:rPr lang="en-US" altLang="zh-CN" sz="2000" dirty="0">
                <a:latin typeface="Arial" panose="020B0604020202020204" pitchFamily="34" charset="0"/>
                <a:ea typeface="华文楷体" panose="02010600040101010101" pitchFamily="2" charset="-122"/>
                <a:cs typeface="Arial" panose="020B0604020202020204" pitchFamily="34" charset="0"/>
              </a:rPr>
              <a:t>y</a:t>
            </a:r>
            <a:r>
              <a:rPr lang="zh-CN" altLang="en-US" sz="2000" dirty="0">
                <a:latin typeface="华文楷体" panose="02010600040101010101" pitchFamily="2" charset="-122"/>
                <a:ea typeface="华文楷体" panose="02010600040101010101" pitchFamily="2" charset="-122"/>
              </a:rPr>
              <a:t>替换为</a:t>
            </a:r>
            <a:r>
              <a:rPr lang="en-US" altLang="zh-CN" sz="2000" dirty="0">
                <a:latin typeface="华文楷体" panose="02010600040101010101" pitchFamily="2" charset="-122"/>
                <a:ea typeface="华文楷体" panose="02010600040101010101" pitchFamily="2" charset="-122"/>
              </a:rPr>
              <a:t>y</a:t>
            </a:r>
            <a:r>
              <a:rPr lang="zh-CN" altLang="en-US" sz="2000" dirty="0">
                <a:latin typeface="华文楷体" panose="02010600040101010101" pitchFamily="2" charset="-122"/>
                <a:ea typeface="华文楷体" panose="02010600040101010101" pitchFamily="2" charset="-122"/>
              </a:rPr>
              <a:t>，可得</a:t>
            </a:r>
            <a:r>
              <a:rPr lang="zh-CN" altLang="en-US" sz="2000" dirty="0" smtClean="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sym typeface="+mn-ea"/>
              </a:rPr>
              <a:t>（</a:t>
            </a:r>
            <a:r>
              <a:rPr lang="zh-CN" altLang="en-US" sz="2000" dirty="0">
                <a:latin typeface="Arial" panose="020B0604020202020204" pitchFamily="34" charset="0"/>
                <a:ea typeface="华文楷体" panose="02010600040101010101" pitchFamily="2" charset="-122"/>
                <a:cs typeface="Arial" panose="020B0604020202020204" pitchFamily="34" charset="0"/>
                <a:sym typeface="+mn-ea"/>
              </a:rPr>
              <a:t>∆</a:t>
            </a:r>
            <a:r>
              <a:rPr lang="en-US" altLang="zh-CN" sz="2000" dirty="0" err="1">
                <a:latin typeface="Arial" panose="020B0604020202020204" pitchFamily="34" charset="0"/>
                <a:ea typeface="华文楷体" panose="02010600040101010101" pitchFamily="2" charset="-122"/>
                <a:cs typeface="Arial" panose="020B0604020202020204" pitchFamily="34" charset="0"/>
                <a:sym typeface="+mn-ea"/>
              </a:rPr>
              <a:t>x,∆y</a:t>
            </a:r>
            <a:r>
              <a:rPr lang="zh-CN" altLang="en-US" sz="2000" dirty="0">
                <a:latin typeface="Arial" panose="020B0604020202020204" pitchFamily="34" charset="0"/>
                <a:ea typeface="华文楷体" panose="02010600040101010101" pitchFamily="2" charset="-122"/>
                <a:cs typeface="Arial" panose="020B0604020202020204" pitchFamily="34" charset="0"/>
                <a:sym typeface="+mn-ea"/>
              </a:rPr>
              <a:t>为微小数）</a:t>
            </a:r>
            <a:endParaRPr lang="zh-CN" altLang="en-US" sz="2000" dirty="0">
              <a:latin typeface="Arial" panose="020B0604020202020204" pitchFamily="34" charset="0"/>
              <a:ea typeface="华文楷体" panose="02010600040101010101" pitchFamily="2" charset="-122"/>
              <a:cs typeface="Arial" panose="020B0604020202020204" pitchFamily="34" charset="0"/>
            </a:endParaRPr>
          </a:p>
          <a:p>
            <a:pPr fontAlgn="base">
              <a:lnSpc>
                <a:spcPct val="150000"/>
              </a:lnSpc>
              <a:spcBef>
                <a:spcPct val="0"/>
              </a:spcBef>
              <a:spcAft>
                <a:spcPct val="0"/>
              </a:spcAft>
              <a:buFont typeface="Arial" panose="020B0604020202020204" pitchFamily="34" charset="0"/>
              <a:buNone/>
            </a:pPr>
            <a:endParaRPr lang="zh-CN" altLang="en-US" sz="2000" dirty="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dirty="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endParaRPr lang="zh-CN" altLang="en-US" sz="2000" dirty="0">
              <a:solidFill>
                <a:srgbClr val="FF0000"/>
              </a:solidFill>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2"/>
          <a:stretch>
            <a:fillRect/>
          </a:stretch>
        </p:blipFill>
        <p:spPr>
          <a:xfrm>
            <a:off x="3115417" y="794695"/>
            <a:ext cx="977717" cy="223376"/>
          </a:xfrm>
          <a:prstGeom prst="rect">
            <a:avLst/>
          </a:prstGeom>
        </p:spPr>
      </p:pic>
      <p:pic>
        <p:nvPicPr>
          <p:cNvPr id="8" name="图片 7"/>
          <p:cNvPicPr>
            <a:picLocks noChangeAspect="1"/>
          </p:cNvPicPr>
          <p:nvPr/>
        </p:nvPicPr>
        <p:blipFill>
          <a:blip r:embed="rId3"/>
          <a:stretch>
            <a:fillRect/>
          </a:stretch>
        </p:blipFill>
        <p:spPr>
          <a:xfrm>
            <a:off x="5006536" y="816776"/>
            <a:ext cx="968375" cy="201295"/>
          </a:xfrm>
          <a:prstGeom prst="rect">
            <a:avLst/>
          </a:prstGeom>
        </p:spPr>
      </p:pic>
      <p:pic>
        <p:nvPicPr>
          <p:cNvPr id="9" name="图片 8"/>
          <p:cNvPicPr>
            <a:picLocks noChangeAspect="1"/>
          </p:cNvPicPr>
          <p:nvPr/>
        </p:nvPicPr>
        <p:blipFill>
          <a:blip r:embed="rId4"/>
          <a:stretch>
            <a:fillRect/>
          </a:stretch>
        </p:blipFill>
        <p:spPr>
          <a:xfrm>
            <a:off x="5490724" y="1632249"/>
            <a:ext cx="1356995" cy="452120"/>
          </a:xfrm>
          <a:prstGeom prst="rect">
            <a:avLst/>
          </a:prstGeom>
        </p:spPr>
      </p:pic>
      <p:pic>
        <p:nvPicPr>
          <p:cNvPr id="10" name="图片 9"/>
          <p:cNvPicPr>
            <a:picLocks noChangeAspect="1"/>
          </p:cNvPicPr>
          <p:nvPr/>
        </p:nvPicPr>
        <p:blipFill>
          <a:blip r:embed="rId5"/>
          <a:stretch>
            <a:fillRect/>
          </a:stretch>
        </p:blipFill>
        <p:spPr>
          <a:xfrm>
            <a:off x="4026732" y="2962238"/>
            <a:ext cx="5074285" cy="332740"/>
          </a:xfrm>
          <a:prstGeom prst="rect">
            <a:avLst/>
          </a:prstGeom>
        </p:spPr>
      </p:pic>
      <p:pic>
        <p:nvPicPr>
          <p:cNvPr id="11" name="图片 10"/>
          <p:cNvPicPr>
            <a:picLocks noChangeAspect="1"/>
          </p:cNvPicPr>
          <p:nvPr/>
        </p:nvPicPr>
        <p:blipFill>
          <a:blip r:embed="rId6"/>
          <a:stretch>
            <a:fillRect/>
          </a:stretch>
        </p:blipFill>
        <p:spPr>
          <a:xfrm>
            <a:off x="8509209" y="3523110"/>
            <a:ext cx="1946275" cy="321945"/>
          </a:xfrm>
          <a:prstGeom prst="rect">
            <a:avLst/>
          </a:prstGeom>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260679" y="777240"/>
            <a:ext cx="1025969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en-US" altLang="zh-CN" sz="2800" b="1">
                <a:solidFill>
                  <a:srgbClr val="000099"/>
                </a:solidFill>
                <a:latin typeface="华文楷体" panose="02010600040101010101" pitchFamily="2" charset="-122"/>
                <a:ea typeface="华文楷体" panose="02010600040101010101" pitchFamily="2" charset="-122"/>
                <a:sym typeface="+mn-ea"/>
              </a:rPr>
              <a:t>3.</a:t>
            </a:r>
            <a:r>
              <a:rPr lang="zh-CN" altLang="en-US" sz="2800" b="1">
                <a:solidFill>
                  <a:srgbClr val="000099"/>
                </a:solidFill>
                <a:latin typeface="华文楷体" panose="02010600040101010101" pitchFamily="2" charset="-122"/>
                <a:ea typeface="华文楷体" panose="02010600040101010101" pitchFamily="2" charset="-122"/>
                <a:sym typeface="+mn-ea"/>
              </a:rPr>
              <a:t>近似公式的向量表示</a:t>
            </a: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b="1">
                <a:solidFill>
                  <a:srgbClr val="FF0000"/>
                </a:solidFill>
                <a:latin typeface="华文楷体" panose="02010600040101010101" pitchFamily="2" charset="-122"/>
                <a:ea typeface="华文楷体" panose="02010600040101010101" pitchFamily="2" charset="-122"/>
                <a:sym typeface="+mn-ea"/>
              </a:rPr>
              <a:t> </a:t>
            </a:r>
            <a:r>
              <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三个变量的函数的近似公式                                   </a:t>
            </a:r>
            <a:r>
              <a:rPr 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可以表示为如下两个向量的内积        </a:t>
            </a:r>
            <a:r>
              <a:rPr 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的形式。</a:t>
            </a:r>
            <a:endParaRPr 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altLang="en-US" sz="200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a:solidFill>
                  <a:srgbClr val="FF0000"/>
                </a:solidFill>
                <a:latin typeface="华文楷体" panose="02010600040101010101" pitchFamily="2" charset="-122"/>
                <a:ea typeface="华文楷体" panose="02010600040101010101" pitchFamily="2" charset="-122"/>
              </a:rPr>
              <a:t>    </a:t>
            </a:r>
            <a:endParaRPr lang="en-US" altLang="zh-CN" sz="2000" smtClean="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smtClean="0">
                <a:solidFill>
                  <a:srgbClr val="FF0000"/>
                </a:solidFill>
                <a:latin typeface="华文楷体" panose="02010600040101010101" pitchFamily="2" charset="-122"/>
                <a:ea typeface="华文楷体" panose="02010600040101010101" pitchFamily="2" charset="-122"/>
              </a:rPr>
              <a:t>     </a:t>
            </a:r>
            <a:r>
              <a:rPr lang="zh-CN" altLang="en-US" sz="2000" smtClean="0">
                <a:solidFill>
                  <a:srgbClr val="FF0000"/>
                </a:solidFill>
                <a:latin typeface="华文楷体" panose="02010600040101010101" pitchFamily="2" charset="-122"/>
                <a:ea typeface="华文楷体" panose="02010600040101010101" pitchFamily="2" charset="-122"/>
              </a:rPr>
              <a:t>注</a:t>
            </a:r>
            <a:r>
              <a:rPr lang="zh-CN" altLang="en-US" sz="2000">
                <a:solidFill>
                  <a:srgbClr val="FF0000"/>
                </a:solidFill>
                <a:latin typeface="华文楷体" panose="02010600040101010101" pitchFamily="2" charset="-122"/>
                <a:ea typeface="华文楷体" panose="02010600040101010101" pitchFamily="2" charset="-122"/>
              </a:rPr>
              <a:t>：</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对于一般的</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n</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变量函数，近似公式也可以像这样表示为内积的形式。这与下一节要考察的梯度下降法的原理有关</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a:t>
            </a: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solidFill>
                <a:srgbClr val="FF0000"/>
              </a:solidFill>
              <a:latin typeface="华文楷体" panose="02010600040101010101" pitchFamily="2" charset="-122"/>
              <a:ea typeface="华文楷体" panose="02010600040101010101" pitchFamily="2" charset="-122"/>
            </a:endParaRPr>
          </a:p>
        </p:txBody>
      </p:sp>
      <p:pic>
        <p:nvPicPr>
          <p:cNvPr id="4" name="图片 3"/>
          <p:cNvPicPr>
            <a:picLocks noChangeAspect="1"/>
          </p:cNvPicPr>
          <p:nvPr/>
        </p:nvPicPr>
        <p:blipFill>
          <a:blip r:embed="rId2"/>
          <a:stretch>
            <a:fillRect/>
          </a:stretch>
        </p:blipFill>
        <p:spPr>
          <a:xfrm>
            <a:off x="4763099" y="1460860"/>
            <a:ext cx="4430395" cy="475615"/>
          </a:xfrm>
          <a:prstGeom prst="rect">
            <a:avLst/>
          </a:prstGeom>
        </p:spPr>
      </p:pic>
      <p:pic>
        <p:nvPicPr>
          <p:cNvPr id="12" name="图片 11"/>
          <p:cNvPicPr>
            <a:picLocks noChangeAspect="1"/>
          </p:cNvPicPr>
          <p:nvPr/>
        </p:nvPicPr>
        <p:blipFill>
          <a:blip r:embed="rId3"/>
          <a:stretch>
            <a:fillRect/>
          </a:stretch>
        </p:blipFill>
        <p:spPr>
          <a:xfrm>
            <a:off x="5419474" y="2076402"/>
            <a:ext cx="815975" cy="181610"/>
          </a:xfrm>
          <a:prstGeom prst="rect">
            <a:avLst/>
          </a:prstGeom>
        </p:spPr>
      </p:pic>
      <p:pic>
        <p:nvPicPr>
          <p:cNvPr id="13" name="图片 12"/>
          <p:cNvPicPr>
            <a:picLocks noChangeAspect="1"/>
          </p:cNvPicPr>
          <p:nvPr/>
        </p:nvPicPr>
        <p:blipFill>
          <a:blip r:embed="rId4"/>
          <a:stretch>
            <a:fillRect/>
          </a:stretch>
        </p:blipFill>
        <p:spPr>
          <a:xfrm>
            <a:off x="2586355" y="2591328"/>
            <a:ext cx="4974590" cy="660400"/>
          </a:xfrm>
          <a:prstGeom prst="rect">
            <a:avLst/>
          </a:prstGeom>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329690" y="62865"/>
            <a:ext cx="10259695" cy="507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endParaRPr lang="en-US" altLang="zh-CN" sz="2800" b="1" smtClean="0">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800" b="1" smtClean="0">
                <a:solidFill>
                  <a:srgbClr val="000099"/>
                </a:solidFill>
                <a:latin typeface="华文楷体" panose="02010600040101010101" pitchFamily="2" charset="-122"/>
                <a:ea typeface="华文楷体" panose="02010600040101010101" pitchFamily="2" charset="-122"/>
                <a:sym typeface="+mn-ea"/>
              </a:rPr>
              <a:t>4</a:t>
            </a:r>
            <a:r>
              <a:rPr lang="en-US" altLang="zh-CN" sz="2800" b="1">
                <a:solidFill>
                  <a:srgbClr val="000099"/>
                </a:solidFill>
                <a:latin typeface="华文楷体" panose="02010600040101010101" pitchFamily="2" charset="-122"/>
                <a:ea typeface="华文楷体" panose="02010600040101010101" pitchFamily="2" charset="-122"/>
                <a:sym typeface="+mn-ea"/>
              </a:rPr>
              <a:t>.</a:t>
            </a:r>
            <a:r>
              <a:rPr lang="zh-CN" altLang="en-US" sz="2800" b="1">
                <a:solidFill>
                  <a:srgbClr val="000099"/>
                </a:solidFill>
                <a:latin typeface="华文楷体" panose="02010600040101010101" pitchFamily="2" charset="-122"/>
                <a:ea typeface="华文楷体" panose="02010600040101010101" pitchFamily="2" charset="-122"/>
                <a:sym typeface="+mn-ea"/>
              </a:rPr>
              <a:t>泰勒展开式</a:t>
            </a:r>
            <a:r>
              <a:rPr lang="zh-CN" altLang="en-US" sz="280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zh-CN" altLang="en-US" sz="2000">
                <a:solidFill>
                  <a:srgbClr val="FF0000"/>
                </a:solidFill>
                <a:latin typeface="华文楷体" panose="02010600040101010101" pitchFamily="2" charset="-122"/>
                <a:ea typeface="华文楷体" panose="02010600040101010101" pitchFamily="2" charset="-122"/>
              </a:rPr>
              <a:t>   </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将近似公式的一般化公式称为泰勒展开式。例如，在两个变量的情况下，这个公式如下所示：</a:t>
            </a: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注</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：取出前三项，得                                  </a:t>
            </a:r>
            <a:r>
              <a:rPr lang="zh-CN" altLang="en-US" sz="2000" smtClean="0">
                <a:gradFill>
                  <a:gsLst>
                    <a:gs pos="0">
                      <a:srgbClr val="012D86"/>
                    </a:gs>
                    <a:gs pos="100000">
                      <a:srgbClr val="0E2557"/>
                    </a:gs>
                  </a:gsLst>
                  <a:lin scaled="0"/>
                </a:gradFill>
                <a:latin typeface="华文楷体" panose="02010600040101010101" pitchFamily="2" charset="-122"/>
                <a:ea typeface="华文楷体" panose="02010600040101010101" pitchFamily="2" charset="-122"/>
              </a:rPr>
              <a:t>                                     </a:t>
            </a:r>
            <a:endParaRPr lang="zh-CN" altLang="en-US" sz="2000">
              <a:solidFill>
                <a:srgbClr val="FF0000"/>
              </a:solidFill>
              <a:latin typeface="华文楷体" panose="02010600040101010101" pitchFamily="2" charset="-122"/>
              <a:ea typeface="华文楷体" panose="02010600040101010101" pitchFamily="2" charset="-122"/>
            </a:endParaRPr>
          </a:p>
        </p:txBody>
      </p:sp>
      <p:pic>
        <p:nvPicPr>
          <p:cNvPr id="16" name="图片 15"/>
          <p:cNvPicPr>
            <a:picLocks noChangeAspect="1"/>
          </p:cNvPicPr>
          <p:nvPr/>
        </p:nvPicPr>
        <p:blipFill>
          <a:blip r:embed="rId2"/>
          <a:stretch>
            <a:fillRect/>
          </a:stretch>
        </p:blipFill>
        <p:spPr>
          <a:xfrm>
            <a:off x="3986741" y="4634367"/>
            <a:ext cx="4430395" cy="475615"/>
          </a:xfrm>
          <a:prstGeom prst="rect">
            <a:avLst/>
          </a:prstGeom>
        </p:spPr>
      </p:pic>
      <p:pic>
        <p:nvPicPr>
          <p:cNvPr id="17" name="图片 16"/>
          <p:cNvPicPr>
            <a:picLocks noChangeAspect="1"/>
          </p:cNvPicPr>
          <p:nvPr/>
        </p:nvPicPr>
        <p:blipFill>
          <a:blip r:embed="rId3"/>
          <a:stretch>
            <a:fillRect/>
          </a:stretch>
        </p:blipFill>
        <p:spPr>
          <a:xfrm>
            <a:off x="2368056" y="2217408"/>
            <a:ext cx="7159764" cy="1992282"/>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34160" y="868680"/>
            <a:ext cx="1009967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200000"/>
              </a:lnSpc>
              <a:spcBef>
                <a:spcPct val="0"/>
              </a:spcBef>
              <a:spcAft>
                <a:spcPct val="0"/>
              </a:spcAft>
              <a:buFont typeface="Arial" panose="020B0604020202020204" pitchFamily="34" charset="0"/>
              <a:buNone/>
            </a:pPr>
            <a:r>
              <a:rPr lang="zh-CN" sz="2800" b="1">
                <a:solidFill>
                  <a:srgbClr val="000099"/>
                </a:solidFill>
                <a:latin typeface="华文楷体" panose="02010600040101010101" pitchFamily="2" charset="-122"/>
                <a:ea typeface="华文楷体" panose="02010600040101010101" pitchFamily="2" charset="-122"/>
                <a:sym typeface="+mn-ea"/>
              </a:rPr>
              <a:t>  </a:t>
            </a:r>
            <a:r>
              <a:rPr lang="en-US" altLang="zh-CN" sz="2800" b="1" smtClean="0">
                <a:solidFill>
                  <a:srgbClr val="000099"/>
                </a:solidFill>
                <a:latin typeface="华文楷体" panose="02010600040101010101" pitchFamily="2" charset="-122"/>
                <a:ea typeface="华文楷体" panose="02010600040101010101" pitchFamily="2" charset="-122"/>
                <a:sym typeface="+mn-ea"/>
              </a:rPr>
              <a:t>5.</a:t>
            </a:r>
            <a:r>
              <a:rPr lang="zh-CN" altLang="en-US" sz="2800" b="1" smtClean="0">
                <a:solidFill>
                  <a:srgbClr val="000099"/>
                </a:solidFill>
                <a:latin typeface="华文楷体" panose="02010600040101010101" pitchFamily="2" charset="-122"/>
                <a:ea typeface="华文楷体" panose="02010600040101010101" pitchFamily="2" charset="-122"/>
                <a:sym typeface="+mn-ea"/>
              </a:rPr>
              <a:t>多变量函数的近似公式在</a:t>
            </a:r>
            <a:r>
              <a:rPr lang="zh-CN" altLang="en-US" sz="2800" b="1">
                <a:solidFill>
                  <a:srgbClr val="000099"/>
                </a:solidFill>
                <a:latin typeface="华文楷体" panose="02010600040101010101" pitchFamily="2" charset="-122"/>
                <a:ea typeface="华文楷体" panose="02010600040101010101" pitchFamily="2" charset="-122"/>
                <a:sym typeface="+mn-ea"/>
              </a:rPr>
              <a:t>神经网络中的</a:t>
            </a:r>
            <a:r>
              <a:rPr lang="zh-CN" altLang="en-US" sz="2800" b="1" smtClean="0">
                <a:solidFill>
                  <a:srgbClr val="000099"/>
                </a:solidFill>
                <a:latin typeface="华文楷体" panose="02010600040101010101" pitchFamily="2" charset="-122"/>
                <a:ea typeface="华文楷体" panose="02010600040101010101" pitchFamily="2" charset="-122"/>
                <a:sym typeface="+mn-ea"/>
              </a:rPr>
              <a:t>应用</a:t>
            </a:r>
            <a:endParaRPr lang="en-US" altLang="zh-CN" sz="2800" b="1" smtClean="0">
              <a:solidFill>
                <a:srgbClr val="000099"/>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en-US" altLang="zh-CN" sz="2800" b="1">
                <a:solidFill>
                  <a:srgbClr val="000099"/>
                </a:solidFill>
                <a:latin typeface="华文楷体" panose="02010600040101010101" pitchFamily="2" charset="-122"/>
                <a:ea typeface="华文楷体" panose="02010600040101010101" pitchFamily="2" charset="-122"/>
                <a:sym typeface="+mn-ea"/>
              </a:rPr>
              <a:t> </a:t>
            </a:r>
            <a:r>
              <a:rPr lang="en-US" altLang="zh-CN" sz="2800" b="1" smtClean="0">
                <a:solidFill>
                  <a:srgbClr val="000099"/>
                </a:solidFill>
                <a:latin typeface="华文楷体" panose="02010600040101010101" pitchFamily="2" charset="-122"/>
                <a:ea typeface="华文楷体" panose="02010600040101010101" pitchFamily="2" charset="-122"/>
                <a:sym typeface="+mn-ea"/>
              </a:rPr>
              <a:t>  </a:t>
            </a:r>
            <a:r>
              <a:rPr lang="zh-CN" altLang="en-US" sz="2400" b="1" smtClean="0">
                <a:solidFill>
                  <a:srgbClr val="002060"/>
                </a:solidFill>
                <a:latin typeface="华文楷体" panose="02010600040101010101" pitchFamily="2" charset="-122"/>
                <a:ea typeface="华文楷体" panose="02010600040101010101" pitchFamily="2" charset="-122"/>
                <a:sym typeface="+mn-ea"/>
              </a:rPr>
              <a:t>神经网络中的梯度下降法需运用多变量函近似公式进行推导</a:t>
            </a:r>
            <a:endParaRPr lang="en-US" altLang="zh-CN" sz="2400" b="1">
              <a:solidFill>
                <a:srgbClr val="002060"/>
              </a:solidFill>
              <a:latin typeface="华文楷体" panose="02010600040101010101" pitchFamily="2" charset="-122"/>
              <a:ea typeface="华文楷体" panose="02010600040101010101" pitchFamily="2" charset="-122"/>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054225" y="718820"/>
            <a:ext cx="9805035" cy="581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sz="2400" b="1">
                <a:solidFill>
                  <a:srgbClr val="000099"/>
                </a:solidFill>
                <a:latin typeface="华文楷体" panose="02010600040101010101" pitchFamily="2" charset="-122"/>
                <a:ea typeface="华文楷体" panose="02010600040101010101" pitchFamily="2" charset="-122"/>
                <a:sym typeface="+mn-ea"/>
              </a:rPr>
              <a:t> </a:t>
            </a:r>
            <a:r>
              <a:rPr lang="zh-CN" sz="2400" b="1">
                <a:solidFill>
                  <a:srgbClr val="000099"/>
                </a:solidFill>
                <a:latin typeface="华文楷体" panose="02010600040101010101" pitchFamily="2" charset="-122"/>
                <a:ea typeface="华文楷体" panose="02010600040101010101" pitchFamily="2" charset="-122"/>
                <a:sym typeface="+mn-ea"/>
              </a:rPr>
              <a:t>（</a:t>
            </a:r>
            <a:r>
              <a:rPr lang="en-US" altLang="zh-CN" sz="2400" b="1">
                <a:solidFill>
                  <a:srgbClr val="000099"/>
                </a:solidFill>
                <a:latin typeface="华文楷体" panose="02010600040101010101" pitchFamily="2" charset="-122"/>
                <a:ea typeface="华文楷体" panose="02010600040101010101" pitchFamily="2" charset="-122"/>
                <a:sym typeface="+mn-ea"/>
              </a:rPr>
              <a:t>3</a:t>
            </a:r>
            <a:r>
              <a:rPr lang="zh-CN" altLang="en-US" sz="2400" b="1">
                <a:solidFill>
                  <a:srgbClr val="000099"/>
                </a:solidFill>
                <a:latin typeface="华文楷体" panose="02010600040101010101" pitchFamily="2" charset="-122"/>
                <a:ea typeface="华文楷体" panose="02010600040101010101" pitchFamily="2" charset="-122"/>
                <a:sym typeface="+mn-ea"/>
              </a:rPr>
              <a:t>）二次函数在神经网络中的应用</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12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(a,b,c,p,q,r</a:t>
            </a:r>
            <a:r>
              <a:rPr lang="zh-CN" alt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为常数，</a:t>
            </a:r>
            <a:r>
              <a:rPr lang="en-US" alt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a:t>
            </a:r>
            <a:r>
              <a:rPr lang="en-US" altLang="zh-CN" sz="2000">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≠0,c≠</a:t>
            </a:r>
            <a:r>
              <a:rPr lang="en-US"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0)</a:t>
            </a:r>
            <a:r>
              <a:rPr sz="2400">
                <a:solidFill>
                  <a:srgbClr val="000099"/>
                </a:soli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r>
              <a:rPr sz="2400">
                <a:solidFill>
                  <a:srgbClr val="000099"/>
                </a:solidFill>
                <a:latin typeface="华文楷体" panose="02010600040101010101" pitchFamily="2" charset="-122"/>
                <a:ea typeface="华文楷体" panose="02010600040101010101" pitchFamily="2" charset="-122"/>
                <a:sym typeface="+mn-ea"/>
              </a:rPr>
              <a:t>     </a:t>
            </a:r>
            <a:r>
              <a:rPr lang="zh-CN" sz="2000">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上述式子的函数图像为：</a:t>
            </a:r>
            <a:endParaRPr sz="2400">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sz="2400" b="1">
                <a:solidFill>
                  <a:srgbClr val="000099"/>
                </a:soli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r>
              <a:rPr sz="2400" b="1">
                <a:solidFill>
                  <a:srgbClr val="000099"/>
                </a:solidFill>
                <a:latin typeface="华文楷体" panose="02010600040101010101" pitchFamily="2" charset="-122"/>
                <a:ea typeface="华文楷体" panose="02010600040101010101" pitchFamily="2" charset="-122"/>
                <a:sym typeface="+mn-ea"/>
              </a:rPr>
              <a:t>  </a:t>
            </a:r>
            <a:r>
              <a:rPr sz="2000" b="1">
                <a:solidFill>
                  <a:srgbClr val="000099"/>
                </a:soli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r>
              <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p>
          <a:p>
            <a:pPr fontAlgn="base">
              <a:lnSpc>
                <a:spcPct val="12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lang="zh-CN" sz="2000" b="1">
                <a:solidFill>
                  <a:srgbClr val="FF0000"/>
                </a:solidFill>
                <a:latin typeface="华文楷体" panose="02010600040101010101" pitchFamily="2" charset="-122"/>
                <a:ea typeface="华文楷体" panose="02010600040101010101" pitchFamily="2" charset="-122"/>
                <a:sym typeface="+mn-ea"/>
              </a:rPr>
              <a:t>二次函数存在最小值为神经网络中代价函数能取到最小值提供了数学基础</a:t>
            </a: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endParaRPr lang="zh-CN" altLang="en-US" sz="2000" b="1">
              <a:solidFill>
                <a:srgbClr val="FF00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2872740" y="1238885"/>
            <a:ext cx="4427220" cy="396240"/>
          </a:xfrm>
          <a:prstGeom prst="rect">
            <a:avLst/>
          </a:prstGeom>
        </p:spPr>
      </p:pic>
      <p:pic>
        <p:nvPicPr>
          <p:cNvPr id="6" name="图片 5"/>
          <p:cNvPicPr>
            <a:picLocks noChangeAspect="1"/>
          </p:cNvPicPr>
          <p:nvPr/>
        </p:nvPicPr>
        <p:blipFill>
          <a:blip r:embed="rId3"/>
          <a:stretch>
            <a:fillRect/>
          </a:stretch>
        </p:blipFill>
        <p:spPr>
          <a:xfrm>
            <a:off x="3112770" y="2139950"/>
            <a:ext cx="2122805" cy="2578735"/>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939290" y="1025525"/>
            <a:ext cx="8691880"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内容小结</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20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 1.</a:t>
            </a:r>
            <a:r>
              <a:rPr lang="zh-CN" altLang="en-US" sz="2400" b="1">
                <a:solidFill>
                  <a:srgbClr val="FF0000"/>
                </a:solidFill>
                <a:latin typeface="华文楷体" panose="02010600040101010101" pitchFamily="2" charset="-122"/>
                <a:ea typeface="华文楷体" panose="02010600040101010101" pitchFamily="2" charset="-122"/>
                <a:sym typeface="+mn-ea"/>
              </a:rPr>
              <a:t> 单变量函数的近似公式</a:t>
            </a: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2. </a:t>
            </a:r>
            <a:r>
              <a:rPr lang="zh-CN" altLang="en-US" sz="2400" b="1">
                <a:solidFill>
                  <a:srgbClr val="FF0000"/>
                </a:solidFill>
                <a:latin typeface="华文楷体" panose="02010600040101010101" pitchFamily="2" charset="-122"/>
                <a:ea typeface="华文楷体" panose="02010600040101010101" pitchFamily="2" charset="-122"/>
                <a:sym typeface="+mn-ea"/>
              </a:rPr>
              <a:t>多变量函数的近似公式</a:t>
            </a:r>
            <a:r>
              <a:rPr sz="2400" b="1">
                <a:solidFill>
                  <a:srgbClr val="FF0000"/>
                </a:solidFill>
                <a:latin typeface="华文楷体" panose="02010600040101010101" pitchFamily="2" charset="-122"/>
                <a:ea typeface="华文楷体" panose="02010600040101010101" pitchFamily="2" charset="-122"/>
                <a:sym typeface="+mn-ea"/>
              </a:rPr>
              <a:t> </a:t>
            </a:r>
            <a:endParaRPr lang="zh-CN" altLang="en-US" sz="2400" b="1">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3. </a:t>
            </a:r>
            <a:r>
              <a:rPr lang="zh-CN" altLang="en-US" sz="2400" b="1">
                <a:solidFill>
                  <a:srgbClr val="FF0000"/>
                </a:solidFill>
                <a:latin typeface="华文楷体" panose="02010600040101010101" pitchFamily="2" charset="-122"/>
                <a:ea typeface="华文楷体" panose="02010600040101010101" pitchFamily="2" charset="-122"/>
                <a:sym typeface="+mn-ea"/>
              </a:rPr>
              <a:t>近似公式的向量表示</a:t>
            </a:r>
            <a:endParaRPr sz="2400" b="1">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4. </a:t>
            </a:r>
            <a:r>
              <a:rPr lang="zh-CN" altLang="en-US" sz="2400" b="1">
                <a:solidFill>
                  <a:srgbClr val="FF0000"/>
                </a:solidFill>
                <a:latin typeface="华文楷体" panose="02010600040101010101" pitchFamily="2" charset="-122"/>
                <a:ea typeface="华文楷体" panose="02010600040101010101" pitchFamily="2" charset="-122"/>
                <a:sym typeface="+mn-ea"/>
              </a:rPr>
              <a:t>泰勒展开式</a:t>
            </a:r>
            <a:r>
              <a:rPr lang="zh-CN" altLang="en-US" sz="2400">
                <a:solidFill>
                  <a:srgbClr val="FF0000"/>
                </a:solidFill>
                <a:latin typeface="华文楷体" panose="02010600040101010101" pitchFamily="2" charset="-122"/>
                <a:ea typeface="华文楷体" panose="02010600040101010101" pitchFamily="2" charset="-122"/>
                <a:sym typeface="+mn-ea"/>
              </a:rPr>
              <a:t> </a:t>
            </a:r>
            <a:endParaRPr lang="en-US" altLang="zh-CN" sz="2400" smtClean="0">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pPr>
            <a:r>
              <a:rPr lang="en-US" altLang="zh-CN" sz="2400" b="1" smtClean="0">
                <a:solidFill>
                  <a:srgbClr val="FF0000"/>
                </a:solidFill>
                <a:latin typeface="华文楷体" panose="02010600040101010101" pitchFamily="2" charset="-122"/>
                <a:ea typeface="华文楷体" panose="02010600040101010101" pitchFamily="2" charset="-122"/>
                <a:sym typeface="+mn-ea"/>
              </a:rPr>
              <a:t>    5.</a:t>
            </a: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zh-CN" altLang="en-US" sz="2400" b="1" smtClean="0">
                <a:solidFill>
                  <a:srgbClr val="FF0000"/>
                </a:solidFill>
                <a:latin typeface="华文楷体" panose="02010600040101010101" pitchFamily="2" charset="-122"/>
                <a:ea typeface="华文楷体" panose="02010600040101010101" pitchFamily="2" charset="-122"/>
                <a:sym typeface="+mn-ea"/>
              </a:rPr>
              <a:t>多</a:t>
            </a:r>
            <a:r>
              <a:rPr lang="zh-CN" altLang="en-US" sz="2400" b="1">
                <a:solidFill>
                  <a:srgbClr val="FF0000"/>
                </a:solidFill>
                <a:latin typeface="华文楷体" panose="02010600040101010101" pitchFamily="2" charset="-122"/>
                <a:ea typeface="华文楷体" panose="02010600040101010101" pitchFamily="2" charset="-122"/>
                <a:sym typeface="+mn-ea"/>
              </a:rPr>
              <a:t>变量函数的近似公式在神经网络中的应用</a:t>
            </a:r>
            <a:endParaRPr lang="en-US" altLang="zh-CN" sz="2400" b="1">
              <a:solidFill>
                <a:srgbClr val="FF0000"/>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endParaRPr lang="zh-CN" altLang="en-US" sz="2400" b="1">
              <a:solidFill>
                <a:srgbClr val="FF0000"/>
              </a:solidFill>
              <a:latin typeface="华文楷体" panose="02010600040101010101" pitchFamily="2" charset="-122"/>
              <a:ea typeface="华文楷体" panose="02010600040101010101" pitchFamily="2" charset="-122"/>
              <a:sym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106614" y="211138"/>
            <a:ext cx="63578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pPr>
            <a:r>
              <a:rPr lang="en-US" sz="3600" b="1" dirty="0" smtClean="0">
                <a:solidFill>
                  <a:srgbClr val="CC0000"/>
                </a:solidFill>
                <a:latin typeface="Times New Roman" panose="02020603050405020304" pitchFamily="18" charset="0"/>
                <a:ea typeface="楷体_GB2312" pitchFamily="1" charset="-122"/>
              </a:rPr>
              <a:t>3</a:t>
            </a:r>
            <a:r>
              <a:rPr sz="3600" b="1" dirty="0" smtClean="0">
                <a:solidFill>
                  <a:srgbClr val="CC0000"/>
                </a:solidFill>
                <a:latin typeface="Times New Roman" panose="02020603050405020304" pitchFamily="18" charset="0"/>
                <a:ea typeface="楷体_GB2312" pitchFamily="1" charset="-122"/>
              </a:rPr>
              <a:t>-</a:t>
            </a:r>
            <a:r>
              <a:rPr lang="en-US" sz="3600" b="1" dirty="0" smtClean="0">
                <a:solidFill>
                  <a:srgbClr val="CC0000"/>
                </a:solidFill>
                <a:latin typeface="Times New Roman" panose="02020603050405020304" pitchFamily="18" charset="0"/>
                <a:ea typeface="楷体_GB2312" pitchFamily="1" charset="-122"/>
              </a:rPr>
              <a:t>10</a:t>
            </a:r>
            <a:r>
              <a:rPr sz="3600" b="1" dirty="0" smtClean="0">
                <a:solidFill>
                  <a:srgbClr val="CC0000"/>
                </a:solidFill>
                <a:latin typeface="Times New Roman" panose="02020603050405020304" pitchFamily="18" charset="0"/>
                <a:ea typeface="楷体_GB2312" pitchFamily="1" charset="-122"/>
              </a:rPr>
              <a:t> </a:t>
            </a:r>
            <a:r>
              <a:rPr lang="zh-CN" altLang="en-US" sz="3600" b="1" dirty="0">
                <a:solidFill>
                  <a:srgbClr val="CC0000"/>
                </a:solidFill>
                <a:latin typeface="Times New Roman" panose="02020603050405020304" pitchFamily="18" charset="0"/>
                <a:ea typeface="楷体_GB2312" pitchFamily="1" charset="-122"/>
              </a:rPr>
              <a:t>梯度下降法的含义与公式 </a:t>
            </a:r>
            <a:endParaRPr sz="3600" b="1" dirty="0">
              <a:solidFill>
                <a:srgbClr val="CC0000"/>
              </a:solidFill>
              <a:latin typeface="Times New Roman" panose="02020603050405020304" pitchFamily="18" charset="0"/>
              <a:ea typeface="楷体_GB2312" pitchFamily="1" charset="-122"/>
            </a:endParaRPr>
          </a:p>
        </p:txBody>
      </p:sp>
      <p:sp>
        <p:nvSpPr>
          <p:cNvPr id="6149" name="Rectangle 3"/>
          <p:cNvSpPr>
            <a:spLocks noChangeArrowheads="1"/>
          </p:cNvSpPr>
          <p:nvPr/>
        </p:nvSpPr>
        <p:spPr bwMode="auto">
          <a:xfrm>
            <a:off x="1873885" y="720725"/>
            <a:ext cx="9726295" cy="489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2000" dirty="0" smtClean="0">
                <a:solidFill>
                  <a:srgbClr val="FF0000"/>
                </a:solidFill>
                <a:latin typeface="华文楷体" panose="02010600040101010101" pitchFamily="2" charset="-122"/>
                <a:ea typeface="华文楷体" panose="02010600040101010101" pitchFamily="2" charset="-122"/>
              </a:rPr>
              <a:t>        </a:t>
            </a:r>
            <a:r>
              <a:rPr lang="zh-CN" altLang="en-US" sz="2000" dirty="0" smtClean="0">
                <a:solidFill>
                  <a:srgbClr val="002060"/>
                </a:solidFill>
                <a:latin typeface="华文楷体" panose="02010600040101010101" pitchFamily="2" charset="-122"/>
                <a:ea typeface="华文楷体" panose="02010600040101010101" pitchFamily="2" charset="-122"/>
              </a:rPr>
              <a:t>应用数学</a:t>
            </a:r>
            <a:r>
              <a:rPr lang="zh-CN" altLang="en-US" sz="2000" dirty="0">
                <a:solidFill>
                  <a:srgbClr val="002060"/>
                </a:solidFill>
                <a:latin typeface="华文楷体" panose="02010600040101010101" pitchFamily="2" charset="-122"/>
                <a:ea typeface="华文楷体" panose="02010600040101010101" pitchFamily="2" charset="-122"/>
              </a:rPr>
              <a:t>最重要的任务之一就是寻找函数取最小值的</a:t>
            </a:r>
            <a:r>
              <a:rPr lang="zh-CN" altLang="en-US" sz="2000" dirty="0" smtClean="0">
                <a:solidFill>
                  <a:srgbClr val="002060"/>
                </a:solidFill>
                <a:latin typeface="华文楷体" panose="02010600040101010101" pitchFamily="2" charset="-122"/>
                <a:ea typeface="华文楷体" panose="02010600040101010101" pitchFamily="2" charset="-122"/>
              </a:rPr>
              <a:t>点，本节考察</a:t>
            </a:r>
            <a:r>
              <a:rPr lang="zh-CN" altLang="en-US" sz="2000" dirty="0">
                <a:solidFill>
                  <a:srgbClr val="002060"/>
                </a:solidFill>
                <a:latin typeface="华文楷体" panose="02010600040101010101" pitchFamily="2" charset="-122"/>
                <a:ea typeface="华文楷体" panose="02010600040101010101" pitchFamily="2" charset="-122"/>
              </a:rPr>
              <a:t>一下著名的寻找最小值的点的方法</a:t>
            </a:r>
            <a:r>
              <a:rPr lang="en-US" altLang="zh-CN" sz="2000" dirty="0">
                <a:solidFill>
                  <a:srgbClr val="002060"/>
                </a:solidFill>
                <a:latin typeface="华文楷体" panose="02010600040101010101" pitchFamily="2" charset="-122"/>
                <a:ea typeface="华文楷体" panose="02010600040101010101" pitchFamily="2" charset="-122"/>
              </a:rPr>
              <a:t>——</a:t>
            </a:r>
            <a:r>
              <a:rPr lang="zh-CN" altLang="en-US" sz="2000" dirty="0">
                <a:solidFill>
                  <a:srgbClr val="002060"/>
                </a:solidFill>
                <a:latin typeface="华文楷体" panose="02010600040101010101" pitchFamily="2" charset="-122"/>
                <a:ea typeface="华文楷体" panose="02010600040101010101" pitchFamily="2" charset="-122"/>
              </a:rPr>
              <a:t>梯度</a:t>
            </a:r>
            <a:r>
              <a:rPr lang="zh-CN" altLang="en-US" sz="2000" dirty="0" smtClean="0">
                <a:solidFill>
                  <a:srgbClr val="002060"/>
                </a:solidFill>
                <a:latin typeface="华文楷体" panose="02010600040101010101" pitchFamily="2" charset="-122"/>
                <a:ea typeface="华文楷体" panose="02010600040101010101" pitchFamily="2" charset="-122"/>
              </a:rPr>
              <a:t>下降法，主要</a:t>
            </a:r>
            <a:r>
              <a:rPr lang="zh-CN" altLang="en-US" sz="2000" dirty="0">
                <a:solidFill>
                  <a:srgbClr val="002060"/>
                </a:solidFill>
                <a:latin typeface="华文楷体" panose="02010600040101010101" pitchFamily="2" charset="-122"/>
                <a:ea typeface="华文楷体" panose="02010600040101010101" pitchFamily="2" charset="-122"/>
              </a:rPr>
              <a:t>通过两个变量的函数来展开讨论。</a:t>
            </a:r>
            <a:endParaRPr lang="zh-CN" sz="2000" dirty="0">
              <a:solidFill>
                <a:srgbClr val="00206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800" b="1" dirty="0">
                <a:solidFill>
                  <a:srgbClr val="000099"/>
                </a:solidFill>
                <a:latin typeface="华文楷体" panose="02010600040101010101" pitchFamily="2" charset="-122"/>
                <a:ea typeface="华文楷体" panose="02010600040101010101" pitchFamily="2" charset="-122"/>
                <a:sym typeface="+mn-ea"/>
              </a:rPr>
              <a:t>1.</a:t>
            </a:r>
            <a:r>
              <a:rPr lang="zh-CN" altLang="en-US" sz="2800" b="1" dirty="0">
                <a:solidFill>
                  <a:srgbClr val="000099"/>
                </a:solidFill>
                <a:latin typeface="华文楷体" panose="02010600040101010101" pitchFamily="2" charset="-122"/>
                <a:ea typeface="华文楷体" panose="02010600040101010101" pitchFamily="2" charset="-122"/>
              </a:rPr>
              <a:t>梯度下降法的思路 </a:t>
            </a:r>
            <a:endParaRPr lang="zh-CN" altLang="en-US" sz="2800" b="1" dirty="0">
              <a:solidFill>
                <a:srgbClr val="000099"/>
              </a:solidFill>
              <a:latin typeface="华文楷体" panose="02010600040101010101" pitchFamily="2" charset="-122"/>
              <a:ea typeface="华文楷体" panose="02010600040101010101" pitchFamily="2" charset="-122"/>
              <a:sym typeface="+mn-ea"/>
            </a:endParaRPr>
          </a:p>
          <a:p>
            <a:pPr>
              <a:lnSpc>
                <a:spcPct val="150000"/>
              </a:lnSpc>
            </a:pPr>
            <a:r>
              <a:rPr lang="zh-CN" altLang="en-US" dirty="0" smtClean="0">
                <a:latin typeface="华文楷体" panose="02010600040101010101" pitchFamily="2" charset="-122"/>
                <a:ea typeface="华文楷体" panose="02010600040101010101" pitchFamily="2" charset="-122"/>
              </a:rPr>
              <a:t>     </a:t>
            </a:r>
            <a:r>
              <a:rPr lang="en-US" altLang="zh-CN" dirty="0" smtClean="0">
                <a:solidFill>
                  <a:srgbClr val="002060"/>
                </a:solidFill>
                <a:latin typeface="华文楷体" panose="02010600040101010101" pitchFamily="2" charset="-122"/>
                <a:ea typeface="华文楷体" panose="02010600040101010101" pitchFamily="2" charset="-122"/>
              </a:rPr>
              <a:t>(1)</a:t>
            </a:r>
            <a:r>
              <a:rPr lang="zh-CN" altLang="en-US" sz="2000" dirty="0" smtClean="0">
                <a:solidFill>
                  <a:srgbClr val="002060"/>
                </a:solidFill>
                <a:latin typeface="华文楷体" panose="02010600040101010101" pitchFamily="2" charset="-122"/>
                <a:ea typeface="华文楷体" panose="02010600040101010101" pitchFamily="2" charset="-122"/>
              </a:rPr>
              <a:t>已知函数</a:t>
            </a:r>
            <a:r>
              <a:rPr lang="en-US" altLang="zh-CN" sz="2000" dirty="0" smtClean="0">
                <a:solidFill>
                  <a:srgbClr val="002060"/>
                </a:solidFill>
                <a:latin typeface="华文楷体" panose="02010600040101010101" pitchFamily="2" charset="-122"/>
                <a:ea typeface="华文楷体" panose="02010600040101010101" pitchFamily="2" charset="-122"/>
              </a:rPr>
              <a:t>z=f(</a:t>
            </a:r>
            <a:r>
              <a:rPr lang="en-US" altLang="zh-CN" sz="2000" dirty="0" err="1" smtClean="0">
                <a:solidFill>
                  <a:srgbClr val="002060"/>
                </a:solidFill>
                <a:latin typeface="华文楷体" panose="02010600040101010101" pitchFamily="2" charset="-122"/>
                <a:ea typeface="华文楷体" panose="02010600040101010101" pitchFamily="2" charset="-122"/>
              </a:rPr>
              <a:t>x,y</a:t>
            </a:r>
            <a:r>
              <a:rPr lang="en-US" altLang="zh-CN" sz="2000" dirty="0" smtClean="0">
                <a:solidFill>
                  <a:srgbClr val="002060"/>
                </a:solidFill>
                <a:latin typeface="华文楷体" panose="02010600040101010101" pitchFamily="2" charset="-122"/>
                <a:ea typeface="华文楷体" panose="02010600040101010101" pitchFamily="2" charset="-122"/>
              </a:rPr>
              <a:t>)</a:t>
            </a:r>
            <a:r>
              <a:rPr lang="zh-CN" altLang="en-US" sz="2000" dirty="0" smtClean="0">
                <a:solidFill>
                  <a:srgbClr val="002060"/>
                </a:solidFill>
                <a:latin typeface="华文楷体" panose="02010600040101010101" pitchFamily="2" charset="-122"/>
                <a:ea typeface="华文楷体" panose="02010600040101010101" pitchFamily="2" charset="-122"/>
              </a:rPr>
              <a:t>，</a:t>
            </a:r>
            <a:r>
              <a:rPr lang="zh-CN" altLang="en-US" sz="2000" dirty="0">
                <a:solidFill>
                  <a:srgbClr val="002060"/>
                </a:solidFill>
                <a:latin typeface="华文楷体" panose="02010600040101010101" pitchFamily="2" charset="-122"/>
                <a:ea typeface="华文楷体" panose="02010600040101010101" pitchFamily="2" charset="-122"/>
              </a:rPr>
              <a:t>怎样求使函数取得最小值</a:t>
            </a:r>
            <a:r>
              <a:rPr lang="zh-CN" altLang="en-US" sz="2000" dirty="0" smtClean="0">
                <a:solidFill>
                  <a:srgbClr val="002060"/>
                </a:solidFill>
                <a:latin typeface="华文楷体" panose="02010600040101010101" pitchFamily="2" charset="-122"/>
                <a:ea typeface="华文楷体" panose="02010600040101010101" pitchFamily="2" charset="-122"/>
              </a:rPr>
              <a:t>的</a:t>
            </a:r>
            <a:r>
              <a:rPr lang="en-US" altLang="zh-CN" sz="2000" dirty="0" smtClean="0">
                <a:solidFill>
                  <a:srgbClr val="002060"/>
                </a:solidFill>
                <a:latin typeface="华文楷体" panose="02010600040101010101" pitchFamily="2" charset="-122"/>
                <a:ea typeface="华文楷体" panose="02010600040101010101" pitchFamily="2" charset="-122"/>
              </a:rPr>
              <a:t>x</a:t>
            </a:r>
            <a:r>
              <a:rPr lang="zh-CN" altLang="en-US" sz="2000" dirty="0" smtClean="0">
                <a:solidFill>
                  <a:srgbClr val="002060"/>
                </a:solidFill>
                <a:latin typeface="华文楷体" panose="02010600040101010101" pitchFamily="2" charset="-122"/>
                <a:ea typeface="华文楷体" panose="02010600040101010101" pitchFamily="2" charset="-122"/>
              </a:rPr>
              <a:t>、</a:t>
            </a:r>
            <a:r>
              <a:rPr lang="en-US" altLang="zh-CN" sz="2000" dirty="0" smtClean="0">
                <a:solidFill>
                  <a:srgbClr val="002060"/>
                </a:solidFill>
                <a:latin typeface="华文楷体" panose="02010600040101010101" pitchFamily="2" charset="-122"/>
                <a:ea typeface="华文楷体" panose="02010600040101010101" pitchFamily="2" charset="-122"/>
              </a:rPr>
              <a:t>y</a:t>
            </a:r>
            <a:r>
              <a:rPr lang="en-US" altLang="zh-CN" sz="2000" dirty="0">
                <a:solidFill>
                  <a:srgbClr val="002060"/>
                </a:solidFill>
                <a:latin typeface="华文楷体" panose="02010600040101010101" pitchFamily="2" charset="-122"/>
                <a:ea typeface="华文楷体" panose="02010600040101010101" pitchFamily="2" charset="-122"/>
              </a:rPr>
              <a:t>?</a:t>
            </a:r>
            <a:endParaRPr lang="zh-CN" altLang="en-US" sz="2000" dirty="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dirty="0">
                <a:solidFill>
                  <a:srgbClr val="FF0000"/>
                </a:solidFill>
                <a:latin typeface="华文楷体" panose="02010600040101010101" pitchFamily="2" charset="-122"/>
                <a:ea typeface="华文楷体" panose="02010600040101010101" pitchFamily="2" charset="-122"/>
              </a:rPr>
              <a:t>    </a:t>
            </a:r>
            <a:r>
              <a:rPr lang="zh-CN" altLang="en-US" sz="2000" dirty="0" smtClean="0">
                <a:solidFill>
                  <a:srgbClr val="FF0000"/>
                </a:solidFill>
                <a:latin typeface="华文楷体" panose="02010600040101010101" pitchFamily="2" charset="-122"/>
                <a:ea typeface="华文楷体" panose="02010600040101010101" pitchFamily="2" charset="-122"/>
              </a:rPr>
              <a:t>思路</a:t>
            </a:r>
            <a:r>
              <a:rPr lang="en-US" altLang="zh-CN" sz="2000" dirty="0" smtClean="0">
                <a:solidFill>
                  <a:srgbClr val="FF0000"/>
                </a:solidFill>
                <a:latin typeface="华文楷体" panose="02010600040101010101" pitchFamily="2" charset="-122"/>
                <a:ea typeface="华文楷体" panose="02010600040101010101" pitchFamily="2" charset="-122"/>
              </a:rPr>
              <a:t>1</a:t>
            </a:r>
            <a:r>
              <a:rPr lang="zh-CN" altLang="en-US" sz="2000" dirty="0" smtClean="0">
                <a:solidFill>
                  <a:srgbClr val="FF0000"/>
                </a:solidFill>
                <a:latin typeface="华文楷体" panose="02010600040101010101" pitchFamily="2" charset="-122"/>
                <a:ea typeface="华文楷体" panose="02010600040101010101" pitchFamily="2" charset="-122"/>
              </a:rPr>
              <a:t>：</a:t>
            </a:r>
            <a:r>
              <a:rPr lang="zh-CN" altLang="en-US" sz="2000" dirty="0" smtClean="0">
                <a:latin typeface="华文楷体" panose="02010600040101010101" pitchFamily="2" charset="-122"/>
                <a:ea typeface="华文楷体" panose="02010600040101010101" pitchFamily="2" charset="-122"/>
              </a:rPr>
              <a:t>令                                         </a:t>
            </a:r>
          </a:p>
          <a:p>
            <a:pPr fontAlgn="base">
              <a:lnSpc>
                <a:spcPct val="150000"/>
              </a:lnSpc>
              <a:spcBef>
                <a:spcPct val="0"/>
              </a:spcBef>
              <a:spcAft>
                <a:spcPct val="0"/>
              </a:spcAft>
              <a:buFont typeface="Arial" panose="020B0604020202020204" pitchFamily="34" charset="0"/>
              <a:buNone/>
            </a:pPr>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），解出</a:t>
            </a:r>
            <a:r>
              <a:rPr lang="en-US" altLang="zh-CN" sz="2000" dirty="0" smtClean="0">
                <a:latin typeface="华文楷体" panose="02010600040101010101" pitchFamily="2" charset="-122"/>
                <a:ea typeface="华文楷体" panose="02010600040101010101" pitchFamily="2" charset="-122"/>
              </a:rPr>
              <a:t>x</a:t>
            </a:r>
            <a:r>
              <a:rPr lang="zh-CN" altLang="en-US" sz="2000" dirty="0" smtClean="0">
                <a:latin typeface="华文楷体" panose="02010600040101010101" pitchFamily="2" charset="-122"/>
                <a:ea typeface="华文楷体" panose="02010600040101010101" pitchFamily="2" charset="-122"/>
              </a:rPr>
              <a:t>、</a:t>
            </a:r>
            <a:r>
              <a:rPr lang="en-US" altLang="zh-CN" sz="2000" dirty="0" smtClean="0">
                <a:latin typeface="华文楷体" panose="02010600040101010101" pitchFamily="2" charset="-122"/>
                <a:ea typeface="华文楷体" panose="02010600040101010101" pitchFamily="2" charset="-122"/>
              </a:rPr>
              <a:t>y</a:t>
            </a:r>
            <a:endParaRPr lang="en-US" altLang="zh-CN" sz="2000" dirty="0">
              <a:solidFill>
                <a:srgbClr val="FF0000"/>
              </a:solidFill>
              <a:latin typeface="华文楷体" panose="02010600040101010101" pitchFamily="2" charset="-122"/>
              <a:ea typeface="华文楷体" panose="02010600040101010101" pitchFamily="2" charset="-122"/>
            </a:endParaRPr>
          </a:p>
          <a:p>
            <a:pPr>
              <a:lnSpc>
                <a:spcPct val="150000"/>
              </a:lnSpc>
            </a:pPr>
            <a:r>
              <a:rPr lang="en-US" altLang="zh-CN" sz="2000" dirty="0" smtClean="0">
                <a:solidFill>
                  <a:srgbClr val="002060"/>
                </a:solidFill>
                <a:latin typeface="华文楷体" panose="02010600040101010101" pitchFamily="2" charset="-122"/>
                <a:ea typeface="华文楷体" panose="02010600040101010101" pitchFamily="2" charset="-122"/>
              </a:rPr>
              <a:t>                 </a:t>
            </a:r>
            <a:r>
              <a:rPr lang="zh-CN" altLang="en-US" sz="2000" dirty="0" smtClean="0">
                <a:solidFill>
                  <a:srgbClr val="002060"/>
                </a:solidFill>
                <a:latin typeface="华文楷体" panose="02010600040101010101" pitchFamily="2" charset="-122"/>
                <a:ea typeface="华文楷体" panose="02010600040101010101" pitchFamily="2" charset="-122"/>
              </a:rPr>
              <a:t>原理：</a:t>
            </a:r>
            <a:r>
              <a:rPr lang="zh-CN" altLang="en-US" sz="2000" dirty="0">
                <a:solidFill>
                  <a:srgbClr val="002060"/>
                </a:solidFill>
                <a:latin typeface="华文楷体" panose="02010600040101010101" pitchFamily="2" charset="-122"/>
                <a:ea typeface="华文楷体" panose="02010600040101010101" pitchFamily="2" charset="-122"/>
              </a:rPr>
              <a:t>在函数取最小值的点</a:t>
            </a:r>
            <a:r>
              <a:rPr lang="zh-CN" altLang="en-US" sz="2000" dirty="0" smtClean="0">
                <a:solidFill>
                  <a:srgbClr val="002060"/>
                </a:solidFill>
                <a:latin typeface="华文楷体" panose="02010600040101010101" pitchFamily="2" charset="-122"/>
                <a:ea typeface="华文楷体" panose="02010600040101010101" pitchFamily="2" charset="-122"/>
              </a:rPr>
              <a:t>处与函数相切</a:t>
            </a:r>
            <a:r>
              <a:rPr lang="zh-CN" altLang="en-US" sz="2000" dirty="0">
                <a:solidFill>
                  <a:srgbClr val="002060"/>
                </a:solidFill>
                <a:latin typeface="华文楷体" panose="02010600040101010101" pitchFamily="2" charset="-122"/>
                <a:ea typeface="华文楷体" panose="02010600040101010101" pitchFamily="2" charset="-122"/>
              </a:rPr>
              <a:t>的平面变得</a:t>
            </a:r>
            <a:r>
              <a:rPr lang="zh-CN" altLang="en-US" sz="2000" dirty="0" smtClean="0">
                <a:solidFill>
                  <a:srgbClr val="002060"/>
                </a:solidFill>
                <a:latin typeface="华文楷体" panose="02010600040101010101" pitchFamily="2" charset="-122"/>
                <a:ea typeface="华文楷体" panose="02010600040101010101" pitchFamily="2" charset="-122"/>
              </a:rPr>
              <a:t>水平</a:t>
            </a:r>
            <a:endParaRPr lang="en-US" altLang="zh-CN" sz="2000" dirty="0" smtClean="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dirty="0" smtClean="0">
                <a:solidFill>
                  <a:srgbClr val="FF0000"/>
                </a:solidFill>
                <a:latin typeface="华文楷体" panose="02010600040101010101" pitchFamily="2" charset="-122"/>
                <a:ea typeface="华文楷体" panose="02010600040101010101" pitchFamily="2" charset="-122"/>
              </a:rPr>
              <a:t>  </a:t>
            </a:r>
            <a:endParaRPr lang="zh-CN" altLang="en-US" sz="2000" dirty="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dirty="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zh-CN" altLang="en-US" sz="2000" dirty="0">
                <a:solidFill>
                  <a:srgbClr val="FF0000"/>
                </a:solidFill>
                <a:latin typeface="华文楷体" panose="02010600040101010101" pitchFamily="2" charset="-122"/>
                <a:ea typeface="华文楷体" panose="02010600040101010101" pitchFamily="2" charset="-122"/>
              </a:rPr>
              <a:t>    </a:t>
            </a:r>
          </a:p>
        </p:txBody>
      </p:sp>
      <p:pic>
        <p:nvPicPr>
          <p:cNvPr id="4" name="图片 3"/>
          <p:cNvPicPr>
            <a:picLocks noChangeAspect="1"/>
          </p:cNvPicPr>
          <p:nvPr/>
        </p:nvPicPr>
        <p:blipFill>
          <a:blip r:embed="rId2"/>
          <a:stretch>
            <a:fillRect/>
          </a:stretch>
        </p:blipFill>
        <p:spPr>
          <a:xfrm>
            <a:off x="3934904" y="2748801"/>
            <a:ext cx="2357144" cy="606367"/>
          </a:xfrm>
          <a:prstGeom prst="rect">
            <a:avLst/>
          </a:prstGeom>
        </p:spPr>
      </p:pic>
      <p:pic>
        <p:nvPicPr>
          <p:cNvPr id="5" name="图片 4"/>
          <p:cNvPicPr>
            <a:picLocks noChangeAspect="1"/>
          </p:cNvPicPr>
          <p:nvPr/>
        </p:nvPicPr>
        <p:blipFill>
          <a:blip r:embed="rId3"/>
          <a:stretch>
            <a:fillRect/>
          </a:stretch>
        </p:blipFill>
        <p:spPr>
          <a:xfrm>
            <a:off x="3130152" y="4377896"/>
            <a:ext cx="5334462" cy="2179509"/>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73885" y="720725"/>
            <a:ext cx="9726295" cy="5109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2000" smtClean="0">
                <a:solidFill>
                  <a:srgbClr val="FF0000"/>
                </a:solidFill>
                <a:latin typeface="华文楷体" panose="02010600040101010101" pitchFamily="2" charset="-122"/>
                <a:ea typeface="华文楷体" panose="02010600040101010101" pitchFamily="2" charset="-122"/>
              </a:rPr>
              <a:t>思路</a:t>
            </a:r>
            <a:r>
              <a:rPr lang="en-US" altLang="zh-CN" sz="2000" smtClean="0">
                <a:solidFill>
                  <a:srgbClr val="FF0000"/>
                </a:solidFill>
                <a:latin typeface="华文楷体" panose="02010600040101010101" pitchFamily="2" charset="-122"/>
                <a:ea typeface="华文楷体" panose="02010600040101010101" pitchFamily="2" charset="-122"/>
              </a:rPr>
              <a:t>2</a:t>
            </a:r>
            <a:r>
              <a:rPr lang="zh-CN" altLang="en-US" sz="2000" smtClean="0">
                <a:solidFill>
                  <a:srgbClr val="FF0000"/>
                </a:solidFill>
                <a:latin typeface="华文楷体" panose="02010600040101010101" pitchFamily="2" charset="-122"/>
                <a:ea typeface="华文楷体" panose="02010600040101010101" pitchFamily="2" charset="-122"/>
              </a:rPr>
              <a:t>：</a:t>
            </a:r>
            <a:r>
              <a:rPr lang="zh-CN" altLang="en-US" sz="2000" smtClean="0">
                <a:latin typeface="华文楷体" panose="02010600040101010101" pitchFamily="2" charset="-122"/>
                <a:ea typeface="华文楷体" panose="02010600040101010101" pitchFamily="2" charset="-122"/>
              </a:rPr>
              <a:t>使用梯度下降法，不直接求解导数方程式，而通过慢慢地移动图像上的点进行摸索，从而找出函数的最小值。</a:t>
            </a:r>
            <a:endParaRPr lang="en-US" altLang="zh-CN" sz="2000" smtClean="0">
              <a:latin typeface="华文楷体" panose="02010600040101010101" pitchFamily="2" charset="-122"/>
              <a:ea typeface="华文楷体" panose="02010600040101010101" pitchFamily="2" charset="-122"/>
            </a:endParaRPr>
          </a:p>
          <a:p>
            <a:pPr>
              <a:lnSpc>
                <a:spcPct val="150000"/>
              </a:lnSpc>
            </a:pPr>
            <a:r>
              <a:rPr lang="zh-CN" altLang="en-US" sz="2000" smtClean="0">
                <a:solidFill>
                  <a:srgbClr val="FF0000"/>
                </a:solidFill>
                <a:latin typeface="华文楷体" panose="02010600040101010101" pitchFamily="2" charset="-122"/>
                <a:ea typeface="华文楷体" panose="02010600040101010101" pitchFamily="2" charset="-122"/>
              </a:rPr>
              <a:t>            采用思路</a:t>
            </a:r>
            <a:r>
              <a:rPr lang="en-US" altLang="zh-CN" sz="2000" smtClean="0">
                <a:solidFill>
                  <a:srgbClr val="FF0000"/>
                </a:solidFill>
                <a:latin typeface="华文楷体" panose="02010600040101010101" pitchFamily="2" charset="-122"/>
                <a:ea typeface="华文楷体" panose="02010600040101010101" pitchFamily="2" charset="-122"/>
              </a:rPr>
              <a:t>2</a:t>
            </a:r>
            <a:r>
              <a:rPr lang="zh-CN" altLang="en-US" sz="2000" smtClean="0">
                <a:solidFill>
                  <a:srgbClr val="FF0000"/>
                </a:solidFill>
                <a:latin typeface="华文楷体" panose="02010600040101010101" pitchFamily="2" charset="-122"/>
                <a:ea typeface="华文楷体" panose="02010600040101010101" pitchFamily="2" charset="-122"/>
              </a:rPr>
              <a:t>，</a:t>
            </a:r>
            <a:r>
              <a:rPr lang="zh-CN" altLang="en-US" sz="2000" smtClean="0">
                <a:solidFill>
                  <a:srgbClr val="002060"/>
                </a:solidFill>
                <a:latin typeface="华文楷体" panose="02010600040101010101" pitchFamily="2" charset="-122"/>
                <a:ea typeface="华文楷体" panose="02010600040101010101" pitchFamily="2" charset="-122"/>
              </a:rPr>
              <a:t>因为实际问题中，联立方程式通常不容易求解</a:t>
            </a: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r>
              <a:rPr lang="en-US" altLang="zh-CN" sz="2000" smtClean="0">
                <a:solidFill>
                  <a:srgbClr val="002060"/>
                </a:solidFill>
                <a:latin typeface="华文楷体" panose="02010600040101010101" pitchFamily="2" charset="-122"/>
                <a:ea typeface="华文楷体" panose="02010600040101010101" pitchFamily="2" charset="-122"/>
              </a:rPr>
              <a:t>(2)</a:t>
            </a:r>
            <a:r>
              <a:rPr lang="zh-CN" altLang="en-US" sz="2000" smtClean="0">
                <a:solidFill>
                  <a:srgbClr val="002060"/>
                </a:solidFill>
                <a:latin typeface="华文楷体" panose="02010600040101010101" pitchFamily="2" charset="-122"/>
                <a:ea typeface="华文楷体" panose="02010600040101010101" pitchFamily="2" charset="-122"/>
              </a:rPr>
              <a:t>梯度下降法思路如下</a:t>
            </a:r>
            <a:r>
              <a:rPr lang="zh-CN" altLang="en-US" sz="2400" smtClean="0">
                <a:solidFill>
                  <a:srgbClr val="002060"/>
                </a:solidFill>
                <a:latin typeface="华文楷体" panose="02010600040101010101" pitchFamily="2" charset="-122"/>
                <a:ea typeface="华文楷体" panose="02010600040101010101" pitchFamily="2" charset="-122"/>
              </a:rPr>
              <a:t>：</a:t>
            </a:r>
            <a:endParaRPr lang="en-US" altLang="zh-CN" sz="2400" smtClean="0">
              <a:solidFill>
                <a:srgbClr val="002060"/>
              </a:solidFill>
              <a:latin typeface="华文楷体" panose="02010600040101010101" pitchFamily="2" charset="-122"/>
              <a:ea typeface="华文楷体" panose="02010600040101010101" pitchFamily="2" charset="-122"/>
            </a:endParaRPr>
          </a:p>
          <a:p>
            <a:pPr>
              <a:lnSpc>
                <a:spcPct val="150000"/>
              </a:lnSpc>
            </a:pPr>
            <a:r>
              <a:rPr lang="zh-CN" altLang="en-US" sz="2000" smtClean="0">
                <a:latin typeface="华文楷体" panose="02010600040101010101" pitchFamily="2" charset="-122"/>
                <a:ea typeface="华文楷体" panose="02010600040101010101" pitchFamily="2" charset="-122"/>
              </a:rPr>
              <a:t>      在</a:t>
            </a:r>
            <a:r>
              <a:rPr lang="zh-CN" altLang="en-US" sz="2000">
                <a:latin typeface="华文楷体" panose="02010600040101010101" pitchFamily="2" charset="-122"/>
                <a:ea typeface="华文楷体" panose="02010600040101010101" pitchFamily="2" charset="-122"/>
              </a:rPr>
              <a:t>斜坡</a:t>
            </a:r>
            <a:r>
              <a:rPr lang="zh-CN" altLang="en-US" sz="2000" smtClean="0">
                <a:latin typeface="华文楷体" panose="02010600040101010101" pitchFamily="2" charset="-122"/>
                <a:ea typeface="华文楷体" panose="02010600040101010101" pitchFamily="2" charset="-122"/>
              </a:rPr>
              <a:t>上的点</a:t>
            </a:r>
            <a:r>
              <a:rPr lang="en-US" altLang="zh-CN" sz="2000" smtClean="0">
                <a:latin typeface="华文楷体" panose="02010600040101010101" pitchFamily="2" charset="-122"/>
                <a:ea typeface="华文楷体" panose="02010600040101010101" pitchFamily="2" charset="-122"/>
              </a:rPr>
              <a:t>P</a:t>
            </a:r>
            <a:r>
              <a:rPr lang="zh-CN" altLang="en-US" sz="2000" smtClean="0">
                <a:latin typeface="华文楷体" panose="02010600040101010101" pitchFamily="2" charset="-122"/>
                <a:ea typeface="华文楷体" panose="02010600040101010101" pitchFamily="2" charset="-122"/>
              </a:rPr>
              <a:t>处</a:t>
            </a:r>
            <a:r>
              <a:rPr lang="zh-CN" altLang="en-US" sz="2000">
                <a:latin typeface="华文楷体" panose="02010600040101010101" pitchFamily="2" charset="-122"/>
                <a:ea typeface="华文楷体" panose="02010600040101010101" pitchFamily="2" charset="-122"/>
              </a:rPr>
              <a:t>放一个乒乓球，然后轻轻地松开手，球会沿着最陡的坡面</a:t>
            </a:r>
            <a:r>
              <a:rPr lang="zh-CN" altLang="en-US" sz="2000" smtClean="0">
                <a:latin typeface="华文楷体" panose="02010600040101010101" pitchFamily="2" charset="-122"/>
                <a:ea typeface="华文楷体" panose="02010600040101010101" pitchFamily="2" charset="-122"/>
              </a:rPr>
              <a:t>开始滚动</a:t>
            </a:r>
            <a:r>
              <a:rPr lang="zh-CN" altLang="en-US" sz="2000">
                <a:latin typeface="华文楷体" panose="02010600040101010101" pitchFamily="2" charset="-122"/>
                <a:ea typeface="华文楷体" panose="02010600040101010101" pitchFamily="2" charset="-122"/>
              </a:rPr>
              <a:t>，待球稍微前进一点后，把球止住，然后从止住的位置再次松手， </a:t>
            </a:r>
            <a:r>
              <a:rPr lang="zh-CN" altLang="en-US" sz="2000" smtClean="0">
                <a:latin typeface="华文楷体" panose="02010600040101010101" pitchFamily="2" charset="-122"/>
                <a:ea typeface="华文楷体" panose="02010600040101010101" pitchFamily="2" charset="-122"/>
              </a:rPr>
              <a:t>乒乓球</a:t>
            </a:r>
            <a:r>
              <a:rPr lang="zh-CN" altLang="en-US" sz="2000">
                <a:latin typeface="华文楷体" panose="02010600040101010101" pitchFamily="2" charset="-122"/>
                <a:ea typeface="华文楷体" panose="02010600040101010101" pitchFamily="2" charset="-122"/>
              </a:rPr>
              <a:t>会从这个点再次沿着最陡的坡面开始滚动。 </a:t>
            </a:r>
            <a:endParaRPr lang="en-US" altLang="zh-CN" sz="2000">
              <a:latin typeface="华文楷体" panose="02010600040101010101" pitchFamily="2" charset="-122"/>
              <a:ea typeface="华文楷体" panose="02010600040101010101" pitchFamily="2" charset="-122"/>
            </a:endParaRPr>
          </a:p>
          <a:p>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zh-CN" altLang="en-US" sz="2000" smtClean="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smtClean="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zh-CN" altLang="en-US" sz="2000" smtClean="0">
                <a:solidFill>
                  <a:srgbClr val="FF0000"/>
                </a:solidFill>
                <a:latin typeface="华文楷体" panose="02010600040101010101" pitchFamily="2" charset="-122"/>
                <a:ea typeface="华文楷体" panose="02010600040101010101" pitchFamily="2" charset="-122"/>
              </a:rPr>
              <a:t>    </a:t>
            </a:r>
            <a:endParaRPr lang="zh-CN" altLang="en-US" sz="2000">
              <a:solidFill>
                <a:srgbClr val="FF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2991445" y="4057738"/>
            <a:ext cx="6420565" cy="2091270"/>
          </a:xfrm>
          <a:prstGeom prst="rect">
            <a:avLst/>
          </a:prstGeom>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73885" y="720725"/>
            <a:ext cx="9726295"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2000" smtClean="0"/>
              <a:t>      这个</a:t>
            </a:r>
            <a:r>
              <a:rPr lang="zh-CN" altLang="en-US" sz="2000"/>
              <a:t>操作反复进行若干次后，乒乓球沿着最短的路径到达了图像的</a:t>
            </a:r>
            <a:r>
              <a:rPr lang="zh-CN" altLang="en-US" sz="2000" smtClean="0"/>
              <a:t>底部</a:t>
            </a:r>
            <a:r>
              <a:rPr lang="zh-CN" altLang="en-US" sz="2000"/>
              <a:t>，也就是函数的最小值点。</a:t>
            </a:r>
            <a:r>
              <a:rPr lang="zh-CN" altLang="en-US" sz="2000">
                <a:solidFill>
                  <a:srgbClr val="FF0000"/>
                </a:solidFill>
              </a:rPr>
              <a:t>梯度下降法就模拟了这个球的移动过程。</a:t>
            </a:r>
            <a:endParaRPr lang="en-US" altLang="zh-CN" sz="2000" smtClean="0">
              <a:solidFill>
                <a:srgbClr val="FF0000"/>
              </a:solidFill>
              <a:latin typeface="华文楷体" panose="02010600040101010101" pitchFamily="2" charset="-122"/>
              <a:ea typeface="华文楷体" panose="02010600040101010101" pitchFamily="2" charset="-122"/>
            </a:endParaRPr>
          </a:p>
          <a:p>
            <a:pPr>
              <a:lnSpc>
                <a:spcPct val="150000"/>
              </a:lnSpc>
            </a:pPr>
            <a:endParaRPr lang="zh-CN" altLang="en-US" sz="2000" smtClean="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smtClean="0">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zh-CN" altLang="en-US" sz="2000" smtClean="0">
                <a:solidFill>
                  <a:srgbClr val="FF0000"/>
                </a:solidFill>
                <a:latin typeface="华文楷体" panose="02010600040101010101" pitchFamily="2" charset="-122"/>
                <a:ea typeface="华文楷体" panose="02010600040101010101" pitchFamily="2" charset="-122"/>
              </a:rPr>
              <a:t>    </a:t>
            </a:r>
            <a:endParaRPr lang="en-US" altLang="zh-CN" sz="2000" smtClean="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smtClean="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smtClean="0">
              <a:solidFill>
                <a:srgbClr val="FF0000"/>
              </a:solidFill>
              <a:latin typeface="华文楷体" panose="02010600040101010101" pitchFamily="2" charset="-122"/>
              <a:ea typeface="华文楷体" panose="02010600040101010101" pitchFamily="2" charset="-122"/>
            </a:endParaRPr>
          </a:p>
          <a:p>
            <a:pPr>
              <a:lnSpc>
                <a:spcPct val="150000"/>
              </a:lnSpc>
            </a:pPr>
            <a:r>
              <a:rPr lang="zh-CN" altLang="en-US" sz="2000" smtClean="0">
                <a:solidFill>
                  <a:srgbClr val="FF0000"/>
                </a:solidFill>
                <a:latin typeface="华文楷体" panose="02010600040101010101" pitchFamily="2" charset="-122"/>
                <a:ea typeface="华文楷体" panose="02010600040101010101" pitchFamily="2" charset="-122"/>
              </a:rPr>
              <a:t>注：</a:t>
            </a:r>
            <a:r>
              <a:rPr lang="zh-CN" altLang="en-US" sz="2000">
                <a:latin typeface="华文楷体" panose="02010600040101010101" pitchFamily="2" charset="-122"/>
                <a:ea typeface="华文楷体" panose="02010600040101010101" pitchFamily="2" charset="-122"/>
              </a:rPr>
              <a:t>在数值分析领域，梯度下降法也称为最速下降法。这个名称表示沿着图 </a:t>
            </a:r>
          </a:p>
          <a:p>
            <a:pPr>
              <a:lnSpc>
                <a:spcPct val="150000"/>
              </a:lnSpc>
            </a:pPr>
            <a:r>
              <a:rPr lang="zh-CN" altLang="en-US" sz="2000">
                <a:latin typeface="华文楷体" panose="02010600040101010101" pitchFamily="2" charset="-122"/>
                <a:ea typeface="华文楷体" panose="02010600040101010101" pitchFamily="2" charset="-122"/>
              </a:rPr>
              <a:t>像上的</a:t>
            </a:r>
            <a:r>
              <a:rPr lang="zh-CN" altLang="en-US" sz="2000">
                <a:solidFill>
                  <a:srgbClr val="FF0000"/>
                </a:solidFill>
                <a:latin typeface="华文楷体" panose="02010600040101010101" pitchFamily="2" charset="-122"/>
                <a:ea typeface="华文楷体" panose="02010600040101010101" pitchFamily="2" charset="-122"/>
              </a:rPr>
              <a:t>最短路径下降。 </a:t>
            </a:r>
            <a:endParaRPr lang="en-US" altLang="zh-CN" sz="2000">
              <a:solidFill>
                <a:srgbClr val="FF00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2514104" y="1826855"/>
            <a:ext cx="7164097" cy="2957749"/>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761742" y="249074"/>
            <a:ext cx="9726295" cy="5815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altLang="zh-CN" sz="2800" b="1" smtClean="0">
                <a:solidFill>
                  <a:srgbClr val="000099"/>
                </a:solidFill>
                <a:latin typeface="华文楷体" panose="02010600040101010101" pitchFamily="2" charset="-122"/>
                <a:ea typeface="华文楷体" panose="02010600040101010101" pitchFamily="2" charset="-122"/>
                <a:sym typeface="+mn-ea"/>
              </a:rPr>
              <a:t>2.</a:t>
            </a:r>
            <a:r>
              <a:rPr lang="zh-CN" altLang="en-US" sz="2800" b="1">
                <a:solidFill>
                  <a:srgbClr val="000099"/>
                </a:solidFill>
                <a:latin typeface="华文楷体" panose="02010600040101010101" pitchFamily="2" charset="-122"/>
                <a:ea typeface="华文楷体" panose="02010600040101010101" pitchFamily="2" charset="-122"/>
              </a:rPr>
              <a:t>近似公式和内积的关系 </a:t>
            </a:r>
            <a:endParaRPr lang="zh-CN" altLang="en-US" sz="2800" b="1">
              <a:solidFill>
                <a:srgbClr val="000099"/>
              </a:solidFill>
              <a:latin typeface="华文楷体" panose="02010600040101010101" pitchFamily="2" charset="-122"/>
              <a:ea typeface="华文楷体" panose="02010600040101010101" pitchFamily="2" charset="-122"/>
              <a:sym typeface="+mn-ea"/>
            </a:endParaRPr>
          </a:p>
          <a:p>
            <a:pPr>
              <a:lnSpc>
                <a:spcPct val="150000"/>
              </a:lnSpc>
            </a:pPr>
            <a:r>
              <a:rPr lang="zh-CN" altLang="en-US" smtClean="0"/>
              <a:t>  </a:t>
            </a:r>
            <a:r>
              <a:rPr lang="zh-CN" altLang="en-US" sz="2000" smtClean="0">
                <a:solidFill>
                  <a:srgbClr val="002060"/>
                </a:solidFill>
                <a:latin typeface="华文楷体" panose="02010600040101010101" pitchFamily="2" charset="-122"/>
                <a:ea typeface="华文楷体" panose="02010600040101010101" pitchFamily="2" charset="-122"/>
              </a:rPr>
              <a:t>依照</a:t>
            </a:r>
            <a:r>
              <a:rPr lang="zh-CN" altLang="en-US" sz="2000">
                <a:solidFill>
                  <a:srgbClr val="002060"/>
                </a:solidFill>
                <a:latin typeface="华文楷体" panose="02010600040101010101" pitchFamily="2" charset="-122"/>
                <a:ea typeface="华文楷体" panose="02010600040101010101" pitchFamily="2" charset="-122"/>
              </a:rPr>
              <a:t>前面考察过的思路来将</a:t>
            </a:r>
            <a:r>
              <a:rPr lang="zh-CN" altLang="en-US" sz="2000">
                <a:solidFill>
                  <a:srgbClr val="FF0000"/>
                </a:solidFill>
                <a:latin typeface="华文楷体" panose="02010600040101010101" pitchFamily="2" charset="-122"/>
                <a:ea typeface="华文楷体" panose="02010600040101010101" pitchFamily="2" charset="-122"/>
              </a:rPr>
              <a:t>梯度下降法正式化</a:t>
            </a:r>
            <a:r>
              <a:rPr lang="zh-CN" altLang="en-US" sz="2000" smtClean="0">
                <a:solidFill>
                  <a:srgbClr val="FF0000"/>
                </a:solidFill>
                <a:latin typeface="华文楷体" panose="02010600040101010101" pitchFamily="2" charset="-122"/>
                <a:ea typeface="华文楷体" panose="02010600040101010101" pitchFamily="2" charset="-122"/>
              </a:rPr>
              <a:t>。</a:t>
            </a:r>
            <a:endParaRPr lang="en-US" altLang="zh-CN" sz="2000">
              <a:solidFill>
                <a:srgbClr val="FF0000"/>
              </a:solidFill>
              <a:latin typeface="华文楷体" panose="02010600040101010101" pitchFamily="2" charset="-122"/>
              <a:ea typeface="华文楷体" panose="02010600040101010101" pitchFamily="2" charset="-122"/>
            </a:endParaRPr>
          </a:p>
          <a:p>
            <a:pPr>
              <a:lnSpc>
                <a:spcPct val="150000"/>
              </a:lnSpc>
            </a:pPr>
            <a:r>
              <a:rPr lang="zh-CN" altLang="en-US" sz="2000" smtClean="0">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函数</a:t>
            </a:r>
            <a:r>
              <a:rPr lang="en-US" altLang="zh-CN" sz="2000" smtClean="0">
                <a:solidFill>
                  <a:srgbClr val="002060"/>
                </a:solidFill>
                <a:latin typeface="华文楷体" panose="02010600040101010101" pitchFamily="2" charset="-122"/>
                <a:ea typeface="华文楷体" panose="02010600040101010101" pitchFamily="2" charset="-122"/>
              </a:rPr>
              <a:t>z=f(x,y)</a:t>
            </a:r>
            <a:r>
              <a:rPr lang="zh-CN" altLang="en-US" sz="2000" smtClean="0">
                <a:solidFill>
                  <a:srgbClr val="002060"/>
                </a:solidFill>
                <a:latin typeface="华文楷体" panose="02010600040101010101" pitchFamily="2" charset="-122"/>
                <a:ea typeface="华文楷体" panose="02010600040101010101" pitchFamily="2" charset="-122"/>
              </a:rPr>
              <a:t>中</a:t>
            </a:r>
            <a:r>
              <a:rPr lang="zh-CN" altLang="en-US" sz="2000">
                <a:solidFill>
                  <a:srgbClr val="002060"/>
                </a:solidFill>
                <a:latin typeface="华文楷体" panose="02010600040101010101" pitchFamily="2" charset="-122"/>
                <a:ea typeface="华文楷体" panose="02010600040101010101" pitchFamily="2" charset="-122"/>
              </a:rPr>
              <a:t>，</a:t>
            </a:r>
            <a:r>
              <a:rPr lang="zh-CN" altLang="en-US" sz="2000" smtClean="0">
                <a:solidFill>
                  <a:srgbClr val="002060"/>
                </a:solidFill>
                <a:latin typeface="华文楷体" panose="02010600040101010101" pitchFamily="2" charset="-122"/>
                <a:ea typeface="华文楷体" panose="02010600040101010101" pitchFamily="2" charset="-122"/>
              </a:rPr>
              <a:t>当</a:t>
            </a:r>
            <a:r>
              <a:rPr lang="en-US" altLang="zh-CN" sz="2000" smtClean="0">
                <a:solidFill>
                  <a:srgbClr val="002060"/>
                </a:solidFill>
                <a:latin typeface="华文楷体" panose="02010600040101010101" pitchFamily="2" charset="-122"/>
                <a:ea typeface="华文楷体" panose="02010600040101010101" pitchFamily="2" charset="-122"/>
              </a:rPr>
              <a:t>x</a:t>
            </a:r>
            <a:r>
              <a:rPr lang="zh-CN" altLang="en-US" sz="2000" smtClean="0">
                <a:solidFill>
                  <a:srgbClr val="002060"/>
                </a:solidFill>
                <a:latin typeface="华文楷体" panose="02010600040101010101" pitchFamily="2" charset="-122"/>
                <a:ea typeface="华文楷体" panose="02010600040101010101" pitchFamily="2" charset="-122"/>
              </a:rPr>
              <a:t>改变</a:t>
            </a:r>
            <a:r>
              <a:rPr lang="zh-CN" altLang="en-US"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a:t>
            </a:r>
            <a:r>
              <a:rPr lang="en-US" altLang="zh-CN"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x</a:t>
            </a:r>
            <a:r>
              <a:rPr lang="en-US" altLang="zh-CN" sz="2000">
                <a:solidFill>
                  <a:srgbClr val="002060"/>
                </a:solidFill>
                <a:latin typeface="华文楷体" panose="02010600040101010101" pitchFamily="2" charset="-122"/>
                <a:ea typeface="华文楷体" panose="02010600040101010101" pitchFamily="2" charset="-122"/>
              </a:rPr>
              <a:t>,</a:t>
            </a:r>
            <a:r>
              <a:rPr lang="en-US" altLang="zh-CN" sz="2000" smtClean="0">
                <a:solidFill>
                  <a:srgbClr val="002060"/>
                </a:solidFill>
                <a:latin typeface="华文楷体" panose="02010600040101010101" pitchFamily="2" charset="-122"/>
                <a:ea typeface="华文楷体" panose="02010600040101010101" pitchFamily="2" charset="-122"/>
              </a:rPr>
              <a:t>y</a:t>
            </a:r>
            <a:r>
              <a:rPr lang="zh-CN" altLang="en-US" sz="2000" smtClean="0">
                <a:solidFill>
                  <a:srgbClr val="002060"/>
                </a:solidFill>
                <a:latin typeface="华文楷体" panose="02010600040101010101" pitchFamily="2" charset="-122"/>
                <a:ea typeface="华文楷体" panose="02010600040101010101" pitchFamily="2" charset="-122"/>
              </a:rPr>
              <a:t>改变</a:t>
            </a:r>
            <a:r>
              <a:rPr lang="zh-CN" altLang="en-US"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a:t>
            </a:r>
            <a:r>
              <a:rPr lang="en-US" altLang="zh-CN" sz="2000" smtClean="0">
                <a:solidFill>
                  <a:srgbClr val="002060"/>
                </a:solidFill>
                <a:latin typeface="华文楷体" panose="02010600040101010101" pitchFamily="2" charset="-122"/>
                <a:ea typeface="华文楷体" panose="02010600040101010101" pitchFamily="2" charset="-122"/>
              </a:rPr>
              <a:t>y</a:t>
            </a:r>
            <a:r>
              <a:rPr lang="zh-CN" altLang="en-US" sz="2000" smtClean="0">
                <a:solidFill>
                  <a:srgbClr val="002060"/>
                </a:solidFill>
                <a:latin typeface="华文楷体" panose="02010600040101010101" pitchFamily="2" charset="-122"/>
                <a:ea typeface="华文楷体" panose="02010600040101010101" pitchFamily="2" charset="-122"/>
              </a:rPr>
              <a:t> 时</a:t>
            </a: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r>
              <a:rPr lang="en-US" altLang="zh-CN" sz="2000">
                <a:solidFill>
                  <a:srgbClr val="002060"/>
                </a:solidFill>
                <a:latin typeface="华文楷体" panose="02010600040101010101" pitchFamily="2" charset="-122"/>
                <a:ea typeface="华文楷体" panose="02010600040101010101" pitchFamily="2" charset="-122"/>
              </a:rPr>
              <a:t> </a:t>
            </a:r>
            <a:r>
              <a:rPr lang="en-US" altLang="zh-CN" sz="2000" smtClean="0">
                <a:solidFill>
                  <a:srgbClr val="002060"/>
                </a:solidFill>
                <a:latin typeface="华文楷体" panose="02010600040101010101" pitchFamily="2" charset="-122"/>
                <a:ea typeface="华文楷体" panose="02010600040101010101" pitchFamily="2" charset="-122"/>
              </a:rPr>
              <a:t>    </a:t>
            </a:r>
            <a:r>
              <a:rPr lang="zh-CN" altLang="en-US" sz="2000" smtClean="0">
                <a:latin typeface="华文楷体" panose="02010600040101010101" pitchFamily="2" charset="-122"/>
                <a:ea typeface="华文楷体" panose="02010600040101010101" pitchFamily="2" charset="-122"/>
              </a:rPr>
              <a:t>（</a:t>
            </a:r>
            <a:r>
              <a:rPr lang="en-US" altLang="zh-CN" sz="2000" smtClean="0">
                <a:solidFill>
                  <a:srgbClr val="002060"/>
                </a:solidFill>
                <a:latin typeface="华文楷体" panose="02010600040101010101" pitchFamily="2" charset="-122"/>
                <a:ea typeface="华文楷体" panose="02010600040101010101" pitchFamily="2" charset="-122"/>
              </a:rPr>
              <a:t>1</a:t>
            </a:r>
            <a:r>
              <a:rPr lang="zh-CN" altLang="en-US" sz="2000" smtClean="0">
                <a:solidFill>
                  <a:srgbClr val="002060"/>
                </a:solidFill>
                <a:latin typeface="华文楷体" panose="02010600040101010101" pitchFamily="2" charset="-122"/>
                <a:ea typeface="华文楷体" panose="02010600040101010101" pitchFamily="2" charset="-122"/>
              </a:rPr>
              <a:t>）考察函数</a:t>
            </a:r>
            <a:r>
              <a:rPr lang="en-US" altLang="zh-CN" sz="2000" smtClean="0">
                <a:solidFill>
                  <a:srgbClr val="002060"/>
                </a:solidFill>
                <a:latin typeface="华文楷体" panose="02010600040101010101" pitchFamily="2" charset="-122"/>
                <a:ea typeface="华文楷体" panose="02010600040101010101" pitchFamily="2" charset="-122"/>
              </a:rPr>
              <a:t>f(x,y)</a:t>
            </a:r>
            <a:r>
              <a:rPr lang="zh-CN" altLang="en-US" sz="2000" smtClean="0">
                <a:solidFill>
                  <a:srgbClr val="002060"/>
                </a:solidFill>
                <a:latin typeface="华文楷体" panose="02010600040101010101" pitchFamily="2" charset="-122"/>
                <a:ea typeface="华文楷体" panose="02010600040101010101" pitchFamily="2" charset="-122"/>
              </a:rPr>
              <a:t>的</a:t>
            </a:r>
            <a:r>
              <a:rPr lang="zh-CN" altLang="en-US" sz="2000">
                <a:solidFill>
                  <a:srgbClr val="002060"/>
                </a:solidFill>
                <a:latin typeface="华文楷体" panose="02010600040101010101" pitchFamily="2" charset="-122"/>
                <a:ea typeface="华文楷体" panose="02010600040101010101" pitchFamily="2" charset="-122"/>
              </a:rPr>
              <a:t>值的</a:t>
            </a:r>
            <a:r>
              <a:rPr lang="zh-CN" altLang="en-US" sz="2000" smtClean="0">
                <a:solidFill>
                  <a:srgbClr val="002060"/>
                </a:solidFill>
                <a:latin typeface="华文楷体" panose="02010600040101010101" pitchFamily="2" charset="-122"/>
                <a:ea typeface="华文楷体" panose="02010600040101010101" pitchFamily="2" charset="-122"/>
              </a:rPr>
              <a:t>变化</a:t>
            </a:r>
            <a:r>
              <a:rPr lang="zh-CN" altLang="en-US"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a:t>
            </a:r>
            <a:r>
              <a:rPr lang="en-US" altLang="zh-CN" sz="2000">
                <a:solidFill>
                  <a:srgbClr val="002060"/>
                </a:solidFill>
                <a:latin typeface="华文楷体" panose="02010600040101010101" pitchFamily="2" charset="-122"/>
                <a:ea typeface="华文楷体" panose="02010600040101010101" pitchFamily="2" charset="-122"/>
                <a:cs typeface="Arial" panose="020B0604020202020204" pitchFamily="34" charset="0"/>
              </a:rPr>
              <a:t>z</a:t>
            </a:r>
            <a:r>
              <a:rPr lang="zh-CN" altLang="en-US" sz="2000" smtClean="0">
                <a:solidFill>
                  <a:srgbClr val="002060"/>
                </a:solidFill>
                <a:latin typeface="华文楷体" panose="02010600040101010101" pitchFamily="2" charset="-122"/>
                <a:ea typeface="华文楷体" panose="02010600040101010101" pitchFamily="2" charset="-122"/>
              </a:rPr>
              <a:t> </a:t>
            </a:r>
            <a:endParaRPr lang="en-US" altLang="zh-CN" sz="2000" smtClean="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smtClean="0">
                <a:solidFill>
                  <a:srgbClr val="002060"/>
                </a:solidFill>
                <a:latin typeface="华文楷体" panose="02010600040101010101" pitchFamily="2" charset="-122"/>
                <a:ea typeface="华文楷体" panose="02010600040101010101" pitchFamily="2" charset="-122"/>
              </a:rPr>
              <a:t>                                                                                                                   </a:t>
            </a:r>
            <a:endParaRPr lang="en-US" altLang="zh-CN" sz="2000" smtClean="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a:solidFill>
                  <a:srgbClr val="002060"/>
                </a:solidFill>
                <a:latin typeface="华文楷体" panose="02010600040101010101" pitchFamily="2" charset="-122"/>
                <a:ea typeface="华文楷体" panose="02010600040101010101" pitchFamily="2" charset="-122"/>
              </a:rPr>
              <a:t> </a:t>
            </a:r>
            <a:r>
              <a:rPr lang="en-US" altLang="zh-CN" sz="2000" smtClean="0">
                <a:solidFill>
                  <a:srgbClr val="002060"/>
                </a:solidFill>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a:t>
            </a:r>
            <a:r>
              <a:rPr lang="en-US" altLang="zh-CN" sz="2000" smtClean="0">
                <a:solidFill>
                  <a:srgbClr val="002060"/>
                </a:solidFill>
                <a:latin typeface="华文楷体" panose="02010600040101010101" pitchFamily="2" charset="-122"/>
                <a:ea typeface="华文楷体" panose="02010600040101010101" pitchFamily="2" charset="-122"/>
              </a:rPr>
              <a:t>2</a:t>
            </a:r>
            <a:r>
              <a:rPr lang="zh-CN" altLang="en-US" sz="2000" smtClean="0">
                <a:solidFill>
                  <a:srgbClr val="002060"/>
                </a:solidFill>
                <a:latin typeface="华文楷体" panose="02010600040101010101" pitchFamily="2" charset="-122"/>
                <a:ea typeface="华文楷体" panose="02010600040101010101" pitchFamily="2" charset="-122"/>
              </a:rPr>
              <a:t>）根据近似公式可得：</a:t>
            </a:r>
            <a:endParaRPr lang="en-US" altLang="zh-CN" sz="2000" smtClean="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pPr>
            <a:r>
              <a:rPr lang="zh-CN" altLang="en-US" sz="2000">
                <a:solidFill>
                  <a:srgbClr val="002060"/>
                </a:solidFill>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a:t>
            </a:r>
            <a:r>
              <a:rPr lang="en-US" altLang="zh-CN" sz="2000">
                <a:solidFill>
                  <a:srgbClr val="002060"/>
                </a:solidFill>
                <a:latin typeface="华文楷体" panose="02010600040101010101" pitchFamily="2" charset="-122"/>
                <a:ea typeface="华文楷体" panose="02010600040101010101" pitchFamily="2" charset="-122"/>
                <a:cs typeface="Arial" panose="020B0604020202020204" pitchFamily="34" charset="0"/>
              </a:rPr>
              <a:t>z</a:t>
            </a:r>
            <a:r>
              <a:rPr lang="zh-CN" altLang="en-US" sz="2000">
                <a:solidFill>
                  <a:srgbClr val="002060"/>
                </a:solidFill>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与</a:t>
            </a:r>
            <a:r>
              <a:rPr lang="zh-CN" altLang="en-US"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a:t>
            </a:r>
            <a:r>
              <a:rPr lang="en-US" altLang="zh-CN"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x,</a:t>
            </a:r>
            <a:r>
              <a:rPr lang="zh-CN" altLang="en-US" sz="2000">
                <a:solidFill>
                  <a:srgbClr val="002060"/>
                </a:solidFill>
                <a:latin typeface="华文楷体" panose="02010600040101010101" pitchFamily="2" charset="-122"/>
                <a:ea typeface="华文楷体" panose="02010600040101010101" pitchFamily="2" charset="-122"/>
                <a:cs typeface="Arial" panose="020B0604020202020204" pitchFamily="34" charset="0"/>
              </a:rPr>
              <a:t> </a:t>
            </a:r>
            <a:r>
              <a:rPr lang="zh-CN" altLang="en-US"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a:t>
            </a:r>
            <a:r>
              <a:rPr lang="en-US" altLang="zh-CN"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y</a:t>
            </a:r>
            <a:r>
              <a:rPr lang="zh-CN" altLang="en-US"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关系如图所示：</a:t>
            </a:r>
            <a:endParaRPr lang="en-US" altLang="zh-CN" sz="200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pPr>
            <a:endParaRPr lang="en-US" altLang="zh-CN" sz="200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pPr>
            <a:endParaRPr lang="en-US" altLang="zh-CN" sz="200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smtClean="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solidFill>
                <a:srgbClr val="FF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5375715" y="2340919"/>
            <a:ext cx="3613020" cy="258074"/>
          </a:xfrm>
          <a:prstGeom prst="rect">
            <a:avLst/>
          </a:prstGeom>
        </p:spPr>
      </p:pic>
      <p:pic>
        <p:nvPicPr>
          <p:cNvPr id="9" name="图片 8"/>
          <p:cNvPicPr>
            <a:picLocks noChangeAspect="1"/>
          </p:cNvPicPr>
          <p:nvPr/>
        </p:nvPicPr>
        <p:blipFill>
          <a:blip r:embed="rId3"/>
          <a:stretch>
            <a:fillRect/>
          </a:stretch>
        </p:blipFill>
        <p:spPr>
          <a:xfrm>
            <a:off x="5375687" y="4078969"/>
            <a:ext cx="5692230" cy="2778752"/>
          </a:xfrm>
          <a:prstGeom prst="rect">
            <a:avLst/>
          </a:prstGeom>
        </p:spPr>
      </p:pic>
      <p:pic>
        <p:nvPicPr>
          <p:cNvPr id="10" name="图片 9"/>
          <p:cNvPicPr>
            <a:picLocks noChangeAspect="1"/>
          </p:cNvPicPr>
          <p:nvPr/>
        </p:nvPicPr>
        <p:blipFill>
          <a:blip r:embed="rId4"/>
          <a:stretch>
            <a:fillRect/>
          </a:stretch>
        </p:blipFill>
        <p:spPr>
          <a:xfrm>
            <a:off x="5375687" y="2669637"/>
            <a:ext cx="3211694" cy="633997"/>
          </a:xfrm>
          <a:prstGeom prst="rect">
            <a:avLst/>
          </a:prstGeom>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761742" y="249074"/>
            <a:ext cx="9726295" cy="2553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endParaRPr lang="en-US" altLang="zh-CN" sz="2000" smtClean="0">
              <a:solidFill>
                <a:srgbClr val="002060"/>
              </a:solidFill>
              <a:latin typeface="华文楷体" panose="02010600040101010101" pitchFamily="2" charset="-122"/>
              <a:ea typeface="华文楷体" panose="02010600040101010101" pitchFamily="2" charset="-122"/>
            </a:endParaRPr>
          </a:p>
          <a:p>
            <a:r>
              <a:rPr lang="zh-CN" altLang="en-US" sz="2000" smtClean="0">
                <a:solidFill>
                  <a:srgbClr val="002060"/>
                </a:solidFill>
                <a:latin typeface="华文楷体" panose="02010600040101010101" pitchFamily="2" charset="-122"/>
                <a:ea typeface="华文楷体" panose="02010600040101010101" pitchFamily="2" charset="-122"/>
              </a:rPr>
              <a:t>（</a:t>
            </a:r>
            <a:r>
              <a:rPr lang="en-US" altLang="zh-CN" sz="2000" smtClean="0">
                <a:solidFill>
                  <a:srgbClr val="002060"/>
                </a:solidFill>
                <a:latin typeface="华文楷体" panose="02010600040101010101" pitchFamily="2" charset="-122"/>
                <a:ea typeface="华文楷体" panose="02010600040101010101" pitchFamily="2" charset="-122"/>
              </a:rPr>
              <a:t>3</a:t>
            </a:r>
            <a:r>
              <a:rPr lang="zh-CN" altLang="en-US" sz="2000" smtClean="0">
                <a:solidFill>
                  <a:srgbClr val="002060"/>
                </a:solidFill>
                <a:latin typeface="华文楷体" panose="02010600040101010101" pitchFamily="2" charset="-122"/>
                <a:ea typeface="华文楷体" panose="02010600040101010101" pitchFamily="2" charset="-122"/>
              </a:rPr>
              <a:t>）                                      可表示为两个向量内积的形式：</a:t>
            </a:r>
            <a:endParaRPr lang="en-US" altLang="zh-CN" sz="2000" smtClean="0">
              <a:solidFill>
                <a:srgbClr val="002060"/>
              </a:solidFill>
              <a:latin typeface="华文楷体" panose="02010600040101010101" pitchFamily="2" charset="-122"/>
              <a:ea typeface="华文楷体" panose="02010600040101010101" pitchFamily="2" charset="-122"/>
            </a:endParaRPr>
          </a:p>
          <a:p>
            <a:endParaRPr lang="en-US" altLang="zh-CN" sz="2000" smtClean="0">
              <a:solidFill>
                <a:srgbClr val="002060"/>
              </a:solidFill>
              <a:latin typeface="华文楷体" panose="02010600040101010101" pitchFamily="2" charset="-122"/>
              <a:ea typeface="华文楷体" panose="02010600040101010101" pitchFamily="2" charset="-122"/>
            </a:endParaRPr>
          </a:p>
          <a:p>
            <a:endParaRPr lang="en-US" altLang="zh-CN" sz="2000">
              <a:solidFill>
                <a:srgbClr val="002060"/>
              </a:solidFill>
              <a:latin typeface="华文楷体" panose="02010600040101010101" pitchFamily="2" charset="-122"/>
              <a:ea typeface="华文楷体" panose="02010600040101010101" pitchFamily="2" charset="-122"/>
            </a:endParaRPr>
          </a:p>
          <a:p>
            <a:endParaRPr lang="en-US" altLang="zh-CN" sz="2000" smtClean="0">
              <a:solidFill>
                <a:srgbClr val="002060"/>
              </a:solidFill>
              <a:latin typeface="华文楷体" panose="02010600040101010101" pitchFamily="2" charset="-122"/>
              <a:ea typeface="华文楷体" panose="02010600040101010101" pitchFamily="2" charset="-122"/>
            </a:endParaRPr>
          </a:p>
          <a:p>
            <a:r>
              <a:rPr lang="en-US" altLang="zh-CN" sz="2000" smtClean="0">
                <a:solidFill>
                  <a:srgbClr val="002060"/>
                </a:solidFill>
                <a:latin typeface="华文楷体" panose="02010600040101010101" pitchFamily="2" charset="-122"/>
                <a:ea typeface="华文楷体" panose="02010600040101010101" pitchFamily="2" charset="-122"/>
              </a:rPr>
              <a:t>     </a:t>
            </a:r>
            <a:endParaRPr lang="en-US" altLang="zh-CN" sz="200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smtClean="0">
                <a:solidFill>
                  <a:srgbClr val="FF0000"/>
                </a:solidFill>
                <a:latin typeface="华文楷体" panose="02010600040101010101" pitchFamily="2" charset="-122"/>
                <a:ea typeface="华文楷体" panose="02010600040101010101" pitchFamily="2" charset="-122"/>
              </a:rPr>
              <a:t>        </a:t>
            </a:r>
            <a:r>
              <a:rPr lang="zh-CN" altLang="en-US" sz="2000" smtClean="0">
                <a:solidFill>
                  <a:srgbClr val="FF0000"/>
                </a:solidFill>
                <a:latin typeface="华文楷体" panose="02010600040101010101" pitchFamily="2" charset="-122"/>
                <a:ea typeface="华文楷体" panose="02010600040101010101" pitchFamily="2" charset="-122"/>
              </a:rPr>
              <a:t>注：</a:t>
            </a:r>
            <a:r>
              <a:rPr lang="zh-CN" altLang="en-US" sz="2000">
                <a:solidFill>
                  <a:srgbClr val="002060"/>
                </a:solidFill>
                <a:latin typeface="华文楷体" panose="02010600040101010101" pitchFamily="2" charset="-122"/>
                <a:ea typeface="华文楷体" panose="02010600040101010101" pitchFamily="2" charset="-122"/>
              </a:rPr>
              <a:t>这个内积的</a:t>
            </a:r>
            <a:r>
              <a:rPr lang="zh-CN" altLang="en-US" sz="2000" smtClean="0">
                <a:solidFill>
                  <a:srgbClr val="002060"/>
                </a:solidFill>
                <a:latin typeface="华文楷体" panose="02010600040101010101" pitchFamily="2" charset="-122"/>
                <a:ea typeface="华文楷体" panose="02010600040101010101" pitchFamily="2" charset="-122"/>
              </a:rPr>
              <a:t>关系是</a:t>
            </a:r>
            <a:r>
              <a:rPr lang="zh-CN" altLang="en-US" sz="2000">
                <a:solidFill>
                  <a:srgbClr val="002060"/>
                </a:solidFill>
                <a:latin typeface="华文楷体" panose="02010600040101010101" pitchFamily="2" charset="-122"/>
                <a:ea typeface="华文楷体" panose="02010600040101010101" pitchFamily="2" charset="-122"/>
              </a:rPr>
              <a:t>梯度下降法的</a:t>
            </a:r>
            <a:r>
              <a:rPr lang="zh-CN" altLang="en-US" sz="2000">
                <a:solidFill>
                  <a:srgbClr val="FF0000"/>
                </a:solidFill>
                <a:latin typeface="华文楷体" panose="02010600040101010101" pitchFamily="2" charset="-122"/>
                <a:ea typeface="华文楷体" panose="02010600040101010101" pitchFamily="2" charset="-122"/>
              </a:rPr>
              <a:t>出发点</a:t>
            </a:r>
          </a:p>
        </p:txBody>
      </p:sp>
      <p:pic>
        <p:nvPicPr>
          <p:cNvPr id="6" name="图片 5"/>
          <p:cNvPicPr>
            <a:picLocks noChangeAspect="1"/>
          </p:cNvPicPr>
          <p:nvPr/>
        </p:nvPicPr>
        <p:blipFill>
          <a:blip r:embed="rId2"/>
          <a:stretch>
            <a:fillRect/>
          </a:stretch>
        </p:blipFill>
        <p:spPr>
          <a:xfrm>
            <a:off x="3428180" y="600015"/>
            <a:ext cx="3211694" cy="633997"/>
          </a:xfrm>
          <a:prstGeom prst="rect">
            <a:avLst/>
          </a:prstGeom>
        </p:spPr>
      </p:pic>
      <p:pic>
        <p:nvPicPr>
          <p:cNvPr id="3" name="图片 2"/>
          <p:cNvPicPr>
            <a:picLocks noChangeAspect="1"/>
          </p:cNvPicPr>
          <p:nvPr/>
        </p:nvPicPr>
        <p:blipFill>
          <a:blip r:embed="rId3"/>
          <a:stretch>
            <a:fillRect/>
          </a:stretch>
        </p:blipFill>
        <p:spPr>
          <a:xfrm>
            <a:off x="2465269" y="1505063"/>
            <a:ext cx="3099837" cy="567044"/>
          </a:xfrm>
          <a:prstGeom prst="rect">
            <a:avLst/>
          </a:prstGeom>
        </p:spPr>
      </p:pic>
      <p:pic>
        <p:nvPicPr>
          <p:cNvPr id="5" name="图片 4"/>
          <p:cNvPicPr>
            <a:picLocks noChangeAspect="1"/>
          </p:cNvPicPr>
          <p:nvPr/>
        </p:nvPicPr>
        <p:blipFill>
          <a:blip r:embed="rId4"/>
          <a:stretch>
            <a:fillRect/>
          </a:stretch>
        </p:blipFill>
        <p:spPr>
          <a:xfrm>
            <a:off x="2465269" y="3233754"/>
            <a:ext cx="7342966" cy="1855789"/>
          </a:xfrm>
          <a:prstGeom prst="rect">
            <a:avLst/>
          </a:prstGeom>
        </p:spPr>
      </p:pic>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761742" y="249074"/>
            <a:ext cx="9726295"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altLang="zh-CN" sz="2800" b="1" smtClean="0">
                <a:solidFill>
                  <a:srgbClr val="000099"/>
                </a:solidFill>
                <a:latin typeface="华文楷体" panose="02010600040101010101" pitchFamily="2" charset="-122"/>
                <a:ea typeface="华文楷体" panose="02010600040101010101" pitchFamily="2" charset="-122"/>
                <a:sym typeface="+mn-ea"/>
              </a:rPr>
              <a:t>3.</a:t>
            </a:r>
            <a:r>
              <a:rPr lang="zh-CN" altLang="en-US" sz="2800" b="1" smtClean="0">
                <a:solidFill>
                  <a:srgbClr val="000099"/>
                </a:solidFill>
                <a:latin typeface="华文楷体" panose="02010600040101010101" pitchFamily="2" charset="-122"/>
                <a:ea typeface="华文楷体" panose="02010600040101010101" pitchFamily="2" charset="-122"/>
                <a:sym typeface="+mn-ea"/>
              </a:rPr>
              <a:t>向量内积的回顾</a:t>
            </a:r>
            <a:endParaRPr lang="en-US" altLang="zh-CN" sz="2800" b="1" smtClean="0">
              <a:solidFill>
                <a:srgbClr val="000099"/>
              </a:solidFill>
              <a:latin typeface="华文楷体" panose="02010600040101010101" pitchFamily="2" charset="-122"/>
              <a:ea typeface="华文楷体" panose="02010600040101010101" pitchFamily="2" charset="-122"/>
              <a:sym typeface="+mn-ea"/>
            </a:endParaRPr>
          </a:p>
          <a:p>
            <a:pPr>
              <a:lnSpc>
                <a:spcPct val="150000"/>
              </a:lnSpc>
            </a:pPr>
            <a:r>
              <a:rPr lang="zh-CN" altLang="en-US" smtClean="0"/>
              <a:t>   </a:t>
            </a:r>
            <a:r>
              <a:rPr lang="zh-CN" altLang="en-US" sz="2000" smtClean="0">
                <a:solidFill>
                  <a:srgbClr val="002060"/>
                </a:solidFill>
                <a:latin typeface="华文楷体" panose="02010600040101010101" pitchFamily="2" charset="-122"/>
                <a:ea typeface="华文楷体" panose="02010600040101010101" pitchFamily="2" charset="-122"/>
              </a:rPr>
              <a:t>考察</a:t>
            </a:r>
            <a:r>
              <a:rPr lang="zh-CN" altLang="en-US" sz="2000">
                <a:solidFill>
                  <a:srgbClr val="002060"/>
                </a:solidFill>
                <a:latin typeface="华文楷体" panose="02010600040101010101" pitchFamily="2" charset="-122"/>
                <a:ea typeface="华文楷体" panose="02010600040101010101" pitchFamily="2" charset="-122"/>
              </a:rPr>
              <a:t>两个固定大小的非</a:t>
            </a:r>
            <a:r>
              <a:rPr lang="zh-CN" altLang="en-US" sz="2000" smtClean="0">
                <a:solidFill>
                  <a:srgbClr val="002060"/>
                </a:solidFill>
                <a:latin typeface="华文楷体" panose="02010600040101010101" pitchFamily="2" charset="-122"/>
                <a:ea typeface="华文楷体" panose="02010600040101010101" pitchFamily="2" charset="-122"/>
              </a:rPr>
              <a:t>零向量</a:t>
            </a:r>
            <a:r>
              <a:rPr lang="en-US" altLang="zh-CN" sz="2000" smtClean="0">
                <a:solidFill>
                  <a:srgbClr val="002060"/>
                </a:solidFill>
                <a:latin typeface="华文楷体" panose="02010600040101010101" pitchFamily="2" charset="-122"/>
                <a:ea typeface="华文楷体" panose="02010600040101010101" pitchFamily="2" charset="-122"/>
              </a:rPr>
              <a:t>a</a:t>
            </a:r>
            <a:r>
              <a:rPr lang="zh-CN" altLang="en-US" sz="2000" smtClean="0">
                <a:solidFill>
                  <a:srgbClr val="002060"/>
                </a:solidFill>
                <a:latin typeface="华文楷体" panose="02010600040101010101" pitchFamily="2" charset="-122"/>
                <a:ea typeface="华文楷体" panose="02010600040101010101" pitchFamily="2" charset="-122"/>
              </a:rPr>
              <a:t>、</a:t>
            </a:r>
            <a:r>
              <a:rPr lang="en-US" altLang="zh-CN" sz="2000" smtClean="0">
                <a:solidFill>
                  <a:srgbClr val="002060"/>
                </a:solidFill>
                <a:latin typeface="华文楷体" panose="02010600040101010101" pitchFamily="2" charset="-122"/>
                <a:ea typeface="华文楷体" panose="02010600040101010101" pitchFamily="2" charset="-122"/>
              </a:rPr>
              <a:t>b</a:t>
            </a:r>
            <a:r>
              <a:rPr lang="zh-CN" altLang="en-US" sz="2000" smtClean="0">
                <a:solidFill>
                  <a:srgbClr val="002060"/>
                </a:solidFill>
                <a:latin typeface="华文楷体" panose="02010600040101010101" pitchFamily="2" charset="-122"/>
                <a:ea typeface="华文楷体" panose="02010600040101010101" pitchFamily="2" charset="-122"/>
              </a:rPr>
              <a:t>。当</a:t>
            </a:r>
            <a:r>
              <a:rPr lang="en-US" altLang="zh-CN" sz="2000" smtClean="0">
                <a:solidFill>
                  <a:srgbClr val="002060"/>
                </a:solidFill>
                <a:latin typeface="华文楷体" panose="02010600040101010101" pitchFamily="2" charset="-122"/>
                <a:ea typeface="华文楷体" panose="02010600040101010101" pitchFamily="2" charset="-122"/>
              </a:rPr>
              <a:t>b</a:t>
            </a:r>
            <a:r>
              <a:rPr lang="zh-CN" altLang="en-US" sz="2000" smtClean="0">
                <a:solidFill>
                  <a:srgbClr val="002060"/>
                </a:solidFill>
                <a:latin typeface="华文楷体" panose="02010600040101010101" pitchFamily="2" charset="-122"/>
                <a:ea typeface="华文楷体" panose="02010600040101010101" pitchFamily="2" charset="-122"/>
              </a:rPr>
              <a:t>的</a:t>
            </a:r>
            <a:r>
              <a:rPr lang="zh-CN" altLang="en-US" sz="2000">
                <a:solidFill>
                  <a:srgbClr val="002060"/>
                </a:solidFill>
                <a:latin typeface="华文楷体" panose="02010600040101010101" pitchFamily="2" charset="-122"/>
                <a:ea typeface="华文楷体" panose="02010600040101010101" pitchFamily="2" charset="-122"/>
              </a:rPr>
              <a:t>方向</a:t>
            </a:r>
            <a:r>
              <a:rPr lang="zh-CN" altLang="en-US" sz="2000" smtClean="0">
                <a:solidFill>
                  <a:srgbClr val="002060"/>
                </a:solidFill>
                <a:latin typeface="华文楷体" panose="02010600040101010101" pitchFamily="2" charset="-122"/>
                <a:ea typeface="华文楷体" panose="02010600040101010101" pitchFamily="2" charset="-122"/>
              </a:rPr>
              <a:t>与</a:t>
            </a:r>
            <a:r>
              <a:rPr lang="en-US" altLang="zh-CN" sz="2000" smtClean="0">
                <a:solidFill>
                  <a:srgbClr val="002060"/>
                </a:solidFill>
                <a:latin typeface="华文楷体" panose="02010600040101010101" pitchFamily="2" charset="-122"/>
                <a:ea typeface="华文楷体" panose="02010600040101010101" pitchFamily="2" charset="-122"/>
              </a:rPr>
              <a:t>a</a:t>
            </a:r>
            <a:r>
              <a:rPr lang="zh-CN" altLang="en-US" sz="2000" smtClean="0">
                <a:solidFill>
                  <a:srgbClr val="002060"/>
                </a:solidFill>
                <a:latin typeface="华文楷体" panose="02010600040101010101" pitchFamily="2" charset="-122"/>
                <a:ea typeface="华文楷体" panose="02010600040101010101" pitchFamily="2" charset="-122"/>
              </a:rPr>
              <a:t>相反</a:t>
            </a:r>
            <a:r>
              <a:rPr lang="zh-CN" altLang="en-US" sz="2000">
                <a:solidFill>
                  <a:srgbClr val="002060"/>
                </a:solidFill>
                <a:latin typeface="华文楷体" panose="02010600040101010101" pitchFamily="2" charset="-122"/>
                <a:ea typeface="华文楷体" panose="02010600040101010101" pitchFamily="2" charset="-122"/>
              </a:rPr>
              <a:t>时</a:t>
            </a:r>
            <a:r>
              <a:rPr lang="zh-CN" altLang="en-US" sz="2000" smtClean="0">
                <a:solidFill>
                  <a:srgbClr val="002060"/>
                </a:solidFill>
                <a:latin typeface="华文楷体" panose="02010600040101010101" pitchFamily="2" charset="-122"/>
                <a:ea typeface="华文楷体" panose="02010600040101010101" pitchFamily="2" charset="-122"/>
              </a:rPr>
              <a:t>，内积</a:t>
            </a:r>
            <a:r>
              <a:rPr lang="en-US" altLang="zh-CN" sz="2000" smtClean="0">
                <a:solidFill>
                  <a:srgbClr val="002060"/>
                </a:solidFill>
                <a:latin typeface="华文楷体" panose="02010600040101010101" pitchFamily="2" charset="-122"/>
                <a:ea typeface="华文楷体" panose="02010600040101010101" pitchFamily="2" charset="-122"/>
              </a:rPr>
              <a:t>a·b</a:t>
            </a:r>
            <a:r>
              <a:rPr lang="zh-CN" altLang="en-US" sz="2000" smtClean="0">
                <a:solidFill>
                  <a:srgbClr val="002060"/>
                </a:solidFill>
                <a:latin typeface="华文楷体" panose="02010600040101010101" pitchFamily="2" charset="-122"/>
                <a:ea typeface="华文楷体" panose="02010600040101010101" pitchFamily="2" charset="-122"/>
              </a:rPr>
              <a:t>取得最小值。 </a:t>
            </a:r>
            <a:endParaRPr lang="zh-CN" altLang="en-US" sz="200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pPr>
            <a:r>
              <a:rPr lang="zh-CN" altLang="en-US" sz="2000">
                <a:solidFill>
                  <a:srgbClr val="002060"/>
                </a:solidFill>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      </a:t>
            </a:r>
            <a:endParaRPr lang="en-US" altLang="zh-CN" sz="200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pPr>
            <a:endParaRPr lang="en-US" altLang="zh-CN" sz="200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r>
              <a:rPr lang="zh-CN" altLang="en-US" sz="2000" smtClean="0">
                <a:solidFill>
                  <a:srgbClr val="002060"/>
                </a:solidFill>
                <a:latin typeface="华文楷体" panose="02010600040101010101" pitchFamily="2" charset="-122"/>
                <a:ea typeface="华文楷体" panose="02010600040101010101" pitchFamily="2" charset="-122"/>
              </a:rPr>
              <a:t>     当向量</a:t>
            </a:r>
            <a:r>
              <a:rPr lang="en-US" altLang="zh-CN" sz="2000" smtClean="0">
                <a:solidFill>
                  <a:srgbClr val="002060"/>
                </a:solidFill>
                <a:latin typeface="华文楷体" panose="02010600040101010101" pitchFamily="2" charset="-122"/>
                <a:ea typeface="华文楷体" panose="02010600040101010101" pitchFamily="2" charset="-122"/>
              </a:rPr>
              <a:t>b</a:t>
            </a:r>
            <a:r>
              <a:rPr lang="zh-CN" altLang="en-US" sz="2000" smtClean="0">
                <a:solidFill>
                  <a:srgbClr val="002060"/>
                </a:solidFill>
                <a:latin typeface="华文楷体" panose="02010600040101010101" pitchFamily="2" charset="-122"/>
                <a:ea typeface="华文楷体" panose="02010600040101010101" pitchFamily="2" charset="-122"/>
              </a:rPr>
              <a:t>满足以下条件式</a:t>
            </a:r>
            <a:r>
              <a:rPr lang="zh-CN" altLang="en-US" sz="2000">
                <a:solidFill>
                  <a:srgbClr val="002060"/>
                </a:solidFill>
                <a:latin typeface="华文楷体" panose="02010600040101010101" pitchFamily="2" charset="-122"/>
                <a:ea typeface="华文楷体" panose="02010600040101010101" pitchFamily="2" charset="-122"/>
              </a:rPr>
              <a:t>时，可以使得</a:t>
            </a:r>
            <a:r>
              <a:rPr lang="zh-CN" altLang="en-US" sz="2000" smtClean="0">
                <a:solidFill>
                  <a:srgbClr val="002060"/>
                </a:solidFill>
                <a:latin typeface="华文楷体" panose="02010600040101010101" pitchFamily="2" charset="-122"/>
                <a:ea typeface="华文楷体" panose="02010600040101010101" pitchFamily="2" charset="-122"/>
              </a:rPr>
              <a:t>内积 </a:t>
            </a:r>
            <a:r>
              <a:rPr lang="en-US" altLang="zh-CN" sz="2000">
                <a:solidFill>
                  <a:srgbClr val="002060"/>
                </a:solidFill>
                <a:latin typeface="华文楷体" panose="02010600040101010101" pitchFamily="2" charset="-122"/>
                <a:ea typeface="华文楷体" panose="02010600040101010101" pitchFamily="2" charset="-122"/>
              </a:rPr>
              <a:t>a·b</a:t>
            </a:r>
            <a:r>
              <a:rPr lang="zh-CN" altLang="en-US" sz="2000">
                <a:solidFill>
                  <a:srgbClr val="002060"/>
                </a:solidFill>
                <a:latin typeface="华文楷体" panose="02010600040101010101" pitchFamily="2" charset="-122"/>
                <a:ea typeface="华文楷体" panose="02010600040101010101" pitchFamily="2" charset="-122"/>
              </a:rPr>
              <a:t>取得</a:t>
            </a:r>
            <a:r>
              <a:rPr lang="zh-CN" altLang="en-US" sz="2000" smtClean="0">
                <a:solidFill>
                  <a:srgbClr val="002060"/>
                </a:solidFill>
                <a:latin typeface="华文楷体" panose="02010600040101010101" pitchFamily="2" charset="-122"/>
                <a:ea typeface="华文楷体" panose="02010600040101010101" pitchFamily="2" charset="-122"/>
              </a:rPr>
              <a:t>最小值</a:t>
            </a:r>
            <a:r>
              <a:rPr lang="en-US" altLang="zh-CN" sz="2000" smtClean="0">
                <a:solidFill>
                  <a:srgbClr val="002060"/>
                </a:solidFill>
                <a:latin typeface="华文楷体" panose="02010600040101010101" pitchFamily="2" charset="-122"/>
                <a:ea typeface="华文楷体" panose="02010600040101010101" pitchFamily="2" charset="-122"/>
              </a:rPr>
              <a:t>,</a:t>
            </a:r>
            <a:r>
              <a:rPr lang="zh-CN" altLang="en-US" sz="2000" smtClean="0">
                <a:solidFill>
                  <a:srgbClr val="002060"/>
                </a:solidFill>
                <a:latin typeface="华文楷体" panose="02010600040101010101" pitchFamily="2" charset="-122"/>
                <a:ea typeface="华文楷体" panose="02010600040101010101" pitchFamily="2" charset="-122"/>
              </a:rPr>
              <a:t>内积的这个性质是梯度下降法的数学基础。</a:t>
            </a:r>
            <a:endParaRPr lang="zh-CN" altLang="en-US" sz="200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zh-CN" altLang="en-US" sz="2000">
              <a:solidFill>
                <a:srgbClr val="FF00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3"/>
          <a:stretch>
            <a:fillRect/>
          </a:stretch>
        </p:blipFill>
        <p:spPr>
          <a:xfrm>
            <a:off x="2102972" y="1597942"/>
            <a:ext cx="6860535" cy="1215295"/>
          </a:xfrm>
          <a:prstGeom prst="rect">
            <a:avLst/>
          </a:prstGeom>
        </p:spPr>
      </p:pic>
      <p:pic>
        <p:nvPicPr>
          <p:cNvPr id="4" name="图片 3"/>
          <p:cNvPicPr>
            <a:picLocks noChangeAspect="1"/>
          </p:cNvPicPr>
          <p:nvPr/>
        </p:nvPicPr>
        <p:blipFill>
          <a:blip r:embed="rId4"/>
          <a:stretch>
            <a:fillRect/>
          </a:stretch>
        </p:blipFill>
        <p:spPr>
          <a:xfrm>
            <a:off x="3138338" y="4274249"/>
            <a:ext cx="5341428" cy="434604"/>
          </a:xfrm>
          <a:prstGeom prst="rect">
            <a:avLst/>
          </a:prstGeom>
        </p:spPr>
      </p:pic>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658224" y="0"/>
            <a:ext cx="10254855" cy="6123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altLang="zh-CN" sz="2800" b="1">
                <a:solidFill>
                  <a:srgbClr val="000099"/>
                </a:solidFill>
                <a:latin typeface="华文楷体" panose="02010600040101010101" pitchFamily="2" charset="-122"/>
                <a:ea typeface="华文楷体" panose="02010600040101010101" pitchFamily="2" charset="-122"/>
                <a:sym typeface="+mn-ea"/>
              </a:rPr>
              <a:t>4</a:t>
            </a:r>
            <a:r>
              <a:rPr lang="en-US" altLang="zh-CN" sz="2800" b="1" smtClean="0">
                <a:solidFill>
                  <a:srgbClr val="000099"/>
                </a:solidFill>
                <a:latin typeface="华文楷体" panose="02010600040101010101" pitchFamily="2" charset="-122"/>
                <a:ea typeface="华文楷体" panose="02010600040101010101" pitchFamily="2" charset="-122"/>
                <a:sym typeface="+mn-ea"/>
              </a:rPr>
              <a:t>.</a:t>
            </a:r>
            <a:r>
              <a:rPr lang="zh-CN" altLang="en-US" sz="2800" b="1" smtClean="0">
                <a:solidFill>
                  <a:srgbClr val="000099"/>
                </a:solidFill>
                <a:latin typeface="华文楷体" panose="02010600040101010101" pitchFamily="2" charset="-122"/>
                <a:ea typeface="华文楷体" panose="02010600040101010101" pitchFamily="2" charset="-122"/>
                <a:sym typeface="+mn-ea"/>
              </a:rPr>
              <a:t>二变量函数的梯度下降法的基本式</a:t>
            </a:r>
            <a:endParaRPr lang="en-US" altLang="zh-CN" sz="2800" b="1" smtClean="0">
              <a:solidFill>
                <a:srgbClr val="000099"/>
              </a:solidFill>
              <a:latin typeface="华文楷体" panose="02010600040101010101" pitchFamily="2" charset="-122"/>
              <a:ea typeface="华文楷体" panose="02010600040101010101" pitchFamily="2" charset="-122"/>
              <a:sym typeface="+mn-ea"/>
            </a:endParaRPr>
          </a:p>
          <a:p>
            <a:pPr>
              <a:lnSpc>
                <a:spcPct val="150000"/>
              </a:lnSpc>
            </a:pPr>
            <a:r>
              <a:rPr lang="zh-CN" altLang="en-US" sz="2000" smtClean="0">
                <a:solidFill>
                  <a:srgbClr val="002060"/>
                </a:solidFill>
                <a:latin typeface="华文楷体" panose="02010600040101010101" pitchFamily="2" charset="-122"/>
                <a:ea typeface="华文楷体" panose="02010600040101010101" pitchFamily="2" charset="-122"/>
              </a:rPr>
              <a:t>      当</a:t>
            </a:r>
            <a:r>
              <a:rPr lang="en-US" altLang="zh-CN" sz="2000" smtClean="0">
                <a:solidFill>
                  <a:srgbClr val="002060"/>
                </a:solidFill>
                <a:latin typeface="华文楷体" panose="02010600040101010101" pitchFamily="2" charset="-122"/>
                <a:ea typeface="华文楷体" panose="02010600040101010101" pitchFamily="2" charset="-122"/>
              </a:rPr>
              <a:t>x</a:t>
            </a:r>
            <a:r>
              <a:rPr lang="zh-CN" altLang="en-US" sz="2000" smtClean="0">
                <a:solidFill>
                  <a:srgbClr val="002060"/>
                </a:solidFill>
                <a:latin typeface="华文楷体" panose="02010600040101010101" pitchFamily="2" charset="-122"/>
                <a:ea typeface="华文楷体" panose="02010600040101010101" pitchFamily="2" charset="-122"/>
              </a:rPr>
              <a:t>改变</a:t>
            </a:r>
            <a:r>
              <a:rPr lang="zh-CN" altLang="en-US"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a:t>
            </a:r>
            <a:r>
              <a:rPr lang="en-US" altLang="zh-CN"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x</a:t>
            </a:r>
            <a:r>
              <a:rPr lang="zh-CN" altLang="en-US" sz="2000">
                <a:solidFill>
                  <a:srgbClr val="002060"/>
                </a:solidFill>
                <a:latin typeface="华文楷体" panose="02010600040101010101" pitchFamily="2" charset="-122"/>
                <a:ea typeface="华文楷体" panose="02010600040101010101" pitchFamily="2" charset="-122"/>
              </a:rPr>
              <a:t>，</a:t>
            </a:r>
            <a:r>
              <a:rPr lang="en-US" altLang="zh-CN" sz="2000" smtClean="0">
                <a:solidFill>
                  <a:srgbClr val="002060"/>
                </a:solidFill>
                <a:latin typeface="华文楷体" panose="02010600040101010101" pitchFamily="2" charset="-122"/>
                <a:ea typeface="华文楷体" panose="02010600040101010101" pitchFamily="2" charset="-122"/>
              </a:rPr>
              <a:t>y</a:t>
            </a:r>
            <a:r>
              <a:rPr lang="zh-CN" altLang="en-US" sz="2000" smtClean="0">
                <a:solidFill>
                  <a:srgbClr val="002060"/>
                </a:solidFill>
                <a:latin typeface="华文楷体" panose="02010600040101010101" pitchFamily="2" charset="-122"/>
                <a:ea typeface="华文楷体" panose="02010600040101010101" pitchFamily="2" charset="-122"/>
              </a:rPr>
              <a:t>改变</a:t>
            </a:r>
            <a:r>
              <a:rPr lang="zh-CN" altLang="en-US"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a:t>
            </a:r>
            <a:r>
              <a:rPr lang="en-US" altLang="zh-CN"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y</a:t>
            </a:r>
            <a:r>
              <a:rPr lang="zh-CN" altLang="en-US" sz="2000" smtClean="0">
                <a:solidFill>
                  <a:srgbClr val="002060"/>
                </a:solidFill>
                <a:latin typeface="华文楷体" panose="02010600040101010101" pitchFamily="2" charset="-122"/>
                <a:ea typeface="华文楷体" panose="02010600040101010101" pitchFamily="2" charset="-122"/>
              </a:rPr>
              <a:t>时，函数</a:t>
            </a:r>
            <a:r>
              <a:rPr lang="en-US" altLang="zh-CN" sz="2000" smtClean="0">
                <a:solidFill>
                  <a:srgbClr val="002060"/>
                </a:solidFill>
                <a:latin typeface="华文楷体" panose="02010600040101010101" pitchFamily="2" charset="-122"/>
                <a:ea typeface="华文楷体" panose="02010600040101010101" pitchFamily="2" charset="-122"/>
              </a:rPr>
              <a:t>f(x,y</a:t>
            </a:r>
            <a:r>
              <a:rPr lang="en-US" altLang="zh-CN" sz="2000">
                <a:solidFill>
                  <a:srgbClr val="002060"/>
                </a:solidFill>
                <a:latin typeface="华文楷体" panose="02010600040101010101" pitchFamily="2" charset="-122"/>
                <a:ea typeface="华文楷体" panose="02010600040101010101" pitchFamily="2" charset="-122"/>
              </a:rPr>
              <a:t>)</a:t>
            </a:r>
            <a:r>
              <a:rPr lang="zh-CN" altLang="en-US" sz="2000" smtClean="0">
                <a:solidFill>
                  <a:srgbClr val="002060"/>
                </a:solidFill>
                <a:latin typeface="华文楷体" panose="02010600040101010101" pitchFamily="2" charset="-122"/>
                <a:ea typeface="华文楷体" panose="02010600040101010101" pitchFamily="2" charset="-122"/>
              </a:rPr>
              <a:t>的变化</a:t>
            </a:r>
            <a:r>
              <a:rPr lang="zh-CN" altLang="en-US"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a:t>
            </a:r>
            <a:r>
              <a:rPr lang="en-US" altLang="zh-CN"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z</a:t>
            </a:r>
            <a:r>
              <a:rPr lang="zh-CN" altLang="en-US" sz="2000" smtClean="0">
                <a:solidFill>
                  <a:srgbClr val="002060"/>
                </a:solidFill>
                <a:latin typeface="华文楷体" panose="02010600040101010101" pitchFamily="2" charset="-122"/>
                <a:ea typeface="华文楷体" panose="02010600040101010101" pitchFamily="2" charset="-122"/>
              </a:rPr>
              <a:t>为可以表示为两</a:t>
            </a:r>
            <a:r>
              <a:rPr lang="zh-CN" altLang="en-US" sz="2000">
                <a:solidFill>
                  <a:srgbClr val="002060"/>
                </a:solidFill>
                <a:latin typeface="华文楷体" panose="02010600040101010101" pitchFamily="2" charset="-122"/>
                <a:ea typeface="华文楷体" panose="02010600040101010101" pitchFamily="2" charset="-122"/>
              </a:rPr>
              <a:t>个向量的内积。</a:t>
            </a:r>
            <a:r>
              <a:rPr lang="zh-CN" altLang="en-US" sz="2000" smtClean="0">
                <a:solidFill>
                  <a:srgbClr val="002060"/>
                </a:solidFill>
                <a:latin typeface="华文楷体" panose="02010600040101010101" pitchFamily="2" charset="-122"/>
                <a:ea typeface="华文楷体" panose="02010600040101010101" pitchFamily="2" charset="-122"/>
              </a:rPr>
              <a:t>根据内积性质当</a:t>
            </a:r>
            <a:r>
              <a:rPr lang="zh-CN" altLang="en-US" sz="2000">
                <a:solidFill>
                  <a:srgbClr val="002060"/>
                </a:solidFill>
                <a:latin typeface="华文楷体" panose="02010600040101010101" pitchFamily="2" charset="-122"/>
                <a:ea typeface="华文楷体" panose="02010600040101010101" pitchFamily="2" charset="-122"/>
              </a:rPr>
              <a:t>两个向量方向相反时，</a:t>
            </a:r>
            <a:r>
              <a:rPr lang="zh-CN" altLang="en-US" sz="2000" smtClean="0">
                <a:solidFill>
                  <a:srgbClr val="002060"/>
                </a:solidFill>
                <a:latin typeface="华文楷体" panose="02010600040101010101" pitchFamily="2" charset="-122"/>
                <a:ea typeface="华文楷体" panose="02010600040101010101" pitchFamily="2" charset="-122"/>
              </a:rPr>
              <a:t>内积取</a:t>
            </a:r>
            <a:r>
              <a:rPr lang="zh-CN" altLang="en-US" sz="2000">
                <a:solidFill>
                  <a:srgbClr val="002060"/>
                </a:solidFill>
                <a:latin typeface="华文楷体" panose="02010600040101010101" pitchFamily="2" charset="-122"/>
                <a:ea typeface="华文楷体" panose="02010600040101010101" pitchFamily="2" charset="-122"/>
              </a:rPr>
              <a:t>最小值</a:t>
            </a:r>
            <a:r>
              <a:rPr lang="zh-CN" altLang="en-US" sz="2000" smtClean="0">
                <a:solidFill>
                  <a:srgbClr val="002060"/>
                </a:solidFill>
                <a:latin typeface="华文楷体" panose="02010600040101010101" pitchFamily="2" charset="-122"/>
                <a:ea typeface="华文楷体" panose="02010600040101010101" pitchFamily="2" charset="-122"/>
              </a:rPr>
              <a:t>。</a:t>
            </a:r>
            <a:endParaRPr lang="en-US" altLang="zh-CN" sz="200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pPr>
            <a:endParaRPr lang="en-US" altLang="zh-CN" sz="200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r>
              <a:rPr lang="zh-CN" altLang="en-US" sz="2000" smtClean="0">
                <a:solidFill>
                  <a:srgbClr val="002060"/>
                </a:solidFill>
                <a:latin typeface="华文楷体" panose="02010600040101010101" pitchFamily="2" charset="-122"/>
                <a:ea typeface="华文楷体" panose="02010600040101010101" pitchFamily="2" charset="-122"/>
              </a:rPr>
              <a:t>     从点（</a:t>
            </a:r>
            <a:r>
              <a:rPr lang="en-US" altLang="zh-CN" sz="2000" smtClean="0">
                <a:solidFill>
                  <a:srgbClr val="002060"/>
                </a:solidFill>
                <a:latin typeface="华文楷体" panose="02010600040101010101" pitchFamily="2" charset="-122"/>
                <a:ea typeface="华文楷体" panose="02010600040101010101" pitchFamily="2" charset="-122"/>
              </a:rPr>
              <a:t>x,y</a:t>
            </a:r>
            <a:r>
              <a:rPr lang="en-US" altLang="zh-CN" sz="2000">
                <a:solidFill>
                  <a:srgbClr val="002060"/>
                </a:solidFill>
                <a:latin typeface="华文楷体" panose="02010600040101010101" pitchFamily="2" charset="-122"/>
                <a:ea typeface="华文楷体" panose="02010600040101010101" pitchFamily="2" charset="-122"/>
              </a:rPr>
              <a:t>)</a:t>
            </a:r>
            <a:r>
              <a:rPr lang="zh-CN" altLang="en-US" sz="2000" smtClean="0">
                <a:solidFill>
                  <a:srgbClr val="002060"/>
                </a:solidFill>
                <a:latin typeface="华文楷体" panose="02010600040101010101" pitchFamily="2" charset="-122"/>
                <a:ea typeface="华文楷体" panose="02010600040101010101" pitchFamily="2" charset="-122"/>
              </a:rPr>
              <a:t>向点（</a:t>
            </a:r>
            <a:r>
              <a:rPr lang="en-US" altLang="zh-CN" sz="2000" smtClean="0">
                <a:solidFill>
                  <a:srgbClr val="002060"/>
                </a:solidFill>
                <a:latin typeface="华文楷体" panose="02010600040101010101" pitchFamily="2" charset="-122"/>
                <a:ea typeface="华文楷体" panose="02010600040101010101" pitchFamily="2" charset="-122"/>
              </a:rPr>
              <a:t>x+</a:t>
            </a:r>
            <a:r>
              <a:rPr lang="zh-CN" altLang="en-US" sz="2000">
                <a:solidFill>
                  <a:srgbClr val="002060"/>
                </a:solidFill>
                <a:latin typeface="华文楷体" panose="02010600040101010101" pitchFamily="2" charset="-122"/>
                <a:ea typeface="华文楷体" panose="02010600040101010101" pitchFamily="2" charset="-122"/>
                <a:cs typeface="Arial" panose="020B0604020202020204" pitchFamily="34" charset="0"/>
              </a:rPr>
              <a:t> ∆ </a:t>
            </a:r>
            <a:r>
              <a:rPr lang="en-US" altLang="zh-CN"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x,y+</a:t>
            </a:r>
            <a:r>
              <a:rPr lang="zh-CN" altLang="en-US" sz="2000">
                <a:solidFill>
                  <a:srgbClr val="002060"/>
                </a:solidFill>
                <a:latin typeface="华文楷体" panose="02010600040101010101" pitchFamily="2" charset="-122"/>
                <a:ea typeface="华文楷体" panose="02010600040101010101" pitchFamily="2" charset="-122"/>
                <a:cs typeface="Arial" panose="020B0604020202020204" pitchFamily="34" charset="0"/>
              </a:rPr>
              <a:t> ∆ </a:t>
            </a:r>
            <a:r>
              <a:rPr lang="en-US" altLang="zh-CN"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y</a:t>
            </a:r>
            <a:r>
              <a:rPr lang="zh-CN" altLang="en-US" sz="2000" smtClean="0">
                <a:solidFill>
                  <a:srgbClr val="002060"/>
                </a:solidFill>
                <a:latin typeface="华文楷体" panose="02010600040101010101" pitchFamily="2" charset="-122"/>
                <a:ea typeface="华文楷体" panose="02010600040101010101" pitchFamily="2" charset="-122"/>
              </a:rPr>
              <a:t>）移动</a:t>
            </a:r>
            <a:r>
              <a:rPr lang="zh-CN" altLang="en-US" sz="2000">
                <a:solidFill>
                  <a:srgbClr val="002060"/>
                </a:solidFill>
                <a:latin typeface="华文楷体" panose="02010600040101010101" pitchFamily="2" charset="-122"/>
                <a:ea typeface="华文楷体" panose="02010600040101010101" pitchFamily="2" charset="-122"/>
              </a:rPr>
              <a:t>时</a:t>
            </a:r>
            <a:r>
              <a:rPr lang="zh-CN" altLang="en-US" sz="2000" smtClean="0">
                <a:solidFill>
                  <a:srgbClr val="002060"/>
                </a:solidFill>
                <a:latin typeface="华文楷体" panose="02010600040101010101" pitchFamily="2" charset="-122"/>
                <a:ea typeface="华文楷体" panose="02010600040101010101" pitchFamily="2" charset="-122"/>
              </a:rPr>
              <a:t>，当</a:t>
            </a:r>
            <a:r>
              <a:rPr lang="zh-CN" altLang="en-US" sz="2000">
                <a:solidFill>
                  <a:srgbClr val="002060"/>
                </a:solidFill>
                <a:latin typeface="华文楷体" panose="02010600040101010101" pitchFamily="2" charset="-122"/>
                <a:ea typeface="华文楷体" panose="02010600040101010101" pitchFamily="2" charset="-122"/>
              </a:rPr>
              <a:t>满足以下关系式时，</a:t>
            </a:r>
            <a:r>
              <a:rPr lang="zh-CN" altLang="en-US" sz="2000" smtClean="0">
                <a:solidFill>
                  <a:srgbClr val="002060"/>
                </a:solidFill>
                <a:latin typeface="华文楷体" panose="02010600040101010101" pitchFamily="2" charset="-122"/>
                <a:ea typeface="华文楷体" panose="02010600040101010101" pitchFamily="2" charset="-122"/>
              </a:rPr>
              <a:t>函数</a:t>
            </a:r>
            <a:r>
              <a:rPr lang="en-US" altLang="zh-CN" sz="2000" smtClean="0">
                <a:solidFill>
                  <a:srgbClr val="002060"/>
                </a:solidFill>
                <a:latin typeface="华文楷体" panose="02010600040101010101" pitchFamily="2" charset="-122"/>
                <a:ea typeface="华文楷体" panose="02010600040101010101" pitchFamily="2" charset="-122"/>
              </a:rPr>
              <a:t>z=f(x,y)</a:t>
            </a:r>
            <a:r>
              <a:rPr lang="zh-CN" altLang="en-US" sz="2000" smtClean="0">
                <a:solidFill>
                  <a:srgbClr val="002060"/>
                </a:solidFill>
                <a:latin typeface="华文楷体" panose="02010600040101010101" pitchFamily="2" charset="-122"/>
                <a:ea typeface="华文楷体" panose="02010600040101010101" pitchFamily="2" charset="-122"/>
              </a:rPr>
              <a:t> 减小</a:t>
            </a:r>
            <a:r>
              <a:rPr lang="zh-CN" altLang="en-US" sz="2000">
                <a:solidFill>
                  <a:srgbClr val="002060"/>
                </a:solidFill>
                <a:latin typeface="华文楷体" panose="02010600040101010101" pitchFamily="2" charset="-122"/>
                <a:ea typeface="华文楷体" panose="02010600040101010101" pitchFamily="2" charset="-122"/>
              </a:rPr>
              <a:t>得最快</a:t>
            </a:r>
            <a:r>
              <a:rPr lang="zh-CN" altLang="en-US" sz="2000" smtClean="0">
                <a:solidFill>
                  <a:srgbClr val="002060"/>
                </a:solidFill>
                <a:latin typeface="华文楷体" panose="02010600040101010101" pitchFamily="2" charset="-122"/>
                <a:ea typeface="华文楷体" panose="02010600040101010101" pitchFamily="2" charset="-122"/>
              </a:rPr>
              <a:t>。</a:t>
            </a:r>
            <a:r>
              <a:rPr lang="zh-CN" altLang="en-US" sz="2000">
                <a:solidFill>
                  <a:srgbClr val="002060"/>
                </a:solidFill>
                <a:latin typeface="华文楷体" panose="02010600040101010101" pitchFamily="2" charset="-122"/>
                <a:ea typeface="华文楷体" panose="02010600040101010101" pitchFamily="2" charset="-122"/>
              </a:rPr>
              <a:t>该</a:t>
            </a:r>
            <a:r>
              <a:rPr lang="zh-CN" altLang="en-US" sz="2000" smtClean="0">
                <a:solidFill>
                  <a:srgbClr val="002060"/>
                </a:solidFill>
                <a:latin typeface="华文楷体" panose="02010600040101010101" pitchFamily="2" charset="-122"/>
                <a:ea typeface="华文楷体" panose="02010600040101010101" pitchFamily="2" charset="-122"/>
              </a:rPr>
              <a:t>关系式</a:t>
            </a:r>
            <a:r>
              <a:rPr lang="zh-CN" altLang="en-US" sz="2000">
                <a:solidFill>
                  <a:srgbClr val="002060"/>
                </a:solidFill>
                <a:latin typeface="华文楷体" panose="02010600040101010101" pitchFamily="2" charset="-122"/>
                <a:ea typeface="华文楷体" panose="02010600040101010101" pitchFamily="2" charset="-122"/>
              </a:rPr>
              <a:t>就是</a:t>
            </a:r>
            <a:r>
              <a:rPr lang="zh-CN" altLang="en-US" sz="2000" smtClean="0">
                <a:solidFill>
                  <a:srgbClr val="002060"/>
                </a:solidFill>
                <a:latin typeface="华文楷体" panose="02010600040101010101" pitchFamily="2" charset="-122"/>
                <a:ea typeface="华文楷体" panose="02010600040101010101" pitchFamily="2" charset="-122"/>
              </a:rPr>
              <a:t>二变量</a:t>
            </a:r>
            <a:r>
              <a:rPr lang="zh-CN" altLang="en-US" sz="2000">
                <a:solidFill>
                  <a:srgbClr val="002060"/>
                </a:solidFill>
                <a:latin typeface="华文楷体" panose="02010600040101010101" pitchFamily="2" charset="-122"/>
                <a:ea typeface="华文楷体" panose="02010600040101010101" pitchFamily="2" charset="-122"/>
              </a:rPr>
              <a:t>函数的</a:t>
            </a:r>
            <a:r>
              <a:rPr lang="zh-CN" altLang="en-US" sz="2000">
                <a:solidFill>
                  <a:srgbClr val="FF0000"/>
                </a:solidFill>
                <a:latin typeface="华文楷体" panose="02010600040101010101" pitchFamily="2" charset="-122"/>
                <a:ea typeface="华文楷体" panose="02010600040101010101" pitchFamily="2" charset="-122"/>
              </a:rPr>
              <a:t>梯度下降法的基本式。</a:t>
            </a:r>
            <a:r>
              <a:rPr lang="zh-CN" altLang="en-US" sz="2000" smtClean="0">
                <a:solidFill>
                  <a:srgbClr val="FF0000"/>
                </a:solidFill>
                <a:latin typeface="华文楷体" panose="02010600040101010101" pitchFamily="2" charset="-122"/>
                <a:ea typeface="华文楷体" panose="02010600040101010101" pitchFamily="2" charset="-122"/>
              </a:rPr>
              <a:t> </a:t>
            </a:r>
            <a:endParaRPr lang="en-US" altLang="zh-CN" sz="2000" smtClean="0">
              <a:solidFill>
                <a:srgbClr val="FF0000"/>
              </a:solidFill>
              <a:latin typeface="华文楷体" panose="02010600040101010101" pitchFamily="2" charset="-122"/>
              <a:ea typeface="华文楷体" panose="02010600040101010101" pitchFamily="2" charset="-122"/>
            </a:endParaRPr>
          </a:p>
          <a:p>
            <a:pPr>
              <a:lnSpc>
                <a:spcPct val="150000"/>
              </a:lnSpc>
            </a:pPr>
            <a:r>
              <a:rPr lang="en-US" altLang="zh-CN" sz="2000" smtClean="0">
                <a:solidFill>
                  <a:srgbClr val="002060"/>
                </a:solidFill>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 </a:t>
            </a:r>
            <a:r>
              <a:rPr lang="en-US" altLang="zh-CN" sz="2000" smtClean="0">
                <a:solidFill>
                  <a:srgbClr val="002060"/>
                </a:solidFill>
                <a:latin typeface="华文楷体" panose="02010600040101010101" pitchFamily="2" charset="-122"/>
                <a:ea typeface="华文楷体" panose="02010600040101010101" pitchFamily="2" charset="-122"/>
              </a:rPr>
              <a:t>ŋ</a:t>
            </a:r>
            <a:r>
              <a:rPr lang="zh-CN" altLang="en-US" sz="2000" smtClean="0">
                <a:solidFill>
                  <a:srgbClr val="002060"/>
                </a:solidFill>
                <a:latin typeface="华文楷体" panose="02010600040101010101" pitchFamily="2" charset="-122"/>
                <a:ea typeface="华文楷体" panose="02010600040101010101" pitchFamily="2" charset="-122"/>
              </a:rPr>
              <a:t>为</a:t>
            </a:r>
            <a:r>
              <a:rPr lang="zh-CN" altLang="en-US" sz="2000">
                <a:solidFill>
                  <a:srgbClr val="002060"/>
                </a:solidFill>
                <a:latin typeface="华文楷体" panose="02010600040101010101" pitchFamily="2" charset="-122"/>
                <a:ea typeface="华文楷体" panose="02010600040101010101" pitchFamily="2" charset="-122"/>
              </a:rPr>
              <a:t>正的微小</a:t>
            </a:r>
            <a:r>
              <a:rPr lang="zh-CN" altLang="en-US" sz="2000" smtClean="0">
                <a:solidFill>
                  <a:srgbClr val="002060"/>
                </a:solidFill>
                <a:latin typeface="华文楷体" panose="02010600040101010101" pitchFamily="2" charset="-122"/>
                <a:ea typeface="华文楷体" panose="02010600040101010101" pitchFamily="2" charset="-122"/>
              </a:rPr>
              <a:t>常数）</a:t>
            </a: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r>
              <a:rPr lang="zh-CN" altLang="en-US" sz="2000" smtClean="0">
                <a:solidFill>
                  <a:srgbClr val="002060"/>
                </a:solidFill>
                <a:latin typeface="华文楷体" panose="02010600040101010101" pitchFamily="2" charset="-122"/>
                <a:ea typeface="华文楷体" panose="02010600040101010101" pitchFamily="2" charset="-122"/>
              </a:rPr>
              <a:t> 利用该关系式，从点</a:t>
            </a:r>
            <a:r>
              <a:rPr lang="en-US" altLang="zh-CN" sz="2000" smtClean="0">
                <a:solidFill>
                  <a:srgbClr val="002060"/>
                </a:solidFill>
                <a:latin typeface="华文楷体" panose="02010600040101010101" pitchFamily="2" charset="-122"/>
                <a:ea typeface="华文楷体" panose="02010600040101010101" pitchFamily="2" charset="-122"/>
              </a:rPr>
              <a:t>(x,y)</a:t>
            </a:r>
            <a:r>
              <a:rPr lang="zh-CN" altLang="en-US" sz="2000" smtClean="0">
                <a:solidFill>
                  <a:srgbClr val="002060"/>
                </a:solidFill>
                <a:latin typeface="华文楷体" panose="02010600040101010101" pitchFamily="2" charset="-122"/>
                <a:ea typeface="华文楷体" panose="02010600040101010101" pitchFamily="2" charset="-122"/>
              </a:rPr>
              <a:t>向点</a:t>
            </a:r>
            <a:r>
              <a:rPr lang="en-US" altLang="zh-CN" sz="2000" smtClean="0">
                <a:solidFill>
                  <a:srgbClr val="002060"/>
                </a:solidFill>
                <a:latin typeface="华文楷体" panose="02010600040101010101" pitchFamily="2" charset="-122"/>
                <a:ea typeface="华文楷体" panose="02010600040101010101" pitchFamily="2" charset="-122"/>
              </a:rPr>
              <a:t>(x+</a:t>
            </a:r>
            <a:r>
              <a:rPr lang="zh-CN" altLang="en-US" sz="2000">
                <a:solidFill>
                  <a:srgbClr val="002060"/>
                </a:solidFill>
                <a:latin typeface="华文楷体" panose="02010600040101010101" pitchFamily="2" charset="-122"/>
                <a:ea typeface="华文楷体" panose="02010600040101010101" pitchFamily="2" charset="-122"/>
                <a:cs typeface="Arial" panose="020B0604020202020204" pitchFamily="34" charset="0"/>
              </a:rPr>
              <a:t> ∆ </a:t>
            </a:r>
            <a:r>
              <a:rPr lang="en-US" altLang="zh-CN"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x,y+</a:t>
            </a:r>
            <a:r>
              <a:rPr lang="zh-CN" altLang="en-US" sz="2000">
                <a:solidFill>
                  <a:srgbClr val="002060"/>
                </a:solidFill>
                <a:latin typeface="华文楷体" panose="02010600040101010101" pitchFamily="2" charset="-122"/>
                <a:ea typeface="华文楷体" panose="02010600040101010101" pitchFamily="2" charset="-122"/>
                <a:cs typeface="Arial" panose="020B0604020202020204" pitchFamily="34" charset="0"/>
              </a:rPr>
              <a:t> ∆</a:t>
            </a:r>
            <a:r>
              <a:rPr lang="en-US" altLang="zh-CN" sz="2000" smtClean="0">
                <a:solidFill>
                  <a:srgbClr val="002060"/>
                </a:solidFill>
                <a:latin typeface="华文楷体" panose="02010600040101010101" pitchFamily="2" charset="-122"/>
                <a:ea typeface="华文楷体" panose="02010600040101010101" pitchFamily="2" charset="-122"/>
                <a:cs typeface="Arial" panose="020B0604020202020204" pitchFamily="34" charset="0"/>
              </a:rPr>
              <a:t>y)</a:t>
            </a:r>
            <a:r>
              <a:rPr lang="zh-CN" altLang="en-US" sz="2000" smtClean="0">
                <a:solidFill>
                  <a:srgbClr val="002060"/>
                </a:solidFill>
                <a:latin typeface="华文楷体" panose="02010600040101010101" pitchFamily="2" charset="-122"/>
                <a:ea typeface="华文楷体" panose="02010600040101010101" pitchFamily="2" charset="-122"/>
              </a:rPr>
              <a:t> 移动 ，就可以</a:t>
            </a:r>
            <a:r>
              <a:rPr lang="zh-CN" altLang="en-US" sz="2000">
                <a:solidFill>
                  <a:srgbClr val="002060"/>
                </a:solidFill>
                <a:latin typeface="华文楷体" panose="02010600040101010101" pitchFamily="2" charset="-122"/>
                <a:ea typeface="华文楷体" panose="02010600040101010101" pitchFamily="2" charset="-122"/>
              </a:rPr>
              <a:t>从图像上</a:t>
            </a:r>
            <a:r>
              <a:rPr lang="zh-CN" altLang="en-US" sz="2000" smtClean="0">
                <a:solidFill>
                  <a:srgbClr val="002060"/>
                </a:solidFill>
                <a:latin typeface="华文楷体" panose="02010600040101010101" pitchFamily="2" charset="-122"/>
                <a:ea typeface="华文楷体" panose="02010600040101010101" pitchFamily="2" charset="-122"/>
              </a:rPr>
              <a:t>点</a:t>
            </a:r>
            <a:r>
              <a:rPr lang="en-US" altLang="zh-CN" sz="2000" smtClean="0">
                <a:solidFill>
                  <a:srgbClr val="002060"/>
                </a:solidFill>
                <a:latin typeface="华文楷体" panose="02010600040101010101" pitchFamily="2" charset="-122"/>
                <a:ea typeface="华文楷体" panose="02010600040101010101" pitchFamily="2" charset="-122"/>
              </a:rPr>
              <a:t>(x,y)</a:t>
            </a:r>
            <a:r>
              <a:rPr lang="zh-CN" altLang="en-US" sz="2000" smtClean="0">
                <a:solidFill>
                  <a:srgbClr val="002060"/>
                </a:solidFill>
                <a:latin typeface="华文楷体" panose="02010600040101010101" pitchFamily="2" charset="-122"/>
                <a:ea typeface="华文楷体" panose="02010600040101010101" pitchFamily="2" charset="-122"/>
              </a:rPr>
              <a:t>的</a:t>
            </a:r>
            <a:r>
              <a:rPr lang="zh-CN" altLang="en-US" sz="2000">
                <a:solidFill>
                  <a:srgbClr val="002060"/>
                </a:solidFill>
                <a:latin typeface="华文楷体" panose="02010600040101010101" pitchFamily="2" charset="-122"/>
                <a:ea typeface="华文楷体" panose="02010600040101010101" pitchFamily="2" charset="-122"/>
              </a:rPr>
              <a:t>位置最快速地下坡</a:t>
            </a:r>
            <a:r>
              <a:rPr lang="zh-CN" altLang="en-US" sz="2000" smtClean="0">
                <a:solidFill>
                  <a:srgbClr val="002060"/>
                </a:solidFill>
                <a:latin typeface="华文楷体" panose="02010600040101010101" pitchFamily="2" charset="-122"/>
                <a:ea typeface="华文楷体" panose="02010600040101010101" pitchFamily="2" charset="-122"/>
              </a:rPr>
              <a:t>。</a:t>
            </a: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r>
              <a:rPr lang="zh-CN" altLang="en-US" sz="2000" smtClean="0">
                <a:solidFill>
                  <a:srgbClr val="002060"/>
                </a:solidFill>
                <a:latin typeface="华文楷体" panose="02010600040101010101" pitchFamily="2" charset="-122"/>
                <a:ea typeface="华文楷体" panose="02010600040101010101" pitchFamily="2" charset="-122"/>
              </a:rPr>
              <a:t>   向量                          称为</a:t>
            </a:r>
            <a:r>
              <a:rPr lang="zh-CN" altLang="en-US" sz="2000">
                <a:solidFill>
                  <a:srgbClr val="002060"/>
                </a:solidFill>
                <a:latin typeface="华文楷体" panose="02010600040101010101" pitchFamily="2" charset="-122"/>
                <a:ea typeface="华文楷体" panose="02010600040101010101" pitchFamily="2" charset="-122"/>
              </a:rPr>
              <a:t>函数 </a:t>
            </a:r>
            <a:r>
              <a:rPr lang="zh-CN" altLang="en-US" sz="2000" smtClean="0">
                <a:solidFill>
                  <a:srgbClr val="002060"/>
                </a:solidFill>
                <a:latin typeface="华文楷体" panose="02010600040101010101" pitchFamily="2" charset="-122"/>
                <a:ea typeface="华文楷体" panose="02010600040101010101" pitchFamily="2" charset="-122"/>
              </a:rPr>
              <a:t>在点</a:t>
            </a:r>
            <a:r>
              <a:rPr lang="en-US" altLang="zh-CN" sz="2000" smtClean="0">
                <a:solidFill>
                  <a:srgbClr val="002060"/>
                </a:solidFill>
                <a:latin typeface="华文楷体" panose="02010600040101010101" pitchFamily="2" charset="-122"/>
                <a:ea typeface="华文楷体" panose="02010600040101010101" pitchFamily="2" charset="-122"/>
              </a:rPr>
              <a:t>(x,y</a:t>
            </a:r>
            <a:r>
              <a:rPr lang="en-US" altLang="zh-CN" sz="2000">
                <a:solidFill>
                  <a:srgbClr val="002060"/>
                </a:solidFill>
                <a:latin typeface="华文楷体" panose="02010600040101010101" pitchFamily="2" charset="-122"/>
                <a:ea typeface="华文楷体" panose="02010600040101010101" pitchFamily="2" charset="-122"/>
              </a:rPr>
              <a:t>)</a:t>
            </a:r>
            <a:r>
              <a:rPr lang="zh-CN" altLang="en-US" sz="2000" smtClean="0">
                <a:solidFill>
                  <a:srgbClr val="002060"/>
                </a:solidFill>
                <a:latin typeface="华文楷体" panose="02010600040101010101" pitchFamily="2" charset="-122"/>
                <a:ea typeface="华文楷体" panose="02010600040101010101" pitchFamily="2" charset="-122"/>
              </a:rPr>
              <a:t>处</a:t>
            </a:r>
            <a:r>
              <a:rPr lang="zh-CN" altLang="en-US" sz="2000">
                <a:solidFill>
                  <a:srgbClr val="002060"/>
                </a:solidFill>
                <a:latin typeface="华文楷体" panose="02010600040101010101" pitchFamily="2" charset="-122"/>
                <a:ea typeface="华文楷体" panose="02010600040101010101" pitchFamily="2" charset="-122"/>
              </a:rPr>
              <a:t>的</a:t>
            </a:r>
            <a:r>
              <a:rPr lang="zh-CN" altLang="en-US" sz="2000" smtClean="0">
                <a:solidFill>
                  <a:srgbClr val="FF0000"/>
                </a:solidFill>
                <a:latin typeface="华文楷体" panose="02010600040101010101" pitchFamily="2" charset="-122"/>
                <a:ea typeface="华文楷体" panose="02010600040101010101" pitchFamily="2" charset="-122"/>
              </a:rPr>
              <a:t>梯度</a:t>
            </a:r>
            <a:r>
              <a:rPr lang="zh-CN" altLang="en-US" sz="2000">
                <a:solidFill>
                  <a:srgbClr val="FF0000"/>
                </a:solidFill>
                <a:latin typeface="华文楷体" panose="02010600040101010101" pitchFamily="2" charset="-122"/>
                <a:ea typeface="华文楷体" panose="02010600040101010101" pitchFamily="2" charset="-122"/>
              </a:rPr>
              <a:t>（</a:t>
            </a:r>
            <a:r>
              <a:rPr lang="en-US" altLang="zh-CN" sz="2000" smtClean="0">
                <a:solidFill>
                  <a:srgbClr val="FF0000"/>
                </a:solidFill>
                <a:latin typeface="华文楷体" panose="02010600040101010101" pitchFamily="2" charset="-122"/>
                <a:ea typeface="华文楷体" panose="02010600040101010101" pitchFamily="2" charset="-122"/>
              </a:rPr>
              <a:t>gradient</a:t>
            </a:r>
            <a:r>
              <a:rPr lang="zh-CN" altLang="en-US" sz="2000" smtClean="0">
                <a:solidFill>
                  <a:srgbClr val="FF0000"/>
                </a:solidFill>
                <a:latin typeface="华文楷体" panose="02010600040101010101" pitchFamily="2" charset="-122"/>
                <a:ea typeface="华文楷体" panose="02010600040101010101" pitchFamily="2" charset="-122"/>
              </a:rPr>
              <a:t>）</a:t>
            </a:r>
            <a:endParaRPr lang="en-US" altLang="zh-CN" sz="2000" smtClean="0">
              <a:solidFill>
                <a:srgbClr val="FF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3638152" y="1559246"/>
            <a:ext cx="5261309" cy="1007164"/>
          </a:xfrm>
          <a:prstGeom prst="rect">
            <a:avLst/>
          </a:prstGeom>
        </p:spPr>
      </p:pic>
      <p:pic>
        <p:nvPicPr>
          <p:cNvPr id="4" name="图片 3"/>
          <p:cNvPicPr>
            <a:picLocks noChangeAspect="1"/>
          </p:cNvPicPr>
          <p:nvPr/>
        </p:nvPicPr>
        <p:blipFill>
          <a:blip r:embed="rId3"/>
          <a:stretch>
            <a:fillRect/>
          </a:stretch>
        </p:blipFill>
        <p:spPr>
          <a:xfrm>
            <a:off x="3913951" y="3418139"/>
            <a:ext cx="3344315" cy="528051"/>
          </a:xfrm>
          <a:prstGeom prst="rect">
            <a:avLst/>
          </a:prstGeom>
        </p:spPr>
      </p:pic>
      <p:pic>
        <p:nvPicPr>
          <p:cNvPr id="6" name="图片 5"/>
          <p:cNvPicPr>
            <a:picLocks noChangeAspect="1"/>
          </p:cNvPicPr>
          <p:nvPr/>
        </p:nvPicPr>
        <p:blipFill>
          <a:blip r:embed="rId4"/>
          <a:stretch>
            <a:fillRect/>
          </a:stretch>
        </p:blipFill>
        <p:spPr>
          <a:xfrm>
            <a:off x="9050020" y="2018030"/>
            <a:ext cx="3141980" cy="2087880"/>
          </a:xfrm>
          <a:prstGeom prst="rect">
            <a:avLst/>
          </a:prstGeom>
        </p:spPr>
      </p:pic>
      <p:pic>
        <p:nvPicPr>
          <p:cNvPr id="7" name="图片 6"/>
          <p:cNvPicPr>
            <a:picLocks noChangeAspect="1"/>
          </p:cNvPicPr>
          <p:nvPr/>
        </p:nvPicPr>
        <p:blipFill>
          <a:blip r:embed="rId5"/>
          <a:stretch>
            <a:fillRect/>
          </a:stretch>
        </p:blipFill>
        <p:spPr>
          <a:xfrm>
            <a:off x="3503936" y="5562128"/>
            <a:ext cx="1667550" cy="466086"/>
          </a:xfrm>
          <a:prstGeom prst="rect">
            <a:avLst/>
          </a:prstGeom>
        </p:spPr>
      </p:pic>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658224" y="0"/>
            <a:ext cx="10254855" cy="6677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endParaRPr lang="en-US" altLang="zh-CN" sz="2800" b="1" dirty="0" smtClean="0">
              <a:solidFill>
                <a:srgbClr val="000099"/>
              </a:solidFill>
              <a:latin typeface="华文楷体" panose="02010600040101010101" pitchFamily="2" charset="-122"/>
              <a:ea typeface="华文楷体" panose="02010600040101010101" pitchFamily="2" charset="-122"/>
              <a:sym typeface="+mn-ea"/>
            </a:endParaRPr>
          </a:p>
          <a:p>
            <a:endParaRPr lang="en-US" altLang="zh-CN" sz="2400" dirty="0" smtClean="0">
              <a:solidFill>
                <a:srgbClr val="005DFF"/>
              </a:solidFill>
              <a:latin typeface="华文楷体" panose="02010600040101010101" pitchFamily="2" charset="-122"/>
              <a:ea typeface="华文楷体" panose="02010600040101010101" pitchFamily="2" charset="-122"/>
            </a:endParaRPr>
          </a:p>
          <a:p>
            <a:r>
              <a:rPr lang="en-US" altLang="zh-CN" sz="2400" dirty="0" smtClean="0">
                <a:solidFill>
                  <a:srgbClr val="005DFF"/>
                </a:solidFill>
                <a:latin typeface="华文楷体" panose="02010600040101010101" pitchFamily="2" charset="-122"/>
                <a:ea typeface="华文楷体" panose="02010600040101010101" pitchFamily="2" charset="-122"/>
              </a:rPr>
              <a:t>【</a:t>
            </a:r>
            <a:r>
              <a:rPr lang="zh-CN" altLang="en-US" sz="2400" dirty="0">
                <a:solidFill>
                  <a:srgbClr val="005DFF"/>
                </a:solidFill>
                <a:latin typeface="华文楷体" panose="02010600040101010101" pitchFamily="2" charset="-122"/>
                <a:ea typeface="华文楷体" panose="02010600040101010101" pitchFamily="2" charset="-122"/>
              </a:rPr>
              <a:t>例</a:t>
            </a:r>
            <a:r>
              <a:rPr lang="en-US" altLang="zh-CN" sz="2400" dirty="0" smtClean="0">
                <a:solidFill>
                  <a:srgbClr val="005DFF"/>
                </a:solidFill>
                <a:latin typeface="华文楷体" panose="02010600040101010101" pitchFamily="2" charset="-122"/>
                <a:ea typeface="华文楷体" panose="02010600040101010101" pitchFamily="2" charset="-122"/>
              </a:rPr>
              <a:t>】</a:t>
            </a:r>
            <a:r>
              <a:rPr lang="zh-CN" altLang="en-US" sz="2400" dirty="0" smtClean="0">
                <a:solidFill>
                  <a:srgbClr val="005DFF"/>
                </a:solidFill>
                <a:latin typeface="华文楷体" panose="02010600040101010101" pitchFamily="2" charset="-122"/>
                <a:ea typeface="华文楷体" panose="02010600040101010101" pitchFamily="2" charset="-122"/>
              </a:rPr>
              <a:t>设</a:t>
            </a:r>
            <a:r>
              <a:rPr lang="zh-CN" altLang="en-US" sz="2400" dirty="0">
                <a:solidFill>
                  <a:srgbClr val="005DFF"/>
                </a:solidFill>
                <a:latin typeface="华文楷体" panose="02010600040101010101" pitchFamily="2" charset="-122"/>
                <a:ea typeface="华文楷体" panose="02010600040101010101" pitchFamily="2" charset="-122"/>
                <a:cs typeface="Arial" panose="020B0604020202020204" pitchFamily="34" charset="0"/>
              </a:rPr>
              <a:t>∆ </a:t>
            </a:r>
            <a:r>
              <a:rPr lang="en-US" altLang="zh-CN" sz="2400" dirty="0">
                <a:solidFill>
                  <a:srgbClr val="005DFF"/>
                </a:solidFill>
                <a:latin typeface="华文楷体" panose="02010600040101010101" pitchFamily="2" charset="-122"/>
                <a:ea typeface="华文楷体" panose="02010600040101010101" pitchFamily="2" charset="-122"/>
                <a:cs typeface="Arial" panose="020B0604020202020204" pitchFamily="34" charset="0"/>
              </a:rPr>
              <a:t>x</a:t>
            </a:r>
            <a:r>
              <a:rPr lang="zh-CN" altLang="en-US" sz="2400" dirty="0" smtClean="0">
                <a:solidFill>
                  <a:srgbClr val="005DFF"/>
                </a:solidFill>
                <a:latin typeface="华文楷体" panose="02010600040101010101" pitchFamily="2" charset="-122"/>
                <a:ea typeface="华文楷体" panose="02010600040101010101" pitchFamily="2" charset="-122"/>
              </a:rPr>
              <a:t> 、</a:t>
            </a:r>
            <a:r>
              <a:rPr lang="zh-CN" altLang="en-US" sz="2400" dirty="0">
                <a:solidFill>
                  <a:srgbClr val="005DFF"/>
                </a:solidFill>
                <a:latin typeface="华文楷体" panose="02010600040101010101" pitchFamily="2" charset="-122"/>
                <a:ea typeface="华文楷体" panose="02010600040101010101" pitchFamily="2" charset="-122"/>
                <a:cs typeface="Arial" panose="020B0604020202020204" pitchFamily="34" charset="0"/>
              </a:rPr>
              <a:t> ∆ </a:t>
            </a:r>
            <a:r>
              <a:rPr lang="en-US" altLang="zh-CN" sz="2400" dirty="0" smtClean="0">
                <a:solidFill>
                  <a:srgbClr val="005DFF"/>
                </a:solidFill>
                <a:latin typeface="华文楷体" panose="02010600040101010101" pitchFamily="2" charset="-122"/>
                <a:ea typeface="华文楷体" panose="02010600040101010101" pitchFamily="2" charset="-122"/>
                <a:cs typeface="Arial" panose="020B0604020202020204" pitchFamily="34" charset="0"/>
              </a:rPr>
              <a:t>y</a:t>
            </a:r>
            <a:r>
              <a:rPr lang="zh-CN" altLang="en-US" sz="2400" dirty="0" smtClean="0">
                <a:solidFill>
                  <a:srgbClr val="005DFF"/>
                </a:solidFill>
                <a:latin typeface="华文楷体" panose="02010600040101010101" pitchFamily="2" charset="-122"/>
                <a:ea typeface="华文楷体" panose="02010600040101010101" pitchFamily="2" charset="-122"/>
              </a:rPr>
              <a:t> 为</a:t>
            </a:r>
            <a:r>
              <a:rPr lang="zh-CN" altLang="en-US" sz="2400" dirty="0">
                <a:solidFill>
                  <a:srgbClr val="005DFF"/>
                </a:solidFill>
                <a:latin typeface="华文楷体" panose="02010600040101010101" pitchFamily="2" charset="-122"/>
                <a:ea typeface="华文楷体" panose="02010600040101010101" pitchFamily="2" charset="-122"/>
              </a:rPr>
              <a:t>微小的数。在</a:t>
            </a:r>
            <a:r>
              <a:rPr lang="zh-CN" altLang="en-US" sz="2400" dirty="0" smtClean="0">
                <a:solidFill>
                  <a:srgbClr val="005DFF"/>
                </a:solidFill>
                <a:latin typeface="华文楷体" panose="02010600040101010101" pitchFamily="2" charset="-122"/>
                <a:ea typeface="华文楷体" panose="02010600040101010101" pitchFamily="2" charset="-122"/>
              </a:rPr>
              <a:t>函数</a:t>
            </a:r>
            <a:r>
              <a:rPr lang="en-US" altLang="zh-CN" sz="2400" dirty="0" smtClean="0">
                <a:solidFill>
                  <a:srgbClr val="005DFF"/>
                </a:solidFill>
                <a:latin typeface="华文楷体" panose="02010600040101010101" pitchFamily="2" charset="-122"/>
                <a:ea typeface="华文楷体" panose="02010600040101010101" pitchFamily="2" charset="-122"/>
              </a:rPr>
              <a:t>z=x^2+y^2</a:t>
            </a:r>
            <a:r>
              <a:rPr lang="zh-CN" altLang="en-US" sz="2400" dirty="0" smtClean="0">
                <a:solidFill>
                  <a:srgbClr val="005DFF"/>
                </a:solidFill>
                <a:latin typeface="华文楷体" panose="02010600040101010101" pitchFamily="2" charset="-122"/>
                <a:ea typeface="华文楷体" panose="02010600040101010101" pitchFamily="2" charset="-122"/>
              </a:rPr>
              <a:t> 中</a:t>
            </a:r>
            <a:r>
              <a:rPr lang="zh-CN" altLang="en-US" sz="2400" dirty="0">
                <a:solidFill>
                  <a:srgbClr val="005DFF"/>
                </a:solidFill>
                <a:latin typeface="华文楷体" panose="02010600040101010101" pitchFamily="2" charset="-122"/>
                <a:ea typeface="华文楷体" panose="02010600040101010101" pitchFamily="2" charset="-122"/>
              </a:rPr>
              <a:t>，</a:t>
            </a:r>
            <a:r>
              <a:rPr lang="zh-CN" altLang="en-US" sz="2400" dirty="0" smtClean="0">
                <a:solidFill>
                  <a:srgbClr val="005DFF"/>
                </a:solidFill>
                <a:latin typeface="华文楷体" panose="02010600040101010101" pitchFamily="2" charset="-122"/>
                <a:ea typeface="华文楷体" panose="02010600040101010101" pitchFamily="2" charset="-122"/>
              </a:rPr>
              <a:t>当</a:t>
            </a:r>
            <a:r>
              <a:rPr lang="en-US" altLang="zh-CN" sz="2400" dirty="0" smtClean="0">
                <a:solidFill>
                  <a:srgbClr val="005DFF"/>
                </a:solidFill>
                <a:latin typeface="华文楷体" panose="02010600040101010101" pitchFamily="2" charset="-122"/>
                <a:ea typeface="华文楷体" panose="02010600040101010101" pitchFamily="2" charset="-122"/>
              </a:rPr>
              <a:t>x</a:t>
            </a:r>
            <a:r>
              <a:rPr lang="zh-CN" altLang="en-US" sz="2400" dirty="0" smtClean="0">
                <a:solidFill>
                  <a:srgbClr val="005DFF"/>
                </a:solidFill>
                <a:latin typeface="华文楷体" panose="02010600040101010101" pitchFamily="2" charset="-122"/>
                <a:ea typeface="华文楷体" panose="02010600040101010101" pitchFamily="2" charset="-122"/>
              </a:rPr>
              <a:t>从 </a:t>
            </a:r>
            <a:r>
              <a:rPr lang="en-US" altLang="zh-CN" sz="2400" dirty="0">
                <a:solidFill>
                  <a:srgbClr val="005DFF"/>
                </a:solidFill>
                <a:latin typeface="华文楷体" panose="02010600040101010101" pitchFamily="2" charset="-122"/>
                <a:ea typeface="华文楷体" panose="02010600040101010101" pitchFamily="2" charset="-122"/>
              </a:rPr>
              <a:t>1 </a:t>
            </a:r>
            <a:r>
              <a:rPr lang="zh-CN" altLang="en-US" sz="2400" dirty="0" smtClean="0">
                <a:solidFill>
                  <a:srgbClr val="005DFF"/>
                </a:solidFill>
                <a:latin typeface="华文楷体" panose="02010600040101010101" pitchFamily="2" charset="-122"/>
                <a:ea typeface="华文楷体" panose="02010600040101010101" pitchFamily="2" charset="-122"/>
              </a:rPr>
              <a:t>变到 </a:t>
            </a:r>
            <a:r>
              <a:rPr lang="en-US" altLang="zh-CN" sz="2400" dirty="0" smtClean="0">
                <a:solidFill>
                  <a:srgbClr val="005DFF"/>
                </a:solidFill>
                <a:latin typeface="华文楷体" panose="02010600040101010101" pitchFamily="2" charset="-122"/>
                <a:ea typeface="华文楷体" panose="02010600040101010101" pitchFamily="2" charset="-122"/>
              </a:rPr>
              <a:t>1+</a:t>
            </a:r>
            <a:r>
              <a:rPr lang="zh-CN" altLang="en-US" sz="2400" dirty="0">
                <a:solidFill>
                  <a:srgbClr val="005DFF"/>
                </a:solidFill>
                <a:latin typeface="华文楷体" panose="02010600040101010101" pitchFamily="2" charset="-122"/>
                <a:ea typeface="华文楷体" panose="02010600040101010101" pitchFamily="2" charset="-122"/>
                <a:cs typeface="Arial" panose="020B0604020202020204" pitchFamily="34" charset="0"/>
              </a:rPr>
              <a:t> ∆ </a:t>
            </a:r>
            <a:r>
              <a:rPr lang="en-US" altLang="zh-CN" sz="2400" dirty="0">
                <a:solidFill>
                  <a:srgbClr val="005DFF"/>
                </a:solidFill>
                <a:latin typeface="华文楷体" panose="02010600040101010101" pitchFamily="2" charset="-122"/>
                <a:ea typeface="华文楷体" panose="02010600040101010101" pitchFamily="2" charset="-122"/>
                <a:cs typeface="Arial" panose="020B0604020202020204" pitchFamily="34" charset="0"/>
              </a:rPr>
              <a:t>x </a:t>
            </a:r>
            <a:r>
              <a:rPr lang="zh-CN" altLang="en-US" sz="2400" dirty="0" smtClean="0">
                <a:solidFill>
                  <a:srgbClr val="005DFF"/>
                </a:solidFill>
                <a:latin typeface="华文楷体" panose="02010600040101010101" pitchFamily="2" charset="-122"/>
                <a:ea typeface="华文楷体" panose="02010600040101010101" pitchFamily="2" charset="-122"/>
              </a:rPr>
              <a:t>、</a:t>
            </a:r>
            <a:r>
              <a:rPr lang="en-US" altLang="zh-CN" sz="2400" dirty="0" smtClean="0">
                <a:solidFill>
                  <a:srgbClr val="005DFF"/>
                </a:solidFill>
                <a:latin typeface="华文楷体" panose="02010600040101010101" pitchFamily="2" charset="-122"/>
                <a:ea typeface="华文楷体" panose="02010600040101010101" pitchFamily="2" charset="-122"/>
              </a:rPr>
              <a:t>y</a:t>
            </a:r>
            <a:r>
              <a:rPr lang="zh-CN" altLang="en-US" sz="2400" dirty="0" smtClean="0">
                <a:solidFill>
                  <a:srgbClr val="005DFF"/>
                </a:solidFill>
                <a:latin typeface="华文楷体" panose="02010600040101010101" pitchFamily="2" charset="-122"/>
                <a:ea typeface="华文楷体" panose="02010600040101010101" pitchFamily="2" charset="-122"/>
              </a:rPr>
              <a:t> </a:t>
            </a:r>
            <a:r>
              <a:rPr lang="zh-CN" altLang="en-US" sz="2400" dirty="0">
                <a:solidFill>
                  <a:srgbClr val="005DFF"/>
                </a:solidFill>
                <a:latin typeface="华文楷体" panose="02010600040101010101" pitchFamily="2" charset="-122"/>
                <a:ea typeface="华文楷体" panose="02010600040101010101" pitchFamily="2" charset="-122"/>
              </a:rPr>
              <a:t>从 </a:t>
            </a:r>
            <a:r>
              <a:rPr lang="en-US" altLang="zh-CN" sz="2400" dirty="0">
                <a:solidFill>
                  <a:srgbClr val="005DFF"/>
                </a:solidFill>
                <a:latin typeface="华文楷体" panose="02010600040101010101" pitchFamily="2" charset="-122"/>
                <a:ea typeface="华文楷体" panose="02010600040101010101" pitchFamily="2" charset="-122"/>
              </a:rPr>
              <a:t>2 </a:t>
            </a:r>
            <a:r>
              <a:rPr lang="zh-CN" altLang="en-US" sz="2400" dirty="0">
                <a:solidFill>
                  <a:srgbClr val="005DFF"/>
                </a:solidFill>
                <a:latin typeface="华文楷体" panose="02010600040101010101" pitchFamily="2" charset="-122"/>
                <a:ea typeface="华文楷体" panose="02010600040101010101" pitchFamily="2" charset="-122"/>
              </a:rPr>
              <a:t>变到 </a:t>
            </a:r>
            <a:r>
              <a:rPr lang="zh-CN" altLang="en-US" sz="2400" dirty="0" smtClean="0">
                <a:solidFill>
                  <a:srgbClr val="005DFF"/>
                </a:solidFill>
                <a:latin typeface="华文楷体" panose="02010600040101010101" pitchFamily="2" charset="-122"/>
                <a:ea typeface="华文楷体" panose="02010600040101010101" pitchFamily="2" charset="-122"/>
              </a:rPr>
              <a:t>时</a:t>
            </a:r>
            <a:r>
              <a:rPr lang="en-US" altLang="zh-CN" sz="2400" dirty="0" smtClean="0">
                <a:solidFill>
                  <a:srgbClr val="005DFF"/>
                </a:solidFill>
                <a:latin typeface="华文楷体" panose="02010600040101010101" pitchFamily="2" charset="-122"/>
                <a:ea typeface="华文楷体" panose="02010600040101010101" pitchFamily="2" charset="-122"/>
              </a:rPr>
              <a:t>2+</a:t>
            </a:r>
            <a:r>
              <a:rPr lang="zh-CN" altLang="en-US" sz="2400" dirty="0">
                <a:solidFill>
                  <a:srgbClr val="005DFF"/>
                </a:solidFill>
                <a:latin typeface="华文楷体" panose="02010600040101010101" pitchFamily="2" charset="-122"/>
                <a:ea typeface="华文楷体" panose="02010600040101010101" pitchFamily="2" charset="-122"/>
                <a:cs typeface="Arial" panose="020B0604020202020204" pitchFamily="34" charset="0"/>
              </a:rPr>
              <a:t> ∆ </a:t>
            </a:r>
            <a:r>
              <a:rPr lang="en-US" altLang="zh-CN" sz="2400" dirty="0">
                <a:solidFill>
                  <a:srgbClr val="005DFF"/>
                </a:solidFill>
                <a:latin typeface="华文楷体" panose="02010600040101010101" pitchFamily="2" charset="-122"/>
                <a:ea typeface="华文楷体" panose="02010600040101010101" pitchFamily="2" charset="-122"/>
                <a:cs typeface="Arial" panose="020B0604020202020204" pitchFamily="34" charset="0"/>
              </a:rPr>
              <a:t>y</a:t>
            </a:r>
            <a:r>
              <a:rPr lang="zh-CN" altLang="en-US" sz="2400" dirty="0" smtClean="0">
                <a:solidFill>
                  <a:srgbClr val="005DFF"/>
                </a:solidFill>
                <a:latin typeface="华文楷体" panose="02010600040101010101" pitchFamily="2" charset="-122"/>
                <a:ea typeface="华文楷体" panose="02010600040101010101" pitchFamily="2" charset="-122"/>
              </a:rPr>
              <a:t>，</a:t>
            </a:r>
            <a:r>
              <a:rPr lang="zh-CN" altLang="en-US" sz="2400" dirty="0">
                <a:solidFill>
                  <a:srgbClr val="005DFF"/>
                </a:solidFill>
                <a:latin typeface="华文楷体" panose="02010600040101010101" pitchFamily="2" charset="-122"/>
                <a:ea typeface="华文楷体" panose="02010600040101010101" pitchFamily="2" charset="-122"/>
              </a:rPr>
              <a:t>求使这个函数减小得最快的</a:t>
            </a:r>
            <a:r>
              <a:rPr lang="zh-CN" altLang="en-US" sz="2400" dirty="0" smtClean="0">
                <a:solidFill>
                  <a:srgbClr val="005DFF"/>
                </a:solidFill>
                <a:latin typeface="华文楷体" panose="02010600040101010101" pitchFamily="2" charset="-122"/>
                <a:ea typeface="华文楷体" panose="02010600040101010101" pitchFamily="2" charset="-122"/>
              </a:rPr>
              <a:t>向量</a:t>
            </a:r>
            <a:r>
              <a:rPr lang="en-US" altLang="zh-CN" sz="2400" dirty="0" smtClean="0">
                <a:solidFill>
                  <a:srgbClr val="005DFF"/>
                </a:solidFill>
                <a:latin typeface="华文楷体" panose="02010600040101010101" pitchFamily="2" charset="-122"/>
                <a:ea typeface="华文楷体" panose="02010600040101010101" pitchFamily="2" charset="-122"/>
              </a:rPr>
              <a:t>(</a:t>
            </a:r>
            <a:r>
              <a:rPr lang="zh-CN" altLang="en-US" sz="2400" dirty="0">
                <a:solidFill>
                  <a:srgbClr val="005DFF"/>
                </a:solidFill>
                <a:latin typeface="华文楷体" panose="02010600040101010101" pitchFamily="2" charset="-122"/>
                <a:ea typeface="华文楷体" panose="02010600040101010101" pitchFamily="2" charset="-122"/>
                <a:cs typeface="Arial" panose="020B0604020202020204" pitchFamily="34" charset="0"/>
              </a:rPr>
              <a:t>∆ </a:t>
            </a:r>
            <a:r>
              <a:rPr lang="en-US" altLang="zh-CN" sz="2400" dirty="0" smtClean="0">
                <a:solidFill>
                  <a:srgbClr val="005DFF"/>
                </a:solidFill>
                <a:latin typeface="华文楷体" panose="02010600040101010101" pitchFamily="2" charset="-122"/>
                <a:ea typeface="华文楷体" panose="02010600040101010101" pitchFamily="2" charset="-122"/>
                <a:cs typeface="Arial" panose="020B0604020202020204" pitchFamily="34" charset="0"/>
              </a:rPr>
              <a:t>x</a:t>
            </a:r>
            <a:r>
              <a:rPr lang="en-US" altLang="zh-CN" sz="2400" dirty="0" smtClean="0">
                <a:solidFill>
                  <a:srgbClr val="005DFF"/>
                </a:solidFill>
                <a:latin typeface="华文楷体" panose="02010600040101010101" pitchFamily="2" charset="-122"/>
                <a:ea typeface="华文楷体" panose="02010600040101010101" pitchFamily="2" charset="-122"/>
              </a:rPr>
              <a:t>,</a:t>
            </a:r>
            <a:r>
              <a:rPr lang="zh-CN" altLang="en-US" sz="2400" dirty="0" smtClean="0">
                <a:solidFill>
                  <a:srgbClr val="005DFF"/>
                </a:solidFill>
                <a:latin typeface="华文楷体" panose="02010600040101010101" pitchFamily="2" charset="-122"/>
                <a:ea typeface="华文楷体" panose="02010600040101010101" pitchFamily="2" charset="-122"/>
                <a:cs typeface="Arial" panose="020B0604020202020204" pitchFamily="34" charset="0"/>
              </a:rPr>
              <a:t> </a:t>
            </a:r>
            <a:r>
              <a:rPr lang="zh-CN" altLang="en-US" sz="2400" dirty="0">
                <a:solidFill>
                  <a:srgbClr val="005DFF"/>
                </a:solidFill>
                <a:latin typeface="华文楷体" panose="02010600040101010101" pitchFamily="2" charset="-122"/>
                <a:ea typeface="华文楷体" panose="02010600040101010101" pitchFamily="2" charset="-122"/>
                <a:cs typeface="Arial" panose="020B0604020202020204" pitchFamily="34" charset="0"/>
              </a:rPr>
              <a:t>∆ </a:t>
            </a:r>
            <a:r>
              <a:rPr lang="en-US" altLang="zh-CN" sz="2400" dirty="0">
                <a:solidFill>
                  <a:srgbClr val="005DFF"/>
                </a:solidFill>
                <a:latin typeface="华文楷体" panose="02010600040101010101" pitchFamily="2" charset="-122"/>
                <a:ea typeface="华文楷体" panose="02010600040101010101" pitchFamily="2" charset="-122"/>
                <a:cs typeface="Arial" panose="020B0604020202020204" pitchFamily="34" charset="0"/>
              </a:rPr>
              <a:t>y</a:t>
            </a:r>
            <a:r>
              <a:rPr lang="zh-CN" altLang="en-US" sz="2400" dirty="0">
                <a:solidFill>
                  <a:srgbClr val="005DFF"/>
                </a:solidFill>
                <a:latin typeface="华文楷体" panose="02010600040101010101" pitchFamily="2" charset="-122"/>
                <a:ea typeface="华文楷体" panose="02010600040101010101" pitchFamily="2" charset="-122"/>
              </a:rPr>
              <a:t> </a:t>
            </a:r>
            <a:r>
              <a:rPr lang="en-US" altLang="zh-CN" sz="2400" dirty="0" smtClean="0">
                <a:solidFill>
                  <a:srgbClr val="005DFF"/>
                </a:solidFill>
                <a:latin typeface="华文楷体" panose="02010600040101010101" pitchFamily="2" charset="-122"/>
                <a:ea typeface="华文楷体" panose="02010600040101010101" pitchFamily="2" charset="-122"/>
              </a:rPr>
              <a:t>)</a:t>
            </a:r>
            <a:r>
              <a:rPr lang="zh-CN" altLang="en-US" sz="2400" dirty="0" smtClean="0">
                <a:solidFill>
                  <a:srgbClr val="005DFF"/>
                </a:solidFill>
                <a:latin typeface="华文楷体" panose="02010600040101010101" pitchFamily="2" charset="-122"/>
                <a:ea typeface="华文楷体" panose="02010600040101010101" pitchFamily="2" charset="-122"/>
              </a:rPr>
              <a:t>。 </a:t>
            </a:r>
            <a:endParaRPr lang="en-US" altLang="zh-CN" sz="2400" dirty="0">
              <a:solidFill>
                <a:srgbClr val="005DFF"/>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dirty="0" smtClean="0">
                <a:solidFill>
                  <a:srgbClr val="002060"/>
                </a:solidFill>
                <a:latin typeface="华文楷体" panose="02010600040101010101" pitchFamily="2" charset="-122"/>
                <a:ea typeface="华文楷体" panose="02010600040101010101" pitchFamily="2" charset="-122"/>
              </a:rPr>
              <a:t>     </a:t>
            </a:r>
            <a:r>
              <a:rPr lang="zh-CN" altLang="en-US" sz="2000" dirty="0" smtClean="0">
                <a:solidFill>
                  <a:srgbClr val="002060"/>
                </a:solidFill>
                <a:latin typeface="华文楷体" panose="02010600040101010101" pitchFamily="2" charset="-122"/>
                <a:ea typeface="华文楷体" panose="02010600040101010101" pitchFamily="2" charset="-122"/>
              </a:rPr>
              <a:t>解：</a:t>
            </a:r>
            <a:endParaRPr lang="en-US" altLang="zh-CN" sz="2000" dirty="0" smtClean="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en-US" altLang="zh-CN" sz="2000" dirty="0">
                <a:solidFill>
                  <a:srgbClr val="002060"/>
                </a:solidFill>
                <a:latin typeface="华文楷体" panose="02010600040101010101" pitchFamily="2" charset="-122"/>
                <a:ea typeface="华文楷体" panose="02010600040101010101" pitchFamily="2" charset="-122"/>
              </a:rPr>
              <a:t> </a:t>
            </a:r>
            <a:r>
              <a:rPr lang="en-US" altLang="zh-CN" sz="2000" dirty="0" smtClean="0">
                <a:solidFill>
                  <a:srgbClr val="002060"/>
                </a:solidFill>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1.</a:t>
            </a:r>
            <a:r>
              <a:rPr lang="zh-CN" altLang="en-US" sz="2000" dirty="0" smtClean="0">
                <a:latin typeface="华文楷体" panose="02010600040101010101" pitchFamily="2" charset="-122"/>
                <a:ea typeface="华文楷体" panose="02010600040101010101" pitchFamily="2" charset="-122"/>
              </a:rPr>
              <a:t>当</a:t>
            </a:r>
            <a:r>
              <a:rPr lang="zh-CN" altLang="en-US" sz="2000" dirty="0">
                <a:latin typeface="华文楷体" panose="02010600040101010101" pitchFamily="2" charset="-122"/>
                <a:ea typeface="华文楷体" panose="02010600040101010101" pitchFamily="2" charset="-122"/>
                <a:cs typeface="Arial" panose="020B0604020202020204" pitchFamily="34" charset="0"/>
              </a:rPr>
              <a:t>∆ </a:t>
            </a:r>
            <a:r>
              <a:rPr lang="en-US" altLang="zh-CN" sz="2000" dirty="0">
                <a:latin typeface="华文楷体" panose="02010600040101010101" pitchFamily="2" charset="-122"/>
                <a:ea typeface="华文楷体" panose="02010600040101010101" pitchFamily="2" charset="-122"/>
                <a:cs typeface="Arial" panose="020B0604020202020204" pitchFamily="34" charset="0"/>
              </a:rPr>
              <a:t>x</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cs typeface="Arial" panose="020B0604020202020204" pitchFamily="34" charset="0"/>
              </a:rPr>
              <a:t> ∆ </a:t>
            </a:r>
            <a:r>
              <a:rPr lang="en-US" altLang="zh-CN" sz="2000" dirty="0">
                <a:latin typeface="华文楷体" panose="02010600040101010101" pitchFamily="2" charset="-122"/>
                <a:ea typeface="华文楷体" panose="02010600040101010101" pitchFamily="2" charset="-122"/>
                <a:cs typeface="Arial" panose="020B0604020202020204" pitchFamily="34" charset="0"/>
              </a:rPr>
              <a:t>y</a:t>
            </a:r>
            <a:r>
              <a:rPr lang="zh-CN" altLang="en-US" sz="2000" dirty="0">
                <a:latin typeface="华文楷体" panose="02010600040101010101" pitchFamily="2" charset="-122"/>
                <a:ea typeface="华文楷体" panose="02010600040101010101" pitchFamily="2" charset="-122"/>
              </a:rPr>
              <a:t> </a:t>
            </a:r>
            <a:r>
              <a:rPr lang="zh-CN" altLang="en-US" sz="2000" dirty="0" smtClean="0">
                <a:latin typeface="华文楷体" panose="02010600040101010101" pitchFamily="2" charset="-122"/>
                <a:ea typeface="华文楷体" panose="02010600040101010101" pitchFamily="2" charset="-122"/>
              </a:rPr>
              <a:t>满足一下关系时函数减小的最快。</a:t>
            </a:r>
            <a:endParaRPr lang="en-US" altLang="zh-CN" sz="2000" dirty="0" smtClean="0">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r>
              <a:rPr lang="zh-CN" altLang="en-US" sz="2000" dirty="0" smtClean="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a:t>
            </a:r>
            <a:r>
              <a:rPr lang="en-US" altLang="zh-CN" sz="2000" dirty="0">
                <a:latin typeface="华文楷体" panose="02010600040101010101" pitchFamily="2" charset="-122"/>
                <a:ea typeface="华文楷体" panose="02010600040101010101" pitchFamily="2" charset="-122"/>
              </a:rPr>
              <a:t>ŋ</a:t>
            </a:r>
            <a:r>
              <a:rPr lang="zh-CN" altLang="en-US" sz="2000" dirty="0">
                <a:latin typeface="华文楷体" panose="02010600040101010101" pitchFamily="2" charset="-122"/>
                <a:ea typeface="华文楷体" panose="02010600040101010101" pitchFamily="2" charset="-122"/>
              </a:rPr>
              <a:t>为正常数）</a:t>
            </a:r>
            <a:endParaRPr lang="en-US" altLang="zh-CN" sz="2000" dirty="0" smtClean="0">
              <a:latin typeface="华文楷体" panose="02010600040101010101" pitchFamily="2" charset="-122"/>
              <a:ea typeface="华文楷体" panose="02010600040101010101" pitchFamily="2" charset="-122"/>
            </a:endParaRPr>
          </a:p>
          <a:p>
            <a:pPr>
              <a:lnSpc>
                <a:spcPct val="150000"/>
              </a:lnSpc>
            </a:pPr>
            <a:r>
              <a:rPr lang="zh-CN" altLang="en-US" sz="2000" dirty="0" smtClean="0">
                <a:latin typeface="华文楷体" panose="02010600040101010101" pitchFamily="2" charset="-122"/>
                <a:ea typeface="华文楷体" panose="02010600040101010101" pitchFamily="2" charset="-122"/>
              </a:rPr>
              <a:t>     </a:t>
            </a:r>
            <a:endParaRPr lang="en-US" altLang="zh-CN" sz="2000" dirty="0">
              <a:latin typeface="华文楷体" panose="02010600040101010101" pitchFamily="2" charset="-122"/>
              <a:ea typeface="华文楷体" panose="02010600040101010101" pitchFamily="2" charset="-122"/>
            </a:endParaRPr>
          </a:p>
          <a:p>
            <a:pPr>
              <a:lnSpc>
                <a:spcPct val="150000"/>
              </a:lnSpc>
            </a:pPr>
            <a:r>
              <a:rPr lang="en-US" altLang="zh-CN" sz="2000" dirty="0" smtClean="0">
                <a:latin typeface="华文楷体" panose="02010600040101010101" pitchFamily="2" charset="-122"/>
                <a:ea typeface="华文楷体" panose="02010600040101010101" pitchFamily="2" charset="-122"/>
              </a:rPr>
              <a:t>             2.                  </a:t>
            </a:r>
            <a:r>
              <a:rPr lang="zh-CN" altLang="en-US" sz="2000" dirty="0" smtClean="0">
                <a:latin typeface="华文楷体" panose="02010600040101010101" pitchFamily="2" charset="-122"/>
                <a:ea typeface="华文楷体" panose="02010600040101010101" pitchFamily="2" charset="-122"/>
              </a:rPr>
              <a:t>，                解得</a:t>
            </a:r>
            <a:r>
              <a:rPr lang="en-US" altLang="zh-CN" sz="2000" dirty="0" smtClean="0">
                <a:latin typeface="华文楷体" panose="02010600040101010101" pitchFamily="2" charset="-122"/>
                <a:ea typeface="华文楷体" panose="02010600040101010101" pitchFamily="2" charset="-122"/>
              </a:rPr>
              <a:t>x=1,y=2</a:t>
            </a:r>
          </a:p>
          <a:p>
            <a:pPr>
              <a:lnSpc>
                <a:spcPct val="150000"/>
              </a:lnSpc>
            </a:pPr>
            <a:endParaRPr lang="en-US" altLang="zh-CN" sz="2000" dirty="0" smtClean="0">
              <a:latin typeface="华文楷体" panose="02010600040101010101" pitchFamily="2" charset="-122"/>
              <a:ea typeface="华文楷体" panose="02010600040101010101" pitchFamily="2" charset="-122"/>
            </a:endParaRPr>
          </a:p>
          <a:p>
            <a:pPr>
              <a:lnSpc>
                <a:spcPct val="150000"/>
              </a:lnSpc>
            </a:pPr>
            <a:r>
              <a:rPr lang="en-US" altLang="zh-CN" sz="2000" dirty="0">
                <a:latin typeface="华文楷体" panose="02010600040101010101" pitchFamily="2" charset="-122"/>
                <a:ea typeface="华文楷体" panose="02010600040101010101" pitchFamily="2" charset="-122"/>
              </a:rPr>
              <a:t> </a:t>
            </a:r>
            <a:r>
              <a:rPr lang="en-US" altLang="zh-CN" sz="2000" dirty="0" smtClean="0">
                <a:latin typeface="华文楷体" panose="02010600040101010101" pitchFamily="2" charset="-122"/>
                <a:ea typeface="华文楷体" panose="02010600040101010101" pitchFamily="2" charset="-122"/>
              </a:rPr>
              <a:t>            3.</a:t>
            </a:r>
            <a:r>
              <a:rPr lang="zh-CN" altLang="en-US" sz="2000" dirty="0" smtClean="0">
                <a:latin typeface="华文楷体" panose="02010600040101010101" pitchFamily="2" charset="-122"/>
                <a:ea typeface="华文楷体" panose="02010600040101010101" pitchFamily="2" charset="-122"/>
              </a:rPr>
              <a:t>使函数减小的最快向量为                </a:t>
            </a:r>
            <a:r>
              <a:rPr lang="zh-CN" altLang="en-US"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 ŋ</a:t>
            </a:r>
            <a:r>
              <a:rPr lang="zh-CN" altLang="en-US" sz="2000" dirty="0">
                <a:latin typeface="华文楷体" panose="02010600040101010101" pitchFamily="2" charset="-122"/>
                <a:ea typeface="华文楷体" panose="02010600040101010101" pitchFamily="2" charset="-122"/>
              </a:rPr>
              <a:t>为正常数）</a:t>
            </a:r>
            <a:endParaRPr lang="en-US" altLang="zh-CN" sz="2000" dirty="0">
              <a:latin typeface="华文楷体" panose="02010600040101010101" pitchFamily="2" charset="-122"/>
              <a:ea typeface="华文楷体" panose="02010600040101010101" pitchFamily="2" charset="-122"/>
            </a:endParaRPr>
          </a:p>
          <a:p>
            <a:pPr>
              <a:lnSpc>
                <a:spcPct val="150000"/>
              </a:lnSpc>
            </a:pPr>
            <a:endParaRPr lang="en-US" altLang="zh-CN" sz="2000" dirty="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dirty="0">
              <a:solidFill>
                <a:srgbClr val="002060"/>
              </a:solidFill>
              <a:latin typeface="华文楷体" panose="02010600040101010101" pitchFamily="2" charset="-122"/>
              <a:ea typeface="华文楷体" panose="02010600040101010101" pitchFamily="2" charset="-122"/>
            </a:endParaRPr>
          </a:p>
          <a:p>
            <a:endParaRPr lang="en-US" altLang="zh-CN" sz="2000" dirty="0" smtClean="0">
              <a:solidFill>
                <a:srgbClr val="FF00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2799682" y="2735938"/>
            <a:ext cx="2819478" cy="633253"/>
          </a:xfrm>
          <a:prstGeom prst="rect">
            <a:avLst/>
          </a:prstGeom>
        </p:spPr>
      </p:pic>
      <p:pic>
        <p:nvPicPr>
          <p:cNvPr id="5" name="图片 4"/>
          <p:cNvPicPr>
            <a:picLocks noChangeAspect="1"/>
          </p:cNvPicPr>
          <p:nvPr/>
        </p:nvPicPr>
        <p:blipFill>
          <a:blip r:embed="rId3"/>
          <a:stretch>
            <a:fillRect/>
          </a:stretch>
        </p:blipFill>
        <p:spPr>
          <a:xfrm>
            <a:off x="2977933" y="3709668"/>
            <a:ext cx="854651" cy="512791"/>
          </a:xfrm>
          <a:prstGeom prst="rect">
            <a:avLst/>
          </a:prstGeom>
        </p:spPr>
      </p:pic>
      <p:pic>
        <p:nvPicPr>
          <p:cNvPr id="8" name="图片 7"/>
          <p:cNvPicPr>
            <a:picLocks noChangeAspect="1"/>
          </p:cNvPicPr>
          <p:nvPr/>
        </p:nvPicPr>
        <p:blipFill>
          <a:blip r:embed="rId4"/>
          <a:stretch>
            <a:fillRect/>
          </a:stretch>
        </p:blipFill>
        <p:spPr>
          <a:xfrm>
            <a:off x="4209421" y="3649464"/>
            <a:ext cx="873134" cy="572995"/>
          </a:xfrm>
          <a:prstGeom prst="rect">
            <a:avLst/>
          </a:prstGeom>
        </p:spPr>
      </p:pic>
      <p:pic>
        <p:nvPicPr>
          <p:cNvPr id="9" name="图片 8"/>
          <p:cNvPicPr>
            <a:picLocks noChangeAspect="1"/>
          </p:cNvPicPr>
          <p:nvPr/>
        </p:nvPicPr>
        <p:blipFill>
          <a:blip r:embed="rId5"/>
          <a:stretch>
            <a:fillRect/>
          </a:stretch>
        </p:blipFill>
        <p:spPr>
          <a:xfrm>
            <a:off x="5264937" y="5443921"/>
            <a:ext cx="2099169" cy="240669"/>
          </a:xfrm>
          <a:prstGeom prst="rect">
            <a:avLst/>
          </a:prstGeom>
        </p:spPr>
      </p:pic>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658224" y="0"/>
            <a:ext cx="1025485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altLang="zh-CN" sz="2800" b="1" smtClean="0">
                <a:solidFill>
                  <a:srgbClr val="000099"/>
                </a:solidFill>
                <a:latin typeface="华文楷体" panose="02010600040101010101" pitchFamily="2" charset="-122"/>
                <a:ea typeface="华文楷体" panose="02010600040101010101" pitchFamily="2" charset="-122"/>
                <a:sym typeface="+mn-ea"/>
              </a:rPr>
              <a:t>5.</a:t>
            </a:r>
            <a:r>
              <a:rPr lang="zh-CN" altLang="en-US" sz="2800" b="1" smtClean="0">
                <a:solidFill>
                  <a:srgbClr val="000099"/>
                </a:solidFill>
                <a:latin typeface="华文楷体" panose="02010600040101010101" pitchFamily="2" charset="-122"/>
                <a:ea typeface="华文楷体" panose="02010600040101010101" pitchFamily="2" charset="-122"/>
                <a:sym typeface="+mn-ea"/>
              </a:rPr>
              <a:t> 梯度下降法及其用法</a:t>
            </a:r>
            <a:r>
              <a:rPr lang="zh-CN" altLang="en-US" sz="2000" smtClean="0">
                <a:solidFill>
                  <a:srgbClr val="002060"/>
                </a:solidFill>
                <a:latin typeface="华文楷体" panose="02010600040101010101" pitchFamily="2" charset="-122"/>
                <a:ea typeface="华文楷体" panose="02010600040101010101" pitchFamily="2" charset="-122"/>
              </a:rPr>
              <a:t>      </a:t>
            </a: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r>
              <a:rPr lang="zh-CN" altLang="en-US" sz="2000" smtClean="0">
                <a:solidFill>
                  <a:srgbClr val="002060"/>
                </a:solidFill>
              </a:rPr>
              <a:t>       要</a:t>
            </a:r>
            <a:r>
              <a:rPr lang="zh-CN" altLang="en-US" sz="2000">
                <a:solidFill>
                  <a:srgbClr val="002060"/>
                </a:solidFill>
              </a:rPr>
              <a:t>寻找函数的最小值，可以</a:t>
            </a:r>
            <a:r>
              <a:rPr lang="zh-CN" altLang="en-US" sz="2000" smtClean="0">
                <a:solidFill>
                  <a:srgbClr val="002060"/>
                </a:solidFill>
              </a:rPr>
              <a:t>利用                                              找出</a:t>
            </a:r>
            <a:r>
              <a:rPr lang="zh-CN" altLang="en-US" sz="2000">
                <a:solidFill>
                  <a:srgbClr val="002060"/>
                </a:solidFill>
              </a:rPr>
              <a:t>减小得最快的方向，沿着这个</a:t>
            </a:r>
            <a:r>
              <a:rPr lang="zh-CN" altLang="en-US" sz="2000" smtClean="0">
                <a:solidFill>
                  <a:srgbClr val="002060"/>
                </a:solidFill>
              </a:rPr>
              <a:t>方向</a:t>
            </a:r>
            <a:r>
              <a:rPr lang="zh-CN" altLang="en-US" sz="2000">
                <a:solidFill>
                  <a:srgbClr val="002060"/>
                </a:solidFill>
              </a:rPr>
              <a:t>从</a:t>
            </a:r>
            <a:r>
              <a:rPr lang="zh-CN" altLang="en-US" sz="2000" smtClean="0">
                <a:solidFill>
                  <a:srgbClr val="002060"/>
                </a:solidFill>
              </a:rPr>
              <a:t>点</a:t>
            </a:r>
            <a:r>
              <a:rPr lang="en-US" altLang="zh-CN" sz="2000" smtClean="0">
                <a:solidFill>
                  <a:srgbClr val="002060"/>
                </a:solidFill>
              </a:rPr>
              <a:t>(x,y)</a:t>
            </a:r>
            <a:r>
              <a:rPr lang="zh-CN" altLang="en-US" sz="2000" smtClean="0">
                <a:solidFill>
                  <a:srgbClr val="002060"/>
                </a:solidFill>
              </a:rPr>
              <a:t>向点</a:t>
            </a:r>
            <a:r>
              <a:rPr lang="zh-CN" altLang="en-US" sz="2000">
                <a:solidFill>
                  <a:srgbClr val="002060"/>
                </a:solidFill>
                <a:latin typeface="华文楷体" panose="02010600040101010101" pitchFamily="2" charset="-122"/>
                <a:ea typeface="华文楷体" panose="02010600040101010101" pitchFamily="2" charset="-122"/>
              </a:rPr>
              <a:t>（</a:t>
            </a:r>
            <a:r>
              <a:rPr lang="en-US" altLang="zh-CN" sz="2000">
                <a:solidFill>
                  <a:srgbClr val="002060"/>
                </a:solidFill>
                <a:latin typeface="华文楷体" panose="02010600040101010101" pitchFamily="2" charset="-122"/>
                <a:ea typeface="华文楷体" panose="02010600040101010101" pitchFamily="2" charset="-122"/>
              </a:rPr>
              <a:t>x+</a:t>
            </a:r>
            <a:r>
              <a:rPr lang="zh-CN" altLang="en-US" sz="2000">
                <a:solidFill>
                  <a:srgbClr val="002060"/>
                </a:solidFill>
                <a:latin typeface="华文楷体" panose="02010600040101010101" pitchFamily="2" charset="-122"/>
                <a:ea typeface="华文楷体" panose="02010600040101010101" pitchFamily="2" charset="-122"/>
                <a:cs typeface="Arial" panose="020B0604020202020204" pitchFamily="34" charset="0"/>
              </a:rPr>
              <a:t> ∆ </a:t>
            </a:r>
            <a:r>
              <a:rPr lang="en-US" altLang="zh-CN" sz="2000">
                <a:solidFill>
                  <a:srgbClr val="002060"/>
                </a:solidFill>
                <a:latin typeface="华文楷体" panose="02010600040101010101" pitchFamily="2" charset="-122"/>
                <a:ea typeface="华文楷体" panose="02010600040101010101" pitchFamily="2" charset="-122"/>
                <a:cs typeface="Arial" panose="020B0604020202020204" pitchFamily="34" charset="0"/>
              </a:rPr>
              <a:t>x,y+</a:t>
            </a:r>
            <a:r>
              <a:rPr lang="zh-CN" altLang="en-US" sz="2000">
                <a:solidFill>
                  <a:srgbClr val="002060"/>
                </a:solidFill>
                <a:latin typeface="华文楷体" panose="02010600040101010101" pitchFamily="2" charset="-122"/>
                <a:ea typeface="华文楷体" panose="02010600040101010101" pitchFamily="2" charset="-122"/>
                <a:cs typeface="Arial" panose="020B0604020202020204" pitchFamily="34" charset="0"/>
              </a:rPr>
              <a:t> ∆ </a:t>
            </a:r>
            <a:r>
              <a:rPr lang="en-US" altLang="zh-CN" sz="2000">
                <a:solidFill>
                  <a:srgbClr val="002060"/>
                </a:solidFill>
                <a:latin typeface="华文楷体" panose="02010600040101010101" pitchFamily="2" charset="-122"/>
                <a:ea typeface="华文楷体" panose="02010600040101010101" pitchFamily="2" charset="-122"/>
                <a:cs typeface="Arial" panose="020B0604020202020204" pitchFamily="34" charset="0"/>
              </a:rPr>
              <a:t>y</a:t>
            </a:r>
            <a:r>
              <a:rPr lang="zh-CN" altLang="en-US" sz="2000">
                <a:solidFill>
                  <a:srgbClr val="002060"/>
                </a:solidFill>
                <a:latin typeface="华文楷体" panose="02010600040101010101" pitchFamily="2" charset="-122"/>
                <a:ea typeface="华文楷体" panose="02010600040101010101" pitchFamily="2" charset="-122"/>
              </a:rPr>
              <a:t>）</a:t>
            </a:r>
            <a:r>
              <a:rPr lang="zh-CN" altLang="en-US" sz="2000" smtClean="0">
                <a:solidFill>
                  <a:srgbClr val="002060"/>
                </a:solidFill>
              </a:rPr>
              <a:t>移动。</a:t>
            </a:r>
            <a:r>
              <a:rPr lang="zh-CN" altLang="en-US" sz="2000">
                <a:solidFill>
                  <a:srgbClr val="002060"/>
                </a:solidFill>
              </a:rPr>
              <a:t>在移动</a:t>
            </a:r>
            <a:r>
              <a:rPr lang="zh-CN" altLang="en-US" sz="2000" smtClean="0">
                <a:solidFill>
                  <a:srgbClr val="002060"/>
                </a:solidFill>
              </a:rPr>
              <a:t>后到达</a:t>
            </a:r>
            <a:r>
              <a:rPr lang="zh-CN" altLang="en-US" sz="2000">
                <a:solidFill>
                  <a:srgbClr val="002060"/>
                </a:solidFill>
              </a:rPr>
              <a:t>的点处，再次</a:t>
            </a:r>
            <a:r>
              <a:rPr lang="zh-CN" altLang="en-US" sz="2000" smtClean="0">
                <a:solidFill>
                  <a:srgbClr val="002060"/>
                </a:solidFill>
              </a:rPr>
              <a:t>利用该式 算</a:t>
            </a:r>
            <a:r>
              <a:rPr lang="zh-CN" altLang="en-US" sz="2000">
                <a:solidFill>
                  <a:srgbClr val="002060"/>
                </a:solidFill>
              </a:rPr>
              <a:t>出方向，</a:t>
            </a:r>
            <a:r>
              <a:rPr lang="zh-CN" altLang="en-US" sz="2000" smtClean="0">
                <a:solidFill>
                  <a:srgbClr val="002060"/>
                </a:solidFill>
              </a:rPr>
              <a:t>再</a:t>
            </a:r>
            <a:r>
              <a:rPr lang="zh-CN" altLang="en-US" sz="2000">
                <a:solidFill>
                  <a:srgbClr val="002060"/>
                </a:solidFill>
              </a:rPr>
              <a:t>从点</a:t>
            </a:r>
            <a:r>
              <a:rPr lang="en-US" altLang="zh-CN" sz="2000">
                <a:solidFill>
                  <a:srgbClr val="002060"/>
                </a:solidFill>
              </a:rPr>
              <a:t>(x,y)</a:t>
            </a:r>
            <a:r>
              <a:rPr lang="zh-CN" altLang="en-US" sz="2000">
                <a:solidFill>
                  <a:srgbClr val="002060"/>
                </a:solidFill>
              </a:rPr>
              <a:t>向点</a:t>
            </a:r>
            <a:r>
              <a:rPr lang="zh-CN" altLang="en-US" sz="2000">
                <a:solidFill>
                  <a:srgbClr val="002060"/>
                </a:solidFill>
                <a:latin typeface="华文楷体" panose="02010600040101010101" pitchFamily="2" charset="-122"/>
                <a:ea typeface="华文楷体" panose="02010600040101010101" pitchFamily="2" charset="-122"/>
              </a:rPr>
              <a:t>（</a:t>
            </a:r>
            <a:r>
              <a:rPr lang="en-US" altLang="zh-CN" sz="2000">
                <a:solidFill>
                  <a:srgbClr val="002060"/>
                </a:solidFill>
                <a:latin typeface="华文楷体" panose="02010600040101010101" pitchFamily="2" charset="-122"/>
                <a:ea typeface="华文楷体" panose="02010600040101010101" pitchFamily="2" charset="-122"/>
              </a:rPr>
              <a:t>x+</a:t>
            </a:r>
            <a:r>
              <a:rPr lang="zh-CN" altLang="en-US" sz="2000">
                <a:solidFill>
                  <a:srgbClr val="002060"/>
                </a:solidFill>
                <a:latin typeface="华文楷体" panose="02010600040101010101" pitchFamily="2" charset="-122"/>
                <a:ea typeface="华文楷体" panose="02010600040101010101" pitchFamily="2" charset="-122"/>
                <a:cs typeface="Arial" panose="020B0604020202020204" pitchFamily="34" charset="0"/>
              </a:rPr>
              <a:t> ∆ </a:t>
            </a:r>
            <a:r>
              <a:rPr lang="en-US" altLang="zh-CN" sz="2000">
                <a:solidFill>
                  <a:srgbClr val="002060"/>
                </a:solidFill>
                <a:latin typeface="华文楷体" panose="02010600040101010101" pitchFamily="2" charset="-122"/>
                <a:ea typeface="华文楷体" panose="02010600040101010101" pitchFamily="2" charset="-122"/>
                <a:cs typeface="Arial" panose="020B0604020202020204" pitchFamily="34" charset="0"/>
              </a:rPr>
              <a:t>x,y+</a:t>
            </a:r>
            <a:r>
              <a:rPr lang="zh-CN" altLang="en-US" sz="2000">
                <a:solidFill>
                  <a:srgbClr val="002060"/>
                </a:solidFill>
                <a:latin typeface="华文楷体" panose="02010600040101010101" pitchFamily="2" charset="-122"/>
                <a:ea typeface="华文楷体" panose="02010600040101010101" pitchFamily="2" charset="-122"/>
                <a:cs typeface="Arial" panose="020B0604020202020204" pitchFamily="34" charset="0"/>
              </a:rPr>
              <a:t> ∆ </a:t>
            </a:r>
            <a:r>
              <a:rPr lang="en-US" altLang="zh-CN" sz="2000">
                <a:solidFill>
                  <a:srgbClr val="002060"/>
                </a:solidFill>
                <a:latin typeface="华文楷体" panose="02010600040101010101" pitchFamily="2" charset="-122"/>
                <a:ea typeface="华文楷体" panose="02010600040101010101" pitchFamily="2" charset="-122"/>
                <a:cs typeface="Arial" panose="020B0604020202020204" pitchFamily="34" charset="0"/>
              </a:rPr>
              <a:t>y</a:t>
            </a:r>
            <a:r>
              <a:rPr lang="zh-CN" altLang="en-US" sz="2000" smtClean="0">
                <a:solidFill>
                  <a:srgbClr val="002060"/>
                </a:solidFill>
                <a:latin typeface="华文楷体" panose="02010600040101010101" pitchFamily="2" charset="-122"/>
                <a:ea typeface="华文楷体" panose="02010600040101010101" pitchFamily="2" charset="-122"/>
              </a:rPr>
              <a:t>）</a:t>
            </a:r>
            <a:r>
              <a:rPr lang="zh-CN" altLang="en-US" sz="2000" smtClean="0">
                <a:solidFill>
                  <a:srgbClr val="002060"/>
                </a:solidFill>
              </a:rPr>
              <a:t>移动</a:t>
            </a:r>
            <a:r>
              <a:rPr lang="zh-CN" altLang="en-US" sz="2000">
                <a:solidFill>
                  <a:srgbClr val="002060"/>
                </a:solidFill>
              </a:rPr>
              <a:t>。</a:t>
            </a:r>
            <a:r>
              <a:rPr lang="zh-CN" altLang="en-US" sz="2000" smtClean="0">
                <a:solidFill>
                  <a:srgbClr val="002060"/>
                </a:solidFill>
              </a:rPr>
              <a:t>通过</a:t>
            </a:r>
            <a:r>
              <a:rPr lang="zh-CN" altLang="en-US" sz="2000">
                <a:solidFill>
                  <a:srgbClr val="002060"/>
                </a:solidFill>
              </a:rPr>
              <a:t>反复进行这样的计算，就可以找到最小值点。这种寻找</a:t>
            </a:r>
            <a:r>
              <a:rPr lang="zh-CN" altLang="en-US" sz="2000" smtClean="0">
                <a:solidFill>
                  <a:srgbClr val="002060"/>
                </a:solidFill>
              </a:rPr>
              <a:t>函数的最小值</a:t>
            </a:r>
            <a:r>
              <a:rPr lang="zh-CN" altLang="en-US" sz="2000">
                <a:solidFill>
                  <a:srgbClr val="002060"/>
                </a:solidFill>
              </a:rPr>
              <a:t>点的方法称为</a:t>
            </a:r>
            <a:r>
              <a:rPr lang="zh-CN" altLang="en-US" sz="2000">
                <a:solidFill>
                  <a:srgbClr val="FF0000"/>
                </a:solidFill>
              </a:rPr>
              <a:t>二变量函数的梯度下降法</a:t>
            </a:r>
            <a:r>
              <a:rPr lang="zh-CN" altLang="en-US" sz="2000"/>
              <a:t>。</a:t>
            </a:r>
            <a:endParaRPr lang="en-US" altLang="zh-CN" sz="2000">
              <a:solidFill>
                <a:srgbClr val="00206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buFont typeface="Arial" panose="020B0604020202020204" pitchFamily="34" charset="0"/>
              <a:buNone/>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r>
              <a:rPr lang="zh-CN" altLang="en-US" sz="2000" smtClean="0">
                <a:solidFill>
                  <a:srgbClr val="002060"/>
                </a:solidFill>
                <a:latin typeface="华文楷体" panose="02010600040101010101" pitchFamily="2" charset="-122"/>
                <a:ea typeface="华文楷体" panose="02010600040101010101" pitchFamily="2" charset="-122"/>
              </a:rPr>
              <a:t>   </a:t>
            </a:r>
            <a:endParaRPr lang="en-US" altLang="zh-CN" sz="2000" smtClean="0">
              <a:solidFill>
                <a:srgbClr val="FF000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5982759" y="673049"/>
            <a:ext cx="3399153" cy="536709"/>
          </a:xfrm>
          <a:prstGeom prst="rect">
            <a:avLst/>
          </a:prstGeom>
        </p:spPr>
      </p:pic>
      <p:pic>
        <p:nvPicPr>
          <p:cNvPr id="5" name="图片 4"/>
          <p:cNvPicPr>
            <a:picLocks noChangeAspect="1"/>
          </p:cNvPicPr>
          <p:nvPr/>
        </p:nvPicPr>
        <p:blipFill>
          <a:blip r:embed="rId3"/>
          <a:stretch>
            <a:fillRect/>
          </a:stretch>
        </p:blipFill>
        <p:spPr>
          <a:xfrm>
            <a:off x="2289082" y="2804246"/>
            <a:ext cx="7961109" cy="269540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2077720" y="647065"/>
            <a:ext cx="8037195" cy="570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20000"/>
              </a:lnSpc>
              <a:spcBef>
                <a:spcPct val="0"/>
              </a:spcBef>
              <a:spcAft>
                <a:spcPct val="0"/>
              </a:spcAft>
              <a:buFont typeface="Arial" panose="020B0604020202020204" pitchFamily="34" charset="0"/>
              <a:buNone/>
            </a:pPr>
            <a:r>
              <a:rPr lang="en-US" sz="2800" b="1">
                <a:solidFill>
                  <a:srgbClr val="000099"/>
                </a:solidFill>
                <a:latin typeface="华文楷体" panose="02010600040101010101" pitchFamily="2" charset="-122"/>
                <a:ea typeface="华文楷体" panose="02010600040101010101" pitchFamily="2" charset="-122"/>
                <a:sym typeface="+mn-ea"/>
              </a:rPr>
              <a:t>3.</a:t>
            </a:r>
            <a:r>
              <a:rPr sz="2800" b="1">
                <a:solidFill>
                  <a:srgbClr val="000099"/>
                </a:solidFill>
                <a:latin typeface="华文楷体" panose="02010600040101010101" pitchFamily="2" charset="-122"/>
                <a:ea typeface="华文楷体" panose="02010600040101010101" pitchFamily="2" charset="-122"/>
                <a:sym typeface="+mn-ea"/>
              </a:rPr>
              <a:t>单位阶跃函数</a:t>
            </a:r>
          </a:p>
          <a:p>
            <a:pPr fontAlgn="base">
              <a:lnSpc>
                <a:spcPct val="120000"/>
              </a:lnSpc>
              <a:spcBef>
                <a:spcPct val="0"/>
              </a:spcBef>
              <a:spcAft>
                <a:spcPct val="0"/>
              </a:spcAft>
              <a:buFont typeface="Arial" panose="020B0604020202020204" pitchFamily="34" charset="0"/>
              <a:buNone/>
            </a:pPr>
            <a:r>
              <a:rPr sz="2400" b="1">
                <a:solidFill>
                  <a:srgbClr val="000099"/>
                </a:solidFill>
                <a:latin typeface="华文楷体" panose="02010600040101010101" pitchFamily="2" charset="-122"/>
                <a:ea typeface="华文楷体" panose="02010600040101010101" pitchFamily="2" charset="-122"/>
                <a:sym typeface="+mn-ea"/>
              </a:rPr>
              <a:t>    </a:t>
            </a:r>
            <a:r>
              <a:rPr sz="2000" b="1">
                <a:solidFill>
                  <a:srgbClr val="FF0000"/>
                </a:solidFill>
                <a:ea typeface="华文楷体" panose="02010600040101010101" pitchFamily="2" charset="-122"/>
                <a:sym typeface="+mn-ea"/>
              </a:rPr>
              <a:t>神经网络的原型模型</a:t>
            </a:r>
            <a:r>
              <a:rPr sz="2000">
                <a:gradFill>
                  <a:gsLst>
                    <a:gs pos="0">
                      <a:srgbClr val="012D86"/>
                    </a:gs>
                    <a:gs pos="100000">
                      <a:srgbClr val="0E2557"/>
                    </a:gs>
                  </a:gsLst>
                  <a:lin scaled="0"/>
                </a:gradFill>
                <a:ea typeface="华文楷体" panose="02010600040101010101" pitchFamily="2" charset="-122"/>
                <a:sym typeface="+mn-ea"/>
              </a:rPr>
              <a:t>是用</a:t>
            </a:r>
            <a:r>
              <a:rPr sz="2000" b="1">
                <a:solidFill>
                  <a:srgbClr val="FF0000"/>
                </a:solidFill>
                <a:ea typeface="华文楷体" panose="02010600040101010101" pitchFamily="2" charset="-122"/>
                <a:sym typeface="+mn-ea"/>
              </a:rPr>
              <a:t>单位阶跃函数</a:t>
            </a:r>
            <a:r>
              <a:rPr sz="2000">
                <a:gradFill>
                  <a:gsLst>
                    <a:gs pos="0">
                      <a:srgbClr val="012D86"/>
                    </a:gs>
                    <a:gs pos="100000">
                      <a:srgbClr val="0E2557"/>
                    </a:gs>
                  </a:gsLst>
                  <a:lin scaled="0"/>
                </a:gradFill>
                <a:ea typeface="华文楷体" panose="02010600040101010101" pitchFamily="2" charset="-122"/>
                <a:sym typeface="+mn-ea"/>
              </a:rPr>
              <a:t>作为</a:t>
            </a:r>
            <a:r>
              <a:rPr sz="2000" b="1">
                <a:solidFill>
                  <a:srgbClr val="FF0000"/>
                </a:solidFill>
                <a:ea typeface="华文楷体" panose="02010600040101010101" pitchFamily="2" charset="-122"/>
                <a:sym typeface="+mn-ea"/>
              </a:rPr>
              <a:t>激活函数</a:t>
            </a:r>
            <a:r>
              <a:rPr sz="2000">
                <a:gradFill>
                  <a:gsLst>
                    <a:gs pos="0">
                      <a:srgbClr val="012D86"/>
                    </a:gs>
                    <a:gs pos="100000">
                      <a:srgbClr val="0E2557"/>
                    </a:gs>
                  </a:gsLst>
                  <a:lin scaled="0"/>
                </a:gradFill>
                <a:ea typeface="华文楷体" panose="02010600040101010101" pitchFamily="2" charset="-122"/>
                <a:sym typeface="+mn-ea"/>
              </a:rPr>
              <a:t>的（1-2 节），它的图像如下所示。</a:t>
            </a:r>
            <a:r>
              <a:rPr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sz="2400" b="1">
                <a:solidFill>
                  <a:srgbClr val="000099"/>
                </a:solidFill>
                <a:latin typeface="华文楷体" panose="02010600040101010101" pitchFamily="2" charset="-122"/>
                <a:ea typeface="华文楷体" panose="02010600040101010101" pitchFamily="2" charset="-122"/>
                <a:sym typeface="+mn-ea"/>
              </a:rPr>
              <a:t> </a:t>
            </a:r>
            <a:endParaRPr sz="2000"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公式为：</a:t>
            </a:r>
            <a:endParaRPr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endParaRPr lang="zh-CN" altLang="en-US" b="1">
              <a:solidFill>
                <a:srgbClr val="FF0000"/>
              </a:solidFill>
              <a:latin typeface="华文楷体" panose="02010600040101010101" pitchFamily="2" charset="-122"/>
              <a:ea typeface="华文楷体" panose="02010600040101010101" pitchFamily="2" charset="-122"/>
            </a:endParaRPr>
          </a:p>
          <a:p>
            <a:pPr fontAlgn="base">
              <a:lnSpc>
                <a:spcPct val="120000"/>
              </a:lnSpc>
              <a:spcBef>
                <a:spcPct val="0"/>
              </a:spcBef>
              <a:spcAft>
                <a:spcPct val="0"/>
              </a:spcAft>
              <a:buFont typeface="Arial" panose="020B0604020202020204" pitchFamily="34" charset="0"/>
              <a:buNone/>
            </a:pPr>
            <a:r>
              <a:rPr lang="zh-CN" altLang="en-US" sz="2000" b="1">
                <a:solidFill>
                  <a:srgbClr val="FF0000"/>
                </a:solidFill>
                <a:latin typeface="华文楷体" panose="02010600040101010101" pitchFamily="2" charset="-122"/>
                <a:ea typeface="华文楷体" panose="02010600040101010101" pitchFamily="2" charset="-122"/>
              </a:rPr>
              <a:t>注：单位阶跃函数</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在</a:t>
            </a:r>
            <a:r>
              <a:rPr lang="zh-CN" altLang="en-US" sz="2000" b="1">
                <a:solidFill>
                  <a:srgbClr val="FF0000"/>
                </a:solidFill>
                <a:latin typeface="华文楷体" panose="02010600040101010101" pitchFamily="2" charset="-122"/>
                <a:ea typeface="华文楷体" panose="02010600040101010101" pitchFamily="2" charset="-122"/>
              </a:rPr>
              <a:t>原点</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处不连续即</a:t>
            </a:r>
            <a:r>
              <a:rPr lang="zh-CN" altLang="en-US" sz="2000" b="1">
                <a:solidFill>
                  <a:srgbClr val="FF0000"/>
                </a:solidFill>
                <a:latin typeface="华文楷体" panose="02010600040101010101" pitchFamily="2" charset="-122"/>
                <a:ea typeface="华文楷体" panose="02010600040101010101" pitchFamily="2" charset="-122"/>
              </a:rPr>
              <a:t>不可导</a:t>
            </a:r>
            <a:r>
              <a:rPr lang="zh-CN" altLang="en-US"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rPr>
              <a:t>，由于这个不可导的性质，</a:t>
            </a:r>
            <a:r>
              <a:rPr lang="zh-CN" altLang="en-US" sz="2000" b="1">
                <a:solidFill>
                  <a:srgbClr val="FF0000"/>
                </a:solidFill>
                <a:latin typeface="华文楷体" panose="02010600040101010101" pitchFamily="2" charset="-122"/>
                <a:ea typeface="华文楷体" panose="02010600040101010101" pitchFamily="2" charset="-122"/>
              </a:rPr>
              <a:t>单位阶跃函数不能成为主要的激活函数</a:t>
            </a:r>
          </a:p>
        </p:txBody>
      </p:sp>
      <p:pic>
        <p:nvPicPr>
          <p:cNvPr id="2" name="图片 1"/>
          <p:cNvPicPr>
            <a:picLocks noChangeAspect="1"/>
          </p:cNvPicPr>
          <p:nvPr/>
        </p:nvPicPr>
        <p:blipFill>
          <a:blip r:embed="rId2"/>
          <a:stretch>
            <a:fillRect/>
          </a:stretch>
        </p:blipFill>
        <p:spPr>
          <a:xfrm>
            <a:off x="2632075" y="2471420"/>
            <a:ext cx="5334000" cy="1684020"/>
          </a:xfrm>
          <a:prstGeom prst="rect">
            <a:avLst/>
          </a:prstGeom>
        </p:spPr>
      </p:pic>
      <p:pic>
        <p:nvPicPr>
          <p:cNvPr id="3" name="图片 2"/>
          <p:cNvPicPr>
            <a:picLocks noChangeAspect="1"/>
          </p:cNvPicPr>
          <p:nvPr/>
        </p:nvPicPr>
        <p:blipFill>
          <a:blip r:embed="rId3"/>
          <a:stretch>
            <a:fillRect/>
          </a:stretch>
        </p:blipFill>
        <p:spPr>
          <a:xfrm>
            <a:off x="2905760" y="4651375"/>
            <a:ext cx="4786630" cy="7766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animEffect transition="in" filter="wipe(up)">
                                      <p:cBhvr>
                                        <p:cTn id="7" dur="500"/>
                                        <p:tgtEl>
                                          <p:spTgt spid="61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149">
                                            <p:txEl>
                                              <p:pRg st="1" end="1"/>
                                            </p:txEl>
                                          </p:spTgt>
                                        </p:tgtEl>
                                        <p:attrNameLst>
                                          <p:attrName>style.visibility</p:attrName>
                                        </p:attrNameLst>
                                      </p:cBhvr>
                                      <p:to>
                                        <p:strVal val="visible"/>
                                      </p:to>
                                    </p:set>
                                    <p:animEffect transition="in" filter="wipe(up)">
                                      <p:cBhvr>
                                        <p:cTn id="12" dur="500"/>
                                        <p:tgtEl>
                                          <p:spTgt spid="614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658224" y="0"/>
            <a:ext cx="10254855"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200000"/>
              </a:lnSpc>
              <a:spcBef>
                <a:spcPct val="0"/>
              </a:spcBef>
              <a:spcAft>
                <a:spcPct val="0"/>
              </a:spcAft>
              <a:buFont typeface="Arial" panose="020B0604020202020204" pitchFamily="34" charset="0"/>
              <a:buNone/>
            </a:pPr>
            <a:r>
              <a:rPr lang="en-US" altLang="zh-CN" sz="2800" b="1" smtClean="0">
                <a:solidFill>
                  <a:srgbClr val="000099"/>
                </a:solidFill>
                <a:latin typeface="华文楷体" panose="02010600040101010101" pitchFamily="2" charset="-122"/>
                <a:ea typeface="华文楷体" panose="02010600040101010101" pitchFamily="2" charset="-122"/>
                <a:sym typeface="+mn-ea"/>
              </a:rPr>
              <a:t>6.</a:t>
            </a:r>
            <a:r>
              <a:rPr lang="zh-CN" altLang="en-US" sz="2800" b="1" smtClean="0">
                <a:solidFill>
                  <a:srgbClr val="000099"/>
                </a:solidFill>
                <a:latin typeface="华文楷体" panose="02010600040101010101" pitchFamily="2" charset="-122"/>
                <a:ea typeface="华文楷体" panose="02010600040101010101" pitchFamily="2" charset="-122"/>
                <a:sym typeface="+mn-ea"/>
              </a:rPr>
              <a:t> </a:t>
            </a:r>
            <a:r>
              <a:rPr lang="zh-CN" altLang="en-US" sz="2800" b="1" smtClean="0">
                <a:solidFill>
                  <a:srgbClr val="000099"/>
                </a:solidFill>
                <a:latin typeface="华文楷体" panose="02010600040101010101" pitchFamily="2" charset="-122"/>
                <a:ea typeface="华文楷体" panose="02010600040101010101" pitchFamily="2" charset="-122"/>
              </a:rPr>
              <a:t>将</a:t>
            </a:r>
            <a:r>
              <a:rPr lang="zh-CN" altLang="en-US" sz="2800" b="1">
                <a:solidFill>
                  <a:srgbClr val="000099"/>
                </a:solidFill>
                <a:latin typeface="华文楷体" panose="02010600040101010101" pitchFamily="2" charset="-122"/>
                <a:ea typeface="华文楷体" panose="02010600040101010101" pitchFamily="2" charset="-122"/>
              </a:rPr>
              <a:t>梯度下降法推广到三个变量以上的情况</a:t>
            </a:r>
            <a:endParaRPr lang="en-US" altLang="zh-CN" sz="2800" b="1">
              <a:solidFill>
                <a:srgbClr val="000099"/>
              </a:solidFill>
              <a:latin typeface="华文楷体" panose="02010600040101010101" pitchFamily="2" charset="-122"/>
              <a:ea typeface="华文楷体" panose="02010600040101010101" pitchFamily="2" charset="-122"/>
            </a:endParaRPr>
          </a:p>
          <a:p>
            <a:pPr>
              <a:lnSpc>
                <a:spcPct val="150000"/>
              </a:lnSpc>
            </a:pPr>
            <a:r>
              <a:rPr lang="en-US" altLang="zh-CN" sz="2000">
                <a:solidFill>
                  <a:srgbClr val="002060"/>
                </a:solidFill>
                <a:latin typeface="华文楷体" panose="02010600040101010101" pitchFamily="2" charset="-122"/>
                <a:ea typeface="华文楷体" panose="02010600040101010101" pitchFamily="2" charset="-122"/>
              </a:rPr>
              <a:t> </a:t>
            </a:r>
            <a:r>
              <a:rPr lang="en-US" altLang="zh-CN" sz="2000" smtClean="0">
                <a:solidFill>
                  <a:srgbClr val="002060"/>
                </a:solidFill>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二</a:t>
            </a:r>
            <a:r>
              <a:rPr lang="zh-CN" altLang="en-US" sz="2000">
                <a:solidFill>
                  <a:srgbClr val="002060"/>
                </a:solidFill>
                <a:latin typeface="华文楷体" panose="02010600040101010101" pitchFamily="2" charset="-122"/>
                <a:ea typeface="华文楷体" panose="02010600040101010101" pitchFamily="2" charset="-122"/>
              </a:rPr>
              <a:t>变量函数的梯度下降法的基本式 </a:t>
            </a:r>
            <a:r>
              <a:rPr lang="en-US" altLang="zh-CN" sz="2000">
                <a:solidFill>
                  <a:srgbClr val="002060"/>
                </a:solidFill>
                <a:latin typeface="华文楷体" panose="02010600040101010101" pitchFamily="2" charset="-122"/>
                <a:ea typeface="华文楷体" panose="02010600040101010101" pitchFamily="2" charset="-122"/>
              </a:rPr>
              <a:t>(5) </a:t>
            </a:r>
            <a:r>
              <a:rPr lang="zh-CN" altLang="en-US" sz="2000" smtClean="0">
                <a:solidFill>
                  <a:srgbClr val="002060"/>
                </a:solidFill>
                <a:latin typeface="华文楷体" panose="02010600040101010101" pitchFamily="2" charset="-122"/>
                <a:ea typeface="华文楷体" panose="02010600040101010101" pitchFamily="2" charset="-122"/>
              </a:rPr>
              <a:t>能推广</a:t>
            </a:r>
            <a:r>
              <a:rPr lang="zh-CN" altLang="en-US" sz="2000">
                <a:solidFill>
                  <a:srgbClr val="002060"/>
                </a:solidFill>
                <a:latin typeface="华文楷体" panose="02010600040101010101" pitchFamily="2" charset="-122"/>
                <a:ea typeface="华文楷体" panose="02010600040101010101" pitchFamily="2" charset="-122"/>
              </a:rPr>
              <a:t>到三个变量</a:t>
            </a:r>
            <a:r>
              <a:rPr lang="zh-CN" altLang="en-US" sz="2000" smtClean="0">
                <a:solidFill>
                  <a:srgbClr val="002060"/>
                </a:solidFill>
                <a:latin typeface="华文楷体" panose="02010600040101010101" pitchFamily="2" charset="-122"/>
                <a:ea typeface="华文楷体" panose="02010600040101010101" pitchFamily="2" charset="-122"/>
              </a:rPr>
              <a:t>以上的情形</a:t>
            </a:r>
            <a:r>
              <a:rPr lang="zh-CN" altLang="en-US" sz="2000">
                <a:solidFill>
                  <a:srgbClr val="002060"/>
                </a:solidFill>
                <a:latin typeface="华文楷体" panose="02010600040101010101" pitchFamily="2" charset="-122"/>
                <a:ea typeface="华文楷体" panose="02010600040101010101" pitchFamily="2" charset="-122"/>
              </a:rPr>
              <a:t>。当</a:t>
            </a:r>
            <a:r>
              <a:rPr lang="zh-CN" altLang="en-US" sz="2000" smtClean="0">
                <a:solidFill>
                  <a:srgbClr val="002060"/>
                </a:solidFill>
                <a:latin typeface="华文楷体" panose="02010600040101010101" pitchFamily="2" charset="-122"/>
                <a:ea typeface="华文楷体" panose="02010600040101010101" pitchFamily="2" charset="-122"/>
              </a:rPr>
              <a:t>函数</a:t>
            </a:r>
            <a:r>
              <a:rPr lang="en-US" altLang="zh-CN" sz="2000" smtClean="0">
                <a:solidFill>
                  <a:srgbClr val="002060"/>
                </a:solidFill>
                <a:latin typeface="华文楷体" panose="02010600040101010101" pitchFamily="2" charset="-122"/>
                <a:ea typeface="华文楷体" panose="02010600040101010101" pitchFamily="2" charset="-122"/>
              </a:rPr>
              <a:t>f</a:t>
            </a:r>
            <a:r>
              <a:rPr lang="zh-CN" altLang="en-US" sz="2000" smtClean="0">
                <a:solidFill>
                  <a:srgbClr val="002060"/>
                </a:solidFill>
                <a:latin typeface="华文楷体" panose="02010600040101010101" pitchFamily="2" charset="-122"/>
                <a:ea typeface="华文楷体" panose="02010600040101010101" pitchFamily="2" charset="-122"/>
              </a:rPr>
              <a:t>由</a:t>
            </a:r>
            <a:r>
              <a:rPr lang="en-US" altLang="zh-CN" sz="2000" smtClean="0">
                <a:solidFill>
                  <a:srgbClr val="002060"/>
                </a:solidFill>
                <a:latin typeface="华文楷体" panose="02010600040101010101" pitchFamily="2" charset="-122"/>
                <a:ea typeface="华文楷体" panose="02010600040101010101" pitchFamily="2" charset="-122"/>
              </a:rPr>
              <a:t>n</a:t>
            </a:r>
            <a:r>
              <a:rPr lang="zh-CN" altLang="en-US" sz="2000" smtClean="0">
                <a:solidFill>
                  <a:srgbClr val="002060"/>
                </a:solidFill>
                <a:latin typeface="华文楷体" panose="02010600040101010101" pitchFamily="2" charset="-122"/>
                <a:ea typeface="华文楷体" panose="02010600040101010101" pitchFamily="2" charset="-122"/>
              </a:rPr>
              <a:t>个自变量构成</a:t>
            </a:r>
            <a:r>
              <a:rPr lang="zh-CN" altLang="en-US" sz="2000">
                <a:solidFill>
                  <a:srgbClr val="002060"/>
                </a:solidFill>
                <a:latin typeface="华文楷体" panose="02010600040101010101" pitchFamily="2" charset="-122"/>
                <a:ea typeface="华文楷体" panose="02010600040101010101" pitchFamily="2" charset="-122"/>
              </a:rPr>
              <a:t>时，梯度下降法</a:t>
            </a:r>
            <a:r>
              <a:rPr lang="zh-CN" altLang="en-US" sz="2000" smtClean="0">
                <a:solidFill>
                  <a:srgbClr val="002060"/>
                </a:solidFill>
                <a:latin typeface="华文楷体" panose="02010600040101010101" pitchFamily="2" charset="-122"/>
                <a:ea typeface="华文楷体" panose="02010600040101010101" pitchFamily="2" charset="-122"/>
              </a:rPr>
              <a:t>的基本</a:t>
            </a:r>
            <a:r>
              <a:rPr lang="zh-CN" altLang="en-US" sz="2000">
                <a:solidFill>
                  <a:srgbClr val="002060"/>
                </a:solidFill>
                <a:latin typeface="华文楷体" panose="02010600040101010101" pitchFamily="2" charset="-122"/>
                <a:ea typeface="华文楷体" panose="02010600040101010101" pitchFamily="2" charset="-122"/>
              </a:rPr>
              <a:t>式 </a:t>
            </a:r>
            <a:r>
              <a:rPr lang="en-US" altLang="zh-CN" sz="2000">
                <a:solidFill>
                  <a:srgbClr val="002060"/>
                </a:solidFill>
                <a:latin typeface="华文楷体" panose="02010600040101010101" pitchFamily="2" charset="-122"/>
                <a:ea typeface="华文楷体" panose="02010600040101010101" pitchFamily="2" charset="-122"/>
              </a:rPr>
              <a:t>(5) </a:t>
            </a:r>
            <a:r>
              <a:rPr lang="zh-CN" altLang="en-US" sz="2000">
                <a:solidFill>
                  <a:srgbClr val="002060"/>
                </a:solidFill>
                <a:latin typeface="华文楷体" panose="02010600040101010101" pitchFamily="2" charset="-122"/>
                <a:ea typeface="华文楷体" panose="02010600040101010101" pitchFamily="2" charset="-122"/>
              </a:rPr>
              <a:t>可以像下面这样进行推广。 </a:t>
            </a: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r>
              <a:rPr lang="zh-CN" altLang="en-US" sz="2000" smtClean="0">
                <a:latin typeface="华文楷体" panose="02010600040101010101" pitchFamily="2" charset="-122"/>
                <a:ea typeface="华文楷体" panose="02010600040101010101" pitchFamily="2" charset="-122"/>
              </a:rPr>
              <a:t>      设</a:t>
            </a:r>
            <a:r>
              <a:rPr lang="en-US" altLang="zh-CN" sz="2000" smtClean="0">
                <a:latin typeface="华文楷体" panose="02010600040101010101" pitchFamily="2" charset="-122"/>
                <a:ea typeface="华文楷体" panose="02010600040101010101" pitchFamily="2" charset="-122"/>
              </a:rPr>
              <a:t>ŋ</a:t>
            </a:r>
            <a:r>
              <a:rPr lang="zh-CN" altLang="en-US" sz="2000" smtClean="0">
                <a:latin typeface="华文楷体" panose="02010600040101010101" pitchFamily="2" charset="-122"/>
                <a:ea typeface="华文楷体" panose="02010600040101010101" pitchFamily="2" charset="-122"/>
              </a:rPr>
              <a:t>为</a:t>
            </a:r>
            <a:r>
              <a:rPr lang="zh-CN" altLang="en-US" sz="2000">
                <a:latin typeface="华文楷体" panose="02010600040101010101" pitchFamily="2" charset="-122"/>
                <a:ea typeface="华文楷体" panose="02010600040101010101" pitchFamily="2" charset="-122"/>
              </a:rPr>
              <a:t>正的微小常数，</a:t>
            </a:r>
            <a:r>
              <a:rPr lang="zh-CN" altLang="en-US" sz="2000" smtClean="0">
                <a:latin typeface="华文楷体" panose="02010600040101010101" pitchFamily="2" charset="-122"/>
                <a:ea typeface="华文楷体" panose="02010600040101010101" pitchFamily="2" charset="-122"/>
              </a:rPr>
              <a:t>变量</a:t>
            </a:r>
            <a:r>
              <a:rPr lang="en-US" altLang="zh-CN" sz="2000" smtClean="0">
                <a:latin typeface="华文楷体" panose="02010600040101010101" pitchFamily="2" charset="-122"/>
                <a:ea typeface="华文楷体" panose="02010600040101010101" pitchFamily="2" charset="-122"/>
              </a:rPr>
              <a:t>x</a:t>
            </a:r>
            <a:r>
              <a:rPr lang="en-US" altLang="zh-CN" sz="1200" smtClean="0">
                <a:latin typeface="华文楷体" panose="02010600040101010101" pitchFamily="2" charset="-122"/>
                <a:ea typeface="华文楷体" panose="02010600040101010101" pitchFamily="2" charset="-122"/>
              </a:rPr>
              <a:t>1</a:t>
            </a:r>
            <a:r>
              <a:rPr lang="en-US" altLang="zh-CN" sz="2000" smtClean="0">
                <a:latin typeface="华文楷体" panose="02010600040101010101" pitchFamily="2" charset="-122"/>
                <a:ea typeface="华文楷体" panose="02010600040101010101" pitchFamily="2" charset="-122"/>
              </a:rPr>
              <a:t>,x</a:t>
            </a:r>
            <a:r>
              <a:rPr lang="en-US" altLang="zh-CN" sz="1200" smtClean="0">
                <a:latin typeface="华文楷体" panose="02010600040101010101" pitchFamily="2" charset="-122"/>
                <a:ea typeface="华文楷体" panose="02010600040101010101" pitchFamily="2" charset="-122"/>
              </a:rPr>
              <a:t>2</a:t>
            </a:r>
            <a:r>
              <a:rPr lang="en-US" altLang="zh-CN" sz="2000" smtClean="0">
                <a:latin typeface="华文楷体" panose="02010600040101010101" pitchFamily="2" charset="-122"/>
                <a:ea typeface="华文楷体" panose="02010600040101010101" pitchFamily="2" charset="-122"/>
              </a:rPr>
              <a:t>,…,x</a:t>
            </a:r>
            <a:r>
              <a:rPr lang="en-US" altLang="zh-CN" sz="1200" smtClean="0">
                <a:latin typeface="华文楷体" panose="02010600040101010101" pitchFamily="2" charset="-122"/>
                <a:ea typeface="华文楷体" panose="02010600040101010101" pitchFamily="2" charset="-122"/>
              </a:rPr>
              <a:t>n</a:t>
            </a:r>
            <a:r>
              <a:rPr lang="zh-CN" altLang="en-US" sz="2000" smtClean="0">
                <a:latin typeface="华文楷体" panose="02010600040101010101" pitchFamily="2" charset="-122"/>
                <a:ea typeface="华文楷体" panose="02010600040101010101" pitchFamily="2" charset="-122"/>
              </a:rPr>
              <a:t>改变为</a:t>
            </a:r>
            <a:r>
              <a:rPr lang="en-US" altLang="zh-CN" sz="2000" smtClean="0">
                <a:latin typeface="华文楷体" panose="02010600040101010101" pitchFamily="2" charset="-122"/>
                <a:ea typeface="华文楷体" panose="02010600040101010101" pitchFamily="2" charset="-122"/>
              </a:rPr>
              <a:t>x</a:t>
            </a:r>
            <a:r>
              <a:rPr lang="en-US" altLang="zh-CN" sz="1200" smtClean="0">
                <a:latin typeface="华文楷体" panose="02010600040101010101" pitchFamily="2" charset="-122"/>
                <a:ea typeface="华文楷体" panose="02010600040101010101" pitchFamily="2" charset="-122"/>
              </a:rPr>
              <a:t>1</a:t>
            </a:r>
            <a:r>
              <a:rPr lang="en-US" altLang="zh-CN" sz="2000" smtClean="0">
                <a:latin typeface="华文楷体" panose="02010600040101010101" pitchFamily="2" charset="-122"/>
                <a:ea typeface="华文楷体" panose="02010600040101010101" pitchFamily="2" charset="-122"/>
              </a:rPr>
              <a:t>+</a:t>
            </a:r>
            <a:r>
              <a:rPr lang="zh-CN" altLang="en-US" sz="2000" smtClean="0">
                <a:latin typeface="华文楷体" panose="02010600040101010101" pitchFamily="2" charset="-122"/>
                <a:ea typeface="华文楷体" panose="02010600040101010101" pitchFamily="2" charset="-122"/>
                <a:cs typeface="Arial" panose="020B0604020202020204" pitchFamily="34" charset="0"/>
              </a:rPr>
              <a:t> ∆ </a:t>
            </a:r>
            <a:r>
              <a:rPr lang="en-US" altLang="zh-CN" sz="2000" smtClean="0">
                <a:latin typeface="华文楷体" panose="02010600040101010101" pitchFamily="2" charset="-122"/>
                <a:ea typeface="华文楷体" panose="02010600040101010101" pitchFamily="2" charset="-122"/>
                <a:cs typeface="Arial" panose="020B0604020202020204" pitchFamily="34" charset="0"/>
              </a:rPr>
              <a:t>x</a:t>
            </a:r>
            <a:r>
              <a:rPr lang="en-US" altLang="zh-CN" sz="1200" smtClean="0">
                <a:latin typeface="华文楷体" panose="02010600040101010101" pitchFamily="2" charset="-122"/>
                <a:ea typeface="华文楷体" panose="02010600040101010101" pitchFamily="2" charset="-122"/>
                <a:cs typeface="Arial" panose="020B0604020202020204" pitchFamily="34" charset="0"/>
              </a:rPr>
              <a:t>1</a:t>
            </a:r>
            <a:r>
              <a:rPr lang="zh-CN" altLang="en-US" sz="2000" smtClean="0">
                <a:latin typeface="华文楷体" panose="02010600040101010101" pitchFamily="2" charset="-122"/>
                <a:ea typeface="华文楷体" panose="02010600040101010101" pitchFamily="2" charset="-122"/>
              </a:rPr>
              <a:t> </a:t>
            </a:r>
            <a:r>
              <a:rPr lang="en-US" altLang="zh-CN" sz="2000" smtClean="0">
                <a:latin typeface="华文楷体" panose="02010600040101010101" pitchFamily="2" charset="-122"/>
                <a:ea typeface="华文楷体" panose="02010600040101010101" pitchFamily="2" charset="-122"/>
              </a:rPr>
              <a:t>,x</a:t>
            </a:r>
            <a:r>
              <a:rPr lang="en-US" altLang="zh-CN" sz="1200" smtClean="0">
                <a:latin typeface="华文楷体" panose="02010600040101010101" pitchFamily="2" charset="-122"/>
                <a:ea typeface="华文楷体" panose="02010600040101010101" pitchFamily="2" charset="-122"/>
              </a:rPr>
              <a:t>2</a:t>
            </a:r>
            <a:r>
              <a:rPr lang="en-US" altLang="zh-CN" sz="2000" smtClean="0">
                <a:latin typeface="华文楷体" panose="02010600040101010101" pitchFamily="2" charset="-122"/>
                <a:ea typeface="华文楷体" panose="02010600040101010101" pitchFamily="2" charset="-122"/>
              </a:rPr>
              <a:t>+</a:t>
            </a:r>
            <a:r>
              <a:rPr lang="zh-CN" altLang="en-US" sz="2000" smtClean="0">
                <a:latin typeface="华文楷体" panose="02010600040101010101" pitchFamily="2" charset="-122"/>
                <a:ea typeface="华文楷体" panose="02010600040101010101" pitchFamily="2" charset="-122"/>
                <a:cs typeface="Arial" panose="020B0604020202020204" pitchFamily="34" charset="0"/>
              </a:rPr>
              <a:t> ∆ </a:t>
            </a:r>
            <a:r>
              <a:rPr lang="en-US" altLang="zh-CN" sz="2000" smtClean="0">
                <a:latin typeface="华文楷体" panose="02010600040101010101" pitchFamily="2" charset="-122"/>
                <a:ea typeface="华文楷体" panose="02010600040101010101" pitchFamily="2" charset="-122"/>
                <a:cs typeface="Arial" panose="020B0604020202020204" pitchFamily="34" charset="0"/>
              </a:rPr>
              <a:t>x</a:t>
            </a:r>
            <a:r>
              <a:rPr lang="en-US" altLang="zh-CN" sz="1200" smtClean="0">
                <a:latin typeface="华文楷体" panose="02010600040101010101" pitchFamily="2" charset="-122"/>
                <a:ea typeface="华文楷体" panose="02010600040101010101" pitchFamily="2" charset="-122"/>
                <a:cs typeface="Arial" panose="020B0604020202020204" pitchFamily="34" charset="0"/>
              </a:rPr>
              <a:t>2</a:t>
            </a:r>
            <a:r>
              <a:rPr lang="en-US" altLang="zh-CN" sz="2000" smtClean="0">
                <a:latin typeface="华文楷体" panose="02010600040101010101" pitchFamily="2" charset="-122"/>
                <a:ea typeface="华文楷体" panose="02010600040101010101" pitchFamily="2" charset="-122"/>
                <a:cs typeface="Arial" panose="020B0604020202020204" pitchFamily="34" charset="0"/>
              </a:rPr>
              <a:t>,…x</a:t>
            </a:r>
            <a:r>
              <a:rPr lang="en-US" altLang="zh-CN" sz="1200" smtClean="0">
                <a:latin typeface="华文楷体" panose="02010600040101010101" pitchFamily="2" charset="-122"/>
                <a:ea typeface="华文楷体" panose="02010600040101010101" pitchFamily="2" charset="-122"/>
                <a:cs typeface="Arial" panose="020B0604020202020204" pitchFamily="34" charset="0"/>
              </a:rPr>
              <a:t>n</a:t>
            </a:r>
            <a:r>
              <a:rPr lang="en-US" altLang="zh-CN" sz="2000" smtClean="0">
                <a:latin typeface="华文楷体" panose="02010600040101010101" pitchFamily="2" charset="-122"/>
                <a:ea typeface="华文楷体" panose="02010600040101010101" pitchFamily="2" charset="-122"/>
                <a:cs typeface="Arial" panose="020B0604020202020204" pitchFamily="34" charset="0"/>
              </a:rPr>
              <a:t>+</a:t>
            </a:r>
            <a:r>
              <a:rPr lang="zh-CN" altLang="en-US" sz="2000" smtClean="0">
                <a:latin typeface="华文楷体" panose="02010600040101010101" pitchFamily="2" charset="-122"/>
                <a:ea typeface="华文楷体" panose="02010600040101010101" pitchFamily="2" charset="-122"/>
                <a:cs typeface="Arial" panose="020B0604020202020204" pitchFamily="34" charset="0"/>
              </a:rPr>
              <a:t> ∆ </a:t>
            </a:r>
            <a:r>
              <a:rPr lang="en-US" altLang="zh-CN" sz="2000" smtClean="0">
                <a:latin typeface="华文楷体" panose="02010600040101010101" pitchFamily="2" charset="-122"/>
                <a:ea typeface="华文楷体" panose="02010600040101010101" pitchFamily="2" charset="-122"/>
                <a:cs typeface="Arial" panose="020B0604020202020204" pitchFamily="34" charset="0"/>
              </a:rPr>
              <a:t>x</a:t>
            </a:r>
            <a:r>
              <a:rPr lang="en-US" altLang="zh-CN" sz="1200" smtClean="0">
                <a:latin typeface="华文楷体" panose="02010600040101010101" pitchFamily="2" charset="-122"/>
                <a:ea typeface="华文楷体" panose="02010600040101010101" pitchFamily="2" charset="-122"/>
                <a:cs typeface="Arial" panose="020B0604020202020204" pitchFamily="34" charset="0"/>
              </a:rPr>
              <a:t>n</a:t>
            </a:r>
            <a:r>
              <a:rPr lang="en-US" altLang="zh-CN" sz="2000" smtClean="0">
                <a:latin typeface="华文楷体" panose="02010600040101010101" pitchFamily="2" charset="-122"/>
                <a:ea typeface="华文楷体" panose="02010600040101010101" pitchFamily="2" charset="-122"/>
                <a:cs typeface="Arial" panose="020B0604020202020204" pitchFamily="34" charset="0"/>
              </a:rPr>
              <a:t>,</a:t>
            </a:r>
            <a:r>
              <a:rPr lang="zh-CN" altLang="en-US" sz="2000" smtClean="0">
                <a:latin typeface="华文楷体" panose="02010600040101010101" pitchFamily="2" charset="-122"/>
                <a:ea typeface="华文楷体" panose="02010600040101010101" pitchFamily="2" charset="-122"/>
              </a:rPr>
              <a:t>当</a:t>
            </a:r>
            <a:r>
              <a:rPr lang="zh-CN" altLang="en-US" sz="2000">
                <a:latin typeface="华文楷体" panose="02010600040101010101" pitchFamily="2" charset="-122"/>
                <a:ea typeface="华文楷体" panose="02010600040101010101" pitchFamily="2" charset="-122"/>
              </a:rPr>
              <a:t>满足以下关系式时，</a:t>
            </a:r>
            <a:r>
              <a:rPr lang="zh-CN" altLang="en-US" sz="2000" smtClean="0">
                <a:latin typeface="华文楷体" panose="02010600040101010101" pitchFamily="2" charset="-122"/>
                <a:ea typeface="华文楷体" panose="02010600040101010101" pitchFamily="2" charset="-122"/>
              </a:rPr>
              <a:t>函数</a:t>
            </a:r>
            <a:r>
              <a:rPr lang="en-US" altLang="zh-CN" sz="2000" smtClean="0">
                <a:latin typeface="华文楷体" panose="02010600040101010101" pitchFamily="2" charset="-122"/>
                <a:ea typeface="华文楷体" panose="02010600040101010101" pitchFamily="2" charset="-122"/>
              </a:rPr>
              <a:t>f</a:t>
            </a:r>
            <a:r>
              <a:rPr lang="zh-CN" altLang="en-US" sz="2000" smtClean="0">
                <a:latin typeface="华文楷体" panose="02010600040101010101" pitchFamily="2" charset="-122"/>
                <a:ea typeface="华文楷体" panose="02010600040101010101" pitchFamily="2" charset="-122"/>
              </a:rPr>
              <a:t>减小</a:t>
            </a:r>
            <a:r>
              <a:rPr lang="zh-CN" altLang="en-US" sz="2000">
                <a:latin typeface="华文楷体" panose="02010600040101010101" pitchFamily="2" charset="-122"/>
                <a:ea typeface="华文楷体" panose="02010600040101010101" pitchFamily="2" charset="-122"/>
              </a:rPr>
              <a:t>得</a:t>
            </a:r>
            <a:r>
              <a:rPr lang="zh-CN" altLang="en-US" sz="2000" smtClean="0">
                <a:latin typeface="华文楷体" panose="02010600040101010101" pitchFamily="2" charset="-122"/>
                <a:ea typeface="华文楷体" panose="02010600040101010101" pitchFamily="2" charset="-122"/>
              </a:rPr>
              <a:t>最快</a:t>
            </a:r>
            <a:r>
              <a:rPr lang="en-US" altLang="zh-CN" sz="2000" smtClean="0">
                <a:latin typeface="华文楷体" panose="02010600040101010101" pitchFamily="2" charset="-122"/>
                <a:ea typeface="华文楷体" panose="02010600040101010101" pitchFamily="2" charset="-122"/>
              </a:rPr>
              <a:t>.</a:t>
            </a: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r>
              <a:rPr lang="en-US" altLang="zh-CN" sz="2000">
                <a:latin typeface="华文楷体" panose="02010600040101010101" pitchFamily="2" charset="-122"/>
                <a:ea typeface="华文楷体" panose="02010600040101010101" pitchFamily="2" charset="-122"/>
              </a:rPr>
              <a:t> </a:t>
            </a:r>
            <a:r>
              <a:rPr lang="en-US" altLang="zh-CN" sz="2000" smtClean="0">
                <a:latin typeface="华文楷体" panose="02010600040101010101" pitchFamily="2" charset="-122"/>
                <a:ea typeface="华文楷体" panose="02010600040101010101" pitchFamily="2" charset="-122"/>
              </a:rPr>
              <a:t>     </a:t>
            </a:r>
            <a:r>
              <a:rPr lang="zh-CN" altLang="en-US" sz="2000" smtClean="0">
                <a:latin typeface="华文楷体" panose="02010600040101010101" pitchFamily="2" charset="-122"/>
                <a:ea typeface="华文楷体" panose="02010600040101010101" pitchFamily="2" charset="-122"/>
              </a:rPr>
              <a:t>以下</a:t>
            </a:r>
            <a:r>
              <a:rPr lang="zh-CN" altLang="en-US" sz="2000">
                <a:latin typeface="华文楷体" panose="02010600040101010101" pitchFamily="2" charset="-122"/>
                <a:ea typeface="华文楷体" panose="02010600040101010101" pitchFamily="2" charset="-122"/>
              </a:rPr>
              <a:t>向量称为函数 在点 </a:t>
            </a:r>
            <a:r>
              <a:rPr lang="en-US" altLang="zh-CN" sz="2000" smtClean="0">
                <a:latin typeface="华文楷体" panose="02010600040101010101" pitchFamily="2" charset="-122"/>
                <a:ea typeface="华文楷体" panose="02010600040101010101" pitchFamily="2" charset="-122"/>
              </a:rPr>
              <a:t>(x</a:t>
            </a:r>
            <a:r>
              <a:rPr lang="en-US" altLang="zh-CN" sz="1200" smtClean="0">
                <a:latin typeface="华文楷体" panose="02010600040101010101" pitchFamily="2" charset="-122"/>
                <a:ea typeface="华文楷体" panose="02010600040101010101" pitchFamily="2" charset="-122"/>
              </a:rPr>
              <a:t>1</a:t>
            </a:r>
            <a:r>
              <a:rPr lang="en-US" altLang="zh-CN" sz="2000" smtClean="0">
                <a:latin typeface="华文楷体" panose="02010600040101010101" pitchFamily="2" charset="-122"/>
                <a:ea typeface="华文楷体" panose="02010600040101010101" pitchFamily="2" charset="-122"/>
              </a:rPr>
              <a:t>,x</a:t>
            </a:r>
            <a:r>
              <a:rPr lang="en-US" altLang="zh-CN" sz="1200" smtClean="0">
                <a:latin typeface="华文楷体" panose="02010600040101010101" pitchFamily="2" charset="-122"/>
                <a:ea typeface="华文楷体" panose="02010600040101010101" pitchFamily="2" charset="-122"/>
              </a:rPr>
              <a:t>2</a:t>
            </a:r>
            <a:r>
              <a:rPr lang="en-US" altLang="zh-CN" sz="2000">
                <a:latin typeface="华文楷体" panose="02010600040101010101" pitchFamily="2" charset="-122"/>
                <a:ea typeface="华文楷体" panose="02010600040101010101" pitchFamily="2" charset="-122"/>
              </a:rPr>
              <a:t>,…,</a:t>
            </a:r>
            <a:r>
              <a:rPr lang="en-US" altLang="zh-CN" sz="2000" smtClean="0">
                <a:latin typeface="华文楷体" panose="02010600040101010101" pitchFamily="2" charset="-122"/>
                <a:ea typeface="华文楷体" panose="02010600040101010101" pitchFamily="2" charset="-122"/>
              </a:rPr>
              <a:t>x</a:t>
            </a:r>
            <a:r>
              <a:rPr lang="en-US" altLang="zh-CN" sz="1200" smtClean="0">
                <a:latin typeface="华文楷体" panose="02010600040101010101" pitchFamily="2" charset="-122"/>
                <a:ea typeface="华文楷体" panose="02010600040101010101" pitchFamily="2" charset="-122"/>
              </a:rPr>
              <a:t>n</a:t>
            </a:r>
            <a:r>
              <a:rPr lang="zh-CN" altLang="en-US" sz="2000">
                <a:latin typeface="华文楷体" panose="02010600040101010101" pitchFamily="2" charset="-122"/>
                <a:ea typeface="华文楷体" panose="02010600040101010101" pitchFamily="2" charset="-122"/>
              </a:rPr>
              <a:t>）</a:t>
            </a:r>
            <a:r>
              <a:rPr lang="zh-CN" altLang="en-US" sz="2000" smtClean="0">
                <a:latin typeface="华文楷体" panose="02010600040101010101" pitchFamily="2" charset="-122"/>
                <a:ea typeface="华文楷体" panose="02010600040101010101" pitchFamily="2" charset="-122"/>
              </a:rPr>
              <a:t>处</a:t>
            </a:r>
            <a:r>
              <a:rPr lang="zh-CN" altLang="en-US" sz="2000">
                <a:latin typeface="华文楷体" panose="02010600040101010101" pitchFamily="2" charset="-122"/>
                <a:ea typeface="华文楷体" panose="02010600040101010101" pitchFamily="2" charset="-122"/>
              </a:rPr>
              <a:t>的梯度</a:t>
            </a:r>
            <a:r>
              <a:rPr lang="zh-CN" altLang="en-US" sz="2000" smtClean="0"/>
              <a:t>。</a:t>
            </a:r>
            <a:endParaRPr lang="en-US" altLang="zh-CN" sz="2000" smtClean="0"/>
          </a:p>
          <a:p>
            <a:endParaRPr lang="en-US" altLang="zh-CN" sz="2000">
              <a:solidFill>
                <a:srgbClr val="FF0000"/>
              </a:solidFill>
              <a:latin typeface="华文楷体" panose="02010600040101010101" pitchFamily="2" charset="-122"/>
              <a:ea typeface="华文楷体" panose="02010600040101010101" pitchFamily="2" charset="-122"/>
            </a:endParaRPr>
          </a:p>
          <a:p>
            <a:endParaRPr lang="en-US" altLang="zh-CN" sz="2000" smtClean="0">
              <a:solidFill>
                <a:srgbClr val="FF0000"/>
              </a:solidFill>
              <a:latin typeface="华文楷体" panose="02010600040101010101" pitchFamily="2" charset="-122"/>
              <a:ea typeface="华文楷体" panose="02010600040101010101" pitchFamily="2" charset="-122"/>
            </a:endParaRPr>
          </a:p>
          <a:p>
            <a:pPr>
              <a:lnSpc>
                <a:spcPct val="150000"/>
              </a:lnSpc>
            </a:pPr>
            <a:r>
              <a:rPr lang="en-US" altLang="zh-CN" sz="2000" smtClean="0">
                <a:solidFill>
                  <a:srgbClr val="FF0000"/>
                </a:solidFill>
                <a:latin typeface="华文楷体" panose="02010600040101010101" pitchFamily="2" charset="-122"/>
                <a:ea typeface="华文楷体" panose="02010600040101010101" pitchFamily="2" charset="-122"/>
              </a:rPr>
              <a:t>      n</a:t>
            </a:r>
            <a:r>
              <a:rPr lang="zh-CN" altLang="en-US" sz="2000">
                <a:solidFill>
                  <a:srgbClr val="FF0000"/>
                </a:solidFill>
                <a:latin typeface="华文楷体" panose="02010600040101010101" pitchFamily="2" charset="-122"/>
                <a:ea typeface="华文楷体" panose="02010600040101010101" pitchFamily="2" charset="-122"/>
              </a:rPr>
              <a:t>变量情况下的梯度</a:t>
            </a:r>
            <a:r>
              <a:rPr lang="zh-CN" altLang="en-US" sz="2000" smtClean="0">
                <a:solidFill>
                  <a:srgbClr val="FF0000"/>
                </a:solidFill>
                <a:latin typeface="华文楷体" panose="02010600040101010101" pitchFamily="2" charset="-122"/>
                <a:ea typeface="华文楷体" panose="02010600040101010101" pitchFamily="2" charset="-122"/>
              </a:rPr>
              <a:t>下降法</a:t>
            </a:r>
            <a:r>
              <a:rPr lang="en-US" altLang="zh-CN" sz="2000" smtClean="0">
                <a:solidFill>
                  <a:srgbClr val="FF0000"/>
                </a:solidFill>
                <a:latin typeface="华文楷体" panose="02010600040101010101" pitchFamily="2" charset="-122"/>
                <a:ea typeface="华文楷体" panose="02010600040101010101" pitchFamily="2" charset="-122"/>
              </a:rPr>
              <a:t>:</a:t>
            </a:r>
          </a:p>
          <a:p>
            <a:pPr>
              <a:lnSpc>
                <a:spcPct val="150000"/>
              </a:lnSpc>
            </a:pPr>
            <a:r>
              <a:rPr lang="zh-CN" altLang="en-US" sz="2000" smtClean="0"/>
              <a:t>     </a:t>
            </a:r>
            <a:r>
              <a:rPr lang="zh-CN" altLang="en-US" sz="2000" smtClean="0">
                <a:solidFill>
                  <a:srgbClr val="002060"/>
                </a:solidFill>
                <a:latin typeface="华文楷体" panose="02010600040101010101" pitchFamily="2" charset="-122"/>
                <a:ea typeface="华文楷体" panose="02010600040101010101" pitchFamily="2" charset="-122"/>
              </a:rPr>
              <a:t>利用关系式 </a:t>
            </a:r>
            <a:r>
              <a:rPr lang="en-US" altLang="zh-CN" sz="2000">
                <a:solidFill>
                  <a:srgbClr val="002060"/>
                </a:solidFill>
                <a:latin typeface="华文楷体" panose="02010600040101010101" pitchFamily="2" charset="-122"/>
                <a:ea typeface="华文楷体" panose="02010600040101010101" pitchFamily="2" charset="-122"/>
              </a:rPr>
              <a:t>(7)</a:t>
            </a:r>
            <a:r>
              <a:rPr lang="zh-CN" altLang="en-US" sz="2000" smtClean="0">
                <a:solidFill>
                  <a:srgbClr val="002060"/>
                </a:solidFill>
                <a:latin typeface="华文楷体" panose="02010600040101010101" pitchFamily="2" charset="-122"/>
                <a:ea typeface="华文楷体" panose="02010600040101010101" pitchFamily="2" charset="-122"/>
              </a:rPr>
              <a:t>，从点（</a:t>
            </a:r>
            <a:r>
              <a:rPr lang="en-US" altLang="zh-CN" sz="2000">
                <a:solidFill>
                  <a:srgbClr val="002060"/>
                </a:solidFill>
                <a:latin typeface="华文楷体" panose="02010600040101010101" pitchFamily="2" charset="-122"/>
                <a:ea typeface="华文楷体" panose="02010600040101010101" pitchFamily="2" charset="-122"/>
              </a:rPr>
              <a:t> x</a:t>
            </a:r>
            <a:r>
              <a:rPr lang="en-US" altLang="zh-CN" sz="1200">
                <a:solidFill>
                  <a:srgbClr val="002060"/>
                </a:solidFill>
                <a:latin typeface="华文楷体" panose="02010600040101010101" pitchFamily="2" charset="-122"/>
                <a:ea typeface="华文楷体" panose="02010600040101010101" pitchFamily="2" charset="-122"/>
              </a:rPr>
              <a:t>1</a:t>
            </a:r>
            <a:r>
              <a:rPr lang="en-US" altLang="zh-CN" sz="2000">
                <a:solidFill>
                  <a:srgbClr val="002060"/>
                </a:solidFill>
                <a:latin typeface="华文楷体" panose="02010600040101010101" pitchFamily="2" charset="-122"/>
                <a:ea typeface="华文楷体" panose="02010600040101010101" pitchFamily="2" charset="-122"/>
              </a:rPr>
              <a:t>,x</a:t>
            </a:r>
            <a:r>
              <a:rPr lang="en-US" altLang="zh-CN" sz="1200">
                <a:solidFill>
                  <a:srgbClr val="002060"/>
                </a:solidFill>
                <a:latin typeface="华文楷体" panose="02010600040101010101" pitchFamily="2" charset="-122"/>
                <a:ea typeface="华文楷体" panose="02010600040101010101" pitchFamily="2" charset="-122"/>
              </a:rPr>
              <a:t>2</a:t>
            </a:r>
            <a:r>
              <a:rPr lang="en-US" altLang="zh-CN" sz="2000">
                <a:solidFill>
                  <a:srgbClr val="002060"/>
                </a:solidFill>
                <a:latin typeface="华文楷体" panose="02010600040101010101" pitchFamily="2" charset="-122"/>
                <a:ea typeface="华文楷体" panose="02010600040101010101" pitchFamily="2" charset="-122"/>
              </a:rPr>
              <a:t>,…,x</a:t>
            </a:r>
            <a:r>
              <a:rPr lang="en-US" altLang="zh-CN" sz="1200">
                <a:solidFill>
                  <a:srgbClr val="002060"/>
                </a:solidFill>
                <a:latin typeface="华文楷体" panose="02010600040101010101" pitchFamily="2" charset="-122"/>
                <a:ea typeface="华文楷体" panose="02010600040101010101" pitchFamily="2" charset="-122"/>
              </a:rPr>
              <a:t>n</a:t>
            </a:r>
            <a:r>
              <a:rPr lang="zh-CN" altLang="en-US" sz="2000">
                <a:solidFill>
                  <a:srgbClr val="002060"/>
                </a:solidFill>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）向点（</a:t>
            </a:r>
            <a:r>
              <a:rPr lang="en-US" altLang="zh-CN" sz="2000">
                <a:solidFill>
                  <a:srgbClr val="002060"/>
                </a:solidFill>
                <a:latin typeface="华文楷体" panose="02010600040101010101" pitchFamily="2" charset="-122"/>
                <a:ea typeface="华文楷体" panose="02010600040101010101" pitchFamily="2" charset="-122"/>
              </a:rPr>
              <a:t> x</a:t>
            </a:r>
            <a:r>
              <a:rPr lang="en-US" altLang="zh-CN" sz="1200">
                <a:solidFill>
                  <a:srgbClr val="002060"/>
                </a:solidFill>
                <a:latin typeface="华文楷体" panose="02010600040101010101" pitchFamily="2" charset="-122"/>
                <a:ea typeface="华文楷体" panose="02010600040101010101" pitchFamily="2" charset="-122"/>
              </a:rPr>
              <a:t>1</a:t>
            </a:r>
            <a:r>
              <a:rPr lang="en-US" altLang="zh-CN" sz="2000">
                <a:solidFill>
                  <a:srgbClr val="002060"/>
                </a:solidFill>
                <a:latin typeface="华文楷体" panose="02010600040101010101" pitchFamily="2" charset="-122"/>
                <a:ea typeface="华文楷体" panose="02010600040101010101" pitchFamily="2" charset="-122"/>
              </a:rPr>
              <a:t>+</a:t>
            </a:r>
            <a:r>
              <a:rPr lang="zh-CN" altLang="en-US" sz="2000">
                <a:solidFill>
                  <a:srgbClr val="002060"/>
                </a:solidFill>
                <a:latin typeface="华文楷体" panose="02010600040101010101" pitchFamily="2" charset="-122"/>
                <a:ea typeface="华文楷体" panose="02010600040101010101" pitchFamily="2" charset="-122"/>
                <a:cs typeface="Arial" panose="020B0604020202020204" pitchFamily="34" charset="0"/>
              </a:rPr>
              <a:t> ∆ </a:t>
            </a:r>
            <a:r>
              <a:rPr lang="en-US" altLang="zh-CN" sz="2000">
                <a:solidFill>
                  <a:srgbClr val="002060"/>
                </a:solidFill>
                <a:latin typeface="华文楷体" panose="02010600040101010101" pitchFamily="2" charset="-122"/>
                <a:ea typeface="华文楷体" panose="02010600040101010101" pitchFamily="2" charset="-122"/>
                <a:cs typeface="Arial" panose="020B0604020202020204" pitchFamily="34" charset="0"/>
              </a:rPr>
              <a:t>x</a:t>
            </a:r>
            <a:r>
              <a:rPr lang="en-US" altLang="zh-CN" sz="1200">
                <a:solidFill>
                  <a:srgbClr val="002060"/>
                </a:solidFill>
                <a:latin typeface="华文楷体" panose="02010600040101010101" pitchFamily="2" charset="-122"/>
                <a:ea typeface="华文楷体" panose="02010600040101010101" pitchFamily="2" charset="-122"/>
                <a:cs typeface="Arial" panose="020B0604020202020204" pitchFamily="34" charset="0"/>
              </a:rPr>
              <a:t>1</a:t>
            </a:r>
            <a:r>
              <a:rPr lang="zh-CN" altLang="en-US" sz="2000">
                <a:solidFill>
                  <a:srgbClr val="002060"/>
                </a:solidFill>
                <a:latin typeface="华文楷体" panose="02010600040101010101" pitchFamily="2" charset="-122"/>
                <a:ea typeface="华文楷体" panose="02010600040101010101" pitchFamily="2" charset="-122"/>
              </a:rPr>
              <a:t> </a:t>
            </a:r>
            <a:r>
              <a:rPr lang="en-US" altLang="zh-CN" sz="2000" smtClean="0">
                <a:solidFill>
                  <a:srgbClr val="002060"/>
                </a:solidFill>
                <a:latin typeface="华文楷体" panose="02010600040101010101" pitchFamily="2" charset="-122"/>
                <a:ea typeface="华文楷体" panose="02010600040101010101" pitchFamily="2" charset="-122"/>
              </a:rPr>
              <a:t>,x</a:t>
            </a:r>
            <a:r>
              <a:rPr lang="en-US" altLang="zh-CN" sz="1200" smtClean="0">
                <a:solidFill>
                  <a:srgbClr val="002060"/>
                </a:solidFill>
                <a:latin typeface="华文楷体" panose="02010600040101010101" pitchFamily="2" charset="-122"/>
                <a:ea typeface="华文楷体" panose="02010600040101010101" pitchFamily="2" charset="-122"/>
              </a:rPr>
              <a:t>2</a:t>
            </a:r>
            <a:r>
              <a:rPr lang="en-US" altLang="zh-CN" sz="2000">
                <a:solidFill>
                  <a:srgbClr val="002060"/>
                </a:solidFill>
                <a:latin typeface="华文楷体" panose="02010600040101010101" pitchFamily="2" charset="-122"/>
                <a:ea typeface="华文楷体" panose="02010600040101010101" pitchFamily="2" charset="-122"/>
              </a:rPr>
              <a:t>+</a:t>
            </a:r>
            <a:r>
              <a:rPr lang="zh-CN" altLang="en-US" sz="2000">
                <a:solidFill>
                  <a:srgbClr val="002060"/>
                </a:solidFill>
                <a:latin typeface="华文楷体" panose="02010600040101010101" pitchFamily="2" charset="-122"/>
                <a:ea typeface="华文楷体" panose="02010600040101010101" pitchFamily="2" charset="-122"/>
                <a:cs typeface="Arial" panose="020B0604020202020204" pitchFamily="34" charset="0"/>
              </a:rPr>
              <a:t> ∆ </a:t>
            </a:r>
            <a:r>
              <a:rPr lang="en-US" altLang="zh-CN" sz="2000">
                <a:solidFill>
                  <a:srgbClr val="002060"/>
                </a:solidFill>
                <a:latin typeface="华文楷体" panose="02010600040101010101" pitchFamily="2" charset="-122"/>
                <a:ea typeface="华文楷体" panose="02010600040101010101" pitchFamily="2" charset="-122"/>
                <a:cs typeface="Arial" panose="020B0604020202020204" pitchFamily="34" charset="0"/>
              </a:rPr>
              <a:t>x</a:t>
            </a:r>
            <a:r>
              <a:rPr lang="en-US" altLang="zh-CN" sz="1200">
                <a:solidFill>
                  <a:srgbClr val="002060"/>
                </a:solidFill>
                <a:latin typeface="华文楷体" panose="02010600040101010101" pitchFamily="2" charset="-122"/>
                <a:ea typeface="华文楷体" panose="02010600040101010101" pitchFamily="2" charset="-122"/>
                <a:cs typeface="Arial" panose="020B0604020202020204" pitchFamily="34" charset="0"/>
              </a:rPr>
              <a:t>2</a:t>
            </a:r>
            <a:r>
              <a:rPr lang="en-US" altLang="zh-CN" sz="2000">
                <a:solidFill>
                  <a:srgbClr val="002060"/>
                </a:solidFill>
                <a:latin typeface="华文楷体" panose="02010600040101010101" pitchFamily="2" charset="-122"/>
                <a:ea typeface="华文楷体" panose="02010600040101010101" pitchFamily="2" charset="-122"/>
                <a:cs typeface="Arial" panose="020B0604020202020204" pitchFamily="34" charset="0"/>
              </a:rPr>
              <a:t>,…x</a:t>
            </a:r>
            <a:r>
              <a:rPr lang="en-US" altLang="zh-CN" sz="1200">
                <a:solidFill>
                  <a:srgbClr val="002060"/>
                </a:solidFill>
                <a:latin typeface="华文楷体" panose="02010600040101010101" pitchFamily="2" charset="-122"/>
                <a:ea typeface="华文楷体" panose="02010600040101010101" pitchFamily="2" charset="-122"/>
                <a:cs typeface="Arial" panose="020B0604020202020204" pitchFamily="34" charset="0"/>
              </a:rPr>
              <a:t>n</a:t>
            </a:r>
            <a:r>
              <a:rPr lang="en-US" altLang="zh-CN" sz="2000">
                <a:solidFill>
                  <a:srgbClr val="002060"/>
                </a:solidFill>
                <a:latin typeface="华文楷体" panose="02010600040101010101" pitchFamily="2" charset="-122"/>
                <a:ea typeface="华文楷体" panose="02010600040101010101" pitchFamily="2" charset="-122"/>
                <a:cs typeface="Arial" panose="020B0604020202020204" pitchFamily="34" charset="0"/>
              </a:rPr>
              <a:t>+</a:t>
            </a:r>
            <a:r>
              <a:rPr lang="zh-CN" altLang="en-US" sz="2000">
                <a:solidFill>
                  <a:srgbClr val="002060"/>
                </a:solidFill>
                <a:latin typeface="华文楷体" panose="02010600040101010101" pitchFamily="2" charset="-122"/>
                <a:ea typeface="华文楷体" panose="02010600040101010101" pitchFamily="2" charset="-122"/>
                <a:cs typeface="Arial" panose="020B0604020202020204" pitchFamily="34" charset="0"/>
              </a:rPr>
              <a:t> ∆ </a:t>
            </a:r>
            <a:r>
              <a:rPr lang="en-US" altLang="zh-CN" sz="2000">
                <a:solidFill>
                  <a:srgbClr val="002060"/>
                </a:solidFill>
                <a:latin typeface="华文楷体" panose="02010600040101010101" pitchFamily="2" charset="-122"/>
                <a:ea typeface="华文楷体" panose="02010600040101010101" pitchFamily="2" charset="-122"/>
                <a:cs typeface="Arial" panose="020B0604020202020204" pitchFamily="34" charset="0"/>
              </a:rPr>
              <a:t>x</a:t>
            </a:r>
            <a:r>
              <a:rPr lang="en-US" altLang="zh-CN" sz="1200">
                <a:solidFill>
                  <a:srgbClr val="002060"/>
                </a:solidFill>
                <a:latin typeface="华文楷体" panose="02010600040101010101" pitchFamily="2" charset="-122"/>
                <a:ea typeface="华文楷体" panose="02010600040101010101" pitchFamily="2" charset="-122"/>
                <a:cs typeface="Arial" panose="020B0604020202020204" pitchFamily="34" charset="0"/>
              </a:rPr>
              <a:t>n</a:t>
            </a:r>
            <a:r>
              <a:rPr lang="en-US" altLang="zh-CN" sz="2000">
                <a:solidFill>
                  <a:srgbClr val="002060"/>
                </a:solidFill>
                <a:latin typeface="华文楷体" panose="02010600040101010101" pitchFamily="2" charset="-122"/>
                <a:ea typeface="华文楷体" panose="02010600040101010101" pitchFamily="2" charset="-122"/>
                <a:cs typeface="Arial" panose="020B0604020202020204" pitchFamily="34" charset="0"/>
              </a:rPr>
              <a:t>, </a:t>
            </a:r>
            <a:r>
              <a:rPr lang="zh-CN" altLang="en-US" sz="2000" smtClean="0">
                <a:solidFill>
                  <a:srgbClr val="002060"/>
                </a:solidFill>
                <a:latin typeface="华文楷体" panose="02010600040101010101" pitchFamily="2" charset="-122"/>
                <a:ea typeface="华文楷体" panose="02010600040101010101" pitchFamily="2" charset="-122"/>
              </a:rPr>
              <a:t>） 移动能够</a:t>
            </a:r>
            <a:r>
              <a:rPr lang="zh-CN" altLang="en-US" sz="2000">
                <a:solidFill>
                  <a:srgbClr val="002060"/>
                </a:solidFill>
                <a:latin typeface="华文楷体" panose="02010600040101010101" pitchFamily="2" charset="-122"/>
                <a:ea typeface="华文楷体" panose="02010600040101010101" pitchFamily="2" charset="-122"/>
              </a:rPr>
              <a:t>沿着函数减小得最快的方向移动。因此，反复依照</a:t>
            </a:r>
            <a:r>
              <a:rPr lang="zh-CN" altLang="en-US" sz="2000" smtClean="0">
                <a:solidFill>
                  <a:srgbClr val="002060"/>
                </a:solidFill>
                <a:latin typeface="华文楷体" panose="02010600040101010101" pitchFamily="2" charset="-122"/>
                <a:ea typeface="华文楷体" panose="02010600040101010101" pitchFamily="2" charset="-122"/>
              </a:rPr>
              <a:t>上述</a:t>
            </a:r>
            <a:r>
              <a:rPr lang="zh-CN" altLang="en-US" sz="2000">
                <a:solidFill>
                  <a:srgbClr val="002060"/>
                </a:solidFill>
                <a:latin typeface="华文楷体" panose="02010600040101010101" pitchFamily="2" charset="-122"/>
                <a:ea typeface="华文楷体" panose="02010600040101010101" pitchFamily="2" charset="-122"/>
              </a:rPr>
              <a:t>式子</a:t>
            </a:r>
            <a:r>
              <a:rPr lang="zh-CN" altLang="en-US" sz="2000" smtClean="0">
                <a:solidFill>
                  <a:srgbClr val="002060"/>
                </a:solidFill>
                <a:latin typeface="华文楷体" panose="02010600040101010101" pitchFamily="2" charset="-122"/>
                <a:ea typeface="华文楷体" panose="02010600040101010101" pitchFamily="2" charset="-122"/>
              </a:rPr>
              <a:t>来移动</a:t>
            </a:r>
            <a:r>
              <a:rPr lang="zh-CN" altLang="en-US" sz="2000">
                <a:solidFill>
                  <a:srgbClr val="002060"/>
                </a:solidFill>
                <a:latin typeface="华文楷体" panose="02010600040101010101" pitchFamily="2" charset="-122"/>
                <a:ea typeface="华文楷体" panose="02010600040101010101" pitchFamily="2" charset="-122"/>
              </a:rPr>
              <a:t>，就能够</a:t>
            </a:r>
            <a:r>
              <a:rPr lang="zh-CN" altLang="en-US" sz="2000" smtClean="0">
                <a:solidFill>
                  <a:srgbClr val="002060"/>
                </a:solidFill>
                <a:latin typeface="华文楷体" panose="02010600040101010101" pitchFamily="2" charset="-122"/>
                <a:ea typeface="华文楷体" panose="02010600040101010101" pitchFamily="2" charset="-122"/>
              </a:rPr>
              <a:t>在</a:t>
            </a:r>
            <a:r>
              <a:rPr lang="en-US" altLang="zh-CN" sz="2000" smtClean="0">
                <a:solidFill>
                  <a:srgbClr val="002060"/>
                </a:solidFill>
                <a:latin typeface="华文楷体" panose="02010600040101010101" pitchFamily="2" charset="-122"/>
                <a:ea typeface="华文楷体" panose="02010600040101010101" pitchFamily="2" charset="-122"/>
              </a:rPr>
              <a:t>n</a:t>
            </a:r>
            <a:r>
              <a:rPr lang="zh-CN" altLang="en-US" sz="2000" smtClean="0">
                <a:solidFill>
                  <a:srgbClr val="002060"/>
                </a:solidFill>
                <a:latin typeface="华文楷体" panose="02010600040101010101" pitchFamily="2" charset="-122"/>
                <a:ea typeface="华文楷体" panose="02010600040101010101" pitchFamily="2" charset="-122"/>
              </a:rPr>
              <a:t>维</a:t>
            </a:r>
            <a:r>
              <a:rPr lang="zh-CN" altLang="en-US" sz="2000">
                <a:solidFill>
                  <a:srgbClr val="002060"/>
                </a:solidFill>
                <a:latin typeface="华文楷体" panose="02010600040101010101" pitchFamily="2" charset="-122"/>
                <a:ea typeface="华文楷体" panose="02010600040101010101" pitchFamily="2" charset="-122"/>
              </a:rPr>
              <a:t>空间中算出</a:t>
            </a:r>
            <a:r>
              <a:rPr lang="zh-CN" altLang="en-US" sz="2000" smtClean="0">
                <a:solidFill>
                  <a:srgbClr val="002060"/>
                </a:solidFill>
                <a:latin typeface="华文楷体" panose="02010600040101010101" pitchFamily="2" charset="-122"/>
                <a:ea typeface="华文楷体" panose="02010600040101010101" pitchFamily="2" charset="-122"/>
              </a:rPr>
              <a:t>坡度最陡的方向从而</a:t>
            </a:r>
            <a:r>
              <a:rPr lang="zh-CN" altLang="en-US" sz="2000">
                <a:solidFill>
                  <a:srgbClr val="002060"/>
                </a:solidFill>
                <a:latin typeface="华文楷体" panose="02010600040101010101" pitchFamily="2" charset="-122"/>
                <a:ea typeface="华文楷体" panose="02010600040101010101" pitchFamily="2" charset="-122"/>
              </a:rPr>
              <a:t>找到最小值点</a:t>
            </a:r>
            <a:r>
              <a:rPr lang="zh-CN" altLang="en-US" sz="2000" smtClean="0">
                <a:solidFill>
                  <a:srgbClr val="002060"/>
                </a:solidFill>
                <a:latin typeface="华文楷体" panose="02010600040101010101" pitchFamily="2" charset="-122"/>
                <a:ea typeface="华文楷体" panose="02010600040101010101" pitchFamily="2" charset="-122"/>
              </a:rPr>
              <a:t>。</a:t>
            </a:r>
            <a:endParaRPr lang="en-US" altLang="zh-CN" sz="2000" smtClean="0">
              <a:solidFill>
                <a:srgbClr val="00206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2654329" y="2670528"/>
            <a:ext cx="6960509" cy="563351"/>
          </a:xfrm>
          <a:prstGeom prst="rect">
            <a:avLst/>
          </a:prstGeom>
        </p:spPr>
      </p:pic>
      <p:pic>
        <p:nvPicPr>
          <p:cNvPr id="4" name="图片 3"/>
          <p:cNvPicPr>
            <a:picLocks noChangeAspect="1"/>
          </p:cNvPicPr>
          <p:nvPr/>
        </p:nvPicPr>
        <p:blipFill>
          <a:blip r:embed="rId3"/>
          <a:stretch>
            <a:fillRect/>
          </a:stretch>
        </p:blipFill>
        <p:spPr>
          <a:xfrm>
            <a:off x="3222033" y="3619846"/>
            <a:ext cx="2153249" cy="576764"/>
          </a:xfrm>
          <a:prstGeom prst="rect">
            <a:avLst/>
          </a:prstGeom>
        </p:spPr>
      </p:pic>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658224" y="0"/>
            <a:ext cx="10254855"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200000"/>
              </a:lnSpc>
              <a:spcBef>
                <a:spcPct val="0"/>
              </a:spcBef>
              <a:spcAft>
                <a:spcPct val="0"/>
              </a:spcAft>
              <a:buFont typeface="Arial" panose="020B0604020202020204" pitchFamily="34" charset="0"/>
              <a:buNone/>
            </a:pPr>
            <a:r>
              <a:rPr lang="en-US" altLang="zh-CN" sz="2800" b="1" smtClean="0">
                <a:solidFill>
                  <a:srgbClr val="000099"/>
                </a:solidFill>
                <a:latin typeface="华文楷体" panose="02010600040101010101" pitchFamily="2" charset="-122"/>
                <a:ea typeface="华文楷体" panose="02010600040101010101" pitchFamily="2" charset="-122"/>
                <a:sym typeface="+mn-ea"/>
              </a:rPr>
              <a:t>7.</a:t>
            </a:r>
            <a:r>
              <a:rPr lang="zh-CN" altLang="en-US" sz="2800" b="1">
                <a:solidFill>
                  <a:srgbClr val="000099"/>
                </a:solidFill>
                <a:latin typeface="华文楷体" panose="02010600040101010101" pitchFamily="2" charset="-122"/>
                <a:ea typeface="华文楷体" panose="02010600040101010101" pitchFamily="2" charset="-122"/>
              </a:rPr>
              <a:t>哈密顿算子 </a:t>
            </a:r>
            <a:endParaRPr lang="en-US" altLang="zh-CN" sz="2800" b="1">
              <a:solidFill>
                <a:srgbClr val="000099"/>
              </a:solidFill>
              <a:latin typeface="华文楷体" panose="02010600040101010101" pitchFamily="2" charset="-122"/>
              <a:ea typeface="华文楷体" panose="02010600040101010101" pitchFamily="2" charset="-122"/>
            </a:endParaRPr>
          </a:p>
          <a:p>
            <a:pPr>
              <a:lnSpc>
                <a:spcPct val="150000"/>
              </a:lnSpc>
            </a:pPr>
            <a:r>
              <a:rPr lang="zh-CN" altLang="en-US" sz="2000" smtClean="0"/>
              <a:t>    称为</a:t>
            </a:r>
            <a:r>
              <a:rPr lang="zh-CN" altLang="en-US" sz="2000">
                <a:solidFill>
                  <a:srgbClr val="FF0000"/>
                </a:solidFill>
              </a:rPr>
              <a:t>哈密顿算子</a:t>
            </a:r>
            <a:r>
              <a:rPr lang="zh-CN" altLang="en-US" sz="2000"/>
              <a:t>，其定义如下所示。 </a:t>
            </a:r>
            <a:endParaRPr lang="en-US" altLang="zh-CN" sz="2000" smtClean="0">
              <a:solidFill>
                <a:srgbClr val="002060"/>
              </a:solidFill>
              <a:latin typeface="华文楷体" panose="02010600040101010101" pitchFamily="2" charset="-122"/>
              <a:ea typeface="华文楷体" panose="02010600040101010101" pitchFamily="2" charset="-122"/>
            </a:endParaRPr>
          </a:p>
          <a:p>
            <a:r>
              <a:rPr lang="en-US" altLang="zh-CN" sz="2000">
                <a:latin typeface="华文楷体" panose="02010600040101010101" pitchFamily="2" charset="-122"/>
                <a:ea typeface="华文楷体" panose="02010600040101010101" pitchFamily="2" charset="-122"/>
              </a:rPr>
              <a:t> </a:t>
            </a:r>
            <a:r>
              <a:rPr lang="en-US" altLang="zh-CN" sz="2000" smtClean="0">
                <a:latin typeface="华文楷体" panose="02010600040101010101" pitchFamily="2" charset="-122"/>
                <a:ea typeface="华文楷体" panose="02010600040101010101" pitchFamily="2" charset="-122"/>
              </a:rPr>
              <a:t>     </a:t>
            </a:r>
            <a:endParaRPr lang="en-US" altLang="zh-CN" sz="2000">
              <a:solidFill>
                <a:srgbClr val="FF0000"/>
              </a:solidFill>
              <a:latin typeface="华文楷体" panose="02010600040101010101" pitchFamily="2" charset="-122"/>
              <a:ea typeface="华文楷体" panose="02010600040101010101" pitchFamily="2" charset="-122"/>
            </a:endParaRPr>
          </a:p>
          <a:p>
            <a:endParaRPr lang="en-US" altLang="zh-CN" sz="2000" smtClean="0">
              <a:solidFill>
                <a:srgbClr val="FF0000"/>
              </a:solidFill>
              <a:latin typeface="华文楷体" panose="02010600040101010101" pitchFamily="2" charset="-122"/>
              <a:ea typeface="华文楷体" panose="02010600040101010101" pitchFamily="2" charset="-122"/>
            </a:endParaRPr>
          </a:p>
          <a:p>
            <a:r>
              <a:rPr lang="en-US" altLang="zh-CN" sz="2000" smtClean="0">
                <a:solidFill>
                  <a:srgbClr val="FF0000"/>
                </a:solidFill>
                <a:latin typeface="华文楷体" panose="02010600040101010101" pitchFamily="2" charset="-122"/>
                <a:ea typeface="华文楷体" panose="02010600040101010101" pitchFamily="2" charset="-122"/>
              </a:rPr>
              <a:t> </a:t>
            </a:r>
          </a:p>
          <a:p>
            <a:r>
              <a:rPr lang="en-US" altLang="zh-CN" sz="2000" smtClean="0">
                <a:solidFill>
                  <a:srgbClr val="FF0000"/>
                </a:solidFill>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利用哈密顿算子符号将</a:t>
            </a:r>
            <a:endParaRPr lang="en-US" altLang="zh-CN" sz="2000">
              <a:solidFill>
                <a:srgbClr val="002060"/>
              </a:solidFill>
              <a:latin typeface="华文楷体" panose="02010600040101010101" pitchFamily="2" charset="-122"/>
              <a:ea typeface="华文楷体" panose="02010600040101010101" pitchFamily="2" charset="-122"/>
            </a:endParaRPr>
          </a:p>
          <a:p>
            <a:endParaRPr lang="en-US" altLang="zh-CN" sz="2000" smtClean="0">
              <a:solidFill>
                <a:srgbClr val="FF0000"/>
              </a:solidFill>
              <a:latin typeface="华文楷体" panose="02010600040101010101" pitchFamily="2" charset="-122"/>
              <a:ea typeface="华文楷体" panose="02010600040101010101" pitchFamily="2" charset="-122"/>
            </a:endParaRPr>
          </a:p>
          <a:p>
            <a:r>
              <a:rPr lang="en-US" altLang="zh-CN" sz="2000" smtClean="0">
                <a:solidFill>
                  <a:srgbClr val="FF0000"/>
                </a:solidFill>
                <a:latin typeface="华文楷体" panose="02010600040101010101" pitchFamily="2" charset="-122"/>
                <a:ea typeface="华文楷体" panose="02010600040101010101" pitchFamily="2" charset="-122"/>
              </a:rPr>
              <a:t>                                                                     </a:t>
            </a:r>
            <a:r>
              <a:rPr lang="zh-CN" altLang="en-US" sz="2000" smtClean="0">
                <a:solidFill>
                  <a:srgbClr val="FF0000"/>
                </a:solidFill>
                <a:latin typeface="华文楷体" panose="02010600040101010101" pitchFamily="2" charset="-122"/>
                <a:ea typeface="华文楷体" panose="02010600040101010101" pitchFamily="2" charset="-122"/>
              </a:rPr>
              <a:t>简</a:t>
            </a:r>
            <a:endParaRPr lang="en-US" altLang="zh-CN" sz="2000" smtClean="0">
              <a:solidFill>
                <a:srgbClr val="FF0000"/>
              </a:solidFill>
              <a:latin typeface="华文楷体" panose="02010600040101010101" pitchFamily="2" charset="-122"/>
              <a:ea typeface="华文楷体" panose="02010600040101010101" pitchFamily="2" charset="-122"/>
            </a:endParaRPr>
          </a:p>
          <a:p>
            <a:r>
              <a:rPr lang="en-US" altLang="zh-CN" sz="2000">
                <a:solidFill>
                  <a:srgbClr val="FF0000"/>
                </a:solidFill>
                <a:latin typeface="华文楷体" panose="02010600040101010101" pitchFamily="2" charset="-122"/>
                <a:ea typeface="华文楷体" panose="02010600040101010101" pitchFamily="2" charset="-122"/>
              </a:rPr>
              <a:t> </a:t>
            </a:r>
            <a:r>
              <a:rPr lang="en-US" altLang="zh-CN" sz="2000" smtClean="0">
                <a:solidFill>
                  <a:srgbClr val="FF0000"/>
                </a:solidFill>
                <a:latin typeface="华文楷体" panose="02010600040101010101" pitchFamily="2" charset="-122"/>
                <a:ea typeface="华文楷体" panose="02010600040101010101" pitchFamily="2" charset="-122"/>
              </a:rPr>
              <a:t>                                                                    </a:t>
            </a:r>
            <a:r>
              <a:rPr lang="zh-CN" altLang="en-US" sz="2000" smtClean="0">
                <a:solidFill>
                  <a:srgbClr val="FF0000"/>
                </a:solidFill>
                <a:latin typeface="华文楷体" panose="02010600040101010101" pitchFamily="2" charset="-122"/>
                <a:ea typeface="华文楷体" panose="02010600040101010101" pitchFamily="2" charset="-122"/>
              </a:rPr>
              <a:t>化</a:t>
            </a:r>
            <a:endParaRPr lang="en-US" altLang="zh-CN" sz="2000" smtClean="0">
              <a:solidFill>
                <a:srgbClr val="FF0000"/>
              </a:solidFill>
              <a:latin typeface="华文楷体" panose="02010600040101010101" pitchFamily="2" charset="-122"/>
              <a:ea typeface="华文楷体" panose="02010600040101010101" pitchFamily="2" charset="-122"/>
            </a:endParaRPr>
          </a:p>
          <a:p>
            <a:endParaRPr lang="en-US" altLang="zh-CN" sz="2000">
              <a:solidFill>
                <a:srgbClr val="FF0000"/>
              </a:solidFill>
              <a:latin typeface="华文楷体" panose="02010600040101010101" pitchFamily="2" charset="-122"/>
              <a:ea typeface="华文楷体" panose="02010600040101010101" pitchFamily="2" charset="-122"/>
            </a:endParaRPr>
          </a:p>
          <a:p>
            <a:r>
              <a:rPr lang="en-US" altLang="zh-CN" sz="2000" smtClean="0">
                <a:solidFill>
                  <a:srgbClr val="FF0000"/>
                </a:solidFill>
                <a:latin typeface="华文楷体" panose="02010600040101010101" pitchFamily="2" charset="-122"/>
                <a:ea typeface="华文楷体" panose="02010600040101010101" pitchFamily="2" charset="-122"/>
              </a:rPr>
              <a:t>                                                                                                      </a:t>
            </a:r>
            <a:r>
              <a:rPr lang="zh-CN" altLang="en-US" sz="2000">
                <a:latin typeface="华文楷体" panose="02010600040101010101" pitchFamily="2" charset="-122"/>
                <a:ea typeface="华文楷体" panose="02010600040101010101" pitchFamily="2" charset="-122"/>
              </a:rPr>
              <a:t>（</a:t>
            </a:r>
            <a:r>
              <a:rPr lang="en-US" altLang="zh-CN" sz="2000">
                <a:latin typeface="华文楷体" panose="02010600040101010101" pitchFamily="2" charset="-122"/>
                <a:ea typeface="华文楷体" panose="02010600040101010101" pitchFamily="2" charset="-122"/>
              </a:rPr>
              <a:t>ŋ</a:t>
            </a:r>
            <a:r>
              <a:rPr lang="zh-CN" altLang="en-US" sz="2000">
                <a:latin typeface="华文楷体" panose="02010600040101010101" pitchFamily="2" charset="-122"/>
                <a:ea typeface="华文楷体" panose="02010600040101010101" pitchFamily="2" charset="-122"/>
              </a:rPr>
              <a:t>为正常数）</a:t>
            </a:r>
            <a:endParaRPr lang="en-US" altLang="zh-CN" sz="2000">
              <a:latin typeface="华文楷体" panose="02010600040101010101" pitchFamily="2" charset="-122"/>
              <a:ea typeface="华文楷体" panose="02010600040101010101" pitchFamily="2" charset="-122"/>
            </a:endParaRPr>
          </a:p>
          <a:p>
            <a:endParaRPr lang="en-US" altLang="zh-CN" sz="2000" smtClean="0">
              <a:solidFill>
                <a:srgbClr val="FF0000"/>
              </a:solidFill>
              <a:latin typeface="华文楷体" panose="02010600040101010101" pitchFamily="2" charset="-122"/>
              <a:ea typeface="华文楷体" panose="02010600040101010101" pitchFamily="2" charset="-122"/>
            </a:endParaRPr>
          </a:p>
          <a:p>
            <a:pPr>
              <a:lnSpc>
                <a:spcPct val="150000"/>
              </a:lnSpc>
            </a:pPr>
            <a:r>
              <a:rPr lang="zh-CN" altLang="en-US" sz="2000">
                <a:solidFill>
                  <a:srgbClr val="002060"/>
                </a:solidFill>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 </a:t>
            </a:r>
            <a:r>
              <a:rPr lang="zh-CN" altLang="en-US" sz="2000" smtClean="0">
                <a:solidFill>
                  <a:srgbClr val="FF0000"/>
                </a:solidFill>
                <a:latin typeface="华文楷体" panose="02010600040101010101" pitchFamily="2" charset="-122"/>
                <a:ea typeface="华文楷体" panose="02010600040101010101" pitchFamily="2" charset="-122"/>
              </a:rPr>
              <a:t>注：</a:t>
            </a:r>
            <a:r>
              <a:rPr lang="zh-CN" altLang="en-US" sz="2000" smtClean="0">
                <a:solidFill>
                  <a:srgbClr val="002060"/>
                </a:solidFill>
                <a:latin typeface="华文楷体" panose="02010600040101010101" pitchFamily="2" charset="-122"/>
                <a:ea typeface="华文楷体" panose="02010600040101010101" pitchFamily="2" charset="-122"/>
              </a:rPr>
              <a:t>神经网络主要</a:t>
            </a:r>
            <a:r>
              <a:rPr lang="zh-CN" altLang="en-US" sz="2000">
                <a:solidFill>
                  <a:srgbClr val="002060"/>
                </a:solidFill>
                <a:latin typeface="华文楷体" panose="02010600040101010101" pitchFamily="2" charset="-122"/>
                <a:ea typeface="华文楷体" panose="02010600040101010101" pitchFamily="2" charset="-122"/>
              </a:rPr>
              <a:t>处理由成千上万个变量构成的函数的</a:t>
            </a:r>
            <a:r>
              <a:rPr lang="zh-CN" altLang="en-US" sz="2000" smtClean="0">
                <a:solidFill>
                  <a:srgbClr val="002060"/>
                </a:solidFill>
                <a:latin typeface="华文楷体" panose="02010600040101010101" pitchFamily="2" charset="-122"/>
                <a:ea typeface="华文楷体" panose="02010600040101010101" pitchFamily="2" charset="-122"/>
              </a:rPr>
              <a:t>最小值</a:t>
            </a:r>
            <a:r>
              <a:rPr lang="zh-CN" altLang="en-US" sz="2000">
                <a:solidFill>
                  <a:srgbClr val="002060"/>
                </a:solidFill>
                <a:latin typeface="华文楷体" panose="02010600040101010101" pitchFamily="2" charset="-122"/>
                <a:ea typeface="华文楷体" panose="02010600040101010101" pitchFamily="2" charset="-122"/>
              </a:rPr>
              <a:t>。在这种情况下，像式 </a:t>
            </a:r>
            <a:r>
              <a:rPr lang="en-US" altLang="zh-CN" sz="2000">
                <a:solidFill>
                  <a:srgbClr val="002060"/>
                </a:solidFill>
                <a:latin typeface="华文楷体" panose="02010600040101010101" pitchFamily="2" charset="-122"/>
                <a:ea typeface="华文楷体" panose="02010600040101010101" pitchFamily="2" charset="-122"/>
              </a:rPr>
              <a:t>(7) </a:t>
            </a:r>
            <a:r>
              <a:rPr lang="zh-CN" altLang="en-US" sz="2000">
                <a:solidFill>
                  <a:srgbClr val="002060"/>
                </a:solidFill>
                <a:latin typeface="华文楷体" panose="02010600040101010101" pitchFamily="2" charset="-122"/>
                <a:ea typeface="华文楷体" panose="02010600040101010101" pitchFamily="2" charset="-122"/>
              </a:rPr>
              <a:t>那样的表示往往就显得十分冗长</a:t>
            </a:r>
            <a:r>
              <a:rPr lang="zh-CN" altLang="en-US" sz="2000" smtClean="0">
                <a:solidFill>
                  <a:srgbClr val="002060"/>
                </a:solidFill>
                <a:latin typeface="华文楷体" panose="02010600040101010101" pitchFamily="2" charset="-122"/>
                <a:ea typeface="华文楷体" panose="02010600040101010101" pitchFamily="2" charset="-122"/>
              </a:rPr>
              <a:t>。因此需要用哈密顿算子将其简化。</a:t>
            </a:r>
            <a:endParaRPr lang="en-US" altLang="zh-CN" sz="2000" smtClean="0">
              <a:solidFill>
                <a:srgbClr val="002060"/>
              </a:solidFill>
              <a:latin typeface="华文楷体" panose="02010600040101010101" pitchFamily="2" charset="-122"/>
              <a:ea typeface="华文楷体" panose="02010600040101010101" pitchFamily="2" charset="-122"/>
            </a:endParaRPr>
          </a:p>
          <a:p>
            <a:endParaRPr lang="en-US" altLang="zh-CN" sz="2000">
              <a:solidFill>
                <a:srgbClr val="FF0000"/>
              </a:solidFill>
              <a:latin typeface="华文楷体" panose="02010600040101010101" pitchFamily="2" charset="-122"/>
              <a:ea typeface="华文楷体" panose="02010600040101010101" pitchFamily="2" charset="-122"/>
            </a:endParaRPr>
          </a:p>
          <a:p>
            <a:r>
              <a:rPr lang="en-US" altLang="zh-CN" sz="2000" smtClean="0">
                <a:solidFill>
                  <a:srgbClr val="FF0000"/>
                </a:solidFill>
                <a:latin typeface="华文楷体" panose="02010600040101010101" pitchFamily="2" charset="-122"/>
                <a:ea typeface="华文楷体" panose="02010600040101010101" pitchFamily="2" charset="-122"/>
              </a:rPr>
              <a:t>                                                           </a:t>
            </a:r>
            <a:endParaRPr lang="en-US" altLang="zh-CN" sz="2000" smtClean="0">
              <a:solidFill>
                <a:srgbClr val="00206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3959765" y="551266"/>
            <a:ext cx="198670" cy="185425"/>
          </a:xfrm>
          <a:prstGeom prst="rect">
            <a:avLst/>
          </a:prstGeom>
        </p:spPr>
      </p:pic>
      <p:pic>
        <p:nvPicPr>
          <p:cNvPr id="6" name="图片 5"/>
          <p:cNvPicPr>
            <a:picLocks noChangeAspect="1"/>
          </p:cNvPicPr>
          <p:nvPr/>
        </p:nvPicPr>
        <p:blipFill>
          <a:blip r:embed="rId2"/>
          <a:stretch>
            <a:fillRect/>
          </a:stretch>
        </p:blipFill>
        <p:spPr>
          <a:xfrm>
            <a:off x="1826074" y="1067884"/>
            <a:ext cx="198670" cy="185425"/>
          </a:xfrm>
          <a:prstGeom prst="rect">
            <a:avLst/>
          </a:prstGeom>
        </p:spPr>
      </p:pic>
      <p:pic>
        <p:nvPicPr>
          <p:cNvPr id="5" name="图片 4"/>
          <p:cNvPicPr>
            <a:picLocks noChangeAspect="1"/>
          </p:cNvPicPr>
          <p:nvPr/>
        </p:nvPicPr>
        <p:blipFill>
          <a:blip r:embed="rId3"/>
          <a:stretch>
            <a:fillRect/>
          </a:stretch>
        </p:blipFill>
        <p:spPr>
          <a:xfrm>
            <a:off x="2501040" y="1361001"/>
            <a:ext cx="2634239" cy="536384"/>
          </a:xfrm>
          <a:prstGeom prst="rect">
            <a:avLst/>
          </a:prstGeom>
        </p:spPr>
      </p:pic>
      <p:pic>
        <p:nvPicPr>
          <p:cNvPr id="7" name="图片 6"/>
          <p:cNvPicPr>
            <a:picLocks noChangeAspect="1"/>
          </p:cNvPicPr>
          <p:nvPr/>
        </p:nvPicPr>
        <p:blipFill>
          <a:blip r:embed="rId4"/>
          <a:stretch>
            <a:fillRect/>
          </a:stretch>
        </p:blipFill>
        <p:spPr>
          <a:xfrm>
            <a:off x="4711727" y="3532888"/>
            <a:ext cx="3257807" cy="248477"/>
          </a:xfrm>
          <a:prstGeom prst="rect">
            <a:avLst/>
          </a:prstGeom>
        </p:spPr>
      </p:pic>
      <p:pic>
        <p:nvPicPr>
          <p:cNvPr id="9" name="图片 8"/>
          <p:cNvPicPr>
            <a:picLocks noChangeAspect="1"/>
          </p:cNvPicPr>
          <p:nvPr/>
        </p:nvPicPr>
        <p:blipFill>
          <a:blip r:embed="rId5"/>
          <a:stretch>
            <a:fillRect/>
          </a:stretch>
        </p:blipFill>
        <p:spPr>
          <a:xfrm>
            <a:off x="4392088" y="2178656"/>
            <a:ext cx="6733112" cy="544946"/>
          </a:xfrm>
          <a:prstGeom prst="rect">
            <a:avLst/>
          </a:prstGeom>
        </p:spPr>
      </p:pic>
      <p:sp>
        <p:nvSpPr>
          <p:cNvPr id="8" name="下箭头 7"/>
          <p:cNvSpPr/>
          <p:nvPr/>
        </p:nvSpPr>
        <p:spPr bwMode="auto">
          <a:xfrm>
            <a:off x="5845629" y="2863498"/>
            <a:ext cx="239485" cy="531227"/>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669110" y="979714"/>
            <a:ext cx="1025485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r>
              <a:rPr lang="en-US" altLang="zh-CN" sz="2000" b="1" smtClean="0">
                <a:solidFill>
                  <a:srgbClr val="005DFF"/>
                </a:solidFill>
              </a:rPr>
              <a:t>【</a:t>
            </a:r>
            <a:r>
              <a:rPr lang="zh-CN" altLang="en-US" sz="2000" b="1" smtClean="0">
                <a:solidFill>
                  <a:srgbClr val="005DFF"/>
                </a:solidFill>
              </a:rPr>
              <a:t>例</a:t>
            </a:r>
            <a:r>
              <a:rPr lang="en-US" altLang="zh-CN" sz="2000" b="1" smtClean="0">
                <a:solidFill>
                  <a:srgbClr val="005DFF"/>
                </a:solidFill>
              </a:rPr>
              <a:t>1】</a:t>
            </a:r>
            <a:r>
              <a:rPr lang="zh-CN" altLang="en-US" sz="2000" b="1" smtClean="0">
                <a:solidFill>
                  <a:srgbClr val="005DFF"/>
                </a:solidFill>
              </a:rPr>
              <a:t>对于</a:t>
            </a:r>
            <a:r>
              <a:rPr lang="zh-CN" altLang="en-US" sz="2000" b="1">
                <a:solidFill>
                  <a:srgbClr val="005DFF"/>
                </a:solidFill>
              </a:rPr>
              <a:t>二变量</a:t>
            </a:r>
            <a:r>
              <a:rPr lang="zh-CN" altLang="en-US" sz="2000" b="1" smtClean="0">
                <a:solidFill>
                  <a:srgbClr val="005DFF"/>
                </a:solidFill>
              </a:rPr>
              <a:t>函数</a:t>
            </a:r>
            <a:r>
              <a:rPr lang="en-US" altLang="zh-CN" sz="2000" b="1" smtClean="0">
                <a:solidFill>
                  <a:srgbClr val="005DFF"/>
                </a:solidFill>
              </a:rPr>
              <a:t>f(x,y)</a:t>
            </a:r>
            <a:r>
              <a:rPr lang="zh-CN" altLang="en-US" sz="2000" b="1" smtClean="0">
                <a:solidFill>
                  <a:srgbClr val="005DFF"/>
                </a:solidFill>
              </a:rPr>
              <a:t>，</a:t>
            </a:r>
            <a:r>
              <a:rPr lang="zh-CN" altLang="en-US" sz="2000" b="1">
                <a:solidFill>
                  <a:srgbClr val="005DFF"/>
                </a:solidFill>
              </a:rPr>
              <a:t>梯度下降法的基本式 </a:t>
            </a:r>
            <a:r>
              <a:rPr lang="en-US" altLang="zh-CN" sz="2000" b="1">
                <a:solidFill>
                  <a:srgbClr val="005DFF"/>
                </a:solidFill>
              </a:rPr>
              <a:t>(5) </a:t>
            </a:r>
            <a:r>
              <a:rPr lang="zh-CN" altLang="en-US" sz="2000" b="1">
                <a:solidFill>
                  <a:srgbClr val="005DFF"/>
                </a:solidFill>
              </a:rPr>
              <a:t>如下所示。</a:t>
            </a:r>
            <a:endParaRPr lang="en-US" altLang="zh-CN" sz="2000" b="1">
              <a:solidFill>
                <a:srgbClr val="005DFF"/>
              </a:solidFill>
              <a:latin typeface="华文楷体" panose="02010600040101010101" pitchFamily="2" charset="-122"/>
              <a:ea typeface="华文楷体" panose="02010600040101010101" pitchFamily="2" charset="-122"/>
            </a:endParaRPr>
          </a:p>
          <a:p>
            <a:endParaRPr lang="en-US" altLang="zh-CN" sz="2000" b="1" smtClean="0">
              <a:solidFill>
                <a:srgbClr val="005DFF"/>
              </a:solidFill>
              <a:latin typeface="华文楷体" panose="02010600040101010101" pitchFamily="2" charset="-122"/>
              <a:ea typeface="华文楷体" panose="02010600040101010101" pitchFamily="2" charset="-122"/>
            </a:endParaRPr>
          </a:p>
          <a:p>
            <a:r>
              <a:rPr lang="en-US" altLang="zh-CN" sz="2000" b="1" smtClean="0">
                <a:solidFill>
                  <a:srgbClr val="005DFF"/>
                </a:solidFill>
                <a:latin typeface="华文楷体" panose="02010600040101010101" pitchFamily="2" charset="-122"/>
                <a:ea typeface="华文楷体" panose="02010600040101010101" pitchFamily="2" charset="-122"/>
              </a:rPr>
              <a:t> </a:t>
            </a:r>
          </a:p>
          <a:p>
            <a:endParaRPr lang="en-US" altLang="zh-CN" sz="2000" b="1" smtClean="0">
              <a:solidFill>
                <a:srgbClr val="005DFF"/>
              </a:solidFill>
            </a:endParaRPr>
          </a:p>
          <a:p>
            <a:endParaRPr lang="en-US" altLang="zh-CN" sz="2000" b="1">
              <a:solidFill>
                <a:srgbClr val="005DFF"/>
              </a:solidFill>
            </a:endParaRPr>
          </a:p>
          <a:p>
            <a:endParaRPr lang="en-US" altLang="zh-CN" sz="2000" b="1" smtClean="0">
              <a:solidFill>
                <a:srgbClr val="005DFF"/>
              </a:solidFill>
            </a:endParaRPr>
          </a:p>
          <a:p>
            <a:r>
              <a:rPr lang="en-US" altLang="zh-CN" sz="2000" b="1" smtClean="0">
                <a:solidFill>
                  <a:srgbClr val="005DFF"/>
                </a:solidFill>
              </a:rPr>
              <a:t>【</a:t>
            </a:r>
            <a:r>
              <a:rPr lang="zh-CN" altLang="en-US" sz="2000" b="1" smtClean="0">
                <a:solidFill>
                  <a:srgbClr val="005DFF"/>
                </a:solidFill>
              </a:rPr>
              <a:t>例</a:t>
            </a:r>
            <a:r>
              <a:rPr lang="en-US" altLang="zh-CN" sz="2000" b="1" smtClean="0">
                <a:solidFill>
                  <a:srgbClr val="005DFF"/>
                </a:solidFill>
              </a:rPr>
              <a:t>2】</a:t>
            </a:r>
            <a:r>
              <a:rPr lang="zh-CN" altLang="en-US" sz="2000" b="1" smtClean="0">
                <a:solidFill>
                  <a:srgbClr val="005DFF"/>
                </a:solidFill>
              </a:rPr>
              <a:t>对于</a:t>
            </a:r>
            <a:r>
              <a:rPr lang="zh-CN" altLang="en-US" sz="2000" b="1">
                <a:solidFill>
                  <a:srgbClr val="005DFF"/>
                </a:solidFill>
              </a:rPr>
              <a:t>三变量</a:t>
            </a:r>
            <a:r>
              <a:rPr lang="zh-CN" altLang="en-US" sz="2000" b="1" smtClean="0">
                <a:solidFill>
                  <a:srgbClr val="005DFF"/>
                </a:solidFill>
              </a:rPr>
              <a:t>函数</a:t>
            </a:r>
            <a:r>
              <a:rPr lang="en-US" altLang="zh-CN" sz="2000" b="1" smtClean="0">
                <a:solidFill>
                  <a:srgbClr val="005DFF"/>
                </a:solidFill>
              </a:rPr>
              <a:t>f(x,y,z)</a:t>
            </a:r>
            <a:r>
              <a:rPr lang="zh-CN" altLang="en-US" sz="2000" b="1" smtClean="0">
                <a:solidFill>
                  <a:srgbClr val="005DFF"/>
                </a:solidFill>
              </a:rPr>
              <a:t>，</a:t>
            </a:r>
            <a:r>
              <a:rPr lang="zh-CN" altLang="en-US" sz="2000" b="1">
                <a:solidFill>
                  <a:srgbClr val="005DFF"/>
                </a:solidFill>
              </a:rPr>
              <a:t>梯度下降法的基本式 </a:t>
            </a:r>
            <a:r>
              <a:rPr lang="en-US" altLang="zh-CN" sz="2000" b="1">
                <a:solidFill>
                  <a:srgbClr val="005DFF"/>
                </a:solidFill>
              </a:rPr>
              <a:t>(7) </a:t>
            </a:r>
            <a:r>
              <a:rPr lang="zh-CN" altLang="en-US" sz="2000" b="1">
                <a:solidFill>
                  <a:srgbClr val="005DFF"/>
                </a:solidFill>
              </a:rPr>
              <a:t>如下所示</a:t>
            </a:r>
            <a:endParaRPr lang="en-US" altLang="zh-CN" sz="2000" b="1" smtClean="0">
              <a:solidFill>
                <a:srgbClr val="005DFF"/>
              </a:solidFill>
              <a:latin typeface="华文楷体" panose="02010600040101010101" pitchFamily="2" charset="-122"/>
              <a:ea typeface="华文楷体" panose="02010600040101010101" pitchFamily="2" charset="-122"/>
            </a:endParaRPr>
          </a:p>
          <a:p>
            <a:r>
              <a:rPr lang="en-US" altLang="zh-CN" sz="2000" smtClean="0">
                <a:solidFill>
                  <a:srgbClr val="FF0000"/>
                </a:solidFill>
                <a:latin typeface="华文楷体" panose="02010600040101010101" pitchFamily="2" charset="-122"/>
                <a:ea typeface="华文楷体" panose="02010600040101010101" pitchFamily="2" charset="-122"/>
              </a:rPr>
              <a:t>                                                                     </a:t>
            </a:r>
            <a:endParaRPr lang="en-US" altLang="zh-CN" sz="2000">
              <a:solidFill>
                <a:srgbClr val="FF000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3387706" y="1742796"/>
            <a:ext cx="2754301" cy="267986"/>
          </a:xfrm>
          <a:prstGeom prst="rect">
            <a:avLst/>
          </a:prstGeom>
        </p:spPr>
      </p:pic>
      <p:pic>
        <p:nvPicPr>
          <p:cNvPr id="4" name="图片 3"/>
          <p:cNvPicPr>
            <a:picLocks noChangeAspect="1"/>
          </p:cNvPicPr>
          <p:nvPr/>
        </p:nvPicPr>
        <p:blipFill>
          <a:blip r:embed="rId3"/>
          <a:stretch>
            <a:fillRect/>
          </a:stretch>
        </p:blipFill>
        <p:spPr>
          <a:xfrm>
            <a:off x="3223806" y="3641413"/>
            <a:ext cx="3294874" cy="253452"/>
          </a:xfrm>
          <a:prstGeom prst="rect">
            <a:avLst/>
          </a:prstGeom>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658224" y="0"/>
            <a:ext cx="1025485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200000"/>
              </a:lnSpc>
              <a:spcBef>
                <a:spcPct val="0"/>
              </a:spcBef>
              <a:spcAft>
                <a:spcPct val="0"/>
              </a:spcAft>
              <a:buFont typeface="Arial" panose="020B0604020202020204" pitchFamily="34" charset="0"/>
              <a:buNone/>
            </a:pPr>
            <a:r>
              <a:rPr lang="en-US" altLang="zh-CN" sz="2800" b="1" smtClean="0">
                <a:solidFill>
                  <a:srgbClr val="000099"/>
                </a:solidFill>
                <a:latin typeface="华文楷体" panose="02010600040101010101" pitchFamily="2" charset="-122"/>
                <a:ea typeface="华文楷体" panose="02010600040101010101" pitchFamily="2" charset="-122"/>
                <a:sym typeface="+mn-ea"/>
              </a:rPr>
              <a:t>8. ŋ</a:t>
            </a:r>
            <a:r>
              <a:rPr lang="zh-CN" altLang="en-US" sz="2800" b="1">
                <a:solidFill>
                  <a:srgbClr val="000099"/>
                </a:solidFill>
                <a:latin typeface="华文楷体" panose="02010600040101010101" pitchFamily="2" charset="-122"/>
                <a:ea typeface="华文楷体" panose="02010600040101010101" pitchFamily="2" charset="-122"/>
              </a:rPr>
              <a:t>的含义以及梯度下降法的要点</a:t>
            </a:r>
            <a:endParaRPr lang="en-US" altLang="zh-CN" sz="2800" b="1">
              <a:solidFill>
                <a:srgbClr val="000099"/>
              </a:solidFill>
              <a:latin typeface="华文楷体" panose="02010600040101010101" pitchFamily="2" charset="-122"/>
              <a:ea typeface="华文楷体" panose="02010600040101010101" pitchFamily="2" charset="-122"/>
            </a:endParaRPr>
          </a:p>
          <a:p>
            <a:pPr>
              <a:lnSpc>
                <a:spcPct val="150000"/>
              </a:lnSpc>
            </a:pPr>
            <a:r>
              <a:rPr lang="en-US" altLang="zh-CN" sz="2000">
                <a:solidFill>
                  <a:srgbClr val="FF0000"/>
                </a:solidFill>
                <a:latin typeface="华文楷体" panose="02010600040101010101" pitchFamily="2" charset="-122"/>
                <a:ea typeface="华文楷体" panose="02010600040101010101" pitchFamily="2" charset="-122"/>
              </a:rPr>
              <a:t> </a:t>
            </a:r>
            <a:r>
              <a:rPr lang="en-US" altLang="zh-CN" sz="2000" smtClean="0">
                <a:solidFill>
                  <a:srgbClr val="FF0000"/>
                </a:solidFill>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从</a:t>
            </a:r>
            <a:r>
              <a:rPr lang="zh-CN" altLang="en-US" sz="2000">
                <a:solidFill>
                  <a:srgbClr val="002060"/>
                </a:solidFill>
                <a:latin typeface="华文楷体" panose="02010600040101010101" pitchFamily="2" charset="-122"/>
                <a:ea typeface="华文楷体" panose="02010600040101010101" pitchFamily="2" charset="-122"/>
              </a:rPr>
              <a:t>式 </a:t>
            </a:r>
            <a:r>
              <a:rPr lang="en-US" altLang="zh-CN" sz="2000">
                <a:solidFill>
                  <a:srgbClr val="002060"/>
                </a:solidFill>
                <a:latin typeface="华文楷体" panose="02010600040101010101" pitchFamily="2" charset="-122"/>
                <a:ea typeface="华文楷体" panose="02010600040101010101" pitchFamily="2" charset="-122"/>
              </a:rPr>
              <a:t>(5) </a:t>
            </a:r>
            <a:r>
              <a:rPr lang="zh-CN" altLang="en-US" sz="2000">
                <a:solidFill>
                  <a:srgbClr val="002060"/>
                </a:solidFill>
                <a:latin typeface="华文楷体" panose="02010600040101010101" pitchFamily="2" charset="-122"/>
                <a:ea typeface="华文楷体" panose="02010600040101010101" pitchFamily="2" charset="-122"/>
              </a:rPr>
              <a:t>的推导过程可知， 可以看作人移动时的“步长”，</a:t>
            </a:r>
            <a:r>
              <a:rPr lang="zh-CN" altLang="en-US" sz="2000" smtClean="0">
                <a:solidFill>
                  <a:srgbClr val="002060"/>
                </a:solidFill>
                <a:latin typeface="华文楷体" panose="02010600040101010101" pitchFamily="2" charset="-122"/>
                <a:ea typeface="华文楷体" panose="02010600040101010101" pitchFamily="2" charset="-122"/>
              </a:rPr>
              <a:t>根据</a:t>
            </a:r>
            <a:r>
              <a:rPr lang="en-US" altLang="zh-CN" sz="2000" smtClean="0">
                <a:solidFill>
                  <a:srgbClr val="002060"/>
                </a:solidFill>
                <a:latin typeface="华文楷体" panose="02010600040101010101" pitchFamily="2" charset="-122"/>
                <a:ea typeface="华文楷体" panose="02010600040101010101" pitchFamily="2" charset="-122"/>
              </a:rPr>
              <a:t>ŋ</a:t>
            </a:r>
            <a:r>
              <a:rPr lang="zh-CN" altLang="en-US" sz="2000" smtClean="0">
                <a:solidFill>
                  <a:srgbClr val="002060"/>
                </a:solidFill>
                <a:latin typeface="华文楷体" panose="02010600040101010101" pitchFamily="2" charset="-122"/>
                <a:ea typeface="华文楷体" panose="02010600040101010101" pitchFamily="2" charset="-122"/>
              </a:rPr>
              <a:t>的值</a:t>
            </a:r>
            <a:r>
              <a:rPr lang="zh-CN" altLang="en-US" sz="2000">
                <a:solidFill>
                  <a:srgbClr val="002060"/>
                </a:solidFill>
                <a:latin typeface="华文楷体" panose="02010600040101010101" pitchFamily="2" charset="-122"/>
                <a:ea typeface="华文楷体" panose="02010600040101010101" pitchFamily="2" charset="-122"/>
              </a:rPr>
              <a:t>，可以确定下一步移动到哪个点。如果步长较大，那么可能会到达</a:t>
            </a:r>
            <a:r>
              <a:rPr lang="zh-CN" altLang="en-US" sz="2000" smtClean="0">
                <a:solidFill>
                  <a:srgbClr val="002060"/>
                </a:solidFill>
                <a:latin typeface="华文楷体" panose="02010600040101010101" pitchFamily="2" charset="-122"/>
                <a:ea typeface="华文楷体" panose="02010600040101010101" pitchFamily="2" charset="-122"/>
              </a:rPr>
              <a:t>最小值</a:t>
            </a:r>
            <a:r>
              <a:rPr lang="zh-CN" altLang="en-US" sz="2000">
                <a:solidFill>
                  <a:srgbClr val="002060"/>
                </a:solidFill>
                <a:latin typeface="华文楷体" panose="02010600040101010101" pitchFamily="2" charset="-122"/>
                <a:ea typeface="华文楷体" panose="02010600040101010101" pitchFamily="2" charset="-122"/>
              </a:rPr>
              <a:t>点，也可能会直接跨过了</a:t>
            </a:r>
            <a:r>
              <a:rPr lang="zh-CN" altLang="en-US" sz="2000" smtClean="0">
                <a:solidFill>
                  <a:srgbClr val="002060"/>
                </a:solidFill>
                <a:latin typeface="华文楷体" panose="02010600040101010101" pitchFamily="2" charset="-122"/>
                <a:ea typeface="华文楷体" panose="02010600040101010101" pitchFamily="2" charset="-122"/>
              </a:rPr>
              <a:t>最小值（</a:t>
            </a:r>
            <a:r>
              <a:rPr lang="zh-CN" altLang="en-US" sz="2000">
                <a:solidFill>
                  <a:srgbClr val="002060"/>
                </a:solidFill>
                <a:latin typeface="华文楷体" panose="02010600040101010101" pitchFamily="2" charset="-122"/>
                <a:ea typeface="华文楷体" panose="02010600040101010101" pitchFamily="2" charset="-122"/>
              </a:rPr>
              <a:t>左图）。而如果步长较小，</a:t>
            </a:r>
            <a:r>
              <a:rPr lang="zh-CN" altLang="en-US" sz="2000" smtClean="0">
                <a:solidFill>
                  <a:srgbClr val="002060"/>
                </a:solidFill>
                <a:latin typeface="华文楷体" panose="02010600040101010101" pitchFamily="2" charset="-122"/>
                <a:ea typeface="华文楷体" panose="02010600040101010101" pitchFamily="2" charset="-122"/>
              </a:rPr>
              <a:t>则可能</a:t>
            </a:r>
            <a:r>
              <a:rPr lang="zh-CN" altLang="en-US" sz="2000">
                <a:solidFill>
                  <a:srgbClr val="002060"/>
                </a:solidFill>
                <a:latin typeface="华文楷体" panose="02010600040101010101" pitchFamily="2" charset="-122"/>
                <a:ea typeface="华文楷体" panose="02010600040101010101" pitchFamily="2" charset="-122"/>
              </a:rPr>
              <a:t>会滞留在极小值点（右</a:t>
            </a:r>
            <a:r>
              <a:rPr lang="zh-CN" altLang="en-US" sz="2000" smtClean="0">
                <a:solidFill>
                  <a:srgbClr val="002060"/>
                </a:solidFill>
                <a:latin typeface="华文楷体" panose="02010600040101010101" pitchFamily="2" charset="-122"/>
                <a:ea typeface="华文楷体" panose="02010600040101010101" pitchFamily="2" charset="-122"/>
              </a:rPr>
              <a:t>图）</a:t>
            </a:r>
            <a:r>
              <a:rPr lang="en-US" altLang="zh-CN" sz="2000" smtClean="0">
                <a:solidFill>
                  <a:srgbClr val="002060"/>
                </a:solidFill>
                <a:latin typeface="华文楷体" panose="02010600040101010101" pitchFamily="2" charset="-122"/>
                <a:ea typeface="华文楷体" panose="02010600040101010101" pitchFamily="2" charset="-122"/>
              </a:rPr>
              <a:t>.</a:t>
            </a: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r>
              <a:rPr lang="zh-CN" altLang="en-US" sz="2000" smtClean="0"/>
              <a:t>      </a:t>
            </a:r>
            <a:r>
              <a:rPr lang="zh-CN" altLang="en-US" sz="2000" smtClean="0">
                <a:solidFill>
                  <a:srgbClr val="002060"/>
                </a:solidFill>
                <a:latin typeface="华文楷体" panose="02010600040101010101" pitchFamily="2" charset="-122"/>
                <a:ea typeface="华文楷体" panose="02010600040101010101" pitchFamily="2" charset="-122"/>
              </a:rPr>
              <a:t>在</a:t>
            </a:r>
            <a:r>
              <a:rPr lang="zh-CN" altLang="en-US" sz="2000">
                <a:solidFill>
                  <a:srgbClr val="002060"/>
                </a:solidFill>
                <a:latin typeface="华文楷体" panose="02010600040101010101" pitchFamily="2" charset="-122"/>
                <a:ea typeface="华文楷体" panose="02010600040101010101" pitchFamily="2" charset="-122"/>
              </a:rPr>
              <a:t>神经网络的世界</a:t>
            </a:r>
            <a:r>
              <a:rPr lang="zh-CN" altLang="en-US" sz="2000" smtClean="0">
                <a:solidFill>
                  <a:srgbClr val="002060"/>
                </a:solidFill>
                <a:latin typeface="华文楷体" panose="02010600040101010101" pitchFamily="2" charset="-122"/>
                <a:ea typeface="华文楷体" panose="02010600040101010101" pitchFamily="2" charset="-122"/>
              </a:rPr>
              <a:t>中</a:t>
            </a:r>
            <a:r>
              <a:rPr lang="en-US" altLang="zh-CN" sz="2000">
                <a:solidFill>
                  <a:srgbClr val="002060"/>
                </a:solidFill>
                <a:latin typeface="华文楷体" panose="02010600040101010101" pitchFamily="2" charset="-122"/>
                <a:ea typeface="华文楷体" panose="02010600040101010101" pitchFamily="2" charset="-122"/>
              </a:rPr>
              <a:t>,</a:t>
            </a:r>
            <a:r>
              <a:rPr lang="zh-CN" altLang="en-US" sz="2000" smtClean="0">
                <a:solidFill>
                  <a:srgbClr val="002060"/>
                </a:solidFill>
                <a:latin typeface="华文楷体" panose="02010600040101010101" pitchFamily="2" charset="-122"/>
                <a:ea typeface="华文楷体" panose="02010600040101010101" pitchFamily="2" charset="-122"/>
              </a:rPr>
              <a:t> </a:t>
            </a:r>
            <a:r>
              <a:rPr lang="en-US" altLang="zh-CN" sz="2000" smtClean="0">
                <a:solidFill>
                  <a:srgbClr val="002060"/>
                </a:solidFill>
                <a:latin typeface="华文楷体" panose="02010600040101010101" pitchFamily="2" charset="-122"/>
                <a:ea typeface="华文楷体" panose="02010600040101010101" pitchFamily="2" charset="-122"/>
              </a:rPr>
              <a:t>ŋ</a:t>
            </a:r>
            <a:r>
              <a:rPr lang="zh-CN" altLang="en-US" sz="2000" smtClean="0">
                <a:solidFill>
                  <a:srgbClr val="002060"/>
                </a:solidFill>
                <a:latin typeface="华文楷体" panose="02010600040101010101" pitchFamily="2" charset="-122"/>
                <a:ea typeface="华文楷体" panose="02010600040101010101" pitchFamily="2" charset="-122"/>
              </a:rPr>
              <a:t>称为</a:t>
            </a:r>
            <a:r>
              <a:rPr lang="zh-CN" altLang="en-US" sz="2000">
                <a:solidFill>
                  <a:srgbClr val="FF0000"/>
                </a:solidFill>
                <a:latin typeface="华文楷体" panose="02010600040101010101" pitchFamily="2" charset="-122"/>
                <a:ea typeface="华文楷体" panose="02010600040101010101" pitchFamily="2" charset="-122"/>
              </a:rPr>
              <a:t>学习率</a:t>
            </a:r>
            <a:r>
              <a:rPr lang="zh-CN" altLang="en-US" sz="2000" smtClean="0">
                <a:solidFill>
                  <a:srgbClr val="002060"/>
                </a:solidFill>
                <a:latin typeface="华文楷体" panose="02010600040101010101" pitchFamily="2" charset="-122"/>
                <a:ea typeface="华文楷体" panose="02010600040101010101" pitchFamily="2" charset="-122"/>
              </a:rPr>
              <a:t>。它</a:t>
            </a:r>
            <a:r>
              <a:rPr lang="zh-CN" altLang="en-US" sz="2000">
                <a:solidFill>
                  <a:srgbClr val="002060"/>
                </a:solidFill>
                <a:latin typeface="华文楷体" panose="02010600040101010101" pitchFamily="2" charset="-122"/>
                <a:ea typeface="华文楷体" panose="02010600040101010101" pitchFamily="2" charset="-122"/>
              </a:rPr>
              <a:t>的确定方法没有</a:t>
            </a:r>
            <a:r>
              <a:rPr lang="zh-CN" altLang="en-US" sz="2000" smtClean="0">
                <a:solidFill>
                  <a:srgbClr val="002060"/>
                </a:solidFill>
                <a:latin typeface="华文楷体" panose="02010600040101010101" pitchFamily="2" charset="-122"/>
                <a:ea typeface="华文楷体" panose="02010600040101010101" pitchFamily="2" charset="-122"/>
              </a:rPr>
              <a:t>明确</a:t>
            </a:r>
            <a:r>
              <a:rPr lang="zh-CN" altLang="en-US" sz="2000">
                <a:solidFill>
                  <a:srgbClr val="002060"/>
                </a:solidFill>
                <a:latin typeface="华文楷体" panose="02010600040101010101" pitchFamily="2" charset="-122"/>
                <a:ea typeface="华文楷体" panose="02010600040101010101" pitchFamily="2" charset="-122"/>
              </a:rPr>
              <a:t>的标准，</a:t>
            </a:r>
            <a:r>
              <a:rPr lang="zh-CN" altLang="en-US" sz="2000">
                <a:solidFill>
                  <a:srgbClr val="FF0000"/>
                </a:solidFill>
                <a:latin typeface="华文楷体" panose="02010600040101010101" pitchFamily="2" charset="-122"/>
                <a:ea typeface="华文楷体" panose="02010600040101010101" pitchFamily="2" charset="-122"/>
              </a:rPr>
              <a:t>只能通过反复试验来寻找恰当的值。</a:t>
            </a:r>
            <a:endParaRPr lang="en-US" altLang="zh-CN" sz="2000">
              <a:solidFill>
                <a:srgbClr val="FF0000"/>
              </a:solidFill>
              <a:latin typeface="华文楷体" panose="02010600040101010101" pitchFamily="2" charset="-122"/>
              <a:ea typeface="华文楷体" panose="02010600040101010101" pitchFamily="2" charset="-122"/>
            </a:endParaRPr>
          </a:p>
          <a:p>
            <a:r>
              <a:rPr lang="en-US" altLang="zh-CN" sz="2000" smtClean="0">
                <a:solidFill>
                  <a:srgbClr val="FF0000"/>
                </a:solidFill>
                <a:latin typeface="华文楷体" panose="02010600040101010101" pitchFamily="2" charset="-122"/>
                <a:ea typeface="华文楷体" panose="02010600040101010101" pitchFamily="2" charset="-122"/>
              </a:rPr>
              <a:t>                                                                                                      </a:t>
            </a:r>
            <a:endParaRPr lang="en-US" altLang="zh-CN" sz="2000">
              <a:solidFill>
                <a:srgbClr val="FF0000"/>
              </a:solidFill>
              <a:latin typeface="华文楷体" panose="02010600040101010101" pitchFamily="2" charset="-122"/>
              <a:ea typeface="华文楷体" panose="02010600040101010101" pitchFamily="2" charset="-122"/>
            </a:endParaRPr>
          </a:p>
          <a:p>
            <a:r>
              <a:rPr lang="en-US" altLang="zh-CN" sz="2000" smtClean="0">
                <a:solidFill>
                  <a:srgbClr val="FF0000"/>
                </a:solidFill>
                <a:latin typeface="华文楷体" panose="02010600040101010101" pitchFamily="2" charset="-122"/>
                <a:ea typeface="华文楷体" panose="02010600040101010101" pitchFamily="2" charset="-122"/>
              </a:rPr>
              <a:t>                                                           </a:t>
            </a:r>
            <a:endParaRPr lang="en-US" altLang="zh-CN" sz="2000" smtClean="0">
              <a:solidFill>
                <a:srgbClr val="002060"/>
              </a:solidFill>
              <a:latin typeface="华文楷体" panose="02010600040101010101" pitchFamily="2" charset="-122"/>
              <a:ea typeface="华文楷体" panose="02010600040101010101" pitchFamily="2" charset="-122"/>
            </a:endParaRPr>
          </a:p>
        </p:txBody>
      </p:sp>
      <p:sp>
        <p:nvSpPr>
          <p:cNvPr id="8" name="下箭头 7"/>
          <p:cNvSpPr/>
          <p:nvPr/>
        </p:nvSpPr>
        <p:spPr bwMode="auto">
          <a:xfrm>
            <a:off x="5845629" y="2863498"/>
            <a:ext cx="239485" cy="531227"/>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p:txBody>
      </p:sp>
      <p:pic>
        <p:nvPicPr>
          <p:cNvPr id="2" name="图片 1"/>
          <p:cNvPicPr>
            <a:picLocks noChangeAspect="1"/>
          </p:cNvPicPr>
          <p:nvPr/>
        </p:nvPicPr>
        <p:blipFill>
          <a:blip r:embed="rId2"/>
          <a:stretch>
            <a:fillRect/>
          </a:stretch>
        </p:blipFill>
        <p:spPr>
          <a:xfrm>
            <a:off x="2938912" y="2487866"/>
            <a:ext cx="5334462" cy="1813717"/>
          </a:xfrm>
          <a:prstGeom prst="rect">
            <a:avLst/>
          </a:prstGeom>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658224" y="0"/>
            <a:ext cx="10254855"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200000"/>
              </a:lnSpc>
              <a:spcBef>
                <a:spcPct val="0"/>
              </a:spcBef>
              <a:spcAft>
                <a:spcPct val="0"/>
              </a:spcAft>
              <a:buFont typeface="Arial" panose="020B0604020202020204" pitchFamily="34" charset="0"/>
              <a:buNone/>
            </a:pPr>
            <a:r>
              <a:rPr lang="en-US" altLang="zh-CN" sz="2800" b="1" smtClean="0">
                <a:solidFill>
                  <a:srgbClr val="000099"/>
                </a:solidFill>
                <a:latin typeface="华文楷体" panose="02010600040101010101" pitchFamily="2" charset="-122"/>
                <a:ea typeface="华文楷体" panose="02010600040101010101" pitchFamily="2" charset="-122"/>
                <a:sym typeface="+mn-ea"/>
              </a:rPr>
              <a:t>9. </a:t>
            </a:r>
            <a:r>
              <a:rPr lang="zh-CN" altLang="en-US" sz="2800" b="1" smtClean="0">
                <a:solidFill>
                  <a:srgbClr val="000099"/>
                </a:solidFill>
                <a:latin typeface="华文楷体" panose="02010600040101010101" pitchFamily="2" charset="-122"/>
                <a:ea typeface="华文楷体" panose="02010600040101010101" pitchFamily="2" charset="-122"/>
                <a:sym typeface="+mn-ea"/>
              </a:rPr>
              <a:t>梯度下降法在神经网络中的应用</a:t>
            </a:r>
            <a:endParaRPr lang="en-US" altLang="zh-CN" sz="2800" b="1" smtClean="0">
              <a:solidFill>
                <a:srgbClr val="000099"/>
              </a:solidFill>
              <a:latin typeface="华文楷体" panose="02010600040101010101" pitchFamily="2" charset="-122"/>
              <a:ea typeface="华文楷体" panose="02010600040101010101" pitchFamily="2" charset="-122"/>
              <a:sym typeface="+mn-ea"/>
            </a:endParaRPr>
          </a:p>
          <a:p>
            <a:pPr fontAlgn="base">
              <a:lnSpc>
                <a:spcPct val="200000"/>
              </a:lnSpc>
              <a:spcBef>
                <a:spcPct val="0"/>
              </a:spcBef>
              <a:spcAft>
                <a:spcPct val="0"/>
              </a:spcAft>
              <a:buFont typeface="Arial" panose="020B0604020202020204" pitchFamily="34" charset="0"/>
              <a:buNone/>
            </a:pPr>
            <a:r>
              <a:rPr lang="en-US" altLang="zh-CN" sz="2000" smtClean="0">
                <a:solidFill>
                  <a:srgbClr val="002060"/>
                </a:solidFill>
                <a:latin typeface="华文楷体" panose="02010600040101010101" pitchFamily="2" charset="-122"/>
                <a:ea typeface="华文楷体" panose="02010600040101010101" pitchFamily="2" charset="-122"/>
              </a:rPr>
              <a:t>.       </a:t>
            </a:r>
            <a:r>
              <a:rPr lang="zh-CN" altLang="en-US" sz="2400" smtClean="0">
                <a:solidFill>
                  <a:srgbClr val="002060"/>
                </a:solidFill>
                <a:latin typeface="华文楷体" panose="02010600040101010101" pitchFamily="2" charset="-122"/>
                <a:ea typeface="华文楷体" panose="02010600040101010101" pitchFamily="2" charset="-122"/>
              </a:rPr>
              <a:t>梯度下降法功能是寻找函数最小值，这使得在神经网络的代价函数中常常被运用寻找最小值来优化神经网络中的参数，减小实际输出与期望输出之间的误差。</a:t>
            </a:r>
            <a:endParaRPr lang="en-US" altLang="zh-CN" sz="24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4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r>
              <a:rPr lang="zh-CN" altLang="en-US" sz="2000" smtClean="0"/>
              <a:t>      </a:t>
            </a:r>
            <a:r>
              <a:rPr lang="en-US" altLang="zh-CN" sz="2000" smtClean="0">
                <a:solidFill>
                  <a:srgbClr val="FF0000"/>
                </a:solidFill>
                <a:latin typeface="华文楷体" panose="02010600040101010101" pitchFamily="2" charset="-122"/>
                <a:ea typeface="华文楷体" panose="02010600040101010101" pitchFamily="2" charset="-122"/>
              </a:rPr>
              <a:t>                                                                                                      </a:t>
            </a:r>
            <a:endParaRPr lang="en-US" altLang="zh-CN" sz="2000">
              <a:solidFill>
                <a:srgbClr val="FF0000"/>
              </a:solidFill>
              <a:latin typeface="华文楷体" panose="02010600040101010101" pitchFamily="2" charset="-122"/>
              <a:ea typeface="华文楷体" panose="02010600040101010101" pitchFamily="2" charset="-122"/>
            </a:endParaRPr>
          </a:p>
          <a:p>
            <a:r>
              <a:rPr lang="en-US" altLang="zh-CN" sz="2000" smtClean="0">
                <a:solidFill>
                  <a:srgbClr val="FF0000"/>
                </a:solidFill>
                <a:latin typeface="华文楷体" panose="02010600040101010101" pitchFamily="2" charset="-122"/>
                <a:ea typeface="华文楷体" panose="02010600040101010101" pitchFamily="2" charset="-122"/>
              </a:rPr>
              <a:t>                                                           </a:t>
            </a:r>
            <a:endParaRPr lang="en-US" altLang="zh-CN" sz="2000" smtClean="0">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98650" y="263525"/>
            <a:ext cx="8691880" cy="6924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内容小结</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 1.</a:t>
            </a: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zh-CN" altLang="en-US" sz="2400" b="1" smtClean="0">
                <a:solidFill>
                  <a:srgbClr val="FF0000"/>
                </a:solidFill>
                <a:latin typeface="华文楷体" panose="02010600040101010101" pitchFamily="2" charset="-122"/>
                <a:ea typeface="华文楷体" panose="02010600040101010101" pitchFamily="2" charset="-122"/>
                <a:sym typeface="+mn-ea"/>
              </a:rPr>
              <a:t>梯度下降法的思路</a:t>
            </a:r>
            <a:endParaRPr lang="zh-CN" altLang="en-US" sz="2400" b="1">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2. </a:t>
            </a:r>
            <a:r>
              <a:rPr lang="zh-CN" altLang="en-US" sz="2400" b="1" smtClean="0">
                <a:solidFill>
                  <a:srgbClr val="FF0000"/>
                </a:solidFill>
                <a:latin typeface="华文楷体" panose="02010600040101010101" pitchFamily="2" charset="-122"/>
                <a:ea typeface="华文楷体" panose="02010600040101010101" pitchFamily="2" charset="-122"/>
                <a:sym typeface="+mn-ea"/>
              </a:rPr>
              <a:t>近似公式和内积的关系</a:t>
            </a:r>
            <a:endParaRPr lang="zh-CN" altLang="en-US" sz="2400" b="1">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en-US" altLang="zh-CN" sz="2400" b="1">
                <a:solidFill>
                  <a:srgbClr val="FF0000"/>
                </a:solidFill>
                <a:latin typeface="华文楷体" panose="02010600040101010101" pitchFamily="2" charset="-122"/>
                <a:ea typeface="华文楷体" panose="02010600040101010101" pitchFamily="2" charset="-122"/>
                <a:sym typeface="+mn-ea"/>
              </a:rPr>
              <a:t>3. </a:t>
            </a:r>
            <a:r>
              <a:rPr lang="zh-CN" altLang="en-US" sz="2400" b="1" smtClean="0">
                <a:solidFill>
                  <a:srgbClr val="FF0000"/>
                </a:solidFill>
                <a:latin typeface="华文楷体" panose="02010600040101010101" pitchFamily="2" charset="-122"/>
                <a:ea typeface="华文楷体" panose="02010600040101010101" pitchFamily="2" charset="-122"/>
                <a:sym typeface="+mn-ea"/>
              </a:rPr>
              <a:t>向量内积的回顾</a:t>
            </a:r>
            <a:endParaRPr lang="en-US" altLang="zh-CN" sz="2400" b="1" smtClean="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altLang="zh-CN" sz="2400" b="1">
                <a:solidFill>
                  <a:srgbClr val="FF0000"/>
                </a:solidFill>
                <a:latin typeface="华文楷体" panose="02010600040101010101" pitchFamily="2" charset="-122"/>
                <a:ea typeface="华文楷体" panose="02010600040101010101" pitchFamily="2" charset="-122"/>
                <a:sym typeface="+mn-ea"/>
              </a:rPr>
              <a:t> </a:t>
            </a:r>
            <a:r>
              <a:rPr lang="en-US" altLang="zh-CN" sz="2400" b="1" smtClean="0">
                <a:solidFill>
                  <a:srgbClr val="FF0000"/>
                </a:solidFill>
                <a:latin typeface="华文楷体" panose="02010600040101010101" pitchFamily="2" charset="-122"/>
                <a:ea typeface="华文楷体" panose="02010600040101010101" pitchFamily="2" charset="-122"/>
                <a:sym typeface="+mn-ea"/>
              </a:rPr>
              <a:t>   4</a:t>
            </a:r>
            <a:r>
              <a:rPr lang="en-US" altLang="zh-CN" sz="2400" b="1">
                <a:solidFill>
                  <a:srgbClr val="FF0000"/>
                </a:solidFill>
                <a:latin typeface="华文楷体" panose="02010600040101010101" pitchFamily="2" charset="-122"/>
                <a:ea typeface="华文楷体" panose="02010600040101010101" pitchFamily="2" charset="-122"/>
                <a:sym typeface="+mn-ea"/>
              </a:rPr>
              <a:t>. </a:t>
            </a:r>
            <a:r>
              <a:rPr lang="zh-CN" altLang="en-US" sz="2400" b="1" smtClean="0">
                <a:solidFill>
                  <a:srgbClr val="FF0000"/>
                </a:solidFill>
                <a:latin typeface="华文楷体" panose="02010600040101010101" pitchFamily="2" charset="-122"/>
                <a:ea typeface="华文楷体" panose="02010600040101010101" pitchFamily="2" charset="-122"/>
                <a:sym typeface="+mn-ea"/>
              </a:rPr>
              <a:t>二变量函数下梯度下降法的基本式</a:t>
            </a:r>
            <a:endParaRPr lang="en-US" altLang="zh-CN" sz="2400" smtClean="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pPr>
            <a:r>
              <a:rPr lang="en-US" altLang="zh-CN" sz="2400" b="1" smtClean="0">
                <a:solidFill>
                  <a:srgbClr val="FF0000"/>
                </a:solidFill>
                <a:latin typeface="华文楷体" panose="02010600040101010101" pitchFamily="2" charset="-122"/>
                <a:ea typeface="华文楷体" panose="02010600040101010101" pitchFamily="2" charset="-122"/>
                <a:sym typeface="+mn-ea"/>
              </a:rPr>
              <a:t>    5.</a:t>
            </a:r>
            <a:r>
              <a:rPr lang="en-US" altLang="zh-CN" sz="2400" b="1">
                <a:solidFill>
                  <a:srgbClr val="FF0000"/>
                </a:solidFill>
                <a:latin typeface="华文楷体" panose="02010600040101010101" pitchFamily="2" charset="-122"/>
                <a:ea typeface="华文楷体" panose="02010600040101010101" pitchFamily="2" charset="-122"/>
                <a:sym typeface="+mn-ea"/>
              </a:rPr>
              <a:t> </a:t>
            </a:r>
            <a:r>
              <a:rPr lang="zh-CN" altLang="en-US" sz="2400" b="1" smtClean="0">
                <a:solidFill>
                  <a:srgbClr val="FF0000"/>
                </a:solidFill>
                <a:latin typeface="华文楷体" panose="02010600040101010101" pitchFamily="2" charset="-122"/>
                <a:ea typeface="华文楷体" panose="02010600040101010101" pitchFamily="2" charset="-122"/>
                <a:sym typeface="+mn-ea"/>
              </a:rPr>
              <a:t>梯度下降法及其用法</a:t>
            </a:r>
            <a:endParaRPr lang="en-US" altLang="zh-CN" sz="2400" b="1" smtClean="0">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pPr>
            <a:r>
              <a:rPr lang="en-US" altLang="zh-CN" sz="2400" b="1" smtClean="0">
                <a:solidFill>
                  <a:srgbClr val="FF0000"/>
                </a:solidFill>
                <a:latin typeface="华文楷体" panose="02010600040101010101" pitchFamily="2" charset="-122"/>
                <a:ea typeface="华文楷体" panose="02010600040101010101" pitchFamily="2" charset="-122"/>
                <a:sym typeface="+mn-ea"/>
              </a:rPr>
              <a:t>    6.</a:t>
            </a:r>
            <a:r>
              <a:rPr lang="zh-CN" altLang="en-US" sz="2400" b="1">
                <a:solidFill>
                  <a:srgbClr val="FF0000"/>
                </a:solidFill>
                <a:latin typeface="华文楷体" panose="02010600040101010101" pitchFamily="2" charset="-122"/>
                <a:ea typeface="华文楷体" panose="02010600040101010101" pitchFamily="2" charset="-122"/>
              </a:rPr>
              <a:t>将梯度下降法推广到三个变量以上的</a:t>
            </a:r>
            <a:r>
              <a:rPr lang="zh-CN" altLang="en-US" sz="2400" b="1" smtClean="0">
                <a:solidFill>
                  <a:srgbClr val="FF0000"/>
                </a:solidFill>
                <a:latin typeface="华文楷体" panose="02010600040101010101" pitchFamily="2" charset="-122"/>
                <a:ea typeface="华文楷体" panose="02010600040101010101" pitchFamily="2" charset="-122"/>
              </a:rPr>
              <a:t>情况</a:t>
            </a:r>
            <a:endParaRPr lang="en-US" altLang="zh-CN" sz="2400" b="1" smtClean="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pPr>
            <a:r>
              <a:rPr lang="en-US" altLang="zh-CN" sz="2400" b="1" smtClean="0">
                <a:solidFill>
                  <a:srgbClr val="FF0000"/>
                </a:solidFill>
                <a:latin typeface="华文楷体" panose="02010600040101010101" pitchFamily="2" charset="-122"/>
                <a:ea typeface="华文楷体" panose="02010600040101010101" pitchFamily="2" charset="-122"/>
              </a:rPr>
              <a:t>    7.</a:t>
            </a:r>
            <a:r>
              <a:rPr lang="en-US" altLang="zh-CN" sz="2400" b="1">
                <a:solidFill>
                  <a:srgbClr val="FF0000"/>
                </a:solidFill>
                <a:latin typeface="华文楷体" panose="02010600040101010101" pitchFamily="2" charset="-122"/>
                <a:ea typeface="华文楷体" panose="02010600040101010101" pitchFamily="2" charset="-122"/>
                <a:sym typeface="+mn-ea"/>
              </a:rPr>
              <a:t> </a:t>
            </a:r>
            <a:r>
              <a:rPr lang="zh-CN" altLang="en-US" sz="2400" b="1" smtClean="0">
                <a:solidFill>
                  <a:srgbClr val="FF0000"/>
                </a:solidFill>
                <a:latin typeface="华文楷体" panose="02010600040101010101" pitchFamily="2" charset="-122"/>
                <a:ea typeface="华文楷体" panose="02010600040101010101" pitchFamily="2" charset="-122"/>
              </a:rPr>
              <a:t>哈密顿</a:t>
            </a:r>
            <a:r>
              <a:rPr lang="zh-CN" altLang="en-US" sz="2400" b="1">
                <a:solidFill>
                  <a:srgbClr val="FF0000"/>
                </a:solidFill>
                <a:latin typeface="华文楷体" panose="02010600040101010101" pitchFamily="2" charset="-122"/>
                <a:ea typeface="华文楷体" panose="02010600040101010101" pitchFamily="2" charset="-122"/>
              </a:rPr>
              <a:t>算子 </a:t>
            </a:r>
            <a:endParaRPr lang="en-US" altLang="zh-CN" sz="2400" b="1">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pPr>
            <a:r>
              <a:rPr lang="en-US" altLang="zh-CN" sz="2400" b="1" smtClean="0">
                <a:solidFill>
                  <a:srgbClr val="FF0000"/>
                </a:solidFill>
                <a:latin typeface="华文楷体" panose="02010600040101010101" pitchFamily="2" charset="-122"/>
                <a:ea typeface="华文楷体" panose="02010600040101010101" pitchFamily="2" charset="-122"/>
                <a:sym typeface="+mn-ea"/>
              </a:rPr>
              <a:t>    8.</a:t>
            </a:r>
            <a:r>
              <a:rPr lang="en-US" altLang="zh-CN" sz="2400" b="1">
                <a:solidFill>
                  <a:srgbClr val="FF0000"/>
                </a:solidFill>
                <a:latin typeface="华文楷体" panose="02010600040101010101" pitchFamily="2" charset="-122"/>
                <a:ea typeface="华文楷体" panose="02010600040101010101" pitchFamily="2" charset="-122"/>
                <a:sym typeface="+mn-ea"/>
              </a:rPr>
              <a:t> ŋ</a:t>
            </a:r>
            <a:r>
              <a:rPr lang="zh-CN" altLang="en-US" sz="2400" b="1">
                <a:solidFill>
                  <a:srgbClr val="FF0000"/>
                </a:solidFill>
                <a:latin typeface="华文楷体" panose="02010600040101010101" pitchFamily="2" charset="-122"/>
                <a:ea typeface="华文楷体" panose="02010600040101010101" pitchFamily="2" charset="-122"/>
              </a:rPr>
              <a:t>的含义以及梯度下降法的</a:t>
            </a:r>
            <a:r>
              <a:rPr lang="zh-CN" altLang="en-US" sz="2400" b="1" smtClean="0">
                <a:solidFill>
                  <a:srgbClr val="FF0000"/>
                </a:solidFill>
                <a:latin typeface="华文楷体" panose="02010600040101010101" pitchFamily="2" charset="-122"/>
                <a:ea typeface="华文楷体" panose="02010600040101010101" pitchFamily="2" charset="-122"/>
              </a:rPr>
              <a:t>要点</a:t>
            </a:r>
            <a:endParaRPr lang="en-US" altLang="zh-CN" sz="2400" b="1" smtClean="0">
              <a:solidFill>
                <a:srgbClr val="FF0000"/>
              </a:solidFill>
              <a:latin typeface="华文楷体" panose="02010600040101010101" pitchFamily="2" charset="-122"/>
              <a:ea typeface="华文楷体" panose="02010600040101010101" pitchFamily="2" charset="-122"/>
            </a:endParaRPr>
          </a:p>
          <a:p>
            <a:pPr fontAlgn="base">
              <a:lnSpc>
                <a:spcPct val="150000"/>
              </a:lnSpc>
              <a:spcBef>
                <a:spcPct val="0"/>
              </a:spcBef>
              <a:spcAft>
                <a:spcPct val="0"/>
              </a:spcAft>
            </a:pPr>
            <a:r>
              <a:rPr lang="en-US" altLang="zh-CN" sz="2400" b="1">
                <a:solidFill>
                  <a:srgbClr val="FF0000"/>
                </a:solidFill>
                <a:latin typeface="华文楷体" panose="02010600040101010101" pitchFamily="2" charset="-122"/>
                <a:ea typeface="华文楷体" panose="02010600040101010101" pitchFamily="2" charset="-122"/>
              </a:rPr>
              <a:t> </a:t>
            </a:r>
            <a:r>
              <a:rPr lang="en-US" altLang="zh-CN" sz="2400" b="1" smtClean="0">
                <a:solidFill>
                  <a:srgbClr val="FF0000"/>
                </a:solidFill>
                <a:latin typeface="华文楷体" panose="02010600040101010101" pitchFamily="2" charset="-122"/>
                <a:ea typeface="华文楷体" panose="02010600040101010101" pitchFamily="2" charset="-122"/>
              </a:rPr>
              <a:t>   9.</a:t>
            </a:r>
            <a:r>
              <a:rPr lang="en-US" altLang="zh-CN" sz="2400" b="1">
                <a:solidFill>
                  <a:srgbClr val="FF0000"/>
                </a:solidFill>
                <a:latin typeface="华文楷体" panose="02010600040101010101" pitchFamily="2" charset="-122"/>
                <a:ea typeface="华文楷体" panose="02010600040101010101" pitchFamily="2" charset="-122"/>
                <a:sym typeface="+mn-ea"/>
              </a:rPr>
              <a:t> </a:t>
            </a:r>
            <a:r>
              <a:rPr lang="zh-CN" altLang="en-US" sz="2400" b="1" smtClean="0">
                <a:solidFill>
                  <a:srgbClr val="FF0000"/>
                </a:solidFill>
                <a:latin typeface="华文楷体" panose="02010600040101010101" pitchFamily="2" charset="-122"/>
                <a:ea typeface="华文楷体" panose="02010600040101010101" pitchFamily="2" charset="-122"/>
                <a:sym typeface="+mn-ea"/>
              </a:rPr>
              <a:t>梯度</a:t>
            </a:r>
            <a:r>
              <a:rPr lang="zh-CN" altLang="en-US" sz="2400" b="1">
                <a:solidFill>
                  <a:srgbClr val="FF0000"/>
                </a:solidFill>
                <a:latin typeface="华文楷体" panose="02010600040101010101" pitchFamily="2" charset="-122"/>
                <a:ea typeface="华文楷体" panose="02010600040101010101" pitchFamily="2" charset="-122"/>
                <a:sym typeface="+mn-ea"/>
              </a:rPr>
              <a:t>下降法在神经网络中的应用</a:t>
            </a:r>
            <a:endParaRPr lang="en-US" altLang="zh-CN" sz="2400" b="1">
              <a:solidFill>
                <a:srgbClr val="FF0000"/>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pPr>
            <a:endParaRPr lang="en-US" altLang="zh-CN" sz="2400" b="1">
              <a:solidFill>
                <a:srgbClr val="000099"/>
              </a:solidFill>
              <a:latin typeface="华文楷体" panose="02010600040101010101" pitchFamily="2" charset="-122"/>
              <a:ea typeface="华文楷体" panose="02010600040101010101" pitchFamily="2" charset="-122"/>
            </a:endParaRPr>
          </a:p>
          <a:p>
            <a:pPr fontAlgn="base">
              <a:lnSpc>
                <a:spcPct val="200000"/>
              </a:lnSpc>
              <a:spcBef>
                <a:spcPct val="0"/>
              </a:spcBef>
              <a:spcAft>
                <a:spcPct val="0"/>
              </a:spcAft>
            </a:pPr>
            <a:endParaRPr lang="zh-CN" altLang="en-US" sz="2400" b="1">
              <a:solidFill>
                <a:srgbClr val="FF0000"/>
              </a:solidFill>
              <a:latin typeface="华文楷体" panose="02010600040101010101" pitchFamily="2" charset="-122"/>
              <a:ea typeface="华文楷体" panose="02010600040101010101" pitchFamily="2" charset="-122"/>
              <a:sym typeface="+mn-ea"/>
            </a:endParaRPr>
          </a:p>
        </p:txBody>
      </p:sp>
      <p:pic>
        <p:nvPicPr>
          <p:cNvPr id="3" name="图片 2"/>
          <p:cNvPicPr>
            <a:picLocks noChangeAspect="1"/>
          </p:cNvPicPr>
          <p:nvPr/>
        </p:nvPicPr>
        <p:blipFill>
          <a:blip r:embed="rId2"/>
          <a:stretch>
            <a:fillRect/>
          </a:stretch>
        </p:blipFill>
        <p:spPr>
          <a:xfrm>
            <a:off x="4122960" y="4372061"/>
            <a:ext cx="198670" cy="185425"/>
          </a:xfrm>
          <a:prstGeom prst="rect">
            <a:avLst/>
          </a:prstGeom>
        </p:spPr>
      </p:pic>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279334" y="100987"/>
            <a:ext cx="63385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r>
              <a:rPr lang="en-US" sz="3600" b="1" smtClean="0">
                <a:solidFill>
                  <a:srgbClr val="CC0000"/>
                </a:solidFill>
                <a:latin typeface="Times New Roman" panose="02020603050405020304" pitchFamily="18" charset="0"/>
                <a:ea typeface="楷体_GB2312" pitchFamily="1" charset="-122"/>
              </a:rPr>
              <a:t>3</a:t>
            </a:r>
            <a:r>
              <a:rPr sz="3600" b="1" smtClean="0">
                <a:solidFill>
                  <a:srgbClr val="CC0000"/>
                </a:solidFill>
                <a:latin typeface="Times New Roman" panose="02020603050405020304" pitchFamily="18" charset="0"/>
                <a:ea typeface="楷体_GB2312" pitchFamily="1" charset="-122"/>
              </a:rPr>
              <a:t>-</a:t>
            </a:r>
            <a:r>
              <a:rPr lang="en-US" sz="3600" b="1" smtClean="0">
                <a:solidFill>
                  <a:srgbClr val="CC0000"/>
                </a:solidFill>
                <a:latin typeface="Times New Roman" panose="02020603050405020304" pitchFamily="18" charset="0"/>
                <a:ea typeface="楷体_GB2312" pitchFamily="1" charset="-122"/>
              </a:rPr>
              <a:t>11</a:t>
            </a:r>
            <a:r>
              <a:rPr sz="3600" b="1" smtClean="0">
                <a:solidFill>
                  <a:srgbClr val="CC0000"/>
                </a:solidFill>
                <a:latin typeface="Times New Roman" panose="02020603050405020304" pitchFamily="18" charset="0"/>
                <a:ea typeface="楷体_GB2312" pitchFamily="1" charset="-122"/>
              </a:rPr>
              <a:t> </a:t>
            </a:r>
            <a:r>
              <a:rPr lang="zh-CN" altLang="en-US" sz="3600" b="1">
                <a:solidFill>
                  <a:srgbClr val="CC0000"/>
                </a:solidFill>
                <a:latin typeface="Times New Roman" panose="02020603050405020304" pitchFamily="18" charset="0"/>
                <a:ea typeface="楷体_GB2312" pitchFamily="1" charset="-122"/>
              </a:rPr>
              <a:t>用 </a:t>
            </a:r>
            <a:r>
              <a:rPr lang="en-US" altLang="zh-CN" sz="3600" b="1">
                <a:solidFill>
                  <a:srgbClr val="CC0000"/>
                </a:solidFill>
                <a:latin typeface="Times New Roman" panose="02020603050405020304" pitchFamily="18" charset="0"/>
                <a:ea typeface="楷体_GB2312" pitchFamily="1" charset="-122"/>
              </a:rPr>
              <a:t>Excel </a:t>
            </a:r>
            <a:r>
              <a:rPr lang="zh-CN" altLang="en-US" sz="3600" b="1">
                <a:solidFill>
                  <a:srgbClr val="CC0000"/>
                </a:solidFill>
                <a:latin typeface="Times New Roman" panose="02020603050405020304" pitchFamily="18" charset="0"/>
                <a:ea typeface="楷体_GB2312" pitchFamily="1" charset="-122"/>
              </a:rPr>
              <a:t>体验梯度下降法</a:t>
            </a:r>
            <a:endParaRPr sz="3600" b="1">
              <a:solidFill>
                <a:srgbClr val="CC0000"/>
              </a:solidFill>
              <a:latin typeface="Times New Roman" panose="02020603050405020304" pitchFamily="18" charset="0"/>
              <a:ea typeface="楷体_GB2312" pitchFamily="1" charset="-122"/>
            </a:endParaRPr>
          </a:p>
        </p:txBody>
      </p:sp>
      <p:sp>
        <p:nvSpPr>
          <p:cNvPr id="6149" name="Rectangle 3"/>
          <p:cNvSpPr>
            <a:spLocks noChangeArrowheads="1"/>
          </p:cNvSpPr>
          <p:nvPr/>
        </p:nvSpPr>
        <p:spPr bwMode="auto">
          <a:xfrm>
            <a:off x="1873885" y="720725"/>
            <a:ext cx="9726295"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2000" dirty="0" smtClean="0"/>
              <a:t>     </a:t>
            </a:r>
            <a:r>
              <a:rPr lang="zh-CN" altLang="en-US" sz="2000" dirty="0" smtClean="0">
                <a:solidFill>
                  <a:srgbClr val="002060"/>
                </a:solidFill>
                <a:latin typeface="华文楷体" panose="02010600040101010101" pitchFamily="2" charset="-122"/>
                <a:ea typeface="华文楷体" panose="02010600040101010101" pitchFamily="2" charset="-122"/>
              </a:rPr>
              <a:t>梯度</a:t>
            </a:r>
            <a:r>
              <a:rPr lang="zh-CN" altLang="en-US" sz="2000" dirty="0">
                <a:solidFill>
                  <a:srgbClr val="002060"/>
                </a:solidFill>
                <a:latin typeface="华文楷体" panose="02010600040101010101" pitchFamily="2" charset="-122"/>
                <a:ea typeface="华文楷体" panose="02010600040101010101" pitchFamily="2" charset="-122"/>
              </a:rPr>
              <a:t>下降法是神经网络计算的基础，</a:t>
            </a:r>
            <a:r>
              <a:rPr lang="zh-CN" altLang="en-US" sz="2000" dirty="0" smtClean="0">
                <a:solidFill>
                  <a:srgbClr val="002060"/>
                </a:solidFill>
                <a:latin typeface="华文楷体" panose="02010600040101010101" pitchFamily="2" charset="-122"/>
                <a:ea typeface="华文楷体" panose="02010600040101010101" pitchFamily="2" charset="-122"/>
              </a:rPr>
              <a:t>下面通过 </a:t>
            </a:r>
            <a:r>
              <a:rPr lang="en-US" altLang="zh-CN" sz="2000" dirty="0">
                <a:solidFill>
                  <a:srgbClr val="002060"/>
                </a:solidFill>
                <a:latin typeface="华文楷体" panose="02010600040101010101" pitchFamily="2" charset="-122"/>
                <a:ea typeface="华文楷体" panose="02010600040101010101" pitchFamily="2" charset="-122"/>
              </a:rPr>
              <a:t>Excel </a:t>
            </a:r>
            <a:r>
              <a:rPr lang="zh-CN" altLang="en-US" sz="2000" dirty="0">
                <a:solidFill>
                  <a:srgbClr val="002060"/>
                </a:solidFill>
                <a:latin typeface="华文楷体" panose="02010600040101010101" pitchFamily="2" charset="-122"/>
                <a:ea typeface="华文楷体" panose="02010600040101010101" pitchFamily="2" charset="-122"/>
              </a:rPr>
              <a:t>来弄清它</a:t>
            </a:r>
            <a:r>
              <a:rPr lang="zh-CN" altLang="en-US" sz="2000" dirty="0" smtClean="0">
                <a:solidFill>
                  <a:srgbClr val="002060"/>
                </a:solidFill>
                <a:latin typeface="华文楷体" panose="02010600040101010101" pitchFamily="2" charset="-122"/>
                <a:ea typeface="华文楷体" panose="02010600040101010101" pitchFamily="2" charset="-122"/>
              </a:rPr>
              <a:t>的含义</a:t>
            </a:r>
            <a:r>
              <a:rPr lang="zh-CN" altLang="en-US" sz="2000" dirty="0">
                <a:solidFill>
                  <a:srgbClr val="002060"/>
                </a:solidFill>
                <a:latin typeface="华文楷体" panose="02010600040101010101" pitchFamily="2" charset="-122"/>
                <a:ea typeface="华文楷体" panose="02010600040101010101" pitchFamily="2" charset="-122"/>
              </a:rPr>
              <a:t>。在观察逻辑过程时，</a:t>
            </a:r>
            <a:r>
              <a:rPr lang="en-US" altLang="zh-CN" sz="2000" dirty="0">
                <a:solidFill>
                  <a:srgbClr val="002060"/>
                </a:solidFill>
                <a:latin typeface="华文楷体" panose="02010600040101010101" pitchFamily="2" charset="-122"/>
                <a:ea typeface="华文楷体" panose="02010600040101010101" pitchFamily="2" charset="-122"/>
              </a:rPr>
              <a:t>Excel </a:t>
            </a:r>
            <a:r>
              <a:rPr lang="zh-CN" altLang="en-US" sz="2000" dirty="0">
                <a:solidFill>
                  <a:srgbClr val="002060"/>
                </a:solidFill>
                <a:latin typeface="华文楷体" panose="02010600040101010101" pitchFamily="2" charset="-122"/>
                <a:ea typeface="华文楷体" panose="02010600040101010101" pitchFamily="2" charset="-122"/>
              </a:rPr>
              <a:t>是一个优秀的工具，通过工作</a:t>
            </a:r>
            <a:r>
              <a:rPr lang="zh-CN" altLang="en-US" sz="2000" dirty="0" smtClean="0">
                <a:solidFill>
                  <a:srgbClr val="002060"/>
                </a:solidFill>
                <a:latin typeface="华文楷体" panose="02010600040101010101" pitchFamily="2" charset="-122"/>
                <a:ea typeface="华文楷体" panose="02010600040101010101" pitchFamily="2" charset="-122"/>
              </a:rPr>
              <a:t>表可以</a:t>
            </a:r>
            <a:r>
              <a:rPr lang="zh-CN" altLang="en-US" sz="2000" dirty="0">
                <a:solidFill>
                  <a:srgbClr val="002060"/>
                </a:solidFill>
                <a:latin typeface="华文楷体" panose="02010600040101010101" pitchFamily="2" charset="-122"/>
                <a:ea typeface="华文楷体" panose="02010600040101010101" pitchFamily="2" charset="-122"/>
              </a:rPr>
              <a:t>直观</a:t>
            </a:r>
            <a:r>
              <a:rPr lang="zh-CN" altLang="en-US" sz="2000" dirty="0" smtClean="0">
                <a:solidFill>
                  <a:srgbClr val="002060"/>
                </a:solidFill>
                <a:latin typeface="华文楷体" panose="02010600040101010101" pitchFamily="2" charset="-122"/>
                <a:ea typeface="华文楷体" panose="02010600040101010101" pitchFamily="2" charset="-122"/>
              </a:rPr>
              <a:t>地观察梯度下降法。</a:t>
            </a:r>
            <a:endParaRPr lang="zh-CN" altLang="en-US" sz="2000" dirty="0">
              <a:solidFill>
                <a:srgbClr val="002060"/>
              </a:solidFill>
              <a:latin typeface="华文楷体" panose="02010600040101010101" pitchFamily="2" charset="-122"/>
              <a:ea typeface="华文楷体" panose="02010600040101010101" pitchFamily="2" charset="-122"/>
            </a:endParaRPr>
          </a:p>
          <a:p>
            <a:pPr>
              <a:lnSpc>
                <a:spcPct val="150000"/>
              </a:lnSpc>
            </a:pPr>
            <a:r>
              <a:rPr lang="en-US" altLang="zh-CN" sz="2000" b="1" dirty="0" smtClean="0">
                <a:solidFill>
                  <a:srgbClr val="005DFF"/>
                </a:solidFill>
                <a:latin typeface="华文楷体" panose="02010600040101010101" pitchFamily="2" charset="-122"/>
                <a:ea typeface="华文楷体" panose="02010600040101010101" pitchFamily="2" charset="-122"/>
              </a:rPr>
              <a:t>【</a:t>
            </a:r>
            <a:r>
              <a:rPr lang="zh-CN" altLang="en-US" sz="2000" b="1" dirty="0">
                <a:solidFill>
                  <a:srgbClr val="005DFF"/>
                </a:solidFill>
                <a:latin typeface="华文楷体" panose="02010600040101010101" pitchFamily="2" charset="-122"/>
                <a:ea typeface="华文楷体" panose="02010600040101010101" pitchFamily="2" charset="-122"/>
              </a:rPr>
              <a:t>例</a:t>
            </a:r>
            <a:r>
              <a:rPr lang="en-US" altLang="zh-CN" sz="2000" b="1" dirty="0" smtClean="0">
                <a:solidFill>
                  <a:srgbClr val="005DFF"/>
                </a:solidFill>
                <a:latin typeface="华文楷体" panose="02010600040101010101" pitchFamily="2" charset="-122"/>
                <a:ea typeface="华文楷体" panose="02010600040101010101" pitchFamily="2" charset="-122"/>
              </a:rPr>
              <a:t>】</a:t>
            </a:r>
            <a:r>
              <a:rPr lang="zh-CN" altLang="en-US" sz="2000" b="1" dirty="0" smtClean="0">
                <a:solidFill>
                  <a:srgbClr val="005DFF"/>
                </a:solidFill>
                <a:latin typeface="华文楷体" panose="02010600040101010101" pitchFamily="2" charset="-122"/>
                <a:ea typeface="华文楷体" panose="02010600040101010101" pitchFamily="2" charset="-122"/>
              </a:rPr>
              <a:t>对于</a:t>
            </a:r>
            <a:r>
              <a:rPr lang="zh-CN" altLang="en-US" sz="2000" b="1" dirty="0">
                <a:solidFill>
                  <a:srgbClr val="005DFF"/>
                </a:solidFill>
                <a:latin typeface="华文楷体" panose="02010600040101010101" pitchFamily="2" charset="-122"/>
                <a:ea typeface="华文楷体" panose="02010600040101010101" pitchFamily="2" charset="-122"/>
              </a:rPr>
              <a:t>函数 </a:t>
            </a:r>
            <a:r>
              <a:rPr lang="zh-CN" altLang="en-US" sz="2000" b="1" dirty="0" smtClean="0">
                <a:solidFill>
                  <a:srgbClr val="005DFF"/>
                </a:solidFill>
                <a:latin typeface="华文楷体" panose="02010600040101010101" pitchFamily="2" charset="-122"/>
                <a:ea typeface="华文楷体" panose="02010600040101010101" pitchFamily="2" charset="-122"/>
              </a:rPr>
              <a:t>               ，</a:t>
            </a:r>
            <a:r>
              <a:rPr lang="zh-CN" altLang="en-US" sz="2000" b="1" dirty="0">
                <a:solidFill>
                  <a:srgbClr val="005DFF"/>
                </a:solidFill>
                <a:latin typeface="华文楷体" panose="02010600040101010101" pitchFamily="2" charset="-122"/>
                <a:ea typeface="华文楷体" panose="02010600040101010101" pitchFamily="2" charset="-122"/>
              </a:rPr>
              <a:t>请用梯度下降法求出使函数取得</a:t>
            </a:r>
            <a:r>
              <a:rPr lang="zh-CN" altLang="en-US" sz="2000" b="1" dirty="0" smtClean="0">
                <a:solidFill>
                  <a:srgbClr val="005DFF"/>
                </a:solidFill>
                <a:latin typeface="华文楷体" panose="02010600040101010101" pitchFamily="2" charset="-122"/>
                <a:ea typeface="华文楷体" panose="02010600040101010101" pitchFamily="2" charset="-122"/>
              </a:rPr>
              <a:t>最小值的</a:t>
            </a:r>
            <a:r>
              <a:rPr lang="en-US" altLang="zh-CN" sz="2000" b="1" dirty="0" smtClean="0">
                <a:solidFill>
                  <a:srgbClr val="005DFF"/>
                </a:solidFill>
                <a:latin typeface="华文楷体" panose="02010600040101010101" pitchFamily="2" charset="-122"/>
                <a:ea typeface="华文楷体" panose="02010600040101010101" pitchFamily="2" charset="-122"/>
              </a:rPr>
              <a:t>x</a:t>
            </a:r>
            <a:r>
              <a:rPr lang="zh-CN" altLang="en-US" sz="2000" b="1" dirty="0" smtClean="0">
                <a:solidFill>
                  <a:srgbClr val="005DFF"/>
                </a:solidFill>
                <a:latin typeface="华文楷体" panose="02010600040101010101" pitchFamily="2" charset="-122"/>
                <a:ea typeface="华文楷体" panose="02010600040101010101" pitchFamily="2" charset="-122"/>
              </a:rPr>
              <a:t> 、</a:t>
            </a:r>
            <a:r>
              <a:rPr lang="en-US" altLang="zh-CN" sz="2000" b="1" dirty="0" smtClean="0">
                <a:solidFill>
                  <a:srgbClr val="005DFF"/>
                </a:solidFill>
                <a:latin typeface="华文楷体" panose="02010600040101010101" pitchFamily="2" charset="-122"/>
                <a:ea typeface="华文楷体" panose="02010600040101010101" pitchFamily="2" charset="-122"/>
              </a:rPr>
              <a:t>y</a:t>
            </a:r>
            <a:r>
              <a:rPr lang="zh-CN" altLang="en-US" sz="2000" b="1" dirty="0" smtClean="0">
                <a:solidFill>
                  <a:srgbClr val="005DFF"/>
                </a:solidFill>
                <a:latin typeface="华文楷体" panose="02010600040101010101" pitchFamily="2" charset="-122"/>
                <a:ea typeface="华文楷体" panose="02010600040101010101" pitchFamily="2" charset="-122"/>
              </a:rPr>
              <a:t> 值</a:t>
            </a:r>
            <a:endParaRPr lang="en-US" altLang="zh-CN" sz="2000" b="1" dirty="0" smtClean="0">
              <a:solidFill>
                <a:srgbClr val="005DFF"/>
              </a:solidFill>
              <a:latin typeface="华文楷体" panose="02010600040101010101" pitchFamily="2" charset="-122"/>
              <a:ea typeface="华文楷体" panose="02010600040101010101" pitchFamily="2" charset="-122"/>
            </a:endParaRPr>
          </a:p>
          <a:p>
            <a:pPr>
              <a:lnSpc>
                <a:spcPct val="150000"/>
              </a:lnSpc>
            </a:pPr>
            <a:r>
              <a:rPr lang="zh-CN" altLang="en-US" sz="2000" dirty="0" smtClean="0"/>
              <a:t>    </a:t>
            </a:r>
            <a:r>
              <a:rPr lang="zh-CN" altLang="en-US" sz="2000" b="1" dirty="0" smtClean="0">
                <a:latin typeface="华文楷体" panose="02010600040101010101" pitchFamily="2" charset="-122"/>
                <a:ea typeface="华文楷体" panose="02010600040101010101" pitchFamily="2" charset="-122"/>
              </a:rPr>
              <a:t>解</a:t>
            </a:r>
            <a:r>
              <a:rPr lang="en-US" altLang="zh-CN" sz="2000" b="1" dirty="0" smtClean="0">
                <a:latin typeface="华文楷体" panose="02010600040101010101" pitchFamily="2" charset="-122"/>
                <a:ea typeface="华文楷体" panose="02010600040101010101" pitchFamily="2" charset="-122"/>
              </a:rPr>
              <a:t>: </a:t>
            </a:r>
            <a:r>
              <a:rPr lang="en-US" altLang="zh-CN" sz="2000" b="1" dirty="0" smtClean="0">
                <a:solidFill>
                  <a:srgbClr val="002060"/>
                </a:solidFill>
                <a:latin typeface="华文楷体" panose="02010600040101010101" pitchFamily="2" charset="-122"/>
                <a:ea typeface="华文楷体" panose="02010600040101010101" pitchFamily="2" charset="-122"/>
              </a:rPr>
              <a:t>1.</a:t>
            </a:r>
            <a:r>
              <a:rPr lang="zh-CN" altLang="en-US" sz="2000" b="1" dirty="0">
                <a:solidFill>
                  <a:srgbClr val="002060"/>
                </a:solidFill>
                <a:latin typeface="华文楷体" panose="02010600040101010101" pitchFamily="2" charset="-122"/>
                <a:ea typeface="华文楷体" panose="02010600040101010101" pitchFamily="2" charset="-122"/>
              </a:rPr>
              <a:t>求出</a:t>
            </a:r>
            <a:r>
              <a:rPr lang="zh-CN" altLang="en-US" sz="2000" b="1" dirty="0" smtClean="0">
                <a:solidFill>
                  <a:srgbClr val="002060"/>
                </a:solidFill>
                <a:latin typeface="华文楷体" panose="02010600040101010101" pitchFamily="2" charset="-122"/>
                <a:ea typeface="华文楷体" panose="02010600040101010101" pitchFamily="2" charset="-122"/>
              </a:rPr>
              <a:t>梯度</a:t>
            </a:r>
            <a:endParaRPr lang="en-US" altLang="zh-CN" sz="2000" b="1" dirty="0" smtClean="0">
              <a:solidFill>
                <a:srgbClr val="002060"/>
              </a:solidFill>
              <a:latin typeface="华文楷体" panose="02010600040101010101" pitchFamily="2" charset="-122"/>
              <a:ea typeface="华文楷体" panose="02010600040101010101" pitchFamily="2" charset="-122"/>
            </a:endParaRPr>
          </a:p>
          <a:p>
            <a:pPr>
              <a:lnSpc>
                <a:spcPct val="150000"/>
              </a:lnSpc>
            </a:pPr>
            <a:r>
              <a:rPr lang="en-US" altLang="zh-CN" sz="2000" b="1" dirty="0" smtClean="0">
                <a:latin typeface="华文楷体" panose="02010600040101010101" pitchFamily="2" charset="-122"/>
                <a:ea typeface="华文楷体" panose="02010600040101010101" pitchFamily="2" charset="-122"/>
              </a:rPr>
              <a:t> </a:t>
            </a:r>
          </a:p>
          <a:p>
            <a:r>
              <a:rPr lang="en-US" altLang="zh-CN" sz="2000" b="1" dirty="0">
                <a:latin typeface="华文楷体" panose="02010600040101010101" pitchFamily="2" charset="-122"/>
                <a:ea typeface="华文楷体" panose="02010600040101010101" pitchFamily="2" charset="-122"/>
              </a:rPr>
              <a:t> </a:t>
            </a:r>
            <a:r>
              <a:rPr lang="en-US" altLang="zh-CN" sz="2000" b="1" dirty="0" smtClean="0">
                <a:latin typeface="华文楷体" panose="02010600040101010101" pitchFamily="2" charset="-122"/>
                <a:ea typeface="华文楷体" panose="02010600040101010101" pitchFamily="2" charset="-122"/>
              </a:rPr>
              <a:t>          </a:t>
            </a:r>
          </a:p>
          <a:p>
            <a:r>
              <a:rPr lang="en-US" altLang="zh-CN" sz="2000" b="1" dirty="0" smtClean="0">
                <a:solidFill>
                  <a:srgbClr val="002060"/>
                </a:solidFill>
                <a:latin typeface="华文楷体" panose="02010600040101010101" pitchFamily="2" charset="-122"/>
                <a:ea typeface="华文楷体" panose="02010600040101010101" pitchFamily="2" charset="-122"/>
              </a:rPr>
              <a:t>           2.</a:t>
            </a:r>
            <a:r>
              <a:rPr lang="zh-CN" altLang="en-US" sz="2000" b="1" dirty="0">
                <a:solidFill>
                  <a:srgbClr val="002060"/>
                </a:solidFill>
                <a:latin typeface="华文楷体" panose="02010600040101010101" pitchFamily="2" charset="-122"/>
                <a:ea typeface="华文楷体" panose="02010600040101010101" pitchFamily="2" charset="-122"/>
              </a:rPr>
              <a:t>随便给出初始</a:t>
            </a:r>
            <a:r>
              <a:rPr lang="zh-CN" altLang="en-US" sz="2000" b="1" dirty="0" smtClean="0">
                <a:solidFill>
                  <a:srgbClr val="002060"/>
                </a:solidFill>
                <a:latin typeface="华文楷体" panose="02010600040101010101" pitchFamily="2" charset="-122"/>
                <a:ea typeface="华文楷体" panose="02010600040101010101" pitchFamily="2" charset="-122"/>
              </a:rPr>
              <a:t>位置                 与</a:t>
            </a:r>
            <a:r>
              <a:rPr lang="zh-CN" altLang="en-US" sz="2000" b="1" dirty="0">
                <a:solidFill>
                  <a:srgbClr val="002060"/>
                </a:solidFill>
                <a:latin typeface="华文楷体" panose="02010600040101010101" pitchFamily="2" charset="-122"/>
                <a:ea typeface="华文楷体" panose="02010600040101010101" pitchFamily="2" charset="-122"/>
              </a:rPr>
              <a:t>学习</a:t>
            </a:r>
            <a:r>
              <a:rPr lang="zh-CN" altLang="en-US" sz="2000" b="1" dirty="0" smtClean="0">
                <a:solidFill>
                  <a:srgbClr val="002060"/>
                </a:solidFill>
                <a:latin typeface="华文楷体" panose="02010600040101010101" pitchFamily="2" charset="-122"/>
                <a:ea typeface="华文楷体" panose="02010600040101010101" pitchFamily="2" charset="-122"/>
              </a:rPr>
              <a:t>率</a:t>
            </a:r>
            <a:r>
              <a:rPr lang="en-US" altLang="zh-CN" sz="2000" b="1" dirty="0" smtClean="0">
                <a:solidFill>
                  <a:srgbClr val="002060"/>
                </a:solidFill>
                <a:latin typeface="华文楷体" panose="02010600040101010101" pitchFamily="2" charset="-122"/>
                <a:ea typeface="华文楷体" panose="02010600040101010101" pitchFamily="2" charset="-122"/>
              </a:rPr>
              <a:t>ŋ</a:t>
            </a:r>
            <a:r>
              <a:rPr lang="zh-CN" altLang="en-US" sz="2000" b="1" dirty="0" smtClean="0">
                <a:solidFill>
                  <a:srgbClr val="002060"/>
                </a:solidFill>
                <a:latin typeface="华文楷体" panose="02010600040101010101" pitchFamily="2" charset="-122"/>
                <a:ea typeface="华文楷体" panose="02010600040101010101" pitchFamily="2" charset="-122"/>
              </a:rPr>
              <a:t> </a:t>
            </a:r>
            <a:r>
              <a:rPr lang="zh-CN" altLang="en-US" sz="2000" b="1" dirty="0">
                <a:solidFill>
                  <a:srgbClr val="002060"/>
                </a:solidFill>
                <a:latin typeface="华文楷体" panose="02010600040101010101" pitchFamily="2" charset="-122"/>
                <a:ea typeface="华文楷体" panose="02010600040101010101" pitchFamily="2" charset="-122"/>
              </a:rPr>
              <a:t>。 </a:t>
            </a:r>
          </a:p>
        </p:txBody>
      </p:sp>
      <p:pic>
        <p:nvPicPr>
          <p:cNvPr id="2" name="图片 1"/>
          <p:cNvPicPr>
            <a:picLocks noChangeAspect="1"/>
          </p:cNvPicPr>
          <p:nvPr/>
        </p:nvPicPr>
        <p:blipFill>
          <a:blip r:embed="rId2"/>
          <a:stretch>
            <a:fillRect/>
          </a:stretch>
        </p:blipFill>
        <p:spPr>
          <a:xfrm>
            <a:off x="3793524" y="1787186"/>
            <a:ext cx="1192045" cy="270919"/>
          </a:xfrm>
          <a:prstGeom prst="rect">
            <a:avLst/>
          </a:prstGeom>
        </p:spPr>
      </p:pic>
      <p:pic>
        <p:nvPicPr>
          <p:cNvPr id="3" name="图片 2"/>
          <p:cNvPicPr>
            <a:picLocks noChangeAspect="1"/>
          </p:cNvPicPr>
          <p:nvPr/>
        </p:nvPicPr>
        <p:blipFill>
          <a:blip r:embed="rId3"/>
          <a:stretch>
            <a:fillRect/>
          </a:stretch>
        </p:blipFill>
        <p:spPr>
          <a:xfrm>
            <a:off x="2757919" y="2699505"/>
            <a:ext cx="3741027" cy="513251"/>
          </a:xfrm>
          <a:prstGeom prst="rect">
            <a:avLst/>
          </a:prstGeom>
        </p:spPr>
      </p:pic>
      <p:pic>
        <p:nvPicPr>
          <p:cNvPr id="6" name="图片 5"/>
          <p:cNvPicPr>
            <a:picLocks noChangeAspect="1"/>
          </p:cNvPicPr>
          <p:nvPr/>
        </p:nvPicPr>
        <p:blipFill>
          <a:blip r:embed="rId4"/>
          <a:stretch>
            <a:fillRect/>
          </a:stretch>
        </p:blipFill>
        <p:spPr>
          <a:xfrm>
            <a:off x="4868156" y="3398209"/>
            <a:ext cx="1333943" cy="235402"/>
          </a:xfrm>
          <a:prstGeom prst="rect">
            <a:avLst/>
          </a:prstGeom>
        </p:spPr>
      </p:pic>
      <p:pic>
        <p:nvPicPr>
          <p:cNvPr id="7" name="图片 6"/>
          <p:cNvPicPr>
            <a:picLocks noChangeAspect="1"/>
          </p:cNvPicPr>
          <p:nvPr/>
        </p:nvPicPr>
        <p:blipFill>
          <a:blip r:embed="rId5"/>
          <a:stretch>
            <a:fillRect/>
          </a:stretch>
        </p:blipFill>
        <p:spPr>
          <a:xfrm>
            <a:off x="2495868" y="3736935"/>
            <a:ext cx="8750396" cy="2335820"/>
          </a:xfrm>
          <a:prstGeom prst="rect">
            <a:avLst/>
          </a:prstGeom>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98599" y="943457"/>
            <a:ext cx="9726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r>
              <a:rPr lang="en-US" altLang="zh-CN" sz="2000" b="1" smtClean="0">
                <a:solidFill>
                  <a:srgbClr val="002060"/>
                </a:solidFill>
                <a:latin typeface="华文楷体" panose="02010600040101010101" pitchFamily="2" charset="-122"/>
                <a:ea typeface="华文楷体" panose="02010600040101010101" pitchFamily="2" charset="-122"/>
              </a:rPr>
              <a:t>3.</a:t>
            </a:r>
            <a:r>
              <a:rPr lang="zh-CN" altLang="en-US" sz="2000" b="1" smtClean="0">
                <a:solidFill>
                  <a:srgbClr val="002060"/>
                </a:solidFill>
                <a:latin typeface="华文楷体" panose="02010600040101010101" pitchFamily="2" charset="-122"/>
                <a:ea typeface="华文楷体" panose="02010600040101010101" pitchFamily="2" charset="-122"/>
              </a:rPr>
              <a:t>计算位移向量。</a:t>
            </a:r>
            <a:r>
              <a:rPr lang="zh-CN" altLang="en-US" sz="2000" smtClean="0">
                <a:latin typeface="华文楷体" panose="02010600040101010101" pitchFamily="2" charset="-122"/>
                <a:ea typeface="华文楷体" panose="02010600040101010101" pitchFamily="2" charset="-122"/>
              </a:rPr>
              <a:t>算出当前</a:t>
            </a:r>
            <a:r>
              <a:rPr lang="zh-CN" altLang="en-US" sz="2000">
                <a:latin typeface="华文楷体" panose="02010600040101010101" pitchFamily="2" charset="-122"/>
                <a:ea typeface="华文楷体" panose="02010600040101010101" pitchFamily="2" charset="-122"/>
              </a:rPr>
              <a:t>位置</a:t>
            </a:r>
            <a:r>
              <a:rPr lang="en-US" altLang="zh-CN" sz="2000">
                <a:latin typeface="华文楷体" panose="02010600040101010101" pitchFamily="2" charset="-122"/>
                <a:ea typeface="华文楷体" panose="02010600040101010101" pitchFamily="2" charset="-122"/>
              </a:rPr>
              <a:t>(</a:t>
            </a:r>
            <a:r>
              <a:rPr lang="zh-CN" altLang="en-US" sz="2000">
                <a:latin typeface="华文楷体" panose="02010600040101010101" pitchFamily="2" charset="-122"/>
                <a:ea typeface="华文楷体" panose="02010600040101010101" pitchFamily="2" charset="-122"/>
                <a:cs typeface="Arial" panose="020B0604020202020204" pitchFamily="34" charset="0"/>
              </a:rPr>
              <a:t> </a:t>
            </a:r>
            <a:r>
              <a:rPr lang="en-US" altLang="zh-CN" sz="2000">
                <a:latin typeface="华文楷体" panose="02010600040101010101" pitchFamily="2" charset="-122"/>
                <a:ea typeface="华文楷体" panose="02010600040101010101" pitchFamily="2" charset="-122"/>
                <a:cs typeface="Arial" panose="020B0604020202020204" pitchFamily="34" charset="0"/>
              </a:rPr>
              <a:t>x</a:t>
            </a:r>
            <a:r>
              <a:rPr lang="en-US" altLang="zh-CN" sz="1200">
                <a:latin typeface="华文楷体" panose="02010600040101010101" pitchFamily="2" charset="-122"/>
                <a:ea typeface="华文楷体" panose="02010600040101010101" pitchFamily="2" charset="-122"/>
                <a:cs typeface="Arial" panose="020B0604020202020204" pitchFamily="34" charset="0"/>
              </a:rPr>
              <a:t>i</a:t>
            </a:r>
            <a:r>
              <a:rPr lang="en-US" altLang="zh-CN" sz="2000">
                <a:latin typeface="华文楷体" panose="02010600040101010101" pitchFamily="2" charset="-122"/>
                <a:ea typeface="华文楷体" panose="02010600040101010101" pitchFamily="2" charset="-122"/>
                <a:cs typeface="Arial" panose="020B0604020202020204" pitchFamily="34" charset="0"/>
              </a:rPr>
              <a:t>,</a:t>
            </a:r>
            <a:r>
              <a:rPr lang="zh-CN" altLang="en-US" sz="2000">
                <a:latin typeface="华文楷体" panose="02010600040101010101" pitchFamily="2" charset="-122"/>
                <a:ea typeface="华文楷体" panose="02010600040101010101" pitchFamily="2" charset="-122"/>
                <a:cs typeface="Arial" panose="020B0604020202020204" pitchFamily="34" charset="0"/>
              </a:rPr>
              <a:t>  </a:t>
            </a:r>
            <a:r>
              <a:rPr lang="en-US" altLang="zh-CN" sz="2000">
                <a:latin typeface="华文楷体" panose="02010600040101010101" pitchFamily="2" charset="-122"/>
                <a:ea typeface="华文楷体" panose="02010600040101010101" pitchFamily="2" charset="-122"/>
                <a:cs typeface="Arial" panose="020B0604020202020204" pitchFamily="34" charset="0"/>
              </a:rPr>
              <a:t>y</a:t>
            </a:r>
            <a:r>
              <a:rPr lang="en-US" altLang="zh-CN" sz="1200">
                <a:latin typeface="华文楷体" panose="02010600040101010101" pitchFamily="2" charset="-122"/>
                <a:ea typeface="华文楷体" panose="02010600040101010101" pitchFamily="2" charset="-122"/>
                <a:cs typeface="Arial" panose="020B0604020202020204" pitchFamily="34" charset="0"/>
              </a:rPr>
              <a:t>i</a:t>
            </a:r>
            <a:r>
              <a:rPr lang="en-US" altLang="zh-CN" sz="2000" smtClean="0">
                <a:latin typeface="华文楷体" panose="02010600040101010101" pitchFamily="2" charset="-122"/>
                <a:ea typeface="华文楷体" panose="02010600040101010101" pitchFamily="2" charset="-122"/>
                <a:cs typeface="Arial" panose="020B0604020202020204" pitchFamily="34" charset="0"/>
              </a:rPr>
              <a:t>)</a:t>
            </a:r>
            <a:r>
              <a:rPr lang="zh-CN" altLang="en-US" sz="2000" smtClean="0">
                <a:latin typeface="华文楷体" panose="02010600040101010101" pitchFamily="2" charset="-122"/>
                <a:ea typeface="华文楷体" panose="02010600040101010101" pitchFamily="2" charset="-122"/>
                <a:cs typeface="Arial" panose="020B0604020202020204" pitchFamily="34" charset="0"/>
              </a:rPr>
              <a:t>的</a:t>
            </a:r>
            <a:r>
              <a:rPr lang="zh-CN" altLang="en-US" sz="2000" smtClean="0">
                <a:latin typeface="华文楷体" panose="02010600040101010101" pitchFamily="2" charset="-122"/>
                <a:ea typeface="华文楷体" panose="02010600040101010101" pitchFamily="2" charset="-122"/>
              </a:rPr>
              <a:t> 梯度式，按照下式求</a:t>
            </a:r>
            <a:r>
              <a:rPr lang="zh-CN" altLang="en-US" sz="2000">
                <a:latin typeface="华文楷体" panose="02010600040101010101" pitchFamily="2" charset="-122"/>
                <a:ea typeface="华文楷体" panose="02010600040101010101" pitchFamily="2" charset="-122"/>
              </a:rPr>
              <a:t>位移向量 </a:t>
            </a:r>
            <a:r>
              <a:rPr lang="en-US" altLang="zh-CN" sz="2000">
                <a:latin typeface="华文楷体" panose="02010600040101010101" pitchFamily="2" charset="-122"/>
                <a:ea typeface="华文楷体" panose="02010600040101010101" pitchFamily="2" charset="-122"/>
              </a:rPr>
              <a:t>(</a:t>
            </a:r>
            <a:r>
              <a:rPr lang="zh-CN" altLang="en-US" sz="2000">
                <a:latin typeface="华文楷体" panose="02010600040101010101" pitchFamily="2" charset="-122"/>
                <a:ea typeface="华文楷体" panose="02010600040101010101" pitchFamily="2" charset="-122"/>
                <a:cs typeface="Arial" panose="020B0604020202020204" pitchFamily="34" charset="0"/>
              </a:rPr>
              <a:t>∆ </a:t>
            </a:r>
            <a:r>
              <a:rPr lang="en-US" altLang="zh-CN" sz="2000">
                <a:latin typeface="华文楷体" panose="02010600040101010101" pitchFamily="2" charset="-122"/>
                <a:ea typeface="华文楷体" panose="02010600040101010101" pitchFamily="2" charset="-122"/>
                <a:cs typeface="Arial" panose="020B0604020202020204" pitchFamily="34" charset="0"/>
              </a:rPr>
              <a:t>x</a:t>
            </a:r>
            <a:r>
              <a:rPr lang="en-US" altLang="zh-CN" sz="1200">
                <a:latin typeface="华文楷体" panose="02010600040101010101" pitchFamily="2" charset="-122"/>
                <a:ea typeface="华文楷体" panose="02010600040101010101" pitchFamily="2" charset="-122"/>
                <a:cs typeface="Arial" panose="020B0604020202020204" pitchFamily="34" charset="0"/>
              </a:rPr>
              <a:t>i</a:t>
            </a:r>
            <a:r>
              <a:rPr lang="en-US" altLang="zh-CN" sz="2000">
                <a:latin typeface="华文楷体" panose="02010600040101010101" pitchFamily="2" charset="-122"/>
                <a:ea typeface="华文楷体" panose="02010600040101010101" pitchFamily="2" charset="-122"/>
                <a:cs typeface="Arial" panose="020B0604020202020204" pitchFamily="34" charset="0"/>
              </a:rPr>
              <a:t>,</a:t>
            </a:r>
            <a:r>
              <a:rPr lang="zh-CN" altLang="en-US" sz="2000">
                <a:latin typeface="华文楷体" panose="02010600040101010101" pitchFamily="2" charset="-122"/>
                <a:ea typeface="华文楷体" panose="02010600040101010101" pitchFamily="2" charset="-122"/>
                <a:cs typeface="Arial" panose="020B0604020202020204" pitchFamily="34" charset="0"/>
              </a:rPr>
              <a:t> ∆ </a:t>
            </a:r>
            <a:r>
              <a:rPr lang="en-US" altLang="zh-CN" sz="2000">
                <a:latin typeface="华文楷体" panose="02010600040101010101" pitchFamily="2" charset="-122"/>
                <a:ea typeface="华文楷体" panose="02010600040101010101" pitchFamily="2" charset="-122"/>
                <a:cs typeface="Arial" panose="020B0604020202020204" pitchFamily="34" charset="0"/>
              </a:rPr>
              <a:t>y</a:t>
            </a:r>
            <a:r>
              <a:rPr lang="en-US" altLang="zh-CN" sz="1200">
                <a:latin typeface="华文楷体" panose="02010600040101010101" pitchFamily="2" charset="-122"/>
                <a:ea typeface="华文楷体" panose="02010600040101010101" pitchFamily="2" charset="-122"/>
                <a:cs typeface="Arial" panose="020B0604020202020204" pitchFamily="34" charset="0"/>
              </a:rPr>
              <a:t>i</a:t>
            </a:r>
            <a:r>
              <a:rPr lang="en-US" altLang="zh-CN" sz="2000" smtClean="0">
                <a:latin typeface="华文楷体" panose="02010600040101010101" pitchFamily="2" charset="-122"/>
                <a:ea typeface="华文楷体" panose="02010600040101010101" pitchFamily="2" charset="-122"/>
                <a:cs typeface="Arial" panose="020B0604020202020204" pitchFamily="34" charset="0"/>
              </a:rPr>
              <a:t>)</a:t>
            </a:r>
            <a:r>
              <a:rPr lang="zh-CN" altLang="en-US" sz="2000" smtClean="0">
                <a:latin typeface="华文楷体" panose="02010600040101010101" pitchFamily="2" charset="-122"/>
                <a:ea typeface="华文楷体" panose="02010600040101010101" pitchFamily="2" charset="-122"/>
              </a:rPr>
              <a:t>。</a:t>
            </a:r>
            <a:endParaRPr lang="zh-CN" altLang="en-US" sz="2000" b="1">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2"/>
          <a:stretch>
            <a:fillRect/>
          </a:stretch>
        </p:blipFill>
        <p:spPr>
          <a:xfrm>
            <a:off x="2358825" y="1621593"/>
            <a:ext cx="8219597" cy="272473"/>
          </a:xfrm>
          <a:prstGeom prst="rect">
            <a:avLst/>
          </a:prstGeom>
        </p:spPr>
      </p:pic>
      <p:pic>
        <p:nvPicPr>
          <p:cNvPr id="8" name="图片 7"/>
          <p:cNvPicPr>
            <a:picLocks noChangeAspect="1"/>
          </p:cNvPicPr>
          <p:nvPr/>
        </p:nvPicPr>
        <p:blipFill>
          <a:blip r:embed="rId3"/>
          <a:stretch>
            <a:fillRect/>
          </a:stretch>
        </p:blipFill>
        <p:spPr>
          <a:xfrm>
            <a:off x="989309" y="2431585"/>
            <a:ext cx="10958627" cy="2130587"/>
          </a:xfrm>
          <a:prstGeom prst="rect">
            <a:avLst/>
          </a:prstGeom>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98599" y="943457"/>
            <a:ext cx="9726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r>
              <a:rPr lang="en-US" altLang="zh-CN" sz="2000" b="1" smtClean="0">
                <a:solidFill>
                  <a:srgbClr val="002060"/>
                </a:solidFill>
                <a:latin typeface="华文楷体" panose="02010600040101010101" pitchFamily="2" charset="-122"/>
                <a:ea typeface="华文楷体" panose="02010600040101010101" pitchFamily="2" charset="-122"/>
              </a:rPr>
              <a:t>4.</a:t>
            </a:r>
            <a:r>
              <a:rPr lang="zh-CN" altLang="en-US" sz="2000" b="1" smtClean="0">
                <a:solidFill>
                  <a:srgbClr val="002060"/>
                </a:solidFill>
                <a:latin typeface="华文楷体" panose="02010600040101010101" pitchFamily="2" charset="-122"/>
                <a:ea typeface="华文楷体" panose="02010600040101010101" pitchFamily="2" charset="-122"/>
              </a:rPr>
              <a:t>更新位置</a:t>
            </a:r>
            <a:r>
              <a:rPr lang="zh-CN" altLang="en-US" sz="2000" smtClean="0">
                <a:solidFill>
                  <a:srgbClr val="002060"/>
                </a:solidFill>
                <a:latin typeface="华文楷体" panose="02010600040101010101" pitchFamily="2" charset="-122"/>
                <a:ea typeface="华文楷体" panose="02010600040101010101" pitchFamily="2" charset="-122"/>
              </a:rPr>
              <a:t> 。</a:t>
            </a:r>
            <a:r>
              <a:rPr lang="zh-CN" altLang="en-US" sz="2000" smtClean="0">
                <a:latin typeface="华文楷体" panose="02010600040101010101" pitchFamily="2" charset="-122"/>
                <a:ea typeface="华文楷体" panose="02010600040101010101" pitchFamily="2" charset="-122"/>
              </a:rPr>
              <a:t>求</a:t>
            </a:r>
            <a:r>
              <a:rPr lang="zh-CN" altLang="en-US" sz="2000">
                <a:latin typeface="华文楷体" panose="02010600040101010101" pitchFamily="2" charset="-122"/>
                <a:ea typeface="华文楷体" panose="02010600040101010101" pitchFamily="2" charset="-122"/>
              </a:rPr>
              <a:t>出从当前</a:t>
            </a:r>
            <a:r>
              <a:rPr lang="zh-CN" altLang="en-US" sz="2000" smtClean="0">
                <a:latin typeface="华文楷体" panose="02010600040101010101" pitchFamily="2" charset="-122"/>
                <a:ea typeface="华文楷体" panose="02010600040101010101" pitchFamily="2" charset="-122"/>
              </a:rPr>
              <a:t>位置</a:t>
            </a:r>
            <a:r>
              <a:rPr lang="en-US" altLang="zh-CN" sz="2000">
                <a:latin typeface="华文楷体" panose="02010600040101010101" pitchFamily="2" charset="-122"/>
                <a:ea typeface="华文楷体" panose="02010600040101010101" pitchFamily="2" charset="-122"/>
              </a:rPr>
              <a:t>(</a:t>
            </a:r>
            <a:r>
              <a:rPr lang="zh-CN" altLang="en-US" sz="2000">
                <a:latin typeface="华文楷体" panose="02010600040101010101" pitchFamily="2" charset="-122"/>
                <a:ea typeface="华文楷体" panose="02010600040101010101" pitchFamily="2" charset="-122"/>
                <a:cs typeface="Arial" panose="020B0604020202020204" pitchFamily="34" charset="0"/>
              </a:rPr>
              <a:t> </a:t>
            </a:r>
            <a:r>
              <a:rPr lang="en-US" altLang="zh-CN" sz="2000">
                <a:latin typeface="华文楷体" panose="02010600040101010101" pitchFamily="2" charset="-122"/>
                <a:ea typeface="华文楷体" panose="02010600040101010101" pitchFamily="2" charset="-122"/>
                <a:cs typeface="Arial" panose="020B0604020202020204" pitchFamily="34" charset="0"/>
              </a:rPr>
              <a:t>x</a:t>
            </a:r>
            <a:r>
              <a:rPr lang="en-US" altLang="zh-CN" sz="1200">
                <a:latin typeface="华文楷体" panose="02010600040101010101" pitchFamily="2" charset="-122"/>
                <a:ea typeface="华文楷体" panose="02010600040101010101" pitchFamily="2" charset="-122"/>
                <a:cs typeface="Arial" panose="020B0604020202020204" pitchFamily="34" charset="0"/>
              </a:rPr>
              <a:t>i</a:t>
            </a:r>
            <a:r>
              <a:rPr lang="en-US" altLang="zh-CN" sz="2000">
                <a:latin typeface="华文楷体" panose="02010600040101010101" pitchFamily="2" charset="-122"/>
                <a:ea typeface="华文楷体" panose="02010600040101010101" pitchFamily="2" charset="-122"/>
                <a:cs typeface="Arial" panose="020B0604020202020204" pitchFamily="34" charset="0"/>
              </a:rPr>
              <a:t>,</a:t>
            </a:r>
            <a:r>
              <a:rPr lang="zh-CN" altLang="en-US" sz="2000">
                <a:latin typeface="华文楷体" panose="02010600040101010101" pitchFamily="2" charset="-122"/>
                <a:ea typeface="华文楷体" panose="02010600040101010101" pitchFamily="2" charset="-122"/>
                <a:cs typeface="Arial" panose="020B0604020202020204" pitchFamily="34" charset="0"/>
              </a:rPr>
              <a:t>  </a:t>
            </a:r>
            <a:r>
              <a:rPr lang="en-US" altLang="zh-CN" sz="2000">
                <a:latin typeface="华文楷体" panose="02010600040101010101" pitchFamily="2" charset="-122"/>
                <a:ea typeface="华文楷体" panose="02010600040101010101" pitchFamily="2" charset="-122"/>
                <a:cs typeface="Arial" panose="020B0604020202020204" pitchFamily="34" charset="0"/>
              </a:rPr>
              <a:t>y</a:t>
            </a:r>
            <a:r>
              <a:rPr lang="en-US" altLang="zh-CN" sz="1200">
                <a:latin typeface="华文楷体" panose="02010600040101010101" pitchFamily="2" charset="-122"/>
                <a:ea typeface="华文楷体" panose="02010600040101010101" pitchFamily="2" charset="-122"/>
                <a:cs typeface="Arial" panose="020B0604020202020204" pitchFamily="34" charset="0"/>
              </a:rPr>
              <a:t>i</a:t>
            </a:r>
            <a:r>
              <a:rPr lang="en-US" altLang="zh-CN" sz="2000">
                <a:latin typeface="华文楷体" panose="02010600040101010101" pitchFamily="2" charset="-122"/>
                <a:ea typeface="华文楷体" panose="02010600040101010101" pitchFamily="2" charset="-122"/>
                <a:cs typeface="Arial" panose="020B0604020202020204" pitchFamily="34" charset="0"/>
              </a:rPr>
              <a:t>)</a:t>
            </a:r>
            <a:r>
              <a:rPr lang="zh-CN" altLang="en-US" sz="2000" smtClean="0">
                <a:latin typeface="华文楷体" panose="02010600040101010101" pitchFamily="2" charset="-122"/>
                <a:ea typeface="华文楷体" panose="02010600040101010101" pitchFamily="2" charset="-122"/>
              </a:rPr>
              <a:t>移动</a:t>
            </a:r>
            <a:r>
              <a:rPr lang="zh-CN" altLang="en-US" sz="2000">
                <a:latin typeface="华文楷体" panose="02010600040101010101" pitchFamily="2" charset="-122"/>
                <a:ea typeface="华文楷体" panose="02010600040101010101" pitchFamily="2" charset="-122"/>
              </a:rPr>
              <a:t>到的</a:t>
            </a:r>
            <a:r>
              <a:rPr lang="zh-CN" altLang="en-US" sz="2000" smtClean="0">
                <a:latin typeface="华文楷体" panose="02010600040101010101" pitchFamily="2" charset="-122"/>
                <a:ea typeface="华文楷体" panose="02010600040101010101" pitchFamily="2" charset="-122"/>
              </a:rPr>
              <a:t>点</a:t>
            </a:r>
            <a:r>
              <a:rPr lang="en-US" altLang="zh-CN" sz="2000">
                <a:latin typeface="华文楷体" panose="02010600040101010101" pitchFamily="2" charset="-122"/>
                <a:ea typeface="华文楷体" panose="02010600040101010101" pitchFamily="2" charset="-122"/>
              </a:rPr>
              <a:t>(</a:t>
            </a:r>
            <a:r>
              <a:rPr lang="zh-CN" altLang="en-US" sz="2000">
                <a:latin typeface="华文楷体" panose="02010600040101010101" pitchFamily="2" charset="-122"/>
                <a:ea typeface="华文楷体" panose="02010600040101010101" pitchFamily="2" charset="-122"/>
                <a:cs typeface="Arial" panose="020B0604020202020204" pitchFamily="34" charset="0"/>
              </a:rPr>
              <a:t> </a:t>
            </a:r>
            <a:r>
              <a:rPr lang="en-US" altLang="zh-CN" sz="2000" smtClean="0">
                <a:latin typeface="华文楷体" panose="02010600040101010101" pitchFamily="2" charset="-122"/>
                <a:ea typeface="华文楷体" panose="02010600040101010101" pitchFamily="2" charset="-122"/>
                <a:cs typeface="Arial" panose="020B0604020202020204" pitchFamily="34" charset="0"/>
              </a:rPr>
              <a:t>x</a:t>
            </a:r>
            <a:r>
              <a:rPr lang="en-US" altLang="zh-CN" sz="1200" smtClean="0">
                <a:latin typeface="华文楷体" panose="02010600040101010101" pitchFamily="2" charset="-122"/>
                <a:ea typeface="华文楷体" panose="02010600040101010101" pitchFamily="2" charset="-122"/>
                <a:cs typeface="Arial" panose="020B0604020202020204" pitchFamily="34" charset="0"/>
              </a:rPr>
              <a:t>i+1</a:t>
            </a:r>
            <a:r>
              <a:rPr lang="en-US" altLang="zh-CN" sz="2000" smtClean="0">
                <a:latin typeface="华文楷体" panose="02010600040101010101" pitchFamily="2" charset="-122"/>
                <a:ea typeface="华文楷体" panose="02010600040101010101" pitchFamily="2" charset="-122"/>
                <a:cs typeface="Arial" panose="020B0604020202020204" pitchFamily="34" charset="0"/>
              </a:rPr>
              <a:t>,</a:t>
            </a:r>
            <a:r>
              <a:rPr lang="zh-CN" altLang="en-US" sz="2000" smtClean="0">
                <a:latin typeface="华文楷体" panose="02010600040101010101" pitchFamily="2" charset="-122"/>
                <a:ea typeface="华文楷体" panose="02010600040101010101" pitchFamily="2" charset="-122"/>
                <a:cs typeface="Arial" panose="020B0604020202020204" pitchFamily="34" charset="0"/>
              </a:rPr>
              <a:t>  </a:t>
            </a:r>
            <a:r>
              <a:rPr lang="en-US" altLang="zh-CN" sz="2000" smtClean="0">
                <a:latin typeface="华文楷体" panose="02010600040101010101" pitchFamily="2" charset="-122"/>
                <a:ea typeface="华文楷体" panose="02010600040101010101" pitchFamily="2" charset="-122"/>
                <a:cs typeface="Arial" panose="020B0604020202020204" pitchFamily="34" charset="0"/>
              </a:rPr>
              <a:t>y</a:t>
            </a:r>
            <a:r>
              <a:rPr lang="en-US" altLang="zh-CN" sz="1200" smtClean="0">
                <a:latin typeface="华文楷体" panose="02010600040101010101" pitchFamily="2" charset="-122"/>
                <a:ea typeface="华文楷体" panose="02010600040101010101" pitchFamily="2" charset="-122"/>
                <a:cs typeface="Arial" panose="020B0604020202020204" pitchFamily="34" charset="0"/>
              </a:rPr>
              <a:t>i+1</a:t>
            </a:r>
            <a:r>
              <a:rPr lang="en-US" altLang="zh-CN" sz="2000" smtClean="0">
                <a:latin typeface="华文楷体" panose="02010600040101010101" pitchFamily="2" charset="-122"/>
                <a:ea typeface="华文楷体" panose="02010600040101010101" pitchFamily="2" charset="-122"/>
                <a:cs typeface="Arial" panose="020B0604020202020204" pitchFamily="34" charset="0"/>
              </a:rPr>
              <a:t>)</a:t>
            </a:r>
            <a:r>
              <a:rPr lang="zh-CN" altLang="en-US" sz="2000" smtClean="0">
                <a:latin typeface="华文楷体" panose="02010600040101010101" pitchFamily="2" charset="-122"/>
                <a:ea typeface="华文楷体" panose="02010600040101010101" pitchFamily="2" charset="-122"/>
                <a:cs typeface="Arial" panose="020B0604020202020204" pitchFamily="34" charset="0"/>
              </a:rPr>
              <a:t>的坐标</a:t>
            </a:r>
            <a:endParaRPr lang="zh-CN" altLang="en-US" sz="2000" b="1">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2306556" y="1453662"/>
            <a:ext cx="6886871" cy="306443"/>
          </a:xfrm>
          <a:prstGeom prst="rect">
            <a:avLst/>
          </a:prstGeom>
        </p:spPr>
      </p:pic>
      <p:pic>
        <p:nvPicPr>
          <p:cNvPr id="7" name="图片 6"/>
          <p:cNvPicPr>
            <a:picLocks noChangeAspect="1"/>
          </p:cNvPicPr>
          <p:nvPr/>
        </p:nvPicPr>
        <p:blipFill>
          <a:blip r:embed="rId3"/>
          <a:stretch>
            <a:fillRect/>
          </a:stretch>
        </p:blipFill>
        <p:spPr>
          <a:xfrm>
            <a:off x="960182" y="2065437"/>
            <a:ext cx="10770759" cy="2988477"/>
          </a:xfrm>
          <a:prstGeom prst="rect">
            <a:avLst/>
          </a:prstGeom>
        </p:spPr>
      </p:pic>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98599" y="943457"/>
            <a:ext cx="97262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r>
              <a:rPr lang="en-US" altLang="zh-CN" sz="2000" b="1" smtClean="0">
                <a:solidFill>
                  <a:srgbClr val="002060"/>
                </a:solidFill>
                <a:latin typeface="华文楷体" panose="02010600040101010101" pitchFamily="2" charset="-122"/>
                <a:ea typeface="华文楷体" panose="02010600040101010101" pitchFamily="2" charset="-122"/>
              </a:rPr>
              <a:t>5.</a:t>
            </a:r>
            <a:r>
              <a:rPr lang="zh-CN" altLang="en-US" sz="2000" b="1" smtClean="0">
                <a:solidFill>
                  <a:srgbClr val="002060"/>
                </a:solidFill>
                <a:latin typeface="华文楷体" panose="02010600040101010101" pitchFamily="2" charset="-122"/>
                <a:ea typeface="华文楷体" panose="02010600040101010101" pitchFamily="2" charset="-122"/>
              </a:rPr>
              <a:t> 反复执行</a:t>
            </a:r>
            <a:r>
              <a:rPr lang="en-US" altLang="zh-CN" sz="2000" b="1" smtClean="0">
                <a:solidFill>
                  <a:srgbClr val="002060"/>
                </a:solidFill>
                <a:latin typeface="华文楷体" panose="02010600040101010101" pitchFamily="2" charset="-122"/>
                <a:ea typeface="华文楷体" panose="02010600040101010101" pitchFamily="2" charset="-122"/>
              </a:rPr>
              <a:t>3</a:t>
            </a:r>
            <a:r>
              <a:rPr lang="zh-CN" altLang="en-US" sz="2000" b="1" smtClean="0">
                <a:solidFill>
                  <a:srgbClr val="002060"/>
                </a:solidFill>
                <a:latin typeface="华文楷体" panose="02010600040101010101" pitchFamily="2" charset="-122"/>
                <a:ea typeface="华文楷体" panose="02010600040101010101" pitchFamily="2" charset="-122"/>
              </a:rPr>
              <a:t> </a:t>
            </a:r>
            <a:r>
              <a:rPr lang="zh-CN" altLang="en-US" sz="2000" b="1">
                <a:solidFill>
                  <a:srgbClr val="002060"/>
                </a:solidFill>
                <a:latin typeface="华文楷体" panose="02010600040101010101" pitchFamily="2" charset="-122"/>
                <a:ea typeface="华文楷体" panose="02010600040101010101" pitchFamily="2" charset="-122"/>
              </a:rPr>
              <a:t>～ </a:t>
            </a:r>
            <a:r>
              <a:rPr lang="en-US" altLang="zh-CN" sz="2000" b="1" smtClean="0">
                <a:solidFill>
                  <a:srgbClr val="002060"/>
                </a:solidFill>
                <a:latin typeface="华文楷体" panose="02010600040101010101" pitchFamily="2" charset="-122"/>
                <a:ea typeface="华文楷体" panose="02010600040101010101" pitchFamily="2" charset="-122"/>
              </a:rPr>
              <a:t>4</a:t>
            </a:r>
            <a:r>
              <a:rPr lang="zh-CN" altLang="en-US" sz="2000" b="1" smtClean="0">
                <a:solidFill>
                  <a:srgbClr val="002060"/>
                </a:solidFill>
                <a:latin typeface="华文楷体" panose="02010600040101010101" pitchFamily="2" charset="-122"/>
                <a:ea typeface="华文楷体" panose="02010600040101010101" pitchFamily="2" charset="-122"/>
              </a:rPr>
              <a:t>的操作，</a:t>
            </a:r>
            <a:r>
              <a:rPr lang="zh-CN" altLang="en-US" sz="2000" smtClean="0">
                <a:solidFill>
                  <a:srgbClr val="002060"/>
                </a:solidFill>
                <a:latin typeface="华文楷体" panose="02010600040101010101" pitchFamily="2" charset="-122"/>
                <a:ea typeface="华文楷体" panose="02010600040101010101" pitchFamily="2" charset="-122"/>
              </a:rPr>
              <a:t>下图是反复执行</a:t>
            </a:r>
            <a:r>
              <a:rPr lang="en-US" altLang="zh-CN" sz="2000" smtClean="0">
                <a:solidFill>
                  <a:srgbClr val="002060"/>
                </a:solidFill>
                <a:latin typeface="华文楷体" panose="02010600040101010101" pitchFamily="2" charset="-122"/>
                <a:ea typeface="华文楷体" panose="02010600040101010101" pitchFamily="2" charset="-122"/>
              </a:rPr>
              <a:t>30</a:t>
            </a:r>
            <a:r>
              <a:rPr lang="zh-CN" altLang="en-US" sz="2000" smtClean="0">
                <a:solidFill>
                  <a:srgbClr val="002060"/>
                </a:solidFill>
                <a:latin typeface="华文楷体" panose="02010600040101010101" pitchFamily="2" charset="-122"/>
                <a:ea typeface="华文楷体" panose="02010600040101010101" pitchFamily="2" charset="-122"/>
              </a:rPr>
              <a:t>次的结果：</a:t>
            </a:r>
            <a:endParaRPr lang="zh-CN" altLang="en-US" sz="2000" b="1">
              <a:solidFill>
                <a:srgbClr val="00206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2306556" y="1453662"/>
            <a:ext cx="6886871" cy="306443"/>
          </a:xfrm>
          <a:prstGeom prst="rect">
            <a:avLst/>
          </a:prstGeom>
        </p:spPr>
      </p:pic>
      <p:pic>
        <p:nvPicPr>
          <p:cNvPr id="5" name="图片 4"/>
          <p:cNvPicPr>
            <a:picLocks noChangeAspect="1"/>
          </p:cNvPicPr>
          <p:nvPr/>
        </p:nvPicPr>
        <p:blipFill>
          <a:blip r:embed="rId3"/>
          <a:stretch>
            <a:fillRect/>
          </a:stretch>
        </p:blipFill>
        <p:spPr>
          <a:xfrm>
            <a:off x="1898599" y="1870200"/>
            <a:ext cx="9078869" cy="4431746"/>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759585" y="261620"/>
            <a:ext cx="9930130" cy="6831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en-US" sz="2800" b="1">
                <a:solidFill>
                  <a:srgbClr val="000099"/>
                </a:solidFill>
                <a:latin typeface="华文楷体" panose="02010600040101010101" pitchFamily="2" charset="-122"/>
                <a:ea typeface="华文楷体" panose="02010600040101010101" pitchFamily="2" charset="-122"/>
                <a:sym typeface="+mn-ea"/>
              </a:rPr>
              <a:t>4.</a:t>
            </a:r>
            <a:r>
              <a:rPr sz="2800" b="1">
                <a:solidFill>
                  <a:srgbClr val="000099"/>
                </a:solidFill>
                <a:latin typeface="华文楷体" panose="02010600040101010101" pitchFamily="2" charset="-122"/>
                <a:ea typeface="华文楷体" panose="02010600040101010101" pitchFamily="2" charset="-122"/>
                <a:sym typeface="+mn-ea"/>
              </a:rPr>
              <a:t>指数函数与 Sigmoid 函数</a:t>
            </a:r>
          </a:p>
          <a:p>
            <a:pPr fontAlgn="base">
              <a:lnSpc>
                <a:spcPct val="150000"/>
              </a:lnSpc>
              <a:spcBef>
                <a:spcPct val="0"/>
              </a:spcBef>
              <a:spcAft>
                <a:spcPct val="0"/>
              </a:spcAft>
              <a:buFont typeface="Arial" panose="020B0604020202020204" pitchFamily="34" charset="0"/>
              <a:buNone/>
            </a:pPr>
            <a:r>
              <a:rPr sz="2400" b="1">
                <a:solidFill>
                  <a:srgbClr val="000099"/>
                </a:solidFill>
                <a:latin typeface="华文楷体" panose="02010600040101010101" pitchFamily="2" charset="-122"/>
                <a:ea typeface="华文楷体" panose="02010600040101010101" pitchFamily="2" charset="-122"/>
                <a:sym typeface="+mn-ea"/>
              </a:rPr>
              <a:t> </a:t>
            </a:r>
            <a:r>
              <a:rPr lang="en-US" sz="2400" b="1">
                <a:solidFill>
                  <a:srgbClr val="000099"/>
                </a:solidFill>
                <a:latin typeface="华文楷体" panose="02010600040101010101" pitchFamily="2" charset="-122"/>
                <a:ea typeface="华文楷体" panose="02010600040101010101" pitchFamily="2" charset="-122"/>
                <a:sym typeface="+mn-ea"/>
              </a:rPr>
              <a:t>(1)</a:t>
            </a:r>
            <a:r>
              <a:rPr lang="zh-CN" sz="2400" b="1">
                <a:gradFill>
                  <a:gsLst>
                    <a:gs pos="0">
                      <a:srgbClr val="012D86"/>
                    </a:gs>
                    <a:gs pos="100000">
                      <a:srgbClr val="0E2557"/>
                    </a:gs>
                  </a:gsLst>
                  <a:lin scaled="0"/>
                </a:gradFill>
                <a:ea typeface="华文楷体" panose="02010600040101010101" pitchFamily="2" charset="-122"/>
                <a:sym typeface="+mn-ea"/>
              </a:rPr>
              <a:t>指数函数：</a:t>
            </a:r>
            <a:r>
              <a:rPr lang="zh-CN" sz="2000" b="1">
                <a:gradFill>
                  <a:gsLst>
                    <a:gs pos="0">
                      <a:srgbClr val="012D86"/>
                    </a:gs>
                    <a:gs pos="100000">
                      <a:srgbClr val="0E2557"/>
                    </a:gs>
                  </a:gsLst>
                  <a:lin scaled="0"/>
                </a:gradFill>
                <a:ea typeface="华文楷体" panose="02010600040101010101" pitchFamily="2" charset="-122"/>
                <a:sym typeface="+mn-ea"/>
              </a:rPr>
              <a:t>  </a:t>
            </a:r>
          </a:p>
          <a:p>
            <a:pPr fontAlgn="base">
              <a:lnSpc>
                <a:spcPct val="150000"/>
              </a:lnSpc>
              <a:spcBef>
                <a:spcPct val="0"/>
              </a:spcBef>
              <a:spcAft>
                <a:spcPct val="0"/>
              </a:spcAft>
              <a:buFont typeface="Arial" panose="020B0604020202020204" pitchFamily="34" charset="0"/>
              <a:buNone/>
            </a:pPr>
            <a:r>
              <a:rPr lang="zh-CN" sz="2000" b="1">
                <a:gradFill>
                  <a:gsLst>
                    <a:gs pos="0">
                      <a:srgbClr val="012D86"/>
                    </a:gs>
                    <a:gs pos="100000">
                      <a:srgbClr val="0E2557"/>
                    </a:gs>
                  </a:gsLst>
                  <a:lin scaled="0"/>
                </a:gradFill>
                <a:ea typeface="华文楷体" panose="02010600040101010101" pitchFamily="2" charset="-122"/>
                <a:sym typeface="+mn-ea"/>
              </a:rPr>
              <a:t>              </a:t>
            </a:r>
            <a:r>
              <a:rPr lang="en-US" altLang="zh-CN" sz="2000">
                <a:gradFill>
                  <a:gsLst>
                    <a:gs pos="0">
                      <a:srgbClr val="012D86"/>
                    </a:gs>
                    <a:gs pos="100000">
                      <a:srgbClr val="0E2557"/>
                    </a:gs>
                  </a:gsLst>
                  <a:lin scaled="0"/>
                </a:gradFill>
                <a:ea typeface="华文楷体" panose="02010600040101010101" pitchFamily="2" charset="-122"/>
                <a:sym typeface="+mn-ea"/>
              </a:rPr>
              <a:t>                      ( a&gt;0&amp;&amp;a</a:t>
            </a:r>
            <a:r>
              <a:rPr lang="en-US" altLang="zh-CN" sz="2000">
                <a:gradFill>
                  <a:gsLst>
                    <a:gs pos="0">
                      <a:srgbClr val="012D86"/>
                    </a:gs>
                    <a:gs pos="100000">
                      <a:srgbClr val="0E2557"/>
                    </a:gs>
                  </a:gsLst>
                  <a:lin scaled="0"/>
                </a:gradFill>
                <a:latin typeface="Arial" panose="020B0604020202020204" pitchFamily="34" charset="0"/>
                <a:ea typeface="华文楷体" panose="02010600040101010101" pitchFamily="2" charset="-122"/>
                <a:cs typeface="Arial" panose="020B0604020202020204" pitchFamily="34" charset="0"/>
                <a:sym typeface="+mn-ea"/>
              </a:rPr>
              <a:t>≠1)</a:t>
            </a:r>
            <a:endParaRPr lang="zh-CN" sz="2000">
              <a:gradFill>
                <a:gsLst>
                  <a:gs pos="0">
                    <a:srgbClr val="012D86"/>
                  </a:gs>
                  <a:gs pos="100000">
                    <a:srgbClr val="0E2557"/>
                  </a:gs>
                </a:gsLst>
                <a:lin scaled="0"/>
              </a:gradFill>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sz="2000" b="1">
                <a:gradFill>
                  <a:gsLst>
                    <a:gs pos="0">
                      <a:srgbClr val="012D86"/>
                    </a:gs>
                    <a:gs pos="100000">
                      <a:srgbClr val="0E2557"/>
                    </a:gs>
                  </a:gsLst>
                  <a:lin scaled="0"/>
                </a:gradFill>
                <a:ea typeface="华文楷体" panose="02010600040101010101" pitchFamily="2" charset="-122"/>
                <a:sym typeface="+mn-ea"/>
              </a:rPr>
              <a:t>  </a:t>
            </a:r>
            <a:r>
              <a:rPr lang="zh-CN">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注：</a:t>
            </a:r>
            <a:r>
              <a:rPr>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常数</a:t>
            </a:r>
            <a:r>
              <a:rPr lang="en-US">
                <a:solidFill>
                  <a:srgbClr val="FF0000"/>
                </a:solidFill>
                <a:latin typeface="华文楷体" panose="02010600040101010101" pitchFamily="2" charset="-122"/>
                <a:ea typeface="华文楷体" panose="02010600040101010101" pitchFamily="2" charset="-122"/>
                <a:sym typeface="+mn-ea"/>
              </a:rPr>
              <a:t>a</a:t>
            </a:r>
            <a:r>
              <a:rPr>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称为指数函数的</a:t>
            </a:r>
            <a:r>
              <a:rPr>
                <a:solidFill>
                  <a:srgbClr val="FF0000"/>
                </a:solidFill>
                <a:latin typeface="华文楷体" panose="02010600040101010101" pitchFamily="2" charset="-122"/>
                <a:ea typeface="华文楷体" panose="02010600040101010101" pitchFamily="2" charset="-122"/>
                <a:sym typeface="+mn-ea"/>
              </a:rPr>
              <a:t>底数</a:t>
            </a:r>
            <a:r>
              <a:rPr lang="zh-CN">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zh-CN">
                <a:solidFill>
                  <a:srgbClr val="FF0000"/>
                </a:solidFill>
                <a:latin typeface="华文楷体" panose="02010600040101010101" pitchFamily="2" charset="-122"/>
                <a:ea typeface="华文楷体" panose="02010600040101010101" pitchFamily="2" charset="-122"/>
                <a:sym typeface="+mn-ea"/>
              </a:rPr>
              <a:t>纳皮尔数 e</a:t>
            </a:r>
            <a:r>
              <a:rPr lang="zh-CN">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是一个特别重要的底数近似值</a:t>
            </a:r>
            <a:r>
              <a:rPr lang="en-US" altLang="zh-CN">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2.71828...</a:t>
            </a:r>
            <a:endParaRPr lang="en-US" alt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en-US" sz="24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(2)</a:t>
            </a:r>
            <a:r>
              <a:rPr lang="zh-CN" sz="2400" b="1">
                <a:gradFill>
                  <a:gsLst>
                    <a:gs pos="0">
                      <a:srgbClr val="012D86"/>
                    </a:gs>
                    <a:gs pos="100000">
                      <a:srgbClr val="0E2557"/>
                    </a:gs>
                  </a:gsLst>
                  <a:lin scaled="0"/>
                </a:gradFill>
                <a:ea typeface="华文楷体" panose="02010600040101010101" pitchFamily="2" charset="-122"/>
                <a:sym typeface="+mn-ea"/>
              </a:rPr>
              <a:t>Sigmoid 函数</a:t>
            </a:r>
            <a:r>
              <a:rPr lang="en-US" altLang="zh-CN" sz="2400" b="1">
                <a:gradFill>
                  <a:gsLst>
                    <a:gs pos="0">
                      <a:srgbClr val="012D86"/>
                    </a:gs>
                    <a:gs pos="100000">
                      <a:srgbClr val="0E2557"/>
                    </a:gs>
                  </a:gsLst>
                  <a:lin scaled="0"/>
                </a:gradFill>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endParaRPr lang="zh-CN" sz="2400" b="1">
              <a:gradFill>
                <a:gsLst>
                  <a:gs pos="0">
                    <a:srgbClr val="012D86"/>
                  </a:gs>
                  <a:gs pos="100000">
                    <a:srgbClr val="0E2557"/>
                  </a:gs>
                </a:gsLst>
                <a:lin scaled="0"/>
              </a:gradFill>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r>
              <a:rPr>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注：exp是exponential function（指数函数）的简略记法</a:t>
            </a:r>
            <a:r>
              <a:rPr lang="en-US">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a:t>
            </a:r>
            <a:r>
              <a:rPr lang="en-US">
                <a:solidFill>
                  <a:srgbClr val="FF0000"/>
                </a:solidFill>
                <a:latin typeface="华文楷体" panose="02010600040101010101" pitchFamily="2" charset="-122"/>
                <a:ea typeface="华文楷体" panose="02010600040101010101" pitchFamily="2" charset="-122"/>
                <a:sym typeface="+mn-ea"/>
              </a:rPr>
              <a:t>exp(x)</a:t>
            </a:r>
            <a:r>
              <a:rPr>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表示指数函数</a:t>
            </a:r>
          </a:p>
          <a:p>
            <a:pPr fontAlgn="base">
              <a:lnSpc>
                <a:spcPct val="150000"/>
              </a:lnSpc>
              <a:spcBef>
                <a:spcPct val="0"/>
              </a:spcBef>
              <a:spcAft>
                <a:spcPct val="0"/>
              </a:spcAft>
              <a:buFont typeface="Arial" panose="020B0604020202020204" pitchFamily="34" charset="0"/>
              <a:buNone/>
            </a:pPr>
            <a:r>
              <a:rPr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    </a:t>
            </a:r>
            <a:r>
              <a:rPr lang="zh-CN"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rPr>
              <a:t>函数图像：</a:t>
            </a:r>
            <a:endParaRPr sz="2000" b="1">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endParaRPr b="1">
              <a:solidFill>
                <a:srgbClr val="000099"/>
              </a:soli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b="1">
                <a:solidFill>
                  <a:srgbClr val="000099"/>
                </a:solidFill>
                <a:latin typeface="华文楷体" panose="02010600040101010101" pitchFamily="2" charset="-122"/>
                <a:ea typeface="华文楷体" panose="02010600040101010101" pitchFamily="2" charset="-122"/>
                <a:sym typeface="+mn-ea"/>
              </a:rPr>
              <a:t>                            </a:t>
            </a:r>
            <a:endParaRPr sz="2000" b="1">
              <a:gradFill>
                <a:gsLst>
                  <a:gs pos="0">
                    <a:srgbClr val="012D86"/>
                  </a:gs>
                  <a:gs pos="100000">
                    <a:srgbClr val="0E2557"/>
                  </a:gs>
                </a:gsLst>
                <a:lin scaled="0"/>
              </a:gradFill>
              <a:latin typeface="华文楷体" panose="02010600040101010101" pitchFamily="2" charset="-122"/>
              <a:ea typeface="华文楷体" panose="02010600040101010101" pitchFamily="2" charset="-122"/>
              <a:sym typeface="+mn-ea"/>
            </a:endParaRPr>
          </a:p>
          <a:p>
            <a:pPr fontAlgn="base">
              <a:lnSpc>
                <a:spcPct val="150000"/>
              </a:lnSpc>
              <a:spcBef>
                <a:spcPct val="0"/>
              </a:spcBef>
              <a:spcAft>
                <a:spcPct val="0"/>
              </a:spcAft>
              <a:buFont typeface="Arial" panose="020B0604020202020204" pitchFamily="34" charset="0"/>
              <a:buNone/>
            </a:pPr>
            <a:r>
              <a:rPr lang="zh-CN" altLang="en-US" sz="2000" b="1">
                <a:solidFill>
                  <a:srgbClr val="FF0000"/>
                </a:solidFill>
                <a:latin typeface="华文楷体" panose="02010600040101010101" pitchFamily="2" charset="-122"/>
                <a:ea typeface="华文楷体" panose="02010600040101010101" pitchFamily="2" charset="-122"/>
              </a:rPr>
              <a:t>   </a:t>
            </a:r>
          </a:p>
          <a:p>
            <a:pPr fontAlgn="base">
              <a:lnSpc>
                <a:spcPct val="150000"/>
              </a:lnSpc>
              <a:spcBef>
                <a:spcPct val="0"/>
              </a:spcBef>
              <a:spcAft>
                <a:spcPct val="0"/>
              </a:spcAft>
              <a:buFont typeface="Arial" panose="020B0604020202020204" pitchFamily="34" charset="0"/>
              <a:buNone/>
            </a:pPr>
            <a:r>
              <a:rPr lang="zh-CN" altLang="en-US" sz="2000" b="1">
                <a:solidFill>
                  <a:srgbClr val="FF0000"/>
                </a:solidFill>
                <a:latin typeface="华文楷体" panose="02010600040101010101" pitchFamily="2" charset="-122"/>
                <a:ea typeface="华文楷体" panose="02010600040101010101" pitchFamily="2" charset="-122"/>
              </a:rPr>
              <a:t>   </a:t>
            </a:r>
          </a:p>
        </p:txBody>
      </p:sp>
      <p:pic>
        <p:nvPicPr>
          <p:cNvPr id="4" name="图片 3"/>
          <p:cNvPicPr>
            <a:picLocks noChangeAspect="1"/>
          </p:cNvPicPr>
          <p:nvPr/>
        </p:nvPicPr>
        <p:blipFill>
          <a:blip r:embed="rId2"/>
          <a:stretch>
            <a:fillRect/>
          </a:stretch>
        </p:blipFill>
        <p:spPr>
          <a:xfrm>
            <a:off x="3340735" y="1655445"/>
            <a:ext cx="882015" cy="299720"/>
          </a:xfrm>
          <a:prstGeom prst="rect">
            <a:avLst/>
          </a:prstGeom>
        </p:spPr>
      </p:pic>
      <p:pic>
        <p:nvPicPr>
          <p:cNvPr id="7" name="图片 6"/>
          <p:cNvPicPr>
            <a:picLocks noChangeAspect="1"/>
          </p:cNvPicPr>
          <p:nvPr/>
        </p:nvPicPr>
        <p:blipFill>
          <a:blip r:embed="rId3"/>
          <a:stretch>
            <a:fillRect/>
          </a:stretch>
        </p:blipFill>
        <p:spPr>
          <a:xfrm>
            <a:off x="10142220" y="3072765"/>
            <a:ext cx="244475" cy="212725"/>
          </a:xfrm>
          <a:prstGeom prst="rect">
            <a:avLst/>
          </a:prstGeom>
        </p:spPr>
      </p:pic>
      <p:pic>
        <p:nvPicPr>
          <p:cNvPr id="8" name="图片 7"/>
          <p:cNvPicPr>
            <a:picLocks noChangeAspect="1"/>
          </p:cNvPicPr>
          <p:nvPr/>
        </p:nvPicPr>
        <p:blipFill>
          <a:blip r:embed="rId4"/>
          <a:stretch>
            <a:fillRect/>
          </a:stretch>
        </p:blipFill>
        <p:spPr>
          <a:xfrm>
            <a:off x="3917950" y="4361815"/>
            <a:ext cx="2994025" cy="2143760"/>
          </a:xfrm>
          <a:prstGeom prst="rect">
            <a:avLst/>
          </a:prstGeom>
        </p:spPr>
      </p:pic>
      <p:pic>
        <p:nvPicPr>
          <p:cNvPr id="9" name="图片 8"/>
          <p:cNvPicPr>
            <a:picLocks noChangeAspect="1"/>
          </p:cNvPicPr>
          <p:nvPr/>
        </p:nvPicPr>
        <p:blipFill>
          <a:blip r:embed="rId5"/>
          <a:stretch>
            <a:fillRect/>
          </a:stretch>
        </p:blipFill>
        <p:spPr>
          <a:xfrm>
            <a:off x="2708910" y="3329940"/>
            <a:ext cx="3392170" cy="656590"/>
          </a:xfrm>
          <a:prstGeom prst="rect">
            <a:avLst/>
          </a:prstGeom>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580767" y="426951"/>
            <a:ext cx="9761839" cy="3665329"/>
          </a:xfrm>
          <a:prstGeom prst="rect">
            <a:avLst/>
          </a:prstGeom>
        </p:spPr>
      </p:pic>
      <p:sp>
        <p:nvSpPr>
          <p:cNvPr id="4" name="文本框 3"/>
          <p:cNvSpPr txBox="1"/>
          <p:nvPr/>
        </p:nvSpPr>
        <p:spPr>
          <a:xfrm>
            <a:off x="1580767" y="4092280"/>
            <a:ext cx="9802684" cy="1015663"/>
          </a:xfrm>
          <a:prstGeom prst="rect">
            <a:avLst/>
          </a:prstGeom>
          <a:noFill/>
        </p:spPr>
        <p:txBody>
          <a:bodyPr wrap="none" rtlCol="0">
            <a:spAutoFit/>
          </a:bodyPr>
          <a:lstStyle/>
          <a:p>
            <a:pPr>
              <a:lnSpc>
                <a:spcPct val="150000"/>
              </a:lnSpc>
            </a:pPr>
            <a:r>
              <a:rPr lang="zh-CN" altLang="en-US" sz="2000" smtClean="0">
                <a:solidFill>
                  <a:srgbClr val="FF0000"/>
                </a:solidFill>
              </a:rPr>
              <a:t>注</a:t>
            </a:r>
            <a:r>
              <a:rPr lang="zh-CN" altLang="en-US" sz="2000">
                <a:solidFill>
                  <a:srgbClr val="FF0000"/>
                </a:solidFill>
              </a:rPr>
              <a:t>：</a:t>
            </a:r>
            <a:r>
              <a:rPr lang="zh-CN" altLang="en-US" sz="2000" smtClean="0">
                <a:solidFill>
                  <a:srgbClr val="002060"/>
                </a:solidFill>
              </a:rPr>
              <a:t>梯度下降法的</a:t>
            </a:r>
            <a:r>
              <a:rPr lang="zh-CN" altLang="en-US" sz="2000">
                <a:solidFill>
                  <a:srgbClr val="002060"/>
                </a:solidFill>
              </a:rPr>
              <a:t>“步长”是不均匀的。因为梯度在不同的位置大小不同。因此，在 </a:t>
            </a:r>
          </a:p>
          <a:p>
            <a:pPr>
              <a:lnSpc>
                <a:spcPct val="150000"/>
              </a:lnSpc>
            </a:pPr>
            <a:r>
              <a:rPr lang="zh-CN" altLang="en-US" sz="2000">
                <a:solidFill>
                  <a:srgbClr val="002060"/>
                </a:solidFill>
              </a:rPr>
              <a:t>应用数学的数值计算中，有时会将式 </a:t>
            </a:r>
            <a:r>
              <a:rPr lang="en-US" altLang="zh-CN" sz="2000">
                <a:solidFill>
                  <a:srgbClr val="002060"/>
                </a:solidFill>
              </a:rPr>
              <a:t>(5) </a:t>
            </a:r>
            <a:r>
              <a:rPr lang="zh-CN" altLang="en-US" sz="2000">
                <a:solidFill>
                  <a:srgbClr val="002060"/>
                </a:solidFill>
              </a:rPr>
              <a:t>进行如下</a:t>
            </a:r>
            <a:r>
              <a:rPr lang="zh-CN" altLang="en-US" sz="2000" smtClean="0">
                <a:solidFill>
                  <a:srgbClr val="002060"/>
                </a:solidFill>
              </a:rPr>
              <a:t>变形</a:t>
            </a:r>
            <a:r>
              <a:rPr lang="zh-CN" altLang="en-US" sz="2000" smtClean="0">
                <a:solidFill>
                  <a:srgbClr val="FF0000"/>
                </a:solidFill>
              </a:rPr>
              <a:t>将梯度修正</a:t>
            </a:r>
            <a:r>
              <a:rPr lang="zh-CN" altLang="en-US" sz="2000">
                <a:solidFill>
                  <a:srgbClr val="FF0000"/>
                </a:solidFill>
              </a:rPr>
              <a:t>为</a:t>
            </a:r>
            <a:r>
              <a:rPr lang="zh-CN" altLang="en-US" sz="2000" smtClean="0">
                <a:solidFill>
                  <a:srgbClr val="FF0000"/>
                </a:solidFill>
              </a:rPr>
              <a:t>单位向量。 </a:t>
            </a:r>
            <a:endParaRPr lang="zh-CN" altLang="en-US" sz="2000">
              <a:solidFill>
                <a:srgbClr val="FF0000"/>
              </a:solidFill>
            </a:endParaRPr>
          </a:p>
        </p:txBody>
      </p:sp>
      <p:pic>
        <p:nvPicPr>
          <p:cNvPr id="6" name="图片 5"/>
          <p:cNvPicPr>
            <a:picLocks noChangeAspect="1"/>
          </p:cNvPicPr>
          <p:nvPr/>
        </p:nvPicPr>
        <p:blipFill>
          <a:blip r:embed="rId3"/>
          <a:stretch>
            <a:fillRect/>
          </a:stretch>
        </p:blipFill>
        <p:spPr>
          <a:xfrm>
            <a:off x="1963304" y="5107943"/>
            <a:ext cx="8341185" cy="870123"/>
          </a:xfrm>
          <a:prstGeom prst="rect">
            <a:avLst/>
          </a:prstGeom>
        </p:spPr>
      </p:pic>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898650" y="1103785"/>
            <a:ext cx="8691880" cy="3508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Font typeface="Arial" panose="020B0604020202020204" pitchFamily="34" charset="0"/>
              <a:buNone/>
            </a:pPr>
            <a:r>
              <a:rPr lang="zh-CN" altLang="en-US" sz="2400" b="1">
                <a:solidFill>
                  <a:srgbClr val="000099"/>
                </a:solidFill>
                <a:latin typeface="华文楷体" panose="02010600040101010101" pitchFamily="2" charset="-122"/>
                <a:ea typeface="华文楷体" panose="02010600040101010101" pitchFamily="2" charset="-122"/>
                <a:sym typeface="+mn-ea"/>
              </a:rPr>
              <a:t>内容小结</a:t>
            </a:r>
            <a:r>
              <a:rPr lang="en-US" altLang="zh-CN" sz="2400" b="1">
                <a:solidFill>
                  <a:srgbClr val="000099"/>
                </a:solidFill>
                <a:latin typeface="华文楷体" panose="02010600040101010101" pitchFamily="2" charset="-122"/>
                <a:ea typeface="华文楷体" panose="02010600040101010101" pitchFamily="2" charset="-122"/>
                <a:sym typeface="+mn-ea"/>
              </a:rPr>
              <a:t>:</a:t>
            </a:r>
          </a:p>
          <a:p>
            <a:pPr fontAlgn="base">
              <a:lnSpc>
                <a:spcPct val="150000"/>
              </a:lnSpc>
              <a:spcBef>
                <a:spcPct val="0"/>
              </a:spcBef>
              <a:spcAft>
                <a:spcPct val="0"/>
              </a:spcAft>
              <a:buFont typeface="Arial" panose="020B0604020202020204" pitchFamily="34" charset="0"/>
              <a:buNone/>
            </a:pPr>
            <a:r>
              <a:rPr lang="en-US" altLang="zh-CN" sz="2400" b="1">
                <a:solidFill>
                  <a:srgbClr val="000099"/>
                </a:solidFill>
                <a:latin typeface="华文楷体" panose="02010600040101010101" pitchFamily="2" charset="-122"/>
                <a:ea typeface="华文楷体" panose="02010600040101010101" pitchFamily="2" charset="-122"/>
                <a:sym typeface="+mn-ea"/>
              </a:rPr>
              <a:t> </a:t>
            </a:r>
            <a:r>
              <a:rPr lang="en-US" altLang="zh-CN" sz="2400" b="1" smtClean="0">
                <a:solidFill>
                  <a:srgbClr val="FF0000"/>
                </a:solidFill>
                <a:latin typeface="华文楷体" panose="02010600040101010101" pitchFamily="2" charset="-122"/>
                <a:ea typeface="华文楷体" panose="02010600040101010101" pitchFamily="2" charset="-122"/>
                <a:sym typeface="+mn-ea"/>
              </a:rPr>
              <a:t>1</a:t>
            </a:r>
            <a:r>
              <a:rPr lang="en-US" altLang="zh-CN" sz="2400" b="1">
                <a:solidFill>
                  <a:srgbClr val="FF0000"/>
                </a:solidFill>
                <a:latin typeface="华文楷体" panose="02010600040101010101" pitchFamily="2" charset="-122"/>
                <a:ea typeface="华文楷体" panose="02010600040101010101" pitchFamily="2" charset="-122"/>
                <a:sym typeface="+mn-ea"/>
              </a:rPr>
              <a:t>.</a:t>
            </a:r>
            <a:r>
              <a:rPr lang="zh-CN" altLang="en-US" sz="2400" b="1">
                <a:solidFill>
                  <a:srgbClr val="FF0000"/>
                </a:solidFill>
                <a:latin typeface="华文楷体" panose="02010600040101010101" pitchFamily="2" charset="-122"/>
                <a:ea typeface="华文楷体" panose="02010600040101010101" pitchFamily="2" charset="-122"/>
                <a:sym typeface="+mn-ea"/>
              </a:rPr>
              <a:t> </a:t>
            </a:r>
            <a:r>
              <a:rPr lang="zh-CN" altLang="en-US" sz="2400" b="1" smtClean="0">
                <a:solidFill>
                  <a:srgbClr val="FF0000"/>
                </a:solidFill>
                <a:latin typeface="华文楷体" panose="02010600040101010101" pitchFamily="2" charset="-122"/>
                <a:ea typeface="华文楷体" panose="02010600040101010101" pitchFamily="2" charset="-122"/>
                <a:sym typeface="+mn-ea"/>
              </a:rPr>
              <a:t>用</a:t>
            </a:r>
            <a:r>
              <a:rPr lang="en-US" altLang="zh-CN" sz="2400" b="1" smtClean="0">
                <a:solidFill>
                  <a:srgbClr val="FF0000"/>
                </a:solidFill>
                <a:latin typeface="华文楷体" panose="02010600040101010101" pitchFamily="2" charset="-122"/>
                <a:ea typeface="华文楷体" panose="02010600040101010101" pitchFamily="2" charset="-122"/>
                <a:sym typeface="+mn-ea"/>
              </a:rPr>
              <a:t>Excel</a:t>
            </a:r>
            <a:r>
              <a:rPr lang="zh-CN" altLang="en-US" sz="2400" b="1" smtClean="0">
                <a:solidFill>
                  <a:srgbClr val="FF0000"/>
                </a:solidFill>
                <a:latin typeface="华文楷体" panose="02010600040101010101" pitchFamily="2" charset="-122"/>
                <a:ea typeface="华文楷体" panose="02010600040101010101" pitchFamily="2" charset="-122"/>
                <a:sym typeface="+mn-ea"/>
              </a:rPr>
              <a:t>体验梯度下降法步骤</a:t>
            </a:r>
            <a:r>
              <a:rPr lang="en-US" altLang="zh-CN" sz="2400" b="1" smtClean="0">
                <a:solidFill>
                  <a:srgbClr val="FF0000"/>
                </a:solidFill>
                <a:latin typeface="华文楷体" panose="02010600040101010101" pitchFamily="2" charset="-122"/>
                <a:ea typeface="华文楷体" panose="02010600040101010101" pitchFamily="2" charset="-122"/>
                <a:sym typeface="+mn-ea"/>
              </a:rPr>
              <a:t>(</a:t>
            </a:r>
            <a:r>
              <a:rPr lang="zh-CN" altLang="en-US" sz="2400" b="1" smtClean="0">
                <a:solidFill>
                  <a:srgbClr val="FF0000"/>
                </a:solidFill>
                <a:latin typeface="华文楷体" panose="02010600040101010101" pitchFamily="2" charset="-122"/>
                <a:ea typeface="华文楷体" panose="02010600040101010101" pitchFamily="2" charset="-122"/>
                <a:sym typeface="+mn-ea"/>
              </a:rPr>
              <a:t>以二变量函数为例</a:t>
            </a:r>
            <a:r>
              <a:rPr lang="en-US" altLang="zh-CN" sz="2400" b="1" smtClean="0">
                <a:solidFill>
                  <a:srgbClr val="FF0000"/>
                </a:solidFill>
                <a:latin typeface="华文楷体" panose="02010600040101010101" pitchFamily="2" charset="-122"/>
                <a:ea typeface="华文楷体" panose="02010600040101010101" pitchFamily="2" charset="-122"/>
                <a:sym typeface="+mn-ea"/>
              </a:rPr>
              <a:t>)</a:t>
            </a:r>
            <a:r>
              <a:rPr lang="zh-CN" altLang="en-US" sz="2400" b="1" smtClean="0">
                <a:solidFill>
                  <a:srgbClr val="FF0000"/>
                </a:solidFill>
                <a:latin typeface="华文楷体" panose="02010600040101010101" pitchFamily="2" charset="-122"/>
                <a:ea typeface="华文楷体" panose="02010600040101010101" pitchFamily="2" charset="-122"/>
                <a:sym typeface="+mn-ea"/>
              </a:rPr>
              <a:t>：</a:t>
            </a:r>
            <a:endParaRPr lang="en-US" altLang="zh-CN" sz="2400" b="1" smtClean="0">
              <a:solidFill>
                <a:srgbClr val="FF0000"/>
              </a:solidFill>
              <a:latin typeface="华文楷体" panose="02010600040101010101" pitchFamily="2" charset="-122"/>
              <a:ea typeface="华文楷体" panose="02010600040101010101" pitchFamily="2" charset="-122"/>
              <a:sym typeface="+mn-ea"/>
            </a:endParaRPr>
          </a:p>
          <a:p>
            <a:pPr marL="457200" indent="-457200" fontAlgn="base">
              <a:lnSpc>
                <a:spcPct val="150000"/>
              </a:lnSpc>
              <a:spcBef>
                <a:spcPct val="0"/>
              </a:spcBef>
              <a:spcAft>
                <a:spcPct val="0"/>
              </a:spcAft>
              <a:buFont typeface="+mj-ea"/>
              <a:buAutoNum type="circleNumDbPlain"/>
            </a:pPr>
            <a:r>
              <a:rPr lang="zh-CN" altLang="en-US" sz="2000" b="1">
                <a:solidFill>
                  <a:srgbClr val="002060"/>
                </a:solidFill>
                <a:latin typeface="华文楷体" panose="02010600040101010101" pitchFamily="2" charset="-122"/>
                <a:ea typeface="华文楷体" panose="02010600040101010101" pitchFamily="2" charset="-122"/>
              </a:rPr>
              <a:t>求出梯度</a:t>
            </a:r>
            <a:endParaRPr lang="en-US" altLang="zh-CN" sz="2000" b="1">
              <a:solidFill>
                <a:srgbClr val="002060"/>
              </a:solidFill>
              <a:latin typeface="华文楷体" panose="02010600040101010101" pitchFamily="2" charset="-122"/>
              <a:ea typeface="华文楷体" panose="02010600040101010101" pitchFamily="2" charset="-122"/>
            </a:endParaRPr>
          </a:p>
          <a:p>
            <a:pPr marL="457200" indent="-457200" fontAlgn="base">
              <a:lnSpc>
                <a:spcPct val="150000"/>
              </a:lnSpc>
              <a:spcBef>
                <a:spcPct val="0"/>
              </a:spcBef>
              <a:spcAft>
                <a:spcPct val="0"/>
              </a:spcAft>
              <a:buFont typeface="+mj-ea"/>
              <a:buAutoNum type="circleNumDbPlain"/>
            </a:pPr>
            <a:r>
              <a:rPr lang="zh-CN" altLang="en-US" sz="2000" b="1" smtClean="0">
                <a:solidFill>
                  <a:srgbClr val="002060"/>
                </a:solidFill>
                <a:latin typeface="华文楷体" panose="02010600040101010101" pitchFamily="2" charset="-122"/>
                <a:ea typeface="华文楷体" panose="02010600040101010101" pitchFamily="2" charset="-122"/>
              </a:rPr>
              <a:t>设置初始</a:t>
            </a:r>
            <a:r>
              <a:rPr lang="zh-CN" altLang="en-US" sz="2000" b="1">
                <a:solidFill>
                  <a:srgbClr val="002060"/>
                </a:solidFill>
                <a:latin typeface="华文楷体" panose="02010600040101010101" pitchFamily="2" charset="-122"/>
                <a:ea typeface="华文楷体" panose="02010600040101010101" pitchFamily="2" charset="-122"/>
              </a:rPr>
              <a:t>位置</a:t>
            </a:r>
            <a:r>
              <a:rPr lang="zh-CN" altLang="en-US" sz="2000" b="1" smtClean="0">
                <a:solidFill>
                  <a:srgbClr val="002060"/>
                </a:solidFill>
                <a:latin typeface="华文楷体" panose="02010600040101010101" pitchFamily="2" charset="-122"/>
                <a:ea typeface="华文楷体" panose="02010600040101010101" pitchFamily="2" charset="-122"/>
              </a:rPr>
              <a:t>（</a:t>
            </a:r>
            <a:r>
              <a:rPr lang="en-US" altLang="zh-CN" sz="2000" b="1" smtClean="0">
                <a:solidFill>
                  <a:srgbClr val="002060"/>
                </a:solidFill>
                <a:latin typeface="华文楷体" panose="02010600040101010101" pitchFamily="2" charset="-122"/>
                <a:ea typeface="华文楷体" panose="02010600040101010101" pitchFamily="2" charset="-122"/>
              </a:rPr>
              <a:t>x</a:t>
            </a:r>
            <a:r>
              <a:rPr lang="zh-CN" altLang="en-US" sz="2000" b="1" smtClean="0">
                <a:solidFill>
                  <a:srgbClr val="002060"/>
                </a:solidFill>
                <a:latin typeface="华文楷体" panose="02010600040101010101" pitchFamily="2" charset="-122"/>
                <a:ea typeface="华文楷体" panose="02010600040101010101" pitchFamily="2" charset="-122"/>
              </a:rPr>
              <a:t>，</a:t>
            </a:r>
            <a:r>
              <a:rPr lang="en-US" altLang="zh-CN" sz="2000" b="1" smtClean="0">
                <a:solidFill>
                  <a:srgbClr val="002060"/>
                </a:solidFill>
                <a:latin typeface="华文楷体" panose="02010600040101010101" pitchFamily="2" charset="-122"/>
                <a:ea typeface="华文楷体" panose="02010600040101010101" pitchFamily="2" charset="-122"/>
              </a:rPr>
              <a:t>y</a:t>
            </a:r>
            <a:r>
              <a:rPr lang="zh-CN" altLang="en-US" sz="2000" b="1" smtClean="0">
                <a:solidFill>
                  <a:srgbClr val="002060"/>
                </a:solidFill>
                <a:latin typeface="华文楷体" panose="02010600040101010101" pitchFamily="2" charset="-122"/>
                <a:ea typeface="华文楷体" panose="02010600040101010101" pitchFamily="2" charset="-122"/>
              </a:rPr>
              <a:t>）与学习率</a:t>
            </a:r>
            <a:r>
              <a:rPr lang="en-US" altLang="zh-CN" sz="2000" b="1" smtClean="0">
                <a:solidFill>
                  <a:srgbClr val="002060"/>
                </a:solidFill>
                <a:latin typeface="华文楷体" panose="02010600040101010101" pitchFamily="2" charset="-122"/>
                <a:ea typeface="华文楷体" panose="02010600040101010101" pitchFamily="2" charset="-122"/>
              </a:rPr>
              <a:t>ŋ</a:t>
            </a:r>
          </a:p>
          <a:p>
            <a:pPr marL="457200" indent="-457200" fontAlgn="base">
              <a:lnSpc>
                <a:spcPct val="150000"/>
              </a:lnSpc>
              <a:spcBef>
                <a:spcPct val="0"/>
              </a:spcBef>
              <a:spcAft>
                <a:spcPct val="0"/>
              </a:spcAft>
              <a:buFont typeface="+mj-ea"/>
              <a:buAutoNum type="circleNumDbPlain"/>
            </a:pPr>
            <a:r>
              <a:rPr lang="en-US" altLang="zh-CN" sz="2000" b="1">
                <a:solidFill>
                  <a:srgbClr val="002060"/>
                </a:solidFill>
                <a:latin typeface="华文楷体" panose="02010600040101010101" pitchFamily="2" charset="-122"/>
                <a:ea typeface="华文楷体" panose="02010600040101010101" pitchFamily="2" charset="-122"/>
              </a:rPr>
              <a:t> </a:t>
            </a:r>
            <a:r>
              <a:rPr lang="zh-CN" altLang="en-US" sz="2000" b="1" smtClean="0">
                <a:solidFill>
                  <a:srgbClr val="002060"/>
                </a:solidFill>
                <a:latin typeface="华文楷体" panose="02010600040101010101" pitchFamily="2" charset="-122"/>
                <a:ea typeface="华文楷体" panose="02010600040101010101" pitchFamily="2" charset="-122"/>
              </a:rPr>
              <a:t>计算位移向量</a:t>
            </a:r>
            <a:endParaRPr lang="en-US" altLang="zh-CN" sz="2000" b="1" smtClean="0">
              <a:solidFill>
                <a:srgbClr val="002060"/>
              </a:solidFill>
              <a:latin typeface="华文楷体" panose="02010600040101010101" pitchFamily="2" charset="-122"/>
              <a:ea typeface="华文楷体" panose="02010600040101010101" pitchFamily="2" charset="-122"/>
            </a:endParaRPr>
          </a:p>
          <a:p>
            <a:pPr marL="457200" indent="-457200" fontAlgn="base">
              <a:lnSpc>
                <a:spcPct val="150000"/>
              </a:lnSpc>
              <a:spcBef>
                <a:spcPct val="0"/>
              </a:spcBef>
              <a:spcAft>
                <a:spcPct val="0"/>
              </a:spcAft>
              <a:buFont typeface="+mj-ea"/>
              <a:buAutoNum type="circleNumDbPlain"/>
            </a:pPr>
            <a:r>
              <a:rPr lang="en-US" altLang="zh-CN" sz="2000" b="1" smtClean="0">
                <a:solidFill>
                  <a:srgbClr val="002060"/>
                </a:solidFill>
                <a:latin typeface="华文楷体" panose="02010600040101010101" pitchFamily="2" charset="-122"/>
                <a:ea typeface="华文楷体" panose="02010600040101010101" pitchFamily="2" charset="-122"/>
                <a:sym typeface="+mn-ea"/>
              </a:rPr>
              <a:t> </a:t>
            </a:r>
            <a:r>
              <a:rPr lang="zh-CN" altLang="en-US" sz="2000" b="1" smtClean="0">
                <a:solidFill>
                  <a:srgbClr val="002060"/>
                </a:solidFill>
                <a:latin typeface="华文楷体" panose="02010600040101010101" pitchFamily="2" charset="-122"/>
                <a:ea typeface="华文楷体" panose="02010600040101010101" pitchFamily="2" charset="-122"/>
                <a:sym typeface="+mn-ea"/>
              </a:rPr>
              <a:t>更新位置</a:t>
            </a:r>
            <a:endParaRPr lang="en-US" altLang="zh-CN" sz="2000" b="1" smtClean="0">
              <a:solidFill>
                <a:srgbClr val="002060"/>
              </a:solidFill>
              <a:latin typeface="华文楷体" panose="02010600040101010101" pitchFamily="2" charset="-122"/>
              <a:ea typeface="华文楷体" panose="02010600040101010101" pitchFamily="2" charset="-122"/>
              <a:sym typeface="+mn-ea"/>
            </a:endParaRPr>
          </a:p>
          <a:p>
            <a:pPr marL="457200" indent="-457200" fontAlgn="base">
              <a:lnSpc>
                <a:spcPct val="150000"/>
              </a:lnSpc>
              <a:spcBef>
                <a:spcPct val="0"/>
              </a:spcBef>
              <a:spcAft>
                <a:spcPct val="0"/>
              </a:spcAft>
              <a:buFont typeface="+mj-ea"/>
              <a:buAutoNum type="circleNumDbPlain"/>
            </a:pPr>
            <a:r>
              <a:rPr lang="en-US" altLang="zh-CN" sz="2000" b="1">
                <a:solidFill>
                  <a:srgbClr val="002060"/>
                </a:solidFill>
                <a:latin typeface="华文楷体" panose="02010600040101010101" pitchFamily="2" charset="-122"/>
                <a:ea typeface="华文楷体" panose="02010600040101010101" pitchFamily="2" charset="-122"/>
                <a:sym typeface="+mn-ea"/>
              </a:rPr>
              <a:t> </a:t>
            </a:r>
            <a:r>
              <a:rPr lang="zh-CN" altLang="en-US" sz="2000" b="1" smtClean="0">
                <a:solidFill>
                  <a:srgbClr val="002060"/>
                </a:solidFill>
                <a:latin typeface="华文楷体" panose="02010600040101010101" pitchFamily="2" charset="-122"/>
                <a:ea typeface="华文楷体" panose="02010600040101010101" pitchFamily="2" charset="-122"/>
                <a:sym typeface="+mn-ea"/>
              </a:rPr>
              <a:t>重复</a:t>
            </a:r>
            <a:r>
              <a:rPr lang="en-US" altLang="zh-CN" sz="2000" b="1" smtClean="0">
                <a:solidFill>
                  <a:srgbClr val="002060"/>
                </a:solidFill>
                <a:latin typeface="华文楷体" panose="02010600040101010101" pitchFamily="2" charset="-122"/>
                <a:ea typeface="华文楷体" panose="02010600040101010101" pitchFamily="2" charset="-122"/>
                <a:sym typeface="+mn-ea"/>
              </a:rPr>
              <a:t>3-4</a:t>
            </a:r>
            <a:endParaRPr lang="zh-CN" altLang="en-US" sz="2000" b="1">
              <a:solidFill>
                <a:srgbClr val="002060"/>
              </a:solidFill>
              <a:latin typeface="华文楷体" panose="02010600040101010101" pitchFamily="2" charset="-122"/>
              <a:ea typeface="华文楷体" panose="02010600040101010101" pitchFamily="2" charset="-122"/>
              <a:sym typeface="+mn-ea"/>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ChangeArrowheads="1"/>
          </p:cNvSpPr>
          <p:nvPr/>
        </p:nvSpPr>
        <p:spPr bwMode="auto">
          <a:xfrm>
            <a:off x="2266977" y="261625"/>
            <a:ext cx="57791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r>
              <a:rPr lang="en-US" sz="3600" b="1" dirty="0" smtClean="0">
                <a:solidFill>
                  <a:srgbClr val="CC0000"/>
                </a:solidFill>
                <a:latin typeface="Times New Roman" panose="02020603050405020304" pitchFamily="18" charset="0"/>
                <a:ea typeface="楷体_GB2312" pitchFamily="1" charset="-122"/>
              </a:rPr>
              <a:t>3</a:t>
            </a:r>
            <a:r>
              <a:rPr sz="3600" b="1" dirty="0" smtClean="0">
                <a:solidFill>
                  <a:srgbClr val="CC0000"/>
                </a:solidFill>
                <a:latin typeface="Times New Roman" panose="02020603050405020304" pitchFamily="18" charset="0"/>
                <a:ea typeface="楷体_GB2312" pitchFamily="1" charset="-122"/>
              </a:rPr>
              <a:t>-</a:t>
            </a:r>
            <a:r>
              <a:rPr lang="en-US" sz="3600" b="1" dirty="0" smtClean="0">
                <a:solidFill>
                  <a:srgbClr val="CC0000"/>
                </a:solidFill>
                <a:latin typeface="Times New Roman" panose="02020603050405020304" pitchFamily="18" charset="0"/>
                <a:ea typeface="楷体_GB2312" pitchFamily="1" charset="-122"/>
              </a:rPr>
              <a:t>12</a:t>
            </a:r>
            <a:r>
              <a:rPr sz="3600" b="1" dirty="0" smtClean="0">
                <a:solidFill>
                  <a:srgbClr val="CC0000"/>
                </a:solidFill>
                <a:latin typeface="Times New Roman" panose="02020603050405020304" pitchFamily="18" charset="0"/>
                <a:ea typeface="楷体_GB2312" pitchFamily="1" charset="-122"/>
              </a:rPr>
              <a:t> </a:t>
            </a:r>
            <a:r>
              <a:rPr lang="zh-CN" altLang="en-US" sz="3600" b="1" dirty="0" smtClean="0">
                <a:solidFill>
                  <a:srgbClr val="CC0000"/>
                </a:solidFill>
                <a:latin typeface="Times New Roman" panose="02020603050405020304" pitchFamily="18" charset="0"/>
                <a:ea typeface="楷体_GB2312" pitchFamily="1" charset="-122"/>
              </a:rPr>
              <a:t>最优化问题和回归分析</a:t>
            </a:r>
            <a:endParaRPr sz="3600" b="1" dirty="0">
              <a:solidFill>
                <a:srgbClr val="CC0000"/>
              </a:solidFill>
              <a:latin typeface="Times New Roman" panose="02020603050405020304" pitchFamily="18" charset="0"/>
              <a:ea typeface="楷体_GB2312" pitchFamily="1" charset="-122"/>
            </a:endParaRPr>
          </a:p>
        </p:txBody>
      </p:sp>
      <p:sp>
        <p:nvSpPr>
          <p:cNvPr id="6149" name="Rectangle 3"/>
          <p:cNvSpPr>
            <a:spLocks noChangeArrowheads="1"/>
          </p:cNvSpPr>
          <p:nvPr/>
        </p:nvSpPr>
        <p:spPr bwMode="auto">
          <a:xfrm>
            <a:off x="1112108" y="1066714"/>
            <a:ext cx="1043864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2000" dirty="0" smtClean="0"/>
              <a:t>        </a:t>
            </a:r>
            <a:r>
              <a:rPr lang="zh-CN" altLang="en-US" sz="2000" dirty="0" smtClean="0">
                <a:solidFill>
                  <a:srgbClr val="002060"/>
                </a:solidFill>
              </a:rPr>
              <a:t>从</a:t>
            </a:r>
            <a:r>
              <a:rPr lang="zh-CN" altLang="en-US" sz="2000" dirty="0">
                <a:solidFill>
                  <a:srgbClr val="002060"/>
                </a:solidFill>
              </a:rPr>
              <a:t>数学上来说，确定神经网络的参数是一个</a:t>
            </a:r>
            <a:r>
              <a:rPr lang="zh-CN" altLang="en-US" sz="2000" dirty="0">
                <a:solidFill>
                  <a:srgbClr val="FF0000"/>
                </a:solidFill>
              </a:rPr>
              <a:t>最优化问题</a:t>
            </a:r>
            <a:r>
              <a:rPr lang="zh-CN" altLang="en-US" sz="2000" dirty="0" smtClean="0">
                <a:solidFill>
                  <a:srgbClr val="FF0000"/>
                </a:solidFill>
              </a:rPr>
              <a:t>，</a:t>
            </a:r>
            <a:r>
              <a:rPr lang="zh-CN" altLang="en-US" sz="2000" dirty="0" smtClean="0">
                <a:solidFill>
                  <a:srgbClr val="002060"/>
                </a:solidFill>
              </a:rPr>
              <a:t>即是</a:t>
            </a:r>
            <a:r>
              <a:rPr lang="zh-CN" altLang="en-US" sz="2000" dirty="0">
                <a:solidFill>
                  <a:srgbClr val="002060"/>
                </a:solidFill>
              </a:rPr>
              <a:t>对</a:t>
            </a:r>
            <a:r>
              <a:rPr lang="zh-CN" altLang="en-US" sz="2000" dirty="0" smtClean="0">
                <a:solidFill>
                  <a:srgbClr val="002060"/>
                </a:solidFill>
              </a:rPr>
              <a:t>神经网络</a:t>
            </a:r>
            <a:r>
              <a:rPr lang="zh-CN" altLang="en-US" sz="2000" dirty="0">
                <a:solidFill>
                  <a:srgbClr val="002060"/>
                </a:solidFill>
              </a:rPr>
              <a:t>的</a:t>
            </a:r>
            <a:r>
              <a:rPr lang="zh-CN" altLang="en-US" sz="2000" dirty="0" smtClean="0">
                <a:solidFill>
                  <a:srgbClr val="002060"/>
                </a:solidFill>
              </a:rPr>
              <a:t>参数（</a:t>
            </a:r>
            <a:r>
              <a:rPr lang="zh-CN" altLang="en-US" sz="2000" dirty="0">
                <a:solidFill>
                  <a:srgbClr val="002060"/>
                </a:solidFill>
              </a:rPr>
              <a:t>即权重和偏置）进行拟合，使得神经网络的输出与</a:t>
            </a:r>
            <a:r>
              <a:rPr lang="zh-CN" altLang="en-US" sz="2000" dirty="0" smtClean="0">
                <a:solidFill>
                  <a:srgbClr val="002060"/>
                </a:solidFill>
              </a:rPr>
              <a:t>实际数据</a:t>
            </a:r>
            <a:r>
              <a:rPr lang="zh-CN" altLang="en-US" sz="2000" dirty="0">
                <a:solidFill>
                  <a:srgbClr val="002060"/>
                </a:solidFill>
              </a:rPr>
              <a:t>相吻合</a:t>
            </a:r>
            <a:r>
              <a:rPr lang="zh-CN" altLang="en-US" sz="2000" dirty="0" smtClean="0">
                <a:solidFill>
                  <a:srgbClr val="002060"/>
                </a:solidFill>
              </a:rPr>
              <a:t>。</a:t>
            </a:r>
            <a:endParaRPr lang="en-US" altLang="zh-CN" sz="2000" dirty="0" smtClean="0">
              <a:solidFill>
                <a:srgbClr val="002060"/>
              </a:solidFill>
            </a:endParaRPr>
          </a:p>
          <a:p>
            <a:pPr>
              <a:lnSpc>
                <a:spcPct val="150000"/>
              </a:lnSpc>
            </a:pPr>
            <a:r>
              <a:rPr lang="en-US" altLang="zh-CN" sz="2000" dirty="0">
                <a:solidFill>
                  <a:srgbClr val="002060"/>
                </a:solidFill>
              </a:rPr>
              <a:t> </a:t>
            </a:r>
            <a:r>
              <a:rPr lang="en-US" altLang="zh-CN" sz="2000" dirty="0" smtClean="0">
                <a:solidFill>
                  <a:srgbClr val="002060"/>
                </a:solidFill>
              </a:rPr>
              <a:t>      </a:t>
            </a:r>
            <a:r>
              <a:rPr lang="zh-CN" altLang="en-US" sz="2000" dirty="0" smtClean="0">
                <a:solidFill>
                  <a:srgbClr val="002060"/>
                </a:solidFill>
              </a:rPr>
              <a:t>为了</a:t>
            </a:r>
            <a:r>
              <a:rPr lang="zh-CN" altLang="en-US" sz="2000" dirty="0">
                <a:solidFill>
                  <a:srgbClr val="002060"/>
                </a:solidFill>
              </a:rPr>
              <a:t>理解最优化问题，最浅显的例子就是</a:t>
            </a:r>
            <a:r>
              <a:rPr lang="zh-CN" altLang="en-US" sz="2000" dirty="0">
                <a:solidFill>
                  <a:srgbClr val="FF0000"/>
                </a:solidFill>
              </a:rPr>
              <a:t>回归分析</a:t>
            </a:r>
            <a:r>
              <a:rPr lang="zh-CN" altLang="en-US" sz="2000" dirty="0">
                <a:solidFill>
                  <a:srgbClr val="002060"/>
                </a:solidFill>
              </a:rPr>
              <a:t>。</a:t>
            </a:r>
            <a:r>
              <a:rPr lang="zh-CN" altLang="en-US" sz="2000" dirty="0" smtClean="0">
                <a:solidFill>
                  <a:srgbClr val="002060"/>
                </a:solidFill>
              </a:rPr>
              <a:t>下面利用简单</a:t>
            </a:r>
            <a:r>
              <a:rPr lang="zh-CN" altLang="en-US" sz="2000" dirty="0">
                <a:solidFill>
                  <a:srgbClr val="002060"/>
                </a:solidFill>
              </a:rPr>
              <a:t>的回归分析问题来考察最优化问题的结构。 </a:t>
            </a:r>
            <a:r>
              <a:rPr lang="zh-CN" altLang="en-US" sz="2000" dirty="0" smtClean="0">
                <a:solidFill>
                  <a:srgbClr val="002060"/>
                </a:solidFill>
              </a:rPr>
              <a:t> </a:t>
            </a:r>
            <a:endParaRPr lang="en-US" altLang="zh-CN" sz="2000" dirty="0" smtClean="0">
              <a:solidFill>
                <a:srgbClr val="002060"/>
              </a:solidFill>
            </a:endParaRPr>
          </a:p>
          <a:p>
            <a:pPr>
              <a:lnSpc>
                <a:spcPct val="150000"/>
              </a:lnSpc>
            </a:pPr>
            <a:r>
              <a:rPr lang="en-US" altLang="zh-CN" sz="2800" b="1" dirty="0" smtClean="0">
                <a:solidFill>
                  <a:srgbClr val="000099"/>
                </a:solidFill>
                <a:latin typeface="华文楷体" panose="02010600040101010101" pitchFamily="2" charset="-122"/>
                <a:ea typeface="华文楷体" panose="02010600040101010101" pitchFamily="2" charset="-122"/>
                <a:sym typeface="+mn-ea"/>
              </a:rPr>
              <a:t>1.</a:t>
            </a:r>
            <a:r>
              <a:rPr lang="zh-CN" altLang="en-US" sz="2800" b="1" dirty="0" smtClean="0">
                <a:solidFill>
                  <a:srgbClr val="000099"/>
                </a:solidFill>
                <a:latin typeface="华文楷体" panose="02010600040101010101" pitchFamily="2" charset="-122"/>
                <a:ea typeface="华文楷体" panose="02010600040101010101" pitchFamily="2" charset="-122"/>
              </a:rPr>
              <a:t>什么</a:t>
            </a:r>
            <a:r>
              <a:rPr lang="zh-CN" altLang="en-US" sz="2800" b="1" dirty="0">
                <a:solidFill>
                  <a:srgbClr val="000099"/>
                </a:solidFill>
                <a:latin typeface="华文楷体" panose="02010600040101010101" pitchFamily="2" charset="-122"/>
                <a:ea typeface="华文楷体" panose="02010600040101010101" pitchFamily="2" charset="-122"/>
              </a:rPr>
              <a:t>是回归分析 </a:t>
            </a:r>
          </a:p>
          <a:p>
            <a:pPr>
              <a:lnSpc>
                <a:spcPct val="150000"/>
              </a:lnSpc>
            </a:pPr>
            <a:r>
              <a:rPr lang="zh-CN" altLang="en-US" sz="2000" dirty="0" smtClean="0">
                <a:solidFill>
                  <a:srgbClr val="FF0000"/>
                </a:solidFill>
                <a:latin typeface="华文楷体" panose="02010600040101010101" pitchFamily="2" charset="-122"/>
                <a:ea typeface="华文楷体" panose="02010600040101010101" pitchFamily="2" charset="-122"/>
              </a:rPr>
              <a:t>       回归分析：</a:t>
            </a:r>
            <a:r>
              <a:rPr lang="zh-CN" altLang="en-US" sz="2000" dirty="0" smtClean="0">
                <a:solidFill>
                  <a:srgbClr val="002060"/>
                </a:solidFill>
                <a:latin typeface="华文楷体" panose="02010600040101010101" pitchFamily="2" charset="-122"/>
                <a:ea typeface="华文楷体" panose="02010600040101010101" pitchFamily="2" charset="-122"/>
              </a:rPr>
              <a:t>由</a:t>
            </a:r>
            <a:r>
              <a:rPr lang="zh-CN" altLang="en-US" sz="2000" dirty="0">
                <a:solidFill>
                  <a:srgbClr val="002060"/>
                </a:solidFill>
                <a:latin typeface="华文楷体" panose="02010600040101010101" pitchFamily="2" charset="-122"/>
                <a:ea typeface="华文楷体" panose="02010600040101010101" pitchFamily="2" charset="-122"/>
              </a:rPr>
              <a:t>多个变量组成的数据中，着眼于其中一个特定的变量，用其余的变量 </a:t>
            </a:r>
          </a:p>
          <a:p>
            <a:pPr>
              <a:lnSpc>
                <a:spcPct val="150000"/>
              </a:lnSpc>
            </a:pPr>
            <a:r>
              <a:rPr lang="zh-CN" altLang="en-US" sz="2000" dirty="0">
                <a:solidFill>
                  <a:srgbClr val="002060"/>
                </a:solidFill>
                <a:latin typeface="华文楷体" panose="02010600040101010101" pitchFamily="2" charset="-122"/>
                <a:ea typeface="华文楷体" panose="02010600040101010101" pitchFamily="2" charset="-122"/>
              </a:rPr>
              <a:t>来解释这个特定的</a:t>
            </a:r>
            <a:r>
              <a:rPr lang="zh-CN" altLang="en-US" sz="2000" dirty="0" smtClean="0">
                <a:solidFill>
                  <a:srgbClr val="002060"/>
                </a:solidFill>
                <a:latin typeface="华文楷体" panose="02010600040101010101" pitchFamily="2" charset="-122"/>
                <a:ea typeface="华文楷体" panose="02010600040101010101" pitchFamily="2" charset="-122"/>
              </a:rPr>
              <a:t>变量。</a:t>
            </a:r>
            <a:endParaRPr lang="en-US" altLang="zh-CN" sz="2000" dirty="0" smtClean="0">
              <a:solidFill>
                <a:srgbClr val="002060"/>
              </a:solidFill>
              <a:latin typeface="华文楷体" panose="02010600040101010101" pitchFamily="2" charset="-122"/>
              <a:ea typeface="华文楷体" panose="02010600040101010101" pitchFamily="2" charset="-122"/>
            </a:endParaRPr>
          </a:p>
          <a:p>
            <a:r>
              <a:rPr lang="en-US" altLang="zh-CN" sz="2000" dirty="0">
                <a:solidFill>
                  <a:srgbClr val="002060"/>
                </a:solidFill>
                <a:latin typeface="华文楷体" panose="02010600040101010101" pitchFamily="2" charset="-122"/>
                <a:ea typeface="华文楷体" panose="02010600040101010101" pitchFamily="2" charset="-122"/>
              </a:rPr>
              <a:t> </a:t>
            </a:r>
            <a:r>
              <a:rPr lang="en-US" altLang="zh-CN" sz="2000" dirty="0" smtClean="0">
                <a:solidFill>
                  <a:srgbClr val="002060"/>
                </a:solidFill>
                <a:latin typeface="华文楷体" panose="02010600040101010101" pitchFamily="2" charset="-122"/>
                <a:ea typeface="华文楷体" panose="02010600040101010101" pitchFamily="2" charset="-122"/>
              </a:rPr>
              <a:t>       </a:t>
            </a:r>
          </a:p>
          <a:p>
            <a:pPr>
              <a:lnSpc>
                <a:spcPct val="150000"/>
              </a:lnSpc>
            </a:pPr>
            <a:r>
              <a:rPr lang="en-US" altLang="zh-CN" sz="2000" b="1" dirty="0">
                <a:solidFill>
                  <a:srgbClr val="002060"/>
                </a:solidFill>
                <a:latin typeface="华文楷体" panose="02010600040101010101" pitchFamily="2" charset="-122"/>
                <a:ea typeface="华文楷体" panose="02010600040101010101" pitchFamily="2" charset="-122"/>
              </a:rPr>
              <a:t> </a:t>
            </a:r>
            <a:endParaRPr lang="en-US" altLang="zh-CN" sz="2000" b="1" dirty="0" smtClean="0">
              <a:solidFill>
                <a:srgbClr val="002060"/>
              </a:solidFill>
              <a:latin typeface="华文楷体" panose="02010600040101010101" pitchFamily="2" charset="-122"/>
              <a:ea typeface="华文楷体" panose="02010600040101010101"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81664" y="731302"/>
            <a:ext cx="10438645"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2000" b="1">
                <a:solidFill>
                  <a:srgbClr val="002060"/>
                </a:solidFill>
                <a:latin typeface="华文楷体" panose="02010600040101010101" pitchFamily="2" charset="-122"/>
                <a:ea typeface="华文楷体" panose="02010600040101010101" pitchFamily="2" charset="-122"/>
              </a:rPr>
              <a:t>以</a:t>
            </a:r>
            <a:r>
              <a:rPr lang="zh-CN" altLang="en-US" sz="2000" b="1" smtClean="0">
                <a:solidFill>
                  <a:srgbClr val="002060"/>
                </a:solidFill>
                <a:latin typeface="华文楷体" panose="02010600040101010101" pitchFamily="2" charset="-122"/>
                <a:ea typeface="华文楷体" panose="02010600040101010101" pitchFamily="2" charset="-122"/>
              </a:rPr>
              <a:t>最</a:t>
            </a:r>
            <a:r>
              <a:rPr lang="zh-CN" altLang="en-US" sz="2000" b="1">
                <a:solidFill>
                  <a:srgbClr val="002060"/>
                </a:solidFill>
                <a:latin typeface="华文楷体" panose="02010600040101010101" pitchFamily="2" charset="-122"/>
                <a:ea typeface="华文楷体" panose="02010600040101010101" pitchFamily="2" charset="-122"/>
              </a:rPr>
              <a:t>简单的一元线性回归</a:t>
            </a:r>
            <a:r>
              <a:rPr lang="zh-CN" altLang="en-US" sz="2000" b="1" smtClean="0">
                <a:solidFill>
                  <a:srgbClr val="002060"/>
                </a:solidFill>
                <a:latin typeface="华文楷体" panose="02010600040101010101" pitchFamily="2" charset="-122"/>
                <a:ea typeface="华文楷体" panose="02010600040101010101" pitchFamily="2" charset="-122"/>
              </a:rPr>
              <a:t>分析</a:t>
            </a:r>
            <a:r>
              <a:rPr lang="zh-CN" altLang="en-US" sz="2000" b="1">
                <a:solidFill>
                  <a:srgbClr val="002060"/>
                </a:solidFill>
                <a:latin typeface="华文楷体" panose="02010600040101010101" pitchFamily="2" charset="-122"/>
                <a:ea typeface="华文楷体" panose="02010600040101010101" pitchFamily="2" charset="-122"/>
              </a:rPr>
              <a:t>为</a:t>
            </a:r>
            <a:r>
              <a:rPr lang="zh-CN" altLang="en-US" sz="2000" b="1" smtClean="0">
                <a:solidFill>
                  <a:srgbClr val="002060"/>
                </a:solidFill>
                <a:latin typeface="华文楷体" panose="02010600040101010101" pitchFamily="2" charset="-122"/>
                <a:ea typeface="华文楷体" panose="02010600040101010101" pitchFamily="2" charset="-122"/>
              </a:rPr>
              <a:t>例：</a:t>
            </a:r>
            <a:endParaRPr lang="en-US" altLang="zh-CN" sz="2000" b="1" smtClean="0">
              <a:solidFill>
                <a:srgbClr val="002060"/>
              </a:solidFill>
              <a:latin typeface="华文楷体" panose="02010600040101010101" pitchFamily="2" charset="-122"/>
              <a:ea typeface="华文楷体" panose="02010600040101010101" pitchFamily="2" charset="-122"/>
            </a:endParaRPr>
          </a:p>
          <a:p>
            <a:pPr>
              <a:lnSpc>
                <a:spcPct val="150000"/>
              </a:lnSpc>
            </a:pPr>
            <a:r>
              <a:rPr lang="zh-CN" altLang="en-US" sz="2000">
                <a:solidFill>
                  <a:srgbClr val="002060"/>
                </a:solidFill>
                <a:latin typeface="华文楷体" panose="02010600040101010101" pitchFamily="2" charset="-122"/>
                <a:ea typeface="华文楷体" panose="02010600040101010101" pitchFamily="2" charset="-122"/>
              </a:rPr>
              <a:t>下图给出</a:t>
            </a:r>
            <a:r>
              <a:rPr lang="zh-CN" altLang="en-US" sz="2000" smtClean="0">
                <a:solidFill>
                  <a:srgbClr val="002060"/>
                </a:solidFill>
                <a:latin typeface="华文楷体" panose="02010600040101010101" pitchFamily="2" charset="-122"/>
                <a:ea typeface="华文楷体" panose="02010600040101010101" pitchFamily="2" charset="-122"/>
              </a:rPr>
              <a:t>了两</a:t>
            </a:r>
            <a:r>
              <a:rPr lang="zh-CN" altLang="en-US" sz="2000">
                <a:solidFill>
                  <a:srgbClr val="002060"/>
                </a:solidFill>
                <a:latin typeface="华文楷体" panose="02010600040101010101" pitchFamily="2" charset="-122"/>
                <a:ea typeface="华文楷体" panose="02010600040101010101" pitchFamily="2" charset="-122"/>
              </a:rPr>
              <a:t>个变量 </a:t>
            </a:r>
            <a:r>
              <a:rPr lang="en-US" altLang="zh-CN" sz="2000" smtClean="0">
                <a:solidFill>
                  <a:srgbClr val="002060"/>
                </a:solidFill>
                <a:latin typeface="华文楷体" panose="02010600040101010101" pitchFamily="2" charset="-122"/>
                <a:ea typeface="华文楷体" panose="02010600040101010101" pitchFamily="2" charset="-122"/>
              </a:rPr>
              <a:t>x</a:t>
            </a:r>
            <a:r>
              <a:rPr lang="zh-CN" altLang="en-US" sz="2000" smtClean="0">
                <a:solidFill>
                  <a:srgbClr val="002060"/>
                </a:solidFill>
                <a:latin typeface="华文楷体" panose="02010600040101010101" pitchFamily="2" charset="-122"/>
                <a:ea typeface="华文楷体" panose="02010600040101010101" pitchFamily="2" charset="-122"/>
              </a:rPr>
              <a:t>、</a:t>
            </a:r>
            <a:r>
              <a:rPr lang="en-US" altLang="zh-CN" sz="2000" smtClean="0">
                <a:solidFill>
                  <a:srgbClr val="002060"/>
                </a:solidFill>
                <a:latin typeface="华文楷体" panose="02010600040101010101" pitchFamily="2" charset="-122"/>
                <a:ea typeface="华文楷体" panose="02010600040101010101" pitchFamily="2" charset="-122"/>
              </a:rPr>
              <a:t>y</a:t>
            </a:r>
            <a:r>
              <a:rPr lang="zh-CN" altLang="en-US" sz="2000" smtClean="0">
                <a:solidFill>
                  <a:srgbClr val="002060"/>
                </a:solidFill>
                <a:latin typeface="华文楷体" panose="02010600040101010101" pitchFamily="2" charset="-122"/>
                <a:ea typeface="华文楷体" panose="02010600040101010101" pitchFamily="2" charset="-122"/>
              </a:rPr>
              <a:t>的</a:t>
            </a:r>
            <a:r>
              <a:rPr lang="zh-CN" altLang="en-US" sz="2000">
                <a:solidFill>
                  <a:srgbClr val="002060"/>
                </a:solidFill>
                <a:latin typeface="华文楷体" panose="02010600040101010101" pitchFamily="2" charset="-122"/>
                <a:ea typeface="华文楷体" panose="02010600040101010101" pitchFamily="2" charset="-122"/>
              </a:rPr>
              <a:t>数据以及它们的</a:t>
            </a:r>
            <a:r>
              <a:rPr lang="zh-CN" altLang="en-US" sz="2000" smtClean="0">
                <a:solidFill>
                  <a:srgbClr val="002060"/>
                </a:solidFill>
                <a:latin typeface="华文楷体" panose="02010600040101010101" pitchFamily="2" charset="-122"/>
                <a:ea typeface="华文楷体" panose="02010600040101010101" pitchFamily="2" charset="-122"/>
              </a:rPr>
              <a:t>散点图</a:t>
            </a: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endParaRPr lang="en-US" altLang="zh-CN" sz="2000" smtClean="0">
              <a:solidFill>
                <a:srgbClr val="FF0000"/>
              </a:solidFill>
              <a:latin typeface="华文楷体" panose="02010600040101010101" pitchFamily="2" charset="-122"/>
              <a:ea typeface="华文楷体" panose="02010600040101010101" pitchFamily="2" charset="-122"/>
            </a:endParaRPr>
          </a:p>
          <a:p>
            <a:pPr>
              <a:lnSpc>
                <a:spcPct val="150000"/>
              </a:lnSpc>
            </a:pPr>
            <a:r>
              <a:rPr lang="en-US" altLang="zh-CN" sz="2000" b="1" smtClean="0">
                <a:solidFill>
                  <a:srgbClr val="002060"/>
                </a:solidFill>
                <a:latin typeface="华文楷体" panose="02010600040101010101" pitchFamily="2" charset="-122"/>
                <a:ea typeface="华文楷体" panose="02010600040101010101" pitchFamily="2" charset="-122"/>
              </a:rPr>
              <a:t> </a:t>
            </a:r>
          </a:p>
        </p:txBody>
      </p:sp>
      <p:pic>
        <p:nvPicPr>
          <p:cNvPr id="3" name="图片 2"/>
          <p:cNvPicPr>
            <a:picLocks noChangeAspect="1"/>
          </p:cNvPicPr>
          <p:nvPr/>
        </p:nvPicPr>
        <p:blipFill>
          <a:blip r:embed="rId2"/>
          <a:stretch>
            <a:fillRect/>
          </a:stretch>
        </p:blipFill>
        <p:spPr>
          <a:xfrm>
            <a:off x="7322746" y="1875087"/>
            <a:ext cx="3849410" cy="3512459"/>
          </a:xfrm>
          <a:prstGeom prst="rect">
            <a:avLst/>
          </a:prstGeom>
        </p:spPr>
      </p:pic>
      <p:pic>
        <p:nvPicPr>
          <p:cNvPr id="7" name="图片 6"/>
          <p:cNvPicPr>
            <a:picLocks noChangeAspect="1"/>
          </p:cNvPicPr>
          <p:nvPr/>
        </p:nvPicPr>
        <p:blipFill>
          <a:blip r:embed="rId3"/>
          <a:stretch>
            <a:fillRect/>
          </a:stretch>
        </p:blipFill>
        <p:spPr>
          <a:xfrm>
            <a:off x="1338035" y="1799394"/>
            <a:ext cx="5984711" cy="3663844"/>
          </a:xfrm>
          <a:prstGeom prst="rect">
            <a:avLst/>
          </a:prstGeom>
        </p:spPr>
      </p:pic>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605074" y="448331"/>
            <a:ext cx="10438645"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2000" smtClean="0">
                <a:solidFill>
                  <a:srgbClr val="FF0000"/>
                </a:solidFill>
                <a:latin typeface="华文楷体" panose="02010600040101010101" pitchFamily="2" charset="-122"/>
                <a:ea typeface="华文楷体" panose="02010600040101010101" pitchFamily="2" charset="-122"/>
              </a:rPr>
              <a:t>一</a:t>
            </a:r>
            <a:r>
              <a:rPr lang="zh-CN" altLang="en-US" sz="2000">
                <a:solidFill>
                  <a:srgbClr val="FF0000"/>
                </a:solidFill>
                <a:latin typeface="华文楷体" panose="02010600040101010101" pitchFamily="2" charset="-122"/>
                <a:ea typeface="华文楷体" panose="02010600040101010101" pitchFamily="2" charset="-122"/>
              </a:rPr>
              <a:t>元线性回归分析</a:t>
            </a:r>
            <a:r>
              <a:rPr lang="zh-CN" altLang="en-US" sz="2000">
                <a:solidFill>
                  <a:srgbClr val="002060"/>
                </a:solidFill>
                <a:latin typeface="华文楷体" panose="02010600040101010101" pitchFamily="2" charset="-122"/>
                <a:ea typeface="华文楷体" panose="02010600040101010101" pitchFamily="2" charset="-122"/>
              </a:rPr>
              <a:t>是用一条直线近似地表示右图所示的散点图上的</a:t>
            </a:r>
            <a:r>
              <a:rPr lang="zh-CN" altLang="en-US" sz="2000" smtClean="0">
                <a:solidFill>
                  <a:srgbClr val="002060"/>
                </a:solidFill>
                <a:latin typeface="华文楷体" panose="02010600040101010101" pitchFamily="2" charset="-122"/>
                <a:ea typeface="华文楷体" panose="02010600040101010101" pitchFamily="2" charset="-122"/>
              </a:rPr>
              <a:t>点列</a:t>
            </a:r>
            <a:r>
              <a:rPr lang="zh-CN" altLang="en-US" sz="2000">
                <a:solidFill>
                  <a:srgbClr val="002060"/>
                </a:solidFill>
                <a:latin typeface="华文楷体" panose="02010600040101010101" pitchFamily="2" charset="-122"/>
                <a:ea typeface="华文楷体" panose="02010600040101010101" pitchFamily="2" charset="-122"/>
              </a:rPr>
              <a:t>，通过该直线的方程来考察两个变量之间的关系</a:t>
            </a:r>
            <a:r>
              <a:rPr lang="zh-CN" altLang="en-US" sz="2000" smtClean="0">
                <a:solidFill>
                  <a:srgbClr val="002060"/>
                </a:solidFill>
                <a:latin typeface="华文楷体" panose="02010600040101010101" pitchFamily="2" charset="-122"/>
                <a:ea typeface="华文楷体" panose="02010600040101010101" pitchFamily="2" charset="-122"/>
              </a:rPr>
              <a:t>。</a:t>
            </a:r>
            <a:r>
              <a:rPr lang="zh-CN" altLang="en-US" sz="2000">
                <a:solidFill>
                  <a:srgbClr val="002060"/>
                </a:solidFill>
                <a:latin typeface="华文楷体" panose="02010600040101010101" pitchFamily="2" charset="-122"/>
                <a:ea typeface="华文楷体" panose="02010600040101010101" pitchFamily="2" charset="-122"/>
              </a:rPr>
              <a:t>近似地表示点列的直线称为</a:t>
            </a:r>
            <a:r>
              <a:rPr lang="zh-CN" altLang="en-US" sz="2000">
                <a:solidFill>
                  <a:srgbClr val="FF0000"/>
                </a:solidFill>
                <a:latin typeface="华文楷体" panose="02010600040101010101" pitchFamily="2" charset="-122"/>
                <a:ea typeface="华文楷体" panose="02010600040101010101" pitchFamily="2" charset="-122"/>
              </a:rPr>
              <a:t>回归直线</a:t>
            </a:r>
            <a:r>
              <a:rPr lang="zh-CN" altLang="en-US" sz="2000" smtClean="0">
                <a:solidFill>
                  <a:srgbClr val="002060"/>
                </a:solidFill>
                <a:latin typeface="华文楷体" panose="02010600040101010101" pitchFamily="2" charset="-122"/>
                <a:ea typeface="华文楷体" panose="02010600040101010101" pitchFamily="2" charset="-122"/>
              </a:rPr>
              <a:t>。</a:t>
            </a:r>
            <a:endParaRPr lang="en-US" altLang="zh-CN" sz="2000" smtClean="0">
              <a:solidFill>
                <a:srgbClr val="002060"/>
              </a:solidFill>
              <a:latin typeface="华文楷体" panose="02010600040101010101" pitchFamily="2" charset="-122"/>
              <a:ea typeface="华文楷体" panose="02010600040101010101" pitchFamily="2" charset="-122"/>
            </a:endParaRPr>
          </a:p>
          <a:p>
            <a:endParaRPr lang="en-US" altLang="zh-CN" sz="2000">
              <a:solidFill>
                <a:srgbClr val="002060"/>
              </a:solidFill>
              <a:latin typeface="华文楷体" panose="02010600040101010101" pitchFamily="2" charset="-122"/>
              <a:ea typeface="华文楷体" panose="02010600040101010101" pitchFamily="2" charset="-122"/>
            </a:endParaRPr>
          </a:p>
          <a:p>
            <a:endParaRPr lang="en-US" altLang="zh-CN" sz="2000" smtClean="0">
              <a:solidFill>
                <a:srgbClr val="002060"/>
              </a:solidFill>
              <a:latin typeface="华文楷体" panose="02010600040101010101" pitchFamily="2" charset="-122"/>
              <a:ea typeface="华文楷体" panose="02010600040101010101" pitchFamily="2" charset="-122"/>
            </a:endParaRPr>
          </a:p>
          <a:p>
            <a:endParaRPr lang="en-US" altLang="zh-CN" sz="2000">
              <a:solidFill>
                <a:srgbClr val="002060"/>
              </a:solidFill>
              <a:latin typeface="华文楷体" panose="02010600040101010101" pitchFamily="2" charset="-122"/>
              <a:ea typeface="华文楷体" panose="02010600040101010101" pitchFamily="2" charset="-122"/>
            </a:endParaRPr>
          </a:p>
          <a:p>
            <a:endParaRPr lang="en-US" altLang="zh-CN" sz="2000" smtClean="0">
              <a:solidFill>
                <a:srgbClr val="002060"/>
              </a:solidFill>
              <a:latin typeface="华文楷体" panose="02010600040101010101" pitchFamily="2" charset="-122"/>
              <a:ea typeface="华文楷体" panose="02010600040101010101" pitchFamily="2" charset="-122"/>
            </a:endParaRPr>
          </a:p>
          <a:p>
            <a:endParaRPr lang="en-US" altLang="zh-CN" sz="2000">
              <a:solidFill>
                <a:srgbClr val="002060"/>
              </a:solidFill>
              <a:latin typeface="华文楷体" panose="02010600040101010101" pitchFamily="2" charset="-122"/>
              <a:ea typeface="华文楷体" panose="02010600040101010101" pitchFamily="2" charset="-122"/>
            </a:endParaRPr>
          </a:p>
          <a:p>
            <a:endParaRPr lang="en-US" altLang="zh-CN" sz="2000" smtClean="0">
              <a:solidFill>
                <a:srgbClr val="002060"/>
              </a:solidFill>
              <a:latin typeface="华文楷体" panose="02010600040101010101" pitchFamily="2" charset="-122"/>
              <a:ea typeface="华文楷体" panose="02010600040101010101" pitchFamily="2" charset="-122"/>
            </a:endParaRPr>
          </a:p>
          <a:p>
            <a:endParaRPr lang="en-US" altLang="zh-CN" sz="2000">
              <a:solidFill>
                <a:srgbClr val="002060"/>
              </a:solidFill>
              <a:latin typeface="华文楷体" panose="02010600040101010101" pitchFamily="2" charset="-122"/>
              <a:ea typeface="华文楷体" panose="02010600040101010101" pitchFamily="2" charset="-122"/>
            </a:endParaRPr>
          </a:p>
          <a:p>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r>
              <a:rPr lang="zh-CN" altLang="en-US" sz="2000" smtClean="0">
                <a:solidFill>
                  <a:srgbClr val="002060"/>
                </a:solidFill>
                <a:latin typeface="华文楷体" panose="02010600040101010101" pitchFamily="2" charset="-122"/>
                <a:ea typeface="华文楷体" panose="02010600040101010101" pitchFamily="2" charset="-122"/>
              </a:rPr>
              <a:t>这</a:t>
            </a:r>
            <a:r>
              <a:rPr lang="zh-CN" altLang="en-US" sz="2000">
                <a:solidFill>
                  <a:srgbClr val="002060"/>
                </a:solidFill>
                <a:latin typeface="华文楷体" panose="02010600040101010101" pitchFamily="2" charset="-122"/>
                <a:ea typeface="华文楷体" panose="02010600040101010101" pitchFamily="2" charset="-122"/>
              </a:rPr>
              <a:t>条回归直线用一次关系式表示</a:t>
            </a:r>
            <a:r>
              <a:rPr lang="zh-CN" altLang="en-US" sz="2000" smtClean="0">
                <a:solidFill>
                  <a:srgbClr val="002060"/>
                </a:solidFill>
                <a:latin typeface="华文楷体" panose="02010600040101010101" pitchFamily="2" charset="-122"/>
                <a:ea typeface="华文楷体" panose="02010600040101010101" pitchFamily="2" charset="-122"/>
              </a:rPr>
              <a:t>如下：</a:t>
            </a: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r>
              <a:rPr lang="en-US" altLang="zh-CN" sz="2000" b="1" smtClean="0">
                <a:latin typeface="华文楷体" panose="02010600040101010101" pitchFamily="2" charset="-122"/>
                <a:ea typeface="华文楷体" panose="02010600040101010101" pitchFamily="2" charset="-122"/>
              </a:rPr>
              <a:t>              y=px+q   (p,q</a:t>
            </a:r>
            <a:r>
              <a:rPr lang="zh-CN" altLang="en-US" sz="2000" b="1" smtClean="0">
                <a:latin typeface="华文楷体" panose="02010600040101010101" pitchFamily="2" charset="-122"/>
                <a:ea typeface="华文楷体" panose="02010600040101010101" pitchFamily="2" charset="-122"/>
              </a:rPr>
              <a:t>为常数）  </a:t>
            </a:r>
            <a:r>
              <a:rPr lang="zh-CN" altLang="en-US" sz="2000" smtClean="0">
                <a:solidFill>
                  <a:srgbClr val="FF0000"/>
                </a:solidFill>
                <a:latin typeface="华文楷体" panose="02010600040101010101" pitchFamily="2" charset="-122"/>
                <a:ea typeface="华文楷体" panose="02010600040101010101" pitchFamily="2" charset="-122"/>
              </a:rPr>
              <a:t>（回归方程）</a:t>
            </a:r>
            <a:endParaRPr lang="en-US" altLang="zh-CN" sz="2000">
              <a:solidFill>
                <a:srgbClr val="FF0000"/>
              </a:solidFill>
              <a:latin typeface="华文楷体" panose="02010600040101010101" pitchFamily="2" charset="-122"/>
              <a:ea typeface="华文楷体" panose="02010600040101010101" pitchFamily="2" charset="-122"/>
            </a:endParaRPr>
          </a:p>
          <a:p>
            <a:pPr>
              <a:lnSpc>
                <a:spcPct val="150000"/>
              </a:lnSpc>
            </a:pPr>
            <a:r>
              <a:rPr lang="en-US" altLang="zh-CN" sz="2000" smtClean="0">
                <a:solidFill>
                  <a:srgbClr val="002060"/>
                </a:solidFill>
                <a:latin typeface="华文楷体" panose="02010600040101010101" pitchFamily="2" charset="-122"/>
                <a:ea typeface="华文楷体" panose="02010600040101010101" pitchFamily="2" charset="-122"/>
              </a:rPr>
              <a:t>       </a:t>
            </a:r>
          </a:p>
          <a:p>
            <a:pPr>
              <a:lnSpc>
                <a:spcPct val="150000"/>
              </a:lnSpc>
            </a:pPr>
            <a:r>
              <a:rPr lang="en-US" altLang="zh-CN" sz="2000">
                <a:solidFill>
                  <a:srgbClr val="002060"/>
                </a:solidFill>
                <a:latin typeface="华文楷体" panose="02010600040101010101" pitchFamily="2" charset="-122"/>
                <a:ea typeface="华文楷体" panose="02010600040101010101" pitchFamily="2" charset="-122"/>
              </a:rPr>
              <a:t> </a:t>
            </a:r>
            <a:r>
              <a:rPr lang="en-US" altLang="zh-CN" sz="2000" smtClean="0">
                <a:solidFill>
                  <a:srgbClr val="002060"/>
                </a:solidFill>
                <a:latin typeface="华文楷体" panose="02010600040101010101" pitchFamily="2" charset="-122"/>
                <a:ea typeface="华文楷体" panose="02010600040101010101" pitchFamily="2" charset="-122"/>
              </a:rPr>
              <a:t>       x </a:t>
            </a:r>
            <a:r>
              <a:rPr lang="zh-CN" altLang="en-US" sz="2000" smtClean="0">
                <a:solidFill>
                  <a:srgbClr val="002060"/>
                </a:solidFill>
                <a:latin typeface="华文楷体" panose="02010600040101010101" pitchFamily="2" charset="-122"/>
                <a:ea typeface="华文楷体" panose="02010600040101010101" pitchFamily="2" charset="-122"/>
              </a:rPr>
              <a:t>、</a:t>
            </a:r>
            <a:r>
              <a:rPr lang="en-US" altLang="zh-CN" sz="2000" smtClean="0">
                <a:solidFill>
                  <a:srgbClr val="002060"/>
                </a:solidFill>
                <a:latin typeface="华文楷体" panose="02010600040101010101" pitchFamily="2" charset="-122"/>
                <a:ea typeface="华文楷体" panose="02010600040101010101" pitchFamily="2" charset="-122"/>
              </a:rPr>
              <a:t>y</a:t>
            </a:r>
            <a:r>
              <a:rPr lang="zh-CN" altLang="en-US" sz="2000" smtClean="0">
                <a:solidFill>
                  <a:srgbClr val="002060"/>
                </a:solidFill>
                <a:latin typeface="华文楷体" panose="02010600040101010101" pitchFamily="2" charset="-122"/>
                <a:ea typeface="华文楷体" panose="02010600040101010101" pitchFamily="2" charset="-122"/>
              </a:rPr>
              <a:t>是</a:t>
            </a:r>
            <a:r>
              <a:rPr lang="zh-CN" altLang="en-US" sz="2000">
                <a:solidFill>
                  <a:srgbClr val="002060"/>
                </a:solidFill>
                <a:latin typeface="华文楷体" panose="02010600040101010101" pitchFamily="2" charset="-122"/>
                <a:ea typeface="华文楷体" panose="02010600040101010101" pitchFamily="2" charset="-122"/>
              </a:rPr>
              <a:t>为了将构成数据的各个值代入而设定的变量，右边</a:t>
            </a:r>
            <a:r>
              <a:rPr lang="zh-CN" altLang="en-US" sz="2000" smtClean="0">
                <a:solidFill>
                  <a:srgbClr val="002060"/>
                </a:solidFill>
                <a:latin typeface="华文楷体" panose="02010600040101010101" pitchFamily="2" charset="-122"/>
                <a:ea typeface="华文楷体" panose="02010600040101010101" pitchFamily="2" charset="-122"/>
              </a:rPr>
              <a:t>的</a:t>
            </a:r>
            <a:r>
              <a:rPr lang="en-US" altLang="zh-CN" sz="2000">
                <a:solidFill>
                  <a:srgbClr val="FF0000"/>
                </a:solidFill>
                <a:latin typeface="华文楷体" panose="02010600040101010101" pitchFamily="2" charset="-122"/>
                <a:ea typeface="华文楷体" panose="02010600040101010101" pitchFamily="2" charset="-122"/>
              </a:rPr>
              <a:t>y</a:t>
            </a:r>
            <a:r>
              <a:rPr lang="zh-CN" altLang="en-US" sz="2000" smtClean="0">
                <a:solidFill>
                  <a:srgbClr val="FF0000"/>
                </a:solidFill>
                <a:latin typeface="华文楷体" panose="02010600040101010101" pitchFamily="2" charset="-122"/>
                <a:ea typeface="华文楷体" panose="02010600040101010101" pitchFamily="2" charset="-122"/>
              </a:rPr>
              <a:t>称为自变量</a:t>
            </a:r>
            <a:r>
              <a:rPr lang="zh-CN" altLang="en-US" sz="2000">
                <a:solidFill>
                  <a:srgbClr val="FF0000"/>
                </a:solidFill>
                <a:latin typeface="华文楷体" panose="02010600040101010101" pitchFamily="2" charset="-122"/>
                <a:ea typeface="华文楷体" panose="02010600040101010101" pitchFamily="2" charset="-122"/>
              </a:rPr>
              <a:t>，</a:t>
            </a:r>
            <a:r>
              <a:rPr lang="zh-CN" altLang="en-US" sz="2000">
                <a:solidFill>
                  <a:srgbClr val="002060"/>
                </a:solidFill>
                <a:latin typeface="华文楷体" panose="02010600040101010101" pitchFamily="2" charset="-122"/>
                <a:ea typeface="华文楷体" panose="02010600040101010101" pitchFamily="2" charset="-122"/>
              </a:rPr>
              <a:t>左边</a:t>
            </a:r>
            <a:r>
              <a:rPr lang="zh-CN" altLang="en-US" sz="2000" smtClean="0">
                <a:solidFill>
                  <a:srgbClr val="002060"/>
                </a:solidFill>
                <a:latin typeface="华文楷体" panose="02010600040101010101" pitchFamily="2" charset="-122"/>
                <a:ea typeface="华文楷体" panose="02010600040101010101" pitchFamily="2" charset="-122"/>
              </a:rPr>
              <a:t>的</a:t>
            </a:r>
            <a:r>
              <a:rPr lang="en-US" altLang="zh-CN" sz="2000" smtClean="0">
                <a:solidFill>
                  <a:srgbClr val="FF0000"/>
                </a:solidFill>
                <a:latin typeface="华文楷体" panose="02010600040101010101" pitchFamily="2" charset="-122"/>
                <a:ea typeface="华文楷体" panose="02010600040101010101" pitchFamily="2" charset="-122"/>
              </a:rPr>
              <a:t>x</a:t>
            </a:r>
            <a:r>
              <a:rPr lang="zh-CN" altLang="en-US" sz="2000" smtClean="0">
                <a:solidFill>
                  <a:srgbClr val="FF0000"/>
                </a:solidFill>
                <a:latin typeface="华文楷体" panose="02010600040101010101" pitchFamily="2" charset="-122"/>
                <a:ea typeface="华文楷体" panose="02010600040101010101" pitchFamily="2" charset="-122"/>
              </a:rPr>
              <a:t>称为</a:t>
            </a:r>
            <a:r>
              <a:rPr lang="zh-CN" altLang="en-US" sz="2000">
                <a:solidFill>
                  <a:srgbClr val="FF0000"/>
                </a:solidFill>
                <a:latin typeface="华文楷体" panose="02010600040101010101" pitchFamily="2" charset="-122"/>
                <a:ea typeface="华文楷体" panose="02010600040101010101" pitchFamily="2" charset="-122"/>
              </a:rPr>
              <a:t>因变量。</a:t>
            </a:r>
            <a:r>
              <a:rPr lang="zh-CN" altLang="en-US" sz="2000">
                <a:solidFill>
                  <a:srgbClr val="002060"/>
                </a:solidFill>
                <a:latin typeface="华文楷体" panose="02010600040101010101" pitchFamily="2" charset="-122"/>
                <a:ea typeface="华文楷体" panose="02010600040101010101" pitchFamily="2" charset="-122"/>
              </a:rPr>
              <a:t>常数 </a:t>
            </a:r>
            <a:r>
              <a:rPr lang="en-US" altLang="zh-CN" sz="2000" smtClean="0">
                <a:solidFill>
                  <a:srgbClr val="FF0000"/>
                </a:solidFill>
                <a:latin typeface="华文楷体" panose="02010600040101010101" pitchFamily="2" charset="-122"/>
                <a:ea typeface="华文楷体" panose="02010600040101010101" pitchFamily="2" charset="-122"/>
              </a:rPr>
              <a:t>p</a:t>
            </a:r>
            <a:r>
              <a:rPr lang="zh-CN" altLang="en-US" sz="2000" smtClean="0">
                <a:solidFill>
                  <a:srgbClr val="FF0000"/>
                </a:solidFill>
                <a:latin typeface="华文楷体" panose="02010600040101010101" pitchFamily="2" charset="-122"/>
                <a:ea typeface="华文楷体" panose="02010600040101010101" pitchFamily="2" charset="-122"/>
              </a:rPr>
              <a:t>、</a:t>
            </a:r>
            <a:r>
              <a:rPr lang="en-US" altLang="zh-CN" sz="2000">
                <a:solidFill>
                  <a:srgbClr val="FF0000"/>
                </a:solidFill>
                <a:latin typeface="华文楷体" panose="02010600040101010101" pitchFamily="2" charset="-122"/>
                <a:ea typeface="华文楷体" panose="02010600040101010101" pitchFamily="2" charset="-122"/>
              </a:rPr>
              <a:t>q</a:t>
            </a:r>
            <a:r>
              <a:rPr lang="zh-CN" altLang="en-US" sz="2000" smtClean="0">
                <a:solidFill>
                  <a:srgbClr val="002060"/>
                </a:solidFill>
                <a:latin typeface="华文楷体" panose="02010600040101010101" pitchFamily="2" charset="-122"/>
                <a:ea typeface="华文楷体" panose="02010600040101010101" pitchFamily="2" charset="-122"/>
              </a:rPr>
              <a:t>是</a:t>
            </a:r>
            <a:r>
              <a:rPr lang="zh-CN" altLang="en-US" sz="2000">
                <a:solidFill>
                  <a:srgbClr val="002060"/>
                </a:solidFill>
                <a:latin typeface="华文楷体" panose="02010600040101010101" pitchFamily="2" charset="-122"/>
                <a:ea typeface="华文楷体" panose="02010600040101010101" pitchFamily="2" charset="-122"/>
              </a:rPr>
              <a:t>这个</a:t>
            </a:r>
            <a:r>
              <a:rPr lang="zh-CN" altLang="en-US" sz="2000">
                <a:solidFill>
                  <a:srgbClr val="FF0000"/>
                </a:solidFill>
                <a:latin typeface="华文楷体" panose="02010600040101010101" pitchFamily="2" charset="-122"/>
                <a:ea typeface="华文楷体" panose="02010600040101010101" pitchFamily="2" charset="-122"/>
              </a:rPr>
              <a:t>回归分析模型的</a:t>
            </a:r>
            <a:r>
              <a:rPr lang="zh-CN" altLang="en-US" sz="2000" smtClean="0">
                <a:solidFill>
                  <a:srgbClr val="FF0000"/>
                </a:solidFill>
                <a:latin typeface="华文楷体" panose="02010600040101010101" pitchFamily="2" charset="-122"/>
                <a:ea typeface="华文楷体" panose="02010600040101010101" pitchFamily="2" charset="-122"/>
              </a:rPr>
              <a:t>参数</a:t>
            </a:r>
            <a:r>
              <a:rPr lang="zh-CN" altLang="en-US" sz="2000">
                <a:solidFill>
                  <a:srgbClr val="002060"/>
                </a:solidFill>
                <a:latin typeface="华文楷体" panose="02010600040101010101" pitchFamily="2" charset="-122"/>
                <a:ea typeface="华文楷体" panose="02010600040101010101" pitchFamily="2" charset="-122"/>
              </a:rPr>
              <a:t>。</a:t>
            </a:r>
            <a:endParaRPr lang="en-US" altLang="zh-CN" sz="2000" b="1" smtClean="0">
              <a:solidFill>
                <a:srgbClr val="002060"/>
              </a:solidFill>
              <a:latin typeface="华文楷体" panose="02010600040101010101" pitchFamily="2" charset="-122"/>
              <a:ea typeface="华文楷体" panose="02010600040101010101" pitchFamily="2" charset="-122"/>
            </a:endParaRPr>
          </a:p>
        </p:txBody>
      </p:sp>
      <p:pic>
        <p:nvPicPr>
          <p:cNvPr id="5" name="图片 4"/>
          <p:cNvPicPr>
            <a:picLocks noChangeAspect="1"/>
          </p:cNvPicPr>
          <p:nvPr/>
        </p:nvPicPr>
        <p:blipFill>
          <a:blip r:embed="rId2"/>
          <a:stretch>
            <a:fillRect/>
          </a:stretch>
        </p:blipFill>
        <p:spPr>
          <a:xfrm>
            <a:off x="2261286" y="1487597"/>
            <a:ext cx="6030097" cy="2486639"/>
          </a:xfrm>
          <a:prstGeom prst="rect">
            <a:avLst/>
          </a:prstGeom>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19882" y="92410"/>
            <a:ext cx="10438645" cy="2122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en-US" altLang="zh-CN" sz="2800" b="1" smtClean="0">
                <a:solidFill>
                  <a:srgbClr val="000099"/>
                </a:solidFill>
                <a:latin typeface="华文楷体" panose="02010600040101010101" pitchFamily="2" charset="-122"/>
                <a:ea typeface="华文楷体" panose="02010600040101010101" pitchFamily="2" charset="-122"/>
                <a:sym typeface="+mn-ea"/>
              </a:rPr>
              <a:t>2.</a:t>
            </a:r>
            <a:r>
              <a:rPr lang="zh-CN" altLang="en-US" sz="2800" b="1" smtClean="0">
                <a:solidFill>
                  <a:srgbClr val="000099"/>
                </a:solidFill>
                <a:latin typeface="华文楷体" panose="02010600040101010101" pitchFamily="2" charset="-122"/>
                <a:ea typeface="华文楷体" panose="02010600040101010101" pitchFamily="2" charset="-122"/>
              </a:rPr>
              <a:t>通过具体例</a:t>
            </a:r>
            <a:r>
              <a:rPr lang="zh-CN" altLang="en-US" sz="2800" b="1">
                <a:solidFill>
                  <a:srgbClr val="000099"/>
                </a:solidFill>
                <a:latin typeface="华文楷体" panose="02010600040101010101" pitchFamily="2" charset="-122"/>
                <a:ea typeface="华文楷体" panose="02010600040101010101" pitchFamily="2" charset="-122"/>
              </a:rPr>
              <a:t>子来理解回归分析的逻辑</a:t>
            </a:r>
          </a:p>
          <a:p>
            <a:pPr>
              <a:lnSpc>
                <a:spcPct val="150000"/>
              </a:lnSpc>
            </a:pPr>
            <a:r>
              <a:rPr lang="en-US" altLang="zh-CN" sz="2000" b="1" smtClean="0">
                <a:solidFill>
                  <a:srgbClr val="005DFF"/>
                </a:solidFill>
              </a:rPr>
              <a:t>【</a:t>
            </a:r>
            <a:r>
              <a:rPr lang="zh-CN" altLang="en-US" sz="2000" b="1">
                <a:solidFill>
                  <a:srgbClr val="005DFF"/>
                </a:solidFill>
              </a:rPr>
              <a:t>例</a:t>
            </a:r>
            <a:r>
              <a:rPr lang="en-US" altLang="zh-CN" sz="2000" b="1" smtClean="0">
                <a:solidFill>
                  <a:srgbClr val="005DFF"/>
                </a:solidFill>
              </a:rPr>
              <a:t>】</a:t>
            </a:r>
            <a:r>
              <a:rPr lang="zh-CN" altLang="en-US" sz="2000" b="1" smtClean="0">
                <a:solidFill>
                  <a:srgbClr val="005DFF"/>
                </a:solidFill>
              </a:rPr>
              <a:t>右</a:t>
            </a:r>
            <a:r>
              <a:rPr lang="zh-CN" altLang="en-US" sz="2000" b="1">
                <a:solidFill>
                  <a:srgbClr val="005DFF"/>
                </a:solidFill>
              </a:rPr>
              <a:t>表是 </a:t>
            </a:r>
            <a:r>
              <a:rPr lang="en-US" altLang="zh-CN" sz="2000" b="1">
                <a:solidFill>
                  <a:srgbClr val="005DFF"/>
                </a:solidFill>
              </a:rPr>
              <a:t>7 </a:t>
            </a:r>
            <a:r>
              <a:rPr lang="zh-CN" altLang="en-US" sz="2000" b="1">
                <a:solidFill>
                  <a:srgbClr val="005DFF"/>
                </a:solidFill>
              </a:rPr>
              <a:t>个高中三年级女学生的身高与体重数据。根据这些数据，求以</a:t>
            </a:r>
            <a:r>
              <a:rPr lang="zh-CN" altLang="en-US" sz="2000" b="1" smtClean="0">
                <a:solidFill>
                  <a:srgbClr val="005DFF"/>
                </a:solidFill>
              </a:rPr>
              <a:t>体重</a:t>
            </a:r>
            <a:r>
              <a:rPr lang="en-US" altLang="zh-CN" sz="2000" b="1" smtClean="0">
                <a:solidFill>
                  <a:srgbClr val="005DFF"/>
                </a:solidFill>
              </a:rPr>
              <a:t>y</a:t>
            </a:r>
            <a:r>
              <a:rPr lang="zh-CN" altLang="en-US" sz="2000" b="1" smtClean="0">
                <a:solidFill>
                  <a:srgbClr val="005DFF"/>
                </a:solidFill>
              </a:rPr>
              <a:t>为</a:t>
            </a:r>
            <a:r>
              <a:rPr lang="zh-CN" altLang="en-US" sz="2000" b="1">
                <a:solidFill>
                  <a:srgbClr val="005DFF"/>
                </a:solidFill>
              </a:rPr>
              <a:t>因变量、</a:t>
            </a:r>
            <a:r>
              <a:rPr lang="zh-CN" altLang="en-US" sz="2000" b="1" smtClean="0">
                <a:solidFill>
                  <a:srgbClr val="005DFF"/>
                </a:solidFill>
              </a:rPr>
              <a:t>身高</a:t>
            </a:r>
            <a:r>
              <a:rPr lang="en-US" altLang="zh-CN" sz="2000" b="1" smtClean="0">
                <a:solidFill>
                  <a:srgbClr val="005DFF"/>
                </a:solidFill>
              </a:rPr>
              <a:t>x</a:t>
            </a:r>
            <a:r>
              <a:rPr lang="zh-CN" altLang="en-US" sz="2000" b="1" smtClean="0">
                <a:solidFill>
                  <a:srgbClr val="005DFF"/>
                </a:solidFill>
              </a:rPr>
              <a:t>为</a:t>
            </a:r>
            <a:r>
              <a:rPr lang="zh-CN" altLang="en-US" sz="2000" b="1">
                <a:solidFill>
                  <a:srgbClr val="005DFF"/>
                </a:solidFill>
              </a:rPr>
              <a:t>自变量的</a:t>
            </a:r>
            <a:r>
              <a:rPr lang="zh-CN" altLang="en-US" sz="2000" b="1" smtClean="0">
                <a:solidFill>
                  <a:srgbClr val="005DFF"/>
                </a:solidFill>
              </a:rPr>
              <a:t>回归方程</a:t>
            </a:r>
            <a:r>
              <a:rPr lang="en-US" altLang="zh-CN" sz="2000" b="1" smtClean="0">
                <a:solidFill>
                  <a:srgbClr val="005DFF"/>
                </a:solidFill>
              </a:rPr>
              <a:t>y=px+q(p,q</a:t>
            </a:r>
            <a:r>
              <a:rPr lang="zh-CN" altLang="en-US" sz="2000" b="1" smtClean="0">
                <a:solidFill>
                  <a:srgbClr val="005DFF"/>
                </a:solidFill>
              </a:rPr>
              <a:t>为常数</a:t>
            </a:r>
            <a:r>
              <a:rPr lang="en-US" altLang="zh-CN" sz="2000" b="1" smtClean="0">
                <a:solidFill>
                  <a:srgbClr val="005DFF"/>
                </a:solidFill>
              </a:rPr>
              <a:t>)</a:t>
            </a:r>
            <a:r>
              <a:rPr lang="zh-CN" altLang="en-US" sz="2000" b="1" smtClean="0">
                <a:solidFill>
                  <a:srgbClr val="005DFF"/>
                </a:solidFill>
              </a:rPr>
              <a:t> </a:t>
            </a:r>
            <a:endParaRPr lang="en-US" altLang="zh-CN" sz="2000" b="1" smtClean="0">
              <a:solidFill>
                <a:srgbClr val="005DFF"/>
              </a:solidFill>
              <a:latin typeface="华文楷体" panose="02010600040101010101" pitchFamily="2" charset="-122"/>
              <a:ea typeface="华文楷体" panose="02010600040101010101" pitchFamily="2" charset="-122"/>
            </a:endParaRPr>
          </a:p>
          <a:p>
            <a:pPr>
              <a:lnSpc>
                <a:spcPct val="150000"/>
              </a:lnSpc>
            </a:pPr>
            <a:r>
              <a:rPr lang="en-US" altLang="zh-CN" sz="2000" b="1">
                <a:solidFill>
                  <a:srgbClr val="002060"/>
                </a:solidFill>
                <a:latin typeface="华文楷体" panose="02010600040101010101" pitchFamily="2" charset="-122"/>
                <a:ea typeface="华文楷体" panose="02010600040101010101" pitchFamily="2" charset="-122"/>
              </a:rPr>
              <a:t> </a:t>
            </a:r>
            <a:endParaRPr lang="en-US" altLang="zh-CN" sz="2000" b="1" smtClean="0">
              <a:solidFill>
                <a:srgbClr val="00206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2323543" y="1681627"/>
            <a:ext cx="4905708" cy="4261973"/>
          </a:xfrm>
          <a:prstGeom prst="rect">
            <a:avLst/>
          </a:prstGeom>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32239" y="376615"/>
            <a:ext cx="1043864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2800" b="1" smtClean="0">
                <a:solidFill>
                  <a:srgbClr val="002060"/>
                </a:solidFill>
                <a:latin typeface="华文楷体" panose="02010600040101010101" pitchFamily="2" charset="-122"/>
                <a:ea typeface="华文楷体" panose="02010600040101010101" pitchFamily="2" charset="-122"/>
              </a:rPr>
              <a:t>解：</a:t>
            </a:r>
            <a:r>
              <a:rPr lang="en-US" altLang="zh-CN" sz="2400" b="1" smtClean="0">
                <a:solidFill>
                  <a:srgbClr val="FF0000"/>
                </a:solidFill>
                <a:latin typeface="华文楷体" panose="02010600040101010101" pitchFamily="2" charset="-122"/>
                <a:ea typeface="华文楷体" panose="02010600040101010101" pitchFamily="2" charset="-122"/>
              </a:rPr>
              <a:t>1.</a:t>
            </a:r>
            <a:r>
              <a:rPr lang="zh-CN" altLang="en-US" sz="2400" smtClean="0">
                <a:solidFill>
                  <a:srgbClr val="FF0000"/>
                </a:solidFill>
                <a:latin typeface="华文楷体" panose="02010600040101010101" pitchFamily="2" charset="-122"/>
                <a:ea typeface="华文楷体" panose="02010600040101010101" pitchFamily="2" charset="-122"/>
              </a:rPr>
              <a:t>设回归方程为</a:t>
            </a:r>
            <a:r>
              <a:rPr lang="en-US" altLang="zh-CN" sz="2400" smtClean="0">
                <a:solidFill>
                  <a:srgbClr val="FF0000"/>
                </a:solidFill>
                <a:latin typeface="华文楷体" panose="02010600040101010101" pitchFamily="2" charset="-122"/>
                <a:ea typeface="华文楷体" panose="02010600040101010101" pitchFamily="2" charset="-122"/>
              </a:rPr>
              <a:t>y=px+q,</a:t>
            </a:r>
            <a:r>
              <a:rPr lang="zh-CN" altLang="en-US" sz="2400" smtClean="0">
                <a:solidFill>
                  <a:srgbClr val="FF0000"/>
                </a:solidFill>
                <a:latin typeface="华文楷体" panose="02010600040101010101" pitchFamily="2" charset="-122"/>
                <a:ea typeface="华文楷体" panose="02010600040101010101" pitchFamily="2" charset="-122"/>
              </a:rPr>
              <a:t>第</a:t>
            </a:r>
            <a:r>
              <a:rPr lang="en-US" altLang="zh-CN" sz="2400" smtClean="0">
                <a:solidFill>
                  <a:srgbClr val="FF0000"/>
                </a:solidFill>
                <a:latin typeface="华文楷体" panose="02010600040101010101" pitchFamily="2" charset="-122"/>
                <a:ea typeface="华文楷体" panose="02010600040101010101" pitchFamily="2" charset="-122"/>
              </a:rPr>
              <a:t>k</a:t>
            </a:r>
            <a:r>
              <a:rPr lang="zh-CN" altLang="en-US" sz="2400" smtClean="0">
                <a:solidFill>
                  <a:srgbClr val="FF0000"/>
                </a:solidFill>
                <a:latin typeface="华文楷体" panose="02010600040101010101" pitchFamily="2" charset="-122"/>
                <a:ea typeface="华文楷体" panose="02010600040101010101" pitchFamily="2" charset="-122"/>
              </a:rPr>
              <a:t>个</a:t>
            </a:r>
            <a:r>
              <a:rPr lang="zh-CN" altLang="en-US" sz="2400">
                <a:solidFill>
                  <a:srgbClr val="FF0000"/>
                </a:solidFill>
                <a:latin typeface="华文楷体" panose="02010600040101010101" pitchFamily="2" charset="-122"/>
                <a:ea typeface="华文楷体" panose="02010600040101010101" pitchFamily="2" charset="-122"/>
              </a:rPr>
              <a:t>学生的身高记</a:t>
            </a:r>
            <a:r>
              <a:rPr lang="zh-CN" altLang="en-US" sz="2400" smtClean="0">
                <a:solidFill>
                  <a:srgbClr val="FF0000"/>
                </a:solidFill>
                <a:latin typeface="华文楷体" panose="02010600040101010101" pitchFamily="2" charset="-122"/>
                <a:ea typeface="华文楷体" panose="02010600040101010101" pitchFamily="2" charset="-122"/>
              </a:rPr>
              <a:t>为</a:t>
            </a:r>
            <a:r>
              <a:rPr lang="en-US" altLang="zh-CN" sz="2400" smtClean="0">
                <a:solidFill>
                  <a:srgbClr val="FF0000"/>
                </a:solidFill>
                <a:latin typeface="华文楷体" panose="02010600040101010101" pitchFamily="2" charset="-122"/>
                <a:ea typeface="华文楷体" panose="02010600040101010101" pitchFamily="2" charset="-122"/>
              </a:rPr>
              <a:t>x</a:t>
            </a:r>
            <a:r>
              <a:rPr lang="en-US" altLang="zh-CN" sz="1600" smtClean="0">
                <a:solidFill>
                  <a:srgbClr val="FF0000"/>
                </a:solidFill>
                <a:latin typeface="华文楷体" panose="02010600040101010101" pitchFamily="2" charset="-122"/>
                <a:ea typeface="华文楷体" panose="02010600040101010101" pitchFamily="2" charset="-122"/>
              </a:rPr>
              <a:t>k</a:t>
            </a:r>
            <a:r>
              <a:rPr lang="zh-CN" altLang="en-US" sz="2400" smtClean="0">
                <a:solidFill>
                  <a:srgbClr val="FF0000"/>
                </a:solidFill>
                <a:latin typeface="华文楷体" panose="02010600040101010101" pitchFamily="2" charset="-122"/>
                <a:ea typeface="华文楷体" panose="02010600040101010101" pitchFamily="2" charset="-122"/>
              </a:rPr>
              <a:t>，</a:t>
            </a:r>
            <a:r>
              <a:rPr lang="zh-CN" altLang="en-US" sz="2400">
                <a:solidFill>
                  <a:srgbClr val="FF0000"/>
                </a:solidFill>
                <a:latin typeface="华文楷体" panose="02010600040101010101" pitchFamily="2" charset="-122"/>
                <a:ea typeface="华文楷体" panose="02010600040101010101" pitchFamily="2" charset="-122"/>
              </a:rPr>
              <a:t>体重记</a:t>
            </a:r>
            <a:r>
              <a:rPr lang="zh-CN" altLang="en-US" sz="2400" smtClean="0">
                <a:solidFill>
                  <a:srgbClr val="FF0000"/>
                </a:solidFill>
                <a:latin typeface="华文楷体" panose="02010600040101010101" pitchFamily="2" charset="-122"/>
                <a:ea typeface="华文楷体" panose="02010600040101010101" pitchFamily="2" charset="-122"/>
              </a:rPr>
              <a:t>为</a:t>
            </a:r>
            <a:r>
              <a:rPr lang="en-US" altLang="zh-CN" sz="2400" smtClean="0">
                <a:solidFill>
                  <a:srgbClr val="FF0000"/>
                </a:solidFill>
                <a:latin typeface="华文楷体" panose="02010600040101010101" pitchFamily="2" charset="-122"/>
                <a:ea typeface="华文楷体" panose="02010600040101010101" pitchFamily="2" charset="-122"/>
              </a:rPr>
              <a:t>y</a:t>
            </a:r>
            <a:r>
              <a:rPr lang="en-US" altLang="zh-CN" sz="1600" smtClean="0">
                <a:solidFill>
                  <a:srgbClr val="FF0000"/>
                </a:solidFill>
                <a:latin typeface="华文楷体" panose="02010600040101010101" pitchFamily="2" charset="-122"/>
                <a:ea typeface="华文楷体" panose="02010600040101010101" pitchFamily="2" charset="-122"/>
              </a:rPr>
              <a:t>k</a:t>
            </a:r>
            <a:r>
              <a:rPr lang="zh-CN" altLang="en-US" sz="2400" smtClean="0">
                <a:solidFill>
                  <a:srgbClr val="FF0000"/>
                </a:solidFill>
                <a:latin typeface="华文楷体" panose="02010600040101010101" pitchFamily="2" charset="-122"/>
                <a:ea typeface="华文楷体" panose="02010600040101010101" pitchFamily="2" charset="-122"/>
              </a:rPr>
              <a:t> ，回归分析预测值为</a:t>
            </a:r>
            <a:r>
              <a:rPr lang="en-US" altLang="zh-CN" sz="2400" smtClean="0">
                <a:solidFill>
                  <a:srgbClr val="FF0000"/>
                </a:solidFill>
                <a:latin typeface="华文楷体" panose="02010600040101010101" pitchFamily="2" charset="-122"/>
                <a:ea typeface="华文楷体" panose="02010600040101010101" pitchFamily="2" charset="-122"/>
              </a:rPr>
              <a:t>px</a:t>
            </a:r>
            <a:r>
              <a:rPr lang="en-US" altLang="zh-CN" sz="1600" smtClean="0">
                <a:solidFill>
                  <a:srgbClr val="FF0000"/>
                </a:solidFill>
                <a:latin typeface="华文楷体" panose="02010600040101010101" pitchFamily="2" charset="-122"/>
                <a:ea typeface="华文楷体" panose="02010600040101010101" pitchFamily="2" charset="-122"/>
              </a:rPr>
              <a:t>k</a:t>
            </a:r>
            <a:r>
              <a:rPr lang="en-US" altLang="zh-CN" sz="2400" smtClean="0">
                <a:solidFill>
                  <a:srgbClr val="FF0000"/>
                </a:solidFill>
                <a:latin typeface="华文楷体" panose="02010600040101010101" pitchFamily="2" charset="-122"/>
                <a:ea typeface="华文楷体" panose="02010600040101010101" pitchFamily="2" charset="-122"/>
              </a:rPr>
              <a:t>+q</a:t>
            </a:r>
          </a:p>
          <a:p>
            <a:pPr>
              <a:lnSpc>
                <a:spcPct val="150000"/>
              </a:lnSpc>
            </a:pPr>
            <a:r>
              <a:rPr lang="zh-CN" altLang="en-US" sz="2000" smtClean="0">
                <a:solidFill>
                  <a:srgbClr val="002060"/>
                </a:solidFill>
                <a:latin typeface="华文楷体" panose="02010600040101010101" pitchFamily="2" charset="-122"/>
                <a:ea typeface="华文楷体" panose="02010600040101010101" pitchFamily="2" charset="-122"/>
              </a:rPr>
              <a:t>预测值汇总表如下：</a:t>
            </a:r>
            <a:endParaRPr lang="en-US" altLang="zh-CN" sz="2000" smtClean="0">
              <a:solidFill>
                <a:srgbClr val="00206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3731152" y="1917266"/>
            <a:ext cx="5388135" cy="578988"/>
          </a:xfrm>
          <a:prstGeom prst="rect">
            <a:avLst/>
          </a:prstGeom>
        </p:spPr>
      </p:pic>
      <p:pic>
        <p:nvPicPr>
          <p:cNvPr id="4" name="图片 3"/>
          <p:cNvPicPr>
            <a:picLocks noChangeAspect="1"/>
          </p:cNvPicPr>
          <p:nvPr/>
        </p:nvPicPr>
        <p:blipFill>
          <a:blip r:embed="rId3"/>
          <a:stretch>
            <a:fillRect/>
          </a:stretch>
        </p:blipFill>
        <p:spPr>
          <a:xfrm>
            <a:off x="3731152" y="2449566"/>
            <a:ext cx="5486989" cy="3784952"/>
          </a:xfrm>
          <a:prstGeom prst="rect">
            <a:avLst/>
          </a:prstGeom>
        </p:spPr>
      </p:pic>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19882" y="135215"/>
            <a:ext cx="10438645"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en-US" altLang="zh-CN" sz="2400" b="1" smtClean="0">
                <a:solidFill>
                  <a:srgbClr val="FF0000"/>
                </a:solidFill>
                <a:latin typeface="华文楷体" panose="02010600040101010101" pitchFamily="2" charset="-122"/>
                <a:ea typeface="华文楷体" panose="02010600040101010101" pitchFamily="2" charset="-122"/>
              </a:rPr>
              <a:t>2.</a:t>
            </a:r>
            <a:r>
              <a:rPr lang="zh-CN" altLang="en-US" sz="2400">
                <a:solidFill>
                  <a:srgbClr val="FF0000"/>
                </a:solidFill>
                <a:latin typeface="华文楷体" panose="02010600040101010101" pitchFamily="2" charset="-122"/>
                <a:ea typeface="华文楷体" panose="02010600040101010101" pitchFamily="2" charset="-122"/>
              </a:rPr>
              <a:t>算出实际的</a:t>
            </a:r>
            <a:r>
              <a:rPr lang="zh-CN" altLang="en-US" sz="2400" smtClean="0">
                <a:solidFill>
                  <a:srgbClr val="FF0000"/>
                </a:solidFill>
                <a:latin typeface="华文楷体" panose="02010600040101010101" pitchFamily="2" charset="-122"/>
                <a:ea typeface="华文楷体" panose="02010600040101010101" pitchFamily="2" charset="-122"/>
              </a:rPr>
              <a:t>体重与</a:t>
            </a:r>
            <a:r>
              <a:rPr lang="zh-CN" altLang="en-US" sz="2400">
                <a:solidFill>
                  <a:srgbClr val="FF0000"/>
                </a:solidFill>
                <a:latin typeface="华文楷体" panose="02010600040101010101" pitchFamily="2" charset="-122"/>
                <a:ea typeface="华文楷体" panose="02010600040101010101" pitchFamily="2" charset="-122"/>
              </a:rPr>
              <a:t>预测值的</a:t>
            </a:r>
            <a:r>
              <a:rPr lang="zh-CN" altLang="en-US" sz="2400" smtClean="0">
                <a:solidFill>
                  <a:srgbClr val="FF0000"/>
                </a:solidFill>
                <a:latin typeface="华文楷体" panose="02010600040101010101" pitchFamily="2" charset="-122"/>
                <a:ea typeface="华文楷体" panose="02010600040101010101" pitchFamily="2" charset="-122"/>
              </a:rPr>
              <a:t>误差</a:t>
            </a:r>
            <a:r>
              <a:rPr lang="en-US" altLang="zh-CN" sz="2400" smtClean="0">
                <a:solidFill>
                  <a:srgbClr val="FF0000"/>
                </a:solidFill>
                <a:latin typeface="华文楷体" panose="02010600040101010101" pitchFamily="2" charset="-122"/>
                <a:ea typeface="华文楷体" panose="02010600040101010101" pitchFamily="2" charset="-122"/>
              </a:rPr>
              <a:t>e</a:t>
            </a:r>
            <a:r>
              <a:rPr lang="en-US" altLang="zh-CN" sz="1600" smtClean="0">
                <a:solidFill>
                  <a:srgbClr val="FF0000"/>
                </a:solidFill>
                <a:latin typeface="华文楷体" panose="02010600040101010101" pitchFamily="2" charset="-122"/>
                <a:ea typeface="华文楷体" panose="02010600040101010101" pitchFamily="2" charset="-122"/>
              </a:rPr>
              <a:t>k</a:t>
            </a:r>
          </a:p>
          <a:p>
            <a:pPr>
              <a:lnSpc>
                <a:spcPct val="150000"/>
              </a:lnSpc>
            </a:pPr>
            <a:endParaRPr lang="en-US" altLang="zh-CN" sz="1200">
              <a:solidFill>
                <a:srgbClr val="002060"/>
              </a:solidFill>
              <a:latin typeface="华文楷体" panose="02010600040101010101" pitchFamily="2" charset="-122"/>
              <a:ea typeface="华文楷体" panose="02010600040101010101" pitchFamily="2" charset="-122"/>
            </a:endParaRPr>
          </a:p>
          <a:p>
            <a:pPr>
              <a:lnSpc>
                <a:spcPct val="150000"/>
              </a:lnSpc>
            </a:pPr>
            <a:r>
              <a:rPr lang="en-US" altLang="zh-CN" sz="2000" smtClean="0">
                <a:latin typeface="华文楷体" panose="02010600040101010101" pitchFamily="2" charset="-122"/>
                <a:ea typeface="华文楷体" panose="02010600040101010101" pitchFamily="2" charset="-122"/>
              </a:rPr>
              <a:t>  </a:t>
            </a:r>
            <a:r>
              <a:rPr lang="en-US" altLang="zh-CN" sz="2000" smtClean="0">
                <a:solidFill>
                  <a:srgbClr val="002060"/>
                </a:solidFill>
                <a:latin typeface="华文楷体" panose="02010600040101010101" pitchFamily="2" charset="-122"/>
                <a:ea typeface="华文楷体" panose="02010600040101010101" pitchFamily="2" charset="-122"/>
              </a:rPr>
              <a:t>x</a:t>
            </a:r>
            <a:r>
              <a:rPr lang="en-US" altLang="zh-CN" sz="1200" smtClean="0">
                <a:solidFill>
                  <a:srgbClr val="002060"/>
                </a:solidFill>
                <a:latin typeface="华文楷体" panose="02010600040101010101" pitchFamily="2" charset="-122"/>
                <a:ea typeface="华文楷体" panose="02010600040101010101" pitchFamily="2" charset="-122"/>
              </a:rPr>
              <a:t>k</a:t>
            </a:r>
            <a:r>
              <a:rPr lang="zh-CN" altLang="en-US" sz="2000">
                <a:solidFill>
                  <a:srgbClr val="002060"/>
                </a:solidFill>
                <a:latin typeface="华文楷体" panose="02010600040101010101" pitchFamily="2" charset="-122"/>
                <a:ea typeface="华文楷体" panose="02010600040101010101" pitchFamily="2" charset="-122"/>
              </a:rPr>
              <a:t>、</a:t>
            </a:r>
            <a:r>
              <a:rPr lang="en-US" altLang="zh-CN" sz="2000">
                <a:solidFill>
                  <a:srgbClr val="002060"/>
                </a:solidFill>
                <a:latin typeface="华文楷体" panose="02010600040101010101" pitchFamily="2" charset="-122"/>
                <a:ea typeface="华文楷体" panose="02010600040101010101" pitchFamily="2" charset="-122"/>
              </a:rPr>
              <a:t>y</a:t>
            </a:r>
            <a:r>
              <a:rPr lang="en-US" altLang="zh-CN" sz="1200">
                <a:solidFill>
                  <a:srgbClr val="002060"/>
                </a:solidFill>
                <a:latin typeface="华文楷体" panose="02010600040101010101" pitchFamily="2" charset="-122"/>
                <a:ea typeface="华文楷体" panose="02010600040101010101" pitchFamily="2" charset="-122"/>
              </a:rPr>
              <a:t>k</a:t>
            </a:r>
            <a:r>
              <a:rPr lang="zh-CN" altLang="en-US" sz="2000">
                <a:solidFill>
                  <a:srgbClr val="002060"/>
                </a:solidFill>
                <a:latin typeface="华文楷体" panose="02010600040101010101" pitchFamily="2" charset="-122"/>
                <a:ea typeface="华文楷体" panose="02010600040101010101" pitchFamily="2" charset="-122"/>
              </a:rPr>
              <a:t>、</a:t>
            </a:r>
            <a:r>
              <a:rPr lang="en-US" altLang="zh-CN" sz="2000">
                <a:solidFill>
                  <a:srgbClr val="002060"/>
                </a:solidFill>
                <a:latin typeface="华文楷体" panose="02010600040101010101" pitchFamily="2" charset="-122"/>
                <a:ea typeface="华文楷体" panose="02010600040101010101" pitchFamily="2" charset="-122"/>
              </a:rPr>
              <a:t>e</a:t>
            </a:r>
            <a:r>
              <a:rPr lang="en-US" altLang="zh-CN" sz="1200">
                <a:solidFill>
                  <a:srgbClr val="002060"/>
                </a:solidFill>
                <a:latin typeface="华文楷体" panose="02010600040101010101" pitchFamily="2" charset="-122"/>
                <a:ea typeface="华文楷体" panose="02010600040101010101" pitchFamily="2" charset="-122"/>
              </a:rPr>
              <a:t>k</a:t>
            </a:r>
            <a:r>
              <a:rPr lang="zh-CN" altLang="en-US" sz="2000">
                <a:solidFill>
                  <a:srgbClr val="002060"/>
                </a:solidFill>
                <a:latin typeface="华文楷体" panose="02010600040101010101" pitchFamily="2" charset="-122"/>
                <a:ea typeface="华文楷体" panose="02010600040101010101" pitchFamily="2" charset="-122"/>
              </a:rPr>
              <a:t>关系如下图所</a:t>
            </a:r>
            <a:r>
              <a:rPr lang="zh-CN" altLang="en-US" sz="2000" smtClean="0">
                <a:solidFill>
                  <a:srgbClr val="002060"/>
                </a:solidFill>
                <a:latin typeface="华文楷体" panose="02010600040101010101" pitchFamily="2" charset="-122"/>
                <a:ea typeface="华文楷体" panose="02010600040101010101" pitchFamily="2" charset="-122"/>
              </a:rPr>
              <a:t>示：</a:t>
            </a: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r>
              <a:rPr lang="zh-CN" altLang="en-US" sz="2000" smtClean="0"/>
              <a:t> </a:t>
            </a:r>
            <a:r>
              <a:rPr lang="zh-CN" altLang="en-US" sz="2000" smtClean="0">
                <a:solidFill>
                  <a:srgbClr val="002060"/>
                </a:solidFill>
                <a:latin typeface="华文楷体" panose="02010600040101010101" pitchFamily="2" charset="-122"/>
                <a:ea typeface="华文楷体" panose="02010600040101010101" pitchFamily="2" charset="-122"/>
              </a:rPr>
              <a:t>使用</a:t>
            </a:r>
            <a:r>
              <a:rPr lang="zh-CN" altLang="en-US" sz="2000" smtClean="0">
                <a:solidFill>
                  <a:srgbClr val="FF0000"/>
                </a:solidFill>
                <a:latin typeface="华文楷体" panose="02010600040101010101" pitchFamily="2" charset="-122"/>
                <a:ea typeface="华文楷体" panose="02010600040101010101" pitchFamily="2" charset="-122"/>
              </a:rPr>
              <a:t>平方误差      </a:t>
            </a:r>
            <a:r>
              <a:rPr lang="zh-CN" altLang="en-US" sz="2000" smtClean="0">
                <a:solidFill>
                  <a:srgbClr val="002060"/>
                </a:solidFill>
                <a:latin typeface="华文楷体" panose="02010600040101010101" pitchFamily="2" charset="-122"/>
                <a:ea typeface="华文楷体" panose="02010600040101010101" pitchFamily="2" charset="-122"/>
              </a:rPr>
              <a:t>来计算误差。</a:t>
            </a:r>
            <a:endParaRPr lang="en-US" altLang="zh-CN" sz="2000" smtClean="0">
              <a:solidFill>
                <a:srgbClr val="002060"/>
              </a:solidFill>
              <a:latin typeface="华文楷体" panose="02010600040101010101" pitchFamily="2" charset="-122"/>
              <a:ea typeface="华文楷体" panose="02010600040101010101" pitchFamily="2" charset="-122"/>
            </a:endParaRPr>
          </a:p>
          <a:p>
            <a:endParaRPr lang="en-US" altLang="zh-CN" sz="2000">
              <a:solidFill>
                <a:srgbClr val="002060"/>
              </a:solidFill>
              <a:latin typeface="华文楷体" panose="02010600040101010101" pitchFamily="2" charset="-122"/>
              <a:ea typeface="华文楷体" panose="02010600040101010101" pitchFamily="2" charset="-122"/>
            </a:endParaRPr>
          </a:p>
          <a:p>
            <a:endParaRPr lang="en-US" altLang="zh-CN" sz="2000" smtClean="0">
              <a:solidFill>
                <a:srgbClr val="002060"/>
              </a:solidFill>
              <a:latin typeface="华文楷体" panose="02010600040101010101" pitchFamily="2" charset="-122"/>
              <a:ea typeface="华文楷体" panose="02010600040101010101" pitchFamily="2" charset="-122"/>
            </a:endParaRPr>
          </a:p>
          <a:p>
            <a:endParaRPr lang="en-US" altLang="zh-CN" sz="2000">
              <a:solidFill>
                <a:srgbClr val="002060"/>
              </a:solidFill>
              <a:latin typeface="华文楷体" panose="02010600040101010101" pitchFamily="2" charset="-122"/>
              <a:ea typeface="华文楷体" panose="02010600040101010101" pitchFamily="2" charset="-122"/>
            </a:endParaRPr>
          </a:p>
          <a:p>
            <a:r>
              <a:rPr lang="zh-CN" altLang="en-US" sz="2000" smtClean="0">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遍历</a:t>
            </a:r>
            <a:r>
              <a:rPr lang="zh-CN" altLang="en-US" sz="2000">
                <a:solidFill>
                  <a:srgbClr val="002060"/>
                </a:solidFill>
                <a:latin typeface="华文楷体" panose="02010600040101010101" pitchFamily="2" charset="-122"/>
                <a:ea typeface="华文楷体" panose="02010600040101010101" pitchFamily="2" charset="-122"/>
              </a:rPr>
              <a:t>全体数据，将它们的平方误差加起来</a:t>
            </a:r>
            <a:r>
              <a:rPr lang="zh-CN" altLang="en-US" sz="2000" smtClean="0">
                <a:solidFill>
                  <a:srgbClr val="002060"/>
                </a:solidFill>
                <a:latin typeface="华文楷体" panose="02010600040101010101" pitchFamily="2" charset="-122"/>
                <a:ea typeface="华文楷体" panose="02010600040101010101" pitchFamily="2" charset="-122"/>
              </a:rPr>
              <a:t>，得到     </a:t>
            </a:r>
            <a:r>
              <a:rPr lang="zh-CN" altLang="en-US" sz="2000" smtClean="0">
                <a:solidFill>
                  <a:srgbClr val="002060"/>
                </a:solidFill>
              </a:rPr>
              <a:t>。</a:t>
            </a: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p:txBody>
      </p:sp>
      <p:pic>
        <p:nvPicPr>
          <p:cNvPr id="2" name="图片 1"/>
          <p:cNvPicPr>
            <a:picLocks noChangeAspect="1"/>
          </p:cNvPicPr>
          <p:nvPr/>
        </p:nvPicPr>
        <p:blipFill>
          <a:blip r:embed="rId2"/>
          <a:stretch>
            <a:fillRect/>
          </a:stretch>
        </p:blipFill>
        <p:spPr>
          <a:xfrm>
            <a:off x="1982997" y="711179"/>
            <a:ext cx="4756207" cy="270923"/>
          </a:xfrm>
          <a:prstGeom prst="rect">
            <a:avLst/>
          </a:prstGeom>
        </p:spPr>
      </p:pic>
      <p:pic>
        <p:nvPicPr>
          <p:cNvPr id="5" name="图片 4"/>
          <p:cNvPicPr>
            <a:picLocks noChangeAspect="1"/>
          </p:cNvPicPr>
          <p:nvPr/>
        </p:nvPicPr>
        <p:blipFill>
          <a:blip r:embed="rId3"/>
          <a:stretch>
            <a:fillRect/>
          </a:stretch>
        </p:blipFill>
        <p:spPr>
          <a:xfrm>
            <a:off x="1808676" y="1406697"/>
            <a:ext cx="7085243" cy="2186304"/>
          </a:xfrm>
          <a:prstGeom prst="rect">
            <a:avLst/>
          </a:prstGeom>
        </p:spPr>
      </p:pic>
      <p:pic>
        <p:nvPicPr>
          <p:cNvPr id="6" name="图片 5"/>
          <p:cNvPicPr>
            <a:picLocks noChangeAspect="1"/>
          </p:cNvPicPr>
          <p:nvPr/>
        </p:nvPicPr>
        <p:blipFill>
          <a:blip r:embed="rId4"/>
          <a:stretch>
            <a:fillRect/>
          </a:stretch>
        </p:blipFill>
        <p:spPr>
          <a:xfrm>
            <a:off x="3438516" y="3797274"/>
            <a:ext cx="320815" cy="240612"/>
          </a:xfrm>
          <a:prstGeom prst="rect">
            <a:avLst/>
          </a:prstGeom>
        </p:spPr>
      </p:pic>
      <p:pic>
        <p:nvPicPr>
          <p:cNvPr id="8" name="图片 7"/>
          <p:cNvPicPr>
            <a:picLocks noChangeAspect="1"/>
          </p:cNvPicPr>
          <p:nvPr/>
        </p:nvPicPr>
        <p:blipFill>
          <a:blip r:embed="rId5"/>
          <a:stretch>
            <a:fillRect/>
          </a:stretch>
        </p:blipFill>
        <p:spPr>
          <a:xfrm>
            <a:off x="7284557" y="4965738"/>
            <a:ext cx="309329" cy="224967"/>
          </a:xfrm>
          <a:prstGeom prst="rect">
            <a:avLst/>
          </a:prstGeom>
        </p:spPr>
      </p:pic>
      <p:pic>
        <p:nvPicPr>
          <p:cNvPr id="9" name="图片 8"/>
          <p:cNvPicPr>
            <a:picLocks noChangeAspect="1"/>
          </p:cNvPicPr>
          <p:nvPr/>
        </p:nvPicPr>
        <p:blipFill>
          <a:blip r:embed="rId6"/>
          <a:stretch>
            <a:fillRect/>
          </a:stretch>
        </p:blipFill>
        <p:spPr>
          <a:xfrm>
            <a:off x="1982997" y="5456138"/>
            <a:ext cx="3058560" cy="250960"/>
          </a:xfrm>
          <a:prstGeom prst="rect">
            <a:avLst/>
          </a:prstGeom>
        </p:spPr>
      </p:pic>
      <p:pic>
        <p:nvPicPr>
          <p:cNvPr id="3" name="图片 2"/>
          <p:cNvPicPr>
            <a:picLocks noChangeAspect="1"/>
          </p:cNvPicPr>
          <p:nvPr/>
        </p:nvPicPr>
        <p:blipFill>
          <a:blip r:embed="rId7"/>
          <a:stretch>
            <a:fillRect/>
          </a:stretch>
        </p:blipFill>
        <p:spPr>
          <a:xfrm>
            <a:off x="1808480" y="4242435"/>
            <a:ext cx="5631180" cy="563880"/>
          </a:xfrm>
          <a:prstGeom prst="rect">
            <a:avLst/>
          </a:prstGeom>
        </p:spPr>
      </p:pic>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81666" y="470206"/>
            <a:ext cx="10438645"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2000" smtClean="0">
                <a:solidFill>
                  <a:srgbClr val="002060"/>
                </a:solidFill>
                <a:latin typeface="华文楷体" panose="02010600040101010101" pitchFamily="2" charset="-122"/>
                <a:ea typeface="华文楷体" panose="02010600040101010101" pitchFamily="2" charset="-122"/>
              </a:rPr>
              <a:t>      用</a:t>
            </a:r>
            <a:r>
              <a:rPr lang="en-US" altLang="zh-CN" sz="2000" smtClean="0">
                <a:solidFill>
                  <a:srgbClr val="002060"/>
                </a:solidFill>
                <a:latin typeface="华文楷体" panose="02010600040101010101" pitchFamily="2" charset="-122"/>
                <a:ea typeface="华文楷体" panose="02010600040101010101" pitchFamily="2" charset="-122"/>
              </a:rPr>
              <a:t>p</a:t>
            </a:r>
            <a:r>
              <a:rPr lang="zh-CN" altLang="en-US" sz="2000" smtClean="0">
                <a:solidFill>
                  <a:srgbClr val="002060"/>
                </a:solidFill>
                <a:latin typeface="华文楷体" panose="02010600040101010101" pitchFamily="2" charset="-122"/>
                <a:ea typeface="华文楷体" panose="02010600040101010101" pitchFamily="2" charset="-122"/>
              </a:rPr>
              <a:t>、</a:t>
            </a:r>
            <a:r>
              <a:rPr lang="en-US" altLang="zh-CN" sz="2000" smtClean="0">
                <a:solidFill>
                  <a:srgbClr val="002060"/>
                </a:solidFill>
                <a:latin typeface="华文楷体" panose="02010600040101010101" pitchFamily="2" charset="-122"/>
                <a:ea typeface="华文楷体" panose="02010600040101010101" pitchFamily="2" charset="-122"/>
              </a:rPr>
              <a:t>q</a:t>
            </a:r>
            <a:r>
              <a:rPr lang="zh-CN" altLang="en-US" sz="2000" smtClean="0">
                <a:solidFill>
                  <a:srgbClr val="002060"/>
                </a:solidFill>
                <a:latin typeface="华文楷体" panose="02010600040101010101" pitchFamily="2" charset="-122"/>
                <a:ea typeface="华文楷体" panose="02010600040101010101" pitchFamily="2" charset="-122"/>
              </a:rPr>
              <a:t>的</a:t>
            </a:r>
            <a:r>
              <a:rPr lang="zh-CN" altLang="en-US" sz="2000">
                <a:solidFill>
                  <a:srgbClr val="002060"/>
                </a:solidFill>
                <a:latin typeface="华文楷体" panose="02010600040101010101" pitchFamily="2" charset="-122"/>
                <a:ea typeface="华文楷体" panose="02010600040101010101" pitchFamily="2" charset="-122"/>
              </a:rPr>
              <a:t>式子表示误差</a:t>
            </a:r>
            <a:r>
              <a:rPr lang="zh-CN" altLang="en-US" sz="2000" smtClean="0">
                <a:solidFill>
                  <a:srgbClr val="002060"/>
                </a:solidFill>
                <a:latin typeface="华文楷体" panose="02010600040101010101" pitchFamily="2" charset="-122"/>
                <a:ea typeface="华文楷体" panose="02010600040101010101" pitchFamily="2" charset="-122"/>
              </a:rPr>
              <a:t>总和，</a:t>
            </a:r>
            <a:r>
              <a:rPr lang="zh-CN" altLang="en-US" sz="2000">
                <a:solidFill>
                  <a:srgbClr val="002060"/>
                </a:solidFill>
                <a:latin typeface="华文楷体" panose="02010600040101010101" pitchFamily="2" charset="-122"/>
                <a:ea typeface="华文楷体" panose="02010600040101010101" pitchFamily="2" charset="-122"/>
              </a:rPr>
              <a:t>如下</a:t>
            </a:r>
            <a:r>
              <a:rPr lang="zh-CN" altLang="en-US" sz="2000" smtClean="0">
                <a:solidFill>
                  <a:srgbClr val="002060"/>
                </a:solidFill>
                <a:latin typeface="华文楷体" panose="02010600040101010101" pitchFamily="2" charset="-122"/>
                <a:ea typeface="华文楷体" panose="02010600040101010101" pitchFamily="2" charset="-122"/>
              </a:rPr>
              <a:t>所示</a:t>
            </a:r>
            <a:r>
              <a:rPr lang="zh-CN" altLang="en-US" sz="2000">
                <a:solidFill>
                  <a:srgbClr val="002060"/>
                </a:solidFill>
                <a:latin typeface="华文楷体" panose="02010600040101010101" pitchFamily="2" charset="-122"/>
                <a:ea typeface="华文楷体" panose="02010600040101010101" pitchFamily="2" charset="-122"/>
              </a:rPr>
              <a:t>。</a:t>
            </a:r>
            <a:endParaRPr lang="en-US" altLang="zh-CN" sz="12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r>
              <a:rPr lang="zh-CN" altLang="en-US" sz="2000" smtClean="0">
                <a:solidFill>
                  <a:srgbClr val="002060"/>
                </a:solidFill>
                <a:latin typeface="华文楷体" panose="02010600040101010101" pitchFamily="2" charset="-122"/>
                <a:ea typeface="华文楷体" panose="02010600040101010101" pitchFamily="2" charset="-122"/>
              </a:rPr>
              <a:t>      </a:t>
            </a:r>
            <a:r>
              <a:rPr lang="zh-CN" altLang="en-US" sz="2000" smtClean="0">
                <a:solidFill>
                  <a:srgbClr val="FF0000"/>
                </a:solidFill>
                <a:latin typeface="华文楷体" panose="02010600040101010101" pitchFamily="2" charset="-122"/>
                <a:ea typeface="华文楷体" panose="02010600040101010101" pitchFamily="2" charset="-122"/>
              </a:rPr>
              <a:t>注：</a:t>
            </a:r>
            <a:r>
              <a:rPr lang="zh-CN" altLang="en-US" sz="2000" smtClean="0">
                <a:solidFill>
                  <a:srgbClr val="002060"/>
                </a:solidFill>
                <a:latin typeface="华文楷体" panose="02010600040101010101" pitchFamily="2" charset="-122"/>
                <a:ea typeface="华文楷体" panose="02010600040101010101" pitchFamily="2" charset="-122"/>
              </a:rPr>
              <a:t>目标</a:t>
            </a:r>
            <a:r>
              <a:rPr lang="zh-CN" altLang="en-US" sz="2000">
                <a:solidFill>
                  <a:srgbClr val="002060"/>
                </a:solidFill>
                <a:latin typeface="华文楷体" panose="02010600040101010101" pitchFamily="2" charset="-122"/>
                <a:ea typeface="华文楷体" panose="02010600040101010101" pitchFamily="2" charset="-122"/>
              </a:rPr>
              <a:t>是确定</a:t>
            </a:r>
            <a:r>
              <a:rPr lang="zh-CN" altLang="en-US" sz="2000" smtClean="0">
                <a:solidFill>
                  <a:srgbClr val="002060"/>
                </a:solidFill>
                <a:latin typeface="华文楷体" panose="02010600040101010101" pitchFamily="2" charset="-122"/>
                <a:ea typeface="华文楷体" panose="02010600040101010101" pitchFamily="2" charset="-122"/>
              </a:rPr>
              <a:t>常数</a:t>
            </a:r>
            <a:r>
              <a:rPr lang="en-US" altLang="zh-CN" sz="2000" smtClean="0">
                <a:solidFill>
                  <a:srgbClr val="002060"/>
                </a:solidFill>
                <a:latin typeface="华文楷体" panose="02010600040101010101" pitchFamily="2" charset="-122"/>
                <a:ea typeface="华文楷体" panose="02010600040101010101" pitchFamily="2" charset="-122"/>
              </a:rPr>
              <a:t>p</a:t>
            </a:r>
            <a:r>
              <a:rPr lang="zh-CN" altLang="en-US" sz="2000" smtClean="0">
                <a:solidFill>
                  <a:srgbClr val="002060"/>
                </a:solidFill>
                <a:latin typeface="华文楷体" panose="02010600040101010101" pitchFamily="2" charset="-122"/>
                <a:ea typeface="华文楷体" panose="02010600040101010101" pitchFamily="2" charset="-122"/>
              </a:rPr>
              <a:t>、</a:t>
            </a:r>
            <a:r>
              <a:rPr lang="en-US" altLang="zh-CN" sz="2000" smtClean="0">
                <a:solidFill>
                  <a:srgbClr val="002060"/>
                </a:solidFill>
                <a:latin typeface="华文楷体" panose="02010600040101010101" pitchFamily="2" charset="-122"/>
                <a:ea typeface="华文楷体" panose="02010600040101010101" pitchFamily="2" charset="-122"/>
              </a:rPr>
              <a:t>q</a:t>
            </a:r>
            <a:r>
              <a:rPr lang="zh-CN" altLang="en-US" sz="2000" smtClean="0">
                <a:solidFill>
                  <a:srgbClr val="002060"/>
                </a:solidFill>
                <a:latin typeface="华文楷体" panose="02010600040101010101" pitchFamily="2" charset="-122"/>
                <a:ea typeface="华文楷体" panose="02010600040101010101" pitchFamily="2" charset="-122"/>
              </a:rPr>
              <a:t> </a:t>
            </a:r>
            <a:r>
              <a:rPr lang="zh-CN" altLang="en-US" sz="2000">
                <a:solidFill>
                  <a:srgbClr val="002060"/>
                </a:solidFill>
                <a:latin typeface="华文楷体" panose="02010600040101010101" pitchFamily="2" charset="-122"/>
                <a:ea typeface="华文楷体" panose="02010600040101010101" pitchFamily="2" charset="-122"/>
              </a:rPr>
              <a:t>的值。回归分析认为</a:t>
            </a:r>
            <a:r>
              <a:rPr lang="zh-CN" altLang="en-US" sz="2000" smtClean="0">
                <a:solidFill>
                  <a:srgbClr val="002060"/>
                </a:solidFill>
                <a:latin typeface="华文楷体" panose="02010600040101010101" pitchFamily="2" charset="-122"/>
                <a:ea typeface="华文楷体" panose="02010600040101010101" pitchFamily="2" charset="-122"/>
              </a:rPr>
              <a:t>，</a:t>
            </a:r>
            <a:r>
              <a:rPr lang="en-US" altLang="zh-CN" sz="2000" smtClean="0">
                <a:solidFill>
                  <a:srgbClr val="002060"/>
                </a:solidFill>
                <a:latin typeface="华文楷体" panose="02010600040101010101" pitchFamily="2" charset="-122"/>
                <a:ea typeface="华文楷体" panose="02010600040101010101" pitchFamily="2" charset="-122"/>
              </a:rPr>
              <a:t>p</a:t>
            </a:r>
            <a:r>
              <a:rPr lang="zh-CN" altLang="en-US" sz="2000" smtClean="0">
                <a:solidFill>
                  <a:srgbClr val="002060"/>
                </a:solidFill>
                <a:latin typeface="华文楷体" panose="02010600040101010101" pitchFamily="2" charset="-122"/>
                <a:ea typeface="华文楷体" panose="02010600040101010101" pitchFamily="2" charset="-122"/>
              </a:rPr>
              <a:t> 、</a:t>
            </a:r>
            <a:r>
              <a:rPr lang="en-US" altLang="zh-CN" sz="2000" smtClean="0">
                <a:solidFill>
                  <a:srgbClr val="002060"/>
                </a:solidFill>
                <a:latin typeface="华文楷体" panose="02010600040101010101" pitchFamily="2" charset="-122"/>
                <a:ea typeface="华文楷体" panose="02010600040101010101" pitchFamily="2" charset="-122"/>
              </a:rPr>
              <a:t>q</a:t>
            </a:r>
            <a:r>
              <a:rPr lang="zh-CN" altLang="en-US" sz="2000" smtClean="0">
                <a:solidFill>
                  <a:srgbClr val="002060"/>
                </a:solidFill>
                <a:latin typeface="华文楷体" panose="02010600040101010101" pitchFamily="2" charset="-122"/>
                <a:ea typeface="华文楷体" panose="02010600040101010101" pitchFamily="2" charset="-122"/>
              </a:rPr>
              <a:t>是</a:t>
            </a:r>
            <a:r>
              <a:rPr lang="zh-CN" altLang="en-US" sz="2000">
                <a:solidFill>
                  <a:srgbClr val="002060"/>
                </a:solidFill>
                <a:latin typeface="华文楷体" panose="02010600040101010101" pitchFamily="2" charset="-122"/>
                <a:ea typeface="华文楷体" panose="02010600040101010101" pitchFamily="2" charset="-122"/>
              </a:rPr>
              <a:t>使误差总和 </a:t>
            </a:r>
          </a:p>
          <a:p>
            <a:pPr>
              <a:lnSpc>
                <a:spcPct val="150000"/>
              </a:lnSpc>
            </a:pPr>
            <a:r>
              <a:rPr lang="zh-CN" altLang="en-US" sz="2000">
                <a:solidFill>
                  <a:srgbClr val="002060"/>
                </a:solidFill>
                <a:latin typeface="华文楷体" panose="02010600040101010101" pitchFamily="2" charset="-122"/>
                <a:ea typeface="华文楷体" panose="02010600040101010101" pitchFamily="2" charset="-122"/>
              </a:rPr>
              <a:t>式 </a:t>
            </a:r>
            <a:r>
              <a:rPr lang="en-US" altLang="zh-CN" sz="2000">
                <a:solidFill>
                  <a:srgbClr val="002060"/>
                </a:solidFill>
                <a:latin typeface="华文楷体" panose="02010600040101010101" pitchFamily="2" charset="-122"/>
                <a:ea typeface="华文楷体" panose="02010600040101010101" pitchFamily="2" charset="-122"/>
              </a:rPr>
              <a:t>(6) </a:t>
            </a:r>
            <a:r>
              <a:rPr lang="zh-CN" altLang="en-US" sz="2000">
                <a:solidFill>
                  <a:srgbClr val="002060"/>
                </a:solidFill>
                <a:latin typeface="华文楷体" panose="02010600040101010101" pitchFamily="2" charset="-122"/>
                <a:ea typeface="华文楷体" panose="02010600040101010101" pitchFamily="2" charset="-122"/>
              </a:rPr>
              <a:t>最小的解</a:t>
            </a:r>
            <a:r>
              <a:rPr lang="zh-CN" altLang="en-US" sz="2000" smtClean="0">
                <a:solidFill>
                  <a:srgbClr val="002060"/>
                </a:solidFill>
                <a:latin typeface="华文楷体" panose="02010600040101010101" pitchFamily="2" charset="-122"/>
                <a:ea typeface="华文楷体" panose="02010600040101010101" pitchFamily="2" charset="-122"/>
              </a:rPr>
              <a:t>。</a:t>
            </a: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latin typeface="华文楷体" panose="02010600040101010101" pitchFamily="2" charset="-122"/>
              <a:ea typeface="华文楷体" panose="02010600040101010101" pitchFamily="2" charset="-122"/>
            </a:endParaRPr>
          </a:p>
          <a:p>
            <a:pPr>
              <a:lnSpc>
                <a:spcPct val="150000"/>
              </a:lnSpc>
            </a:pPr>
            <a:r>
              <a:rPr lang="en-US" altLang="zh-CN" sz="2400">
                <a:solidFill>
                  <a:srgbClr val="FF0000"/>
                </a:solidFill>
                <a:latin typeface="华文楷体" panose="02010600040101010101" pitchFamily="2" charset="-122"/>
                <a:ea typeface="华文楷体" panose="02010600040101010101" pitchFamily="2" charset="-122"/>
              </a:rPr>
              <a:t> </a:t>
            </a:r>
            <a:r>
              <a:rPr lang="en-US" altLang="zh-CN" sz="2400" smtClean="0">
                <a:solidFill>
                  <a:srgbClr val="FF0000"/>
                </a:solidFill>
                <a:latin typeface="华文楷体" panose="02010600040101010101" pitchFamily="2" charset="-122"/>
                <a:ea typeface="华文楷体" panose="02010600040101010101" pitchFamily="2" charset="-122"/>
              </a:rPr>
              <a:t>     3.</a:t>
            </a:r>
            <a:r>
              <a:rPr lang="zh-CN" altLang="en-US" sz="2400" smtClean="0">
                <a:solidFill>
                  <a:srgbClr val="FF0000"/>
                </a:solidFill>
                <a:latin typeface="华文楷体" panose="02010600040101010101" pitchFamily="2" charset="-122"/>
                <a:ea typeface="华文楷体" panose="02010600040101010101" pitchFamily="2" charset="-122"/>
              </a:rPr>
              <a:t>利用最小值条件解出</a:t>
            </a:r>
            <a:r>
              <a:rPr lang="en-US" altLang="zh-CN" sz="2400" smtClean="0">
                <a:solidFill>
                  <a:srgbClr val="FF0000"/>
                </a:solidFill>
                <a:latin typeface="华文楷体" panose="02010600040101010101" pitchFamily="2" charset="-122"/>
                <a:ea typeface="华文楷体" panose="02010600040101010101" pitchFamily="2" charset="-122"/>
              </a:rPr>
              <a:t>p</a:t>
            </a:r>
            <a:r>
              <a:rPr lang="zh-CN" altLang="en-US" sz="2400" smtClean="0">
                <a:solidFill>
                  <a:srgbClr val="FF0000"/>
                </a:solidFill>
                <a:latin typeface="华文楷体" panose="02010600040101010101" pitchFamily="2" charset="-122"/>
                <a:ea typeface="华文楷体" panose="02010600040101010101" pitchFamily="2" charset="-122"/>
              </a:rPr>
              <a:t>、</a:t>
            </a:r>
            <a:r>
              <a:rPr lang="en-US" altLang="zh-CN" sz="2400" smtClean="0">
                <a:solidFill>
                  <a:srgbClr val="FF0000"/>
                </a:solidFill>
                <a:latin typeface="华文楷体" panose="02010600040101010101" pitchFamily="2" charset="-122"/>
                <a:ea typeface="华文楷体" panose="02010600040101010101" pitchFamily="2" charset="-122"/>
              </a:rPr>
              <a:t>q</a:t>
            </a:r>
          </a:p>
          <a:p>
            <a:pPr>
              <a:lnSpc>
                <a:spcPct val="150000"/>
              </a:lnSpc>
            </a:pPr>
            <a:r>
              <a:rPr lang="en-US" altLang="zh-CN" sz="2000">
                <a:solidFill>
                  <a:srgbClr val="FF0000"/>
                </a:solidFill>
                <a:latin typeface="华文楷体" panose="02010600040101010101" pitchFamily="2" charset="-122"/>
                <a:ea typeface="华文楷体" panose="02010600040101010101" pitchFamily="2" charset="-122"/>
              </a:rPr>
              <a:t> </a:t>
            </a:r>
            <a:r>
              <a:rPr lang="en-US" altLang="zh-CN" sz="2000" smtClean="0">
                <a:solidFill>
                  <a:srgbClr val="FF0000"/>
                </a:solidFill>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最小值条件是：</a:t>
            </a: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r>
              <a:rPr lang="zh-CN" altLang="en-US" sz="2000" smtClean="0"/>
              <a:t> </a:t>
            </a:r>
            <a:endParaRPr lang="en-US" altLang="zh-CN" sz="2000">
              <a:solidFill>
                <a:srgbClr val="002060"/>
              </a:solidFill>
              <a:latin typeface="华文楷体" panose="02010600040101010101" pitchFamily="2" charset="-122"/>
              <a:ea typeface="华文楷体" panose="02010600040101010101" pitchFamily="2" charset="-122"/>
            </a:endParaRPr>
          </a:p>
          <a:p>
            <a:endParaRPr lang="en-US" altLang="zh-CN" sz="2000" smtClean="0">
              <a:solidFill>
                <a:srgbClr val="002060"/>
              </a:solidFill>
              <a:latin typeface="华文楷体" panose="02010600040101010101" pitchFamily="2" charset="-122"/>
              <a:ea typeface="华文楷体" panose="02010600040101010101" pitchFamily="2" charset="-122"/>
            </a:endParaRPr>
          </a:p>
          <a:p>
            <a:endParaRPr lang="en-US" altLang="zh-CN" sz="2000">
              <a:solidFill>
                <a:srgbClr val="002060"/>
              </a:solidFill>
              <a:latin typeface="华文楷体" panose="02010600040101010101" pitchFamily="2" charset="-122"/>
              <a:ea typeface="华文楷体" panose="02010600040101010101" pitchFamily="2" charset="-122"/>
            </a:endParaRPr>
          </a:p>
          <a:p>
            <a:r>
              <a:rPr lang="zh-CN" altLang="en-US" sz="2000" smtClean="0">
                <a:latin typeface="华文楷体" panose="02010600040101010101" pitchFamily="2" charset="-122"/>
                <a:ea typeface="华文楷体" panose="02010600040101010101" pitchFamily="2" charset="-122"/>
              </a:rPr>
              <a:t> </a:t>
            </a:r>
            <a:endParaRPr lang="en-US" altLang="zh-CN" sz="2000" smtClean="0">
              <a:solidFill>
                <a:srgbClr val="002060"/>
              </a:solidFill>
              <a:latin typeface="华文楷体" panose="02010600040101010101" pitchFamily="2" charset="-122"/>
              <a:ea typeface="华文楷体" panose="02010600040101010101" pitchFamily="2" charset="-122"/>
            </a:endParaRPr>
          </a:p>
        </p:txBody>
      </p:sp>
      <p:pic>
        <p:nvPicPr>
          <p:cNvPr id="3" name="图片 2"/>
          <p:cNvPicPr>
            <a:picLocks noChangeAspect="1"/>
          </p:cNvPicPr>
          <p:nvPr/>
        </p:nvPicPr>
        <p:blipFill>
          <a:blip r:embed="rId2"/>
          <a:stretch>
            <a:fillRect/>
          </a:stretch>
        </p:blipFill>
        <p:spPr>
          <a:xfrm>
            <a:off x="1982997" y="1178734"/>
            <a:ext cx="9230496" cy="1105449"/>
          </a:xfrm>
          <a:prstGeom prst="rect">
            <a:avLst/>
          </a:prstGeom>
        </p:spPr>
      </p:pic>
      <p:pic>
        <p:nvPicPr>
          <p:cNvPr id="4" name="图片 3"/>
          <p:cNvPicPr>
            <a:picLocks noChangeAspect="1"/>
          </p:cNvPicPr>
          <p:nvPr/>
        </p:nvPicPr>
        <p:blipFill>
          <a:blip r:embed="rId3"/>
          <a:stretch>
            <a:fillRect/>
          </a:stretch>
        </p:blipFill>
        <p:spPr>
          <a:xfrm>
            <a:off x="2291989" y="4945241"/>
            <a:ext cx="3798676" cy="503295"/>
          </a:xfrm>
          <a:prstGeom prst="rect">
            <a:avLst/>
          </a:prstGeom>
        </p:spPr>
      </p:pic>
      <p:pic>
        <p:nvPicPr>
          <p:cNvPr id="10" name="图片 9"/>
          <p:cNvPicPr>
            <a:picLocks noChangeAspect="1"/>
          </p:cNvPicPr>
          <p:nvPr/>
        </p:nvPicPr>
        <p:blipFill>
          <a:blip r:embed="rId4"/>
          <a:stretch>
            <a:fillRect/>
          </a:stretch>
        </p:blipFill>
        <p:spPr>
          <a:xfrm>
            <a:off x="6800988" y="3863097"/>
            <a:ext cx="3668287" cy="2164289"/>
          </a:xfrm>
          <a:prstGeom prst="rect">
            <a:avLst/>
          </a:prstGeom>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ChangeArrowheads="1"/>
          </p:cNvSpPr>
          <p:nvPr/>
        </p:nvSpPr>
        <p:spPr bwMode="auto">
          <a:xfrm>
            <a:off x="1569309" y="161287"/>
            <a:ext cx="1043864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Tahoma" panose="020B0604030504040204" pitchFamily="34" charset="0"/>
                <a:ea typeface="宋体" panose="02010600030101010101" pitchFamily="2" charset="-122"/>
              </a:defRPr>
            </a:lvl9pPr>
          </a:lstStyle>
          <a:p>
            <a:pPr>
              <a:lnSpc>
                <a:spcPct val="150000"/>
              </a:lnSpc>
            </a:pPr>
            <a:r>
              <a:rPr lang="zh-CN" altLang="en-US" sz="2000" smtClean="0">
                <a:latin typeface="华文楷体" panose="02010600040101010101" pitchFamily="2" charset="-122"/>
                <a:ea typeface="华文楷体" panose="02010600040101010101" pitchFamily="2" charset="-122"/>
              </a:rPr>
              <a:t> </a:t>
            </a:r>
            <a:r>
              <a:rPr lang="zh-CN" altLang="en-US" sz="2000" smtClean="0">
                <a:solidFill>
                  <a:srgbClr val="002060"/>
                </a:solidFill>
                <a:latin typeface="华文楷体" panose="02010600040101010101" pitchFamily="2" charset="-122"/>
                <a:ea typeface="华文楷体" panose="02010600040101010101" pitchFamily="2" charset="-122"/>
              </a:rPr>
              <a:t>根据</a:t>
            </a:r>
            <a:r>
              <a:rPr lang="zh-CN" altLang="en-US" sz="2000">
                <a:solidFill>
                  <a:srgbClr val="002060"/>
                </a:solidFill>
                <a:latin typeface="华文楷体" panose="02010600040101010101" pitchFamily="2" charset="-122"/>
                <a:ea typeface="华文楷体" panose="02010600040101010101" pitchFamily="2" charset="-122"/>
              </a:rPr>
              <a:t>偏导数的</a:t>
            </a:r>
            <a:r>
              <a:rPr lang="zh-CN" altLang="en-US" sz="2000" smtClean="0">
                <a:solidFill>
                  <a:srgbClr val="002060"/>
                </a:solidFill>
                <a:latin typeface="华文楷体" panose="02010600040101010101" pitchFamily="2" charset="-122"/>
                <a:ea typeface="华文楷体" panose="02010600040101010101" pitchFamily="2" charset="-122"/>
              </a:rPr>
              <a:t>链式法则，可得</a:t>
            </a: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smtClean="0">
              <a:solidFill>
                <a:srgbClr val="002060"/>
              </a:solidFill>
              <a:latin typeface="华文楷体" panose="02010600040101010101" pitchFamily="2" charset="-122"/>
              <a:ea typeface="华文楷体" panose="02010600040101010101" pitchFamily="2" charset="-122"/>
            </a:endParaRPr>
          </a:p>
          <a:p>
            <a:pPr>
              <a:lnSpc>
                <a:spcPct val="150000"/>
              </a:lnSpc>
            </a:pPr>
            <a:r>
              <a:rPr lang="zh-CN" altLang="en-US" sz="2000" smtClean="0">
                <a:solidFill>
                  <a:srgbClr val="002060"/>
                </a:solidFill>
                <a:latin typeface="华文楷体" panose="02010600040101010101" pitchFamily="2" charset="-122"/>
                <a:ea typeface="华文楷体" panose="02010600040101010101" pitchFamily="2" charset="-122"/>
              </a:rPr>
              <a:t>整理</a:t>
            </a:r>
            <a:r>
              <a:rPr lang="zh-CN" altLang="en-US" sz="2000">
                <a:solidFill>
                  <a:srgbClr val="002060"/>
                </a:solidFill>
                <a:latin typeface="华文楷体" panose="02010600040101010101" pitchFamily="2" charset="-122"/>
                <a:ea typeface="华文楷体" panose="02010600040101010101" pitchFamily="2" charset="-122"/>
              </a:rPr>
              <a:t>后得到下式。 </a:t>
            </a:r>
            <a:endParaRPr lang="en-US" altLang="zh-CN" sz="2000">
              <a:solidFill>
                <a:srgbClr val="002060"/>
              </a:solidFill>
              <a:latin typeface="华文楷体" panose="02010600040101010101" pitchFamily="2" charset="-122"/>
              <a:ea typeface="华文楷体" panose="02010600040101010101" pitchFamily="2" charset="-122"/>
            </a:endParaRPr>
          </a:p>
          <a:p>
            <a:pPr>
              <a:lnSpc>
                <a:spcPct val="150000"/>
              </a:lnSpc>
            </a:pPr>
            <a:endParaRPr lang="en-US" altLang="zh-CN" sz="2000">
              <a:latin typeface="华文楷体" panose="02010600040101010101" pitchFamily="2" charset="-122"/>
              <a:ea typeface="华文楷体" panose="02010600040101010101" pitchFamily="2" charset="-122"/>
            </a:endParaRPr>
          </a:p>
          <a:p>
            <a:pPr>
              <a:lnSpc>
                <a:spcPct val="150000"/>
              </a:lnSpc>
            </a:pPr>
            <a:r>
              <a:rPr lang="zh-CN" altLang="en-US" sz="2000" smtClean="0">
                <a:solidFill>
                  <a:srgbClr val="002060"/>
                </a:solidFill>
                <a:latin typeface="华文楷体" panose="02010600040101010101" pitchFamily="2" charset="-122"/>
                <a:ea typeface="华文楷体" panose="02010600040101010101" pitchFamily="2" charset="-122"/>
              </a:rPr>
              <a:t>解</a:t>
            </a:r>
            <a:r>
              <a:rPr lang="zh-CN" altLang="en-US" sz="2000">
                <a:solidFill>
                  <a:srgbClr val="002060"/>
                </a:solidFill>
                <a:latin typeface="华文楷体" panose="02010600040101010101" pitchFamily="2" charset="-122"/>
                <a:ea typeface="华文楷体" panose="02010600040101010101" pitchFamily="2" charset="-122"/>
              </a:rPr>
              <a:t>这个联立方程，可得 </a:t>
            </a:r>
            <a:r>
              <a:rPr lang="en-US" altLang="zh-CN" sz="2000" smtClean="0">
                <a:solidFill>
                  <a:srgbClr val="002060"/>
                </a:solidFill>
                <a:latin typeface="华文楷体" panose="02010600040101010101" pitchFamily="2" charset="-122"/>
                <a:ea typeface="华文楷体" panose="02010600040101010101" pitchFamily="2" charset="-122"/>
              </a:rPr>
              <a:t>:</a:t>
            </a:r>
          </a:p>
          <a:p>
            <a:endParaRPr lang="en-US" altLang="zh-CN" sz="2000">
              <a:solidFill>
                <a:srgbClr val="002060"/>
              </a:solidFill>
              <a:latin typeface="华文楷体" panose="02010600040101010101" pitchFamily="2" charset="-122"/>
              <a:ea typeface="华文楷体" panose="02010600040101010101" pitchFamily="2" charset="-122"/>
            </a:endParaRPr>
          </a:p>
          <a:p>
            <a:r>
              <a:rPr lang="zh-CN" altLang="en-US" sz="2000">
                <a:solidFill>
                  <a:srgbClr val="002060"/>
                </a:solidFill>
                <a:latin typeface="华文楷体" panose="02010600040101010101" pitchFamily="2" charset="-122"/>
                <a:ea typeface="华文楷体" panose="02010600040101010101" pitchFamily="2" charset="-122"/>
              </a:rPr>
              <a:t>目标</a:t>
            </a:r>
            <a:r>
              <a:rPr lang="zh-CN" altLang="en-US" sz="2000" smtClean="0">
                <a:solidFill>
                  <a:srgbClr val="002060"/>
                </a:solidFill>
                <a:latin typeface="华文楷体" panose="02010600040101010101" pitchFamily="2" charset="-122"/>
                <a:ea typeface="华文楷体" panose="02010600040101010101" pitchFamily="2" charset="-122"/>
              </a:rPr>
              <a:t>回归方程</a:t>
            </a:r>
            <a:r>
              <a:rPr lang="en-US" altLang="zh-CN" sz="2000" smtClean="0">
                <a:solidFill>
                  <a:srgbClr val="002060"/>
                </a:solidFill>
                <a:latin typeface="华文楷体" panose="02010600040101010101" pitchFamily="2" charset="-122"/>
                <a:ea typeface="华文楷体" panose="02010600040101010101" pitchFamily="2" charset="-122"/>
              </a:rPr>
              <a:t>:</a:t>
            </a:r>
          </a:p>
        </p:txBody>
      </p:sp>
      <p:pic>
        <p:nvPicPr>
          <p:cNvPr id="2" name="图片 1"/>
          <p:cNvPicPr>
            <a:picLocks noChangeAspect="1"/>
          </p:cNvPicPr>
          <p:nvPr/>
        </p:nvPicPr>
        <p:blipFill>
          <a:blip r:embed="rId2"/>
          <a:stretch>
            <a:fillRect/>
          </a:stretch>
        </p:blipFill>
        <p:spPr>
          <a:xfrm>
            <a:off x="1775887" y="654908"/>
            <a:ext cx="7627605" cy="1893658"/>
          </a:xfrm>
          <a:prstGeom prst="rect">
            <a:avLst/>
          </a:prstGeom>
        </p:spPr>
      </p:pic>
      <p:pic>
        <p:nvPicPr>
          <p:cNvPr id="5" name="图片 4"/>
          <p:cNvPicPr>
            <a:picLocks noChangeAspect="1"/>
          </p:cNvPicPr>
          <p:nvPr/>
        </p:nvPicPr>
        <p:blipFill>
          <a:blip r:embed="rId3"/>
          <a:stretch>
            <a:fillRect/>
          </a:stretch>
        </p:blipFill>
        <p:spPr>
          <a:xfrm>
            <a:off x="1775886" y="3042187"/>
            <a:ext cx="5782961" cy="242144"/>
          </a:xfrm>
          <a:prstGeom prst="rect">
            <a:avLst/>
          </a:prstGeom>
        </p:spPr>
      </p:pic>
      <p:pic>
        <p:nvPicPr>
          <p:cNvPr id="6" name="图片 5"/>
          <p:cNvPicPr>
            <a:picLocks noChangeAspect="1"/>
          </p:cNvPicPr>
          <p:nvPr/>
        </p:nvPicPr>
        <p:blipFill>
          <a:blip r:embed="rId4"/>
          <a:stretch>
            <a:fillRect/>
          </a:stretch>
        </p:blipFill>
        <p:spPr>
          <a:xfrm>
            <a:off x="2007618" y="3922291"/>
            <a:ext cx="2284466" cy="217569"/>
          </a:xfrm>
          <a:prstGeom prst="rect">
            <a:avLst/>
          </a:prstGeom>
        </p:spPr>
      </p:pic>
      <p:pic>
        <p:nvPicPr>
          <p:cNvPr id="7" name="图片 6"/>
          <p:cNvPicPr>
            <a:picLocks noChangeAspect="1"/>
          </p:cNvPicPr>
          <p:nvPr/>
        </p:nvPicPr>
        <p:blipFill>
          <a:blip r:embed="rId5"/>
          <a:stretch>
            <a:fillRect/>
          </a:stretch>
        </p:blipFill>
        <p:spPr>
          <a:xfrm>
            <a:off x="2007618" y="4627742"/>
            <a:ext cx="2204272" cy="253730"/>
          </a:xfrm>
          <a:prstGeom prst="rect">
            <a:avLst/>
          </a:prstGeom>
        </p:spPr>
      </p:pic>
      <p:pic>
        <p:nvPicPr>
          <p:cNvPr id="8" name="图片 7"/>
          <p:cNvPicPr>
            <a:picLocks noChangeAspect="1"/>
          </p:cNvPicPr>
          <p:nvPr/>
        </p:nvPicPr>
        <p:blipFill>
          <a:blip r:embed="rId6"/>
          <a:stretch>
            <a:fillRect/>
          </a:stretch>
        </p:blipFill>
        <p:spPr>
          <a:xfrm>
            <a:off x="4891616" y="4423539"/>
            <a:ext cx="5334462" cy="2011854"/>
          </a:xfrm>
          <a:prstGeom prst="rect">
            <a:avLst/>
          </a:prstGeom>
        </p:spPr>
      </p:pic>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REFSHAPE" val="882304148"/>
  <p:tag name="KSO_WM_UNIT_PLACING_PICTURE_USER_VIEWPORT" val="{&quot;height&quot;:2280,&quot;width&quot;:6312}"/>
</p:tagLst>
</file>

<file path=ppt/theme/theme1.xml><?xml version="1.0" encoding="utf-8"?>
<a:theme xmlns:a="http://schemas.openxmlformats.org/drawingml/2006/main" name="平衡">
  <a:themeElements>
    <a:clrScheme name="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fontScheme name="平衡">
      <a:majorFont>
        <a:latin typeface="Franklin Gothic Book"/>
        <a:ea typeface="幼圆"/>
        <a:cs typeface=""/>
      </a:majorFont>
      <a:minorFont>
        <a:latin typeface="Perpetu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平衡 1">
        <a:dk1>
          <a:srgbClr val="000000"/>
        </a:dk1>
        <a:lt1>
          <a:srgbClr val="FFFFFF"/>
        </a:lt1>
        <a:dk2>
          <a:srgbClr val="696464"/>
        </a:dk2>
        <a:lt2>
          <a:srgbClr val="E9E5DC"/>
        </a:lt2>
        <a:accent1>
          <a:srgbClr val="D34817"/>
        </a:accent1>
        <a:accent2>
          <a:srgbClr val="9B2D1F"/>
        </a:accent2>
        <a:accent3>
          <a:srgbClr val="FFFFFF"/>
        </a:accent3>
        <a:accent4>
          <a:srgbClr val="000000"/>
        </a:accent4>
        <a:accent5>
          <a:srgbClr val="E6B1AB"/>
        </a:accent5>
        <a:accent6>
          <a:srgbClr val="8C281B"/>
        </a:accent6>
        <a:hlink>
          <a:srgbClr val="CC9900"/>
        </a:hlink>
        <a:folHlink>
          <a:srgbClr val="96A9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762</TotalTime>
  <Words>6116</Words>
  <Application>Microsoft Office PowerPoint</Application>
  <PresentationFormat>自定义</PresentationFormat>
  <Paragraphs>871</Paragraphs>
  <Slides>103</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103</vt:i4>
      </vt:variant>
    </vt:vector>
  </HeadingPairs>
  <TitlesOfParts>
    <vt:vector size="105" baseType="lpstr">
      <vt:lpstr>平衡</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zhaoxinbo</dc:creator>
  <cp:lastModifiedBy>Microsoft</cp:lastModifiedBy>
  <cp:revision>251</cp:revision>
  <dcterms:created xsi:type="dcterms:W3CDTF">2020-02-20T08:56:00Z</dcterms:created>
  <dcterms:modified xsi:type="dcterms:W3CDTF">2022-10-22T03:32:21Z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2052-11.1.0.9912</vt:lpwstr>
  </property>
</Properties>
</file>