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68"/>
  </p:notesMasterIdLst>
  <p:sldIdLst>
    <p:sldId id="1000" r:id="rId2"/>
    <p:sldId id="999" r:id="rId3"/>
    <p:sldId id="1001" r:id="rId4"/>
    <p:sldId id="1002" r:id="rId5"/>
    <p:sldId id="1003" r:id="rId6"/>
    <p:sldId id="1004" r:id="rId7"/>
    <p:sldId id="1005" r:id="rId8"/>
    <p:sldId id="1006" r:id="rId9"/>
    <p:sldId id="1007" r:id="rId10"/>
    <p:sldId id="1008" r:id="rId11"/>
    <p:sldId id="1009" r:id="rId12"/>
    <p:sldId id="1015" r:id="rId13"/>
    <p:sldId id="1011" r:id="rId14"/>
    <p:sldId id="1012" r:id="rId15"/>
    <p:sldId id="1058" r:id="rId16"/>
    <p:sldId id="1016" r:id="rId17"/>
    <p:sldId id="1017" r:id="rId18"/>
    <p:sldId id="1030" r:id="rId19"/>
    <p:sldId id="1018" r:id="rId20"/>
    <p:sldId id="1019" r:id="rId21"/>
    <p:sldId id="1020" r:id="rId22"/>
    <p:sldId id="1021" r:id="rId23"/>
    <p:sldId id="1022" r:id="rId24"/>
    <p:sldId id="1023" r:id="rId25"/>
    <p:sldId id="1024" r:id="rId26"/>
    <p:sldId id="1025" r:id="rId27"/>
    <p:sldId id="1027" r:id="rId28"/>
    <p:sldId id="1028" r:id="rId29"/>
    <p:sldId id="1029" r:id="rId30"/>
    <p:sldId id="1059" r:id="rId31"/>
    <p:sldId id="1031" r:id="rId32"/>
    <p:sldId id="1032" r:id="rId33"/>
    <p:sldId id="1035" r:id="rId34"/>
    <p:sldId id="1033" r:id="rId35"/>
    <p:sldId id="1034" r:id="rId36"/>
    <p:sldId id="1036" r:id="rId37"/>
    <p:sldId id="1037" r:id="rId38"/>
    <p:sldId id="1038" r:id="rId39"/>
    <p:sldId id="1039" r:id="rId40"/>
    <p:sldId id="1040" r:id="rId41"/>
    <p:sldId id="1041" r:id="rId42"/>
    <p:sldId id="1042" r:id="rId43"/>
    <p:sldId id="1043" r:id="rId44"/>
    <p:sldId id="1044" r:id="rId45"/>
    <p:sldId id="1045" r:id="rId46"/>
    <p:sldId id="1046" r:id="rId47"/>
    <p:sldId id="1060" r:id="rId48"/>
    <p:sldId id="1047" r:id="rId49"/>
    <p:sldId id="1048" r:id="rId50"/>
    <p:sldId id="1049" r:id="rId51"/>
    <p:sldId id="1050" r:id="rId52"/>
    <p:sldId id="1051" r:id="rId53"/>
    <p:sldId id="1052" r:id="rId54"/>
    <p:sldId id="1053" r:id="rId55"/>
    <p:sldId id="1054" r:id="rId56"/>
    <p:sldId id="1055" r:id="rId57"/>
    <p:sldId id="1056" r:id="rId58"/>
    <p:sldId id="1057" r:id="rId59"/>
    <p:sldId id="1061" r:id="rId60"/>
    <p:sldId id="1062" r:id="rId61"/>
    <p:sldId id="1063" r:id="rId62"/>
    <p:sldId id="1064" r:id="rId63"/>
    <p:sldId id="1065" r:id="rId64"/>
    <p:sldId id="1066" r:id="rId65"/>
    <p:sldId id="1067" r:id="rId66"/>
    <p:sldId id="1069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FF"/>
    <a:srgbClr val="1342DD"/>
    <a:srgbClr val="808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1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2020-04-05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9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8A2B0B2E-0379-4267-A79B-E686C9D9EFBF}" type="datetime1">
              <a:rPr lang="zh-CN" altLang="en-US">
                <a:solidFill>
                  <a:srgbClr val="45516B"/>
                </a:solidFill>
              </a:rPr>
              <a:t>2020-04-05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6F09F-7A4D-4648-B958-AE1426FDC076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352CD398-3272-40F3-8FDE-31FADA4F0A10}" type="datetime1">
              <a:rPr lang="zh-CN" altLang="en-US">
                <a:solidFill>
                  <a:srgbClr val="45516B"/>
                </a:solidFill>
              </a:rPr>
              <a:t>2020-04-05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9DA5A-7573-44EA-93F1-4D5305AF1E48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274638"/>
            <a:ext cx="25908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5692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BFD080FD-E383-4E79-B3DE-BD8107BEDE85}" type="datetime1">
              <a:rPr lang="zh-CN" altLang="en-US">
                <a:solidFill>
                  <a:srgbClr val="45516B"/>
                </a:solidFill>
              </a:rPr>
              <a:t>2020-04-05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180D9-985D-4494-AAB4-D2A21828C9D5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68F29ACD-36A1-4DC1-B1BC-FA5CAE88E632}" type="datetime1">
              <a:rPr lang="zh-CN" altLang="en-US">
                <a:solidFill>
                  <a:srgbClr val="45516B"/>
                </a:solidFill>
              </a:rPr>
              <a:t>2020-04-05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A1C0-6166-4BD2-B55F-34F159391780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E7A39465-025D-4B30-9CA2-06059C6770C2}" type="datetime1">
              <a:rPr lang="zh-CN" altLang="en-US">
                <a:solidFill>
                  <a:srgbClr val="45516B"/>
                </a:solidFill>
              </a:rPr>
              <a:t>2020-04-05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84A7C-9DFD-4A65-B9EC-989E24237B45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2C2CBDEA-E680-4F13-8946-F45B592D7260}" type="datetime1">
              <a:rPr lang="zh-CN" altLang="en-US">
                <a:solidFill>
                  <a:srgbClr val="45516B"/>
                </a:solidFill>
              </a:rPr>
              <a:t>2020-04-05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4F3B4-F894-43FA-AD18-1756698BFA96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C040CC3F-0545-49EE-BD99-B7BC3C1C2F80}" type="datetime1">
              <a:rPr lang="zh-CN" altLang="en-US">
                <a:solidFill>
                  <a:srgbClr val="45516B"/>
                </a:solidFill>
              </a:rPr>
              <a:t>2020-04-05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9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B65E8-9532-4945-9EC4-81BDBBB86B64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5B21F582-292D-48DD-B23F-29A6D827A872}" type="datetime1">
              <a:rPr lang="zh-CN" altLang="en-US">
                <a:solidFill>
                  <a:srgbClr val="45516B"/>
                </a:solidFill>
              </a:rPr>
              <a:t>2020-04-05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5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1F1018-D9F9-47E2-96A7-26E2D0434A54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E3A1B384-6B9A-464C-8DE6-AFBAB0937AFD}" type="datetime1">
              <a:rPr lang="zh-CN" altLang="en-US">
                <a:solidFill>
                  <a:srgbClr val="45516B"/>
                </a:solidFill>
              </a:rPr>
              <a:t>2020-04-05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4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1E736-0580-4475-894F-22C1EE9983E8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A1C2CF78-CDC2-4BBA-A9FB-EAF419B20B7F}" type="datetime1">
              <a:rPr lang="zh-CN" altLang="en-US">
                <a:solidFill>
                  <a:srgbClr val="45516B"/>
                </a:solidFill>
              </a:rPr>
              <a:t>2020-04-05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C9F2A-AFBB-4F68-97F1-A7EE562315FA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B8B6CC87-DBF6-4D70-8B2C-F29F982E65AF}" type="datetime1">
              <a:rPr lang="zh-CN" altLang="en-US">
                <a:solidFill>
                  <a:srgbClr val="45516B"/>
                </a:solidFill>
              </a:rPr>
              <a:t>2020-04-05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5AB60-7E66-439A-BAA3-AAEF1DAABE67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en-US" altLang="zh-CN" sz="1800" smtClean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1027" name="圆角矩形 7"/>
          <p:cNvSpPr>
            <a:spLocks noChangeArrowheads="1"/>
          </p:cNvSpPr>
          <p:nvPr/>
        </p:nvSpPr>
        <p:spPr bwMode="auto">
          <a:xfrm>
            <a:off x="84668" y="69850"/>
            <a:ext cx="12018433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en-US" altLang="zh-CN" sz="1800" smtClean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1028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30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>
                <a:solidFill>
                  <a:srgbClr val="696464"/>
                </a:solidFill>
                <a:latin typeface="Tahoma" panose="020B0604030504040204" pitchFamily="34" charset="0"/>
              </a:rPr>
              <a:t> </a:t>
            </a:r>
            <a:fld id="{56A5F6A0-907A-4254-B52F-521063AE0658}" type="datetime1">
              <a:rPr lang="zh-CN" altLang="en-US">
                <a:solidFill>
                  <a:srgbClr val="45516B"/>
                </a:solidFill>
                <a:latin typeface="Tahoma" panose="020B0604030504040204" pitchFamily="34" charset="0"/>
              </a:rPr>
              <a:t>2020-04-05</a:t>
            </a:fld>
            <a:endParaRPr lang="en-US" altLang="zh-CN">
              <a:solidFill>
                <a:srgbClr val="45516B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>
                <a:solidFill>
                  <a:srgbClr val="696464"/>
                </a:solidFill>
                <a:latin typeface="Tahoma" panose="020B0604030504040204" pitchFamily="34" charset="0"/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1032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none" lIns="0" tIns="0" rIns="0" bIns="0" numCol="1" anchor="ctr" anchorCtr="1" compatLnSpc="1"/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2C2EB92A-F571-484E-8D93-C6C5957F1577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  <p:grpSp>
        <p:nvGrpSpPr>
          <p:cNvPr id="1033" name="Group 17"/>
          <p:cNvGrpSpPr/>
          <p:nvPr userDrawn="1"/>
        </p:nvGrpSpPr>
        <p:grpSpPr bwMode="auto">
          <a:xfrm>
            <a:off x="239185" y="115888"/>
            <a:ext cx="11389783" cy="1052512"/>
            <a:chOff x="0" y="0"/>
            <a:chExt cx="5381" cy="663"/>
          </a:xfrm>
        </p:grpSpPr>
        <p:sp>
          <p:nvSpPr>
            <p:cNvPr id="1034" name="Rectangle 2"/>
            <p:cNvSpPr>
              <a:spLocks noChangeArrowheads="1"/>
            </p:cNvSpPr>
            <p:nvPr userDrawn="1"/>
          </p:nvSpPr>
          <p:spPr bwMode="auto">
            <a:xfrm>
              <a:off x="183" y="68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3"/>
            <p:cNvSpPr>
              <a:spLocks noChangeArrowheads="1"/>
            </p:cNvSpPr>
            <p:nvPr userDrawn="1"/>
          </p:nvSpPr>
          <p:spPr bwMode="auto">
            <a:xfrm>
              <a:off x="424" y="68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"/>
            <p:cNvSpPr>
              <a:spLocks noChangeArrowheads="1"/>
            </p:cNvSpPr>
            <p:nvPr userDrawn="1"/>
          </p:nvSpPr>
          <p:spPr bwMode="auto">
            <a:xfrm>
              <a:off x="261" y="334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Rectangle 5"/>
            <p:cNvSpPr>
              <a:spLocks noChangeArrowheads="1"/>
            </p:cNvSpPr>
            <p:nvPr userDrawn="1"/>
          </p:nvSpPr>
          <p:spPr bwMode="auto">
            <a:xfrm>
              <a:off x="494" y="334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Rectangle 6"/>
            <p:cNvSpPr>
              <a:spLocks noChangeArrowheads="1"/>
            </p:cNvSpPr>
            <p:nvPr userDrawn="1"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Rectangle 7"/>
            <p:cNvSpPr>
              <a:spLocks noChangeArrowheads="1"/>
            </p:cNvSpPr>
            <p:nvPr userDrawn="1"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8"/>
            <p:cNvSpPr>
              <a:spLocks noChangeArrowheads="1"/>
            </p:cNvSpPr>
            <p:nvPr userDrawn="1"/>
          </p:nvSpPr>
          <p:spPr bwMode="auto">
            <a:xfrm>
              <a:off x="199" y="498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41" name="Rectangle 16"/>
          <p:cNvSpPr>
            <a:spLocks noChangeArrowheads="1"/>
          </p:cNvSpPr>
          <p:nvPr userDrawn="1"/>
        </p:nvSpPr>
        <p:spPr bwMode="auto">
          <a:xfrm>
            <a:off x="878418" y="6237288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Font typeface="Wingdings 2" panose="05020102010507070707" pitchFamily="18" charset="2"/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Font typeface="Wingdings 2" panose="05020102010507070707" pitchFamily="18" charset="2"/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Font typeface="Wingdings 2" panose="05020102010507070707" pitchFamily="18" charset="2"/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Font typeface="Wingdings 2" panose="05020102010507070707" pitchFamily="18" charset="2"/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Font typeface="Wingdings 2" panose="05020102010507070707" pitchFamily="18" charset="2"/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50.png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2855914" y="188913"/>
            <a:ext cx="7249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第六章 神经网络和误差反向传播法</a:t>
            </a:r>
            <a:endParaRPr lang="zh-CN" altLang="en-US"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3019670" y="999681"/>
            <a:ext cx="803719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6-1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梯度下降法的回顾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6-2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神经单元误差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5-3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 学习数据和正解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5-4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神经网络的代价函数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5-5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用</a:t>
            </a: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Excel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体验神经网络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322471" y="416937"/>
            <a:ext cx="1053012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4.</a:t>
            </a:r>
            <a:r>
              <a:rPr lang="zh-CN" altLang="en-US" sz="28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实际的计算十分困难</a:t>
            </a:r>
            <a:endParaRPr lang="en-US" altLang="zh-CN" sz="28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然而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，事情并没有这么简单。由于式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中有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47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个参数（权重和偏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置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），所以式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(8)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表示的梯度也有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47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个分量。而且，计算这个梯度的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是十分麻烦的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着实际地计算式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(8)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右边的梯度的其中一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个分量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 </a:t>
            </a:r>
            <a:r>
              <a:rPr lang="en-US" altLang="zh-CN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endParaRPr lang="en-US" altLang="zh-CN" sz="2000" b="1" smtClean="0">
              <a:solidFill>
                <a:srgbClr val="005D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从第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图像得到的输出与正解的平方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误差由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给出（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k=1,2,…,64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。利用偏导数的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链式法则，进行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如下变形。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65" y="2783587"/>
            <a:ext cx="359633" cy="417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092" y="4256568"/>
            <a:ext cx="8237273" cy="1562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82269" y="1020619"/>
            <a:ext cx="1053012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将其代入式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04" y="1689954"/>
            <a:ext cx="6254877" cy="3618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91146" y="266017"/>
            <a:ext cx="10129724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 </a:t>
            </a:r>
            <a:r>
              <a:rPr lang="en-US" altLang="zh-CN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知道，用具体的式子来求梯度分量是一件非常困难的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工作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。虽然单个的计算比较简单，但是会被导数的复杂与繁多所压倒，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所谓“导数地狱”的世界。为了解决这个问题，人们研究出了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反向传播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。关于这个算法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，将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在下一节详细考察。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76" y="2798175"/>
            <a:ext cx="8932808" cy="1161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535535" y="283772"/>
            <a:ext cx="9987681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5.</a:t>
            </a:r>
            <a:r>
              <a:rPr lang="zh-CN" altLang="en-US" sz="28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梯度计算：先求导再求和</a:t>
            </a:r>
            <a:endParaRPr lang="en-US" altLang="zh-CN" sz="28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梯度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分量是一个一个学习实例的简单的和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也就是说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代价函数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2000" baseline="-25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的偏导数是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从各个学习实例得到的偏导数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的和。一般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地，为了求式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(8)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中的梯度分量，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首先求式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的平方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偏导数，然后代入图像实例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，最后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全体学习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数据求和即可。逻辑上需要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64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次偏导数计算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实际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仅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偏导数计算。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694" y="2571706"/>
            <a:ext cx="6143895" cy="36248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29003" y="1011741"/>
            <a:ext cx="10530122" cy="197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备注 误差反向传播法的历史 </a:t>
            </a: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误差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反向传播法是 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1986 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年美国斯坦福大学的鲁梅尔哈特 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>
                <a:latin typeface="华文楷体" panose="02010600040101010101" pitchFamily="2" charset="-122"/>
                <a:ea typeface="华文楷体" panose="02010600040101010101" pitchFamily="2" charset="-122"/>
              </a:rPr>
              <a:t>Rumelhart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）等人命名的神经网络学习方法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721096" y="970620"/>
            <a:ext cx="869188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为什么引入梯度下降法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2.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神经网络中代价函数太复杂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神经网络中应用梯度下降法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4.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梯度计算：先求导后求和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2098301" y="237313"/>
            <a:ext cx="40785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6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神经单元误差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133349" y="1070186"/>
            <a:ext cx="1053012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梯度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下降法对于寻找多变量函数的最小值的问题是有效的。然而在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神经网络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的世界中，变量、参数和函数错综复杂，无法直接使用梯度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下降法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，于是就出现了误差反向传播法。作为应用这个方法的准备工作，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将引入一个名为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神经单元误差的变量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引入符号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误差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反向传播法的特点是将繁杂的导数计算替换为数列的递推关系式，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提供这些递推关系式的就是名为神经单元误差（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error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       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平方误差 （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4-1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节），其定义如下所示。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009" y="323990"/>
            <a:ext cx="347734" cy="5215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799" y="2626563"/>
            <a:ext cx="218012" cy="3737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410" y="3463986"/>
            <a:ext cx="218012" cy="3737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963" y="4571838"/>
            <a:ext cx="5541559" cy="747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197280" y="1227013"/>
            <a:ext cx="1053012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下面通过例题具体考察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神经单元误差。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 </a:t>
            </a:r>
            <a:r>
              <a:rPr lang="en-US" altLang="zh-CN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5-1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节的开头的例题中的神经网络，考察神经单元误差 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与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平方误差 </a:t>
            </a:r>
            <a:r>
              <a:rPr lang="en-US" altLang="zh-CN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关于权重、偏置的偏导数的关系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b="1" smtClean="0">
              <a:solidFill>
                <a:srgbClr val="005D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/>
              <a:t>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注：平方误差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如下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067" y="1546370"/>
            <a:ext cx="218012" cy="37373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089" y="3839732"/>
            <a:ext cx="4297901" cy="393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241668" y="374756"/>
            <a:ext cx="1053012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解：根据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               ，                ，变量关系如下图所示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411" y="862272"/>
            <a:ext cx="806012" cy="5022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288" y="886108"/>
            <a:ext cx="786042" cy="4784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658" y="1364568"/>
            <a:ext cx="7633541" cy="4667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10344" y="366418"/>
            <a:ext cx="10530122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用      表示平方误差关于权重、偏置的偏导数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平方误差式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关于权重、偏置的偏导数与式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定义的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关系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密切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 </a:t>
            </a:r>
            <a:r>
              <a:rPr lang="en-US" altLang="zh-CN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en-US" altLang="zh-CN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   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来表示 </a:t>
            </a:r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偏导数的链式法则，可以得到下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式：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利用式（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）以下变量关系式：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可得：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/>
          </a:p>
          <a:p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06" y="666607"/>
            <a:ext cx="271152" cy="4067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58" y="1770657"/>
            <a:ext cx="206443" cy="36800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476" y="1770657"/>
            <a:ext cx="433341" cy="5036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180" y="2878276"/>
            <a:ext cx="3951705" cy="6079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8081" y="4274170"/>
            <a:ext cx="5169061" cy="3610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051" y="5291416"/>
            <a:ext cx="3763801" cy="7066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84" y="1367949"/>
            <a:ext cx="230588" cy="345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2098301" y="261625"/>
            <a:ext cx="45063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6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梯度下降法的回顾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81870" y="828057"/>
            <a:ext cx="1053012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神经网络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的参数（权重和偏置）是通过将代价函数最小化来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确定。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最小化的方法中最有名的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之前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考察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过的梯度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下降法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。本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节将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简单地复习一下梯度下降法，并据此来确认新方法的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必要性。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问题的回顾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最小值的通用方法中，最有名的就是利用最小值条件。例如，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要求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光滑函数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z=f(x,y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的最小值，考虑以下方程就可以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了。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神经网络中，代价函数相当于式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的函数 ，权重和偏置相当于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如前所述，权重和偏置的总数十分庞大，而且代价函数中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包含了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激活函数，所以求解像式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这样的方程是十分困难的。通过前面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考察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过的以下例题，就可以知道其难度。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170" y="3999110"/>
            <a:ext cx="3989236" cy="57183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45854" y="588360"/>
            <a:ext cx="10530122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以及上述的式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(4)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变量的关系如下图：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385" y="965350"/>
            <a:ext cx="238314" cy="35746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79" y="1460626"/>
            <a:ext cx="3746647" cy="6172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774" y="2593264"/>
            <a:ext cx="7433354" cy="3621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81870" y="828057"/>
            <a:ext cx="1053012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此外，在输入层（层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）中，由于它的输入和输出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相同，可得：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将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上式与式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(4)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结合起来，式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可以如下表示。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285" y="1653634"/>
            <a:ext cx="982866" cy="3793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94" y="2858565"/>
            <a:ext cx="4648347" cy="768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81870" y="828057"/>
            <a:ext cx="10530122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 </a:t>
            </a:r>
            <a:r>
              <a:rPr lang="en-US" altLang="zh-CN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 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    来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 </a:t>
            </a: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偏导数链式法则，可以得到下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中的以下变量关系式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可得：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/>
          </a:p>
          <a:p>
            <a:endParaRPr lang="en-US" altLang="zh-CN" sz="240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47" y="1233594"/>
            <a:ext cx="214955" cy="3684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579" y="1057716"/>
            <a:ext cx="458114" cy="5324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782" y="2329442"/>
            <a:ext cx="3785824" cy="5824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782" y="3639228"/>
            <a:ext cx="4408840" cy="3879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224" y="4754559"/>
            <a:ext cx="3906697" cy="733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81870" y="828057"/>
            <a:ext cx="10530122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以及上述的式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(7)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、式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(8)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变量的关系如下图：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09" y="1213879"/>
            <a:ext cx="243159" cy="36473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651" y="1675272"/>
            <a:ext cx="3657280" cy="604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509" y="3127344"/>
            <a:ext cx="7993882" cy="2546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81870" y="828057"/>
            <a:ext cx="1053012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5.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通过计算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，平方误差式 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、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的偏导数可以如下表示。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464" y="1284498"/>
            <a:ext cx="189009" cy="2970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763" y="1284498"/>
            <a:ext cx="189009" cy="29701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342" y="2037955"/>
            <a:ext cx="7890262" cy="734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582" y="3101144"/>
            <a:ext cx="8719782" cy="2678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25887" y="865379"/>
            <a:ext cx="1053012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根据这些式 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(6)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、式 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(9)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和式 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(10)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，得到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如下的一般公式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这样， 与平方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关于权重和偏置的偏导数就建立起了关系。 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48" y="1904597"/>
            <a:ext cx="7742767" cy="749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433" y="3037253"/>
            <a:ext cx="247396" cy="424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1878" y="714459"/>
            <a:ext cx="1053012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 </a:t>
            </a:r>
            <a:r>
              <a:rPr lang="en-US" altLang="zh-CN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利用链式法则，请用 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来表示 </a:t>
            </a:r>
            <a:endParaRPr lang="zh-CN" altLang="en-US" sz="2000" b="1">
              <a:solidFill>
                <a:srgbClr val="005D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/>
          </a:p>
          <a:p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解： </a:t>
            </a:r>
            <a:endParaRPr lang="en-US" altLang="zh-CN" sz="20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04" y="1106269"/>
            <a:ext cx="280769" cy="4117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401" y="994989"/>
            <a:ext cx="545842" cy="6343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503" y="2154651"/>
            <a:ext cx="5077370" cy="905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25887" y="865379"/>
            <a:ext cx="1053012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24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 </a:t>
            </a:r>
            <a:r>
              <a:rPr lang="en-US" altLang="zh-CN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利用链式法则，请用 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来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 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</a:t>
            </a:r>
            <a:r>
              <a:rPr lang="zh-CN" altLang="en-US" sz="2400" smtClean="0">
                <a:solidFill>
                  <a:srgbClr val="005DFF"/>
                </a:solidFill>
              </a:rPr>
              <a:t>，</a:t>
            </a:r>
            <a:endParaRPr lang="en-US" altLang="zh-CN" sz="2400" smtClean="0">
              <a:solidFill>
                <a:srgbClr val="005DFF"/>
              </a:solidFill>
            </a:endParaRPr>
          </a:p>
          <a:p>
            <a:endParaRPr lang="en-US" altLang="zh-CN" sz="20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解： </a:t>
            </a:r>
            <a:endParaRPr lang="en-US" altLang="zh-CN" sz="20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382" y="1317820"/>
            <a:ext cx="283023" cy="3962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244" y="1190408"/>
            <a:ext cx="498544" cy="5659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287" y="1105866"/>
            <a:ext cx="402664" cy="6504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044" y="2622622"/>
            <a:ext cx="6102534" cy="769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63609" y="561727"/>
            <a:ext cx="10530122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 startAt="3"/>
            </a:pP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与        的关系十分重要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本节引入了   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等符号进行计算，结果得到式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(11)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。从这个式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11)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，了解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到以下重要事实：如果神经单元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    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能求出来，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那么梯度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下降法的计算所必需的平方误差式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的偏导数也能求出来。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因此，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目标就是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计算出神经单元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将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在下一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节误差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反向传播法。该方法根据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与        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关系来求 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06" y="854381"/>
            <a:ext cx="222134" cy="3808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459" y="4978752"/>
            <a:ext cx="424178" cy="3071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337" y="899506"/>
            <a:ext cx="401237" cy="2905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574" y="1523971"/>
            <a:ext cx="193002" cy="3308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492" y="2162099"/>
            <a:ext cx="178599" cy="3061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662" y="2685631"/>
            <a:ext cx="216952" cy="3719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708" y="3455955"/>
            <a:ext cx="9148687" cy="104556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014" y="4946375"/>
            <a:ext cx="216952" cy="3719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81870" y="828057"/>
            <a:ext cx="1053012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备注 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的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含义与神经单元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考虑一下将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称为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神经单元误差的含义。从这个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    表示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神经单元的加权输入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给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平方误差带成的变化率。如果神经网络符合数据，根据最小值条件，变化率应该为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。换言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如果神经网络符合数据，神经单元误差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也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。那就是说，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认为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表示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与符合数据的理想状态的偏差。这个偏差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“误差”。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</a:t>
            </a:r>
          </a:p>
          <a:p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858" y="1080475"/>
            <a:ext cx="223677" cy="38344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185" y="1806404"/>
            <a:ext cx="1475955" cy="3249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244" y="1777170"/>
            <a:ext cx="223677" cy="3834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706" y="2419383"/>
            <a:ext cx="201305" cy="345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211" y="3028659"/>
            <a:ext cx="223677" cy="3834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391" y="3028658"/>
            <a:ext cx="223677" cy="3834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365955" y="419683"/>
            <a:ext cx="1015726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例题 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已知一个用于识别通过 </a:t>
            </a:r>
            <a:r>
              <a:rPr lang="en-US" altLang="zh-CN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4×3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像素的图像读取的手写数字 </a:t>
            </a:r>
            <a:r>
              <a:rPr lang="en-US" altLang="zh-CN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的神经网络，其代价函数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CT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尝试进行求代价函数最小值的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。学习用的图像数据为 </a:t>
            </a:r>
            <a:r>
              <a:rPr lang="en-US" altLang="zh-CN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64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张图像，像素为单色二值。 </a:t>
            </a:r>
            <a:endParaRPr lang="en-US" altLang="zh-CN" sz="2000" b="1" smtClean="0">
              <a:solidFill>
                <a:srgbClr val="005D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/>
          </a:p>
          <a:p>
            <a:r>
              <a:rPr lang="zh-CN" altLang="en-US" sz="28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解：</a:t>
            </a:r>
            <a:endParaRPr lang="en-US" altLang="zh-CN" sz="28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88" y="1970116"/>
            <a:ext cx="7857994" cy="3356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721096" y="970620"/>
            <a:ext cx="869188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神经单元误差的定义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2.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用神经单元误差表示权重，偏置的偏导数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     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与       的关系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4.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神经单元误差的意义 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50" y="3303667"/>
            <a:ext cx="222134" cy="38080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738" y="3348792"/>
            <a:ext cx="401237" cy="290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823093" y="346839"/>
            <a:ext cx="67704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6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神经网络和误差反向传播算法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357849" y="1188479"/>
            <a:ext cx="9881281" cy="3686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梯度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下降法为寻找多变量函数的最小值提供了一种实际可行的方法，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然而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5-1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节考察的那样，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在神经网络中不能直接使用梯度下降法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于是出现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了误差反向传播法（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BP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法），具体来说，就是建立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6-2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引入的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神经单元误差 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的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递推关系式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，通过这些递推关系式来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回避复杂的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导数计算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04" y="3715517"/>
            <a:ext cx="218012" cy="373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550030" y="191186"/>
            <a:ext cx="1053012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通过递推关系越过导数计算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误差反向传播法以梯度下降法为基础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图说明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它的位置。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20" y="1704725"/>
            <a:ext cx="7401988" cy="4515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367163" y="958788"/>
            <a:ext cx="10200441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反向传播法的特点是将繁杂的导数计算替换为数列的递推关系式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下面将利用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前面考察过的以下例题来分析其结构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   已知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一个用于识别通过 </a:t>
            </a:r>
            <a:r>
              <a:rPr lang="en-US" altLang="zh-CN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4×3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像素的图像读取的手写数字 </a:t>
            </a:r>
            <a:r>
              <a:rPr lang="en-US" altLang="zh-CN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的神经网络，尝试对其代价函数应用误差反向传播法。其中，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学习用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的数据为 </a:t>
            </a:r>
            <a:r>
              <a:rPr lang="en-US" altLang="zh-CN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64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张图像，像素为单色二值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b="1" smtClean="0">
              <a:solidFill>
                <a:srgbClr val="005D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550030" y="191186"/>
            <a:ext cx="10530122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误差     的复习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在误差反向传播法中，首先要定义如下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   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变量称为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层第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个神经单元的误差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已得神经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单元误差 ，根据下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式可得到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作为梯度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下降法基础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的平方误差的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偏导数。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80" y="514903"/>
            <a:ext cx="231375" cy="3966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873" y="1118059"/>
            <a:ext cx="231375" cy="3966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40" y="1728905"/>
            <a:ext cx="3777253" cy="74572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703" y="3632665"/>
            <a:ext cx="7742767" cy="74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523396" y="310336"/>
            <a:ext cx="1053012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300000"/>
              </a:lnSpc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计算输出层的 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若能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得到神经单元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      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就可以得到梯度的分量。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如何求神经单元误差？利用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数列递推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关系式的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思想。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现在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考虑的例题中，神经网络的层数为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。计算相当于数列末项        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，即输出层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的神经单元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a(z)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激活函数，根据链式法则，有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799" y="884666"/>
            <a:ext cx="231375" cy="3966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429" y="1596810"/>
            <a:ext cx="231375" cy="3966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941" y="2831046"/>
            <a:ext cx="436329" cy="3378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8024" y="2842011"/>
            <a:ext cx="242657" cy="3882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751" y="4257149"/>
            <a:ext cx="6742392" cy="8026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523396" y="310336"/>
            <a:ext cx="10530122" cy="100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300000"/>
              </a:lnSpc>
            </a:pP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输出层的层编号，可以将式 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一般化，如下所示</a:t>
            </a:r>
            <a:r>
              <a:rPr lang="zh-CN" altLang="en-US" sz="2400">
                <a:solidFill>
                  <a:srgbClr val="002060"/>
                </a:solidFill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935" y="1491447"/>
            <a:ext cx="4098421" cy="6568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542" y="2738583"/>
            <a:ext cx="7728779" cy="3466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825238" y="479013"/>
            <a:ext cx="1053012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300000"/>
              </a:lnSpc>
            </a:pP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 </a:t>
            </a:r>
            <a:r>
              <a:rPr lang="en-US" altLang="zh-CN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在例题中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，来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 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。</a:t>
            </a:r>
            <a:endParaRPr lang="en-US" altLang="zh-CN" sz="2000" b="1">
              <a:solidFill>
                <a:srgbClr val="005D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平方误差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为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根据平方误差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可得：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(6)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代入式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得：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56" y="856456"/>
            <a:ext cx="266331" cy="3906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780" y="2079851"/>
            <a:ext cx="3688705" cy="5734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780" y="3382758"/>
            <a:ext cx="4106676" cy="6516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780" y="4839926"/>
            <a:ext cx="5987112" cy="41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825238" y="479013"/>
            <a:ext cx="10530122" cy="4511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300000"/>
              </a:lnSpc>
            </a:pP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 </a:t>
            </a:r>
            <a:r>
              <a:rPr lang="en-US" altLang="zh-CN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在例题中，来计算   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。</a:t>
            </a:r>
            <a:endParaRPr lang="en-US" altLang="zh-CN" sz="2000" b="1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推导式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(7)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同样，有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激活函数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函数可得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(9)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代入式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(8)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，可得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48" y="896902"/>
            <a:ext cx="222650" cy="311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60" y="2244221"/>
            <a:ext cx="4977914" cy="33081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6367" y="3363251"/>
            <a:ext cx="5777363" cy="279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175" y="4705412"/>
            <a:ext cx="6520727" cy="3671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532274" y="-80282"/>
            <a:ext cx="1053012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中间层      的“反向”递推关系式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神经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单元误差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具有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非常好的性质。它通过简单的关系式与下一层的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单元误差 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联系起来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。下面试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着考察一下例题的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根据偏导数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链式法则有：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48" y="180966"/>
            <a:ext cx="231375" cy="3966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65" y="778861"/>
            <a:ext cx="231375" cy="3966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050" y="832089"/>
            <a:ext cx="350641" cy="2901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176" y="1258546"/>
            <a:ext cx="223856" cy="3283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390" y="2128425"/>
            <a:ext cx="5517117" cy="53541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5389" y="2925696"/>
            <a:ext cx="5360126" cy="3315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1878" y="588542"/>
            <a:ext cx="105301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如下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列出描述这个神经网络的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关系式，其中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a(z)</a:t>
            </a: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23" y="1296428"/>
            <a:ext cx="6375579" cy="4380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70130" y="477685"/>
            <a:ext cx="1053012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30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(10)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右边的各项。根据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、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的定义式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，有：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30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）根据    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i=1,2,3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）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84" y="1548943"/>
            <a:ext cx="4896192" cy="6438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302" y="902833"/>
            <a:ext cx="219912" cy="3225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574" y="918234"/>
            <a:ext cx="219384" cy="3071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5230" y="2589677"/>
            <a:ext cx="243169" cy="3890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3402" y="2599202"/>
            <a:ext cx="264300" cy="3700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6813" y="3554053"/>
            <a:ext cx="5365940" cy="707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780848" y="935127"/>
            <a:ext cx="1053012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）利用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a(z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(11)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～式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(13)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代入式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(10)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55" y="1580569"/>
            <a:ext cx="4654454" cy="7900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455" y="3681833"/>
            <a:ext cx="4734522" cy="445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25741" y="748696"/>
            <a:ext cx="105301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(6)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化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简得：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95" y="1242102"/>
            <a:ext cx="7389785" cy="4289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114" y="1949988"/>
            <a:ext cx="6462707" cy="4043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25741" y="748696"/>
            <a:ext cx="1053012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AutoNum type="arabicParenBoth" startAt="7"/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，    也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可以得到同样的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关系式，总结如下：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AutoNum type="arabicParenBoth" startAt="7"/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AutoNum type="arabicParenBoth" startAt="7"/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AutoNum type="arabicParenBoth" startAt="7"/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/>
          </a:p>
          <a:p>
            <a:endParaRPr lang="en-US" altLang="zh-CN" sz="2000"/>
          </a:p>
          <a:p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(8)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这个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关系式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可以如下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推广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为层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下一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l+1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一般关系式。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91" y="1641197"/>
            <a:ext cx="7795123" cy="3810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36" y="709503"/>
            <a:ext cx="282057" cy="394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938" y="667235"/>
            <a:ext cx="312250" cy="4371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068" y="3444609"/>
            <a:ext cx="10483467" cy="417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1878" y="227494"/>
            <a:ext cx="1011879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4.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中间层 </a:t>
            </a: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    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不求导也可以得到其值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观察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(15)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。第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    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的值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可以通过式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(7)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(8)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得到。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因此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，利用式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(15)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，不用进行麻烦的导数计算，也可以求出第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   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值，这就是误差反向传播法。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只要求出输出层的神经单元误差，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其他的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神经单元误差就不需要进行偏导数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057" y="518318"/>
            <a:ext cx="231375" cy="3966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580" y="1094385"/>
            <a:ext cx="223856" cy="32832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661" y="1106462"/>
            <a:ext cx="215621" cy="316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930" y="1518082"/>
            <a:ext cx="226063" cy="3164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236" y="2816402"/>
            <a:ext cx="6995087" cy="2048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35245" y="893319"/>
            <a:ext cx="10118790" cy="97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(16)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一般是按照层编号从高到低的方向来确定值的。这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与之前考察过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的数列的递推关系式的想法相反，这就是反向传播中“反向”的由来。</a:t>
            </a:r>
            <a:endParaRPr lang="en-US" altLang="zh-CN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904" y="2362894"/>
            <a:ext cx="8914894" cy="1782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1878" y="495513"/>
            <a:ext cx="1011879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 </a:t>
            </a:r>
            <a:r>
              <a:rPr lang="en-US" altLang="zh-CN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在例题中，尝试用 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、 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 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。</a:t>
            </a:r>
            <a:r>
              <a:rPr lang="zh-CN" altLang="en-US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激活函数为 </a:t>
            </a:r>
            <a:r>
              <a:rPr lang="en-US" altLang="zh-CN" sz="2000" b="1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 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sz="2000" b="1" smtClean="0">
              <a:solidFill>
                <a:srgbClr val="005D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1">
              <a:solidFill>
                <a:srgbClr val="005D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(15)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，有 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AutoNum type="arabicPeriod"/>
            </a:pPr>
            <a:endParaRPr lang="en-US" altLang="zh-CN" sz="2000" b="1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AutoNum type="arabicPeriod"/>
            </a:pP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AutoNum type="arabicPeriod"/>
            </a:pPr>
            <a:endParaRPr lang="en-US" altLang="zh-CN" sz="2000" b="1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函数，所以有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1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1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代入式（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）有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b="1">
              <a:solidFill>
                <a:srgbClr val="005D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indent="-457200">
              <a:buAutoNum type="arabicPeriod"/>
            </a:pPr>
            <a:endParaRPr lang="en-US" altLang="zh-CN" sz="2000" b="1" smtClean="0">
              <a:solidFill>
                <a:srgbClr val="005D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18" y="495513"/>
            <a:ext cx="215621" cy="316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816" y="495270"/>
            <a:ext cx="226063" cy="3164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019" y="490282"/>
            <a:ext cx="217270" cy="3041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669" y="2093304"/>
            <a:ext cx="6955156" cy="4037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057" y="3420604"/>
            <a:ext cx="5826947" cy="4565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8669" y="4800763"/>
            <a:ext cx="6215866" cy="469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721096" y="970620"/>
            <a:ext cx="869188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通过递推关系越过导数计算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2.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复习神经单元误差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计算输出层，中间层的神经单元误差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4.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中间层的神经单元误差不求导也能得到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823093" y="346839"/>
            <a:ext cx="9073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6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用 </a:t>
            </a:r>
            <a:r>
              <a:rPr lang="en-US" altLang="zh-CN" sz="36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Excel </a:t>
            </a:r>
            <a:r>
              <a:rPr lang="zh-CN" altLang="en-US" sz="36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体验神经网络的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误差反向传播</a:t>
            </a:r>
            <a:r>
              <a:rPr lang="zh-CN" altLang="en-US" sz="36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法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823093" y="1090507"/>
            <a:ext cx="9881281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首先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，总结前面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学习过的误差反向传播法的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算法。 </a:t>
            </a:r>
            <a:endParaRPr lang="zh-CN" altLang="en-US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 准备好学习数据。 </a:t>
            </a: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②进行权重和偏置的初始设置。 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输入各个神经单元的权重和偏置的初始值。初始值通常使用随机 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。此外，设置适当的小的正数作为学习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率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③ 计算出神经单元的输出值以及平方</a:t>
            </a:r>
            <a:r>
              <a:rPr lang="zh-CN" altLang="en-US" sz="24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</a:t>
            </a:r>
            <a:r>
              <a:rPr lang="en-US" altLang="zh-CN" sz="24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endParaRPr lang="en-US" altLang="zh-CN" sz="24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计算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出加权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出平方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④ </a:t>
            </a:r>
            <a:r>
              <a:rPr lang="zh-CN" altLang="en-US" sz="24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根据误差反向传播法，计算出各层的神经单元误差 。</a:t>
            </a:r>
            <a:endParaRPr lang="en-US" altLang="zh-CN" sz="24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81578" y="785708"/>
            <a:ext cx="988128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⑤ 根据神经单元误差计算平方</a:t>
            </a:r>
            <a:r>
              <a:rPr lang="zh-CN" altLang="en-US" sz="24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</a:t>
            </a:r>
            <a:r>
              <a:rPr lang="en-US" altLang="zh-CN" sz="24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4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的偏导数。 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利用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④中计算出的神经单元误差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平方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 关于权重和偏置的偏导数。 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⑥ 计算出代价函数 </a:t>
            </a:r>
            <a:r>
              <a:rPr lang="en-US" altLang="zh-CN" sz="24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12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4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4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它的梯度 </a:t>
            </a:r>
            <a:r>
              <a:rPr lang="zh-CN" altLang="en-US" sz="24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。 </a:t>
            </a:r>
            <a:endParaRPr lang="zh-CN" altLang="en-US" sz="2400" b="1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将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③～⑤的结果对全部数据相加，求出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代价函数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11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它的梯度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。 </a:t>
            </a: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⑦根据⑥中计算出的梯度更新权重和偏置的值</a:t>
            </a:r>
            <a:r>
              <a:rPr lang="zh-CN" altLang="en-US" sz="24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利用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梯度下降法更新权重和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偏置。 </a:t>
            </a: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⑧反复进行③ ～ ⑦的操作。 </a:t>
            </a: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反复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进行③ ～ ⑦的计算，直到判定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代价函数的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值充分小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为止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950" y="2035104"/>
            <a:ext cx="430268" cy="202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22" y="2554348"/>
            <a:ext cx="430268" cy="202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1878" y="490887"/>
            <a:ext cx="1053012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神经网络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计算出的预测值与学习数据的正解的平方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误差如下所示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 smtClean="0"/>
          </a:p>
          <a:p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代价函数十分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复杂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endParaRPr lang="en-US" altLang="zh-CN" sz="20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将图像实例代入到式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中，得到代价函数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图像数据代入到平方误差的式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后得到的值，如下所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  <a:p>
            <a:endParaRPr lang="en-US" altLang="zh-CN" sz="2000" smtClean="0"/>
          </a:p>
          <a:p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968" y="1015878"/>
            <a:ext cx="5910510" cy="5413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968" y="2907185"/>
            <a:ext cx="5867636" cy="2885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101" y="4361296"/>
            <a:ext cx="7537389" cy="56914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703349" y="470022"/>
            <a:ext cx="9881281" cy="59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以上就是利用误差反向传播法确定神经网络的权重和偏置的算法。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41" y="1063582"/>
            <a:ext cx="7043288" cy="48699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1878" y="227494"/>
            <a:ext cx="1011879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</a:t>
            </a: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用</a:t>
            </a: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Excel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确定神经网络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例题 对于 </a:t>
            </a:r>
            <a:r>
              <a:rPr lang="en-US" altLang="zh-CN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5-1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～</a:t>
            </a:r>
            <a:r>
              <a:rPr lang="en-US" altLang="zh-CN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5-3 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节考察过的神经网络，利用误差反向传播法确定它的权重和偏置。学习数据的 </a:t>
            </a:r>
            <a:r>
              <a:rPr lang="en-US" altLang="zh-CN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64 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张图像实例收录在附录</a:t>
            </a:r>
            <a:r>
              <a:rPr lang="en-US" altLang="zh-CN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 </a:t>
            </a:r>
            <a:r>
              <a:rPr lang="zh-CN" altLang="en-US" sz="2000" b="1" smtClean="0">
                <a:solidFill>
                  <a:srgbClr val="005D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endParaRPr lang="en-US" altLang="zh-CN" sz="2000" b="1" smtClean="0">
              <a:solidFill>
                <a:srgbClr val="005D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 读入图像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878" y="2602710"/>
            <a:ext cx="8168464" cy="1827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1878" y="434322"/>
            <a:ext cx="101187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② </a:t>
            </a:r>
            <a:r>
              <a:rPr lang="zh-CN" altLang="en-US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进行权重和偏置的初始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设置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利用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正态分布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随机数来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设置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权重和偏置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初始值。此外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，还要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设置学习率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适当的小的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正数。</a:t>
            </a:r>
            <a:endParaRPr lang="en-US" altLang="zh-CN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660" y="1502228"/>
            <a:ext cx="5729053" cy="4706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1878" y="434322"/>
            <a:ext cx="10118790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③ 计算出神经单元的输出值以及平方误差 </a:t>
            </a:r>
            <a:r>
              <a:rPr lang="en-US" altLang="zh-CN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878" y="1169474"/>
            <a:ext cx="9289585" cy="4519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1878" y="434322"/>
            <a:ext cx="1011879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④ 根据误差反向传播法计算各层的神经单元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误差。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首先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计算输出层的神经单元误差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然后根据“反向”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递推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式计算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92" y="1449985"/>
            <a:ext cx="4479095" cy="4655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83649" y="281922"/>
            <a:ext cx="1011879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⑥ 计算出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代价函数</a:t>
            </a:r>
            <a:r>
              <a:rPr lang="en-US" altLang="zh-CN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12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它的梯度 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对全部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64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张图像的学习数据复制目前建立的工作表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99" y="540493"/>
            <a:ext cx="576411" cy="249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649" y="1232270"/>
            <a:ext cx="2982967" cy="50379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878" y="1232271"/>
            <a:ext cx="2945613" cy="5037901"/>
          </a:xfrm>
          <a:prstGeom prst="rect">
            <a:avLst/>
          </a:prstGeom>
        </p:spPr>
      </p:pic>
      <p:sp>
        <p:nvSpPr>
          <p:cNvPr id="7" name="上弧形箭头 6"/>
          <p:cNvSpPr/>
          <p:nvPr/>
        </p:nvSpPr>
        <p:spPr bwMode="auto">
          <a:xfrm>
            <a:off x="4931494" y="2666999"/>
            <a:ext cx="783506" cy="370115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1878" y="281922"/>
            <a:ext cx="10118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将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64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份数据复制完毕后，对平方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以及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⑤中求出的平方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的偏导数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进行加总，这样就得到了代价函数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CT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和它的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梯度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608" y="635865"/>
            <a:ext cx="501630" cy="21692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075" y="935355"/>
            <a:ext cx="3862070" cy="534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1878" y="281922"/>
            <a:ext cx="1011879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⑦ 根据⑥中求出的梯度，更新权重和偏置的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利用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梯度下降法的基本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求出新的权重和偏置的值。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29865" y="991870"/>
            <a:ext cx="3748405" cy="524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1878" y="281922"/>
            <a:ext cx="1011879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⑧ 反复进行③ ～ ⑦的</a:t>
            </a:r>
            <a:r>
              <a:rPr lang="zh-CN" altLang="en-US" sz="2000" b="1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endParaRPr lang="zh-CN" altLang="en-US" sz="2000" b="1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5" y="697865"/>
            <a:ext cx="4044950" cy="5551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94535" y="456094"/>
            <a:ext cx="101187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计算后的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如下。 </a:t>
            </a: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152" y="1002424"/>
            <a:ext cx="6705719" cy="4037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1878" y="961403"/>
            <a:ext cx="1053012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上式中，变量附带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图像实例得到的值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k=1,2,3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…,64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en-US" altLang="zh-CN" sz="2000"/>
          </a:p>
          <a:p>
            <a:endParaRPr lang="en-US" altLang="zh-CN" sz="2000" smtClean="0"/>
          </a:p>
          <a:p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972" y="1449513"/>
            <a:ext cx="6821257" cy="4063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40107" y="423437"/>
            <a:ext cx="10118790" cy="97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通过跟踪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次代价函数的计算结果，可以直观地理解梯度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下降法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的含义。代价函数 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值随着每次迭代而减小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，梯度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下降法的优点就是减小的速度最快。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86" y="1653964"/>
            <a:ext cx="8734105" cy="44529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40107" y="423437"/>
            <a:ext cx="10118790" cy="475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备注 关系式的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矩阵表示</a:t>
            </a:r>
            <a:endParaRPr lang="en-US" altLang="zh-CN" sz="240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用矩阵表示式子，有时会使式子变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简洁，如下所示：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这里的⊙表示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Hadamard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乘积。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07" y="1524000"/>
            <a:ext cx="3492752" cy="928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07" y="2746036"/>
            <a:ext cx="7430348" cy="987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1878" y="227494"/>
            <a:ext cx="1011879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</a:t>
            </a: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用新的数字来测试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r>
              <a:rPr lang="zh-CN" altLang="en-US" sz="2000">
                <a:solidFill>
                  <a:srgbClr val="002060"/>
                </a:solidFill>
              </a:rPr>
              <a:t>下面的 </a:t>
            </a:r>
            <a:r>
              <a:rPr lang="en-US" altLang="zh-CN" sz="2000">
                <a:solidFill>
                  <a:srgbClr val="002060"/>
                </a:solidFill>
              </a:rPr>
              <a:t>Excel </a:t>
            </a:r>
            <a:r>
              <a:rPr lang="zh-CN" altLang="en-US" sz="2000">
                <a:solidFill>
                  <a:srgbClr val="002060"/>
                </a:solidFill>
              </a:rPr>
              <a:t>工作表是利用第⑧步得到的权重和偏置，输入下边的</a:t>
            </a:r>
            <a:r>
              <a:rPr lang="zh-CN" altLang="en-US" sz="2000" smtClean="0">
                <a:solidFill>
                  <a:srgbClr val="002060"/>
                </a:solidFill>
              </a:rPr>
              <a:t>数字图像</a:t>
            </a:r>
            <a:r>
              <a:rPr lang="zh-CN" altLang="en-US" sz="2000">
                <a:solidFill>
                  <a:srgbClr val="002060"/>
                </a:solidFill>
              </a:rPr>
              <a:t>并处理的</a:t>
            </a:r>
            <a:r>
              <a:rPr lang="zh-CN" altLang="en-US" sz="2000" smtClean="0">
                <a:solidFill>
                  <a:srgbClr val="002060"/>
                </a:solidFill>
              </a:rPr>
              <a:t>例子</a:t>
            </a:r>
            <a:endParaRPr lang="en-US" altLang="zh-CN" sz="2000" smtClean="0">
              <a:solidFill>
                <a:srgbClr val="002060"/>
              </a:solidFill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结论：人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来判断的话可能会认为“那也许是 </a:t>
            </a:r>
            <a:r>
              <a:rPr lang="en-US" altLang="zh-CN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0”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，而神经网络也判断为“</a:t>
            </a:r>
            <a:r>
              <a:rPr lang="en-US" altLang="zh-CN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0”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977" y="1716019"/>
            <a:ext cx="793594" cy="10724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874" y="1487418"/>
            <a:ext cx="8139108" cy="3750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29221" y="554063"/>
            <a:ext cx="1011879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下面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的工作表是输入下边所示的数字图像时的例子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结论：</a:t>
            </a:r>
            <a:r>
              <a:rPr lang="zh-CN" altLang="en-US" sz="2000">
                <a:solidFill>
                  <a:srgbClr val="FF0000"/>
                </a:solidFill>
              </a:rPr>
              <a:t>人来判断的话会</a:t>
            </a:r>
            <a:r>
              <a:rPr lang="zh-CN" altLang="en-US" sz="2000" smtClean="0">
                <a:solidFill>
                  <a:srgbClr val="FF0000"/>
                </a:solidFill>
              </a:rPr>
              <a:t>认为</a:t>
            </a:r>
            <a:r>
              <a:rPr lang="zh-CN" altLang="en-US" sz="2000">
                <a:solidFill>
                  <a:srgbClr val="FF0000"/>
                </a:solidFill>
              </a:rPr>
              <a:t>“那也许是 </a:t>
            </a:r>
            <a:r>
              <a:rPr lang="en-US" altLang="zh-CN" sz="2000">
                <a:solidFill>
                  <a:srgbClr val="FF0000"/>
                </a:solidFill>
              </a:rPr>
              <a:t>1”</a:t>
            </a:r>
            <a:r>
              <a:rPr lang="zh-CN" altLang="en-US" sz="2000">
                <a:solidFill>
                  <a:srgbClr val="FF0000"/>
                </a:solidFill>
              </a:rPr>
              <a:t>，而神经网络也判断为“</a:t>
            </a:r>
            <a:r>
              <a:rPr lang="en-US" altLang="zh-CN" sz="2000">
                <a:solidFill>
                  <a:srgbClr val="FF0000"/>
                </a:solidFill>
              </a:rPr>
              <a:t>1”</a:t>
            </a:r>
            <a:r>
              <a:rPr lang="zh-CN" altLang="en-US" sz="2000">
                <a:solidFill>
                  <a:srgbClr val="FF0000"/>
                </a:solidFill>
              </a:rPr>
              <a:t>。</a:t>
            </a:r>
            <a:endParaRPr lang="en-US" altLang="zh-CN" sz="200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825" y="1298791"/>
            <a:ext cx="8047483" cy="35243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505" y="1146391"/>
            <a:ext cx="807790" cy="1341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29221" y="554063"/>
            <a:ext cx="1011879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备注 矩阵计算与 </a:t>
            </a:r>
            <a:r>
              <a:rPr lang="en-US" altLang="zh-CN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Excel 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 </a:t>
            </a: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前面的备注所述，在神经网络的计算中，利用矩阵常常会使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式子变得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简单，计算也变得更容易。因此，在使用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Excel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时，建议也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这个特点。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Excel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中有以下矩阵函数，它们在神经网络的计算中经常被用到。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Excel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中没有计算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Hadamard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乘积的函数，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但可以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将矩阵作为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来简单地处理。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620" y="2691990"/>
            <a:ext cx="5212532" cy="1082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6667" y="981505"/>
            <a:ext cx="869188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误差反向传播算法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2.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用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Excel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确定神经网络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具体数字测试神经网络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4.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矩阵表示神经网络中的关系式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3062819" y="-399935"/>
            <a:ext cx="7608123" cy="644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        </a:t>
            </a:r>
            <a:r>
              <a:rPr lang="zh-CN" altLang="en-US" sz="32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本章小结</a:t>
            </a:r>
            <a:endParaRPr lang="en-US" altLang="zh-CN" sz="32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1.</a:t>
            </a:r>
            <a:r>
              <a:rPr lang="zh-CN" altLang="en-US" sz="240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梯度下降法的回顾</a:t>
            </a:r>
            <a:endParaRPr lang="en-US" altLang="zh-CN" sz="2400" smtClean="0">
              <a:solidFill>
                <a:srgbClr val="00206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sz="240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2. </a:t>
            </a:r>
            <a:r>
              <a:rPr lang="zh-CN" altLang="en-US" sz="240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神经单元误差      </a:t>
            </a: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（重点）</a:t>
            </a:r>
            <a:endParaRPr lang="en-US" altLang="zh-CN" sz="2400" smtClean="0">
              <a:solidFill>
                <a:srgbClr val="FF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3.</a:t>
            </a:r>
            <a:r>
              <a:rPr lang="zh-CN" altLang="en-US" sz="240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 神经网络和误差反向传播法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（重点</a:t>
            </a:r>
            <a:r>
              <a:rPr lang="zh-CN" altLang="en-US" sz="240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）</a:t>
            </a:r>
            <a:endParaRPr lang="en-US" altLang="zh-CN" sz="2400" smtClean="0">
              <a:solidFill>
                <a:srgbClr val="00206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4. </a:t>
            </a:r>
            <a:r>
              <a:rPr lang="zh-CN" altLang="en-US" sz="240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用</a:t>
            </a:r>
            <a:r>
              <a:rPr lang="en-US" altLang="zh-CN" sz="240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Excel</a:t>
            </a:r>
            <a:r>
              <a:rPr lang="zh-CN" altLang="en-US" sz="2400" smtClean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1" charset="-122"/>
              </a:rPr>
              <a:t>体验神经网络的误差反向传播法</a:t>
            </a:r>
            <a:endParaRPr lang="zh-CN" altLang="en-US" sz="2400" b="1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</a:t>
            </a:r>
            <a:r>
              <a:rPr lang="zh-CN" altLang="en-US" sz="2400" b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</a:t>
            </a:r>
            <a:endParaRPr lang="en-US" altLang="zh-CN" sz="2400" b="1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485" y="2695461"/>
            <a:ext cx="266857" cy="457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1878" y="490887"/>
            <a:ext cx="10136545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代价函数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(4)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构成，而式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(5)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构成。代价函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CT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非常复杂的函数的集合体。此外，从式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可以知道，要确定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参数（权重和偏置）共有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47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个。如果想要根据式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这样的方程来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确定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参数的话，就需要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47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个方程，如下所示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求解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这些方程是极其困难的，于是梯度下降法应运而生。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endParaRPr lang="en-US" altLang="zh-CN" sz="2000" smtClean="0"/>
          </a:p>
          <a:p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57" y="2440981"/>
            <a:ext cx="7686570" cy="137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588800" y="887996"/>
            <a:ext cx="9890027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在神经网络中应用梯度下降法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把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函数图像看作斜坡，沿着坡度最陡的方向一步一步地下降，将这个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想法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在数学上表示出来，就是梯度下降法，如下所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光滑函数                            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使各变量分别作微小的变化，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如下所示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当以下关系式成立时，函数 减小得最快。 为正的微小常数。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61" y="3022599"/>
            <a:ext cx="1659003" cy="23148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422" y="3595340"/>
            <a:ext cx="3923007" cy="2164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967" y="4894731"/>
            <a:ext cx="5993452" cy="485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322471" y="857065"/>
            <a:ext cx="1053012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此外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，称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为函数的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梯度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将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梯度下降法的基本式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(7)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应用到例题中。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(4)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给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的代价函数，式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(7)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表示为如下形式。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如果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利用关系式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(8)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，用计算机实实在在地进行计算的话，寻找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使取得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最小值的权重和偏置这个目的看起来是可以达到的。用变量的当前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位置                                  加上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(8)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左边求得的位移向量，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的位置： 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将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它再一次代入式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(8)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进行计算，如此反复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求解方程组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(6)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相比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很大的进步。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35" y="955033"/>
            <a:ext cx="1280271" cy="342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722" y="2105260"/>
            <a:ext cx="5294693" cy="6996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623" y="3864316"/>
            <a:ext cx="2110502" cy="18066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712" y="4206979"/>
            <a:ext cx="5720608" cy="202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84945556"/>
  <p:tag name="KSO_WM_UNIT_PLACING_PICTURE_USER_VIEWPORT" val="{&quot;height&quot;:6972,&quot;width&quot;:4980}"/>
</p:tagLst>
</file>

<file path=ppt/theme/theme1.xml><?xml version="1.0" encoding="utf-8"?>
<a:theme xmlns:a="http://schemas.openxmlformats.org/drawingml/2006/main" name="平衡">
  <a:themeElements>
    <a:clrScheme name="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平衡 1">
    <a:dk1>
      <a:srgbClr val="000000"/>
    </a:dk1>
    <a:lt1>
      <a:srgbClr val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FFFFFF"/>
    </a:accent3>
    <a:accent4>
      <a:srgbClr val="000000"/>
    </a:accent4>
    <a:accent5>
      <a:srgbClr val="E6B1AB"/>
    </a:accent5>
    <a:accent6>
      <a:srgbClr val="8C281B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平衡 1">
    <a:dk1>
      <a:srgbClr val="000000"/>
    </a:dk1>
    <a:lt1>
      <a:srgbClr val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FFFFFF"/>
    </a:accent3>
    <a:accent4>
      <a:srgbClr val="000000"/>
    </a:accent4>
    <a:accent5>
      <a:srgbClr val="E6B1AB"/>
    </a:accent5>
    <a:accent6>
      <a:srgbClr val="8C281B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3318</Words>
  <Application>Microsoft Office PowerPoint</Application>
  <PresentationFormat>宽屏</PresentationFormat>
  <Paragraphs>369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9" baseType="lpstr">
      <vt:lpstr>ESSTIXThirteen</vt:lpstr>
      <vt:lpstr>Franklin Gothic Book</vt:lpstr>
      <vt:lpstr>Perpetua</vt:lpstr>
      <vt:lpstr>华文楷体</vt:lpstr>
      <vt:lpstr>楷体_GB2312</vt:lpstr>
      <vt:lpstr>宋体</vt:lpstr>
      <vt:lpstr>幼圆</vt:lpstr>
      <vt:lpstr>Arial</vt:lpstr>
      <vt:lpstr>Calibri</vt:lpstr>
      <vt:lpstr>Tahoma</vt:lpstr>
      <vt:lpstr>Times New Roman</vt:lpstr>
      <vt:lpstr>Wingdings 2</vt:lpstr>
      <vt:lpstr>平衡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zhaoxinbo</dc:creator>
  <cp:lastModifiedBy>Administrator</cp:lastModifiedBy>
  <cp:revision>218</cp:revision>
  <dcterms:created xsi:type="dcterms:W3CDTF">2020-02-20T08:56:00Z</dcterms:created>
  <dcterms:modified xsi:type="dcterms:W3CDTF">2020-04-05T02:31:38Z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