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838" r:id="rId3"/>
    <p:sldId id="839" r:id="rId4"/>
    <p:sldId id="840" r:id="rId5"/>
    <p:sldId id="841" r:id="rId6"/>
    <p:sldId id="845" r:id="rId7"/>
    <p:sldId id="842" r:id="rId8"/>
    <p:sldId id="843" r:id="rId9"/>
    <p:sldId id="844" r:id="rId10"/>
    <p:sldId id="846" r:id="rId11"/>
    <p:sldId id="847" r:id="rId12"/>
    <p:sldId id="848" r:id="rId13"/>
    <p:sldId id="849" r:id="rId14"/>
    <p:sldId id="850" r:id="rId15"/>
    <p:sldId id="851" r:id="rId16"/>
    <p:sldId id="852" r:id="rId17"/>
    <p:sldId id="853" r:id="rId18"/>
    <p:sldId id="854" r:id="rId19"/>
    <p:sldId id="855" r:id="rId20"/>
    <p:sldId id="920" r:id="rId21"/>
    <p:sldId id="921" r:id="rId22"/>
    <p:sldId id="856" r:id="rId23"/>
    <p:sldId id="857" r:id="rId24"/>
    <p:sldId id="922" r:id="rId25"/>
    <p:sldId id="858" r:id="rId26"/>
    <p:sldId id="859" r:id="rId27"/>
    <p:sldId id="923" r:id="rId28"/>
    <p:sldId id="860" r:id="rId29"/>
    <p:sldId id="861" r:id="rId30"/>
    <p:sldId id="924" r:id="rId31"/>
    <p:sldId id="862" r:id="rId32"/>
    <p:sldId id="926" r:id="rId33"/>
    <p:sldId id="925" r:id="rId34"/>
    <p:sldId id="863" r:id="rId35"/>
    <p:sldId id="864" r:id="rId36"/>
    <p:sldId id="927" r:id="rId37"/>
    <p:sldId id="865" r:id="rId38"/>
    <p:sldId id="866" r:id="rId39"/>
    <p:sldId id="868" r:id="rId40"/>
    <p:sldId id="869" r:id="rId41"/>
    <p:sldId id="867" r:id="rId42"/>
    <p:sldId id="870" r:id="rId43"/>
    <p:sldId id="871" r:id="rId44"/>
    <p:sldId id="873" r:id="rId45"/>
    <p:sldId id="872" r:id="rId46"/>
    <p:sldId id="887" r:id="rId47"/>
    <p:sldId id="874" r:id="rId48"/>
    <p:sldId id="876" r:id="rId49"/>
    <p:sldId id="875" r:id="rId50"/>
    <p:sldId id="877" r:id="rId51"/>
    <p:sldId id="878" r:id="rId52"/>
    <p:sldId id="888" r:id="rId53"/>
    <p:sldId id="879" r:id="rId54"/>
    <p:sldId id="889" r:id="rId55"/>
    <p:sldId id="880" r:id="rId56"/>
    <p:sldId id="881" r:id="rId57"/>
    <p:sldId id="882" r:id="rId58"/>
    <p:sldId id="883" r:id="rId59"/>
    <p:sldId id="884" r:id="rId60"/>
    <p:sldId id="890" r:id="rId61"/>
    <p:sldId id="885" r:id="rId62"/>
    <p:sldId id="886" r:id="rId63"/>
    <p:sldId id="891" r:id="rId64"/>
    <p:sldId id="892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FF"/>
    <a:srgbClr val="1342DD"/>
    <a:srgbClr val="80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8A2B0B2E-0379-4267-A79B-E686C9D9EFBF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6F09F-7A4D-4648-B958-AE1426FDC076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352CD398-3272-40F3-8FDE-31FADA4F0A10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9DA5A-7573-44EA-93F1-4D5305AF1E48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274638"/>
            <a:ext cx="25908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5692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BFD080FD-E383-4E79-B3DE-BD8107BEDE85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180D9-985D-4494-AAB4-D2A21828C9D5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68F29ACD-36A1-4DC1-B1BC-FA5CAE88E632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A1C0-6166-4BD2-B55F-34F159391780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E7A39465-025D-4B30-9CA2-06059C6770C2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84A7C-9DFD-4A65-B9EC-989E24237B45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2C2CBDEA-E680-4F13-8946-F45B592D7260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4F3B4-F894-43FA-AD18-1756698BFA96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C040CC3F-0545-49EE-BD99-B7BC3C1C2F80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9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B65E8-9532-4945-9EC4-81BDBBB86B64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5B21F582-292D-48DD-B23F-29A6D827A872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5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F1018-D9F9-47E2-96A7-26E2D0434A54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E3A1B384-6B9A-464C-8DE6-AFBAB0937AFD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4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1E736-0580-4475-894F-22C1EE9983E8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A1C2CF78-CDC2-4BBA-A9FB-EAF419B20B7F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C9F2A-AFBB-4F68-97F1-A7EE562315FA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B8B6CC87-DBF6-4D70-8B2C-F29F982E65AF}" type="datetime1">
              <a:rPr lang="zh-CN" altLang="en-US">
                <a:solidFill>
                  <a:srgbClr val="45516B"/>
                </a:solidFill>
              </a:rPr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5AB60-7E66-439A-BAA3-AAEF1DAABE67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en-US" altLang="zh-CN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1027" name="圆角矩形 7"/>
          <p:cNvSpPr>
            <a:spLocks noChangeArrowheads="1"/>
          </p:cNvSpPr>
          <p:nvPr/>
        </p:nvSpPr>
        <p:spPr bwMode="auto">
          <a:xfrm>
            <a:off x="84668" y="69850"/>
            <a:ext cx="12018433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en-US" altLang="zh-CN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028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30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696464"/>
                </a:solidFill>
                <a:latin typeface="Tahoma" panose="020B0604030504040204" pitchFamily="34" charset="0"/>
              </a:rPr>
              <a:t> </a:t>
            </a:r>
            <a:fld id="{56A5F6A0-907A-4254-B52F-521063AE0658}" type="datetime1">
              <a:rPr lang="zh-CN" altLang="en-US">
                <a:solidFill>
                  <a:srgbClr val="45516B"/>
                </a:solidFill>
                <a:latin typeface="Tahoma" panose="020B0604030504040204" pitchFamily="34" charset="0"/>
              </a:rPr>
            </a:fld>
            <a:endParaRPr lang="en-US" altLang="zh-CN">
              <a:solidFill>
                <a:srgbClr val="45516B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696464"/>
                </a:solidFill>
                <a:latin typeface="Tahoma" panose="020B0604030504040204" pitchFamily="34" charset="0"/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1032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none" lIns="0" tIns="0" rIns="0" bIns="0" numCol="1" anchor="ctr" anchorCtr="1" compatLnSpc="1"/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C2EB92A-F571-484E-8D93-C6C5957F1577}" type="slidenum">
              <a:rPr lang="en-US" altLang="zh-CN"/>
            </a:fld>
            <a:r>
              <a:rPr lang="en-US" altLang="zh-CN">
                <a:solidFill>
                  <a:srgbClr val="9B2D1F"/>
                </a:solidFill>
              </a:rPr>
              <a:t> </a:t>
            </a:r>
            <a:endParaRPr lang="en-US" altLang="zh-CN">
              <a:solidFill>
                <a:srgbClr val="9B2D1F"/>
              </a:solidFill>
            </a:endParaRPr>
          </a:p>
        </p:txBody>
      </p:sp>
      <p:grpSp>
        <p:nvGrpSpPr>
          <p:cNvPr id="1033" name="Group 17"/>
          <p:cNvGrpSpPr/>
          <p:nvPr userDrawn="1"/>
        </p:nvGrpSpPr>
        <p:grpSpPr bwMode="auto">
          <a:xfrm>
            <a:off x="239185" y="115888"/>
            <a:ext cx="11389783" cy="1052512"/>
            <a:chOff x="0" y="0"/>
            <a:chExt cx="5381" cy="663"/>
          </a:xfrm>
        </p:grpSpPr>
        <p:sp>
          <p:nvSpPr>
            <p:cNvPr id="1034" name="Rectangle 2"/>
            <p:cNvSpPr>
              <a:spLocks noChangeArrowheads="1"/>
            </p:cNvSpPr>
            <p:nvPr userDrawn="1"/>
          </p:nvSpPr>
          <p:spPr bwMode="auto">
            <a:xfrm>
              <a:off x="183" y="68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3"/>
            <p:cNvSpPr>
              <a:spLocks noChangeArrowheads="1"/>
            </p:cNvSpPr>
            <p:nvPr userDrawn="1"/>
          </p:nvSpPr>
          <p:spPr bwMode="auto">
            <a:xfrm>
              <a:off x="424" y="68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261" y="334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5"/>
            <p:cNvSpPr>
              <a:spLocks noChangeArrowheads="1"/>
            </p:cNvSpPr>
            <p:nvPr userDrawn="1"/>
          </p:nvSpPr>
          <p:spPr bwMode="auto">
            <a:xfrm>
              <a:off x="494" y="334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Rectangle 6"/>
            <p:cNvSpPr>
              <a:spLocks noChangeArrowheads="1"/>
            </p:cNvSpPr>
            <p:nvPr userDrawn="1"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Rectangle 7"/>
            <p:cNvSpPr>
              <a:spLocks noChangeArrowheads="1"/>
            </p:cNvSpPr>
            <p:nvPr userDrawn="1"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8"/>
            <p:cNvSpPr>
              <a:spLocks noChangeArrowheads="1"/>
            </p:cNvSpPr>
            <p:nvPr userDrawn="1"/>
          </p:nvSpPr>
          <p:spPr bwMode="auto">
            <a:xfrm>
              <a:off x="199" y="498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41" name="Rectangle 16"/>
          <p:cNvSpPr>
            <a:spLocks noChangeArrowheads="1"/>
          </p:cNvSpPr>
          <p:nvPr userDrawn="1"/>
        </p:nvSpPr>
        <p:spPr bwMode="auto">
          <a:xfrm>
            <a:off x="878418" y="6237288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855914" y="188913"/>
            <a:ext cx="35429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第四章 神经网络</a:t>
            </a:r>
            <a:endParaRPr lang="zh-CN" altLang="en-US"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3090692" y="902027"/>
            <a:ext cx="80371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4-1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神经网络的历史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  <a:sym typeface="+mn-ea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4-2M-P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模型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4-3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 感知器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4-4 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多层感知器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4-5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 误差反向传播算法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4-6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 误差函数和激活函数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4-7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 似然函数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4-8 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随机梯度下降法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4-9 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学习率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4-10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 小结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791489" y="150414"/>
            <a:ext cx="21900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感知器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75037" y="796745"/>
            <a:ext cx="10873946" cy="423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逻辑运算符比较简单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，但需要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人为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事先确定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。然而罗森布拉特提出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能够根据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训练样本自动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获取样本的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组合，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训练自动确定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训练方式为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有监督学习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，即需要设定训练样本和期望输出，然后调整实际输出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和期望输出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之差的方式（误差修正学习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 误差修正学习公式如下：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l-GR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α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确定连接权重调整值的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参数，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l-GR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α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增大误差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修正速度增加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l-GR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α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减小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则误差修正速度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降低。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来自公式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936" y="2683159"/>
            <a:ext cx="2919288" cy="11149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56" y="4531004"/>
            <a:ext cx="1824270" cy="585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04552" y="228335"/>
            <a:ext cx="10873946" cy="717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感知器中调整权重的基本思路如下所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示：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实际输出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与期望输出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相等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不变 </a:t>
            </a:r>
            <a:endParaRPr lang="zh-CN" altLang="en-US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实际输出</a:t>
            </a:r>
            <a:r>
              <a:rPr lang="en-US" altLang="zh-CN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期望输出</a:t>
            </a:r>
            <a:r>
              <a:rPr lang="en-US" altLang="zh-CN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不相等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</a:t>
            </a:r>
            <a:r>
              <a:rPr lang="en-US" altLang="zh-CN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 </a:t>
            </a:r>
            <a:endParaRPr lang="zh-CN" altLang="en-US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调整包括下面这两种情况 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实际输出 </a:t>
            </a:r>
            <a:r>
              <a:rPr lang="en-US" altLang="zh-CN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y= 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、期望输出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r=1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时（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未激活） </a:t>
            </a:r>
            <a:endParaRPr lang="zh-CN" altLang="en-US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减小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增大 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连接权重 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  x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0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连接权重不变 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实际输出 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y=1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、期望输出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r=0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时（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激活过度） </a:t>
            </a:r>
            <a:endParaRPr lang="zh-CN" altLang="en-US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增大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降低 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连接权重 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  x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0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连接权重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不变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训练过程如右图所示：</a:t>
            </a:r>
            <a:endParaRPr lang="en-US" altLang="zh-CN" sz="20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4405" y="1169670"/>
            <a:ext cx="4177665" cy="4027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75037" y="796745"/>
            <a:ext cx="10873946" cy="300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因为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感知器会利用随机数来初始化各项参数，所以训练得到的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参数可能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相同。使用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误差修正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学习，可以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自动获取参数，这是感知器引发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巨大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变革。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但是，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器训练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示的线性可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分问题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不能解决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示的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线性不可分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为了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解决线性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不可分问题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使用多层感知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器。</a:t>
            </a:r>
            <a:endParaRPr lang="en-US" altLang="zh-CN" sz="20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780" y="2649479"/>
            <a:ext cx="6823918" cy="386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898650" y="1103785"/>
            <a:ext cx="869188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感知器能通过训练自动获取参数，进行误差修正学习。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感知器不能解决线性不可分问题。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791489" y="150414"/>
            <a:ext cx="31165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多层感知器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75037" y="796745"/>
            <a:ext cx="10873946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为了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解决线性不可分等更复杂的问题，人们提出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感知器模型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。多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层感知器指的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是由多层结构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递阶组成的输入值向前传播的网络，也被称为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前馈网络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正向传播网络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层感知器通常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采用三层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结构，由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输入层、中间层及输出层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组成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相同。中间层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的感知器通过权重与输入层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的各单元相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连接，通过阔值函数计算中间层各单元的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输出值。中间层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之间同样是通过权重相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0658" y="3063004"/>
            <a:ext cx="5585255" cy="3593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75037" y="796745"/>
            <a:ext cx="10577385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如何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确定各层之间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权重呢？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单层感知器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是通过误差修正学习确定输入层与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的。同样，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多层感知器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也可以通过误差修正学习确定两层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权重。误差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修正学习是根据输入数据的期望输出和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实际输出之间的误差来调整连接权重，但是不能跨层调整，所以无法进行多层训练。</a:t>
            </a:r>
            <a:endParaRPr lang="zh-CN" altLang="en-US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因此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，初期的多层感知器使用随机数确定输入层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权重，只对中间层与输出层之间的连接权重进行误差修正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学习。所以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，就会出现输入数据虽然不同，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但是中间层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的输出值却相同，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以至于无法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准确分类的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情况。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那么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，多层网络中应该如何训练连接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权重？下一节的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误差反向传播算法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解决了该问题。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898650" y="1103785"/>
            <a:ext cx="869188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多层感知器结构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多层感知器通过误差反向传播法确定连接权重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791489" y="150414"/>
            <a:ext cx="45063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误差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反向传播算法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多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层感知器中，输入数据从输入层输入，经过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，最终从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输出层输出。因此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反向传播算法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通过比较实际输出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和期望输出得到误差信号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，把误差信号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从输出层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逐层向前传播得到各层的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误差信号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，再通过调整各层的连接权重以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减小误差。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权重的调整主要使用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梯度下降法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如下图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2.6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，通过实际输出和期望之间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的误差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梯度，确定连接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调整值，得到新的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。然后不断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地调整权重以便误差达到最小，从中学习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优的连接权重 </a:t>
            </a:r>
            <a:r>
              <a:rPr lang="en-US" altLang="zh-CN" sz="1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梯度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下降法。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6380" y="3529330"/>
            <a:ext cx="4361815" cy="297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1276376"/>
            <a:ext cx="10861591" cy="350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下面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看看误差和权重调整值的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计算方法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误差可以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用最小二乘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误差函数。通过期望输出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实际输出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计算最小二乘误差函数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趋近与于</a:t>
            </a:r>
            <a:r>
              <a:rPr lang="en-US" altLang="zh-CN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，表示实际输出与期望输出更接近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所以， 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多层感知器的训练过程就是不断调整连接权重 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w, 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以使最小二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误差函数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趋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近于</a:t>
            </a:r>
            <a:r>
              <a:rPr lang="en-US" altLang="zh-CN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40390" y="373406"/>
            <a:ext cx="10861591" cy="470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再来看下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权重调整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值。根据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述说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明，权重需要进行调整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以使最小二乘误差函数趋近于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。对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误差两数求导就能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2.6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中点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的梯度，即可在误差大时增大调整值，误差小时减小调整值，所以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权重调整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∆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可以用公式（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2.6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 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学习率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，这个值用于根据误差的程度进行权重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通过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误差反向传播算法调整多层感知器的连接权重时，一个瓶颈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激活函数。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中使用 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作为激活函数，只能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不连续所以不可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使误差能够传播，鲁梅尔哈特等人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提出使用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可导函数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f(u)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526" y="2228766"/>
            <a:ext cx="4937670" cy="71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266977" y="261625"/>
            <a:ext cx="40430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神经网络的历史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75037" y="796745"/>
            <a:ext cx="10873946" cy="698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学习是基于神经网络发展起来的技术，而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的发展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具有悠久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的历史，且发展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历程一波三折。下面分三阶段阐述。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第一阶段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1943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美国神经生理学家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沃伦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卡洛克和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数学家沃尔特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皮茨对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生物神经元进行建模，首次提出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了一种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形式神经元模型，这个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神经元模型通过电阻等元件构建的物理网络得以实现，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1958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罗森布拉特又提出了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器，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这意味着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经过训练后，计算机能够确定神经元的连接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的研究迎来了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第一次热潮。然而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1969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明斯基等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人指出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感知器无法解决线性不可分问题，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使得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经网络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的研究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陷入了低潮。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638" y="2045596"/>
            <a:ext cx="7537622" cy="1910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86247" y="508505"/>
            <a:ext cx="10861591" cy="479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为了更好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地理解误差反向传播算法的过程，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下面首先以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层感知器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为例进行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说明。根据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复合函数求导法则，误差函数求导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如下所示：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y=f(u)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，求误差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的导数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2720" y="1775261"/>
            <a:ext cx="4871809" cy="10100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71" y="4348820"/>
            <a:ext cx="5616542" cy="761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86247" y="508505"/>
            <a:ext cx="10861591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f(u)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导数就是对复合函数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求导。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求导的结果只和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相关，如下所示。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5702" y="1833682"/>
            <a:ext cx="5428577" cy="7470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00" y="3613917"/>
            <a:ext cx="4518769" cy="742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86247" y="508505"/>
            <a:ext cx="10861591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将公式（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2.10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）代人公式（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2.9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）中，得到下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这里对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函数求导。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3501" y="1346914"/>
            <a:ext cx="5472775" cy="8189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12" y="3181699"/>
            <a:ext cx="5222059" cy="792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58967" y="549145"/>
            <a:ext cx="10861591" cy="33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把公式（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2.12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）代人公式（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2.11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）中，得到下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由于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y=f(u)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，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可以计算出单层感知器的权重调整值，如下所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436" y="1648265"/>
            <a:ext cx="5635434" cy="7108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13" y="3699689"/>
            <a:ext cx="6657784" cy="1016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86247" y="508505"/>
            <a:ext cx="1086159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/>
              <a:t>下面来看下</a:t>
            </a:r>
            <a:r>
              <a:rPr lang="zh-CN" altLang="en-US" sz="2000"/>
              <a:t>图 </a:t>
            </a:r>
            <a:r>
              <a:rPr lang="en-US" altLang="zh-CN" sz="2000"/>
              <a:t>2.7 </a:t>
            </a:r>
            <a:r>
              <a:rPr lang="zh-CN" altLang="en-US" sz="2000"/>
              <a:t>所示的</a:t>
            </a:r>
            <a:r>
              <a:rPr lang="zh-CN" altLang="en-US" sz="2000">
                <a:solidFill>
                  <a:srgbClr val="FF0000"/>
                </a:solidFill>
              </a:rPr>
              <a:t>多层</a:t>
            </a:r>
            <a:r>
              <a:rPr lang="zh-CN" altLang="en-US" sz="2000" smtClean="0">
                <a:solidFill>
                  <a:srgbClr val="FF0000"/>
                </a:solidFill>
              </a:rPr>
              <a:t>感知器</a:t>
            </a:r>
            <a:r>
              <a:rPr lang="zh-CN" altLang="en-US" sz="2000" smtClean="0"/>
              <a:t>。多</a:t>
            </a:r>
            <a:r>
              <a:rPr lang="zh-CN" altLang="en-US" sz="2000"/>
              <a:t>层感知器的误差</a:t>
            </a:r>
            <a:r>
              <a:rPr lang="zh-CN" altLang="en-US" sz="2000" smtClean="0"/>
              <a:t>函数</a:t>
            </a:r>
            <a:r>
              <a:rPr lang="en-US" altLang="zh-CN" sz="2000" smtClean="0"/>
              <a:t>E</a:t>
            </a:r>
            <a:r>
              <a:rPr lang="zh-CN" altLang="en-US" sz="2000" smtClean="0"/>
              <a:t>等于</a:t>
            </a:r>
            <a:r>
              <a:rPr lang="zh-CN" altLang="en-US" sz="2000"/>
              <a:t>各输出单元的误差总和 ，如下所</a:t>
            </a:r>
            <a:r>
              <a:rPr lang="zh-CN" altLang="en-US" sz="2000" smtClean="0"/>
              <a:t>示。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对误差函数</a:t>
            </a:r>
            <a:r>
              <a:rPr lang="zh-CN" altLang="en-US" sz="2000" smtClean="0"/>
              <a:t>求导。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148" y="855498"/>
            <a:ext cx="2417610" cy="870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08" y="2072831"/>
            <a:ext cx="5285706" cy="824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895" y="2934491"/>
            <a:ext cx="3309954" cy="3385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86247" y="822830"/>
            <a:ext cx="10861591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的连接权重，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的结果只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把公式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2.17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展开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后对复合函数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479" y="1416277"/>
            <a:ext cx="5669233" cy="7795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15" y="3012128"/>
            <a:ext cx="6187599" cy="988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86247" y="508505"/>
            <a:ext cx="10861591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对误差函数求导。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权重调整值如下所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由上可知 ，多层感知器中，只需使用与连接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的输入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和输出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，即可计算连续权重调整值。</a:t>
            </a:r>
            <a:endParaRPr lang="zh-CN" altLang="en-US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2387" y="1823841"/>
            <a:ext cx="6646665" cy="8387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87" y="3845777"/>
            <a:ext cx="6718798" cy="646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86247" y="508505"/>
            <a:ext cx="10861591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下面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再来看一下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包含中间层的多层感知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器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。首先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是只有一个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输出单元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感知器，如图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2.8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表示。输入层与中间层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童，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2i1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表示中间层与输出层之间的连接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权重。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表示输入层单元，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表示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001" y="1941828"/>
            <a:ext cx="5757933" cy="3996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263957" y="950516"/>
            <a:ext cx="10861591" cy="39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首先来调整中间层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与输出层之间的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连接权重。把误差函数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对连接权重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2400" baseline="-25000" smtClean="0">
                <a:solidFill>
                  <a:srgbClr val="002060"/>
                </a:solidFill>
                <a:uFillTx/>
                <a:latin typeface="华文楷体" charset="0"/>
                <a:ea typeface="华文楷体" panose="02010600040101010101" pitchFamily="2" charset="-122"/>
              </a:rPr>
              <a:t>2j1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求导展开成符合函数求导。</a:t>
            </a:r>
            <a:endParaRPr lang="zh-CN" altLang="en-US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对误差函数求导。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849" y="1731366"/>
            <a:ext cx="5473719" cy="8747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21" y="3702419"/>
            <a:ext cx="5647631" cy="941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72517" y="838756"/>
            <a:ext cx="10861591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值。于是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，连接权重调整值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</a:t>
            </a: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调整输入层与中间层之间的连接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权重。输入层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与中间层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的连接权重调整值是根据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的误差函数确定的，求导公式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如下所示。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622" y="1416920"/>
            <a:ext cx="5875743" cy="4438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24" y="3761133"/>
            <a:ext cx="5823925" cy="16383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21" y="2337433"/>
            <a:ext cx="5757933" cy="3996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07523" y="327187"/>
            <a:ext cx="10205941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第二阶段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世纪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年代，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鲁梅尔哈特等人提出了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误差反向传播法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，通过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多层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感知器，解决了线性不可分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同一时期，福岛等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人提出了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神经认知机，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神经认知机模拟了生物的视觉传导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LeCun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将相当于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生物初级视皮层的卷积层引入到神经网络中，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提出了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反向传播算法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虽然能够进行分层训练，但是仍然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一些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比如练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时间过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长只能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根据经验设定参数，没有预防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过拟合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理论依据，再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加上当时支持向量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方法备受瞩目，因此神经网络的研究再次陷入了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低潮。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528" y="957607"/>
            <a:ext cx="7582147" cy="1587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299929" y="808759"/>
            <a:ext cx="10861591" cy="476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之间的权重调整值的计算方法相同，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把公式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展开后进行复合函数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求导。与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前面不同的是，这里是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单元之间的激活值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对输入层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与中间层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之间的连接权重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1ij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求导。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中间层的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2j1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得到。对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得到下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</a:t>
            </a: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71165" y="3615690"/>
            <a:ext cx="7383145" cy="1388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30409" y="48029"/>
            <a:ext cx="10861591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按照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前面的说明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展开式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2.24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）。公式（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2.26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是中间层与输出层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单元之间的激活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中间层的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求导，结果只和连接权重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2il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下面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是中间层的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lij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6788" y="1821572"/>
            <a:ext cx="5116276" cy="9701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35" y="3725962"/>
            <a:ext cx="5427640" cy="87542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491" y="2449193"/>
            <a:ext cx="5757933" cy="3996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81209" y="474114"/>
            <a:ext cx="10861591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一样，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也是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函数，对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求导，得到下式。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与中间层单元之间的激活值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中间层与输出层之间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1ij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求导，结果只和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7644" y="1476768"/>
            <a:ext cx="5568052" cy="7415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488" y="3558954"/>
            <a:ext cx="4802202" cy="859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30409" y="48029"/>
            <a:ext cx="10861591" cy="35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这样完成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了对公式中所有单元及连接权重的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求导。根据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公式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(2.26-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2.29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），公式（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2.25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）的结果如下所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根据公式（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2.24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）和（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2.30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），对输入层与中间层之间的连接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1ij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280" y="1773337"/>
            <a:ext cx="5941611" cy="951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71" y="3737213"/>
            <a:ext cx="7436088" cy="867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30409" y="646199"/>
            <a:ext cx="10519721" cy="406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最后得到的中间层与输出层之间的连接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权整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值如下所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得到的输入层与中间层之间的连接权重调整值如下所示。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633" y="1879042"/>
            <a:ext cx="6313025" cy="5511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651" y="3593107"/>
            <a:ext cx="6770983" cy="604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30409" y="48029"/>
            <a:ext cx="10519721" cy="455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由此可见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权重调整值的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计算就是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对误差函数、激活函数以及连接权重分别进行求导的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过程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。把得到的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导数合并起来就得到了中间层与输出层之间的连接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权重。而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与中间层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之间的连接权重继承了上述误差函数和激活函数的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导数。所以，对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连接权重求导就是对上一层的连接权重、中间层与输入层的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激活函数以及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连接权重进行求导的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过程。像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这种从后往前逐层求导的过程就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链式法则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。图解如下所示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30409" y="48029"/>
            <a:ext cx="105197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7891" y="248084"/>
            <a:ext cx="8908411" cy="5689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30409" y="48029"/>
            <a:ext cx="105197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486" y="448139"/>
            <a:ext cx="5884330" cy="5860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30409" y="48029"/>
            <a:ext cx="1051972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下面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来看下图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这样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单元的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多层感知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器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。和前面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一样，首先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层与中间层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之间的连接权重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2jk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2jk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，得到下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070" y="1444648"/>
            <a:ext cx="4997580" cy="7424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186940"/>
            <a:ext cx="7352030" cy="4250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55212" y="243760"/>
            <a:ext cx="1051972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公式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2.34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）中，经过误差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求导，输出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对激活值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2k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，激活值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sz="1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2k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权重求导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后，可得到下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，即使输出层有多个单元，对每个输出单元分别求导后，也能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）相同的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对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与中间层之间的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1ij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885" y="1840698"/>
            <a:ext cx="5644395" cy="6917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85" y="4636054"/>
            <a:ext cx="4903004" cy="853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07523" y="327187"/>
            <a:ext cx="10205941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第三阶段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      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</a:rPr>
              <a:t>      </a:t>
            </a:r>
            <a:r>
              <a:rPr lang="zh-CN" altLang="en-US" sz="2000" smtClean="0">
                <a:solidFill>
                  <a:srgbClr val="002060"/>
                </a:solidFill>
              </a:rPr>
              <a:t>辛顿和本</a:t>
            </a:r>
            <a:r>
              <a:rPr lang="zh-CN" altLang="en-US" sz="2000">
                <a:solidFill>
                  <a:srgbClr val="002060"/>
                </a:solidFill>
              </a:rPr>
              <a:t>杰</a:t>
            </a:r>
            <a:r>
              <a:rPr lang="zh-CN" altLang="en-US" sz="2000" smtClean="0">
                <a:solidFill>
                  <a:srgbClr val="002060"/>
                </a:solidFill>
              </a:rPr>
              <a:t>奥</a:t>
            </a:r>
            <a:r>
              <a:rPr lang="zh-CN" altLang="en-US" sz="2000">
                <a:solidFill>
                  <a:srgbClr val="002060"/>
                </a:solidFill>
              </a:rPr>
              <a:t>等人并未停止研究，继续为神经网络的</a:t>
            </a:r>
            <a:r>
              <a:rPr lang="zh-CN" altLang="en-US" sz="2000" smtClean="0">
                <a:solidFill>
                  <a:srgbClr val="002060"/>
                </a:solidFill>
              </a:rPr>
              <a:t>发展打基础。</a:t>
            </a:r>
            <a:r>
              <a:rPr lang="zh-CN" altLang="en-US" sz="2000" smtClean="0">
                <a:solidFill>
                  <a:srgbClr val="FF0000"/>
                </a:solidFill>
              </a:rPr>
              <a:t>自 </a:t>
            </a:r>
            <a:r>
              <a:rPr lang="en-US" altLang="zh-CN" sz="2000" smtClean="0">
                <a:solidFill>
                  <a:srgbClr val="FF0000"/>
                </a:solidFill>
              </a:rPr>
              <a:t>2011</a:t>
            </a:r>
            <a:r>
              <a:rPr lang="zh-CN" altLang="en-US" sz="2000" smtClean="0">
                <a:solidFill>
                  <a:srgbClr val="FF0000"/>
                </a:solidFill>
              </a:rPr>
              <a:t>年</a:t>
            </a:r>
            <a:r>
              <a:rPr lang="zh-CN" altLang="en-US" sz="2000">
                <a:solidFill>
                  <a:srgbClr val="FF0000"/>
                </a:solidFill>
              </a:rPr>
              <a:t>起，神经网络就在</a:t>
            </a:r>
            <a:r>
              <a:rPr lang="zh-CN" altLang="en-US" sz="2000" smtClean="0">
                <a:solidFill>
                  <a:srgbClr val="FF0000"/>
                </a:solidFill>
              </a:rPr>
              <a:t>语音识别</a:t>
            </a:r>
            <a:r>
              <a:rPr lang="zh-CN" altLang="en-US" sz="2000">
                <a:solidFill>
                  <a:srgbClr val="FF0000"/>
                </a:solidFill>
              </a:rPr>
              <a:t>和图像识别基准测试中获得了压倒性优势</a:t>
            </a:r>
            <a:r>
              <a:rPr lang="zh-CN" altLang="en-US" sz="2000" smtClean="0">
                <a:solidFill>
                  <a:srgbClr val="FF0000"/>
                </a:solidFill>
              </a:rPr>
              <a:t>，</a:t>
            </a:r>
            <a:r>
              <a:rPr lang="zh-CN" altLang="en-US" sz="2000">
                <a:solidFill>
                  <a:srgbClr val="FF0000"/>
                </a:solidFill>
              </a:rPr>
              <a:t>由</a:t>
            </a:r>
            <a:r>
              <a:rPr lang="zh-CN" altLang="en-US" sz="2000" smtClean="0">
                <a:solidFill>
                  <a:srgbClr val="FF0000"/>
                </a:solidFill>
              </a:rPr>
              <a:t>此</a:t>
            </a:r>
            <a:r>
              <a:rPr lang="zh-CN" altLang="en-US" sz="2000">
                <a:solidFill>
                  <a:srgbClr val="FF0000"/>
                </a:solidFill>
              </a:rPr>
              <a:t>迎来了它的第三次</a:t>
            </a:r>
            <a:r>
              <a:rPr lang="zh-CN" altLang="en-US" sz="2000" smtClean="0">
                <a:solidFill>
                  <a:srgbClr val="FF0000"/>
                </a:solidFill>
              </a:rPr>
              <a:t>崛起。</a:t>
            </a:r>
            <a:r>
              <a:rPr lang="zh-CN" altLang="en-US" sz="2000" smtClean="0">
                <a:solidFill>
                  <a:srgbClr val="002060"/>
                </a:solidFill>
              </a:rPr>
              <a:t>由于</a:t>
            </a:r>
            <a:r>
              <a:rPr lang="zh-CN" altLang="en-US" sz="2000">
                <a:solidFill>
                  <a:srgbClr val="002060"/>
                </a:solidFill>
              </a:rPr>
              <a:t>卷积神经网络的结构非常适合用于</a:t>
            </a:r>
            <a:r>
              <a:rPr lang="zh-CN" altLang="en-US" sz="2000" smtClean="0">
                <a:solidFill>
                  <a:srgbClr val="002060"/>
                </a:solidFill>
              </a:rPr>
              <a:t>识别图像，结合那些研究</a:t>
            </a:r>
            <a:r>
              <a:rPr lang="zh-CN" altLang="en-US" sz="2000">
                <a:solidFill>
                  <a:srgbClr val="002060"/>
                </a:solidFill>
              </a:rPr>
              <a:t>成果，</a:t>
            </a:r>
            <a:r>
              <a:rPr lang="zh-CN" altLang="en-US" sz="2000" smtClean="0">
                <a:solidFill>
                  <a:srgbClr val="002060"/>
                </a:solidFill>
              </a:rPr>
              <a:t>所以重新</a:t>
            </a:r>
            <a:r>
              <a:rPr lang="zh-CN" altLang="en-US" sz="2000">
                <a:solidFill>
                  <a:srgbClr val="002060"/>
                </a:solidFill>
              </a:rPr>
              <a:t>受到了人们的</a:t>
            </a:r>
            <a:r>
              <a:rPr lang="zh-CN" altLang="en-US" sz="2000" smtClean="0">
                <a:solidFill>
                  <a:srgbClr val="002060"/>
                </a:solidFill>
              </a:rPr>
              <a:t>重视，在</a:t>
            </a:r>
            <a:r>
              <a:rPr lang="zh-CN" altLang="en-US" sz="2000">
                <a:solidFill>
                  <a:srgbClr val="002060"/>
                </a:solidFill>
              </a:rPr>
              <a:t>这个时期，硬件已得到了进－步发展，</a:t>
            </a:r>
            <a:r>
              <a:rPr lang="zh-CN" altLang="en-US" sz="2000" smtClean="0">
                <a:solidFill>
                  <a:srgbClr val="002060"/>
                </a:solidFill>
              </a:rPr>
              <a:t>大量训练</a:t>
            </a:r>
            <a:r>
              <a:rPr lang="zh-CN" altLang="en-US" sz="2000">
                <a:solidFill>
                  <a:srgbClr val="002060"/>
                </a:solidFill>
              </a:rPr>
              <a:t>数据的收集</a:t>
            </a:r>
            <a:r>
              <a:rPr lang="zh-CN" altLang="en-US" sz="2000" smtClean="0">
                <a:solidFill>
                  <a:srgbClr val="002060"/>
                </a:solidFill>
              </a:rPr>
              <a:t>也更加容易。</a:t>
            </a:r>
            <a:endParaRPr lang="en-US" altLang="zh-CN" sz="200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</a:rPr>
              <a:t>       从下一节</a:t>
            </a:r>
            <a:r>
              <a:rPr lang="zh-CN" altLang="en-US" sz="2000">
                <a:solidFill>
                  <a:srgbClr val="002060"/>
                </a:solidFill>
              </a:rPr>
              <a:t>开始</a:t>
            </a:r>
            <a:r>
              <a:rPr lang="zh-CN" altLang="en-US" sz="2000" smtClean="0">
                <a:solidFill>
                  <a:srgbClr val="002060"/>
                </a:solidFill>
              </a:rPr>
              <a:t>，将</a:t>
            </a:r>
            <a:r>
              <a:rPr lang="zh-CN" altLang="en-US" sz="2000">
                <a:solidFill>
                  <a:srgbClr val="002060"/>
                </a:solidFill>
              </a:rPr>
              <a:t>按顺序介绍这个历史背景下的</a:t>
            </a:r>
            <a:r>
              <a:rPr lang="zh-CN" altLang="en-US" sz="2000" smtClean="0">
                <a:solidFill>
                  <a:srgbClr val="002060"/>
                </a:solidFill>
              </a:rPr>
              <a:t>神经网络。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415" y="731520"/>
            <a:ext cx="7085265" cy="247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67569" y="-262867"/>
            <a:ext cx="10519721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    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中间层的单元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输出层的所有单元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相连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所以，如公式（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2.36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）所示，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误差函数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1ij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求导，就是对所有输出单元的导数进行加权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，实际使用的是所有输出单元连接权重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的总和。和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前面的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处理一样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把误差函数和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函数的导数代人到公式（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2.36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）中，得到下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由于连接权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1ij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只对中间层号的状态产生影响，所以公式（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2.37)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剩余部分求导后如下所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9105" y="2666365"/>
            <a:ext cx="8069580" cy="1010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11" y="4287890"/>
            <a:ext cx="5503289" cy="1045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67569" y="-262867"/>
            <a:ext cx="1051972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    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激活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sz="1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2k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得到连接权重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2jk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再结合公式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2.39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），就可以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求得输入层与中间层之间的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1ij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调整值，如公式（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2.40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126" y="2335923"/>
            <a:ext cx="6815046" cy="1648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67569" y="-262867"/>
            <a:ext cx="1051972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    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上述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步骤的汇总结果如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示。中间层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输出层之间权重调整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值的计算方法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2.9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的计算方法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相同。 与图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2.9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处在于，输入层与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之间的权重调整值是相关单元在中间层与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之间的权重调整值的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总和。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4" y="2322455"/>
            <a:ext cx="7000157" cy="278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67569" y="-262867"/>
            <a:ext cx="1051972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1904" y="202888"/>
            <a:ext cx="5546680" cy="6419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67569" y="-262867"/>
            <a:ext cx="10519721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    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上述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步骤的汇总结果如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示。中间层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输出层之间权重调整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值的计算方法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2.9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的计算方法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相同。 与图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2.9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处在于，输入层与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之间的权重调整值是相关单元在中间层与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之间的权重调整值的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总和。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公式（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2.40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）中，激活函数使用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远小于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参照图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2.12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调整公式（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2.40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）中对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函数求导后所得到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。反之，如果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远大于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1,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函数求导后所得到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仍然趋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。此时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，由于权重调整值趋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所以无法调整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连接权重。这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误差反向传播算法中的梯度消失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导致无法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调整连接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问题。对于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这个问题，需要在训练过程中调整学习率可以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防止梯度消失。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56607" y="872965"/>
            <a:ext cx="869188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单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层感知器如何通过误差反向传播法调整权重值。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多层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感知器如何通过误差反向传播法调整权重值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3.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包含中间层只有一个输出单元的多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层感知器如何通过误差反向传播法调整权重值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4.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包含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中间层有多个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输出单元的多层感知器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如何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通过误差反向传播法调整权重值。</a:t>
            </a: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791489" y="51560"/>
            <a:ext cx="49696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误差函数和激活函数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有哪些函数可以作为误差函数呢？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在多分类问题中，一般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使交叉熵代价函数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，公式如下所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分类中的函数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中使用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最小二乘误差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这些是经常使用的误差函数，但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的种类并不仅限于此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根据实际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问题自行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定义误差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975" y="1183640"/>
            <a:ext cx="6335395" cy="981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10" y="2814320"/>
            <a:ext cx="5653405" cy="67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40" y="4270533"/>
            <a:ext cx="4153260" cy="6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激活函数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类似于人类神经元，对输入信号进行线性或非线性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变换。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多层感知器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中使用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2.44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）。这里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，用输入层与中间层之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间或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中间层与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以相应单元的输入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将该乘积之和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函数计算后得到激活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450" y="2587633"/>
            <a:ext cx="6701991" cy="1913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如图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2.12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蓝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线所示，使用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时，如果对输入数据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进行加权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求和得到的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较大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，较小则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模型中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的是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（如图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2.12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中的红线所示），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等于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结果在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0-1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发生刷烈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变动。而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函数的曲线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变化则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较平缓。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505" y="2503576"/>
            <a:ext cx="6472558" cy="3314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794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除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函数以外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激活函数还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可以使用 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tanh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（双曲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正切函数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）等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其他函数。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tanh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如下所示。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根据上式可知，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tanh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两数的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输出结果在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 。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tanh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两数求导后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如下所示。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下所示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tanh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函数是个单调函数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曲线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形状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函数相似</a:t>
            </a:r>
            <a:endParaRPr lang="en-US" altLang="zh-CN" sz="20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829" y="1473177"/>
            <a:ext cx="6368814" cy="10214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61" y="3465086"/>
            <a:ext cx="4455310" cy="458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898650" y="1103785"/>
            <a:ext cx="86918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神经网络历史的三个阶段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修正线性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Rectified Linear Unit,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ReLU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是最近几年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非常受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欢迎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的深度学习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激活函数。如图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2.13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2.48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）所示。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如果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果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线性输出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的值。当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u&gt;0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，对公式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2.48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求导，如下所示：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其他情况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下的结果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不更新连接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权重。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117" y="1617107"/>
            <a:ext cx="5479229" cy="2707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41" y="5406872"/>
            <a:ext cx="4278929" cy="491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56607" y="872965"/>
            <a:ext cx="869188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多分类问题中一般使用交叉熵代价函数作为误差函数。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递归问题中一般使用最小二乘法作为误差函数。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3.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激活函数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step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与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sigmoid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函数的对比。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4.tanh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激活函数与修正线性单元激活函数。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791489" y="150414"/>
            <a:ext cx="26532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似然函数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701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可以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根据问题的种类选择似然函数，计算多层感知器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的输出结果。多分类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问题中，通常以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softmax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（公式（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2.50)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）作为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似然函数。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softmax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函数的分母是对输出层所有单元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q=1,…,Q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）的激活值进行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求和，起到了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归一化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作用。 输出层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中每个单元取值都是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介于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的概率值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，选择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其中概率值最大 别作为最终分类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结果输出。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中，有时会使用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线性输出函数作为似然函数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。线性输出函数会把激活值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2k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结果直接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输出。输出层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各单元的取值仍是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介于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5663" y="1830895"/>
            <a:ext cx="4744195" cy="767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56607" y="872965"/>
            <a:ext cx="869188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多分类问题中一般使用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Softmax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作为似然函数。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递归问题中一般使用线性输出作为似然函数。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791489" y="150414"/>
            <a:ext cx="40430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随机梯度下降法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919833"/>
            <a:ext cx="10547753" cy="624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误差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反向传播算法会先对误差函数求导计算梯度，然后计算连接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值。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迭代训练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，直至获得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最优解。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根据训练样本的输入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方式不同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，误差反向传播算法又有不同的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种类。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首先是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批量学习（ 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batch learning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）算法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，这种算法需要在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每次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迭代计算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时遍历全部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这里假设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迭代时各训练样本的误差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    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然后通过公式（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2.51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）计算全部训练样本的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   。常用交叉熵代价函数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2.41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或最小二乘误差函数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2.43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    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443" y="4212547"/>
            <a:ext cx="307414" cy="3714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22" y="3338005"/>
            <a:ext cx="270366" cy="3323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530" y="3771828"/>
            <a:ext cx="307414" cy="3714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630" y="4918308"/>
            <a:ext cx="6035563" cy="1028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470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公式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2.52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）中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表示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整个神经网络的连接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权重。基于全部训练样本得到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权重调整值并修正网络连接权重，然后使用调整后的连接权重测试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训练样本，如此反复迭代计算权重调整值并修正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网络。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批量学习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由于每次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迭代都计算全部训练样本，所以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能够有效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抑制训练集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内带噪声的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样本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所导致的输入模式剧烈变动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；但同时也难免顾此失彼，由于每次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调整连接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权重所有样本都要重新训练，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用时较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长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754" y="817382"/>
            <a:ext cx="350550" cy="3886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62" y="3201283"/>
            <a:ext cx="5730737" cy="952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501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其次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在线学习（ 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sequential learning online learning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）算法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这种算法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逐个输入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。假设一个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训练样本的误差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      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那么在线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         。反复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调整连接权重，即每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输入一个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训练样本，就进行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一次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迭代，然后使用调整后的连接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权重测试下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一个训练样本，并根据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该样本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得到权重调整值修正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网络。由于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在线学习每次迭代计算一个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，所以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的差异会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导致迭代结果出现大幅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变动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。迭代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可能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导致训练无法收敛。为了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解决这个问题，迭代计算时可以逐渐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降低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率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ŋ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，但仍然会存在收敛速度缓慢甚至无法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收 敛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情况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596" y="1276079"/>
            <a:ext cx="326562" cy="3265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217" y="1276435"/>
            <a:ext cx="904416" cy="361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介于在线学习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和批量学习之间的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批量梯度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mini batch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learning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）则将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训练集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分成几个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子集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，每次迭代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使用一个子集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全部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子集迭代完成后，再次从第一个子集开始迭代调整连接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权重。 由于每次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迭代只使用少量样本，所以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和批量学习相比，小批量梯度下降法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能够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缩短单次训练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另外，由于每次迭代使用多个训练样本，所以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和在线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学习相比，小批量梯度下降法能够减少迭代结果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变动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。由此可见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小批量梯度下降法能够同时弥补在线学习和批量学习的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缺点。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858" y="1954602"/>
            <a:ext cx="5272173" cy="883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955343"/>
            <a:ext cx="10873946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批量梯度下降法和在线学习都是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使用部分训练样本进行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迭代计算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，这种方法也叫作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随机梯度下降法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Stocastic Gradient scent,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SGD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由于随机梯度下降法只使用部分训练样本，每次迭代后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样本集的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趋势都会发生变化，所以减少了迭代结果陷入局部最优解的情况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。应用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小批量梯度下降法的随机梯度下降法已经成为当前深度学习的主流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算法。小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批量梯度下降法对训练样本数没有明确规定，通常使用的样本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数在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之间，理想的情况是从每个类别中选取一个或多个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，允许不涵盖所有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类别。但是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只选取同一类别内的样本也不好，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所以应该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随机选取样本组成小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批量。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56607" y="872965"/>
            <a:ext cx="8691880" cy="35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批量学习算法原理及优缺点。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在线学习算法原理及优缺点。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3.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小批量梯度下降法原理及优点。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4.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随机梯度下降法的定义。</a:t>
            </a: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266977" y="261625"/>
            <a:ext cx="25987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2M-P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模型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75037" y="796745"/>
            <a:ext cx="10873946" cy="454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模型是首个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通过模仿神经元而形成的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模型中，多个输入节点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{x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|i=1,…,n}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对应一个输出节点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。每个输入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乘以相应的连接权重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然后相加得到输出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和大于阈值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否则输出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和输出均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可以表示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逻辑运算。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M-P 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在表示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各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种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逻辑运算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时，可以转化为单输入单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输出或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双输入单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输出的模型。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9669" y="2235428"/>
            <a:ext cx="1922341" cy="616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59" y="3711643"/>
            <a:ext cx="5375918" cy="251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791489" y="150414"/>
            <a:ext cx="21900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9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学习率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750" y="697891"/>
            <a:ext cx="10873946" cy="547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学习率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ŋ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用来确定权重连接调整程度的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。根据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2.52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）可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随机梯度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下降法中的计算结果乘以学习率，可得到权重调整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值。如果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学习率过大，则有可能修正过头，导致误差无法收敛，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神经网络训练效果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不佳；反之，如果学习率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过小则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收敛速度会很慢，导致训练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时间过长。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多数时候会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根据经验确定学习率，首先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设定一个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较大的值，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慢慢把这个值减小，这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是较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有效的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方法。另外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还可以自适应调整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率，例如使用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Ada Grad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学习率除以截至当前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时刻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的梯度  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的累积值，得到神经网络的连接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912" y="4734721"/>
            <a:ext cx="6858489" cy="979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08" y="4132025"/>
            <a:ext cx="198670" cy="18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46484" y="1061876"/>
            <a:ext cx="108739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Ada 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Grad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会对网络参数逐个进行梯度累积，能够为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的学习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率。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方法才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虽然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能够快速收敛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存在参数学习率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不断衰减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除此之外，我们还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可以使用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AdaDelta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动量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momentum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AdaDelta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方法在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求梯度累积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值时只使用距离当前时 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刻比较近的梯度，而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动量方法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中，则是以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指数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级衰减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形式累积之前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的梯度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56607" y="872965"/>
            <a:ext cx="86918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学习率的定义。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如何修正学习率。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Ada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Grad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方法自适应调整学习率。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791489" y="150414"/>
            <a:ext cx="19575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10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小结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975463" y="1044120"/>
            <a:ext cx="1087394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本章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介绍的卷积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和神经网络是理解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深度学习的基础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。神经网络由输入层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、中间层以及输出层组成，各层之间通过权重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连接。误差反向传播算法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会迭代调整连接权重，直到收敛得到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最优解。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注意的是，由于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不是每次训练都能得到收敛，所以要根据实际问题设定学习率和小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批量训练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数等。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75037" y="796745"/>
            <a:ext cx="1087394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取反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运算符（ 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NOT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使用如下图所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示的单输入单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表示。使用取反运算符时，输入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则输出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，输入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则输出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，带入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模型得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=-2,h=-1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或（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运算符）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和逻辑与（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使用下图所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示的双输入单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M-P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/>
          </a:p>
          <a:p>
            <a:endParaRPr lang="en-US" altLang="zh-CN" sz="200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0311" y="1793950"/>
            <a:ext cx="2856606" cy="16288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10" y="4037425"/>
            <a:ext cx="3217597" cy="2003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853410" y="1161535"/>
            <a:ext cx="10700158" cy="455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运算符的输入与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输出的关系如下表所示，根据表中关系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公式                                                         中的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wi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分别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w1 =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1,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w2 = 1,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h=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0.5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，把它们代入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公式可以得到下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y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f(x1+x2-0.5)              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运算为例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w1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1, w2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1, </a:t>
            </a:r>
            <a:r>
              <a:rPr lang="en-US" altLang="zh-CN" sz="2000" i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1.5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，把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它们代入                                公式可以 得到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式： 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y=f(x1+x2-1.5)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/>
          </a:p>
          <a:p>
            <a:r>
              <a:rPr lang="en-US" altLang="zh-CN" sz="2000" smtClean="0"/>
              <a:t> </a:t>
            </a:r>
            <a:endParaRPr lang="en-US" altLang="zh-CN" sz="200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4336" y="1273295"/>
            <a:ext cx="1824270" cy="5853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039" y="2524376"/>
            <a:ext cx="1946571" cy="6245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5" y="3652559"/>
            <a:ext cx="7300469" cy="2513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898650" y="1103785"/>
            <a:ext cx="869188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1.M-P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模型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是首个通过模仿神经元而形成的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能完成三种逻辑运算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NOT,OR,AND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187,&quot;width&quot;:11627}"/>
</p:tagLst>
</file>

<file path=ppt/theme/theme1.xml><?xml version="1.0" encoding="utf-8"?>
<a:theme xmlns:a="http://schemas.openxmlformats.org/drawingml/2006/main" name="平衡">
  <a:themeElements>
    <a:clrScheme name="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9304</Words>
  <Application>WPS 演示</Application>
  <PresentationFormat>宽屏</PresentationFormat>
  <Paragraphs>566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Arial</vt:lpstr>
      <vt:lpstr>宋体</vt:lpstr>
      <vt:lpstr>Wingdings</vt:lpstr>
      <vt:lpstr>Tahoma</vt:lpstr>
      <vt:lpstr>Perpetua</vt:lpstr>
      <vt:lpstr>ESSTIXThirteen</vt:lpstr>
      <vt:lpstr>Segoe Print</vt:lpstr>
      <vt:lpstr>Franklin Gothic Book</vt:lpstr>
      <vt:lpstr>幼圆</vt:lpstr>
      <vt:lpstr>Wingdings 2</vt:lpstr>
      <vt:lpstr>Times New Roman</vt:lpstr>
      <vt:lpstr>楷体_GB2312</vt:lpstr>
      <vt:lpstr>新宋体</vt:lpstr>
      <vt:lpstr>华文楷体</vt:lpstr>
      <vt:lpstr>微软雅黑</vt:lpstr>
      <vt:lpstr>Arial Unicode MS</vt:lpstr>
      <vt:lpstr>Calibri</vt:lpstr>
      <vt:lpstr>华文楷体</vt:lpstr>
      <vt:lpstr>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zhaoxinbo</dc:creator>
  <cp:lastModifiedBy>二又七分之三</cp:lastModifiedBy>
  <cp:revision>218</cp:revision>
  <dcterms:created xsi:type="dcterms:W3CDTF">2020-02-20T08:56:00Z</dcterms:created>
  <dcterms:modified xsi:type="dcterms:W3CDTF">2020-08-20T13:01:24Z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