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handoutMasterIdLst>
    <p:handoutMasterId r:id="rId56"/>
  </p:handoutMasterIdLst>
  <p:sldIdLst>
    <p:sldId id="686" r:id="rId6"/>
    <p:sldId id="687" r:id="rId8"/>
    <p:sldId id="688" r:id="rId9"/>
    <p:sldId id="689" r:id="rId10"/>
    <p:sldId id="690" r:id="rId11"/>
    <p:sldId id="691" r:id="rId12"/>
    <p:sldId id="692" r:id="rId13"/>
    <p:sldId id="875" r:id="rId14"/>
    <p:sldId id="743" r:id="rId15"/>
    <p:sldId id="702" r:id="rId16"/>
    <p:sldId id="788" r:id="rId17"/>
    <p:sldId id="704" r:id="rId18"/>
    <p:sldId id="705" r:id="rId19"/>
    <p:sldId id="706" r:id="rId20"/>
    <p:sldId id="707" r:id="rId21"/>
    <p:sldId id="708" r:id="rId22"/>
    <p:sldId id="709" r:id="rId23"/>
    <p:sldId id="710" r:id="rId24"/>
    <p:sldId id="711" r:id="rId25"/>
    <p:sldId id="712" r:id="rId26"/>
    <p:sldId id="713" r:id="rId27"/>
    <p:sldId id="714" r:id="rId28"/>
    <p:sldId id="715" r:id="rId29"/>
    <p:sldId id="716" r:id="rId30"/>
    <p:sldId id="717" r:id="rId31"/>
    <p:sldId id="718" r:id="rId32"/>
    <p:sldId id="719" r:id="rId33"/>
    <p:sldId id="720" r:id="rId34"/>
    <p:sldId id="721" r:id="rId35"/>
    <p:sldId id="722" r:id="rId36"/>
    <p:sldId id="723" r:id="rId37"/>
    <p:sldId id="724" r:id="rId38"/>
    <p:sldId id="725" r:id="rId39"/>
    <p:sldId id="726" r:id="rId40"/>
    <p:sldId id="727" r:id="rId41"/>
    <p:sldId id="728" r:id="rId42"/>
    <p:sldId id="729" r:id="rId43"/>
    <p:sldId id="730" r:id="rId44"/>
    <p:sldId id="731" r:id="rId45"/>
    <p:sldId id="876" r:id="rId46"/>
    <p:sldId id="734" r:id="rId47"/>
    <p:sldId id="735" r:id="rId48"/>
    <p:sldId id="736" r:id="rId49"/>
    <p:sldId id="877" r:id="rId50"/>
    <p:sldId id="826" r:id="rId51"/>
    <p:sldId id="828" r:id="rId52"/>
    <p:sldId id="878" r:id="rId53"/>
    <p:sldId id="738" r:id="rId54"/>
    <p:sldId id="740" r:id="rId55"/>
  </p:sldIdLst>
  <p:sldSz cx="9144000" cy="6858000" type="screen4x3"/>
  <p:notesSz cx="10234930" cy="7104380"/>
  <p:custDataLst>
    <p:tags r:id="rId60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9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66CC"/>
    <a:srgbClr val="CCECFF"/>
    <a:srgbClr val="3333FF"/>
    <a:srgbClr val="FF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102" y="522"/>
      </p:cViewPr>
      <p:guideLst>
        <p:guide orient="horz" pos="2232"/>
        <p:guide pos="2918"/>
      </p:guideLst>
    </p:cSldViewPr>
  </p:slideViewPr>
  <p:outlineViewPr>
    <p:cViewPr>
      <p:scale>
        <a:sx n="33" d="100"/>
        <a:sy n="33" d="100"/>
      </p:scale>
      <p:origin x="0" y="7272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3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0" Type="http://schemas.openxmlformats.org/officeDocument/2006/relationships/tags" Target="tags/tag2.xml"/><Relationship Id="rId6" Type="http://schemas.openxmlformats.org/officeDocument/2006/relationships/slide" Target="slides/slide1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8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6844" cy="354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96" tIns="47398" rIns="94796" bIns="47398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600" b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5342" y="0"/>
            <a:ext cx="4436844" cy="354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96" tIns="47398" rIns="94796" bIns="47398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600" b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8235"/>
            <a:ext cx="4436844" cy="354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96" tIns="47398" rIns="94796" bIns="47398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600" b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5342" y="6748235"/>
            <a:ext cx="4436844" cy="354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96" tIns="47398" rIns="94796" bIns="47398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6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905364-4959-4D5A-9537-51C0FD96C5D5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40.42105" units="1/cm"/>
          <inkml:channelProperty channel="Y" name="resolution" value="40.44944" units="1/cm"/>
          <inkml:channelProperty channel="T" name="resolution" value="28.34646" units="1/dev"/>
        </inkml:channelProperties>
      </inkml:inkSource>
      <inkml:timestamp xml:id="ts0" timeString="2020-02-26T11:14: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9419 4304 0,'-17'0'16,"-1"0"-1,0 0 16,1 0-31,-1 0 0,0 0 16,1 0 0,-19 0-16,19 0 0,-1 0 15,1 0-15,-36 0 16,17 0-16,1 0 16,0 0-1,-1 0-15,1-18 0,0 18 16,0 0-16,17 0 15,0 0-15,-17-17 16,17 17-16,1 0 16,-1 0-16,-17 0 15,17 0 1,1 0-16,-19 0 16,19 0-16,-19 0 0,19 0 15,-19 0-15,19 0 16,-1 17-16,-17-17 15,17 0 1,1 0-16,-1 0 16,-17 18-1,17-18 1,-17 18-16,0 17 16,-1-18-16,1 1 15,17 0-15,-17-18 16,0 17-1,0 1-15,17-18 16,0 0-16,1 18 16,-19-18-16,19 17 15,-36 1 1,35-18-16,1 0 16,-1 18-16,0-18 15,18 17 1,-17-17-1,-1 18 1,-17-18-16,17 0 0,18 17 16,-35-17-1,17 0-15,18 18 32,-18-18-17,18 18 1,-17-18 31,17 17-32,-18 1-15,18 0 0,-17-1 16,-1-17 0,18 18-16,0 0 15,0-1 1,0 1-1,0 17 1,0 0 0,-18-17-1,18 17-15,-17 1 16,17-19-16,0 1 16,0 17-16,0-17 15,0-1-15,0 19 16,0-19-1,0 1 64,0 0-64,0-1-15,0 1 47,17-18-47,-17 18 16,18-18-1,-18 35-15,18-35 16,-1 17 0,1-17-16,-1 18 15,1 0-15,0-18 16,-1 17-16,1 1 15,17-18-15,-17 18 16,0-1-16,17-17 16,-17 0-16,17 18 15,0 0-15,53-1 16,-52-17-16,16 18 16,-34 0-16,17-18 15,-17 0-15,0 0 78,-1 0-78,1 0 32,-18-18-17,18 18-15,-1 0 16,1-18-16,17 18 15,-17 0-15,-1-17 16,19 17-16,-1-18 16,-17 18-16,17 0 15,35 0-15,-17 0 16,0 0-16,-17 18 16,-19-1-16,1-17 15,-1 0 1,1 0 31,-18-17-47,35 17 15,-35-18 1,18 0 0,17 1-1,-35-1 1,18 18-16,17-18 15,-35 1-15,35-1 16,-17 0-16,0 1 16,-1-18-1,1 17 1,0 0-16,-1 1 16,1-1-16,0 0 15,17 1-15,-35-19 16,18 36-16,-18-17 15,17 17-15,-17-35 16,0-1-16,0 19 31,18-1-31,-18 0 16,17-17-16,1 17 16,0-17-1,-1 17-15,-17 1 0,18-18 16,0 17-1,-18 0-15,0 1 16,0-1-16,0 0 16,0 1-1,0-1-15,0 0 16,0 1 0,0-1-1,0-17 1,0 17-1,0 1 64,0-1-64,0 0-15,17-17 16,-17 17-16,18 1 15,-18-1 1,0 1-16,0-1 16</inkml:trace>
  <inkml:trace contextRef="#ctx0" brushRef="#br0">9419 4304 0,'18'0'110,"17"-18"-110,53 18 15,18-35-15,35 35 16,0-18 0,36 1-16,-1-1 15,18-17-15,18 0 0,-71 17 16,-35 18-16,0-18 16,-36 18-16,-52 0 15,-1 0-15,1 0 16,0 0-1,-1 0 1,1-35 0,17 35-16,-17 0 15,0 0 32,34 0-31,142 0-16,36-18 15,17-35-15,-71 53 16,0 0-16,-70 0 16,-17 0-16,-72 0 15,-17 18 126</inkml:trace>
  <inkml:trace contextRef="#ctx0" brushRef="#br0">2646 11483 0,'0'18'47,"17"-18"16,1 0-48,17 0-15,-17-18 16,17 18-16,1-18 16,52-17-16,0 35 15,18-18-15,-18 18 16,-17 0-16,-19 0 15,-16 0-15,17 0 16,-36 0-16,1 0 16,0 0-1,17 0-15,-18 0 0,1 0 16,0 0 0,-1 0-16,1 0 15,0 0 1,-1 0-1,1 0 1,0 0-16,-1 18 16,1-18-16,0 0 15,17 18-15,-18-1 16,19-17-16,-19 0 16,-17 18-16,36-18 15,-19 18-15,1-18 16,0 0-16,-1 17 15,1-17-15,17 0 16,-17 0-16,-1 0 16,19 0-16,-19 0 15,1 0-15,0 0 16,17 0-16,-17 0 16,-1 0-16,18 0 15,1 0-15,-19-17 16,1 17-16,17 0 15,-17 0-15,0-18 16,-1 18 0,-17-18-16,18 18 15,-1-17-15,1-1 16,17 18 0,1-18-16,-1 18 15,-17-17-15,17 17 0,-18 0 16,1 0-16,17 0 15,-35-18 1,18 18-16,0 0 16,-1 0-16,1 0 15,17-18-15,-17 18 0,17 0 16,0 0-16,1 0 16,17 0-1,-36 0-15,1 0 16,17 0-16,-17 0 15,-1 0-15,1 18 16,17-18-16,-17 0 16,0 0-1,-1 18-15,19-18 0,-19 0 16,1 17-16,17-17 16,-35 18-1,18-18-15,-1 0 0,1 0 16,0 0-16,17 0 15,-17 0 1,-1 0-16,1 0 16,0 0-16,-1 0 15,18 0-15,-17 0 16,0 0-16,-1 0 16,1 18-1,0-18-15,-1 0 0,-17 17 16,36-17-16,-19 0 15,1 0-15,-1 0 16,19 0-16,-19 0 16,1 0-16,0 0 15,-1 0-15,1 0 16,0 0-16,17 0 16,-18 0-1,1 0-15,17 0 16,-17 0-16,0 0 15,-1 0-15,19 0 16,-19 0-16,19 0 16,-19 0-1,36-17-15,-35 17 16,-1-18-16,1 18 16,0-18-16,17 1 0,-35-1 31,18 18-31,-18-18 15,0 1 1,0-1-16,17 18 16,-17-17-16,18-19 15,-1 19-15,-17-1 16,0-17-16,18 17 16,-18 0-16,0-17 15,0 17-15,0 1 16,0-1-1,0-17-15,0 17 16,0 1-16,0-1 16,0-17-1,-18-1-15,1 1 16,17 18-16,-18 17 16,18-18 15,-17 18-16,-1-18 1,0 1-16,-17 17 16,17-36-16,1 36 15,-1-17-15,0-1 16,1 0-16,-1 1 16,1 17-16,-1-18 15,0 18-15,1 0 16,-1-17-16,0 17 15,-17 0 1,17 0 0,1 0-1,-1 0-15,0 0 16,-17 0 0,18 0-16,-1 0 15,0 0-15,-17 0 16,17 0-16,-17 0 15,17 0-15,-17 0 16,18-18-16,-1 18 16,-17 0-16,17 0 15,0 0-15,1 0 16,-19 0-16,19 0 16,-1 0-16,-17 0 15,17 0-15,1 0 16,-1 0-16,-17 0 0,17 0 15,-17 18 1,-1-18 0,19 0-1,-1 0 1,1 0-16,-1 0 16,-17 0-16,17 0 15,0 0 1,-17 0-16,17 0 15,1 0-15,-1 0 16,-17 0-16,17 0 16,1 0-16,-19 0 15,19 0-15,-1 0 16,0 0-16,-52 0 16,52 0-1,1 0-15,-36 0 0,35 0 16,0 0-16,-17 17 15,17-17 1,1 0-16,-1 0 0,-17 0 16,17 0-16,1 0 15,-1 0 1,-17 18-16,17-18 0,-17 0 16,17 0-16,1 0 15,-1 0-15,-17 0 16,17 0-1,0 17-15,-17-17 16,17 0-16,1 18 0,-1-18 16,-17 0-16,17 18 15,-35-1 1,36-17-16,-19 0 16,1 18-16,17-18 15,1 0-15,-18 18 16,17-18-16,0 0 15,-17 0-15,17 17 16,1-17-16,-19 0 16,19 18-16,-1-18 15,1 0 1,-19 0-16,19 0 16,-1 0-16,0 0 15,-17 18-15,0-18 16,17 17-16,-17-17 15,0 0-15,17 0 16,0 0-16,-17 0 16,17 0-16,1 18 15,-19-18-15,19 0 16,-1 0-16,1 17 16,-19 1-16,19-18 15,-1 0-15,-35 0 16,35 0-16,1 0 15,-1 0 1,1 0-16,-1 0 16,0 0-16,-35 18 15,36-18-15,-1 0 16,-17 17-16,17-17 16,1 0-16,-1 0 15,0 0-15,1 0 16,-1 18-1,0-18-15,1 0 16,-1 18-16,0-1 16,1-17-1,-1 0-15,0 18 16,1 17 0,-1-35-16,18 18 15,-17-18-15,-1 35 16,0-17-1,18-1 1,0 1-16,-17 0 16,17-1-1,0 19 1,0-19-16,-18 1 16,18 17-16,0-17 15,-18-18 1,18 35-16,0-17 15,0-1 17,0 1 61,0 0 17,18-18-95,0 0-15,17 17 16,-17-17 0,-1 0-1,-17 18 1,35 0-16,-17-18 16,0 17-16,-1-17 15,1 18-15,0-18 94</inkml:trace>
  <inkml:trace contextRef="#ctx0" brushRef="#br0">6209 10795 0,'35'0'172,"36"0"-156,35 0-16,-1 0 15,37 0-15,69 0 16,18 0-16,36 0 16,0 0-16,17 18 15,18-18-15,-18 0 16,18 0-16,-53-36 15,-36 1-15,-52-18 16,0 0-16,-18 0 16,18 0-1,52-52-15,-105 69 0,0 19 16,-18-19 0,18 1-16,0 0 0,0 0 15,-36 17-15,1-17 16,-18 17-16,-36 18 15,19 0 1,-36-18 31,0 54 94,0-19-126</inkml:trace>
  <inkml:trace contextRef="#ctx0" brushRef="#br0">2240 13282 0,'18'0'125,"-1"0"-125,1 0 16,17 0-16,-17 0 16,17-18-16,1 18 15,16 0-15,1 0 16,18 0-16,-18 0 15,17 0-15,-17 0 16,0 36-16,-35-19 16,17-17-16,-17 0 15,-1 0-15,19 0 16,-19 0-16,1 0 16,17 0-16,-17 0 15,0 0-15,-1 18 16,1-18-16,-1 0 15,1 0-15,0 0 32,-1 0-32,1 0 15,17 0-15,1 0 16,-1 0 0,-18 0-16,19 0 15,-1 18 1,-17-18-16,-1 0 15,19 0-15,-19 0 16,1 0-16,-1 0 0,19 0 16,-19 0-1,19 0-15,-19 0 16,19 0 0,-19 0-1,19 0 1,-19 0-16,1 0 15,17 0-15,-17 0 16,-1 0-16,19 0 16,-19 0-16,1 17 15,17-17-15,0 0 16,18 0-16,0 0 16,18 0-16,-18 0 15,35 18-15,-17-18 16,-19 0-16,-16 18 15,-19-18-15,19 0 16,-19 0 0,19 0-16,-19 0 15,1 0-15,-1 0 16,19 0-16,-19 0 16,1 0-16,17 0 15,-17 0-15,0 0 16,-1 0-16,19 0 15,-19 0-15,1 0 16,17 0-16,-17 0 16,17 0-16,-17 0 15,17 0-15,0 0 16,0 0-16,-17 0 16,0 0-16,17 0 15,-17 0-15,-1 0 16,19 0-16,-1 0 15,-18 0-15,19 17 16,-1-17-16,18 18 16,-18-18-16,1 0 15,-1 0-15,-18 0 16,1 0-16,17 0 16,-17 0-16,0 0 15,17 0-15,-17 0 16,-1 0-16,1 0 15,35 0-15,-36 0 16,1 0-16,0 0 16,17 0-16,-17 0 15,-1 0-15,18 0 16,-17 0-16,0 0 16,-1 0-16,19 0 15,-19 0-15,1 0 16,0 0-16,35 0 15,-36 0-15,18 0 16,-17 0-16,17 0 16,-17 0-16,0 0 15,-1 0-15,19 0 16,-1 0 0,-18 0-16,1 0 15,0 0-15,17 0 16,0 0-16,-17 0 15,17 0-15,36 0 16,-36 0-16,18 0 16,-18 0-16,1 0 15,-1 0-15,-18 0 16,1 0-16,17 0 16,-17 0-16,17 0 15,1 0-15,-1-18 16,-18 18-16,1 0 15,0 0-15,17 0 16,-17 0-16,-1-17 16,19-1-16,-19 18 15,18 0-15,-17 0 16,0-18-16,-1 18 16,-17-17-16,18 17 15,17 0-15,-17 0 16,0 0-16,35-18 15,-18 0-15,0 1 16,0 17-16,1-18 16,17 18-16,-36-18 0,36 18 15,-35 0-15,35 0 16,-18 0 0,18 0-16,0 0 15,17-17-15,-17 17 0,18 0 16,-1 0-1,-17 0-15,18 0 0,-1 0 16,-17 0 0,18 0-16,-18 0 0,0 0 15,17 0-15,-17 0 16,-18 0-16,1 0 16,17 0-16,-18 0 15,18 0 1,-36 0-16,1 0 0,0 0 15,35 0-15,-36 0 16,1 0-16,0 0 16,17 0-1,-18 0-15,1 0 0,17 0 16,-17 0-16,0 0 16,-1 17-16,19-17 15,-19 0-15,1 0 16,17 0-16,-17 0 15,-1 0 1,19 0-16,-19 0 0,1 0 16,0 0-1,-1 0 235,1-17-234,0 17-16,-1 0 31,18-18 735,18-17-766,18 17 15,35 18-15,-36 0 16,1 0-16,-18 0 16,0-17-16,-36 17 15,19-18-15,-19 18 16,-17-18 0,36 1-1,-19 17-15,18-36 16,18 19-16,0-1 15,18 1-15,-36-1 16,0 18-16,-17-18 16,0 18-16,-1 0 15,-17-17 63</inkml:trace>
  <inkml:trace contextRef="#ctx0" brushRef="#br0">2170 13247 0,'0'-18'109,"35"1"-93,-18-1-16,1 0 15,17 1-15,-17-1 16,17-17-16,-17 17 16,0 0-16,35-17 15,-36 18-15,71-54 16,-52 53-1,34-35 1,-35 36-16,18-19 16,-17 19-16,-1-18 15,-17 35-15,17 0 16,-17-18-16,-1 18 16,-17-18-16,35 18 15,-35-17-15,18 17 16,17-18-16,-17 18 15,0 0-15,17 0 16,0 0-16,-17 0 16,-1 0-16,1 0 15,0 0-15,-1 0 16,1 0 0,17 0-16,-17-18 15,0 18-15,17 0 16,-18 0-1,1 0-15,0 0 16,17 0-16,-17 0 16,-1 0-16,1 0 0,17-17 15,-17 17-15,17 0 16,0 0 0,-17-18-16,0 18 0,-1 0 15,19 0-15,-19 0 16,1 0-16,17-18 15,18 18 1,-35-17 0,-1 17-16,19 0 0,-19 0 15,1 0-15,17 0 16,-17 0-16,-1-18 16,19 18-16,-19 0 15,1 0-15,0 0 16,17-17-16,-17 17 15,17 0-15,-17 0 16,17 0-16,-18 0 16,19 0-16,-19 0 15,19 0-15,-19 0 16,1 0-16,0 0 16,17 0-16,-18 0 15,1 0-15,17 0 16,-17 0-16,0 0 15,-1 0-15,19 0 16,-1 0 0,-18 0-1,1 0 1,0 0-16,-1 0 16,19 0-16,-1 0 15,-17 0-15,-1-18 16,19 18-16,-19 0 15,1 0-15,17 0 16,-17 0-16,-1-18 16,19 1-16,-19 17 15,19 0-15,-19-18 16,18 18-16,-17-18 16,0 18-16,17 0 15,-17-17-15,-1 17 16,19 0-16,-19-18 15,1 18-15,17 0 16,0 0 0,-17 0 62,0 0-63,-1 0-15,19 0 16,-19-18-16,1 18 16,17 0-16,-17 0 15,-1 0-15,1 0 16,17-17-16,18 17 31,-35 0-15,35 0-1,-36 0-15,1-18 16,17 18-16,18-18 0,-35 1 16,17 17-16,-17 0 15,17 0 1,0 0-16,-17 0 16,0 0-16,17 0 0,0 0 15,-17 0 1,0 0-16,17 0 0,-18 0 15,1 0-15,0 0 16,17-18-16,-17 18 16,-1-17-16,19 17 15,-19 0-15,1 0 16,17 0-16,-17-18 16,-1 18-16,19 0 15,-19 0-15,1 0 16,17-18-16,0 18 15,-17 0-15,0 0 16,17 0-16,18 0 16,-18 0-16,36 0 15,-18 0-15,17 0 16,1 0-16,-1 18 16,36-18-16,0 18 15,-18-18 1,0 0-16,18 17 0,-18-17 15,1 0 1,-1 0-16,-18 0 0,1 0 16,0 0-16,-19 0 15,37 0-15,-1 0 16,-18 0-16,1 18 16,17-18-16,-17 17 15,-18-17-15,17 0 16,36 18-16,-53 0 15,0-1-15,17 1 16,1 0-16,-18-18 16,0 35-16,-18-17 15,0-1-15,1-17 16,-1 0-16,0 0 16,-17 18-1,-1-18-15,36 0 16,-35 0-16,0 0 0,-1 0 15,19 0-15,-19 0 16,1 0-16,17 0 16,-17 0-16,17 0 15,36 0-15,-1-18 16,36 18-16,-36-17 16,36 17-16,-70 0 15,-1 0-15,-17 0 16,-1 0-16,18 0 15,-17 0 1,0 0-16,-1 0 16,19 0-16,-19 0 15,1 0 95,0 35-95,-18-17-15,52 17 16,-34 0-16,0-17 16,-1 17-16,-17-17 15,18-18-15,-18 17 16,0 1-1,0 0 1,18 17 0,-18-18-16,0 1 15,17 17-15,-17-17 16,0 0-16,0-1 16,0 1-1,18 0-15,-18-1 16,18 1-16,-18 0 15,17-36 204,1 0-203,17 1-1,0-19-15,36 19 16,17-19-16,18 1 16,194-53-1,-177 53-15,18-1 16,-17 1-16,35 0 16,-36 17-16,-35 1 15,18 17-15,-18-18 16,18 18-16,-18 0 15,-17-18-15,35 18 16,-18 0-16,18 0 16,-18-17-16,18 17 15,-53 0-15,-36 0 16</inkml:trace>
  <inkml:trace contextRef="#ctx0" brushRef="#br0">15169 10125 0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6844" cy="354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96" tIns="47398" rIns="94796" bIns="47398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629" y="0"/>
            <a:ext cx="4436844" cy="354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96" tIns="47398" rIns="94796" bIns="47398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6" name="Rectangle 4"/>
          <p:cNvSpPr>
            <a:spLocks noTextEdit="1"/>
          </p:cNvSpPr>
          <p:nvPr>
            <p:ph type="sldImg"/>
          </p:nvPr>
        </p:nvSpPr>
        <p:spPr>
          <a:xfrm>
            <a:off x="3341472" y="533335"/>
            <a:ext cx="3551529" cy="266337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359" y="3374118"/>
            <a:ext cx="7503755" cy="31967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96" tIns="47398" rIns="94796" bIns="4739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9337"/>
            <a:ext cx="4436844" cy="354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96" tIns="47398" rIns="94796" bIns="47398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629" y="6749337"/>
            <a:ext cx="4436844" cy="354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96" tIns="47398" rIns="94796" bIns="47398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32935-B295-41BE-8FEC-F2EE8701C2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196215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883BDD-435E-438A-8FC0-5FA7B9ACF5D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115888"/>
            <a:ext cx="2001837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115888"/>
            <a:ext cx="5854700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115888"/>
            <a:ext cx="8008937" cy="590391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ABA3A3-EC97-452B-A063-579F717BF70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196215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883BDD-435E-438A-8FC0-5FA7B9ACF5D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196975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96975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76A141-0631-4A81-82CB-B179409C963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115888"/>
            <a:ext cx="2001837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115888"/>
            <a:ext cx="5854700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115888"/>
            <a:ext cx="8008937" cy="590391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ABA3A3-EC97-452B-A063-579F717BF70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196215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883BDD-435E-438A-8FC0-5FA7B9ACF5D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196975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96975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196975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96975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76A141-0631-4A81-82CB-B179409C963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115888"/>
            <a:ext cx="2001837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115888"/>
            <a:ext cx="5854700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115888"/>
            <a:ext cx="8008937" cy="590391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ABA3A3-EC97-452B-A063-579F717BF70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196215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883BDD-435E-438A-8FC0-5FA7B9ACF5D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196975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96975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76A141-0631-4A81-82CB-B179409C963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115888"/>
            <a:ext cx="2001837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115888"/>
            <a:ext cx="5854700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115888"/>
            <a:ext cx="8008937" cy="590391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ABA3A3-EC97-452B-A063-579F717BF70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76A141-0631-4A81-82CB-B179409C963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115888"/>
            <a:ext cx="8001000" cy="8207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66738" y="1196975"/>
            <a:ext cx="8001000" cy="4822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436245"/>
            <a:r>
              <a:rPr lang="zh-CN" altLang="en-US" dirty="0"/>
              <a:t>第二级</a:t>
            </a:r>
            <a:endParaRPr lang="zh-CN" altLang="en-US" dirty="0"/>
          </a:p>
          <a:p>
            <a:pPr lvl="2" indent="-394970"/>
            <a:r>
              <a:rPr lang="zh-CN" altLang="en-US" dirty="0"/>
              <a:t>第三级</a:t>
            </a:r>
            <a:endParaRPr lang="zh-CN" altLang="en-US" dirty="0"/>
          </a:p>
          <a:p>
            <a:pPr lvl="3" indent="-387350"/>
            <a:r>
              <a:rPr lang="zh-CN" altLang="en-US" dirty="0"/>
              <a:t>第四级</a:t>
            </a:r>
            <a:endParaRPr lang="zh-CN" altLang="en-US" dirty="0"/>
          </a:p>
          <a:p>
            <a:pPr lvl="4" indent="-39878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AutoShape 4"/>
          <p:cNvSpPr/>
          <p:nvPr/>
        </p:nvSpPr>
        <p:spPr>
          <a:xfrm>
            <a:off x="609600" y="1052513"/>
            <a:ext cx="7958138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9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3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3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3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Verdana" panose="020B0604030504040204" pitchFamily="34" charset="0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>
          <a:solidFill>
            <a:schemeClr val="tx1"/>
          </a:solidFill>
          <a:latin typeface="Verdana" panose="020B0604030504040204" pitchFamily="34" charset="0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Verdana" panose="020B0604030504040204" pitchFamily="34" charset="0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Verdana" panose="020B0604030504040204" pitchFamily="34" charset="0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Verdana" panose="020B0604030504040204" pitchFamily="34" charset="0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Verdana" panose="020B0604030504040204" pitchFamily="34" charset="0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Verdana" panose="020B0604030504040204" pitchFamily="34" charset="0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Verdana" panose="020B060403050404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574675" y="115888"/>
            <a:ext cx="8001000" cy="8207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566738" y="1196975"/>
            <a:ext cx="8001000" cy="4822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436245"/>
            <a:r>
              <a:rPr lang="zh-CN" altLang="en-US" dirty="0"/>
              <a:t>第二级</a:t>
            </a:r>
            <a:endParaRPr lang="zh-CN" altLang="en-US" dirty="0"/>
          </a:p>
          <a:p>
            <a:pPr lvl="2" indent="-394970"/>
            <a:r>
              <a:rPr lang="zh-CN" altLang="en-US" dirty="0"/>
              <a:t>第三级</a:t>
            </a:r>
            <a:endParaRPr lang="zh-CN" altLang="en-US" dirty="0"/>
          </a:p>
          <a:p>
            <a:pPr lvl="3" indent="-387350"/>
            <a:r>
              <a:rPr lang="zh-CN" altLang="en-US" dirty="0"/>
              <a:t>第四级</a:t>
            </a:r>
            <a:endParaRPr lang="zh-CN" altLang="en-US" dirty="0"/>
          </a:p>
          <a:p>
            <a:pPr lvl="4" indent="-39878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2" name="AutoShape 4"/>
          <p:cNvSpPr/>
          <p:nvPr/>
        </p:nvSpPr>
        <p:spPr>
          <a:xfrm>
            <a:off x="609600" y="1052513"/>
            <a:ext cx="7958138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3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3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3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3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Verdana" panose="020B0604030504040204" pitchFamily="34" charset="0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>
          <a:solidFill>
            <a:schemeClr val="tx1"/>
          </a:solidFill>
          <a:latin typeface="Verdana" panose="020B0604030504040204" pitchFamily="34" charset="0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Verdana" panose="020B0604030504040204" pitchFamily="34" charset="0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Verdana" panose="020B0604030504040204" pitchFamily="34" charset="0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Verdana" panose="020B0604030504040204" pitchFamily="34" charset="0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Verdana" panose="020B0604030504040204" pitchFamily="34" charset="0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Verdana" panose="020B0604030504040204" pitchFamily="34" charset="0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Verdana" panose="020B060403050404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574675" y="115888"/>
            <a:ext cx="8001000" cy="8207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566738" y="1196975"/>
            <a:ext cx="8001000" cy="4822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436245"/>
            <a:r>
              <a:rPr lang="zh-CN" altLang="en-US" dirty="0"/>
              <a:t>第二级</a:t>
            </a:r>
            <a:endParaRPr lang="zh-CN" altLang="en-US" dirty="0"/>
          </a:p>
          <a:p>
            <a:pPr lvl="2" indent="-394970"/>
            <a:r>
              <a:rPr lang="zh-CN" altLang="en-US" dirty="0"/>
              <a:t>第三级</a:t>
            </a:r>
            <a:endParaRPr lang="zh-CN" altLang="en-US" dirty="0"/>
          </a:p>
          <a:p>
            <a:pPr lvl="3" indent="-387350"/>
            <a:r>
              <a:rPr lang="zh-CN" altLang="en-US" dirty="0"/>
              <a:t>第四级</a:t>
            </a:r>
            <a:endParaRPr lang="zh-CN" altLang="en-US" dirty="0"/>
          </a:p>
          <a:p>
            <a:pPr lvl="4" indent="-39878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6" name="AutoShape 4"/>
          <p:cNvSpPr/>
          <p:nvPr/>
        </p:nvSpPr>
        <p:spPr>
          <a:xfrm>
            <a:off x="609600" y="1052513"/>
            <a:ext cx="7958138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7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3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3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3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Verdana" panose="020B0604030504040204" pitchFamily="34" charset="0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>
          <a:solidFill>
            <a:schemeClr val="tx1"/>
          </a:solidFill>
          <a:latin typeface="Verdana" panose="020B0604030504040204" pitchFamily="34" charset="0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Verdana" panose="020B0604030504040204" pitchFamily="34" charset="0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Verdana" panose="020B0604030504040204" pitchFamily="34" charset="0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Verdana" panose="020B0604030504040204" pitchFamily="34" charset="0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Verdana" panose="020B0604030504040204" pitchFamily="34" charset="0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Verdana" panose="020B0604030504040204" pitchFamily="34" charset="0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Verdana" panose="020B060403050404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574675" y="115888"/>
            <a:ext cx="8001000" cy="8207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566738" y="1196975"/>
            <a:ext cx="8001000" cy="4822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436245"/>
            <a:r>
              <a:rPr lang="zh-CN" altLang="en-US" dirty="0"/>
              <a:t>第二级</a:t>
            </a:r>
            <a:endParaRPr lang="zh-CN" altLang="en-US" dirty="0"/>
          </a:p>
          <a:p>
            <a:pPr lvl="2" indent="-394970"/>
            <a:r>
              <a:rPr lang="zh-CN" altLang="en-US" dirty="0"/>
              <a:t>第三级</a:t>
            </a:r>
            <a:endParaRPr lang="zh-CN" altLang="en-US" dirty="0"/>
          </a:p>
          <a:p>
            <a:pPr lvl="3" indent="-387350"/>
            <a:r>
              <a:rPr lang="zh-CN" altLang="en-US" dirty="0"/>
              <a:t>第四级</a:t>
            </a:r>
            <a:endParaRPr lang="zh-CN" altLang="en-US" dirty="0"/>
          </a:p>
          <a:p>
            <a:pPr lvl="4" indent="-39878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0" name="AutoShape 4"/>
          <p:cNvSpPr/>
          <p:nvPr/>
        </p:nvSpPr>
        <p:spPr>
          <a:xfrm>
            <a:off x="609600" y="1052513"/>
            <a:ext cx="7958138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01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3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3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3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Verdana" panose="020B0604030504040204" pitchFamily="34" charset="0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>
          <a:solidFill>
            <a:schemeClr val="tx1"/>
          </a:solidFill>
          <a:latin typeface="Verdana" panose="020B0604030504040204" pitchFamily="34" charset="0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Verdana" panose="020B0604030504040204" pitchFamily="34" charset="0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Verdana" panose="020B0604030504040204" pitchFamily="34" charset="0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Verdana" panose="020B0604030504040204" pitchFamily="34" charset="0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Verdana" panose="020B0604030504040204" pitchFamily="34" charset="0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Verdana" panose="020B0604030504040204" pitchFamily="34" charset="0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Verdana" panose="020B060403050404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slide" Target="slide48.xml"/><Relationship Id="rId3" Type="http://schemas.openxmlformats.org/officeDocument/2006/relationships/slide" Target="slide41.xml"/><Relationship Id="rId2" Type="http://schemas.openxmlformats.org/officeDocument/2006/relationships/slide" Target="slide10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emf"/><Relationship Id="rId2" Type="http://schemas.openxmlformats.org/officeDocument/2006/relationships/oleObject" Target="../embeddings/oleObject9.bin"/><Relationship Id="rId1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3.xml"/><Relationship Id="rId5" Type="http://schemas.openxmlformats.org/officeDocument/2006/relationships/slide" Target="slide10.xml"/><Relationship Id="rId4" Type="http://schemas.openxmlformats.org/officeDocument/2006/relationships/image" Target="../media/image12.png"/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slide" Target="slide41.xml"/><Relationship Id="rId1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slide" Target="slide36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.xml"/><Relationship Id="rId2" Type="http://schemas.openxmlformats.org/officeDocument/2006/relationships/hyperlink" Target="&#20989;&#25968;&#35843;&#29992;&#20998;&#26512;.txt" TargetMode="External"/><Relationship Id="rId1" Type="http://schemas.openxmlformats.org/officeDocument/2006/relationships/slide" Target="slide37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slide" Target="slide34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hyperlink" Target="&#32534;&#35793;&#22120;&#25253;&#38169;&#31034;&#20363;.docx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hyperlink" Target="..\&#30005;&#23376;&#20070;&#21450;&#35838;&#20214;\&#32534;&#35793;&#21407;&#29702;&#35838;&#31243;&#35774;&#35745;(javac&#32534;&#35793;&#22120;&#20171;&#32461;).pdf" TargetMode="Externa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34.xml"/><Relationship Id="rId4" Type="http://schemas.openxmlformats.org/officeDocument/2006/relationships/slide" Target="slide46.xml"/><Relationship Id="rId3" Type="http://schemas.openxmlformats.org/officeDocument/2006/relationships/slide" Target="slide41.xml"/><Relationship Id="rId2" Type="http://schemas.openxmlformats.org/officeDocument/2006/relationships/slide" Target="slide10.xml"/><Relationship Id="rId1" Type="http://schemas.openxmlformats.org/officeDocument/2006/relationships/slide" Target="slide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slide" Target="slide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34.xml"/><Relationship Id="rId4" Type="http://schemas.openxmlformats.org/officeDocument/2006/relationships/slide" Target="slide45.xml"/><Relationship Id="rId3" Type="http://schemas.openxmlformats.org/officeDocument/2006/relationships/slide" Target="slide41.xml"/><Relationship Id="rId2" Type="http://schemas.openxmlformats.org/officeDocument/2006/relationships/slide" Target="slide10.xml"/><Relationship Id="rId1" Type="http://schemas.openxmlformats.org/officeDocument/2006/relationships/slide" Target="slide2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16.png"/><Relationship Id="rId1" Type="http://schemas.openxmlformats.org/officeDocument/2006/relationships/slide" Target="slide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34.xml"/><Relationship Id="rId4" Type="http://schemas.openxmlformats.org/officeDocument/2006/relationships/slide" Target="slide45.xml"/><Relationship Id="rId3" Type="http://schemas.openxmlformats.org/officeDocument/2006/relationships/slide" Target="slide41.xml"/><Relationship Id="rId2" Type="http://schemas.openxmlformats.org/officeDocument/2006/relationships/slide" Target="slide10.xml"/><Relationship Id="rId1" Type="http://schemas.openxmlformats.org/officeDocument/2006/relationships/slide" Target="slide2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tags" Target="../tags/tag1.xml"/><Relationship Id="rId1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oleObject" Target="../embeddings/oleObject8.bin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0" Type="http://schemas.openxmlformats.org/officeDocument/2006/relationships/notesSlide" Target="../notesSlides/notesSlide6.xml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slide" Target="slide48.xml"/><Relationship Id="rId3" Type="http://schemas.openxmlformats.org/officeDocument/2006/relationships/slide" Target="slide41.xml"/><Relationship Id="rId2" Type="http://schemas.openxmlformats.org/officeDocument/2006/relationships/slide" Target="slide10.xml"/><Relationship Id="rId1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574675" y="115888"/>
            <a:ext cx="807085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dirty="0">
                <a:latin typeface="方正舒体" panose="02010601030101010101" pitchFamily="2" charset="-122"/>
              </a:rPr>
              <a:t>第</a:t>
            </a:r>
            <a:r>
              <a:rPr lang="en-US" altLang="zh-CN" sz="4000" dirty="0">
                <a:latin typeface="方正舒体" panose="02010601030101010101" pitchFamily="2" charset="-122"/>
              </a:rPr>
              <a:t>1</a:t>
            </a:r>
            <a:r>
              <a:rPr lang="zh-CN" altLang="en-US" sz="4000" dirty="0">
                <a:latin typeface="方正舒体" panose="02010601030101010101" pitchFamily="2" charset="-122"/>
              </a:rPr>
              <a:t>章 编译器技术发展和工作原理</a:t>
            </a:r>
            <a:endParaRPr lang="zh-CN" altLang="en-US" sz="4000" dirty="0">
              <a:latin typeface="方正舒体" panose="02010601030101010101" pitchFamily="2" charset="-122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21212D"/>
                </a:solidFill>
              </a:rPr>
              <a:t>1.1 </a:t>
            </a:r>
            <a:r>
              <a:rPr lang="zh-CN" altLang="en-US" dirty="0">
                <a:solidFill>
                  <a:srgbClr val="21212D"/>
                </a:solidFill>
                <a:hlinkClick r:id="rId1" action="ppaction://hlinksldjump"/>
              </a:rPr>
              <a:t>编译器技术的发展  </a:t>
            </a:r>
            <a:endParaRPr lang="zh-CN" altLang="en-US" dirty="0">
              <a:solidFill>
                <a:srgbClr val="21212D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21212D"/>
                </a:solidFill>
              </a:rPr>
              <a:t>1.</a:t>
            </a:r>
            <a:r>
              <a:rPr lang="en-US" altLang="zh-CN" dirty="0">
                <a:solidFill>
                  <a:srgbClr val="21212D"/>
                </a:solidFill>
              </a:rPr>
              <a:t>2 </a:t>
            </a:r>
            <a:r>
              <a:rPr lang="zh-CN" altLang="en-US" dirty="0">
                <a:solidFill>
                  <a:srgbClr val="21212D"/>
                </a:solidFill>
                <a:hlinkClick r:id="rId2" action="ppaction://hlinksldjump"/>
              </a:rPr>
              <a:t>编译器构造逻辑阶段的划分</a:t>
            </a:r>
            <a:endParaRPr lang="en-US" altLang="zh-CN" dirty="0">
              <a:solidFill>
                <a:srgbClr val="21212D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1212D"/>
                </a:solidFill>
              </a:rPr>
              <a:t>1.3 </a:t>
            </a:r>
            <a:r>
              <a:rPr lang="zh-CN" altLang="en-US" dirty="0">
                <a:solidFill>
                  <a:srgbClr val="21212D"/>
                </a:solidFill>
                <a:hlinkClick r:id="rId3" action="ppaction://hlinksldjump"/>
              </a:rPr>
              <a:t>编译阶段的组合</a:t>
            </a:r>
            <a:endParaRPr lang="zh-CN" altLang="en-US" dirty="0">
              <a:solidFill>
                <a:srgbClr val="21212D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21212D"/>
                </a:solidFill>
              </a:rPr>
              <a:t>1.</a:t>
            </a:r>
            <a:r>
              <a:rPr lang="en-US" altLang="zh-CN" dirty="0">
                <a:solidFill>
                  <a:srgbClr val="21212D"/>
                </a:solidFill>
              </a:rPr>
              <a:t>4 </a:t>
            </a:r>
            <a:r>
              <a:rPr lang="zh-CN" altLang="en-US" dirty="0">
                <a:solidFill>
                  <a:srgbClr val="21212D"/>
                </a:solidFill>
              </a:rPr>
              <a:t>解释程序</a:t>
            </a:r>
            <a:endParaRPr lang="zh-CN" altLang="en-US" dirty="0">
              <a:solidFill>
                <a:srgbClr val="21212D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21212D"/>
                </a:solidFill>
              </a:rPr>
              <a:t>1.</a:t>
            </a:r>
            <a:r>
              <a:rPr lang="en-US" altLang="zh-CN" dirty="0">
                <a:solidFill>
                  <a:srgbClr val="21212D"/>
                </a:solidFill>
              </a:rPr>
              <a:t>5 </a:t>
            </a:r>
            <a:r>
              <a:rPr lang="zh-CN" altLang="en-US" dirty="0">
                <a:solidFill>
                  <a:srgbClr val="21212D"/>
                </a:solidFill>
                <a:hlinkClick r:id="rId4" action="ppaction://hlinksldjump"/>
              </a:rPr>
              <a:t>交叉编译</a:t>
            </a:r>
            <a:endParaRPr lang="zh-CN" altLang="en-US" dirty="0">
              <a:solidFill>
                <a:srgbClr val="21212D"/>
              </a:solidFill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61" name="页脚占位符 2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7427912" cy="44291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1.</a:t>
            </a:r>
            <a:r>
              <a:rPr lang="en-US" altLang="zh-CN" dirty="0">
                <a:latin typeface="方正舒体" panose="02010601030101010101" pitchFamily="2" charset="-122"/>
              </a:rPr>
              <a:t>2</a:t>
            </a:r>
            <a:r>
              <a:rPr lang="zh-CN" altLang="en-US" dirty="0">
                <a:latin typeface="方正舒体" panose="02010601030101010101" pitchFamily="2" charset="-122"/>
              </a:rPr>
              <a:t>编译器构造逻辑阶段的划分</a:t>
            </a:r>
            <a:r>
              <a:rPr lang="en-US" altLang="zh-CN" dirty="0">
                <a:latin typeface="方正舒体" panose="02010601030101010101" pitchFamily="2" charset="-122"/>
              </a:rPr>
              <a:t>(</a:t>
            </a:r>
            <a:r>
              <a:rPr lang="zh-CN" altLang="en-US" dirty="0">
                <a:latin typeface="方正舒体" panose="02010601030101010101" pitchFamily="2" charset="-122"/>
              </a:rPr>
              <a:t>续</a:t>
            </a:r>
            <a:r>
              <a:rPr lang="en-US" altLang="zh-CN" dirty="0">
                <a:latin typeface="方正舒体" panose="02010601030101010101" pitchFamily="2" charset="-122"/>
              </a:rPr>
              <a:t>)</a:t>
            </a:r>
            <a:endParaRPr lang="en-US" altLang="zh-CN" dirty="0">
              <a:latin typeface="方正舒体" panose="02010601030101010101" pitchFamily="2" charset="-122"/>
            </a:endParaRPr>
          </a:p>
        </p:txBody>
      </p:sp>
      <p:graphicFrame>
        <p:nvGraphicFramePr>
          <p:cNvPr id="29699" name="Object 4">
            <a:hlinkClick r:id="rId1" action="ppaction://hlinksldjump"/>
          </p:cNvPr>
          <p:cNvGraphicFramePr>
            <a:graphicFrameLocks noChangeAspect="1"/>
          </p:cNvGraphicFramePr>
          <p:nvPr/>
        </p:nvGraphicFramePr>
        <p:xfrm>
          <a:off x="554038" y="1847850"/>
          <a:ext cx="8132762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8658225" imgH="3819525" progId="Word.Document.8">
                  <p:embed/>
                </p:oleObj>
              </mc:Choice>
              <mc:Fallback>
                <p:oleObj name="" r:id="rId2" imgW="8658225" imgH="3819525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4038" y="1847850"/>
                        <a:ext cx="8132762" cy="35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5"/>
          <p:cNvSpPr/>
          <p:nvPr/>
        </p:nvSpPr>
        <p:spPr>
          <a:xfrm>
            <a:off x="639763" y="1239838"/>
            <a:ext cx="7315200" cy="381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zh-CN" altLang="en-US" sz="2800" dirty="0">
                <a:solidFill>
                  <a:srgbClr val="21212D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翻译外文书刊与编译工作比较：</a:t>
            </a:r>
            <a:endParaRPr lang="zh-CN" altLang="en-US" sz="2800" dirty="0">
              <a:solidFill>
                <a:srgbClr val="21212D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01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02" name="页脚占位符 2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74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8676" name="图片 6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196975"/>
            <a:ext cx="4213225" cy="495935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781200" y="1434960"/>
              <a:ext cx="4680000" cy="34041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781200" y="1434960"/>
                <a:ext cx="4680000" cy="3404160"/>
              </a:xfrm>
              <a:prstGeom prst="rect"/>
            </p:spPr>
          </p:pic>
        </mc:Fallback>
      </mc:AlternateContent>
      <p:sp>
        <p:nvSpPr>
          <p:cNvPr id="2" name="云形标注 1">
            <a:hlinkClick r:id="rId5" action="ppaction://hlinksldjump"/>
          </p:cNvPr>
          <p:cNvSpPr/>
          <p:nvPr/>
        </p:nvSpPr>
        <p:spPr>
          <a:xfrm>
            <a:off x="5724525" y="1196975"/>
            <a:ext cx="2292350" cy="719138"/>
          </a:xfrm>
          <a:prstGeom prst="cloudCallout">
            <a:avLst>
              <a:gd name="adj1" fmla="val -116907"/>
              <a:gd name="adj2" fmla="val -18694"/>
            </a:avLst>
          </a:prstGeom>
          <a:noFill/>
          <a:ln w="12700" cap="flat" cmpd="sng">
            <a:solidFill>
              <a:schemeClr val="hlink"/>
            </a:solidFill>
            <a:prstDash val="sysDot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pPr marL="469900" indent="-469900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SzTx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词法分析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云形标注 2">
            <a:hlinkClick r:id="rId5" action="ppaction://hlinksldjump"/>
          </p:cNvPr>
          <p:cNvSpPr/>
          <p:nvPr/>
        </p:nvSpPr>
        <p:spPr>
          <a:xfrm>
            <a:off x="5240338" y="3402013"/>
            <a:ext cx="2292350" cy="720725"/>
          </a:xfrm>
          <a:prstGeom prst="cloudCallout">
            <a:avLst>
              <a:gd name="adj1" fmla="val -116907"/>
              <a:gd name="adj2" fmla="val -18694"/>
            </a:avLst>
          </a:prstGeom>
          <a:noFill/>
          <a:ln w="12700" cap="flat" cmpd="sng">
            <a:solidFill>
              <a:schemeClr val="hlink"/>
            </a:solidFill>
            <a:prstDash val="sysDot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pPr marL="469900" indent="-469900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SzTx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语法分析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云形标注 3">
            <a:hlinkClick r:id="rId5" action="ppaction://hlinksldjump"/>
          </p:cNvPr>
          <p:cNvSpPr/>
          <p:nvPr/>
        </p:nvSpPr>
        <p:spPr>
          <a:xfrm>
            <a:off x="5946775" y="4535488"/>
            <a:ext cx="2292350" cy="719137"/>
          </a:xfrm>
          <a:prstGeom prst="cloudCallout">
            <a:avLst>
              <a:gd name="adj1" fmla="val -116907"/>
              <a:gd name="adj2" fmla="val -18694"/>
            </a:avLst>
          </a:prstGeom>
          <a:noFill/>
          <a:ln w="12700" cap="flat" cmpd="sng">
            <a:solidFill>
              <a:schemeClr val="hlink"/>
            </a:solidFill>
            <a:prstDash val="sysDot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pPr marL="469900" indent="-469900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SzTx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语义分析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 anchor="t"/>
          <a:p>
            <a:pPr fontAlgn="base"/>
            <a:endParaRPr lang="zh-CN" altLang="en-US" strike="noStrike" noProof="1"/>
          </a:p>
        </p:txBody>
      </p:sp>
      <p:sp>
        <p:nvSpPr>
          <p:cNvPr id="28682" name="Rectangle 2"/>
          <p:cNvSpPr>
            <a:spLocks noGrp="1"/>
          </p:cNvSpPr>
          <p:nvPr/>
        </p:nvSpPr>
        <p:spPr>
          <a:xfrm>
            <a:off x="468313" y="620713"/>
            <a:ext cx="6624637" cy="442912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编译器构造逻辑阶段的划分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3" grpId="0" bldLvl="0" animBg="1"/>
      <p:bldP spid="3" grpId="1" animBg="1"/>
      <p:bldP spid="4" grpId="0" bldLvl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30722" name="Rectangle 33"/>
          <p:cNvSpPr/>
          <p:nvPr/>
        </p:nvSpPr>
        <p:spPr>
          <a:xfrm>
            <a:off x="1331913" y="1887538"/>
            <a:ext cx="5688012" cy="4227512"/>
          </a:xfrm>
          <a:prstGeom prst="rect">
            <a:avLst/>
          </a:prstGeom>
          <a:ln w="3810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642938" y="1074738"/>
            <a:ext cx="5638800" cy="6096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编译器逻辑结构的组成</a:t>
            </a:r>
            <a:endParaRPr lang="zh-CN" altLang="en-US" dirty="0">
              <a:latin typeface="方正舒体" panose="02010601030101010101" pitchFamily="2" charset="-122"/>
            </a:endParaRPr>
          </a:p>
        </p:txBody>
      </p:sp>
      <p:sp useBgFill="1">
        <p:nvSpPr>
          <p:cNvPr id="30724" name="Text Box 3">
            <a:hlinkClick r:id="rId1" action="ppaction://hlinksldjump"/>
          </p:cNvPr>
          <p:cNvSpPr txBox="1"/>
          <p:nvPr/>
        </p:nvSpPr>
        <p:spPr>
          <a:xfrm>
            <a:off x="1676400" y="3502025"/>
            <a:ext cx="6096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词法分析程序</a:t>
            </a:r>
            <a:endParaRPr lang="zh-CN" altLang="en-US" sz="32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0725" name="Text Box 4"/>
          <p:cNvSpPr txBox="1"/>
          <p:nvPr/>
        </p:nvSpPr>
        <p:spPr>
          <a:xfrm>
            <a:off x="2667000" y="3502025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语法分析程序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0726" name="Text Box 5"/>
          <p:cNvSpPr txBox="1"/>
          <p:nvPr/>
        </p:nvSpPr>
        <p:spPr>
          <a:xfrm>
            <a:off x="3581400" y="3502025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语义分析程序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0727" name="Text Box 6">
            <a:hlinkClick r:id="rId2" action="ppaction://hlinksldjump"/>
          </p:cNvPr>
          <p:cNvSpPr txBox="1"/>
          <p:nvPr/>
        </p:nvSpPr>
        <p:spPr>
          <a:xfrm>
            <a:off x="4495800" y="3502025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中间代码生成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0728" name="Text Box 7"/>
          <p:cNvSpPr txBox="1"/>
          <p:nvPr/>
        </p:nvSpPr>
        <p:spPr>
          <a:xfrm>
            <a:off x="5410200" y="3502025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代码优化程序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0729" name="Text Box 8"/>
          <p:cNvSpPr txBox="1"/>
          <p:nvPr/>
        </p:nvSpPr>
        <p:spPr>
          <a:xfrm>
            <a:off x="6324600" y="3502025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目标代码生成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0730" name="AutoShape 9"/>
          <p:cNvSpPr/>
          <p:nvPr/>
        </p:nvSpPr>
        <p:spPr>
          <a:xfrm>
            <a:off x="323850" y="3687763"/>
            <a:ext cx="838200" cy="1524000"/>
          </a:xfrm>
          <a:prstGeom prst="parallelogram">
            <a:avLst>
              <a:gd name="adj" fmla="val 25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0731" name="AutoShape 10"/>
          <p:cNvSpPr/>
          <p:nvPr/>
        </p:nvSpPr>
        <p:spPr>
          <a:xfrm>
            <a:off x="7315200" y="3502025"/>
            <a:ext cx="609600" cy="1905000"/>
          </a:xfrm>
          <a:prstGeom prst="parallelogram">
            <a:avLst>
              <a:gd name="adj" fmla="val 25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0732" name="AutoShape 11"/>
          <p:cNvSpPr/>
          <p:nvPr/>
        </p:nvSpPr>
        <p:spPr>
          <a:xfrm>
            <a:off x="1447800" y="1978025"/>
            <a:ext cx="1524000" cy="533400"/>
          </a:xfrm>
          <a:prstGeom prst="roundRect">
            <a:avLst>
              <a:gd name="adj" fmla="val 16667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常数表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0733" name="AutoShape 12"/>
          <p:cNvSpPr/>
          <p:nvPr/>
        </p:nvSpPr>
        <p:spPr>
          <a:xfrm>
            <a:off x="3124200" y="1978025"/>
            <a:ext cx="1371600" cy="533400"/>
          </a:xfrm>
          <a:prstGeom prst="roundRect">
            <a:avLst>
              <a:gd name="adj" fmla="val 16667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符号表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0734" name="AutoShape 13"/>
          <p:cNvSpPr/>
          <p:nvPr/>
        </p:nvSpPr>
        <p:spPr>
          <a:xfrm>
            <a:off x="4572000" y="1978025"/>
            <a:ext cx="2016125" cy="533400"/>
          </a:xfrm>
          <a:prstGeom prst="roundRect">
            <a:avLst>
              <a:gd name="adj" fmla="val 16667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错误处理器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35" name="Line 14"/>
          <p:cNvSpPr/>
          <p:nvPr/>
        </p:nvSpPr>
        <p:spPr>
          <a:xfrm>
            <a:off x="1066800" y="4568825"/>
            <a:ext cx="609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0736" name="Line 15"/>
          <p:cNvSpPr/>
          <p:nvPr/>
        </p:nvSpPr>
        <p:spPr>
          <a:xfrm>
            <a:off x="2286000" y="4568825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0737" name="Line 16"/>
          <p:cNvSpPr/>
          <p:nvPr/>
        </p:nvSpPr>
        <p:spPr>
          <a:xfrm>
            <a:off x="3200400" y="4568825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0738" name="Line 17"/>
          <p:cNvSpPr/>
          <p:nvPr/>
        </p:nvSpPr>
        <p:spPr>
          <a:xfrm>
            <a:off x="4114800" y="4568825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0739" name="Line 18"/>
          <p:cNvSpPr/>
          <p:nvPr/>
        </p:nvSpPr>
        <p:spPr>
          <a:xfrm>
            <a:off x="5029200" y="4568825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0740" name="Line 19"/>
          <p:cNvSpPr/>
          <p:nvPr/>
        </p:nvSpPr>
        <p:spPr>
          <a:xfrm>
            <a:off x="5943600" y="4568825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0741" name="Line 20"/>
          <p:cNvSpPr/>
          <p:nvPr/>
        </p:nvSpPr>
        <p:spPr>
          <a:xfrm>
            <a:off x="6858000" y="4568825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0742" name="Line 21"/>
          <p:cNvSpPr/>
          <p:nvPr/>
        </p:nvSpPr>
        <p:spPr>
          <a:xfrm>
            <a:off x="2438400" y="2511425"/>
            <a:ext cx="13716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43" name="Line 22"/>
          <p:cNvSpPr/>
          <p:nvPr/>
        </p:nvSpPr>
        <p:spPr>
          <a:xfrm>
            <a:off x="3810000" y="2511425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44" name="Line 23"/>
          <p:cNvSpPr/>
          <p:nvPr/>
        </p:nvSpPr>
        <p:spPr>
          <a:xfrm flipV="1">
            <a:off x="3810000" y="2511425"/>
            <a:ext cx="16002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45" name="Line 24"/>
          <p:cNvSpPr/>
          <p:nvPr/>
        </p:nvSpPr>
        <p:spPr>
          <a:xfrm flipV="1">
            <a:off x="1981200" y="2968625"/>
            <a:ext cx="18288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46" name="Line 25"/>
          <p:cNvSpPr/>
          <p:nvPr/>
        </p:nvSpPr>
        <p:spPr>
          <a:xfrm flipV="1">
            <a:off x="2895600" y="2968625"/>
            <a:ext cx="9144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47" name="Line 26"/>
          <p:cNvSpPr/>
          <p:nvPr/>
        </p:nvSpPr>
        <p:spPr>
          <a:xfrm flipH="1" flipV="1">
            <a:off x="3810000" y="2968625"/>
            <a:ext cx="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48" name="Line 27"/>
          <p:cNvSpPr/>
          <p:nvPr/>
        </p:nvSpPr>
        <p:spPr>
          <a:xfrm flipH="1" flipV="1">
            <a:off x="3810000" y="2968625"/>
            <a:ext cx="8382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49" name="Line 28"/>
          <p:cNvSpPr/>
          <p:nvPr/>
        </p:nvSpPr>
        <p:spPr>
          <a:xfrm flipH="1" flipV="1">
            <a:off x="3810000" y="2968625"/>
            <a:ext cx="17526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50" name="Line 29"/>
          <p:cNvSpPr/>
          <p:nvPr/>
        </p:nvSpPr>
        <p:spPr>
          <a:xfrm flipH="1" flipV="1">
            <a:off x="3810000" y="2968625"/>
            <a:ext cx="26670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51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52" name="页脚占位符 2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54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609600" y="1274763"/>
            <a:ext cx="8686800" cy="61595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词法分析程序</a:t>
            </a:r>
            <a:endParaRPr lang="en-US" altLang="zh-CN" dirty="0">
              <a:latin typeface="方正舒体" panose="02010601030101010101" pitchFamily="2" charset="-122"/>
            </a:endParaRPr>
          </a:p>
        </p:txBody>
      </p:sp>
      <p:sp>
        <p:nvSpPr>
          <p:cNvPr id="31747" name="Rectangle 21"/>
          <p:cNvSpPr>
            <a:spLocks noGrp="1"/>
          </p:cNvSpPr>
          <p:nvPr>
            <p:ph idx="1"/>
          </p:nvPr>
        </p:nvSpPr>
        <p:spPr>
          <a:xfrm>
            <a:off x="482600" y="1966913"/>
            <a:ext cx="8178800" cy="19367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FF0066"/>
                </a:solidFill>
              </a:rPr>
              <a:t>任务</a:t>
            </a:r>
            <a:r>
              <a:rPr lang="zh-CN" altLang="en-US" dirty="0">
                <a:solidFill>
                  <a:srgbClr val="21212D"/>
                </a:solidFill>
              </a:rPr>
              <a:t>：逐个读入源程序字符并按照</a:t>
            </a:r>
            <a:r>
              <a:rPr lang="zh-CN" altLang="en-US" dirty="0">
                <a:solidFill>
                  <a:srgbClr val="FF3399"/>
                </a:solidFill>
              </a:rPr>
              <a:t>构词规则</a:t>
            </a:r>
            <a:r>
              <a:rPr lang="zh-CN" altLang="en-US" dirty="0">
                <a:solidFill>
                  <a:srgbClr val="21212D"/>
                </a:solidFill>
              </a:rPr>
              <a:t>切分成一系列单词</a:t>
            </a:r>
            <a:r>
              <a:rPr lang="en-US" altLang="zh-CN" dirty="0">
                <a:solidFill>
                  <a:srgbClr val="21212D"/>
                </a:solidFill>
              </a:rPr>
              <a:t>(token)</a:t>
            </a:r>
            <a:r>
              <a:rPr lang="zh-CN" altLang="en-US" dirty="0">
                <a:solidFill>
                  <a:srgbClr val="21212D"/>
                </a:solidFill>
              </a:rPr>
              <a:t>。单词是语言中具有独立意义的最小单位，包括保留字、标识符、运算符、标点符号和常量等。</a:t>
            </a:r>
            <a:endParaRPr lang="zh-CN" altLang="en-US" dirty="0">
              <a:solidFill>
                <a:srgbClr val="21212D"/>
              </a:solidFill>
            </a:endParaRPr>
          </a:p>
        </p:txBody>
      </p:sp>
      <p:sp>
        <p:nvSpPr>
          <p:cNvPr id="31748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749" name="页脚占位符 2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750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8069" name="Rectangle 5"/>
          <p:cNvSpPr/>
          <p:nvPr/>
        </p:nvSpPr>
        <p:spPr>
          <a:xfrm>
            <a:off x="1187450" y="2132013"/>
            <a:ext cx="518477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                  </a:t>
            </a: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标示符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1219200" y="2589213"/>
            <a:ext cx="5800725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[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左括号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21212D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071" name="Rectangle 7"/>
          <p:cNvSpPr/>
          <p:nvPr/>
        </p:nvSpPr>
        <p:spPr>
          <a:xfrm>
            <a:off x="1111250" y="3097213"/>
            <a:ext cx="5692775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90000"/>
            </a:pP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Index</a:t>
            </a:r>
            <a:r>
              <a:rPr lang="en-US" altLang="zh-CN" sz="3200" b="1" dirty="0">
                <a:latin typeface="Times New Roman" panose="02020603050405020304" pitchFamily="18" charset="0"/>
              </a:rPr>
              <a:t>           </a:t>
            </a: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标示符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1187450" y="3609975"/>
            <a:ext cx="5976938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]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右括号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21212D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073" name="Rectangle 9"/>
          <p:cNvSpPr/>
          <p:nvPr/>
        </p:nvSpPr>
        <p:spPr>
          <a:xfrm>
            <a:off x="1111250" y="4067175"/>
            <a:ext cx="5908675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90000"/>
            </a:pP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latin typeface="Times New Roman" panose="02020603050405020304" pitchFamily="18" charset="0"/>
              </a:rPr>
              <a:t>                  </a:t>
            </a: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赋值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1111250" y="4524375"/>
            <a:ext cx="59817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数字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21212D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1111250" y="4905375"/>
            <a:ext cx="5908675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加号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21212D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1111250" y="5362575"/>
            <a:ext cx="6269038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数字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21212D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8" name="Rectangle 13"/>
          <p:cNvSpPr/>
          <p:nvPr/>
        </p:nvSpPr>
        <p:spPr>
          <a:xfrm>
            <a:off x="611188" y="1265238"/>
            <a:ext cx="8532812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分析语句</a:t>
            </a:r>
            <a:r>
              <a:rPr lang="en-US" altLang="zh-CN" sz="3200" dirty="0">
                <a:solidFill>
                  <a:srgbClr val="21212D"/>
                </a:solidFill>
                <a:latin typeface="Times New Roman" panose="02020603050405020304" pitchFamily="18" charset="0"/>
              </a:rPr>
              <a:t>a[index]=4+2</a:t>
            </a:r>
            <a:r>
              <a:rPr lang="zh-CN" altLang="en-US" sz="3200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3200" dirty="0">
                <a:solidFill>
                  <a:srgbClr val="FF3399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单词</a:t>
            </a:r>
            <a:r>
              <a:rPr lang="zh-CN" altLang="en-US" sz="3200" dirty="0">
                <a:solidFill>
                  <a:srgbClr val="21212D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序列:</a:t>
            </a:r>
            <a:endParaRPr lang="zh-CN" altLang="en-US" sz="3200" dirty="0">
              <a:solidFill>
                <a:srgbClr val="21212D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714375" y="2074863"/>
            <a:ext cx="4537075" cy="431800"/>
          </a:xfrm>
          <a:prstGeom prst="rect">
            <a:avLst/>
          </a:prstGeom>
          <a:noFill/>
          <a:ln w="28575" algn="ctr">
            <a:solidFill>
              <a:schemeClr val="hlink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80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781" name="页脚占位符 2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3278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350" y="2409825"/>
            <a:ext cx="3308350" cy="2863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85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/>
      <p:bldP spid="88070" grpId="0" bldLvl="0" animBg="1"/>
      <p:bldP spid="88071" grpId="0"/>
      <p:bldP spid="88072" grpId="0" bldLvl="0" animBg="1"/>
      <p:bldP spid="88073" grpId="0"/>
      <p:bldP spid="88074" grpId="0" bldLvl="0" animBg="1"/>
      <p:bldP spid="88075" grpId="0" bldLvl="0" animBg="1"/>
      <p:bldP spid="88076" grpId="0" bldLvl="0" animBg="1"/>
      <p:bldP spid="8807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33794" name="Rectangle 2"/>
          <p:cNvSpPr/>
          <p:nvPr/>
        </p:nvSpPr>
        <p:spPr>
          <a:xfrm>
            <a:off x="1143000" y="2041525"/>
            <a:ext cx="6019800" cy="4200525"/>
          </a:xfrm>
          <a:prstGeom prst="rect">
            <a:avLst/>
          </a:prstGeom>
          <a:ln w="3810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type="title"/>
          </p:nvPr>
        </p:nvSpPr>
        <p:spPr>
          <a:xfrm>
            <a:off x="1066800" y="1163638"/>
            <a:ext cx="5638800" cy="6096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编译器逻辑结构的组成</a:t>
            </a:r>
            <a:endParaRPr lang="zh-CN" altLang="en-US" dirty="0">
              <a:latin typeface="方正舒体" panose="02010601030101010101" pitchFamily="2" charset="-122"/>
            </a:endParaRPr>
          </a:p>
        </p:txBody>
      </p:sp>
      <p:sp useBgFill="1">
        <p:nvSpPr>
          <p:cNvPr id="33796" name="Text Box 4"/>
          <p:cNvSpPr txBox="1"/>
          <p:nvPr/>
        </p:nvSpPr>
        <p:spPr>
          <a:xfrm>
            <a:off x="1676400" y="3717925"/>
            <a:ext cx="6096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词法分析程序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3797" name="Text Box 5"/>
          <p:cNvSpPr txBox="1"/>
          <p:nvPr/>
        </p:nvSpPr>
        <p:spPr>
          <a:xfrm>
            <a:off x="2667000" y="3717925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语法分析程序</a:t>
            </a:r>
            <a:endParaRPr lang="zh-CN" altLang="en-US" sz="32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3798" name="Text Box 6"/>
          <p:cNvSpPr txBox="1"/>
          <p:nvPr/>
        </p:nvSpPr>
        <p:spPr>
          <a:xfrm>
            <a:off x="3581400" y="3717925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语义分析程序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3799" name="Text Box 7"/>
          <p:cNvSpPr txBox="1"/>
          <p:nvPr/>
        </p:nvSpPr>
        <p:spPr>
          <a:xfrm>
            <a:off x="4495800" y="3717925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中间代码生成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3800" name="Text Box 8"/>
          <p:cNvSpPr txBox="1"/>
          <p:nvPr/>
        </p:nvSpPr>
        <p:spPr>
          <a:xfrm>
            <a:off x="5410200" y="3717925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代码优化程序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3801" name="Text Box 9"/>
          <p:cNvSpPr txBox="1"/>
          <p:nvPr/>
        </p:nvSpPr>
        <p:spPr>
          <a:xfrm>
            <a:off x="6324600" y="3717925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目标代码生成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3802" name="AutoShape 10"/>
          <p:cNvSpPr/>
          <p:nvPr/>
        </p:nvSpPr>
        <p:spPr>
          <a:xfrm>
            <a:off x="304800" y="3794125"/>
            <a:ext cx="838200" cy="1524000"/>
          </a:xfrm>
          <a:prstGeom prst="parallelogram">
            <a:avLst>
              <a:gd name="adj" fmla="val 25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3803" name="AutoShape 11"/>
          <p:cNvSpPr/>
          <p:nvPr/>
        </p:nvSpPr>
        <p:spPr>
          <a:xfrm>
            <a:off x="7315200" y="3717925"/>
            <a:ext cx="609600" cy="1905000"/>
          </a:xfrm>
          <a:prstGeom prst="parallelogram">
            <a:avLst>
              <a:gd name="adj" fmla="val 25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3804" name="AutoShape 12"/>
          <p:cNvSpPr/>
          <p:nvPr/>
        </p:nvSpPr>
        <p:spPr>
          <a:xfrm>
            <a:off x="1447800" y="2193925"/>
            <a:ext cx="1524000" cy="533400"/>
          </a:xfrm>
          <a:prstGeom prst="roundRect">
            <a:avLst>
              <a:gd name="adj" fmla="val 16667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常数表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3805" name="AutoShape 13"/>
          <p:cNvSpPr/>
          <p:nvPr/>
        </p:nvSpPr>
        <p:spPr>
          <a:xfrm>
            <a:off x="3124200" y="2193925"/>
            <a:ext cx="1371600" cy="533400"/>
          </a:xfrm>
          <a:prstGeom prst="roundRect">
            <a:avLst>
              <a:gd name="adj" fmla="val 16667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符号表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3806" name="AutoShape 14"/>
          <p:cNvSpPr/>
          <p:nvPr/>
        </p:nvSpPr>
        <p:spPr>
          <a:xfrm>
            <a:off x="4724400" y="2193925"/>
            <a:ext cx="1905000" cy="533400"/>
          </a:xfrm>
          <a:prstGeom prst="roundRect">
            <a:avLst>
              <a:gd name="adj" fmla="val 16667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错误处理器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7" name="Line 15"/>
          <p:cNvSpPr/>
          <p:nvPr/>
        </p:nvSpPr>
        <p:spPr>
          <a:xfrm>
            <a:off x="1066800" y="4784725"/>
            <a:ext cx="609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3808" name="Line 16"/>
          <p:cNvSpPr/>
          <p:nvPr/>
        </p:nvSpPr>
        <p:spPr>
          <a:xfrm>
            <a:off x="2286000" y="4784725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3809" name="Line 17"/>
          <p:cNvSpPr/>
          <p:nvPr/>
        </p:nvSpPr>
        <p:spPr>
          <a:xfrm>
            <a:off x="3200400" y="4784725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3810" name="Line 18"/>
          <p:cNvSpPr/>
          <p:nvPr/>
        </p:nvSpPr>
        <p:spPr>
          <a:xfrm>
            <a:off x="4114800" y="4784725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3811" name="Line 19"/>
          <p:cNvSpPr/>
          <p:nvPr/>
        </p:nvSpPr>
        <p:spPr>
          <a:xfrm>
            <a:off x="5029200" y="4784725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3812" name="Line 20"/>
          <p:cNvSpPr/>
          <p:nvPr/>
        </p:nvSpPr>
        <p:spPr>
          <a:xfrm>
            <a:off x="5943600" y="4784725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3813" name="Line 21"/>
          <p:cNvSpPr/>
          <p:nvPr/>
        </p:nvSpPr>
        <p:spPr>
          <a:xfrm>
            <a:off x="6858000" y="4784725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3814" name="Line 22"/>
          <p:cNvSpPr/>
          <p:nvPr/>
        </p:nvSpPr>
        <p:spPr>
          <a:xfrm>
            <a:off x="2438400" y="2727325"/>
            <a:ext cx="13716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815" name="Line 23"/>
          <p:cNvSpPr/>
          <p:nvPr/>
        </p:nvSpPr>
        <p:spPr>
          <a:xfrm>
            <a:off x="3810000" y="2727325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816" name="Line 24"/>
          <p:cNvSpPr/>
          <p:nvPr/>
        </p:nvSpPr>
        <p:spPr>
          <a:xfrm flipV="1">
            <a:off x="3810000" y="2727325"/>
            <a:ext cx="16002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817" name="Line 25"/>
          <p:cNvSpPr/>
          <p:nvPr/>
        </p:nvSpPr>
        <p:spPr>
          <a:xfrm flipV="1">
            <a:off x="1981200" y="3184525"/>
            <a:ext cx="18288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818" name="Line 26"/>
          <p:cNvSpPr/>
          <p:nvPr/>
        </p:nvSpPr>
        <p:spPr>
          <a:xfrm flipV="1">
            <a:off x="2895600" y="3184525"/>
            <a:ext cx="9144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819" name="Line 27"/>
          <p:cNvSpPr/>
          <p:nvPr/>
        </p:nvSpPr>
        <p:spPr>
          <a:xfrm flipH="1" flipV="1">
            <a:off x="3810000" y="3184525"/>
            <a:ext cx="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820" name="Line 28"/>
          <p:cNvSpPr/>
          <p:nvPr/>
        </p:nvSpPr>
        <p:spPr>
          <a:xfrm flipH="1" flipV="1">
            <a:off x="3810000" y="3184525"/>
            <a:ext cx="8382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821" name="Line 29"/>
          <p:cNvSpPr/>
          <p:nvPr/>
        </p:nvSpPr>
        <p:spPr>
          <a:xfrm flipH="1" flipV="1">
            <a:off x="3810000" y="3184525"/>
            <a:ext cx="17526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822" name="Line 30"/>
          <p:cNvSpPr/>
          <p:nvPr/>
        </p:nvSpPr>
        <p:spPr>
          <a:xfrm flipH="1" flipV="1">
            <a:off x="3810000" y="3184525"/>
            <a:ext cx="26670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823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824" name="页脚占位符 2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825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818" name="Rectangle 50"/>
          <p:cNvSpPr>
            <a:spLocks noGrp="1"/>
          </p:cNvSpPr>
          <p:nvPr>
            <p:ph type="title"/>
          </p:nvPr>
        </p:nvSpPr>
        <p:spPr>
          <a:xfrm>
            <a:off x="468313" y="1195388"/>
            <a:ext cx="5997575" cy="54451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语法分析程序（</a:t>
            </a:r>
            <a:r>
              <a:rPr lang="en-US" altLang="zh-CN" dirty="0">
                <a:latin typeface="方正舒体" panose="02010601030101010101" pitchFamily="2" charset="-122"/>
              </a:rPr>
              <a:t>parser）</a:t>
            </a:r>
            <a:endParaRPr lang="en-US" altLang="zh-CN" dirty="0">
              <a:latin typeface="方正舒体" panose="02010601030101010101" pitchFamily="2" charset="-122"/>
            </a:endParaRPr>
          </a:p>
        </p:txBody>
      </p:sp>
      <p:sp>
        <p:nvSpPr>
          <p:cNvPr id="21559" name="Rectangle 55"/>
          <p:cNvSpPr>
            <a:spLocks noGrp="1" noChangeArrowheads="1"/>
          </p:cNvSpPr>
          <p:nvPr>
            <p:ph idx="1"/>
          </p:nvPr>
        </p:nvSpPr>
        <p:spPr>
          <a:xfrm>
            <a:off x="503238" y="1843088"/>
            <a:ext cx="8137525" cy="37449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语法分析以词法分析程序输出的单词序列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(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或流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)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为输入，分析源程序的语法结构，判断它是否为相应程序设计语言的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合法程序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，并</a:t>
            </a:r>
            <a:r>
              <a:rPr kumimoji="1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可以确定单词流中违反源语言语法结构规则的错误。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21212D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1009650" marR="0" lvl="1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ea"/>
              </a:rPr>
              <a:t>（算术）表达式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ea"/>
              </a:rPr>
              <a:t>(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ea"/>
              </a:rPr>
              <a:t>例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ea"/>
              </a:rPr>
              <a:t>a + b * c - d - e / f)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ea"/>
              </a:rPr>
              <a:t>如何存储？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21212D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ea"/>
            </a:endParaRPr>
          </a:p>
          <a:p>
            <a:pPr marL="967105" marR="0" lvl="1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通常将</a:t>
            </a:r>
            <a:r>
              <a:rPr kumimoji="1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语法分析的结果表示为分析树（</a:t>
            </a:r>
            <a:r>
              <a:rPr kumimoji="1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parse tree）</a:t>
            </a:r>
            <a:r>
              <a:rPr kumimoji="1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或语法树(</a:t>
            </a:r>
            <a:r>
              <a:rPr kumimoji="1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syntax tree)。</a:t>
            </a:r>
            <a:endParaRPr kumimoji="1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</p:txBody>
      </p:sp>
      <p:sp>
        <p:nvSpPr>
          <p:cNvPr id="34820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821" name="页脚占位符 2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822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9">
                                            <p:txEl>
                                              <p:charRg st="82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1559">
                                            <p:txEl>
                                              <p:charRg st="82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9">
                                            <p:txEl>
                                              <p:charRg st="119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5842" name="页脚占位符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grpSp>
        <p:nvGrpSpPr>
          <p:cNvPr id="2" name="Group 50"/>
          <p:cNvGrpSpPr/>
          <p:nvPr/>
        </p:nvGrpSpPr>
        <p:grpSpPr>
          <a:xfrm>
            <a:off x="4267200" y="2794000"/>
            <a:ext cx="914400" cy="652463"/>
            <a:chOff x="2304" y="1223"/>
            <a:chExt cx="576" cy="411"/>
          </a:xfrm>
        </p:grpSpPr>
        <p:sp useBgFill="1">
          <p:nvSpPr>
            <p:cNvPr id="35845" name="Rectangle 4"/>
            <p:cNvSpPr/>
            <p:nvPr/>
          </p:nvSpPr>
          <p:spPr>
            <a:xfrm>
              <a:off x="2304" y="1223"/>
              <a:ext cx="576" cy="228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dirty="0">
                  <a:latin typeface="Times New Roman" panose="02020603050405020304" pitchFamily="18" charset="0"/>
                </a:rPr>
                <a:t>op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35846" name="Line 5"/>
            <p:cNvSpPr/>
            <p:nvPr/>
          </p:nvSpPr>
          <p:spPr>
            <a:xfrm>
              <a:off x="2608" y="1497"/>
              <a:ext cx="0" cy="13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 useBgFill="1">
        <p:nvSpPr>
          <p:cNvPr id="72710" name="Rectangle 6"/>
          <p:cNvSpPr/>
          <p:nvPr/>
        </p:nvSpPr>
        <p:spPr>
          <a:xfrm>
            <a:off x="4425950" y="3598863"/>
            <a:ext cx="609600" cy="144462"/>
          </a:xfrm>
          <a:prstGeom prst="rect">
            <a:avLst/>
          </a:prstGeom>
          <a:ln w="9525">
            <a:noFill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=</a:t>
            </a:r>
            <a:endParaRPr lang="en-US" altLang="zh-CN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52"/>
          <p:cNvGrpSpPr/>
          <p:nvPr/>
        </p:nvGrpSpPr>
        <p:grpSpPr>
          <a:xfrm>
            <a:off x="3275013" y="1985963"/>
            <a:ext cx="3455987" cy="936625"/>
            <a:chOff x="1776" y="729"/>
            <a:chExt cx="1920" cy="684"/>
          </a:xfrm>
        </p:grpSpPr>
        <p:sp>
          <p:nvSpPr>
            <p:cNvPr id="35849" name="Line 7"/>
            <p:cNvSpPr/>
            <p:nvPr/>
          </p:nvSpPr>
          <p:spPr>
            <a:xfrm flipH="1">
              <a:off x="1776" y="998"/>
              <a:ext cx="650" cy="41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5850" name="Line 8"/>
            <p:cNvSpPr/>
            <p:nvPr/>
          </p:nvSpPr>
          <p:spPr>
            <a:xfrm>
              <a:off x="2744" y="998"/>
              <a:ext cx="952" cy="36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 useBgFill="1">
          <p:nvSpPr>
            <p:cNvPr id="35851" name="Rectangle 11"/>
            <p:cNvSpPr/>
            <p:nvPr/>
          </p:nvSpPr>
          <p:spPr>
            <a:xfrm>
              <a:off x="2352" y="729"/>
              <a:ext cx="624" cy="18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dirty="0">
                  <a:latin typeface="Times New Roman" panose="02020603050405020304" pitchFamily="18" charset="0"/>
                </a:rPr>
                <a:t>exp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35852" name="Line 12"/>
            <p:cNvSpPr/>
            <p:nvPr/>
          </p:nvSpPr>
          <p:spPr>
            <a:xfrm>
              <a:off x="2608" y="957"/>
              <a:ext cx="0" cy="31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4" name="Group 49"/>
          <p:cNvGrpSpPr/>
          <p:nvPr/>
        </p:nvGrpSpPr>
        <p:grpSpPr>
          <a:xfrm>
            <a:off x="2428875" y="2960688"/>
            <a:ext cx="838200" cy="579437"/>
            <a:chOff x="1440" y="1413"/>
            <a:chExt cx="528" cy="365"/>
          </a:xfrm>
        </p:grpSpPr>
        <p:sp useBgFill="1">
          <p:nvSpPr>
            <p:cNvPr id="35854" name="Rectangle 9"/>
            <p:cNvSpPr/>
            <p:nvPr/>
          </p:nvSpPr>
          <p:spPr>
            <a:xfrm>
              <a:off x="1440" y="1413"/>
              <a:ext cx="528" cy="18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dirty="0">
                  <a:latin typeface="Times New Roman" panose="02020603050405020304" pitchFamily="18" charset="0"/>
                </a:rPr>
                <a:t>exp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35855" name="Line 13"/>
            <p:cNvSpPr/>
            <p:nvPr/>
          </p:nvSpPr>
          <p:spPr>
            <a:xfrm>
              <a:off x="1680" y="1595"/>
              <a:ext cx="0" cy="18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5" name="Group 51"/>
          <p:cNvGrpSpPr/>
          <p:nvPr/>
        </p:nvGrpSpPr>
        <p:grpSpPr>
          <a:xfrm>
            <a:off x="6010275" y="2887663"/>
            <a:ext cx="990600" cy="579437"/>
            <a:chOff x="3696" y="1367"/>
            <a:chExt cx="624" cy="365"/>
          </a:xfrm>
        </p:grpSpPr>
        <p:sp useBgFill="1">
          <p:nvSpPr>
            <p:cNvPr id="35857" name="Rectangle 10"/>
            <p:cNvSpPr/>
            <p:nvPr/>
          </p:nvSpPr>
          <p:spPr>
            <a:xfrm>
              <a:off x="3696" y="1367"/>
              <a:ext cx="624" cy="137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dirty="0">
                  <a:latin typeface="Times New Roman" panose="02020603050405020304" pitchFamily="18" charset="0"/>
                </a:rPr>
                <a:t>exp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35858" name="Line 14"/>
            <p:cNvSpPr/>
            <p:nvPr/>
          </p:nvSpPr>
          <p:spPr>
            <a:xfrm>
              <a:off x="3984" y="1550"/>
              <a:ext cx="0" cy="1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6" name="Group 47"/>
          <p:cNvGrpSpPr/>
          <p:nvPr/>
        </p:nvGrpSpPr>
        <p:grpSpPr>
          <a:xfrm>
            <a:off x="1133475" y="3467100"/>
            <a:ext cx="3276600" cy="723900"/>
            <a:chOff x="624" y="1732"/>
            <a:chExt cx="2064" cy="456"/>
          </a:xfrm>
        </p:grpSpPr>
        <p:sp useBgFill="1">
          <p:nvSpPr>
            <p:cNvPr id="35860" name="Rectangle 15"/>
            <p:cNvSpPr/>
            <p:nvPr/>
          </p:nvSpPr>
          <p:spPr>
            <a:xfrm>
              <a:off x="1056" y="1732"/>
              <a:ext cx="1200" cy="137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dirty="0">
                  <a:latin typeface="Times New Roman" panose="02020603050405020304" pitchFamily="18" charset="0"/>
                </a:rPr>
                <a:t>Subscript-exp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35861" name="Line 17"/>
            <p:cNvSpPr/>
            <p:nvPr/>
          </p:nvSpPr>
          <p:spPr>
            <a:xfrm flipH="1">
              <a:off x="624" y="1915"/>
              <a:ext cx="864" cy="22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5862" name="Line 18"/>
            <p:cNvSpPr/>
            <p:nvPr/>
          </p:nvSpPr>
          <p:spPr>
            <a:xfrm flipH="1">
              <a:off x="1344" y="1915"/>
              <a:ext cx="240" cy="22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5863" name="Line 19"/>
            <p:cNvSpPr/>
            <p:nvPr/>
          </p:nvSpPr>
          <p:spPr>
            <a:xfrm>
              <a:off x="1680" y="1915"/>
              <a:ext cx="432" cy="27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5864" name="Line 20"/>
            <p:cNvSpPr/>
            <p:nvPr/>
          </p:nvSpPr>
          <p:spPr>
            <a:xfrm>
              <a:off x="1824" y="1915"/>
              <a:ext cx="864" cy="1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7" name="Group 48"/>
          <p:cNvGrpSpPr/>
          <p:nvPr/>
        </p:nvGrpSpPr>
        <p:grpSpPr>
          <a:xfrm>
            <a:off x="5553075" y="3395663"/>
            <a:ext cx="1905000" cy="650875"/>
            <a:chOff x="3408" y="1687"/>
            <a:chExt cx="1200" cy="410"/>
          </a:xfrm>
        </p:grpSpPr>
        <p:sp useBgFill="1">
          <p:nvSpPr>
            <p:cNvPr id="35866" name="Rectangle 16"/>
            <p:cNvSpPr/>
            <p:nvPr/>
          </p:nvSpPr>
          <p:spPr>
            <a:xfrm>
              <a:off x="3648" y="1687"/>
              <a:ext cx="768" cy="18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dirty="0">
                  <a:latin typeface="Times New Roman" panose="02020603050405020304" pitchFamily="18" charset="0"/>
                </a:rPr>
                <a:t>add-exp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35867" name="Line 21"/>
            <p:cNvSpPr/>
            <p:nvPr/>
          </p:nvSpPr>
          <p:spPr>
            <a:xfrm flipH="1">
              <a:off x="3408" y="1915"/>
              <a:ext cx="528" cy="1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5868" name="Line 22"/>
            <p:cNvSpPr/>
            <p:nvPr/>
          </p:nvSpPr>
          <p:spPr>
            <a:xfrm flipH="1">
              <a:off x="4032" y="1915"/>
              <a:ext cx="0" cy="1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5869" name="Line 23"/>
            <p:cNvSpPr/>
            <p:nvPr/>
          </p:nvSpPr>
          <p:spPr>
            <a:xfrm>
              <a:off x="4128" y="1915"/>
              <a:ext cx="480" cy="1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 useBgFill="1">
        <p:nvSpPr>
          <p:cNvPr id="72732" name="Rectangle 28"/>
          <p:cNvSpPr/>
          <p:nvPr/>
        </p:nvSpPr>
        <p:spPr>
          <a:xfrm>
            <a:off x="2124075" y="4046538"/>
            <a:ext cx="228600" cy="361950"/>
          </a:xfrm>
          <a:prstGeom prst="rect">
            <a:avLst/>
          </a:prstGeom>
          <a:ln w="9525">
            <a:noFill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[</a:t>
            </a:r>
            <a:endParaRPr lang="en-US" altLang="zh-CN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 useBgFill="1">
        <p:nvSpPr>
          <p:cNvPr id="72733" name="Rectangle 29"/>
          <p:cNvSpPr/>
          <p:nvPr/>
        </p:nvSpPr>
        <p:spPr>
          <a:xfrm>
            <a:off x="4410075" y="4046538"/>
            <a:ext cx="228600" cy="361950"/>
          </a:xfrm>
          <a:prstGeom prst="rect">
            <a:avLst/>
          </a:prstGeom>
          <a:ln w="9525">
            <a:noFill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]</a:t>
            </a:r>
            <a:endParaRPr lang="en-US" altLang="zh-CN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 useBgFill="1">
        <p:nvSpPr>
          <p:cNvPr id="72734" name="Rectangle 30"/>
          <p:cNvSpPr/>
          <p:nvPr/>
        </p:nvSpPr>
        <p:spPr>
          <a:xfrm>
            <a:off x="6467475" y="4046538"/>
            <a:ext cx="228600" cy="361950"/>
          </a:xfrm>
          <a:prstGeom prst="rect">
            <a:avLst/>
          </a:prstGeom>
          <a:ln w="9525">
            <a:noFill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+</a:t>
            </a:r>
            <a:endParaRPr lang="en-US" altLang="zh-CN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Group 43"/>
          <p:cNvGrpSpPr/>
          <p:nvPr/>
        </p:nvGrpSpPr>
        <p:grpSpPr>
          <a:xfrm>
            <a:off x="523875" y="4119563"/>
            <a:ext cx="990600" cy="650875"/>
            <a:chOff x="240" y="2143"/>
            <a:chExt cx="624" cy="410"/>
          </a:xfrm>
        </p:grpSpPr>
        <p:sp useBgFill="1">
          <p:nvSpPr>
            <p:cNvPr id="35874" name="Rectangle 24"/>
            <p:cNvSpPr/>
            <p:nvPr/>
          </p:nvSpPr>
          <p:spPr>
            <a:xfrm>
              <a:off x="240" y="2143"/>
              <a:ext cx="624" cy="18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dirty="0">
                  <a:latin typeface="Times New Roman" panose="02020603050405020304" pitchFamily="18" charset="0"/>
                </a:rPr>
                <a:t>exp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35875" name="Line 31"/>
            <p:cNvSpPr/>
            <p:nvPr/>
          </p:nvSpPr>
          <p:spPr>
            <a:xfrm>
              <a:off x="624" y="2371"/>
              <a:ext cx="0" cy="1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9" name="Group 46"/>
          <p:cNvGrpSpPr/>
          <p:nvPr/>
        </p:nvGrpSpPr>
        <p:grpSpPr>
          <a:xfrm>
            <a:off x="7153275" y="4046538"/>
            <a:ext cx="914400" cy="579437"/>
            <a:chOff x="4416" y="2097"/>
            <a:chExt cx="576" cy="365"/>
          </a:xfrm>
        </p:grpSpPr>
        <p:sp useBgFill="1">
          <p:nvSpPr>
            <p:cNvPr id="35877" name="Rectangle 27"/>
            <p:cNvSpPr/>
            <p:nvPr/>
          </p:nvSpPr>
          <p:spPr>
            <a:xfrm>
              <a:off x="4416" y="2097"/>
              <a:ext cx="576" cy="18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dirty="0">
                  <a:latin typeface="Times New Roman" panose="02020603050405020304" pitchFamily="18" charset="0"/>
                </a:rPr>
                <a:t>exp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35878" name="Line 32"/>
            <p:cNvSpPr/>
            <p:nvPr/>
          </p:nvSpPr>
          <p:spPr>
            <a:xfrm>
              <a:off x="4752" y="2279"/>
              <a:ext cx="0" cy="18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0" name="Group 44"/>
          <p:cNvGrpSpPr/>
          <p:nvPr/>
        </p:nvGrpSpPr>
        <p:grpSpPr>
          <a:xfrm>
            <a:off x="2962275" y="4119563"/>
            <a:ext cx="838200" cy="577850"/>
            <a:chOff x="1776" y="2143"/>
            <a:chExt cx="528" cy="364"/>
          </a:xfrm>
        </p:grpSpPr>
        <p:sp useBgFill="1">
          <p:nvSpPr>
            <p:cNvPr id="35880" name="Rectangle 25"/>
            <p:cNvSpPr/>
            <p:nvPr/>
          </p:nvSpPr>
          <p:spPr>
            <a:xfrm>
              <a:off x="1776" y="2143"/>
              <a:ext cx="528" cy="18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dirty="0">
                  <a:latin typeface="Times New Roman" panose="02020603050405020304" pitchFamily="18" charset="0"/>
                </a:rPr>
                <a:t>exp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35881" name="Line 33"/>
            <p:cNvSpPr/>
            <p:nvPr/>
          </p:nvSpPr>
          <p:spPr>
            <a:xfrm>
              <a:off x="2064" y="2325"/>
              <a:ext cx="0" cy="1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1" name="Group 45"/>
          <p:cNvGrpSpPr/>
          <p:nvPr/>
        </p:nvGrpSpPr>
        <p:grpSpPr>
          <a:xfrm>
            <a:off x="5095875" y="4119563"/>
            <a:ext cx="914400" cy="506412"/>
            <a:chOff x="3120" y="2143"/>
            <a:chExt cx="576" cy="319"/>
          </a:xfrm>
        </p:grpSpPr>
        <p:sp useBgFill="1">
          <p:nvSpPr>
            <p:cNvPr id="35883" name="Rectangle 26"/>
            <p:cNvSpPr/>
            <p:nvPr/>
          </p:nvSpPr>
          <p:spPr>
            <a:xfrm>
              <a:off x="3120" y="2143"/>
              <a:ext cx="576" cy="91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dirty="0">
                  <a:latin typeface="Times New Roman" panose="02020603050405020304" pitchFamily="18" charset="0"/>
                </a:rPr>
                <a:t>exp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35884" name="Line 34"/>
            <p:cNvSpPr/>
            <p:nvPr/>
          </p:nvSpPr>
          <p:spPr>
            <a:xfrm>
              <a:off x="3456" y="2279"/>
              <a:ext cx="0" cy="18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 useBgFill="1">
        <p:nvSpPr>
          <p:cNvPr id="72739" name="Rectangle 35"/>
          <p:cNvSpPr/>
          <p:nvPr/>
        </p:nvSpPr>
        <p:spPr>
          <a:xfrm>
            <a:off x="447675" y="4770438"/>
            <a:ext cx="1524000" cy="723900"/>
          </a:xfrm>
          <a:prstGeom prst="rect">
            <a:avLst/>
          </a:prstGeom>
          <a:ln w="9525">
            <a:noFill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latin typeface="Times New Roman" panose="02020603050405020304" pitchFamily="18" charset="0"/>
              </a:rPr>
              <a:t>identifier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a</a:t>
            </a:r>
            <a:endParaRPr lang="en-US" altLang="zh-CN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 useBgFill="1">
        <p:nvSpPr>
          <p:cNvPr id="72740" name="Rectangle 36"/>
          <p:cNvSpPr/>
          <p:nvPr/>
        </p:nvSpPr>
        <p:spPr>
          <a:xfrm>
            <a:off x="4714875" y="4770438"/>
            <a:ext cx="1828800" cy="723900"/>
          </a:xfrm>
          <a:prstGeom prst="rect">
            <a:avLst/>
          </a:prstGeom>
          <a:ln w="9525">
            <a:noFill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latin typeface="Times New Roman" panose="02020603050405020304" pitchFamily="18" charset="0"/>
              </a:rPr>
              <a:t>number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4</a:t>
            </a:r>
            <a:endParaRPr lang="en-US" altLang="zh-CN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 useBgFill="1">
        <p:nvSpPr>
          <p:cNvPr id="72741" name="Rectangle 37"/>
          <p:cNvSpPr/>
          <p:nvPr/>
        </p:nvSpPr>
        <p:spPr>
          <a:xfrm>
            <a:off x="6848475" y="4770438"/>
            <a:ext cx="1752600" cy="723900"/>
          </a:xfrm>
          <a:prstGeom prst="rect">
            <a:avLst/>
          </a:prstGeom>
          <a:ln w="9525">
            <a:noFill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latin typeface="Times New Roman" panose="02020603050405020304" pitchFamily="18" charset="0"/>
              </a:rPr>
              <a:t>number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2</a:t>
            </a:r>
            <a:endParaRPr lang="en-US" altLang="zh-CN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 useBgFill="1">
        <p:nvSpPr>
          <p:cNvPr id="72742" name="Rectangle 38"/>
          <p:cNvSpPr/>
          <p:nvPr/>
        </p:nvSpPr>
        <p:spPr>
          <a:xfrm>
            <a:off x="2733675" y="4843463"/>
            <a:ext cx="1828800" cy="723900"/>
          </a:xfrm>
          <a:prstGeom prst="rect">
            <a:avLst/>
          </a:prstGeom>
          <a:ln w="9525">
            <a:noFill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latin typeface="Times New Roman" panose="02020603050405020304" pitchFamily="18" charset="0"/>
              </a:rPr>
              <a:t>identifier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index</a:t>
            </a:r>
            <a:endParaRPr lang="en-US" altLang="zh-CN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 useBgFill="1">
        <p:nvSpPr>
          <p:cNvPr id="72744" name="Rectangle 40"/>
          <p:cNvSpPr/>
          <p:nvPr/>
        </p:nvSpPr>
        <p:spPr>
          <a:xfrm>
            <a:off x="611188" y="1266825"/>
            <a:ext cx="8207375" cy="579438"/>
          </a:xfrm>
          <a:prstGeom prst="rect">
            <a:avLst/>
          </a:prstGeom>
          <a:ln w="9525">
            <a:noFill/>
          </a:ln>
        </p:spPr>
        <p:txBody>
          <a:bodyPr wrap="none" anchor="ctr" anchorCtr="0"/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dirty="0">
                <a:solidFill>
                  <a:srgbClr val="21212D"/>
                </a:solidFill>
                <a:latin typeface="Times New Roman" panose="02020603050405020304" pitchFamily="18" charset="0"/>
              </a:rPr>
              <a:t>句子</a:t>
            </a:r>
            <a:r>
              <a:rPr lang="en-US" altLang="zh-CN" dirty="0">
                <a:solidFill>
                  <a:srgbClr val="21212D"/>
                </a:solidFill>
                <a:latin typeface="Times New Roman" panose="02020603050405020304" pitchFamily="18" charset="0"/>
              </a:rPr>
              <a:t>a[index]=4+2</a:t>
            </a:r>
            <a:r>
              <a:rPr lang="zh-CN" altLang="en-US" dirty="0">
                <a:solidFill>
                  <a:srgbClr val="21212D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3399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分析树</a:t>
            </a:r>
            <a:r>
              <a:rPr lang="zh-CN" altLang="en-US" dirty="0">
                <a:solidFill>
                  <a:srgbClr val="21212D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(</a:t>
            </a:r>
            <a:r>
              <a:rPr lang="en-US" altLang="zh-CN" dirty="0">
                <a:solidFill>
                  <a:srgbClr val="21212D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parse tree)：</a:t>
            </a:r>
            <a:endParaRPr lang="en-US" altLang="zh-CN" dirty="0">
              <a:solidFill>
                <a:srgbClr val="21212D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</p:txBody>
      </p:sp>
      <p:sp>
        <p:nvSpPr>
          <p:cNvPr id="35890" name="AutoShape 41">
            <a:hlinkClick r:id="rId1" action="ppaction://hlinksldjump"/>
          </p:cNvPr>
          <p:cNvSpPr/>
          <p:nvPr/>
        </p:nvSpPr>
        <p:spPr>
          <a:xfrm>
            <a:off x="6696075" y="5899150"/>
            <a:ext cx="838200" cy="457200"/>
          </a:xfrm>
          <a:prstGeom prst="curvedDownArrow">
            <a:avLst>
              <a:gd name="adj1" fmla="val 36666"/>
              <a:gd name="adj2" fmla="val 73333"/>
              <a:gd name="adj3" fmla="val 3331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5895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bldLvl="0" animBg="1"/>
      <p:bldP spid="72732" grpId="0" bldLvl="0" animBg="1"/>
      <p:bldP spid="72733" grpId="0" bldLvl="0" animBg="1"/>
      <p:bldP spid="72734" grpId="0" bldLvl="0" animBg="1"/>
      <p:bldP spid="72739" grpId="0" bldLvl="0" animBg="1"/>
      <p:bldP spid="72740" grpId="0" bldLvl="0" animBg="1"/>
      <p:bldP spid="72741" grpId="0" bldLvl="0" animBg="1"/>
      <p:bldP spid="72742" grpId="0" bldLvl="0" animBg="1"/>
      <p:bldP spid="7274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66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1320800" y="1800225"/>
            <a:ext cx="3611563" cy="1557338"/>
            <a:chOff x="1344" y="720"/>
            <a:chExt cx="3840" cy="1920"/>
          </a:xfrm>
        </p:grpSpPr>
        <p:sp useBgFill="1">
          <p:nvSpPr>
            <p:cNvPr id="36869" name="Rectangle 3"/>
            <p:cNvSpPr/>
            <p:nvPr/>
          </p:nvSpPr>
          <p:spPr>
            <a:xfrm>
              <a:off x="2496" y="720"/>
              <a:ext cx="624" cy="240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dirty="0">
                  <a:latin typeface="Times New Roman" panose="02020603050405020304" pitchFamily="18" charset="0"/>
                </a:rPr>
                <a:t>=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36870" name="Line 4"/>
            <p:cNvSpPr/>
            <p:nvPr/>
          </p:nvSpPr>
          <p:spPr>
            <a:xfrm flipH="1">
              <a:off x="1824" y="960"/>
              <a:ext cx="864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6871" name="Line 5"/>
            <p:cNvSpPr/>
            <p:nvPr/>
          </p:nvSpPr>
          <p:spPr>
            <a:xfrm>
              <a:off x="2880" y="960"/>
              <a:ext cx="1248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 useBgFill="1">
          <p:nvSpPr>
            <p:cNvPr id="36872" name="Rectangle 6"/>
            <p:cNvSpPr/>
            <p:nvPr/>
          </p:nvSpPr>
          <p:spPr>
            <a:xfrm>
              <a:off x="1392" y="1392"/>
              <a:ext cx="528" cy="19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dirty="0">
                  <a:latin typeface="Times New Roman" panose="02020603050405020304" pitchFamily="18" charset="0"/>
                </a:rPr>
                <a:t>a[]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 useBgFill="1">
          <p:nvSpPr>
            <p:cNvPr id="36873" name="Rectangle 7"/>
            <p:cNvSpPr/>
            <p:nvPr/>
          </p:nvSpPr>
          <p:spPr>
            <a:xfrm>
              <a:off x="3984" y="1392"/>
              <a:ext cx="432" cy="240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dirty="0">
                  <a:latin typeface="Times New Roman" panose="02020603050405020304" pitchFamily="18" charset="0"/>
                </a:rPr>
                <a:t>+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36874" name="Line 9"/>
            <p:cNvSpPr/>
            <p:nvPr/>
          </p:nvSpPr>
          <p:spPr>
            <a:xfrm>
              <a:off x="1680" y="1632"/>
              <a:ext cx="0" cy="6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6875" name="Line 10"/>
            <p:cNvSpPr/>
            <p:nvPr/>
          </p:nvSpPr>
          <p:spPr>
            <a:xfrm flipH="1">
              <a:off x="3504" y="1632"/>
              <a:ext cx="624" cy="6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6876" name="Line 11"/>
            <p:cNvSpPr/>
            <p:nvPr/>
          </p:nvSpPr>
          <p:spPr>
            <a:xfrm>
              <a:off x="4224" y="1632"/>
              <a:ext cx="768" cy="6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 useBgFill="1">
          <p:nvSpPr>
            <p:cNvPr id="36877" name="Rectangle 13"/>
            <p:cNvSpPr/>
            <p:nvPr/>
          </p:nvSpPr>
          <p:spPr>
            <a:xfrm>
              <a:off x="3312" y="2352"/>
              <a:ext cx="432" cy="288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dirty="0">
                  <a:latin typeface="Times New Roman" panose="02020603050405020304" pitchFamily="18" charset="0"/>
                </a:rPr>
                <a:t>4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 useBgFill="1">
          <p:nvSpPr>
            <p:cNvPr id="36878" name="Rectangle 14"/>
            <p:cNvSpPr/>
            <p:nvPr/>
          </p:nvSpPr>
          <p:spPr>
            <a:xfrm>
              <a:off x="4752" y="2400"/>
              <a:ext cx="432" cy="19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dirty="0">
                  <a:latin typeface="Times New Roman" panose="02020603050405020304" pitchFamily="18" charset="0"/>
                </a:rPr>
                <a:t>2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 useBgFill="1">
          <p:nvSpPr>
            <p:cNvPr id="36879" name="Rectangle 15"/>
            <p:cNvSpPr/>
            <p:nvPr/>
          </p:nvSpPr>
          <p:spPr>
            <a:xfrm>
              <a:off x="1344" y="2352"/>
              <a:ext cx="576" cy="288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dirty="0">
                  <a:latin typeface="Times New Roman" panose="02020603050405020304" pitchFamily="18" charset="0"/>
                </a:rPr>
                <a:t>index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2548" name="Rectangle 20"/>
          <p:cNvSpPr>
            <a:spLocks noGrp="1"/>
          </p:cNvSpPr>
          <p:nvPr>
            <p:ph type="title"/>
          </p:nvPr>
        </p:nvSpPr>
        <p:spPr>
          <a:xfrm>
            <a:off x="247650" y="1354138"/>
            <a:ext cx="7632700" cy="43338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solidFill>
                  <a:srgbClr val="21212D"/>
                </a:solidFill>
                <a:latin typeface="宋体" panose="02010600030101010101" pitchFamily="2" charset="-122"/>
              </a:rPr>
              <a:t>句子</a:t>
            </a:r>
            <a:r>
              <a:rPr lang="en-US" altLang="zh-CN" dirty="0">
                <a:solidFill>
                  <a:srgbClr val="21212D"/>
                </a:solidFill>
                <a:latin typeface="宋体" panose="02010600030101010101" pitchFamily="2" charset="-122"/>
              </a:rPr>
              <a:t>a[index]=4+2</a:t>
            </a:r>
            <a:r>
              <a:rPr lang="zh-CN" altLang="en-US" dirty="0">
                <a:solidFill>
                  <a:srgbClr val="21212D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dirty="0">
                <a:latin typeface="方正舒体" panose="02010601030101010101" pitchFamily="2" charset="-122"/>
              </a:rPr>
              <a:t>语法树</a:t>
            </a:r>
            <a:r>
              <a:rPr lang="zh-CN" altLang="en-US" dirty="0">
                <a:solidFill>
                  <a:srgbClr val="21212D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21212D"/>
                </a:solidFill>
                <a:latin typeface="宋体" panose="02010600030101010101" pitchFamily="2" charset="-122"/>
              </a:rPr>
              <a:t>syntax tree)</a:t>
            </a:r>
            <a:endParaRPr lang="en-US" altLang="zh-CN" dirty="0">
              <a:solidFill>
                <a:srgbClr val="21212D"/>
              </a:solidFill>
              <a:latin typeface="宋体" panose="02010600030101010101" pitchFamily="2" charset="-122"/>
            </a:endParaRPr>
          </a:p>
        </p:txBody>
      </p:sp>
      <p:sp>
        <p:nvSpPr>
          <p:cNvPr id="22549" name="Rectangle 21"/>
          <p:cNvSpPr/>
          <p:nvPr/>
        </p:nvSpPr>
        <p:spPr>
          <a:xfrm>
            <a:off x="177800" y="3933825"/>
            <a:ext cx="7696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dirty="0">
                <a:solidFill>
                  <a:srgbClr val="2121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语法分析程序更趋向于生成语法树。 </a:t>
            </a:r>
            <a:endParaRPr lang="zh-CN" altLang="en-US" dirty="0">
              <a:solidFill>
                <a:srgbClr val="21212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882" name="AutoShape 22">
            <a:hlinkClick r:id="rId1" action="ppaction://hlinksldjump"/>
          </p:cNvPr>
          <p:cNvSpPr/>
          <p:nvPr/>
        </p:nvSpPr>
        <p:spPr>
          <a:xfrm>
            <a:off x="7010400" y="5334000"/>
            <a:ext cx="838200" cy="381000"/>
          </a:xfrm>
          <a:prstGeom prst="curvedUpArrow">
            <a:avLst>
              <a:gd name="adj1" fmla="val 44000"/>
              <a:gd name="adj2" fmla="val 88000"/>
              <a:gd name="adj3" fmla="val 3331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6884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080" y="1871980"/>
            <a:ext cx="3308350" cy="2865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86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" grpId="0"/>
      <p:bldP spid="225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890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37892" name="Rectangle 2"/>
          <p:cNvSpPr/>
          <p:nvPr/>
        </p:nvSpPr>
        <p:spPr>
          <a:xfrm>
            <a:off x="1143000" y="1870075"/>
            <a:ext cx="6019800" cy="4133850"/>
          </a:xfrm>
          <a:prstGeom prst="rect">
            <a:avLst/>
          </a:prstGeom>
          <a:ln w="3810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3" name="Rectangle 3"/>
          <p:cNvSpPr>
            <a:spLocks noGrp="1"/>
          </p:cNvSpPr>
          <p:nvPr>
            <p:ph type="title"/>
          </p:nvPr>
        </p:nvSpPr>
        <p:spPr>
          <a:xfrm>
            <a:off x="571500" y="1174750"/>
            <a:ext cx="5638800" cy="6096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2800" dirty="0">
                <a:latin typeface="方正舒体" panose="02010601030101010101" pitchFamily="2" charset="-122"/>
              </a:rPr>
              <a:t>编译器逻辑结构的组成</a:t>
            </a:r>
            <a:endParaRPr lang="zh-CN" altLang="en-US" sz="2800" dirty="0">
              <a:latin typeface="方正舒体" panose="02010601030101010101" pitchFamily="2" charset="-122"/>
            </a:endParaRPr>
          </a:p>
        </p:txBody>
      </p:sp>
      <p:sp useBgFill="1">
        <p:nvSpPr>
          <p:cNvPr id="37894" name="Text Box 4"/>
          <p:cNvSpPr txBox="1"/>
          <p:nvPr/>
        </p:nvSpPr>
        <p:spPr>
          <a:xfrm>
            <a:off x="1676400" y="3527425"/>
            <a:ext cx="6096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词法分析程序</a:t>
            </a:r>
            <a:endParaRPr lang="zh-CN" altLang="en-US" sz="32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7895" name="Text Box 5"/>
          <p:cNvSpPr txBox="1"/>
          <p:nvPr/>
        </p:nvSpPr>
        <p:spPr>
          <a:xfrm>
            <a:off x="2667000" y="3527425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语法分析程序</a:t>
            </a:r>
            <a:endParaRPr lang="zh-CN" altLang="en-US" sz="32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7896" name="Text Box 6"/>
          <p:cNvSpPr txBox="1"/>
          <p:nvPr/>
        </p:nvSpPr>
        <p:spPr>
          <a:xfrm>
            <a:off x="3581400" y="3527425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语义分析程序</a:t>
            </a:r>
            <a:endParaRPr lang="zh-CN" altLang="en-US" sz="32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7897" name="Text Box 7"/>
          <p:cNvSpPr txBox="1"/>
          <p:nvPr/>
        </p:nvSpPr>
        <p:spPr>
          <a:xfrm>
            <a:off x="4495800" y="3527425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中间代码生成</a:t>
            </a:r>
            <a:endParaRPr lang="zh-CN" altLang="en-US" sz="32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7898" name="Text Box 8"/>
          <p:cNvSpPr txBox="1"/>
          <p:nvPr/>
        </p:nvSpPr>
        <p:spPr>
          <a:xfrm>
            <a:off x="5410200" y="3527425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代码优化程序</a:t>
            </a:r>
            <a:endParaRPr lang="zh-CN" altLang="en-US" sz="32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7899" name="Text Box 9"/>
          <p:cNvSpPr txBox="1"/>
          <p:nvPr/>
        </p:nvSpPr>
        <p:spPr>
          <a:xfrm>
            <a:off x="6324600" y="3527425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目标代码生成</a:t>
            </a:r>
            <a:endParaRPr lang="zh-CN" altLang="en-US" sz="32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7900" name="AutoShape 10"/>
          <p:cNvSpPr/>
          <p:nvPr/>
        </p:nvSpPr>
        <p:spPr>
          <a:xfrm>
            <a:off x="304800" y="3603625"/>
            <a:ext cx="838200" cy="1524000"/>
          </a:xfrm>
          <a:prstGeom prst="parallelogram">
            <a:avLst>
              <a:gd name="adj" fmla="val 25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</a:t>
            </a:r>
            <a:endParaRPr lang="zh-CN" altLang="en-US" sz="3200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</a:t>
            </a:r>
            <a:endParaRPr lang="zh-CN" altLang="en-US" sz="3200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</a:t>
            </a:r>
            <a:endParaRPr lang="zh-CN" altLang="en-US" sz="3200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7901" name="AutoShape 11"/>
          <p:cNvSpPr/>
          <p:nvPr/>
        </p:nvSpPr>
        <p:spPr>
          <a:xfrm>
            <a:off x="7315200" y="3527425"/>
            <a:ext cx="609600" cy="1905000"/>
          </a:xfrm>
          <a:prstGeom prst="parallelogram">
            <a:avLst>
              <a:gd name="adj" fmla="val 25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</a:t>
            </a:r>
            <a:endParaRPr lang="zh-CN" altLang="en-US" sz="3200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</a:t>
            </a:r>
            <a:endParaRPr lang="zh-CN" altLang="en-US" sz="3200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</a:t>
            </a:r>
            <a:endParaRPr lang="zh-CN" altLang="en-US" sz="3200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</a:t>
            </a:r>
            <a:endParaRPr lang="zh-CN" altLang="en-US" sz="3200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7902" name="AutoShape 12"/>
          <p:cNvSpPr/>
          <p:nvPr/>
        </p:nvSpPr>
        <p:spPr>
          <a:xfrm>
            <a:off x="1447800" y="2003425"/>
            <a:ext cx="1524000" cy="533400"/>
          </a:xfrm>
          <a:prstGeom prst="roundRect">
            <a:avLst>
              <a:gd name="adj" fmla="val 16667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常数表</a:t>
            </a:r>
            <a:endParaRPr lang="zh-CN" altLang="en-US" sz="32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7903" name="AutoShape 13"/>
          <p:cNvSpPr/>
          <p:nvPr/>
        </p:nvSpPr>
        <p:spPr>
          <a:xfrm>
            <a:off x="3124200" y="2003425"/>
            <a:ext cx="1371600" cy="533400"/>
          </a:xfrm>
          <a:prstGeom prst="roundRect">
            <a:avLst>
              <a:gd name="adj" fmla="val 16667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符号表</a:t>
            </a:r>
            <a:endParaRPr lang="zh-CN" altLang="en-US" sz="32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37904" name="AutoShape 14"/>
          <p:cNvSpPr/>
          <p:nvPr/>
        </p:nvSpPr>
        <p:spPr>
          <a:xfrm>
            <a:off x="4724400" y="2003425"/>
            <a:ext cx="1905000" cy="533400"/>
          </a:xfrm>
          <a:prstGeom prst="roundRect">
            <a:avLst>
              <a:gd name="adj" fmla="val 16667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错误处理器</a:t>
            </a:r>
            <a:endParaRPr lang="zh-CN" altLang="en-US" sz="32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5" name="Line 15"/>
          <p:cNvSpPr/>
          <p:nvPr/>
        </p:nvSpPr>
        <p:spPr>
          <a:xfrm>
            <a:off x="1066800" y="4594225"/>
            <a:ext cx="609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7906" name="Line 16"/>
          <p:cNvSpPr/>
          <p:nvPr/>
        </p:nvSpPr>
        <p:spPr>
          <a:xfrm>
            <a:off x="2286000" y="4594225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7907" name="Line 17"/>
          <p:cNvSpPr/>
          <p:nvPr/>
        </p:nvSpPr>
        <p:spPr>
          <a:xfrm>
            <a:off x="3200400" y="4594225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7908" name="Line 18"/>
          <p:cNvSpPr/>
          <p:nvPr/>
        </p:nvSpPr>
        <p:spPr>
          <a:xfrm>
            <a:off x="4114800" y="4594225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7909" name="Line 19"/>
          <p:cNvSpPr/>
          <p:nvPr/>
        </p:nvSpPr>
        <p:spPr>
          <a:xfrm>
            <a:off x="5029200" y="4594225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7910" name="Line 20"/>
          <p:cNvSpPr/>
          <p:nvPr/>
        </p:nvSpPr>
        <p:spPr>
          <a:xfrm>
            <a:off x="5943600" y="4594225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7911" name="Line 21"/>
          <p:cNvSpPr/>
          <p:nvPr/>
        </p:nvSpPr>
        <p:spPr>
          <a:xfrm>
            <a:off x="6858000" y="4594225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7912" name="Line 22"/>
          <p:cNvSpPr/>
          <p:nvPr/>
        </p:nvSpPr>
        <p:spPr>
          <a:xfrm>
            <a:off x="2438400" y="2536825"/>
            <a:ext cx="13716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913" name="Line 23"/>
          <p:cNvSpPr/>
          <p:nvPr/>
        </p:nvSpPr>
        <p:spPr>
          <a:xfrm>
            <a:off x="3810000" y="2536825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914" name="Line 24"/>
          <p:cNvSpPr/>
          <p:nvPr/>
        </p:nvSpPr>
        <p:spPr>
          <a:xfrm flipV="1">
            <a:off x="3810000" y="2536825"/>
            <a:ext cx="16002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915" name="Line 25"/>
          <p:cNvSpPr/>
          <p:nvPr/>
        </p:nvSpPr>
        <p:spPr>
          <a:xfrm flipV="1">
            <a:off x="1981200" y="2994025"/>
            <a:ext cx="18288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916" name="Line 26"/>
          <p:cNvSpPr/>
          <p:nvPr/>
        </p:nvSpPr>
        <p:spPr>
          <a:xfrm flipV="1">
            <a:off x="2895600" y="2994025"/>
            <a:ext cx="9144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917" name="Line 27"/>
          <p:cNvSpPr/>
          <p:nvPr/>
        </p:nvSpPr>
        <p:spPr>
          <a:xfrm flipH="1" flipV="1">
            <a:off x="3810000" y="2994025"/>
            <a:ext cx="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918" name="Line 28"/>
          <p:cNvSpPr/>
          <p:nvPr/>
        </p:nvSpPr>
        <p:spPr>
          <a:xfrm flipH="1" flipV="1">
            <a:off x="3810000" y="2994025"/>
            <a:ext cx="8382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919" name="Line 29"/>
          <p:cNvSpPr/>
          <p:nvPr/>
        </p:nvSpPr>
        <p:spPr>
          <a:xfrm flipH="1" flipV="1">
            <a:off x="3810000" y="2994025"/>
            <a:ext cx="17526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920" name="Line 30"/>
          <p:cNvSpPr/>
          <p:nvPr/>
        </p:nvSpPr>
        <p:spPr>
          <a:xfrm flipH="1" flipV="1">
            <a:off x="3810000" y="2994025"/>
            <a:ext cx="26670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921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63" name="Rectangle 27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424863" cy="2952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第一代编程语言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：20世纪40年代，冯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•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诺伊曼存储—程序计算机，编写一串代码或程序成为必要，开始用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机器语言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编写程序；例如： 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21212D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            c7   06   0000 0002（16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进制）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rgbClr val="21212D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ea"/>
              </a:rPr>
              <a:t>该机器码表示：在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ea"/>
              </a:rPr>
              <a:t>IBM PC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ea"/>
              </a:rPr>
              <a:t>上使用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ea"/>
              </a:rPr>
              <a:t>Intel 8x86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1212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ea"/>
              </a:rPr>
              <a:t>处理器将数字2存入地址为0000的位置。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21212D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ea"/>
            </a:endParaRPr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页脚占位符 2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58888" y="4076700"/>
            <a:ext cx="7243762" cy="2047875"/>
            <a:chOff x="1258888" y="4076700"/>
            <a:chExt cx="7243762" cy="2047875"/>
          </a:xfrm>
        </p:grpSpPr>
        <p:pic>
          <p:nvPicPr>
            <p:cNvPr id="20486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21375" y="4076700"/>
              <a:ext cx="2581275" cy="204787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487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8888" y="4165600"/>
              <a:ext cx="4200525" cy="19431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488" name="Rectangle 10"/>
          <p:cNvSpPr>
            <a:spLocks noGrp="1"/>
          </p:cNvSpPr>
          <p:nvPr>
            <p:ph type="title"/>
          </p:nvPr>
        </p:nvSpPr>
        <p:spPr>
          <a:xfrm>
            <a:off x="539750" y="477838"/>
            <a:ext cx="5368925" cy="60325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1.</a:t>
            </a:r>
            <a:r>
              <a:rPr lang="en-US" altLang="zh-CN" dirty="0">
                <a:latin typeface="方正舒体" panose="02010601030101010101" pitchFamily="2" charset="-122"/>
              </a:rPr>
              <a:t>1 </a:t>
            </a:r>
            <a:r>
              <a:rPr lang="zh-CN" altLang="en-US" dirty="0">
                <a:latin typeface="方正舒体" panose="02010601030101010101" pitchFamily="2" charset="-122"/>
                <a:sym typeface="宋体" panose="02010600030101010101" pitchFamily="2" charset="-122"/>
              </a:rPr>
              <a:t>编译器技术的发展</a:t>
            </a:r>
            <a:r>
              <a:rPr lang="en-US" altLang="zh-CN" dirty="0">
                <a:latin typeface="方正舒体" panose="02010601030101010101" pitchFamily="2" charset="-122"/>
              </a:rPr>
              <a:t>(</a:t>
            </a:r>
            <a:r>
              <a:rPr lang="zh-CN" altLang="en-US" dirty="0">
                <a:latin typeface="方正舒体" panose="02010601030101010101" pitchFamily="2" charset="-122"/>
              </a:rPr>
              <a:t>续</a:t>
            </a:r>
            <a:r>
              <a:rPr lang="en-US" altLang="zh-CN" dirty="0">
                <a:latin typeface="方正舒体" panose="02010601030101010101" pitchFamily="2" charset="-122"/>
              </a:rPr>
              <a:t>)</a:t>
            </a:r>
            <a:endParaRPr lang="en-US" altLang="zh-CN" dirty="0"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>
                                            <p:txEl>
                                              <p:charRg st="100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14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16" name="Rectangle 41"/>
          <p:cNvSpPr>
            <a:spLocks noGrp="1"/>
          </p:cNvSpPr>
          <p:nvPr>
            <p:ph type="title"/>
          </p:nvPr>
        </p:nvSpPr>
        <p:spPr>
          <a:xfrm>
            <a:off x="609600" y="1171575"/>
            <a:ext cx="7747000" cy="5334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语义分析程序（</a:t>
            </a:r>
            <a:r>
              <a:rPr lang="en-US" altLang="zh-CN" dirty="0">
                <a:latin typeface="方正舒体" panose="02010601030101010101" pitchFamily="2" charset="-122"/>
              </a:rPr>
              <a:t>semantic analyzer）</a:t>
            </a:r>
            <a:endParaRPr lang="en-US" altLang="zh-CN" dirty="0">
              <a:latin typeface="方正舒体" panose="02010601030101010101" pitchFamily="2" charset="-122"/>
            </a:endParaRPr>
          </a:p>
        </p:txBody>
      </p:sp>
      <p:sp>
        <p:nvSpPr>
          <p:cNvPr id="23604" name="Rectangle 52"/>
          <p:cNvSpPr>
            <a:spLocks noGrp="1"/>
          </p:cNvSpPr>
          <p:nvPr>
            <p:ph idx="1"/>
          </p:nvPr>
        </p:nvSpPr>
        <p:spPr>
          <a:xfrm>
            <a:off x="571500" y="1704975"/>
            <a:ext cx="8001000" cy="423227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>
                <a:solidFill>
                  <a:srgbClr val="21212D"/>
                </a:solidFill>
              </a:rPr>
              <a:t>程序设计语言具有</a:t>
            </a:r>
            <a:r>
              <a:rPr lang="zh-CN" altLang="en-US" sz="2800" dirty="0">
                <a:solidFill>
                  <a:srgbClr val="0000FF"/>
                </a:solidFill>
              </a:rPr>
              <a:t>语法</a:t>
            </a:r>
            <a:r>
              <a:rPr lang="zh-CN" altLang="en-US" sz="2800" dirty="0">
                <a:solidFill>
                  <a:srgbClr val="21212D"/>
                </a:solidFill>
              </a:rPr>
              <a:t>和</a:t>
            </a:r>
            <a:r>
              <a:rPr lang="zh-CN" altLang="en-US" sz="2800" dirty="0">
                <a:solidFill>
                  <a:srgbClr val="0000FF"/>
                </a:solidFill>
              </a:rPr>
              <a:t>语义</a:t>
            </a:r>
            <a:r>
              <a:rPr lang="zh-CN" altLang="en-US" sz="2800" dirty="0">
                <a:solidFill>
                  <a:srgbClr val="21212D"/>
                </a:solidFill>
              </a:rPr>
              <a:t>两个特征。</a:t>
            </a:r>
            <a:r>
              <a:rPr lang="zh-CN" altLang="en-US" sz="2800" dirty="0">
                <a:solidFill>
                  <a:srgbClr val="0000FF"/>
                </a:solidFill>
                <a:latin typeface="Tahoma" panose="020B0604030504040204" pitchFamily="34" charset="0"/>
              </a:rPr>
              <a:t>语法特征</a:t>
            </a:r>
            <a:r>
              <a:rPr lang="zh-CN" altLang="en-US" sz="2800" dirty="0">
                <a:solidFill>
                  <a:srgbClr val="21212D"/>
                </a:solidFill>
                <a:latin typeface="Tahoma" panose="020B0604030504040204" pitchFamily="34" charset="0"/>
              </a:rPr>
              <a:t>描述</a:t>
            </a:r>
            <a:r>
              <a:rPr lang="zh-CN" altLang="en-US" sz="2800" dirty="0">
                <a:solidFill>
                  <a:srgbClr val="FF0066"/>
                </a:solidFill>
                <a:latin typeface="Tahoma" panose="020B0604030504040204" pitchFamily="34" charset="0"/>
              </a:rPr>
              <a:t>各语法成份的形式或结构</a:t>
            </a:r>
            <a:r>
              <a:rPr lang="zh-CN" altLang="en-US" sz="2800" dirty="0">
                <a:latin typeface="Tahoma" panose="020B0604030504040204" pitchFamily="34" charset="0"/>
              </a:rPr>
              <a:t>；</a:t>
            </a:r>
            <a:r>
              <a:rPr lang="zh-CN" altLang="en-US" sz="2800" dirty="0">
                <a:solidFill>
                  <a:srgbClr val="0000FF"/>
                </a:solidFill>
                <a:latin typeface="Tahoma" panose="020B0604030504040204" pitchFamily="34" charset="0"/>
              </a:rPr>
              <a:t>语义特征</a:t>
            </a:r>
            <a:r>
              <a:rPr lang="zh-CN" altLang="en-US" sz="2800" dirty="0">
                <a:solidFill>
                  <a:srgbClr val="21212D"/>
                </a:solidFill>
                <a:latin typeface="Tahoma" panose="020B0604030504040204" pitchFamily="34" charset="0"/>
              </a:rPr>
              <a:t>描述</a:t>
            </a:r>
            <a:r>
              <a:rPr lang="zh-CN" altLang="en-US" sz="2800" dirty="0">
                <a:solidFill>
                  <a:srgbClr val="FF0066"/>
                </a:solidFill>
                <a:latin typeface="Tahoma" panose="020B0604030504040204" pitchFamily="34" charset="0"/>
              </a:rPr>
              <a:t>各语法成份的</a:t>
            </a:r>
            <a:r>
              <a:rPr lang="zh-CN" altLang="en-US" sz="2800" dirty="0">
                <a:solidFill>
                  <a:srgbClr val="21212D"/>
                </a:solidFill>
                <a:latin typeface="Tahoma" panose="020B0604030504040204" pitchFamily="34" charset="0"/>
              </a:rPr>
              <a:t>含义</a:t>
            </a:r>
            <a:r>
              <a:rPr lang="zh-CN" altLang="en-US" sz="2800" dirty="0">
                <a:solidFill>
                  <a:srgbClr val="FF0066"/>
                </a:solidFill>
                <a:latin typeface="Tahoma" panose="020B0604030504040204" pitchFamily="34" charset="0"/>
              </a:rPr>
              <a:t>与</a:t>
            </a:r>
            <a:r>
              <a:rPr lang="zh-CN" altLang="en-US" sz="2800" dirty="0">
                <a:solidFill>
                  <a:srgbClr val="21212D"/>
                </a:solidFill>
                <a:latin typeface="Tahoma" panose="020B0604030504040204" pitchFamily="34" charset="0"/>
              </a:rPr>
              <a:t>功能；</a:t>
            </a:r>
            <a:endParaRPr lang="zh-CN" altLang="en-US" sz="2800" dirty="0">
              <a:solidFill>
                <a:srgbClr val="21212D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zh-CN" altLang="en-US" sz="2800" dirty="0">
                <a:solidFill>
                  <a:srgbClr val="21212D"/>
                </a:solidFill>
                <a:latin typeface="Tahoma" panose="020B0604030504040204" pitchFamily="34" charset="0"/>
              </a:rPr>
              <a:t>语义分析是</a:t>
            </a:r>
            <a:r>
              <a:rPr lang="zh-CN" altLang="en-US" sz="2800" dirty="0">
                <a:latin typeface="Tahoma" panose="020B0604030504040204" pitchFamily="34" charset="0"/>
              </a:rPr>
              <a:t>在</a:t>
            </a:r>
            <a:r>
              <a:rPr lang="zh-CN" altLang="en-US" sz="2800" dirty="0">
                <a:solidFill>
                  <a:srgbClr val="21212D"/>
                </a:solidFill>
                <a:latin typeface="Tahoma" panose="020B0604030504040204" pitchFamily="34" charset="0"/>
              </a:rPr>
              <a:t>语法分析程序确定出语法短语后，审查有无语义错误，并为代码生成阶段收集符号属性信息。</a:t>
            </a:r>
            <a:endParaRPr lang="en-US" altLang="zh-CN" sz="2800" dirty="0">
              <a:solidFill>
                <a:srgbClr val="21212D"/>
              </a:solidFill>
              <a:latin typeface="Tahoma" panose="020B0604030504040204" pitchFamily="34" charset="0"/>
            </a:endParaRPr>
          </a:p>
          <a:p>
            <a:pPr marL="866775" lvl="2" indent="-469900" eaLnBrk="1" hangingPunct="1"/>
            <a:r>
              <a:rPr lang="zh-CN" altLang="en-US" b="1" dirty="0">
                <a:solidFill>
                  <a:srgbClr val="21212D"/>
                </a:solidFill>
              </a:rPr>
              <a:t>语义属性包括变量的声明、计算表达式的值，语义分析包括类型检查等；</a:t>
            </a:r>
            <a:endParaRPr lang="en-US" altLang="zh-CN" b="1" dirty="0">
              <a:solidFill>
                <a:srgbClr val="21212D"/>
              </a:solidFill>
            </a:endParaRPr>
          </a:p>
          <a:p>
            <a:pPr marL="866775" lvl="2" indent="-469900" eaLnBrk="1" hangingPunct="1"/>
            <a:r>
              <a:rPr lang="zh-CN" altLang="en-US" b="1" dirty="0">
                <a:solidFill>
                  <a:srgbClr val="21212D"/>
                </a:solidFill>
              </a:rPr>
              <a:t>语义属性可以作为注释增加到语法树上。</a:t>
            </a:r>
            <a:endParaRPr lang="zh-CN" altLang="en-US" b="1" dirty="0">
              <a:solidFill>
                <a:srgbClr val="21212D"/>
              </a:solidFill>
              <a:latin typeface="Tahoma" panose="020B0604030504040204" pitchFamily="34" charset="0"/>
            </a:endParaRPr>
          </a:p>
        </p:txBody>
      </p:sp>
      <p:sp>
        <p:nvSpPr>
          <p:cNvPr id="38918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3604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>
                                            <p:txEl>
                                              <p:charRg st="55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3604">
                                            <p:txEl>
                                              <p:charRg st="55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>
                                            <p:txEl>
                                              <p:charRg st="103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3604">
                                            <p:txEl>
                                              <p:charRg st="103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>
                                            <p:txEl>
                                              <p:charRg st="13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3604">
                                            <p:txEl>
                                              <p:charRg st="136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  <a:p>
            <a:pPr lvl="0"/>
            <a:endParaRPr lang="en-US" altLang="zh-CN" sz="1200" dirty="0">
              <a:latin typeface="Verdana" panose="020B0604030504040204" pitchFamily="34" charset="0"/>
            </a:endParaRPr>
          </a:p>
        </p:txBody>
      </p:sp>
      <p:sp>
        <p:nvSpPr>
          <p:cNvPr id="39938" name="页脚占位符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295275" y="2197100"/>
            <a:ext cx="5843588" cy="3378200"/>
            <a:chOff x="576" y="1920"/>
            <a:chExt cx="4368" cy="2160"/>
          </a:xfrm>
        </p:grpSpPr>
        <p:grpSp>
          <p:nvGrpSpPr>
            <p:cNvPr id="39941" name="Group 3"/>
            <p:cNvGrpSpPr/>
            <p:nvPr/>
          </p:nvGrpSpPr>
          <p:grpSpPr>
            <a:xfrm>
              <a:off x="624" y="1920"/>
              <a:ext cx="4320" cy="2112"/>
              <a:chOff x="624" y="1920"/>
              <a:chExt cx="4320" cy="2112"/>
            </a:xfrm>
          </p:grpSpPr>
          <p:sp useBgFill="1">
            <p:nvSpPr>
              <p:cNvPr id="39942" name="Rectangle 4"/>
              <p:cNvSpPr/>
              <p:nvPr/>
            </p:nvSpPr>
            <p:spPr>
              <a:xfrm>
                <a:off x="1968" y="1920"/>
                <a:ext cx="624" cy="240"/>
              </a:xfrm>
              <a:prstGeom prst="rect">
                <a:avLst/>
              </a:prstGeom>
              <a:ln w="9525">
                <a:noFill/>
              </a:ln>
            </p:spPr>
            <p:txBody>
              <a:bodyPr wrap="none" anchor="ctr" anchorCtr="0"/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3600" dirty="0">
                    <a:solidFill>
                      <a:srgbClr val="21212D"/>
                    </a:solidFill>
                    <a:latin typeface="Times New Roman" panose="02020603050405020304" pitchFamily="18" charset="0"/>
                  </a:rPr>
                  <a:t>=</a:t>
                </a:r>
                <a:endParaRPr lang="en-US" altLang="zh-CN" sz="3600" dirty="0">
                  <a:solidFill>
                    <a:srgbClr val="21212D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3" name="Line 5"/>
              <p:cNvSpPr/>
              <p:nvPr/>
            </p:nvSpPr>
            <p:spPr>
              <a:xfrm flipH="1">
                <a:off x="1440" y="2112"/>
                <a:ext cx="720" cy="38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9944" name="Line 6"/>
              <p:cNvSpPr/>
              <p:nvPr/>
            </p:nvSpPr>
            <p:spPr>
              <a:xfrm>
                <a:off x="2592" y="2160"/>
                <a:ext cx="624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 useBgFill="1">
            <p:nvSpPr>
              <p:cNvPr id="39945" name="Rectangle 7"/>
              <p:cNvSpPr/>
              <p:nvPr/>
            </p:nvSpPr>
            <p:spPr>
              <a:xfrm>
                <a:off x="624" y="2496"/>
                <a:ext cx="1248" cy="432"/>
              </a:xfrm>
              <a:prstGeom prst="rect">
                <a:avLst/>
              </a:prstGeom>
              <a:ln w="9525">
                <a:noFill/>
              </a:ln>
            </p:spPr>
            <p:txBody>
              <a:bodyPr wrap="none" anchor="ctr" anchorCtr="0"/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3600" dirty="0">
                    <a:solidFill>
                      <a:srgbClr val="21212D"/>
                    </a:solidFill>
                    <a:latin typeface="Times New Roman" panose="02020603050405020304" pitchFamily="18" charset="0"/>
                  </a:rPr>
                  <a:t>a[]</a:t>
                </a:r>
                <a:endParaRPr lang="en-US" altLang="zh-CN" sz="3600" dirty="0">
                  <a:solidFill>
                    <a:srgbClr val="21212D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2000" dirty="0">
                    <a:solidFill>
                      <a:srgbClr val="FF3399"/>
                    </a:solidFill>
                    <a:latin typeface="Times New Roman" panose="02020603050405020304" pitchFamily="18" charset="0"/>
                  </a:rPr>
                  <a:t>array of integer</a:t>
                </a:r>
                <a:endParaRPr lang="en-US" altLang="zh-CN" sz="2000" dirty="0">
                  <a:solidFill>
                    <a:srgbClr val="FF3399"/>
                  </a:solidFill>
                  <a:latin typeface="Times New Roman" panose="02020603050405020304" pitchFamily="18" charset="0"/>
                </a:endParaRPr>
              </a:p>
            </p:txBody>
          </p:sp>
          <p:sp useBgFill="1">
            <p:nvSpPr>
              <p:cNvPr id="39946" name="Rectangle 8"/>
              <p:cNvSpPr/>
              <p:nvPr/>
            </p:nvSpPr>
            <p:spPr>
              <a:xfrm>
                <a:off x="2928" y="2352"/>
                <a:ext cx="816" cy="576"/>
              </a:xfrm>
              <a:prstGeom prst="rect">
                <a:avLst/>
              </a:prstGeom>
              <a:ln w="9525">
                <a:noFill/>
              </a:ln>
            </p:spPr>
            <p:txBody>
              <a:bodyPr wrap="none" anchor="ctr" anchorCtr="0"/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3600" dirty="0">
                    <a:solidFill>
                      <a:srgbClr val="21212D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3600" dirty="0">
                  <a:solidFill>
                    <a:srgbClr val="21212D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dirty="0">
                    <a:solidFill>
                      <a:srgbClr val="FF3399"/>
                    </a:solidFill>
                    <a:latin typeface="Times New Roman" panose="02020603050405020304" pitchFamily="18" charset="0"/>
                  </a:rPr>
                  <a:t>Integer</a:t>
                </a:r>
                <a:endParaRPr lang="en-US" altLang="zh-CN" dirty="0">
                  <a:solidFill>
                    <a:srgbClr val="FF3399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dirty="0">
                    <a:solidFill>
                      <a:srgbClr val="21212D"/>
                    </a:solidFill>
                    <a:latin typeface="Times New Roman" panose="02020603050405020304" pitchFamily="18" charset="0"/>
                  </a:rPr>
                  <a:t>val=6</a:t>
                </a:r>
                <a:endParaRPr lang="en-US" altLang="zh-CN" dirty="0">
                  <a:solidFill>
                    <a:srgbClr val="21212D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7" name="Line 9"/>
              <p:cNvSpPr/>
              <p:nvPr/>
            </p:nvSpPr>
            <p:spPr>
              <a:xfrm>
                <a:off x="1200" y="2928"/>
                <a:ext cx="1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9948" name="Line 10"/>
              <p:cNvSpPr/>
              <p:nvPr/>
            </p:nvSpPr>
            <p:spPr>
              <a:xfrm flipH="1">
                <a:off x="2880" y="2976"/>
                <a:ext cx="192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9949" name="Line 11"/>
              <p:cNvSpPr/>
              <p:nvPr/>
            </p:nvSpPr>
            <p:spPr>
              <a:xfrm>
                <a:off x="3600" y="2976"/>
                <a:ext cx="672" cy="3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 useBgFill="1">
            <p:nvSpPr>
              <p:cNvPr id="39950" name="Rectangle 12"/>
              <p:cNvSpPr/>
              <p:nvPr/>
            </p:nvSpPr>
            <p:spPr>
              <a:xfrm>
                <a:off x="2256" y="3168"/>
                <a:ext cx="1152" cy="864"/>
              </a:xfrm>
              <a:prstGeom prst="rect">
                <a:avLst/>
              </a:prstGeom>
              <a:ln w="9525">
                <a:noFill/>
              </a:ln>
            </p:spPr>
            <p:txBody>
              <a:bodyPr wrap="none" anchor="ctr" anchorCtr="0"/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3600" dirty="0">
                    <a:solidFill>
                      <a:srgbClr val="21212D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3600" dirty="0">
                  <a:solidFill>
                    <a:srgbClr val="21212D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dirty="0">
                    <a:solidFill>
                      <a:srgbClr val="FF3399"/>
                    </a:solidFill>
                    <a:latin typeface="Times New Roman" panose="02020603050405020304" pitchFamily="18" charset="0"/>
                  </a:rPr>
                  <a:t>dtype=integer</a:t>
                </a:r>
                <a:endParaRPr lang="en-US" altLang="zh-CN" dirty="0">
                  <a:solidFill>
                    <a:srgbClr val="FF3399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dirty="0">
                    <a:solidFill>
                      <a:srgbClr val="21212D"/>
                    </a:solidFill>
                    <a:latin typeface="Times New Roman" panose="02020603050405020304" pitchFamily="18" charset="0"/>
                  </a:rPr>
                  <a:t>val=4</a:t>
                </a:r>
                <a:endParaRPr lang="en-US" altLang="zh-CN" dirty="0">
                  <a:solidFill>
                    <a:srgbClr val="21212D"/>
                  </a:solidFill>
                  <a:latin typeface="Times New Roman" panose="02020603050405020304" pitchFamily="18" charset="0"/>
                </a:endParaRPr>
              </a:p>
            </p:txBody>
          </p:sp>
          <p:sp useBgFill="1">
            <p:nvSpPr>
              <p:cNvPr id="39951" name="Rectangle 13"/>
              <p:cNvSpPr/>
              <p:nvPr/>
            </p:nvSpPr>
            <p:spPr>
              <a:xfrm>
                <a:off x="3696" y="3216"/>
                <a:ext cx="1248" cy="768"/>
              </a:xfrm>
              <a:prstGeom prst="rect">
                <a:avLst/>
              </a:prstGeom>
              <a:ln w="9525">
                <a:noFill/>
              </a:ln>
            </p:spPr>
            <p:txBody>
              <a:bodyPr wrap="none" anchor="ctr" anchorCtr="0"/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3600" dirty="0">
                    <a:solidFill>
                      <a:srgbClr val="21212D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3600" dirty="0">
                  <a:solidFill>
                    <a:srgbClr val="21212D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dirty="0">
                    <a:solidFill>
                      <a:srgbClr val="FF3399"/>
                    </a:solidFill>
                    <a:latin typeface="Times New Roman" panose="02020603050405020304" pitchFamily="18" charset="0"/>
                  </a:rPr>
                  <a:t>dtype=integer</a:t>
                </a:r>
                <a:endParaRPr lang="en-US" altLang="zh-CN" dirty="0">
                  <a:solidFill>
                    <a:srgbClr val="FF3399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dirty="0">
                    <a:solidFill>
                      <a:srgbClr val="21212D"/>
                    </a:solidFill>
                    <a:latin typeface="Times New Roman" panose="02020603050405020304" pitchFamily="18" charset="0"/>
                  </a:rPr>
                  <a:t>val=2</a:t>
                </a:r>
                <a:endParaRPr lang="en-US" altLang="zh-CN" dirty="0">
                  <a:solidFill>
                    <a:srgbClr val="21212D"/>
                  </a:solidFill>
                  <a:latin typeface="Times New Roman" panose="02020603050405020304" pitchFamily="18" charset="0"/>
                </a:endParaRPr>
              </a:p>
            </p:txBody>
          </p:sp>
        </p:grpSp>
        <p:sp useBgFill="1">
          <p:nvSpPr>
            <p:cNvPr id="39952" name="Rectangle 14"/>
            <p:cNvSpPr/>
            <p:nvPr/>
          </p:nvSpPr>
          <p:spPr>
            <a:xfrm>
              <a:off x="576" y="3216"/>
              <a:ext cx="1152" cy="864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sz="3600" dirty="0">
                  <a:solidFill>
                    <a:srgbClr val="21212D"/>
                  </a:solidFill>
                  <a:latin typeface="Times New Roman" panose="02020603050405020304" pitchFamily="18" charset="0"/>
                </a:rPr>
                <a:t>index</a:t>
              </a:r>
              <a:endParaRPr lang="en-US" altLang="zh-CN" sz="3600" dirty="0">
                <a:solidFill>
                  <a:srgbClr val="21212D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dirty="0">
                  <a:solidFill>
                    <a:srgbClr val="FF3399"/>
                  </a:solidFill>
                  <a:latin typeface="Times New Roman" panose="02020603050405020304" pitchFamily="18" charset="0"/>
                </a:rPr>
                <a:t>dtype=integer</a:t>
              </a:r>
              <a:endParaRPr lang="en-US" altLang="zh-CN" dirty="0">
                <a:solidFill>
                  <a:srgbClr val="FF3399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dirty="0">
                  <a:solidFill>
                    <a:srgbClr val="21212D"/>
                  </a:solidFill>
                  <a:latin typeface="Times New Roman" panose="02020603050405020304" pitchFamily="18" charset="0"/>
                </a:rPr>
                <a:t>val=index</a:t>
              </a:r>
              <a:endParaRPr lang="en-US" altLang="zh-CN" dirty="0">
                <a:solidFill>
                  <a:srgbClr val="21212D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9953" name="Rectangle 17"/>
          <p:cNvSpPr/>
          <p:nvPr/>
        </p:nvSpPr>
        <p:spPr>
          <a:xfrm>
            <a:off x="1571625" y="5643563"/>
            <a:ext cx="5256213" cy="4127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marL="469900" indent="-469900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800" dirty="0">
                <a:solidFill>
                  <a:srgbClr val="21212D"/>
                </a:solidFill>
                <a:latin typeface="Times New Roman" panose="02020603050405020304" pitchFamily="18" charset="0"/>
              </a:rPr>
              <a:t>句子</a:t>
            </a:r>
            <a:r>
              <a:rPr lang="en-US" altLang="zh-CN" sz="2800" dirty="0">
                <a:solidFill>
                  <a:srgbClr val="21212D"/>
                </a:solidFill>
                <a:latin typeface="Times New Roman" panose="02020603050405020304" pitchFamily="18" charset="0"/>
              </a:rPr>
              <a:t>a[index]=4+2</a:t>
            </a:r>
            <a:r>
              <a:rPr lang="zh-CN" altLang="en-US" sz="2800" dirty="0">
                <a:solidFill>
                  <a:srgbClr val="21212D"/>
                </a:solidFill>
                <a:latin typeface="Times New Roman" panose="02020603050405020304" pitchFamily="18" charset="0"/>
              </a:rPr>
              <a:t>的注释</a:t>
            </a:r>
            <a:r>
              <a:rPr lang="zh-CN" altLang="en-US" sz="2800" dirty="0">
                <a:solidFill>
                  <a:srgbClr val="FF3399"/>
                </a:solidFill>
                <a:latin typeface="Times New Roman" panose="02020603050405020304" pitchFamily="18" charset="0"/>
              </a:rPr>
              <a:t>语法树</a:t>
            </a:r>
            <a:endParaRPr lang="zh-CN" altLang="en-US" sz="2800" dirty="0">
              <a:solidFill>
                <a:srgbClr val="FF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54" name="Rectangle 41"/>
          <p:cNvSpPr txBox="1"/>
          <p:nvPr/>
        </p:nvSpPr>
        <p:spPr>
          <a:xfrm>
            <a:off x="571500" y="1289050"/>
            <a:ext cx="7747000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600" dirty="0">
                <a:solidFill>
                  <a:srgbClr val="FF3399"/>
                </a:solidFill>
                <a:latin typeface="方正舒体" panose="02010601030101010101" pitchFamily="2" charset="-122"/>
              </a:rPr>
              <a:t>语义分析程序（</a:t>
            </a:r>
            <a:r>
              <a:rPr lang="en-US" altLang="zh-CN" sz="3600" dirty="0">
                <a:solidFill>
                  <a:srgbClr val="FF3399"/>
                </a:solidFill>
                <a:latin typeface="方正舒体" panose="02010601030101010101" pitchFamily="2" charset="-122"/>
              </a:rPr>
              <a:t>semantic analyzer）</a:t>
            </a:r>
            <a:endParaRPr lang="en-US" altLang="zh-CN" sz="3600" dirty="0">
              <a:solidFill>
                <a:srgbClr val="FF3399"/>
              </a:solidFill>
              <a:latin typeface="方正舒体" panose="02010601030101010101" pitchFamily="2" charset="-122"/>
            </a:endParaRPr>
          </a:p>
        </p:txBody>
      </p:sp>
      <p:pic>
        <p:nvPicPr>
          <p:cNvPr id="39956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4180" y="1936750"/>
            <a:ext cx="3308350" cy="2863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58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sz="1200" dirty="0">
              <a:latin typeface="Verdana" panose="020B0604030504040204" pitchFamily="34" charset="0"/>
            </a:endParaRPr>
          </a:p>
        </p:txBody>
      </p:sp>
      <p:sp>
        <p:nvSpPr>
          <p:cNvPr id="40962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40964" name="Rectangle 2"/>
          <p:cNvSpPr/>
          <p:nvPr/>
        </p:nvSpPr>
        <p:spPr>
          <a:xfrm>
            <a:off x="1403350" y="2073275"/>
            <a:ext cx="5616575" cy="4090988"/>
          </a:xfrm>
          <a:prstGeom prst="rect">
            <a:avLst/>
          </a:prstGeom>
          <a:ln w="3810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/>
          </p:cNvSpPr>
          <p:nvPr>
            <p:ph type="title"/>
          </p:nvPr>
        </p:nvSpPr>
        <p:spPr>
          <a:xfrm>
            <a:off x="1285875" y="1217613"/>
            <a:ext cx="5638800" cy="6096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编译器逻辑结构的组成</a:t>
            </a:r>
            <a:endParaRPr lang="zh-CN" altLang="en-US" dirty="0">
              <a:latin typeface="方正舒体" panose="02010601030101010101" pitchFamily="2" charset="-122"/>
            </a:endParaRPr>
          </a:p>
        </p:txBody>
      </p:sp>
      <p:sp useBgFill="1">
        <p:nvSpPr>
          <p:cNvPr id="40966" name="Text Box 4"/>
          <p:cNvSpPr txBox="1"/>
          <p:nvPr/>
        </p:nvSpPr>
        <p:spPr>
          <a:xfrm>
            <a:off x="1676400" y="3687763"/>
            <a:ext cx="6096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词法分析程序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0967" name="Text Box 5"/>
          <p:cNvSpPr txBox="1"/>
          <p:nvPr/>
        </p:nvSpPr>
        <p:spPr>
          <a:xfrm>
            <a:off x="2667000" y="3687763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语法分析程序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0968" name="Text Box 6"/>
          <p:cNvSpPr txBox="1"/>
          <p:nvPr/>
        </p:nvSpPr>
        <p:spPr>
          <a:xfrm>
            <a:off x="3581400" y="3687763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语义分析程序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0969" name="Text Box 7"/>
          <p:cNvSpPr txBox="1"/>
          <p:nvPr/>
        </p:nvSpPr>
        <p:spPr>
          <a:xfrm>
            <a:off x="4495800" y="3687763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中间代码生成</a:t>
            </a:r>
            <a:endParaRPr lang="zh-CN" altLang="en-US" sz="32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0970" name="Text Box 8"/>
          <p:cNvSpPr txBox="1"/>
          <p:nvPr/>
        </p:nvSpPr>
        <p:spPr>
          <a:xfrm>
            <a:off x="5410200" y="3687763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代码优化程序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0971" name="Text Box 9"/>
          <p:cNvSpPr txBox="1"/>
          <p:nvPr/>
        </p:nvSpPr>
        <p:spPr>
          <a:xfrm>
            <a:off x="6324600" y="3687763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目标代码生成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0972" name="AutoShape 10"/>
          <p:cNvSpPr/>
          <p:nvPr/>
        </p:nvSpPr>
        <p:spPr>
          <a:xfrm>
            <a:off x="304800" y="3763963"/>
            <a:ext cx="838200" cy="1524000"/>
          </a:xfrm>
          <a:prstGeom prst="parallelogram">
            <a:avLst>
              <a:gd name="adj" fmla="val 25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0973" name="AutoShape 11"/>
          <p:cNvSpPr/>
          <p:nvPr/>
        </p:nvSpPr>
        <p:spPr>
          <a:xfrm>
            <a:off x="7315200" y="3687763"/>
            <a:ext cx="609600" cy="1905000"/>
          </a:xfrm>
          <a:prstGeom prst="parallelogram">
            <a:avLst>
              <a:gd name="adj" fmla="val 25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0974" name="AutoShape 12"/>
          <p:cNvSpPr/>
          <p:nvPr/>
        </p:nvSpPr>
        <p:spPr>
          <a:xfrm>
            <a:off x="1447800" y="2163763"/>
            <a:ext cx="1524000" cy="533400"/>
          </a:xfrm>
          <a:prstGeom prst="roundRect">
            <a:avLst>
              <a:gd name="adj" fmla="val 16667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常数表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0975" name="AutoShape 13"/>
          <p:cNvSpPr/>
          <p:nvPr/>
        </p:nvSpPr>
        <p:spPr>
          <a:xfrm>
            <a:off x="3124200" y="2163763"/>
            <a:ext cx="1371600" cy="533400"/>
          </a:xfrm>
          <a:prstGeom prst="roundRect">
            <a:avLst>
              <a:gd name="adj" fmla="val 16667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符号表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0976" name="AutoShape 14"/>
          <p:cNvSpPr/>
          <p:nvPr/>
        </p:nvSpPr>
        <p:spPr>
          <a:xfrm>
            <a:off x="4724400" y="2163763"/>
            <a:ext cx="1905000" cy="533400"/>
          </a:xfrm>
          <a:prstGeom prst="roundRect">
            <a:avLst>
              <a:gd name="adj" fmla="val 16667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错误处理器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7" name="Line 15"/>
          <p:cNvSpPr/>
          <p:nvPr/>
        </p:nvSpPr>
        <p:spPr>
          <a:xfrm>
            <a:off x="1066800" y="4754563"/>
            <a:ext cx="609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78" name="Line 16"/>
          <p:cNvSpPr/>
          <p:nvPr/>
        </p:nvSpPr>
        <p:spPr>
          <a:xfrm>
            <a:off x="2286000" y="4754563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79" name="Line 17"/>
          <p:cNvSpPr/>
          <p:nvPr/>
        </p:nvSpPr>
        <p:spPr>
          <a:xfrm>
            <a:off x="3200400" y="4754563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80" name="Line 18"/>
          <p:cNvSpPr/>
          <p:nvPr/>
        </p:nvSpPr>
        <p:spPr>
          <a:xfrm>
            <a:off x="4114800" y="4754563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81" name="Line 19"/>
          <p:cNvSpPr/>
          <p:nvPr/>
        </p:nvSpPr>
        <p:spPr>
          <a:xfrm>
            <a:off x="5029200" y="4754563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82" name="Line 20"/>
          <p:cNvSpPr/>
          <p:nvPr/>
        </p:nvSpPr>
        <p:spPr>
          <a:xfrm>
            <a:off x="5943600" y="4754563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83" name="Line 21"/>
          <p:cNvSpPr/>
          <p:nvPr/>
        </p:nvSpPr>
        <p:spPr>
          <a:xfrm>
            <a:off x="6858000" y="4754563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84" name="Line 22"/>
          <p:cNvSpPr/>
          <p:nvPr/>
        </p:nvSpPr>
        <p:spPr>
          <a:xfrm>
            <a:off x="2438400" y="2697163"/>
            <a:ext cx="13716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85" name="Line 23"/>
          <p:cNvSpPr/>
          <p:nvPr/>
        </p:nvSpPr>
        <p:spPr>
          <a:xfrm>
            <a:off x="3810000" y="269716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86" name="Line 24"/>
          <p:cNvSpPr/>
          <p:nvPr/>
        </p:nvSpPr>
        <p:spPr>
          <a:xfrm flipV="1">
            <a:off x="3810000" y="2697163"/>
            <a:ext cx="16002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87" name="Line 25"/>
          <p:cNvSpPr/>
          <p:nvPr/>
        </p:nvSpPr>
        <p:spPr>
          <a:xfrm flipV="1">
            <a:off x="1981200" y="3154363"/>
            <a:ext cx="18288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88" name="Line 26"/>
          <p:cNvSpPr/>
          <p:nvPr/>
        </p:nvSpPr>
        <p:spPr>
          <a:xfrm flipV="1">
            <a:off x="2895600" y="3154363"/>
            <a:ext cx="9144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89" name="Line 27"/>
          <p:cNvSpPr/>
          <p:nvPr/>
        </p:nvSpPr>
        <p:spPr>
          <a:xfrm flipH="1" flipV="1">
            <a:off x="3810000" y="3154363"/>
            <a:ext cx="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90" name="Line 28"/>
          <p:cNvSpPr/>
          <p:nvPr/>
        </p:nvSpPr>
        <p:spPr>
          <a:xfrm flipH="1" flipV="1">
            <a:off x="3810000" y="3154363"/>
            <a:ext cx="8382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91" name="Line 29"/>
          <p:cNvSpPr/>
          <p:nvPr/>
        </p:nvSpPr>
        <p:spPr>
          <a:xfrm flipH="1" flipV="1">
            <a:off x="3810000" y="3154363"/>
            <a:ext cx="17526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92" name="Line 30"/>
          <p:cNvSpPr/>
          <p:nvPr/>
        </p:nvSpPr>
        <p:spPr>
          <a:xfrm flipH="1" flipV="1">
            <a:off x="3810000" y="3154363"/>
            <a:ext cx="26670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93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86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88" name="Rectangle 2"/>
          <p:cNvSpPr>
            <a:spLocks noGrp="1"/>
          </p:cNvSpPr>
          <p:nvPr>
            <p:ph type="title"/>
          </p:nvPr>
        </p:nvSpPr>
        <p:spPr>
          <a:xfrm>
            <a:off x="584200" y="1203325"/>
            <a:ext cx="4343400" cy="69215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中间代码生成</a:t>
            </a:r>
            <a:endParaRPr lang="zh-CN" altLang="en-US" dirty="0">
              <a:latin typeface="方正舒体" panose="02010601030101010101" pitchFamily="2" charset="-122"/>
            </a:endParaRPr>
          </a:p>
        </p:txBody>
      </p:sp>
      <p:sp>
        <p:nvSpPr>
          <p:cNvPr id="24584" name="Rectangle 8"/>
          <p:cNvSpPr/>
          <p:nvPr/>
        </p:nvSpPr>
        <p:spPr>
          <a:xfrm>
            <a:off x="500063" y="2003425"/>
            <a:ext cx="7675562" cy="1754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600" dirty="0">
                <a:solidFill>
                  <a:srgbClr val="FF3399"/>
                </a:solidFill>
                <a:latin typeface="Tahoma" panose="020B0604030504040204" pitchFamily="34" charset="0"/>
                <a:ea typeface="方正舒体" panose="02010601030101010101" pitchFamily="2" charset="-122"/>
              </a:rPr>
              <a:t>为了处理方便和便于代码优化，通常在语义分析后并不直接产生目标代码，而是生成介于源代码和目标代码二者之间的中间代码。</a:t>
            </a:r>
            <a:endParaRPr lang="zh-CN" altLang="en-US" sz="3600" dirty="0">
              <a:solidFill>
                <a:srgbClr val="FF3399"/>
              </a:solidFill>
              <a:latin typeface="Tahoma" panose="020B0604030504040204" pitchFamily="34" charset="0"/>
              <a:ea typeface="方正舒体" panose="02010601030101010101" pitchFamily="2" charset="-122"/>
            </a:endParaRPr>
          </a:p>
        </p:txBody>
      </p:sp>
      <p:pic>
        <p:nvPicPr>
          <p:cNvPr id="41991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650" y="3354705"/>
            <a:ext cx="3308350" cy="2865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3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sz="1200" dirty="0">
              <a:latin typeface="Verdana" panose="020B0604030504040204" pitchFamily="34" charset="0"/>
            </a:endParaRPr>
          </a:p>
        </p:txBody>
      </p:sp>
      <p:sp>
        <p:nvSpPr>
          <p:cNvPr id="43010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32" name="Rectangle 52"/>
          <p:cNvSpPr>
            <a:spLocks noGrp="1"/>
          </p:cNvSpPr>
          <p:nvPr>
            <p:ph idx="1"/>
          </p:nvPr>
        </p:nvSpPr>
        <p:spPr>
          <a:xfrm>
            <a:off x="468313" y="1914525"/>
            <a:ext cx="8001000" cy="309562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21212D"/>
                </a:solidFill>
              </a:rPr>
              <a:t>常用的中间代码形式：三地址码（</a:t>
            </a:r>
            <a:r>
              <a:rPr lang="en-US" altLang="zh-CN" dirty="0">
                <a:solidFill>
                  <a:srgbClr val="21212D"/>
                </a:solidFill>
              </a:rPr>
              <a:t>three-address code)</a:t>
            </a:r>
            <a:r>
              <a:rPr lang="zh-CN" altLang="en-US" dirty="0">
                <a:solidFill>
                  <a:srgbClr val="21212D"/>
                </a:solidFill>
              </a:rPr>
              <a:t>和</a:t>
            </a:r>
            <a:r>
              <a:rPr lang="en-US" altLang="zh-CN" dirty="0">
                <a:solidFill>
                  <a:srgbClr val="21212D"/>
                </a:solidFill>
              </a:rPr>
              <a:t>P-</a:t>
            </a:r>
            <a:r>
              <a:rPr lang="zh-CN" altLang="en-US" dirty="0">
                <a:solidFill>
                  <a:srgbClr val="21212D"/>
                </a:solidFill>
              </a:rPr>
              <a:t>代码。</a:t>
            </a:r>
            <a:endParaRPr lang="zh-CN" altLang="en-US" dirty="0">
              <a:solidFill>
                <a:srgbClr val="FF3399"/>
              </a:solidFill>
            </a:endParaRPr>
          </a:p>
          <a:p>
            <a:pPr lvl="1" indent="-436245" eaLnBrk="1" hangingPunct="1"/>
            <a:r>
              <a:rPr lang="zh-CN" altLang="en-US" b="1" dirty="0">
                <a:solidFill>
                  <a:srgbClr val="FF3399"/>
                </a:solidFill>
              </a:rPr>
              <a:t>例如</a:t>
            </a:r>
            <a:r>
              <a:rPr lang="zh-CN" altLang="en-US" b="1" dirty="0">
                <a:solidFill>
                  <a:srgbClr val="21212D"/>
                </a:solidFill>
              </a:rPr>
              <a:t>三地址码形式如下：</a:t>
            </a:r>
            <a:endParaRPr lang="zh-CN" altLang="en-US" b="1" dirty="0">
              <a:solidFill>
                <a:srgbClr val="21212D"/>
              </a:solidFill>
            </a:endParaRPr>
          </a:p>
          <a:p>
            <a:pPr lvl="2" indent="-394970" eaLnBrk="1" hangingPunct="1"/>
            <a:r>
              <a:rPr lang="en-US" altLang="zh-CN" sz="2800" b="1" dirty="0">
                <a:solidFill>
                  <a:srgbClr val="21212D"/>
                </a:solidFill>
                <a:latin typeface="Times New Roman" panose="02020603050405020304" pitchFamily="18" charset="0"/>
              </a:rPr>
              <a:t>x = y  op z</a:t>
            </a:r>
            <a:endParaRPr lang="en-US" altLang="zh-CN" sz="2800" b="1" dirty="0">
              <a:solidFill>
                <a:srgbClr val="21212D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rgbClr val="21212D"/>
                </a:solidFill>
              </a:rPr>
              <a:t>句子</a:t>
            </a:r>
            <a:r>
              <a:rPr lang="en-US" altLang="zh-CN" dirty="0">
                <a:solidFill>
                  <a:srgbClr val="21212D"/>
                </a:solidFill>
              </a:rPr>
              <a:t>a[index]=4+2</a:t>
            </a:r>
            <a:r>
              <a:rPr lang="zh-CN" altLang="en-US" dirty="0">
                <a:solidFill>
                  <a:srgbClr val="21212D"/>
                </a:solidFill>
              </a:rPr>
              <a:t>生成的相应的三地址码如下图所示:</a:t>
            </a:r>
            <a:endParaRPr lang="en-US" altLang="zh-CN" dirty="0"/>
          </a:p>
        </p:txBody>
      </p:sp>
      <p:sp>
        <p:nvSpPr>
          <p:cNvPr id="43013" name="Rectangle 2"/>
          <p:cNvSpPr>
            <a:spLocks noGrp="1"/>
          </p:cNvSpPr>
          <p:nvPr>
            <p:ph type="title"/>
          </p:nvPr>
        </p:nvSpPr>
        <p:spPr>
          <a:xfrm>
            <a:off x="611188" y="1050925"/>
            <a:ext cx="4343400" cy="69215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中间代码生成</a:t>
            </a:r>
            <a:endParaRPr lang="zh-CN" altLang="en-US" dirty="0">
              <a:latin typeface="方正舒体" panose="02010601030101010101" pitchFamily="2" charset="-122"/>
            </a:endParaRPr>
          </a:p>
        </p:txBody>
      </p:sp>
      <p:sp>
        <p:nvSpPr>
          <p:cNvPr id="43014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6132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>
                                            <p:txEl>
                                              <p:charRg st="41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46132">
                                            <p:txEl>
                                              <p:charRg st="41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>
                                            <p:txEl>
                                              <p:charRg st="5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46132">
                                            <p:txEl>
                                              <p:charRg st="53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>
                                            <p:txEl>
                                              <p:charRg st="6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46132">
                                            <p:txEl>
                                              <p:charRg st="65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3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  <a:p>
            <a:pPr lvl="0"/>
            <a:endParaRPr lang="en-US" altLang="zh-CN" sz="1200" dirty="0">
              <a:latin typeface="Verdana" panose="020B0604030504040204" pitchFamily="34" charset="0"/>
            </a:endParaRPr>
          </a:p>
        </p:txBody>
      </p:sp>
      <p:sp>
        <p:nvSpPr>
          <p:cNvPr id="44034" name="页脚占位符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grpSp>
        <p:nvGrpSpPr>
          <p:cNvPr id="44036" name="Group 2"/>
          <p:cNvGrpSpPr/>
          <p:nvPr/>
        </p:nvGrpSpPr>
        <p:grpSpPr>
          <a:xfrm>
            <a:off x="1212850" y="2293938"/>
            <a:ext cx="3733800" cy="1828800"/>
            <a:chOff x="1344" y="720"/>
            <a:chExt cx="3840" cy="1920"/>
          </a:xfrm>
        </p:grpSpPr>
        <p:sp useBgFill="1">
          <p:nvSpPr>
            <p:cNvPr id="44037" name="Rectangle 3"/>
            <p:cNvSpPr/>
            <p:nvPr/>
          </p:nvSpPr>
          <p:spPr>
            <a:xfrm>
              <a:off x="2496" y="720"/>
              <a:ext cx="624" cy="240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dirty="0">
                  <a:latin typeface="Times New Roman" panose="02020603050405020304" pitchFamily="18" charset="0"/>
                </a:rPr>
                <a:t>=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44038" name="Line 4"/>
            <p:cNvSpPr/>
            <p:nvPr/>
          </p:nvSpPr>
          <p:spPr>
            <a:xfrm flipH="1">
              <a:off x="1824" y="960"/>
              <a:ext cx="864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39" name="Line 5"/>
            <p:cNvSpPr/>
            <p:nvPr/>
          </p:nvSpPr>
          <p:spPr>
            <a:xfrm>
              <a:off x="2880" y="960"/>
              <a:ext cx="1248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 useBgFill="1">
          <p:nvSpPr>
            <p:cNvPr id="44040" name="Rectangle 6"/>
            <p:cNvSpPr/>
            <p:nvPr/>
          </p:nvSpPr>
          <p:spPr>
            <a:xfrm>
              <a:off x="1392" y="1392"/>
              <a:ext cx="528" cy="19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dirty="0">
                  <a:latin typeface="Times New Roman" panose="02020603050405020304" pitchFamily="18" charset="0"/>
                </a:rPr>
                <a:t>a[]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 useBgFill="1">
          <p:nvSpPr>
            <p:cNvPr id="44041" name="Rectangle 7"/>
            <p:cNvSpPr/>
            <p:nvPr/>
          </p:nvSpPr>
          <p:spPr>
            <a:xfrm>
              <a:off x="3984" y="1392"/>
              <a:ext cx="432" cy="240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dirty="0">
                  <a:latin typeface="Times New Roman" panose="02020603050405020304" pitchFamily="18" charset="0"/>
                </a:rPr>
                <a:t>+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44042" name="Line 8"/>
            <p:cNvSpPr/>
            <p:nvPr/>
          </p:nvSpPr>
          <p:spPr>
            <a:xfrm>
              <a:off x="1680" y="1632"/>
              <a:ext cx="0" cy="6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43" name="Line 9"/>
            <p:cNvSpPr/>
            <p:nvPr/>
          </p:nvSpPr>
          <p:spPr>
            <a:xfrm flipH="1">
              <a:off x="3504" y="1632"/>
              <a:ext cx="624" cy="6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44" name="Line 10"/>
            <p:cNvSpPr/>
            <p:nvPr/>
          </p:nvSpPr>
          <p:spPr>
            <a:xfrm>
              <a:off x="4224" y="1632"/>
              <a:ext cx="768" cy="6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 useBgFill="1">
          <p:nvSpPr>
            <p:cNvPr id="44045" name="Rectangle 11"/>
            <p:cNvSpPr/>
            <p:nvPr/>
          </p:nvSpPr>
          <p:spPr>
            <a:xfrm>
              <a:off x="3312" y="2352"/>
              <a:ext cx="432" cy="288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dirty="0">
                  <a:latin typeface="Times New Roman" panose="02020603050405020304" pitchFamily="18" charset="0"/>
                </a:rPr>
                <a:t>4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 useBgFill="1">
          <p:nvSpPr>
            <p:cNvPr id="44046" name="Rectangle 12"/>
            <p:cNvSpPr/>
            <p:nvPr/>
          </p:nvSpPr>
          <p:spPr>
            <a:xfrm>
              <a:off x="4752" y="2400"/>
              <a:ext cx="432" cy="19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dirty="0">
                  <a:latin typeface="Times New Roman" panose="02020603050405020304" pitchFamily="18" charset="0"/>
                </a:rPr>
                <a:t>2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 useBgFill="1">
          <p:nvSpPr>
            <p:cNvPr id="44047" name="Rectangle 13"/>
            <p:cNvSpPr/>
            <p:nvPr/>
          </p:nvSpPr>
          <p:spPr>
            <a:xfrm>
              <a:off x="1344" y="2352"/>
              <a:ext cx="576" cy="288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dirty="0">
                  <a:latin typeface="Times New Roman" panose="02020603050405020304" pitchFamily="18" charset="0"/>
                </a:rPr>
                <a:t>index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4048" name="Rectangle 18"/>
          <p:cNvSpPr/>
          <p:nvPr/>
        </p:nvSpPr>
        <p:spPr>
          <a:xfrm>
            <a:off x="831850" y="4884738"/>
            <a:ext cx="5211763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solidFill>
                  <a:srgbClr val="21212D"/>
                </a:solidFill>
                <a:latin typeface="Times New Roman" panose="02020603050405020304" pitchFamily="18" charset="0"/>
              </a:rPr>
              <a:t>a[index]=4+2</a:t>
            </a:r>
            <a:r>
              <a:rPr lang="zh-CN" altLang="en-US" dirty="0">
                <a:solidFill>
                  <a:srgbClr val="21212D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3399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语法树</a:t>
            </a:r>
            <a:endParaRPr lang="zh-CN" altLang="en-US" dirty="0">
              <a:solidFill>
                <a:srgbClr val="FF3399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</p:txBody>
      </p:sp>
      <p:sp>
        <p:nvSpPr>
          <p:cNvPr id="74769" name="AutoShape 17"/>
          <p:cNvSpPr/>
          <p:nvPr/>
        </p:nvSpPr>
        <p:spPr>
          <a:xfrm>
            <a:off x="4741863" y="3000375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0000FF"/>
          </a:solidFill>
          <a:ln w="9525">
            <a:noFill/>
          </a:ln>
        </p:spPr>
        <p:txBody>
          <a:bodyPr wrap="none" anchor="ctr" anchorCtr="0">
            <a:spAutoFit/>
          </a:bodyPr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4050" name="AutoShape 19"/>
          <p:cNvSpPr/>
          <p:nvPr/>
        </p:nvSpPr>
        <p:spPr>
          <a:xfrm>
            <a:off x="5175250" y="5037138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0000FF"/>
          </a:solidFill>
          <a:ln w="9525">
            <a:noFill/>
          </a:ln>
        </p:spPr>
        <p:txBody>
          <a:bodyPr wrap="none" anchor="ctr" anchorCtr="0">
            <a:spAutoFit/>
          </a:bodyPr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4766" name="Rectangle 14"/>
          <p:cNvSpPr/>
          <p:nvPr/>
        </p:nvSpPr>
        <p:spPr>
          <a:xfrm>
            <a:off x="5707063" y="2420938"/>
            <a:ext cx="2578100" cy="154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90000"/>
            </a:pP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     t1=4+2</a:t>
            </a:r>
            <a:endParaRPr lang="en-US" altLang="zh-CN" dirty="0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90000"/>
            </a:pP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     t2=index×4</a:t>
            </a:r>
            <a:endParaRPr lang="en-US" altLang="zh-CN" dirty="0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90000"/>
            </a:pP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     t3=&amp;a+t2</a:t>
            </a:r>
            <a:endParaRPr lang="en-US" altLang="zh-CN" dirty="0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90000"/>
            </a:pP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     * t3=t1</a:t>
            </a:r>
            <a:endParaRPr lang="en-US" altLang="zh-CN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52" name="Rectangle 20"/>
          <p:cNvSpPr/>
          <p:nvPr/>
        </p:nvSpPr>
        <p:spPr>
          <a:xfrm>
            <a:off x="6440488" y="5006975"/>
            <a:ext cx="2130425" cy="334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dirty="0">
                <a:solidFill>
                  <a:srgbClr val="21212D"/>
                </a:solidFill>
                <a:latin typeface="宋体" panose="02010600030101010101" pitchFamily="2" charset="-122"/>
              </a:rPr>
              <a:t>生成的</a:t>
            </a:r>
            <a:r>
              <a:rPr lang="zh-CN" altLang="en-US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三地址码</a:t>
            </a:r>
            <a:endParaRPr lang="zh-CN" altLang="en-US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44053" name="Rectangle 2"/>
          <p:cNvSpPr txBox="1"/>
          <p:nvPr/>
        </p:nvSpPr>
        <p:spPr>
          <a:xfrm>
            <a:off x="539750" y="1193800"/>
            <a:ext cx="4343400" cy="692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600" dirty="0">
                <a:solidFill>
                  <a:srgbClr val="FF3399"/>
                </a:solidFill>
                <a:latin typeface="方正舒体" panose="02010601030101010101" pitchFamily="2" charset="-122"/>
              </a:rPr>
              <a:t>中间代码生成</a:t>
            </a:r>
            <a:endParaRPr lang="zh-CN" altLang="en-US" sz="3600" dirty="0">
              <a:solidFill>
                <a:srgbClr val="FF3399"/>
              </a:solidFill>
              <a:latin typeface="方正舒体" panose="02010601030101010101" pitchFamily="2" charset="-122"/>
            </a:endParaRPr>
          </a:p>
        </p:txBody>
      </p:sp>
      <p:sp>
        <p:nvSpPr>
          <p:cNvPr id="44054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9" grpId="0" bldLvl="0" animBg="1"/>
      <p:bldP spid="7476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en-US" altLang="zh-CN" sz="1200" dirty="0">
              <a:latin typeface="Verdana" panose="020B0604030504040204" pitchFamily="34" charset="0"/>
            </a:endParaRPr>
          </a:p>
        </p:txBody>
      </p:sp>
      <p:sp>
        <p:nvSpPr>
          <p:cNvPr id="45058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45060" name="Rectangle 2"/>
          <p:cNvSpPr/>
          <p:nvPr/>
        </p:nvSpPr>
        <p:spPr>
          <a:xfrm>
            <a:off x="1403350" y="2073275"/>
            <a:ext cx="5616575" cy="4122738"/>
          </a:xfrm>
          <a:prstGeom prst="rect">
            <a:avLst/>
          </a:prstGeom>
          <a:ln w="3810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1" name="Rectangle 3"/>
          <p:cNvSpPr>
            <a:spLocks noGrp="1"/>
          </p:cNvSpPr>
          <p:nvPr>
            <p:ph type="title"/>
          </p:nvPr>
        </p:nvSpPr>
        <p:spPr>
          <a:xfrm>
            <a:off x="468313" y="1265238"/>
            <a:ext cx="5638800" cy="6096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编译器逻辑结构的组成</a:t>
            </a:r>
            <a:endParaRPr lang="zh-CN" altLang="en-US" dirty="0">
              <a:latin typeface="方正舒体" panose="02010601030101010101" pitchFamily="2" charset="-122"/>
            </a:endParaRPr>
          </a:p>
        </p:txBody>
      </p:sp>
      <p:sp useBgFill="1">
        <p:nvSpPr>
          <p:cNvPr id="45062" name="Text Box 4"/>
          <p:cNvSpPr txBox="1"/>
          <p:nvPr/>
        </p:nvSpPr>
        <p:spPr>
          <a:xfrm>
            <a:off x="1676400" y="3687763"/>
            <a:ext cx="6096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词法分析程序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5063" name="Text Box 5"/>
          <p:cNvSpPr txBox="1"/>
          <p:nvPr/>
        </p:nvSpPr>
        <p:spPr>
          <a:xfrm>
            <a:off x="2667000" y="3687763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语法分析程序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5064" name="Text Box 6"/>
          <p:cNvSpPr txBox="1"/>
          <p:nvPr/>
        </p:nvSpPr>
        <p:spPr>
          <a:xfrm>
            <a:off x="3581400" y="3687763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语义分析程序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5065" name="Text Box 7"/>
          <p:cNvSpPr txBox="1"/>
          <p:nvPr/>
        </p:nvSpPr>
        <p:spPr>
          <a:xfrm>
            <a:off x="4495800" y="3687763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中间代码生成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5066" name="Text Box 8"/>
          <p:cNvSpPr txBox="1"/>
          <p:nvPr/>
        </p:nvSpPr>
        <p:spPr>
          <a:xfrm>
            <a:off x="5410200" y="3687763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代码优化程序</a:t>
            </a:r>
            <a:endParaRPr lang="zh-CN" altLang="en-US" sz="32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5067" name="Text Box 9"/>
          <p:cNvSpPr txBox="1"/>
          <p:nvPr/>
        </p:nvSpPr>
        <p:spPr>
          <a:xfrm>
            <a:off x="6324600" y="3687763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目标代码生成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5068" name="AutoShape 10"/>
          <p:cNvSpPr/>
          <p:nvPr/>
        </p:nvSpPr>
        <p:spPr>
          <a:xfrm>
            <a:off x="304800" y="3763963"/>
            <a:ext cx="838200" cy="1524000"/>
          </a:xfrm>
          <a:prstGeom prst="parallelogram">
            <a:avLst>
              <a:gd name="adj" fmla="val 25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5069" name="AutoShape 11"/>
          <p:cNvSpPr/>
          <p:nvPr/>
        </p:nvSpPr>
        <p:spPr>
          <a:xfrm>
            <a:off x="7315200" y="3687763"/>
            <a:ext cx="609600" cy="1905000"/>
          </a:xfrm>
          <a:prstGeom prst="parallelogram">
            <a:avLst>
              <a:gd name="adj" fmla="val 25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5070" name="AutoShape 12"/>
          <p:cNvSpPr/>
          <p:nvPr/>
        </p:nvSpPr>
        <p:spPr>
          <a:xfrm>
            <a:off x="1447800" y="2163763"/>
            <a:ext cx="1524000" cy="533400"/>
          </a:xfrm>
          <a:prstGeom prst="roundRect">
            <a:avLst>
              <a:gd name="adj" fmla="val 16667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常数表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5071" name="AutoShape 13"/>
          <p:cNvSpPr/>
          <p:nvPr/>
        </p:nvSpPr>
        <p:spPr>
          <a:xfrm>
            <a:off x="3124200" y="2163763"/>
            <a:ext cx="1371600" cy="533400"/>
          </a:xfrm>
          <a:prstGeom prst="roundRect">
            <a:avLst>
              <a:gd name="adj" fmla="val 16667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符号表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5072" name="AutoShape 14"/>
          <p:cNvSpPr/>
          <p:nvPr/>
        </p:nvSpPr>
        <p:spPr>
          <a:xfrm>
            <a:off x="4724400" y="2163763"/>
            <a:ext cx="1905000" cy="533400"/>
          </a:xfrm>
          <a:prstGeom prst="roundRect">
            <a:avLst>
              <a:gd name="adj" fmla="val 16667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错误处理器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3" name="Line 15"/>
          <p:cNvSpPr/>
          <p:nvPr/>
        </p:nvSpPr>
        <p:spPr>
          <a:xfrm>
            <a:off x="1066800" y="4754563"/>
            <a:ext cx="609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5074" name="Line 16"/>
          <p:cNvSpPr/>
          <p:nvPr/>
        </p:nvSpPr>
        <p:spPr>
          <a:xfrm>
            <a:off x="2286000" y="4754563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5075" name="Line 17"/>
          <p:cNvSpPr/>
          <p:nvPr/>
        </p:nvSpPr>
        <p:spPr>
          <a:xfrm>
            <a:off x="3200400" y="4754563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5076" name="Line 18"/>
          <p:cNvSpPr/>
          <p:nvPr/>
        </p:nvSpPr>
        <p:spPr>
          <a:xfrm>
            <a:off x="4114800" y="4754563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5077" name="Line 19"/>
          <p:cNvSpPr/>
          <p:nvPr/>
        </p:nvSpPr>
        <p:spPr>
          <a:xfrm>
            <a:off x="5029200" y="4754563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5078" name="Line 20"/>
          <p:cNvSpPr/>
          <p:nvPr/>
        </p:nvSpPr>
        <p:spPr>
          <a:xfrm>
            <a:off x="5943600" y="4754563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5079" name="Line 21"/>
          <p:cNvSpPr/>
          <p:nvPr/>
        </p:nvSpPr>
        <p:spPr>
          <a:xfrm>
            <a:off x="6858000" y="4754563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5080" name="Line 22"/>
          <p:cNvSpPr/>
          <p:nvPr/>
        </p:nvSpPr>
        <p:spPr>
          <a:xfrm>
            <a:off x="2438400" y="2697163"/>
            <a:ext cx="13716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81" name="Line 23"/>
          <p:cNvSpPr/>
          <p:nvPr/>
        </p:nvSpPr>
        <p:spPr>
          <a:xfrm>
            <a:off x="3810000" y="269716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82" name="Line 24"/>
          <p:cNvSpPr/>
          <p:nvPr/>
        </p:nvSpPr>
        <p:spPr>
          <a:xfrm flipV="1">
            <a:off x="3810000" y="2697163"/>
            <a:ext cx="16002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83" name="Line 25"/>
          <p:cNvSpPr/>
          <p:nvPr/>
        </p:nvSpPr>
        <p:spPr>
          <a:xfrm flipV="1">
            <a:off x="1981200" y="3154363"/>
            <a:ext cx="18288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84" name="Line 26"/>
          <p:cNvSpPr/>
          <p:nvPr/>
        </p:nvSpPr>
        <p:spPr>
          <a:xfrm flipV="1">
            <a:off x="2895600" y="3154363"/>
            <a:ext cx="9144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85" name="Line 27"/>
          <p:cNvSpPr/>
          <p:nvPr/>
        </p:nvSpPr>
        <p:spPr>
          <a:xfrm flipH="1" flipV="1">
            <a:off x="3810000" y="3154363"/>
            <a:ext cx="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86" name="Line 28"/>
          <p:cNvSpPr/>
          <p:nvPr/>
        </p:nvSpPr>
        <p:spPr>
          <a:xfrm flipH="1" flipV="1">
            <a:off x="3810000" y="3154363"/>
            <a:ext cx="8382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87" name="Line 29"/>
          <p:cNvSpPr/>
          <p:nvPr/>
        </p:nvSpPr>
        <p:spPr>
          <a:xfrm flipH="1" flipV="1">
            <a:off x="3810000" y="3154363"/>
            <a:ext cx="17526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88" name="Line 30"/>
          <p:cNvSpPr/>
          <p:nvPr/>
        </p:nvSpPr>
        <p:spPr>
          <a:xfrm flipH="1" flipV="1">
            <a:off x="3810000" y="3154363"/>
            <a:ext cx="26670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89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sz="1200" dirty="0">
              <a:latin typeface="Verdana" panose="020B0604030504040204" pitchFamily="34" charset="0"/>
            </a:endParaRPr>
          </a:p>
        </p:txBody>
      </p:sp>
      <p:sp>
        <p:nvSpPr>
          <p:cNvPr id="46082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Rectangle 2"/>
          <p:cNvSpPr>
            <a:spLocks noGrp="1"/>
          </p:cNvSpPr>
          <p:nvPr>
            <p:ph type="title"/>
          </p:nvPr>
        </p:nvSpPr>
        <p:spPr>
          <a:xfrm>
            <a:off x="539750" y="1265238"/>
            <a:ext cx="3816350" cy="5492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代码优化程序</a:t>
            </a:r>
            <a:endParaRPr lang="zh-CN" altLang="en-US" dirty="0">
              <a:latin typeface="方正舒体" panose="02010601030101010101" pitchFamily="2" charset="-122"/>
            </a:endParaRPr>
          </a:p>
        </p:txBody>
      </p:sp>
      <p:sp>
        <p:nvSpPr>
          <p:cNvPr id="25610" name="Rectangle 10"/>
          <p:cNvSpPr>
            <a:spLocks noGrp="1"/>
          </p:cNvSpPr>
          <p:nvPr>
            <p:ph idx="1"/>
          </p:nvPr>
        </p:nvSpPr>
        <p:spPr>
          <a:xfrm>
            <a:off x="468313" y="1985963"/>
            <a:ext cx="8072437" cy="25209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21212D"/>
                </a:solidFill>
              </a:rPr>
              <a:t>代码优化工作可以在不同的编译阶段进行，其中对中间代码的优化尤其重要。</a:t>
            </a:r>
            <a:endParaRPr lang="zh-CN" altLang="en-US" dirty="0">
              <a:solidFill>
                <a:srgbClr val="21212D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21212D"/>
                </a:solidFill>
              </a:rPr>
              <a:t>为了使生成的目标代码更为高效，可以对产生的中间代码进行等价变换或改造（称为代码的优化）。</a:t>
            </a:r>
            <a:endParaRPr lang="zh-CN" altLang="en-US" dirty="0">
              <a:solidFill>
                <a:srgbClr val="21212D"/>
              </a:solidFill>
            </a:endParaRPr>
          </a:p>
          <a:p>
            <a:pPr eaLnBrk="1" hangingPunct="1"/>
            <a:endParaRPr lang="zh-CN" altLang="en-US" dirty="0">
              <a:solidFill>
                <a:srgbClr val="21212D"/>
              </a:solidFill>
            </a:endParaRPr>
          </a:p>
        </p:txBody>
      </p:sp>
      <p:sp>
        <p:nvSpPr>
          <p:cNvPr id="46086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5610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charRg st="35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5610">
                                            <p:txEl>
                                              <p:charRg st="35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en-US" altLang="zh-CN" sz="1200" dirty="0">
              <a:latin typeface="Verdana" panose="020B0604030504040204" pitchFamily="34" charset="0"/>
            </a:endParaRPr>
          </a:p>
        </p:txBody>
      </p:sp>
      <p:sp>
        <p:nvSpPr>
          <p:cNvPr id="47106" name="页脚占位符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91138" name="Rectangle 2"/>
          <p:cNvSpPr>
            <a:spLocks noRot="1"/>
          </p:cNvSpPr>
          <p:nvPr/>
        </p:nvSpPr>
        <p:spPr>
          <a:xfrm>
            <a:off x="3995738" y="1968500"/>
            <a:ext cx="3889375" cy="3517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5000"/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</a:rPr>
              <a:t>优化为如下</a:t>
            </a: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代码</a:t>
            </a: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:</a:t>
            </a:r>
            <a:endParaRPr lang="zh-CN" altLang="en-US" sz="3200" b="1" dirty="0">
              <a:latin typeface="Times New Roman" panose="02020603050405020304" pitchFamily="18" charset="0"/>
              <a:ea typeface="方正舒体" panose="02010601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5000"/>
            </a:pP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t2=index × 4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5000"/>
            </a:pP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t3=&amp;a+ t2</a:t>
            </a:r>
            <a:endParaRPr lang="en-US" altLang="zh-CN" sz="3200" b="1" dirty="0">
              <a:solidFill>
                <a:srgbClr val="FF0066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5000"/>
            </a:pP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* t3=6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</p:txBody>
      </p:sp>
      <p:sp>
        <p:nvSpPr>
          <p:cNvPr id="91139" name="Rectangle 3"/>
          <p:cNvSpPr/>
          <p:nvPr/>
        </p:nvSpPr>
        <p:spPr>
          <a:xfrm>
            <a:off x="431800" y="2039938"/>
            <a:ext cx="3924300" cy="292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90000"/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</a:rPr>
              <a:t>上述</a:t>
            </a: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中间代码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90000"/>
            </a:pPr>
            <a:r>
              <a:rPr lang="zh-CN" altLang="en-US" sz="3200" b="1" dirty="0">
                <a:latin typeface="Times New Roman" panose="02020603050405020304" pitchFamily="18" charset="0"/>
                <a:ea typeface="方正舒体" panose="02010601030101010101" pitchFamily="2" charset="-122"/>
              </a:rPr>
              <a:t>    </a:t>
            </a: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t1=4+2</a:t>
            </a:r>
            <a:endParaRPr lang="en-US" altLang="zh-CN" sz="3200" b="1" dirty="0">
              <a:solidFill>
                <a:srgbClr val="FF0066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90000"/>
            </a:pP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    t2=index ×</a:t>
            </a:r>
            <a:r>
              <a:rPr lang="en-US" altLang="zh-CN" sz="3200" b="1" baseline="-10000" dirty="0">
                <a:solidFill>
                  <a:srgbClr val="FF0066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 </a:t>
            </a: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4</a:t>
            </a:r>
            <a:endParaRPr lang="en-US" altLang="zh-CN" sz="3200" b="1" dirty="0">
              <a:solidFill>
                <a:srgbClr val="FF0066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90000"/>
            </a:pP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    t3=&amp;a+t2</a:t>
            </a:r>
            <a:endParaRPr lang="en-US" altLang="zh-CN" sz="3200" b="1" dirty="0">
              <a:solidFill>
                <a:srgbClr val="FF0066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90000"/>
            </a:pP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    </a:t>
            </a:r>
            <a:r>
              <a:rPr lang="en-US" altLang="zh-CN" sz="3200" b="1" baseline="-10000" dirty="0">
                <a:solidFill>
                  <a:srgbClr val="FF0066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*</a:t>
            </a: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 t3=t1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</p:txBody>
      </p:sp>
      <p:sp>
        <p:nvSpPr>
          <p:cNvPr id="47110" name="Rectangle 2"/>
          <p:cNvSpPr txBox="1"/>
          <p:nvPr/>
        </p:nvSpPr>
        <p:spPr>
          <a:xfrm>
            <a:off x="539750" y="1265238"/>
            <a:ext cx="381635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600" dirty="0">
                <a:solidFill>
                  <a:srgbClr val="FF3399"/>
                </a:solidFill>
                <a:latin typeface="方正舒体" panose="02010601030101010101" pitchFamily="2" charset="-122"/>
              </a:rPr>
              <a:t>代码优化程序</a:t>
            </a:r>
            <a:endParaRPr lang="zh-CN" altLang="en-US" sz="3600" dirty="0">
              <a:solidFill>
                <a:srgbClr val="FF3399"/>
              </a:solidFill>
              <a:latin typeface="方正舒体" panose="02010601030101010101" pitchFamily="2" charset="-122"/>
            </a:endParaRPr>
          </a:p>
        </p:txBody>
      </p:sp>
      <p:pic>
        <p:nvPicPr>
          <p:cNvPr id="47112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5930" y="3657600"/>
            <a:ext cx="3544570" cy="2325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14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113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9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91138">
                                            <p:txEl>
                                              <p:charRg st="9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2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91138">
                                            <p:txEl>
                                              <p:charRg st="2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32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91138">
                                            <p:txEl>
                                              <p:charRg st="32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build="p"/>
      <p:bldP spid="911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sz="1200" dirty="0">
              <a:latin typeface="Verdana" panose="020B0604030504040204" pitchFamily="34" charset="0"/>
            </a:endParaRPr>
          </a:p>
        </p:txBody>
      </p:sp>
      <p:sp>
        <p:nvSpPr>
          <p:cNvPr id="48130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48132" name="Rectangle 2"/>
          <p:cNvSpPr/>
          <p:nvPr/>
        </p:nvSpPr>
        <p:spPr>
          <a:xfrm>
            <a:off x="1403350" y="1873250"/>
            <a:ext cx="5545138" cy="4062413"/>
          </a:xfrm>
          <a:prstGeom prst="rect">
            <a:avLst/>
          </a:prstGeom>
          <a:ln w="3810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3" name="Rectangle 3"/>
          <p:cNvSpPr>
            <a:spLocks noGrp="1"/>
          </p:cNvSpPr>
          <p:nvPr>
            <p:ph type="title"/>
          </p:nvPr>
        </p:nvSpPr>
        <p:spPr>
          <a:xfrm>
            <a:off x="468313" y="1122363"/>
            <a:ext cx="5638800" cy="6096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编译器逻辑结构的组成</a:t>
            </a:r>
            <a:endParaRPr lang="zh-CN" altLang="en-US" dirty="0">
              <a:latin typeface="方正舒体" panose="02010601030101010101" pitchFamily="2" charset="-122"/>
            </a:endParaRPr>
          </a:p>
        </p:txBody>
      </p:sp>
      <p:sp useBgFill="1">
        <p:nvSpPr>
          <p:cNvPr id="48134" name="Text Box 4"/>
          <p:cNvSpPr txBox="1"/>
          <p:nvPr/>
        </p:nvSpPr>
        <p:spPr>
          <a:xfrm>
            <a:off x="1676400" y="3487738"/>
            <a:ext cx="6096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词法分析程序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8135" name="Text Box 5"/>
          <p:cNvSpPr txBox="1"/>
          <p:nvPr/>
        </p:nvSpPr>
        <p:spPr>
          <a:xfrm>
            <a:off x="2667000" y="3487738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语法分析程序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8136" name="Text Box 6"/>
          <p:cNvSpPr txBox="1"/>
          <p:nvPr/>
        </p:nvSpPr>
        <p:spPr>
          <a:xfrm>
            <a:off x="3581400" y="3487738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语义分析程序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8137" name="Text Box 7"/>
          <p:cNvSpPr txBox="1"/>
          <p:nvPr/>
        </p:nvSpPr>
        <p:spPr>
          <a:xfrm>
            <a:off x="4495800" y="3487738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中间代码生成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8138" name="Text Box 8"/>
          <p:cNvSpPr txBox="1"/>
          <p:nvPr/>
        </p:nvSpPr>
        <p:spPr>
          <a:xfrm>
            <a:off x="5410200" y="3487738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代码优化程序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8139" name="Text Box 9"/>
          <p:cNvSpPr txBox="1"/>
          <p:nvPr/>
        </p:nvSpPr>
        <p:spPr>
          <a:xfrm>
            <a:off x="6324600" y="3487738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目标代码生成</a:t>
            </a:r>
            <a:endParaRPr lang="zh-CN" altLang="en-US" sz="32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8140" name="AutoShape 10"/>
          <p:cNvSpPr/>
          <p:nvPr/>
        </p:nvSpPr>
        <p:spPr>
          <a:xfrm>
            <a:off x="304800" y="3563938"/>
            <a:ext cx="838200" cy="1524000"/>
          </a:xfrm>
          <a:prstGeom prst="parallelogram">
            <a:avLst>
              <a:gd name="adj" fmla="val 25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8141" name="AutoShape 11"/>
          <p:cNvSpPr/>
          <p:nvPr/>
        </p:nvSpPr>
        <p:spPr>
          <a:xfrm>
            <a:off x="7315200" y="3487738"/>
            <a:ext cx="609600" cy="1905000"/>
          </a:xfrm>
          <a:prstGeom prst="parallelogram">
            <a:avLst>
              <a:gd name="adj" fmla="val 25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8142" name="AutoShape 12"/>
          <p:cNvSpPr/>
          <p:nvPr/>
        </p:nvSpPr>
        <p:spPr>
          <a:xfrm>
            <a:off x="1447800" y="1963738"/>
            <a:ext cx="1524000" cy="533400"/>
          </a:xfrm>
          <a:prstGeom prst="roundRect">
            <a:avLst>
              <a:gd name="adj" fmla="val 16667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常数表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8143" name="AutoShape 13"/>
          <p:cNvSpPr/>
          <p:nvPr/>
        </p:nvSpPr>
        <p:spPr>
          <a:xfrm>
            <a:off x="3124200" y="1963738"/>
            <a:ext cx="1371600" cy="533400"/>
          </a:xfrm>
          <a:prstGeom prst="roundRect">
            <a:avLst>
              <a:gd name="adj" fmla="val 16667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符号表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48144" name="AutoShape 14"/>
          <p:cNvSpPr/>
          <p:nvPr/>
        </p:nvSpPr>
        <p:spPr>
          <a:xfrm>
            <a:off x="4724400" y="1963738"/>
            <a:ext cx="1905000" cy="533400"/>
          </a:xfrm>
          <a:prstGeom prst="roundRect">
            <a:avLst>
              <a:gd name="adj" fmla="val 16667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错误处理器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45" name="Line 15"/>
          <p:cNvSpPr/>
          <p:nvPr/>
        </p:nvSpPr>
        <p:spPr>
          <a:xfrm>
            <a:off x="1066800" y="4554538"/>
            <a:ext cx="609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8146" name="Line 16"/>
          <p:cNvSpPr/>
          <p:nvPr/>
        </p:nvSpPr>
        <p:spPr>
          <a:xfrm>
            <a:off x="2286000" y="4554538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8147" name="Line 17"/>
          <p:cNvSpPr/>
          <p:nvPr/>
        </p:nvSpPr>
        <p:spPr>
          <a:xfrm>
            <a:off x="3200400" y="4554538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8148" name="Line 18"/>
          <p:cNvSpPr/>
          <p:nvPr/>
        </p:nvSpPr>
        <p:spPr>
          <a:xfrm>
            <a:off x="4114800" y="4554538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8149" name="Line 19"/>
          <p:cNvSpPr/>
          <p:nvPr/>
        </p:nvSpPr>
        <p:spPr>
          <a:xfrm>
            <a:off x="5029200" y="4554538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8150" name="Line 20"/>
          <p:cNvSpPr/>
          <p:nvPr/>
        </p:nvSpPr>
        <p:spPr>
          <a:xfrm>
            <a:off x="5943600" y="4554538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8151" name="Line 21"/>
          <p:cNvSpPr/>
          <p:nvPr/>
        </p:nvSpPr>
        <p:spPr>
          <a:xfrm>
            <a:off x="6858000" y="4554538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8152" name="Line 22"/>
          <p:cNvSpPr/>
          <p:nvPr/>
        </p:nvSpPr>
        <p:spPr>
          <a:xfrm>
            <a:off x="2438400" y="2497138"/>
            <a:ext cx="13716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153" name="Line 23"/>
          <p:cNvSpPr/>
          <p:nvPr/>
        </p:nvSpPr>
        <p:spPr>
          <a:xfrm>
            <a:off x="3810000" y="2497138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154" name="Line 24"/>
          <p:cNvSpPr/>
          <p:nvPr/>
        </p:nvSpPr>
        <p:spPr>
          <a:xfrm flipV="1">
            <a:off x="3810000" y="2497138"/>
            <a:ext cx="16002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155" name="Line 25"/>
          <p:cNvSpPr/>
          <p:nvPr/>
        </p:nvSpPr>
        <p:spPr>
          <a:xfrm flipV="1">
            <a:off x="1981200" y="2954338"/>
            <a:ext cx="18288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156" name="Line 26"/>
          <p:cNvSpPr/>
          <p:nvPr/>
        </p:nvSpPr>
        <p:spPr>
          <a:xfrm flipV="1">
            <a:off x="2895600" y="2954338"/>
            <a:ext cx="9144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157" name="Line 27"/>
          <p:cNvSpPr/>
          <p:nvPr/>
        </p:nvSpPr>
        <p:spPr>
          <a:xfrm flipH="1" flipV="1">
            <a:off x="3810000" y="2954338"/>
            <a:ext cx="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158" name="Line 28"/>
          <p:cNvSpPr/>
          <p:nvPr/>
        </p:nvSpPr>
        <p:spPr>
          <a:xfrm flipH="1" flipV="1">
            <a:off x="3810000" y="2954338"/>
            <a:ext cx="8382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159" name="Line 29"/>
          <p:cNvSpPr/>
          <p:nvPr/>
        </p:nvSpPr>
        <p:spPr>
          <a:xfrm flipH="1" flipV="1">
            <a:off x="3810000" y="2954338"/>
            <a:ext cx="17526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160" name="Line 30"/>
          <p:cNvSpPr/>
          <p:nvPr/>
        </p:nvSpPr>
        <p:spPr>
          <a:xfrm flipH="1" flipV="1">
            <a:off x="3810000" y="2954338"/>
            <a:ext cx="26670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161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505" name="Group 17"/>
          <p:cNvGrpSpPr/>
          <p:nvPr/>
        </p:nvGrpSpPr>
        <p:grpSpPr>
          <a:xfrm>
            <a:off x="1331913" y="3429000"/>
            <a:ext cx="6553200" cy="685800"/>
            <a:chOff x="816" y="2208"/>
            <a:chExt cx="3504" cy="432"/>
          </a:xfrm>
        </p:grpSpPr>
        <p:sp useBgFill="1">
          <p:nvSpPr>
            <p:cNvPr id="21506" name="Oval 3"/>
            <p:cNvSpPr/>
            <p:nvPr/>
          </p:nvSpPr>
          <p:spPr>
            <a:xfrm>
              <a:off x="2440" y="2208"/>
              <a:ext cx="1336" cy="432"/>
            </a:xfrm>
            <a:prstGeom prst="ellips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1" dirty="0">
                  <a:solidFill>
                    <a:srgbClr val="21212D"/>
                  </a:solidFill>
                  <a:latin typeface="Times New Roman" panose="02020603050405020304" pitchFamily="18" charset="0"/>
                </a:rPr>
                <a:t>汇编语言</a:t>
              </a:r>
              <a:r>
                <a:rPr lang="zh-CN" altLang="en-US" sz="2400" b="1" dirty="0">
                  <a:solidFill>
                    <a:srgbClr val="21212D"/>
                  </a:solidFill>
                  <a:latin typeface="Arial" panose="020B0604020202020204" pitchFamily="34" charset="0"/>
                </a:rPr>
                <a:t>程序</a:t>
              </a:r>
              <a:endParaRPr lang="zh-CN" altLang="en-US" sz="2400" b="1" dirty="0">
                <a:solidFill>
                  <a:srgbClr val="21212D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1507" name="Object 4"/>
            <p:cNvGraphicFramePr>
              <a:graphicFrameLocks noChangeAspect="1"/>
            </p:cNvGraphicFramePr>
            <p:nvPr/>
          </p:nvGraphicFramePr>
          <p:xfrm>
            <a:off x="4023" y="2208"/>
            <a:ext cx="297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772795" imgH="770890" progId="Visio.Drawing.6">
                    <p:embed/>
                  </p:oleObj>
                </mc:Choice>
                <mc:Fallback>
                  <p:oleObj name="" r:id="rId1" imgW="772795" imgH="770890" progId="Visio.Drawing.6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023" y="2208"/>
                          <a:ext cx="297" cy="3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1508" name="Rectangle 5"/>
            <p:cNvSpPr/>
            <p:nvPr/>
          </p:nvSpPr>
          <p:spPr>
            <a:xfrm>
              <a:off x="816" y="2208"/>
              <a:ext cx="1440" cy="336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b="1" dirty="0">
                  <a:solidFill>
                    <a:srgbClr val="21212D"/>
                  </a:solidFill>
                  <a:latin typeface="Times New Roman" panose="02020603050405020304" pitchFamily="18" charset="0"/>
                </a:rPr>
                <a:t>mov x, 2</a:t>
              </a:r>
              <a:endParaRPr lang="zh-CN" altLang="en-US" b="1" dirty="0">
                <a:solidFill>
                  <a:srgbClr val="21212D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509" name="Group 16"/>
          <p:cNvGrpSpPr/>
          <p:nvPr/>
        </p:nvGrpSpPr>
        <p:grpSpPr>
          <a:xfrm>
            <a:off x="250825" y="1196975"/>
            <a:ext cx="7273925" cy="706438"/>
            <a:chOff x="192" y="816"/>
            <a:chExt cx="4052" cy="445"/>
          </a:xfrm>
        </p:grpSpPr>
        <p:sp useBgFill="1">
          <p:nvSpPr>
            <p:cNvPr id="21510" name="Oval 7"/>
            <p:cNvSpPr/>
            <p:nvPr/>
          </p:nvSpPr>
          <p:spPr>
            <a:xfrm>
              <a:off x="2496" y="816"/>
              <a:ext cx="1248" cy="384"/>
            </a:xfrm>
            <a:prstGeom prst="ellips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1" dirty="0">
                  <a:solidFill>
                    <a:srgbClr val="21212D"/>
                  </a:solidFill>
                  <a:latin typeface="Times New Roman" panose="02020603050405020304" pitchFamily="18" charset="0"/>
                </a:rPr>
                <a:t>机器语言程序</a:t>
              </a:r>
              <a:endParaRPr lang="zh-CN" altLang="en-US" sz="2400" b="1" dirty="0">
                <a:solidFill>
                  <a:srgbClr val="21212D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11" name="Object 8"/>
            <p:cNvGraphicFramePr>
              <a:graphicFrameLocks noChangeAspect="1"/>
            </p:cNvGraphicFramePr>
            <p:nvPr/>
          </p:nvGraphicFramePr>
          <p:xfrm>
            <a:off x="3888" y="864"/>
            <a:ext cx="356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564515" imgH="629285" progId="Visio.Drawing.6">
                    <p:embed/>
                  </p:oleObj>
                </mc:Choice>
                <mc:Fallback>
                  <p:oleObj name="" r:id="rId3" imgW="564515" imgH="629285" progId="Visio.Drawing.6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88" y="864"/>
                          <a:ext cx="356" cy="3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1512" name="Rectangle 9"/>
            <p:cNvSpPr/>
            <p:nvPr/>
          </p:nvSpPr>
          <p:spPr>
            <a:xfrm>
              <a:off x="192" y="864"/>
              <a:ext cx="2112" cy="336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b="1" dirty="0">
                  <a:solidFill>
                    <a:srgbClr val="21212D"/>
                  </a:solidFill>
                  <a:latin typeface="Times New Roman" panose="02020603050405020304" pitchFamily="18" charset="0"/>
                </a:rPr>
                <a:t>c7 06 0000 0002</a:t>
              </a:r>
              <a:endParaRPr lang="zh-CN" altLang="en-US" b="1" dirty="0">
                <a:solidFill>
                  <a:srgbClr val="21212D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2954" name="AutoShape 10"/>
          <p:cNvSpPr/>
          <p:nvPr/>
        </p:nvSpPr>
        <p:spPr>
          <a:xfrm>
            <a:off x="5391150" y="2881313"/>
            <a:ext cx="152400" cy="533400"/>
          </a:xfrm>
          <a:prstGeom prst="upArrow">
            <a:avLst>
              <a:gd name="adj1" fmla="val 50000"/>
              <a:gd name="adj2" fmla="val 87500"/>
            </a:avLst>
          </a:prstGeom>
          <a:solidFill>
            <a:srgbClr val="99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82955" name="AutoShape 11"/>
          <p:cNvSpPr/>
          <p:nvPr/>
        </p:nvSpPr>
        <p:spPr>
          <a:xfrm>
            <a:off x="5391150" y="1844675"/>
            <a:ext cx="152400" cy="533400"/>
          </a:xfrm>
          <a:prstGeom prst="upArrow">
            <a:avLst>
              <a:gd name="adj1" fmla="val 50000"/>
              <a:gd name="adj2" fmla="val 87500"/>
            </a:avLst>
          </a:prstGeom>
          <a:solidFill>
            <a:srgbClr val="99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82956" name="Rectangle 12"/>
          <p:cNvSpPr/>
          <p:nvPr/>
        </p:nvSpPr>
        <p:spPr>
          <a:xfrm>
            <a:off x="4511675" y="2276475"/>
            <a:ext cx="2868613" cy="620713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 dirty="0">
                <a:latin typeface="Times New Roman" panose="02020603050405020304" pitchFamily="18" charset="0"/>
              </a:rPr>
              <a:t>翻译程序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82957" name="Rectangle 13"/>
          <p:cNvSpPr/>
          <p:nvPr/>
        </p:nvSpPr>
        <p:spPr>
          <a:xfrm>
            <a:off x="4500563" y="2205038"/>
            <a:ext cx="2879725" cy="67627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 dirty="0">
                <a:solidFill>
                  <a:srgbClr val="21212D"/>
                </a:solidFill>
                <a:latin typeface="Times New Roman" panose="02020603050405020304" pitchFamily="18" charset="0"/>
              </a:rPr>
              <a:t>汇编器</a:t>
            </a:r>
            <a:endParaRPr lang="zh-CN" altLang="en-US" b="1" dirty="0">
              <a:solidFill>
                <a:srgbClr val="21212D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7" name="Rectangle 15"/>
          <p:cNvSpPr/>
          <p:nvPr/>
        </p:nvSpPr>
        <p:spPr>
          <a:xfrm>
            <a:off x="228600" y="152400"/>
            <a:ext cx="8458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zh-CN" altLang="en-US" sz="2000" dirty="0">
              <a:solidFill>
                <a:srgbClr val="21212D"/>
              </a:solidFill>
              <a:latin typeface="Tahoma" panose="020B0604030504040204" pitchFamily="34" charset="0"/>
            </a:endParaRPr>
          </a:p>
        </p:txBody>
      </p:sp>
      <p:sp>
        <p:nvSpPr>
          <p:cNvPr id="82963" name="Rectangle 19"/>
          <p:cNvSpPr/>
          <p:nvPr/>
        </p:nvSpPr>
        <p:spPr>
          <a:xfrm>
            <a:off x="468313" y="4365625"/>
            <a:ext cx="8208962" cy="825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zh-CN" sz="2800" b="1" dirty="0">
                <a:solidFill>
                  <a:srgbClr val="21212D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FF3399"/>
                </a:solidFill>
                <a:latin typeface="Arial" panose="020B0604020202020204" pitchFamily="34" charset="0"/>
              </a:rPr>
              <a:t>汇编程序</a:t>
            </a:r>
            <a:r>
              <a:rPr lang="zh-CN" altLang="en-US" sz="2800" b="1" dirty="0">
                <a:solidFill>
                  <a:srgbClr val="21212D"/>
                </a:solidFill>
                <a:latin typeface="Arial" panose="020B0604020202020204" pitchFamily="34" charset="0"/>
              </a:rPr>
              <a:t>将汇编语言程序的符号代码和存储   </a:t>
            </a:r>
            <a:endParaRPr lang="zh-CN" altLang="en-US" sz="2800" b="1" dirty="0">
              <a:solidFill>
                <a:srgbClr val="21212D"/>
              </a:solidFill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800" b="1" dirty="0">
                <a:solidFill>
                  <a:srgbClr val="21212D"/>
                </a:solidFill>
                <a:latin typeface="Arial" panose="020B0604020202020204" pitchFamily="34" charset="0"/>
              </a:rPr>
              <a:t>    地址翻译成与之等价的机器码。</a:t>
            </a:r>
            <a:endParaRPr lang="zh-CN" altLang="en-US" sz="2800" b="1" dirty="0">
              <a:solidFill>
                <a:srgbClr val="21212D"/>
              </a:solidFill>
              <a:latin typeface="Arial" panose="020B0604020202020204" pitchFamily="34" charset="0"/>
            </a:endParaRPr>
          </a:p>
        </p:txBody>
      </p:sp>
      <p:sp>
        <p:nvSpPr>
          <p:cNvPr id="21519" name="Rectangle 22"/>
          <p:cNvSpPr/>
          <p:nvPr/>
        </p:nvSpPr>
        <p:spPr>
          <a:xfrm>
            <a:off x="460375" y="2249488"/>
            <a:ext cx="3859213" cy="6413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marL="469900" indent="-469900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b="1" dirty="0">
                <a:solidFill>
                  <a:srgbClr val="FF3399"/>
                </a:solidFill>
                <a:latin typeface="Times New Roman" panose="02020603050405020304" pitchFamily="18" charset="0"/>
              </a:rPr>
              <a:t>1950~</a:t>
            </a:r>
            <a:endParaRPr lang="en-US" altLang="zh-CN" b="1" dirty="0">
              <a:solidFill>
                <a:srgbClr val="FF3399"/>
              </a:solidFill>
              <a:latin typeface="Times New Roman" panose="02020603050405020304" pitchFamily="18" charset="0"/>
            </a:endParaRPr>
          </a:p>
          <a:p>
            <a:pPr marL="469900" indent="-469900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 dirty="0">
                <a:solidFill>
                  <a:srgbClr val="FF3399"/>
                </a:solidFill>
                <a:latin typeface="Times New Roman" panose="02020603050405020304" pitchFamily="18" charset="0"/>
              </a:rPr>
              <a:t>    第二代编程语言</a:t>
            </a:r>
            <a:r>
              <a:rPr lang="zh-CN" altLang="en-US" b="1" dirty="0">
                <a:solidFill>
                  <a:srgbClr val="21212D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汇编语言</a:t>
            </a:r>
            <a:endParaRPr lang="zh-CN" altLang="en-US" b="1" dirty="0">
              <a:solidFill>
                <a:srgbClr val="21212D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1521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1522" name="页脚占位符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1523" name="Rectangle 10"/>
          <p:cNvSpPr>
            <a:spLocks noGrp="1"/>
          </p:cNvSpPr>
          <p:nvPr/>
        </p:nvSpPr>
        <p:spPr>
          <a:xfrm>
            <a:off x="539750" y="477838"/>
            <a:ext cx="5368925" cy="60325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1 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编译器技术的发展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4" grpId="0" animBg="1"/>
      <p:bldP spid="82955" grpId="0" animBg="1"/>
      <p:bldP spid="82956" grpId="0" animBg="1"/>
      <p:bldP spid="82957" grpId="0" animBg="1"/>
      <p:bldP spid="829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sz="1200" dirty="0">
              <a:latin typeface="Verdana" panose="020B0604030504040204" pitchFamily="34" charset="0"/>
            </a:endParaRPr>
          </a:p>
        </p:txBody>
      </p:sp>
      <p:sp>
        <p:nvSpPr>
          <p:cNvPr id="49154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56" name="Rectangle 2"/>
          <p:cNvSpPr>
            <a:spLocks noGrp="1"/>
          </p:cNvSpPr>
          <p:nvPr>
            <p:ph type="title"/>
          </p:nvPr>
        </p:nvSpPr>
        <p:spPr>
          <a:xfrm>
            <a:off x="468313" y="1193800"/>
            <a:ext cx="5281612" cy="5715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目标代码生成</a:t>
            </a:r>
            <a:endParaRPr lang="zh-CN" altLang="en-US" dirty="0">
              <a:latin typeface="方正舒体" panose="02010601030101010101" pitchFamily="2" charset="-122"/>
            </a:endParaRPr>
          </a:p>
        </p:txBody>
      </p:sp>
      <p:sp>
        <p:nvSpPr>
          <p:cNvPr id="49157" name="Rectangle 9"/>
          <p:cNvSpPr>
            <a:spLocks noGrp="1"/>
          </p:cNvSpPr>
          <p:nvPr>
            <p:ph idx="1"/>
          </p:nvPr>
        </p:nvSpPr>
        <p:spPr>
          <a:xfrm>
            <a:off x="566738" y="1914525"/>
            <a:ext cx="7389812" cy="3024188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21212D"/>
                </a:solidFill>
                <a:ea typeface="方正舒体" panose="02010601030101010101" pitchFamily="2" charset="-122"/>
              </a:rPr>
              <a:t>任务：</a:t>
            </a:r>
            <a:r>
              <a:rPr lang="zh-CN" altLang="en-US" dirty="0">
                <a:solidFill>
                  <a:srgbClr val="FF0066"/>
                </a:solidFill>
                <a:ea typeface="方正舒体" panose="02010601030101010101" pitchFamily="2" charset="-122"/>
              </a:rPr>
              <a:t>将中间代码翻译成为目标程序</a:t>
            </a:r>
            <a:endParaRPr lang="zh-CN" altLang="en-US" dirty="0">
              <a:solidFill>
                <a:srgbClr val="FF0066"/>
              </a:solidFill>
              <a:ea typeface="方正舒体" panose="02010601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rgbClr val="FF0066"/>
                </a:solidFill>
                <a:ea typeface="方正舒体" panose="02010601030101010101" pitchFamily="2" charset="-122"/>
              </a:rPr>
              <a:t>通常目标代码可采用如下三种形式之一：</a:t>
            </a:r>
            <a:endParaRPr lang="zh-CN" altLang="en-US" dirty="0">
              <a:solidFill>
                <a:srgbClr val="FF0066"/>
              </a:solidFill>
              <a:ea typeface="方正舒体" panose="02010601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rgbClr val="21212D"/>
                </a:solidFill>
                <a:latin typeface="Tahoma" panose="020B0604030504040204" pitchFamily="34" charset="0"/>
              </a:rPr>
              <a:t>具有绝对地址的机器指令代码。</a:t>
            </a:r>
            <a:endParaRPr lang="zh-CN" altLang="en-US" sz="2400" dirty="0">
              <a:solidFill>
                <a:srgbClr val="FF0066"/>
              </a:solidFill>
              <a:ea typeface="方正舒体" panose="02010601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rgbClr val="21212D"/>
                </a:solidFill>
                <a:latin typeface="Tahoma" panose="020B0604030504040204" pitchFamily="34" charset="0"/>
              </a:rPr>
              <a:t>模块结构的机器指令。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rgbClr val="21212D"/>
                </a:solidFill>
                <a:latin typeface="Tahoma" panose="020B0604030504040204" pitchFamily="34" charset="0"/>
              </a:rPr>
              <a:t>汇编语言形式的目标程序。</a:t>
            </a:r>
            <a:endParaRPr lang="zh-CN" altLang="en-US" sz="2400" dirty="0">
              <a:solidFill>
                <a:srgbClr val="21212D"/>
              </a:solidFill>
              <a:latin typeface="Tahoma" panose="020B0604030504040204" pitchFamily="34" charset="0"/>
            </a:endParaRPr>
          </a:p>
        </p:txBody>
      </p:sp>
      <p:pic>
        <p:nvPicPr>
          <p:cNvPr id="49159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9445" y="3429000"/>
            <a:ext cx="3121025" cy="2619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61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0178" name="页脚占位符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5778" name="Rectangle 2"/>
          <p:cNvSpPr/>
          <p:nvPr/>
        </p:nvSpPr>
        <p:spPr>
          <a:xfrm>
            <a:off x="395288" y="2270125"/>
            <a:ext cx="3906837" cy="230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90000"/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优化后的中间代码：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90000"/>
            </a:pPr>
            <a:r>
              <a:rPr lang="en-US" altLang="zh-CN" sz="3200" b="1" dirty="0">
                <a:solidFill>
                  <a:srgbClr val="21212D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 t2=index ×</a:t>
            </a:r>
            <a:r>
              <a:rPr lang="en-US" altLang="zh-CN" sz="3200" b="1" baseline="-10000" dirty="0">
                <a:solidFill>
                  <a:srgbClr val="21212D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 </a:t>
            </a:r>
            <a:r>
              <a:rPr lang="en-US" altLang="zh-CN" sz="3200" b="1" dirty="0">
                <a:solidFill>
                  <a:srgbClr val="21212D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4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90000"/>
            </a:pPr>
            <a:r>
              <a:rPr lang="en-US" altLang="zh-CN" sz="3200" b="1" dirty="0">
                <a:solidFill>
                  <a:srgbClr val="21212D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 t3=&amp;a+ t2</a:t>
            </a:r>
            <a:endParaRPr lang="en-US" altLang="zh-CN" sz="3200" b="1" dirty="0">
              <a:solidFill>
                <a:srgbClr val="21212D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90000"/>
            </a:pPr>
            <a:r>
              <a:rPr lang="en-US" altLang="zh-CN" sz="3200" b="1" dirty="0">
                <a:solidFill>
                  <a:srgbClr val="21212D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 </a:t>
            </a:r>
            <a:r>
              <a:rPr lang="en-US" altLang="zh-CN" sz="3200" b="1" baseline="-10000" dirty="0">
                <a:solidFill>
                  <a:srgbClr val="21212D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*</a:t>
            </a:r>
            <a:r>
              <a:rPr lang="en-US" altLang="zh-CN" sz="3200" b="1" dirty="0">
                <a:solidFill>
                  <a:srgbClr val="21212D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 t3=6</a:t>
            </a:r>
            <a:endParaRPr lang="en-US" altLang="zh-CN" sz="3200" b="1" dirty="0">
              <a:solidFill>
                <a:srgbClr val="21212D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</p:txBody>
      </p:sp>
      <p:sp>
        <p:nvSpPr>
          <p:cNvPr id="75779" name="Rectangle 3"/>
          <p:cNvSpPr/>
          <p:nvPr/>
        </p:nvSpPr>
        <p:spPr>
          <a:xfrm>
            <a:off x="4211638" y="2262188"/>
            <a:ext cx="4114800" cy="3540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90000"/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生成的目标代码：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90000"/>
            </a:pPr>
            <a:r>
              <a:rPr lang="en-US" altLang="zh-CN" sz="3200" b="1" dirty="0">
                <a:solidFill>
                  <a:srgbClr val="21212D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MOV   R0, index </a:t>
            </a:r>
            <a:endParaRPr lang="en-US" altLang="zh-CN" sz="3200" b="1" dirty="0">
              <a:solidFill>
                <a:srgbClr val="21212D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90000"/>
            </a:pPr>
            <a:r>
              <a:rPr lang="en-US" altLang="zh-CN" sz="3200" b="1" dirty="0">
                <a:solidFill>
                  <a:srgbClr val="21212D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MUL    R0,</a:t>
            </a: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 </a:t>
            </a:r>
            <a:r>
              <a:rPr lang="en-US" altLang="zh-CN" sz="3200" b="1" dirty="0">
                <a:solidFill>
                  <a:srgbClr val="21212D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4</a:t>
            </a:r>
            <a:endParaRPr lang="en-US" altLang="zh-CN" sz="3200" b="1" dirty="0">
              <a:solidFill>
                <a:srgbClr val="21212D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90000"/>
            </a:pPr>
            <a:r>
              <a:rPr lang="en-US" altLang="zh-CN" sz="3200" b="1" dirty="0">
                <a:solidFill>
                  <a:srgbClr val="21212D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MOV   R1,</a:t>
            </a: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 </a:t>
            </a:r>
            <a:r>
              <a:rPr lang="en-US" altLang="zh-CN" sz="3200" b="1" dirty="0">
                <a:solidFill>
                  <a:srgbClr val="21212D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&amp;a</a:t>
            </a:r>
            <a:endParaRPr lang="en-US" altLang="zh-CN" sz="3200" b="1" dirty="0">
              <a:solidFill>
                <a:srgbClr val="21212D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90000"/>
            </a:pPr>
            <a:r>
              <a:rPr lang="en-US" altLang="zh-CN" sz="3200" b="1" dirty="0">
                <a:solidFill>
                  <a:srgbClr val="21212D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ADD    R1,</a:t>
            </a: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 </a:t>
            </a:r>
            <a:r>
              <a:rPr lang="en-US" altLang="zh-CN" sz="3200" b="1" dirty="0">
                <a:solidFill>
                  <a:srgbClr val="21212D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R0    </a:t>
            </a:r>
            <a:endParaRPr lang="en-US" altLang="zh-CN" sz="3200" b="1" dirty="0">
              <a:solidFill>
                <a:srgbClr val="21212D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90000"/>
            </a:pPr>
            <a:r>
              <a:rPr lang="en-US" altLang="zh-CN" sz="3200" b="1" dirty="0">
                <a:solidFill>
                  <a:srgbClr val="21212D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MOV   *R1,</a:t>
            </a: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 </a:t>
            </a:r>
            <a:r>
              <a:rPr lang="en-US" altLang="zh-CN" sz="3200" b="1" dirty="0">
                <a:solidFill>
                  <a:srgbClr val="21212D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6    </a:t>
            </a:r>
            <a:endParaRPr lang="en-US" altLang="zh-CN" sz="3200" b="1" dirty="0">
              <a:solidFill>
                <a:srgbClr val="21212D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</p:txBody>
      </p:sp>
      <p:sp>
        <p:nvSpPr>
          <p:cNvPr id="50182" name="Rectangle 2"/>
          <p:cNvSpPr txBox="1"/>
          <p:nvPr/>
        </p:nvSpPr>
        <p:spPr>
          <a:xfrm>
            <a:off x="428625" y="1433513"/>
            <a:ext cx="5281613" cy="571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</a:rPr>
              <a:t>目标代码生成</a:t>
            </a:r>
            <a:endParaRPr lang="zh-CN" altLang="en-US" sz="3600" b="1" dirty="0">
              <a:solidFill>
                <a:srgbClr val="FF3399"/>
              </a:solidFill>
              <a:latin typeface="方正舒体" panose="02010601030101010101" pitchFamily="2" charset="-122"/>
            </a:endParaRPr>
          </a:p>
        </p:txBody>
      </p:sp>
      <p:sp>
        <p:nvSpPr>
          <p:cNvPr id="50183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  <p:bldP spid="7577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02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51204" name="Rectangle 2"/>
          <p:cNvSpPr/>
          <p:nvPr/>
        </p:nvSpPr>
        <p:spPr>
          <a:xfrm>
            <a:off x="1395413" y="2009775"/>
            <a:ext cx="5545137" cy="4100513"/>
          </a:xfrm>
          <a:prstGeom prst="rect">
            <a:avLst/>
          </a:prstGeom>
          <a:ln w="3810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5" name="Rectangle 3"/>
          <p:cNvSpPr>
            <a:spLocks noGrp="1"/>
          </p:cNvSpPr>
          <p:nvPr>
            <p:ph type="title"/>
          </p:nvPr>
        </p:nvSpPr>
        <p:spPr>
          <a:xfrm>
            <a:off x="539750" y="1122363"/>
            <a:ext cx="5638800" cy="6096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编译器逻辑结构的组成</a:t>
            </a:r>
            <a:endParaRPr lang="zh-CN" altLang="en-US" dirty="0">
              <a:latin typeface="方正舒体" panose="02010601030101010101" pitchFamily="2" charset="-122"/>
            </a:endParaRPr>
          </a:p>
        </p:txBody>
      </p:sp>
      <p:sp useBgFill="1">
        <p:nvSpPr>
          <p:cNvPr id="51206" name="Text Box 4"/>
          <p:cNvSpPr txBox="1"/>
          <p:nvPr/>
        </p:nvSpPr>
        <p:spPr>
          <a:xfrm>
            <a:off x="1662113" y="3630613"/>
            <a:ext cx="6096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词法分析程序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51207" name="Text Box 5"/>
          <p:cNvSpPr txBox="1"/>
          <p:nvPr/>
        </p:nvSpPr>
        <p:spPr>
          <a:xfrm>
            <a:off x="2652713" y="3630613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语法分析程序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51208" name="Text Box 6"/>
          <p:cNvSpPr txBox="1"/>
          <p:nvPr/>
        </p:nvSpPr>
        <p:spPr>
          <a:xfrm>
            <a:off x="3567113" y="3630613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语义分析程序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51209" name="Text Box 7"/>
          <p:cNvSpPr txBox="1"/>
          <p:nvPr/>
        </p:nvSpPr>
        <p:spPr>
          <a:xfrm>
            <a:off x="4481513" y="3630613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中间代码生成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51210" name="Text Box 8"/>
          <p:cNvSpPr txBox="1"/>
          <p:nvPr/>
        </p:nvSpPr>
        <p:spPr>
          <a:xfrm>
            <a:off x="5395913" y="3630613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代码优化程序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51211" name="Text Box 9"/>
          <p:cNvSpPr txBox="1"/>
          <p:nvPr/>
        </p:nvSpPr>
        <p:spPr>
          <a:xfrm>
            <a:off x="6310313" y="3630613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目标代码生成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51212" name="AutoShape 10"/>
          <p:cNvSpPr/>
          <p:nvPr/>
        </p:nvSpPr>
        <p:spPr>
          <a:xfrm>
            <a:off x="290513" y="3706813"/>
            <a:ext cx="838200" cy="1524000"/>
          </a:xfrm>
          <a:prstGeom prst="parallelogram">
            <a:avLst>
              <a:gd name="adj" fmla="val 25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51213" name="AutoShape 11"/>
          <p:cNvSpPr/>
          <p:nvPr/>
        </p:nvSpPr>
        <p:spPr>
          <a:xfrm>
            <a:off x="7300913" y="3630613"/>
            <a:ext cx="609600" cy="1905000"/>
          </a:xfrm>
          <a:prstGeom prst="parallelogram">
            <a:avLst>
              <a:gd name="adj" fmla="val 25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51214" name="AutoShape 12"/>
          <p:cNvSpPr/>
          <p:nvPr/>
        </p:nvSpPr>
        <p:spPr>
          <a:xfrm>
            <a:off x="1433513" y="2106613"/>
            <a:ext cx="1524000" cy="533400"/>
          </a:xfrm>
          <a:prstGeom prst="roundRect">
            <a:avLst>
              <a:gd name="adj" fmla="val 16667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常数表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51215" name="AutoShape 13"/>
          <p:cNvSpPr/>
          <p:nvPr/>
        </p:nvSpPr>
        <p:spPr>
          <a:xfrm>
            <a:off x="3109913" y="2106613"/>
            <a:ext cx="1592262" cy="533400"/>
          </a:xfrm>
          <a:prstGeom prst="roundRect">
            <a:avLst>
              <a:gd name="adj" fmla="val 16667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符号表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51216" name="AutoShape 14"/>
          <p:cNvSpPr/>
          <p:nvPr/>
        </p:nvSpPr>
        <p:spPr>
          <a:xfrm>
            <a:off x="4989513" y="2089150"/>
            <a:ext cx="1905000" cy="533400"/>
          </a:xfrm>
          <a:prstGeom prst="roundRect">
            <a:avLst>
              <a:gd name="adj" fmla="val 16667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错误处理器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17" name="Line 15"/>
          <p:cNvSpPr/>
          <p:nvPr/>
        </p:nvSpPr>
        <p:spPr>
          <a:xfrm>
            <a:off x="1052513" y="4697413"/>
            <a:ext cx="609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218" name="Line 16"/>
          <p:cNvSpPr/>
          <p:nvPr/>
        </p:nvSpPr>
        <p:spPr>
          <a:xfrm>
            <a:off x="2271713" y="4697413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219" name="Line 17"/>
          <p:cNvSpPr/>
          <p:nvPr/>
        </p:nvSpPr>
        <p:spPr>
          <a:xfrm>
            <a:off x="3186113" y="4697413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220" name="Line 18"/>
          <p:cNvSpPr/>
          <p:nvPr/>
        </p:nvSpPr>
        <p:spPr>
          <a:xfrm>
            <a:off x="4100513" y="4697413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221" name="Line 19"/>
          <p:cNvSpPr/>
          <p:nvPr/>
        </p:nvSpPr>
        <p:spPr>
          <a:xfrm>
            <a:off x="5014913" y="4697413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222" name="Line 20"/>
          <p:cNvSpPr/>
          <p:nvPr/>
        </p:nvSpPr>
        <p:spPr>
          <a:xfrm>
            <a:off x="5929313" y="4697413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223" name="Line 21"/>
          <p:cNvSpPr/>
          <p:nvPr/>
        </p:nvSpPr>
        <p:spPr>
          <a:xfrm>
            <a:off x="6843713" y="4697413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224" name="Line 22"/>
          <p:cNvSpPr/>
          <p:nvPr/>
        </p:nvSpPr>
        <p:spPr>
          <a:xfrm>
            <a:off x="2424113" y="2640013"/>
            <a:ext cx="13716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25" name="Line 23"/>
          <p:cNvSpPr/>
          <p:nvPr/>
        </p:nvSpPr>
        <p:spPr>
          <a:xfrm>
            <a:off x="3795713" y="26400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26" name="Line 24"/>
          <p:cNvSpPr/>
          <p:nvPr/>
        </p:nvSpPr>
        <p:spPr>
          <a:xfrm flipV="1">
            <a:off x="3795713" y="2640013"/>
            <a:ext cx="16002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27" name="Line 25"/>
          <p:cNvSpPr/>
          <p:nvPr/>
        </p:nvSpPr>
        <p:spPr>
          <a:xfrm flipV="1">
            <a:off x="1966913" y="3097213"/>
            <a:ext cx="18288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28" name="Line 26"/>
          <p:cNvSpPr/>
          <p:nvPr/>
        </p:nvSpPr>
        <p:spPr>
          <a:xfrm flipV="1">
            <a:off x="2881313" y="3097213"/>
            <a:ext cx="9144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29" name="Line 27"/>
          <p:cNvSpPr/>
          <p:nvPr/>
        </p:nvSpPr>
        <p:spPr>
          <a:xfrm flipH="1" flipV="1">
            <a:off x="3795713" y="3097213"/>
            <a:ext cx="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30" name="Line 28"/>
          <p:cNvSpPr/>
          <p:nvPr/>
        </p:nvSpPr>
        <p:spPr>
          <a:xfrm flipH="1" flipV="1">
            <a:off x="3795713" y="3097213"/>
            <a:ext cx="8382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31" name="Line 29"/>
          <p:cNvSpPr/>
          <p:nvPr/>
        </p:nvSpPr>
        <p:spPr>
          <a:xfrm flipH="1" flipV="1">
            <a:off x="3795713" y="3097213"/>
            <a:ext cx="17526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32" name="Line 30"/>
          <p:cNvSpPr/>
          <p:nvPr/>
        </p:nvSpPr>
        <p:spPr>
          <a:xfrm flipH="1" flipV="1">
            <a:off x="3795713" y="3097213"/>
            <a:ext cx="26670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33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26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28" name="Rectangle 2"/>
          <p:cNvSpPr>
            <a:spLocks noGrp="1"/>
          </p:cNvSpPr>
          <p:nvPr>
            <p:ph type="title"/>
          </p:nvPr>
        </p:nvSpPr>
        <p:spPr>
          <a:xfrm>
            <a:off x="466725" y="1195388"/>
            <a:ext cx="2570163" cy="54292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常数表</a:t>
            </a:r>
            <a:endParaRPr lang="zh-CN" altLang="en-US" dirty="0">
              <a:latin typeface="方正舒体" panose="02010601030101010101" pitchFamily="2" charset="-122"/>
            </a:endParaRPr>
          </a:p>
        </p:txBody>
      </p:sp>
      <p:sp>
        <p:nvSpPr>
          <p:cNvPr id="52229" name="Rectangle 5"/>
          <p:cNvSpPr>
            <a:spLocks noGrp="1"/>
          </p:cNvSpPr>
          <p:nvPr>
            <p:ph idx="1"/>
          </p:nvPr>
        </p:nvSpPr>
        <p:spPr>
          <a:xfrm>
            <a:off x="539750" y="1843088"/>
            <a:ext cx="7605713" cy="2519362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21212D"/>
                </a:solidFill>
              </a:rPr>
              <a:t>常数表的功能是</a:t>
            </a:r>
            <a:r>
              <a:rPr lang="zh-CN" altLang="en-US" dirty="0">
                <a:solidFill>
                  <a:srgbClr val="FF0000"/>
                </a:solidFill>
              </a:rPr>
              <a:t>存放</a:t>
            </a:r>
            <a:r>
              <a:rPr lang="zh-CN" altLang="en-US" dirty="0">
                <a:solidFill>
                  <a:srgbClr val="21212D"/>
                </a:solidFill>
              </a:rPr>
              <a:t>在编译过程中用到的</a:t>
            </a:r>
            <a:r>
              <a:rPr lang="zh-CN" altLang="en-US" dirty="0">
                <a:solidFill>
                  <a:srgbClr val="FF0000"/>
                </a:solidFill>
              </a:rPr>
              <a:t>常量和字符串</a:t>
            </a:r>
            <a:r>
              <a:rPr lang="zh-CN" altLang="en-US" dirty="0">
                <a:solidFill>
                  <a:srgbClr val="21212D"/>
                </a:solidFill>
              </a:rPr>
              <a:t>，快速插入和查找操作在常数表中十分重要。由于常数表的数据在整个编译过程中都被用到，所以无需在常数表中进行删除操作。</a:t>
            </a:r>
            <a:endParaRPr lang="zh-CN" altLang="en-US" dirty="0">
              <a:solidFill>
                <a:srgbClr val="21212D"/>
              </a:solidFill>
            </a:endParaRPr>
          </a:p>
        </p:txBody>
      </p:sp>
      <p:sp>
        <p:nvSpPr>
          <p:cNvPr id="52230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sz="1200" dirty="0">
              <a:latin typeface="Verdana" panose="020B0604030504040204" pitchFamily="34" charset="0"/>
            </a:endParaRPr>
          </a:p>
        </p:txBody>
      </p:sp>
      <p:sp>
        <p:nvSpPr>
          <p:cNvPr id="53250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3252" name="Rectangle 2"/>
          <p:cNvSpPr>
            <a:spLocks noGrp="1"/>
          </p:cNvSpPr>
          <p:nvPr>
            <p:ph type="title"/>
          </p:nvPr>
        </p:nvSpPr>
        <p:spPr>
          <a:xfrm>
            <a:off x="468313" y="1265238"/>
            <a:ext cx="4354512" cy="53181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符号表</a:t>
            </a:r>
            <a:endParaRPr lang="zh-CN" altLang="en-US" dirty="0">
              <a:latin typeface="方正舒体" panose="02010601030101010101" pitchFamily="2" charset="-122"/>
            </a:endParaRPr>
          </a:p>
        </p:txBody>
      </p:sp>
      <p:sp>
        <p:nvSpPr>
          <p:cNvPr id="40972" name="Rectangle 12"/>
          <p:cNvSpPr>
            <a:spLocks noGrp="1"/>
          </p:cNvSpPr>
          <p:nvPr>
            <p:ph idx="1"/>
          </p:nvPr>
        </p:nvSpPr>
        <p:spPr>
          <a:xfrm>
            <a:off x="468313" y="1914525"/>
            <a:ext cx="8351837" cy="4103688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符号表</a:t>
            </a:r>
            <a:r>
              <a:rPr lang="zh-CN" altLang="en-US" dirty="0">
                <a:solidFill>
                  <a:srgbClr val="21212D"/>
                </a:solidFill>
              </a:rPr>
              <a:t>存储函数、变量、常量以及数据类型等标识符相关的信息。符号表用于以下情况：</a:t>
            </a:r>
            <a:endParaRPr lang="zh-CN" altLang="en-US" dirty="0">
              <a:solidFill>
                <a:srgbClr val="21212D"/>
              </a:solidFill>
            </a:endParaRPr>
          </a:p>
          <a:p>
            <a:pPr lvl="1" indent="-436245" eaLnBrk="1" hangingPunct="1"/>
            <a:r>
              <a:rPr lang="zh-CN" altLang="en-US" b="1" dirty="0">
                <a:solidFill>
                  <a:srgbClr val="21212D"/>
                </a:solidFill>
              </a:rPr>
              <a:t>在词法分析、语法分析和语义分析的过程中</a:t>
            </a:r>
            <a:r>
              <a:rPr lang="zh-CN" altLang="en-US" b="1" dirty="0">
                <a:solidFill>
                  <a:srgbClr val="FF0000"/>
                </a:solidFill>
              </a:rPr>
              <a:t>收集</a:t>
            </a:r>
            <a:r>
              <a:rPr lang="zh-CN" altLang="en-US" b="1" dirty="0">
                <a:solidFill>
                  <a:srgbClr val="FF0000"/>
                </a:solidFill>
                <a:hlinkClick r:id="rId1" action="ppaction://hlinksldjump"/>
              </a:rPr>
              <a:t>有关标识符的属性</a:t>
            </a:r>
            <a:r>
              <a:rPr lang="zh-CN" altLang="en-US" b="1" dirty="0">
                <a:solidFill>
                  <a:srgbClr val="21212D"/>
                </a:solidFill>
              </a:rPr>
              <a:t>，并存于符号表中；</a:t>
            </a:r>
            <a:endParaRPr lang="zh-CN" altLang="en-US" b="1" dirty="0">
              <a:solidFill>
                <a:srgbClr val="21212D"/>
              </a:solidFill>
            </a:endParaRPr>
          </a:p>
          <a:p>
            <a:pPr lvl="1" indent="-436245" eaLnBrk="1" hangingPunct="1"/>
            <a:r>
              <a:rPr lang="zh-CN" altLang="en-US" b="1" dirty="0">
                <a:solidFill>
                  <a:srgbClr val="FF0000"/>
                </a:solidFill>
              </a:rPr>
              <a:t>作为进行语法和语义的合法性检查的依据</a:t>
            </a:r>
            <a:r>
              <a:rPr lang="zh-CN" altLang="en-US" b="1" dirty="0">
                <a:solidFill>
                  <a:srgbClr val="21212D"/>
                </a:solidFill>
              </a:rPr>
              <a:t>：</a:t>
            </a:r>
            <a:r>
              <a:rPr lang="zh-CN" altLang="en-US" sz="2400" b="1" dirty="0">
                <a:solidFill>
                  <a:srgbClr val="21212D"/>
                </a:solidFill>
              </a:rPr>
              <a:t>例如，同一个标识符可能在程序的不同地方出现，需要检查标识符在上下文中的一致性和合法性，而符号表正是进行这种检查的依据；</a:t>
            </a:r>
            <a:endParaRPr lang="zh-CN" altLang="en-US" sz="2400" dirty="0"/>
          </a:p>
        </p:txBody>
      </p:sp>
      <p:sp>
        <p:nvSpPr>
          <p:cNvPr id="53254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0972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>
                                            <p:txEl>
                                              <p:charRg st="4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0972">
                                            <p:txEl>
                                              <p:charRg st="40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>
                                            <p:txEl>
                                              <p:charRg st="79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40972">
                                            <p:txEl>
                                              <p:charRg st="79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276" name="AutoShape 5">
            <a:hlinkClick r:id="rId1" action="ppaction://hlinksldjump"/>
          </p:cNvPr>
          <p:cNvSpPr/>
          <p:nvPr/>
        </p:nvSpPr>
        <p:spPr>
          <a:xfrm>
            <a:off x="7667625" y="5949950"/>
            <a:ext cx="719138" cy="215900"/>
          </a:xfrm>
          <a:prstGeom prst="curvedDownArrow">
            <a:avLst>
              <a:gd name="adj1" fmla="val 66617"/>
              <a:gd name="adj2" fmla="val 133235"/>
              <a:gd name="adj3" fmla="val 3331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5" name="Rectangle 7"/>
          <p:cNvSpPr>
            <a:spLocks noGrp="1"/>
          </p:cNvSpPr>
          <p:nvPr>
            <p:ph idx="1"/>
          </p:nvPr>
        </p:nvSpPr>
        <p:spPr>
          <a:xfrm>
            <a:off x="482600" y="1196975"/>
            <a:ext cx="8001000" cy="251936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作为目标代码生成阶段</a:t>
            </a:r>
            <a:r>
              <a:rPr lang="zh-CN" altLang="en-US" sz="2800" dirty="0">
                <a:solidFill>
                  <a:srgbClr val="FF0000"/>
                </a:solidFill>
                <a:hlinkClick r:id="rId2" action="ppaction://hlinkfile"/>
              </a:rPr>
              <a:t>地址分配</a:t>
            </a:r>
            <a:r>
              <a:rPr lang="zh-CN" altLang="en-US" sz="2800" dirty="0">
                <a:solidFill>
                  <a:srgbClr val="FF0000"/>
                </a:solidFill>
              </a:rPr>
              <a:t>的依据</a:t>
            </a:r>
            <a:r>
              <a:rPr lang="zh-CN" altLang="en-US" sz="2800" dirty="0">
                <a:solidFill>
                  <a:srgbClr val="21212D"/>
                </a:solidFill>
              </a:rPr>
              <a:t>：</a:t>
            </a:r>
            <a:endParaRPr lang="en-US" altLang="zh-CN" sz="2800" dirty="0">
              <a:solidFill>
                <a:srgbClr val="21212D"/>
              </a:solidFill>
            </a:endParaRPr>
          </a:p>
          <a:p>
            <a:pPr lvl="1" indent="-436245" eaLnBrk="1" hangingPunct="1"/>
            <a:r>
              <a:rPr lang="zh-CN" altLang="en-US" sz="2400" b="1" dirty="0">
                <a:solidFill>
                  <a:srgbClr val="21212D"/>
                </a:solidFill>
              </a:rPr>
              <a:t>每个变量在目标代码生成时都需要确定其对应的存储地址，编译程序在完成了对变量的地址分配后，将其存于符号表中，可以通过符号表获取每个变量对应的存储地址。</a:t>
            </a:r>
            <a:endParaRPr lang="en-US" altLang="zh-CN" sz="2400" dirty="0"/>
          </a:p>
        </p:txBody>
      </p:sp>
      <p:sp>
        <p:nvSpPr>
          <p:cNvPr id="54278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885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charRg st="19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8855">
                                            <p:txEl>
                                              <p:charRg st="19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5298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 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611188" y="1685925"/>
          <a:ext cx="6426200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229100" imgH="2762250" progId="Word.Picture.8">
                  <p:embed/>
                </p:oleObj>
              </mc:Choice>
              <mc:Fallback>
                <p:oleObj name="" r:id="rId1" imgW="4229100" imgH="276225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1685925"/>
                        <a:ext cx="6426200" cy="422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Rectangle 7"/>
          <p:cNvSpPr>
            <a:spLocks noGrp="1"/>
          </p:cNvSpPr>
          <p:nvPr>
            <p:ph type="title"/>
          </p:nvPr>
        </p:nvSpPr>
        <p:spPr>
          <a:xfrm>
            <a:off x="609600" y="1309688"/>
            <a:ext cx="2141538" cy="53181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符号表</a:t>
            </a:r>
            <a:endParaRPr lang="zh-CN" altLang="en-US" dirty="0">
              <a:latin typeface="方正舒体" panose="02010601030101010101" pitchFamily="2" charset="-122"/>
            </a:endParaRPr>
          </a:p>
        </p:txBody>
      </p:sp>
      <p:sp>
        <p:nvSpPr>
          <p:cNvPr id="55302" name="AutoShape 13">
            <a:hlinkClick r:id="rId3" action="ppaction://hlinksldjump"/>
          </p:cNvPr>
          <p:cNvSpPr/>
          <p:nvPr/>
        </p:nvSpPr>
        <p:spPr>
          <a:xfrm>
            <a:off x="7924800" y="5661025"/>
            <a:ext cx="750888" cy="446088"/>
          </a:xfrm>
          <a:prstGeom prst="curvedUpArrow">
            <a:avLst>
              <a:gd name="adj1" fmla="val 24025"/>
              <a:gd name="adj2" fmla="val 48059"/>
              <a:gd name="adj3" fmla="val 3331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3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22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24" name="Rectangle 2"/>
          <p:cNvSpPr>
            <a:spLocks noGrp="1"/>
          </p:cNvSpPr>
          <p:nvPr>
            <p:ph type="title"/>
          </p:nvPr>
        </p:nvSpPr>
        <p:spPr>
          <a:xfrm>
            <a:off x="539750" y="1122363"/>
            <a:ext cx="4283075" cy="58261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错误处理器</a:t>
            </a:r>
            <a:endParaRPr lang="zh-CN" altLang="en-US" dirty="0">
              <a:latin typeface="方正舒体" panose="02010601030101010101" pitchFamily="2" charset="-122"/>
            </a:endParaRPr>
          </a:p>
        </p:txBody>
      </p:sp>
      <p:sp>
        <p:nvSpPr>
          <p:cNvPr id="56325" name="Rectangle 9"/>
          <p:cNvSpPr>
            <a:spLocks noGrp="1"/>
          </p:cNvSpPr>
          <p:nvPr>
            <p:ph idx="1"/>
          </p:nvPr>
        </p:nvSpPr>
        <p:spPr>
          <a:xfrm>
            <a:off x="496888" y="1843088"/>
            <a:ext cx="8001000" cy="3960812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21212D"/>
                </a:solidFill>
              </a:rPr>
              <a:t>在编译的每一个阶段，编译器对源程序中错误的反应是其重要功能之一。</a:t>
            </a:r>
            <a:endParaRPr lang="zh-CN" altLang="en-US" dirty="0">
              <a:solidFill>
                <a:srgbClr val="21212D"/>
              </a:solidFill>
            </a:endParaRPr>
          </a:p>
          <a:p>
            <a:pPr lvl="1" indent="-436245" eaLnBrk="1" hangingPunct="1"/>
            <a:r>
              <a:rPr lang="zh-CN" altLang="en-US" b="1" dirty="0">
                <a:solidFill>
                  <a:srgbClr val="21212D"/>
                </a:solidFill>
              </a:rPr>
              <a:t>在编译阶段，编译器能够生成有意义的出错信息并在每一个错误之后恢复编译，使得编译器能继续运行，以检测出源程序中的更多错误。</a:t>
            </a:r>
            <a:endParaRPr lang="en-US" altLang="zh-CN" b="1" dirty="0">
              <a:solidFill>
                <a:srgbClr val="21212D"/>
              </a:solidFill>
            </a:endParaRPr>
          </a:p>
          <a:p>
            <a:pPr lvl="1" indent="-436245" eaLnBrk="1" hangingPunct="1"/>
            <a:r>
              <a:rPr lang="zh-CN" altLang="en-US" dirty="0">
                <a:hlinkClick r:id="rId1" action="ppaction://hlinkfile"/>
              </a:rPr>
              <a:t>编译器报错示例</a:t>
            </a:r>
            <a:r>
              <a:rPr lang="en-US" altLang="zh-CN" dirty="0">
                <a:hlinkClick r:id="rId1" action="ppaction://hlinkfile"/>
              </a:rPr>
              <a:t>.docx</a:t>
            </a:r>
            <a:endParaRPr lang="en-US" altLang="zh-CN" dirty="0"/>
          </a:p>
          <a:p>
            <a:pPr lvl="2" indent="-394970" eaLnBrk="1" hangingPunct="1"/>
            <a:r>
              <a:rPr lang="zh-CN" altLang="en-US" sz="2400" b="1" dirty="0">
                <a:solidFill>
                  <a:srgbClr val="FF0000"/>
                </a:solidFill>
              </a:rPr>
              <a:t>词法错误、语法错误和语义错误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6326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sz="1200" dirty="0">
              <a:latin typeface="Verdana" panose="020B0604030504040204" pitchFamily="34" charset="0"/>
            </a:endParaRPr>
          </a:p>
        </p:txBody>
      </p:sp>
      <p:sp>
        <p:nvSpPr>
          <p:cNvPr id="57346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4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57348" name="Rectangle 2"/>
          <p:cNvSpPr/>
          <p:nvPr/>
        </p:nvSpPr>
        <p:spPr>
          <a:xfrm>
            <a:off x="1403350" y="2058988"/>
            <a:ext cx="5616575" cy="4057650"/>
          </a:xfrm>
          <a:prstGeom prst="rect">
            <a:avLst/>
          </a:prstGeom>
          <a:ln w="3810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9" name="Rectangle 3"/>
          <p:cNvSpPr>
            <a:spLocks noGrp="1"/>
          </p:cNvSpPr>
          <p:nvPr>
            <p:ph type="title"/>
          </p:nvPr>
        </p:nvSpPr>
        <p:spPr>
          <a:xfrm>
            <a:off x="468313" y="1193800"/>
            <a:ext cx="5638800" cy="6096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编译器逻辑结构的组成</a:t>
            </a:r>
            <a:endParaRPr lang="zh-CN" altLang="en-US" dirty="0">
              <a:latin typeface="方正舒体" panose="02010601030101010101" pitchFamily="2" charset="-122"/>
            </a:endParaRPr>
          </a:p>
        </p:txBody>
      </p:sp>
      <p:sp useBgFill="1">
        <p:nvSpPr>
          <p:cNvPr id="57350" name="Text Box 4"/>
          <p:cNvSpPr txBox="1"/>
          <p:nvPr/>
        </p:nvSpPr>
        <p:spPr>
          <a:xfrm>
            <a:off x="1676400" y="3673475"/>
            <a:ext cx="6096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词法分析程序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57351" name="Text Box 5"/>
          <p:cNvSpPr txBox="1"/>
          <p:nvPr/>
        </p:nvSpPr>
        <p:spPr>
          <a:xfrm>
            <a:off x="2667000" y="3673475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语法分析程序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57352" name="Text Box 6"/>
          <p:cNvSpPr txBox="1"/>
          <p:nvPr/>
        </p:nvSpPr>
        <p:spPr>
          <a:xfrm>
            <a:off x="3581400" y="3673475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语义分析程序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57353" name="Text Box 7"/>
          <p:cNvSpPr txBox="1"/>
          <p:nvPr/>
        </p:nvSpPr>
        <p:spPr>
          <a:xfrm>
            <a:off x="4495800" y="3673475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中间代码生成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57354" name="Text Box 8"/>
          <p:cNvSpPr txBox="1"/>
          <p:nvPr/>
        </p:nvSpPr>
        <p:spPr>
          <a:xfrm>
            <a:off x="5410200" y="3673475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代码优化程序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57355" name="Text Box 9"/>
          <p:cNvSpPr txBox="1"/>
          <p:nvPr/>
        </p:nvSpPr>
        <p:spPr>
          <a:xfrm>
            <a:off x="6324600" y="3673475"/>
            <a:ext cx="533400" cy="2308225"/>
          </a:xfrm>
          <a:prstGeom prst="rect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目标代码生成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57356" name="AutoShape 10"/>
          <p:cNvSpPr/>
          <p:nvPr/>
        </p:nvSpPr>
        <p:spPr>
          <a:xfrm>
            <a:off x="304800" y="3749675"/>
            <a:ext cx="838200" cy="1524000"/>
          </a:xfrm>
          <a:prstGeom prst="parallelogram">
            <a:avLst>
              <a:gd name="adj" fmla="val 25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57357" name="AutoShape 11"/>
          <p:cNvSpPr/>
          <p:nvPr/>
        </p:nvSpPr>
        <p:spPr>
          <a:xfrm>
            <a:off x="7315200" y="3673475"/>
            <a:ext cx="609600" cy="1905000"/>
          </a:xfrm>
          <a:prstGeom prst="parallelogram">
            <a:avLst>
              <a:gd name="adj" fmla="val 25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</a:t>
            </a:r>
            <a:endParaRPr lang="zh-CN" altLang="en-US" sz="3200" b="1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57358" name="AutoShape 12"/>
          <p:cNvSpPr/>
          <p:nvPr/>
        </p:nvSpPr>
        <p:spPr>
          <a:xfrm>
            <a:off x="1447800" y="2149475"/>
            <a:ext cx="1524000" cy="533400"/>
          </a:xfrm>
          <a:prstGeom prst="roundRect">
            <a:avLst>
              <a:gd name="adj" fmla="val 16667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常数表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57359" name="AutoShape 13"/>
          <p:cNvSpPr/>
          <p:nvPr/>
        </p:nvSpPr>
        <p:spPr>
          <a:xfrm>
            <a:off x="3124200" y="2149475"/>
            <a:ext cx="1592263" cy="533400"/>
          </a:xfrm>
          <a:prstGeom prst="roundRect">
            <a:avLst>
              <a:gd name="adj" fmla="val 16667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符号表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57360" name="AutoShape 14"/>
          <p:cNvSpPr/>
          <p:nvPr/>
        </p:nvSpPr>
        <p:spPr>
          <a:xfrm>
            <a:off x="5003800" y="2132013"/>
            <a:ext cx="1905000" cy="533400"/>
          </a:xfrm>
          <a:prstGeom prst="roundRect">
            <a:avLst>
              <a:gd name="adj" fmla="val 16667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错误处理器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61" name="Line 15"/>
          <p:cNvSpPr/>
          <p:nvPr/>
        </p:nvSpPr>
        <p:spPr>
          <a:xfrm>
            <a:off x="1066800" y="4740275"/>
            <a:ext cx="609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7362" name="Line 16"/>
          <p:cNvSpPr/>
          <p:nvPr/>
        </p:nvSpPr>
        <p:spPr>
          <a:xfrm>
            <a:off x="2286000" y="4740275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7363" name="Line 17"/>
          <p:cNvSpPr/>
          <p:nvPr/>
        </p:nvSpPr>
        <p:spPr>
          <a:xfrm>
            <a:off x="3200400" y="4740275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7364" name="Line 18"/>
          <p:cNvSpPr/>
          <p:nvPr/>
        </p:nvSpPr>
        <p:spPr>
          <a:xfrm>
            <a:off x="4114800" y="4740275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7365" name="Line 19"/>
          <p:cNvSpPr/>
          <p:nvPr/>
        </p:nvSpPr>
        <p:spPr>
          <a:xfrm>
            <a:off x="5029200" y="4740275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7366" name="Line 20"/>
          <p:cNvSpPr/>
          <p:nvPr/>
        </p:nvSpPr>
        <p:spPr>
          <a:xfrm>
            <a:off x="5943600" y="4740275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7367" name="Line 21"/>
          <p:cNvSpPr/>
          <p:nvPr/>
        </p:nvSpPr>
        <p:spPr>
          <a:xfrm>
            <a:off x="6858000" y="4740275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7368" name="Line 22"/>
          <p:cNvSpPr/>
          <p:nvPr/>
        </p:nvSpPr>
        <p:spPr>
          <a:xfrm>
            <a:off x="2438400" y="2682875"/>
            <a:ext cx="13716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7369" name="Line 23"/>
          <p:cNvSpPr/>
          <p:nvPr/>
        </p:nvSpPr>
        <p:spPr>
          <a:xfrm>
            <a:off x="3810000" y="2682875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7370" name="Line 24"/>
          <p:cNvSpPr/>
          <p:nvPr/>
        </p:nvSpPr>
        <p:spPr>
          <a:xfrm flipV="1">
            <a:off x="3810000" y="2682875"/>
            <a:ext cx="16002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7371" name="Line 25"/>
          <p:cNvSpPr/>
          <p:nvPr/>
        </p:nvSpPr>
        <p:spPr>
          <a:xfrm flipV="1">
            <a:off x="1981200" y="3140075"/>
            <a:ext cx="18288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7372" name="Line 26"/>
          <p:cNvSpPr/>
          <p:nvPr/>
        </p:nvSpPr>
        <p:spPr>
          <a:xfrm flipV="1">
            <a:off x="2895600" y="3140075"/>
            <a:ext cx="9144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7373" name="Line 27"/>
          <p:cNvSpPr/>
          <p:nvPr/>
        </p:nvSpPr>
        <p:spPr>
          <a:xfrm flipH="1" flipV="1">
            <a:off x="3810000" y="3140075"/>
            <a:ext cx="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7374" name="Line 28"/>
          <p:cNvSpPr/>
          <p:nvPr/>
        </p:nvSpPr>
        <p:spPr>
          <a:xfrm flipH="1" flipV="1">
            <a:off x="3810000" y="3140075"/>
            <a:ext cx="8382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7375" name="Line 29"/>
          <p:cNvSpPr/>
          <p:nvPr/>
        </p:nvSpPr>
        <p:spPr>
          <a:xfrm flipH="1" flipV="1">
            <a:off x="3810000" y="3140075"/>
            <a:ext cx="17526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7376" name="Line 30"/>
          <p:cNvSpPr/>
          <p:nvPr/>
        </p:nvSpPr>
        <p:spPr>
          <a:xfrm flipH="1" flipV="1">
            <a:off x="3810000" y="3140075"/>
            <a:ext cx="26670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7377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8370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8372" name="Rectangle 2"/>
          <p:cNvSpPr>
            <a:spLocks noGrp="1"/>
          </p:cNvSpPr>
          <p:nvPr>
            <p:ph type="title"/>
          </p:nvPr>
        </p:nvSpPr>
        <p:spPr>
          <a:xfrm>
            <a:off x="347663" y="1120775"/>
            <a:ext cx="9217025" cy="646113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2800" dirty="0">
                <a:latin typeface="方正舒体" panose="02010601030101010101" pitchFamily="2" charset="-122"/>
              </a:rPr>
              <a:t>举例：</a:t>
            </a:r>
            <a:r>
              <a:rPr lang="en-US" altLang="zh-CN" sz="2800" dirty="0">
                <a:latin typeface="方正舒体" panose="02010601030101010101" pitchFamily="2" charset="-122"/>
              </a:rPr>
              <a:t>Sun Hostpot j2SE </a:t>
            </a:r>
            <a:r>
              <a:rPr lang="zh-CN" altLang="en-US" sz="2800" dirty="0">
                <a:latin typeface="方正舒体" panose="02010601030101010101" pitchFamily="2" charset="-122"/>
              </a:rPr>
              <a:t>使用的</a:t>
            </a:r>
            <a:r>
              <a:rPr lang="en-US" altLang="zh-CN" sz="2800" dirty="0">
                <a:latin typeface="方正舒体" panose="02010601030101010101" pitchFamily="2" charset="-122"/>
              </a:rPr>
              <a:t>javac </a:t>
            </a:r>
            <a:r>
              <a:rPr lang="zh-CN" altLang="en-US" sz="2800" dirty="0">
                <a:latin typeface="方正舒体" panose="02010601030101010101" pitchFamily="2" charset="-122"/>
              </a:rPr>
              <a:t>编译器</a:t>
            </a:r>
            <a:r>
              <a:rPr lang="en-US" altLang="zh-CN" sz="2800" dirty="0">
                <a:latin typeface="方正舒体" panose="02010601030101010101" pitchFamily="2" charset="-122"/>
              </a:rPr>
              <a:t>GJC</a:t>
            </a:r>
            <a:endParaRPr lang="en-US" altLang="zh-CN" sz="2800" dirty="0">
              <a:latin typeface="方正舒体" panose="02010601030101010101" pitchFamily="2" charset="-122"/>
            </a:endParaRPr>
          </a:p>
        </p:txBody>
      </p:sp>
      <p:graphicFrame>
        <p:nvGraphicFramePr>
          <p:cNvPr id="58373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654050" y="1766888"/>
          <a:ext cx="6667500" cy="432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4589780" imgH="2982595" progId="Visio.Drawing.11">
                  <p:embed/>
                </p:oleObj>
              </mc:Choice>
              <mc:Fallback>
                <p:oleObj name="" r:id="rId1" imgW="4589780" imgH="2982595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4050" y="1766888"/>
                        <a:ext cx="6667500" cy="43291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矩形 1"/>
          <p:cNvSpPr/>
          <p:nvPr/>
        </p:nvSpPr>
        <p:spPr>
          <a:xfrm>
            <a:off x="3935413" y="1919288"/>
            <a:ext cx="4705350" cy="7397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hlinkClick r:id="rId3" action="ppaction://hlinkfile"/>
              </a:rPr>
              <a:t>编译原理课程设计(javac编译器介绍)，</a:t>
            </a:r>
            <a:endParaRPr lang="en-US" altLang="zh-CN" dirty="0">
              <a:latin typeface="Times New Roman" panose="02020603050405020304" pitchFamily="18" charset="0"/>
              <a:hlinkClick r:id="rId3" action="ppaction://hlinkfile"/>
            </a:endParaRPr>
          </a:p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hlinkClick r:id="rId3" action="ppaction://hlinkfile"/>
              </a:rPr>
              <a:t>机械工业出版社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5" name="Rectangle 2"/>
          <p:cNvSpPr>
            <a:spLocks noGrp="1"/>
          </p:cNvSpPr>
          <p:nvPr/>
        </p:nvSpPr>
        <p:spPr>
          <a:xfrm>
            <a:off x="468313" y="501650"/>
            <a:ext cx="7427912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编译器构造逻辑阶段的划分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6003" name="Rectangle 3"/>
          <p:cNvSpPr>
            <a:spLocks noGrp="1"/>
          </p:cNvSpPr>
          <p:nvPr>
            <p:ph idx="1"/>
          </p:nvPr>
        </p:nvSpPr>
        <p:spPr>
          <a:xfrm>
            <a:off x="468313" y="1196975"/>
            <a:ext cx="7993062" cy="396081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600" dirty="0">
                <a:solidFill>
                  <a:srgbClr val="21212D"/>
                </a:solidFill>
                <a:latin typeface="Tahoma" panose="020B0604030504040204" pitchFamily="34" charset="0"/>
              </a:rPr>
              <a:t>汇编语言以符号的形式给出指令及存储地址，简化了编程过程，目前，在一些</a:t>
            </a:r>
            <a:r>
              <a:rPr lang="zh-CN" altLang="en-US" sz="2600" dirty="0">
                <a:solidFill>
                  <a:srgbClr val="FF3399"/>
                </a:solidFill>
                <a:latin typeface="Tahoma" panose="020B0604030504040204" pitchFamily="34" charset="0"/>
              </a:rPr>
              <a:t>实时性要求较高</a:t>
            </a:r>
            <a:r>
              <a:rPr lang="zh-CN" altLang="en-US" sz="2600" dirty="0">
                <a:solidFill>
                  <a:srgbClr val="21212D"/>
                </a:solidFill>
                <a:latin typeface="Tahoma" panose="020B0604030504040204" pitchFamily="34" charset="0"/>
              </a:rPr>
              <a:t>及希望使用</a:t>
            </a:r>
            <a:r>
              <a:rPr lang="zh-CN" altLang="en-US" sz="2600" dirty="0">
                <a:solidFill>
                  <a:srgbClr val="FF3399"/>
                </a:solidFill>
                <a:latin typeface="Tahoma" panose="020B0604030504040204" pitchFamily="34" charset="0"/>
              </a:rPr>
              <a:t>计算机特定硬件结构特性</a:t>
            </a:r>
            <a:r>
              <a:rPr lang="zh-CN" altLang="en-US" sz="2600" dirty="0">
                <a:solidFill>
                  <a:srgbClr val="21212D"/>
                </a:solidFill>
                <a:latin typeface="Tahoma" panose="020B0604030504040204" pitchFamily="34" charset="0"/>
              </a:rPr>
              <a:t>的场合仍用汇编语言在编写程序；</a:t>
            </a:r>
            <a:endParaRPr lang="zh-CN" altLang="en-US" sz="2600" dirty="0">
              <a:solidFill>
                <a:srgbClr val="21212D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zh-CN" altLang="en-US" sz="2600" dirty="0">
                <a:solidFill>
                  <a:srgbClr val="21212D"/>
                </a:solidFill>
                <a:latin typeface="宋体" panose="02010600030101010101" pitchFamily="2" charset="-122"/>
              </a:rPr>
              <a:t>汇编语言也有许多缺点：编写、阅读和理解比较困难；而且严格依赖于特定的机器，为一台计算机编写的代码在应用于另一台计算机时必须完全重写。</a:t>
            </a:r>
            <a:r>
              <a:rPr lang="zh-CN" altLang="en-US" sz="2600" dirty="0">
                <a:solidFill>
                  <a:srgbClr val="21212D"/>
                </a:solidFill>
                <a:latin typeface="Tahoma" panose="020B0604030504040204" pitchFamily="34" charset="0"/>
              </a:rPr>
              <a:t> </a:t>
            </a:r>
            <a:endParaRPr lang="zh-CN" altLang="en-US" sz="2600" dirty="0">
              <a:solidFill>
                <a:srgbClr val="21212D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zh-CN" altLang="en-US" sz="2600" dirty="0">
                <a:solidFill>
                  <a:srgbClr val="21212D"/>
                </a:solidFill>
                <a:latin typeface="Tahoma" panose="020B0604030504040204" pitchFamily="34" charset="0"/>
              </a:rPr>
              <a:t>严格依赖于特定机器的</a:t>
            </a:r>
            <a:r>
              <a:rPr lang="zh-CN" altLang="en-US" sz="2600" dirty="0">
                <a:solidFill>
                  <a:srgbClr val="FF3399"/>
                </a:solidFill>
                <a:latin typeface="Tahoma" panose="020B0604030504040204" pitchFamily="34" charset="0"/>
              </a:rPr>
              <a:t>机器语言</a:t>
            </a:r>
            <a:r>
              <a:rPr lang="zh-CN" altLang="en-US" sz="2600" dirty="0">
                <a:solidFill>
                  <a:srgbClr val="21212D"/>
                </a:solidFill>
                <a:latin typeface="Tahoma" panose="020B0604030504040204" pitchFamily="34" charset="0"/>
              </a:rPr>
              <a:t>、</a:t>
            </a:r>
            <a:r>
              <a:rPr lang="zh-CN" altLang="en-US" sz="2600" dirty="0">
                <a:solidFill>
                  <a:srgbClr val="FF3399"/>
                </a:solidFill>
                <a:latin typeface="Tahoma" panose="020B0604030504040204" pitchFamily="34" charset="0"/>
              </a:rPr>
              <a:t>汇编语言被</a:t>
            </a:r>
            <a:r>
              <a:rPr lang="zh-CN" altLang="en-US" sz="2600" dirty="0">
                <a:solidFill>
                  <a:srgbClr val="21212D"/>
                </a:solidFill>
                <a:latin typeface="Tahoma" panose="020B0604030504040204" pitchFamily="34" charset="0"/>
              </a:rPr>
              <a:t>称为</a:t>
            </a:r>
            <a:r>
              <a:rPr lang="zh-CN" altLang="en-US" sz="2600" dirty="0">
                <a:solidFill>
                  <a:srgbClr val="FF3399"/>
                </a:solidFill>
                <a:latin typeface="Tahoma" panose="020B0604030504040204" pitchFamily="34" charset="0"/>
              </a:rPr>
              <a:t>低级语言</a:t>
            </a:r>
            <a:r>
              <a:rPr lang="zh-CN" altLang="en-US" sz="2600" dirty="0">
                <a:solidFill>
                  <a:srgbClr val="21212D"/>
                </a:solidFill>
                <a:latin typeface="Tahoma" panose="020B0604030504040204" pitchFamily="34" charset="0"/>
              </a:rPr>
              <a:t>。</a:t>
            </a:r>
            <a:endParaRPr lang="zh-CN" altLang="en-US" sz="2600" dirty="0">
              <a:solidFill>
                <a:srgbClr val="21212D"/>
              </a:solidFill>
              <a:latin typeface="Tahoma" panose="020B0604030504040204" pitchFamily="34" charset="0"/>
            </a:endParaRP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页脚占位符 2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3" name="Rectangle 10"/>
          <p:cNvSpPr>
            <a:spLocks noGrp="1"/>
          </p:cNvSpPr>
          <p:nvPr/>
        </p:nvSpPr>
        <p:spPr>
          <a:xfrm>
            <a:off x="539750" y="477838"/>
            <a:ext cx="5368925" cy="60325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1 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编译器技术的发展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charRg st="73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charRg st="141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2"/>
          <p:cNvSpPr>
            <a:spLocks noGrp="1"/>
          </p:cNvSpPr>
          <p:nvPr>
            <p:ph type="title"/>
          </p:nvPr>
        </p:nvSpPr>
        <p:spPr>
          <a:xfrm>
            <a:off x="574675" y="115888"/>
            <a:ext cx="614045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dirty="0">
                <a:latin typeface="方正舒体" panose="02010601030101010101" pitchFamily="2" charset="-122"/>
              </a:rPr>
              <a:t>第</a:t>
            </a:r>
            <a:r>
              <a:rPr lang="en-US" altLang="zh-CN" sz="4000" dirty="0">
                <a:latin typeface="方正舒体" panose="02010601030101010101" pitchFamily="2" charset="-122"/>
              </a:rPr>
              <a:t>1</a:t>
            </a:r>
            <a:r>
              <a:rPr lang="zh-CN" altLang="en-US" sz="4000" dirty="0">
                <a:latin typeface="方正舒体" panose="02010601030101010101" pitchFamily="2" charset="-122"/>
              </a:rPr>
              <a:t>章 编译器工作过程</a:t>
            </a:r>
            <a:endParaRPr lang="zh-CN" altLang="en-US" sz="4000" dirty="0">
              <a:latin typeface="方正舒体" panose="02010601030101010101" pitchFamily="2" charset="-122"/>
            </a:endParaRPr>
          </a:p>
        </p:txBody>
      </p:sp>
      <p:sp>
        <p:nvSpPr>
          <p:cNvPr id="59394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9395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9396" name="页脚占位符 2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21212D"/>
                </a:solidFill>
              </a:rPr>
              <a:t>1.1 </a:t>
            </a:r>
            <a:r>
              <a:rPr lang="zh-CN" altLang="en-US" dirty="0">
                <a:solidFill>
                  <a:srgbClr val="21212D"/>
                </a:solidFill>
                <a:hlinkClick r:id="rId1" action="ppaction://hlinksldjump"/>
              </a:rPr>
              <a:t>编译器技术的发展  </a:t>
            </a:r>
            <a:endParaRPr lang="zh-CN" altLang="en-US" dirty="0">
              <a:solidFill>
                <a:srgbClr val="21212D"/>
              </a:solidFill>
              <a:hlinkClick r:id="rId1" action="ppaction://hlinksldjump"/>
            </a:endParaRPr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rgbClr val="21212D"/>
                </a:solidFill>
              </a:rPr>
              <a:t>1.</a:t>
            </a:r>
            <a:r>
              <a:rPr lang="en-US" altLang="zh-CN" dirty="0">
                <a:solidFill>
                  <a:srgbClr val="21212D"/>
                </a:solidFill>
              </a:rPr>
              <a:t>2 </a:t>
            </a:r>
            <a:r>
              <a:rPr lang="zh-CN" altLang="en-US" dirty="0">
                <a:solidFill>
                  <a:srgbClr val="21212D"/>
                </a:solidFill>
                <a:hlinkClick r:id="rId2" action="ppaction://hlinksldjump"/>
              </a:rPr>
              <a:t>编译器构造逻辑阶段的划分</a:t>
            </a:r>
            <a:endParaRPr lang="en-US" altLang="zh-CN" dirty="0">
              <a:solidFill>
                <a:srgbClr val="21212D"/>
              </a:solidFill>
            </a:endParaRPr>
          </a:p>
          <a:p>
            <a:pPr eaLnBrk="1" hangingPunct="1">
              <a:buFont typeface="Wingdings" panose="05000000000000000000" charset="0"/>
              <a:buChar char="ü"/>
            </a:pPr>
            <a:r>
              <a:rPr lang="en-US" altLang="zh-CN" dirty="0">
                <a:solidFill>
                  <a:srgbClr val="21212D"/>
                </a:solidFill>
              </a:rPr>
              <a:t>1.3 </a:t>
            </a:r>
            <a:r>
              <a:rPr lang="zh-CN" altLang="en-US" dirty="0">
                <a:solidFill>
                  <a:srgbClr val="21212D"/>
                </a:solidFill>
                <a:hlinkClick r:id="rId3" action="ppaction://hlinksldjump"/>
              </a:rPr>
              <a:t>编译阶段的组合</a:t>
            </a:r>
            <a:endParaRPr lang="zh-CN" altLang="en-US" dirty="0">
              <a:solidFill>
                <a:srgbClr val="21212D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21212D"/>
                </a:solidFill>
              </a:rPr>
              <a:t>1.</a:t>
            </a:r>
            <a:r>
              <a:rPr lang="en-US" altLang="zh-CN" dirty="0">
                <a:solidFill>
                  <a:srgbClr val="21212D"/>
                </a:solidFill>
              </a:rPr>
              <a:t>4 </a:t>
            </a:r>
            <a:r>
              <a:rPr lang="zh-CN" altLang="en-US" dirty="0">
                <a:solidFill>
                  <a:srgbClr val="21212D"/>
                </a:solidFill>
              </a:rPr>
              <a:t>解释程序</a:t>
            </a:r>
            <a:endParaRPr lang="zh-CN" altLang="en-US" dirty="0">
              <a:solidFill>
                <a:srgbClr val="21212D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21212D"/>
                </a:solidFill>
              </a:rPr>
              <a:t>1.</a:t>
            </a:r>
            <a:r>
              <a:rPr lang="en-US" altLang="zh-CN" dirty="0">
                <a:solidFill>
                  <a:srgbClr val="21212D"/>
                </a:solidFill>
              </a:rPr>
              <a:t>5 </a:t>
            </a:r>
            <a:r>
              <a:rPr lang="zh-CN" altLang="en-US" dirty="0">
                <a:solidFill>
                  <a:srgbClr val="21212D"/>
                </a:solidFill>
                <a:hlinkClick r:id="rId4" action="ppaction://hlinksldjump"/>
              </a:rPr>
              <a:t>交叉编译</a:t>
            </a:r>
            <a:endParaRPr lang="zh-CN" altLang="en-US" dirty="0">
              <a:solidFill>
                <a:srgbClr val="21212D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18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20" name="Rectangle 2"/>
          <p:cNvSpPr>
            <a:spLocks noGrp="1"/>
          </p:cNvSpPr>
          <p:nvPr>
            <p:ph type="title"/>
          </p:nvPr>
        </p:nvSpPr>
        <p:spPr>
          <a:xfrm>
            <a:off x="481013" y="476250"/>
            <a:ext cx="8534400" cy="59372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1.</a:t>
            </a:r>
            <a:r>
              <a:rPr lang="en-US" altLang="zh-CN" dirty="0">
                <a:latin typeface="方正舒体" panose="02010601030101010101" pitchFamily="2" charset="-122"/>
              </a:rPr>
              <a:t>3 </a:t>
            </a:r>
            <a:r>
              <a:rPr lang="zh-CN" altLang="en-US" dirty="0">
                <a:latin typeface="方正舒体" panose="02010601030101010101" pitchFamily="2" charset="-122"/>
              </a:rPr>
              <a:t>编译阶段的组合</a:t>
            </a:r>
            <a:r>
              <a:rPr lang="zh-CN" altLang="en-US" dirty="0">
                <a:latin typeface="Tahoma" panose="020B0604030504040204" pitchFamily="34" charset="0"/>
              </a:rPr>
              <a:t>——</a:t>
            </a:r>
            <a:r>
              <a:rPr lang="zh-CN" altLang="en-US" dirty="0">
                <a:latin typeface="方正舒体" panose="02010601030101010101" pitchFamily="2" charset="-122"/>
              </a:rPr>
              <a:t>前端和后端</a:t>
            </a:r>
            <a:endParaRPr lang="zh-CN" altLang="en-US" dirty="0">
              <a:latin typeface="方正舒体" panose="02010601030101010101" pitchFamily="2" charset="-122"/>
            </a:endParaRPr>
          </a:p>
        </p:txBody>
      </p:sp>
      <p:sp>
        <p:nvSpPr>
          <p:cNvPr id="43025" name="Rectangle 17"/>
          <p:cNvSpPr>
            <a:spLocks noGrp="1"/>
          </p:cNvSpPr>
          <p:nvPr>
            <p:ph idx="1"/>
          </p:nvPr>
        </p:nvSpPr>
        <p:spPr>
          <a:xfrm>
            <a:off x="611188" y="1341438"/>
            <a:ext cx="8001000" cy="374332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21212D"/>
                </a:solidFill>
              </a:rPr>
              <a:t>前端(</a:t>
            </a:r>
            <a:r>
              <a:rPr lang="en-US" altLang="zh-CN" dirty="0">
                <a:solidFill>
                  <a:srgbClr val="21212D"/>
                </a:solidFill>
              </a:rPr>
              <a:t>Front-End</a:t>
            </a:r>
            <a:r>
              <a:rPr lang="zh-CN" altLang="en-US" dirty="0">
                <a:solidFill>
                  <a:srgbClr val="21212D"/>
                </a:solidFill>
              </a:rPr>
              <a:t>)—与目标机无关的部分</a:t>
            </a:r>
            <a:br>
              <a:rPr lang="zh-CN" altLang="en-US" dirty="0">
                <a:solidFill>
                  <a:srgbClr val="21212D"/>
                </a:solidFill>
              </a:rPr>
            </a:br>
            <a:r>
              <a:rPr lang="zh-CN" altLang="en-US" dirty="0">
                <a:solidFill>
                  <a:srgbClr val="21212D"/>
                </a:solidFill>
              </a:rPr>
              <a:t>包括分析部分(词法、语法、语义分析)、中间代码生成与优化以及这部分的符号表管理错误处理；</a:t>
            </a:r>
            <a:endParaRPr lang="zh-CN" altLang="en-US" dirty="0">
              <a:solidFill>
                <a:srgbClr val="21212D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21212D"/>
                </a:solidFill>
                <a:latin typeface="Tahoma" panose="020B0604030504040204" pitchFamily="34" charset="0"/>
              </a:rPr>
              <a:t>后端</a:t>
            </a:r>
            <a:r>
              <a:rPr lang="zh-CN" altLang="en-US" dirty="0">
                <a:solidFill>
                  <a:srgbClr val="21212D"/>
                </a:solidFill>
              </a:rPr>
              <a:t>(</a:t>
            </a:r>
            <a:r>
              <a:rPr lang="en-US" altLang="zh-CN" dirty="0">
                <a:solidFill>
                  <a:srgbClr val="21212D"/>
                </a:solidFill>
              </a:rPr>
              <a:t>Back-End</a:t>
            </a:r>
            <a:r>
              <a:rPr lang="zh-CN" altLang="en-US" dirty="0">
                <a:solidFill>
                  <a:srgbClr val="21212D"/>
                </a:solidFill>
              </a:rPr>
              <a:t>)—</a:t>
            </a:r>
            <a:r>
              <a:rPr lang="zh-CN" altLang="en-US" dirty="0">
                <a:solidFill>
                  <a:srgbClr val="21212D"/>
                </a:solidFill>
                <a:latin typeface="Tahoma" panose="020B0604030504040204" pitchFamily="34" charset="0"/>
              </a:rPr>
              <a:t>的与目标机有关部分</a:t>
            </a:r>
            <a:br>
              <a:rPr lang="zh-CN" altLang="en-US" dirty="0">
                <a:solidFill>
                  <a:srgbClr val="21212D"/>
                </a:solidFill>
                <a:latin typeface="Tahoma" panose="020B0604030504040204" pitchFamily="34" charset="0"/>
              </a:rPr>
            </a:br>
            <a:r>
              <a:rPr lang="zh-CN" altLang="en-US" dirty="0">
                <a:solidFill>
                  <a:srgbClr val="21212D"/>
                </a:solidFill>
                <a:latin typeface="Tahoma" panose="020B0604030504040204" pitchFamily="34" charset="0"/>
              </a:rPr>
              <a:t>包括目标代码生成、与目标机有关的优化以及这部分的符号表管理和错误处理工作；</a:t>
            </a:r>
            <a:endParaRPr lang="en-US" altLang="zh-CN" dirty="0">
              <a:solidFill>
                <a:srgbClr val="21212D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3025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>
                                            <p:txEl>
                                              <p:charRg st="69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3025">
                                            <p:txEl>
                                              <p:charRg st="69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42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44" name="Rectangle 2"/>
          <p:cNvSpPr>
            <a:spLocks noGrp="1"/>
          </p:cNvSpPr>
          <p:nvPr>
            <p:ph type="title"/>
          </p:nvPr>
        </p:nvSpPr>
        <p:spPr>
          <a:xfrm>
            <a:off x="301625" y="636588"/>
            <a:ext cx="7535863" cy="114935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2400" dirty="0">
                <a:solidFill>
                  <a:srgbClr val="21212D"/>
                </a:solidFill>
              </a:rPr>
              <a:t>前端和不同的后端相互配合可以得到不同的编译器：</a:t>
            </a:r>
            <a:endParaRPr lang="zh-CN" altLang="en-US" sz="2400" dirty="0">
              <a:solidFill>
                <a:srgbClr val="21212D"/>
              </a:solidFill>
            </a:endParaRPr>
          </a:p>
        </p:txBody>
      </p:sp>
      <p:sp>
        <p:nvSpPr>
          <p:cNvPr id="44047" name="Oval 15"/>
          <p:cNvSpPr/>
          <p:nvPr/>
        </p:nvSpPr>
        <p:spPr>
          <a:xfrm>
            <a:off x="6969125" y="4152900"/>
            <a:ext cx="1447800" cy="762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800" dirty="0">
                <a:solidFill>
                  <a:srgbClr val="21212D"/>
                </a:solidFill>
                <a:latin typeface="Tahoma" panose="020B0604030504040204" pitchFamily="34" charset="0"/>
              </a:rPr>
              <a:t>Machine</a:t>
            </a:r>
            <a:endParaRPr lang="en-US" altLang="zh-CN" sz="1800" dirty="0">
              <a:solidFill>
                <a:srgbClr val="21212D"/>
              </a:solidFill>
              <a:latin typeface="Tahoma" panose="020B0604030504040204" pitchFamily="34" charset="0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800" dirty="0">
                <a:solidFill>
                  <a:srgbClr val="21212D"/>
                </a:solidFill>
                <a:latin typeface="Tahoma" panose="020B0604030504040204" pitchFamily="34" charset="0"/>
              </a:rPr>
              <a:t>code2</a:t>
            </a:r>
            <a:endParaRPr lang="en-US" altLang="zh-CN" sz="1800" dirty="0">
              <a:solidFill>
                <a:srgbClr val="21212D"/>
              </a:solidFill>
              <a:latin typeface="Tahoma" panose="020B0604030504040204" pitchFamily="34" charset="0"/>
            </a:endParaRPr>
          </a:p>
        </p:txBody>
      </p:sp>
      <p:sp>
        <p:nvSpPr>
          <p:cNvPr id="44048" name="Rectangle 16"/>
          <p:cNvSpPr/>
          <p:nvPr/>
        </p:nvSpPr>
        <p:spPr>
          <a:xfrm>
            <a:off x="5311775" y="4248150"/>
            <a:ext cx="1143000" cy="533400"/>
          </a:xfrm>
          <a:prstGeom prst="rect">
            <a:avLst/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800" dirty="0">
                <a:solidFill>
                  <a:srgbClr val="21212D"/>
                </a:solidFill>
                <a:latin typeface="Tahoma" panose="020B0604030504040204" pitchFamily="34" charset="0"/>
              </a:rPr>
              <a:t>Back-End2</a:t>
            </a:r>
            <a:endParaRPr lang="en-US" altLang="zh-CN" sz="1800" dirty="0">
              <a:solidFill>
                <a:srgbClr val="21212D"/>
              </a:solidFill>
              <a:latin typeface="Tahoma" panose="020B0604030504040204" pitchFamily="34" charset="0"/>
            </a:endParaRPr>
          </a:p>
        </p:txBody>
      </p:sp>
      <p:sp>
        <p:nvSpPr>
          <p:cNvPr id="44049" name="Line 17"/>
          <p:cNvSpPr/>
          <p:nvPr/>
        </p:nvSpPr>
        <p:spPr>
          <a:xfrm>
            <a:off x="4854575" y="3867150"/>
            <a:ext cx="762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4050" name="Line 18"/>
          <p:cNvSpPr/>
          <p:nvPr/>
        </p:nvSpPr>
        <p:spPr>
          <a:xfrm>
            <a:off x="6454775" y="455295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4052" name="Freeform 20"/>
          <p:cNvSpPr/>
          <p:nvPr/>
        </p:nvSpPr>
        <p:spPr>
          <a:xfrm>
            <a:off x="2568575" y="3867150"/>
            <a:ext cx="3276600" cy="139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064" h="880">
                <a:moveTo>
                  <a:pt x="0" y="0"/>
                </a:moveTo>
                <a:cubicBezTo>
                  <a:pt x="40" y="76"/>
                  <a:pt x="80" y="152"/>
                  <a:pt x="144" y="240"/>
                </a:cubicBezTo>
                <a:cubicBezTo>
                  <a:pt x="208" y="328"/>
                  <a:pt x="296" y="448"/>
                  <a:pt x="384" y="528"/>
                </a:cubicBezTo>
                <a:cubicBezTo>
                  <a:pt x="472" y="608"/>
                  <a:pt x="528" y="664"/>
                  <a:pt x="672" y="720"/>
                </a:cubicBezTo>
                <a:cubicBezTo>
                  <a:pt x="816" y="776"/>
                  <a:pt x="1072" y="848"/>
                  <a:pt x="1248" y="864"/>
                </a:cubicBezTo>
                <a:cubicBezTo>
                  <a:pt x="1424" y="880"/>
                  <a:pt x="1592" y="864"/>
                  <a:pt x="1728" y="816"/>
                </a:cubicBezTo>
                <a:cubicBezTo>
                  <a:pt x="1864" y="768"/>
                  <a:pt x="1964" y="672"/>
                  <a:pt x="2064" y="576"/>
                </a:cubicBezTo>
              </a:path>
            </a:pathLst>
          </a:custGeom>
          <a:noFill/>
          <a:ln w="9525" cap="flat" cmpd="sng">
            <a:solidFill>
              <a:schemeClr val="hlink"/>
            </a:solidFill>
            <a:prstDash val="solid"/>
            <a:miter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" name="Group 24"/>
          <p:cNvGrpSpPr/>
          <p:nvPr/>
        </p:nvGrpSpPr>
        <p:grpSpPr>
          <a:xfrm>
            <a:off x="587375" y="2022475"/>
            <a:ext cx="7772400" cy="1963738"/>
            <a:chOff x="432" y="1526"/>
            <a:chExt cx="4896" cy="1237"/>
          </a:xfrm>
        </p:grpSpPr>
        <p:grpSp>
          <p:nvGrpSpPr>
            <p:cNvPr id="61451" name="Group 4"/>
            <p:cNvGrpSpPr/>
            <p:nvPr/>
          </p:nvGrpSpPr>
          <p:grpSpPr>
            <a:xfrm>
              <a:off x="432" y="1692"/>
              <a:ext cx="4896" cy="1071"/>
              <a:chOff x="432" y="1692"/>
              <a:chExt cx="4896" cy="1071"/>
            </a:xfrm>
          </p:grpSpPr>
          <p:sp>
            <p:nvSpPr>
              <p:cNvPr id="61452" name="Oval 5"/>
              <p:cNvSpPr/>
              <p:nvPr/>
            </p:nvSpPr>
            <p:spPr>
              <a:xfrm>
                <a:off x="432" y="2304"/>
                <a:ext cx="768" cy="432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1800" dirty="0">
                    <a:solidFill>
                      <a:srgbClr val="21212D"/>
                    </a:solidFill>
                    <a:latin typeface="Tahoma" panose="020B0604030504040204" pitchFamily="34" charset="0"/>
                  </a:rPr>
                  <a:t>Source </a:t>
                </a:r>
                <a:endParaRPr lang="en-US" altLang="zh-CN" sz="1800" dirty="0">
                  <a:solidFill>
                    <a:srgbClr val="21212D"/>
                  </a:solidFill>
                  <a:latin typeface="Tahoma" panose="020B0604030504040204" pitchFamily="34" charset="0"/>
                </a:endParaRPr>
              </a:p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1800" dirty="0">
                    <a:solidFill>
                      <a:srgbClr val="21212D"/>
                    </a:solidFill>
                    <a:latin typeface="Tahoma" panose="020B0604030504040204" pitchFamily="34" charset="0"/>
                  </a:rPr>
                  <a:t>program</a:t>
                </a:r>
                <a:endParaRPr lang="en-US" altLang="zh-CN" sz="1800" dirty="0">
                  <a:solidFill>
                    <a:srgbClr val="21212D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1453" name="Rectangle 6"/>
              <p:cNvSpPr/>
              <p:nvPr/>
            </p:nvSpPr>
            <p:spPr>
              <a:xfrm>
                <a:off x="1428" y="2352"/>
                <a:ext cx="720" cy="336"/>
              </a:xfrm>
              <a:prstGeom prst="rect">
                <a:avLst/>
              </a:prstGeom>
              <a:solidFill>
                <a:srgbClr val="66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1800" dirty="0">
                    <a:solidFill>
                      <a:srgbClr val="21212D"/>
                    </a:solidFill>
                    <a:latin typeface="Tahoma" panose="020B0604030504040204" pitchFamily="34" charset="0"/>
                  </a:rPr>
                  <a:t>Front-End</a:t>
                </a:r>
                <a:endParaRPr lang="en-US" altLang="zh-CN" sz="1800" dirty="0">
                  <a:solidFill>
                    <a:srgbClr val="21212D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1454" name="Oval 7"/>
              <p:cNvSpPr/>
              <p:nvPr/>
            </p:nvSpPr>
            <p:spPr>
              <a:xfrm>
                <a:off x="2388" y="2283"/>
                <a:ext cx="816" cy="480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1800" dirty="0">
                    <a:solidFill>
                      <a:srgbClr val="21212D"/>
                    </a:solidFill>
                    <a:latin typeface="Tahoma" panose="020B0604030504040204" pitchFamily="34" charset="0"/>
                  </a:rPr>
                  <a:t>Intermedite</a:t>
                </a:r>
                <a:endParaRPr lang="en-US" altLang="zh-CN" sz="1800" dirty="0">
                  <a:solidFill>
                    <a:srgbClr val="21212D"/>
                  </a:solidFill>
                  <a:latin typeface="Tahoma" panose="020B0604030504040204" pitchFamily="34" charset="0"/>
                </a:endParaRPr>
              </a:p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1800" dirty="0">
                    <a:solidFill>
                      <a:srgbClr val="21212D"/>
                    </a:solidFill>
                    <a:latin typeface="Tahoma" panose="020B0604030504040204" pitchFamily="34" charset="0"/>
                  </a:rPr>
                  <a:t>code</a:t>
                </a:r>
                <a:endParaRPr lang="en-US" altLang="zh-CN" sz="1800" dirty="0">
                  <a:solidFill>
                    <a:srgbClr val="21212D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1455" name="Rectangle 8"/>
              <p:cNvSpPr/>
              <p:nvPr/>
            </p:nvSpPr>
            <p:spPr>
              <a:xfrm>
                <a:off x="3360" y="1776"/>
                <a:ext cx="720" cy="336"/>
              </a:xfrm>
              <a:prstGeom prst="rect">
                <a:avLst/>
              </a:prstGeom>
              <a:solidFill>
                <a:srgbClr val="66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1800" dirty="0">
                    <a:solidFill>
                      <a:srgbClr val="21212D"/>
                    </a:solidFill>
                    <a:latin typeface="Tahoma" panose="020B0604030504040204" pitchFamily="34" charset="0"/>
                  </a:rPr>
                  <a:t>Back-End1</a:t>
                </a:r>
                <a:endParaRPr lang="en-US" altLang="zh-CN" sz="1800" dirty="0">
                  <a:solidFill>
                    <a:srgbClr val="21212D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1456" name="Oval 9"/>
              <p:cNvSpPr/>
              <p:nvPr/>
            </p:nvSpPr>
            <p:spPr>
              <a:xfrm>
                <a:off x="4416" y="1692"/>
                <a:ext cx="912" cy="480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1800" dirty="0">
                    <a:solidFill>
                      <a:srgbClr val="21212D"/>
                    </a:solidFill>
                    <a:latin typeface="Tahoma" panose="020B0604030504040204" pitchFamily="34" charset="0"/>
                  </a:rPr>
                  <a:t>Machine</a:t>
                </a:r>
                <a:endParaRPr lang="en-US" altLang="zh-CN" sz="1800" dirty="0">
                  <a:solidFill>
                    <a:srgbClr val="21212D"/>
                  </a:solidFill>
                  <a:latin typeface="Tahoma" panose="020B0604030504040204" pitchFamily="34" charset="0"/>
                </a:endParaRPr>
              </a:p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1800" dirty="0">
                    <a:solidFill>
                      <a:srgbClr val="21212D"/>
                    </a:solidFill>
                    <a:latin typeface="Tahoma" panose="020B0604030504040204" pitchFamily="34" charset="0"/>
                  </a:rPr>
                  <a:t>code1</a:t>
                </a:r>
                <a:endParaRPr lang="en-US" altLang="zh-CN" sz="1800" dirty="0">
                  <a:solidFill>
                    <a:srgbClr val="21212D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1457" name="Line 10"/>
              <p:cNvSpPr/>
              <p:nvPr/>
            </p:nvSpPr>
            <p:spPr>
              <a:xfrm>
                <a:off x="2151" y="2514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61458" name="Line 11"/>
              <p:cNvSpPr/>
              <p:nvPr/>
            </p:nvSpPr>
            <p:spPr>
              <a:xfrm>
                <a:off x="1200" y="2544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61459" name="Line 12"/>
              <p:cNvSpPr/>
              <p:nvPr/>
            </p:nvSpPr>
            <p:spPr>
              <a:xfrm flipV="1">
                <a:off x="3120" y="2112"/>
                <a:ext cx="432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61460" name="Line 13"/>
              <p:cNvSpPr/>
              <p:nvPr/>
            </p:nvSpPr>
            <p:spPr>
              <a:xfrm>
                <a:off x="4080" y="1968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sp>
          <p:nvSpPr>
            <p:cNvPr id="61461" name="Freeform 19"/>
            <p:cNvSpPr/>
            <p:nvPr/>
          </p:nvSpPr>
          <p:spPr>
            <a:xfrm>
              <a:off x="1680" y="1624"/>
              <a:ext cx="1920" cy="728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96" y="584"/>
                </a:cxn>
                <a:cxn ang="0">
                  <a:pos x="288" y="392"/>
                </a:cxn>
                <a:cxn ang="0">
                  <a:pos x="528" y="248"/>
                </a:cxn>
                <a:cxn ang="0">
                  <a:pos x="720" y="152"/>
                </a:cxn>
                <a:cxn ang="0">
                  <a:pos x="1008" y="56"/>
                </a:cxn>
                <a:cxn ang="0">
                  <a:pos x="1200" y="8"/>
                </a:cxn>
                <a:cxn ang="0">
                  <a:pos x="1440" y="8"/>
                </a:cxn>
                <a:cxn ang="0">
                  <a:pos x="1680" y="56"/>
                </a:cxn>
                <a:cxn ang="0">
                  <a:pos x="1920" y="152"/>
                </a:cxn>
              </a:cxnLst>
              <a:pathLst>
                <a:path w="1920" h="728">
                  <a:moveTo>
                    <a:pt x="0" y="728"/>
                  </a:moveTo>
                  <a:cubicBezTo>
                    <a:pt x="24" y="684"/>
                    <a:pt x="48" y="640"/>
                    <a:pt x="96" y="584"/>
                  </a:cubicBezTo>
                  <a:cubicBezTo>
                    <a:pt x="144" y="528"/>
                    <a:pt x="216" y="448"/>
                    <a:pt x="288" y="392"/>
                  </a:cubicBezTo>
                  <a:cubicBezTo>
                    <a:pt x="360" y="336"/>
                    <a:pt x="456" y="288"/>
                    <a:pt x="528" y="248"/>
                  </a:cubicBezTo>
                  <a:cubicBezTo>
                    <a:pt x="600" y="208"/>
                    <a:pt x="640" y="184"/>
                    <a:pt x="720" y="152"/>
                  </a:cubicBezTo>
                  <a:cubicBezTo>
                    <a:pt x="800" y="120"/>
                    <a:pt x="928" y="80"/>
                    <a:pt x="1008" y="56"/>
                  </a:cubicBezTo>
                  <a:cubicBezTo>
                    <a:pt x="1088" y="32"/>
                    <a:pt x="1128" y="16"/>
                    <a:pt x="1200" y="8"/>
                  </a:cubicBezTo>
                  <a:cubicBezTo>
                    <a:pt x="1272" y="0"/>
                    <a:pt x="1360" y="0"/>
                    <a:pt x="1440" y="8"/>
                  </a:cubicBezTo>
                  <a:cubicBezTo>
                    <a:pt x="1520" y="16"/>
                    <a:pt x="1600" y="32"/>
                    <a:pt x="1680" y="56"/>
                  </a:cubicBezTo>
                  <a:cubicBezTo>
                    <a:pt x="1760" y="80"/>
                    <a:pt x="1880" y="136"/>
                    <a:pt x="1920" y="152"/>
                  </a:cubicBezTo>
                </a:path>
              </a:pathLst>
            </a:custGeom>
            <a:noFill/>
            <a:ln w="9525" cap="flat" cmpd="sng">
              <a:solidFill>
                <a:schemeClr val="hlink"/>
              </a:solidFill>
              <a:prstDash val="solid"/>
              <a:miter/>
              <a:headEnd type="triangl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62" name="Text Box 21"/>
            <p:cNvSpPr txBox="1"/>
            <p:nvPr/>
          </p:nvSpPr>
          <p:spPr>
            <a:xfrm>
              <a:off x="1968" y="1526"/>
              <a:ext cx="9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75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zh-CN" sz="2000" dirty="0">
                  <a:solidFill>
                    <a:srgbClr val="21212D"/>
                  </a:solidFill>
                  <a:latin typeface="Tahoma" panose="020B0604030504040204" pitchFamily="34" charset="0"/>
                </a:rPr>
                <a:t>Compiler1</a:t>
              </a:r>
              <a:endParaRPr lang="en-US" altLang="zh-CN" sz="2000" dirty="0">
                <a:solidFill>
                  <a:srgbClr val="21212D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44054" name="Text Box 22"/>
          <p:cNvSpPr txBox="1"/>
          <p:nvPr/>
        </p:nvSpPr>
        <p:spPr>
          <a:xfrm>
            <a:off x="3178175" y="4994275"/>
            <a:ext cx="13716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>
                <a:solidFill>
                  <a:srgbClr val="21212D"/>
                </a:solidFill>
                <a:latin typeface="Tahoma" panose="020B0604030504040204" pitchFamily="34" charset="0"/>
              </a:rPr>
              <a:t>Compiler2</a:t>
            </a:r>
            <a:endParaRPr lang="en-US" altLang="zh-CN" sz="2000" dirty="0">
              <a:solidFill>
                <a:srgbClr val="21212D"/>
              </a:solidFill>
              <a:latin typeface="Tahoma" panose="020B0604030504040204" pitchFamily="34" charset="0"/>
            </a:endParaRPr>
          </a:p>
        </p:txBody>
      </p:sp>
      <p:sp>
        <p:nvSpPr>
          <p:cNvPr id="61464" name="上箭头 2">
            <a:hlinkClick r:id="rId1" action="ppaction://hlinksldjump"/>
          </p:cNvPr>
          <p:cNvSpPr/>
          <p:nvPr/>
        </p:nvSpPr>
        <p:spPr>
          <a:xfrm>
            <a:off x="7837488" y="5732463"/>
            <a:ext cx="334962" cy="360362"/>
          </a:xfrm>
          <a:prstGeom prst="upArrow">
            <a:avLst>
              <a:gd name="adj1" fmla="val 50000"/>
              <a:gd name="adj2" fmla="val 50021"/>
            </a:avLst>
          </a:prstGeom>
          <a:noFill/>
          <a:ln w="12700" cap="flat" cmpd="sng">
            <a:solidFill>
              <a:schemeClr val="hlink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 anchorCtr="0"/>
          <a:p>
            <a:pPr marL="469900" indent="-469900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65" name="Rectangle 2"/>
          <p:cNvSpPr>
            <a:spLocks noGrp="1"/>
          </p:cNvSpPr>
          <p:nvPr/>
        </p:nvSpPr>
        <p:spPr>
          <a:xfrm>
            <a:off x="481013" y="476250"/>
            <a:ext cx="8534400" cy="5937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3 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编译阶段的组合</a:t>
            </a:r>
            <a:r>
              <a:rPr lang="zh-CN" altLang="en-US" sz="3200" b="1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前端和后端</a:t>
            </a:r>
            <a:endParaRPr lang="zh-CN" altLang="en-US" sz="3200" b="1" dirty="0">
              <a:solidFill>
                <a:schemeClr val="tx2"/>
              </a:solidFill>
              <a:latin typeface="方正舒体" panose="02010601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7" grpId="0" bldLvl="0" animBg="1"/>
      <p:bldP spid="44048" grpId="0" bldLvl="0" animBg="1"/>
      <p:bldP spid="4405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sz="1200" dirty="0">
              <a:latin typeface="Verdana" panose="020B0604030504040204" pitchFamily="34" charset="0"/>
            </a:endParaRPr>
          </a:p>
        </p:txBody>
      </p:sp>
      <p:sp>
        <p:nvSpPr>
          <p:cNvPr id="62466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2468" name="Rectangle 15"/>
          <p:cNvSpPr/>
          <p:nvPr/>
        </p:nvSpPr>
        <p:spPr>
          <a:xfrm>
            <a:off x="2243138" y="4186238"/>
            <a:ext cx="1176337" cy="533400"/>
          </a:xfrm>
          <a:prstGeom prst="rect">
            <a:avLst/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800" dirty="0">
                <a:solidFill>
                  <a:srgbClr val="21212D"/>
                </a:solidFill>
                <a:latin typeface="Tahoma" panose="020B0604030504040204" pitchFamily="34" charset="0"/>
              </a:rPr>
              <a:t>Front-End2</a:t>
            </a:r>
            <a:endParaRPr lang="en-US" altLang="zh-CN" sz="1800" dirty="0">
              <a:solidFill>
                <a:srgbClr val="21212D"/>
              </a:solidFill>
              <a:latin typeface="Tahoma" panose="020B0604030504040204" pitchFamily="34" charset="0"/>
            </a:endParaRPr>
          </a:p>
        </p:txBody>
      </p:sp>
      <p:sp>
        <p:nvSpPr>
          <p:cNvPr id="62469" name="Oval 16"/>
          <p:cNvSpPr/>
          <p:nvPr/>
        </p:nvSpPr>
        <p:spPr>
          <a:xfrm>
            <a:off x="600075" y="4110038"/>
            <a:ext cx="1295400" cy="685800"/>
          </a:xfrm>
          <a:prstGeom prst="ellipse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800" dirty="0">
                <a:solidFill>
                  <a:srgbClr val="21212D"/>
                </a:solidFill>
                <a:latin typeface="Tahoma" panose="020B0604030504040204" pitchFamily="34" charset="0"/>
              </a:rPr>
              <a:t>Source </a:t>
            </a:r>
            <a:endParaRPr lang="en-US" altLang="zh-CN" sz="1800" dirty="0">
              <a:solidFill>
                <a:srgbClr val="21212D"/>
              </a:solidFill>
              <a:latin typeface="Tahoma" panose="020B0604030504040204" pitchFamily="34" charset="0"/>
            </a:endParaRP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800" dirty="0">
                <a:solidFill>
                  <a:srgbClr val="21212D"/>
                </a:solidFill>
                <a:latin typeface="Tahoma" panose="020B0604030504040204" pitchFamily="34" charset="0"/>
              </a:rPr>
              <a:t>program2</a:t>
            </a:r>
            <a:endParaRPr lang="en-US" altLang="zh-CN" sz="1800" dirty="0">
              <a:solidFill>
                <a:srgbClr val="21212D"/>
              </a:solidFill>
              <a:latin typeface="Tahoma" panose="020B0604030504040204" pitchFamily="34" charset="0"/>
            </a:endParaRPr>
          </a:p>
        </p:txBody>
      </p:sp>
      <p:sp>
        <p:nvSpPr>
          <p:cNvPr id="62470" name="Line 17"/>
          <p:cNvSpPr/>
          <p:nvPr/>
        </p:nvSpPr>
        <p:spPr>
          <a:xfrm>
            <a:off x="1895475" y="4491038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62471" name="Line 18"/>
          <p:cNvSpPr/>
          <p:nvPr/>
        </p:nvSpPr>
        <p:spPr>
          <a:xfrm flipV="1">
            <a:off x="3419475" y="3881438"/>
            <a:ext cx="7620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62472" name="Freeform 30"/>
          <p:cNvSpPr/>
          <p:nvPr/>
        </p:nvSpPr>
        <p:spPr>
          <a:xfrm>
            <a:off x="2733675" y="3805238"/>
            <a:ext cx="3276600" cy="14605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064" h="920">
                <a:moveTo>
                  <a:pt x="0" y="576"/>
                </a:moveTo>
                <a:cubicBezTo>
                  <a:pt x="20" y="624"/>
                  <a:pt x="40" y="672"/>
                  <a:pt x="96" y="720"/>
                </a:cubicBezTo>
                <a:cubicBezTo>
                  <a:pt x="152" y="768"/>
                  <a:pt x="224" y="832"/>
                  <a:pt x="336" y="864"/>
                </a:cubicBezTo>
                <a:cubicBezTo>
                  <a:pt x="448" y="896"/>
                  <a:pt x="600" y="920"/>
                  <a:pt x="768" y="912"/>
                </a:cubicBezTo>
                <a:cubicBezTo>
                  <a:pt x="936" y="904"/>
                  <a:pt x="1176" y="872"/>
                  <a:pt x="1344" y="816"/>
                </a:cubicBezTo>
                <a:cubicBezTo>
                  <a:pt x="1512" y="760"/>
                  <a:pt x="1664" y="672"/>
                  <a:pt x="1776" y="576"/>
                </a:cubicBezTo>
                <a:cubicBezTo>
                  <a:pt x="1888" y="480"/>
                  <a:pt x="1968" y="336"/>
                  <a:pt x="2016" y="240"/>
                </a:cubicBezTo>
                <a:cubicBezTo>
                  <a:pt x="2064" y="144"/>
                  <a:pt x="2064" y="72"/>
                  <a:pt x="2064" y="0"/>
                </a:cubicBezTo>
              </a:path>
            </a:pathLst>
          </a:custGeom>
          <a:noFill/>
          <a:ln w="9525" cap="flat" cmpd="sng">
            <a:solidFill>
              <a:schemeClr val="hlink"/>
            </a:solidFill>
            <a:prstDash val="solid"/>
            <a:miter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2473" name="Rectangle 32"/>
          <p:cNvSpPr>
            <a:spLocks noGrp="1"/>
          </p:cNvSpPr>
          <p:nvPr>
            <p:ph type="title"/>
          </p:nvPr>
        </p:nvSpPr>
        <p:spPr>
          <a:xfrm>
            <a:off x="444500" y="738188"/>
            <a:ext cx="7535863" cy="107315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2400" dirty="0">
                <a:solidFill>
                  <a:srgbClr val="21212D"/>
                </a:solidFill>
              </a:rPr>
              <a:t>不同的前端和后端相互配合可以得到不同的编译器：</a:t>
            </a:r>
            <a:endParaRPr lang="zh-CN" altLang="en-US" sz="2400" dirty="0">
              <a:solidFill>
                <a:srgbClr val="21212D"/>
              </a:solidFill>
            </a:endParaRPr>
          </a:p>
        </p:txBody>
      </p:sp>
      <p:grpSp>
        <p:nvGrpSpPr>
          <p:cNvPr id="62474" name="Group 35"/>
          <p:cNvGrpSpPr/>
          <p:nvPr/>
        </p:nvGrpSpPr>
        <p:grpSpPr>
          <a:xfrm>
            <a:off x="600075" y="1811338"/>
            <a:ext cx="8382000" cy="2112962"/>
            <a:chOff x="576" y="1296"/>
            <a:chExt cx="5040" cy="1331"/>
          </a:xfrm>
        </p:grpSpPr>
        <p:grpSp>
          <p:nvGrpSpPr>
            <p:cNvPr id="62475" name="Group 19"/>
            <p:cNvGrpSpPr/>
            <p:nvPr/>
          </p:nvGrpSpPr>
          <p:grpSpPr>
            <a:xfrm>
              <a:off x="576" y="1592"/>
              <a:ext cx="5040" cy="1035"/>
              <a:chOff x="384" y="1728"/>
              <a:chExt cx="5040" cy="1035"/>
            </a:xfrm>
          </p:grpSpPr>
          <p:sp>
            <p:nvSpPr>
              <p:cNvPr id="62476" name="Oval 20"/>
              <p:cNvSpPr/>
              <p:nvPr/>
            </p:nvSpPr>
            <p:spPr>
              <a:xfrm>
                <a:off x="384" y="1728"/>
                <a:ext cx="816" cy="432"/>
              </a:xfrm>
              <a:prstGeom prst="ellipse">
                <a:avLst/>
              </a:prstGeom>
              <a:solidFill>
                <a:schemeClr val="bg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1800" dirty="0">
                    <a:solidFill>
                      <a:srgbClr val="21212D"/>
                    </a:solidFill>
                    <a:latin typeface="Tahoma" panose="020B0604030504040204" pitchFamily="34" charset="0"/>
                  </a:rPr>
                  <a:t>Source </a:t>
                </a:r>
                <a:endParaRPr lang="en-US" altLang="zh-CN" sz="1800" dirty="0">
                  <a:solidFill>
                    <a:srgbClr val="21212D"/>
                  </a:solidFill>
                  <a:latin typeface="Tahoma" panose="020B0604030504040204" pitchFamily="34" charset="0"/>
                </a:endParaRPr>
              </a:p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1800" dirty="0">
                    <a:solidFill>
                      <a:srgbClr val="21212D"/>
                    </a:solidFill>
                    <a:latin typeface="Tahoma" panose="020B0604030504040204" pitchFamily="34" charset="0"/>
                  </a:rPr>
                  <a:t>program1</a:t>
                </a:r>
                <a:endParaRPr lang="en-US" altLang="zh-CN" sz="1800" dirty="0">
                  <a:solidFill>
                    <a:srgbClr val="21212D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2477" name="Rectangle 21"/>
              <p:cNvSpPr/>
              <p:nvPr/>
            </p:nvSpPr>
            <p:spPr>
              <a:xfrm>
                <a:off x="1428" y="1776"/>
                <a:ext cx="732" cy="336"/>
              </a:xfrm>
              <a:prstGeom prst="rect">
                <a:avLst/>
              </a:prstGeom>
              <a:solidFill>
                <a:srgbClr val="66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1800" dirty="0">
                    <a:solidFill>
                      <a:srgbClr val="21212D"/>
                    </a:solidFill>
                    <a:latin typeface="Tahoma" panose="020B0604030504040204" pitchFamily="34" charset="0"/>
                  </a:rPr>
                  <a:t>Front-End1</a:t>
                </a:r>
                <a:endParaRPr lang="en-US" altLang="zh-CN" sz="1800" dirty="0">
                  <a:solidFill>
                    <a:srgbClr val="21212D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2478" name="Oval 22"/>
              <p:cNvSpPr/>
              <p:nvPr/>
            </p:nvSpPr>
            <p:spPr>
              <a:xfrm>
                <a:off x="2388" y="2283"/>
                <a:ext cx="816" cy="480"/>
              </a:xfrm>
              <a:prstGeom prst="ellipse">
                <a:avLst/>
              </a:prstGeom>
              <a:solidFill>
                <a:schemeClr val="bg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1800" dirty="0">
                    <a:solidFill>
                      <a:srgbClr val="21212D"/>
                    </a:solidFill>
                    <a:latin typeface="Tahoma" panose="020B0604030504040204" pitchFamily="34" charset="0"/>
                  </a:rPr>
                  <a:t>Intermedite</a:t>
                </a:r>
                <a:endParaRPr lang="en-US" altLang="zh-CN" sz="1800" dirty="0">
                  <a:solidFill>
                    <a:srgbClr val="21212D"/>
                  </a:solidFill>
                  <a:latin typeface="Tahoma" panose="020B0604030504040204" pitchFamily="34" charset="0"/>
                </a:endParaRPr>
              </a:p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1800" dirty="0">
                    <a:solidFill>
                      <a:srgbClr val="21212D"/>
                    </a:solidFill>
                    <a:latin typeface="Tahoma" panose="020B0604030504040204" pitchFamily="34" charset="0"/>
                  </a:rPr>
                  <a:t>code</a:t>
                </a:r>
                <a:endParaRPr lang="en-US" altLang="zh-CN" sz="1800" dirty="0">
                  <a:solidFill>
                    <a:srgbClr val="21212D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2479" name="Rectangle 23"/>
              <p:cNvSpPr/>
              <p:nvPr/>
            </p:nvSpPr>
            <p:spPr>
              <a:xfrm>
                <a:off x="3456" y="2340"/>
                <a:ext cx="720" cy="336"/>
              </a:xfrm>
              <a:prstGeom prst="rect">
                <a:avLst/>
              </a:prstGeom>
              <a:solidFill>
                <a:srgbClr val="66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1800" dirty="0">
                    <a:solidFill>
                      <a:srgbClr val="21212D"/>
                    </a:solidFill>
                    <a:latin typeface="Tahoma" panose="020B0604030504040204" pitchFamily="34" charset="0"/>
                  </a:rPr>
                  <a:t>Back-End</a:t>
                </a:r>
                <a:endParaRPr lang="en-US" altLang="zh-CN" sz="1800" dirty="0">
                  <a:solidFill>
                    <a:srgbClr val="21212D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2480" name="Oval 24"/>
              <p:cNvSpPr/>
              <p:nvPr/>
            </p:nvSpPr>
            <p:spPr>
              <a:xfrm>
                <a:off x="4512" y="2262"/>
                <a:ext cx="912" cy="480"/>
              </a:xfrm>
              <a:prstGeom prst="ellipse">
                <a:avLst/>
              </a:prstGeom>
              <a:solidFill>
                <a:schemeClr val="bg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1800" dirty="0">
                    <a:solidFill>
                      <a:srgbClr val="21212D"/>
                    </a:solidFill>
                    <a:latin typeface="Tahoma" panose="020B0604030504040204" pitchFamily="34" charset="0"/>
                  </a:rPr>
                  <a:t>Machine</a:t>
                </a:r>
                <a:endParaRPr lang="en-US" altLang="zh-CN" sz="1800" dirty="0">
                  <a:solidFill>
                    <a:srgbClr val="21212D"/>
                  </a:solidFill>
                  <a:latin typeface="Tahoma" panose="020B0604030504040204" pitchFamily="34" charset="0"/>
                </a:endParaRPr>
              </a:p>
              <a:p>
                <a:pPr algn="ctr">
                  <a:lnSpc>
                    <a:spcPct val="75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1800" dirty="0">
                    <a:solidFill>
                      <a:srgbClr val="21212D"/>
                    </a:solidFill>
                    <a:latin typeface="Tahoma" panose="020B0604030504040204" pitchFamily="34" charset="0"/>
                  </a:rPr>
                  <a:t>code</a:t>
                </a:r>
                <a:endParaRPr lang="en-US" altLang="zh-CN" sz="1800" dirty="0">
                  <a:solidFill>
                    <a:srgbClr val="21212D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2481" name="Line 25"/>
              <p:cNvSpPr/>
              <p:nvPr/>
            </p:nvSpPr>
            <p:spPr>
              <a:xfrm>
                <a:off x="1200" y="1968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62482" name="Line 26"/>
              <p:cNvSpPr/>
              <p:nvPr/>
            </p:nvSpPr>
            <p:spPr>
              <a:xfrm>
                <a:off x="2160" y="1920"/>
                <a:ext cx="528" cy="3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62483" name="Line 27"/>
              <p:cNvSpPr/>
              <p:nvPr/>
            </p:nvSpPr>
            <p:spPr>
              <a:xfrm>
                <a:off x="3216" y="2517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62484" name="Line 28"/>
              <p:cNvSpPr/>
              <p:nvPr/>
            </p:nvSpPr>
            <p:spPr>
              <a:xfrm>
                <a:off x="4176" y="2505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sp>
          <p:nvSpPr>
            <p:cNvPr id="62485" name="Freeform 29"/>
            <p:cNvSpPr/>
            <p:nvPr/>
          </p:nvSpPr>
          <p:spPr>
            <a:xfrm>
              <a:off x="1920" y="1440"/>
              <a:ext cx="2016" cy="776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192" y="56"/>
                </a:cxn>
                <a:cxn ang="0">
                  <a:pos x="576" y="8"/>
                </a:cxn>
                <a:cxn ang="0">
                  <a:pos x="1056" y="56"/>
                </a:cxn>
                <a:cxn ang="0">
                  <a:pos x="1680" y="344"/>
                </a:cxn>
                <a:cxn ang="0">
                  <a:pos x="2016" y="776"/>
                </a:cxn>
              </a:cxnLst>
              <a:pathLst>
                <a:path w="2016" h="776">
                  <a:moveTo>
                    <a:pt x="0" y="200"/>
                  </a:moveTo>
                  <a:cubicBezTo>
                    <a:pt x="48" y="144"/>
                    <a:pt x="96" y="88"/>
                    <a:pt x="192" y="56"/>
                  </a:cubicBezTo>
                  <a:cubicBezTo>
                    <a:pt x="288" y="24"/>
                    <a:pt x="432" y="8"/>
                    <a:pt x="576" y="8"/>
                  </a:cubicBezTo>
                  <a:cubicBezTo>
                    <a:pt x="720" y="8"/>
                    <a:pt x="872" y="0"/>
                    <a:pt x="1056" y="56"/>
                  </a:cubicBezTo>
                  <a:cubicBezTo>
                    <a:pt x="1240" y="112"/>
                    <a:pt x="1520" y="224"/>
                    <a:pt x="1680" y="344"/>
                  </a:cubicBezTo>
                  <a:cubicBezTo>
                    <a:pt x="1840" y="464"/>
                    <a:pt x="1928" y="620"/>
                    <a:pt x="2016" y="776"/>
                  </a:cubicBezTo>
                </a:path>
              </a:pathLst>
            </a:custGeom>
            <a:noFill/>
            <a:ln w="9525" cap="flat" cmpd="sng">
              <a:solidFill>
                <a:schemeClr val="hlink"/>
              </a:solidFill>
              <a:prstDash val="solid"/>
              <a:miter/>
              <a:headEnd type="triangl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486" name="Text Box 33"/>
            <p:cNvSpPr txBox="1"/>
            <p:nvPr/>
          </p:nvSpPr>
          <p:spPr>
            <a:xfrm>
              <a:off x="2832" y="1296"/>
              <a:ext cx="9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75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zh-CN" sz="2000" dirty="0">
                  <a:solidFill>
                    <a:srgbClr val="21212D"/>
                  </a:solidFill>
                  <a:latin typeface="Tahoma" panose="020B0604030504040204" pitchFamily="34" charset="0"/>
                </a:rPr>
                <a:t>Compiler1</a:t>
              </a:r>
              <a:endParaRPr lang="en-US" altLang="zh-CN" sz="2000" dirty="0">
                <a:solidFill>
                  <a:srgbClr val="21212D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2487" name="Text Box 34"/>
          <p:cNvSpPr txBox="1"/>
          <p:nvPr/>
        </p:nvSpPr>
        <p:spPr>
          <a:xfrm>
            <a:off x="4181475" y="5164138"/>
            <a:ext cx="13716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>
                <a:solidFill>
                  <a:srgbClr val="21212D"/>
                </a:solidFill>
                <a:latin typeface="Tahoma" panose="020B0604030504040204" pitchFamily="34" charset="0"/>
              </a:rPr>
              <a:t>Compiler2</a:t>
            </a:r>
            <a:endParaRPr lang="en-US" altLang="zh-CN" sz="2000" dirty="0">
              <a:solidFill>
                <a:srgbClr val="21212D"/>
              </a:solidFill>
              <a:latin typeface="Tahoma" panose="020B0604030504040204" pitchFamily="34" charset="0"/>
            </a:endParaRPr>
          </a:p>
        </p:txBody>
      </p:sp>
      <p:sp>
        <p:nvSpPr>
          <p:cNvPr id="62488" name="Rectangle 2"/>
          <p:cNvSpPr>
            <a:spLocks noGrp="1"/>
          </p:cNvSpPr>
          <p:nvPr/>
        </p:nvSpPr>
        <p:spPr>
          <a:xfrm>
            <a:off x="481013" y="476250"/>
            <a:ext cx="8534400" cy="5937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3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编译阶段的组合</a:t>
            </a:r>
            <a:r>
              <a:rPr lang="zh-CN" altLang="en-US" sz="3200" b="1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ea typeface="宋体" panose="02010600030101010101" pitchFamily="2" charset="-122"/>
              </a:rPr>
              <a:t>前端和后端</a:t>
            </a:r>
            <a:endParaRPr lang="zh-CN" altLang="en-US" sz="3200" b="1" dirty="0">
              <a:solidFill>
                <a:schemeClr val="tx2"/>
              </a:solidFill>
              <a:latin typeface="方正舒体" panose="02010601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2"/>
          <p:cNvSpPr>
            <a:spLocks noGrp="1"/>
          </p:cNvSpPr>
          <p:nvPr>
            <p:ph type="title"/>
          </p:nvPr>
        </p:nvSpPr>
        <p:spPr>
          <a:xfrm>
            <a:off x="574675" y="115888"/>
            <a:ext cx="614045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dirty="0">
                <a:latin typeface="方正舒体" panose="02010601030101010101" pitchFamily="2" charset="-122"/>
              </a:rPr>
              <a:t>第</a:t>
            </a:r>
            <a:r>
              <a:rPr lang="en-US" altLang="zh-CN" sz="4000" dirty="0">
                <a:latin typeface="方正舒体" panose="02010601030101010101" pitchFamily="2" charset="-122"/>
              </a:rPr>
              <a:t>1</a:t>
            </a:r>
            <a:r>
              <a:rPr lang="zh-CN" altLang="en-US" sz="4000" dirty="0">
                <a:latin typeface="方正舒体" panose="02010601030101010101" pitchFamily="2" charset="-122"/>
              </a:rPr>
              <a:t>章 编译器工作过程</a:t>
            </a:r>
            <a:endParaRPr lang="zh-CN" altLang="en-US" sz="4000" dirty="0">
              <a:latin typeface="方正舒体" panose="02010601030101010101" pitchFamily="2" charset="-122"/>
            </a:endParaRPr>
          </a:p>
        </p:txBody>
      </p:sp>
      <p:sp>
        <p:nvSpPr>
          <p:cNvPr id="63490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3491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页脚占位符 2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349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21212D"/>
                </a:solidFill>
              </a:rPr>
              <a:t>1.1 </a:t>
            </a:r>
            <a:r>
              <a:rPr lang="zh-CN" altLang="en-US" dirty="0">
                <a:solidFill>
                  <a:srgbClr val="21212D"/>
                </a:solidFill>
                <a:hlinkClick r:id="rId1" action="ppaction://hlinksldjump"/>
              </a:rPr>
              <a:t>编译器技术的发展  </a:t>
            </a:r>
            <a:endParaRPr lang="zh-CN" altLang="en-US" dirty="0">
              <a:solidFill>
                <a:srgbClr val="21212D"/>
              </a:solidFill>
              <a:hlinkClick r:id="rId1" action="ppaction://hlinksldjump"/>
            </a:endParaRPr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rgbClr val="21212D"/>
                </a:solidFill>
              </a:rPr>
              <a:t>1.</a:t>
            </a:r>
            <a:r>
              <a:rPr lang="en-US" altLang="zh-CN" dirty="0">
                <a:solidFill>
                  <a:srgbClr val="21212D"/>
                </a:solidFill>
              </a:rPr>
              <a:t>2 </a:t>
            </a:r>
            <a:r>
              <a:rPr lang="zh-CN" altLang="en-US" dirty="0">
                <a:solidFill>
                  <a:srgbClr val="21212D"/>
                </a:solidFill>
                <a:hlinkClick r:id="rId2" action="ppaction://hlinksldjump"/>
              </a:rPr>
              <a:t>编译器构造逻辑阶段的划分</a:t>
            </a:r>
            <a:endParaRPr lang="zh-CN" altLang="en-US" dirty="0">
              <a:solidFill>
                <a:srgbClr val="21212D"/>
              </a:solidFill>
              <a:hlinkClick r:id="rId2" action="ppaction://hlinksldjump"/>
            </a:endParaRPr>
          </a:p>
          <a:p>
            <a:pPr eaLnBrk="1" hangingPunct="1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21212D"/>
                </a:solidFill>
              </a:rPr>
              <a:t>1.3 </a:t>
            </a:r>
            <a:r>
              <a:rPr lang="zh-CN" altLang="en-US" dirty="0">
                <a:solidFill>
                  <a:srgbClr val="21212D"/>
                </a:solidFill>
                <a:hlinkClick r:id="rId3" action="ppaction://hlinksldjump"/>
              </a:rPr>
              <a:t>编译阶段的组合</a:t>
            </a:r>
            <a:endParaRPr lang="zh-CN" altLang="en-US" dirty="0">
              <a:solidFill>
                <a:srgbClr val="21212D"/>
              </a:solidFill>
              <a:hlinkClick r:id="rId3" action="ppaction://hlinksldjump"/>
            </a:endParaRPr>
          </a:p>
          <a:p>
            <a:pPr eaLnBrk="1" hangingPunct="1">
              <a:buFont typeface="Wingdings" panose="05000000000000000000" charset="0"/>
              <a:buChar char="ü"/>
            </a:pPr>
            <a:r>
              <a:rPr lang="zh-CN" altLang="en-US" dirty="0">
                <a:solidFill>
                  <a:srgbClr val="21212D"/>
                </a:solidFill>
              </a:rPr>
              <a:t>1.</a:t>
            </a:r>
            <a:r>
              <a:rPr lang="en-US" altLang="zh-CN" dirty="0">
                <a:solidFill>
                  <a:srgbClr val="21212D"/>
                </a:solidFill>
              </a:rPr>
              <a:t>4 </a:t>
            </a:r>
            <a:r>
              <a:rPr lang="zh-CN" altLang="en-US" dirty="0">
                <a:solidFill>
                  <a:srgbClr val="21212D"/>
                </a:solidFill>
              </a:rPr>
              <a:t>解释程序</a:t>
            </a:r>
            <a:endParaRPr lang="zh-CN" altLang="en-US" dirty="0">
              <a:solidFill>
                <a:srgbClr val="21212D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21212D"/>
                </a:solidFill>
              </a:rPr>
              <a:t>1.</a:t>
            </a:r>
            <a:r>
              <a:rPr lang="en-US" altLang="zh-CN" dirty="0">
                <a:solidFill>
                  <a:srgbClr val="21212D"/>
                </a:solidFill>
              </a:rPr>
              <a:t>5 </a:t>
            </a:r>
            <a:r>
              <a:rPr lang="zh-CN" altLang="en-US" dirty="0">
                <a:solidFill>
                  <a:srgbClr val="21212D"/>
                </a:solidFill>
                <a:hlinkClick r:id="rId4" action="ppaction://hlinksldjump"/>
              </a:rPr>
              <a:t>交叉编译</a:t>
            </a:r>
            <a:endParaRPr lang="zh-CN" altLang="en-US" dirty="0">
              <a:solidFill>
                <a:srgbClr val="21212D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4514" name="Rectangle 12"/>
          <p:cNvSpPr>
            <a:spLocks noGrp="1"/>
          </p:cNvSpPr>
          <p:nvPr>
            <p:ph type="title"/>
          </p:nvPr>
        </p:nvSpPr>
        <p:spPr>
          <a:xfrm>
            <a:off x="539750" y="260350"/>
            <a:ext cx="7772400" cy="69215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1.</a:t>
            </a:r>
            <a:r>
              <a:rPr lang="en-US" altLang="zh-CN" dirty="0">
                <a:latin typeface="方正舒体" panose="02010601030101010101" pitchFamily="2" charset="-122"/>
              </a:rPr>
              <a:t>4</a:t>
            </a:r>
            <a:r>
              <a:rPr lang="zh-CN" altLang="en-US" dirty="0">
                <a:latin typeface="方正舒体" panose="02010601030101010101" pitchFamily="2" charset="-122"/>
              </a:rPr>
              <a:t>解释程序</a:t>
            </a:r>
            <a:endParaRPr lang="en-US" altLang="zh-CN" dirty="0">
              <a:latin typeface="方正舒体" panose="02010601030101010101" pitchFamily="2" charset="-122"/>
            </a:endParaRPr>
          </a:p>
        </p:txBody>
      </p:sp>
      <p:sp>
        <p:nvSpPr>
          <p:cNvPr id="64515" name="Rectangle 17"/>
          <p:cNvSpPr>
            <a:spLocks noGrp="1"/>
          </p:cNvSpPr>
          <p:nvPr>
            <p:ph idx="1"/>
          </p:nvPr>
        </p:nvSpPr>
        <p:spPr>
          <a:xfrm>
            <a:off x="468313" y="1196975"/>
            <a:ext cx="8351837" cy="297021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FF3399"/>
                </a:solidFill>
              </a:rPr>
              <a:t>解释程序（</a:t>
            </a:r>
            <a:r>
              <a:rPr lang="en-US" altLang="zh-CN" dirty="0">
                <a:solidFill>
                  <a:srgbClr val="FF3399"/>
                </a:solidFill>
              </a:rPr>
              <a:t>interpreter）</a:t>
            </a:r>
            <a:endParaRPr lang="zh-CN" altLang="en-US" dirty="0">
              <a:solidFill>
                <a:srgbClr val="FF3399"/>
              </a:solidFill>
            </a:endParaRPr>
          </a:p>
          <a:p>
            <a:pPr lvl="1" indent="-436245" eaLnBrk="1" hangingPunct="1"/>
            <a:r>
              <a:rPr lang="zh-CN" altLang="en-US" b="1" dirty="0">
                <a:solidFill>
                  <a:srgbClr val="21212D"/>
                </a:solidFill>
              </a:rPr>
              <a:t>解释程序是如同编译器的一种语言</a:t>
            </a:r>
            <a:r>
              <a:rPr lang="zh-CN" altLang="en-US" b="1" dirty="0">
                <a:solidFill>
                  <a:srgbClr val="FF3399"/>
                </a:solidFill>
              </a:rPr>
              <a:t>翻译程序</a:t>
            </a:r>
            <a:r>
              <a:rPr lang="zh-CN" altLang="en-US" b="1" dirty="0">
                <a:solidFill>
                  <a:srgbClr val="21212D"/>
                </a:solidFill>
              </a:rPr>
              <a:t>，与编译器不同之处在于：</a:t>
            </a:r>
            <a:endParaRPr lang="zh-CN" altLang="en-US" b="1" dirty="0">
              <a:solidFill>
                <a:srgbClr val="21212D"/>
              </a:solidFill>
            </a:endParaRPr>
          </a:p>
          <a:p>
            <a:pPr lvl="2" indent="-394970" eaLnBrk="1" hangingPunct="1"/>
            <a:r>
              <a:rPr lang="zh-CN" altLang="en-US" sz="2800" b="1" dirty="0">
                <a:solidFill>
                  <a:srgbClr val="21212D"/>
                </a:solidFill>
              </a:rPr>
              <a:t>它以源程序为输入，在执行过程中不产生目标程序（代码），而是边解释边执行，即直接执行源程序中蕴含的操作（</a:t>
            </a:r>
            <a:r>
              <a:rPr lang="zh-CN" altLang="en-US" sz="2800" b="1" dirty="0">
                <a:solidFill>
                  <a:srgbClr val="FF3399"/>
                </a:solidFill>
                <a:hlinkClick r:id="rId1" action="ppaction://hlinksldjump"/>
              </a:rPr>
              <a:t>举例</a:t>
            </a:r>
            <a:r>
              <a:rPr lang="zh-CN" altLang="en-US" sz="2800" b="1" dirty="0">
                <a:solidFill>
                  <a:srgbClr val="21212D"/>
                </a:solidFill>
              </a:rPr>
              <a:t>）</a:t>
            </a:r>
            <a:r>
              <a:rPr lang="en-US" altLang="zh-CN" sz="2800" b="1" dirty="0">
                <a:solidFill>
                  <a:srgbClr val="21212D"/>
                </a:solidFill>
              </a:rPr>
              <a:t>。</a:t>
            </a:r>
            <a:endParaRPr lang="en-US" altLang="zh-CN" sz="2800" dirty="0"/>
          </a:p>
        </p:txBody>
      </p:sp>
      <p:sp>
        <p:nvSpPr>
          <p:cNvPr id="64516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4517" name="页脚占位符 2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75" y="4167188"/>
            <a:ext cx="5942013" cy="173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538" name="Rectangle 3"/>
          <p:cNvSpPr/>
          <p:nvPr/>
        </p:nvSpPr>
        <p:spPr>
          <a:xfrm>
            <a:off x="468313" y="333375"/>
            <a:ext cx="7772400" cy="6921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endParaRPr lang="en-US" altLang="zh-CN" sz="3600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5539" name="Rectangle 4"/>
          <p:cNvSpPr>
            <a:spLocks noGrp="1"/>
          </p:cNvSpPr>
          <p:nvPr>
            <p:ph type="title"/>
          </p:nvPr>
        </p:nvSpPr>
        <p:spPr>
          <a:xfrm>
            <a:off x="611188" y="188913"/>
            <a:ext cx="800100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1.</a:t>
            </a:r>
            <a:r>
              <a:rPr lang="en-US" altLang="zh-CN" dirty="0">
                <a:latin typeface="方正舒体" panose="02010601030101010101" pitchFamily="2" charset="-122"/>
              </a:rPr>
              <a:t>4</a:t>
            </a:r>
            <a:r>
              <a:rPr lang="zh-CN" altLang="en-US" dirty="0">
                <a:latin typeface="方正舒体" panose="02010601030101010101" pitchFamily="2" charset="-122"/>
              </a:rPr>
              <a:t>解释程序</a:t>
            </a:r>
            <a:r>
              <a:rPr lang="en-US" altLang="zh-CN" dirty="0">
                <a:latin typeface="方正舒体" panose="02010601030101010101" pitchFamily="2" charset="-122"/>
              </a:rPr>
              <a:t>(</a:t>
            </a:r>
            <a:r>
              <a:rPr lang="zh-CN" altLang="en-US" dirty="0">
                <a:latin typeface="方正舒体" panose="02010601030101010101" pitchFamily="2" charset="-122"/>
              </a:rPr>
              <a:t>续</a:t>
            </a:r>
            <a:r>
              <a:rPr lang="en-US" altLang="zh-CN" dirty="0">
                <a:latin typeface="方正舒体" panose="02010601030101010101" pitchFamily="2" charset="-122"/>
              </a:rPr>
              <a:t>)</a:t>
            </a:r>
            <a:endParaRPr lang="zh-CN" altLang="en-US" dirty="0">
              <a:latin typeface="方正舒体" panose="02010601030101010101" pitchFamily="2" charset="-122"/>
            </a:endParaRPr>
          </a:p>
        </p:txBody>
      </p:sp>
      <p:sp>
        <p:nvSpPr>
          <p:cNvPr id="23559" name="Rectangle 5"/>
          <p:cNvSpPr>
            <a:spLocks noGrp="1"/>
          </p:cNvSpPr>
          <p:nvPr>
            <p:ph idx="1"/>
          </p:nvPr>
        </p:nvSpPr>
        <p:spPr>
          <a:xfrm>
            <a:off x="468313" y="1196975"/>
            <a:ext cx="8001000" cy="48958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b="0" dirty="0"/>
              <a:t>解释程序实现简单，易于在解释执行过程中插入修改和调试措施，但</a:t>
            </a:r>
            <a:r>
              <a:rPr lang="zh-CN" altLang="en-US" sz="2800" dirty="0">
                <a:solidFill>
                  <a:srgbClr val="21212D"/>
                </a:solidFill>
              </a:rPr>
              <a:t>边解释边执行的方式工作效率低</a:t>
            </a:r>
            <a:r>
              <a:rPr lang="zh-CN" altLang="en-US" sz="2800" b="0" dirty="0"/>
              <a:t>，可能需要重复翻译和执行语句，</a:t>
            </a:r>
            <a:r>
              <a:rPr lang="zh-CN" altLang="en-US" sz="2800" dirty="0">
                <a:solidFill>
                  <a:srgbClr val="21212D"/>
                </a:solidFill>
              </a:rPr>
              <a:t>它经常用于命令式脚本语言</a:t>
            </a:r>
            <a:r>
              <a:rPr lang="en-US" altLang="zh-CN" sz="2800" dirty="0">
                <a:solidFill>
                  <a:srgbClr val="21212D"/>
                </a:solidFill>
              </a:rPr>
              <a:t>(python)</a:t>
            </a:r>
            <a:r>
              <a:rPr lang="zh-CN" altLang="en-US" sz="2800" dirty="0">
                <a:solidFill>
                  <a:srgbClr val="21212D"/>
                </a:solidFill>
              </a:rPr>
              <a:t>和</a:t>
            </a:r>
            <a:r>
              <a:rPr lang="zh-CN" altLang="en-US" sz="2800" dirty="0"/>
              <a:t>交互式会话语言程序的执行等</a:t>
            </a:r>
            <a:r>
              <a:rPr lang="zh-CN" altLang="en-US" sz="2800" dirty="0">
                <a:solidFill>
                  <a:srgbClr val="21212D"/>
                </a:solidFill>
              </a:rPr>
              <a:t>。</a:t>
            </a:r>
            <a:endParaRPr lang="en-US" altLang="zh-CN" sz="2800" dirty="0">
              <a:solidFill>
                <a:srgbClr val="21212D"/>
              </a:solidFill>
            </a:endParaRPr>
          </a:p>
          <a:p>
            <a:pPr eaLnBrk="1" hangingPunct="1"/>
            <a:r>
              <a:rPr lang="zh-CN" altLang="en-US" sz="2800" dirty="0">
                <a:solidFill>
                  <a:srgbClr val="21212D"/>
                </a:solidFill>
              </a:rPr>
              <a:t>编译执行和解释执行是两种最基本的运行程序的途径。</a:t>
            </a:r>
            <a:endParaRPr lang="en-US" altLang="zh-CN" sz="2800" dirty="0">
              <a:solidFill>
                <a:srgbClr val="21212D"/>
              </a:solidFill>
            </a:endParaRPr>
          </a:p>
          <a:p>
            <a:pPr lvl="1" indent="-436245" eaLnBrk="1" hangingPunct="1"/>
            <a:r>
              <a:rPr lang="zh-CN" altLang="en-US" sz="2400" b="1" dirty="0">
                <a:solidFill>
                  <a:srgbClr val="21212D"/>
                </a:solidFill>
                <a:latin typeface="Times New Roman" panose="02020603050405020304" pitchFamily="18" charset="0"/>
              </a:rPr>
              <a:t>有时将编译和解释结合起来解决问题：例如，</a:t>
            </a:r>
            <a:r>
              <a:rPr lang="en-US" altLang="zh-CN" sz="2400" b="1" dirty="0">
                <a:solidFill>
                  <a:srgbClr val="21212D"/>
                </a:solidFill>
                <a:latin typeface="Times New Roman" panose="02020603050405020304" pitchFamily="18" charset="0"/>
              </a:rPr>
              <a:t>Java</a:t>
            </a:r>
            <a:r>
              <a:rPr lang="zh-CN" altLang="en-US" sz="2400" b="1" dirty="0">
                <a:solidFill>
                  <a:srgbClr val="21212D"/>
                </a:solidFill>
                <a:latin typeface="Times New Roman" panose="02020603050405020304" pitchFamily="18" charset="0"/>
              </a:rPr>
              <a:t>编译技术，</a:t>
            </a:r>
            <a:r>
              <a:rPr lang="en-US" altLang="zh-CN" sz="2400" b="1" dirty="0">
                <a:solidFill>
                  <a:srgbClr val="21212D"/>
                </a:solidFill>
                <a:latin typeface="Times New Roman" panose="02020603050405020304" pitchFamily="18" charset="0"/>
              </a:rPr>
              <a:t>Sun</a:t>
            </a:r>
            <a:r>
              <a:rPr lang="zh-CN" altLang="en-US" sz="2400" b="1" dirty="0">
                <a:solidFill>
                  <a:srgbClr val="21212D"/>
                </a:solidFill>
                <a:latin typeface="Times New Roman" panose="02020603050405020304" pitchFamily="18" charset="0"/>
              </a:rPr>
              <a:t>公司推出</a:t>
            </a:r>
            <a:r>
              <a:rPr lang="en-US" altLang="zh-CN" sz="2400" b="1" dirty="0">
                <a:solidFill>
                  <a:srgbClr val="21212D"/>
                </a:solidFill>
                <a:latin typeface="Times New Roman" panose="02020603050405020304" pitchFamily="18" charset="0"/>
              </a:rPr>
              <a:t>HotSpot</a:t>
            </a:r>
            <a:r>
              <a:rPr lang="zh-CN" altLang="en-US" sz="2400" b="1" dirty="0">
                <a:solidFill>
                  <a:srgbClr val="21212D"/>
                </a:solidFill>
                <a:latin typeface="Times New Roman" panose="02020603050405020304" pitchFamily="18" charset="0"/>
              </a:rPr>
              <a:t>，将编译器和解释器结合起来，有选择地编译和优化频繁执行的方法，其它代码解释执行。</a:t>
            </a:r>
            <a:endParaRPr lang="en-US" altLang="zh-CN" sz="2400" dirty="0"/>
          </a:p>
        </p:txBody>
      </p:sp>
      <p:sp>
        <p:nvSpPr>
          <p:cNvPr id="65541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542" name="页脚占位符 2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charRg st="95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3559">
                                            <p:txEl>
                                              <p:charRg st="95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charRg st="120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3559">
                                            <p:txEl>
                                              <p:charRg st="120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2"/>
          <p:cNvSpPr>
            <a:spLocks noGrp="1"/>
          </p:cNvSpPr>
          <p:nvPr>
            <p:ph type="title"/>
          </p:nvPr>
        </p:nvSpPr>
        <p:spPr>
          <a:xfrm>
            <a:off x="574675" y="115888"/>
            <a:ext cx="614045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dirty="0">
                <a:latin typeface="方正舒体" panose="02010601030101010101" pitchFamily="2" charset="-122"/>
              </a:rPr>
              <a:t>第</a:t>
            </a:r>
            <a:r>
              <a:rPr lang="en-US" altLang="zh-CN" sz="4000" dirty="0">
                <a:latin typeface="方正舒体" panose="02010601030101010101" pitchFamily="2" charset="-122"/>
              </a:rPr>
              <a:t>1</a:t>
            </a:r>
            <a:r>
              <a:rPr lang="zh-CN" altLang="en-US" sz="4000" dirty="0">
                <a:latin typeface="方正舒体" panose="02010601030101010101" pitchFamily="2" charset="-122"/>
              </a:rPr>
              <a:t>章 编译器工作过程</a:t>
            </a:r>
            <a:endParaRPr lang="zh-CN" altLang="en-US" sz="4000" dirty="0">
              <a:latin typeface="方正舒体" panose="02010601030101010101" pitchFamily="2" charset="-122"/>
            </a:endParaRPr>
          </a:p>
        </p:txBody>
      </p:sp>
      <p:sp>
        <p:nvSpPr>
          <p:cNvPr id="66562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6564" name="页脚占位符 2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656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21212D"/>
                </a:solidFill>
              </a:rPr>
              <a:t>1.1 </a:t>
            </a:r>
            <a:r>
              <a:rPr lang="zh-CN" altLang="en-US" dirty="0">
                <a:solidFill>
                  <a:srgbClr val="21212D"/>
                </a:solidFill>
                <a:hlinkClick r:id="rId1" action="ppaction://hlinksldjump"/>
              </a:rPr>
              <a:t>编译器技术的发展  </a:t>
            </a:r>
            <a:endParaRPr lang="zh-CN" altLang="en-US" dirty="0">
              <a:solidFill>
                <a:srgbClr val="21212D"/>
              </a:solidFill>
              <a:hlinkClick r:id="rId1" action="ppaction://hlinksldjump"/>
            </a:endParaRPr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rgbClr val="21212D"/>
                </a:solidFill>
              </a:rPr>
              <a:t>1.</a:t>
            </a:r>
            <a:r>
              <a:rPr lang="en-US" altLang="zh-CN" dirty="0">
                <a:solidFill>
                  <a:srgbClr val="21212D"/>
                </a:solidFill>
              </a:rPr>
              <a:t>2 </a:t>
            </a:r>
            <a:r>
              <a:rPr lang="zh-CN" altLang="en-US" dirty="0">
                <a:solidFill>
                  <a:srgbClr val="21212D"/>
                </a:solidFill>
                <a:hlinkClick r:id="rId2" action="ppaction://hlinksldjump"/>
              </a:rPr>
              <a:t>编译器构造逻辑阶段的划分</a:t>
            </a:r>
            <a:endParaRPr lang="zh-CN" altLang="en-US" dirty="0">
              <a:solidFill>
                <a:srgbClr val="21212D"/>
              </a:solidFill>
              <a:hlinkClick r:id="rId2" action="ppaction://hlinksldjump"/>
            </a:endParaRPr>
          </a:p>
          <a:p>
            <a:pPr eaLnBrk="1" hangingPunct="1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21212D"/>
                </a:solidFill>
              </a:rPr>
              <a:t>1.3 </a:t>
            </a:r>
            <a:r>
              <a:rPr lang="zh-CN" altLang="en-US" dirty="0">
                <a:solidFill>
                  <a:srgbClr val="21212D"/>
                </a:solidFill>
                <a:hlinkClick r:id="rId3" action="ppaction://hlinksldjump"/>
              </a:rPr>
              <a:t>编译阶段的组合</a:t>
            </a:r>
            <a:endParaRPr lang="zh-CN" altLang="en-US" dirty="0">
              <a:solidFill>
                <a:srgbClr val="21212D"/>
              </a:solidFill>
              <a:hlinkClick r:id="rId3" action="ppaction://hlinksldjump"/>
            </a:endParaRPr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rgbClr val="21212D"/>
                </a:solidFill>
              </a:rPr>
              <a:t>1.</a:t>
            </a:r>
            <a:r>
              <a:rPr lang="en-US" altLang="zh-CN" dirty="0">
                <a:solidFill>
                  <a:srgbClr val="21212D"/>
                </a:solidFill>
              </a:rPr>
              <a:t>4 </a:t>
            </a:r>
            <a:r>
              <a:rPr lang="zh-CN" altLang="en-US" dirty="0">
                <a:solidFill>
                  <a:srgbClr val="21212D"/>
                </a:solidFill>
              </a:rPr>
              <a:t>解释程序</a:t>
            </a:r>
            <a:endParaRPr lang="zh-CN" altLang="en-US" dirty="0">
              <a:solidFill>
                <a:srgbClr val="21212D"/>
              </a:solidFill>
            </a:endParaRPr>
          </a:p>
          <a:p>
            <a:pPr eaLnBrk="1" hangingPunct="1">
              <a:buFont typeface="Wingdings" panose="05000000000000000000" charset="0"/>
              <a:buChar char="ü"/>
            </a:pPr>
            <a:r>
              <a:rPr lang="zh-CN" altLang="en-US" dirty="0">
                <a:solidFill>
                  <a:srgbClr val="21212D"/>
                </a:solidFill>
              </a:rPr>
              <a:t>1.</a:t>
            </a:r>
            <a:r>
              <a:rPr lang="en-US" altLang="zh-CN" dirty="0">
                <a:solidFill>
                  <a:srgbClr val="21212D"/>
                </a:solidFill>
              </a:rPr>
              <a:t>5 </a:t>
            </a:r>
            <a:r>
              <a:rPr lang="zh-CN" altLang="en-US" dirty="0">
                <a:solidFill>
                  <a:srgbClr val="21212D"/>
                </a:solidFill>
                <a:hlinkClick r:id="rId4" action="ppaction://hlinksldjump"/>
              </a:rPr>
              <a:t>交叉编译</a:t>
            </a:r>
            <a:endParaRPr lang="zh-CN" altLang="en-US" dirty="0">
              <a:solidFill>
                <a:srgbClr val="21212D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sz="1200" dirty="0">
              <a:latin typeface="Verdana" panose="020B0604030504040204" pitchFamily="34" charset="0"/>
            </a:endParaRPr>
          </a:p>
        </p:txBody>
      </p:sp>
      <p:sp>
        <p:nvSpPr>
          <p:cNvPr id="67586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758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7588" name="Rectangle 88"/>
          <p:cNvSpPr>
            <a:spLocks noGrp="1"/>
          </p:cNvSpPr>
          <p:nvPr>
            <p:ph type="title"/>
          </p:nvPr>
        </p:nvSpPr>
        <p:spPr>
          <a:xfrm>
            <a:off x="611188" y="188913"/>
            <a:ext cx="6172200" cy="86995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1.</a:t>
            </a:r>
            <a:r>
              <a:rPr lang="en-US" altLang="zh-CN" dirty="0"/>
              <a:t>5</a:t>
            </a:r>
            <a:r>
              <a:rPr lang="zh-CN" altLang="en-US" dirty="0"/>
              <a:t>交叉编译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611505" y="1144905"/>
            <a:ext cx="395351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zh-CN" altLang="en-US" sz="1800" b="1" spc="100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思源黑体 Regular" charset="-122"/>
              </a:rPr>
              <a:t>交叉编译</a:t>
            </a:r>
            <a:r>
              <a:rPr lang="zh-CN" altLang="en-US" sz="1800" spc="100" noProof="1" dirty="0">
                <a:latin typeface="宋体" panose="02010600030101010101" pitchFamily="2" charset="-122"/>
                <a:cs typeface="思源黑体 Regular" charset="-122"/>
              </a:rPr>
              <a:t>，是嵌入式领域常用的一种编译方式。通过选择不同的交叉编译工具链，能够在当前平台下，编译出可运行于不同体系架构平台的程序。</a:t>
            </a:r>
            <a:endParaRPr lang="zh-CN" altLang="en-US" sz="1800" spc="100" noProof="1" dirty="0">
              <a:latin typeface="宋体" panose="02010600030101010101" pitchFamily="2" charset="-122"/>
              <a:cs typeface="思源黑体 Regular" charset="-122"/>
            </a:endParaRPr>
          </a:p>
        </p:txBody>
      </p:sp>
      <p:sp>
        <p:nvSpPr>
          <p:cNvPr id="12" name="文本占位符 25"/>
          <p:cNvSpPr txBox="1"/>
          <p:nvPr/>
        </p:nvSpPr>
        <p:spPr>
          <a:xfrm>
            <a:off x="683260" y="3414237"/>
            <a:ext cx="3468688" cy="339725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3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思源黑体 Regular" charset="-122"/>
              </a:rPr>
              <a:t>交叉编译应用场景</a:t>
            </a:r>
            <a:endParaRPr kumimoji="0" lang="zh-CN" altLang="en-US" sz="1800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思源黑体 Regular" charset="-122"/>
            </a:endParaRPr>
          </a:p>
        </p:txBody>
      </p:sp>
      <p:sp>
        <p:nvSpPr>
          <p:cNvPr id="13" name="文本占位符 25"/>
          <p:cNvSpPr txBox="1"/>
          <p:nvPr/>
        </p:nvSpPr>
        <p:spPr>
          <a:xfrm>
            <a:off x="394970" y="3765233"/>
            <a:ext cx="4313555" cy="2306955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3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fontAlgn="auto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800" b="0" strike="noStrike" spc="100" noProof="1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思源黑体 Regular" charset="-122"/>
              </a:rPr>
              <a:t>当目标平台低功耗、性能低、运行速度慢</a:t>
            </a:r>
            <a:endParaRPr lang="zh-CN" altLang="en-US" sz="1800" b="0" strike="noStrike" spc="100" noProof="1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思源黑体 Regular" charset="-122"/>
            </a:endParaRPr>
          </a:p>
          <a:p>
            <a:pPr marL="285750" indent="-285750" algn="l" fontAlgn="auto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800" b="0" strike="noStrike" spc="100" noProof="1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思源黑体 Regular" charset="-122"/>
              </a:rPr>
              <a:t>当编译过程需要消耗大量资源——嵌入式系统往往没有足够的内存和硬盘</a:t>
            </a:r>
            <a:endParaRPr lang="zh-CN" altLang="en-US" sz="1800" b="0" strike="noStrike" spc="100" noProof="1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思源黑体 Regular" charset="-122"/>
            </a:endParaRPr>
          </a:p>
          <a:p>
            <a:pPr marL="285750" indent="-285750" algn="l" fontAlgn="auto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800" b="0" strike="noStrike" spc="100" noProof="1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思源黑体 Regular" charset="-122"/>
              </a:rPr>
              <a:t>当完整的编译环境需要许多支持包——大多嵌入式系统为精简版Linux，难以满足需求</a:t>
            </a:r>
            <a:endParaRPr lang="zh-CN" altLang="en-US" sz="1800" b="0" strike="noStrike" spc="100" noProof="1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思源黑体 Regular" charset="-122"/>
            </a:endParaRPr>
          </a:p>
        </p:txBody>
      </p:sp>
      <p:pic>
        <p:nvPicPr>
          <p:cNvPr id="6759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3755" y="3411855"/>
            <a:ext cx="4511040" cy="22580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占位符 25"/>
          <p:cNvSpPr txBox="1"/>
          <p:nvPr/>
        </p:nvSpPr>
        <p:spPr>
          <a:xfrm>
            <a:off x="5435600" y="5732780"/>
            <a:ext cx="2972435" cy="339725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3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思源黑体 Regular" charset="-122"/>
                <a:ea typeface="思源黑体 Regular" charset="-122"/>
                <a:cs typeface="思源黑体 Regular" charset="-122"/>
              </a:rPr>
              <a:t>某系统交叉编译开发架构</a:t>
            </a:r>
            <a:endParaRPr kumimoji="0" lang="zh-CN" altLang="en-US" sz="1800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uLnTx/>
              <a:uFillTx/>
              <a:latin typeface="思源黑体 Regular" charset="-122"/>
              <a:ea typeface="思源黑体 Regular" charset="-122"/>
              <a:cs typeface="思源黑体 Regular" charset="-122"/>
            </a:endParaRPr>
          </a:p>
        </p:txBody>
      </p:sp>
      <p:pic>
        <p:nvPicPr>
          <p:cNvPr id="100" name="图片 99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32960" y="1268730"/>
            <a:ext cx="4511040" cy="19761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2" grpId="1"/>
      <p:bldP spid="13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8610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8612" name="矩形 8"/>
          <p:cNvSpPr/>
          <p:nvPr/>
        </p:nvSpPr>
        <p:spPr>
          <a:xfrm>
            <a:off x="177800" y="1773238"/>
            <a:ext cx="8826500" cy="25796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lvl="1" indent="0" algn="ctr" rtl="0" eaLnBrk="1" fontAlgn="base" hangingPunct="1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zh-CN" altLang="en-US" sz="66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第一章编译器技术发展和工作原理</a:t>
            </a:r>
            <a:r>
              <a:rPr lang="en-US" altLang="zh-CN" sz="66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          </a:t>
            </a:r>
            <a:endParaRPr lang="en-US" altLang="zh-CN" sz="6600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1" indent="0" algn="ctr" rtl="0" eaLnBrk="1" fontAlgn="base" hangingPunct="1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altLang="zh-CN" sz="66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END</a:t>
            </a:r>
            <a:endParaRPr lang="zh-CN" altLang="en-US" sz="6600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3657600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v"/>
            </a:pPr>
            <a:endParaRPr lang="zh-CN" altLang="en-US" dirty="0">
              <a:solidFill>
                <a:srgbClr val="FF3399"/>
              </a:solidFill>
            </a:endParaRP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rgbClr val="FF3399"/>
                </a:solidFill>
              </a:rPr>
              <a:t>第三代编程语言</a:t>
            </a:r>
            <a:r>
              <a:rPr lang="zh-CN" altLang="en-US" dirty="0">
                <a:solidFill>
                  <a:srgbClr val="21212D"/>
                </a:solidFill>
              </a:rPr>
              <a:t>的出现：发展</a:t>
            </a:r>
            <a:r>
              <a:rPr lang="zh-CN" altLang="en-US" dirty="0">
                <a:solidFill>
                  <a:srgbClr val="FF0000"/>
                </a:solidFill>
              </a:rPr>
              <a:t>编程技术的下一个步骤，高级语言</a:t>
            </a:r>
            <a:r>
              <a:rPr lang="zh-CN" altLang="en-US" dirty="0">
                <a:solidFill>
                  <a:srgbClr val="21212D"/>
                </a:solidFill>
              </a:rPr>
              <a:t>：类似于数学定义或自然语言的简洁形式来编写程序，与机器无关，例如：</a:t>
            </a:r>
            <a:r>
              <a:rPr lang="en-US" altLang="zh-CN" dirty="0">
                <a:solidFill>
                  <a:srgbClr val="21212D"/>
                </a:solidFill>
              </a:rPr>
              <a:t>x=2;  </a:t>
            </a:r>
            <a:endParaRPr lang="zh-CN" altLang="en-US" dirty="0">
              <a:solidFill>
                <a:srgbClr val="21212D"/>
              </a:solidFill>
            </a:endParaRPr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页脚占位符 2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3557" name="对象 3"/>
          <p:cNvGraphicFramePr/>
          <p:nvPr/>
        </p:nvGraphicFramePr>
        <p:xfrm>
          <a:off x="1114425" y="3074988"/>
          <a:ext cx="6570663" cy="301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386070" imgH="3009900" progId="Paint.Picture">
                  <p:embed/>
                </p:oleObj>
              </mc:Choice>
              <mc:Fallback>
                <p:oleObj name="" r:id="rId1" imgW="5386070" imgH="300990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4425" y="3074988"/>
                        <a:ext cx="6570663" cy="301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10"/>
          <p:cNvSpPr>
            <a:spLocks noGrp="1"/>
          </p:cNvSpPr>
          <p:nvPr>
            <p:ph type="title"/>
          </p:nvPr>
        </p:nvSpPr>
        <p:spPr>
          <a:xfrm>
            <a:off x="539750" y="477838"/>
            <a:ext cx="5368925" cy="60325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1.</a:t>
            </a:r>
            <a:r>
              <a:rPr lang="en-US" altLang="zh-CN" dirty="0">
                <a:latin typeface="方正舒体" panose="02010601030101010101" pitchFamily="2" charset="-122"/>
              </a:rPr>
              <a:t>1 </a:t>
            </a:r>
            <a:r>
              <a:rPr lang="zh-CN" altLang="en-US" dirty="0">
                <a:latin typeface="方正舒体" panose="02010601030101010101" pitchFamily="2" charset="-122"/>
                <a:sym typeface="宋体" panose="02010600030101010101" pitchFamily="2" charset="-122"/>
              </a:rPr>
              <a:t>编译器技术的发展</a:t>
            </a:r>
            <a:r>
              <a:rPr lang="en-US" altLang="zh-CN" dirty="0">
                <a:latin typeface="方正舒体" panose="02010601030101010101" pitchFamily="2" charset="-122"/>
              </a:rPr>
              <a:t>(</a:t>
            </a:r>
            <a:r>
              <a:rPr lang="zh-CN" altLang="en-US" dirty="0">
                <a:latin typeface="方正舒体" panose="02010601030101010101" pitchFamily="2" charset="-122"/>
              </a:rPr>
              <a:t>续</a:t>
            </a:r>
            <a:r>
              <a:rPr lang="en-US" altLang="zh-CN" dirty="0">
                <a:latin typeface="方正舒体" panose="02010601030101010101" pitchFamily="2" charset="-122"/>
              </a:rPr>
              <a:t>)</a:t>
            </a:r>
            <a:endParaRPr lang="en-US" altLang="zh-CN" dirty="0"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1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charRg st="1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Line 2"/>
          <p:cNvSpPr/>
          <p:nvPr/>
        </p:nvSpPr>
        <p:spPr>
          <a:xfrm flipV="1">
            <a:off x="4038600" y="1524000"/>
            <a:ext cx="1676400" cy="914400"/>
          </a:xfrm>
          <a:prstGeom prst="line">
            <a:avLst/>
          </a:prstGeom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" name="Group 3"/>
          <p:cNvGrpSpPr/>
          <p:nvPr/>
        </p:nvGrpSpPr>
        <p:grpSpPr>
          <a:xfrm>
            <a:off x="1116013" y="1412875"/>
            <a:ext cx="3455987" cy="1984375"/>
            <a:chOff x="1152" y="1920"/>
            <a:chExt cx="1776" cy="1296"/>
          </a:xfrm>
        </p:grpSpPr>
        <p:sp>
          <p:nvSpPr>
            <p:cNvPr id="24579" name="Rectangle 4"/>
            <p:cNvSpPr/>
            <p:nvPr/>
          </p:nvSpPr>
          <p:spPr>
            <a:xfrm>
              <a:off x="2064" y="2544"/>
              <a:ext cx="864" cy="336"/>
            </a:xfrm>
            <a:prstGeom prst="rect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翻译程序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0" name="AutoShape 5"/>
            <p:cNvSpPr/>
            <p:nvPr/>
          </p:nvSpPr>
          <p:spPr>
            <a:xfrm>
              <a:off x="2496" y="2880"/>
              <a:ext cx="96" cy="336"/>
            </a:xfrm>
            <a:prstGeom prst="upArrow">
              <a:avLst>
                <a:gd name="adj1" fmla="val 50000"/>
                <a:gd name="adj2" fmla="val 87500"/>
              </a:avLst>
            </a:prstGeom>
            <a:solidFill>
              <a:srgbClr val="99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1" name="Line 6"/>
            <p:cNvSpPr/>
            <p:nvPr/>
          </p:nvSpPr>
          <p:spPr>
            <a:xfrm flipH="1" flipV="1">
              <a:off x="1152" y="1920"/>
              <a:ext cx="1056" cy="672"/>
            </a:xfrm>
            <a:prstGeom prst="line">
              <a:avLst/>
            </a:prstGeom>
            <a:ln w="7620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83975" name="Rectangle 7"/>
          <p:cNvSpPr/>
          <p:nvPr/>
        </p:nvSpPr>
        <p:spPr>
          <a:xfrm>
            <a:off x="4872038" y="2303463"/>
            <a:ext cx="3529012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90000"/>
            </a:pPr>
            <a:r>
              <a:rPr lang="zh-CN" altLang="en-US" sz="40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编译器的出现</a:t>
            </a:r>
            <a:r>
              <a:rPr lang="zh-CN" altLang="en-US" sz="4000" dirty="0">
                <a:latin typeface="Tahoma" panose="020B0604030504040204" pitchFamily="34" charset="0"/>
                <a:ea typeface="方正舒体" panose="02010601030101010101" pitchFamily="2" charset="-122"/>
              </a:rPr>
              <a:t>       </a:t>
            </a:r>
            <a:endParaRPr lang="zh-CN" altLang="en-US" sz="4000" dirty="0">
              <a:solidFill>
                <a:srgbClr val="FF0000"/>
              </a:solidFill>
              <a:latin typeface="Tahoma" panose="020B0604030504040204" pitchFamily="34" charset="0"/>
              <a:ea typeface="方正舒体" panose="02010601030101010101" pitchFamily="2" charset="-122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2124075" y="908050"/>
            <a:ext cx="3095625" cy="533400"/>
            <a:chOff x="1632" y="1632"/>
            <a:chExt cx="1632" cy="336"/>
          </a:xfrm>
        </p:grpSpPr>
        <p:sp>
          <p:nvSpPr>
            <p:cNvPr id="24584" name="Rectangle 9"/>
            <p:cNvSpPr/>
            <p:nvPr/>
          </p:nvSpPr>
          <p:spPr>
            <a:xfrm>
              <a:off x="2016" y="1632"/>
              <a:ext cx="864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800" dirty="0">
                  <a:solidFill>
                    <a:srgbClr val="2121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汇编器</a:t>
              </a:r>
              <a:endParaRPr lang="zh-CN" altLang="en-US" sz="2800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5" name="AutoShape 10"/>
            <p:cNvSpPr/>
            <p:nvPr/>
          </p:nvSpPr>
          <p:spPr>
            <a:xfrm>
              <a:off x="1632" y="1728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rgbClr val="99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6" name="AutoShape 11"/>
            <p:cNvSpPr/>
            <p:nvPr/>
          </p:nvSpPr>
          <p:spPr>
            <a:xfrm>
              <a:off x="2880" y="1728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99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3980" name="Rectangle 12"/>
          <p:cNvSpPr/>
          <p:nvPr/>
        </p:nvSpPr>
        <p:spPr>
          <a:xfrm>
            <a:off x="2627313" y="2290763"/>
            <a:ext cx="2016125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编译器</a:t>
            </a:r>
            <a:endParaRPr lang="zh-CN" altLang="en-US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588" name="Group 14"/>
          <p:cNvGrpSpPr/>
          <p:nvPr/>
        </p:nvGrpSpPr>
        <p:grpSpPr>
          <a:xfrm>
            <a:off x="179388" y="908050"/>
            <a:ext cx="1981200" cy="1000125"/>
            <a:chOff x="480" y="1632"/>
            <a:chExt cx="1152" cy="630"/>
          </a:xfrm>
        </p:grpSpPr>
        <p:sp useBgFill="1">
          <p:nvSpPr>
            <p:cNvPr id="24589" name="Oval 15"/>
            <p:cNvSpPr/>
            <p:nvPr/>
          </p:nvSpPr>
          <p:spPr>
            <a:xfrm>
              <a:off x="480" y="1632"/>
              <a:ext cx="1152" cy="288"/>
            </a:xfrm>
            <a:prstGeom prst="ellips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dirty="0">
                  <a:solidFill>
                    <a:srgbClr val="2121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汇编语言程序</a:t>
              </a:r>
              <a:endParaRPr lang="en-US" altLang="zh-CN" sz="2400" dirty="0">
                <a:solidFill>
                  <a:srgbClr val="21212D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590" name="Object 16"/>
            <p:cNvGraphicFramePr>
              <a:graphicFrameLocks noChangeAspect="1"/>
            </p:cNvGraphicFramePr>
            <p:nvPr/>
          </p:nvGraphicFramePr>
          <p:xfrm>
            <a:off x="528" y="1920"/>
            <a:ext cx="28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" imgW="772795" imgH="770890" progId="Visio.Drawing.6">
                    <p:embed/>
                  </p:oleObj>
                </mc:Choice>
                <mc:Fallback>
                  <p:oleObj name="" r:id="rId1" imgW="772795" imgH="770890" progId="Visio.Drawing.6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28" y="1920"/>
                          <a:ext cx="288" cy="3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 useBgFill="1">
        <p:nvSpPr>
          <p:cNvPr id="24591" name="Rectangle 17"/>
          <p:cNvSpPr/>
          <p:nvPr/>
        </p:nvSpPr>
        <p:spPr>
          <a:xfrm>
            <a:off x="228600" y="2057400"/>
            <a:ext cx="1828800" cy="533400"/>
          </a:xfrm>
          <a:prstGeom prst="rect">
            <a:avLst/>
          </a:prstGeom>
          <a:ln w="9525">
            <a:noFill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latin typeface="Tahoma" panose="020B0604030504040204" pitchFamily="34" charset="0"/>
              </a:rPr>
              <a:t>mov x,2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24592" name="Oval 19"/>
          <p:cNvSpPr/>
          <p:nvPr/>
        </p:nvSpPr>
        <p:spPr>
          <a:xfrm>
            <a:off x="5257800" y="838200"/>
            <a:ext cx="2122488" cy="685800"/>
          </a:xfrm>
          <a:prstGeom prst="ellips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机器语言程序</a:t>
            </a:r>
            <a:endParaRPr lang="zh-CN" altLang="en-US" sz="2400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593" name="Object 20"/>
          <p:cNvGraphicFramePr>
            <a:graphicFrameLocks noChangeAspect="1"/>
          </p:cNvGraphicFramePr>
          <p:nvPr/>
        </p:nvGraphicFramePr>
        <p:xfrm>
          <a:off x="7380288" y="836613"/>
          <a:ext cx="5651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564515" imgH="629285" progId="Visio.Drawing.6">
                  <p:embed/>
                </p:oleObj>
              </mc:Choice>
              <mc:Fallback>
                <p:oleObj name="" r:id="rId3" imgW="564515" imgH="629285" progId="Visio.Drawing.6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0288" y="836613"/>
                        <a:ext cx="565150" cy="630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Rectangle 21"/>
          <p:cNvSpPr/>
          <p:nvPr/>
        </p:nvSpPr>
        <p:spPr>
          <a:xfrm>
            <a:off x="5181600" y="1828800"/>
            <a:ext cx="3733800" cy="533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latin typeface="Tahoma" panose="020B0604030504040204" pitchFamily="34" charset="0"/>
              </a:rPr>
              <a:t>c7  06  0000 0002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4595" name="Object 23"/>
          <p:cNvGraphicFramePr>
            <a:graphicFrameLocks noChangeAspect="1"/>
          </p:cNvGraphicFramePr>
          <p:nvPr/>
        </p:nvGraphicFramePr>
        <p:xfrm>
          <a:off x="4953000" y="3200400"/>
          <a:ext cx="457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772795" imgH="770890" progId="Visio.Drawing.6">
                  <p:embed/>
                </p:oleObj>
              </mc:Choice>
              <mc:Fallback>
                <p:oleObj name="" r:id="rId5" imgW="772795" imgH="770890" progId="Visio.Drawing.6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3000" y="3200400"/>
                        <a:ext cx="4572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24"/>
          <p:cNvGraphicFramePr>
            <a:graphicFrameLocks noChangeAspect="1"/>
          </p:cNvGraphicFramePr>
          <p:nvPr/>
        </p:nvGraphicFramePr>
        <p:xfrm>
          <a:off x="5334000" y="3124200"/>
          <a:ext cx="457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6" imgW="772795" imgH="770890" progId="Visio.Drawing.6">
                  <p:embed/>
                </p:oleObj>
              </mc:Choice>
              <mc:Fallback>
                <p:oleObj name="" r:id="rId6" imgW="772795" imgH="770890" progId="Visio.Drawing.6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0" y="3124200"/>
                        <a:ext cx="4572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24597" name="Oval 26"/>
          <p:cNvSpPr/>
          <p:nvPr/>
        </p:nvSpPr>
        <p:spPr>
          <a:xfrm>
            <a:off x="2843213" y="3357563"/>
            <a:ext cx="2028825" cy="609600"/>
          </a:xfrm>
          <a:prstGeom prst="ellips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solidFill>
                  <a:srgbClr val="2121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高级语言程序</a:t>
            </a:r>
            <a:endParaRPr lang="zh-CN" altLang="en-US" sz="2400" dirty="0">
              <a:solidFill>
                <a:srgbClr val="2121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598" name="Object 27"/>
          <p:cNvGraphicFramePr>
            <a:graphicFrameLocks noChangeAspect="1"/>
          </p:cNvGraphicFramePr>
          <p:nvPr/>
        </p:nvGraphicFramePr>
        <p:xfrm>
          <a:off x="5334000" y="3429000"/>
          <a:ext cx="457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772795" imgH="770890" progId="Visio.Drawing.6">
                  <p:embed/>
                </p:oleObj>
              </mc:Choice>
              <mc:Fallback>
                <p:oleObj name="" r:id="rId7" imgW="772795" imgH="770890" progId="Visio.Drawing.6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0" y="3429000"/>
                        <a:ext cx="4572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24599" name="Rectangle 28"/>
          <p:cNvSpPr/>
          <p:nvPr/>
        </p:nvSpPr>
        <p:spPr>
          <a:xfrm>
            <a:off x="5867400" y="3505200"/>
            <a:ext cx="1143000" cy="533400"/>
          </a:xfrm>
          <a:prstGeom prst="rect">
            <a:avLst/>
          </a:prstGeom>
          <a:ln w="9525">
            <a:noFill/>
          </a:ln>
        </p:spPr>
        <p:txBody>
          <a:bodyPr wrap="none" anchor="ctr" anchorCtr="0"/>
          <a:p>
            <a:pPr algn="ctr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latin typeface="Tahoma" panose="020B0604030504040204" pitchFamily="34" charset="0"/>
              </a:rPr>
              <a:t>x=2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83999" name="Rectangle 31"/>
          <p:cNvSpPr>
            <a:spLocks noGrp="1"/>
          </p:cNvSpPr>
          <p:nvPr>
            <p:ph idx="1"/>
          </p:nvPr>
        </p:nvSpPr>
        <p:spPr>
          <a:xfrm>
            <a:off x="395288" y="4149725"/>
            <a:ext cx="8001000" cy="165417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用高级语言编写的一条指令对应于5到10条机器码指令。</a:t>
            </a:r>
            <a:endParaRPr lang="zh-CN" altLang="en-US" dirty="0">
              <a:solidFill>
                <a:srgbClr val="21212D"/>
              </a:solidFill>
            </a:endParaRPr>
          </a:p>
        </p:txBody>
      </p:sp>
      <p:sp>
        <p:nvSpPr>
          <p:cNvPr id="24601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602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603" name="页脚占位符 2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604" name="Rectangle 10"/>
          <p:cNvSpPr>
            <a:spLocks noGrp="1"/>
          </p:cNvSpPr>
          <p:nvPr>
            <p:ph type="title"/>
          </p:nvPr>
        </p:nvSpPr>
        <p:spPr>
          <a:xfrm>
            <a:off x="498475" y="233363"/>
            <a:ext cx="5368925" cy="60325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1.</a:t>
            </a:r>
            <a:r>
              <a:rPr lang="en-US" altLang="zh-CN" dirty="0">
                <a:latin typeface="方正舒体" panose="02010601030101010101" pitchFamily="2" charset="-122"/>
              </a:rPr>
              <a:t>1 </a:t>
            </a:r>
            <a:r>
              <a:rPr lang="zh-CN" altLang="en-US" dirty="0">
                <a:latin typeface="方正舒体" panose="02010601030101010101" pitchFamily="2" charset="-122"/>
                <a:sym typeface="宋体" panose="02010600030101010101" pitchFamily="2" charset="-122"/>
              </a:rPr>
              <a:t>编译器技术的发展</a:t>
            </a:r>
            <a:r>
              <a:rPr lang="en-US" altLang="zh-CN" dirty="0">
                <a:latin typeface="方正舒体" panose="02010601030101010101" pitchFamily="2" charset="-122"/>
              </a:rPr>
              <a:t>(</a:t>
            </a:r>
            <a:r>
              <a:rPr lang="zh-CN" altLang="en-US" dirty="0">
                <a:latin typeface="方正舒体" panose="02010601030101010101" pitchFamily="2" charset="-122"/>
              </a:rPr>
              <a:t>续</a:t>
            </a:r>
            <a:r>
              <a:rPr lang="en-US" altLang="zh-CN" dirty="0">
                <a:latin typeface="方正舒体" panose="02010601030101010101" pitchFamily="2" charset="-122"/>
              </a:rPr>
              <a:t>)</a:t>
            </a:r>
            <a:endParaRPr lang="en-US" altLang="zh-CN" dirty="0"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8399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  <p:bldP spid="83980" grpId="0" animBg="1"/>
      <p:bldP spid="839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64" name="Rectangle 28"/>
          <p:cNvSpPr>
            <a:spLocks noGrp="1"/>
          </p:cNvSpPr>
          <p:nvPr>
            <p:ph idx="1"/>
          </p:nvPr>
        </p:nvSpPr>
        <p:spPr>
          <a:xfrm>
            <a:off x="500063" y="1143000"/>
            <a:ext cx="8280400" cy="487521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>
                <a:solidFill>
                  <a:srgbClr val="21212D"/>
                </a:solidFill>
              </a:rPr>
              <a:t>把计算机高级语言 </a:t>
            </a:r>
            <a:r>
              <a:rPr lang="en-US" altLang="zh-CN" sz="2800" dirty="0">
                <a:solidFill>
                  <a:srgbClr val="21212D"/>
                </a:solidFill>
              </a:rPr>
              <a:t>(</a:t>
            </a:r>
            <a:r>
              <a:rPr lang="zh-CN" altLang="en-US" sz="2800" dirty="0">
                <a:solidFill>
                  <a:srgbClr val="FF3399"/>
                </a:solidFill>
              </a:rPr>
              <a:t>源语言</a:t>
            </a:r>
            <a:r>
              <a:rPr lang="en-US" altLang="zh-CN" sz="2800" dirty="0">
                <a:solidFill>
                  <a:srgbClr val="21212D"/>
                </a:solidFill>
              </a:rPr>
              <a:t>)</a:t>
            </a:r>
            <a:r>
              <a:rPr lang="zh-CN" altLang="en-US" sz="2800" dirty="0">
                <a:solidFill>
                  <a:srgbClr val="21212D"/>
                </a:solidFill>
              </a:rPr>
              <a:t>编写的程序</a:t>
            </a:r>
            <a:r>
              <a:rPr lang="en-US" altLang="zh-CN" sz="2800" dirty="0">
                <a:solidFill>
                  <a:srgbClr val="21212D"/>
                </a:solidFill>
              </a:rPr>
              <a:t>(</a:t>
            </a:r>
            <a:r>
              <a:rPr lang="zh-CN" altLang="en-US" sz="2800" dirty="0">
                <a:solidFill>
                  <a:srgbClr val="FF3399"/>
                </a:solidFill>
              </a:rPr>
              <a:t>源程序</a:t>
            </a:r>
            <a:r>
              <a:rPr lang="en-US" altLang="zh-CN" sz="2800" dirty="0">
                <a:solidFill>
                  <a:srgbClr val="21212D"/>
                </a:solidFill>
              </a:rPr>
              <a:t>)</a:t>
            </a:r>
            <a:r>
              <a:rPr lang="zh-CN" altLang="en-US" sz="2800" dirty="0">
                <a:solidFill>
                  <a:srgbClr val="21212D"/>
                </a:solidFill>
                <a:highlight>
                  <a:srgbClr val="FFFF00"/>
                </a:highlight>
              </a:rPr>
              <a:t>翻译成</a:t>
            </a:r>
            <a:r>
              <a:rPr lang="zh-CN" altLang="en-US" sz="2800" dirty="0">
                <a:solidFill>
                  <a:srgbClr val="21212D"/>
                </a:solidFill>
              </a:rPr>
              <a:t>该计算机的汇编语言或机器语言</a:t>
            </a:r>
            <a:r>
              <a:rPr lang="en-US" altLang="zh-CN" sz="2800" dirty="0">
                <a:solidFill>
                  <a:srgbClr val="21212D"/>
                </a:solidFill>
              </a:rPr>
              <a:t>(</a:t>
            </a:r>
            <a:r>
              <a:rPr lang="zh-CN" altLang="en-US" sz="2800" dirty="0">
                <a:solidFill>
                  <a:srgbClr val="FF3399"/>
                </a:solidFill>
              </a:rPr>
              <a:t>目标语言</a:t>
            </a:r>
            <a:r>
              <a:rPr lang="zh-CN" altLang="en-US" sz="2800" dirty="0">
                <a:solidFill>
                  <a:srgbClr val="21212D"/>
                </a:solidFill>
              </a:rPr>
              <a:t>)书写的程序</a:t>
            </a:r>
            <a:r>
              <a:rPr lang="en-US" altLang="zh-CN" sz="2800" dirty="0">
                <a:solidFill>
                  <a:srgbClr val="21212D"/>
                </a:solidFill>
              </a:rPr>
              <a:t>(</a:t>
            </a:r>
            <a:r>
              <a:rPr lang="zh-CN" altLang="en-US" sz="2800" dirty="0">
                <a:solidFill>
                  <a:srgbClr val="FF3399"/>
                </a:solidFill>
              </a:rPr>
              <a:t>目标程序</a:t>
            </a:r>
            <a:r>
              <a:rPr lang="en-US" altLang="zh-CN" sz="2800" dirty="0">
                <a:solidFill>
                  <a:srgbClr val="21212D"/>
                </a:solidFill>
              </a:rPr>
              <a:t>)</a:t>
            </a:r>
            <a:r>
              <a:rPr lang="zh-CN" altLang="en-US" sz="2800" dirty="0">
                <a:solidFill>
                  <a:srgbClr val="21212D"/>
                </a:solidFill>
              </a:rPr>
              <a:t>的</a:t>
            </a:r>
            <a:r>
              <a:rPr lang="zh-CN" altLang="en-US" sz="2800" dirty="0">
                <a:solidFill>
                  <a:srgbClr val="FF3399"/>
                </a:solidFill>
                <a:ea typeface="华文琥珀" panose="02010800040101010101" pitchFamily="2" charset="-122"/>
              </a:rPr>
              <a:t>计算机程序</a:t>
            </a:r>
            <a:r>
              <a:rPr lang="zh-CN" altLang="en-US" sz="2800" dirty="0">
                <a:solidFill>
                  <a:srgbClr val="21212D"/>
                </a:solidFill>
              </a:rPr>
              <a:t>称为</a:t>
            </a:r>
            <a:r>
              <a:rPr lang="zh-CN" altLang="en-US" sz="2800" dirty="0">
                <a:solidFill>
                  <a:srgbClr val="FF3399"/>
                </a:solidFill>
                <a:ea typeface="华文琥珀" panose="02010800040101010101" pitchFamily="2" charset="-122"/>
              </a:rPr>
              <a:t>编译器</a:t>
            </a:r>
            <a:r>
              <a:rPr lang="en-US" altLang="zh-CN" sz="2800" dirty="0">
                <a:solidFill>
                  <a:srgbClr val="FF3399"/>
                </a:solidFill>
                <a:ea typeface="华文琥珀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FF3399"/>
                </a:solidFill>
                <a:ea typeface="华文琥珀" panose="02010800040101010101" pitchFamily="2" charset="-122"/>
              </a:rPr>
              <a:t>或编译程序</a:t>
            </a:r>
            <a:r>
              <a:rPr lang="en-US" altLang="zh-CN" sz="2800" dirty="0">
                <a:solidFill>
                  <a:srgbClr val="FF3399"/>
                </a:solidFill>
                <a:ea typeface="华文琥珀" panose="02010800040101010101" pitchFamily="2" charset="-122"/>
              </a:rPr>
              <a:t>)</a:t>
            </a:r>
            <a:r>
              <a:rPr lang="en-US" altLang="zh-CN" sz="2800" dirty="0"/>
              <a:t>。</a:t>
            </a:r>
            <a:endParaRPr lang="en-US" altLang="zh-CN" sz="2800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sz="2400" dirty="0"/>
              <a:t>open-source compilers:</a:t>
            </a:r>
            <a:endParaRPr lang="en-US" altLang="zh-CN" sz="2400" dirty="0"/>
          </a:p>
          <a:p>
            <a:pPr lvl="1" indent="-436245" eaLnBrk="1" hangingPunct="1"/>
            <a:r>
              <a:rPr lang="en-US" altLang="zh-CN" sz="2400" dirty="0"/>
              <a:t>– C/C++</a:t>
            </a:r>
            <a:endParaRPr lang="en-US" altLang="zh-CN" sz="2400" dirty="0"/>
          </a:p>
          <a:p>
            <a:pPr lvl="1" indent="-436245" eaLnBrk="1" hangingPunct="1"/>
            <a:r>
              <a:rPr lang="en-US" altLang="zh-CN" sz="2400" dirty="0"/>
              <a:t>– Java</a:t>
            </a:r>
            <a:endParaRPr lang="en-US" altLang="zh-CN" sz="2400" dirty="0"/>
          </a:p>
        </p:txBody>
      </p:sp>
      <p:pic>
        <p:nvPicPr>
          <p:cNvPr id="14343" name="Picture 7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3" y="3071813"/>
            <a:ext cx="6943725" cy="1504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605" name="页脚占位符 2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5" y="3662363"/>
            <a:ext cx="2506663" cy="1014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63" y="3579813"/>
            <a:ext cx="2563812" cy="928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8" name="Rectangle 10"/>
          <p:cNvSpPr>
            <a:spLocks noGrp="1"/>
          </p:cNvSpPr>
          <p:nvPr>
            <p:ph type="title"/>
          </p:nvPr>
        </p:nvSpPr>
        <p:spPr>
          <a:xfrm>
            <a:off x="539750" y="477838"/>
            <a:ext cx="5368925" cy="60325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方正舒体" panose="02010601030101010101" pitchFamily="2" charset="-122"/>
              </a:rPr>
              <a:t>1.</a:t>
            </a:r>
            <a:r>
              <a:rPr lang="en-US" altLang="zh-CN" dirty="0">
                <a:latin typeface="方正舒体" panose="02010601030101010101" pitchFamily="2" charset="-122"/>
              </a:rPr>
              <a:t>1 </a:t>
            </a:r>
            <a:r>
              <a:rPr lang="zh-CN" altLang="en-US" dirty="0">
                <a:latin typeface="方正舒体" panose="02010601030101010101" pitchFamily="2" charset="-122"/>
                <a:sym typeface="宋体" panose="02010600030101010101" pitchFamily="2" charset="-122"/>
              </a:rPr>
              <a:t>编译器技术的发展</a:t>
            </a:r>
            <a:r>
              <a:rPr lang="en-US" altLang="zh-CN" dirty="0">
                <a:latin typeface="方正舒体" panose="02010601030101010101" pitchFamily="2" charset="-122"/>
              </a:rPr>
              <a:t>(</a:t>
            </a:r>
            <a:r>
              <a:rPr lang="zh-CN" altLang="en-US" dirty="0">
                <a:latin typeface="方正舒体" panose="02010601030101010101" pitchFamily="2" charset="-122"/>
              </a:rPr>
              <a:t>续</a:t>
            </a:r>
            <a:r>
              <a:rPr lang="en-US" altLang="zh-CN" dirty="0">
                <a:latin typeface="方正舒体" panose="02010601030101010101" pitchFamily="2" charset="-122"/>
              </a:rPr>
              <a:t>)</a:t>
            </a:r>
            <a:endParaRPr lang="en-US" altLang="zh-CN" dirty="0"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>
                                            <p:txEl>
                                              <p:charRg st="81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>
                                            <p:txEl>
                                              <p:charRg st="104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>
                                            <p:txEl>
                                              <p:charRg st="112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6625" name="直接连接符 2"/>
          <p:cNvCxnSpPr/>
          <p:nvPr/>
        </p:nvCxnSpPr>
        <p:spPr>
          <a:xfrm>
            <a:off x="0" y="2606675"/>
            <a:ext cx="9144000" cy="0"/>
          </a:xfrm>
          <a:prstGeom prst="line">
            <a:avLst/>
          </a:prstGeom>
          <a:ln w="6350" cap="flat" cmpd="sng">
            <a:solidFill>
              <a:srgbClr val="A6A6A6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26626" name="组合 10"/>
          <p:cNvGrpSpPr/>
          <p:nvPr/>
        </p:nvGrpSpPr>
        <p:grpSpPr>
          <a:xfrm>
            <a:off x="95250" y="1739900"/>
            <a:ext cx="2378075" cy="4291013"/>
            <a:chOff x="149" y="2739"/>
            <a:chExt cx="3747" cy="6758"/>
          </a:xfrm>
        </p:grpSpPr>
        <p:sp>
          <p:nvSpPr>
            <p:cNvPr id="65" name="圆角矩形 64"/>
            <p:cNvSpPr/>
            <p:nvPr/>
          </p:nvSpPr>
          <p:spPr>
            <a:xfrm>
              <a:off x="149" y="2739"/>
              <a:ext cx="3716" cy="278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575" strike="noStrike" noProof="1"/>
            </a:p>
          </p:txBody>
        </p:sp>
        <p:sp>
          <p:nvSpPr>
            <p:cNvPr id="39" name="六边形 4"/>
            <p:cNvSpPr/>
            <p:nvPr/>
          </p:nvSpPr>
          <p:spPr>
            <a:xfrm>
              <a:off x="1869" y="3919"/>
              <a:ext cx="314" cy="356"/>
            </a:xfrm>
            <a:custGeom>
              <a:avLst/>
              <a:gdLst>
                <a:gd name="connsiteX0" fmla="*/ 180423 w 4095081"/>
                <a:gd name="connsiteY0" fmla="*/ 1015536 h 4603701"/>
                <a:gd name="connsiteX1" fmla="*/ 1861521 w 4095081"/>
                <a:gd name="connsiteY1" fmla="*/ 47992 h 4603701"/>
                <a:gd name="connsiteX2" fmla="*/ 2221098 w 4095081"/>
                <a:gd name="connsiteY2" fmla="*/ 48236 h 4603701"/>
                <a:gd name="connsiteX3" fmla="*/ 3912450 w 4095081"/>
                <a:gd name="connsiteY3" fmla="*/ 1024739 h 4603701"/>
                <a:gd name="connsiteX4" fmla="*/ 4092449 w 4095081"/>
                <a:gd name="connsiteY4" fmla="*/ 1336019 h 4603701"/>
                <a:gd name="connsiteX5" fmla="*/ 4095081 w 4095081"/>
                <a:gd name="connsiteY5" fmla="*/ 3275664 h 4603701"/>
                <a:gd name="connsiteX6" fmla="*/ 3914658 w 4095081"/>
                <a:gd name="connsiteY6" fmla="*/ 3588166 h 4603701"/>
                <a:gd name="connsiteX7" fmla="*/ 2233561 w 4095081"/>
                <a:gd name="connsiteY7" fmla="*/ 4555710 h 4603701"/>
                <a:gd name="connsiteX8" fmla="*/ 1873984 w 4095081"/>
                <a:gd name="connsiteY8" fmla="*/ 4555466 h 4603701"/>
                <a:gd name="connsiteX9" fmla="*/ 182632 w 4095081"/>
                <a:gd name="connsiteY9" fmla="*/ 3578963 h 4603701"/>
                <a:gd name="connsiteX10" fmla="*/ 2632 w 4095081"/>
                <a:gd name="connsiteY10" fmla="*/ 3267683 h 4603701"/>
                <a:gd name="connsiteX11" fmla="*/ 1 w 4095081"/>
                <a:gd name="connsiteY11" fmla="*/ 1328038 h 4603701"/>
                <a:gd name="connsiteX12" fmla="*/ 180423 w 4095081"/>
                <a:gd name="connsiteY12" fmla="*/ 1015536 h 4603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5081" h="4603701">
                  <a:moveTo>
                    <a:pt x="180423" y="1015536"/>
                  </a:moveTo>
                  <a:lnTo>
                    <a:pt x="1861521" y="47992"/>
                  </a:lnTo>
                  <a:cubicBezTo>
                    <a:pt x="1972854" y="-16084"/>
                    <a:pt x="2109853" y="-15991"/>
                    <a:pt x="2221098" y="48236"/>
                  </a:cubicBezTo>
                  <a:lnTo>
                    <a:pt x="3912450" y="1024739"/>
                  </a:lnTo>
                  <a:cubicBezTo>
                    <a:pt x="4023695" y="1088966"/>
                    <a:pt x="4092275" y="1207564"/>
                    <a:pt x="4092449" y="1336019"/>
                  </a:cubicBezTo>
                  <a:lnTo>
                    <a:pt x="4095081" y="3275664"/>
                  </a:lnTo>
                  <a:cubicBezTo>
                    <a:pt x="4095257" y="3404724"/>
                    <a:pt x="4026515" y="3523788"/>
                    <a:pt x="3914658" y="3588166"/>
                  </a:cubicBezTo>
                  <a:lnTo>
                    <a:pt x="2233561" y="4555710"/>
                  </a:lnTo>
                  <a:cubicBezTo>
                    <a:pt x="2122228" y="4619786"/>
                    <a:pt x="1985230" y="4619693"/>
                    <a:pt x="1873984" y="4555466"/>
                  </a:cubicBezTo>
                  <a:lnTo>
                    <a:pt x="182632" y="3578963"/>
                  </a:lnTo>
                  <a:cubicBezTo>
                    <a:pt x="71387" y="3514736"/>
                    <a:pt x="2807" y="3396138"/>
                    <a:pt x="2632" y="3267683"/>
                  </a:cubicBezTo>
                  <a:lnTo>
                    <a:pt x="1" y="1328038"/>
                  </a:lnTo>
                  <a:cubicBezTo>
                    <a:pt x="-174" y="1198978"/>
                    <a:pt x="68567" y="1079915"/>
                    <a:pt x="180423" y="1015536"/>
                  </a:cubicBezTo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413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p>
              <a:pPr algn="ctr" fontAlgn="base"/>
              <a:endParaRPr lang="zh-CN" altLang="en-US" sz="1575" strike="noStrike" kern="0" noProof="1">
                <a:solidFill>
                  <a:prstClr val="white"/>
                </a:solidFill>
                <a:latin typeface="汉仪雅酷黑 45W" pitchFamily="34" charset="-122"/>
                <a:cs typeface="汉仪雅酷黑 45W" pitchFamily="34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212" y="7985"/>
              <a:ext cx="3685" cy="1512"/>
              <a:chOff x="268" y="8574"/>
              <a:chExt cx="4913" cy="1995"/>
            </a:xfrm>
            <a:effectLst>
              <a:outerShdw blurRad="25400" dist="12700" dir="4500000" algn="tr" rotWithShape="0">
                <a:prstClr val="black">
                  <a:alpha val="34000"/>
                </a:prstClr>
              </a:outerShdw>
            </a:effectLst>
          </p:grpSpPr>
          <p:sp>
            <p:nvSpPr>
              <p:cNvPr id="5" name="矩形 4"/>
              <p:cNvSpPr/>
              <p:nvPr/>
            </p:nvSpPr>
            <p:spPr>
              <a:xfrm>
                <a:off x="268" y="9383"/>
                <a:ext cx="4913" cy="1186"/>
              </a:xfrm>
              <a:prstGeom prst="rect">
                <a:avLst/>
              </a:prstGeom>
              <a:ln>
                <a:solidFill>
                  <a:srgbClr val="292B30"/>
                </a:solidFill>
              </a:ln>
            </p:spPr>
            <p:txBody>
              <a:bodyPr wrap="square">
                <a:spAutoFit/>
              </a:bodyPr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思源黑体 Regular" charset="-122"/>
                    <a:ea typeface="思源黑体 Regular" charset="-122"/>
                    <a:cs typeface="思源黑体 Regular" charset="-122"/>
                  </a:rPr>
                  <a:t>完成程序语言到机器语言的翻译，侧重编译器前端实现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Regular" charset="-122"/>
                  <a:ea typeface="思源黑体 Regular" charset="-122"/>
                  <a:cs typeface="思源黑体 Regular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299" y="8574"/>
                <a:ext cx="3506" cy="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base"/>
                <a:r>
                  <a:rPr lang="zh-CN" altLang="en-US" sz="1800" b="1" strike="noStrike" noProof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思源黑体 Bold" charset="-122"/>
                  </a:rPr>
                  <a:t>编译</a:t>
                </a:r>
                <a:r>
                  <a:rPr lang="en-US" altLang="zh-CN" sz="1800" b="1" strike="noStrike" noProof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思源黑体 Bold" charset="-122"/>
                  </a:rPr>
                  <a:t>1.0</a:t>
                </a:r>
                <a:r>
                  <a:rPr lang="zh-CN" altLang="en-US" sz="1800" b="1" strike="noStrike" noProof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思源黑体 Bold" charset="-122"/>
                  </a:rPr>
                  <a:t>时代</a:t>
                </a:r>
                <a:endParaRPr lang="zh-CN" altLang="en-US" sz="1800" b="1" strike="noStrike" noProof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思源黑体 Bold" charset="-122"/>
                </a:endParaRPr>
              </a:p>
            </p:txBody>
          </p:sp>
        </p:grpSp>
      </p:grpSp>
      <p:grpSp>
        <p:nvGrpSpPr>
          <p:cNvPr id="26630" name="组合 55"/>
          <p:cNvGrpSpPr/>
          <p:nvPr/>
        </p:nvGrpSpPr>
        <p:grpSpPr>
          <a:xfrm>
            <a:off x="-219075" y="2717800"/>
            <a:ext cx="2555875" cy="2243138"/>
            <a:chOff x="-437" y="-87"/>
            <a:chExt cx="5368" cy="4855"/>
          </a:xfrm>
        </p:grpSpPr>
        <p:sp>
          <p:nvSpPr>
            <p:cNvPr id="13" name="任意多边形: 形状 3"/>
            <p:cNvSpPr/>
            <p:nvPr/>
          </p:nvSpPr>
          <p:spPr>
            <a:xfrm rot="10800000" flipV="1">
              <a:off x="518" y="-87"/>
              <a:ext cx="4413" cy="4728"/>
            </a:xfrm>
            <a:custGeom>
              <a:avLst/>
              <a:gdLst>
                <a:gd name="connsiteX0" fmla="*/ 0 w 2539997"/>
                <a:gd name="connsiteY0" fmla="*/ 1678631 h 1678631"/>
                <a:gd name="connsiteX1" fmla="*/ 2539997 w 2539997"/>
                <a:gd name="connsiteY1" fmla="*/ 1678631 h 1678631"/>
                <a:gd name="connsiteX2" fmla="*/ 2539997 w 2539997"/>
                <a:gd name="connsiteY2" fmla="*/ 167903 h 1678631"/>
                <a:gd name="connsiteX3" fmla="*/ 1367382 w 2539997"/>
                <a:gd name="connsiteY3" fmla="*/ 167903 h 1678631"/>
                <a:gd name="connsiteX4" fmla="*/ 1269998 w 2539997"/>
                <a:gd name="connsiteY4" fmla="*/ 0 h 1678631"/>
                <a:gd name="connsiteX5" fmla="*/ 1172614 w 2539997"/>
                <a:gd name="connsiteY5" fmla="*/ 167903 h 1678631"/>
                <a:gd name="connsiteX6" fmla="*/ 0 w 2539997"/>
                <a:gd name="connsiteY6" fmla="*/ 167903 h 167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39997" h="1678631">
                  <a:moveTo>
                    <a:pt x="0" y="1678631"/>
                  </a:moveTo>
                  <a:lnTo>
                    <a:pt x="2539997" y="1678631"/>
                  </a:lnTo>
                  <a:lnTo>
                    <a:pt x="2539997" y="167903"/>
                  </a:lnTo>
                  <a:lnTo>
                    <a:pt x="1367382" y="167903"/>
                  </a:lnTo>
                  <a:lnTo>
                    <a:pt x="1269998" y="0"/>
                  </a:lnTo>
                  <a:lnTo>
                    <a:pt x="1172614" y="167903"/>
                  </a:lnTo>
                  <a:lnTo>
                    <a:pt x="0" y="167903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>
              <a:outerShdw blurRad="241300" dist="88900" dir="2700000" algn="tl" rotWithShape="0">
                <a:prstClr val="black">
                  <a:alpha val="17000"/>
                </a:prstClr>
              </a:outerShdw>
            </a:effectLst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p>
              <a:pPr algn="ctr" fontAlgn="base">
                <a:defRPr/>
              </a:pPr>
              <a:endParaRPr lang="zh-CN" altLang="en-US" sz="1575" strike="noStrike" kern="0" noProof="1">
                <a:solidFill>
                  <a:prstClr val="white"/>
                </a:solidFill>
                <a:latin typeface="汉仪雅酷黑 45W" pitchFamily="34" charset="-122"/>
                <a:cs typeface="汉仪雅酷黑 45W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33" y="396"/>
              <a:ext cx="3711" cy="7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zh-CN" altLang="en-US" sz="1800" b="1" u="sng" noProof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Bold" charset="-122"/>
                  <a:ea typeface="思源黑体 Bold" charset="-122"/>
                  <a:cs typeface="思源黑体 Bold" charset="-122"/>
                  <a:sym typeface="+mn-ea"/>
                </a:rPr>
                <a:t>20世纪50年代</a:t>
              </a:r>
              <a:endParaRPr lang="en-US" altLang="zh-CN" sz="1800" b="1" noProof="1" dirty="0">
                <a:latin typeface="思源黑体 Bold" charset="-122"/>
                <a:ea typeface="思源黑体 Bold" charset="-122"/>
                <a:cs typeface="思源黑体 Bold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437" y="899"/>
              <a:ext cx="5340" cy="386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p>
              <a:pPr marL="742950" lvl="1" indent="-285750" algn="l" fontAlgn="auto">
                <a:lnSpc>
                  <a:spcPct val="150000"/>
                </a:lnSpc>
                <a:buClr>
                  <a:srgbClr val="7F7F7F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altLang="zh-CN" sz="1050" strike="noStrike" kern="0" spc="1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黑体 Regular" charset="-122"/>
                  <a:ea typeface="思源黑体 Regular" charset="-122"/>
                  <a:cs typeface="思源黑体 Regular" charset="-122"/>
                  <a:sym typeface="+mn-ea"/>
                </a:rPr>
                <a:t>研究</a:t>
              </a:r>
              <a:r>
                <a:rPr lang="en-US" altLang="zh-CN" sz="1050" b="1" u="sng" strike="noStrike" kern="0" spc="1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Regular" charset="-122"/>
                  <a:ea typeface="思源黑体 Regular" charset="-122"/>
                  <a:cs typeface="思源黑体 Regular" charset="-122"/>
                  <a:sym typeface="+mn-ea"/>
                </a:rPr>
                <a:t>自动生成技术</a:t>
              </a:r>
              <a:r>
                <a:rPr lang="en-US" altLang="zh-CN" sz="1050" strike="noStrike" kern="0" spc="1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黑体 Regular" charset="-122"/>
                  <a:ea typeface="思源黑体 Regular" charset="-122"/>
                  <a:cs typeface="思源黑体 Regular" charset="-122"/>
                  <a:sym typeface="+mn-ea"/>
                </a:rPr>
                <a:t>——词法、语法、语义的自动生成</a:t>
              </a:r>
              <a:endParaRPr lang="en-US" altLang="zh-CN" sz="1050" strike="noStrike" kern="0" spc="1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 Regular" charset="-122"/>
                <a:ea typeface="思源黑体 Regular" charset="-122"/>
                <a:cs typeface="思源黑体 Regular" charset="-122"/>
                <a:sym typeface="+mn-ea"/>
              </a:endParaRPr>
            </a:p>
            <a:p>
              <a:pPr marL="742950" lvl="1" indent="-285750" algn="l" fontAlgn="auto">
                <a:lnSpc>
                  <a:spcPct val="150000"/>
                </a:lnSpc>
                <a:buClr>
                  <a:srgbClr val="7F7F7F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altLang="zh-CN" sz="1050" strike="noStrike" kern="0" spc="1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黑体 Regular" charset="-122"/>
                  <a:ea typeface="思源黑体 Regular" charset="-122"/>
                  <a:cs typeface="思源黑体 Regular" charset="-122"/>
                  <a:sym typeface="+mn-ea"/>
                </a:rPr>
                <a:t>IBM开始研发</a:t>
              </a:r>
              <a:r>
                <a:rPr lang="en-US" altLang="zh-CN" sz="1050" b="1" u="sng" strike="noStrike" kern="0" spc="1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思源黑体 Regular" charset="-122"/>
                  <a:sym typeface="+mn-ea"/>
                </a:rPr>
                <a:t>FORTRAN</a:t>
              </a:r>
              <a:r>
                <a:rPr lang="en-US" altLang="zh-CN" sz="1050" b="1" strike="noStrike" kern="0" spc="1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Regular" charset="-122"/>
                  <a:ea typeface="思源黑体 Regular" charset="-122"/>
                  <a:cs typeface="思源黑体 Regular" charset="-122"/>
                  <a:sym typeface="+mn-ea"/>
                </a:rPr>
                <a:t>语言</a:t>
              </a:r>
              <a:r>
                <a:rPr lang="en-US" altLang="zh-CN" sz="1050" strike="noStrike" kern="0" spc="1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黑体 Regular" charset="-122"/>
                  <a:ea typeface="思源黑体 Regular" charset="-122"/>
                  <a:cs typeface="思源黑体 Regular" charset="-122"/>
                  <a:sym typeface="+mn-ea"/>
                </a:rPr>
                <a:t>及其编译器</a:t>
              </a:r>
              <a:endParaRPr lang="en-US" altLang="zh-CN" sz="1050" strike="noStrike" kern="0" spc="1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 Regular" charset="-122"/>
                <a:ea typeface="思源黑体 Regular" charset="-122"/>
                <a:cs typeface="思源黑体 Regular" charset="-122"/>
                <a:sym typeface="+mn-ea"/>
              </a:endParaRPr>
            </a:p>
            <a:p>
              <a:pPr marL="742950" lvl="1" indent="-285750" algn="l" fontAlgn="auto">
                <a:lnSpc>
                  <a:spcPct val="150000"/>
                </a:lnSpc>
                <a:buClr>
                  <a:srgbClr val="7F7F7F"/>
                </a:buClr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050" b="1" i="0" u="none" strike="noStrike" kern="0" cap="none" spc="10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Regular" charset="-122"/>
                  <a:ea typeface="思源黑体 Regular" charset="-122"/>
                  <a:cs typeface="思源黑体 Regular" charset="-122"/>
                  <a:sym typeface="+mn-ea"/>
                </a:rPr>
                <a:t>Chomsky</a:t>
              </a:r>
              <a:r>
                <a:rPr kumimoji="0" lang="zh-CN" altLang="en-US" sz="1050" b="0" i="0" u="none" strike="noStrike" kern="0" cap="none" spc="10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黑体 Regular" charset="-122"/>
                  <a:ea typeface="思源黑体 Regular" charset="-122"/>
                  <a:cs typeface="思源黑体 Regular" charset="-122"/>
                  <a:sym typeface="+mn-ea"/>
                </a:rPr>
                <a:t>开始研究</a:t>
              </a:r>
              <a:r>
                <a:rPr kumimoji="0" lang="zh-CN" altLang="en-US" sz="1050" b="1" i="0" u="sng" strike="noStrike" kern="0" cap="none" spc="10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思源黑体 Regular" charset="-122"/>
                  <a:sym typeface="+mn-ea"/>
                </a:rPr>
                <a:t>自然文法体系</a:t>
              </a:r>
              <a:endParaRPr kumimoji="0" lang="zh-CN" altLang="en-US" sz="1050" b="1" i="0" u="sng" strike="noStrike" kern="0" cap="none" spc="1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思源黑体 Regular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155825" y="1017588"/>
            <a:ext cx="4478338" cy="5021262"/>
            <a:chOff x="3396" y="1603"/>
            <a:chExt cx="7052" cy="7907"/>
          </a:xfrm>
        </p:grpSpPr>
        <p:sp>
          <p:nvSpPr>
            <p:cNvPr id="63" name="圆角矩形 62"/>
            <p:cNvSpPr/>
            <p:nvPr/>
          </p:nvSpPr>
          <p:spPr>
            <a:xfrm>
              <a:off x="5072" y="2768"/>
              <a:ext cx="4440" cy="279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575" strike="noStrike" noProof="1"/>
            </a:p>
          </p:txBody>
        </p:sp>
        <p:sp>
          <p:nvSpPr>
            <p:cNvPr id="46" name="六边形 4"/>
            <p:cNvSpPr/>
            <p:nvPr/>
          </p:nvSpPr>
          <p:spPr>
            <a:xfrm>
              <a:off x="5620" y="3917"/>
              <a:ext cx="314" cy="353"/>
            </a:xfrm>
            <a:custGeom>
              <a:avLst/>
              <a:gdLst>
                <a:gd name="connsiteX0" fmla="*/ 180423 w 4095081"/>
                <a:gd name="connsiteY0" fmla="*/ 1015536 h 4603701"/>
                <a:gd name="connsiteX1" fmla="*/ 1861521 w 4095081"/>
                <a:gd name="connsiteY1" fmla="*/ 47992 h 4603701"/>
                <a:gd name="connsiteX2" fmla="*/ 2221098 w 4095081"/>
                <a:gd name="connsiteY2" fmla="*/ 48236 h 4603701"/>
                <a:gd name="connsiteX3" fmla="*/ 3912450 w 4095081"/>
                <a:gd name="connsiteY3" fmla="*/ 1024739 h 4603701"/>
                <a:gd name="connsiteX4" fmla="*/ 4092449 w 4095081"/>
                <a:gd name="connsiteY4" fmla="*/ 1336019 h 4603701"/>
                <a:gd name="connsiteX5" fmla="*/ 4095081 w 4095081"/>
                <a:gd name="connsiteY5" fmla="*/ 3275664 h 4603701"/>
                <a:gd name="connsiteX6" fmla="*/ 3914658 w 4095081"/>
                <a:gd name="connsiteY6" fmla="*/ 3588166 h 4603701"/>
                <a:gd name="connsiteX7" fmla="*/ 2233561 w 4095081"/>
                <a:gd name="connsiteY7" fmla="*/ 4555710 h 4603701"/>
                <a:gd name="connsiteX8" fmla="*/ 1873984 w 4095081"/>
                <a:gd name="connsiteY8" fmla="*/ 4555466 h 4603701"/>
                <a:gd name="connsiteX9" fmla="*/ 182632 w 4095081"/>
                <a:gd name="connsiteY9" fmla="*/ 3578963 h 4603701"/>
                <a:gd name="connsiteX10" fmla="*/ 2632 w 4095081"/>
                <a:gd name="connsiteY10" fmla="*/ 3267683 h 4603701"/>
                <a:gd name="connsiteX11" fmla="*/ 1 w 4095081"/>
                <a:gd name="connsiteY11" fmla="*/ 1328038 h 4603701"/>
                <a:gd name="connsiteX12" fmla="*/ 180423 w 4095081"/>
                <a:gd name="connsiteY12" fmla="*/ 1015536 h 4603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5081" h="4603701">
                  <a:moveTo>
                    <a:pt x="180423" y="1015536"/>
                  </a:moveTo>
                  <a:lnTo>
                    <a:pt x="1861521" y="47992"/>
                  </a:lnTo>
                  <a:cubicBezTo>
                    <a:pt x="1972854" y="-16084"/>
                    <a:pt x="2109853" y="-15991"/>
                    <a:pt x="2221098" y="48236"/>
                  </a:cubicBezTo>
                  <a:lnTo>
                    <a:pt x="3912450" y="1024739"/>
                  </a:lnTo>
                  <a:cubicBezTo>
                    <a:pt x="4023695" y="1088966"/>
                    <a:pt x="4092275" y="1207564"/>
                    <a:pt x="4092449" y="1336019"/>
                  </a:cubicBezTo>
                  <a:lnTo>
                    <a:pt x="4095081" y="3275664"/>
                  </a:lnTo>
                  <a:cubicBezTo>
                    <a:pt x="4095257" y="3404724"/>
                    <a:pt x="4026515" y="3523788"/>
                    <a:pt x="3914658" y="3588166"/>
                  </a:cubicBezTo>
                  <a:lnTo>
                    <a:pt x="2233561" y="4555710"/>
                  </a:lnTo>
                  <a:cubicBezTo>
                    <a:pt x="2122228" y="4619786"/>
                    <a:pt x="1985230" y="4619693"/>
                    <a:pt x="1873984" y="4555466"/>
                  </a:cubicBezTo>
                  <a:lnTo>
                    <a:pt x="182632" y="3578963"/>
                  </a:lnTo>
                  <a:cubicBezTo>
                    <a:pt x="71387" y="3514736"/>
                    <a:pt x="2807" y="3396138"/>
                    <a:pt x="2632" y="3267683"/>
                  </a:cubicBezTo>
                  <a:lnTo>
                    <a:pt x="1" y="1328038"/>
                  </a:lnTo>
                  <a:cubicBezTo>
                    <a:pt x="-174" y="1198978"/>
                    <a:pt x="68567" y="1079915"/>
                    <a:pt x="180423" y="1015536"/>
                  </a:cubicBezTo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413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p>
              <a:pPr algn="ctr" fontAlgn="base"/>
              <a:endParaRPr lang="zh-CN" altLang="en-US" sz="1575" strike="noStrike" kern="0" noProof="1">
                <a:solidFill>
                  <a:prstClr val="white"/>
                </a:solidFill>
                <a:latin typeface="汉仪雅酷黑 45W" pitchFamily="34" charset="-122"/>
                <a:cs typeface="汉仪雅酷黑 45W" pitchFamily="34" charset="-122"/>
              </a:endParaRPr>
            </a:p>
          </p:txBody>
        </p:sp>
        <p:sp>
          <p:nvSpPr>
            <p:cNvPr id="50" name="六边形 4"/>
            <p:cNvSpPr/>
            <p:nvPr/>
          </p:nvSpPr>
          <p:spPr>
            <a:xfrm>
              <a:off x="7180" y="3905"/>
              <a:ext cx="314" cy="353"/>
            </a:xfrm>
            <a:custGeom>
              <a:avLst/>
              <a:gdLst>
                <a:gd name="connsiteX0" fmla="*/ 180423 w 4095081"/>
                <a:gd name="connsiteY0" fmla="*/ 1015536 h 4603701"/>
                <a:gd name="connsiteX1" fmla="*/ 1861521 w 4095081"/>
                <a:gd name="connsiteY1" fmla="*/ 47992 h 4603701"/>
                <a:gd name="connsiteX2" fmla="*/ 2221098 w 4095081"/>
                <a:gd name="connsiteY2" fmla="*/ 48236 h 4603701"/>
                <a:gd name="connsiteX3" fmla="*/ 3912450 w 4095081"/>
                <a:gd name="connsiteY3" fmla="*/ 1024739 h 4603701"/>
                <a:gd name="connsiteX4" fmla="*/ 4092449 w 4095081"/>
                <a:gd name="connsiteY4" fmla="*/ 1336019 h 4603701"/>
                <a:gd name="connsiteX5" fmla="*/ 4095081 w 4095081"/>
                <a:gd name="connsiteY5" fmla="*/ 3275664 h 4603701"/>
                <a:gd name="connsiteX6" fmla="*/ 3914658 w 4095081"/>
                <a:gd name="connsiteY6" fmla="*/ 3588166 h 4603701"/>
                <a:gd name="connsiteX7" fmla="*/ 2233561 w 4095081"/>
                <a:gd name="connsiteY7" fmla="*/ 4555710 h 4603701"/>
                <a:gd name="connsiteX8" fmla="*/ 1873984 w 4095081"/>
                <a:gd name="connsiteY8" fmla="*/ 4555466 h 4603701"/>
                <a:gd name="connsiteX9" fmla="*/ 182632 w 4095081"/>
                <a:gd name="connsiteY9" fmla="*/ 3578963 h 4603701"/>
                <a:gd name="connsiteX10" fmla="*/ 2632 w 4095081"/>
                <a:gd name="connsiteY10" fmla="*/ 3267683 h 4603701"/>
                <a:gd name="connsiteX11" fmla="*/ 1 w 4095081"/>
                <a:gd name="connsiteY11" fmla="*/ 1328038 h 4603701"/>
                <a:gd name="connsiteX12" fmla="*/ 180423 w 4095081"/>
                <a:gd name="connsiteY12" fmla="*/ 1015536 h 4603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5081" h="4603701">
                  <a:moveTo>
                    <a:pt x="180423" y="1015536"/>
                  </a:moveTo>
                  <a:lnTo>
                    <a:pt x="1861521" y="47992"/>
                  </a:lnTo>
                  <a:cubicBezTo>
                    <a:pt x="1972854" y="-16084"/>
                    <a:pt x="2109853" y="-15991"/>
                    <a:pt x="2221098" y="48236"/>
                  </a:cubicBezTo>
                  <a:lnTo>
                    <a:pt x="3912450" y="1024739"/>
                  </a:lnTo>
                  <a:cubicBezTo>
                    <a:pt x="4023695" y="1088966"/>
                    <a:pt x="4092275" y="1207564"/>
                    <a:pt x="4092449" y="1336019"/>
                  </a:cubicBezTo>
                  <a:lnTo>
                    <a:pt x="4095081" y="3275664"/>
                  </a:lnTo>
                  <a:cubicBezTo>
                    <a:pt x="4095257" y="3404724"/>
                    <a:pt x="4026515" y="3523788"/>
                    <a:pt x="3914658" y="3588166"/>
                  </a:cubicBezTo>
                  <a:lnTo>
                    <a:pt x="2233561" y="4555710"/>
                  </a:lnTo>
                  <a:cubicBezTo>
                    <a:pt x="2122228" y="4619786"/>
                    <a:pt x="1985230" y="4619693"/>
                    <a:pt x="1873984" y="4555466"/>
                  </a:cubicBezTo>
                  <a:lnTo>
                    <a:pt x="182632" y="3578963"/>
                  </a:lnTo>
                  <a:cubicBezTo>
                    <a:pt x="71387" y="3514736"/>
                    <a:pt x="2807" y="3396138"/>
                    <a:pt x="2632" y="3267683"/>
                  </a:cubicBezTo>
                  <a:lnTo>
                    <a:pt x="1" y="1328038"/>
                  </a:lnTo>
                  <a:cubicBezTo>
                    <a:pt x="-174" y="1198978"/>
                    <a:pt x="68567" y="1079915"/>
                    <a:pt x="180423" y="1015536"/>
                  </a:cubicBezTo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413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p>
              <a:pPr algn="ctr" fontAlgn="base"/>
              <a:endParaRPr lang="zh-CN" altLang="en-US" sz="1575" strike="noStrike" kern="0" noProof="1">
                <a:solidFill>
                  <a:prstClr val="white"/>
                </a:solidFill>
                <a:latin typeface="汉仪雅酷黑 45W" pitchFamily="34" charset="-122"/>
                <a:cs typeface="汉仪雅酷黑 45W" pitchFamily="34" charset="-122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5419" y="8002"/>
              <a:ext cx="3843" cy="1508"/>
              <a:chOff x="5856" y="8571"/>
              <a:chExt cx="5124" cy="2011"/>
            </a:xfrm>
            <a:effectLst>
              <a:outerShdw blurRad="25400" dist="12700" dir="4500000" algn="tr" rotWithShape="0">
                <a:prstClr val="black">
                  <a:alpha val="34000"/>
                </a:prstClr>
              </a:outerShdw>
            </a:effectLst>
          </p:grpSpPr>
          <p:sp>
            <p:nvSpPr>
              <p:cNvPr id="7" name="矩形 6"/>
              <p:cNvSpPr/>
              <p:nvPr/>
            </p:nvSpPr>
            <p:spPr>
              <a:xfrm>
                <a:off x="5856" y="9383"/>
                <a:ext cx="5124" cy="1199"/>
              </a:xfrm>
              <a:prstGeom prst="rect">
                <a:avLst/>
              </a:prstGeom>
              <a:ln>
                <a:solidFill>
                  <a:srgbClr val="292B30"/>
                </a:solidFill>
              </a:ln>
            </p:spPr>
            <p:txBody>
              <a:bodyPr wrap="square">
                <a:spAutoFit/>
              </a:bodyPr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思源黑体 Regular" charset="-122"/>
                    <a:ea typeface="思源黑体 Regular" charset="-122"/>
                    <a:cs typeface="思源黑体 Regular" charset="-122"/>
                  </a:rPr>
                  <a:t>生成高效的代码：研究循环优化、指令调度、目标平台优化等内容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Regular" charset="-122"/>
                  <a:ea typeface="思源黑体 Regular" charset="-122"/>
                  <a:cs typeface="思源黑体 Regular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6951" y="8571"/>
                <a:ext cx="3033" cy="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fontAlgn="base"/>
                <a:r>
                  <a:rPr lang="zh-CN" altLang="en-US" sz="1800" b="1" strike="noStrike" noProof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思源黑体 Bold" charset="-122"/>
                  </a:rPr>
                  <a:t>编译</a:t>
                </a:r>
                <a:r>
                  <a:rPr lang="en-US" altLang="zh-CN" sz="1800" b="1" strike="noStrike" noProof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思源黑体 Bold" charset="-122"/>
                  </a:rPr>
                  <a:t>2.0</a:t>
                </a:r>
                <a:r>
                  <a:rPr lang="zh-CN" altLang="en-US" sz="1800" b="1" strike="noStrike" noProof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思源黑体 Bold" charset="-122"/>
                  </a:rPr>
                  <a:t>时代</a:t>
                </a:r>
                <a:endParaRPr lang="zh-CN" altLang="en-US" sz="1800" b="1" strike="noStrike" noProof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思源黑体 Bold" charset="-122"/>
                </a:endParaRPr>
              </a:p>
            </p:txBody>
          </p:sp>
        </p:grpSp>
        <p:grpSp>
          <p:nvGrpSpPr>
            <p:cNvPr id="26639" name="组合 53"/>
            <p:cNvGrpSpPr/>
            <p:nvPr/>
          </p:nvGrpSpPr>
          <p:grpSpPr>
            <a:xfrm>
              <a:off x="3396" y="4270"/>
              <a:ext cx="4042" cy="3493"/>
              <a:chOff x="4401" y="144"/>
              <a:chExt cx="5390" cy="4658"/>
            </a:xfrm>
          </p:grpSpPr>
          <p:grpSp>
            <p:nvGrpSpPr>
              <p:cNvPr id="26640" name="组合 39"/>
              <p:cNvGrpSpPr/>
              <p:nvPr/>
            </p:nvGrpSpPr>
            <p:grpSpPr>
              <a:xfrm>
                <a:off x="5336" y="144"/>
                <a:ext cx="4455" cy="4580"/>
                <a:chOff x="1412" y="2270"/>
                <a:chExt cx="3911" cy="3055"/>
              </a:xfrm>
            </p:grpSpPr>
            <p:sp>
              <p:nvSpPr>
                <p:cNvPr id="4" name="任意多边形: 形状 3"/>
                <p:cNvSpPr/>
                <p:nvPr/>
              </p:nvSpPr>
              <p:spPr>
                <a:xfrm rot="10800000" flipV="1">
                  <a:off x="1412" y="2270"/>
                  <a:ext cx="3911" cy="3055"/>
                </a:xfrm>
                <a:custGeom>
                  <a:avLst/>
                  <a:gdLst>
                    <a:gd name="connsiteX0" fmla="*/ 0 w 2539997"/>
                    <a:gd name="connsiteY0" fmla="*/ 1678631 h 1678631"/>
                    <a:gd name="connsiteX1" fmla="*/ 2539997 w 2539997"/>
                    <a:gd name="connsiteY1" fmla="*/ 1678631 h 1678631"/>
                    <a:gd name="connsiteX2" fmla="*/ 2539997 w 2539997"/>
                    <a:gd name="connsiteY2" fmla="*/ 167903 h 1678631"/>
                    <a:gd name="connsiteX3" fmla="*/ 1367382 w 2539997"/>
                    <a:gd name="connsiteY3" fmla="*/ 167903 h 1678631"/>
                    <a:gd name="connsiteX4" fmla="*/ 1269998 w 2539997"/>
                    <a:gd name="connsiteY4" fmla="*/ 0 h 1678631"/>
                    <a:gd name="connsiteX5" fmla="*/ 1172614 w 2539997"/>
                    <a:gd name="connsiteY5" fmla="*/ 167903 h 1678631"/>
                    <a:gd name="connsiteX6" fmla="*/ 0 w 2539997"/>
                    <a:gd name="connsiteY6" fmla="*/ 167903 h 1678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39997" h="1678631">
                      <a:moveTo>
                        <a:pt x="0" y="1678631"/>
                      </a:moveTo>
                      <a:lnTo>
                        <a:pt x="2539997" y="1678631"/>
                      </a:lnTo>
                      <a:lnTo>
                        <a:pt x="2539997" y="167903"/>
                      </a:lnTo>
                      <a:lnTo>
                        <a:pt x="1367382" y="167903"/>
                      </a:lnTo>
                      <a:lnTo>
                        <a:pt x="1269998" y="0"/>
                      </a:lnTo>
                      <a:lnTo>
                        <a:pt x="1172614" y="167903"/>
                      </a:lnTo>
                      <a:lnTo>
                        <a:pt x="0" y="167903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rgbClr val="292B30"/>
                  </a:solidFill>
                  <a:prstDash val="solid"/>
                  <a:miter lim="800000"/>
                </a:ln>
                <a:effectLst>
                  <a:outerShdw blurRad="241300" dist="88900" dir="2700000" algn="tl" rotWithShape="0">
                    <a:prstClr val="black">
                      <a:alpha val="17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 fontAlgn="base">
                    <a:defRPr/>
                  </a:pPr>
                  <a:endParaRPr lang="zh-CN" altLang="en-US" sz="1575" strike="noStrike" kern="0" noProof="1">
                    <a:solidFill>
                      <a:prstClr val="white"/>
                    </a:solidFill>
                    <a:latin typeface="汉仪雅酷黑 45W" pitchFamily="34" charset="-122"/>
                    <a:cs typeface="汉仪雅酷黑 45W" pitchFamily="34" charset="-122"/>
                  </a:endParaRP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1909" y="2572"/>
                  <a:ext cx="3037" cy="5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800" b="1" u="sng" noProof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思源黑体 Bold" charset="-122"/>
                      <a:ea typeface="思源黑体 Bold" charset="-122"/>
                      <a:cs typeface="思源黑体 Bold" charset="-122"/>
                    </a:rPr>
                    <a:t>20世纪60年代</a:t>
                  </a:r>
                  <a:endParaRPr lang="zh-CN" altLang="en-US" sz="1800" b="1" noProof="1" dirty="0">
                    <a:latin typeface="思源黑体 Bold" charset="-122"/>
                    <a:ea typeface="思源黑体 Bold" charset="-122"/>
                    <a:cs typeface="思源黑体 Bold" charset="-122"/>
                  </a:endParaRPr>
                </a:p>
              </p:txBody>
            </p:sp>
          </p:grpSp>
          <p:sp>
            <p:nvSpPr>
              <p:cNvPr id="47" name="矩形 46"/>
              <p:cNvSpPr/>
              <p:nvPr/>
            </p:nvSpPr>
            <p:spPr>
              <a:xfrm>
                <a:off x="4401" y="1218"/>
                <a:ext cx="5325" cy="358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p>
                <a:pPr marL="742950" lvl="1" indent="-285750" algn="l" fontAlgn="auto">
                  <a:lnSpc>
                    <a:spcPct val="100000"/>
                  </a:lnSpc>
                  <a:buClr>
                    <a:srgbClr val="7F7F7F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050" b="1" u="sng" strike="noStrike" kern="0" spc="10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思源黑体 Regular" charset="-122"/>
                    <a:sym typeface="+mn-ea"/>
                  </a:rPr>
                  <a:t>自展技术</a:t>
                </a:r>
                <a:r>
                  <a:rPr lang="en-US" altLang="zh-CN" sz="1050" strike="noStrike" kern="0" spc="10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黑体 Regular" charset="-122"/>
                    <a:ea typeface="思源黑体 Regular" charset="-122"/>
                    <a:cs typeface="思源黑体 Regular" charset="-122"/>
                    <a:sym typeface="+mn-ea"/>
                  </a:rPr>
                  <a:t>——用被编译的语言来书写该语言自身的编译程序</a:t>
                </a:r>
                <a:endParaRPr lang="en-US" altLang="zh-CN" sz="1050" strike="noStrike" kern="0" spc="1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黑体 Regular" charset="-122"/>
                  <a:ea typeface="思源黑体 Regular" charset="-122"/>
                  <a:cs typeface="思源黑体 Regular" charset="-122"/>
                  <a:sym typeface="+mn-ea"/>
                </a:endParaRPr>
              </a:p>
              <a:p>
                <a:pPr marL="742950" lvl="1" indent="-285750" algn="l" fontAlgn="auto">
                  <a:lnSpc>
                    <a:spcPct val="100000"/>
                  </a:lnSpc>
                  <a:buClr>
                    <a:srgbClr val="7F7F7F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050" b="0" i="0" u="none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黑体 Regular" charset="-122"/>
                    <a:ea typeface="思源黑体 Regular" charset="-122"/>
                    <a:cs typeface="思源黑体 Regular" charset="-122"/>
                  </a:rPr>
                  <a:t>Chomsky文法体系中的</a:t>
                </a:r>
                <a:r>
                  <a:rPr kumimoji="0" lang="en-US" altLang="zh-CN" sz="1050" b="1" i="0" u="sng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思源黑体 Regular" charset="-122"/>
                  </a:rPr>
                  <a:t>上下文无关文法</a:t>
                </a:r>
                <a:r>
                  <a:rPr kumimoji="0" lang="zh-CN" altLang="en-US" sz="1050" b="1" i="0" u="sng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思源黑体 Regular" charset="-122"/>
                  </a:rPr>
                  <a:t>、正则表达式</a:t>
                </a:r>
                <a:r>
                  <a:rPr kumimoji="0" lang="en-US" altLang="zh-CN" sz="1050" b="0" i="0" u="none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黑体 Regular" charset="-122"/>
                    <a:ea typeface="思源黑体 Regular" charset="-122"/>
                    <a:cs typeface="思源黑体 Regular" charset="-122"/>
                  </a:rPr>
                  <a:t>开始被广泛应用于编译器</a:t>
                </a:r>
                <a:endParaRPr kumimoji="0" lang="en-US" altLang="zh-CN" sz="1050" b="0" i="0" u="none" strike="noStrike" kern="0" cap="none" spc="10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黑体 Regular" charset="-122"/>
                  <a:ea typeface="思源黑体 Regular" charset="-122"/>
                  <a:cs typeface="思源黑体 Regular" charset="-122"/>
                </a:endParaRPr>
              </a:p>
              <a:p>
                <a:pPr marL="742950" lvl="1" indent="-285750" algn="l" fontAlgn="auto">
                  <a:lnSpc>
                    <a:spcPct val="100000"/>
                  </a:lnSpc>
                  <a:buClr>
                    <a:srgbClr val="7F7F7F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1050" b="0" i="0" u="none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黑体 Regular" charset="-122"/>
                    <a:ea typeface="思源黑体 Regular" charset="-122"/>
                    <a:cs typeface="思源黑体 Regular" charset="-122"/>
                  </a:rPr>
                  <a:t>开始研究</a:t>
                </a:r>
                <a:r>
                  <a:rPr kumimoji="0" lang="zh-CN" altLang="en-US" sz="1050" b="1" i="0" u="sng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思源黑体 Regular" charset="-122"/>
                  </a:rPr>
                  <a:t>并行化</a:t>
                </a:r>
                <a:r>
                  <a:rPr kumimoji="0" lang="en-US" altLang="zh-CN" sz="1050" b="0" i="0" u="none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黑体 Regular" charset="-122"/>
                    <a:ea typeface="思源黑体 Regular" charset="-122"/>
                    <a:cs typeface="思源黑体 Regular" charset="-122"/>
                  </a:rPr>
                  <a:t>——</a:t>
                </a:r>
                <a:r>
                  <a:rPr kumimoji="0" lang="zh-CN" altLang="en-US" sz="1050" b="0" i="0" u="none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黑体 Regular" charset="-122"/>
                    <a:ea typeface="思源黑体 Regular" charset="-122"/>
                    <a:cs typeface="思源黑体 Regular" charset="-122"/>
                  </a:rPr>
                  <a:t>实现编译器指令级并行、自动向量化</a:t>
                </a:r>
                <a:endParaRPr kumimoji="0" lang="zh-CN" altLang="en-US" sz="1050" b="0" i="0" u="none" strike="noStrike" kern="0" cap="none" spc="10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黑体 Regular" charset="-122"/>
                  <a:ea typeface="思源黑体 Regular" charset="-122"/>
                  <a:cs typeface="思源黑体 Regular" charset="-122"/>
                </a:endParaRPr>
              </a:p>
            </p:txBody>
          </p:sp>
        </p:grpSp>
        <p:grpSp>
          <p:nvGrpSpPr>
            <p:cNvPr id="26644" name="组合 54"/>
            <p:cNvGrpSpPr/>
            <p:nvPr/>
          </p:nvGrpSpPr>
          <p:grpSpPr>
            <a:xfrm>
              <a:off x="4854" y="1602"/>
              <a:ext cx="4215" cy="2418"/>
              <a:chOff x="5036" y="552"/>
              <a:chExt cx="5621" cy="3225"/>
            </a:xfrm>
          </p:grpSpPr>
          <p:sp>
            <p:nvSpPr>
              <p:cNvPr id="36" name="任意多边形: 形状 11"/>
              <p:cNvSpPr/>
              <p:nvPr/>
            </p:nvSpPr>
            <p:spPr>
              <a:xfrm flipV="1">
                <a:off x="6047" y="620"/>
                <a:ext cx="4571" cy="2987"/>
              </a:xfrm>
              <a:custGeom>
                <a:avLst/>
                <a:gdLst>
                  <a:gd name="connsiteX0" fmla="*/ 0 w 2539997"/>
                  <a:gd name="connsiteY0" fmla="*/ 1678631 h 1678631"/>
                  <a:gd name="connsiteX1" fmla="*/ 2539997 w 2539997"/>
                  <a:gd name="connsiteY1" fmla="*/ 1678631 h 1678631"/>
                  <a:gd name="connsiteX2" fmla="*/ 2539997 w 2539997"/>
                  <a:gd name="connsiteY2" fmla="*/ 167903 h 1678631"/>
                  <a:gd name="connsiteX3" fmla="*/ 1367382 w 2539997"/>
                  <a:gd name="connsiteY3" fmla="*/ 167903 h 1678631"/>
                  <a:gd name="connsiteX4" fmla="*/ 1269998 w 2539997"/>
                  <a:gd name="connsiteY4" fmla="*/ 0 h 1678631"/>
                  <a:gd name="connsiteX5" fmla="*/ 1172614 w 2539997"/>
                  <a:gd name="connsiteY5" fmla="*/ 167903 h 1678631"/>
                  <a:gd name="connsiteX6" fmla="*/ 0 w 2539997"/>
                  <a:gd name="connsiteY6" fmla="*/ 167903 h 16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39997" h="1678631">
                    <a:moveTo>
                      <a:pt x="0" y="1678631"/>
                    </a:moveTo>
                    <a:lnTo>
                      <a:pt x="2539997" y="1678631"/>
                    </a:lnTo>
                    <a:lnTo>
                      <a:pt x="2539997" y="167903"/>
                    </a:lnTo>
                    <a:lnTo>
                      <a:pt x="1367382" y="167903"/>
                    </a:lnTo>
                    <a:lnTo>
                      <a:pt x="1269998" y="0"/>
                    </a:lnTo>
                    <a:lnTo>
                      <a:pt x="1172614" y="167903"/>
                    </a:lnTo>
                    <a:lnTo>
                      <a:pt x="0" y="167903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292B30"/>
                </a:solidFill>
                <a:prstDash val="solid"/>
                <a:miter lim="800000"/>
              </a:ln>
              <a:effectLst>
                <a:outerShdw blurRad="241300" dist="88900" dir="2700000" algn="tl" rotWithShape="0">
                  <a:prstClr val="black">
                    <a:alpha val="17000"/>
                  </a:prstClr>
                </a:outerShdw>
              </a:effectLst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p>
                <a:pPr algn="ctr" fontAlgn="base">
                  <a:defRPr/>
                </a:pPr>
                <a:endParaRPr lang="zh-CN" altLang="en-US" sz="1575" strike="noStrike" kern="0" noProof="1">
                  <a:solidFill>
                    <a:prstClr val="white"/>
                  </a:solidFill>
                  <a:latin typeface="汉仪雅酷黑 45W" pitchFamily="34" charset="-122"/>
                  <a:cs typeface="汉仪雅酷黑 45W" pitchFamily="34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6150" y="552"/>
                <a:ext cx="4507" cy="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zh-CN" altLang="en-US" sz="1800" b="1" u="sng" noProof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黑体 Bold" charset="-122"/>
                    <a:ea typeface="思源黑体 Bold" charset="-122"/>
                    <a:cs typeface="思源黑体 Bold" charset="-122"/>
                  </a:rPr>
                  <a:t>2</a:t>
                </a:r>
                <a:r>
                  <a:rPr lang="zh-CN" altLang="en-US" sz="1800" b="1" u="sng" noProof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黑体 Bold" charset="-122"/>
                    <a:ea typeface="思源黑体 Bold" charset="-122"/>
                    <a:cs typeface="思源黑体 Bold" charset="-122"/>
                    <a:sym typeface="+mn-ea"/>
                  </a:rPr>
                  <a:t>0世纪70、80年代</a:t>
                </a:r>
                <a:endParaRPr lang="en-US" altLang="zh-CN" sz="1800" b="1" noProof="1" dirty="0">
                  <a:latin typeface="思源黑体 Bold" charset="-122"/>
                  <a:ea typeface="思源黑体 Bold" charset="-122"/>
                  <a:cs typeface="思源黑体 Bold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036" y="1041"/>
                <a:ext cx="5591" cy="273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p>
                <a:pPr marL="742950" lvl="1" indent="-285750" algn="l" fontAlgn="base">
                  <a:lnSpc>
                    <a:spcPct val="150000"/>
                  </a:lnSpc>
                  <a:buClr>
                    <a:srgbClr val="7F7F7F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50" strike="noStrike" spc="100" noProof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Regular" charset="-122"/>
                    <a:ea typeface="思源黑体 Regular" charset="-122"/>
                    <a:cs typeface="思源黑体 Regular" charset="-122"/>
                    <a:sym typeface="+mn-ea"/>
                  </a:rPr>
                  <a:t>编译器</a:t>
                </a:r>
                <a:r>
                  <a:rPr lang="zh-CN" altLang="en-US" sz="1050" strike="noStrike" spc="100" noProof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思源黑体 Regular" charset="-122"/>
                    <a:ea typeface="思源黑体 Regular" charset="-122"/>
                    <a:cs typeface="思源黑体 Regular" charset="-122"/>
                    <a:sym typeface="+mn-ea"/>
                  </a:rPr>
                  <a:t>其他部分自动生成</a:t>
                </a:r>
                <a:r>
                  <a:rPr lang="en-US" altLang="zh-CN" sz="1050" strike="noStrike" spc="100" noProof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Regular" charset="-122"/>
                    <a:ea typeface="思源黑体 Regular" charset="-122"/>
                    <a:cs typeface="思源黑体 Regular" charset="-122"/>
                    <a:sym typeface="+mn-ea"/>
                  </a:rPr>
                  <a:t>——</a:t>
                </a:r>
                <a:r>
                  <a:rPr lang="zh-CN" altLang="en-US" sz="1050" strike="noStrike" spc="100" noProof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Regular" charset="-122"/>
                    <a:ea typeface="思源黑体 Regular" charset="-122"/>
                    <a:cs typeface="思源黑体 Regular" charset="-122"/>
                    <a:sym typeface="+mn-ea"/>
                  </a:rPr>
                  <a:t>如</a:t>
                </a:r>
                <a:r>
                  <a:rPr lang="zh-CN" altLang="en-US" sz="1050" b="1" u="sng" strike="noStrike" spc="100" noProof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思源黑体 Regular" charset="-122"/>
                    <a:sym typeface="+mn-ea"/>
                  </a:rPr>
                  <a:t>代码的自动生成</a:t>
                </a:r>
                <a:endParaRPr lang="zh-CN" altLang="en-US" sz="1050" strike="noStrike" spc="10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Regular" charset="-122"/>
                  <a:ea typeface="思源黑体 Regular" charset="-122"/>
                  <a:cs typeface="思源黑体 Regular" charset="-122"/>
                  <a:sym typeface="+mn-ea"/>
                </a:endParaRPr>
              </a:p>
              <a:p>
                <a:pPr marL="742950" lvl="1" indent="-285750" algn="l" fontAlgn="auto">
                  <a:lnSpc>
                    <a:spcPct val="150000"/>
                  </a:lnSpc>
                  <a:buClr>
                    <a:srgbClr val="7F7F7F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1050" b="0" i="0" u="none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黑体 Regular" charset="-122"/>
                    <a:ea typeface="思源黑体 Regular" charset="-122"/>
                    <a:cs typeface="思源黑体 Regular" charset="-122"/>
                    <a:sym typeface="+mn-ea"/>
                  </a:rPr>
                  <a:t>实现了</a:t>
                </a:r>
                <a:r>
                  <a:rPr kumimoji="0" lang="en-US" altLang="zh-CN" sz="1050" b="1" i="0" u="sng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YACC</a:t>
                </a:r>
                <a:r>
                  <a:rPr kumimoji="0" lang="zh-CN" altLang="en-US" sz="1050" b="1" i="0" u="sng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、</a:t>
                </a:r>
                <a:r>
                  <a:rPr kumimoji="0" lang="en-US" altLang="zh-CN" sz="1050" b="1" i="0" u="sng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LEX</a:t>
                </a:r>
                <a:r>
                  <a:rPr kumimoji="0" lang="zh-CN" altLang="en-US" sz="1050" b="0" i="0" u="none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黑体 Regular" charset="-122"/>
                    <a:ea typeface="思源黑体 Regular" charset="-122"/>
                    <a:cs typeface="思源黑体 Regular" charset="-122"/>
                    <a:sym typeface="+mn-ea"/>
                  </a:rPr>
                  <a:t>工具</a:t>
                </a:r>
                <a:endParaRPr kumimoji="0" lang="zh-CN" altLang="en-US" sz="1050" b="0" i="0" u="none" strike="noStrike" kern="0" cap="none" spc="10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黑体 Regular" charset="-122"/>
                  <a:ea typeface="思源黑体 Regular" charset="-122"/>
                  <a:cs typeface="思源黑体 Regular" charset="-122"/>
                  <a:sym typeface="+mn-ea"/>
                </a:endParaRPr>
              </a:p>
              <a:p>
                <a:pPr marL="742950" lvl="1" indent="-285750" algn="l" fontAlgn="base">
                  <a:lnSpc>
                    <a:spcPct val="150000"/>
                  </a:lnSpc>
                  <a:buClr>
                    <a:srgbClr val="7F7F7F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50" strike="noStrike" kern="0" spc="10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黑体 Regular" charset="-122"/>
                    <a:ea typeface="思源黑体 Regular" charset="-122"/>
                    <a:cs typeface="思源黑体 Regular" charset="-122"/>
                    <a:sym typeface="+mn-ea"/>
                  </a:rPr>
                  <a:t>提出</a:t>
                </a:r>
                <a:r>
                  <a:rPr lang="zh-CN" altLang="en-US" sz="1050" b="1" u="sng" strike="noStrike" kern="0" spc="10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思源黑体 Regular" charset="-122"/>
                    <a:sym typeface="+mn-ea"/>
                  </a:rPr>
                  <a:t>反馈制导</a:t>
                </a:r>
                <a:r>
                  <a:rPr lang="zh-CN" altLang="en-US" sz="1050" strike="noStrike" kern="0" spc="10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黑体 Regular" charset="-122"/>
                    <a:ea typeface="思源黑体 Regular" charset="-122"/>
                    <a:cs typeface="思源黑体 Regular" charset="-122"/>
                    <a:sym typeface="+mn-ea"/>
                  </a:rPr>
                  <a:t>的编译优化</a:t>
                </a: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思源黑体 Regular" charset="-122"/>
                  <a:ea typeface="思源黑体 Regular" charset="-122"/>
                  <a:cs typeface="思源黑体 Regular" charset="-122"/>
                </a:endParaRPr>
              </a:p>
              <a:p>
                <a:pPr marL="742950" lvl="1" indent="-285750" algn="l" fontAlgn="base">
                  <a:lnSpc>
                    <a:spcPct val="150000"/>
                  </a:lnSpc>
                  <a:buClr>
                    <a:srgbClr val="7F7F7F"/>
                  </a:buClr>
                  <a:buFont typeface="Arial" panose="020B0604020202020204" pitchFamily="34" charset="0"/>
                  <a:buChar char="•"/>
                  <a:defRPr/>
                </a:pPr>
                <a:endParaRPr kumimoji="0" lang="zh-CN" altLang="en-US" sz="1050" b="0" i="0" u="none" strike="noStrike" kern="0" cap="none" spc="10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黑体 Regular" charset="-122"/>
                  <a:ea typeface="思源黑体 Regular" charset="-122"/>
                  <a:cs typeface="思源黑体 Regular" charset="-122"/>
                  <a:sym typeface="+mn-ea"/>
                </a:endParaRPr>
              </a:p>
            </p:txBody>
          </p:sp>
        </p:grpSp>
        <p:sp>
          <p:nvSpPr>
            <p:cNvPr id="58" name="六边形 4"/>
            <p:cNvSpPr/>
            <p:nvPr/>
          </p:nvSpPr>
          <p:spPr>
            <a:xfrm>
              <a:off x="8740" y="3920"/>
              <a:ext cx="314" cy="353"/>
            </a:xfrm>
            <a:custGeom>
              <a:avLst/>
              <a:gdLst>
                <a:gd name="connsiteX0" fmla="*/ 180423 w 4095081"/>
                <a:gd name="connsiteY0" fmla="*/ 1015536 h 4603701"/>
                <a:gd name="connsiteX1" fmla="*/ 1861521 w 4095081"/>
                <a:gd name="connsiteY1" fmla="*/ 47992 h 4603701"/>
                <a:gd name="connsiteX2" fmla="*/ 2221098 w 4095081"/>
                <a:gd name="connsiteY2" fmla="*/ 48236 h 4603701"/>
                <a:gd name="connsiteX3" fmla="*/ 3912450 w 4095081"/>
                <a:gd name="connsiteY3" fmla="*/ 1024739 h 4603701"/>
                <a:gd name="connsiteX4" fmla="*/ 4092449 w 4095081"/>
                <a:gd name="connsiteY4" fmla="*/ 1336019 h 4603701"/>
                <a:gd name="connsiteX5" fmla="*/ 4095081 w 4095081"/>
                <a:gd name="connsiteY5" fmla="*/ 3275664 h 4603701"/>
                <a:gd name="connsiteX6" fmla="*/ 3914658 w 4095081"/>
                <a:gd name="connsiteY6" fmla="*/ 3588166 h 4603701"/>
                <a:gd name="connsiteX7" fmla="*/ 2233561 w 4095081"/>
                <a:gd name="connsiteY7" fmla="*/ 4555710 h 4603701"/>
                <a:gd name="connsiteX8" fmla="*/ 1873984 w 4095081"/>
                <a:gd name="connsiteY8" fmla="*/ 4555466 h 4603701"/>
                <a:gd name="connsiteX9" fmla="*/ 182632 w 4095081"/>
                <a:gd name="connsiteY9" fmla="*/ 3578963 h 4603701"/>
                <a:gd name="connsiteX10" fmla="*/ 2632 w 4095081"/>
                <a:gd name="connsiteY10" fmla="*/ 3267683 h 4603701"/>
                <a:gd name="connsiteX11" fmla="*/ 1 w 4095081"/>
                <a:gd name="connsiteY11" fmla="*/ 1328038 h 4603701"/>
                <a:gd name="connsiteX12" fmla="*/ 180423 w 4095081"/>
                <a:gd name="connsiteY12" fmla="*/ 1015536 h 4603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5081" h="4603701">
                  <a:moveTo>
                    <a:pt x="180423" y="1015536"/>
                  </a:moveTo>
                  <a:lnTo>
                    <a:pt x="1861521" y="47992"/>
                  </a:lnTo>
                  <a:cubicBezTo>
                    <a:pt x="1972854" y="-16084"/>
                    <a:pt x="2109853" y="-15991"/>
                    <a:pt x="2221098" y="48236"/>
                  </a:cubicBezTo>
                  <a:lnTo>
                    <a:pt x="3912450" y="1024739"/>
                  </a:lnTo>
                  <a:cubicBezTo>
                    <a:pt x="4023695" y="1088966"/>
                    <a:pt x="4092275" y="1207564"/>
                    <a:pt x="4092449" y="1336019"/>
                  </a:cubicBezTo>
                  <a:lnTo>
                    <a:pt x="4095081" y="3275664"/>
                  </a:lnTo>
                  <a:cubicBezTo>
                    <a:pt x="4095257" y="3404724"/>
                    <a:pt x="4026515" y="3523788"/>
                    <a:pt x="3914658" y="3588166"/>
                  </a:cubicBezTo>
                  <a:lnTo>
                    <a:pt x="2233561" y="4555710"/>
                  </a:lnTo>
                  <a:cubicBezTo>
                    <a:pt x="2122228" y="4619786"/>
                    <a:pt x="1985230" y="4619693"/>
                    <a:pt x="1873984" y="4555466"/>
                  </a:cubicBezTo>
                  <a:lnTo>
                    <a:pt x="182632" y="3578963"/>
                  </a:lnTo>
                  <a:cubicBezTo>
                    <a:pt x="71387" y="3514736"/>
                    <a:pt x="2807" y="3396138"/>
                    <a:pt x="2632" y="3267683"/>
                  </a:cubicBezTo>
                  <a:lnTo>
                    <a:pt x="1" y="1328038"/>
                  </a:lnTo>
                  <a:cubicBezTo>
                    <a:pt x="-174" y="1198978"/>
                    <a:pt x="68567" y="1079915"/>
                    <a:pt x="180423" y="1015536"/>
                  </a:cubicBezTo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413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p>
              <a:pPr algn="ctr" fontAlgn="base"/>
              <a:endParaRPr lang="zh-CN" altLang="en-US" sz="1575" strike="noStrike" kern="0" noProof="1">
                <a:solidFill>
                  <a:prstClr val="white"/>
                </a:solidFill>
                <a:latin typeface="汉仪雅酷黑 45W" pitchFamily="34" charset="-122"/>
                <a:cs typeface="汉仪雅酷黑 45W" pitchFamily="34" charset="-122"/>
              </a:endParaRPr>
            </a:p>
          </p:txBody>
        </p:sp>
        <p:grpSp>
          <p:nvGrpSpPr>
            <p:cNvPr id="26649" name="组合 56"/>
            <p:cNvGrpSpPr/>
            <p:nvPr/>
          </p:nvGrpSpPr>
          <p:grpSpPr>
            <a:xfrm>
              <a:off x="7446" y="4291"/>
              <a:ext cx="3001" cy="2753"/>
              <a:chOff x="9881" y="4233"/>
              <a:chExt cx="4002" cy="3671"/>
            </a:xfrm>
          </p:grpSpPr>
          <p:sp>
            <p:nvSpPr>
              <p:cNvPr id="8" name="任意多边形: 形状 7"/>
              <p:cNvSpPr/>
              <p:nvPr/>
            </p:nvSpPr>
            <p:spPr>
              <a:xfrm rot="10800000" flipV="1">
                <a:off x="9958" y="4233"/>
                <a:ext cx="3723" cy="3524"/>
              </a:xfrm>
              <a:custGeom>
                <a:avLst/>
                <a:gdLst>
                  <a:gd name="connsiteX0" fmla="*/ 0 w 2539997"/>
                  <a:gd name="connsiteY0" fmla="*/ 1678631 h 1678631"/>
                  <a:gd name="connsiteX1" fmla="*/ 2539997 w 2539997"/>
                  <a:gd name="connsiteY1" fmla="*/ 1678631 h 1678631"/>
                  <a:gd name="connsiteX2" fmla="*/ 2539997 w 2539997"/>
                  <a:gd name="connsiteY2" fmla="*/ 167903 h 1678631"/>
                  <a:gd name="connsiteX3" fmla="*/ 1367382 w 2539997"/>
                  <a:gd name="connsiteY3" fmla="*/ 167903 h 1678631"/>
                  <a:gd name="connsiteX4" fmla="*/ 1269998 w 2539997"/>
                  <a:gd name="connsiteY4" fmla="*/ 0 h 1678631"/>
                  <a:gd name="connsiteX5" fmla="*/ 1172614 w 2539997"/>
                  <a:gd name="connsiteY5" fmla="*/ 167903 h 1678631"/>
                  <a:gd name="connsiteX6" fmla="*/ 0 w 2539997"/>
                  <a:gd name="connsiteY6" fmla="*/ 167903 h 16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39997" h="1678631">
                    <a:moveTo>
                      <a:pt x="0" y="1678631"/>
                    </a:moveTo>
                    <a:lnTo>
                      <a:pt x="2539997" y="1678631"/>
                    </a:lnTo>
                    <a:lnTo>
                      <a:pt x="2539997" y="167903"/>
                    </a:lnTo>
                    <a:lnTo>
                      <a:pt x="1367382" y="167903"/>
                    </a:lnTo>
                    <a:lnTo>
                      <a:pt x="1269998" y="0"/>
                    </a:lnTo>
                    <a:lnTo>
                      <a:pt x="1172614" y="167903"/>
                    </a:lnTo>
                    <a:lnTo>
                      <a:pt x="0" y="167903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292B30"/>
                </a:solidFill>
                <a:prstDash val="solid"/>
                <a:miter lim="800000"/>
              </a:ln>
              <a:effectLst>
                <a:outerShdw blurRad="241300" dist="88900" dir="2700000" algn="tl" rotWithShape="0">
                  <a:prstClr val="black">
                    <a:alpha val="17000"/>
                  </a:prstClr>
                </a:outerShdw>
              </a:effectLst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 fontAlgn="base">
                  <a:defRPr/>
                </a:pPr>
                <a:endParaRPr lang="zh-CN" altLang="en-US" sz="1575" strike="noStrike" kern="0" noProof="1">
                  <a:solidFill>
                    <a:prstClr val="white"/>
                  </a:solidFill>
                  <a:latin typeface="汉仪雅酷黑 45W" pitchFamily="34" charset="-122"/>
                  <a:cs typeface="汉仪雅酷黑 45W" pitchFamily="34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0294" y="4692"/>
                <a:ext cx="3285" cy="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800" b="1" u="sng" noProof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黑体 Bold" charset="-122"/>
                    <a:ea typeface="思源黑体 Bold" charset="-122"/>
                    <a:cs typeface="思源黑体 Bold" charset="-122"/>
                  </a:rPr>
                  <a:t>20世纪90年代</a:t>
                </a:r>
                <a:endParaRPr lang="zh-CN" altLang="en-US" sz="1800" b="1" noProof="1" dirty="0">
                  <a:latin typeface="思源黑体 Bold" charset="-122"/>
                  <a:ea typeface="思源黑体 Bold" charset="-122"/>
                  <a:cs typeface="思源黑体 Bold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9881" y="5168"/>
                <a:ext cx="4002" cy="273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285750" marR="0" lvl="0" indent="-284480" algn="l" defTabSz="914400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050" b="1" i="0" u="sng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思源黑体 Regular" charset="-122"/>
                  </a:rPr>
                  <a:t>OpenMP</a:t>
                </a:r>
                <a:r>
                  <a:rPr kumimoji="0" lang="en-US" altLang="zh-CN" sz="1050" i="0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黑体 Regular" charset="-122"/>
                    <a:ea typeface="思源黑体 Regular" charset="-122"/>
                    <a:cs typeface="思源黑体 Regular" charset="-122"/>
                  </a:rPr>
                  <a:t>出现并取代了针对特定供应商的并行指令集</a:t>
                </a:r>
                <a:endParaRPr kumimoji="0" lang="en-US" altLang="zh-CN" sz="1050" i="0" strike="noStrike" kern="0" cap="none" spc="10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黑体 Regular" charset="-122"/>
                  <a:ea typeface="思源黑体 Regular" charset="-122"/>
                  <a:cs typeface="思源黑体 Regular" charset="-122"/>
                </a:endParaRPr>
              </a:p>
              <a:p>
                <a:pPr marL="285750" marR="0" lvl="0" indent="-284480" algn="l" defTabSz="914400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050" i="0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黑体 Regular" charset="-122"/>
                    <a:ea typeface="思源黑体 Regular" charset="-122"/>
                    <a:cs typeface="思源黑体 Regular" charset="-122"/>
                  </a:rPr>
                  <a:t>提出</a:t>
                </a:r>
                <a:r>
                  <a:rPr kumimoji="0" lang="en-US" altLang="zh-CN" sz="1050" b="1" i="0" u="sng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思源黑体 Regular" charset="-122"/>
                  </a:rPr>
                  <a:t>SIMD</a:t>
                </a:r>
                <a:r>
                  <a:rPr kumimoji="0" lang="en-US" altLang="zh-CN" sz="1050" i="0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黑体 Regular" charset="-122"/>
                    <a:ea typeface="思源黑体 Regular" charset="-122"/>
                    <a:cs typeface="思源黑体 Regular" charset="-122"/>
                  </a:rPr>
                  <a:t>并应用于自动向量化</a:t>
                </a:r>
                <a:endParaRPr kumimoji="0" lang="en-US" altLang="zh-CN" sz="1050" i="0" strike="noStrike" kern="0" cap="none" spc="10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黑体 Regular" charset="-122"/>
                  <a:ea typeface="思源黑体 Regular" charset="-122"/>
                  <a:cs typeface="思源黑体 Regular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669088" y="976313"/>
            <a:ext cx="2390775" cy="5041900"/>
            <a:chOff x="10502" y="1545"/>
            <a:chExt cx="3765" cy="7941"/>
          </a:xfrm>
        </p:grpSpPr>
        <p:sp>
          <p:nvSpPr>
            <p:cNvPr id="64" name="圆角矩形 63"/>
            <p:cNvSpPr/>
            <p:nvPr/>
          </p:nvSpPr>
          <p:spPr>
            <a:xfrm>
              <a:off x="10668" y="2694"/>
              <a:ext cx="3354" cy="279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575" strike="noStrike" noProof="1"/>
            </a:p>
          </p:txBody>
        </p:sp>
        <p:grpSp>
          <p:nvGrpSpPr>
            <p:cNvPr id="26655" name="组合 44"/>
            <p:cNvGrpSpPr/>
            <p:nvPr/>
          </p:nvGrpSpPr>
          <p:grpSpPr>
            <a:xfrm>
              <a:off x="11235" y="1544"/>
              <a:ext cx="3031" cy="2355"/>
              <a:chOff x="13863" y="2422"/>
              <a:chExt cx="4042" cy="3141"/>
            </a:xfrm>
          </p:grpSpPr>
          <p:sp>
            <p:nvSpPr>
              <p:cNvPr id="12" name="任意多边形: 形状 11"/>
              <p:cNvSpPr/>
              <p:nvPr/>
            </p:nvSpPr>
            <p:spPr>
              <a:xfrm flipV="1">
                <a:off x="13905" y="2513"/>
                <a:ext cx="4000" cy="3050"/>
              </a:xfrm>
              <a:custGeom>
                <a:avLst/>
                <a:gdLst>
                  <a:gd name="connsiteX0" fmla="*/ 0 w 2539997"/>
                  <a:gd name="connsiteY0" fmla="*/ 1678631 h 1678631"/>
                  <a:gd name="connsiteX1" fmla="*/ 2539997 w 2539997"/>
                  <a:gd name="connsiteY1" fmla="*/ 1678631 h 1678631"/>
                  <a:gd name="connsiteX2" fmla="*/ 2539997 w 2539997"/>
                  <a:gd name="connsiteY2" fmla="*/ 167903 h 1678631"/>
                  <a:gd name="connsiteX3" fmla="*/ 1367382 w 2539997"/>
                  <a:gd name="connsiteY3" fmla="*/ 167903 h 1678631"/>
                  <a:gd name="connsiteX4" fmla="*/ 1269998 w 2539997"/>
                  <a:gd name="connsiteY4" fmla="*/ 0 h 1678631"/>
                  <a:gd name="connsiteX5" fmla="*/ 1172614 w 2539997"/>
                  <a:gd name="connsiteY5" fmla="*/ 167903 h 1678631"/>
                  <a:gd name="connsiteX6" fmla="*/ 0 w 2539997"/>
                  <a:gd name="connsiteY6" fmla="*/ 167903 h 16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39997" h="1678631">
                    <a:moveTo>
                      <a:pt x="0" y="1678631"/>
                    </a:moveTo>
                    <a:lnTo>
                      <a:pt x="2539997" y="1678631"/>
                    </a:lnTo>
                    <a:lnTo>
                      <a:pt x="2539997" y="167903"/>
                    </a:lnTo>
                    <a:lnTo>
                      <a:pt x="1367382" y="167903"/>
                    </a:lnTo>
                    <a:lnTo>
                      <a:pt x="1269998" y="0"/>
                    </a:lnTo>
                    <a:lnTo>
                      <a:pt x="1172614" y="167903"/>
                    </a:lnTo>
                    <a:lnTo>
                      <a:pt x="0" y="167903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292B30"/>
                </a:solidFill>
                <a:prstDash val="solid"/>
                <a:miter lim="800000"/>
              </a:ln>
              <a:effectLst>
                <a:outerShdw blurRad="241300" dist="88900" dir="2700000" algn="tl" rotWithShape="0">
                  <a:prstClr val="black">
                    <a:alpha val="17000"/>
                  </a:prstClr>
                </a:outerShdw>
              </a:effectLst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 fontAlgn="base">
                  <a:defRPr/>
                </a:pPr>
                <a:endParaRPr lang="zh-CN" altLang="en-US" sz="1575" strike="noStrike" kern="0" noProof="1">
                  <a:solidFill>
                    <a:prstClr val="white"/>
                  </a:solidFill>
                  <a:latin typeface="汉仪雅酷黑 45W" pitchFamily="34" charset="-122"/>
                  <a:cs typeface="汉仪雅酷黑 45W" pitchFamily="34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5286" y="2422"/>
                <a:ext cx="1349" cy="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800" b="1" u="sng" noProof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黑体 Bold" charset="-122"/>
                    <a:ea typeface="思源黑体 Bold" charset="-122"/>
                    <a:cs typeface="思源黑体 Bold" charset="-122"/>
                  </a:rPr>
                  <a:t>未来</a:t>
                </a:r>
                <a:endParaRPr lang="zh-CN" altLang="en-US" sz="1800" b="1" noProof="1" dirty="0">
                  <a:latin typeface="思源黑体 Bold" charset="-122"/>
                  <a:ea typeface="思源黑体 Bold" charset="-122"/>
                  <a:cs typeface="思源黑体 Bold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3863" y="2895"/>
                <a:ext cx="4041" cy="239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050" b="0" i="0" u="none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黑体 Regular" charset="-122"/>
                    <a:ea typeface="思源黑体 Regular" charset="-122"/>
                    <a:cs typeface="思源黑体 Regular" charset="-122"/>
                  </a:rPr>
                  <a:t>研究</a:t>
                </a:r>
                <a:r>
                  <a:rPr kumimoji="0" lang="en-US" altLang="zh-CN" sz="1050" b="1" i="0" u="sng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思源黑体 Regular" charset="-122"/>
                  </a:rPr>
                  <a:t>异构多核架构</a:t>
                </a:r>
                <a:r>
                  <a:rPr kumimoji="0" lang="en-US" altLang="zh-CN" sz="1050" b="0" i="0" u="none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黑体 Regular" charset="-122"/>
                    <a:ea typeface="思源黑体 Regular" charset="-122"/>
                    <a:cs typeface="思源黑体 Regular" charset="-122"/>
                  </a:rPr>
                  <a:t>编译及编译优化问题</a:t>
                </a:r>
                <a:endParaRPr kumimoji="0" lang="en-US" altLang="zh-CN" sz="1050" b="0" i="0" u="none" strike="noStrike" kern="0" cap="none" spc="10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黑体 Regular" charset="-122"/>
                  <a:ea typeface="思源黑体 Regular" charset="-122"/>
                  <a:cs typeface="思源黑体 Regular" charset="-122"/>
                </a:endParaRPr>
              </a:p>
              <a:p>
                <a:pPr marL="285750" marR="0" lvl="0" indent="-285750" algn="l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050" b="1" i="0" u="sng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思源黑体 Regular" charset="-122"/>
                  </a:rPr>
                  <a:t>多学科交叉研究</a:t>
                </a:r>
                <a:r>
                  <a:rPr kumimoji="0" lang="en-US" altLang="zh-CN" sz="1050" b="0" i="0" u="none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黑体 Regular" charset="-122"/>
                    <a:ea typeface="思源黑体 Regular" charset="-122"/>
                    <a:cs typeface="思源黑体 Regular" charset="-122"/>
                  </a:rPr>
                  <a:t>：基于深度学习的编译技术</a:t>
                </a:r>
                <a:r>
                  <a:rPr kumimoji="0" lang="zh-CN" altLang="en-US" sz="1050" b="1" i="0" u="sng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（</a:t>
                </a:r>
                <a:r>
                  <a:rPr kumimoji="0" lang="en-US" altLang="zh-CN" sz="1050" b="1" i="0" u="sng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AI</a:t>
                </a:r>
                <a:r>
                  <a:rPr kumimoji="0" lang="zh-CN" altLang="en-US" sz="1050" b="1" i="0" u="sng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编译器）</a:t>
                </a:r>
                <a:r>
                  <a:rPr kumimoji="0" lang="en-US" altLang="zh-CN" sz="1050" i="0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黑体 Regular" charset="-122"/>
                    <a:ea typeface="思源黑体 Regular" charset="-122"/>
                    <a:cs typeface="思源黑体 Regular" charset="-122"/>
                  </a:rPr>
                  <a:t>等等</a:t>
                </a:r>
                <a:endParaRPr kumimoji="0" lang="zh-CN" altLang="en-US" sz="1050" b="1" i="0" u="sng" strike="noStrike" kern="0" cap="none" spc="10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59" name="六边形 4"/>
            <p:cNvSpPr/>
            <p:nvPr/>
          </p:nvSpPr>
          <p:spPr>
            <a:xfrm>
              <a:off x="11916" y="3922"/>
              <a:ext cx="314" cy="353"/>
            </a:xfrm>
            <a:custGeom>
              <a:avLst/>
              <a:gdLst>
                <a:gd name="connsiteX0" fmla="*/ 180423 w 4095081"/>
                <a:gd name="connsiteY0" fmla="*/ 1015536 h 4603701"/>
                <a:gd name="connsiteX1" fmla="*/ 1861521 w 4095081"/>
                <a:gd name="connsiteY1" fmla="*/ 47992 h 4603701"/>
                <a:gd name="connsiteX2" fmla="*/ 2221098 w 4095081"/>
                <a:gd name="connsiteY2" fmla="*/ 48236 h 4603701"/>
                <a:gd name="connsiteX3" fmla="*/ 3912450 w 4095081"/>
                <a:gd name="connsiteY3" fmla="*/ 1024739 h 4603701"/>
                <a:gd name="connsiteX4" fmla="*/ 4092449 w 4095081"/>
                <a:gd name="connsiteY4" fmla="*/ 1336019 h 4603701"/>
                <a:gd name="connsiteX5" fmla="*/ 4095081 w 4095081"/>
                <a:gd name="connsiteY5" fmla="*/ 3275664 h 4603701"/>
                <a:gd name="connsiteX6" fmla="*/ 3914658 w 4095081"/>
                <a:gd name="connsiteY6" fmla="*/ 3588166 h 4603701"/>
                <a:gd name="connsiteX7" fmla="*/ 2233561 w 4095081"/>
                <a:gd name="connsiteY7" fmla="*/ 4555710 h 4603701"/>
                <a:gd name="connsiteX8" fmla="*/ 1873984 w 4095081"/>
                <a:gd name="connsiteY8" fmla="*/ 4555466 h 4603701"/>
                <a:gd name="connsiteX9" fmla="*/ 182632 w 4095081"/>
                <a:gd name="connsiteY9" fmla="*/ 3578963 h 4603701"/>
                <a:gd name="connsiteX10" fmla="*/ 2632 w 4095081"/>
                <a:gd name="connsiteY10" fmla="*/ 3267683 h 4603701"/>
                <a:gd name="connsiteX11" fmla="*/ 1 w 4095081"/>
                <a:gd name="connsiteY11" fmla="*/ 1328038 h 4603701"/>
                <a:gd name="connsiteX12" fmla="*/ 180423 w 4095081"/>
                <a:gd name="connsiteY12" fmla="*/ 1015536 h 4603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5081" h="4603701">
                  <a:moveTo>
                    <a:pt x="180423" y="1015536"/>
                  </a:moveTo>
                  <a:lnTo>
                    <a:pt x="1861521" y="47992"/>
                  </a:lnTo>
                  <a:cubicBezTo>
                    <a:pt x="1972854" y="-16084"/>
                    <a:pt x="2109853" y="-15991"/>
                    <a:pt x="2221098" y="48236"/>
                  </a:cubicBezTo>
                  <a:lnTo>
                    <a:pt x="3912450" y="1024739"/>
                  </a:lnTo>
                  <a:cubicBezTo>
                    <a:pt x="4023695" y="1088966"/>
                    <a:pt x="4092275" y="1207564"/>
                    <a:pt x="4092449" y="1336019"/>
                  </a:cubicBezTo>
                  <a:lnTo>
                    <a:pt x="4095081" y="3275664"/>
                  </a:lnTo>
                  <a:cubicBezTo>
                    <a:pt x="4095257" y="3404724"/>
                    <a:pt x="4026515" y="3523788"/>
                    <a:pt x="3914658" y="3588166"/>
                  </a:cubicBezTo>
                  <a:lnTo>
                    <a:pt x="2233561" y="4555710"/>
                  </a:lnTo>
                  <a:cubicBezTo>
                    <a:pt x="2122228" y="4619786"/>
                    <a:pt x="1985230" y="4619693"/>
                    <a:pt x="1873984" y="4555466"/>
                  </a:cubicBezTo>
                  <a:lnTo>
                    <a:pt x="182632" y="3578963"/>
                  </a:lnTo>
                  <a:cubicBezTo>
                    <a:pt x="71387" y="3514736"/>
                    <a:pt x="2807" y="3396138"/>
                    <a:pt x="2632" y="3267683"/>
                  </a:cubicBezTo>
                  <a:lnTo>
                    <a:pt x="1" y="1328038"/>
                  </a:lnTo>
                  <a:cubicBezTo>
                    <a:pt x="-174" y="1198978"/>
                    <a:pt x="68567" y="1079915"/>
                    <a:pt x="180423" y="1015536"/>
                  </a:cubicBezTo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413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p>
              <a:pPr algn="ctr" fontAlgn="base"/>
              <a:endParaRPr lang="zh-CN" altLang="en-US" sz="1575" strike="noStrike" kern="0" noProof="1">
                <a:solidFill>
                  <a:prstClr val="white"/>
                </a:solidFill>
                <a:latin typeface="汉仪雅酷黑 45W" pitchFamily="34" charset="-122"/>
                <a:cs typeface="汉仪雅酷黑 45W" pitchFamily="34" charset="-122"/>
              </a:endParaRPr>
            </a:p>
          </p:txBody>
        </p:sp>
        <p:sp>
          <p:nvSpPr>
            <p:cNvPr id="60" name="六边形 4"/>
            <p:cNvSpPr/>
            <p:nvPr/>
          </p:nvSpPr>
          <p:spPr>
            <a:xfrm>
              <a:off x="12615" y="3917"/>
              <a:ext cx="314" cy="353"/>
            </a:xfrm>
            <a:custGeom>
              <a:avLst/>
              <a:gdLst>
                <a:gd name="connsiteX0" fmla="*/ 180423 w 4095081"/>
                <a:gd name="connsiteY0" fmla="*/ 1015536 h 4603701"/>
                <a:gd name="connsiteX1" fmla="*/ 1861521 w 4095081"/>
                <a:gd name="connsiteY1" fmla="*/ 47992 h 4603701"/>
                <a:gd name="connsiteX2" fmla="*/ 2221098 w 4095081"/>
                <a:gd name="connsiteY2" fmla="*/ 48236 h 4603701"/>
                <a:gd name="connsiteX3" fmla="*/ 3912450 w 4095081"/>
                <a:gd name="connsiteY3" fmla="*/ 1024739 h 4603701"/>
                <a:gd name="connsiteX4" fmla="*/ 4092449 w 4095081"/>
                <a:gd name="connsiteY4" fmla="*/ 1336019 h 4603701"/>
                <a:gd name="connsiteX5" fmla="*/ 4095081 w 4095081"/>
                <a:gd name="connsiteY5" fmla="*/ 3275664 h 4603701"/>
                <a:gd name="connsiteX6" fmla="*/ 3914658 w 4095081"/>
                <a:gd name="connsiteY6" fmla="*/ 3588166 h 4603701"/>
                <a:gd name="connsiteX7" fmla="*/ 2233561 w 4095081"/>
                <a:gd name="connsiteY7" fmla="*/ 4555710 h 4603701"/>
                <a:gd name="connsiteX8" fmla="*/ 1873984 w 4095081"/>
                <a:gd name="connsiteY8" fmla="*/ 4555466 h 4603701"/>
                <a:gd name="connsiteX9" fmla="*/ 182632 w 4095081"/>
                <a:gd name="connsiteY9" fmla="*/ 3578963 h 4603701"/>
                <a:gd name="connsiteX10" fmla="*/ 2632 w 4095081"/>
                <a:gd name="connsiteY10" fmla="*/ 3267683 h 4603701"/>
                <a:gd name="connsiteX11" fmla="*/ 1 w 4095081"/>
                <a:gd name="connsiteY11" fmla="*/ 1328038 h 4603701"/>
                <a:gd name="connsiteX12" fmla="*/ 180423 w 4095081"/>
                <a:gd name="connsiteY12" fmla="*/ 1015536 h 4603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5081" h="4603701">
                  <a:moveTo>
                    <a:pt x="180423" y="1015536"/>
                  </a:moveTo>
                  <a:lnTo>
                    <a:pt x="1861521" y="47992"/>
                  </a:lnTo>
                  <a:cubicBezTo>
                    <a:pt x="1972854" y="-16084"/>
                    <a:pt x="2109853" y="-15991"/>
                    <a:pt x="2221098" y="48236"/>
                  </a:cubicBezTo>
                  <a:lnTo>
                    <a:pt x="3912450" y="1024739"/>
                  </a:lnTo>
                  <a:cubicBezTo>
                    <a:pt x="4023695" y="1088966"/>
                    <a:pt x="4092275" y="1207564"/>
                    <a:pt x="4092449" y="1336019"/>
                  </a:cubicBezTo>
                  <a:lnTo>
                    <a:pt x="4095081" y="3275664"/>
                  </a:lnTo>
                  <a:cubicBezTo>
                    <a:pt x="4095257" y="3404724"/>
                    <a:pt x="4026515" y="3523788"/>
                    <a:pt x="3914658" y="3588166"/>
                  </a:cubicBezTo>
                  <a:lnTo>
                    <a:pt x="2233561" y="4555710"/>
                  </a:lnTo>
                  <a:cubicBezTo>
                    <a:pt x="2122228" y="4619786"/>
                    <a:pt x="1985230" y="4619693"/>
                    <a:pt x="1873984" y="4555466"/>
                  </a:cubicBezTo>
                  <a:lnTo>
                    <a:pt x="182632" y="3578963"/>
                  </a:lnTo>
                  <a:cubicBezTo>
                    <a:pt x="71387" y="3514736"/>
                    <a:pt x="2807" y="3396138"/>
                    <a:pt x="2632" y="3267683"/>
                  </a:cubicBezTo>
                  <a:lnTo>
                    <a:pt x="1" y="1328038"/>
                  </a:lnTo>
                  <a:cubicBezTo>
                    <a:pt x="-174" y="1198978"/>
                    <a:pt x="68567" y="1079915"/>
                    <a:pt x="180423" y="1015536"/>
                  </a:cubicBezTo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413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p>
              <a:pPr algn="ctr" fontAlgn="base"/>
              <a:endParaRPr lang="zh-CN" altLang="en-US" sz="1575" strike="noStrike" kern="0" noProof="1">
                <a:solidFill>
                  <a:prstClr val="white"/>
                </a:solidFill>
                <a:latin typeface="汉仪雅酷黑 45W" pitchFamily="34" charset="-122"/>
                <a:cs typeface="汉仪雅酷黑 45W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10827" y="7990"/>
              <a:ext cx="3416" cy="1497"/>
              <a:chOff x="14716" y="8587"/>
              <a:chExt cx="4555" cy="1996"/>
            </a:xfrm>
            <a:effectLst>
              <a:outerShdw blurRad="25400" dist="12700" dir="4500000" algn="tr" rotWithShape="0">
                <a:prstClr val="black">
                  <a:alpha val="34000"/>
                </a:prstClr>
              </a:outerShdw>
            </a:effectLst>
          </p:grpSpPr>
          <p:sp>
            <p:nvSpPr>
              <p:cNvPr id="9" name="矩形 8"/>
              <p:cNvSpPr/>
              <p:nvPr/>
            </p:nvSpPr>
            <p:spPr>
              <a:xfrm>
                <a:off x="14716" y="9384"/>
                <a:ext cx="4555" cy="1199"/>
              </a:xfrm>
              <a:prstGeom prst="rect">
                <a:avLst/>
              </a:prstGeom>
              <a:ln>
                <a:solidFill>
                  <a:srgbClr val="292B30"/>
                </a:solidFill>
              </a:ln>
            </p:spPr>
            <p:txBody>
              <a:bodyPr wrap="square">
                <a:spAutoFit/>
              </a:bodyPr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思源黑体 Regular" charset="-122"/>
                    <a:ea typeface="思源黑体 Regular" charset="-122"/>
                    <a:cs typeface="思源黑体 Regular" charset="-122"/>
                  </a:rPr>
                  <a:t>应用编译优化于安全、数据库、深度学习等等领域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Regular" charset="-122"/>
                  <a:ea typeface="思源黑体 Regular" charset="-122"/>
                  <a:cs typeface="思源黑体 Regular" charset="-122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5589" y="8587"/>
                <a:ext cx="3033" cy="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fontAlgn="base"/>
                <a:r>
                  <a:rPr lang="zh-CN" altLang="en-US" sz="1800" b="1" strike="noStrike" noProof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思源黑体 Bold" charset="-122"/>
                  </a:rPr>
                  <a:t>编译</a:t>
                </a:r>
                <a:r>
                  <a:rPr lang="en-US" altLang="zh-CN" sz="1800" b="1" strike="noStrike" noProof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思源黑体 Bold" charset="-122"/>
                  </a:rPr>
                  <a:t>3.0</a:t>
                </a:r>
                <a:r>
                  <a:rPr lang="zh-CN" altLang="en-US" sz="1800" b="1" strike="noStrike" noProof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思源黑体 Bold" charset="-122"/>
                  </a:rPr>
                  <a:t>时代</a:t>
                </a:r>
                <a:endParaRPr lang="zh-CN" altLang="en-US" sz="1800" b="1" strike="noStrike" noProof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思源黑体 Bold" charset="-122"/>
                </a:endParaRPr>
              </a:p>
            </p:txBody>
          </p:sp>
        </p:grpSp>
        <p:grpSp>
          <p:nvGrpSpPr>
            <p:cNvPr id="26662" name="组合 42"/>
            <p:cNvGrpSpPr/>
            <p:nvPr/>
          </p:nvGrpSpPr>
          <p:grpSpPr>
            <a:xfrm>
              <a:off x="10502" y="4298"/>
              <a:ext cx="3067" cy="3831"/>
              <a:chOff x="10659" y="6237"/>
              <a:chExt cx="4677" cy="6591"/>
            </a:xfrm>
          </p:grpSpPr>
          <p:sp>
            <p:nvSpPr>
              <p:cNvPr id="10" name="任意多边形: 形状 9"/>
              <p:cNvSpPr/>
              <p:nvPr/>
            </p:nvSpPr>
            <p:spPr>
              <a:xfrm rot="10800000" flipV="1">
                <a:off x="10738" y="6237"/>
                <a:ext cx="4598" cy="5902"/>
              </a:xfrm>
              <a:custGeom>
                <a:avLst/>
                <a:gdLst>
                  <a:gd name="connsiteX0" fmla="*/ 0 w 2539997"/>
                  <a:gd name="connsiteY0" fmla="*/ 1678631 h 1678631"/>
                  <a:gd name="connsiteX1" fmla="*/ 2539997 w 2539997"/>
                  <a:gd name="connsiteY1" fmla="*/ 1678631 h 1678631"/>
                  <a:gd name="connsiteX2" fmla="*/ 2539997 w 2539997"/>
                  <a:gd name="connsiteY2" fmla="*/ 167903 h 1678631"/>
                  <a:gd name="connsiteX3" fmla="*/ 1367382 w 2539997"/>
                  <a:gd name="connsiteY3" fmla="*/ 167903 h 1678631"/>
                  <a:gd name="connsiteX4" fmla="*/ 1269998 w 2539997"/>
                  <a:gd name="connsiteY4" fmla="*/ 0 h 1678631"/>
                  <a:gd name="connsiteX5" fmla="*/ 1172614 w 2539997"/>
                  <a:gd name="connsiteY5" fmla="*/ 167903 h 1678631"/>
                  <a:gd name="connsiteX6" fmla="*/ 0 w 2539997"/>
                  <a:gd name="connsiteY6" fmla="*/ 167903 h 16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39997" h="1678631">
                    <a:moveTo>
                      <a:pt x="0" y="1678631"/>
                    </a:moveTo>
                    <a:lnTo>
                      <a:pt x="2539997" y="1678631"/>
                    </a:lnTo>
                    <a:lnTo>
                      <a:pt x="2539997" y="167903"/>
                    </a:lnTo>
                    <a:lnTo>
                      <a:pt x="1367382" y="167903"/>
                    </a:lnTo>
                    <a:lnTo>
                      <a:pt x="1269998" y="0"/>
                    </a:lnTo>
                    <a:lnTo>
                      <a:pt x="1172614" y="167903"/>
                    </a:lnTo>
                    <a:lnTo>
                      <a:pt x="0" y="167903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292B30"/>
                </a:solidFill>
                <a:prstDash val="solid"/>
                <a:miter lim="800000"/>
              </a:ln>
              <a:effectLst>
                <a:outerShdw blurRad="241300" dist="88900" dir="2700000" algn="tl" rotWithShape="0">
                  <a:prstClr val="black">
                    <a:alpha val="17000"/>
                  </a:prstClr>
                </a:outerShdw>
              </a:effectLst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 fontAlgn="base">
                  <a:defRPr/>
                </a:pPr>
                <a:endParaRPr lang="zh-CN" altLang="en-US" sz="1575" strike="noStrike" kern="0" noProof="1">
                  <a:solidFill>
                    <a:prstClr val="white"/>
                  </a:solidFill>
                  <a:latin typeface="汉仪雅酷黑 45W" pitchFamily="34" charset="-122"/>
                  <a:cs typeface="汉仪雅酷黑 45W" pitchFamily="34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1593" y="6931"/>
                <a:ext cx="3098" cy="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b="1" u="sng" noProof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黑体 Bold" charset="-122"/>
                    <a:ea typeface="思源黑体 Bold" charset="-122"/>
                    <a:cs typeface="思源黑体 Bold" charset="-122"/>
                  </a:rPr>
                  <a:t>21世纪初</a:t>
                </a:r>
                <a:endParaRPr lang="zh-CN" altLang="en-US" sz="1800" b="1" noProof="1" dirty="0">
                  <a:latin typeface="思源黑体 Bold" charset="-122"/>
                  <a:ea typeface="思源黑体 Bold" charset="-122"/>
                  <a:cs typeface="思源黑体 Bold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659" y="7554"/>
                <a:ext cx="4386" cy="527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285750" marR="0" lvl="0" indent="-284480" algn="l" defTabSz="914400" fontAlgn="auto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050" b="0" i="0" u="none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黑体 Regular" charset="-122"/>
                    <a:ea typeface="思源黑体 Regular" charset="-122"/>
                    <a:cs typeface="思源黑体 Regular" charset="-122"/>
                  </a:rPr>
                  <a:t>研究多核处理器的并行优化</a:t>
                </a:r>
                <a:r>
                  <a:rPr kumimoji="0" lang="zh-CN" altLang="en-US" sz="1050" b="0" i="0" u="none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黑体 Regular" charset="-122"/>
                    <a:ea typeface="思源黑体 Regular" charset="-122"/>
                    <a:cs typeface="思源黑体 Regular" charset="-122"/>
                  </a:rPr>
                  <a:t>、</a:t>
                </a:r>
                <a:r>
                  <a:rPr kumimoji="0" lang="en-US" altLang="zh-CN" sz="1050" b="0" i="0" u="none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黑体 Regular" charset="-122"/>
                    <a:ea typeface="思源黑体 Regular" charset="-122"/>
                    <a:cs typeface="思源黑体 Regular" charset="-122"/>
                  </a:rPr>
                  <a:t>循环级优化问题</a:t>
                </a:r>
                <a:endParaRPr kumimoji="0" lang="en-US" altLang="zh-CN" sz="1050" b="0" i="0" u="none" strike="noStrike" kern="0" cap="none" spc="10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黑体 Regular" charset="-122"/>
                  <a:ea typeface="思源黑体 Regular" charset="-122"/>
                  <a:cs typeface="思源黑体 Regular" charset="-122"/>
                </a:endParaRPr>
              </a:p>
              <a:p>
                <a:pPr marL="285750" marR="0" lvl="0" indent="-284480" algn="l" defTabSz="914400" fontAlgn="auto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1050" b="0" i="0" u="none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黑体 Regular" charset="-122"/>
                    <a:ea typeface="思源黑体 Regular" charset="-122"/>
                    <a:cs typeface="思源黑体 Regular" charset="-122"/>
                  </a:rPr>
                  <a:t>提出</a:t>
                </a:r>
                <a:r>
                  <a:rPr kumimoji="0" lang="en-US" altLang="zh-CN" sz="1050" b="1" i="0" u="sng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思源黑体 Regular" charset="-122"/>
                  </a:rPr>
                  <a:t>LLVM</a:t>
                </a:r>
                <a:r>
                  <a:rPr kumimoji="0" lang="en-US" altLang="zh-CN" sz="1050" b="0" i="0" u="none" strike="noStrike" kern="0" cap="none" spc="10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黑体 Regular" charset="-122"/>
                    <a:ea typeface="思源黑体 Regular" charset="-122"/>
                    <a:cs typeface="思源黑体 Regular" charset="-122"/>
                  </a:rPr>
                  <a:t>编译器架构</a:t>
                </a:r>
                <a:endParaRPr kumimoji="0" lang="en-US" altLang="zh-CN" sz="1050" b="0" i="0" u="none" strike="noStrike" kern="0" cap="none" spc="10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黑体 Regular" charset="-122"/>
                  <a:ea typeface="思源黑体 Regular" charset="-122"/>
                  <a:cs typeface="思源黑体 Regular" charset="-122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思源黑体 Regular" charset="-122"/>
                  <a:ea typeface="思源黑体 Regular" charset="-122"/>
                  <a:cs typeface="思源黑体 Regular" charset="-122"/>
                </a:endParaRPr>
              </a:p>
            </p:txBody>
          </p:sp>
        </p:grpSp>
      </p:grpSp>
      <p:sp>
        <p:nvSpPr>
          <p:cNvPr id="26666" name="Rectangle 10"/>
          <p:cNvSpPr>
            <a:spLocks noGrp="1"/>
          </p:cNvSpPr>
          <p:nvPr/>
        </p:nvSpPr>
        <p:spPr>
          <a:xfrm>
            <a:off x="539750" y="477838"/>
            <a:ext cx="5368925" cy="60325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1.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1 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  <a:sym typeface="宋体" panose="02010600030101010101" pitchFamily="2" charset="-122"/>
              </a:rPr>
              <a:t>编译器技术的发展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续</a:t>
            </a:r>
            <a:r>
              <a:rPr lang="en-US" altLang="zh-CN" sz="3200" b="1" dirty="0">
                <a:solidFill>
                  <a:schemeClr val="tx2"/>
                </a:solidFill>
                <a:latin typeface="方正舒体" panose="02010601030101010101" pitchFamily="2" charset="-122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方正舒体" panose="02010601030101010101" pitchFamily="2" charset="-122"/>
            </a:endParaRPr>
          </a:p>
        </p:txBody>
      </p:sp>
      <p:sp>
        <p:nvSpPr>
          <p:cNvPr id="266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6668" name="日期占位符 1"/>
          <p:cNvSpPr>
            <a:spLocks noGrp="1"/>
          </p:cNvSpPr>
          <p:nvPr>
            <p:ph type="dt" sz="half" idx="10"/>
          </p:nvPr>
        </p:nvSpPr>
        <p:spPr>
          <a:xfrm>
            <a:off x="617538" y="6237288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6669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32138" y="6237288"/>
            <a:ext cx="28956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574675" y="115888"/>
            <a:ext cx="614045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dirty="0">
                <a:latin typeface="方正舒体" panose="02010601030101010101" pitchFamily="2" charset="-122"/>
              </a:rPr>
              <a:t>第</a:t>
            </a:r>
            <a:r>
              <a:rPr lang="en-US" altLang="zh-CN" sz="4000" dirty="0">
                <a:latin typeface="方正舒体" panose="02010601030101010101" pitchFamily="2" charset="-122"/>
              </a:rPr>
              <a:t>1</a:t>
            </a:r>
            <a:r>
              <a:rPr lang="zh-CN" altLang="en-US" sz="4000" dirty="0">
                <a:latin typeface="方正舒体" panose="02010601030101010101" pitchFamily="2" charset="-122"/>
              </a:rPr>
              <a:t>章 编译器工作过程</a:t>
            </a:r>
            <a:endParaRPr lang="zh-CN" altLang="en-US" sz="4000" dirty="0">
              <a:latin typeface="方正舒体" panose="02010601030101010101" pitchFamily="2" charset="-122"/>
            </a:endParaRP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页脚占位符 2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5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21212D"/>
                </a:solidFill>
              </a:rPr>
              <a:t>1.1 </a:t>
            </a:r>
            <a:r>
              <a:rPr lang="zh-CN" altLang="en-US" dirty="0">
                <a:solidFill>
                  <a:srgbClr val="21212D"/>
                </a:solidFill>
                <a:hlinkClick r:id="rId1" action="ppaction://hlinksldjump"/>
              </a:rPr>
              <a:t>编译器技术的发展  </a:t>
            </a:r>
            <a:endParaRPr lang="zh-CN" altLang="en-US" dirty="0">
              <a:solidFill>
                <a:srgbClr val="21212D"/>
              </a:solidFill>
            </a:endParaRPr>
          </a:p>
          <a:p>
            <a:pPr eaLnBrk="1" hangingPunct="1">
              <a:buFont typeface="Wingdings" panose="05000000000000000000" charset="0"/>
              <a:buChar char="ü"/>
            </a:pPr>
            <a:r>
              <a:rPr lang="zh-CN" altLang="en-US" dirty="0">
                <a:solidFill>
                  <a:srgbClr val="21212D"/>
                </a:solidFill>
              </a:rPr>
              <a:t>1.</a:t>
            </a:r>
            <a:r>
              <a:rPr lang="en-US" altLang="zh-CN" dirty="0">
                <a:solidFill>
                  <a:srgbClr val="21212D"/>
                </a:solidFill>
              </a:rPr>
              <a:t>2 </a:t>
            </a:r>
            <a:r>
              <a:rPr lang="zh-CN" altLang="en-US" dirty="0">
                <a:solidFill>
                  <a:srgbClr val="21212D"/>
                </a:solidFill>
                <a:hlinkClick r:id="rId2" action="ppaction://hlinksldjump"/>
              </a:rPr>
              <a:t>编译器构造逻辑阶段的划分</a:t>
            </a:r>
            <a:endParaRPr lang="en-US" altLang="zh-CN" dirty="0">
              <a:solidFill>
                <a:srgbClr val="21212D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1212D"/>
                </a:solidFill>
              </a:rPr>
              <a:t>1.3 </a:t>
            </a:r>
            <a:r>
              <a:rPr lang="zh-CN" altLang="en-US" dirty="0">
                <a:solidFill>
                  <a:srgbClr val="21212D"/>
                </a:solidFill>
                <a:hlinkClick r:id="rId3" action="ppaction://hlinksldjump"/>
              </a:rPr>
              <a:t>编译阶段的组合</a:t>
            </a:r>
            <a:endParaRPr lang="zh-CN" altLang="en-US" dirty="0">
              <a:solidFill>
                <a:srgbClr val="21212D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21212D"/>
                </a:solidFill>
              </a:rPr>
              <a:t>1.</a:t>
            </a:r>
            <a:r>
              <a:rPr lang="en-US" altLang="zh-CN" dirty="0">
                <a:solidFill>
                  <a:srgbClr val="21212D"/>
                </a:solidFill>
              </a:rPr>
              <a:t>4 </a:t>
            </a:r>
            <a:r>
              <a:rPr lang="zh-CN" altLang="en-US" dirty="0">
                <a:solidFill>
                  <a:srgbClr val="21212D"/>
                </a:solidFill>
              </a:rPr>
              <a:t>解释程序</a:t>
            </a:r>
            <a:endParaRPr lang="zh-CN" altLang="en-US" dirty="0">
              <a:solidFill>
                <a:srgbClr val="21212D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21212D"/>
                </a:solidFill>
              </a:rPr>
              <a:t>1.</a:t>
            </a:r>
            <a:r>
              <a:rPr lang="en-US" altLang="zh-CN" dirty="0">
                <a:solidFill>
                  <a:srgbClr val="21212D"/>
                </a:solidFill>
              </a:rPr>
              <a:t>5 </a:t>
            </a:r>
            <a:r>
              <a:rPr lang="zh-CN" altLang="en-US" dirty="0">
                <a:solidFill>
                  <a:srgbClr val="21212D"/>
                </a:solidFill>
                <a:hlinkClick r:id="rId4" action="ppaction://hlinksldjump"/>
              </a:rPr>
              <a:t>交叉编译</a:t>
            </a:r>
            <a:endParaRPr lang="zh-CN" altLang="en-US" dirty="0">
              <a:solidFill>
                <a:srgbClr val="21212D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bf383ddd-3878-47d8-9253-3baadd6d79b6"/>
  <p:tag name="COMMONDATA" val="eyJoZGlkIjoiZTQ4ODQwNThiYTg4YTBlNDhkZDRmNGNiNWM5NWE1YzAifQ==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hlink"/>
          </a:solidFill>
          <a:prstDash val="sysDot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469900" marR="0" indent="-469900" algn="l" defTabSz="914400" rtl="0" eaLnBrk="1" fontAlgn="base" latinLnBrk="0" hangingPunct="1">
          <a:lnSpc>
            <a:spcPct val="75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defRPr kumimoji="0" lang="en-US" sz="2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hlink"/>
          </a:solidFill>
          <a:prstDash val="sysDot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469900" marR="0" indent="-469900" algn="l" defTabSz="914400" rtl="0" eaLnBrk="1" fontAlgn="base" latinLnBrk="0" hangingPunct="1">
          <a:lnSpc>
            <a:spcPct val="75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defRPr kumimoji="0" lang="en-US" sz="2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hlink"/>
          </a:solidFill>
          <a:prstDash val="sysDot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469900" marR="0" indent="-469900" algn="l" defTabSz="914400" rtl="0" eaLnBrk="1" fontAlgn="base" latinLnBrk="0" hangingPunct="1">
          <a:lnSpc>
            <a:spcPct val="75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defRPr kumimoji="0" lang="en-US" sz="2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hlink"/>
          </a:solidFill>
          <a:prstDash val="sysDot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469900" marR="0" indent="-469900" algn="l" defTabSz="914400" rtl="0" eaLnBrk="1" fontAlgn="base" latinLnBrk="0" hangingPunct="1">
          <a:lnSpc>
            <a:spcPct val="75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defRPr kumimoji="0" lang="en-US" sz="2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hlink"/>
          </a:solidFill>
          <a:prstDash val="sysDot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469900" marR="0" indent="-469900" algn="l" defTabSz="914400" rtl="0" eaLnBrk="1" fontAlgn="base" latinLnBrk="0" hangingPunct="1">
          <a:lnSpc>
            <a:spcPct val="75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defRPr kumimoji="0" lang="en-US" sz="2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hlink"/>
          </a:solidFill>
          <a:prstDash val="sysDot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469900" marR="0" indent="-469900" algn="l" defTabSz="914400" rtl="0" eaLnBrk="1" fontAlgn="base" latinLnBrk="0" hangingPunct="1">
          <a:lnSpc>
            <a:spcPct val="75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defRPr kumimoji="0" lang="en-US" sz="2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hlink"/>
          </a:solidFill>
          <a:prstDash val="sysDot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469900" marR="0" indent="-469900" algn="l" defTabSz="914400" rtl="0" eaLnBrk="1" fontAlgn="base" latinLnBrk="0" hangingPunct="1">
          <a:lnSpc>
            <a:spcPct val="75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defRPr kumimoji="0" lang="en-US" sz="2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hlink"/>
          </a:solidFill>
          <a:prstDash val="sysDot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469900" marR="0" indent="-469900" algn="l" defTabSz="914400" rtl="0" eaLnBrk="1" fontAlgn="base" latinLnBrk="0" hangingPunct="1">
          <a:lnSpc>
            <a:spcPct val="75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defRPr kumimoji="0" lang="en-US" sz="2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</Template>
  <TotalTime>0</TotalTime>
  <Words>6707</Words>
  <Application>WPS 演示</Application>
  <PresentationFormat>全屏显示(4:3)</PresentationFormat>
  <Paragraphs>1068</Paragraphs>
  <Slides>49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49</vt:i4>
      </vt:variant>
    </vt:vector>
  </HeadingPairs>
  <TitlesOfParts>
    <vt:vector size="79" baseType="lpstr">
      <vt:lpstr>Arial</vt:lpstr>
      <vt:lpstr>宋体</vt:lpstr>
      <vt:lpstr>Wingdings</vt:lpstr>
      <vt:lpstr>Times New Roman</vt:lpstr>
      <vt:lpstr>Verdana</vt:lpstr>
      <vt:lpstr>方正舒体</vt:lpstr>
      <vt:lpstr>Tahoma</vt:lpstr>
      <vt:lpstr>华文琥珀</vt:lpstr>
      <vt:lpstr>汉仪雅酷黑 45W</vt:lpstr>
      <vt:lpstr>思源黑体 Regular</vt:lpstr>
      <vt:lpstr>黑体</vt:lpstr>
      <vt:lpstr>微软雅黑</vt:lpstr>
      <vt:lpstr>思源黑体 Bold</vt:lpstr>
      <vt:lpstr>Wingdings</vt:lpstr>
      <vt:lpstr>Arial Unicode MS</vt:lpstr>
      <vt:lpstr>1_Profile</vt:lpstr>
      <vt:lpstr>2_Profile</vt:lpstr>
      <vt:lpstr>3_Profile</vt:lpstr>
      <vt:lpstr>4_Profile</vt:lpstr>
      <vt:lpstr>Visio.Drawing.6</vt:lpstr>
      <vt:lpstr>Word.Picture.8</vt:lpstr>
      <vt:lpstr>Visio.Drawing.11</vt:lpstr>
      <vt:lpstr>Visio.Drawing.6</vt:lpstr>
      <vt:lpstr>Paint.Picture</vt:lpstr>
      <vt:lpstr>Visio.Drawing.6</vt:lpstr>
      <vt:lpstr>Visio.Drawing.6</vt:lpstr>
      <vt:lpstr>Visio.Drawing.6</vt:lpstr>
      <vt:lpstr>Visio.Drawing.6</vt:lpstr>
      <vt:lpstr>Visio.Drawing.6</vt:lpstr>
      <vt:lpstr>Word.Document.8</vt:lpstr>
      <vt:lpstr>第1章 编译器技术发展和工作原理</vt:lpstr>
      <vt:lpstr>1.1 编译器技术的发展(续)</vt:lpstr>
      <vt:lpstr>PowerPoint 演示文稿</vt:lpstr>
      <vt:lpstr>PowerPoint 演示文稿</vt:lpstr>
      <vt:lpstr>1.1 编译器技术的发展(续)</vt:lpstr>
      <vt:lpstr>1.1 编译器技术的发展(续)</vt:lpstr>
      <vt:lpstr>1.1 编译器技术的发展(续)</vt:lpstr>
      <vt:lpstr>PowerPoint 演示文稿</vt:lpstr>
      <vt:lpstr>第1章 编译器工作过程</vt:lpstr>
      <vt:lpstr>1.2编译器构造逻辑阶段的划分(续)</vt:lpstr>
      <vt:lpstr>PowerPoint 演示文稿</vt:lpstr>
      <vt:lpstr>编译器逻辑结构的组成</vt:lpstr>
      <vt:lpstr>词法分析程序</vt:lpstr>
      <vt:lpstr>PowerPoint 演示文稿</vt:lpstr>
      <vt:lpstr>编译器逻辑结构的组成</vt:lpstr>
      <vt:lpstr>语法分析程序（parser）</vt:lpstr>
      <vt:lpstr>PowerPoint 演示文稿</vt:lpstr>
      <vt:lpstr>句子a[index]=4+2的语法树(syntax tree)</vt:lpstr>
      <vt:lpstr>编译器逻辑结构的组成</vt:lpstr>
      <vt:lpstr>语义分析程序（semantic analyzer）</vt:lpstr>
      <vt:lpstr>PowerPoint 演示文稿</vt:lpstr>
      <vt:lpstr>编译器逻辑结构的组成</vt:lpstr>
      <vt:lpstr>中间代码生成</vt:lpstr>
      <vt:lpstr>中间代码生成</vt:lpstr>
      <vt:lpstr>PowerPoint 演示文稿</vt:lpstr>
      <vt:lpstr>编译器逻辑结构的组成</vt:lpstr>
      <vt:lpstr>代码优化程序</vt:lpstr>
      <vt:lpstr>PowerPoint 演示文稿</vt:lpstr>
      <vt:lpstr>编译器逻辑结构的组成</vt:lpstr>
      <vt:lpstr>目标代码生成</vt:lpstr>
      <vt:lpstr>PowerPoint 演示文稿</vt:lpstr>
      <vt:lpstr>编译器逻辑结构的组成</vt:lpstr>
      <vt:lpstr>常数表</vt:lpstr>
      <vt:lpstr>符号表</vt:lpstr>
      <vt:lpstr>PowerPoint 演示文稿</vt:lpstr>
      <vt:lpstr>符号表</vt:lpstr>
      <vt:lpstr>错误处理器</vt:lpstr>
      <vt:lpstr>编译器逻辑结构的组成</vt:lpstr>
      <vt:lpstr>举例：Sun Hostpot j2SE 使用的javac 编译器GJC</vt:lpstr>
      <vt:lpstr>第1章 编译器工作过程</vt:lpstr>
      <vt:lpstr>1.3 编译阶段的组合——前端和后端</vt:lpstr>
      <vt:lpstr>前端和不同的后端相互配合可以得到不同的编译器：</vt:lpstr>
      <vt:lpstr>不同的前端和后端相互配合可以得到不同的编译器：</vt:lpstr>
      <vt:lpstr>第1章 编译器工作过程</vt:lpstr>
      <vt:lpstr>1.4解释程序</vt:lpstr>
      <vt:lpstr>1.4解释程序(续)</vt:lpstr>
      <vt:lpstr>第1章 编译器工作过程</vt:lpstr>
      <vt:lpstr>1.5交叉编译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魏倩茹</cp:lastModifiedBy>
  <cp:revision>3028</cp:revision>
  <cp:lastPrinted>2020-02-22T07:45:00Z</cp:lastPrinted>
  <dcterms:created xsi:type="dcterms:W3CDTF">2021-02-26T08:25:00Z</dcterms:created>
  <dcterms:modified xsi:type="dcterms:W3CDTF">2024-02-25T07:43:06Z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53237211220D4D24A62CBC1834D479BD_12</vt:lpwstr>
  </property>
</Properties>
</file>