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81"/>
  </p:notesMasterIdLst>
  <p:handoutMasterIdLst>
    <p:handoutMasterId r:id="rId82"/>
  </p:handoutMasterIdLst>
  <p:sldIdLst>
    <p:sldId id="1006" r:id="rId4"/>
    <p:sldId id="472" r:id="rId5"/>
    <p:sldId id="473" r:id="rId6"/>
    <p:sldId id="475" r:id="rId7"/>
    <p:sldId id="1104" r:id="rId8"/>
    <p:sldId id="1050" r:id="rId9"/>
    <p:sldId id="477" r:id="rId10"/>
    <p:sldId id="480" r:id="rId11"/>
    <p:sldId id="481" r:id="rId12"/>
    <p:sldId id="1075" r:id="rId13"/>
    <p:sldId id="1176" r:id="rId14"/>
    <p:sldId id="484" r:id="rId15"/>
    <p:sldId id="485" r:id="rId16"/>
    <p:sldId id="486" r:id="rId17"/>
    <p:sldId id="487" r:id="rId18"/>
    <p:sldId id="1076" r:id="rId19"/>
    <p:sldId id="1101" r:id="rId20"/>
    <p:sldId id="493" r:id="rId21"/>
    <p:sldId id="494" r:id="rId22"/>
    <p:sldId id="495" r:id="rId23"/>
    <p:sldId id="496" r:id="rId24"/>
    <p:sldId id="1078" r:id="rId25"/>
    <p:sldId id="497" r:id="rId26"/>
    <p:sldId id="498" r:id="rId27"/>
    <p:sldId id="499" r:id="rId28"/>
    <p:sldId id="1079" r:id="rId29"/>
    <p:sldId id="500" r:id="rId30"/>
    <p:sldId id="501" r:id="rId31"/>
    <p:sldId id="502" r:id="rId32"/>
    <p:sldId id="503" r:id="rId33"/>
    <p:sldId id="1080" r:id="rId34"/>
    <p:sldId id="504" r:id="rId35"/>
    <p:sldId id="506" r:id="rId36"/>
    <p:sldId id="1055" r:id="rId37"/>
    <p:sldId id="507" r:id="rId38"/>
    <p:sldId id="1107" r:id="rId39"/>
    <p:sldId id="1081" r:id="rId40"/>
    <p:sldId id="508" r:id="rId41"/>
    <p:sldId id="1108" r:id="rId42"/>
    <p:sldId id="509" r:id="rId43"/>
    <p:sldId id="510" r:id="rId44"/>
    <p:sldId id="1082" r:id="rId45"/>
    <p:sldId id="1094" r:id="rId46"/>
    <p:sldId id="1095" r:id="rId47"/>
    <p:sldId id="1096" r:id="rId48"/>
    <p:sldId id="1097" r:id="rId49"/>
    <p:sldId id="1098" r:id="rId50"/>
    <p:sldId id="1102" r:id="rId51"/>
    <p:sldId id="511" r:id="rId52"/>
    <p:sldId id="512" r:id="rId53"/>
    <p:sldId id="1074" r:id="rId54"/>
    <p:sldId id="1063" r:id="rId55"/>
    <p:sldId id="1057" r:id="rId56"/>
    <p:sldId id="1058" r:id="rId57"/>
    <p:sldId id="1059" r:id="rId58"/>
    <p:sldId id="1060" r:id="rId59"/>
    <p:sldId id="1061" r:id="rId60"/>
    <p:sldId id="1062" r:id="rId61"/>
    <p:sldId id="513" r:id="rId62"/>
    <p:sldId id="514" r:id="rId63"/>
    <p:sldId id="515" r:id="rId64"/>
    <p:sldId id="516" r:id="rId65"/>
    <p:sldId id="517" r:id="rId66"/>
    <p:sldId id="1093" r:id="rId67"/>
    <p:sldId id="1085" r:id="rId68"/>
    <p:sldId id="1083" r:id="rId69"/>
    <p:sldId id="1084" r:id="rId70"/>
    <p:sldId id="1087" r:id="rId71"/>
    <p:sldId id="1109" r:id="rId72"/>
    <p:sldId id="543" r:id="rId73"/>
    <p:sldId id="544" r:id="rId74"/>
    <p:sldId id="545" r:id="rId75"/>
    <p:sldId id="546" r:id="rId76"/>
    <p:sldId id="547" r:id="rId77"/>
    <p:sldId id="548" r:id="rId78"/>
    <p:sldId id="549" r:id="rId79"/>
    <p:sldId id="1070" r:id="rId80"/>
  </p:sldIdLst>
  <p:sldSz cx="9144000" cy="6858000" type="screen4x3"/>
  <p:notesSz cx="6858000" cy="9144000"/>
  <p:custDataLst>
    <p:tags r:id="rId86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EAEAEA"/>
    <a:srgbClr val="FF0066"/>
    <a:srgbClr val="CD0761"/>
    <a:srgbClr val="990000"/>
    <a:srgbClr val="321AAC"/>
    <a:srgbClr val="21212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74"/>
    <p:restoredTop sz="94705"/>
  </p:normalViewPr>
  <p:slideViewPr>
    <p:cSldViewPr showGuides="1">
      <p:cViewPr varScale="1">
        <p:scale>
          <a:sx n="50" d="100"/>
          <a:sy n="50" d="100"/>
        </p:scale>
        <p:origin x="48" y="15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788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04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6" Type="http://schemas.openxmlformats.org/officeDocument/2006/relationships/tags" Target="tags/tag1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handoutMaster" Target="handoutMasters/handoutMaster1.xml"/><Relationship Id="rId81" Type="http://schemas.openxmlformats.org/officeDocument/2006/relationships/notesMaster" Target="notesMasters/notesMaster1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180D3F-BAC8-4822-9143-1FD1E94DCED3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1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1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1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B3CFCC-5AD8-4F94-AB1D-BF85560C53C9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11998573"/>
              </a:cxn>
              <a:cxn ang="0">
                <a:pos x="0" y="11998573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9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93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94B72F-8C9C-4954-BE32-3BAEC4016DF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E0ACF5-3D2E-4034-BB74-1E548EFB11A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5888"/>
            <a:ext cx="2001837" cy="5903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15888"/>
            <a:ext cx="5854700" cy="5903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15888"/>
            <a:ext cx="8001000" cy="82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3438" y="1196975"/>
            <a:ext cx="3924300" cy="4822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11998573"/>
              </a:cxn>
              <a:cxn ang="0">
                <a:pos x="0" y="11998573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9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939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94B72F-8C9C-4954-BE32-3BAEC4016DF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CE0ACF5-3D2E-4034-BB74-1E548EFB11A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15888"/>
            <a:ext cx="2001837" cy="5903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15888"/>
            <a:ext cx="5854700" cy="5903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115888"/>
            <a:ext cx="8001000" cy="8207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3438" y="1196975"/>
            <a:ext cx="3924300" cy="4822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zh-CN" altLang="en-US" sz="3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115888"/>
            <a:ext cx="8001000" cy="8207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66738" y="1196975"/>
            <a:ext cx="8001000" cy="4822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/>
          <p:nvPr/>
        </p:nvSpPr>
        <p:spPr>
          <a:xfrm>
            <a:off x="609600" y="105251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11998354"/>
              </a:cxn>
              <a:cxn ang="0">
                <a:pos x="0" y="11998354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929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29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29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372225" y="128588"/>
            <a:ext cx="2592388" cy="358775"/>
          </a:xfrm>
          <a:prstGeom prst="rect">
            <a:avLst/>
          </a:prstGeom>
          <a:noFill/>
          <a:ln w="12700" algn="ctr">
            <a:solidFill>
              <a:schemeClr val="hlink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ctr" defTabSz="914400" rtl="0" eaLnBrk="1" fontAlgn="base" latinLnBrk="0" hangingPunct="1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1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第</a:t>
            </a:r>
            <a:r>
              <a:rPr kumimoji="0" lang="en-US" altLang="zh-CN" sz="21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3</a:t>
            </a:r>
            <a:r>
              <a:rPr kumimoji="0" lang="zh-CN" altLang="en-US" sz="21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章 上下文无关文法</a:t>
            </a:r>
            <a:endParaRPr kumimoji="0" lang="en-US" altLang="zh-CN" sz="21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115888"/>
            <a:ext cx="8001000" cy="8207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66738" y="1196975"/>
            <a:ext cx="8001000" cy="4822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/>
          <p:nvPr/>
        </p:nvSpPr>
        <p:spPr>
          <a:xfrm>
            <a:off x="609600" y="1052513"/>
            <a:ext cx="7958138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0"/>
              </a:cxn>
              <a:cxn ang="0">
                <a:pos x="2147483646" y="11998354"/>
              </a:cxn>
              <a:cxn ang="0">
                <a:pos x="0" y="11998354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929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471E31-4D76-4077-8AAC-F0A9C3A826B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29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西北工业大学软件与微电子学院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machunyan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29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FB547D-89EA-4B51-8BAF-B86E59848AC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372225" y="128588"/>
            <a:ext cx="2592388" cy="358775"/>
          </a:xfrm>
          <a:prstGeom prst="rect">
            <a:avLst/>
          </a:prstGeom>
          <a:noFill/>
          <a:ln w="12700" algn="ctr">
            <a:solidFill>
              <a:schemeClr val="hlink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69900" marR="0" lvl="0" indent="-469900" algn="ctr" defTabSz="914400" rtl="0" eaLnBrk="1" fontAlgn="base" latinLnBrk="0" hangingPunct="1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1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第</a:t>
            </a:r>
            <a:r>
              <a:rPr kumimoji="0" lang="en-US" altLang="zh-CN" sz="21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3</a:t>
            </a:r>
            <a:r>
              <a:rPr kumimoji="0" lang="zh-CN" altLang="en-US" sz="21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舒体" panose="02010601030101010101" pitchFamily="2" charset="-122"/>
                <a:ea typeface="方正舒体" panose="02010601030101010101" pitchFamily="2" charset="-122"/>
                <a:cs typeface="+mn-cs"/>
              </a:rPr>
              <a:t>章 上下文无关文法</a:t>
            </a:r>
            <a:endParaRPr kumimoji="0" lang="en-US" altLang="zh-CN" sz="21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方正舒体" panose="02010601030101010101" pitchFamily="2" charset="-122"/>
              <a:ea typeface="方正舒体" panose="02010601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FF3399"/>
          </a:solidFill>
          <a:latin typeface="Times New Roman" panose="02020603050405020304" pitchFamily="18" charset="0"/>
          <a:ea typeface="方正舒体" panose="02010601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30.xml"/><Relationship Id="rId1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2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40.xml"/><Relationship Id="rId1" Type="http://schemas.openxmlformats.org/officeDocument/2006/relationships/slide" Target="slide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5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5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6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slide" Target="slide6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7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7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&#19968;&#20010;&#31616;&#21270;&#30340;C++&#31867;&#22768;&#26126;&#30340;&#35821;&#27861;&#30340;&#24418;&#24335;&#21270;&#23450;&#20041;%20.doc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12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12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125" name="Rectangle 2"/>
          <p:cNvSpPr>
            <a:spLocks noGrp="1"/>
          </p:cNvSpPr>
          <p:nvPr>
            <p:ph idx="1"/>
          </p:nvPr>
        </p:nvSpPr>
        <p:spPr>
          <a:xfrm>
            <a:off x="496888" y="1196975"/>
            <a:ext cx="8001000" cy="36607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课程内容</a:t>
            </a:r>
            <a:endParaRPr lang="zh-CN" altLang="en-US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 概论</a:t>
            </a:r>
            <a:endParaRPr lang="zh-CN" altLang="en-US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 词法分析</a:t>
            </a:r>
            <a:endParaRPr lang="zh-CN" altLang="en-US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章上下文无关文法</a:t>
            </a:r>
            <a:endParaRPr lang="zh-CN" altLang="en-US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章语法分析</a:t>
            </a:r>
            <a:endParaRPr lang="en-US" altLang="zh-CN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</a:t>
            </a: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章语义分析</a:t>
            </a:r>
            <a:endParaRPr lang="zh-CN" altLang="en-US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</a:t>
            </a: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章运行时环境</a:t>
            </a:r>
            <a:endParaRPr lang="zh-CN" altLang="en-US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7</a:t>
            </a: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章代码生成</a:t>
            </a:r>
            <a:endParaRPr lang="en-US" altLang="zh-CN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</a:t>
            </a:r>
            <a:r>
              <a:rPr lang="en-US" altLang="zh-CN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8</a:t>
            </a:r>
            <a:r>
              <a:rPr lang="zh-CN" altLang="en-US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章代码优化</a:t>
            </a:r>
            <a:endParaRPr lang="en-US" altLang="zh-CN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433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434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4341" name="Rectangle 2"/>
          <p:cNvSpPr>
            <a:spLocks noGrp="1"/>
          </p:cNvSpPr>
          <p:nvPr>
            <p:ph type="title"/>
          </p:nvPr>
        </p:nvSpPr>
        <p:spPr>
          <a:xfrm>
            <a:off x="539750" y="188913"/>
            <a:ext cx="8001000" cy="8207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3.2 上下文无关文法的形式定义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4342" name="Rectangle 3"/>
          <p:cNvSpPr>
            <a:spLocks noGrp="1"/>
          </p:cNvSpPr>
          <p:nvPr>
            <p:ph idx="1"/>
          </p:nvPr>
        </p:nvSpPr>
        <p:spPr>
          <a:xfrm>
            <a:off x="539750" y="1125538"/>
            <a:ext cx="8072438" cy="403225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上下文无关文法</a:t>
            </a:r>
            <a:r>
              <a:rPr lang="en-US" altLang="zh-CN" sz="28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28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即2型文法)的形式定义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推导和规约的定义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句型和句子的定义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最左和最右推导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文法定义的语言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递归产生式和递归文法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chomsky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文法的分类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文法和语言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日期占位符 3"/>
          <p:cNvSpPr txBox="1">
            <a:spLocks noGrp="1"/>
          </p:cNvSpPr>
          <p:nvPr>
            <p:ph type="dt" sz="half" idx="10"/>
          </p:nvPr>
        </p:nvSpPr>
        <p:spPr/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4339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434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4341" name="Rectangle 2"/>
          <p:cNvSpPr>
            <a:spLocks noGrp="1"/>
          </p:cNvSpPr>
          <p:nvPr>
            <p:ph type="title"/>
          </p:nvPr>
        </p:nvSpPr>
        <p:spPr>
          <a:xfrm>
            <a:off x="539750" y="188913"/>
            <a:ext cx="8001000" cy="82073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3.2 上下文无关文法的形式定义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14342" name="Rectangle 3"/>
          <p:cNvSpPr>
            <a:spLocks noGrp="1"/>
          </p:cNvSpPr>
          <p:nvPr>
            <p:ph idx="1"/>
          </p:nvPr>
        </p:nvSpPr>
        <p:spPr>
          <a:xfrm>
            <a:off x="539750" y="1125538"/>
            <a:ext cx="8072438" cy="403225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上下文无关文法</a:t>
            </a:r>
            <a:r>
              <a:rPr lang="en-US" altLang="zh-CN" sz="24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vs.</a:t>
            </a:r>
            <a:r>
              <a:rPr lang="zh-CN" altLang="en-US" sz="24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上下文有关文法</a:t>
            </a:r>
            <a:endParaRPr lang="zh-CN" altLang="en-US" sz="2400" b="1" dirty="0">
              <a:solidFill>
                <a:srgbClr val="FF00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4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charset="0"/>
              <a:buChar char="p"/>
            </a:pPr>
            <a:r>
              <a:rPr lang="zh-CN" altLang="en-US" sz="24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产生式：Sent -&gt; S V O</a:t>
            </a:r>
            <a:endParaRPr lang="zh-CN" altLang="en-US" sz="24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charset="0"/>
              <a:buChar char="p"/>
            </a:pPr>
            <a:r>
              <a:rPr lang="zh-CN" altLang="en-US" sz="24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S -&gt; 人 | 天</a:t>
            </a:r>
            <a:endParaRPr lang="zh-CN" altLang="en-US" sz="24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charset="0"/>
              <a:buChar char="p"/>
            </a:pPr>
            <a:r>
              <a:rPr lang="zh-CN" altLang="en-US" sz="24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V -&gt; 吃 | 下</a:t>
            </a:r>
            <a:endParaRPr lang="zh-CN" altLang="en-US" sz="24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charset="0"/>
              <a:buChar char="p"/>
            </a:pPr>
            <a:r>
              <a:rPr lang="zh-CN" altLang="en-US" sz="24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O -&gt; 雨 | 雪 | 饭 | 肉</a:t>
            </a:r>
            <a:endParaRPr lang="zh-CN" altLang="en-US" sz="24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charset="0"/>
              <a:buChar char="p"/>
            </a:pPr>
            <a:endParaRPr lang="zh-CN" altLang="en-US" sz="24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 typeface="Wingdings" panose="05000000000000000000" charset="0"/>
              <a:buChar char="p"/>
            </a:pPr>
            <a:r>
              <a:rPr lang="zh-CN" altLang="en-US" sz="2400">
                <a:sym typeface="+mn-ea"/>
              </a:rPr>
              <a:t>Sent -&gt; S V O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Font typeface="Wingdings" panose="05000000000000000000" charset="0"/>
              <a:buChar char="p"/>
            </a:pPr>
            <a:r>
              <a:rPr lang="zh-CN" altLang="en-US" sz="2400">
                <a:sym typeface="+mn-ea"/>
              </a:rPr>
              <a:t>S -&gt; 人 | 天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Font typeface="Wingdings" panose="05000000000000000000" charset="0"/>
              <a:buChar char="p"/>
            </a:pPr>
            <a:r>
              <a:rPr lang="zh-CN" altLang="en-US" sz="2400">
                <a:sym typeface="+mn-ea"/>
              </a:rPr>
              <a:t>人V -&gt; 人吃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Font typeface="Wingdings" panose="05000000000000000000" charset="0"/>
              <a:buChar char="p"/>
            </a:pPr>
            <a:r>
              <a:rPr lang="zh-CN" altLang="en-US" sz="2400">
                <a:sym typeface="+mn-ea"/>
              </a:rPr>
              <a:t>天V -&gt; 天下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Font typeface="Wingdings" panose="05000000000000000000" charset="0"/>
              <a:buChar char="p"/>
            </a:pPr>
            <a:r>
              <a:rPr lang="zh-CN" altLang="en-US" sz="2400">
                <a:sym typeface="+mn-ea"/>
              </a:rPr>
              <a:t>下O -&gt; 下雨 | 下雪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Font typeface="Wingdings" panose="05000000000000000000" charset="0"/>
              <a:buChar char="p"/>
            </a:pPr>
            <a:r>
              <a:rPr lang="zh-CN" altLang="en-US" sz="2400">
                <a:sym typeface="+mn-ea"/>
              </a:rPr>
              <a:t>吃O -&gt; 吃饭 | 吃肉</a:t>
            </a:r>
            <a:endParaRPr lang="zh-CN" altLang="en-US" sz="2400"/>
          </a:p>
          <a:p>
            <a:pPr eaLnBrk="1" hangingPunct="1">
              <a:spcBef>
                <a:spcPct val="0"/>
              </a:spcBef>
              <a:buClrTx/>
              <a:buFont typeface="Wingdings" panose="05000000000000000000" charset="0"/>
              <a:buChar char="p"/>
            </a:pPr>
            <a:endParaRPr lang="zh-CN" altLang="en-US" sz="24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536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536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61130" name="Rectangle 10"/>
          <p:cNvSpPr>
            <a:spLocks noGrp="1"/>
          </p:cNvSpPr>
          <p:nvPr>
            <p:ph idx="1"/>
          </p:nvPr>
        </p:nvSpPr>
        <p:spPr>
          <a:xfrm>
            <a:off x="468313" y="1196975"/>
            <a:ext cx="8207375" cy="3455988"/>
          </a:xfrm>
          <a:ln/>
        </p:spPr>
        <p:txBody>
          <a:bodyPr vert="horz" wrap="square" lIns="91440" tIns="45720" rIns="91440" bIns="45720" anchor="t" anchorCtr="0"/>
          <a:p>
            <a:pPr marL="571500" indent="-571500" eaLnBrk="1" hangingPunct="1"/>
            <a:r>
              <a:rPr lang="zh-CN" altLang="en-US" b="1" dirty="0">
                <a:solidFill>
                  <a:srgbClr val="FF0066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上下文无关文法</a:t>
            </a:r>
            <a:r>
              <a:rPr lang="en-US" altLang="zh-CN" b="1" dirty="0">
                <a:solidFill>
                  <a:srgbClr val="070709"/>
                </a:solidFill>
              </a:rPr>
              <a:t>G</a:t>
            </a:r>
            <a:r>
              <a:rPr lang="zh-CN" altLang="en-US" b="1" dirty="0">
                <a:solidFill>
                  <a:srgbClr val="070709"/>
                </a:solidFill>
              </a:rPr>
              <a:t>是一个四元组，即</a:t>
            </a:r>
            <a:r>
              <a:rPr lang="en-US" altLang="zh-CN" b="1" dirty="0">
                <a:solidFill>
                  <a:srgbClr val="070709"/>
                </a:solidFill>
              </a:rPr>
              <a:t>G=(V</a:t>
            </a:r>
            <a:r>
              <a:rPr lang="en-US" altLang="zh-CN" b="1" baseline="-25000" dirty="0">
                <a:solidFill>
                  <a:srgbClr val="070709"/>
                </a:solidFill>
              </a:rPr>
              <a:t>T</a:t>
            </a:r>
            <a:r>
              <a:rPr lang="zh-CN" altLang="en-US" b="1" dirty="0">
                <a:solidFill>
                  <a:srgbClr val="070709"/>
                </a:solidFill>
              </a:rPr>
              <a:t> ， </a:t>
            </a:r>
            <a:r>
              <a:rPr lang="en-US" altLang="zh-CN" b="1" dirty="0">
                <a:solidFill>
                  <a:srgbClr val="070709"/>
                </a:solidFill>
              </a:rPr>
              <a:t>V</a:t>
            </a:r>
            <a:r>
              <a:rPr lang="en-US" altLang="zh-CN" b="1" baseline="-25000" dirty="0">
                <a:solidFill>
                  <a:srgbClr val="070709"/>
                </a:solidFill>
              </a:rPr>
              <a:t>N</a:t>
            </a:r>
            <a:r>
              <a:rPr lang="zh-CN" altLang="en-US" b="1" dirty="0">
                <a:solidFill>
                  <a:srgbClr val="070709"/>
                </a:solidFill>
              </a:rPr>
              <a:t> ， </a:t>
            </a:r>
            <a:r>
              <a:rPr lang="en-US" altLang="zh-CN" b="1" dirty="0">
                <a:solidFill>
                  <a:srgbClr val="070709"/>
                </a:solidFill>
              </a:rPr>
              <a:t>P</a:t>
            </a:r>
            <a:r>
              <a:rPr lang="zh-CN" altLang="en-US" b="1" dirty="0">
                <a:solidFill>
                  <a:srgbClr val="070709"/>
                </a:solidFill>
              </a:rPr>
              <a:t>，</a:t>
            </a:r>
            <a:r>
              <a:rPr lang="en-US" altLang="zh-CN" b="1" dirty="0">
                <a:solidFill>
                  <a:srgbClr val="070709"/>
                </a:solidFill>
              </a:rPr>
              <a:t>S)</a:t>
            </a:r>
            <a:r>
              <a:rPr lang="zh-CN" altLang="en-US" b="1" dirty="0">
                <a:solidFill>
                  <a:srgbClr val="070709"/>
                </a:solidFill>
              </a:rPr>
              <a:t>：</a:t>
            </a:r>
            <a:endParaRPr lang="zh-CN" altLang="en-US" b="1" dirty="0">
              <a:solidFill>
                <a:srgbClr val="070709"/>
              </a:solidFill>
            </a:endParaRPr>
          </a:p>
          <a:p>
            <a:pPr marL="967105" lvl="1" indent="-495935" eaLnBrk="1" hangingPunct="1">
              <a:buFont typeface="Wingdings" panose="05000000000000000000" pitchFamily="2" charset="2"/>
              <a:buAutoNum type="circleNumDbPlain"/>
            </a:pPr>
            <a:r>
              <a:rPr lang="zh-CN" altLang="en-US" b="1" dirty="0"/>
              <a:t>终结符（或</a:t>
            </a:r>
            <a:r>
              <a:rPr lang="en-US" altLang="zh-CN" b="1" dirty="0"/>
              <a:t>Token</a:t>
            </a:r>
            <a:r>
              <a:rPr lang="zh-CN" altLang="en-US" b="1" dirty="0"/>
              <a:t>）集合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T</a:t>
            </a:r>
            <a:endParaRPr lang="en-US" altLang="zh-CN" b="1" baseline="-25000" dirty="0"/>
          </a:p>
          <a:p>
            <a:pPr marL="967105" lvl="1" indent="-495935" eaLnBrk="1" hangingPunct="1">
              <a:buFont typeface="Wingdings" panose="05000000000000000000" pitchFamily="2" charset="2"/>
              <a:buAutoNum type="circleNumDbPlain"/>
            </a:pPr>
            <a:r>
              <a:rPr lang="zh-CN" altLang="en-US" b="1" dirty="0"/>
              <a:t>非终结符集合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N</a:t>
            </a:r>
            <a:r>
              <a:rPr lang="en-US" altLang="zh-CN" b="1" dirty="0"/>
              <a:t>(</a:t>
            </a:r>
            <a:r>
              <a:rPr lang="zh-CN" altLang="en-US" b="1" dirty="0"/>
              <a:t>与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T</a:t>
            </a:r>
            <a:r>
              <a:rPr lang="zh-CN" altLang="en-US" b="1" dirty="0"/>
              <a:t>不相交)</a:t>
            </a:r>
            <a:endParaRPr lang="zh-CN" altLang="en-US" b="1" dirty="0"/>
          </a:p>
          <a:p>
            <a:pPr marL="967105" lvl="1" indent="-495935" eaLnBrk="1" hangingPunct="1">
              <a:buFont typeface="Wingdings" panose="05000000000000000000" pitchFamily="2" charset="2"/>
              <a:buAutoNum type="circleNumDbPlain"/>
            </a:pPr>
            <a:r>
              <a:rPr lang="zh-CN" altLang="en-US" b="1" dirty="0"/>
              <a:t>产生式或文法规则</a:t>
            </a:r>
            <a:r>
              <a:rPr lang="en-US" altLang="zh-CN" b="1" dirty="0"/>
              <a:t>A</a:t>
            </a:r>
            <a:r>
              <a:rPr lang="zh-CN" altLang="en-US" b="1" dirty="0"/>
              <a:t>→</a:t>
            </a:r>
            <a:r>
              <a:rPr lang="en-US" altLang="zh-CN" b="1" dirty="0"/>
              <a:t>α</a:t>
            </a:r>
            <a:r>
              <a:rPr lang="zh-CN" altLang="en-US" b="1" dirty="0"/>
              <a:t>形成的集合</a:t>
            </a:r>
            <a:r>
              <a:rPr lang="en-US" altLang="zh-CN" b="1" dirty="0"/>
              <a:t>P,</a:t>
            </a:r>
            <a:r>
              <a:rPr lang="zh-CN" altLang="en-US" b="1" dirty="0"/>
              <a:t>  其中</a:t>
            </a:r>
            <a:r>
              <a:rPr lang="en-US" altLang="zh-CN" b="1" dirty="0"/>
              <a:t>A∈V</a:t>
            </a:r>
            <a:r>
              <a:rPr lang="en-US" altLang="zh-CN" b="1" baseline="-25000" dirty="0"/>
              <a:t>N</a:t>
            </a:r>
            <a:r>
              <a:rPr lang="zh-CN" altLang="en-US" b="1" dirty="0"/>
              <a:t>，</a:t>
            </a:r>
            <a:r>
              <a:rPr lang="en-US" altLang="zh-CN" b="1" dirty="0"/>
              <a:t>α∈</a:t>
            </a:r>
            <a:r>
              <a:rPr lang="zh-CN" altLang="en-US" b="1" dirty="0"/>
              <a:t>(</a:t>
            </a:r>
            <a:r>
              <a:rPr lang="en-US" altLang="zh-CN" b="1" dirty="0"/>
              <a:t>V</a:t>
            </a:r>
            <a:r>
              <a:rPr lang="en-US" altLang="zh-CN" b="1" baseline="-25000" dirty="0"/>
              <a:t>T</a:t>
            </a:r>
            <a:r>
              <a:rPr lang="en-US" altLang="zh-CN" b="1" dirty="0"/>
              <a:t>∪V</a:t>
            </a:r>
            <a:r>
              <a:rPr lang="en-US" altLang="zh-CN" b="1" baseline="-25000" dirty="0"/>
              <a:t>N</a:t>
            </a:r>
            <a:r>
              <a:rPr lang="en-US" altLang="zh-CN" b="1" dirty="0"/>
              <a:t>)</a:t>
            </a:r>
            <a:r>
              <a:rPr lang="zh-CN" altLang="en-US" b="1" dirty="0"/>
              <a:t>*</a:t>
            </a:r>
            <a:endParaRPr lang="zh-CN" altLang="en-US" b="1" dirty="0"/>
          </a:p>
          <a:p>
            <a:pPr marL="967105" lvl="1" indent="-495935" eaLnBrk="1" hangingPunct="1">
              <a:buFont typeface="Wingdings" panose="05000000000000000000" pitchFamily="2" charset="2"/>
              <a:buAutoNum type="circleNumDbPlain"/>
            </a:pPr>
            <a:r>
              <a:rPr lang="zh-CN" altLang="en-US" b="1" dirty="0"/>
              <a:t>开始符号</a:t>
            </a:r>
            <a:r>
              <a:rPr lang="en-US" altLang="zh-CN" b="1" dirty="0"/>
              <a:t>S</a:t>
            </a:r>
            <a:r>
              <a:rPr lang="zh-CN" altLang="en-US" b="1" dirty="0"/>
              <a:t>，其中</a:t>
            </a:r>
            <a:r>
              <a:rPr lang="en-US" altLang="zh-CN" b="1" dirty="0"/>
              <a:t>S∈V</a:t>
            </a:r>
            <a:r>
              <a:rPr lang="en-US" altLang="zh-CN" b="1" baseline="-25000" dirty="0"/>
              <a:t>N</a:t>
            </a:r>
            <a:endParaRPr lang="zh-CN" altLang="en-US" b="1" baseline="-25000" dirty="0"/>
          </a:p>
        </p:txBody>
      </p:sp>
      <p:sp>
        <p:nvSpPr>
          <p:cNvPr id="261123" name="Rectangle 3"/>
          <p:cNvSpPr/>
          <p:nvPr/>
        </p:nvSpPr>
        <p:spPr>
          <a:xfrm>
            <a:off x="468313" y="1628775"/>
            <a:ext cx="800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Tx/>
              <a:buNone/>
            </a:pPr>
            <a:r>
              <a:rPr lang="zh-CN" altLang="en-US" sz="2400" dirty="0"/>
              <a:t> </a:t>
            </a:r>
            <a:endParaRPr lang="zh-CN" altLang="en-US" sz="2800" b="1" dirty="0">
              <a:solidFill>
                <a:srgbClr val="070709"/>
              </a:solidFill>
            </a:endParaRPr>
          </a:p>
        </p:txBody>
      </p:sp>
      <p:sp useBgFill="1">
        <p:nvSpPr>
          <p:cNvPr id="261124" name="AutoShape 4"/>
          <p:cNvSpPr/>
          <p:nvPr/>
        </p:nvSpPr>
        <p:spPr>
          <a:xfrm>
            <a:off x="6372225" y="4508500"/>
            <a:ext cx="1981200" cy="990600"/>
          </a:xfrm>
          <a:prstGeom prst="cloudCallout">
            <a:avLst>
              <a:gd name="adj1" fmla="val -148236"/>
              <a:gd name="adj2" fmla="val -146796"/>
            </a:avLst>
          </a:prstGeom>
          <a:ln w="9525" cap="flat" cmpd="sng">
            <a:solidFill>
              <a:srgbClr val="070709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产生式的左部</a:t>
            </a:r>
            <a:endParaRPr lang="zh-CN" altLang="en-US" sz="2400" b="1" dirty="0">
              <a:solidFill>
                <a:srgbClr val="FF00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 useBgFill="1">
        <p:nvSpPr>
          <p:cNvPr id="261125" name="AutoShape 5"/>
          <p:cNvSpPr/>
          <p:nvPr/>
        </p:nvSpPr>
        <p:spPr>
          <a:xfrm>
            <a:off x="6156325" y="1844675"/>
            <a:ext cx="1752600" cy="1066800"/>
          </a:xfrm>
          <a:prstGeom prst="cloudCallout">
            <a:avLst>
              <a:gd name="adj1" fmla="val -105523"/>
              <a:gd name="adj2" fmla="val 80505"/>
            </a:avLst>
          </a:prstGeom>
          <a:ln w="9525" cap="flat" cmpd="sng">
            <a:solidFill>
              <a:srgbClr val="070709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产生式的右部</a:t>
            </a:r>
            <a:endParaRPr lang="zh-CN" altLang="en-US" sz="2400" b="1" dirty="0">
              <a:solidFill>
                <a:srgbClr val="FF00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5369" name="Rectangle 6"/>
          <p:cNvSpPr/>
          <p:nvPr/>
        </p:nvSpPr>
        <p:spPr>
          <a:xfrm>
            <a:off x="395288" y="476250"/>
            <a:ext cx="87487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上下文无关文法</a:t>
            </a:r>
            <a:r>
              <a:rPr lang="en-US" altLang="zh-CN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即2型文法)的形式定义</a:t>
            </a:r>
            <a:r>
              <a:rPr lang="zh-CN" altLang="en-US" sz="3200" b="1" dirty="0">
                <a:solidFill>
                  <a:srgbClr val="07070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：</a:t>
            </a:r>
            <a:endParaRPr lang="zh-CN" altLang="en-US" sz="3200" b="1" dirty="0">
              <a:solidFill>
                <a:srgbClr val="070709"/>
              </a:solidFill>
              <a:latin typeface="Arial" panose="020B0604020202020204" pitchFamily="34" charset="0"/>
            </a:endParaRPr>
          </a:p>
        </p:txBody>
      </p:sp>
      <p:sp>
        <p:nvSpPr>
          <p:cNvPr id="261131" name="Rectangle 11"/>
          <p:cNvSpPr/>
          <p:nvPr/>
        </p:nvSpPr>
        <p:spPr>
          <a:xfrm>
            <a:off x="1042988" y="4652963"/>
            <a:ext cx="5113337" cy="8651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注：终结符和非终结符可以用单个</a:t>
            </a:r>
            <a:endParaRPr lang="zh-CN" altLang="en-US" sz="2400" b="1" dirty="0"/>
          </a:p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字符表示，也可以用字符串表示。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61130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>
                                            <p:txEl>
                                              <p:charRg st="5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61130">
                                            <p:txEl>
                                              <p:charRg st="51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>
                                            <p:txEl>
                                              <p:charRg st="68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61130">
                                            <p:txEl>
                                              <p:charRg st="68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>
                                            <p:txEl>
                                              <p:charRg st="10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61130">
                                            <p:txEl>
                                              <p:charRg st="106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26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build="p"/>
      <p:bldP spid="261124" grpId="0" animBg="1"/>
      <p:bldP spid="261125" grpId="0" animBg="1"/>
      <p:bldP spid="2611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日期占位符 1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6387" name="页脚占位符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6389" name="Text Box 2"/>
          <p:cNvSpPr txBox="1"/>
          <p:nvPr/>
        </p:nvSpPr>
        <p:spPr>
          <a:xfrm>
            <a:off x="412750" y="1125538"/>
            <a:ext cx="87312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例  </a:t>
            </a:r>
            <a:r>
              <a:rPr lang="en-US" altLang="zh-CN" sz="3200" b="1" dirty="0">
                <a:solidFill>
                  <a:srgbClr val="070709"/>
                </a:solidFill>
              </a:rPr>
              <a:t>G</a:t>
            </a:r>
            <a:r>
              <a:rPr lang="en-US" altLang="zh-CN" sz="3200" b="1" baseline="-30000" dirty="0">
                <a:solidFill>
                  <a:srgbClr val="070709"/>
                </a:solidFill>
              </a:rPr>
              <a:t>1</a:t>
            </a:r>
            <a:r>
              <a:rPr lang="en-US" altLang="zh-CN" sz="3200" b="1" dirty="0">
                <a:solidFill>
                  <a:srgbClr val="070709"/>
                </a:solidFill>
              </a:rPr>
              <a:t> =( {0，1},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70709"/>
                </a:solidFill>
                <a:sym typeface="+mn-ea"/>
              </a:rPr>
              <a:t>{N}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70709"/>
                </a:solidFill>
                <a:sym typeface="+mn-ea"/>
              </a:rPr>
              <a:t>, 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   </a:t>
            </a:r>
            <a:endParaRPr lang="zh-CN" altLang="en-US" sz="3200" dirty="0"/>
          </a:p>
        </p:txBody>
      </p:sp>
      <p:sp>
        <p:nvSpPr>
          <p:cNvPr id="262147" name="Text Box 3"/>
          <p:cNvSpPr txBox="1"/>
          <p:nvPr/>
        </p:nvSpPr>
        <p:spPr>
          <a:xfrm>
            <a:off x="495300" y="2282825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Pct val="90000"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其中:非终结符集合：</a:t>
            </a:r>
            <a:r>
              <a:rPr lang="en-US" altLang="zh-CN" sz="3200" b="1" dirty="0">
                <a:solidFill>
                  <a:srgbClr val="070709"/>
                </a:solidFill>
              </a:rPr>
              <a:t>V</a:t>
            </a:r>
            <a:r>
              <a:rPr lang="en-US" altLang="zh-CN" sz="3200" b="1" baseline="-30000" dirty="0">
                <a:solidFill>
                  <a:srgbClr val="070709"/>
                </a:solidFill>
              </a:rPr>
              <a:t>N</a:t>
            </a:r>
            <a:r>
              <a:rPr lang="en-US" altLang="zh-CN" sz="3200" b="1" dirty="0">
                <a:solidFill>
                  <a:srgbClr val="070709"/>
                </a:solidFill>
              </a:rPr>
              <a:t> ={N}</a:t>
            </a:r>
            <a:endParaRPr lang="zh-CN" altLang="en-US" sz="3200" b="1" dirty="0">
              <a:solidFill>
                <a:srgbClr val="070709"/>
              </a:solidFill>
            </a:endParaRPr>
          </a:p>
        </p:txBody>
      </p:sp>
      <p:sp>
        <p:nvSpPr>
          <p:cNvPr id="262148" name="Text Box 4"/>
          <p:cNvSpPr txBox="1"/>
          <p:nvPr/>
        </p:nvSpPr>
        <p:spPr>
          <a:xfrm>
            <a:off x="1547813" y="2781300"/>
            <a:ext cx="706596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终结符集合： </a:t>
            </a:r>
            <a:r>
              <a:rPr lang="en-US" altLang="zh-CN" sz="3200" b="1" dirty="0">
                <a:solidFill>
                  <a:srgbClr val="070709"/>
                </a:solidFill>
              </a:rPr>
              <a:t>V</a:t>
            </a:r>
            <a:r>
              <a:rPr lang="en-US" altLang="zh-CN" sz="3200" b="1" baseline="-30000" dirty="0">
                <a:solidFill>
                  <a:srgbClr val="070709"/>
                </a:solidFill>
              </a:rPr>
              <a:t>T</a:t>
            </a:r>
            <a:r>
              <a:rPr lang="en-US" altLang="zh-CN" sz="3200" b="1" dirty="0">
                <a:solidFill>
                  <a:srgbClr val="070709"/>
                </a:solidFill>
              </a:rPr>
              <a:t> ={0，1}</a:t>
            </a:r>
            <a:endParaRPr lang="zh-CN" altLang="en-US" sz="3200" b="1" dirty="0">
              <a:solidFill>
                <a:srgbClr val="070709"/>
              </a:solidFill>
            </a:endParaRPr>
          </a:p>
        </p:txBody>
      </p:sp>
      <p:sp>
        <p:nvSpPr>
          <p:cNvPr id="262149" name="Text Box 5"/>
          <p:cNvSpPr txBox="1"/>
          <p:nvPr/>
        </p:nvSpPr>
        <p:spPr>
          <a:xfrm>
            <a:off x="1514475" y="3357563"/>
            <a:ext cx="7629525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产生式的集合： 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marL="0" lvl="0" indent="0"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3200" b="1" dirty="0">
                <a:solidFill>
                  <a:srgbClr val="070709"/>
                </a:solidFill>
              </a:rPr>
              <a:t>P={N→0N，N→1N，N→0，N→1}</a:t>
            </a:r>
            <a:endParaRPr lang="zh-CN" altLang="en-US" sz="3200" b="1" dirty="0">
              <a:solidFill>
                <a:srgbClr val="070709"/>
              </a:solidFill>
            </a:endParaRPr>
          </a:p>
        </p:txBody>
      </p:sp>
      <p:sp>
        <p:nvSpPr>
          <p:cNvPr id="262150" name="Text Box 6"/>
          <p:cNvSpPr txBox="1"/>
          <p:nvPr/>
        </p:nvSpPr>
        <p:spPr>
          <a:xfrm>
            <a:off x="1562100" y="4721225"/>
            <a:ext cx="50022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开始符号为：</a:t>
            </a:r>
            <a:r>
              <a:rPr lang="en-US" altLang="zh-CN" sz="3200" b="1" dirty="0">
                <a:solidFill>
                  <a:srgbClr val="070709"/>
                </a:solidFill>
              </a:rPr>
              <a:t>N</a:t>
            </a:r>
            <a:endParaRPr lang="en-US" altLang="zh-CN" sz="3200" b="1" dirty="0">
              <a:solidFill>
                <a:srgbClr val="070709"/>
              </a:solidFill>
            </a:endParaRPr>
          </a:p>
        </p:txBody>
      </p:sp>
      <p:sp>
        <p:nvSpPr>
          <p:cNvPr id="16394" name="Rectangle 7"/>
          <p:cNvSpPr/>
          <p:nvPr/>
        </p:nvSpPr>
        <p:spPr>
          <a:xfrm>
            <a:off x="539750" y="549275"/>
            <a:ext cx="3419475" cy="4635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文法举例</a:t>
            </a:r>
            <a:endParaRPr lang="en-US" altLang="zh-CN" sz="3600" b="1" dirty="0">
              <a:solidFill>
                <a:srgbClr val="FF00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6395" name="Rectangle 8"/>
          <p:cNvSpPr/>
          <p:nvPr/>
        </p:nvSpPr>
        <p:spPr>
          <a:xfrm>
            <a:off x="2124075" y="1628775"/>
            <a:ext cx="67437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</a:rPr>
              <a:t>{N→0N, N→1N, N→0, N→1}, N）</a:t>
            </a:r>
            <a:endParaRPr lang="zh-CN" altLang="en-US" sz="3200" b="1" dirty="0">
              <a:solidFill>
                <a:srgbClr val="0707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/>
      <p:bldP spid="262148" grpId="0"/>
      <p:bldP spid="262149" grpId="0"/>
      <p:bldP spid="2621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日期占位符 1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7411" name="页脚占位符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63170" name="Text Box 2"/>
          <p:cNvSpPr txBox="1"/>
          <p:nvPr/>
        </p:nvSpPr>
        <p:spPr>
          <a:xfrm>
            <a:off x="468313" y="1125538"/>
            <a:ext cx="8077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</a:rPr>
              <a:t> 通常情况下，</a:t>
            </a:r>
            <a:r>
              <a:rPr lang="zh-CN" altLang="en-US" sz="3200" b="1" dirty="0">
                <a:solidFill>
                  <a:srgbClr val="FF0066"/>
                </a:solidFill>
              </a:rPr>
              <a:t>文法仅用产生式的集合</a:t>
            </a:r>
            <a:r>
              <a:rPr lang="zh-CN" altLang="en-US" sz="3200" b="1" dirty="0">
                <a:solidFill>
                  <a:srgbClr val="070709"/>
                </a:solidFill>
              </a:rPr>
              <a:t>表示：</a:t>
            </a:r>
            <a:endParaRPr lang="zh-CN" altLang="en-US" sz="3200" b="1" dirty="0">
              <a:solidFill>
                <a:srgbClr val="070709"/>
              </a:solidFill>
            </a:endParaRPr>
          </a:p>
        </p:txBody>
      </p:sp>
      <p:sp useBgFill="1">
        <p:nvSpPr>
          <p:cNvPr id="263171" name="Text Box 3"/>
          <p:cNvSpPr txBox="1"/>
          <p:nvPr/>
        </p:nvSpPr>
        <p:spPr>
          <a:xfrm>
            <a:off x="696913" y="1887538"/>
            <a:ext cx="3124200" cy="2773362"/>
          </a:xfrm>
          <a:prstGeom prst="rect">
            <a:avLst/>
          </a:prstGeom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</a:rPr>
              <a:t>G</a:t>
            </a:r>
            <a:r>
              <a:rPr lang="en-US" altLang="zh-CN" sz="3200" b="1" baseline="-25000" dirty="0">
                <a:solidFill>
                  <a:srgbClr val="070709"/>
                </a:solidFill>
              </a:rPr>
              <a:t>1</a:t>
            </a:r>
            <a:r>
              <a:rPr lang="en-US" altLang="zh-CN" sz="3200" b="1" dirty="0">
                <a:solidFill>
                  <a:srgbClr val="070709"/>
                </a:solidFill>
              </a:rPr>
              <a:t>[N]:</a:t>
            </a:r>
            <a:endParaRPr lang="en-US" altLang="zh-CN" sz="3200" b="1" dirty="0">
              <a:solidFill>
                <a:srgbClr val="070709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</a:rPr>
              <a:t>      N→0N</a:t>
            </a:r>
            <a:br>
              <a:rPr lang="en-US" altLang="zh-CN" sz="3200" b="1" dirty="0">
                <a:solidFill>
                  <a:srgbClr val="070709"/>
                </a:solidFill>
              </a:rPr>
            </a:br>
            <a:r>
              <a:rPr lang="en-US" altLang="zh-CN" sz="3200" b="1" dirty="0">
                <a:solidFill>
                  <a:srgbClr val="070709"/>
                </a:solidFill>
              </a:rPr>
              <a:t>      N→1N</a:t>
            </a:r>
            <a:br>
              <a:rPr lang="en-US" altLang="zh-CN" sz="3200" b="1" dirty="0">
                <a:solidFill>
                  <a:srgbClr val="070709"/>
                </a:solidFill>
              </a:rPr>
            </a:br>
            <a:r>
              <a:rPr lang="en-US" altLang="zh-CN" sz="3200" b="1" dirty="0">
                <a:solidFill>
                  <a:srgbClr val="070709"/>
                </a:solidFill>
              </a:rPr>
              <a:t>      N→0</a:t>
            </a:r>
            <a:br>
              <a:rPr lang="en-US" altLang="zh-CN" sz="3200" b="1" dirty="0">
                <a:solidFill>
                  <a:srgbClr val="070709"/>
                </a:solidFill>
              </a:rPr>
            </a:br>
            <a:r>
              <a:rPr lang="en-US" altLang="zh-CN" sz="3200" b="1" dirty="0">
                <a:solidFill>
                  <a:srgbClr val="070709"/>
                </a:solidFill>
              </a:rPr>
              <a:t>      N→1</a:t>
            </a:r>
            <a:endParaRPr lang="en-US" altLang="zh-CN" sz="3200" b="1" dirty="0">
              <a:solidFill>
                <a:srgbClr val="070709"/>
              </a:solidFill>
            </a:endParaRPr>
          </a:p>
        </p:txBody>
      </p:sp>
      <p:sp useBgFill="1">
        <p:nvSpPr>
          <p:cNvPr id="263172" name="Text Box 4"/>
          <p:cNvSpPr txBox="1"/>
          <p:nvPr/>
        </p:nvSpPr>
        <p:spPr>
          <a:xfrm>
            <a:off x="4125913" y="2497138"/>
            <a:ext cx="4114800" cy="1311275"/>
          </a:xfrm>
          <a:prstGeom prst="rect">
            <a:avLst/>
          </a:prstGeom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</a:rPr>
              <a:t>G</a:t>
            </a:r>
            <a:r>
              <a:rPr lang="en-US" altLang="zh-CN" sz="3200" b="1" baseline="-25000" dirty="0">
                <a:solidFill>
                  <a:srgbClr val="070709"/>
                </a:solidFill>
              </a:rPr>
              <a:t>1</a:t>
            </a:r>
            <a:r>
              <a:rPr lang="en-US" altLang="zh-CN" sz="3200" b="1" dirty="0">
                <a:solidFill>
                  <a:srgbClr val="070709"/>
                </a:solidFill>
              </a:rPr>
              <a:t>[N]:</a:t>
            </a:r>
            <a:endParaRPr lang="en-US" altLang="zh-CN" sz="3200" b="1" dirty="0">
              <a:solidFill>
                <a:srgbClr val="070709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</a:rPr>
              <a:t>N→0N | 1N | 0 | 1</a:t>
            </a:r>
            <a:endParaRPr lang="en-US" altLang="zh-CN" sz="3200" b="1" dirty="0">
              <a:solidFill>
                <a:srgbClr val="070709"/>
              </a:solidFill>
            </a:endParaRPr>
          </a:p>
        </p:txBody>
      </p:sp>
      <p:sp>
        <p:nvSpPr>
          <p:cNvPr id="263173" name="Rectangle 5"/>
          <p:cNvSpPr/>
          <p:nvPr/>
        </p:nvSpPr>
        <p:spPr>
          <a:xfrm>
            <a:off x="4049713" y="1811338"/>
            <a:ext cx="222408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Pct val="90000"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</a:rPr>
              <a:t>也可写成：</a:t>
            </a:r>
            <a:endParaRPr lang="zh-CN" altLang="en-US" sz="3200" b="1" dirty="0">
              <a:solidFill>
                <a:srgbClr val="070709"/>
              </a:solidFill>
            </a:endParaRPr>
          </a:p>
        </p:txBody>
      </p:sp>
      <p:sp>
        <p:nvSpPr>
          <p:cNvPr id="17417" name="Rectangle 6"/>
          <p:cNvSpPr/>
          <p:nvPr/>
        </p:nvSpPr>
        <p:spPr>
          <a:xfrm>
            <a:off x="539750" y="549275"/>
            <a:ext cx="3419475" cy="4635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文法举例</a:t>
            </a:r>
            <a:endParaRPr lang="en-US" altLang="zh-CN" sz="3600" b="1" dirty="0">
              <a:solidFill>
                <a:srgbClr val="FF00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63175" name="AutoShape 7"/>
          <p:cNvSpPr/>
          <p:nvPr/>
        </p:nvSpPr>
        <p:spPr>
          <a:xfrm>
            <a:off x="3348038" y="3860800"/>
            <a:ext cx="2592387" cy="1008063"/>
          </a:xfrm>
          <a:prstGeom prst="cloudCallout">
            <a:avLst>
              <a:gd name="adj1" fmla="val -109338"/>
              <a:gd name="adj2" fmla="val -214093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3399"/>
                </a:solidFill>
                <a:ea typeface="方正舒体" panose="02010601030101010101" pitchFamily="2" charset="-122"/>
              </a:rPr>
              <a:t>表示文法的开始符号</a:t>
            </a:r>
            <a:endParaRPr lang="zh-CN" altLang="en-US" sz="2400" b="1" dirty="0">
              <a:solidFill>
                <a:srgbClr val="FF3399"/>
              </a:solidFill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0" grpId="0"/>
      <p:bldP spid="263171" grpId="0" animBg="1"/>
      <p:bldP spid="263172" grpId="0" animBg="1"/>
      <p:bldP spid="263173" grpId="0"/>
      <p:bldP spid="2631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日期占位符 1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8435" name="页脚占位符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8437" name="Rectangle 2"/>
          <p:cNvSpPr/>
          <p:nvPr/>
        </p:nvSpPr>
        <p:spPr>
          <a:xfrm>
            <a:off x="611188" y="1196975"/>
            <a:ext cx="8208962" cy="4090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Pct val="90000"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文法</a:t>
            </a:r>
            <a:r>
              <a:rPr lang="en-US" altLang="zh-CN" sz="3200" b="1" dirty="0">
                <a:solidFill>
                  <a:srgbClr val="070709"/>
                </a:solidFill>
              </a:rPr>
              <a:t>G[exp]</a:t>
            </a:r>
            <a:endParaRPr lang="en-US" altLang="zh-CN" sz="3200" b="1" dirty="0">
              <a:solidFill>
                <a:srgbClr val="070709"/>
              </a:solidFill>
            </a:endParaRPr>
          </a:p>
          <a:p>
            <a:pPr marL="0" lvl="0" indent="0" eaLnBrk="1" hangingPunct="1">
              <a:buClrTx/>
              <a:buSzPct val="90000"/>
              <a:buNone/>
            </a:pPr>
            <a:r>
              <a:rPr lang="en-US" altLang="zh-CN" sz="3200" b="1" i="1" dirty="0">
                <a:solidFill>
                  <a:srgbClr val="070709"/>
                </a:solidFill>
              </a:rPr>
              <a:t>exp </a:t>
            </a:r>
            <a:r>
              <a:rPr lang="zh-CN" altLang="en-US" sz="3200" b="1" dirty="0">
                <a:solidFill>
                  <a:srgbClr val="070709"/>
                </a:solidFill>
                <a:ea typeface="MingLiU" pitchFamily="49" charset="-128"/>
              </a:rPr>
              <a:t>→</a:t>
            </a:r>
            <a:r>
              <a:rPr lang="en-US" altLang="zh-CN" sz="3200" b="1" i="1" dirty="0">
                <a:solidFill>
                  <a:srgbClr val="070709"/>
                </a:solidFill>
              </a:rPr>
              <a:t> exp op exp</a:t>
            </a:r>
            <a:endParaRPr lang="en-US" altLang="zh-CN" sz="3200" b="1" i="1" dirty="0">
              <a:solidFill>
                <a:srgbClr val="070709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i="1" dirty="0">
                <a:solidFill>
                  <a:srgbClr val="070709"/>
                </a:solidFill>
              </a:rPr>
              <a:t>exp </a:t>
            </a:r>
            <a:r>
              <a:rPr lang="zh-CN" altLang="en-US" sz="3200" b="1" dirty="0">
                <a:solidFill>
                  <a:srgbClr val="070709"/>
                </a:solidFill>
                <a:ea typeface="MingLiU" pitchFamily="49" charset="-128"/>
              </a:rPr>
              <a:t>→</a:t>
            </a:r>
            <a:r>
              <a:rPr lang="en-US" altLang="zh-CN" sz="3200" b="1" dirty="0">
                <a:solidFill>
                  <a:srgbClr val="070709"/>
                </a:solidFill>
              </a:rPr>
              <a:t>( </a:t>
            </a:r>
            <a:r>
              <a:rPr lang="en-US" altLang="zh-CN" sz="3200" b="1" i="1" dirty="0">
                <a:solidFill>
                  <a:srgbClr val="070709"/>
                </a:solidFill>
              </a:rPr>
              <a:t>exp </a:t>
            </a:r>
            <a:r>
              <a:rPr lang="en-US" altLang="zh-CN" sz="3200" b="1" dirty="0">
                <a:solidFill>
                  <a:srgbClr val="070709"/>
                </a:solidFill>
              </a:rPr>
              <a:t>)</a:t>
            </a:r>
            <a:endParaRPr lang="en-US" altLang="zh-CN" sz="3200" b="1" dirty="0">
              <a:solidFill>
                <a:srgbClr val="070709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i="1" dirty="0">
                <a:solidFill>
                  <a:srgbClr val="070709"/>
                </a:solidFill>
              </a:rPr>
              <a:t>exp </a:t>
            </a:r>
            <a:r>
              <a:rPr lang="zh-CN" altLang="en-US" sz="3200" b="1" dirty="0">
                <a:solidFill>
                  <a:srgbClr val="070709"/>
                </a:solidFill>
                <a:ea typeface="MingLiU" pitchFamily="49" charset="-128"/>
              </a:rPr>
              <a:t>→</a:t>
            </a:r>
            <a:r>
              <a:rPr lang="en-US" altLang="zh-CN" sz="3200" b="1" i="1" dirty="0">
                <a:solidFill>
                  <a:srgbClr val="070709"/>
                </a:solidFill>
              </a:rPr>
              <a:t> </a:t>
            </a:r>
            <a:r>
              <a:rPr lang="en-US" altLang="zh-CN" sz="3200" b="1" dirty="0"/>
              <a:t>number</a:t>
            </a:r>
            <a:endParaRPr lang="en-US" altLang="zh-CN" sz="3200" b="1" dirty="0"/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i="1" dirty="0">
                <a:solidFill>
                  <a:srgbClr val="070709"/>
                </a:solidFill>
              </a:rPr>
              <a:t>op </a:t>
            </a:r>
            <a:r>
              <a:rPr lang="zh-CN" altLang="en-US" sz="3200" b="1" dirty="0">
                <a:solidFill>
                  <a:srgbClr val="070709"/>
                </a:solidFill>
                <a:ea typeface="MingLiU" pitchFamily="49" charset="-128"/>
              </a:rPr>
              <a:t>→</a:t>
            </a:r>
            <a:r>
              <a:rPr lang="en-US" altLang="zh-CN" sz="3200" b="1" dirty="0">
                <a:solidFill>
                  <a:srgbClr val="070709"/>
                </a:solidFill>
              </a:rPr>
              <a:t> </a:t>
            </a:r>
            <a:r>
              <a:rPr lang="en-US" altLang="zh-CN" sz="3200" b="1" dirty="0"/>
              <a:t>+ </a:t>
            </a:r>
            <a:r>
              <a:rPr lang="en-US" altLang="zh-CN" sz="3200" b="1" dirty="0">
                <a:solidFill>
                  <a:srgbClr val="070709"/>
                </a:solidFill>
              </a:rPr>
              <a:t>| </a:t>
            </a:r>
            <a:r>
              <a:rPr lang="en-US" altLang="zh-CN" sz="3200" b="1" dirty="0"/>
              <a:t>- </a:t>
            </a:r>
            <a:r>
              <a:rPr lang="en-US" altLang="zh-CN" sz="3200" b="1" dirty="0">
                <a:solidFill>
                  <a:srgbClr val="070709"/>
                </a:solidFill>
              </a:rPr>
              <a:t>| </a:t>
            </a:r>
            <a:r>
              <a:rPr lang="en-US" altLang="zh-CN" sz="3200" b="1" dirty="0"/>
              <a:t>*</a:t>
            </a:r>
            <a:endParaRPr lang="zh-CN" altLang="en-US" sz="3200" b="1" i="1" dirty="0"/>
          </a:p>
          <a:p>
            <a:pPr marL="0" lvl="0" indent="0" eaLnBrk="1" hangingPunct="1">
              <a:spcBef>
                <a:spcPct val="50000"/>
              </a:spcBef>
              <a:buClrTx/>
              <a:buSzPct val="90000"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的终结符、非终结符、开始符号分别为？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</p:txBody>
      </p:sp>
      <p:sp>
        <p:nvSpPr>
          <p:cNvPr id="18438" name="Rectangle 3"/>
          <p:cNvSpPr/>
          <p:nvPr/>
        </p:nvSpPr>
        <p:spPr>
          <a:xfrm>
            <a:off x="539750" y="549275"/>
            <a:ext cx="3419475" cy="4635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文法举例</a:t>
            </a:r>
            <a:endParaRPr lang="en-US" altLang="zh-CN" sz="3600" b="1" dirty="0">
              <a:solidFill>
                <a:srgbClr val="FF00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945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946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9461" name="Rectangle 2"/>
          <p:cNvSpPr>
            <a:spLocks noGrp="1"/>
          </p:cNvSpPr>
          <p:nvPr>
            <p:ph type="title"/>
          </p:nvPr>
        </p:nvSpPr>
        <p:spPr>
          <a:xfrm>
            <a:off x="468313" y="304800"/>
            <a:ext cx="8001000" cy="8207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3.2 上下文无关文法的形式定义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en-US" altLang="zh-CN" b="1" dirty="0">
              <a:latin typeface="方正舒体" panose="02010601030101010101" pitchFamily="2" charset="-122"/>
            </a:endParaRPr>
          </a:p>
        </p:txBody>
      </p:sp>
      <p:sp>
        <p:nvSpPr>
          <p:cNvPr id="19462" name="Rectangle 3"/>
          <p:cNvSpPr>
            <a:spLocks noGrp="1"/>
          </p:cNvSpPr>
          <p:nvPr>
            <p:ph idx="1"/>
          </p:nvPr>
        </p:nvSpPr>
        <p:spPr>
          <a:xfrm>
            <a:off x="539750" y="1196975"/>
            <a:ext cx="8072438" cy="381635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上下文无关文法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即2型文法)的形式定义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推导和规约的定义</a:t>
            </a:r>
            <a:endParaRPr lang="zh-CN" altLang="en-US" sz="28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句型和句子的定义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最左和最右推导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文法定义的语言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递归产生式和递归文法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chomsky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文法的分类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文法和语言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048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048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04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b="1" dirty="0"/>
              <a:t>2.</a:t>
            </a:r>
            <a:r>
              <a:rPr lang="zh-CN" altLang="en-US" b="1" dirty="0"/>
              <a:t>推导和规约的定义</a:t>
            </a:r>
            <a:endParaRPr lang="zh-CN" altLang="en-US" b="1" dirty="0"/>
          </a:p>
        </p:txBody>
      </p:sp>
      <p:sp>
        <p:nvSpPr>
          <p:cNvPr id="1221635" name="Rectangle 3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35274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rgbClr val="070709"/>
                </a:solidFill>
              </a:rPr>
              <a:t>包含加法、减法和乘法的简单整型算术表达式的语法结构：</a:t>
            </a:r>
            <a:endParaRPr lang="zh-CN" altLang="en-US" b="1" dirty="0">
              <a:solidFill>
                <a:srgbClr val="070709"/>
              </a:solidFill>
            </a:endParaRPr>
          </a:p>
          <a:p>
            <a:pPr lvl="2" eaLnBrk="1" hangingPunct="1"/>
            <a:r>
              <a:rPr lang="en-US" altLang="zh-CN" b="1" i="1" dirty="0">
                <a:solidFill>
                  <a:srgbClr val="070709"/>
                </a:solidFill>
              </a:rPr>
              <a:t>exp </a:t>
            </a:r>
            <a:r>
              <a:rPr lang="zh-CN" altLang="en-US" b="1" dirty="0">
                <a:solidFill>
                  <a:srgbClr val="070709"/>
                </a:solidFill>
              </a:rPr>
              <a:t>→</a:t>
            </a:r>
            <a:r>
              <a:rPr lang="en-US" altLang="zh-CN" b="1" i="1" dirty="0">
                <a:solidFill>
                  <a:srgbClr val="070709"/>
                </a:solidFill>
              </a:rPr>
              <a:t> exp op exp</a:t>
            </a:r>
            <a:endParaRPr lang="en-US" altLang="zh-CN" b="1" i="1" dirty="0">
              <a:solidFill>
                <a:srgbClr val="070709"/>
              </a:solidFill>
            </a:endParaRPr>
          </a:p>
          <a:p>
            <a:pPr lvl="2" eaLnBrk="1" hangingPunct="1"/>
            <a:r>
              <a:rPr lang="en-US" altLang="zh-CN" b="1" i="1" dirty="0">
                <a:solidFill>
                  <a:srgbClr val="070709"/>
                </a:solidFill>
              </a:rPr>
              <a:t>exp </a:t>
            </a:r>
            <a:r>
              <a:rPr lang="zh-CN" altLang="en-US" b="1" dirty="0">
                <a:solidFill>
                  <a:srgbClr val="070709"/>
                </a:solidFill>
              </a:rPr>
              <a:t>→</a:t>
            </a:r>
            <a:r>
              <a:rPr lang="en-US" altLang="zh-CN" b="1" dirty="0">
                <a:solidFill>
                  <a:srgbClr val="FF0066"/>
                </a:solidFill>
              </a:rPr>
              <a:t>( </a:t>
            </a:r>
            <a:r>
              <a:rPr lang="en-US" altLang="zh-CN" b="1" i="1" dirty="0">
                <a:solidFill>
                  <a:srgbClr val="070709"/>
                </a:solidFill>
              </a:rPr>
              <a:t>exp </a:t>
            </a:r>
            <a:r>
              <a:rPr lang="en-US" altLang="zh-CN" b="1" dirty="0">
                <a:solidFill>
                  <a:srgbClr val="FF0066"/>
                </a:solidFill>
              </a:rPr>
              <a:t>)</a:t>
            </a:r>
            <a:endParaRPr lang="en-US" altLang="zh-CN" b="1" dirty="0">
              <a:solidFill>
                <a:srgbClr val="FF0066"/>
              </a:solidFill>
            </a:endParaRPr>
          </a:p>
          <a:p>
            <a:pPr lvl="2" eaLnBrk="1" hangingPunct="1"/>
            <a:r>
              <a:rPr lang="en-US" altLang="zh-CN" b="1" i="1" dirty="0">
                <a:solidFill>
                  <a:srgbClr val="070709"/>
                </a:solidFill>
              </a:rPr>
              <a:t>exp </a:t>
            </a:r>
            <a:r>
              <a:rPr lang="zh-CN" altLang="en-US" b="1" dirty="0">
                <a:solidFill>
                  <a:srgbClr val="070709"/>
                </a:solidFill>
              </a:rPr>
              <a:t>→</a:t>
            </a:r>
            <a:r>
              <a:rPr lang="en-US" altLang="zh-CN" b="1" dirty="0">
                <a:solidFill>
                  <a:srgbClr val="070709"/>
                </a:solidFill>
              </a:rPr>
              <a:t> </a:t>
            </a:r>
            <a:r>
              <a:rPr lang="en-US" altLang="zh-CN" b="1" dirty="0">
                <a:solidFill>
                  <a:srgbClr val="FF0066"/>
                </a:solidFill>
              </a:rPr>
              <a:t>number</a:t>
            </a:r>
            <a:endParaRPr lang="en-US" altLang="zh-CN" b="1" dirty="0">
              <a:solidFill>
                <a:srgbClr val="FF0066"/>
              </a:solidFill>
            </a:endParaRPr>
          </a:p>
          <a:p>
            <a:pPr lvl="2" eaLnBrk="1" hangingPunct="1"/>
            <a:r>
              <a:rPr lang="en-US" altLang="zh-CN" b="1" i="1" dirty="0">
                <a:solidFill>
                  <a:srgbClr val="070709"/>
                </a:solidFill>
              </a:rPr>
              <a:t>op </a:t>
            </a:r>
            <a:r>
              <a:rPr lang="zh-CN" altLang="en-US" b="1" dirty="0">
                <a:solidFill>
                  <a:srgbClr val="070709"/>
                </a:solidFill>
              </a:rPr>
              <a:t>→</a:t>
            </a:r>
            <a:r>
              <a:rPr lang="en-US" altLang="zh-CN" b="1" dirty="0">
                <a:solidFill>
                  <a:srgbClr val="070709"/>
                </a:solidFill>
              </a:rPr>
              <a:t> </a:t>
            </a:r>
            <a:r>
              <a:rPr lang="en-US" altLang="zh-CN" b="1" dirty="0">
                <a:solidFill>
                  <a:srgbClr val="FF0066"/>
                </a:solidFill>
              </a:rPr>
              <a:t>+</a:t>
            </a:r>
            <a:r>
              <a:rPr lang="en-US" altLang="zh-CN" b="1" dirty="0">
                <a:solidFill>
                  <a:srgbClr val="070709"/>
                </a:solidFill>
              </a:rPr>
              <a:t>|</a:t>
            </a:r>
            <a:r>
              <a:rPr lang="en-US" altLang="zh-CN" b="1" dirty="0">
                <a:solidFill>
                  <a:srgbClr val="FF0066"/>
                </a:solidFill>
              </a:rPr>
              <a:t>-</a:t>
            </a:r>
            <a:r>
              <a:rPr lang="en-US" altLang="zh-CN" b="1" dirty="0">
                <a:solidFill>
                  <a:srgbClr val="070709"/>
                </a:solidFill>
              </a:rPr>
              <a:t>|</a:t>
            </a:r>
            <a:r>
              <a:rPr lang="en-US" altLang="zh-CN" b="1" dirty="0">
                <a:solidFill>
                  <a:srgbClr val="FF0066"/>
                </a:solidFill>
              </a:rPr>
              <a:t>*</a:t>
            </a:r>
            <a:endParaRPr lang="en-US" altLang="zh-CN" b="1" dirty="0">
              <a:solidFill>
                <a:srgbClr val="FF0066"/>
              </a:solidFill>
            </a:endParaRPr>
          </a:p>
          <a:p>
            <a:pPr eaLnBrk="1" hangingPunct="1"/>
            <a:r>
              <a:rPr lang="en-US" altLang="zh-CN" b="1" dirty="0"/>
              <a:t>number </a:t>
            </a:r>
            <a:r>
              <a:rPr lang="en-US" altLang="zh-CN" b="1" i="1" dirty="0">
                <a:solidFill>
                  <a:srgbClr val="070709"/>
                </a:solidFill>
              </a:rPr>
              <a:t>– </a:t>
            </a:r>
            <a:r>
              <a:rPr lang="en-US" altLang="zh-CN" b="1" dirty="0"/>
              <a:t>number</a:t>
            </a:r>
            <a:r>
              <a:rPr lang="zh-CN" altLang="en-US" b="1" dirty="0"/>
              <a:t>是否是一个合法的句子？</a:t>
            </a:r>
            <a:endParaRPr lang="zh-CN" altLang="en-US" dirty="0"/>
          </a:p>
        </p:txBody>
      </p:sp>
      <p:sp>
        <p:nvSpPr>
          <p:cNvPr id="20487" name="AutoShape 4">
            <a:hlinkClick r:id="" action="ppaction://noaction"/>
          </p:cNvPr>
          <p:cNvSpPr/>
          <p:nvPr/>
        </p:nvSpPr>
        <p:spPr>
          <a:xfrm>
            <a:off x="7572375" y="5500688"/>
            <a:ext cx="671513" cy="304800"/>
          </a:xfrm>
          <a:prstGeom prst="curvedDownArrow">
            <a:avLst>
              <a:gd name="adj1" fmla="val 39878"/>
              <a:gd name="adj2" fmla="val 79781"/>
              <a:gd name="adj3" fmla="val 33333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charRg st="81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21635">
                                            <p:txEl>
                                              <p:charRg st="81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150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150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1509" name="Rectangle 6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01000" cy="820738"/>
          </a:xfrm>
          <a:ln/>
        </p:spPr>
        <p:txBody>
          <a:bodyPr vert="horz" wrap="square" lIns="91440" tIns="45720" rIns="91440" bIns="45720" anchor="b" anchorCtr="0"/>
          <a:p>
            <a:pPr marL="685800" indent="-685800" eaLnBrk="1" hangingPunct="1"/>
            <a:r>
              <a:rPr lang="en-US" altLang="zh-CN" b="1" dirty="0"/>
              <a:t>2.</a:t>
            </a:r>
            <a:r>
              <a:rPr lang="zh-CN" altLang="en-US" b="1" dirty="0"/>
              <a:t>推导和规约的定义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en-US" altLang="zh-CN" b="1" dirty="0"/>
          </a:p>
        </p:txBody>
      </p:sp>
      <p:sp>
        <p:nvSpPr>
          <p:cNvPr id="270343" name="Rectangle 7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417671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FF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直接推导</a:t>
            </a:r>
            <a:r>
              <a:rPr lang="zh-CN" altLang="en-US" b="1" dirty="0">
                <a:solidFill>
                  <a:srgbClr val="03010F"/>
                </a:solidFill>
                <a:sym typeface="Symbol" panose="05050102010706020507" pitchFamily="18" charset="2"/>
              </a:rPr>
              <a:t>或</a:t>
            </a:r>
            <a:r>
              <a:rPr lang="zh-CN" altLang="en-US" b="1" dirty="0">
                <a:solidFill>
                  <a:srgbClr val="FF0066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一步推导</a:t>
            </a:r>
            <a:endParaRPr lang="zh-CN" altLang="en-US" b="1" dirty="0">
              <a:solidFill>
                <a:srgbClr val="FF0066"/>
              </a:solidFill>
              <a:latin typeface="华文琥珀" panose="02010800040101010101" pitchFamily="2" charset="-122"/>
              <a:ea typeface="华文琥珀" panose="0201080004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直接推导就是产生式规则的一次运用，即用产生式的右部替换左部</a:t>
            </a:r>
            <a:r>
              <a:rPr lang="zh-CN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，记为</a:t>
            </a:r>
            <a:r>
              <a:rPr lang="zh-CN" altLang="en-US" b="1" dirty="0">
                <a:solidFill>
                  <a:srgbClr val="03010F"/>
                </a:solidFill>
                <a:sym typeface="Symbol" panose="05050102010706020507" pitchFamily="18" charset="2"/>
              </a:rPr>
              <a:t>“”</a:t>
            </a:r>
            <a:r>
              <a:rPr lang="zh-CN" altLang="en-US" b="1" dirty="0"/>
              <a:t> 。</a:t>
            </a:r>
            <a:endParaRPr lang="en-US" altLang="zh-CN" b="1" dirty="0">
              <a:solidFill>
                <a:srgbClr val="FF006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直接推导的定义</a:t>
            </a:r>
            <a:r>
              <a:rPr lang="zh-CN" altLang="en-US" b="1" dirty="0">
                <a:solidFill>
                  <a:srgbClr val="03010F"/>
                </a:solidFill>
              </a:rPr>
              <a:t>：若有</a:t>
            </a:r>
            <a:r>
              <a:rPr lang="en-US" altLang="zh-CN" b="1" dirty="0">
                <a:solidFill>
                  <a:srgbClr val="03010F"/>
                </a:solidFill>
              </a:rPr>
              <a:t>v,w</a:t>
            </a:r>
            <a:r>
              <a:rPr lang="zh-CN" altLang="en-US" b="1" dirty="0">
                <a:solidFill>
                  <a:srgbClr val="03010F"/>
                </a:solidFill>
              </a:rPr>
              <a:t>满足： </a:t>
            </a:r>
            <a:r>
              <a:rPr lang="en-US" altLang="zh-CN" b="1" dirty="0">
                <a:solidFill>
                  <a:srgbClr val="03010F"/>
                </a:solidFill>
              </a:rPr>
              <a:t>v=γ</a:t>
            </a:r>
            <a:r>
              <a:rPr lang="en-US" altLang="zh-CN" b="1" dirty="0">
                <a:solidFill>
                  <a:srgbClr val="FF0066"/>
                </a:solidFill>
              </a:rPr>
              <a:t>α</a:t>
            </a:r>
            <a:r>
              <a:rPr lang="en-US" altLang="zh-CN" b="1" dirty="0">
                <a:solidFill>
                  <a:srgbClr val="03010F"/>
                </a:solidFill>
              </a:rPr>
              <a:t>δ,	w=γ</a:t>
            </a:r>
            <a:r>
              <a:rPr lang="en-US" altLang="zh-CN" b="1" dirty="0">
                <a:solidFill>
                  <a:srgbClr val="FF0066"/>
                </a:solidFill>
              </a:rPr>
              <a:t>β</a:t>
            </a:r>
            <a:r>
              <a:rPr lang="en-US" altLang="zh-CN" b="1" dirty="0">
                <a:solidFill>
                  <a:srgbClr val="03010F"/>
                </a:solidFill>
              </a:rPr>
              <a:t>δ</a:t>
            </a:r>
            <a:endParaRPr lang="en-US" altLang="zh-CN" b="1" dirty="0">
              <a:solidFill>
                <a:srgbClr val="03010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3010F"/>
                </a:solidFill>
              </a:rPr>
              <a:t>     </a:t>
            </a:r>
            <a:r>
              <a:rPr lang="zh-CN" altLang="en-US" sz="2600" b="1" dirty="0">
                <a:solidFill>
                  <a:srgbClr val="03010F"/>
                </a:solidFill>
              </a:rPr>
              <a:t>其中：</a:t>
            </a:r>
            <a:r>
              <a:rPr lang="en-US" altLang="zh-CN" sz="2600" b="1" dirty="0">
                <a:solidFill>
                  <a:srgbClr val="03010F"/>
                </a:solidFill>
              </a:rPr>
              <a:t>α→β</a:t>
            </a:r>
            <a:r>
              <a:rPr lang="zh-CN" altLang="en-US" sz="2600" b="1" dirty="0">
                <a:solidFill>
                  <a:srgbClr val="03010F"/>
                </a:solidFill>
              </a:rPr>
              <a:t>是文法</a:t>
            </a:r>
            <a:r>
              <a:rPr lang="en-US" altLang="zh-CN" sz="2600" b="1" dirty="0">
                <a:solidFill>
                  <a:srgbClr val="03010F"/>
                </a:solidFill>
              </a:rPr>
              <a:t>G</a:t>
            </a:r>
            <a:r>
              <a:rPr lang="zh-CN" altLang="en-US" sz="2600" b="1" dirty="0">
                <a:solidFill>
                  <a:srgbClr val="03010F"/>
                </a:solidFill>
              </a:rPr>
              <a:t>的产生式，</a:t>
            </a:r>
            <a:endParaRPr lang="zh-CN" altLang="en-US" sz="2600" b="1" dirty="0">
              <a:solidFill>
                <a:srgbClr val="03010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3010F"/>
                </a:solidFill>
              </a:rPr>
              <a:t>		     </a:t>
            </a:r>
            <a:r>
              <a:rPr lang="en-US" altLang="zh-CN" sz="2600" b="1" dirty="0">
                <a:solidFill>
                  <a:srgbClr val="03010F"/>
                </a:solidFill>
              </a:rPr>
              <a:t>γ∈ </a:t>
            </a:r>
            <a:r>
              <a:rPr lang="zh-CN" altLang="en-US" sz="2600" b="1" dirty="0">
                <a:solidFill>
                  <a:srgbClr val="070709"/>
                </a:solidFill>
              </a:rPr>
              <a:t>(</a:t>
            </a:r>
            <a:r>
              <a:rPr lang="en-US" altLang="zh-CN" sz="2600" b="1" dirty="0">
                <a:solidFill>
                  <a:srgbClr val="070709"/>
                </a:solidFill>
              </a:rPr>
              <a:t>V</a:t>
            </a:r>
            <a:r>
              <a:rPr lang="en-US" altLang="zh-CN" sz="2600" b="1" baseline="-25000" dirty="0">
                <a:solidFill>
                  <a:srgbClr val="070709"/>
                </a:solidFill>
              </a:rPr>
              <a:t>T</a:t>
            </a:r>
            <a:r>
              <a:rPr lang="en-US" altLang="zh-CN" sz="2600" b="1" dirty="0">
                <a:solidFill>
                  <a:srgbClr val="070709"/>
                </a:solidFill>
              </a:rPr>
              <a:t> ∪ V</a:t>
            </a:r>
            <a:r>
              <a:rPr lang="en-US" altLang="zh-CN" sz="2600" b="1" baseline="-25000" dirty="0">
                <a:solidFill>
                  <a:srgbClr val="070709"/>
                </a:solidFill>
              </a:rPr>
              <a:t>N</a:t>
            </a:r>
            <a:r>
              <a:rPr lang="en-US" altLang="zh-CN" sz="2600" b="1" dirty="0">
                <a:solidFill>
                  <a:srgbClr val="070709"/>
                </a:solidFill>
              </a:rPr>
              <a:t>)</a:t>
            </a:r>
            <a:r>
              <a:rPr lang="zh-CN" altLang="en-US" sz="2600" b="1" dirty="0">
                <a:solidFill>
                  <a:srgbClr val="070709"/>
                </a:solidFill>
              </a:rPr>
              <a:t>*</a:t>
            </a:r>
            <a:r>
              <a:rPr lang="en-US" altLang="zh-CN" sz="2600" b="1" dirty="0">
                <a:solidFill>
                  <a:srgbClr val="03010F"/>
                </a:solidFill>
              </a:rPr>
              <a:t>,δ∈ </a:t>
            </a:r>
            <a:r>
              <a:rPr lang="zh-CN" altLang="en-US" sz="2600" b="1" dirty="0">
                <a:solidFill>
                  <a:srgbClr val="070709"/>
                </a:solidFill>
              </a:rPr>
              <a:t>(</a:t>
            </a:r>
            <a:r>
              <a:rPr lang="en-US" altLang="zh-CN" sz="2600" b="1" dirty="0">
                <a:solidFill>
                  <a:srgbClr val="070709"/>
                </a:solidFill>
              </a:rPr>
              <a:t>V</a:t>
            </a:r>
            <a:r>
              <a:rPr lang="en-US" altLang="zh-CN" sz="2600" b="1" baseline="-25000" dirty="0">
                <a:solidFill>
                  <a:srgbClr val="070709"/>
                </a:solidFill>
              </a:rPr>
              <a:t>T</a:t>
            </a:r>
            <a:r>
              <a:rPr lang="en-US" altLang="zh-CN" sz="2600" b="1" dirty="0">
                <a:solidFill>
                  <a:srgbClr val="070709"/>
                </a:solidFill>
              </a:rPr>
              <a:t> ∪ V</a:t>
            </a:r>
            <a:r>
              <a:rPr lang="en-US" altLang="zh-CN" sz="2600" b="1" baseline="-25000" dirty="0">
                <a:solidFill>
                  <a:srgbClr val="070709"/>
                </a:solidFill>
              </a:rPr>
              <a:t>N</a:t>
            </a:r>
            <a:r>
              <a:rPr lang="en-US" altLang="zh-CN" sz="2600" b="1" dirty="0">
                <a:solidFill>
                  <a:srgbClr val="070709"/>
                </a:solidFill>
              </a:rPr>
              <a:t>)</a:t>
            </a:r>
            <a:r>
              <a:rPr lang="zh-CN" altLang="en-US" sz="2600" b="1" dirty="0">
                <a:solidFill>
                  <a:srgbClr val="070709"/>
                </a:solidFill>
              </a:rPr>
              <a:t>*</a:t>
            </a:r>
            <a:endParaRPr lang="en-US" altLang="zh-CN" sz="2600" b="1" dirty="0">
              <a:solidFill>
                <a:srgbClr val="03010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3010F"/>
                </a:solidFill>
              </a:rPr>
              <a:t>	则称</a:t>
            </a:r>
            <a:r>
              <a:rPr lang="en-US" altLang="zh-CN" b="1" dirty="0">
                <a:solidFill>
                  <a:srgbClr val="FF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v</a:t>
            </a:r>
            <a:r>
              <a:rPr lang="zh-CN" altLang="en-US" b="1" dirty="0">
                <a:solidFill>
                  <a:srgbClr val="FF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直接推导到</a:t>
            </a:r>
            <a:r>
              <a:rPr lang="en-US" altLang="zh-CN" b="1" dirty="0">
                <a:solidFill>
                  <a:srgbClr val="FF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w</a:t>
            </a:r>
            <a:r>
              <a:rPr lang="zh-CN" altLang="en-US" b="1" dirty="0">
                <a:solidFill>
                  <a:srgbClr val="03010F"/>
                </a:solidFill>
              </a:rPr>
              <a:t>，</a:t>
            </a:r>
            <a:r>
              <a:rPr lang="zh-CN" altLang="zh-CN" b="1" dirty="0">
                <a:solidFill>
                  <a:srgbClr val="03010F"/>
                </a:solidFill>
              </a:rPr>
              <a:t>记作</a:t>
            </a:r>
            <a:r>
              <a:rPr lang="zh-CN" altLang="en-US" b="1" dirty="0">
                <a:solidFill>
                  <a:srgbClr val="03010F"/>
                </a:solidFill>
              </a:rPr>
              <a:t> </a:t>
            </a:r>
            <a:r>
              <a:rPr lang="en-US" altLang="zh-CN" b="1" dirty="0">
                <a:solidFill>
                  <a:srgbClr val="03010F"/>
                </a:solidFill>
              </a:rPr>
              <a:t>v </a:t>
            </a:r>
            <a:r>
              <a:rPr lang="en-US" altLang="zh-CN" b="1" dirty="0">
                <a:solidFill>
                  <a:srgbClr val="03010F"/>
                </a:solidFill>
                <a:sym typeface="Symbol" panose="05050102010706020507" pitchFamily="18" charset="2"/>
              </a:rPr>
              <a:t> </a:t>
            </a:r>
            <a:r>
              <a:rPr lang="en-US" altLang="zh-CN" b="1" dirty="0">
                <a:solidFill>
                  <a:srgbClr val="03010F"/>
                </a:solidFill>
              </a:rPr>
              <a:t>w，</a:t>
            </a:r>
            <a:r>
              <a:rPr lang="zh-CN" altLang="en-US" b="1" dirty="0">
                <a:solidFill>
                  <a:srgbClr val="03010F"/>
                </a:solidFill>
              </a:rPr>
              <a:t>也称</a:t>
            </a:r>
            <a:r>
              <a:rPr lang="en-US" altLang="zh-CN" b="1" dirty="0">
                <a:solidFill>
                  <a:srgbClr val="FF0066"/>
                </a:solidFill>
              </a:rPr>
              <a:t>w</a:t>
            </a:r>
            <a:r>
              <a:rPr lang="zh-CN" altLang="zh-CN" b="1" dirty="0">
                <a:solidFill>
                  <a:srgbClr val="FF0066"/>
                </a:solidFill>
              </a:rPr>
              <a:t>直接归约到</a:t>
            </a:r>
            <a:r>
              <a:rPr lang="en-US" altLang="zh-CN" b="1" dirty="0">
                <a:solidFill>
                  <a:srgbClr val="FF0066"/>
                </a:solidFill>
              </a:rPr>
              <a:t>v。</a:t>
            </a:r>
            <a:endParaRPr lang="en-US" altLang="zh-CN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7034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>
                                            <p:txEl>
                                              <p:charRg st="1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70343">
                                            <p:txEl>
                                              <p:charRg st="1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>
                                            <p:txEl>
                                              <p:charRg st="4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70343">
                                            <p:txEl>
                                              <p:charRg st="48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>
                                            <p:txEl>
                                              <p:charRg st="7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70343">
                                            <p:txEl>
                                              <p:charRg st="78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>
                                            <p:txEl>
                                              <p:charRg st="99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70343">
                                            <p:txEl>
                                              <p:charRg st="99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>
                                            <p:txEl>
                                              <p:charRg st="134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270343">
                                            <p:txEl>
                                              <p:charRg st="134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253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253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71362" name="Rectangle 2"/>
          <p:cNvSpPr/>
          <p:nvPr/>
        </p:nvSpPr>
        <p:spPr>
          <a:xfrm>
            <a:off x="539750" y="1196975"/>
            <a:ext cx="7691438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Monotype Sorts"/>
              <a:buNone/>
            </a:pPr>
            <a:r>
              <a:rPr lang="zh-CN" altLang="en-US" sz="3200" b="1" dirty="0">
                <a:solidFill>
                  <a:srgbClr val="03010F"/>
                </a:solidFill>
              </a:rPr>
              <a:t>例：</a:t>
            </a:r>
            <a:r>
              <a:rPr lang="en-US" altLang="zh-CN" sz="3200" b="1" dirty="0">
                <a:solidFill>
                  <a:srgbClr val="03010F"/>
                </a:solidFill>
              </a:rPr>
              <a:t>G[S]：S→0S1，S→01</a:t>
            </a:r>
            <a:r>
              <a:rPr lang="en-US" altLang="zh-CN" sz="3200" b="1" dirty="0"/>
              <a:t> </a:t>
            </a:r>
            <a:endParaRPr lang="en-US" altLang="zh-CN" sz="3200" b="1" dirty="0"/>
          </a:p>
          <a:p>
            <a:pPr marL="0" lvl="0" indent="0" eaLnBrk="1" hangingPunct="1">
              <a:spcBef>
                <a:spcPct val="50000"/>
              </a:spcBef>
              <a:buFont typeface="Monotype Sorts"/>
              <a:buNone/>
            </a:pPr>
            <a:r>
              <a:rPr lang="zh-CN" altLang="en-US" sz="3200" b="1" dirty="0"/>
              <a:t>直接推导：</a:t>
            </a:r>
            <a:r>
              <a:rPr lang="zh-CN" altLang="en-US" sz="3200" b="1" dirty="0">
                <a:latin typeface="Tahoma" panose="020B0604030504040204" pitchFamily="34" charset="0"/>
              </a:rPr>
              <a:t> </a:t>
            </a:r>
            <a:r>
              <a:rPr lang="zh-CN" altLang="en-US" sz="3200" b="1" dirty="0">
                <a:sym typeface="Symbol" panose="05050102010706020507" pitchFamily="18" charset="2"/>
              </a:rPr>
              <a:t> </a:t>
            </a:r>
            <a:r>
              <a:rPr lang="zh-CN" altLang="en-US" sz="3200" dirty="0">
                <a:latin typeface="Tahoma" panose="020B0604030504040204" pitchFamily="34" charset="0"/>
              </a:rPr>
              <a:t>   </a:t>
            </a:r>
            <a:endParaRPr lang="zh-CN" altLang="en-US" sz="3200" dirty="0">
              <a:latin typeface="Tahoma" panose="020B0604030504040204" pitchFamily="34" charset="0"/>
            </a:endParaRPr>
          </a:p>
        </p:txBody>
      </p:sp>
      <p:sp>
        <p:nvSpPr>
          <p:cNvPr id="271363" name="Rectangle 3"/>
          <p:cNvSpPr/>
          <p:nvPr/>
        </p:nvSpPr>
        <p:spPr>
          <a:xfrm>
            <a:off x="2038350" y="2532063"/>
            <a:ext cx="3048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0S1</a:t>
            </a:r>
            <a:endParaRPr lang="zh-CN" altLang="en-US" sz="3200" b="1" dirty="0">
              <a:solidFill>
                <a:srgbClr val="FF0066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64" name="Rectangle 4"/>
          <p:cNvSpPr/>
          <p:nvPr/>
        </p:nvSpPr>
        <p:spPr>
          <a:xfrm>
            <a:off x="1816100" y="3043238"/>
            <a:ext cx="3505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  0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0S1</a:t>
            </a: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zh-CN" altLang="en-US" sz="3200" b="1" dirty="0">
              <a:solidFill>
                <a:srgbClr val="03010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65" name="Rectangle 5"/>
          <p:cNvSpPr/>
          <p:nvPr/>
        </p:nvSpPr>
        <p:spPr>
          <a:xfrm>
            <a:off x="1600200" y="3619500"/>
            <a:ext cx="449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00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11  00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0S1</a:t>
            </a: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11</a:t>
            </a:r>
            <a:endParaRPr lang="zh-CN" altLang="en-US" sz="3200" b="1" dirty="0">
              <a:solidFill>
                <a:srgbClr val="03010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366" name="Rectangle 6"/>
          <p:cNvSpPr/>
          <p:nvPr/>
        </p:nvSpPr>
        <p:spPr>
          <a:xfrm>
            <a:off x="1239838" y="4267200"/>
            <a:ext cx="548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000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111  000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01</a:t>
            </a: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111</a:t>
            </a:r>
            <a:endParaRPr lang="zh-CN" altLang="en-US" sz="3200" b="1" dirty="0">
              <a:solidFill>
                <a:srgbClr val="03010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2538" name="Rectangle 7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01000" cy="820738"/>
          </a:xfrm>
          <a:ln/>
        </p:spPr>
        <p:txBody>
          <a:bodyPr vert="horz" wrap="square" lIns="91440" tIns="45720" rIns="91440" bIns="45720" anchor="b" anchorCtr="0"/>
          <a:p>
            <a:pPr marL="685800" indent="-685800" eaLnBrk="1" hangingPunct="1"/>
            <a:r>
              <a:rPr lang="en-US" altLang="zh-CN" b="1" dirty="0"/>
              <a:t>2.</a:t>
            </a:r>
            <a:r>
              <a:rPr lang="zh-CN" altLang="en-US" b="1" dirty="0"/>
              <a:t>推导和规约的定义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7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2" grpId="0"/>
      <p:bldP spid="271363" grpId="0"/>
      <p:bldP spid="271364" grpId="0"/>
      <p:bldP spid="271365" grpId="0"/>
      <p:bldP spid="2713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14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14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149" name="Rectangle 2"/>
          <p:cNvSpPr/>
          <p:nvPr/>
        </p:nvSpPr>
        <p:spPr>
          <a:xfrm>
            <a:off x="539750" y="404813"/>
            <a:ext cx="8458200" cy="6159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第三章 上下文无关文法</a:t>
            </a:r>
            <a:endParaRPr lang="zh-CN" altLang="en-US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48837" name="Rectangle 5"/>
          <p:cNvSpPr>
            <a:spLocks noGrp="1"/>
          </p:cNvSpPr>
          <p:nvPr>
            <p:ph idx="1"/>
          </p:nvPr>
        </p:nvSpPr>
        <p:spPr>
          <a:xfrm>
            <a:off x="566738" y="1196975"/>
            <a:ext cx="8181975" cy="30956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本章的目的：</a:t>
            </a:r>
            <a:endParaRPr lang="zh-CN" altLang="en-US" b="1" dirty="0"/>
          </a:p>
          <a:p>
            <a:pPr lvl="1" eaLnBrk="1" hangingPunct="1"/>
            <a:r>
              <a:rPr lang="zh-CN" altLang="en-US" sz="2800" b="1" dirty="0"/>
              <a:t>为语言的语法描述寻求形式工具，要求该工具对程序设计语言给出精确无二义的语法描述。</a:t>
            </a:r>
            <a:endParaRPr lang="zh-CN" altLang="en-US" sz="2800" b="1" dirty="0"/>
          </a:p>
          <a:p>
            <a:pPr lvl="1" eaLnBrk="1" hangingPunct="1"/>
            <a:r>
              <a:rPr lang="zh-CN" altLang="en-US" sz="2800" b="1" dirty="0"/>
              <a:t>基于语法的形式化描述，语法分析算法见第四章。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883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charRg st="7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48837">
                                            <p:txEl>
                                              <p:charRg st="7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charRg st="48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48837">
                                            <p:txEl>
                                              <p:charRg st="48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355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355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72389" name="Rectangle 5"/>
          <p:cNvSpPr>
            <a:spLocks noGrp="1" noChangeArrowheads="1"/>
          </p:cNvSpPr>
          <p:nvPr>
            <p:ph idx="1"/>
          </p:nvPr>
        </p:nvSpPr>
        <p:spPr>
          <a:xfrm>
            <a:off x="481013" y="1268413"/>
            <a:ext cx="7948613" cy="3875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Symbol" panose="05050102010706020507" pitchFamily="18" charset="2"/>
              </a:rPr>
              <a:t>推导的定义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：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3010F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若存在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0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w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1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 ... 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3200" b="1" i="0" u="none" strike="noStrike" kern="0" cap="none" spc="0" normalizeH="0" baseline="-2500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n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 (n&gt;0),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用        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0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3617E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=&gt;+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3200" b="1" i="0" u="none" strike="noStrike" kern="0" cap="none" spc="0" normalizeH="0" baseline="-2500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n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表示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0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到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3200" b="1" i="0" u="none" strike="noStrike" kern="0" cap="none" spc="0" normalizeH="0" baseline="-2500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n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经历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3617E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一步或多步推导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，称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0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Symbol" panose="05050102010706020507" pitchFamily="18" charset="2"/>
              </a:rPr>
              <a:t>推导出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n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，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或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n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Symbol" panose="05050102010706020507" pitchFamily="18" charset="2"/>
              </a:rPr>
              <a:t>归约到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0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；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3010F"/>
              </a:solidFill>
              <a:effectLst/>
              <a:uLnTx/>
              <a:uFillTx/>
              <a:latin typeface="+mn-lt"/>
              <a:ea typeface="+mn-ea"/>
              <a:sym typeface="Symbol" panose="05050102010706020507" pitchFamily="18" charset="2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若有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0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=&gt;+ 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3200" b="1" i="0" u="none" strike="noStrike" kern="0" cap="none" spc="0" normalizeH="0" baseline="-2500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n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，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或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0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= 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3200" b="1" i="0" u="none" strike="noStrike" kern="0" cap="none" spc="0" normalizeH="0" baseline="-2500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n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，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则记为  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0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3617E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=&gt;*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3200" b="1" i="0" u="none" strike="noStrike" kern="0" cap="none" spc="0" normalizeH="0" baseline="-2500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n</a:t>
            </a:r>
            <a:r>
              <a:rPr kumimoji="1" lang="en-US" altLang="zh-CN" sz="3200" b="1" i="0" u="none" strike="noStrike" kern="0" cap="none" spc="0" normalizeH="0" baseline="-2500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，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表示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表示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0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到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w</a:t>
            </a:r>
            <a:r>
              <a:rPr kumimoji="1" lang="en-US" altLang="zh-CN" sz="2800" b="1" i="0" u="none" strike="noStrike" kern="0" cap="none" spc="0" normalizeH="0" baseline="-25000" noProof="0" dirty="0" err="1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n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华文琥珀" panose="02010800040101010101" pitchFamily="2" charset="-122"/>
                <a:ea typeface="华文琥珀" panose="02010800040101010101" pitchFamily="2" charset="-122"/>
                <a:cs typeface="+mn-cs"/>
                <a:sym typeface="Symbol" panose="05050102010706020507" pitchFamily="18" charset="2"/>
              </a:rPr>
              <a:t>零步或多步推导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3010F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。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3010F"/>
              </a:solidFill>
              <a:effectLst/>
              <a:uLnTx/>
              <a:uFillTx/>
              <a:latin typeface="+mn-lt"/>
              <a:ea typeface="+mn-ea"/>
              <a:sym typeface="Symbol" panose="05050102010706020507" pitchFamily="18" charset="2"/>
            </a:endParaRPr>
          </a:p>
        </p:txBody>
      </p:sp>
      <p:sp>
        <p:nvSpPr>
          <p:cNvPr id="23558" name="Rectangle 6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01000" cy="820738"/>
          </a:xfrm>
          <a:ln/>
        </p:spPr>
        <p:txBody>
          <a:bodyPr vert="horz" wrap="square" lIns="91440" tIns="45720" rIns="91440" bIns="45720" anchor="b" anchorCtr="0"/>
          <a:p>
            <a:pPr marL="685800" indent="-685800" eaLnBrk="1" hangingPunct="1"/>
            <a:r>
              <a:rPr lang="en-US" altLang="zh-CN" b="1" dirty="0"/>
              <a:t>2.</a:t>
            </a:r>
            <a:r>
              <a:rPr lang="zh-CN" altLang="en-US" b="1" dirty="0"/>
              <a:t>推导和规约的定义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en-US" altLang="zh-CN" b="1" dirty="0"/>
          </a:p>
        </p:txBody>
      </p:sp>
      <p:sp>
        <p:nvSpPr>
          <p:cNvPr id="23559" name="AutoShape 16">
            <a:hlinkClick r:id="" action="ppaction://noaction"/>
          </p:cNvPr>
          <p:cNvSpPr/>
          <p:nvPr/>
        </p:nvSpPr>
        <p:spPr>
          <a:xfrm>
            <a:off x="6084888" y="5445125"/>
            <a:ext cx="935037" cy="360363"/>
          </a:xfrm>
          <a:prstGeom prst="curvedUpArrow">
            <a:avLst>
              <a:gd name="adj1" fmla="val 51894"/>
              <a:gd name="adj2" fmla="val 103788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238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2389">
                                            <p:txEl>
                                              <p:charRg st="7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charRg st="8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72389">
                                            <p:txEl>
                                              <p:charRg st="89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日期占位符 1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4579" name="页脚占位符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4581" name="Rectangle 2"/>
          <p:cNvSpPr/>
          <p:nvPr/>
        </p:nvSpPr>
        <p:spPr>
          <a:xfrm>
            <a:off x="569913" y="1065213"/>
            <a:ext cx="77708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Monotype Sorts"/>
              <a:buNone/>
            </a:pPr>
            <a:r>
              <a:rPr lang="zh-CN" altLang="en-US" sz="3200" b="1" dirty="0">
                <a:solidFill>
                  <a:srgbClr val="03010F"/>
                </a:solidFill>
              </a:rPr>
              <a:t>例：</a:t>
            </a:r>
            <a:r>
              <a:rPr lang="en-US" altLang="zh-CN" sz="3200" b="1" dirty="0">
                <a:solidFill>
                  <a:srgbClr val="03010F"/>
                </a:solidFill>
              </a:rPr>
              <a:t>G[S]： S→0S1， S→01</a:t>
            </a:r>
            <a:r>
              <a:rPr lang="en-US" altLang="zh-CN" sz="3200" b="1" dirty="0">
                <a:latin typeface="Tahoma" panose="020B0604030504040204" pitchFamily="34" charset="0"/>
              </a:rPr>
              <a:t>  </a:t>
            </a:r>
            <a:r>
              <a:rPr lang="en-US" altLang="zh-CN" sz="3200" b="1" dirty="0">
                <a:sym typeface="Symbol" panose="05050102010706020507" pitchFamily="18" charset="2"/>
              </a:rPr>
              <a:t> </a:t>
            </a:r>
            <a:r>
              <a:rPr lang="en-US" altLang="zh-CN" sz="3200" dirty="0">
                <a:latin typeface="Tahoma" panose="020B0604030504040204" pitchFamily="34" charset="0"/>
              </a:rPr>
              <a:t>   </a:t>
            </a:r>
            <a:endParaRPr lang="en-US" altLang="zh-CN" sz="3200" dirty="0">
              <a:latin typeface="Tahoma" panose="020B0604030504040204" pitchFamily="34" charset="0"/>
            </a:endParaRPr>
          </a:p>
        </p:txBody>
      </p:sp>
      <p:sp>
        <p:nvSpPr>
          <p:cNvPr id="273411" name="Rectangle 3"/>
          <p:cNvSpPr/>
          <p:nvPr/>
        </p:nvSpPr>
        <p:spPr>
          <a:xfrm>
            <a:off x="684213" y="2420938"/>
            <a:ext cx="81343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Monotype Sorts"/>
              <a:buNone/>
            </a:pP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0S100S11000S11100001111 </a:t>
            </a:r>
            <a:endParaRPr lang="en-US" altLang="zh-CN" sz="3200" b="1" dirty="0">
              <a:solidFill>
                <a:srgbClr val="03010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3412" name="Rectangle 4"/>
          <p:cNvSpPr/>
          <p:nvPr/>
        </p:nvSpPr>
        <p:spPr>
          <a:xfrm>
            <a:off x="684213" y="3213100"/>
            <a:ext cx="71993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Monotype Sorts"/>
              <a:buNone/>
            </a:pP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3200" b="1" dirty="0">
                <a:solidFill>
                  <a:srgbClr val="03010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altLang="zh-CN" sz="3200" dirty="0">
                <a:latin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</a:rPr>
              <a:t>+00001111</a:t>
            </a:r>
            <a:endParaRPr lang="en-US" altLang="zh-CN" sz="3200" b="1" dirty="0">
              <a:solidFill>
                <a:srgbClr val="03010F"/>
              </a:solidFill>
              <a:latin typeface="宋体" panose="02010600030101010101" pitchFamily="2" charset="-122"/>
            </a:endParaRPr>
          </a:p>
        </p:txBody>
      </p:sp>
      <p:sp>
        <p:nvSpPr>
          <p:cNvPr id="273413" name="Rectangle 5"/>
          <p:cNvSpPr/>
          <p:nvPr/>
        </p:nvSpPr>
        <p:spPr>
          <a:xfrm>
            <a:off x="684213" y="1700213"/>
            <a:ext cx="72009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3010F"/>
                </a:solidFill>
                <a:latin typeface="Arial" panose="020B0604020202020204" pitchFamily="34" charset="0"/>
              </a:rPr>
              <a:t>给出字符串</a:t>
            </a:r>
            <a:r>
              <a:rPr lang="en-US" altLang="zh-CN" sz="3200" b="1" dirty="0">
                <a:solidFill>
                  <a:srgbClr val="03010F"/>
                </a:solidFill>
                <a:latin typeface="Arial" panose="020B0604020202020204" pitchFamily="34" charset="0"/>
              </a:rPr>
              <a:t>00001111</a:t>
            </a:r>
            <a:r>
              <a:rPr lang="zh-CN" altLang="en-US" sz="3200" b="1" dirty="0">
                <a:solidFill>
                  <a:srgbClr val="03010F"/>
                </a:solidFill>
                <a:latin typeface="Arial" panose="020B0604020202020204" pitchFamily="34" charset="0"/>
              </a:rPr>
              <a:t>的一个推导：</a:t>
            </a:r>
            <a:endParaRPr lang="zh-CN" altLang="en-US" sz="3200" b="1" dirty="0">
              <a:solidFill>
                <a:srgbClr val="03010F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Rectangle 6"/>
          <p:cNvSpPr/>
          <p:nvPr/>
        </p:nvSpPr>
        <p:spPr>
          <a:xfrm>
            <a:off x="539750" y="260350"/>
            <a:ext cx="8001000" cy="82073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85800" lvl="0" indent="-68580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FF3399"/>
                </a:solidFill>
                <a:ea typeface="方正舒体" panose="02010601030101010101" pitchFamily="2" charset="-122"/>
              </a:rPr>
              <a:t>2.</a:t>
            </a:r>
            <a:r>
              <a:rPr lang="zh-CN" altLang="en-US" sz="3600" b="1" dirty="0">
                <a:solidFill>
                  <a:srgbClr val="FF3399"/>
                </a:solidFill>
                <a:ea typeface="方正舒体" panose="02010601030101010101" pitchFamily="2" charset="-122"/>
              </a:rPr>
              <a:t>推导和规约的定义</a:t>
            </a:r>
            <a:r>
              <a:rPr lang="en-US" altLang="zh-CN" sz="3600" b="1" dirty="0">
                <a:solidFill>
                  <a:srgbClr val="FF3399"/>
                </a:solidFill>
                <a:ea typeface="方正舒体" panose="02010601030101010101" pitchFamily="2" charset="-122"/>
              </a:rPr>
              <a:t>(</a:t>
            </a:r>
            <a:r>
              <a:rPr lang="zh-CN" altLang="en-US" sz="3600" b="1" dirty="0">
                <a:solidFill>
                  <a:srgbClr val="FF3399"/>
                </a:solidFill>
                <a:ea typeface="方正舒体" panose="02010601030101010101" pitchFamily="2" charset="-122"/>
              </a:rPr>
              <a:t>续</a:t>
            </a:r>
            <a:r>
              <a:rPr lang="en-US" altLang="zh-CN" sz="3600" b="1" dirty="0">
                <a:solidFill>
                  <a:srgbClr val="FF3399"/>
                </a:solidFill>
                <a:ea typeface="方正舒体" panose="02010601030101010101" pitchFamily="2" charset="-122"/>
              </a:rPr>
              <a:t>)</a:t>
            </a:r>
            <a:endParaRPr lang="en-US" altLang="zh-CN" sz="3600" b="1" dirty="0">
              <a:solidFill>
                <a:srgbClr val="FF3399"/>
              </a:solidFill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/>
      <p:bldP spid="273412" grpId="0"/>
      <p:bldP spid="2734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560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560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5605" name="Rectangle 2"/>
          <p:cNvSpPr>
            <a:spLocks noGrp="1"/>
          </p:cNvSpPr>
          <p:nvPr>
            <p:ph type="title"/>
          </p:nvPr>
        </p:nvSpPr>
        <p:spPr>
          <a:xfrm>
            <a:off x="539750" y="260350"/>
            <a:ext cx="8001000" cy="8207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2800" b="1" dirty="0">
                <a:latin typeface="方正舒体" panose="02010601030101010101" pitchFamily="2" charset="-122"/>
              </a:rPr>
              <a:t>3.2 上下文无关文法的形式定义</a:t>
            </a:r>
            <a:endParaRPr lang="zh-CN" altLang="en-US" sz="2800" b="1" dirty="0">
              <a:latin typeface="方正舒体" panose="02010601030101010101" pitchFamily="2" charset="-122"/>
            </a:endParaRPr>
          </a:p>
        </p:txBody>
      </p:sp>
      <p:sp>
        <p:nvSpPr>
          <p:cNvPr id="25606" name="Rectangle 3"/>
          <p:cNvSpPr>
            <a:spLocks noGrp="1"/>
          </p:cNvSpPr>
          <p:nvPr>
            <p:ph idx="1"/>
          </p:nvPr>
        </p:nvSpPr>
        <p:spPr>
          <a:xfrm>
            <a:off x="495300" y="1268413"/>
            <a:ext cx="8072438" cy="3960812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上下文无关文法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即2型文法)的形式定义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推导和规约的定义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句型和句子的定义</a:t>
            </a:r>
            <a:endParaRPr lang="zh-CN" altLang="en-US" sz="28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最左和最右推导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文法定义的语言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递归产生式和递归文法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chomsky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文法的分类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文法和语言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662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662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6629" name="Rectangle 4"/>
          <p:cNvSpPr/>
          <p:nvPr/>
        </p:nvSpPr>
        <p:spPr>
          <a:xfrm>
            <a:off x="523875" y="485775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3.</a:t>
            </a:r>
            <a:r>
              <a:rPr lang="zh-CN" altLang="en-US" sz="32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句型和句子的定义</a:t>
            </a:r>
            <a:endParaRPr lang="zh-CN" altLang="en-US" sz="32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74438" name="Rectangle 6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230346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rgbClr val="FF0066"/>
                </a:solidFill>
              </a:rPr>
              <a:t>句型和句子</a:t>
            </a:r>
            <a:endParaRPr lang="zh-CN" altLang="en-US" b="1" dirty="0">
              <a:solidFill>
                <a:srgbClr val="FF0066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rgbClr val="070709"/>
                </a:solidFill>
              </a:rPr>
              <a:t>设</a:t>
            </a:r>
            <a:r>
              <a:rPr lang="en-US" altLang="zh-CN" b="1" dirty="0">
                <a:solidFill>
                  <a:srgbClr val="070709"/>
                </a:solidFill>
              </a:rPr>
              <a:t>G=(V</a:t>
            </a:r>
            <a:r>
              <a:rPr lang="en-US" altLang="zh-CN" b="1" baseline="-25000" dirty="0">
                <a:solidFill>
                  <a:srgbClr val="070709"/>
                </a:solidFill>
              </a:rPr>
              <a:t>N</a:t>
            </a:r>
            <a:r>
              <a:rPr lang="en-US" altLang="zh-CN" b="1" dirty="0">
                <a:solidFill>
                  <a:srgbClr val="070709"/>
                </a:solidFill>
              </a:rPr>
              <a:t> , V</a:t>
            </a:r>
            <a:r>
              <a:rPr lang="en-US" altLang="zh-CN" b="1" baseline="-25000" dirty="0">
                <a:solidFill>
                  <a:srgbClr val="070709"/>
                </a:solidFill>
              </a:rPr>
              <a:t>T</a:t>
            </a:r>
            <a:r>
              <a:rPr lang="en-US" altLang="zh-CN" b="1" dirty="0">
                <a:solidFill>
                  <a:srgbClr val="070709"/>
                </a:solidFill>
              </a:rPr>
              <a:t> , P , </a:t>
            </a:r>
            <a:r>
              <a:rPr lang="en-US" altLang="zh-CN" b="1" dirty="0">
                <a:solidFill>
                  <a:srgbClr val="FF3399"/>
                </a:solidFill>
              </a:rPr>
              <a:t>S</a:t>
            </a:r>
            <a:r>
              <a:rPr lang="en-US" altLang="zh-CN" b="1" dirty="0">
                <a:solidFill>
                  <a:srgbClr val="070709"/>
                </a:solidFill>
              </a:rPr>
              <a:t>)</a:t>
            </a:r>
            <a:r>
              <a:rPr lang="zh-CN" altLang="en-US" b="1" dirty="0">
                <a:solidFill>
                  <a:srgbClr val="070709"/>
                </a:solidFill>
              </a:rPr>
              <a:t>是一文法,且</a:t>
            </a:r>
            <a:r>
              <a:rPr lang="en-US" altLang="zh-CN" b="1" dirty="0">
                <a:solidFill>
                  <a:srgbClr val="070709"/>
                </a:solidFill>
              </a:rPr>
              <a:t> V=V</a:t>
            </a:r>
            <a:r>
              <a:rPr lang="en-US" altLang="zh-CN" b="1" baseline="-25000" dirty="0">
                <a:solidFill>
                  <a:srgbClr val="070709"/>
                </a:solidFill>
              </a:rPr>
              <a:t>N</a:t>
            </a:r>
            <a:r>
              <a:rPr lang="en-US" altLang="zh-CN" b="1" dirty="0">
                <a:solidFill>
                  <a:srgbClr val="070709"/>
                </a:solidFill>
              </a:rPr>
              <a:t>∪V</a:t>
            </a:r>
            <a:r>
              <a:rPr lang="en-US" altLang="zh-CN" b="1" baseline="-25000" dirty="0">
                <a:solidFill>
                  <a:srgbClr val="070709"/>
                </a:solidFill>
              </a:rPr>
              <a:t>T</a:t>
            </a:r>
            <a:endParaRPr lang="en-US" altLang="zh-CN" b="1" baseline="-25000" dirty="0">
              <a:solidFill>
                <a:srgbClr val="070709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070709"/>
                </a:solidFill>
              </a:rPr>
              <a:t>若</a:t>
            </a:r>
            <a:r>
              <a:rPr lang="en-US" altLang="zh-CN" b="1" dirty="0">
                <a:solidFill>
                  <a:srgbClr val="FF3399"/>
                </a:solidFill>
              </a:rPr>
              <a:t>S</a:t>
            </a:r>
            <a:r>
              <a:rPr lang="en-US" altLang="zh-CN" b="1" dirty="0">
                <a:solidFill>
                  <a:srgbClr val="070709"/>
                </a:solidFill>
              </a:rPr>
              <a:t> </a:t>
            </a:r>
            <a:r>
              <a:rPr lang="en-US" altLang="zh-CN" b="1" dirty="0">
                <a:solidFill>
                  <a:srgbClr val="03010F"/>
                </a:solidFill>
                <a:sym typeface="Symbol" panose="05050102010706020507" pitchFamily="18" charset="2"/>
              </a:rPr>
              <a:t>=&gt;*</a:t>
            </a:r>
            <a:r>
              <a:rPr lang="en-US" altLang="zh-CN" b="1" dirty="0">
                <a:solidFill>
                  <a:srgbClr val="070709"/>
                </a:solidFill>
              </a:rPr>
              <a:t>α</a:t>
            </a:r>
            <a:r>
              <a:rPr lang="zh-CN" altLang="en-US" b="1" dirty="0">
                <a:solidFill>
                  <a:srgbClr val="070709"/>
                </a:solidFill>
              </a:rPr>
              <a:t>，</a:t>
            </a:r>
            <a:r>
              <a:rPr lang="en-US" altLang="zh-CN" b="1" dirty="0">
                <a:solidFill>
                  <a:srgbClr val="070709"/>
                </a:solidFill>
              </a:rPr>
              <a:t>α∈</a:t>
            </a:r>
            <a:r>
              <a:rPr lang="en-US" altLang="zh-CN" b="1" dirty="0">
                <a:solidFill>
                  <a:srgbClr val="FF5050"/>
                </a:solidFill>
              </a:rPr>
              <a:t>V*</a:t>
            </a:r>
            <a:r>
              <a:rPr lang="zh-CN" altLang="en-US" b="1" dirty="0">
                <a:solidFill>
                  <a:srgbClr val="070709"/>
                </a:solidFill>
              </a:rPr>
              <a:t>，则称</a:t>
            </a:r>
            <a:r>
              <a:rPr lang="en-US" altLang="zh-CN" b="1" dirty="0">
                <a:solidFill>
                  <a:srgbClr val="070709"/>
                </a:solidFill>
              </a:rPr>
              <a:t>α</a:t>
            </a:r>
            <a:r>
              <a:rPr lang="zh-CN" altLang="en-US" b="1" dirty="0">
                <a:solidFill>
                  <a:srgbClr val="070709"/>
                </a:solidFill>
              </a:rPr>
              <a:t>为文法</a:t>
            </a:r>
            <a:r>
              <a:rPr lang="en-US" altLang="zh-CN" b="1" dirty="0">
                <a:solidFill>
                  <a:srgbClr val="070709"/>
                </a:solidFill>
              </a:rPr>
              <a:t>G</a:t>
            </a:r>
            <a:r>
              <a:rPr lang="zh-CN" altLang="en-US" b="1" dirty="0">
                <a:solidFill>
                  <a:srgbClr val="070709"/>
                </a:solidFill>
              </a:rPr>
              <a:t>的句型；</a:t>
            </a:r>
            <a:endParaRPr lang="zh-CN" altLang="en-US" b="1" dirty="0">
              <a:solidFill>
                <a:srgbClr val="070709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070709"/>
                </a:solidFill>
              </a:rPr>
              <a:t>若</a:t>
            </a:r>
            <a:r>
              <a:rPr lang="en-US" altLang="zh-CN" b="1" dirty="0">
                <a:solidFill>
                  <a:srgbClr val="FF3399"/>
                </a:solidFill>
              </a:rPr>
              <a:t>S</a:t>
            </a:r>
            <a:r>
              <a:rPr lang="en-US" altLang="zh-CN" b="1" dirty="0">
                <a:solidFill>
                  <a:srgbClr val="03010F"/>
                </a:solidFill>
                <a:sym typeface="Symbol" panose="05050102010706020507" pitchFamily="18" charset="2"/>
              </a:rPr>
              <a:t>=&gt;+</a:t>
            </a:r>
            <a:r>
              <a:rPr lang="en-US" altLang="zh-CN" b="1" dirty="0">
                <a:solidFill>
                  <a:srgbClr val="070709"/>
                </a:solidFill>
              </a:rPr>
              <a:t>α</a:t>
            </a:r>
            <a:r>
              <a:rPr lang="zh-CN" altLang="en-US" b="1" dirty="0">
                <a:solidFill>
                  <a:srgbClr val="070709"/>
                </a:solidFill>
              </a:rPr>
              <a:t>，</a:t>
            </a:r>
            <a:r>
              <a:rPr lang="en-US" altLang="zh-CN" b="1" dirty="0">
                <a:solidFill>
                  <a:srgbClr val="070709"/>
                </a:solidFill>
              </a:rPr>
              <a:t>α∈</a:t>
            </a:r>
            <a:r>
              <a:rPr lang="en-US" altLang="zh-CN" b="1" dirty="0">
                <a:solidFill>
                  <a:srgbClr val="FF5050"/>
                </a:solidFill>
              </a:rPr>
              <a:t>V</a:t>
            </a:r>
            <a:r>
              <a:rPr lang="en-US" altLang="zh-CN" b="1" baseline="-25000" dirty="0">
                <a:solidFill>
                  <a:srgbClr val="FF5050"/>
                </a:solidFill>
              </a:rPr>
              <a:t>T</a:t>
            </a:r>
            <a:r>
              <a:rPr lang="en-US" altLang="zh-CN" b="1" dirty="0">
                <a:solidFill>
                  <a:srgbClr val="FF5050"/>
                </a:solidFill>
              </a:rPr>
              <a:t>*</a:t>
            </a:r>
            <a:r>
              <a:rPr lang="zh-CN" altLang="en-US" b="1" dirty="0">
                <a:solidFill>
                  <a:srgbClr val="070709"/>
                </a:solidFill>
              </a:rPr>
              <a:t>，则称</a:t>
            </a:r>
            <a:r>
              <a:rPr lang="en-US" altLang="zh-CN" b="1" dirty="0">
                <a:solidFill>
                  <a:srgbClr val="070709"/>
                </a:solidFill>
              </a:rPr>
              <a:t>α</a:t>
            </a:r>
            <a:r>
              <a:rPr lang="zh-CN" altLang="en-US" b="1" dirty="0">
                <a:solidFill>
                  <a:srgbClr val="070709"/>
                </a:solidFill>
              </a:rPr>
              <a:t>为文法</a:t>
            </a:r>
            <a:r>
              <a:rPr lang="en-US" altLang="zh-CN" b="1" dirty="0">
                <a:solidFill>
                  <a:srgbClr val="070709"/>
                </a:solidFill>
              </a:rPr>
              <a:t>G</a:t>
            </a:r>
            <a:r>
              <a:rPr lang="zh-CN" altLang="en-US" b="1" dirty="0">
                <a:solidFill>
                  <a:srgbClr val="070709"/>
                </a:solidFill>
              </a:rPr>
              <a:t>的句子；</a:t>
            </a:r>
            <a:endParaRPr lang="en-US" altLang="zh-CN" b="1" dirty="0">
              <a:solidFill>
                <a:srgbClr val="0707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charRg st="4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74438">
                                            <p:txEl>
                                              <p:charRg st="41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>
                                            <p:txEl>
                                              <p:charRg st="6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74438">
                                            <p:txEl>
                                              <p:charRg st="66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765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765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7653" name="AutoShape 3">
            <a:hlinkClick r:id="rId1" action="ppaction://hlinksldjump"/>
          </p:cNvPr>
          <p:cNvSpPr/>
          <p:nvPr/>
        </p:nvSpPr>
        <p:spPr>
          <a:xfrm>
            <a:off x="7696200" y="5029200"/>
            <a:ext cx="762000" cy="381000"/>
          </a:xfrm>
          <a:prstGeom prst="curvedDown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27654" name="Rectangle 8"/>
          <p:cNvSpPr>
            <a:spLocks noGrp="1"/>
          </p:cNvSpPr>
          <p:nvPr>
            <p:ph idx="1"/>
          </p:nvPr>
        </p:nvSpPr>
        <p:spPr>
          <a:xfrm>
            <a:off x="517525" y="1184275"/>
            <a:ext cx="8540750" cy="295116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rgbClr val="070709"/>
                </a:solidFill>
              </a:rPr>
              <a:t>简单整型算术表达式文法：</a:t>
            </a:r>
            <a:endParaRPr lang="zh-CN" altLang="en-US" b="1" dirty="0">
              <a:solidFill>
                <a:srgbClr val="070709"/>
              </a:solidFill>
            </a:endParaRPr>
          </a:p>
          <a:p>
            <a:pPr eaLnBrk="1" hangingPunct="1">
              <a:buNone/>
            </a:pPr>
            <a:r>
              <a:rPr lang="en-US" altLang="zh-CN" b="1" i="1" dirty="0">
                <a:solidFill>
                  <a:srgbClr val="070709"/>
                </a:solidFill>
              </a:rPr>
              <a:t>	exp </a:t>
            </a:r>
            <a:r>
              <a:rPr lang="zh-CN" altLang="en-US" b="1" dirty="0">
                <a:solidFill>
                  <a:srgbClr val="070709"/>
                </a:solidFill>
              </a:rPr>
              <a:t>→</a:t>
            </a:r>
            <a:r>
              <a:rPr lang="en-US" altLang="zh-CN" b="1" i="1" dirty="0">
                <a:solidFill>
                  <a:srgbClr val="070709"/>
                </a:solidFill>
              </a:rPr>
              <a:t> exp op exp</a:t>
            </a:r>
            <a:r>
              <a:rPr lang="en-US" altLang="zh-CN" b="1" dirty="0">
                <a:solidFill>
                  <a:srgbClr val="070709"/>
                </a:solidFill>
              </a:rPr>
              <a:t>|</a:t>
            </a:r>
            <a:r>
              <a:rPr lang="en-US" altLang="zh-CN" b="1" dirty="0">
                <a:solidFill>
                  <a:srgbClr val="FF0066"/>
                </a:solidFill>
              </a:rPr>
              <a:t>(</a:t>
            </a:r>
            <a:r>
              <a:rPr lang="en-US" altLang="zh-CN" b="1" i="1" dirty="0">
                <a:solidFill>
                  <a:srgbClr val="070709"/>
                </a:solidFill>
              </a:rPr>
              <a:t>exp</a:t>
            </a:r>
            <a:r>
              <a:rPr lang="en-US" altLang="zh-CN" b="1" dirty="0">
                <a:solidFill>
                  <a:srgbClr val="FF0066"/>
                </a:solidFill>
              </a:rPr>
              <a:t>)</a:t>
            </a:r>
            <a:r>
              <a:rPr lang="en-US" altLang="zh-CN" b="1" dirty="0">
                <a:solidFill>
                  <a:srgbClr val="070709"/>
                </a:solidFill>
              </a:rPr>
              <a:t>|</a:t>
            </a:r>
            <a:r>
              <a:rPr lang="en-US" altLang="zh-CN" b="1" dirty="0">
                <a:solidFill>
                  <a:srgbClr val="FF0066"/>
                </a:solidFill>
              </a:rPr>
              <a:t>number</a:t>
            </a:r>
            <a:endParaRPr lang="en-US" altLang="zh-CN" b="1" dirty="0">
              <a:solidFill>
                <a:srgbClr val="FF0066"/>
              </a:solidFill>
            </a:endParaRPr>
          </a:p>
          <a:p>
            <a:pPr eaLnBrk="1" hangingPunct="1">
              <a:buNone/>
            </a:pPr>
            <a:r>
              <a:rPr lang="en-US" altLang="zh-CN" b="1" i="1" dirty="0">
                <a:solidFill>
                  <a:srgbClr val="070709"/>
                </a:solidFill>
              </a:rPr>
              <a:t>	op </a:t>
            </a:r>
            <a:r>
              <a:rPr lang="zh-CN" altLang="en-US" b="1" dirty="0">
                <a:solidFill>
                  <a:srgbClr val="070709"/>
                </a:solidFill>
              </a:rPr>
              <a:t>→</a:t>
            </a:r>
            <a:r>
              <a:rPr lang="en-US" altLang="zh-CN" b="1" dirty="0">
                <a:solidFill>
                  <a:srgbClr val="070709"/>
                </a:solidFill>
              </a:rPr>
              <a:t> </a:t>
            </a:r>
            <a:r>
              <a:rPr lang="en-US" altLang="zh-CN" b="1" dirty="0">
                <a:solidFill>
                  <a:srgbClr val="FF0066"/>
                </a:solidFill>
              </a:rPr>
              <a:t>+</a:t>
            </a:r>
            <a:r>
              <a:rPr lang="en-US" altLang="zh-CN" b="1" dirty="0">
                <a:solidFill>
                  <a:srgbClr val="070709"/>
                </a:solidFill>
              </a:rPr>
              <a:t>|</a:t>
            </a:r>
            <a:r>
              <a:rPr lang="en-US" altLang="zh-CN" b="1" dirty="0">
                <a:solidFill>
                  <a:srgbClr val="FF0066"/>
                </a:solidFill>
              </a:rPr>
              <a:t>-</a:t>
            </a:r>
            <a:r>
              <a:rPr lang="en-US" altLang="zh-CN" b="1" dirty="0">
                <a:solidFill>
                  <a:srgbClr val="070709"/>
                </a:solidFill>
              </a:rPr>
              <a:t>|</a:t>
            </a:r>
            <a:r>
              <a:rPr lang="en-US" altLang="zh-CN" b="1" dirty="0">
                <a:solidFill>
                  <a:srgbClr val="FF0066"/>
                </a:solidFill>
              </a:rPr>
              <a:t>*</a:t>
            </a:r>
            <a:endParaRPr lang="en-US" altLang="zh-CN" b="1" dirty="0">
              <a:solidFill>
                <a:srgbClr val="FF0066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rgbClr val="070709"/>
                </a:solidFill>
              </a:rPr>
              <a:t>给出算术表达式（34-3）*42的一个推导，请列出推导过程中出现的句型和句子。</a:t>
            </a:r>
            <a:endParaRPr lang="zh-CN" altLang="en-US" b="1" dirty="0">
              <a:solidFill>
                <a:srgbClr val="070709"/>
              </a:solidFill>
            </a:endParaRPr>
          </a:p>
        </p:txBody>
      </p:sp>
      <p:sp>
        <p:nvSpPr>
          <p:cNvPr id="27655" name="Rectangle 9"/>
          <p:cNvSpPr/>
          <p:nvPr/>
        </p:nvSpPr>
        <p:spPr>
          <a:xfrm>
            <a:off x="523875" y="485775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3.</a:t>
            </a:r>
            <a:r>
              <a:rPr lang="zh-CN" altLang="en-US" sz="32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句型和句子的定义</a:t>
            </a:r>
            <a:r>
              <a:rPr lang="en-US" altLang="zh-CN" sz="32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2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2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2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日期占位符 1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8675" name="页脚占位符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76482" name="Rectangle 2"/>
          <p:cNvSpPr/>
          <p:nvPr/>
        </p:nvSpPr>
        <p:spPr>
          <a:xfrm>
            <a:off x="252413" y="461963"/>
            <a:ext cx="8153400" cy="43354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Tx/>
              <a:buSzPct val="90000"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 算术表达式（34-3）*42的推导：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exp 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exp op exp</a:t>
            </a:r>
            <a:endParaRPr lang="en-US" altLang="zh-CN" sz="3200" b="1" i="1" dirty="0">
              <a:solidFill>
                <a:srgbClr val="07070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   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exp op 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number</a:t>
            </a:r>
            <a:endParaRPr lang="en-US" altLang="zh-CN" sz="3200" b="1" dirty="0">
              <a:solidFill>
                <a:srgbClr val="07070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   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exp * 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number </a:t>
            </a:r>
            <a:endParaRPr lang="en-US" altLang="zh-CN" sz="3200" b="1" dirty="0">
              <a:solidFill>
                <a:srgbClr val="07070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   (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exp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* 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number</a:t>
            </a:r>
            <a:endParaRPr lang="en-US" altLang="zh-CN" sz="3200" b="1" dirty="0">
              <a:solidFill>
                <a:srgbClr val="07070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   (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exp op exp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* 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number</a:t>
            </a:r>
            <a:endParaRPr lang="en-US" altLang="zh-CN" sz="3200" b="1" dirty="0">
              <a:solidFill>
                <a:srgbClr val="07070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   (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exp op 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number) 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* 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number</a:t>
            </a:r>
            <a:endParaRPr lang="en-US" altLang="zh-CN" sz="3200" b="1" dirty="0">
              <a:solidFill>
                <a:srgbClr val="07070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   (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exp - 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number) 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* 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number</a:t>
            </a:r>
            <a:endParaRPr lang="en-US" altLang="zh-CN" sz="3200" b="1" dirty="0">
              <a:solidFill>
                <a:srgbClr val="07070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   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(number</a:t>
            </a:r>
            <a:r>
              <a:rPr lang="en-US" altLang="zh-CN" sz="3200" b="1" i="1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- 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number) *</a:t>
            </a:r>
            <a:r>
              <a:rPr lang="en-US" altLang="zh-CN" sz="3200" b="1" i="1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number</a:t>
            </a:r>
            <a:endParaRPr lang="en-US" altLang="zh-CN" sz="3200" b="1" dirty="0">
              <a:solidFill>
                <a:srgbClr val="FF0066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678" name="AutoShape 3">
            <a:hlinkClick r:id="rId1" action="ppaction://hlinksldjump"/>
          </p:cNvPr>
          <p:cNvSpPr/>
          <p:nvPr/>
        </p:nvSpPr>
        <p:spPr>
          <a:xfrm>
            <a:off x="7924800" y="5410200"/>
            <a:ext cx="914400" cy="533400"/>
          </a:xfrm>
          <a:prstGeom prst="curvedUpArrow">
            <a:avLst>
              <a:gd name="adj1" fmla="val 34285"/>
              <a:gd name="adj2" fmla="val 68571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7648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charRg st="2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76482">
                                            <p:txEl>
                                              <p:charRg st="2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charRg st="3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76482">
                                            <p:txEl>
                                              <p:charRg st="38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charRg st="59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76482">
                                            <p:txEl>
                                              <p:charRg st="59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charRg st="8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76482">
                                            <p:txEl>
                                              <p:charRg st="80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charRg st="102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76482">
                                            <p:txEl>
                                              <p:charRg st="102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charRg st="131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276482">
                                            <p:txEl>
                                              <p:charRg st="131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charRg st="163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276482">
                                            <p:txEl>
                                              <p:charRg st="163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charRg st="194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76482">
                                            <p:txEl>
                                              <p:charRg st="194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969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970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970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2800" b="1" dirty="0">
                <a:latin typeface="方正舒体" panose="02010601030101010101" pitchFamily="2" charset="-122"/>
              </a:rPr>
              <a:t>3.2 上下文无关文法的形式定义</a:t>
            </a:r>
            <a:endParaRPr lang="zh-CN" altLang="en-US" sz="2800" b="1" dirty="0">
              <a:latin typeface="方正舒体" panose="02010601030101010101" pitchFamily="2" charset="-122"/>
            </a:endParaRPr>
          </a:p>
        </p:txBody>
      </p:sp>
      <p:sp>
        <p:nvSpPr>
          <p:cNvPr id="29702" name="Rectangle 3"/>
          <p:cNvSpPr>
            <a:spLocks noGrp="1"/>
          </p:cNvSpPr>
          <p:nvPr>
            <p:ph idx="1"/>
          </p:nvPr>
        </p:nvSpPr>
        <p:spPr>
          <a:xfrm>
            <a:off x="512763" y="1127125"/>
            <a:ext cx="8072437" cy="3671888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上下文无关文法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即2型文法)的形式定义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推导和规约的定义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句型和句子的定义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最左和最右推导</a:t>
            </a:r>
            <a:endParaRPr lang="zh-CN" altLang="en-US" sz="28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文法定义的语言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递归产生式和递归文法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chomsky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文法的分类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文法和语言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072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072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0725" name="Rectangle 2"/>
          <p:cNvSpPr/>
          <p:nvPr/>
        </p:nvSpPr>
        <p:spPr>
          <a:xfrm>
            <a:off x="533400" y="3810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Tx/>
              <a:buNone/>
            </a:pP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4.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最左和最右推导</a:t>
            </a:r>
            <a:endParaRPr lang="zh-CN" altLang="en-US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 useBgFill="1">
        <p:nvSpPr>
          <p:cNvPr id="30726" name="AutoShape 4">
            <a:hlinkClick r:id="rId1" action="ppaction://hlinksldjump"/>
          </p:cNvPr>
          <p:cNvSpPr/>
          <p:nvPr/>
        </p:nvSpPr>
        <p:spPr>
          <a:xfrm>
            <a:off x="6096000" y="5257800"/>
            <a:ext cx="533400" cy="228600"/>
          </a:xfrm>
          <a:prstGeom prst="curvedDownArrow">
            <a:avLst>
              <a:gd name="adj1" fmla="val 46666"/>
              <a:gd name="adj2" fmla="val 93333"/>
              <a:gd name="adj3" fmla="val 8333"/>
            </a:avLst>
          </a:prstGeom>
          <a:ln w="9525" cap="flat" cmpd="sng">
            <a:solidFill>
              <a:srgbClr val="03010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 useBgFill="1">
        <p:nvSpPr>
          <p:cNvPr id="30727" name="AutoShape 5">
            <a:hlinkClick r:id="rId2" action="ppaction://hlinksldjump"/>
          </p:cNvPr>
          <p:cNvSpPr/>
          <p:nvPr/>
        </p:nvSpPr>
        <p:spPr>
          <a:xfrm>
            <a:off x="6858000" y="5410200"/>
            <a:ext cx="533400" cy="228600"/>
          </a:xfrm>
          <a:prstGeom prst="curvedDownArrow">
            <a:avLst>
              <a:gd name="adj1" fmla="val 46666"/>
              <a:gd name="adj2" fmla="val 93333"/>
              <a:gd name="adj3" fmla="val 8333"/>
            </a:avLst>
          </a:prstGeom>
          <a:ln w="9525" cap="flat" cmpd="sng">
            <a:solidFill>
              <a:srgbClr val="03010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2776" name="Rectangle 7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374491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rgbClr val="F4007A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最左推导 </a:t>
            </a:r>
            <a:endParaRPr lang="zh-CN" altLang="en-US" b="1" dirty="0">
              <a:solidFill>
                <a:srgbClr val="F4007A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50507"/>
                </a:solidFill>
              </a:rPr>
              <a:t>对于文法</a:t>
            </a:r>
            <a:r>
              <a:rPr lang="en-US" altLang="zh-CN" b="1" dirty="0">
                <a:solidFill>
                  <a:srgbClr val="050507"/>
                </a:solidFill>
              </a:rPr>
              <a:t>G[S]</a:t>
            </a:r>
            <a:r>
              <a:rPr lang="zh-CN" altLang="en-US" b="1" dirty="0">
                <a:solidFill>
                  <a:srgbClr val="050507"/>
                </a:solidFill>
              </a:rPr>
              <a:t>，</a:t>
            </a:r>
            <a:r>
              <a:rPr lang="en-US" altLang="zh-CN" b="1" dirty="0">
                <a:solidFill>
                  <a:srgbClr val="050507"/>
                </a:solidFill>
              </a:rPr>
              <a:t>S </a:t>
            </a:r>
            <a:r>
              <a:rPr lang="en-US" altLang="zh-CN" b="1" dirty="0">
                <a:solidFill>
                  <a:srgbClr val="070709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*</a:t>
            </a:r>
            <a:r>
              <a:rPr lang="en-US" altLang="zh-CN" b="1" dirty="0">
                <a:solidFill>
                  <a:srgbClr val="050507"/>
                </a:solidFill>
                <a:sym typeface="Symbol" panose="05050102010706020507" pitchFamily="18" charset="2"/>
              </a:rPr>
              <a:t></a:t>
            </a:r>
            <a:r>
              <a:rPr lang="en-US" altLang="zh-CN" b="1" dirty="0">
                <a:solidFill>
                  <a:srgbClr val="070709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b="1" dirty="0">
                <a:solidFill>
                  <a:srgbClr val="07070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是一个最左推导</a:t>
            </a:r>
            <a:r>
              <a:rPr lang="zh-CN" altLang="en-US" b="1" dirty="0">
                <a:solidFill>
                  <a:srgbClr val="070709"/>
                </a:solidFill>
              </a:rPr>
              <a:t>是指：在由</a:t>
            </a:r>
            <a:r>
              <a:rPr lang="en-US" altLang="zh-CN" b="1" dirty="0">
                <a:solidFill>
                  <a:srgbClr val="070709"/>
                </a:solidFill>
              </a:rPr>
              <a:t>S</a:t>
            </a:r>
            <a:r>
              <a:rPr lang="zh-CN" altLang="en-US" b="1" dirty="0">
                <a:solidFill>
                  <a:srgbClr val="050507"/>
                </a:solidFill>
              </a:rPr>
              <a:t>推导</a:t>
            </a:r>
            <a:r>
              <a:rPr lang="en-US" altLang="zh-CN" b="1" dirty="0">
                <a:solidFill>
                  <a:srgbClr val="050507"/>
                </a:solidFill>
                <a:sym typeface="Symbol" panose="05050102010706020507" pitchFamily="18" charset="2"/>
              </a:rPr>
              <a:t></a:t>
            </a:r>
            <a:r>
              <a:rPr lang="zh-CN" altLang="en-US" b="1" dirty="0">
                <a:solidFill>
                  <a:srgbClr val="050507"/>
                </a:solidFill>
                <a:sym typeface="Symbol" panose="05050102010706020507" pitchFamily="18" charset="2"/>
              </a:rPr>
              <a:t>的</a:t>
            </a:r>
            <a:r>
              <a:rPr lang="zh-CN" altLang="en-US" b="1" dirty="0">
                <a:solidFill>
                  <a:srgbClr val="050507"/>
                </a:solidFill>
              </a:rPr>
              <a:t>过程中，任何一步直接推导</a:t>
            </a:r>
            <a:r>
              <a:rPr lang="en-US" altLang="zh-CN" b="1" dirty="0">
                <a:solidFill>
                  <a:srgbClr val="050507"/>
                </a:solidFill>
              </a:rPr>
              <a:t>α</a:t>
            </a:r>
            <a:r>
              <a:rPr lang="en-US" altLang="zh-CN" b="1" dirty="0">
                <a:solidFill>
                  <a:srgbClr val="050507"/>
                </a:solidFill>
                <a:sym typeface="Symbol" panose="05050102010706020507" pitchFamily="18" charset="2"/>
              </a:rPr>
              <a:t></a:t>
            </a:r>
            <a:r>
              <a:rPr lang="en-US" altLang="zh-CN" b="1" dirty="0">
                <a:solidFill>
                  <a:srgbClr val="050507"/>
                </a:solidFill>
              </a:rPr>
              <a:t>β，</a:t>
            </a:r>
            <a:r>
              <a:rPr lang="zh-CN" altLang="en-US" b="1" dirty="0">
                <a:solidFill>
                  <a:srgbClr val="050507"/>
                </a:solidFill>
              </a:rPr>
              <a:t>都是用字符串</a:t>
            </a:r>
            <a:r>
              <a:rPr lang="en-US" altLang="zh-CN" b="1" dirty="0">
                <a:solidFill>
                  <a:srgbClr val="050507"/>
                </a:solidFill>
              </a:rPr>
              <a:t>α</a:t>
            </a:r>
            <a:r>
              <a:rPr lang="zh-CN" altLang="en-US" b="1" dirty="0">
                <a:solidFill>
                  <a:srgbClr val="050507"/>
                </a:solidFill>
                <a:sym typeface="Symbol" panose="05050102010706020507" pitchFamily="18" charset="2"/>
              </a:rPr>
              <a:t>中的最左非终结符对应的产生式规则进行推导，</a:t>
            </a:r>
            <a:r>
              <a:rPr lang="zh-CN" altLang="en-US" b="1" dirty="0">
                <a:solidFill>
                  <a:srgbClr val="050507"/>
                </a:solidFill>
              </a:rPr>
              <a:t>其中</a:t>
            </a:r>
            <a:r>
              <a:rPr lang="en-US" altLang="zh-CN" b="1" dirty="0">
                <a:solidFill>
                  <a:srgbClr val="050507"/>
                </a:solidFill>
              </a:rPr>
              <a:t>α、β</a:t>
            </a:r>
            <a:r>
              <a:rPr lang="zh-CN" altLang="en-US" b="1" dirty="0">
                <a:solidFill>
                  <a:srgbClr val="050507"/>
                </a:solidFill>
              </a:rPr>
              <a:t>是句型。</a:t>
            </a:r>
            <a:endParaRPr lang="zh-CN" altLang="en-US" b="1" dirty="0">
              <a:solidFill>
                <a:srgbClr val="050507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b="1" dirty="0">
                <a:solidFill>
                  <a:srgbClr val="070709"/>
                </a:solidFill>
              </a:rPr>
              <a:t>简单整型算术表达式文法：</a:t>
            </a:r>
            <a:endParaRPr lang="zh-CN" altLang="en-US" b="1" dirty="0">
              <a:solidFill>
                <a:srgbClr val="070709"/>
              </a:solidFill>
            </a:endParaRPr>
          </a:p>
          <a:p>
            <a:pPr lvl="1" eaLnBrk="1" hangingPunct="1"/>
            <a:r>
              <a:rPr lang="en-US" altLang="zh-CN" b="1" i="1" dirty="0">
                <a:solidFill>
                  <a:srgbClr val="070709"/>
                </a:solidFill>
              </a:rPr>
              <a:t>exp </a:t>
            </a:r>
            <a:r>
              <a:rPr lang="zh-CN" altLang="en-US" b="1" dirty="0">
                <a:solidFill>
                  <a:srgbClr val="070709"/>
                </a:solidFill>
              </a:rPr>
              <a:t>→</a:t>
            </a:r>
            <a:r>
              <a:rPr lang="en-US" altLang="zh-CN" b="1" i="1" dirty="0">
                <a:solidFill>
                  <a:srgbClr val="070709"/>
                </a:solidFill>
              </a:rPr>
              <a:t> exp op exp</a:t>
            </a:r>
            <a:r>
              <a:rPr lang="en-US" altLang="zh-CN" b="1" dirty="0">
                <a:solidFill>
                  <a:srgbClr val="070709"/>
                </a:solidFill>
              </a:rPr>
              <a:t>|(</a:t>
            </a:r>
            <a:r>
              <a:rPr lang="en-US" altLang="zh-CN" b="1" i="1" dirty="0">
                <a:solidFill>
                  <a:srgbClr val="070709"/>
                </a:solidFill>
              </a:rPr>
              <a:t>exp</a:t>
            </a:r>
            <a:r>
              <a:rPr lang="en-US" altLang="zh-CN" b="1" dirty="0">
                <a:solidFill>
                  <a:srgbClr val="070709"/>
                </a:solidFill>
              </a:rPr>
              <a:t>)|</a:t>
            </a:r>
            <a:r>
              <a:rPr lang="en-US" altLang="zh-CN" b="1" dirty="0">
                <a:solidFill>
                  <a:srgbClr val="FF3399"/>
                </a:solidFill>
              </a:rPr>
              <a:t>number</a:t>
            </a:r>
            <a:endParaRPr lang="en-US" altLang="zh-CN" b="1" dirty="0">
              <a:solidFill>
                <a:srgbClr val="FF3399"/>
              </a:solidFill>
            </a:endParaRPr>
          </a:p>
          <a:p>
            <a:pPr lvl="1" eaLnBrk="1" hangingPunct="1"/>
            <a:r>
              <a:rPr lang="en-US" altLang="zh-CN" b="1" i="1" dirty="0">
                <a:solidFill>
                  <a:srgbClr val="070709"/>
                </a:solidFill>
              </a:rPr>
              <a:t>op </a:t>
            </a:r>
            <a:r>
              <a:rPr lang="zh-CN" altLang="en-US" b="1" dirty="0">
                <a:solidFill>
                  <a:srgbClr val="070709"/>
                </a:solidFill>
              </a:rPr>
              <a:t>→</a:t>
            </a:r>
            <a:r>
              <a:rPr lang="en-US" altLang="zh-CN" b="1" dirty="0">
                <a:solidFill>
                  <a:srgbClr val="070709"/>
                </a:solidFill>
              </a:rPr>
              <a:t> </a:t>
            </a:r>
            <a:r>
              <a:rPr lang="en-US" altLang="zh-CN" b="1" dirty="0">
                <a:solidFill>
                  <a:srgbClr val="FF3399"/>
                </a:solidFill>
              </a:rPr>
              <a:t>+</a:t>
            </a:r>
            <a:r>
              <a:rPr lang="en-US" altLang="zh-CN" b="1" dirty="0">
                <a:solidFill>
                  <a:srgbClr val="070709"/>
                </a:solidFill>
              </a:rPr>
              <a:t>|</a:t>
            </a:r>
            <a:r>
              <a:rPr lang="en-US" altLang="zh-CN" b="1" dirty="0">
                <a:solidFill>
                  <a:srgbClr val="FF3399"/>
                </a:solidFill>
              </a:rPr>
              <a:t>-</a:t>
            </a:r>
            <a:r>
              <a:rPr lang="en-US" altLang="zh-CN" b="1" dirty="0">
                <a:solidFill>
                  <a:srgbClr val="070709"/>
                </a:solidFill>
              </a:rPr>
              <a:t>|</a:t>
            </a:r>
            <a:r>
              <a:rPr lang="en-US" altLang="zh-CN" b="1" dirty="0">
                <a:solidFill>
                  <a:srgbClr val="FF3399"/>
                </a:solidFill>
              </a:rPr>
              <a:t>*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77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charRg st="6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2776">
                                            <p:txEl>
                                              <p:charRg st="6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charRg st="9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2776">
                                            <p:txEl>
                                              <p:charRg st="93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charRg st="10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32776">
                                            <p:txEl>
                                              <p:charRg st="106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>
                                            <p:txEl>
                                              <p:charRg st="136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32776">
                                            <p:txEl>
                                              <p:charRg st="136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日期占位符 1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1747" name="页脚占位符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78530" name="Rectangle 2"/>
          <p:cNvSpPr/>
          <p:nvPr/>
        </p:nvSpPr>
        <p:spPr>
          <a:xfrm>
            <a:off x="323850" y="1125538"/>
            <a:ext cx="7467600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</a:rPr>
              <a:t>  </a:t>
            </a:r>
            <a:r>
              <a:rPr lang="en-US" altLang="zh-CN" sz="3200" b="1" i="1" dirty="0">
                <a:solidFill>
                  <a:srgbClr val="070709"/>
                </a:solidFill>
              </a:rPr>
              <a:t>exp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3200" b="1" i="1" dirty="0">
                <a:solidFill>
                  <a:srgbClr val="FF0066"/>
                </a:solidFill>
                <a:sym typeface="Symbol" panose="05050102010706020507" pitchFamily="18" charset="2"/>
              </a:rPr>
              <a:t>exp 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op exp</a:t>
            </a:r>
            <a:endParaRPr lang="en-US" altLang="zh-CN" sz="3200" b="1" i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         (</a:t>
            </a:r>
            <a:r>
              <a:rPr lang="en-US" altLang="zh-CN" sz="3200" b="1" i="1" dirty="0">
                <a:solidFill>
                  <a:srgbClr val="FF0066"/>
                </a:solidFill>
                <a:sym typeface="Symbol" panose="05050102010706020507" pitchFamily="18" charset="2"/>
              </a:rPr>
              <a:t>exp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)op exp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</a:t>
            </a:r>
            <a:endParaRPr lang="en-US" altLang="zh-CN" sz="3200" b="1" i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      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 (</a:t>
            </a:r>
            <a:r>
              <a:rPr lang="en-US" altLang="zh-CN" sz="3200" b="1" i="1" dirty="0">
                <a:solidFill>
                  <a:srgbClr val="FF0066"/>
                </a:solidFill>
                <a:sym typeface="Symbol" panose="05050102010706020507" pitchFamily="18" charset="2"/>
              </a:rPr>
              <a:t>exp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op exp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)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op exp </a:t>
            </a:r>
            <a:endParaRPr lang="en-US" altLang="zh-CN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         (number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FF0066"/>
                </a:solidFill>
                <a:sym typeface="Symbol" panose="05050102010706020507" pitchFamily="18" charset="2"/>
              </a:rPr>
              <a:t>op 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exp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)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op exp </a:t>
            </a:r>
            <a:endParaRPr lang="en-US" altLang="zh-CN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         (number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- </a:t>
            </a:r>
            <a:r>
              <a:rPr lang="en-US" altLang="zh-CN" sz="3200" b="1" i="1" dirty="0">
                <a:solidFill>
                  <a:srgbClr val="FF0066"/>
                </a:solidFill>
                <a:sym typeface="Symbol" panose="05050102010706020507" pitchFamily="18" charset="2"/>
              </a:rPr>
              <a:t>exp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)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op exp </a:t>
            </a:r>
            <a:endParaRPr lang="en-US" altLang="zh-CN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         (number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-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number) </a:t>
            </a:r>
            <a:r>
              <a:rPr lang="en-US" altLang="zh-CN" sz="3200" b="1" i="1" dirty="0">
                <a:solidFill>
                  <a:srgbClr val="FF0066"/>
                </a:solidFill>
                <a:sym typeface="Symbol" panose="05050102010706020507" pitchFamily="18" charset="2"/>
              </a:rPr>
              <a:t>op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exp </a:t>
            </a:r>
            <a:endParaRPr lang="en-US" altLang="zh-CN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         (number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-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number) *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b="1" i="1" dirty="0">
                <a:solidFill>
                  <a:srgbClr val="FF0066"/>
                </a:solidFill>
                <a:sym typeface="Symbol" panose="05050102010706020507" pitchFamily="18" charset="2"/>
              </a:rPr>
              <a:t>exp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</a:t>
            </a:r>
            <a:endParaRPr lang="en-US" altLang="zh-CN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         (number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-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number) *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number</a:t>
            </a:r>
            <a:endParaRPr lang="en-US" altLang="zh-CN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</p:txBody>
      </p:sp>
      <p:sp useBgFill="1">
        <p:nvSpPr>
          <p:cNvPr id="31750" name="AutoShape 3">
            <a:hlinkClick r:id="rId1" action="ppaction://hlinksldjump"/>
          </p:cNvPr>
          <p:cNvSpPr/>
          <p:nvPr/>
        </p:nvSpPr>
        <p:spPr>
          <a:xfrm>
            <a:off x="7235825" y="5157788"/>
            <a:ext cx="609600" cy="304800"/>
          </a:xfrm>
          <a:prstGeom prst="curvedUpArrow">
            <a:avLst>
              <a:gd name="adj1" fmla="val 40000"/>
              <a:gd name="adj2" fmla="val 80000"/>
              <a:gd name="adj3" fmla="val 33333"/>
            </a:avLst>
          </a:prstGeom>
          <a:ln w="9525" cap="flat" cmpd="sng">
            <a:solidFill>
              <a:srgbClr val="07070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1751" name="Rectangle 4"/>
          <p:cNvSpPr/>
          <p:nvPr/>
        </p:nvSpPr>
        <p:spPr>
          <a:xfrm>
            <a:off x="509588" y="461963"/>
            <a:ext cx="76327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070709"/>
                </a:solidFill>
                <a:latin typeface="Arial" panose="020B0604020202020204" pitchFamily="34" charset="0"/>
              </a:rPr>
              <a:t>算术表达式（34-3）*42的</a:t>
            </a:r>
            <a:r>
              <a:rPr lang="zh-CN" altLang="en-US" sz="2800" b="1" dirty="0">
                <a:solidFill>
                  <a:srgbClr val="FF0066"/>
                </a:solidFill>
                <a:latin typeface="Arial" panose="020B0604020202020204" pitchFamily="34" charset="0"/>
              </a:rPr>
              <a:t>最左推导</a:t>
            </a:r>
            <a:r>
              <a:rPr lang="zh-CN" altLang="en-US" sz="2800" b="1" dirty="0">
                <a:solidFill>
                  <a:srgbClr val="070709"/>
                </a:solidFill>
                <a:latin typeface="Arial" panose="020B0604020202020204" pitchFamily="34" charset="0"/>
              </a:rPr>
              <a:t>：</a:t>
            </a:r>
            <a:endParaRPr lang="zh-CN" altLang="en-US" sz="2800" b="1" dirty="0">
              <a:solidFill>
                <a:srgbClr val="07070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7853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charRg st="1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78530">
                                            <p:txEl>
                                              <p:charRg st="19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charRg st="4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78530">
                                            <p:txEl>
                                              <p:charRg st="42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charRg st="72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78530">
                                            <p:txEl>
                                              <p:charRg st="72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charRg st="10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78530">
                                            <p:txEl>
                                              <p:charRg st="105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charRg st="137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278530">
                                            <p:txEl>
                                              <p:charRg st="137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charRg st="17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78530">
                                            <p:txEl>
                                              <p:charRg st="173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>
                                            <p:txEl>
                                              <p:charRg st="208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278530">
                                            <p:txEl>
                                              <p:charRg st="208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277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277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79556" name="Rectangle 4"/>
          <p:cNvSpPr>
            <a:spLocks noGrp="1"/>
          </p:cNvSpPr>
          <p:nvPr>
            <p:ph idx="1"/>
          </p:nvPr>
        </p:nvSpPr>
        <p:spPr>
          <a:xfrm>
            <a:off x="496888" y="1139825"/>
            <a:ext cx="8001000" cy="31527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4007A"/>
                </a:solidFill>
              </a:rPr>
              <a:t>最右推导</a:t>
            </a:r>
            <a:endParaRPr lang="zh-CN" altLang="en-US" b="1" dirty="0">
              <a:solidFill>
                <a:srgbClr val="050507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70709"/>
                </a:solidFill>
              </a:rPr>
              <a:t>S </a:t>
            </a: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* </a:t>
            </a:r>
            <a:r>
              <a:rPr lang="zh-CN" altLang="en-US" b="1" dirty="0">
                <a:solidFill>
                  <a:srgbClr val="070709"/>
                </a:solidFill>
              </a:rPr>
              <a:t>是一个最右推导是指：在由</a:t>
            </a:r>
            <a:r>
              <a:rPr lang="en-US" altLang="zh-CN" b="1" dirty="0">
                <a:solidFill>
                  <a:srgbClr val="070709"/>
                </a:solidFill>
              </a:rPr>
              <a:t>S</a:t>
            </a:r>
            <a:r>
              <a:rPr lang="zh-CN" altLang="en-US" b="1" dirty="0">
                <a:solidFill>
                  <a:srgbClr val="050507"/>
                </a:solidFill>
              </a:rPr>
              <a:t>推导</a:t>
            </a:r>
            <a:r>
              <a:rPr lang="en-US" altLang="zh-CN" b="1" dirty="0">
                <a:solidFill>
                  <a:srgbClr val="050507"/>
                </a:solidFill>
                <a:sym typeface="Symbol" panose="05050102010706020507" pitchFamily="18" charset="2"/>
              </a:rPr>
              <a:t></a:t>
            </a:r>
            <a:r>
              <a:rPr lang="zh-CN" altLang="en-US" b="1" dirty="0">
                <a:solidFill>
                  <a:srgbClr val="050507"/>
                </a:solidFill>
                <a:sym typeface="Symbol" panose="05050102010706020507" pitchFamily="18" charset="2"/>
              </a:rPr>
              <a:t>的</a:t>
            </a:r>
            <a:r>
              <a:rPr lang="zh-CN" altLang="en-US" b="1" dirty="0">
                <a:solidFill>
                  <a:srgbClr val="050507"/>
                </a:solidFill>
              </a:rPr>
              <a:t>过程中，任何一步直接推导</a:t>
            </a:r>
            <a:r>
              <a:rPr lang="en-US" altLang="zh-CN" b="1" dirty="0">
                <a:solidFill>
                  <a:srgbClr val="050507"/>
                </a:solidFill>
              </a:rPr>
              <a:t>α</a:t>
            </a:r>
            <a:r>
              <a:rPr lang="en-US" altLang="zh-CN" b="1" dirty="0">
                <a:solidFill>
                  <a:srgbClr val="050507"/>
                </a:solidFill>
                <a:sym typeface="Symbol" panose="05050102010706020507" pitchFamily="18" charset="2"/>
              </a:rPr>
              <a:t></a:t>
            </a:r>
            <a:r>
              <a:rPr lang="en-US" altLang="zh-CN" b="1" dirty="0">
                <a:solidFill>
                  <a:srgbClr val="050507"/>
                </a:solidFill>
              </a:rPr>
              <a:t>β，</a:t>
            </a:r>
            <a:r>
              <a:rPr lang="zh-CN" altLang="en-US" b="1" dirty="0">
                <a:solidFill>
                  <a:srgbClr val="050507"/>
                </a:solidFill>
              </a:rPr>
              <a:t>都是用字符串</a:t>
            </a:r>
            <a:r>
              <a:rPr lang="en-US" altLang="zh-CN" b="1" dirty="0">
                <a:solidFill>
                  <a:srgbClr val="050507"/>
                </a:solidFill>
              </a:rPr>
              <a:t>α</a:t>
            </a:r>
            <a:r>
              <a:rPr lang="zh-CN" altLang="en-US" b="1" dirty="0">
                <a:solidFill>
                  <a:srgbClr val="050507"/>
                </a:solidFill>
                <a:sym typeface="Symbol" panose="05050102010706020507" pitchFamily="18" charset="2"/>
              </a:rPr>
              <a:t>中的最右非终结符对应的产生式规则进行推导</a:t>
            </a:r>
            <a:r>
              <a:rPr lang="zh-CN" altLang="en-US" b="1" dirty="0">
                <a:solidFill>
                  <a:srgbClr val="050507"/>
                </a:solidFill>
              </a:rPr>
              <a:t>，其中</a:t>
            </a:r>
            <a:r>
              <a:rPr lang="en-US" altLang="zh-CN" b="1" dirty="0">
                <a:solidFill>
                  <a:srgbClr val="050507"/>
                </a:solidFill>
              </a:rPr>
              <a:t>α、β</a:t>
            </a:r>
            <a:r>
              <a:rPr lang="zh-CN" altLang="en-US" b="1" dirty="0">
                <a:solidFill>
                  <a:srgbClr val="050507"/>
                </a:solidFill>
              </a:rPr>
              <a:t>是句型</a:t>
            </a:r>
            <a:r>
              <a:rPr lang="zh-CN" altLang="en-US" b="1" dirty="0">
                <a:solidFill>
                  <a:srgbClr val="050507"/>
                </a:solidFill>
                <a:sym typeface="Symbol" panose="05050102010706020507" pitchFamily="18" charset="2"/>
              </a:rPr>
              <a:t>。</a:t>
            </a:r>
            <a:endParaRPr lang="zh-CN" altLang="en-US" b="1" dirty="0">
              <a:solidFill>
                <a:srgbClr val="050507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50507"/>
                </a:solidFill>
                <a:sym typeface="Symbol" panose="05050102010706020507" pitchFamily="18" charset="2"/>
              </a:rPr>
              <a:t>最右推导也被称为</a:t>
            </a:r>
            <a:r>
              <a:rPr lang="zh-CN" altLang="en-US" b="1" dirty="0">
                <a:solidFill>
                  <a:srgbClr val="F4007A"/>
                </a:solidFill>
                <a:sym typeface="Symbol" panose="05050102010706020507" pitchFamily="18" charset="2"/>
              </a:rPr>
              <a:t>规范推导</a:t>
            </a:r>
            <a:r>
              <a:rPr lang="zh-CN" altLang="en-US" b="1" dirty="0">
                <a:solidFill>
                  <a:srgbClr val="050507"/>
                </a:solidFill>
                <a:sym typeface="Symbol" panose="05050102010706020507" pitchFamily="18" charset="2"/>
              </a:rPr>
              <a:t>，由规范推导所得的句型称为</a:t>
            </a:r>
            <a:r>
              <a:rPr lang="zh-CN" altLang="en-US" b="1" dirty="0">
                <a:solidFill>
                  <a:srgbClr val="F4007A"/>
                </a:solidFill>
                <a:sym typeface="Symbol" panose="05050102010706020507" pitchFamily="18" charset="2"/>
              </a:rPr>
              <a:t>规范句型。</a:t>
            </a:r>
            <a:endParaRPr lang="zh-CN" altLang="en-US" b="1" dirty="0">
              <a:solidFill>
                <a:srgbClr val="F4007A"/>
              </a:solidFill>
              <a:sym typeface="Symbol" panose="05050102010706020507" pitchFamily="18" charset="2"/>
            </a:endParaRPr>
          </a:p>
        </p:txBody>
      </p:sp>
      <p:sp>
        <p:nvSpPr>
          <p:cNvPr id="32774" name="Rectangle 5"/>
          <p:cNvSpPr/>
          <p:nvPr/>
        </p:nvSpPr>
        <p:spPr>
          <a:xfrm>
            <a:off x="533400" y="3810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Tx/>
              <a:buNone/>
            </a:pP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4 .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最左和最右推导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charRg st="5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79556">
                                            <p:txEl>
                                              <p:charRg st="5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charRg st="82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79556">
                                            <p:txEl>
                                              <p:charRg st="82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17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17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 useBgFill="1">
        <p:nvSpPr>
          <p:cNvPr id="7173" name="AutoShape 3"/>
          <p:cNvSpPr/>
          <p:nvPr/>
        </p:nvSpPr>
        <p:spPr>
          <a:xfrm>
            <a:off x="6324600" y="1295400"/>
            <a:ext cx="2568575" cy="1447800"/>
          </a:xfrm>
          <a:prstGeom prst="cloudCallout">
            <a:avLst>
              <a:gd name="adj1" fmla="val -53769"/>
              <a:gd name="adj2" fmla="val -15023"/>
            </a:avLst>
          </a:prstGeom>
          <a:ln w="9525" cap="flat" cmpd="sng">
            <a:solidFill>
              <a:srgbClr val="070709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FF0066"/>
                </a:solidFill>
                <a:ea typeface="方正舒体" panose="02010601030101010101" pitchFamily="2" charset="-122"/>
              </a:rPr>
              <a:t>形式</a:t>
            </a:r>
            <a:r>
              <a:rPr lang="zh-CN" altLang="en-US" sz="3200" b="1" dirty="0">
                <a:solidFill>
                  <a:srgbClr val="FF0066"/>
                </a:solidFill>
                <a:latin typeface="Tahoma" panose="020B0604030504040204" pitchFamily="34" charset="0"/>
                <a:ea typeface="方正舒体" panose="02010601030101010101" pitchFamily="2" charset="-122"/>
              </a:rPr>
              <a:t>工具</a:t>
            </a:r>
            <a:endParaRPr lang="zh-CN" altLang="en-US" sz="3200" b="1" dirty="0">
              <a:solidFill>
                <a:srgbClr val="FF0066"/>
              </a:solidFill>
              <a:latin typeface="Tahoma" panose="020B0604030504040204" pitchFamily="34" charset="0"/>
              <a:ea typeface="方正舒体" panose="02010601030101010101" pitchFamily="2" charset="-122"/>
            </a:endParaRPr>
          </a:p>
        </p:txBody>
      </p:sp>
      <p:sp>
        <p:nvSpPr>
          <p:cNvPr id="7174" name="Rectangle 4"/>
          <p:cNvSpPr/>
          <p:nvPr/>
        </p:nvSpPr>
        <p:spPr>
          <a:xfrm>
            <a:off x="6934200" y="5486400"/>
            <a:ext cx="1600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Pct val="90000"/>
              <a:buFontTx/>
              <a:buNone/>
            </a:pP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  <a:hlinkClick r:id="" action="ppaction://noaction"/>
              </a:rPr>
              <a:t>作业</a:t>
            </a:r>
            <a:endParaRPr lang="zh-CN" altLang="en-US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175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第三章 上下文无关文法及分析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7176" name="Rectangle 7"/>
          <p:cNvSpPr>
            <a:spLocks noGrp="1"/>
          </p:cNvSpPr>
          <p:nvPr>
            <p:ph idx="1"/>
          </p:nvPr>
        </p:nvSpPr>
        <p:spPr>
          <a:xfrm>
            <a:off x="568325" y="1196975"/>
            <a:ext cx="8001000" cy="301783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70709"/>
                </a:solidFill>
              </a:rPr>
              <a:t>3.1 语言的表示</a:t>
            </a:r>
            <a:endParaRPr lang="zh-CN" altLang="en-US" b="1" dirty="0">
              <a:solidFill>
                <a:srgbClr val="070709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o"/>
            </a:pPr>
            <a:r>
              <a:rPr lang="en-US" altLang="zh-CN" b="1" dirty="0">
                <a:solidFill>
                  <a:srgbClr val="070709"/>
                </a:solidFill>
              </a:rPr>
              <a:t>3.2 </a:t>
            </a:r>
            <a:r>
              <a:rPr lang="zh-CN" altLang="en-US" b="1" dirty="0">
                <a:solidFill>
                  <a:srgbClr val="070709"/>
                </a:solidFill>
              </a:rPr>
              <a:t>上下文无关文法的形式定义</a:t>
            </a:r>
            <a:endParaRPr lang="zh-CN" altLang="en-US" b="1" dirty="0">
              <a:solidFill>
                <a:srgbClr val="070709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o"/>
            </a:pPr>
            <a:r>
              <a:rPr lang="en-US" altLang="zh-CN" b="1" dirty="0">
                <a:solidFill>
                  <a:srgbClr val="070709"/>
                </a:solidFill>
              </a:rPr>
              <a:t>3.3 </a:t>
            </a:r>
            <a:r>
              <a:rPr lang="zh-CN" altLang="en-US" b="1" dirty="0">
                <a:solidFill>
                  <a:srgbClr val="070709"/>
                </a:solidFill>
              </a:rPr>
              <a:t>分析树</a:t>
            </a:r>
            <a:endParaRPr lang="en-US" altLang="zh-CN" b="1" dirty="0">
              <a:solidFill>
                <a:srgbClr val="070709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o"/>
            </a:pPr>
            <a:r>
              <a:rPr lang="zh-CN" altLang="en-US" b="1" dirty="0">
                <a:solidFill>
                  <a:srgbClr val="070709"/>
                </a:solidFill>
              </a:rPr>
              <a:t>3.</a:t>
            </a:r>
            <a:r>
              <a:rPr lang="en-US" altLang="zh-CN" b="1" dirty="0">
                <a:solidFill>
                  <a:srgbClr val="070709"/>
                </a:solidFill>
              </a:rPr>
              <a:t>4 </a:t>
            </a:r>
            <a:r>
              <a:rPr lang="zh-CN" altLang="en-US" b="1" dirty="0">
                <a:solidFill>
                  <a:srgbClr val="070709"/>
                </a:solidFill>
              </a:rPr>
              <a:t>二义性文法</a:t>
            </a:r>
            <a:endParaRPr lang="en-US" altLang="zh-CN" b="1" dirty="0">
              <a:solidFill>
                <a:srgbClr val="070709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070709"/>
                </a:solidFill>
              </a:rPr>
              <a:t>注：</a:t>
            </a:r>
            <a:r>
              <a:rPr lang="en-US" altLang="zh-CN" b="1" dirty="0">
                <a:solidFill>
                  <a:srgbClr val="070709"/>
                </a:solidFill>
              </a:rPr>
              <a:t>P</a:t>
            </a:r>
            <a:r>
              <a:rPr lang="en-US" altLang="zh-CN" b="1" baseline="-25000" dirty="0">
                <a:solidFill>
                  <a:srgbClr val="070709"/>
                </a:solidFill>
              </a:rPr>
              <a:t>40-61 </a:t>
            </a:r>
            <a:r>
              <a:rPr lang="en-US" altLang="zh-CN" b="1" dirty="0">
                <a:solidFill>
                  <a:srgbClr val="070709"/>
                </a:solidFill>
              </a:rPr>
              <a:t> </a:t>
            </a:r>
            <a:r>
              <a:rPr lang="zh-CN" altLang="en-US" b="1" dirty="0">
                <a:solidFill>
                  <a:srgbClr val="070709"/>
                </a:solidFill>
              </a:rPr>
              <a:t>为了解内容，不作考核要求</a:t>
            </a:r>
            <a:endParaRPr lang="zh-CN" altLang="en-US" b="1" baseline="-25000" dirty="0">
              <a:solidFill>
                <a:srgbClr val="07070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日期占位符 1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3795" name="页脚占位符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80578" name="Rectangle 2"/>
          <p:cNvSpPr/>
          <p:nvPr/>
        </p:nvSpPr>
        <p:spPr>
          <a:xfrm>
            <a:off x="539750" y="1125538"/>
            <a:ext cx="7543800" cy="41751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Tx/>
              <a:buSzPct val="90000"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</a:rPr>
              <a:t> 算术表达式（34-3）*42的</a:t>
            </a:r>
            <a:r>
              <a:rPr lang="zh-CN" altLang="en-US" sz="3200" b="1" dirty="0">
                <a:solidFill>
                  <a:srgbClr val="FF0066"/>
                </a:solidFill>
              </a:rPr>
              <a:t>最右推导</a:t>
            </a:r>
            <a:r>
              <a:rPr lang="zh-CN" altLang="en-US" sz="3200" b="1" dirty="0">
                <a:solidFill>
                  <a:srgbClr val="070709"/>
                </a:solidFill>
              </a:rPr>
              <a:t>：</a:t>
            </a:r>
            <a:endParaRPr lang="zh-CN" altLang="en-US" sz="3200" b="1" dirty="0">
              <a:solidFill>
                <a:srgbClr val="070709"/>
              </a:solidFill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</a:rPr>
              <a:t> </a:t>
            </a:r>
            <a:r>
              <a:rPr lang="en-US" altLang="zh-CN" sz="3200" b="1" i="1" dirty="0">
                <a:solidFill>
                  <a:srgbClr val="070709"/>
                </a:solidFill>
              </a:rPr>
              <a:t>exp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exp op </a:t>
            </a:r>
            <a:r>
              <a:rPr lang="en-US" altLang="zh-CN" sz="3200" b="1" i="1" dirty="0">
                <a:solidFill>
                  <a:srgbClr val="FF0066"/>
                </a:solidFill>
                <a:sym typeface="Symbol" panose="05050102010706020507" pitchFamily="18" charset="2"/>
              </a:rPr>
              <a:t>exp</a:t>
            </a:r>
            <a:endParaRPr lang="en-US" altLang="zh-CN" sz="3200" b="1" i="1" dirty="0">
              <a:solidFill>
                <a:srgbClr val="FF0066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         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exp </a:t>
            </a:r>
            <a:r>
              <a:rPr lang="en-US" altLang="zh-CN" sz="3200" b="1" i="1" dirty="0">
                <a:solidFill>
                  <a:srgbClr val="FF0066"/>
                </a:solidFill>
                <a:sym typeface="Symbol" panose="05050102010706020507" pitchFamily="18" charset="2"/>
              </a:rPr>
              <a:t>op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number</a:t>
            </a:r>
            <a:endParaRPr lang="en-US" altLang="zh-CN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         </a:t>
            </a:r>
            <a:r>
              <a:rPr lang="en-US" altLang="zh-CN" sz="3200" b="1" i="1" dirty="0">
                <a:solidFill>
                  <a:srgbClr val="FF0066"/>
                </a:solidFill>
                <a:sym typeface="Symbol" panose="05050102010706020507" pitchFamily="18" charset="2"/>
              </a:rPr>
              <a:t>exp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*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number </a:t>
            </a:r>
            <a:endParaRPr lang="en-US" altLang="zh-CN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         (</a:t>
            </a:r>
            <a:r>
              <a:rPr lang="en-US" altLang="zh-CN" sz="3200" b="1" i="1" dirty="0">
                <a:solidFill>
                  <a:srgbClr val="FF0066"/>
                </a:solidFill>
                <a:sym typeface="Symbol" panose="05050102010706020507" pitchFamily="18" charset="2"/>
              </a:rPr>
              <a:t>exp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)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*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number</a:t>
            </a:r>
            <a:endParaRPr lang="en-US" altLang="zh-CN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         (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exp op </a:t>
            </a:r>
            <a:r>
              <a:rPr lang="en-US" altLang="zh-CN" sz="3200" b="1" i="1" dirty="0">
                <a:solidFill>
                  <a:srgbClr val="FF0066"/>
                </a:solidFill>
                <a:sym typeface="Symbol" panose="05050102010706020507" pitchFamily="18" charset="2"/>
              </a:rPr>
              <a:t>exp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)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*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number</a:t>
            </a:r>
            <a:endParaRPr lang="en-US" altLang="zh-CN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         (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exp </a:t>
            </a:r>
            <a:r>
              <a:rPr lang="en-US" altLang="zh-CN" sz="3200" b="1" i="1" dirty="0">
                <a:solidFill>
                  <a:srgbClr val="FF0066"/>
                </a:solidFill>
                <a:sym typeface="Symbol" panose="05050102010706020507" pitchFamily="18" charset="2"/>
              </a:rPr>
              <a:t>op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number) 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*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number</a:t>
            </a:r>
            <a:endParaRPr lang="en-US" altLang="zh-CN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         (</a:t>
            </a:r>
            <a:r>
              <a:rPr lang="en-US" altLang="zh-CN" sz="3200" b="1" i="1" dirty="0">
                <a:solidFill>
                  <a:srgbClr val="FF0066"/>
                </a:solidFill>
                <a:sym typeface="Symbol" panose="05050102010706020507" pitchFamily="18" charset="2"/>
              </a:rPr>
              <a:t>exp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-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number) 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*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number</a:t>
            </a:r>
            <a:endParaRPr lang="en-US" altLang="zh-CN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7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         (number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-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number) *</a:t>
            </a:r>
            <a:r>
              <a:rPr lang="en-US" altLang="zh-CN" sz="3200" b="1" i="1" dirty="0">
                <a:solidFill>
                  <a:srgbClr val="070709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number</a:t>
            </a:r>
            <a:endParaRPr lang="en-US" altLang="zh-CN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</p:txBody>
      </p:sp>
      <p:sp useBgFill="1">
        <p:nvSpPr>
          <p:cNvPr id="33798" name="AutoShape 4">
            <a:hlinkClick r:id="rId1" action="ppaction://hlinksldjump"/>
          </p:cNvPr>
          <p:cNvSpPr/>
          <p:nvPr/>
        </p:nvSpPr>
        <p:spPr>
          <a:xfrm>
            <a:off x="7308850" y="5589588"/>
            <a:ext cx="609600" cy="304800"/>
          </a:xfrm>
          <a:prstGeom prst="curvedUpArrow">
            <a:avLst>
              <a:gd name="adj1" fmla="val 40000"/>
              <a:gd name="adj2" fmla="val 80000"/>
              <a:gd name="adj3" fmla="val 33333"/>
            </a:avLst>
          </a:prstGeom>
          <a:ln w="9525" cap="flat" cmpd="sng">
            <a:solidFill>
              <a:srgbClr val="07070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3799" name="Rectangle 5"/>
          <p:cNvSpPr/>
          <p:nvPr/>
        </p:nvSpPr>
        <p:spPr>
          <a:xfrm>
            <a:off x="533400" y="3810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Tx/>
              <a:buNone/>
            </a:pP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4.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最左和最右推导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22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80578">
                                            <p:txEl>
                                              <p:charRg st="22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4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80578">
                                            <p:txEl>
                                              <p:charRg st="40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64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80578">
                                            <p:txEl>
                                              <p:charRg st="64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8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80578">
                                            <p:txEl>
                                              <p:charRg st="88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113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80578">
                                            <p:txEl>
                                              <p:charRg st="113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145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280578">
                                            <p:txEl>
                                              <p:charRg st="145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18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80578">
                                            <p:txEl>
                                              <p:charRg st="180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8">
                                            <p:txEl>
                                              <p:charRg st="214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280578">
                                            <p:txEl>
                                              <p:charRg st="214" end="2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481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482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482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3.2 上下文无关文法的形式定义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34822" name="Rectangle 3"/>
          <p:cNvSpPr>
            <a:spLocks noGrp="1"/>
          </p:cNvSpPr>
          <p:nvPr>
            <p:ph idx="1"/>
          </p:nvPr>
        </p:nvSpPr>
        <p:spPr>
          <a:xfrm>
            <a:off x="512763" y="1154113"/>
            <a:ext cx="8072437" cy="3671887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上下文无关文法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即2型文法)的形式定义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推导和规约的定义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句型和句子的定义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最左和最右推导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文法定义的语言</a:t>
            </a:r>
            <a:endParaRPr lang="zh-CN" altLang="en-US" sz="28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递归产生式和递归文法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chomsky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文法的分类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文法和语言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584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584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5845" name="Rectangle 3"/>
          <p:cNvSpPr/>
          <p:nvPr/>
        </p:nvSpPr>
        <p:spPr>
          <a:xfrm>
            <a:off x="523875" y="528638"/>
            <a:ext cx="5029200" cy="4635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5.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文法定义的语言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81605" name="Rectangle 5"/>
          <p:cNvSpPr>
            <a:spLocks noGrp="1"/>
          </p:cNvSpPr>
          <p:nvPr>
            <p:ph idx="1"/>
          </p:nvPr>
        </p:nvSpPr>
        <p:spPr>
          <a:xfrm>
            <a:off x="468313" y="1196975"/>
            <a:ext cx="8353425" cy="345598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FF3399"/>
                </a:solidFill>
              </a:rPr>
              <a:t>文法</a:t>
            </a:r>
            <a:r>
              <a:rPr lang="en-US" altLang="zh-CN" sz="3600" b="1" dirty="0">
                <a:solidFill>
                  <a:srgbClr val="FF3399"/>
                </a:solidFill>
              </a:rPr>
              <a:t>G[S]</a:t>
            </a:r>
            <a:r>
              <a:rPr lang="zh-CN" altLang="en-US" sz="3600" b="1" dirty="0">
                <a:solidFill>
                  <a:srgbClr val="FF3399"/>
                </a:solidFill>
              </a:rPr>
              <a:t>定义的语言</a:t>
            </a:r>
            <a:r>
              <a:rPr lang="en-US" altLang="zh-CN" sz="3600" b="1" dirty="0">
                <a:solidFill>
                  <a:srgbClr val="FF3399"/>
                </a:solidFill>
              </a:rPr>
              <a:t>L(G)</a:t>
            </a:r>
            <a:r>
              <a:rPr lang="zh-CN" altLang="en-US" sz="3600" b="1" dirty="0">
                <a:solidFill>
                  <a:srgbClr val="FF3399"/>
                </a:solidFill>
              </a:rPr>
              <a:t> 为</a:t>
            </a:r>
            <a:r>
              <a:rPr lang="zh-CN" altLang="en-US" sz="3600" b="1" dirty="0">
                <a:solidFill>
                  <a:srgbClr val="03010F"/>
                </a:solidFill>
              </a:rPr>
              <a:t>：</a:t>
            </a:r>
            <a:endParaRPr lang="zh-CN" altLang="en-US" sz="3600" b="1" dirty="0">
              <a:solidFill>
                <a:srgbClr val="03010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3300" b="1" dirty="0">
                <a:solidFill>
                  <a:srgbClr val="03010F"/>
                </a:solidFill>
              </a:rPr>
              <a:t>L(G)={x  | S </a:t>
            </a:r>
            <a:r>
              <a:rPr lang="en-US" altLang="zh-CN" sz="3300" b="1" dirty="0">
                <a:solidFill>
                  <a:srgbClr val="03010F"/>
                </a:solidFill>
                <a:sym typeface="Symbol" panose="05050102010706020507" pitchFamily="18" charset="2"/>
              </a:rPr>
              <a:t>=&gt;+</a:t>
            </a:r>
            <a:r>
              <a:rPr lang="en-US" altLang="zh-CN" sz="3300" b="1" dirty="0">
                <a:solidFill>
                  <a:srgbClr val="03010F"/>
                </a:solidFill>
              </a:rPr>
              <a:t>x,</a:t>
            </a:r>
            <a:r>
              <a:rPr lang="zh-CN" altLang="en-US" sz="3300" b="1" dirty="0">
                <a:solidFill>
                  <a:srgbClr val="03010F"/>
                </a:solidFill>
              </a:rPr>
              <a:t>其中</a:t>
            </a:r>
            <a:r>
              <a:rPr lang="en-US" altLang="zh-CN" sz="3300" b="1" dirty="0">
                <a:solidFill>
                  <a:srgbClr val="03010F"/>
                </a:solidFill>
              </a:rPr>
              <a:t>S</a:t>
            </a:r>
            <a:r>
              <a:rPr lang="zh-CN" altLang="en-US" sz="3300" b="1" dirty="0">
                <a:solidFill>
                  <a:srgbClr val="03010F"/>
                </a:solidFill>
              </a:rPr>
              <a:t>为开始符号,</a:t>
            </a:r>
            <a:r>
              <a:rPr lang="en-US" altLang="zh-CN" sz="3300" b="1" dirty="0">
                <a:solidFill>
                  <a:srgbClr val="03010F"/>
                </a:solidFill>
              </a:rPr>
              <a:t>x ∈V</a:t>
            </a:r>
            <a:r>
              <a:rPr lang="en-US" altLang="zh-CN" sz="3300" b="1" baseline="-25000" dirty="0">
                <a:solidFill>
                  <a:srgbClr val="03010F"/>
                </a:solidFill>
              </a:rPr>
              <a:t>T</a:t>
            </a:r>
            <a:r>
              <a:rPr lang="en-US" altLang="zh-CN" sz="3300" b="1" dirty="0">
                <a:solidFill>
                  <a:srgbClr val="03010F"/>
                </a:solidFill>
              </a:rPr>
              <a:t>*} </a:t>
            </a:r>
            <a:r>
              <a:rPr lang="zh-CN" altLang="en-US" sz="3300" b="1" dirty="0">
                <a:solidFill>
                  <a:srgbClr val="03010F"/>
                </a:solidFill>
              </a:rPr>
              <a:t>，即语言是所有句子构成的集合；</a:t>
            </a:r>
            <a:endParaRPr lang="zh-CN" altLang="en-US" sz="3300" b="1" dirty="0">
              <a:solidFill>
                <a:srgbClr val="03010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FF3399"/>
                </a:solidFill>
              </a:rPr>
              <a:t>上下文无关文法定义的语言称作上下文无关语言。</a:t>
            </a:r>
            <a:endParaRPr lang="zh-CN" altLang="en-US" sz="3600" b="1" dirty="0">
              <a:solidFill>
                <a:srgbClr val="FF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charRg st="7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81605">
                                            <p:txEl>
                                              <p:charRg st="70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8160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charRg st="1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81605">
                                            <p:txEl>
                                              <p:charRg st="19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686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686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6869" name="Rectangle 2"/>
          <p:cNvSpPr/>
          <p:nvPr/>
        </p:nvSpPr>
        <p:spPr>
          <a:xfrm>
            <a:off x="442913" y="1177925"/>
            <a:ext cx="7915275" cy="2800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</a:rPr>
              <a:t>文法定义的语言举例</a:t>
            </a:r>
            <a:endParaRPr lang="zh-CN" altLang="en-US" sz="3200" b="1" dirty="0">
              <a:solidFill>
                <a:srgbClr val="070709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</a:rPr>
              <a:t>例</a:t>
            </a:r>
            <a:r>
              <a:rPr lang="en-US" altLang="zh-CN" sz="3200" b="1" dirty="0">
                <a:solidFill>
                  <a:srgbClr val="070709"/>
                </a:solidFill>
              </a:rPr>
              <a:t>5.</a:t>
            </a:r>
            <a:r>
              <a:rPr lang="zh-CN" altLang="en-US" sz="3200" b="1" dirty="0">
                <a:solidFill>
                  <a:srgbClr val="070709"/>
                </a:solidFill>
              </a:rPr>
              <a:t>1：有文法</a:t>
            </a:r>
            <a:r>
              <a:rPr lang="en-US" altLang="zh-CN" sz="3200" b="1" dirty="0">
                <a:solidFill>
                  <a:srgbClr val="070709"/>
                </a:solidFill>
              </a:rPr>
              <a:t>G[Z]:</a:t>
            </a:r>
            <a:br>
              <a:rPr lang="en-US" altLang="zh-CN" sz="3200" b="1" dirty="0">
                <a:solidFill>
                  <a:srgbClr val="070709"/>
                </a:solidFill>
              </a:rPr>
            </a:br>
            <a:r>
              <a:rPr lang="en-US" altLang="zh-CN" sz="3200" b="1" dirty="0">
                <a:solidFill>
                  <a:srgbClr val="070709"/>
                </a:solidFill>
              </a:rPr>
              <a:t>        (1)Z →aZb</a:t>
            </a:r>
            <a:br>
              <a:rPr lang="en-US" altLang="zh-CN" sz="3200" b="1" dirty="0">
                <a:solidFill>
                  <a:srgbClr val="070709"/>
                </a:solidFill>
              </a:rPr>
            </a:br>
            <a:r>
              <a:rPr lang="en-US" altLang="zh-CN" sz="3200" b="1" dirty="0">
                <a:solidFill>
                  <a:srgbClr val="070709"/>
                </a:solidFill>
              </a:rPr>
              <a:t>        (2)Z →ab</a:t>
            </a:r>
            <a:br>
              <a:rPr lang="en-US" altLang="zh-CN" sz="3200" b="1" dirty="0">
                <a:solidFill>
                  <a:srgbClr val="070709"/>
                </a:solidFill>
              </a:rPr>
            </a:br>
            <a:r>
              <a:rPr lang="zh-CN" altLang="en-US" sz="3200" b="1" dirty="0">
                <a:solidFill>
                  <a:srgbClr val="070709"/>
                </a:solidFill>
              </a:rPr>
              <a:t>它定义的</a:t>
            </a:r>
            <a:r>
              <a:rPr lang="zh-CN" altLang="en-US" sz="3200" b="1" dirty="0">
                <a:solidFill>
                  <a:srgbClr val="FF0066"/>
                </a:solidFill>
              </a:rPr>
              <a:t>语言</a:t>
            </a:r>
            <a:r>
              <a:rPr lang="zh-CN" altLang="en-US" sz="3200" b="1" dirty="0">
                <a:solidFill>
                  <a:srgbClr val="070709"/>
                </a:solidFill>
              </a:rPr>
              <a:t>是什么？</a:t>
            </a:r>
            <a:endParaRPr lang="zh-CN" altLang="en-US" sz="3200" b="1" dirty="0">
              <a:solidFill>
                <a:srgbClr val="070709"/>
              </a:solidFill>
            </a:endParaRPr>
          </a:p>
        </p:txBody>
      </p:sp>
      <p:sp>
        <p:nvSpPr>
          <p:cNvPr id="283652" name="Rectangle 4"/>
          <p:cNvSpPr/>
          <p:nvPr/>
        </p:nvSpPr>
        <p:spPr>
          <a:xfrm>
            <a:off x="395288" y="4005263"/>
            <a:ext cx="82089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</a:rPr>
              <a:t>由</a:t>
            </a:r>
            <a:r>
              <a:rPr lang="en-US" altLang="zh-CN" sz="3200" b="1" dirty="0">
                <a:solidFill>
                  <a:srgbClr val="070709"/>
                </a:solidFill>
              </a:rPr>
              <a:t>(2)</a:t>
            </a:r>
            <a:r>
              <a:rPr lang="zh-CN" altLang="en-US" sz="3200" b="1" dirty="0">
                <a:solidFill>
                  <a:srgbClr val="070709"/>
                </a:solidFill>
              </a:rPr>
              <a:t>知: </a:t>
            </a:r>
            <a:r>
              <a:rPr lang="en-US" altLang="zh-CN" sz="3200" b="1" dirty="0">
                <a:solidFill>
                  <a:srgbClr val="070709"/>
                </a:solidFill>
              </a:rPr>
              <a:t>Z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ab  </a:t>
            </a:r>
            <a:r>
              <a:rPr lang="zh-CN" altLang="en-US" sz="3200" b="1" dirty="0">
                <a:solidFill>
                  <a:srgbClr val="070709"/>
                </a:solidFill>
                <a:sym typeface="Symbol" panose="05050102010706020507" pitchFamily="18" charset="2"/>
              </a:rPr>
              <a:t>故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ab</a:t>
            </a:r>
            <a:r>
              <a:rPr lang="zh-CN" altLang="en-US" sz="3200" b="1" dirty="0">
                <a:solidFill>
                  <a:srgbClr val="070709"/>
                </a:solidFill>
                <a:sym typeface="Symbol" panose="05050102010706020507" pitchFamily="18" charset="2"/>
              </a:rPr>
              <a:t>是文法的一个句子</a:t>
            </a:r>
            <a:endParaRPr lang="zh-CN" altLang="en-US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</p:txBody>
      </p:sp>
      <p:sp>
        <p:nvSpPr>
          <p:cNvPr id="36871" name="AutoShape 5">
            <a:hlinkClick r:id="rId1" action="ppaction://hlinksldjump"/>
          </p:cNvPr>
          <p:cNvSpPr/>
          <p:nvPr/>
        </p:nvSpPr>
        <p:spPr>
          <a:xfrm>
            <a:off x="6084888" y="4581525"/>
            <a:ext cx="609600" cy="381000"/>
          </a:xfrm>
          <a:prstGeom prst="curvedDownArrow">
            <a:avLst>
              <a:gd name="adj1" fmla="val 32000"/>
              <a:gd name="adj2" fmla="val 6400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6872" name="AutoShape 6">
            <a:hlinkClick r:id="rId2" action="ppaction://hlinksldjump"/>
          </p:cNvPr>
          <p:cNvSpPr/>
          <p:nvPr/>
        </p:nvSpPr>
        <p:spPr>
          <a:xfrm>
            <a:off x="6877050" y="4724400"/>
            <a:ext cx="609600" cy="381000"/>
          </a:xfrm>
          <a:prstGeom prst="curvedDownArrow">
            <a:avLst>
              <a:gd name="adj1" fmla="val 32000"/>
              <a:gd name="adj2" fmla="val 6400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6873" name="Rectangle 7"/>
          <p:cNvSpPr/>
          <p:nvPr/>
        </p:nvSpPr>
        <p:spPr>
          <a:xfrm>
            <a:off x="523875" y="528638"/>
            <a:ext cx="5029200" cy="4635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5.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文法定义的语言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日期占位符 1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7891" name="页脚占位符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943106" name="Rectangle 2"/>
          <p:cNvSpPr/>
          <p:nvPr/>
        </p:nvSpPr>
        <p:spPr>
          <a:xfrm>
            <a:off x="539750" y="1196975"/>
            <a:ext cx="7862888" cy="365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</a:rPr>
              <a:t>由</a:t>
            </a:r>
            <a:r>
              <a:rPr lang="en-US" altLang="zh-CN" sz="3200" b="1" dirty="0">
                <a:solidFill>
                  <a:srgbClr val="070709"/>
                </a:solidFill>
              </a:rPr>
              <a:t>(1)(2)</a:t>
            </a:r>
            <a:r>
              <a:rPr lang="zh-CN" altLang="en-US" sz="3200" b="1" dirty="0">
                <a:solidFill>
                  <a:srgbClr val="070709"/>
                </a:solidFill>
              </a:rPr>
              <a:t>知:</a:t>
            </a:r>
            <a:endParaRPr lang="zh-CN" altLang="en-US" sz="3200" b="1" dirty="0">
              <a:solidFill>
                <a:srgbClr val="070709"/>
              </a:solidFill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</a:rPr>
              <a:t>  Z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aZba</a:t>
            </a:r>
            <a:r>
              <a:rPr lang="en-US" altLang="zh-CN" sz="3200" b="1" baseline="30000" dirty="0">
                <a:solidFill>
                  <a:srgbClr val="070709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 b="1" baseline="30000" dirty="0">
                <a:solidFill>
                  <a:srgbClr val="070709"/>
                </a:solidFill>
                <a:sym typeface="Symbol" panose="05050102010706020507" pitchFamily="18" charset="2"/>
              </a:rPr>
              <a:t>2 </a:t>
            </a:r>
            <a:r>
              <a:rPr lang="zh-CN" altLang="en-US" sz="3200" b="1" dirty="0">
                <a:solidFill>
                  <a:srgbClr val="070709"/>
                </a:solidFill>
                <a:sym typeface="Symbol" panose="05050102010706020507" pitchFamily="18" charset="2"/>
              </a:rPr>
              <a:t>故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 b="1" baseline="30000" dirty="0">
                <a:solidFill>
                  <a:srgbClr val="070709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 b="1" baseline="30000" dirty="0">
                <a:solidFill>
                  <a:srgbClr val="070709"/>
                </a:solidFill>
                <a:sym typeface="Symbol" panose="05050102010706020507" pitchFamily="18" charset="2"/>
              </a:rPr>
              <a:t>2</a:t>
            </a:r>
            <a:r>
              <a:rPr lang="zh-CN" altLang="en-US" sz="3200" b="1" dirty="0">
                <a:solidFill>
                  <a:srgbClr val="070709"/>
                </a:solidFill>
                <a:sym typeface="Symbol" panose="05050102010706020507" pitchFamily="18" charset="2"/>
              </a:rPr>
              <a:t>是文法的一个句子</a:t>
            </a:r>
            <a:endParaRPr lang="zh-CN" altLang="en-US" sz="3200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</a:rPr>
              <a:t>反复使用产生式(1)：</a:t>
            </a:r>
            <a:endParaRPr lang="zh-CN" altLang="en-US" sz="3200" b="1" dirty="0">
              <a:solidFill>
                <a:srgbClr val="070709"/>
              </a:solidFill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</a:rPr>
              <a:t>   Z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aZba</a:t>
            </a:r>
            <a:r>
              <a:rPr lang="en-US" altLang="zh-CN" sz="3200" b="1" baseline="30000" dirty="0">
                <a:solidFill>
                  <a:srgbClr val="070709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Zb</a:t>
            </a:r>
            <a:r>
              <a:rPr lang="en-US" altLang="zh-CN" sz="3200" b="1" baseline="30000" dirty="0">
                <a:solidFill>
                  <a:srgbClr val="070709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…  a</a:t>
            </a:r>
            <a:r>
              <a:rPr lang="en-US" altLang="zh-CN" sz="3200" b="1" baseline="30000" dirty="0">
                <a:solidFill>
                  <a:srgbClr val="070709"/>
                </a:solidFill>
                <a:sym typeface="Symbol" panose="05050102010706020507" pitchFamily="18" charset="2"/>
              </a:rPr>
              <a:t>n-1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Zb</a:t>
            </a:r>
            <a:r>
              <a:rPr lang="en-US" altLang="zh-CN" sz="3200" b="1" baseline="30000" dirty="0">
                <a:solidFill>
                  <a:srgbClr val="070709"/>
                </a:solidFill>
                <a:sym typeface="Symbol" panose="05050102010706020507" pitchFamily="18" charset="2"/>
              </a:rPr>
              <a:t>n-1 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 a</a:t>
            </a:r>
            <a:r>
              <a:rPr lang="en-US" altLang="zh-CN" sz="3200" b="1" baseline="30000" dirty="0">
                <a:solidFill>
                  <a:srgbClr val="070709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b</a:t>
            </a:r>
            <a:r>
              <a:rPr lang="en-US" altLang="zh-CN" sz="3200" b="1" baseline="30000" dirty="0">
                <a:solidFill>
                  <a:srgbClr val="070709"/>
                </a:solidFill>
                <a:sym typeface="Symbol" panose="05050102010706020507" pitchFamily="18" charset="2"/>
              </a:rPr>
              <a:t>n</a:t>
            </a:r>
            <a:endParaRPr lang="en-US" altLang="zh-CN" sz="3200" b="1" baseline="30000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</a:rPr>
              <a:t>所以上述文法所定义的语言为：</a:t>
            </a:r>
            <a:endParaRPr lang="zh-CN" altLang="en-US" sz="3200" b="1" dirty="0">
              <a:solidFill>
                <a:srgbClr val="070709"/>
              </a:solidFill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</a:rPr>
              <a:t> L(G[Z])={a</a:t>
            </a:r>
            <a:r>
              <a:rPr lang="en-US" altLang="zh-CN" sz="3200" b="1" baseline="30000" dirty="0">
                <a:solidFill>
                  <a:srgbClr val="070709"/>
                </a:solidFill>
              </a:rPr>
              <a:t>n</a:t>
            </a:r>
            <a:r>
              <a:rPr lang="en-US" altLang="zh-CN" sz="3200" b="1" dirty="0">
                <a:solidFill>
                  <a:srgbClr val="070709"/>
                </a:solidFill>
              </a:rPr>
              <a:t>b</a:t>
            </a:r>
            <a:r>
              <a:rPr lang="en-US" altLang="zh-CN" sz="3200" b="1" baseline="30000" dirty="0">
                <a:solidFill>
                  <a:srgbClr val="070709"/>
                </a:solidFill>
              </a:rPr>
              <a:t>n </a:t>
            </a:r>
            <a:r>
              <a:rPr lang="en-US" altLang="zh-CN" sz="3200" b="1" dirty="0">
                <a:solidFill>
                  <a:srgbClr val="070709"/>
                </a:solidFill>
              </a:rPr>
              <a:t>| n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3200" b="1" dirty="0">
                <a:solidFill>
                  <a:srgbClr val="070709"/>
                </a:solidFill>
              </a:rPr>
              <a:t>1}</a:t>
            </a:r>
            <a:endParaRPr lang="en-US" altLang="zh-CN" sz="3200" b="1" dirty="0">
              <a:solidFill>
                <a:srgbClr val="070709"/>
              </a:solidFill>
            </a:endParaRPr>
          </a:p>
        </p:txBody>
      </p:sp>
      <p:sp>
        <p:nvSpPr>
          <p:cNvPr id="37894" name="AutoShape 3">
            <a:hlinkClick r:id="rId1" action="ppaction://hlinksldjump"/>
          </p:cNvPr>
          <p:cNvSpPr/>
          <p:nvPr/>
        </p:nvSpPr>
        <p:spPr>
          <a:xfrm>
            <a:off x="7380288" y="5373688"/>
            <a:ext cx="609600" cy="304800"/>
          </a:xfrm>
          <a:prstGeom prst="curvedUp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37895" name="Rectangle 4"/>
          <p:cNvSpPr/>
          <p:nvPr/>
        </p:nvSpPr>
        <p:spPr>
          <a:xfrm>
            <a:off x="523875" y="528638"/>
            <a:ext cx="5029200" cy="4635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5.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文法定义的语言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4310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charRg st="1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43106">
                                            <p:txEl>
                                              <p:charRg st="1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43106">
                                            <p:txEl>
                                              <p:charRg st="37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charRg st="4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943106">
                                            <p:txEl>
                                              <p:charRg st="49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charRg st="8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943106">
                                            <p:txEl>
                                              <p:charRg st="84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6">
                                            <p:txEl>
                                              <p:charRg st="99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943106">
                                            <p:txEl>
                                              <p:charRg st="99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891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891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84674" name="Text Box 2"/>
          <p:cNvSpPr txBox="1"/>
          <p:nvPr/>
        </p:nvSpPr>
        <p:spPr>
          <a:xfrm>
            <a:off x="438150" y="1125538"/>
            <a:ext cx="8077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5.2</a:t>
            </a: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：已知语言</a:t>
            </a:r>
            <a:r>
              <a:rPr lang="zh-CN" altLang="en-US" sz="3200" b="1" dirty="0">
                <a:solidFill>
                  <a:srgbClr val="070709"/>
                </a:solidFill>
              </a:rPr>
              <a:t>为  </a:t>
            </a:r>
            <a:r>
              <a:rPr lang="en-US" altLang="zh-CN" sz="3200" b="1" dirty="0">
                <a:solidFill>
                  <a:srgbClr val="070709"/>
                </a:solidFill>
              </a:rPr>
              <a:t>L(G)={ab</a:t>
            </a:r>
            <a:r>
              <a:rPr lang="en-US" altLang="zh-CN" sz="3200" b="1" baseline="30000" dirty="0">
                <a:solidFill>
                  <a:srgbClr val="070709"/>
                </a:solidFill>
              </a:rPr>
              <a:t>n</a:t>
            </a:r>
            <a:r>
              <a:rPr lang="en-US" altLang="zh-CN" sz="3200" b="1" dirty="0">
                <a:solidFill>
                  <a:srgbClr val="070709"/>
                </a:solidFill>
              </a:rPr>
              <a:t>a | n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1</a:t>
            </a:r>
            <a:r>
              <a:rPr lang="en-US" altLang="zh-CN" sz="3200" b="1" dirty="0">
                <a:solidFill>
                  <a:srgbClr val="070709"/>
                </a:solidFill>
              </a:rPr>
              <a:t>}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试给出其文法。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</p:txBody>
      </p:sp>
      <p:sp>
        <p:nvSpPr>
          <p:cNvPr id="38918" name="Rectangle 6"/>
          <p:cNvSpPr/>
          <p:nvPr/>
        </p:nvSpPr>
        <p:spPr>
          <a:xfrm>
            <a:off x="523875" y="528638"/>
            <a:ext cx="5029200" cy="4635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5.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文法定义的语言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pic>
        <p:nvPicPr>
          <p:cNvPr id="38919" name="Picture 10" descr="G:\教学实践\编译原理\2016年春\IMG_285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213" y="1916113"/>
            <a:ext cx="4510087" cy="4249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993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994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84674" name="Text Box 2"/>
          <p:cNvSpPr txBox="1"/>
          <p:nvPr/>
        </p:nvSpPr>
        <p:spPr>
          <a:xfrm>
            <a:off x="438150" y="1125538"/>
            <a:ext cx="8077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5.2</a:t>
            </a: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：已知语言</a:t>
            </a:r>
            <a:r>
              <a:rPr lang="zh-CN" altLang="en-US" sz="3200" b="1" dirty="0">
                <a:solidFill>
                  <a:srgbClr val="070709"/>
                </a:solidFill>
              </a:rPr>
              <a:t>为  </a:t>
            </a:r>
            <a:r>
              <a:rPr lang="en-US" altLang="zh-CN" sz="3200" b="1" dirty="0">
                <a:solidFill>
                  <a:srgbClr val="070709"/>
                </a:solidFill>
              </a:rPr>
              <a:t>L(G)={ab</a:t>
            </a:r>
            <a:r>
              <a:rPr lang="en-US" altLang="zh-CN" sz="3200" b="1" baseline="30000" dirty="0">
                <a:solidFill>
                  <a:srgbClr val="070709"/>
                </a:solidFill>
              </a:rPr>
              <a:t>n</a:t>
            </a:r>
            <a:r>
              <a:rPr lang="en-US" altLang="zh-CN" sz="3200" b="1" dirty="0">
                <a:solidFill>
                  <a:srgbClr val="070709"/>
                </a:solidFill>
              </a:rPr>
              <a:t>a | n</a:t>
            </a:r>
            <a:r>
              <a:rPr lang="en-US" altLang="zh-CN" sz="3200" b="1" dirty="0">
                <a:solidFill>
                  <a:srgbClr val="070709"/>
                </a:solidFill>
                <a:sym typeface="Symbol" panose="05050102010706020507" pitchFamily="18" charset="2"/>
              </a:rPr>
              <a:t>1</a:t>
            </a:r>
            <a:r>
              <a:rPr lang="en-US" altLang="zh-CN" sz="3200" b="1" dirty="0">
                <a:solidFill>
                  <a:srgbClr val="070709"/>
                </a:solidFill>
              </a:rPr>
              <a:t>}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试给出其文法。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</p:txBody>
      </p:sp>
      <p:sp>
        <p:nvSpPr>
          <p:cNvPr id="284675" name="Text Box 3"/>
          <p:cNvSpPr txBox="1"/>
          <p:nvPr/>
        </p:nvSpPr>
        <p:spPr>
          <a:xfrm>
            <a:off x="990600" y="2116138"/>
            <a:ext cx="3733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</a:rPr>
              <a:t>G</a:t>
            </a:r>
            <a:r>
              <a:rPr lang="en-US" altLang="zh-CN" sz="3200" b="1" baseline="-25000" dirty="0">
                <a:solidFill>
                  <a:srgbClr val="070709"/>
                </a:solidFill>
              </a:rPr>
              <a:t>1</a:t>
            </a:r>
            <a:r>
              <a:rPr lang="en-US" altLang="zh-CN" sz="3200" b="1" dirty="0">
                <a:solidFill>
                  <a:srgbClr val="070709"/>
                </a:solidFill>
              </a:rPr>
              <a:t>[Z]:Z →aBa</a:t>
            </a:r>
            <a:br>
              <a:rPr lang="en-US" altLang="zh-CN" sz="3200" b="1" dirty="0">
                <a:solidFill>
                  <a:srgbClr val="070709"/>
                </a:solidFill>
              </a:rPr>
            </a:br>
            <a:r>
              <a:rPr lang="en-US" altLang="zh-CN" sz="3200" b="1" dirty="0">
                <a:solidFill>
                  <a:srgbClr val="070709"/>
                </a:solidFill>
              </a:rPr>
              <a:t>           B →bB|b</a:t>
            </a:r>
            <a:endParaRPr lang="en-US" altLang="zh-CN" sz="3200" b="1" dirty="0">
              <a:solidFill>
                <a:srgbClr val="070709"/>
              </a:solidFill>
            </a:endParaRPr>
          </a:p>
        </p:txBody>
      </p:sp>
      <p:sp>
        <p:nvSpPr>
          <p:cNvPr id="284676" name="Text Box 4"/>
          <p:cNvSpPr txBox="1"/>
          <p:nvPr/>
        </p:nvSpPr>
        <p:spPr>
          <a:xfrm>
            <a:off x="4495800" y="1963738"/>
            <a:ext cx="4648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</a:rPr>
              <a:t>G</a:t>
            </a:r>
            <a:r>
              <a:rPr lang="en-US" altLang="zh-CN" sz="3200" b="1" baseline="-25000" dirty="0">
                <a:solidFill>
                  <a:srgbClr val="070709"/>
                </a:solidFill>
              </a:rPr>
              <a:t>2</a:t>
            </a:r>
            <a:r>
              <a:rPr lang="en-US" altLang="zh-CN" sz="3200" b="1" dirty="0">
                <a:solidFill>
                  <a:srgbClr val="070709"/>
                </a:solidFill>
              </a:rPr>
              <a:t>[Z]: Z →aBa</a:t>
            </a:r>
            <a:br>
              <a:rPr lang="en-US" altLang="zh-CN" sz="3200" b="1" dirty="0">
                <a:solidFill>
                  <a:srgbClr val="070709"/>
                </a:solidFill>
              </a:rPr>
            </a:br>
            <a:r>
              <a:rPr lang="en-US" altLang="zh-CN" sz="3200" b="1" dirty="0">
                <a:solidFill>
                  <a:srgbClr val="070709"/>
                </a:solidFill>
              </a:rPr>
              <a:t>           B →Bb|b</a:t>
            </a:r>
            <a:endParaRPr lang="en-US" altLang="zh-CN" sz="3200" b="1" dirty="0">
              <a:solidFill>
                <a:srgbClr val="070709"/>
              </a:solidFill>
            </a:endParaRPr>
          </a:p>
        </p:txBody>
      </p:sp>
      <p:sp>
        <p:nvSpPr>
          <p:cNvPr id="284677" name="Text Box 5"/>
          <p:cNvSpPr txBox="1"/>
          <p:nvPr/>
        </p:nvSpPr>
        <p:spPr>
          <a:xfrm>
            <a:off x="539750" y="3300413"/>
            <a:ext cx="8229600" cy="2014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FF0066"/>
                </a:solidFill>
              </a:rPr>
              <a:t>结论</a:t>
            </a:r>
            <a:r>
              <a:rPr lang="zh-CN" altLang="en-US" sz="2800" b="1" dirty="0">
                <a:solidFill>
                  <a:srgbClr val="070709"/>
                </a:solidFill>
              </a:rPr>
              <a:t>：给定一种语言</a:t>
            </a:r>
            <a:r>
              <a:rPr lang="en-US" altLang="zh-CN" sz="2800" b="1" dirty="0">
                <a:solidFill>
                  <a:srgbClr val="070709"/>
                </a:solidFill>
              </a:rPr>
              <a:t>L，</a:t>
            </a:r>
            <a:r>
              <a:rPr lang="zh-CN" altLang="en-US" sz="2800" b="1" dirty="0">
                <a:solidFill>
                  <a:srgbClr val="070709"/>
                </a:solidFill>
              </a:rPr>
              <a:t>能确定其文法，但这种文法可能不是唯一的： </a:t>
            </a:r>
            <a:r>
              <a:rPr lang="en-US" altLang="zh-CN" sz="2800" b="1" dirty="0">
                <a:solidFill>
                  <a:srgbClr val="070709"/>
                </a:solidFill>
                <a:sym typeface="Symbol" panose="05050102010706020507" pitchFamily="18" charset="2"/>
              </a:rPr>
              <a:t>LG</a:t>
            </a:r>
            <a:r>
              <a:rPr lang="en-US" altLang="zh-CN" sz="2800" b="1" baseline="-25000" dirty="0">
                <a:solidFill>
                  <a:srgbClr val="070709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070709"/>
                </a:solidFill>
                <a:sym typeface="Symbol" panose="05050102010706020507" pitchFamily="18" charset="2"/>
              </a:rPr>
              <a:t>或</a:t>
            </a:r>
            <a:r>
              <a:rPr lang="en-US" altLang="zh-CN" sz="2800" b="1" dirty="0">
                <a:solidFill>
                  <a:srgbClr val="070709"/>
                </a:solidFill>
                <a:sym typeface="Symbol" panose="05050102010706020507" pitchFamily="18" charset="2"/>
              </a:rPr>
              <a:t>G</a:t>
            </a:r>
            <a:r>
              <a:rPr lang="en-US" altLang="zh-CN" sz="2800" b="1" baseline="-25000" dirty="0">
                <a:solidFill>
                  <a:srgbClr val="070709"/>
                </a:solidFill>
                <a:sym typeface="Symbol" panose="05050102010706020507" pitchFamily="18" charset="2"/>
              </a:rPr>
              <a:t>2</a:t>
            </a:r>
            <a:endParaRPr lang="en-US" altLang="zh-CN" sz="2800" b="1" baseline="-25000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FF0066"/>
                </a:solidFill>
              </a:rPr>
              <a:t>等价文法</a:t>
            </a:r>
            <a:r>
              <a:rPr lang="zh-CN" altLang="en-US" sz="2800" b="1" dirty="0">
                <a:solidFill>
                  <a:srgbClr val="070709"/>
                </a:solidFill>
              </a:rPr>
              <a:t>：如果</a:t>
            </a:r>
            <a:r>
              <a:rPr lang="en-US" altLang="zh-CN" sz="2800" b="1" dirty="0">
                <a:solidFill>
                  <a:srgbClr val="070709"/>
                </a:solidFill>
              </a:rPr>
              <a:t>L(G</a:t>
            </a:r>
            <a:r>
              <a:rPr lang="en-US" altLang="zh-CN" sz="2800" b="1" baseline="-25000" dirty="0">
                <a:solidFill>
                  <a:srgbClr val="070709"/>
                </a:solidFill>
              </a:rPr>
              <a:t>1</a:t>
            </a:r>
            <a:r>
              <a:rPr lang="en-US" altLang="zh-CN" sz="2800" b="1" dirty="0">
                <a:solidFill>
                  <a:srgbClr val="070709"/>
                </a:solidFill>
              </a:rPr>
              <a:t>)</a:t>
            </a:r>
            <a:r>
              <a:rPr lang="zh-CN" altLang="en-US" sz="2800" b="1" dirty="0">
                <a:solidFill>
                  <a:srgbClr val="070709"/>
                </a:solidFill>
              </a:rPr>
              <a:t>=</a:t>
            </a:r>
            <a:r>
              <a:rPr lang="en-US" altLang="zh-CN" sz="2800" b="1" dirty="0">
                <a:solidFill>
                  <a:srgbClr val="070709"/>
                </a:solidFill>
              </a:rPr>
              <a:t>L(G</a:t>
            </a:r>
            <a:r>
              <a:rPr lang="en-US" altLang="zh-CN" sz="2800" b="1" baseline="-25000" dirty="0">
                <a:solidFill>
                  <a:srgbClr val="070709"/>
                </a:solidFill>
              </a:rPr>
              <a:t>2</a:t>
            </a:r>
            <a:r>
              <a:rPr lang="en-US" altLang="zh-CN" sz="2800" b="1" dirty="0">
                <a:solidFill>
                  <a:srgbClr val="070709"/>
                </a:solidFill>
              </a:rPr>
              <a:t>) ，</a:t>
            </a:r>
            <a:r>
              <a:rPr lang="zh-CN" altLang="en-US" sz="2800" b="1" dirty="0">
                <a:solidFill>
                  <a:srgbClr val="070709"/>
                </a:solidFill>
              </a:rPr>
              <a:t>那么称</a:t>
            </a:r>
            <a:r>
              <a:rPr lang="en-US" altLang="zh-CN" sz="2800" b="1" dirty="0">
                <a:solidFill>
                  <a:srgbClr val="070709"/>
                </a:solidFill>
              </a:rPr>
              <a:t>G</a:t>
            </a:r>
            <a:r>
              <a:rPr lang="en-US" altLang="zh-CN" sz="2800" b="1" baseline="-25000" dirty="0">
                <a:solidFill>
                  <a:srgbClr val="070709"/>
                </a:solidFill>
              </a:rPr>
              <a:t>1</a:t>
            </a:r>
            <a:r>
              <a:rPr lang="zh-CN" altLang="en-US" sz="2800" b="1" dirty="0">
                <a:solidFill>
                  <a:srgbClr val="070709"/>
                </a:solidFill>
              </a:rPr>
              <a:t>和</a:t>
            </a:r>
            <a:r>
              <a:rPr lang="en-US" altLang="zh-CN" sz="2800" b="1" dirty="0">
                <a:solidFill>
                  <a:srgbClr val="070709"/>
                </a:solidFill>
              </a:rPr>
              <a:t>G</a:t>
            </a:r>
            <a:r>
              <a:rPr lang="en-US" altLang="zh-CN" sz="2800" b="1" baseline="-25000" dirty="0">
                <a:solidFill>
                  <a:srgbClr val="070709"/>
                </a:solidFill>
              </a:rPr>
              <a:t>2</a:t>
            </a:r>
            <a:r>
              <a:rPr lang="zh-CN" altLang="en-US" sz="2800" b="1" dirty="0">
                <a:solidFill>
                  <a:srgbClr val="070709"/>
                </a:solidFill>
              </a:rPr>
              <a:t>为等价文法。</a:t>
            </a:r>
            <a:endParaRPr lang="zh-CN" altLang="en-US" sz="2800" b="1" baseline="-25000" dirty="0">
              <a:solidFill>
                <a:srgbClr val="070709"/>
              </a:solidFill>
              <a:sym typeface="Symbol" panose="05050102010706020507" pitchFamily="18" charset="2"/>
            </a:endParaRPr>
          </a:p>
        </p:txBody>
      </p:sp>
      <p:sp>
        <p:nvSpPr>
          <p:cNvPr id="39945" name="Rectangle 6"/>
          <p:cNvSpPr/>
          <p:nvPr/>
        </p:nvSpPr>
        <p:spPr>
          <a:xfrm>
            <a:off x="523875" y="528638"/>
            <a:ext cx="5029200" cy="4635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5.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文法定义的语言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84677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charRg st="4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84677">
                                            <p:txEl>
                                              <p:charRg st="4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/>
      <p:bldP spid="284675" grpId="0"/>
      <p:bldP spid="284676" grpId="0"/>
      <p:bldP spid="28467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096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096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0965" name="Rectangle 2"/>
          <p:cNvSpPr>
            <a:spLocks noGrp="1"/>
          </p:cNvSpPr>
          <p:nvPr>
            <p:ph type="title"/>
          </p:nvPr>
        </p:nvSpPr>
        <p:spPr>
          <a:xfrm>
            <a:off x="517525" y="258763"/>
            <a:ext cx="8001000" cy="8207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3.2 上下文无关文法的形式定义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40966" name="Rectangle 3"/>
          <p:cNvSpPr>
            <a:spLocks noGrp="1"/>
          </p:cNvSpPr>
          <p:nvPr>
            <p:ph idx="1"/>
          </p:nvPr>
        </p:nvSpPr>
        <p:spPr>
          <a:xfrm>
            <a:off x="527050" y="1182688"/>
            <a:ext cx="8072438" cy="3671887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上下文无关文法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即2型文法)的形式定义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推导和规约的定义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句型和句子的定义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最左和最右推导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文法定义的语言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递归产生式和递归文法</a:t>
            </a:r>
            <a:endParaRPr lang="zh-CN" altLang="en-US" sz="28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chomsky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文法的分类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文法和语言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198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198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1989" name="Rectangle 4"/>
          <p:cNvSpPr/>
          <p:nvPr/>
        </p:nvSpPr>
        <p:spPr>
          <a:xfrm>
            <a:off x="525463" y="361950"/>
            <a:ext cx="609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Tx/>
              <a:buNone/>
            </a:pP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6.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递归产生式和递归文法</a:t>
            </a:r>
            <a:endParaRPr lang="zh-CN" altLang="en-US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285702" name="Rectangle 6"/>
          <p:cNvSpPr>
            <a:spLocks noGrp="1"/>
          </p:cNvSpPr>
          <p:nvPr>
            <p:ph idx="1"/>
          </p:nvPr>
        </p:nvSpPr>
        <p:spPr>
          <a:xfrm>
            <a:off x="523875" y="1268413"/>
            <a:ext cx="8001000" cy="475138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rgbClr val="070709"/>
                </a:solidFill>
              </a:rPr>
              <a:t>设给定</a:t>
            </a:r>
            <a:r>
              <a:rPr lang="en-US" altLang="zh-CN" b="1" dirty="0">
                <a:solidFill>
                  <a:srgbClr val="070709"/>
                </a:solidFill>
              </a:rPr>
              <a:t>2</a:t>
            </a:r>
            <a:r>
              <a:rPr lang="zh-CN" altLang="en-US" b="1" dirty="0">
                <a:solidFill>
                  <a:srgbClr val="070709"/>
                </a:solidFill>
              </a:rPr>
              <a:t>型文法</a:t>
            </a:r>
            <a:r>
              <a:rPr lang="en-US" altLang="zh-CN" b="1" dirty="0">
                <a:solidFill>
                  <a:srgbClr val="070709"/>
                </a:solidFill>
              </a:rPr>
              <a:t>G=(V</a:t>
            </a:r>
            <a:r>
              <a:rPr lang="en-US" altLang="zh-CN" b="1" baseline="-25000" dirty="0">
                <a:solidFill>
                  <a:srgbClr val="070709"/>
                </a:solidFill>
              </a:rPr>
              <a:t>N</a:t>
            </a:r>
            <a:r>
              <a:rPr lang="en-US" altLang="zh-CN" b="1" dirty="0">
                <a:solidFill>
                  <a:srgbClr val="070709"/>
                </a:solidFill>
              </a:rPr>
              <a:t> , V</a:t>
            </a:r>
            <a:r>
              <a:rPr lang="en-US" altLang="zh-CN" b="1" baseline="-25000" dirty="0">
                <a:solidFill>
                  <a:srgbClr val="070709"/>
                </a:solidFill>
              </a:rPr>
              <a:t>T</a:t>
            </a:r>
            <a:r>
              <a:rPr lang="en-US" altLang="zh-CN" b="1" dirty="0">
                <a:solidFill>
                  <a:srgbClr val="070709"/>
                </a:solidFill>
              </a:rPr>
              <a:t> , P , S)</a:t>
            </a:r>
            <a:r>
              <a:rPr lang="zh-CN" altLang="en-US" b="1" dirty="0">
                <a:solidFill>
                  <a:srgbClr val="070709"/>
                </a:solidFill>
              </a:rPr>
              <a:t>，若存在产生式</a:t>
            </a:r>
            <a:r>
              <a:rPr lang="en-US" altLang="zh-CN" b="1" dirty="0">
                <a:solidFill>
                  <a:srgbClr val="070709"/>
                </a:solidFill>
              </a:rPr>
              <a:t>A→</a:t>
            </a: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70709"/>
                </a:solidFill>
              </a:rPr>
              <a:t>Ay∈P </a:t>
            </a:r>
            <a:r>
              <a:rPr lang="zh-CN" altLang="en-US" b="1" dirty="0">
                <a:solidFill>
                  <a:srgbClr val="070709"/>
                </a:solidFill>
              </a:rPr>
              <a:t>，则称产生式</a:t>
            </a:r>
            <a:r>
              <a:rPr lang="en-US" altLang="zh-CN" b="1" dirty="0">
                <a:solidFill>
                  <a:srgbClr val="070709"/>
                </a:solidFill>
              </a:rPr>
              <a:t>A→</a:t>
            </a: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70709"/>
                </a:solidFill>
              </a:rPr>
              <a:t>Ay</a:t>
            </a:r>
            <a:r>
              <a:rPr lang="zh-CN" altLang="en-US" b="1" dirty="0">
                <a:solidFill>
                  <a:srgbClr val="070709"/>
                </a:solidFill>
              </a:rPr>
              <a:t>是</a:t>
            </a:r>
            <a:r>
              <a:rPr lang="zh-CN" altLang="en-US" b="1" dirty="0">
                <a:solidFill>
                  <a:srgbClr val="FF0066"/>
                </a:solidFill>
              </a:rPr>
              <a:t>递归产生式</a:t>
            </a:r>
            <a:r>
              <a:rPr lang="zh-CN" altLang="en-US" dirty="0"/>
              <a:t>； </a:t>
            </a:r>
            <a:r>
              <a:rPr lang="en-US" altLang="zh-CN" b="1" dirty="0">
                <a:solidFill>
                  <a:srgbClr val="070709"/>
                </a:solidFill>
              </a:rPr>
              <a:t>x，y</a:t>
            </a:r>
            <a:r>
              <a:rPr lang="en-US" altLang="zh-CN" b="1" dirty="0">
                <a:solidFill>
                  <a:srgbClr val="03010F"/>
                </a:solidFill>
              </a:rPr>
              <a:t>∈(</a:t>
            </a:r>
            <a:r>
              <a:rPr lang="en-US" altLang="zh-CN" b="1" dirty="0">
                <a:solidFill>
                  <a:srgbClr val="070709"/>
                </a:solidFill>
              </a:rPr>
              <a:t>V</a:t>
            </a:r>
            <a:r>
              <a:rPr lang="en-US" altLang="zh-CN" b="1" baseline="-25000" dirty="0">
                <a:solidFill>
                  <a:srgbClr val="070709"/>
                </a:solidFill>
              </a:rPr>
              <a:t>N</a:t>
            </a:r>
            <a:r>
              <a:rPr lang="en-US" altLang="zh-CN" b="1" dirty="0">
                <a:solidFill>
                  <a:srgbClr val="070709"/>
                </a:solidFill>
              </a:rPr>
              <a:t>∪V</a:t>
            </a:r>
            <a:r>
              <a:rPr lang="en-US" altLang="zh-CN" b="1" baseline="-25000" dirty="0">
                <a:solidFill>
                  <a:srgbClr val="070709"/>
                </a:solidFill>
              </a:rPr>
              <a:t>T</a:t>
            </a:r>
            <a:r>
              <a:rPr lang="en-US" altLang="zh-CN" b="1" dirty="0">
                <a:solidFill>
                  <a:srgbClr val="03010F"/>
                </a:solidFill>
              </a:rPr>
              <a:t>)*</a:t>
            </a:r>
            <a:r>
              <a:rPr lang="en-US" altLang="zh-CN" b="1" dirty="0">
                <a:solidFill>
                  <a:srgbClr val="070709"/>
                </a:solidFill>
              </a:rPr>
              <a:t> </a:t>
            </a:r>
            <a:endParaRPr lang="en-US" altLang="zh-CN" b="1" dirty="0">
              <a:solidFill>
                <a:srgbClr val="070709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070709"/>
                </a:solidFill>
              </a:rPr>
              <a:t>若</a:t>
            </a:r>
            <a:r>
              <a:rPr lang="en-US" altLang="zh-CN" b="1" dirty="0">
                <a:solidFill>
                  <a:srgbClr val="070709"/>
                </a:solidFill>
              </a:rPr>
              <a:t>x=ε</a:t>
            </a:r>
            <a:r>
              <a:rPr lang="zh-CN" altLang="en-US" b="1" dirty="0">
                <a:solidFill>
                  <a:srgbClr val="070709"/>
                </a:solidFill>
              </a:rPr>
              <a:t>且</a:t>
            </a:r>
            <a:r>
              <a:rPr lang="en-US" altLang="zh-CN" b="1" dirty="0">
                <a:solidFill>
                  <a:srgbClr val="070709"/>
                </a:solidFill>
              </a:rPr>
              <a:t>y≠ε,</a:t>
            </a:r>
            <a:r>
              <a:rPr lang="zh-CN" altLang="en-US" b="1" dirty="0">
                <a:solidFill>
                  <a:srgbClr val="070709"/>
                </a:solidFill>
              </a:rPr>
              <a:t>则称产生式</a:t>
            </a:r>
            <a:r>
              <a:rPr lang="en-US" altLang="zh-CN" b="1" dirty="0">
                <a:solidFill>
                  <a:srgbClr val="070709"/>
                </a:solidFill>
              </a:rPr>
              <a:t>A→Ay</a:t>
            </a:r>
            <a:r>
              <a:rPr lang="zh-CN" altLang="en-US" b="1" dirty="0">
                <a:solidFill>
                  <a:srgbClr val="070709"/>
                </a:solidFill>
              </a:rPr>
              <a:t>是</a:t>
            </a:r>
            <a:r>
              <a:rPr lang="zh-CN" altLang="en-US" b="1" dirty="0">
                <a:solidFill>
                  <a:srgbClr val="FF0066"/>
                </a:solidFill>
              </a:rPr>
              <a:t>左递归</a:t>
            </a:r>
            <a:r>
              <a:rPr lang="zh-CN" altLang="en-US" b="1" dirty="0">
                <a:solidFill>
                  <a:srgbClr val="070709"/>
                </a:solidFill>
              </a:rPr>
              <a:t>产生式；</a:t>
            </a:r>
            <a:endParaRPr lang="en-US" altLang="zh-CN" b="1" dirty="0">
              <a:solidFill>
                <a:srgbClr val="070709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070709"/>
                </a:solidFill>
              </a:rPr>
              <a:t>若</a:t>
            </a:r>
            <a:r>
              <a:rPr lang="en-US" altLang="zh-CN" b="1" dirty="0">
                <a:solidFill>
                  <a:srgbClr val="070709"/>
                </a:solidFill>
              </a:rPr>
              <a:t>x≠ε</a:t>
            </a:r>
            <a:r>
              <a:rPr lang="zh-CN" altLang="en-US" b="1" dirty="0">
                <a:solidFill>
                  <a:srgbClr val="070709"/>
                </a:solidFill>
              </a:rPr>
              <a:t>且</a:t>
            </a:r>
            <a:r>
              <a:rPr lang="en-US" altLang="zh-CN" b="1" dirty="0">
                <a:solidFill>
                  <a:srgbClr val="070709"/>
                </a:solidFill>
              </a:rPr>
              <a:t>y=ε,</a:t>
            </a:r>
            <a:r>
              <a:rPr lang="zh-CN" altLang="en-US" b="1" dirty="0">
                <a:solidFill>
                  <a:srgbClr val="070709"/>
                </a:solidFill>
              </a:rPr>
              <a:t>则称产生式</a:t>
            </a:r>
            <a:r>
              <a:rPr lang="en-US" altLang="zh-CN" b="1" dirty="0">
                <a:solidFill>
                  <a:srgbClr val="070709"/>
                </a:solidFill>
              </a:rPr>
              <a:t>A→</a:t>
            </a: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x</a:t>
            </a:r>
            <a:r>
              <a:rPr lang="en-US" altLang="zh-CN" b="1" dirty="0">
                <a:solidFill>
                  <a:srgbClr val="070709"/>
                </a:solidFill>
              </a:rPr>
              <a:t>A</a:t>
            </a:r>
            <a:r>
              <a:rPr lang="zh-CN" altLang="en-US" b="1" dirty="0">
                <a:solidFill>
                  <a:srgbClr val="070709"/>
                </a:solidFill>
              </a:rPr>
              <a:t>是</a:t>
            </a:r>
            <a:r>
              <a:rPr lang="zh-CN" altLang="en-US" b="1" dirty="0">
                <a:solidFill>
                  <a:srgbClr val="FF0066"/>
                </a:solidFill>
              </a:rPr>
              <a:t>右递归</a:t>
            </a:r>
            <a:r>
              <a:rPr lang="zh-CN" altLang="en-US" b="1" dirty="0">
                <a:solidFill>
                  <a:srgbClr val="070709"/>
                </a:solidFill>
              </a:rPr>
              <a:t>产生式。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charRg st="7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85702">
                                            <p:txEl>
                                              <p:charRg st="74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charRg st="101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85702">
                                            <p:txEl>
                                              <p:charRg st="101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301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301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3013" name="Rectangle 4"/>
          <p:cNvSpPr/>
          <p:nvPr/>
        </p:nvSpPr>
        <p:spPr>
          <a:xfrm>
            <a:off x="611188" y="1341438"/>
            <a:ext cx="7696200" cy="310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zh-CN" altLang="en-US" sz="2800" dirty="0">
                <a:solidFill>
                  <a:srgbClr val="050507"/>
                </a:solidFill>
                <a:latin typeface="Verdana" panose="020B0604030504040204" pitchFamily="34" charset="0"/>
              </a:rPr>
              <a:t>简单整型算术表达式文法：</a:t>
            </a:r>
            <a:endParaRPr lang="zh-CN" altLang="en-US" sz="2800" dirty="0">
              <a:solidFill>
                <a:srgbClr val="050507"/>
              </a:solidFill>
              <a:latin typeface="Verdan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800" i="1" dirty="0">
                <a:solidFill>
                  <a:srgbClr val="070709"/>
                </a:solidFill>
                <a:latin typeface="Verdana" panose="020B0604030504040204" pitchFamily="34" charset="0"/>
              </a:rPr>
              <a:t>exp</a:t>
            </a:r>
            <a:r>
              <a:rPr lang="zh-CN" altLang="en-US" sz="2800" i="1" dirty="0">
                <a:solidFill>
                  <a:srgbClr val="070709"/>
                </a:solidFill>
                <a:latin typeface="Verdana" panose="020B0604030504040204" pitchFamily="34" charset="0"/>
              </a:rPr>
              <a:t>→</a:t>
            </a:r>
            <a:r>
              <a:rPr lang="en-US" altLang="zh-CN" sz="2800" i="1" dirty="0">
                <a:solidFill>
                  <a:srgbClr val="070709"/>
                </a:solidFill>
                <a:latin typeface="Verdana" panose="020B0604030504040204" pitchFamily="34" charset="0"/>
              </a:rPr>
              <a:t>exp addop term|term</a:t>
            </a:r>
            <a:endParaRPr lang="en-US" altLang="zh-CN" sz="2800" i="1" dirty="0">
              <a:solidFill>
                <a:srgbClr val="070709"/>
              </a:solidFill>
              <a:latin typeface="Verdan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800" i="1" dirty="0">
                <a:solidFill>
                  <a:srgbClr val="070709"/>
                </a:solidFill>
                <a:latin typeface="Verdana" panose="020B0604030504040204" pitchFamily="34" charset="0"/>
              </a:rPr>
              <a:t>addop</a:t>
            </a:r>
            <a:r>
              <a:rPr lang="zh-CN" altLang="en-US" sz="2800" i="1" dirty="0">
                <a:solidFill>
                  <a:srgbClr val="070709"/>
                </a:solidFill>
                <a:latin typeface="Verdana" panose="020B0604030504040204" pitchFamily="34" charset="0"/>
              </a:rPr>
              <a:t>→</a:t>
            </a:r>
            <a:r>
              <a:rPr lang="zh-CN" altLang="en-US" sz="2800" dirty="0">
                <a:solidFill>
                  <a:srgbClr val="070709"/>
                </a:solidFill>
                <a:latin typeface="Verdana" panose="020B0604030504040204" pitchFamily="34" charset="0"/>
              </a:rPr>
              <a:t>+</a:t>
            </a:r>
            <a:r>
              <a:rPr lang="zh-CN" altLang="en-US" sz="2800" i="1" dirty="0">
                <a:solidFill>
                  <a:srgbClr val="070709"/>
                </a:solidFill>
                <a:latin typeface="Verdana" panose="020B0604030504040204" pitchFamily="34" charset="0"/>
              </a:rPr>
              <a:t>|</a:t>
            </a:r>
            <a:r>
              <a:rPr lang="zh-CN" altLang="en-US" sz="2800" dirty="0">
                <a:solidFill>
                  <a:srgbClr val="070709"/>
                </a:solidFill>
                <a:latin typeface="Verdana" panose="020B0604030504040204" pitchFamily="34" charset="0"/>
              </a:rPr>
              <a:t>-</a:t>
            </a:r>
            <a:endParaRPr lang="zh-CN" altLang="en-US" sz="2800" dirty="0">
              <a:solidFill>
                <a:srgbClr val="070709"/>
              </a:solidFill>
              <a:latin typeface="Verdan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800" i="1" dirty="0">
                <a:solidFill>
                  <a:srgbClr val="070709"/>
                </a:solidFill>
                <a:latin typeface="Verdana" panose="020B0604030504040204" pitchFamily="34" charset="0"/>
              </a:rPr>
              <a:t>term</a:t>
            </a:r>
            <a:r>
              <a:rPr lang="zh-CN" altLang="en-US" sz="2800" i="1" dirty="0">
                <a:solidFill>
                  <a:srgbClr val="070709"/>
                </a:solidFill>
                <a:latin typeface="Verdana" panose="020B0604030504040204" pitchFamily="34" charset="0"/>
              </a:rPr>
              <a:t>→</a:t>
            </a:r>
            <a:r>
              <a:rPr lang="en-US" altLang="zh-CN" sz="2800" i="1" dirty="0">
                <a:solidFill>
                  <a:srgbClr val="070709"/>
                </a:solidFill>
                <a:latin typeface="Verdana" panose="020B0604030504040204" pitchFamily="34" charset="0"/>
              </a:rPr>
              <a:t>term mulop factor|factor</a:t>
            </a:r>
            <a:endParaRPr lang="en-US" altLang="zh-CN" sz="2800" i="1" dirty="0">
              <a:solidFill>
                <a:srgbClr val="070709"/>
              </a:solidFill>
              <a:latin typeface="Verdan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800" i="1" dirty="0">
                <a:solidFill>
                  <a:srgbClr val="070709"/>
                </a:solidFill>
                <a:latin typeface="Verdana" panose="020B0604030504040204" pitchFamily="34" charset="0"/>
              </a:rPr>
              <a:t>mulop</a:t>
            </a:r>
            <a:r>
              <a:rPr lang="zh-CN" altLang="en-US" sz="2800" i="1" dirty="0">
                <a:solidFill>
                  <a:srgbClr val="070709"/>
                </a:solidFill>
                <a:latin typeface="Verdana" panose="020B0604030504040204" pitchFamily="34" charset="0"/>
              </a:rPr>
              <a:t>→</a:t>
            </a:r>
            <a:r>
              <a:rPr lang="zh-CN" altLang="en-US" sz="2800" dirty="0">
                <a:solidFill>
                  <a:srgbClr val="070709"/>
                </a:solidFill>
                <a:latin typeface="Verdana" panose="020B0604030504040204" pitchFamily="34" charset="0"/>
              </a:rPr>
              <a:t>*</a:t>
            </a:r>
            <a:endParaRPr lang="zh-CN" altLang="en-US" sz="2800" dirty="0">
              <a:solidFill>
                <a:srgbClr val="070709"/>
              </a:solidFill>
              <a:latin typeface="Verdana" panose="020B0604030504040204" pitchFamily="34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Tx/>
              <a:buSzPct val="90000"/>
              <a:buFontTx/>
              <a:buNone/>
            </a:pPr>
            <a:r>
              <a:rPr lang="en-US" altLang="zh-CN" sz="2800" i="1" dirty="0">
                <a:solidFill>
                  <a:srgbClr val="070709"/>
                </a:solidFill>
                <a:latin typeface="Verdana" panose="020B0604030504040204" pitchFamily="34" charset="0"/>
              </a:rPr>
              <a:t>factor</a:t>
            </a:r>
            <a:r>
              <a:rPr lang="zh-CN" altLang="en-US" sz="2800" i="1" dirty="0">
                <a:solidFill>
                  <a:srgbClr val="070709"/>
                </a:solidFill>
                <a:latin typeface="Verdana" panose="020B0604030504040204" pitchFamily="34" charset="0"/>
              </a:rPr>
              <a:t>→(</a:t>
            </a:r>
            <a:r>
              <a:rPr lang="en-US" altLang="zh-CN" sz="2800" i="1" dirty="0">
                <a:solidFill>
                  <a:srgbClr val="070709"/>
                </a:solidFill>
                <a:latin typeface="Verdana" panose="020B0604030504040204" pitchFamily="34" charset="0"/>
              </a:rPr>
              <a:t>exp)|</a:t>
            </a:r>
            <a:r>
              <a:rPr lang="en-US" altLang="zh-CN" sz="2800" dirty="0">
                <a:solidFill>
                  <a:srgbClr val="070709"/>
                </a:solidFill>
                <a:latin typeface="Verdana" panose="020B0604030504040204" pitchFamily="34" charset="0"/>
              </a:rPr>
              <a:t>number</a:t>
            </a:r>
            <a:endParaRPr lang="en-US" altLang="zh-CN" sz="2800" dirty="0">
              <a:solidFill>
                <a:srgbClr val="070709"/>
              </a:solidFill>
              <a:latin typeface="Verdana" panose="020B0604030504040204" pitchFamily="34" charset="0"/>
            </a:endParaRPr>
          </a:p>
        </p:txBody>
      </p:sp>
      <p:sp>
        <p:nvSpPr>
          <p:cNvPr id="43014" name="Rectangle 4"/>
          <p:cNvSpPr/>
          <p:nvPr/>
        </p:nvSpPr>
        <p:spPr>
          <a:xfrm>
            <a:off x="525463" y="361950"/>
            <a:ext cx="609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Tx/>
              <a:buNone/>
            </a:pP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6.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递归产生式和递归文法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819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819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8197" name="Rectangle 6"/>
          <p:cNvSpPr>
            <a:spLocks noGrp="1"/>
          </p:cNvSpPr>
          <p:nvPr>
            <p:ph type="title"/>
          </p:nvPr>
        </p:nvSpPr>
        <p:spPr>
          <a:xfrm>
            <a:off x="539750" y="142875"/>
            <a:ext cx="8001000" cy="8207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b="1" dirty="0">
                <a:latin typeface="方正舒体" panose="02010601030101010101" pitchFamily="2" charset="-122"/>
              </a:rPr>
              <a:t>3.1 语言的表示</a:t>
            </a:r>
            <a:r>
              <a:rPr lang="en-US" altLang="zh-CN" sz="4000" b="1" dirty="0">
                <a:latin typeface="方正舒体" panose="02010601030101010101" pitchFamily="2" charset="-122"/>
              </a:rPr>
              <a:t>(</a:t>
            </a:r>
            <a:r>
              <a:rPr lang="zh-CN" altLang="en-US" sz="4000" b="1" dirty="0">
                <a:latin typeface="方正舒体" panose="02010601030101010101" pitchFamily="2" charset="-122"/>
              </a:rPr>
              <a:t>续</a:t>
            </a:r>
            <a:r>
              <a:rPr lang="en-US" altLang="zh-CN" sz="4000" b="1" dirty="0">
                <a:latin typeface="方正舒体" panose="02010601030101010101" pitchFamily="2" charset="-122"/>
              </a:rPr>
              <a:t>)</a:t>
            </a:r>
            <a:endParaRPr lang="en-US" altLang="zh-CN" sz="4000" b="1" dirty="0">
              <a:latin typeface="方正舒体" panose="02010601030101010101" pitchFamily="2" charset="-122"/>
            </a:endParaRPr>
          </a:p>
        </p:txBody>
      </p:sp>
      <p:sp>
        <p:nvSpPr>
          <p:cNvPr id="251911" name="Rectangle 7"/>
          <p:cNvSpPr>
            <a:spLocks noGrp="1"/>
          </p:cNvSpPr>
          <p:nvPr>
            <p:ph idx="1"/>
          </p:nvPr>
        </p:nvSpPr>
        <p:spPr>
          <a:xfrm>
            <a:off x="511175" y="1196975"/>
            <a:ext cx="8001000" cy="482441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rgbClr val="FF0066"/>
                </a:solidFill>
              </a:rPr>
              <a:t>如何描述一种语言</a:t>
            </a:r>
            <a:r>
              <a:rPr lang="en-US" altLang="zh-CN" b="1" dirty="0">
                <a:solidFill>
                  <a:srgbClr val="FF0066"/>
                </a:solidFill>
              </a:rPr>
              <a:t>(</a:t>
            </a:r>
            <a:r>
              <a:rPr lang="zh-CN" altLang="en-US" b="1" dirty="0">
                <a:solidFill>
                  <a:srgbClr val="FF0066"/>
                </a:solidFill>
              </a:rPr>
              <a:t>符号串的集合</a:t>
            </a:r>
            <a:r>
              <a:rPr lang="en-US" altLang="zh-CN" b="1" dirty="0">
                <a:solidFill>
                  <a:srgbClr val="FF0066"/>
                </a:solidFill>
              </a:rPr>
              <a:t>)</a:t>
            </a:r>
            <a:r>
              <a:rPr lang="zh-CN" altLang="en-US" b="1" dirty="0">
                <a:solidFill>
                  <a:srgbClr val="FF0066"/>
                </a:solidFill>
              </a:rPr>
              <a:t>？</a:t>
            </a:r>
            <a:endParaRPr lang="zh-CN" altLang="en-US" b="1" dirty="0">
              <a:solidFill>
                <a:srgbClr val="03010F"/>
              </a:solidFill>
            </a:endParaRPr>
          </a:p>
          <a:p>
            <a:pPr eaLnBrk="1" hangingPunct="1"/>
            <a:r>
              <a:rPr lang="zh-CN" altLang="en-US" sz="2800" b="1" dirty="0">
                <a:solidFill>
                  <a:srgbClr val="03010F"/>
                </a:solidFill>
              </a:rPr>
              <a:t>如果语言是有穷的</a:t>
            </a:r>
            <a:r>
              <a:rPr lang="en-US" altLang="zh-CN" sz="2800" b="1" dirty="0">
                <a:solidFill>
                  <a:srgbClr val="03010F"/>
                </a:solidFill>
              </a:rPr>
              <a:t>(</a:t>
            </a:r>
            <a:r>
              <a:rPr lang="zh-CN" altLang="en-US" sz="2800" b="1" dirty="0">
                <a:solidFill>
                  <a:srgbClr val="03010F"/>
                </a:solidFill>
              </a:rPr>
              <a:t>仅包含有穷个句子</a:t>
            </a:r>
            <a:r>
              <a:rPr lang="en-US" altLang="zh-CN" sz="2800" b="1" dirty="0">
                <a:solidFill>
                  <a:srgbClr val="03010F"/>
                </a:solidFill>
              </a:rPr>
              <a:t>)</a:t>
            </a:r>
            <a:endParaRPr lang="zh-CN" altLang="en-US" sz="2800" b="1" dirty="0">
              <a:solidFill>
                <a:srgbClr val="03010F"/>
              </a:solidFill>
            </a:endParaRPr>
          </a:p>
          <a:p>
            <a:pPr lvl="1" eaLnBrk="1" hangingPunct="1"/>
            <a:r>
              <a:rPr lang="zh-CN" altLang="en-US" sz="3000" b="1" dirty="0">
                <a:solidFill>
                  <a:srgbClr val="03010F"/>
                </a:solidFill>
              </a:rPr>
              <a:t> </a:t>
            </a:r>
            <a:r>
              <a:rPr lang="zh-CN" altLang="en-US" b="1" dirty="0">
                <a:solidFill>
                  <a:srgbClr val="03010F"/>
                </a:solidFill>
              </a:rPr>
              <a:t>可以将句子逐一枚举进行表示。</a:t>
            </a:r>
            <a:endParaRPr lang="zh-CN" altLang="en-US" b="1" dirty="0">
              <a:solidFill>
                <a:srgbClr val="03010F"/>
              </a:solidFill>
            </a:endParaRPr>
          </a:p>
          <a:p>
            <a:pPr eaLnBrk="1" hangingPunct="1"/>
            <a:r>
              <a:rPr lang="zh-CN" altLang="en-US" sz="2800" b="1" dirty="0">
                <a:solidFill>
                  <a:srgbClr val="03010F"/>
                </a:solidFill>
              </a:rPr>
              <a:t>如果语言是无穷的，找出语言的有穷表示</a:t>
            </a:r>
            <a:endParaRPr lang="zh-CN" altLang="en-US" sz="2800" b="1" dirty="0">
              <a:solidFill>
                <a:srgbClr val="03010F"/>
              </a:solidFill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FF0066"/>
                </a:solidFill>
              </a:rPr>
              <a:t>生成方式</a:t>
            </a:r>
            <a:r>
              <a:rPr lang="en-US" altLang="zh-CN" sz="2400" b="1" dirty="0">
                <a:solidFill>
                  <a:srgbClr val="FF0066"/>
                </a:solidFill>
              </a:rPr>
              <a:t>(</a:t>
            </a:r>
            <a:r>
              <a:rPr lang="zh-CN" altLang="en-US" sz="2400" b="1" dirty="0">
                <a:solidFill>
                  <a:srgbClr val="FF0066"/>
                </a:solidFill>
              </a:rPr>
              <a:t>文法</a:t>
            </a:r>
            <a:r>
              <a:rPr lang="en-US" altLang="zh-CN" sz="2400" b="1" dirty="0">
                <a:solidFill>
                  <a:srgbClr val="FF0066"/>
                </a:solidFill>
              </a:rPr>
              <a:t>)</a:t>
            </a:r>
            <a:r>
              <a:rPr lang="zh-CN" altLang="en-US" sz="2400" b="1" dirty="0">
                <a:solidFill>
                  <a:srgbClr val="03010F"/>
                </a:solidFill>
              </a:rPr>
              <a:t>：语言的每个句子可以用定义的规则构造，例如，正规表达式。</a:t>
            </a:r>
            <a:endParaRPr lang="zh-CN" altLang="en-US" sz="2400" b="1" dirty="0">
              <a:solidFill>
                <a:srgbClr val="FF0066"/>
              </a:solidFill>
            </a:endParaRPr>
          </a:p>
          <a:p>
            <a:pPr lvl="1" eaLnBrk="1" hangingPunct="1"/>
            <a:r>
              <a:rPr lang="zh-CN" altLang="en-US" sz="2400" b="1" dirty="0">
                <a:solidFill>
                  <a:srgbClr val="FF0066"/>
                </a:solidFill>
              </a:rPr>
              <a:t>识别方式</a:t>
            </a:r>
            <a:r>
              <a:rPr lang="en-US" altLang="zh-CN" sz="2400" b="1" dirty="0">
                <a:solidFill>
                  <a:srgbClr val="FF0066"/>
                </a:solidFill>
              </a:rPr>
              <a:t>(</a:t>
            </a:r>
            <a:r>
              <a:rPr lang="zh-CN" altLang="en-US" sz="2400" b="1" dirty="0">
                <a:solidFill>
                  <a:srgbClr val="FF0066"/>
                </a:solidFill>
              </a:rPr>
              <a:t>自动机</a:t>
            </a:r>
            <a:r>
              <a:rPr lang="en-US" altLang="zh-CN" sz="2400" b="1" dirty="0">
                <a:solidFill>
                  <a:srgbClr val="FF0066"/>
                </a:solidFill>
              </a:rPr>
              <a:t>)</a:t>
            </a:r>
            <a:r>
              <a:rPr lang="zh-CN" altLang="en-US" sz="2400" b="1" dirty="0">
                <a:solidFill>
                  <a:srgbClr val="03010F"/>
                </a:solidFill>
              </a:rPr>
              <a:t>：用一个过程模型，输入的一任意串属于语言时，该过程经有限次计算后就会停止并回答“是”，若不属于，要么能停止并回答“不是”，要么永远继续下去，例如，</a:t>
            </a:r>
            <a:r>
              <a:rPr lang="en-US" altLang="zh-CN" sz="2400" b="1" dirty="0">
                <a:solidFill>
                  <a:srgbClr val="03010F"/>
                </a:solidFill>
              </a:rPr>
              <a:t>DFA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5191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>
                                            <p:txEl>
                                              <p:charRg st="1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51911">
                                            <p:txEl>
                                              <p:charRg st="18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>
                                            <p:txEl>
                                              <p:charRg st="3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51911">
                                            <p:txEl>
                                              <p:charRg st="3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>
                                            <p:txEl>
                                              <p:charRg st="5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51911">
                                            <p:txEl>
                                              <p:charRg st="53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>
                                            <p:txEl>
                                              <p:charRg st="72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51911">
                                            <p:txEl>
                                              <p:charRg st="72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>
                                            <p:txEl>
                                              <p:charRg st="10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51911">
                                            <p:txEl>
                                              <p:charRg st="109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403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403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86724" name="Rectangle 4"/>
          <p:cNvSpPr>
            <a:spLocks noGrp="1"/>
          </p:cNvSpPr>
          <p:nvPr>
            <p:ph idx="1"/>
          </p:nvPr>
        </p:nvSpPr>
        <p:spPr>
          <a:xfrm>
            <a:off x="468313" y="1196975"/>
            <a:ext cx="8339137" cy="44640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b="1" dirty="0">
                <a:solidFill>
                  <a:srgbClr val="FF0066"/>
                </a:solidFill>
              </a:rPr>
              <a:t>递归文法</a:t>
            </a:r>
            <a:r>
              <a:rPr lang="zh-CN" altLang="en-US" b="1" dirty="0">
                <a:solidFill>
                  <a:srgbClr val="070709"/>
                </a:solidFill>
              </a:rPr>
              <a:t>：</a:t>
            </a:r>
            <a:endParaRPr lang="zh-CN" altLang="en-US" b="1" dirty="0">
              <a:solidFill>
                <a:srgbClr val="070709"/>
              </a:solidFill>
            </a:endParaRPr>
          </a:p>
          <a:p>
            <a:pPr eaLnBrk="1" hangingPunct="1"/>
            <a:r>
              <a:rPr lang="zh-CN" altLang="en-US" sz="2600" b="1" dirty="0">
                <a:solidFill>
                  <a:srgbClr val="070709"/>
                </a:solidFill>
              </a:rPr>
              <a:t>若文法中至少存在一条递归产生式则称该文法是</a:t>
            </a:r>
            <a:r>
              <a:rPr lang="zh-CN" altLang="en-US" sz="2600" b="1" dirty="0">
                <a:solidFill>
                  <a:srgbClr val="FF0066"/>
                </a:solidFill>
              </a:rPr>
              <a:t>直接递归的文法</a:t>
            </a:r>
            <a:r>
              <a:rPr lang="zh-CN" altLang="en-US" sz="2600" b="1" dirty="0">
                <a:solidFill>
                  <a:srgbClr val="070709"/>
                </a:solidFill>
              </a:rPr>
              <a:t>；</a:t>
            </a:r>
            <a:endParaRPr lang="zh-CN" altLang="en-US" sz="2600" b="1" dirty="0">
              <a:solidFill>
                <a:srgbClr val="070709"/>
              </a:solidFill>
            </a:endParaRPr>
          </a:p>
          <a:p>
            <a:pPr eaLnBrk="1" hangingPunct="1"/>
            <a:r>
              <a:rPr lang="zh-CN" altLang="en-US" sz="2600" b="1" dirty="0">
                <a:solidFill>
                  <a:srgbClr val="070709"/>
                </a:solidFill>
              </a:rPr>
              <a:t>若有</a:t>
            </a:r>
            <a:r>
              <a:rPr lang="en-US" altLang="zh-CN" sz="2600" b="1" dirty="0">
                <a:solidFill>
                  <a:srgbClr val="070709"/>
                </a:solidFill>
              </a:rPr>
              <a:t>A</a:t>
            </a:r>
            <a:r>
              <a:rPr lang="en-US" altLang="zh-CN" sz="2600" b="1" dirty="0">
                <a:solidFill>
                  <a:srgbClr val="070709"/>
                </a:solidFill>
                <a:sym typeface="Symbol" panose="05050102010706020507" pitchFamily="18" charset="2"/>
              </a:rPr>
              <a:t>+</a:t>
            </a:r>
            <a:r>
              <a:rPr lang="en-US" altLang="zh-CN" sz="2600" b="1" dirty="0">
                <a:solidFill>
                  <a:srgbClr val="070709"/>
                </a:solidFill>
              </a:rPr>
              <a:t>xAy, x,y</a:t>
            </a:r>
            <a:r>
              <a:rPr lang="en-US" altLang="zh-CN" sz="2600" b="1" dirty="0">
                <a:solidFill>
                  <a:srgbClr val="03010F"/>
                </a:solidFill>
              </a:rPr>
              <a:t>∈(</a:t>
            </a:r>
            <a:r>
              <a:rPr lang="en-US" altLang="zh-CN" sz="2600" b="1" dirty="0">
                <a:solidFill>
                  <a:srgbClr val="070709"/>
                </a:solidFill>
              </a:rPr>
              <a:t>V</a:t>
            </a:r>
            <a:r>
              <a:rPr lang="en-US" altLang="zh-CN" sz="2600" b="1" baseline="-25000" dirty="0">
                <a:solidFill>
                  <a:srgbClr val="070709"/>
                </a:solidFill>
              </a:rPr>
              <a:t>N</a:t>
            </a:r>
            <a:r>
              <a:rPr lang="en-US" altLang="zh-CN" sz="2600" b="1" dirty="0">
                <a:solidFill>
                  <a:srgbClr val="070709"/>
                </a:solidFill>
              </a:rPr>
              <a:t>∪V</a:t>
            </a:r>
            <a:r>
              <a:rPr lang="en-US" altLang="zh-CN" sz="2600" b="1" baseline="-25000" dirty="0">
                <a:solidFill>
                  <a:srgbClr val="070709"/>
                </a:solidFill>
              </a:rPr>
              <a:t>T</a:t>
            </a:r>
            <a:r>
              <a:rPr lang="en-US" altLang="zh-CN" sz="2600" b="1" dirty="0">
                <a:solidFill>
                  <a:srgbClr val="03010F"/>
                </a:solidFill>
              </a:rPr>
              <a:t>)*</a:t>
            </a:r>
            <a:r>
              <a:rPr lang="zh-CN" altLang="en-US" sz="2600" b="1" dirty="0">
                <a:solidFill>
                  <a:srgbClr val="070709"/>
                </a:solidFill>
              </a:rPr>
              <a:t>则称文法为</a:t>
            </a:r>
            <a:r>
              <a:rPr lang="zh-CN" altLang="en-US" sz="2600" b="1" dirty="0">
                <a:solidFill>
                  <a:srgbClr val="FF0066"/>
                </a:solidFill>
              </a:rPr>
              <a:t>间接递归的文法。 （</a:t>
            </a:r>
            <a:r>
              <a:rPr lang="en-US" altLang="zh-CN" sz="2800" dirty="0">
                <a:solidFill>
                  <a:srgbClr val="050507"/>
                </a:solidFill>
              </a:rPr>
              <a:t> G[S]:</a:t>
            </a:r>
            <a:r>
              <a:rPr lang="en-US" altLang="zh-CN" sz="2800" dirty="0">
                <a:solidFill>
                  <a:srgbClr val="050507"/>
                </a:solidFill>
                <a:sym typeface="Symbol" panose="05050102010706020507" pitchFamily="18" charset="2"/>
              </a:rPr>
              <a:t>SAb|c  ASa </a:t>
            </a:r>
            <a:r>
              <a:rPr lang="zh-CN" altLang="en-US" sz="2800" dirty="0">
                <a:solidFill>
                  <a:srgbClr val="050507"/>
                </a:solidFill>
                <a:sym typeface="Symbol" panose="05050102010706020507" pitchFamily="18" charset="2"/>
              </a:rPr>
              <a:t>？？</a:t>
            </a:r>
            <a:r>
              <a:rPr lang="zh-CN" altLang="en-US" sz="2600" b="1" dirty="0">
                <a:solidFill>
                  <a:srgbClr val="FF0066"/>
                </a:solidFill>
              </a:rPr>
              <a:t>）</a:t>
            </a:r>
            <a:endParaRPr lang="zh-CN" altLang="en-US" sz="2600" b="1" dirty="0">
              <a:solidFill>
                <a:srgbClr val="FF0066"/>
              </a:solidFill>
            </a:endParaRPr>
          </a:p>
          <a:p>
            <a:pPr lvl="1" eaLnBrk="1" hangingPunct="1"/>
            <a:r>
              <a:rPr lang="zh-CN" altLang="en-US" sz="2200" b="1" dirty="0">
                <a:solidFill>
                  <a:srgbClr val="070709"/>
                </a:solidFill>
              </a:rPr>
              <a:t>即对于文法中任一非终结符号，若能从它出发建立一个推导过程，在推导所得的符号串中又出现了该非终结符号本身，则文法是递归的。</a:t>
            </a:r>
            <a:endParaRPr lang="zh-CN" altLang="en-US" sz="2200" b="1" dirty="0">
              <a:solidFill>
                <a:srgbClr val="070709"/>
              </a:solidFill>
            </a:endParaRPr>
          </a:p>
          <a:p>
            <a:pPr lvl="1" eaLnBrk="1" hangingPunct="1"/>
            <a:r>
              <a:rPr lang="zh-CN" altLang="en-US" sz="2200" b="1" dirty="0">
                <a:solidFill>
                  <a:srgbClr val="FF0066"/>
                </a:solidFill>
              </a:rPr>
              <a:t>一般的文法都是递归的，文法</a:t>
            </a:r>
            <a:r>
              <a:rPr lang="en-US" altLang="zh-CN" sz="2200" b="1" dirty="0">
                <a:solidFill>
                  <a:srgbClr val="FF0066"/>
                </a:solidFill>
              </a:rPr>
              <a:t>G</a:t>
            </a:r>
            <a:r>
              <a:rPr lang="zh-CN" altLang="en-US" sz="2200" b="1" dirty="0">
                <a:solidFill>
                  <a:srgbClr val="FF0066"/>
                </a:solidFill>
              </a:rPr>
              <a:t>只有递归定义，</a:t>
            </a:r>
            <a:r>
              <a:rPr lang="en-US" altLang="zh-CN" sz="2200" b="1" dirty="0">
                <a:solidFill>
                  <a:srgbClr val="FF0066"/>
                </a:solidFill>
              </a:rPr>
              <a:t>L(G)</a:t>
            </a:r>
            <a:r>
              <a:rPr lang="zh-CN" altLang="en-US" sz="2200" b="1" dirty="0">
                <a:solidFill>
                  <a:srgbClr val="FF0066"/>
                </a:solidFill>
              </a:rPr>
              <a:t>中的句子才是无穷的 。</a:t>
            </a:r>
            <a:endParaRPr lang="zh-CN" altLang="en-US" sz="2200" dirty="0"/>
          </a:p>
        </p:txBody>
      </p:sp>
      <p:sp>
        <p:nvSpPr>
          <p:cNvPr id="44038" name="AutoShape 5">
            <a:hlinkClick r:id="rId1" action="ppaction://hlinksldjump"/>
          </p:cNvPr>
          <p:cNvSpPr/>
          <p:nvPr/>
        </p:nvSpPr>
        <p:spPr>
          <a:xfrm>
            <a:off x="7380288" y="5373688"/>
            <a:ext cx="609600" cy="304800"/>
          </a:xfrm>
          <a:prstGeom prst="curvedUpArrow">
            <a:avLst>
              <a:gd name="adj1" fmla="val 40000"/>
              <a:gd name="adj2" fmla="val 8000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44039" name="Rectangle 6"/>
          <p:cNvSpPr/>
          <p:nvPr/>
        </p:nvSpPr>
        <p:spPr>
          <a:xfrm>
            <a:off x="525463" y="361950"/>
            <a:ext cx="609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Tx/>
              <a:buNone/>
            </a:pP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6.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递归产生式和递归文法</a:t>
            </a:r>
            <a:endParaRPr lang="zh-CN" altLang="en-US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charRg st="96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86724">
                                            <p:txEl>
                                              <p:charRg st="96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>
                                            <p:txEl>
                                              <p:charRg st="157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86724">
                                            <p:txEl>
                                              <p:charRg st="157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505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506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87746" name="Text Box 2"/>
          <p:cNvSpPr txBox="1"/>
          <p:nvPr/>
        </p:nvSpPr>
        <p:spPr>
          <a:xfrm>
            <a:off x="461963" y="1062038"/>
            <a:ext cx="762635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例：</a:t>
            </a:r>
            <a:r>
              <a:rPr lang="zh-CN" altLang="en-US" sz="3200" b="1" dirty="0">
                <a:solidFill>
                  <a:srgbClr val="070709"/>
                </a:solidFill>
              </a:rPr>
              <a:t>有文法</a:t>
            </a:r>
            <a:r>
              <a:rPr lang="en-US" altLang="zh-CN" sz="3200" b="1" dirty="0">
                <a:solidFill>
                  <a:srgbClr val="070709"/>
                </a:solidFill>
              </a:rPr>
              <a:t>G[S]:</a:t>
            </a:r>
            <a:br>
              <a:rPr lang="en-US" altLang="zh-CN" sz="3200" b="1" dirty="0">
                <a:solidFill>
                  <a:srgbClr val="070709"/>
                </a:solidFill>
              </a:rPr>
            </a:br>
            <a:r>
              <a:rPr lang="en-US" altLang="zh-CN" sz="3200" b="1" dirty="0">
                <a:solidFill>
                  <a:srgbClr val="070709"/>
                </a:solidFill>
              </a:rPr>
              <a:t>	S →aB|bB</a:t>
            </a:r>
            <a:br>
              <a:rPr lang="en-US" altLang="zh-CN" sz="3200" b="1" dirty="0">
                <a:solidFill>
                  <a:srgbClr val="070709"/>
                </a:solidFill>
              </a:rPr>
            </a:br>
            <a:r>
              <a:rPr lang="en-US" altLang="zh-CN" sz="3200" b="1" dirty="0">
                <a:solidFill>
                  <a:srgbClr val="070709"/>
                </a:solidFill>
              </a:rPr>
              <a:t>	B →a|b</a:t>
            </a:r>
            <a:endParaRPr lang="en-US" altLang="zh-CN" sz="3200" b="1" dirty="0">
              <a:solidFill>
                <a:srgbClr val="070709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</a:rPr>
              <a:t>是否是递归文法，定义的语言为？</a:t>
            </a:r>
            <a:endParaRPr lang="en-US" altLang="zh-CN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</p:txBody>
      </p:sp>
      <p:sp>
        <p:nvSpPr>
          <p:cNvPr id="287747" name="Text Box 3"/>
          <p:cNvSpPr txBox="1"/>
          <p:nvPr/>
        </p:nvSpPr>
        <p:spPr>
          <a:xfrm>
            <a:off x="469900" y="3297238"/>
            <a:ext cx="754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</a:rPr>
              <a:t>非递归文法，</a:t>
            </a:r>
            <a:r>
              <a:rPr lang="en-US" altLang="zh-CN" sz="3200" b="1" dirty="0">
                <a:solidFill>
                  <a:srgbClr val="070709"/>
                </a:solidFill>
              </a:rPr>
              <a:t>L(G[S])={aa,ab,ba,bb}</a:t>
            </a:r>
            <a:endParaRPr lang="en-US" altLang="zh-CN" sz="3200" b="1" dirty="0">
              <a:solidFill>
                <a:srgbClr val="070709"/>
              </a:solidFill>
            </a:endParaRPr>
          </a:p>
        </p:txBody>
      </p:sp>
      <p:sp>
        <p:nvSpPr>
          <p:cNvPr id="45063" name="Rectangle 4"/>
          <p:cNvSpPr/>
          <p:nvPr/>
        </p:nvSpPr>
        <p:spPr>
          <a:xfrm>
            <a:off x="525463" y="361950"/>
            <a:ext cx="609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Tx/>
              <a:buNone/>
            </a:pP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6.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递归产生式和递归文法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/>
      <p:bldP spid="2877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608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608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608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3.2 上下文无关文法的形式定义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46086" name="Rectangle 3"/>
          <p:cNvSpPr>
            <a:spLocks noGrp="1"/>
          </p:cNvSpPr>
          <p:nvPr>
            <p:ph idx="1"/>
          </p:nvPr>
        </p:nvSpPr>
        <p:spPr>
          <a:xfrm>
            <a:off x="512763" y="1154113"/>
            <a:ext cx="8072437" cy="3671887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上下文无关文法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即2型文法)的形式定义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推导和规约的定义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句型和句子的定义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最左和最右推导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文法定义的语言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递归产生式和递归文法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8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chomsky</a:t>
            </a:r>
            <a:r>
              <a:rPr lang="zh-CN" altLang="en-US" sz="28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文法的分类</a:t>
            </a:r>
            <a:r>
              <a:rPr lang="en-US" altLang="zh-CN" sz="28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609600" indent="-6096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文法和语言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710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710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7109" name="Rectangle 2"/>
          <p:cNvSpPr/>
          <p:nvPr/>
        </p:nvSpPr>
        <p:spPr>
          <a:xfrm>
            <a:off x="539750" y="549275"/>
            <a:ext cx="6477000" cy="4635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3010F"/>
                </a:solidFill>
              </a:rPr>
              <a:t>7.chomsky</a:t>
            </a:r>
            <a:r>
              <a:rPr lang="zh-CN" altLang="en-US" sz="3200" b="1" dirty="0">
                <a:solidFill>
                  <a:srgbClr val="FF0066"/>
                </a:solidFill>
                <a:ea typeface="方正舒体" panose="02010601030101010101" pitchFamily="2" charset="-122"/>
              </a:rPr>
              <a:t>文法的分类</a:t>
            </a:r>
            <a:endParaRPr lang="en-US" altLang="zh-CN" sz="3200" b="1" dirty="0">
              <a:solidFill>
                <a:srgbClr val="FF0066"/>
              </a:solidFill>
              <a:ea typeface="方正舒体" panose="02010601030101010101" pitchFamily="2" charset="-122"/>
            </a:endParaRPr>
          </a:p>
        </p:txBody>
      </p:sp>
      <p:sp>
        <p:nvSpPr>
          <p:cNvPr id="47110" name="Rectangle 3"/>
          <p:cNvSpPr/>
          <p:nvPr/>
        </p:nvSpPr>
        <p:spPr>
          <a:xfrm>
            <a:off x="501650" y="1196975"/>
            <a:ext cx="8534400" cy="420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 typeface="Monotype Sorts"/>
              <a:buNone/>
            </a:pPr>
            <a:r>
              <a:rPr lang="zh-CN" altLang="en-US" sz="2400" b="1" dirty="0">
                <a:solidFill>
                  <a:srgbClr val="03010F"/>
                </a:solidFill>
              </a:rPr>
              <a:t>通过对产生式施加不同的限制，</a:t>
            </a:r>
            <a:r>
              <a:rPr lang="en-US" altLang="zh-CN" sz="2400" b="1" dirty="0">
                <a:solidFill>
                  <a:srgbClr val="03010F"/>
                </a:solidFill>
              </a:rPr>
              <a:t>chomsky</a:t>
            </a:r>
            <a:r>
              <a:rPr lang="zh-CN" altLang="en-US" sz="2400" b="1" dirty="0">
                <a:solidFill>
                  <a:srgbClr val="03010F"/>
                </a:solidFill>
              </a:rPr>
              <a:t>将文法分为四类：</a:t>
            </a:r>
            <a:endParaRPr lang="zh-CN" altLang="en-US" sz="2400" b="1" dirty="0">
              <a:solidFill>
                <a:srgbClr val="03010F"/>
              </a:solidFill>
            </a:endParaRPr>
          </a:p>
        </p:txBody>
      </p:sp>
      <p:sp>
        <p:nvSpPr>
          <p:cNvPr id="1212420" name="Rectangle 4"/>
          <p:cNvSpPr/>
          <p:nvPr/>
        </p:nvSpPr>
        <p:spPr>
          <a:xfrm>
            <a:off x="250825" y="1630363"/>
            <a:ext cx="8686800" cy="3013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76250" lvl="1" indent="-285750" eaLnBrk="1" hangingPunct="1">
              <a:spcBef>
                <a:spcPct val="50000"/>
              </a:spcBef>
              <a:buClr>
                <a:srgbClr val="03010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3010F"/>
                </a:solidFill>
              </a:rPr>
              <a:t>0型文法：若文法</a:t>
            </a:r>
            <a:r>
              <a:rPr lang="en-US" altLang="zh-CN" sz="2400" b="1" dirty="0">
                <a:solidFill>
                  <a:srgbClr val="03010F"/>
                </a:solidFill>
              </a:rPr>
              <a:t>G</a:t>
            </a:r>
            <a:r>
              <a:rPr lang="zh-CN" altLang="en-US" sz="2400" b="1" dirty="0">
                <a:solidFill>
                  <a:srgbClr val="03010F"/>
                </a:solidFill>
              </a:rPr>
              <a:t>中任一产生式</a:t>
            </a:r>
            <a:r>
              <a:rPr lang="en-US" altLang="zh-CN" sz="2400" b="1" dirty="0">
                <a:solidFill>
                  <a:srgbClr val="03010F"/>
                </a:solidFill>
              </a:rPr>
              <a:t>α→β，</a:t>
            </a:r>
            <a:r>
              <a:rPr lang="zh-CN" altLang="en-US" sz="2400" b="1" dirty="0">
                <a:solidFill>
                  <a:srgbClr val="03010F"/>
                </a:solidFill>
              </a:rPr>
              <a:t>都有</a:t>
            </a:r>
            <a:r>
              <a:rPr lang="en-US" altLang="zh-CN" sz="2400" b="1" dirty="0">
                <a:solidFill>
                  <a:srgbClr val="03010F"/>
                </a:solidFill>
              </a:rPr>
              <a:t>α∈(V</a:t>
            </a:r>
            <a:r>
              <a:rPr lang="en-US" altLang="zh-CN" sz="2400" b="1" baseline="-25000" dirty="0">
                <a:solidFill>
                  <a:srgbClr val="03010F"/>
                </a:solidFill>
              </a:rPr>
              <a:t>N</a:t>
            </a:r>
            <a:r>
              <a:rPr lang="en-US" altLang="zh-CN" sz="2400" b="1" dirty="0">
                <a:solidFill>
                  <a:srgbClr val="03010F"/>
                </a:solidFill>
              </a:rPr>
              <a:t>∪V</a:t>
            </a:r>
            <a:r>
              <a:rPr lang="en-US" altLang="zh-CN" sz="2400" b="1" baseline="-25000" dirty="0">
                <a:solidFill>
                  <a:srgbClr val="03010F"/>
                </a:solidFill>
              </a:rPr>
              <a:t>T</a:t>
            </a:r>
            <a:r>
              <a:rPr lang="en-US" altLang="zh-CN" sz="2400" b="1" dirty="0">
                <a:solidFill>
                  <a:srgbClr val="03010F"/>
                </a:solidFill>
              </a:rPr>
              <a:t>)</a:t>
            </a:r>
            <a:r>
              <a:rPr lang="en-US" altLang="zh-CN" sz="2400" b="1" baseline="30000" dirty="0">
                <a:solidFill>
                  <a:srgbClr val="03010F"/>
                </a:solidFill>
              </a:rPr>
              <a:t>+</a:t>
            </a:r>
            <a:r>
              <a:rPr lang="en-US" altLang="zh-CN" sz="2400" b="1" dirty="0">
                <a:solidFill>
                  <a:srgbClr val="03010F"/>
                </a:solidFill>
              </a:rPr>
              <a:t>，β∈(V</a:t>
            </a:r>
            <a:r>
              <a:rPr lang="en-US" altLang="zh-CN" sz="2400" b="1" baseline="-25000" dirty="0">
                <a:solidFill>
                  <a:srgbClr val="03010F"/>
                </a:solidFill>
              </a:rPr>
              <a:t>N</a:t>
            </a:r>
            <a:r>
              <a:rPr lang="en-US" altLang="zh-CN" sz="2400" b="1" dirty="0">
                <a:solidFill>
                  <a:srgbClr val="03010F"/>
                </a:solidFill>
              </a:rPr>
              <a:t>∪V</a:t>
            </a:r>
            <a:r>
              <a:rPr lang="en-US" altLang="zh-CN" sz="2400" b="1" baseline="-25000" dirty="0">
                <a:solidFill>
                  <a:srgbClr val="03010F"/>
                </a:solidFill>
              </a:rPr>
              <a:t>T</a:t>
            </a:r>
            <a:r>
              <a:rPr lang="en-US" altLang="zh-CN" sz="2400" b="1" dirty="0">
                <a:solidFill>
                  <a:srgbClr val="03010F"/>
                </a:solidFill>
              </a:rPr>
              <a:t>)</a:t>
            </a:r>
            <a:r>
              <a:rPr lang="en-US" altLang="zh-CN" sz="2400" b="1" baseline="30000" dirty="0">
                <a:solidFill>
                  <a:srgbClr val="03010F"/>
                </a:solidFill>
              </a:rPr>
              <a:t>* </a:t>
            </a:r>
            <a:r>
              <a:rPr lang="en-US" altLang="zh-CN" sz="2400" b="1" dirty="0">
                <a:solidFill>
                  <a:srgbClr val="03010F"/>
                </a:solidFill>
              </a:rPr>
              <a:t>，</a:t>
            </a:r>
            <a:r>
              <a:rPr lang="zh-CN" altLang="en-US" sz="2400" b="1" dirty="0">
                <a:solidFill>
                  <a:srgbClr val="03010F"/>
                </a:solidFill>
              </a:rPr>
              <a:t>则称</a:t>
            </a:r>
            <a:r>
              <a:rPr lang="en-US" altLang="zh-CN" sz="2400" b="1" dirty="0">
                <a:solidFill>
                  <a:srgbClr val="03010F"/>
                </a:solidFill>
              </a:rPr>
              <a:t>G</a:t>
            </a:r>
            <a:r>
              <a:rPr lang="zh-CN" altLang="en-US" sz="2400" b="1" dirty="0">
                <a:solidFill>
                  <a:srgbClr val="03010F"/>
                </a:solidFill>
              </a:rPr>
              <a:t>为0型文法</a:t>
            </a:r>
            <a:endParaRPr lang="en-US" altLang="zh-CN" sz="2400" b="1" baseline="30000" dirty="0">
              <a:solidFill>
                <a:srgbClr val="03010F"/>
              </a:solidFill>
            </a:endParaRPr>
          </a:p>
          <a:p>
            <a:pPr marL="476250" lvl="1" indent="-285750" eaLnBrk="1" hangingPunct="1">
              <a:spcBef>
                <a:spcPct val="50000"/>
              </a:spcBef>
              <a:buClr>
                <a:srgbClr val="03010F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3010F"/>
                </a:solidFill>
              </a:rPr>
              <a:t>1</a:t>
            </a:r>
            <a:r>
              <a:rPr lang="zh-CN" altLang="en-US" sz="2400" b="1" dirty="0">
                <a:solidFill>
                  <a:srgbClr val="03010F"/>
                </a:solidFill>
              </a:rPr>
              <a:t>型文法：若文法</a:t>
            </a:r>
            <a:r>
              <a:rPr lang="en-US" altLang="zh-CN" sz="2400" b="1" dirty="0">
                <a:solidFill>
                  <a:srgbClr val="03010F"/>
                </a:solidFill>
              </a:rPr>
              <a:t>G</a:t>
            </a:r>
            <a:r>
              <a:rPr lang="zh-CN" altLang="en-US" sz="2400" b="1" dirty="0">
                <a:solidFill>
                  <a:srgbClr val="03010F"/>
                </a:solidFill>
              </a:rPr>
              <a:t>中任一产生式</a:t>
            </a:r>
            <a:r>
              <a:rPr lang="en-US" altLang="zh-CN" sz="2400" b="1" dirty="0">
                <a:solidFill>
                  <a:srgbClr val="03010F"/>
                </a:solidFill>
              </a:rPr>
              <a:t>α→β，</a:t>
            </a:r>
            <a:r>
              <a:rPr lang="zh-CN" altLang="en-US" sz="2400" b="1" dirty="0">
                <a:solidFill>
                  <a:srgbClr val="03010F"/>
                </a:solidFill>
              </a:rPr>
              <a:t>都有</a:t>
            </a:r>
            <a:r>
              <a:rPr lang="en-US" altLang="zh-CN" sz="2400" b="1" dirty="0">
                <a:solidFill>
                  <a:srgbClr val="03010F"/>
                </a:solidFill>
              </a:rPr>
              <a:t>α∈(V</a:t>
            </a:r>
            <a:r>
              <a:rPr lang="en-US" altLang="zh-CN" sz="2400" b="1" baseline="-25000" dirty="0">
                <a:solidFill>
                  <a:srgbClr val="03010F"/>
                </a:solidFill>
              </a:rPr>
              <a:t>N</a:t>
            </a:r>
            <a:r>
              <a:rPr lang="en-US" altLang="zh-CN" sz="2400" b="1" dirty="0">
                <a:solidFill>
                  <a:srgbClr val="03010F"/>
                </a:solidFill>
              </a:rPr>
              <a:t>∪V</a:t>
            </a:r>
            <a:r>
              <a:rPr lang="en-US" altLang="zh-CN" sz="2400" b="1" baseline="-25000" dirty="0">
                <a:solidFill>
                  <a:srgbClr val="03010F"/>
                </a:solidFill>
              </a:rPr>
              <a:t>T</a:t>
            </a:r>
            <a:r>
              <a:rPr lang="en-US" altLang="zh-CN" sz="2400" b="1" dirty="0">
                <a:solidFill>
                  <a:srgbClr val="03010F"/>
                </a:solidFill>
              </a:rPr>
              <a:t>)</a:t>
            </a:r>
            <a:r>
              <a:rPr lang="en-US" altLang="zh-CN" sz="2400" b="1" baseline="30000" dirty="0">
                <a:solidFill>
                  <a:srgbClr val="03010F"/>
                </a:solidFill>
              </a:rPr>
              <a:t>+</a:t>
            </a:r>
            <a:r>
              <a:rPr lang="en-US" altLang="zh-CN" sz="2400" b="1" dirty="0">
                <a:solidFill>
                  <a:srgbClr val="03010F"/>
                </a:solidFill>
              </a:rPr>
              <a:t>，β∈(V</a:t>
            </a:r>
            <a:r>
              <a:rPr lang="en-US" altLang="zh-CN" sz="2400" b="1" baseline="-25000" dirty="0">
                <a:solidFill>
                  <a:srgbClr val="03010F"/>
                </a:solidFill>
              </a:rPr>
              <a:t>N</a:t>
            </a:r>
            <a:r>
              <a:rPr lang="en-US" altLang="zh-CN" sz="2400" b="1" dirty="0">
                <a:solidFill>
                  <a:srgbClr val="03010F"/>
                </a:solidFill>
              </a:rPr>
              <a:t>∪V</a:t>
            </a:r>
            <a:r>
              <a:rPr lang="en-US" altLang="zh-CN" sz="2400" b="1" baseline="-25000" dirty="0">
                <a:solidFill>
                  <a:srgbClr val="03010F"/>
                </a:solidFill>
              </a:rPr>
              <a:t>T</a:t>
            </a:r>
            <a:r>
              <a:rPr lang="en-US" altLang="zh-CN" sz="2400" b="1" dirty="0">
                <a:solidFill>
                  <a:srgbClr val="03010F"/>
                </a:solidFill>
              </a:rPr>
              <a:t>)</a:t>
            </a:r>
            <a:r>
              <a:rPr lang="en-US" altLang="zh-CN" sz="2400" b="1" baseline="30000" dirty="0">
                <a:solidFill>
                  <a:srgbClr val="03010F"/>
                </a:solidFill>
              </a:rPr>
              <a:t>*  </a:t>
            </a:r>
            <a:r>
              <a:rPr lang="zh-CN" altLang="en-US" sz="2400" b="1" dirty="0">
                <a:solidFill>
                  <a:srgbClr val="03010F"/>
                </a:solidFill>
              </a:rPr>
              <a:t>|</a:t>
            </a:r>
            <a:r>
              <a:rPr lang="en-US" altLang="zh-CN" sz="2400" b="1" dirty="0">
                <a:solidFill>
                  <a:srgbClr val="03010F"/>
                </a:solidFill>
              </a:rPr>
              <a:t>β|≥|α|， </a:t>
            </a:r>
            <a:r>
              <a:rPr lang="zh-CN" altLang="en-US" sz="2400" b="1" dirty="0">
                <a:solidFill>
                  <a:srgbClr val="03010F"/>
                </a:solidFill>
              </a:rPr>
              <a:t>仅仅 </a:t>
            </a:r>
            <a:r>
              <a:rPr lang="en-US" altLang="zh-CN" sz="2400" b="1" dirty="0">
                <a:solidFill>
                  <a:srgbClr val="03010F"/>
                </a:solidFill>
              </a:rPr>
              <a:t>S→ε</a:t>
            </a:r>
            <a:r>
              <a:rPr lang="zh-CN" altLang="en-US" sz="2400" b="1" dirty="0">
                <a:solidFill>
                  <a:srgbClr val="03010F"/>
                </a:solidFill>
              </a:rPr>
              <a:t>除外，则称</a:t>
            </a:r>
            <a:r>
              <a:rPr lang="en-US" altLang="zh-CN" sz="2400" b="1" dirty="0">
                <a:solidFill>
                  <a:srgbClr val="03010F"/>
                </a:solidFill>
              </a:rPr>
              <a:t>G</a:t>
            </a:r>
            <a:r>
              <a:rPr lang="zh-CN" altLang="en-US" sz="2400" b="1" dirty="0">
                <a:solidFill>
                  <a:srgbClr val="03010F"/>
                </a:solidFill>
              </a:rPr>
              <a:t>为1型文法</a:t>
            </a:r>
            <a:endParaRPr lang="zh-CN" altLang="en-US" sz="2400" b="1" dirty="0">
              <a:solidFill>
                <a:srgbClr val="03010F"/>
              </a:solidFill>
            </a:endParaRPr>
          </a:p>
          <a:p>
            <a:pPr marL="476250" lvl="1" indent="-285750" eaLnBrk="1" hangingPunct="1">
              <a:spcBef>
                <a:spcPct val="50000"/>
              </a:spcBef>
              <a:buClr>
                <a:srgbClr val="03010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3010F"/>
                </a:solidFill>
              </a:rPr>
              <a:t>2型文法：若文法</a:t>
            </a:r>
            <a:r>
              <a:rPr lang="en-US" altLang="zh-CN" sz="2400" b="1" dirty="0">
                <a:solidFill>
                  <a:srgbClr val="03010F"/>
                </a:solidFill>
              </a:rPr>
              <a:t>G</a:t>
            </a:r>
            <a:r>
              <a:rPr lang="zh-CN" altLang="en-US" sz="2400" b="1" dirty="0">
                <a:solidFill>
                  <a:srgbClr val="03010F"/>
                </a:solidFill>
              </a:rPr>
              <a:t>中任一产生式</a:t>
            </a:r>
            <a:r>
              <a:rPr lang="en-US" altLang="zh-CN" sz="2400" b="1" dirty="0">
                <a:solidFill>
                  <a:srgbClr val="03010F"/>
                </a:solidFill>
              </a:rPr>
              <a:t>α→β，</a:t>
            </a:r>
            <a:r>
              <a:rPr lang="zh-CN" altLang="en-US" sz="2400" b="1" dirty="0">
                <a:solidFill>
                  <a:srgbClr val="03010F"/>
                </a:solidFill>
              </a:rPr>
              <a:t>都有</a:t>
            </a:r>
            <a:r>
              <a:rPr lang="en-US" altLang="zh-CN" sz="2400" b="1" dirty="0">
                <a:solidFill>
                  <a:srgbClr val="03010F"/>
                </a:solidFill>
              </a:rPr>
              <a:t>α∈V</a:t>
            </a:r>
            <a:r>
              <a:rPr lang="en-US" altLang="zh-CN" sz="2400" b="1" baseline="-25000" dirty="0">
                <a:solidFill>
                  <a:srgbClr val="03010F"/>
                </a:solidFill>
              </a:rPr>
              <a:t>N</a:t>
            </a:r>
            <a:r>
              <a:rPr lang="en-US" altLang="zh-CN" sz="2400" b="1" dirty="0">
                <a:solidFill>
                  <a:srgbClr val="03010F"/>
                </a:solidFill>
              </a:rPr>
              <a:t>， β∈(V</a:t>
            </a:r>
            <a:r>
              <a:rPr lang="en-US" altLang="zh-CN" sz="2400" b="1" baseline="-25000" dirty="0">
                <a:solidFill>
                  <a:srgbClr val="03010F"/>
                </a:solidFill>
              </a:rPr>
              <a:t>N</a:t>
            </a:r>
            <a:r>
              <a:rPr lang="en-US" altLang="zh-CN" sz="2400" b="1" dirty="0">
                <a:solidFill>
                  <a:srgbClr val="03010F"/>
                </a:solidFill>
              </a:rPr>
              <a:t>∪V</a:t>
            </a:r>
            <a:r>
              <a:rPr lang="en-US" altLang="zh-CN" sz="2400" b="1" baseline="-25000" dirty="0">
                <a:solidFill>
                  <a:srgbClr val="03010F"/>
                </a:solidFill>
              </a:rPr>
              <a:t>T</a:t>
            </a:r>
            <a:r>
              <a:rPr lang="en-US" altLang="zh-CN" sz="2400" b="1" dirty="0">
                <a:solidFill>
                  <a:srgbClr val="03010F"/>
                </a:solidFill>
              </a:rPr>
              <a:t>)</a:t>
            </a:r>
            <a:r>
              <a:rPr lang="en-US" altLang="zh-CN" sz="2400" b="1" baseline="30000" dirty="0">
                <a:solidFill>
                  <a:srgbClr val="03010F"/>
                </a:solidFill>
              </a:rPr>
              <a:t>* </a:t>
            </a:r>
            <a:r>
              <a:rPr lang="zh-CN" altLang="en-US" sz="2400" b="1" dirty="0">
                <a:solidFill>
                  <a:srgbClr val="03010F"/>
                </a:solidFill>
              </a:rPr>
              <a:t>，则称</a:t>
            </a:r>
            <a:r>
              <a:rPr lang="en-US" altLang="zh-CN" sz="2400" b="1" dirty="0">
                <a:solidFill>
                  <a:srgbClr val="03010F"/>
                </a:solidFill>
              </a:rPr>
              <a:t>G</a:t>
            </a:r>
            <a:r>
              <a:rPr lang="zh-CN" altLang="en-US" sz="2400" b="1" dirty="0">
                <a:solidFill>
                  <a:srgbClr val="03010F"/>
                </a:solidFill>
              </a:rPr>
              <a:t>为2型文法，也称为</a:t>
            </a:r>
            <a:r>
              <a:rPr lang="zh-CN" altLang="en-US" sz="2400" b="1" dirty="0">
                <a:solidFill>
                  <a:srgbClr val="FF0066"/>
                </a:solidFill>
              </a:rPr>
              <a:t>上下文无关文法</a:t>
            </a:r>
            <a:endParaRPr lang="zh-CN" altLang="en-US" sz="2400" b="1" dirty="0">
              <a:solidFill>
                <a:srgbClr val="03010F"/>
              </a:solidFill>
            </a:endParaRPr>
          </a:p>
        </p:txBody>
      </p:sp>
      <p:sp>
        <p:nvSpPr>
          <p:cNvPr id="47112" name="AutoShape 5">
            <a:hlinkClick r:id="rId1" action="ppaction://hlinksldjump"/>
          </p:cNvPr>
          <p:cNvSpPr/>
          <p:nvPr/>
        </p:nvSpPr>
        <p:spPr>
          <a:xfrm>
            <a:off x="7308850" y="5445125"/>
            <a:ext cx="792163" cy="288925"/>
          </a:xfrm>
          <a:prstGeom prst="curvedDownArrow">
            <a:avLst>
              <a:gd name="adj1" fmla="val 54835"/>
              <a:gd name="adj2" fmla="val 109670"/>
              <a:gd name="adj3" fmla="val 33333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2420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2420">
                                            <p:txEl>
                                              <p:charRg st="53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2420">
                                            <p:txEl>
                                              <p:charRg st="124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2420" grpId="0" bldLvl="2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813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813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8133" name="Rectangle 2"/>
          <p:cNvSpPr/>
          <p:nvPr/>
        </p:nvSpPr>
        <p:spPr>
          <a:xfrm>
            <a:off x="468313" y="549275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50000"/>
              </a:spcBef>
              <a:buClr>
                <a:srgbClr val="03010F"/>
              </a:buClr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03010F"/>
              </a:solidFill>
              <a:latin typeface="Tahoma" panose="020B0604030504040204" pitchFamily="34" charset="0"/>
            </a:endParaRPr>
          </a:p>
        </p:txBody>
      </p:sp>
      <p:sp>
        <p:nvSpPr>
          <p:cNvPr id="1213443" name="Rectangle 3"/>
          <p:cNvSpPr>
            <a:spLocks noGrp="1"/>
          </p:cNvSpPr>
          <p:nvPr>
            <p:ph idx="1"/>
          </p:nvPr>
        </p:nvSpPr>
        <p:spPr>
          <a:xfrm>
            <a:off x="503238" y="1196975"/>
            <a:ext cx="8540750" cy="35274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>
                <a:solidFill>
                  <a:srgbClr val="03010F"/>
                </a:solidFill>
              </a:rPr>
              <a:t>3</a:t>
            </a:r>
            <a:r>
              <a:rPr lang="zh-CN" altLang="en-US" b="1" dirty="0">
                <a:solidFill>
                  <a:srgbClr val="03010F"/>
                </a:solidFill>
              </a:rPr>
              <a:t>型文法：</a:t>
            </a:r>
            <a:r>
              <a:rPr lang="zh-CN" altLang="en-US" sz="2600" b="1" dirty="0">
                <a:solidFill>
                  <a:srgbClr val="03010F"/>
                </a:solidFill>
              </a:rPr>
              <a:t>通常，把右线性文法及左线性文法统称为</a:t>
            </a:r>
            <a:r>
              <a:rPr lang="zh-CN" altLang="en-US" sz="2600" b="1" dirty="0">
                <a:solidFill>
                  <a:srgbClr val="FF3399"/>
                </a:solidFill>
              </a:rPr>
              <a:t>3型文法</a:t>
            </a:r>
            <a:r>
              <a:rPr lang="zh-CN" altLang="en-US" sz="2600" b="1" dirty="0">
                <a:solidFill>
                  <a:srgbClr val="03010F"/>
                </a:solidFill>
              </a:rPr>
              <a:t>或</a:t>
            </a:r>
            <a:r>
              <a:rPr lang="zh-CN" altLang="en-US" sz="2600" b="1" dirty="0">
                <a:solidFill>
                  <a:srgbClr val="FF3399"/>
                </a:solidFill>
              </a:rPr>
              <a:t>正规文法</a:t>
            </a:r>
            <a:r>
              <a:rPr lang="zh-CN" altLang="en-US" sz="2600" b="1" dirty="0">
                <a:solidFill>
                  <a:srgbClr val="03010F"/>
                </a:solidFill>
              </a:rPr>
              <a:t>。</a:t>
            </a:r>
            <a:endParaRPr lang="zh-CN" altLang="en-US" b="1" dirty="0">
              <a:solidFill>
                <a:srgbClr val="03010F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03010F"/>
                </a:solidFill>
              </a:rPr>
              <a:t>若文法</a:t>
            </a:r>
            <a:r>
              <a:rPr lang="en-US" altLang="zh-CN" b="1" dirty="0">
                <a:solidFill>
                  <a:srgbClr val="03010F"/>
                </a:solidFill>
              </a:rPr>
              <a:t>G</a:t>
            </a:r>
            <a:r>
              <a:rPr lang="zh-CN" altLang="en-US" b="1" dirty="0">
                <a:solidFill>
                  <a:srgbClr val="03010F"/>
                </a:solidFill>
              </a:rPr>
              <a:t>中任一产生式</a:t>
            </a:r>
            <a:r>
              <a:rPr lang="en-US" altLang="zh-CN" b="1" dirty="0">
                <a:solidFill>
                  <a:srgbClr val="03010F"/>
                </a:solidFill>
              </a:rPr>
              <a:t>α→β</a:t>
            </a:r>
            <a:r>
              <a:rPr lang="zh-CN" altLang="en-US" b="1" dirty="0">
                <a:solidFill>
                  <a:srgbClr val="03010F"/>
                </a:solidFill>
              </a:rPr>
              <a:t>的形式都为</a:t>
            </a:r>
            <a:r>
              <a:rPr lang="en-US" altLang="zh-CN" b="1" dirty="0">
                <a:solidFill>
                  <a:srgbClr val="03010F"/>
                </a:solidFill>
              </a:rPr>
              <a:t>A→aB </a:t>
            </a:r>
            <a:r>
              <a:rPr lang="zh-CN" altLang="zh-CN" b="1" dirty="0">
                <a:solidFill>
                  <a:srgbClr val="03010F"/>
                </a:solidFill>
              </a:rPr>
              <a:t>或</a:t>
            </a:r>
            <a:r>
              <a:rPr lang="zh-CN" altLang="en-US" b="1" dirty="0">
                <a:solidFill>
                  <a:srgbClr val="03010F"/>
                </a:solidFill>
              </a:rPr>
              <a:t> </a:t>
            </a:r>
            <a:r>
              <a:rPr lang="en-US" altLang="zh-CN" b="1" dirty="0">
                <a:solidFill>
                  <a:srgbClr val="03010F"/>
                </a:solidFill>
              </a:rPr>
              <a:t>A→a，</a:t>
            </a:r>
            <a:r>
              <a:rPr lang="zh-CN" altLang="en-US" b="1" dirty="0">
                <a:solidFill>
                  <a:srgbClr val="03010F"/>
                </a:solidFill>
              </a:rPr>
              <a:t>其中 </a:t>
            </a:r>
            <a:r>
              <a:rPr lang="en-US" altLang="zh-CN" b="1" dirty="0">
                <a:solidFill>
                  <a:srgbClr val="03010F"/>
                </a:solidFill>
              </a:rPr>
              <a:t>A∈V</a:t>
            </a:r>
            <a:r>
              <a:rPr lang="en-US" altLang="zh-CN" b="1" baseline="-25000" dirty="0">
                <a:solidFill>
                  <a:srgbClr val="03010F"/>
                </a:solidFill>
              </a:rPr>
              <a:t>N</a:t>
            </a:r>
            <a:r>
              <a:rPr lang="en-US" altLang="zh-CN" b="1" dirty="0">
                <a:solidFill>
                  <a:srgbClr val="03010F"/>
                </a:solidFill>
              </a:rPr>
              <a:t> ，B∈V</a:t>
            </a:r>
            <a:r>
              <a:rPr lang="en-US" altLang="zh-CN" b="1" baseline="-25000" dirty="0">
                <a:solidFill>
                  <a:srgbClr val="03010F"/>
                </a:solidFill>
              </a:rPr>
              <a:t>N</a:t>
            </a:r>
            <a:r>
              <a:rPr lang="en-US" altLang="zh-CN" b="1" dirty="0">
                <a:solidFill>
                  <a:srgbClr val="03010F"/>
                </a:solidFill>
              </a:rPr>
              <a:t> ，a∈V</a:t>
            </a:r>
            <a:r>
              <a:rPr lang="en-US" altLang="zh-CN" b="1" baseline="-25000" dirty="0">
                <a:solidFill>
                  <a:srgbClr val="03010F"/>
                </a:solidFill>
              </a:rPr>
              <a:t>T</a:t>
            </a:r>
            <a:r>
              <a:rPr lang="en-US" altLang="zh-CN" b="1" dirty="0">
                <a:solidFill>
                  <a:srgbClr val="03010F"/>
                </a:solidFill>
              </a:rPr>
              <a:t> </a:t>
            </a:r>
            <a:r>
              <a:rPr lang="zh-CN" altLang="en-US" b="1" dirty="0">
                <a:solidFill>
                  <a:srgbClr val="03010F"/>
                </a:solidFill>
              </a:rPr>
              <a:t>，则称</a:t>
            </a:r>
            <a:r>
              <a:rPr lang="en-US" altLang="zh-CN" b="1" dirty="0">
                <a:solidFill>
                  <a:srgbClr val="FF3399"/>
                </a:solidFill>
              </a:rPr>
              <a:t>G</a:t>
            </a:r>
            <a:r>
              <a:rPr lang="zh-CN" altLang="en-US" b="1" dirty="0">
                <a:solidFill>
                  <a:srgbClr val="FF3399"/>
                </a:solidFill>
              </a:rPr>
              <a:t>为右线性文法</a:t>
            </a:r>
            <a:r>
              <a:rPr lang="zh-CN" altLang="en-US" b="1" dirty="0">
                <a:solidFill>
                  <a:srgbClr val="03010F"/>
                </a:solidFill>
              </a:rPr>
              <a:t>；</a:t>
            </a:r>
            <a:endParaRPr lang="zh-CN" altLang="en-US" b="1" dirty="0">
              <a:solidFill>
                <a:srgbClr val="03010F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03010F"/>
                </a:solidFill>
              </a:rPr>
              <a:t>类似地，如果</a:t>
            </a:r>
            <a:r>
              <a:rPr lang="en-US" altLang="zh-CN" b="1" dirty="0">
                <a:solidFill>
                  <a:srgbClr val="03010F"/>
                </a:solidFill>
              </a:rPr>
              <a:t>G</a:t>
            </a:r>
            <a:r>
              <a:rPr lang="zh-CN" altLang="en-US" b="1" dirty="0">
                <a:solidFill>
                  <a:srgbClr val="03010F"/>
                </a:solidFill>
              </a:rPr>
              <a:t>中仅含有形如</a:t>
            </a:r>
            <a:r>
              <a:rPr lang="en-US" altLang="zh-CN" b="1" dirty="0">
                <a:solidFill>
                  <a:srgbClr val="03010F"/>
                </a:solidFill>
              </a:rPr>
              <a:t>A→Ba </a:t>
            </a:r>
            <a:r>
              <a:rPr lang="zh-CN" altLang="zh-CN" b="1" dirty="0">
                <a:solidFill>
                  <a:srgbClr val="03010F"/>
                </a:solidFill>
              </a:rPr>
              <a:t>或</a:t>
            </a:r>
            <a:r>
              <a:rPr lang="zh-CN" altLang="en-US" b="1" dirty="0">
                <a:solidFill>
                  <a:srgbClr val="03010F"/>
                </a:solidFill>
              </a:rPr>
              <a:t> </a:t>
            </a:r>
            <a:r>
              <a:rPr lang="en-US" altLang="zh-CN" b="1" dirty="0">
                <a:solidFill>
                  <a:srgbClr val="03010F"/>
                </a:solidFill>
              </a:rPr>
              <a:t>A→a</a:t>
            </a:r>
            <a:r>
              <a:rPr lang="zh-CN" altLang="en-US" b="1" dirty="0">
                <a:solidFill>
                  <a:srgbClr val="03010F"/>
                </a:solidFill>
              </a:rPr>
              <a:t>的产生式，则称</a:t>
            </a:r>
            <a:r>
              <a:rPr lang="en-US" altLang="zh-CN" b="1" dirty="0">
                <a:solidFill>
                  <a:srgbClr val="FF3399"/>
                </a:solidFill>
              </a:rPr>
              <a:t>G</a:t>
            </a:r>
            <a:r>
              <a:rPr lang="zh-CN" altLang="en-US" b="1" dirty="0">
                <a:solidFill>
                  <a:srgbClr val="FF3399"/>
                </a:solidFill>
              </a:rPr>
              <a:t>为左线性文法</a:t>
            </a:r>
            <a:r>
              <a:rPr lang="zh-CN" altLang="en-US" b="1" dirty="0">
                <a:solidFill>
                  <a:srgbClr val="03010F"/>
                </a:solidFill>
              </a:rPr>
              <a:t>。	</a:t>
            </a:r>
            <a:endParaRPr lang="zh-CN" altLang="en-US" b="1" dirty="0">
              <a:solidFill>
                <a:srgbClr val="03010F"/>
              </a:solidFill>
            </a:endParaRPr>
          </a:p>
        </p:txBody>
      </p:sp>
      <p:sp>
        <p:nvSpPr>
          <p:cNvPr id="48135" name="Rectangle 4"/>
          <p:cNvSpPr/>
          <p:nvPr/>
        </p:nvSpPr>
        <p:spPr>
          <a:xfrm>
            <a:off x="539750" y="549275"/>
            <a:ext cx="6477000" cy="4635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3010F"/>
                </a:solidFill>
                <a:latin typeface="Tahoma" panose="020B0604030504040204" pitchFamily="34" charset="0"/>
              </a:rPr>
              <a:t>7.chomsky</a:t>
            </a:r>
            <a:r>
              <a:rPr lang="zh-CN" altLang="en-US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文法的分类</a:t>
            </a:r>
            <a:r>
              <a:rPr lang="en-US" altLang="zh-CN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200" b="1" dirty="0">
              <a:solidFill>
                <a:srgbClr val="FF00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21344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charRg st="34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213443">
                                            <p:txEl>
                                              <p:charRg st="34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charRg st="9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13443">
                                            <p:txEl>
                                              <p:charRg st="95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915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4915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214466" name="Rectangle 2"/>
          <p:cNvSpPr/>
          <p:nvPr/>
        </p:nvSpPr>
        <p:spPr>
          <a:xfrm>
            <a:off x="539750" y="1196975"/>
            <a:ext cx="7620000" cy="4254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Monotype Sorts"/>
              <a:buNone/>
            </a:pPr>
            <a:r>
              <a:rPr lang="zh-CN" altLang="en-US" sz="3200" b="1" dirty="0">
                <a:solidFill>
                  <a:srgbClr val="03010F"/>
                </a:solidFill>
              </a:rPr>
              <a:t>例：1型（上下文有关）文法</a:t>
            </a:r>
            <a:endParaRPr lang="zh-CN" altLang="en-US" sz="3200" b="1" dirty="0">
              <a:solidFill>
                <a:srgbClr val="03010F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 typeface="Monotype Sorts"/>
              <a:buNone/>
            </a:pPr>
            <a:r>
              <a:rPr lang="zh-CN" altLang="en-US" sz="3200" b="1" dirty="0">
                <a:solidFill>
                  <a:srgbClr val="03010F"/>
                </a:solidFill>
              </a:rPr>
              <a:t>   </a:t>
            </a:r>
            <a:r>
              <a:rPr lang="zh-CN" altLang="en-US" sz="2800" b="1" dirty="0">
                <a:solidFill>
                  <a:srgbClr val="03010F"/>
                </a:solidFill>
              </a:rPr>
              <a:t>文法</a:t>
            </a:r>
            <a:r>
              <a:rPr lang="en-US" altLang="zh-CN" sz="2800" b="1" dirty="0">
                <a:solidFill>
                  <a:srgbClr val="03010F"/>
                </a:solidFill>
              </a:rPr>
              <a:t>G[S]：	 S→CD	 Ab→bA</a:t>
            </a:r>
            <a:endParaRPr lang="en-US" altLang="zh-CN" sz="2800" b="1" dirty="0">
              <a:solidFill>
                <a:srgbClr val="03010F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 typeface="Monotype Sorts"/>
              <a:buNone/>
            </a:pPr>
            <a:r>
              <a:rPr lang="en-US" altLang="zh-CN" sz="2800" b="1" dirty="0">
                <a:solidFill>
                  <a:srgbClr val="03010F"/>
                </a:solidFill>
              </a:rPr>
              <a:t>			 C→aCA	 Ba→aB</a:t>
            </a:r>
            <a:endParaRPr lang="en-US" altLang="zh-CN" sz="2800" b="1" dirty="0">
              <a:solidFill>
                <a:srgbClr val="03010F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 typeface="Monotype Sorts"/>
              <a:buNone/>
            </a:pPr>
            <a:r>
              <a:rPr lang="en-US" altLang="zh-CN" sz="2800" b="1" dirty="0">
                <a:solidFill>
                  <a:srgbClr val="03010F"/>
                </a:solidFill>
              </a:rPr>
              <a:t>			 C→bCB	 Bb→bB</a:t>
            </a:r>
            <a:endParaRPr lang="en-US" altLang="zh-CN" sz="2800" b="1" dirty="0">
              <a:solidFill>
                <a:srgbClr val="03010F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 typeface="Monotype Sorts"/>
              <a:buNone/>
            </a:pPr>
            <a:r>
              <a:rPr lang="en-US" altLang="zh-CN" sz="2800" b="1" dirty="0">
                <a:solidFill>
                  <a:srgbClr val="03010F"/>
                </a:solidFill>
              </a:rPr>
              <a:t>			 AD→aD	 C→ε</a:t>
            </a:r>
            <a:endParaRPr lang="en-US" altLang="zh-CN" sz="2800" b="1" dirty="0">
              <a:solidFill>
                <a:srgbClr val="03010F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 typeface="Monotype Sorts"/>
              <a:buNone/>
            </a:pPr>
            <a:r>
              <a:rPr lang="en-US" altLang="zh-CN" sz="2800" b="1" dirty="0">
                <a:solidFill>
                  <a:srgbClr val="03010F"/>
                </a:solidFill>
              </a:rPr>
              <a:t>			 BD→bD	 D→ε</a:t>
            </a:r>
            <a:endParaRPr lang="en-US" altLang="zh-CN" sz="2800" b="1" dirty="0">
              <a:solidFill>
                <a:srgbClr val="03010F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 typeface="Monotype Sorts"/>
              <a:buNone/>
            </a:pPr>
            <a:r>
              <a:rPr lang="en-US" altLang="zh-CN" sz="2800" b="1" dirty="0">
                <a:solidFill>
                  <a:srgbClr val="03010F"/>
                </a:solidFill>
              </a:rPr>
              <a:t>			 Aa→bD</a:t>
            </a:r>
            <a:endParaRPr lang="en-US" altLang="zh-CN" sz="2800" b="1" dirty="0">
              <a:solidFill>
                <a:srgbClr val="03010F"/>
              </a:solidFill>
            </a:endParaRPr>
          </a:p>
        </p:txBody>
      </p:sp>
      <p:sp>
        <p:nvSpPr>
          <p:cNvPr id="49158" name="Rectangle 3"/>
          <p:cNvSpPr/>
          <p:nvPr/>
        </p:nvSpPr>
        <p:spPr>
          <a:xfrm>
            <a:off x="539750" y="549275"/>
            <a:ext cx="6477000" cy="4635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3010F"/>
                </a:solidFill>
                <a:latin typeface="Tahoma" panose="020B0604030504040204" pitchFamily="34" charset="0"/>
              </a:rPr>
              <a:t>7.chomsky</a:t>
            </a:r>
            <a:r>
              <a:rPr lang="zh-CN" altLang="en-US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文法的分类</a:t>
            </a:r>
            <a:r>
              <a:rPr lang="en-US" altLang="zh-CN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200" b="1" dirty="0">
              <a:solidFill>
                <a:srgbClr val="FF00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1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6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017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018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215490" name="Rectangle 2"/>
          <p:cNvSpPr/>
          <p:nvPr/>
        </p:nvSpPr>
        <p:spPr>
          <a:xfrm>
            <a:off x="468313" y="1196975"/>
            <a:ext cx="7010400" cy="2774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Monotype Sorts"/>
              <a:buNone/>
            </a:pPr>
            <a:r>
              <a:rPr lang="zh-CN" altLang="en-US" sz="3200" b="1" dirty="0">
                <a:solidFill>
                  <a:srgbClr val="03010F"/>
                </a:solidFill>
              </a:rPr>
              <a:t>例：2型（上下文无关）文法</a:t>
            </a:r>
            <a:endParaRPr lang="zh-CN" altLang="en-US" sz="3200" b="1" dirty="0">
              <a:solidFill>
                <a:srgbClr val="03010F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Font typeface="Monotype Sorts"/>
              <a:buNone/>
            </a:pPr>
            <a:r>
              <a:rPr lang="zh-CN" altLang="en-US" sz="3200" b="1" dirty="0">
                <a:solidFill>
                  <a:srgbClr val="03010F"/>
                </a:solidFill>
              </a:rPr>
              <a:t>      文法</a:t>
            </a:r>
            <a:r>
              <a:rPr lang="en-US" altLang="zh-CN" sz="3200" b="1" dirty="0">
                <a:solidFill>
                  <a:srgbClr val="03010F"/>
                </a:solidFill>
              </a:rPr>
              <a:t>G[S]：S→AB</a:t>
            </a:r>
            <a:endParaRPr lang="en-US" altLang="zh-CN" sz="3200" b="1" dirty="0">
              <a:solidFill>
                <a:srgbClr val="03010F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Font typeface="Monotype Sorts"/>
              <a:buNone/>
            </a:pPr>
            <a:r>
              <a:rPr lang="en-US" altLang="zh-CN" sz="3200" b="1" dirty="0">
                <a:solidFill>
                  <a:srgbClr val="03010F"/>
                </a:solidFill>
              </a:rPr>
              <a:t>                A→BS|0</a:t>
            </a:r>
            <a:endParaRPr lang="en-US" altLang="zh-CN" sz="3200" b="1" dirty="0">
              <a:solidFill>
                <a:srgbClr val="03010F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Font typeface="Monotype Sorts"/>
              <a:buNone/>
            </a:pPr>
            <a:r>
              <a:rPr lang="en-US" altLang="zh-CN" sz="3200" b="1" dirty="0">
                <a:solidFill>
                  <a:srgbClr val="03010F"/>
                </a:solidFill>
              </a:rPr>
              <a:t>                B→SA|1</a:t>
            </a:r>
            <a:endParaRPr lang="en-US" altLang="zh-CN" sz="3200" b="1" dirty="0">
              <a:solidFill>
                <a:srgbClr val="03010F"/>
              </a:solidFill>
            </a:endParaRPr>
          </a:p>
        </p:txBody>
      </p:sp>
      <p:sp>
        <p:nvSpPr>
          <p:cNvPr id="50182" name="Rectangle 3"/>
          <p:cNvSpPr/>
          <p:nvPr/>
        </p:nvSpPr>
        <p:spPr>
          <a:xfrm>
            <a:off x="539750" y="549275"/>
            <a:ext cx="6477000" cy="4635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3010F"/>
                </a:solidFill>
                <a:latin typeface="Tahoma" panose="020B0604030504040204" pitchFamily="34" charset="0"/>
              </a:rPr>
              <a:t>7.chomsky</a:t>
            </a:r>
            <a:r>
              <a:rPr lang="zh-CN" altLang="en-US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文法的分类</a:t>
            </a:r>
            <a:r>
              <a:rPr lang="en-US" altLang="zh-CN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200" b="1" dirty="0">
              <a:solidFill>
                <a:srgbClr val="FF00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1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49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120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120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1205" name="Rectangle 2"/>
          <p:cNvSpPr/>
          <p:nvPr/>
        </p:nvSpPr>
        <p:spPr>
          <a:xfrm>
            <a:off x="925513" y="2108200"/>
            <a:ext cx="45720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Monotype Sorts"/>
              <a:buNone/>
            </a:pPr>
            <a:r>
              <a:rPr lang="en-US" altLang="zh-CN" sz="3200" b="1" dirty="0">
                <a:solidFill>
                  <a:srgbClr val="03010F"/>
                </a:solidFill>
              </a:rPr>
              <a:t>G[S]：      S→0A|1B|0		 A→0A|1B|0S		 B→1B|1|0</a:t>
            </a:r>
            <a:endParaRPr lang="en-US" altLang="zh-CN" sz="3200" b="1" dirty="0">
              <a:solidFill>
                <a:srgbClr val="03010F"/>
              </a:solidFill>
            </a:endParaRPr>
          </a:p>
        </p:txBody>
      </p:sp>
      <p:sp>
        <p:nvSpPr>
          <p:cNvPr id="51206" name="Rectangle 3"/>
          <p:cNvSpPr/>
          <p:nvPr/>
        </p:nvSpPr>
        <p:spPr>
          <a:xfrm>
            <a:off x="468313" y="1193800"/>
            <a:ext cx="6858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3010F"/>
                </a:solidFill>
                <a:latin typeface="宋体" panose="02010600030101010101" pitchFamily="2" charset="-122"/>
              </a:rPr>
              <a:t>例：3型（上下文无关）文法</a:t>
            </a:r>
            <a:endParaRPr lang="zh-CN" altLang="en-US" sz="3200" b="1" dirty="0">
              <a:solidFill>
                <a:srgbClr val="03010F"/>
              </a:solidFill>
              <a:latin typeface="宋体" panose="02010600030101010101" pitchFamily="2" charset="-122"/>
            </a:endParaRPr>
          </a:p>
        </p:txBody>
      </p:sp>
      <p:sp>
        <p:nvSpPr>
          <p:cNvPr id="51207" name="Rectangle 4"/>
          <p:cNvSpPr/>
          <p:nvPr/>
        </p:nvSpPr>
        <p:spPr>
          <a:xfrm>
            <a:off x="539750" y="549275"/>
            <a:ext cx="6477000" cy="4635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3010F"/>
                </a:solidFill>
                <a:latin typeface="Tahoma" panose="020B0604030504040204" pitchFamily="34" charset="0"/>
              </a:rPr>
              <a:t>7.chomsky</a:t>
            </a:r>
            <a:r>
              <a:rPr lang="zh-CN" altLang="en-US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文法的分类</a:t>
            </a:r>
            <a:r>
              <a:rPr lang="en-US" altLang="zh-CN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200" b="1" dirty="0">
                <a:solidFill>
                  <a:srgbClr val="FF0066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200" b="1" dirty="0">
              <a:solidFill>
                <a:srgbClr val="FF0066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222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222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222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3.2 上下文无关文法的形式定义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52230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上下文无关文法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即2型文法)的形式定义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571500" indent="-5715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推导和规约的定义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571500" indent="-5715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句型和句子的定义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571500" indent="-5715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最左和最右推导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571500" indent="-5715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文法定义的语言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571500" indent="-5715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递归产生式和递归文法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571500" indent="-5715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chomsky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文法的分类</a:t>
            </a:r>
            <a:r>
              <a:rPr lang="en-US" altLang="zh-CN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sz="28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marL="571500" indent="-571500"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8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文法和语言</a:t>
            </a:r>
            <a:r>
              <a:rPr lang="en-US" altLang="zh-CN" sz="28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---</a:t>
            </a:r>
            <a:r>
              <a:rPr lang="zh-CN" altLang="en-US" sz="28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了解</a:t>
            </a:r>
            <a:endParaRPr lang="zh-CN" altLang="en-US" dirty="0">
              <a:solidFill>
                <a:srgbClr val="FF339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325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325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3253" name="Rectangle 3"/>
          <p:cNvSpPr/>
          <p:nvPr/>
        </p:nvSpPr>
        <p:spPr>
          <a:xfrm>
            <a:off x="498475" y="360363"/>
            <a:ext cx="4114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Tx/>
              <a:buAutoNum type="arabicPeriod" startAt="8"/>
            </a:pP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文法和语言</a:t>
            </a:r>
            <a:endParaRPr lang="zh-CN" altLang="en-US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53254" name="Rectangle 5"/>
          <p:cNvSpPr>
            <a:spLocks noGrp="1"/>
          </p:cNvSpPr>
          <p:nvPr>
            <p:ph idx="1"/>
          </p:nvPr>
        </p:nvSpPr>
        <p:spPr>
          <a:xfrm>
            <a:off x="503238" y="1125538"/>
            <a:ext cx="8245475" cy="410368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rgbClr val="03010F"/>
                </a:solidFill>
              </a:rPr>
              <a:t>0型文法产生的语言称为</a:t>
            </a:r>
            <a:r>
              <a:rPr lang="zh-CN" altLang="en-US" b="1" dirty="0">
                <a:solidFill>
                  <a:srgbClr val="FF0066"/>
                </a:solidFill>
              </a:rPr>
              <a:t>0型语言</a:t>
            </a:r>
            <a:r>
              <a:rPr lang="zh-CN" altLang="en-US" b="1" dirty="0">
                <a:solidFill>
                  <a:srgbClr val="03010F"/>
                </a:solidFill>
              </a:rPr>
              <a:t>，它可由</a:t>
            </a:r>
            <a:r>
              <a:rPr lang="zh-CN" altLang="en-US" b="1" dirty="0">
                <a:solidFill>
                  <a:srgbClr val="FF0066"/>
                </a:solidFill>
              </a:rPr>
              <a:t>图灵机识别</a:t>
            </a:r>
            <a:r>
              <a:rPr lang="zh-CN" altLang="en-US" b="1" dirty="0">
                <a:solidFill>
                  <a:srgbClr val="03010F"/>
                </a:solidFill>
              </a:rPr>
              <a:t>。</a:t>
            </a:r>
            <a:endParaRPr lang="zh-CN" altLang="en-US" b="1" dirty="0">
              <a:solidFill>
                <a:srgbClr val="03010F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rgbClr val="03010F"/>
                </a:solidFill>
              </a:rPr>
              <a:t>1型文法或上下文有关文法(</a:t>
            </a:r>
            <a:r>
              <a:rPr lang="en-US" altLang="zh-CN" b="1" dirty="0">
                <a:solidFill>
                  <a:srgbClr val="03010F"/>
                </a:solidFill>
              </a:rPr>
              <a:t>CSG）</a:t>
            </a:r>
            <a:r>
              <a:rPr lang="zh-CN" altLang="en-US" b="1" dirty="0">
                <a:solidFill>
                  <a:srgbClr val="03010F"/>
                </a:solidFill>
              </a:rPr>
              <a:t>产生的语言称为1型语言或上下文有关语言(</a:t>
            </a:r>
            <a:r>
              <a:rPr lang="en-US" altLang="zh-CN" b="1" dirty="0">
                <a:solidFill>
                  <a:srgbClr val="03010F"/>
                </a:solidFill>
              </a:rPr>
              <a:t>CSL)，</a:t>
            </a:r>
            <a:r>
              <a:rPr lang="zh-CN" altLang="en-US" b="1" dirty="0">
                <a:solidFill>
                  <a:srgbClr val="03010F"/>
                </a:solidFill>
              </a:rPr>
              <a:t>它可由</a:t>
            </a:r>
            <a:r>
              <a:rPr lang="zh-CN" altLang="en-US" b="1" dirty="0">
                <a:solidFill>
                  <a:srgbClr val="FF0066"/>
                </a:solidFill>
              </a:rPr>
              <a:t>线性线界自动机识别</a:t>
            </a:r>
            <a:r>
              <a:rPr lang="zh-CN" altLang="en-US" b="1" dirty="0">
                <a:solidFill>
                  <a:srgbClr val="03010F"/>
                </a:solidFill>
              </a:rPr>
              <a:t>。</a:t>
            </a:r>
            <a:endParaRPr lang="zh-CN" altLang="en-US" b="1" dirty="0">
              <a:solidFill>
                <a:srgbClr val="03010F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03010F"/>
                </a:solidFill>
              </a:rPr>
              <a:t>2</a:t>
            </a:r>
            <a:r>
              <a:rPr lang="zh-CN" altLang="en-US" b="1" dirty="0">
                <a:solidFill>
                  <a:srgbClr val="03010F"/>
                </a:solidFill>
              </a:rPr>
              <a:t>型文法或</a:t>
            </a:r>
            <a:r>
              <a:rPr lang="zh-CN" altLang="en-US" b="1" dirty="0">
                <a:solidFill>
                  <a:srgbClr val="FF0066"/>
                </a:solidFill>
              </a:rPr>
              <a:t>上下文无关文法</a:t>
            </a:r>
            <a:r>
              <a:rPr lang="zh-CN" altLang="en-US" b="1" dirty="0">
                <a:solidFill>
                  <a:srgbClr val="03010F"/>
                </a:solidFill>
              </a:rPr>
              <a:t>（</a:t>
            </a:r>
            <a:r>
              <a:rPr lang="en-US" altLang="zh-CN" b="1" dirty="0">
                <a:solidFill>
                  <a:srgbClr val="03010F"/>
                </a:solidFill>
              </a:rPr>
              <a:t>CFG）</a:t>
            </a:r>
            <a:r>
              <a:rPr lang="zh-CN" altLang="en-US" b="1" dirty="0">
                <a:solidFill>
                  <a:srgbClr val="03010F"/>
                </a:solidFill>
              </a:rPr>
              <a:t>产生的语言称为2型语言或</a:t>
            </a:r>
            <a:r>
              <a:rPr lang="zh-CN" altLang="en-US" b="1" dirty="0">
                <a:solidFill>
                  <a:srgbClr val="FF0066"/>
                </a:solidFill>
              </a:rPr>
              <a:t>上下文无关语言</a:t>
            </a:r>
            <a:r>
              <a:rPr lang="zh-CN" altLang="en-US" b="1" dirty="0">
                <a:solidFill>
                  <a:srgbClr val="03010F"/>
                </a:solidFill>
              </a:rPr>
              <a:t>（</a:t>
            </a:r>
            <a:r>
              <a:rPr lang="en-US" altLang="zh-CN" b="1" dirty="0">
                <a:solidFill>
                  <a:srgbClr val="03010F"/>
                </a:solidFill>
              </a:rPr>
              <a:t>CFL），</a:t>
            </a:r>
            <a:r>
              <a:rPr lang="zh-CN" altLang="en-US" b="1" dirty="0">
                <a:solidFill>
                  <a:srgbClr val="03010F"/>
                </a:solidFill>
              </a:rPr>
              <a:t>它可</a:t>
            </a:r>
            <a:r>
              <a:rPr lang="zh-CN" altLang="en-US" b="1" dirty="0">
                <a:solidFill>
                  <a:srgbClr val="FF0066"/>
                </a:solidFill>
              </a:rPr>
              <a:t>由下推自动机识别</a:t>
            </a:r>
            <a:r>
              <a:rPr lang="zh-CN" altLang="en-US" b="1" dirty="0">
                <a:solidFill>
                  <a:srgbClr val="03010F"/>
                </a:solidFill>
              </a:rPr>
              <a:t>。</a:t>
            </a:r>
            <a:endParaRPr lang="zh-CN" altLang="en-US" b="1" dirty="0">
              <a:solidFill>
                <a:srgbClr val="03010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zh-CN" altLang="en-US" b="1" dirty="0">
                <a:latin typeface="方正舒体" panose="02010601030101010101" pitchFamily="2" charset="-122"/>
              </a:rPr>
              <a:t>3.1 语言的表示</a:t>
            </a:r>
            <a:r>
              <a:rPr lang="en-US" altLang="zh-CN" b="1" dirty="0">
                <a:latin typeface="方正舒体" panose="02010601030101010101" pitchFamily="2" charset="-122"/>
              </a:rPr>
              <a:t>(</a:t>
            </a:r>
            <a:r>
              <a:rPr lang="zh-CN" altLang="en-US" b="1" dirty="0">
                <a:latin typeface="方正舒体" panose="02010601030101010101" pitchFamily="2" charset="-122"/>
              </a:rPr>
              <a:t>续</a:t>
            </a:r>
            <a:r>
              <a:rPr lang="en-US" altLang="zh-CN" b="1" dirty="0">
                <a:latin typeface="方正舒体" panose="02010601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2874963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正规表达式的局限性</a:t>
            </a:r>
            <a:endParaRPr lang="en-US" altLang="zh-CN" dirty="0"/>
          </a:p>
          <a:p>
            <a:pPr lvl="1"/>
            <a:r>
              <a:rPr lang="zh-CN" altLang="en-US" dirty="0"/>
              <a:t>正规表达式不能用于描述配对</a:t>
            </a:r>
            <a:r>
              <a:rPr lang="en-US" altLang="zh-CN" dirty="0"/>
              <a:t>(</a:t>
            </a:r>
            <a:r>
              <a:rPr lang="zh-CN" altLang="en-US" dirty="0"/>
              <a:t>或嵌套</a:t>
            </a:r>
            <a:r>
              <a:rPr lang="en-US" altLang="zh-CN" dirty="0"/>
              <a:t>)</a:t>
            </a:r>
            <a:r>
              <a:rPr lang="zh-CN" altLang="en-US" dirty="0"/>
              <a:t>的结构</a:t>
            </a:r>
            <a:endParaRPr lang="en-US" altLang="zh-CN" dirty="0"/>
          </a:p>
          <a:p>
            <a:pPr lvl="2"/>
            <a:r>
              <a:rPr lang="en-US" altLang="zh-CN" dirty="0"/>
              <a:t>{(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  <a:r>
              <a:rPr lang="en-US" altLang="zh-CN" baseline="30000" dirty="0"/>
              <a:t>n</a:t>
            </a:r>
            <a:r>
              <a:rPr lang="en-US" altLang="zh-CN" dirty="0"/>
              <a:t> | n &gt; 1}</a:t>
            </a:r>
            <a:endParaRPr lang="en-US" altLang="zh-CN" dirty="0"/>
          </a:p>
          <a:p>
            <a:pPr lvl="1"/>
            <a:r>
              <a:rPr lang="zh-CN" altLang="en-US" dirty="0"/>
              <a:t>正规表达式不能用于描述下述重复串</a:t>
            </a:r>
            <a:endParaRPr lang="en-US" altLang="zh-CN" dirty="0"/>
          </a:p>
          <a:p>
            <a:pPr lvl="2"/>
            <a:r>
              <a:rPr lang="en-US" altLang="zh-CN" dirty="0"/>
              <a:t>{wcw| w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形成的任意串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220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922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922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1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charRg st="1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4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charRg st="47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427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427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6325" name="Rectangle 5"/>
          <p:cNvSpPr>
            <a:spLocks noGrp="1"/>
          </p:cNvSpPr>
          <p:nvPr>
            <p:ph idx="1"/>
          </p:nvPr>
        </p:nvSpPr>
        <p:spPr>
          <a:xfrm>
            <a:off x="488950" y="1154113"/>
            <a:ext cx="8259763" cy="384651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3010F"/>
                </a:solidFill>
              </a:rPr>
              <a:t>3</a:t>
            </a:r>
            <a:r>
              <a:rPr lang="zh-CN" altLang="en-US" b="1" dirty="0">
                <a:solidFill>
                  <a:srgbClr val="03010F"/>
                </a:solidFill>
              </a:rPr>
              <a:t>型</a:t>
            </a:r>
            <a:r>
              <a:rPr lang="zh-CN" altLang="en-US" b="1" dirty="0">
                <a:solidFill>
                  <a:srgbClr val="FF0066"/>
                </a:solidFill>
              </a:rPr>
              <a:t>文法或正则(正规)文法</a:t>
            </a:r>
            <a:r>
              <a:rPr lang="zh-CN" altLang="en-US" b="1" dirty="0">
                <a:solidFill>
                  <a:srgbClr val="03010F"/>
                </a:solidFill>
              </a:rPr>
              <a:t>(</a:t>
            </a:r>
            <a:r>
              <a:rPr lang="en-US" altLang="zh-CN" b="1" dirty="0">
                <a:solidFill>
                  <a:srgbClr val="03010F"/>
                </a:solidFill>
              </a:rPr>
              <a:t>RG)</a:t>
            </a:r>
            <a:r>
              <a:rPr lang="zh-CN" altLang="en-US" b="1" dirty="0">
                <a:solidFill>
                  <a:srgbClr val="03010F"/>
                </a:solidFill>
              </a:rPr>
              <a:t>产生的语言称为3型语言</a:t>
            </a:r>
            <a:r>
              <a:rPr lang="zh-CN" altLang="en-US" b="1" dirty="0">
                <a:solidFill>
                  <a:srgbClr val="FF0066"/>
                </a:solidFill>
              </a:rPr>
              <a:t>正则(正规)语言</a:t>
            </a:r>
            <a:r>
              <a:rPr lang="zh-CN" altLang="en-US" b="1" dirty="0">
                <a:solidFill>
                  <a:srgbClr val="03010F"/>
                </a:solidFill>
              </a:rPr>
              <a:t>(</a:t>
            </a:r>
            <a:r>
              <a:rPr lang="en-US" altLang="zh-CN" b="1" dirty="0">
                <a:solidFill>
                  <a:srgbClr val="03010F"/>
                </a:solidFill>
              </a:rPr>
              <a:t>RL)，</a:t>
            </a:r>
            <a:r>
              <a:rPr lang="zh-CN" altLang="en-US" b="1" dirty="0">
                <a:solidFill>
                  <a:srgbClr val="03010F"/>
                </a:solidFill>
              </a:rPr>
              <a:t>它可由</a:t>
            </a:r>
            <a:r>
              <a:rPr lang="zh-CN" altLang="en-US" b="1" dirty="0">
                <a:solidFill>
                  <a:srgbClr val="FF0066"/>
                </a:solidFill>
              </a:rPr>
              <a:t>有限自动机识别</a:t>
            </a:r>
            <a:r>
              <a:rPr lang="zh-CN" altLang="en-US" b="1" dirty="0">
                <a:solidFill>
                  <a:srgbClr val="03010F"/>
                </a:solidFill>
              </a:rPr>
              <a:t>。</a:t>
            </a:r>
            <a:endParaRPr lang="zh-CN" altLang="en-US" b="1" dirty="0">
              <a:solidFill>
                <a:srgbClr val="03010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03010F"/>
                </a:solidFill>
              </a:rPr>
              <a:t>语言之间的关系依次：</a:t>
            </a:r>
            <a:endParaRPr lang="en-US" altLang="zh-CN" b="1" dirty="0">
              <a:solidFill>
                <a:srgbClr val="03010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3010F"/>
                </a:solidFill>
              </a:rPr>
              <a:t>0</a:t>
            </a:r>
            <a:r>
              <a:rPr lang="zh-CN" altLang="en-US" b="1" dirty="0">
                <a:solidFill>
                  <a:srgbClr val="03010F"/>
                </a:solidFill>
              </a:rPr>
              <a:t>型语言包含</a:t>
            </a:r>
            <a:r>
              <a:rPr lang="en-US" altLang="zh-CN" b="1" dirty="0">
                <a:solidFill>
                  <a:srgbClr val="03010F"/>
                </a:solidFill>
              </a:rPr>
              <a:t>1</a:t>
            </a:r>
            <a:r>
              <a:rPr lang="zh-CN" altLang="en-US" b="1" dirty="0">
                <a:solidFill>
                  <a:srgbClr val="03010F"/>
                </a:solidFill>
              </a:rPr>
              <a:t>型语言</a:t>
            </a:r>
            <a:endParaRPr lang="en-US" altLang="zh-CN" b="1" dirty="0">
              <a:solidFill>
                <a:srgbClr val="03010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3010F"/>
                </a:solidFill>
              </a:rPr>
              <a:t>1</a:t>
            </a:r>
            <a:r>
              <a:rPr lang="zh-CN" altLang="en-US" b="1" dirty="0">
                <a:solidFill>
                  <a:srgbClr val="03010F"/>
                </a:solidFill>
              </a:rPr>
              <a:t>型语言包含</a:t>
            </a:r>
            <a:r>
              <a:rPr lang="en-US" altLang="zh-CN" b="1" dirty="0">
                <a:solidFill>
                  <a:srgbClr val="03010F"/>
                </a:solidFill>
              </a:rPr>
              <a:t>2</a:t>
            </a:r>
            <a:r>
              <a:rPr lang="zh-CN" altLang="en-US" b="1" dirty="0">
                <a:solidFill>
                  <a:srgbClr val="03010F"/>
                </a:solidFill>
              </a:rPr>
              <a:t>型语言</a:t>
            </a:r>
            <a:endParaRPr lang="en-US" altLang="zh-CN" b="1" dirty="0">
              <a:solidFill>
                <a:srgbClr val="03010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3010F"/>
                </a:solidFill>
              </a:rPr>
              <a:t>2</a:t>
            </a:r>
            <a:r>
              <a:rPr lang="zh-CN" altLang="en-US" b="1" dirty="0">
                <a:solidFill>
                  <a:srgbClr val="03010F"/>
                </a:solidFill>
              </a:rPr>
              <a:t>型语言包含</a:t>
            </a:r>
            <a:r>
              <a:rPr lang="en-US" altLang="zh-CN" b="1" dirty="0">
                <a:solidFill>
                  <a:srgbClr val="03010F"/>
                </a:solidFill>
              </a:rPr>
              <a:t>3</a:t>
            </a:r>
            <a:r>
              <a:rPr lang="zh-CN" altLang="en-US" b="1" dirty="0">
                <a:solidFill>
                  <a:srgbClr val="03010F"/>
                </a:solidFill>
              </a:rPr>
              <a:t>型语言</a:t>
            </a:r>
            <a:endParaRPr lang="en-US" altLang="zh-CN" b="1" dirty="0">
              <a:solidFill>
                <a:srgbClr val="03010F"/>
              </a:solidFill>
            </a:endParaRPr>
          </a:p>
        </p:txBody>
      </p:sp>
      <p:sp>
        <p:nvSpPr>
          <p:cNvPr id="54278" name="Rectangle 6"/>
          <p:cNvSpPr/>
          <p:nvPr/>
        </p:nvSpPr>
        <p:spPr>
          <a:xfrm>
            <a:off x="498475" y="360363"/>
            <a:ext cx="4114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Tx/>
              <a:buAutoNum type="arabicPeriod" startAt="8"/>
            </a:pP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文法和语言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charRg st="53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charRg st="53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charRg st="6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charRg st="64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charRg st="7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charRg st="75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charRg st="8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charRg st="86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日期占位符 1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5299" name="页脚占位符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5300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161218" name="Rectangle 2"/>
          <p:cNvSpPr/>
          <p:nvPr/>
        </p:nvSpPr>
        <p:spPr>
          <a:xfrm>
            <a:off x="539750" y="3113088"/>
            <a:ext cx="6769100" cy="1982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90000"/>
              <a:buNone/>
            </a:pPr>
            <a:r>
              <a:rPr lang="zh-CN" altLang="en-US" sz="2800" b="1" dirty="0">
                <a:solidFill>
                  <a:srgbClr val="070709"/>
                </a:solidFill>
              </a:rPr>
              <a:t>正规式</a:t>
            </a:r>
            <a:r>
              <a:rPr lang="en-US" altLang="zh-CN" sz="2800" b="1" dirty="0">
                <a:solidFill>
                  <a:srgbClr val="070709"/>
                </a:solidFill>
              </a:rPr>
              <a:t>Number</a:t>
            </a:r>
            <a:r>
              <a:rPr lang="zh-CN" altLang="en-US" sz="2800" b="1" dirty="0">
                <a:solidFill>
                  <a:srgbClr val="070709"/>
                </a:solidFill>
              </a:rPr>
              <a:t>定义的正规集？</a:t>
            </a:r>
            <a:endParaRPr lang="zh-CN" altLang="en-US" sz="2800" b="1" dirty="0">
              <a:solidFill>
                <a:srgbClr val="070709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Pct val="90000"/>
              <a:buNone/>
            </a:pPr>
            <a:r>
              <a:rPr lang="en-US" altLang="zh-CN" sz="3200" b="1" dirty="0">
                <a:solidFill>
                  <a:srgbClr val="070709"/>
                </a:solidFill>
              </a:rPr>
              <a:t>Number=digit digit*</a:t>
            </a:r>
            <a:endParaRPr lang="en-US" altLang="zh-CN" sz="3200" b="1" dirty="0">
              <a:solidFill>
                <a:srgbClr val="070709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Pct val="90000"/>
              <a:buNone/>
            </a:pPr>
            <a:r>
              <a:rPr lang="en-US" altLang="zh-CN" sz="3200" b="1" dirty="0">
                <a:solidFill>
                  <a:srgbClr val="070709"/>
                </a:solidFill>
              </a:rPr>
              <a:t>Digit=0|1|2|3|4|5|6|7|8|9</a:t>
            </a:r>
            <a:endParaRPr lang="en-US" altLang="zh-CN" sz="3200" b="1" dirty="0">
              <a:solidFill>
                <a:srgbClr val="070709"/>
              </a:solidFill>
            </a:endParaRPr>
          </a:p>
        </p:txBody>
      </p:sp>
      <p:sp>
        <p:nvSpPr>
          <p:cNvPr id="55302" name="Rectangle 4"/>
          <p:cNvSpPr/>
          <p:nvPr/>
        </p:nvSpPr>
        <p:spPr>
          <a:xfrm>
            <a:off x="611188" y="1960563"/>
            <a:ext cx="7416800" cy="101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1" i="1" dirty="0">
                <a:solidFill>
                  <a:srgbClr val="070709"/>
                </a:solidFill>
              </a:rPr>
              <a:t>Number </a:t>
            </a:r>
            <a:r>
              <a:rPr lang="zh-CN" altLang="en-US" sz="3200" b="1" i="1" dirty="0">
                <a:solidFill>
                  <a:srgbClr val="070709"/>
                </a:solidFill>
              </a:rPr>
              <a:t>→</a:t>
            </a:r>
            <a:r>
              <a:rPr lang="en-US" altLang="zh-CN" sz="3200" b="1" i="1" dirty="0">
                <a:solidFill>
                  <a:srgbClr val="070709"/>
                </a:solidFill>
              </a:rPr>
              <a:t> (</a:t>
            </a:r>
            <a:r>
              <a:rPr lang="en-US" altLang="zh-CN" sz="3200" b="1" dirty="0">
                <a:solidFill>
                  <a:srgbClr val="FF0066"/>
                </a:solidFill>
              </a:rPr>
              <a:t>0|1|2|3|4|5|6|7|8|9) </a:t>
            </a:r>
            <a:r>
              <a:rPr lang="en-US" altLang="zh-CN" sz="3200" b="1" i="1" dirty="0">
                <a:solidFill>
                  <a:srgbClr val="070709"/>
                </a:solidFill>
              </a:rPr>
              <a:t>Number</a:t>
            </a:r>
            <a:endParaRPr lang="en-US" altLang="zh-CN" sz="3200" b="1" i="1" dirty="0">
              <a:solidFill>
                <a:srgbClr val="070709"/>
              </a:solidFill>
            </a:endParaRPr>
          </a:p>
          <a:p>
            <a:pPr marL="0" lvl="0" indent="0" eaLnBrk="1" hangingPunct="1">
              <a:lnSpc>
                <a:spcPct val="65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1" i="1" dirty="0">
                <a:solidFill>
                  <a:srgbClr val="070709"/>
                </a:solidFill>
              </a:rPr>
              <a:t>Number </a:t>
            </a:r>
            <a:r>
              <a:rPr lang="zh-CN" altLang="en-US" sz="3200" b="1" i="1" dirty="0">
                <a:solidFill>
                  <a:srgbClr val="070709"/>
                </a:solidFill>
              </a:rPr>
              <a:t>→</a:t>
            </a:r>
            <a:r>
              <a:rPr lang="zh-CN" altLang="en-US" sz="3200" b="1" dirty="0">
                <a:solidFill>
                  <a:srgbClr val="070709"/>
                </a:solidFill>
                <a:ea typeface="MingLiU" pitchFamily="49" charset="-128"/>
              </a:rPr>
              <a:t> </a:t>
            </a:r>
            <a:r>
              <a:rPr lang="en-US" altLang="zh-CN" sz="3200" b="1" dirty="0">
                <a:solidFill>
                  <a:srgbClr val="FF0066"/>
                </a:solidFill>
              </a:rPr>
              <a:t>0</a:t>
            </a:r>
            <a:r>
              <a:rPr lang="en-US" altLang="zh-CN" sz="3200" b="1" dirty="0">
                <a:solidFill>
                  <a:srgbClr val="070709"/>
                </a:solidFill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</a:rPr>
              <a:t>1</a:t>
            </a:r>
            <a:r>
              <a:rPr lang="en-US" altLang="zh-CN" sz="3200" b="1" dirty="0">
                <a:solidFill>
                  <a:srgbClr val="070709"/>
                </a:solidFill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</a:rPr>
              <a:t>2</a:t>
            </a:r>
            <a:r>
              <a:rPr lang="en-US" altLang="zh-CN" sz="3200" b="1" dirty="0">
                <a:solidFill>
                  <a:srgbClr val="070709"/>
                </a:solidFill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</a:rPr>
              <a:t>3</a:t>
            </a:r>
            <a:r>
              <a:rPr lang="en-US" altLang="zh-CN" sz="3200" b="1" dirty="0">
                <a:solidFill>
                  <a:srgbClr val="070709"/>
                </a:solidFill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</a:rPr>
              <a:t>4</a:t>
            </a:r>
            <a:r>
              <a:rPr lang="en-US" altLang="zh-CN" sz="3200" b="1" dirty="0">
                <a:solidFill>
                  <a:srgbClr val="070709"/>
                </a:solidFill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</a:rPr>
              <a:t>5</a:t>
            </a:r>
            <a:r>
              <a:rPr lang="en-US" altLang="zh-CN" sz="3200" b="1" dirty="0">
                <a:solidFill>
                  <a:srgbClr val="070709"/>
                </a:solidFill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</a:rPr>
              <a:t>6</a:t>
            </a:r>
            <a:r>
              <a:rPr lang="en-US" altLang="zh-CN" sz="3200" b="1" dirty="0">
                <a:solidFill>
                  <a:srgbClr val="070709"/>
                </a:solidFill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</a:rPr>
              <a:t>7</a:t>
            </a:r>
            <a:r>
              <a:rPr lang="en-US" altLang="zh-CN" sz="3200" b="1" dirty="0">
                <a:solidFill>
                  <a:srgbClr val="070709"/>
                </a:solidFill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</a:rPr>
              <a:t>8</a:t>
            </a:r>
            <a:r>
              <a:rPr lang="en-US" altLang="zh-CN" sz="3200" b="1" dirty="0">
                <a:solidFill>
                  <a:srgbClr val="070709"/>
                </a:solidFill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</a:rPr>
              <a:t>9</a:t>
            </a:r>
            <a:endParaRPr lang="zh-CN" altLang="en-US" sz="3200" b="1" dirty="0">
              <a:solidFill>
                <a:srgbClr val="FF0066"/>
              </a:solidFill>
            </a:endParaRPr>
          </a:p>
        </p:txBody>
      </p:sp>
      <p:sp>
        <p:nvSpPr>
          <p:cNvPr id="55303" name="Rectangle 5"/>
          <p:cNvSpPr/>
          <p:nvPr/>
        </p:nvSpPr>
        <p:spPr>
          <a:xfrm>
            <a:off x="503238" y="1196975"/>
            <a:ext cx="864076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Pct val="90000"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例如， </a:t>
            </a:r>
            <a:r>
              <a:rPr lang="zh-CN" altLang="en-US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3型文法 (正规文法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solidFill>
                  <a:srgbClr val="070709"/>
                </a:solidFill>
                <a:latin typeface="Arial" panose="020B0604020202020204" pitchFamily="34" charset="0"/>
              </a:rPr>
              <a:t>产生的语言？</a:t>
            </a:r>
            <a:endParaRPr lang="en-US" altLang="zh-CN" sz="3200" b="1" dirty="0">
              <a:solidFill>
                <a:srgbClr val="070709"/>
              </a:solidFill>
              <a:latin typeface="Arial" panose="020B0604020202020204" pitchFamily="34" charset="0"/>
            </a:endParaRPr>
          </a:p>
        </p:txBody>
      </p:sp>
      <p:sp>
        <p:nvSpPr>
          <p:cNvPr id="55304" name="Rectangle 6"/>
          <p:cNvSpPr/>
          <p:nvPr/>
        </p:nvSpPr>
        <p:spPr>
          <a:xfrm>
            <a:off x="498475" y="360363"/>
            <a:ext cx="4114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Tx/>
              <a:buAutoNum type="arabicPeriod" startAt="8"/>
            </a:pP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文法和语言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(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续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)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6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2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日期占位符 1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6323" name="页脚占位符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951298" name="Rectangle 2"/>
          <p:cNvSpPr/>
          <p:nvPr/>
        </p:nvSpPr>
        <p:spPr>
          <a:xfrm>
            <a:off x="476250" y="1152525"/>
            <a:ext cx="8416925" cy="3894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ym typeface="Symbol" panose="05050102010706020507" pitchFamily="18" charset="2"/>
              </a:rPr>
              <a:t>对上的</a:t>
            </a:r>
            <a:r>
              <a:rPr lang="zh-CN" altLang="en-US" sz="2800" b="1" dirty="0">
                <a:solidFill>
                  <a:srgbClr val="3617EF"/>
                </a:solidFill>
                <a:sym typeface="Symbol" panose="05050102010706020507" pitchFamily="18" charset="2"/>
              </a:rPr>
              <a:t>正规式</a:t>
            </a:r>
            <a:r>
              <a:rPr lang="en-US" altLang="zh-CN" sz="2800" b="1" dirty="0">
                <a:sym typeface="Symbol" panose="05050102010706020507" pitchFamily="18" charset="2"/>
              </a:rPr>
              <a:t>r </a:t>
            </a:r>
            <a:r>
              <a:rPr lang="zh-CN" altLang="en-US" sz="2800" b="1" dirty="0">
                <a:sym typeface="Symbol" panose="05050102010706020507" pitchFamily="18" charset="2"/>
              </a:rPr>
              <a:t>，存在一个</a:t>
            </a:r>
            <a:r>
              <a:rPr lang="en-US" altLang="zh-CN" sz="2800" b="1" dirty="0">
                <a:solidFill>
                  <a:srgbClr val="3617EF"/>
                </a:solidFill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solidFill>
                  <a:srgbClr val="3617EF"/>
                </a:solidFill>
                <a:sym typeface="Symbol" panose="05050102010706020507" pitchFamily="18" charset="2"/>
              </a:rPr>
              <a:t>型文法</a:t>
            </a:r>
            <a:r>
              <a:rPr lang="en-US" altLang="zh-CN" sz="2800" b="1" dirty="0"/>
              <a:t>G=(V</a:t>
            </a:r>
            <a:r>
              <a:rPr lang="en-US" altLang="zh-CN" sz="2800" b="1" baseline="-25000" dirty="0"/>
              <a:t>N</a:t>
            </a:r>
            <a:r>
              <a:rPr lang="en-US" altLang="zh-CN" sz="2800" b="1" dirty="0"/>
              <a:t>，V</a:t>
            </a:r>
            <a:r>
              <a:rPr lang="en-US" altLang="zh-CN" sz="2800" b="1" baseline="-25000" dirty="0"/>
              <a:t>T</a:t>
            </a:r>
            <a:r>
              <a:rPr lang="en-US" altLang="zh-CN" sz="2800" b="1" dirty="0"/>
              <a:t>，P，S)：L(G)=L(r)</a:t>
            </a:r>
            <a:endParaRPr lang="en-US" altLang="zh-CN" sz="2800" b="1" dirty="0"/>
          </a:p>
          <a:p>
            <a:pPr marL="457200" lvl="0" indent="-457200" eaLnBrk="1" hangingPunct="1">
              <a:spcBef>
                <a:spcPct val="50000"/>
              </a:spcBef>
              <a:buClr>
                <a:srgbClr val="3617EF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800" b="1" dirty="0">
                <a:sym typeface="Symbol" panose="05050102010706020507" pitchFamily="18" charset="2"/>
              </a:rPr>
              <a:t>对</a:t>
            </a:r>
            <a:r>
              <a:rPr lang="zh-CN" altLang="en-US" sz="2800" b="1" dirty="0">
                <a:solidFill>
                  <a:srgbClr val="3617EF"/>
                </a:solidFill>
                <a:sym typeface="Symbol" panose="05050102010706020507" pitchFamily="18" charset="2"/>
              </a:rPr>
              <a:t>3型文法</a:t>
            </a:r>
            <a:r>
              <a:rPr lang="en-US" altLang="zh-CN" sz="2800" b="1" dirty="0"/>
              <a:t>G=(V</a:t>
            </a:r>
            <a:r>
              <a:rPr lang="en-US" altLang="zh-CN" sz="2800" b="1" baseline="-25000" dirty="0"/>
              <a:t>N</a:t>
            </a:r>
            <a:r>
              <a:rPr lang="en-US" altLang="zh-CN" sz="2800" b="1" dirty="0"/>
              <a:t>，V</a:t>
            </a:r>
            <a:r>
              <a:rPr lang="en-US" altLang="zh-CN" sz="2800" b="1" baseline="-25000" dirty="0"/>
              <a:t>T</a:t>
            </a:r>
            <a:r>
              <a:rPr lang="en-US" altLang="zh-CN" sz="2800" b="1" dirty="0"/>
              <a:t>，P，S)</a:t>
            </a:r>
            <a:r>
              <a:rPr lang="zh-CN" altLang="en-US" sz="2800" b="1" dirty="0"/>
              <a:t>，</a:t>
            </a:r>
            <a:r>
              <a:rPr lang="zh-CN" altLang="en-US" sz="2800" b="1" dirty="0">
                <a:sym typeface="Symbol" panose="05050102010706020507" pitchFamily="18" charset="2"/>
              </a:rPr>
              <a:t>存在一个 =</a:t>
            </a:r>
            <a:r>
              <a:rPr lang="en-US" altLang="zh-CN" sz="2800" b="1" dirty="0"/>
              <a:t>V</a:t>
            </a:r>
            <a:r>
              <a:rPr lang="en-US" altLang="zh-CN" sz="2800" b="1" baseline="-25000" dirty="0"/>
              <a:t>T</a:t>
            </a:r>
            <a:r>
              <a:rPr lang="zh-CN" altLang="en-US" sz="2800" b="1" dirty="0">
                <a:sym typeface="Symbol" panose="05050102010706020507" pitchFamily="18" charset="2"/>
              </a:rPr>
              <a:t>上的</a:t>
            </a:r>
            <a:r>
              <a:rPr lang="zh-CN" altLang="en-US" sz="2800" b="1" dirty="0">
                <a:solidFill>
                  <a:srgbClr val="3617EF"/>
                </a:solidFill>
                <a:sym typeface="Symbol" panose="05050102010706020507" pitchFamily="18" charset="2"/>
              </a:rPr>
              <a:t>正规式</a:t>
            </a:r>
            <a:r>
              <a:rPr lang="en-US" altLang="zh-CN" sz="2800" b="1" dirty="0">
                <a:sym typeface="Symbol" panose="05050102010706020507" pitchFamily="18" charset="2"/>
              </a:rPr>
              <a:t>r : </a:t>
            </a:r>
            <a:r>
              <a:rPr lang="en-US" altLang="zh-CN" sz="2800" b="1" dirty="0"/>
              <a:t>L(r)=L(G)</a:t>
            </a:r>
            <a:endParaRPr lang="en-US" altLang="zh-CN" sz="2800" b="1" dirty="0"/>
          </a:p>
          <a:p>
            <a:pPr marL="457200" lvl="0" indent="-457200" eaLnBrk="1" hangingPunct="1">
              <a:buClrTx/>
              <a:buSzPct val="90000"/>
              <a:buFont typeface="Wingdings" panose="05000000000000000000" pitchFamily="2" charset="2"/>
              <a:buAutoNum type="arabicPeriod" startAt="3"/>
            </a:pPr>
            <a:r>
              <a:rPr lang="zh-CN" altLang="en-US" sz="2800" b="1" dirty="0">
                <a:solidFill>
                  <a:srgbClr val="03010F"/>
                </a:solidFill>
              </a:rPr>
              <a:t>设</a:t>
            </a:r>
            <a:r>
              <a:rPr lang="en-US" altLang="zh-CN" sz="2800" b="1" dirty="0">
                <a:solidFill>
                  <a:srgbClr val="03010F"/>
                </a:solidFill>
              </a:rPr>
              <a:t>G=（</a:t>
            </a:r>
            <a:r>
              <a:rPr lang="en-US" altLang="zh-CN" sz="2800" b="1" dirty="0"/>
              <a:t>V</a:t>
            </a:r>
            <a:r>
              <a:rPr lang="en-US" altLang="zh-CN" sz="2800" b="1" baseline="-25000" dirty="0"/>
              <a:t>N</a:t>
            </a:r>
            <a:r>
              <a:rPr lang="en-US" altLang="zh-CN" sz="2800" b="1" dirty="0"/>
              <a:t>,V</a:t>
            </a:r>
            <a:r>
              <a:rPr lang="en-US" altLang="zh-CN" sz="2800" b="1" baseline="-25000" dirty="0"/>
              <a:t>T</a:t>
            </a:r>
            <a:r>
              <a:rPr lang="en-US" altLang="zh-CN" sz="2800" b="1" dirty="0"/>
              <a:t>,P,S</a:t>
            </a:r>
            <a:r>
              <a:rPr lang="en-US" altLang="zh-CN" sz="2800" b="1" dirty="0">
                <a:solidFill>
                  <a:srgbClr val="03010F"/>
                </a:solidFill>
              </a:rPr>
              <a:t>）</a:t>
            </a:r>
            <a:r>
              <a:rPr lang="zh-CN" altLang="en-US" sz="2800" b="1" dirty="0">
                <a:solidFill>
                  <a:srgbClr val="03010F"/>
                </a:solidFill>
              </a:rPr>
              <a:t>是</a:t>
            </a:r>
            <a:r>
              <a:rPr lang="zh-CN" altLang="en-US" sz="2800" b="1" dirty="0">
                <a:solidFill>
                  <a:schemeClr val="hlink"/>
                </a:solidFill>
              </a:rPr>
              <a:t>3型文法</a:t>
            </a:r>
            <a:r>
              <a:rPr lang="zh-CN" altLang="en-US" sz="2800" b="1" dirty="0">
                <a:solidFill>
                  <a:srgbClr val="03010F"/>
                </a:solidFill>
              </a:rPr>
              <a:t>，则存在</a:t>
            </a:r>
            <a:r>
              <a:rPr lang="zh-CN" altLang="en-US" sz="2800" b="1" dirty="0">
                <a:solidFill>
                  <a:schemeClr val="hlink"/>
                </a:solidFill>
              </a:rPr>
              <a:t>一个有穷自动机</a:t>
            </a:r>
            <a:r>
              <a:rPr lang="zh-CN" altLang="en-US" sz="2800" b="1" dirty="0">
                <a:solidFill>
                  <a:srgbClr val="03010F"/>
                </a:solidFill>
              </a:rPr>
              <a:t> </a:t>
            </a:r>
            <a:r>
              <a:rPr lang="en-US" altLang="zh-CN" sz="2800" b="1" dirty="0">
                <a:solidFill>
                  <a:srgbClr val="03010F"/>
                </a:solidFill>
              </a:rPr>
              <a:t>M=(S’,∑,T,s</a:t>
            </a:r>
            <a:r>
              <a:rPr lang="en-US" altLang="zh-CN" sz="2800" b="1" baseline="-25000" dirty="0">
                <a:solidFill>
                  <a:srgbClr val="03010F"/>
                </a:solidFill>
              </a:rPr>
              <a:t>0</a:t>
            </a:r>
            <a:r>
              <a:rPr lang="en-US" altLang="zh-CN" sz="2800" b="1" dirty="0">
                <a:solidFill>
                  <a:srgbClr val="03010F"/>
                </a:solidFill>
              </a:rPr>
              <a:t>,A)，</a:t>
            </a:r>
            <a:r>
              <a:rPr lang="zh-CN" altLang="en-US" sz="2800" b="1" dirty="0">
                <a:solidFill>
                  <a:srgbClr val="03010F"/>
                </a:solidFill>
              </a:rPr>
              <a:t>使得</a:t>
            </a:r>
            <a:r>
              <a:rPr lang="en-US" altLang="zh-CN" sz="2800" b="1" dirty="0">
                <a:solidFill>
                  <a:srgbClr val="03010F"/>
                </a:solidFill>
              </a:rPr>
              <a:t>L(M)=L(G)</a:t>
            </a:r>
            <a:endParaRPr lang="zh-CN" altLang="en-US" sz="2800" b="1" dirty="0"/>
          </a:p>
          <a:p>
            <a:pPr marL="457200" lvl="0" indent="-457200" eaLnBrk="1" hangingPunct="1">
              <a:buClrTx/>
              <a:buSzPct val="90000"/>
              <a:buFont typeface="Wingdings" panose="05000000000000000000" pitchFamily="2" charset="2"/>
              <a:buAutoNum type="arabicPeriod" startAt="4"/>
            </a:pPr>
            <a:r>
              <a:rPr lang="zh-CN" altLang="en-US" sz="2800" b="1" dirty="0">
                <a:solidFill>
                  <a:srgbClr val="03010F"/>
                </a:solidFill>
              </a:rPr>
              <a:t>已知一有</a:t>
            </a:r>
            <a:r>
              <a:rPr lang="zh-CN" altLang="en-US" sz="2800" b="1" dirty="0">
                <a:solidFill>
                  <a:srgbClr val="FF0066"/>
                </a:solidFill>
              </a:rPr>
              <a:t>穷自动机</a:t>
            </a:r>
            <a:r>
              <a:rPr lang="en-US" altLang="zh-CN" sz="2800" b="1" dirty="0">
                <a:solidFill>
                  <a:srgbClr val="FF0066"/>
                </a:solidFill>
              </a:rPr>
              <a:t>M</a:t>
            </a:r>
            <a:r>
              <a:rPr lang="en-US" altLang="zh-CN" sz="2800" b="1" dirty="0">
                <a:solidFill>
                  <a:srgbClr val="03010F"/>
                </a:solidFill>
              </a:rPr>
              <a:t>= (</a:t>
            </a:r>
            <a:r>
              <a:rPr lang="en-US" altLang="zh-CN" sz="2800" b="1" dirty="0">
                <a:solidFill>
                  <a:srgbClr val="F33345"/>
                </a:solidFill>
              </a:rPr>
              <a:t>S,∑,T,s</a:t>
            </a:r>
            <a:r>
              <a:rPr lang="en-US" altLang="zh-CN" sz="2800" b="1" baseline="-25000" dirty="0">
                <a:solidFill>
                  <a:srgbClr val="F33345"/>
                </a:solidFill>
              </a:rPr>
              <a:t>0</a:t>
            </a:r>
            <a:r>
              <a:rPr lang="en-US" altLang="zh-CN" sz="2800" b="1" dirty="0">
                <a:solidFill>
                  <a:srgbClr val="F33345"/>
                </a:solidFill>
              </a:rPr>
              <a:t>,A</a:t>
            </a:r>
            <a:r>
              <a:rPr lang="en-US" altLang="zh-CN" sz="2800" b="1" dirty="0">
                <a:solidFill>
                  <a:srgbClr val="03010F"/>
                </a:solidFill>
              </a:rPr>
              <a:t>)</a:t>
            </a:r>
            <a:r>
              <a:rPr lang="zh-CN" altLang="en-US" sz="2800" b="1" dirty="0">
                <a:solidFill>
                  <a:srgbClr val="03010F"/>
                </a:solidFill>
              </a:rPr>
              <a:t>，存在有</a:t>
            </a:r>
            <a:r>
              <a:rPr lang="zh-CN" altLang="en-US" sz="2800" b="1" dirty="0">
                <a:solidFill>
                  <a:srgbClr val="FF0066"/>
                </a:solidFill>
              </a:rPr>
              <a:t>一个3型文法</a:t>
            </a:r>
            <a:r>
              <a:rPr lang="en-US" altLang="zh-CN" sz="2800" b="1" dirty="0">
                <a:solidFill>
                  <a:srgbClr val="03010F"/>
                </a:solidFill>
              </a:rPr>
              <a:t>G=(V</a:t>
            </a:r>
            <a:r>
              <a:rPr lang="en-US" altLang="zh-CN" sz="2800" b="1" baseline="-25000" dirty="0">
                <a:solidFill>
                  <a:srgbClr val="03010F"/>
                </a:solidFill>
              </a:rPr>
              <a:t>N</a:t>
            </a:r>
            <a:r>
              <a:rPr lang="en-US" altLang="zh-CN" sz="2800" b="1" dirty="0">
                <a:solidFill>
                  <a:srgbClr val="03010F"/>
                </a:solidFill>
              </a:rPr>
              <a:t>,V</a:t>
            </a:r>
            <a:r>
              <a:rPr lang="en-US" altLang="zh-CN" sz="2800" b="1" baseline="-25000" dirty="0">
                <a:solidFill>
                  <a:srgbClr val="03010F"/>
                </a:solidFill>
              </a:rPr>
              <a:t>T</a:t>
            </a:r>
            <a:r>
              <a:rPr lang="en-US" altLang="zh-CN" sz="2800" b="1" dirty="0">
                <a:solidFill>
                  <a:srgbClr val="03010F"/>
                </a:solidFill>
              </a:rPr>
              <a:t>,P,S’)</a:t>
            </a:r>
            <a:r>
              <a:rPr lang="zh-CN" altLang="en-US" sz="2800" b="1" dirty="0">
                <a:solidFill>
                  <a:srgbClr val="03010F"/>
                </a:solidFill>
              </a:rPr>
              <a:t>，使得</a:t>
            </a:r>
            <a:r>
              <a:rPr lang="en-US" altLang="zh-CN" sz="2800" b="1" dirty="0">
                <a:solidFill>
                  <a:srgbClr val="03010F"/>
                </a:solidFill>
              </a:rPr>
              <a:t>L(G)=L(M)。</a:t>
            </a:r>
            <a:endParaRPr lang="zh-CN" altLang="en-US" sz="2800" b="1" dirty="0">
              <a:solidFill>
                <a:srgbClr val="03010F"/>
              </a:solidFill>
            </a:endParaRPr>
          </a:p>
        </p:txBody>
      </p:sp>
      <p:sp>
        <p:nvSpPr>
          <p:cNvPr id="56326" name="Rectangle 7"/>
          <p:cNvSpPr/>
          <p:nvPr/>
        </p:nvSpPr>
        <p:spPr>
          <a:xfrm>
            <a:off x="571500" y="476250"/>
            <a:ext cx="708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与3型文法有关的定理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8">
                                            <p:txEl>
                                              <p:charRg st="4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51298">
                                            <p:txEl>
                                              <p:charRg st="4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8">
                                            <p:txEl>
                                              <p:charRg st="89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51298">
                                            <p:txEl>
                                              <p:charRg st="89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8">
                                            <p:txEl>
                                              <p:charRg st="148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51298">
                                            <p:txEl>
                                              <p:charRg st="148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734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734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7349" name="Rectangle 2"/>
          <p:cNvSpPr/>
          <p:nvPr/>
        </p:nvSpPr>
        <p:spPr>
          <a:xfrm>
            <a:off x="452438" y="606425"/>
            <a:ext cx="76962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ym typeface="Symbol" panose="05050102010706020507" pitchFamily="18" charset="2"/>
              </a:rPr>
              <a:t>对上的</a:t>
            </a:r>
            <a:r>
              <a:rPr lang="zh-CN" altLang="en-US" sz="2800" b="1" dirty="0">
                <a:solidFill>
                  <a:srgbClr val="3617EF"/>
                </a:solidFill>
                <a:sym typeface="Symbol" panose="05050102010706020507" pitchFamily="18" charset="2"/>
              </a:rPr>
              <a:t>正规式</a:t>
            </a:r>
            <a:r>
              <a:rPr lang="en-US" altLang="zh-CN" sz="2800" b="1" dirty="0">
                <a:sym typeface="Symbol" panose="05050102010706020507" pitchFamily="18" charset="2"/>
              </a:rPr>
              <a:t>r </a:t>
            </a:r>
            <a:r>
              <a:rPr lang="zh-CN" altLang="en-US" sz="2800" b="1" dirty="0">
                <a:sym typeface="Symbol" panose="05050102010706020507" pitchFamily="18" charset="2"/>
              </a:rPr>
              <a:t>，存在一个</a:t>
            </a:r>
            <a:r>
              <a:rPr lang="en-US" altLang="zh-CN" sz="2800" b="1" dirty="0">
                <a:solidFill>
                  <a:srgbClr val="3617EF"/>
                </a:solidFill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solidFill>
                  <a:srgbClr val="3617EF"/>
                </a:solidFill>
                <a:sym typeface="Symbol" panose="05050102010706020507" pitchFamily="18" charset="2"/>
              </a:rPr>
              <a:t>型文法</a:t>
            </a:r>
            <a:r>
              <a:rPr lang="en-US" altLang="zh-CN" sz="2800" b="1" dirty="0"/>
              <a:t>G=(V</a:t>
            </a:r>
            <a:r>
              <a:rPr lang="en-US" altLang="zh-CN" sz="2800" b="1" baseline="-25000" dirty="0"/>
              <a:t>N</a:t>
            </a:r>
            <a:r>
              <a:rPr lang="en-US" altLang="zh-CN" sz="2800" b="1" dirty="0"/>
              <a:t>，V</a:t>
            </a:r>
            <a:r>
              <a:rPr lang="en-US" altLang="zh-CN" sz="2800" b="1" baseline="-25000" dirty="0"/>
              <a:t>T</a:t>
            </a:r>
            <a:r>
              <a:rPr lang="en-US" altLang="zh-CN" sz="2800" b="1" dirty="0"/>
              <a:t>，P，S)：L(G)=L(r)</a:t>
            </a:r>
            <a:endParaRPr lang="en-US" altLang="zh-CN" sz="2800" b="1" dirty="0"/>
          </a:p>
        </p:txBody>
      </p:sp>
      <p:sp>
        <p:nvSpPr>
          <p:cNvPr id="945155" name="Rectangle 3"/>
          <p:cNvSpPr/>
          <p:nvPr/>
        </p:nvSpPr>
        <p:spPr>
          <a:xfrm>
            <a:off x="466725" y="1644650"/>
            <a:ext cx="8569325" cy="2484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 typeface="Wingdings" panose="05000000000000000000" pitchFamily="2" charset="2"/>
              <a:buAutoNum type="arabicParenR"/>
            </a:pPr>
            <a:r>
              <a:rPr lang="zh-CN" altLang="zh-CN" sz="2800" b="1" dirty="0">
                <a:solidFill>
                  <a:srgbClr val="03010F"/>
                </a:solidFill>
              </a:rPr>
              <a:t>初始</a:t>
            </a:r>
            <a:r>
              <a:rPr lang="zh-CN" altLang="en-US" sz="2800" b="1" dirty="0">
                <a:solidFill>
                  <a:srgbClr val="03010F"/>
                </a:solidFill>
              </a:rPr>
              <a:t>令</a:t>
            </a:r>
            <a:r>
              <a:rPr lang="en-US" altLang="zh-CN" sz="2800" b="1" dirty="0">
                <a:solidFill>
                  <a:srgbClr val="03010F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03010F"/>
                </a:solidFill>
              </a:rPr>
              <a:t>T</a:t>
            </a:r>
            <a:r>
              <a:rPr lang="en-US" altLang="zh-CN" sz="2800" b="1" dirty="0">
                <a:solidFill>
                  <a:srgbClr val="03010F"/>
                </a:solidFill>
              </a:rPr>
              <a:t>=</a:t>
            </a:r>
            <a:r>
              <a:rPr lang="en-US" altLang="zh-CN" sz="2800" b="1" baseline="-25000" dirty="0">
                <a:solidFill>
                  <a:srgbClr val="03010F"/>
                </a:solidFill>
              </a:rPr>
              <a:t> </a:t>
            </a:r>
            <a:r>
              <a:rPr lang="en-US" altLang="zh-CN" sz="2800" b="1" dirty="0">
                <a:solidFill>
                  <a:srgbClr val="03010F"/>
                </a:solidFill>
                <a:sym typeface="Symbol" panose="05050102010706020507" pitchFamily="18" charset="2"/>
              </a:rPr>
              <a:t></a:t>
            </a:r>
            <a:r>
              <a:rPr lang="zh-CN" altLang="en-US" sz="2800" b="1" dirty="0">
                <a:solidFill>
                  <a:srgbClr val="03010F"/>
                </a:solidFill>
                <a:sym typeface="Symbol" panose="05050102010706020507" pitchFamily="18" charset="2"/>
              </a:rPr>
              <a:t>，引入开始符号</a:t>
            </a:r>
            <a:r>
              <a:rPr lang="en-US" altLang="zh-CN" sz="2800" b="1" dirty="0">
                <a:solidFill>
                  <a:srgbClr val="03010F"/>
                </a:solidFill>
                <a:sym typeface="Symbol" panose="05050102010706020507" pitchFamily="18" charset="2"/>
              </a:rPr>
              <a:t>S</a:t>
            </a:r>
            <a:r>
              <a:rPr lang="zh-CN" altLang="en-US" sz="2800" b="1" dirty="0">
                <a:solidFill>
                  <a:srgbClr val="03010F"/>
                </a:solidFill>
                <a:sym typeface="Symbol" panose="05050102010706020507" pitchFamily="18" charset="2"/>
              </a:rPr>
              <a:t>，</a:t>
            </a:r>
            <a:r>
              <a:rPr lang="zh-CN" altLang="zh-CN" sz="2800" b="1" dirty="0">
                <a:solidFill>
                  <a:srgbClr val="03010F"/>
                </a:solidFill>
              </a:rPr>
              <a:t>生成正规产生式 </a:t>
            </a:r>
            <a:r>
              <a:rPr lang="zh-CN" altLang="zh-CN" sz="2800" b="1" dirty="0">
                <a:solidFill>
                  <a:srgbClr val="FF0066"/>
                </a:solidFill>
              </a:rPr>
              <a:t>S</a:t>
            </a:r>
            <a:r>
              <a:rPr lang="en-US" altLang="zh-CN" sz="2800" b="1" dirty="0">
                <a:solidFill>
                  <a:srgbClr val="FF0066"/>
                </a:solidFill>
                <a:sym typeface="Symbol" panose="05050102010706020507" pitchFamily="18" charset="2"/>
              </a:rPr>
              <a:t>r</a:t>
            </a:r>
            <a:r>
              <a:rPr lang="en-US" altLang="zh-CN" sz="2800" b="1" dirty="0">
                <a:solidFill>
                  <a:srgbClr val="03010F"/>
                </a:solidFill>
                <a:sym typeface="Symbol" panose="05050102010706020507" pitchFamily="18" charset="2"/>
              </a:rPr>
              <a:t>   </a:t>
            </a:r>
            <a:endParaRPr lang="en-US" altLang="zh-CN" sz="2800" b="1" dirty="0">
              <a:solidFill>
                <a:srgbClr val="03010F"/>
              </a:solidFill>
              <a:sym typeface="Symbol" panose="05050102010706020507" pitchFamily="18" charset="2"/>
            </a:endParaRPr>
          </a:p>
          <a:p>
            <a:pPr marL="457200" lvl="0" indent="-457200" eaLnBrk="1" hangingPunct="1">
              <a:buClrTx/>
              <a:buSzPct val="90000"/>
              <a:buFont typeface="Wingdings" panose="05000000000000000000" pitchFamily="2" charset="2"/>
              <a:buAutoNum type="arabicParenR" startAt="2"/>
            </a:pPr>
            <a:r>
              <a:rPr lang="zh-CN" altLang="en-US" sz="2800" b="1" dirty="0">
                <a:solidFill>
                  <a:srgbClr val="03010F"/>
                </a:solidFill>
                <a:sym typeface="Symbol" panose="05050102010706020507" pitchFamily="18" charset="2"/>
              </a:rPr>
              <a:t>对形如</a:t>
            </a:r>
            <a:r>
              <a:rPr lang="en-US" altLang="zh-CN" sz="2800" b="1" dirty="0">
                <a:solidFill>
                  <a:srgbClr val="03010F"/>
                </a:solidFill>
                <a:sym typeface="Symbol" panose="05050102010706020507" pitchFamily="18" charset="2"/>
              </a:rPr>
              <a:t>A</a:t>
            </a:r>
            <a:r>
              <a:rPr lang="en-US" altLang="zh-CN" sz="2800" b="1" dirty="0">
                <a:solidFill>
                  <a:srgbClr val="FF0066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 baseline="-25000" dirty="0">
                <a:solidFill>
                  <a:srgbClr val="FF0066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FF0066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="1" baseline="-25000" dirty="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03010F"/>
                </a:solidFill>
                <a:sym typeface="Symbol" panose="05050102010706020507" pitchFamily="18" charset="2"/>
              </a:rPr>
              <a:t>的</a:t>
            </a:r>
            <a:r>
              <a:rPr lang="zh-CN" altLang="zh-CN" sz="2800" b="1" dirty="0">
                <a:solidFill>
                  <a:srgbClr val="03010F"/>
                </a:solidFill>
              </a:rPr>
              <a:t>正规产生式：</a:t>
            </a:r>
            <a:endParaRPr lang="zh-CN" altLang="en-US" sz="2800" b="1" dirty="0">
              <a:solidFill>
                <a:srgbClr val="03010F"/>
              </a:solidFill>
            </a:endParaRPr>
          </a:p>
          <a:p>
            <a:pPr marL="457200" lvl="0" indent="-457200" eaLnBrk="1" hangingPunct="1">
              <a:buClrTx/>
              <a:buSzPct val="90000"/>
              <a:buNone/>
            </a:pPr>
            <a:r>
              <a:rPr lang="en-US" altLang="zh-CN" sz="2800" b="1" dirty="0">
                <a:solidFill>
                  <a:srgbClr val="03010F"/>
                </a:solidFill>
                <a:sym typeface="Symbol" panose="05050102010706020507" pitchFamily="18" charset="2"/>
              </a:rPr>
              <a:t>        Ar</a:t>
            </a:r>
            <a:r>
              <a:rPr lang="en-US" altLang="zh-CN" sz="2800" b="1" baseline="-25000" dirty="0">
                <a:solidFill>
                  <a:srgbClr val="03010F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3010F"/>
                </a:solidFill>
                <a:sym typeface="Symbol" panose="05050102010706020507" pitchFamily="18" charset="2"/>
              </a:rPr>
              <a:t>B</a:t>
            </a:r>
            <a:endParaRPr lang="en-US" altLang="zh-CN" sz="2800" b="1" dirty="0">
              <a:solidFill>
                <a:srgbClr val="03010F"/>
              </a:solidFill>
              <a:sym typeface="Symbol" panose="05050102010706020507" pitchFamily="18" charset="2"/>
            </a:endParaRPr>
          </a:p>
          <a:p>
            <a:pPr marL="457200" lvl="0" indent="-457200" eaLnBrk="1" hangingPunct="1">
              <a:buClrTx/>
              <a:buSzPct val="90000"/>
              <a:buNone/>
            </a:pPr>
            <a:r>
              <a:rPr lang="en-US" altLang="zh-CN" sz="2800" b="1" dirty="0">
                <a:solidFill>
                  <a:srgbClr val="03010F"/>
                </a:solidFill>
                <a:sym typeface="Symbol" panose="05050102010706020507" pitchFamily="18" charset="2"/>
              </a:rPr>
              <a:t>        Br</a:t>
            </a:r>
            <a:r>
              <a:rPr lang="en-US" altLang="zh-CN" sz="2800" b="1" baseline="-25000" dirty="0">
                <a:solidFill>
                  <a:srgbClr val="03010F"/>
                </a:solidFill>
                <a:sym typeface="Symbol" panose="05050102010706020507" pitchFamily="18" charset="2"/>
              </a:rPr>
              <a:t>2    </a:t>
            </a:r>
            <a:r>
              <a:rPr lang="en-US" altLang="zh-CN" sz="2800" b="1" dirty="0">
                <a:solidFill>
                  <a:srgbClr val="03010F"/>
                </a:solidFill>
                <a:sym typeface="Symbol" panose="05050102010706020507" pitchFamily="18" charset="2"/>
              </a:rPr>
              <a:t>B</a:t>
            </a:r>
            <a:r>
              <a:rPr lang="en-US" altLang="zh-CN" sz="2800" b="1" dirty="0">
                <a:solidFill>
                  <a:srgbClr val="03010F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03010F"/>
                </a:solidFill>
              </a:rPr>
              <a:t>N</a:t>
            </a:r>
            <a:endParaRPr lang="zh-CN" altLang="zh-CN" sz="2800" b="1" baseline="-25000" dirty="0">
              <a:solidFill>
                <a:srgbClr val="03010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4515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charRg st="3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45155">
                                            <p:txEl>
                                              <p:charRg st="32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charRg st="4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45155">
                                            <p:txEl>
                                              <p:charRg st="49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charRg st="63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945155">
                                            <p:txEl>
                                              <p:charRg st="63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15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日期占位符 1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8371" name="页脚占位符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946178" name="Rectangle 2"/>
          <p:cNvSpPr/>
          <p:nvPr/>
        </p:nvSpPr>
        <p:spPr>
          <a:xfrm>
            <a:off x="485775" y="1109663"/>
            <a:ext cx="8534400" cy="3506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ClrTx/>
              <a:buSzPct val="90000"/>
              <a:buFont typeface="Wingdings" panose="05000000000000000000" pitchFamily="2" charset="2"/>
              <a:buAutoNum type="arabicParenR" startAt="3"/>
            </a:pPr>
            <a:r>
              <a:rPr lang="zh-CN" altLang="en-US" sz="3200" b="1" dirty="0">
                <a:solidFill>
                  <a:srgbClr val="03010F"/>
                </a:solidFill>
                <a:sym typeface="Symbol" panose="05050102010706020507" pitchFamily="18" charset="2"/>
              </a:rPr>
              <a:t>对形如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A</a:t>
            </a:r>
            <a:r>
              <a:rPr lang="en-US" altLang="zh-CN" sz="3200" b="1" dirty="0">
                <a:solidFill>
                  <a:srgbClr val="FF0066"/>
                </a:solidFill>
                <a:sym typeface="Symbol" panose="05050102010706020507" pitchFamily="18" charset="2"/>
              </a:rPr>
              <a:t>r</a:t>
            </a:r>
            <a:r>
              <a:rPr lang="en-US" altLang="zh-CN" sz="3200" b="1" baseline="30000" dirty="0">
                <a:solidFill>
                  <a:srgbClr val="FF0066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3200" b="1" dirty="0">
                <a:solidFill>
                  <a:srgbClr val="FF0066"/>
                </a:solidFill>
                <a:sym typeface="Symbol" panose="05050102010706020507" pitchFamily="18" charset="2"/>
              </a:rPr>
              <a:t>r</a:t>
            </a:r>
            <a:r>
              <a:rPr lang="en-US" altLang="zh-CN" sz="3200" b="1" baseline="-25000" dirty="0">
                <a:solidFill>
                  <a:srgbClr val="FF0066"/>
                </a:solidFill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3010F"/>
                </a:solidFill>
                <a:sym typeface="Symbol" panose="05050102010706020507" pitchFamily="18" charset="2"/>
              </a:rPr>
              <a:t>的</a:t>
            </a:r>
            <a:r>
              <a:rPr lang="zh-CN" altLang="zh-CN" sz="3200" b="1" dirty="0">
                <a:solidFill>
                  <a:srgbClr val="03010F"/>
                </a:solidFill>
              </a:rPr>
              <a:t>正规产生式：</a:t>
            </a:r>
            <a:endParaRPr lang="zh-CN" altLang="en-US" sz="3200" b="1" dirty="0">
              <a:solidFill>
                <a:srgbClr val="03010F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ClrTx/>
              <a:buSzPct val="90000"/>
              <a:buNone/>
            </a:pP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       ArB	</a:t>
            </a:r>
            <a:endParaRPr lang="en-US" altLang="zh-CN" sz="3200" b="1" dirty="0">
              <a:solidFill>
                <a:srgbClr val="03010F"/>
              </a:solidFill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50000"/>
              </a:spcBef>
              <a:buClrTx/>
              <a:buSzPct val="90000"/>
              <a:buNone/>
            </a:pP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       Ar</a:t>
            </a:r>
            <a:r>
              <a:rPr lang="en-US" altLang="zh-CN" sz="3200" b="1" baseline="-25000" dirty="0">
                <a:solidFill>
                  <a:srgbClr val="03010F"/>
                </a:solidFill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	</a:t>
            </a:r>
            <a:endParaRPr lang="en-US" altLang="zh-CN" sz="3200" b="1" dirty="0">
              <a:solidFill>
                <a:srgbClr val="03010F"/>
              </a:solidFill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50000"/>
              </a:spcBef>
              <a:buClrTx/>
              <a:buSzPct val="90000"/>
              <a:buNone/>
            </a:pP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       BrB	</a:t>
            </a:r>
            <a:endParaRPr lang="en-US" altLang="zh-CN" sz="3200" b="1" dirty="0">
              <a:solidFill>
                <a:srgbClr val="03010F"/>
              </a:solidFill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50000"/>
              </a:spcBef>
              <a:buClrTx/>
              <a:buSzPct val="90000"/>
              <a:buNone/>
            </a:pP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       Br</a:t>
            </a:r>
            <a:r>
              <a:rPr lang="en-US" altLang="zh-CN" sz="3200" b="1" baseline="-25000" dirty="0">
                <a:solidFill>
                  <a:srgbClr val="03010F"/>
                </a:solidFill>
                <a:sym typeface="Symbol" panose="05050102010706020507" pitchFamily="18" charset="2"/>
              </a:rPr>
              <a:t>1  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B</a:t>
            </a:r>
            <a:r>
              <a:rPr lang="en-US" altLang="zh-CN" sz="3200" b="1" dirty="0">
                <a:solidFill>
                  <a:srgbClr val="03010F"/>
                </a:solidFill>
              </a:rPr>
              <a:t>V</a:t>
            </a:r>
            <a:r>
              <a:rPr lang="en-US" altLang="zh-CN" sz="3200" b="1" baseline="-25000" dirty="0">
                <a:solidFill>
                  <a:srgbClr val="03010F"/>
                </a:solidFill>
              </a:rPr>
              <a:t>N</a:t>
            </a:r>
            <a:r>
              <a:rPr lang="en-US" altLang="zh-CN" sz="3200" b="1" baseline="-25000" dirty="0">
                <a:solidFill>
                  <a:srgbClr val="03010F"/>
                </a:solidFill>
                <a:latin typeface="宋体" panose="02010600030101010101" pitchFamily="2" charset="-122"/>
              </a:rPr>
              <a:t> </a:t>
            </a:r>
            <a:endParaRPr lang="en-US" altLang="zh-CN" sz="3200" b="1" baseline="-25000" dirty="0">
              <a:solidFill>
                <a:srgbClr val="03010F"/>
              </a:solidFill>
              <a:latin typeface="宋体" panose="02010600030101010101" pitchFamily="2" charset="-122"/>
            </a:endParaRPr>
          </a:p>
        </p:txBody>
      </p:sp>
      <p:sp>
        <p:nvSpPr>
          <p:cNvPr id="58374" name="AutoShape 3">
            <a:hlinkClick r:id="rId1" action="ppaction://hlinksldjump"/>
          </p:cNvPr>
          <p:cNvSpPr/>
          <p:nvPr/>
        </p:nvSpPr>
        <p:spPr>
          <a:xfrm>
            <a:off x="6804025" y="4365625"/>
            <a:ext cx="720725" cy="358775"/>
          </a:xfrm>
          <a:prstGeom prst="curvedDownArrow">
            <a:avLst>
              <a:gd name="adj1" fmla="val 40176"/>
              <a:gd name="adj2" fmla="val 80353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4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日期占位符 1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9395" name="页脚占位符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59397" name="Rectangle 2"/>
          <p:cNvSpPr/>
          <p:nvPr/>
        </p:nvSpPr>
        <p:spPr>
          <a:xfrm>
            <a:off x="466725" y="1095375"/>
            <a:ext cx="8001000" cy="3262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ClrTx/>
              <a:buSzPct val="90000"/>
              <a:buFont typeface="Wingdings" panose="05000000000000000000" pitchFamily="2" charset="2"/>
              <a:buAutoNum type="arabicParenR" startAt="4"/>
            </a:pPr>
            <a:r>
              <a:rPr lang="zh-CN" altLang="en-US" sz="3200" b="1" dirty="0">
                <a:solidFill>
                  <a:srgbClr val="03010F"/>
                </a:solidFill>
                <a:sym typeface="Symbol" panose="05050102010706020507" pitchFamily="18" charset="2"/>
              </a:rPr>
              <a:t>对形如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A</a:t>
            </a:r>
            <a:r>
              <a:rPr lang="en-US" altLang="zh-CN" sz="3200" b="1" dirty="0">
                <a:solidFill>
                  <a:srgbClr val="FF0066"/>
                </a:solidFill>
                <a:sym typeface="Symbol" panose="05050102010706020507" pitchFamily="18" charset="2"/>
              </a:rPr>
              <a:t>r</a:t>
            </a:r>
            <a:r>
              <a:rPr lang="en-US" altLang="zh-CN" sz="3200" b="1" baseline="-25000" dirty="0">
                <a:solidFill>
                  <a:srgbClr val="FF0066"/>
                </a:solidFill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0066"/>
                </a:solidFill>
                <a:sym typeface="Symbol" panose="05050102010706020507" pitchFamily="18" charset="2"/>
              </a:rPr>
              <a:t>r</a:t>
            </a:r>
            <a:r>
              <a:rPr lang="en-US" altLang="zh-CN" sz="3200" b="1" baseline="-25000" dirty="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3200" b="1" dirty="0">
                <a:solidFill>
                  <a:srgbClr val="03010F"/>
                </a:solidFill>
                <a:sym typeface="Symbol" panose="05050102010706020507" pitchFamily="18" charset="2"/>
              </a:rPr>
              <a:t>的</a:t>
            </a:r>
            <a:r>
              <a:rPr lang="zh-CN" altLang="zh-CN" sz="3200" b="1" dirty="0">
                <a:solidFill>
                  <a:srgbClr val="03010F"/>
                </a:solidFill>
              </a:rPr>
              <a:t>正规产生式:</a:t>
            </a:r>
            <a:endParaRPr lang="zh-CN" altLang="en-US" sz="3200" b="1" dirty="0">
              <a:solidFill>
                <a:srgbClr val="03010F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ClrTx/>
              <a:buSzPct val="90000"/>
              <a:buNone/>
            </a:pP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       Ar</a:t>
            </a:r>
            <a:r>
              <a:rPr lang="en-US" altLang="zh-CN" sz="3200" b="1" baseline="-25000" dirty="0">
                <a:solidFill>
                  <a:srgbClr val="03010F"/>
                </a:solidFill>
                <a:sym typeface="Symbol" panose="05050102010706020507" pitchFamily="18" charset="2"/>
              </a:rPr>
              <a:t>1</a:t>
            </a:r>
            <a:endParaRPr lang="en-US" altLang="zh-CN" sz="3200" b="1" baseline="-25000" dirty="0">
              <a:solidFill>
                <a:srgbClr val="03010F"/>
              </a:solidFill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50000"/>
              </a:spcBef>
              <a:buClrTx/>
              <a:buSzPct val="90000"/>
              <a:buNone/>
            </a:pPr>
            <a:r>
              <a:rPr lang="en-US" altLang="zh-CN" sz="3200" b="1" baseline="-25000" dirty="0">
                <a:solidFill>
                  <a:srgbClr val="03010F"/>
                </a:solidFill>
                <a:sym typeface="Symbol" panose="05050102010706020507" pitchFamily="18" charset="2"/>
              </a:rPr>
              <a:t>          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Ar</a:t>
            </a:r>
            <a:r>
              <a:rPr lang="en-US" altLang="zh-CN" sz="3200" b="1" baseline="-25000" dirty="0">
                <a:solidFill>
                  <a:srgbClr val="03010F"/>
                </a:solidFill>
                <a:sym typeface="Symbol" panose="05050102010706020507" pitchFamily="18" charset="2"/>
              </a:rPr>
              <a:t>2</a:t>
            </a:r>
            <a:r>
              <a:rPr lang="en-US" altLang="zh-CN" sz="3200" b="1" baseline="-25000" dirty="0">
                <a:solidFill>
                  <a:srgbClr val="03010F"/>
                </a:solidFill>
              </a:rPr>
              <a:t> </a:t>
            </a:r>
            <a:endParaRPr lang="en-US" altLang="zh-CN" sz="3200" b="1" baseline="-25000" dirty="0">
              <a:solidFill>
                <a:srgbClr val="03010F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ClrTx/>
              <a:buSzPct val="90000"/>
              <a:buFont typeface="Wingdings" panose="05000000000000000000" pitchFamily="2" charset="2"/>
              <a:buAutoNum type="arabicParenR" startAt="5"/>
            </a:pPr>
            <a:r>
              <a:rPr lang="zh-CN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不断应用</a:t>
            </a:r>
            <a:r>
              <a:rPr lang="zh-CN" altLang="en-US" sz="3200" b="1" dirty="0">
                <a:solidFill>
                  <a:srgbClr val="03010F"/>
                </a:solidFill>
                <a:sym typeface="Symbol" panose="05050102010706020507" pitchFamily="18" charset="2"/>
              </a:rPr>
              <a:t>2)、3)、4)</a:t>
            </a:r>
            <a:r>
              <a:rPr lang="zh-CN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做变换，直到每个产生式都符合</a:t>
            </a:r>
            <a:r>
              <a:rPr lang="zh-CN" altLang="en-US" sz="3200" b="1" dirty="0">
                <a:solidFill>
                  <a:srgbClr val="03010F"/>
                </a:solidFill>
                <a:sym typeface="Symbol" panose="05050102010706020507" pitchFamily="18" charset="2"/>
              </a:rPr>
              <a:t>3型文法的要求；</a:t>
            </a:r>
            <a:endParaRPr lang="zh-CN" altLang="zh-CN" sz="3200" b="1" dirty="0">
              <a:solidFill>
                <a:srgbClr val="03010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041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042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0421" name="Rectangle 2"/>
          <p:cNvSpPr>
            <a:spLocks noGrp="1"/>
          </p:cNvSpPr>
          <p:nvPr>
            <p:ph type="title"/>
          </p:nvPr>
        </p:nvSpPr>
        <p:spPr>
          <a:xfrm>
            <a:off x="661988" y="604838"/>
            <a:ext cx="3176587" cy="3841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ym typeface="Symbol" panose="05050102010706020507" pitchFamily="18" charset="2"/>
              </a:rPr>
              <a:t>例 </a:t>
            </a:r>
            <a:r>
              <a:rPr lang="en-US" altLang="zh-CN" sz="3200" b="1" dirty="0">
                <a:sym typeface="Symbol" panose="05050102010706020507" pitchFamily="18" charset="2"/>
              </a:rPr>
              <a:t>r=a(ad)</a:t>
            </a:r>
            <a:r>
              <a:rPr lang="en-US" altLang="zh-CN" sz="3200" b="1" baseline="30000" dirty="0">
                <a:sym typeface="Symbol" panose="05050102010706020507" pitchFamily="18" charset="2"/>
              </a:rPr>
              <a:t></a:t>
            </a:r>
            <a:endParaRPr lang="en-US" altLang="zh-CN" sz="3200" b="1" baseline="30000" dirty="0">
              <a:sym typeface="Symbol" panose="05050102010706020507" pitchFamily="18" charset="2"/>
            </a:endParaRPr>
          </a:p>
        </p:txBody>
      </p:sp>
      <p:sp>
        <p:nvSpPr>
          <p:cNvPr id="948227" name="Rectangle 3"/>
          <p:cNvSpPr/>
          <p:nvPr/>
        </p:nvSpPr>
        <p:spPr>
          <a:xfrm>
            <a:off x="381000" y="1352550"/>
            <a:ext cx="26670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Tx/>
              <a:buSzPct val="90000"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Sa(ad)</a:t>
            </a:r>
            <a:r>
              <a:rPr lang="en-US" altLang="zh-CN" sz="3200" b="1" baseline="30000" dirty="0">
                <a:solidFill>
                  <a:srgbClr val="03010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</a:t>
            </a:r>
            <a:endParaRPr lang="en-US" altLang="zh-CN" sz="3200" b="1" baseline="30000" dirty="0">
              <a:solidFill>
                <a:srgbClr val="03010F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895600" y="1252538"/>
            <a:ext cx="2109788" cy="1112837"/>
            <a:chOff x="1968" y="641"/>
            <a:chExt cx="1082" cy="701"/>
          </a:xfrm>
        </p:grpSpPr>
        <p:sp>
          <p:nvSpPr>
            <p:cNvPr id="60437" name="Rectangle 5"/>
            <p:cNvSpPr/>
            <p:nvPr/>
          </p:nvSpPr>
          <p:spPr>
            <a:xfrm>
              <a:off x="1968" y="641"/>
              <a:ext cx="69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3010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SaA</a:t>
              </a:r>
              <a:endParaRPr lang="zh-CN" altLang="en-US" sz="3200" b="1" dirty="0">
                <a:solidFill>
                  <a:srgbClr val="03010F"/>
                </a:solidFill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0438" name="Rectangle 6"/>
            <p:cNvSpPr/>
            <p:nvPr/>
          </p:nvSpPr>
          <p:spPr>
            <a:xfrm>
              <a:off x="1968" y="977"/>
              <a:ext cx="108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3010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A(ad)</a:t>
              </a:r>
              <a:r>
                <a:rPr lang="en-US" altLang="zh-CN" sz="3200" b="1" baseline="30000" dirty="0">
                  <a:solidFill>
                    <a:srgbClr val="03010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</a:t>
              </a:r>
              <a:endParaRPr lang="zh-CN" altLang="en-US" sz="3200" b="1" baseline="30000" dirty="0">
                <a:solidFill>
                  <a:srgbClr val="03010F"/>
                </a:solidFill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2667000" y="2700338"/>
            <a:ext cx="2927350" cy="2179637"/>
            <a:chOff x="1968" y="1793"/>
            <a:chExt cx="1844" cy="1373"/>
          </a:xfrm>
        </p:grpSpPr>
        <p:sp>
          <p:nvSpPr>
            <p:cNvPr id="60433" name="Rectangle 8"/>
            <p:cNvSpPr/>
            <p:nvPr/>
          </p:nvSpPr>
          <p:spPr>
            <a:xfrm>
              <a:off x="1968" y="1793"/>
              <a:ext cx="18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3200" b="1" dirty="0">
                  <a:solidFill>
                    <a:srgbClr val="03010F"/>
                  </a:solidFill>
                  <a:latin typeface="Tahoma" panose="020B0604030504040204" pitchFamily="34" charset="0"/>
                </a:rPr>
                <a:t>A</a:t>
              </a:r>
              <a:r>
                <a:rPr lang="en-US" altLang="zh-CN" sz="3200" b="1" dirty="0">
                  <a:solidFill>
                    <a:srgbClr val="03010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(ad)B</a:t>
              </a:r>
              <a:r>
                <a:rPr lang="en-US" altLang="zh-CN" sz="3200" dirty="0">
                  <a:latin typeface="Tahoma" panose="020B0604030504040204" pitchFamily="34" charset="0"/>
                  <a:sym typeface="Symbol" panose="05050102010706020507" pitchFamily="18" charset="2"/>
                </a:rPr>
                <a:t>	</a:t>
              </a:r>
              <a:endParaRPr lang="zh-CN" altLang="en-US" sz="3200" dirty="0"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0434" name="Rectangle 9"/>
            <p:cNvSpPr/>
            <p:nvPr/>
          </p:nvSpPr>
          <p:spPr>
            <a:xfrm>
              <a:off x="2016" y="2129"/>
              <a:ext cx="65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3010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A</a:t>
              </a:r>
              <a:endParaRPr lang="zh-CN" altLang="en-US" sz="3200" b="1" dirty="0">
                <a:solidFill>
                  <a:srgbClr val="03010F"/>
                </a:solidFill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0435" name="Rectangle 10"/>
            <p:cNvSpPr/>
            <p:nvPr/>
          </p:nvSpPr>
          <p:spPr>
            <a:xfrm>
              <a:off x="2016" y="2465"/>
              <a:ext cx="142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3010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B(ad)B</a:t>
              </a:r>
              <a:endParaRPr lang="zh-CN" altLang="en-US" sz="3200" b="1" dirty="0">
                <a:solidFill>
                  <a:srgbClr val="03010F"/>
                </a:solidFill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0436" name="Rectangle 11"/>
            <p:cNvSpPr/>
            <p:nvPr/>
          </p:nvSpPr>
          <p:spPr>
            <a:xfrm>
              <a:off x="2016" y="2801"/>
              <a:ext cx="6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3010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B</a:t>
              </a:r>
              <a:endParaRPr lang="zh-CN" altLang="en-US" sz="3200" b="1" dirty="0">
                <a:solidFill>
                  <a:srgbClr val="03010F"/>
                </a:solidFill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948236" name="Rectangle 12"/>
          <p:cNvSpPr/>
          <p:nvPr/>
        </p:nvSpPr>
        <p:spPr>
          <a:xfrm>
            <a:off x="381000" y="2724150"/>
            <a:ext cx="2667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A(ad)</a:t>
            </a:r>
            <a:r>
              <a:rPr lang="en-US" altLang="zh-CN" sz="3200" b="1" baseline="30000" dirty="0">
                <a:solidFill>
                  <a:srgbClr val="03010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</a:t>
            </a:r>
            <a:endParaRPr lang="zh-CN" altLang="en-US" sz="3200" b="1" baseline="30000" dirty="0">
              <a:solidFill>
                <a:srgbClr val="03010F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grpSp>
        <p:nvGrpSpPr>
          <p:cNvPr id="4" name="Group 13"/>
          <p:cNvGrpSpPr/>
          <p:nvPr/>
        </p:nvGrpSpPr>
        <p:grpSpPr>
          <a:xfrm>
            <a:off x="6019800" y="947738"/>
            <a:ext cx="2927350" cy="2636837"/>
            <a:chOff x="3888" y="1649"/>
            <a:chExt cx="1844" cy="1661"/>
          </a:xfrm>
        </p:grpSpPr>
        <p:sp>
          <p:nvSpPr>
            <p:cNvPr id="60428" name="Rectangle 14"/>
            <p:cNvSpPr/>
            <p:nvPr/>
          </p:nvSpPr>
          <p:spPr>
            <a:xfrm>
              <a:off x="3888" y="1649"/>
              <a:ext cx="85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3010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SaA</a:t>
              </a:r>
              <a:endParaRPr lang="zh-CN" altLang="en-US" sz="3200" b="1" dirty="0">
                <a:solidFill>
                  <a:srgbClr val="03010F"/>
                </a:solidFill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0429" name="Rectangle 15"/>
            <p:cNvSpPr/>
            <p:nvPr/>
          </p:nvSpPr>
          <p:spPr>
            <a:xfrm>
              <a:off x="3888" y="1937"/>
              <a:ext cx="18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3200" b="1" dirty="0">
                  <a:solidFill>
                    <a:srgbClr val="03010F"/>
                  </a:solidFill>
                  <a:latin typeface="Tahoma" panose="020B0604030504040204" pitchFamily="34" charset="0"/>
                </a:rPr>
                <a:t>A</a:t>
              </a:r>
              <a:r>
                <a:rPr lang="en-US" altLang="zh-CN" sz="3200" b="1" dirty="0">
                  <a:solidFill>
                    <a:srgbClr val="03010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aBdB	</a:t>
              </a:r>
              <a:endParaRPr lang="zh-CN" altLang="en-US" sz="3200" b="1" dirty="0">
                <a:solidFill>
                  <a:srgbClr val="03010F"/>
                </a:solidFill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0430" name="Rectangle 16"/>
            <p:cNvSpPr/>
            <p:nvPr/>
          </p:nvSpPr>
          <p:spPr>
            <a:xfrm>
              <a:off x="3936" y="2273"/>
              <a:ext cx="65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3010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A</a:t>
              </a:r>
              <a:endParaRPr lang="zh-CN" altLang="en-US" sz="3200" b="1" dirty="0">
                <a:solidFill>
                  <a:srgbClr val="03010F"/>
                </a:solidFill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0431" name="Rectangle 17"/>
            <p:cNvSpPr/>
            <p:nvPr/>
          </p:nvSpPr>
          <p:spPr>
            <a:xfrm>
              <a:off x="3936" y="2609"/>
              <a:ext cx="136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3010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BaBdB</a:t>
              </a:r>
              <a:endParaRPr lang="zh-CN" altLang="en-US" sz="3200" b="1" dirty="0">
                <a:solidFill>
                  <a:srgbClr val="03010F"/>
                </a:solidFill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60432" name="Rectangle 18"/>
            <p:cNvSpPr/>
            <p:nvPr/>
          </p:nvSpPr>
          <p:spPr>
            <a:xfrm>
              <a:off x="3936" y="2945"/>
              <a:ext cx="65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3010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B</a:t>
              </a:r>
              <a:endParaRPr lang="zh-CN" altLang="en-US" sz="3200" b="1" dirty="0">
                <a:solidFill>
                  <a:srgbClr val="03010F"/>
                </a:solidFill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  <p:sp useBgFill="1">
        <p:nvSpPr>
          <p:cNvPr id="60427" name="AutoShape 19">
            <a:hlinkClick r:id="rId1" action="ppaction://hlinksldjump"/>
          </p:cNvPr>
          <p:cNvSpPr/>
          <p:nvPr/>
        </p:nvSpPr>
        <p:spPr>
          <a:xfrm>
            <a:off x="6477000" y="5181600"/>
            <a:ext cx="609600" cy="304800"/>
          </a:xfrm>
          <a:prstGeom prst="curvedUpArrow">
            <a:avLst>
              <a:gd name="adj1" fmla="val 40000"/>
              <a:gd name="adj2" fmla="val 80000"/>
              <a:gd name="adj3" fmla="val 33333"/>
            </a:avLst>
          </a:prstGeom>
          <a:ln w="9525" cap="flat" cmpd="sng">
            <a:solidFill>
              <a:srgbClr val="03010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4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94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27" grpId="0"/>
      <p:bldP spid="9482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144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144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1445" name="Rectangle 2"/>
          <p:cNvSpPr>
            <a:spLocks noGrp="1"/>
          </p:cNvSpPr>
          <p:nvPr>
            <p:ph idx="1"/>
          </p:nvPr>
        </p:nvSpPr>
        <p:spPr>
          <a:xfrm>
            <a:off x="427038" y="1535113"/>
            <a:ext cx="7661275" cy="573087"/>
          </a:xfrm>
          <a:ln/>
        </p:spPr>
        <p:txBody>
          <a:bodyPr vert="horz" wrap="square" lIns="91440" tIns="45720" rIns="91440" bIns="45720" anchor="t" anchorCtr="0"/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3000" b="1" dirty="0">
                <a:solidFill>
                  <a:srgbClr val="03010F"/>
                </a:solidFill>
                <a:sym typeface="Symbol" panose="05050102010706020507" pitchFamily="18" charset="2"/>
              </a:rPr>
              <a:t>AxB	,   By    ≈       A=xy</a:t>
            </a:r>
            <a:r>
              <a:rPr lang="en-US" altLang="zh-CN" sz="3000" dirty="0">
                <a:sym typeface="Symbol" panose="05050102010706020507" pitchFamily="18" charset="2"/>
              </a:rPr>
              <a:t> 	</a:t>
            </a:r>
            <a:endParaRPr lang="en-US" altLang="zh-CN" sz="3000" dirty="0">
              <a:sym typeface="Symbol" panose="05050102010706020507" pitchFamily="18" charset="2"/>
            </a:endParaRPr>
          </a:p>
        </p:txBody>
      </p:sp>
      <p:sp>
        <p:nvSpPr>
          <p:cNvPr id="63494" name="Rectangle 3"/>
          <p:cNvSpPr/>
          <p:nvPr/>
        </p:nvSpPr>
        <p:spPr>
          <a:xfrm>
            <a:off x="381000" y="228600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50000"/>
              </a:spcBef>
              <a:buClrTx/>
              <a:buSzPct val="80000"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A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A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y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	        ≈      A=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 b="1" baseline="30000" dirty="0">
                <a:solidFill>
                  <a:srgbClr val="03010F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y</a:t>
            </a:r>
            <a:r>
              <a:rPr lang="en-US" altLang="zh-CN" sz="3200" dirty="0">
                <a:sym typeface="Symbol" panose="05050102010706020507" pitchFamily="18" charset="2"/>
              </a:rPr>
              <a:t>	 </a:t>
            </a:r>
            <a:endParaRPr lang="en-US" altLang="zh-CN" sz="3200" dirty="0">
              <a:sym typeface="Symbol" panose="05050102010706020507" pitchFamily="18" charset="2"/>
            </a:endParaRPr>
          </a:p>
        </p:txBody>
      </p:sp>
      <p:sp>
        <p:nvSpPr>
          <p:cNvPr id="63495" name="Rectangle 4"/>
          <p:cNvSpPr/>
          <p:nvPr/>
        </p:nvSpPr>
        <p:spPr>
          <a:xfrm>
            <a:off x="381000" y="2971800"/>
            <a:ext cx="79248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50000"/>
              </a:spcBef>
              <a:buClrTx/>
              <a:buSzPct val="80000"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A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y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		≈       A=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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y</a:t>
            </a:r>
            <a:endParaRPr lang="en-US" altLang="zh-CN" sz="3200" b="1" dirty="0">
              <a:solidFill>
                <a:srgbClr val="03010F"/>
              </a:solidFill>
              <a:sym typeface="Symbol" panose="05050102010706020507" pitchFamily="18" charset="2"/>
            </a:endParaRPr>
          </a:p>
          <a:p>
            <a:pPr marL="457200" lvl="1" indent="0" eaLnBrk="1" hangingPunct="1">
              <a:spcBef>
                <a:spcPct val="50000"/>
              </a:spcBef>
              <a:buClrTx/>
              <a:buSzPct val="80000"/>
              <a:buFontTx/>
              <a:buNone/>
            </a:pPr>
            <a:r>
              <a:rPr lang="zh-CN" altLang="en-US" sz="3200" b="1" dirty="0">
                <a:solidFill>
                  <a:srgbClr val="03010F"/>
                </a:solidFill>
                <a:sym typeface="Symbol" panose="05050102010706020507" pitchFamily="18" charset="2"/>
              </a:rPr>
              <a:t>其中，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3010F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BV</a:t>
            </a:r>
            <a:r>
              <a:rPr lang="en-US" altLang="zh-CN" sz="3200" b="1" baseline="-25000" dirty="0">
                <a:solidFill>
                  <a:srgbClr val="03010F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    x</a:t>
            </a:r>
            <a:r>
              <a:rPr lang="zh-CN" altLang="en-US" sz="3200" b="1" dirty="0">
                <a:solidFill>
                  <a:srgbClr val="03010F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yV</a:t>
            </a:r>
            <a:r>
              <a:rPr lang="en-US" altLang="zh-CN" sz="3200" b="1" baseline="-25000" dirty="0">
                <a:solidFill>
                  <a:srgbClr val="03010F"/>
                </a:solidFill>
                <a:sym typeface="Symbol" panose="05050102010706020507" pitchFamily="18" charset="2"/>
              </a:rPr>
              <a:t>T</a:t>
            </a:r>
            <a:r>
              <a:rPr lang="en-US" altLang="zh-CN" sz="3600" b="1" baseline="42000" dirty="0">
                <a:solidFill>
                  <a:srgbClr val="03010F"/>
                </a:solidFill>
                <a:sym typeface="Symbol" panose="05050102010706020507" pitchFamily="18" charset="2"/>
              </a:rPr>
              <a:t> </a:t>
            </a:r>
            <a:r>
              <a:rPr lang="en-US" altLang="zh-CN" sz="3600" b="1" baseline="42000" dirty="0">
                <a:solidFill>
                  <a:srgbClr val="03010F"/>
                </a:solidFill>
                <a:sym typeface="Symbol" panose="05050102010706020507" pitchFamily="18" charset="2"/>
              </a:rPr>
              <a:t></a:t>
            </a:r>
            <a:endParaRPr lang="en-US" altLang="zh-CN" sz="3600" b="1" baseline="42000" dirty="0">
              <a:solidFill>
                <a:srgbClr val="03010F"/>
              </a:solidFill>
              <a:sym typeface="Symbol" panose="05050102010706020507" pitchFamily="18" charset="2"/>
            </a:endParaRPr>
          </a:p>
        </p:txBody>
      </p:sp>
      <p:sp>
        <p:nvSpPr>
          <p:cNvPr id="61448" name="Rectangle 5"/>
          <p:cNvSpPr/>
          <p:nvPr/>
        </p:nvSpPr>
        <p:spPr>
          <a:xfrm>
            <a:off x="533400" y="609600"/>
            <a:ext cx="8153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Clr>
                <a:srgbClr val="3617EF"/>
              </a:buClr>
              <a:buFont typeface="Wingdings" panose="05000000000000000000" pitchFamily="2" charset="2"/>
              <a:buAutoNum type="arabicPeriod" startAt="2"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对</a:t>
            </a:r>
            <a:r>
              <a:rPr lang="zh-CN" altLang="en-US" sz="2800" b="1" dirty="0">
                <a:solidFill>
                  <a:srgbClr val="3617E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3型文法</a:t>
            </a:r>
            <a:r>
              <a:rPr lang="en-US" altLang="zh-CN" sz="2800" b="1" dirty="0"/>
              <a:t>G=(V</a:t>
            </a:r>
            <a:r>
              <a:rPr lang="en-US" altLang="zh-CN" sz="2800" b="1" baseline="-25000" dirty="0"/>
              <a:t>N</a:t>
            </a:r>
            <a:r>
              <a:rPr lang="en-US" altLang="zh-CN" sz="2800" b="1" dirty="0"/>
              <a:t>，V</a:t>
            </a:r>
            <a:r>
              <a:rPr lang="en-US" altLang="zh-CN" sz="2800" b="1" baseline="-25000" dirty="0"/>
              <a:t>T</a:t>
            </a:r>
            <a:r>
              <a:rPr lang="en-US" altLang="zh-CN" sz="2800" b="1" dirty="0"/>
              <a:t>，P，S)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存在一个</a:t>
            </a:r>
            <a:r>
              <a:rPr lang="zh-CN" altLang="en-US" sz="2800" b="1" dirty="0">
                <a:sym typeface="Symbol" panose="05050102010706020507" pitchFamily="18" charset="2"/>
              </a:rPr>
              <a:t> =</a:t>
            </a:r>
            <a:r>
              <a:rPr lang="en-US" altLang="zh-CN" sz="2800" b="1" dirty="0"/>
              <a:t>V</a:t>
            </a:r>
            <a:r>
              <a:rPr lang="en-US" altLang="zh-CN" sz="2800" b="1" baseline="-25000" dirty="0"/>
              <a:t>T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上的</a:t>
            </a:r>
            <a:r>
              <a:rPr lang="zh-CN" altLang="en-US" sz="2800" b="1" dirty="0">
                <a:solidFill>
                  <a:srgbClr val="3617E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正规式</a:t>
            </a:r>
            <a:r>
              <a:rPr lang="en-US" altLang="zh-CN" sz="2800" b="1" dirty="0">
                <a:sym typeface="Symbol" panose="05050102010706020507" pitchFamily="18" charset="2"/>
              </a:rPr>
              <a:t>r : </a:t>
            </a:r>
            <a:r>
              <a:rPr lang="en-US" altLang="zh-CN" sz="2800" b="1" dirty="0"/>
              <a:t>L(r)=L(G)</a:t>
            </a:r>
            <a:endParaRPr lang="en-US" altLang="zh-CN" sz="2800" b="1" dirty="0"/>
          </a:p>
        </p:txBody>
      </p:sp>
      <p:sp>
        <p:nvSpPr>
          <p:cNvPr id="63497" name="AutoShape 6">
            <a:hlinkClick r:id="rId1" action="ppaction://hlinksldjump"/>
          </p:cNvPr>
          <p:cNvSpPr/>
          <p:nvPr/>
        </p:nvSpPr>
        <p:spPr>
          <a:xfrm>
            <a:off x="7164388" y="4652963"/>
            <a:ext cx="647700" cy="288925"/>
          </a:xfrm>
          <a:prstGeom prst="curvedDownArrow">
            <a:avLst>
              <a:gd name="adj1" fmla="val 44835"/>
              <a:gd name="adj2" fmla="val 8967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63495" grpId="0"/>
      <p:bldP spid="6349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246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246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2469" name="Rectangle 2"/>
          <p:cNvSpPr/>
          <p:nvPr/>
        </p:nvSpPr>
        <p:spPr>
          <a:xfrm>
            <a:off x="957263" y="461963"/>
            <a:ext cx="6038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50000"/>
              </a:spcBef>
              <a:buClrTx/>
              <a:buSzPct val="80000"/>
              <a:buFontTx/>
              <a:buNone/>
            </a:pPr>
            <a:r>
              <a:rPr lang="zh-CN" altLang="en-US" sz="3200" b="1" dirty="0">
                <a:solidFill>
                  <a:srgbClr val="03010F"/>
                </a:solidFill>
              </a:rPr>
              <a:t>例：</a:t>
            </a:r>
            <a:r>
              <a:rPr lang="en-US" altLang="zh-CN" sz="3200" b="1" dirty="0">
                <a:solidFill>
                  <a:srgbClr val="03010F"/>
                </a:solidFill>
              </a:rPr>
              <a:t>G[s]:    S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aA|a	</a:t>
            </a:r>
            <a:endParaRPr lang="zh-CN" altLang="en-US" sz="3200" b="1" dirty="0">
              <a:solidFill>
                <a:srgbClr val="03010F"/>
              </a:solidFill>
              <a:sym typeface="Symbol" panose="05050102010706020507" pitchFamily="18" charset="2"/>
            </a:endParaRPr>
          </a:p>
        </p:txBody>
      </p:sp>
      <p:sp>
        <p:nvSpPr>
          <p:cNvPr id="62470" name="Rectangle 3"/>
          <p:cNvSpPr/>
          <p:nvPr/>
        </p:nvSpPr>
        <p:spPr>
          <a:xfrm>
            <a:off x="3048000" y="993775"/>
            <a:ext cx="50482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50000"/>
              </a:spcBef>
              <a:buClrTx/>
              <a:buSzPct val="80000"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aAadAd</a:t>
            </a:r>
            <a:endParaRPr lang="zh-CN" altLang="en-US" sz="3200" b="1" dirty="0">
              <a:solidFill>
                <a:srgbClr val="03010F"/>
              </a:solidFill>
              <a:sym typeface="Symbol" panose="05050102010706020507" pitchFamily="18" charset="2"/>
            </a:endParaRPr>
          </a:p>
        </p:txBody>
      </p:sp>
      <p:sp>
        <p:nvSpPr>
          <p:cNvPr id="62471" name="Rectangle 4"/>
          <p:cNvSpPr/>
          <p:nvPr/>
        </p:nvSpPr>
        <p:spPr>
          <a:xfrm>
            <a:off x="609600" y="1771650"/>
            <a:ext cx="502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3617EF"/>
                </a:solidFill>
                <a:sym typeface="Symbol" panose="05050102010706020507" pitchFamily="18" charset="2"/>
              </a:rPr>
              <a:t>(ad)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A</a:t>
            </a:r>
            <a:r>
              <a:rPr lang="en-US" altLang="zh-CN" sz="3200" b="1" dirty="0">
                <a:solidFill>
                  <a:srgbClr val="3617EF"/>
                </a:solidFill>
                <a:sym typeface="Symbol" panose="05050102010706020507" pitchFamily="18" charset="2"/>
              </a:rPr>
              <a:t>(ad)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	</a:t>
            </a:r>
            <a:endParaRPr lang="zh-CN" altLang="en-US" sz="3200" b="1" dirty="0">
              <a:solidFill>
                <a:srgbClr val="03010F"/>
              </a:solidFill>
              <a:sym typeface="Symbol" panose="05050102010706020507" pitchFamily="18" charset="2"/>
            </a:endParaRPr>
          </a:p>
        </p:txBody>
      </p:sp>
      <p:sp>
        <p:nvSpPr>
          <p:cNvPr id="950277" name="Rectangle 5"/>
          <p:cNvSpPr/>
          <p:nvPr/>
        </p:nvSpPr>
        <p:spPr>
          <a:xfrm>
            <a:off x="152400" y="2381250"/>
            <a:ext cx="51244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buClrTx/>
              <a:buSzPct val="80000"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=(ad)</a:t>
            </a:r>
            <a:r>
              <a:rPr lang="en-US" altLang="zh-CN" sz="3200" b="1" baseline="30000" dirty="0">
                <a:solidFill>
                  <a:srgbClr val="03010F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(ad)</a:t>
            </a:r>
            <a:endParaRPr lang="en-US" altLang="zh-CN" sz="3200" b="1" dirty="0">
              <a:solidFill>
                <a:srgbClr val="03010F"/>
              </a:solidFill>
              <a:sym typeface="Symbol" panose="05050102010706020507" pitchFamily="18" charset="2"/>
            </a:endParaRPr>
          </a:p>
        </p:txBody>
      </p:sp>
      <p:sp>
        <p:nvSpPr>
          <p:cNvPr id="950278" name="Rectangle 6"/>
          <p:cNvSpPr/>
          <p:nvPr/>
        </p:nvSpPr>
        <p:spPr>
          <a:xfrm>
            <a:off x="457200" y="2990850"/>
            <a:ext cx="4876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</a:rPr>
              <a:t>S=a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(ad)</a:t>
            </a:r>
            <a:r>
              <a:rPr lang="en-US" altLang="zh-CN" sz="3200" b="1" baseline="30000" dirty="0">
                <a:solidFill>
                  <a:srgbClr val="03010F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(ad)a</a:t>
            </a:r>
            <a:endParaRPr lang="zh-CN" altLang="en-US" sz="3200" b="1" dirty="0">
              <a:solidFill>
                <a:srgbClr val="03010F"/>
              </a:solidFill>
              <a:sym typeface="Symbol" panose="05050102010706020507" pitchFamily="18" charset="2"/>
            </a:endParaRPr>
          </a:p>
        </p:txBody>
      </p:sp>
      <p:sp>
        <p:nvSpPr>
          <p:cNvPr id="950279" name="Rectangle 7"/>
          <p:cNvSpPr/>
          <p:nvPr/>
        </p:nvSpPr>
        <p:spPr>
          <a:xfrm>
            <a:off x="762000" y="3586163"/>
            <a:ext cx="53530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=a((ad)</a:t>
            </a:r>
            <a:r>
              <a:rPr lang="en-US" altLang="zh-CN" sz="3200" b="1" baseline="30000" dirty="0">
                <a:solidFill>
                  <a:srgbClr val="03010F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(ad))</a:t>
            </a:r>
            <a:endParaRPr lang="zh-CN" altLang="en-US" sz="3200" b="1" dirty="0">
              <a:solidFill>
                <a:srgbClr val="03010F"/>
              </a:solidFill>
              <a:sym typeface="Symbol" panose="05050102010706020507" pitchFamily="18" charset="2"/>
            </a:endParaRPr>
          </a:p>
        </p:txBody>
      </p:sp>
      <p:sp>
        <p:nvSpPr>
          <p:cNvPr id="950280" name="Rectangle 8"/>
          <p:cNvSpPr/>
          <p:nvPr/>
        </p:nvSpPr>
        <p:spPr>
          <a:xfrm>
            <a:off x="304800" y="4043363"/>
            <a:ext cx="57340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buClrTx/>
              <a:buSzPct val="80000"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=a((ad)</a:t>
            </a:r>
            <a:r>
              <a:rPr lang="en-US" altLang="zh-CN" sz="3200" b="1" baseline="30000" dirty="0">
                <a:solidFill>
                  <a:srgbClr val="03010F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)</a:t>
            </a:r>
            <a:endParaRPr lang="en-US" altLang="zh-CN" sz="3200" b="1" dirty="0">
              <a:solidFill>
                <a:srgbClr val="03010F"/>
              </a:solidFill>
              <a:sym typeface="Symbol" panose="05050102010706020507" pitchFamily="18" charset="2"/>
            </a:endParaRPr>
          </a:p>
        </p:txBody>
      </p:sp>
      <p:sp>
        <p:nvSpPr>
          <p:cNvPr id="950281" name="Rectangle 9"/>
          <p:cNvSpPr/>
          <p:nvPr/>
        </p:nvSpPr>
        <p:spPr>
          <a:xfrm>
            <a:off x="0" y="4652963"/>
            <a:ext cx="46672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buClrTx/>
              <a:buSzPct val="80000"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sym typeface="Symbol" panose="05050102010706020507" pitchFamily="18" charset="2"/>
              </a:rPr>
              <a:t>R=a(ad)</a:t>
            </a:r>
            <a:r>
              <a:rPr lang="en-US" altLang="zh-CN" sz="3200" b="1" baseline="30000" dirty="0">
                <a:solidFill>
                  <a:srgbClr val="03010F"/>
                </a:solidFill>
                <a:sym typeface="Symbol" panose="05050102010706020507" pitchFamily="18" charset="2"/>
              </a:rPr>
              <a:t></a:t>
            </a:r>
            <a:endParaRPr lang="en-US" altLang="zh-CN" sz="3200" b="1" baseline="30000" dirty="0">
              <a:solidFill>
                <a:srgbClr val="03010F"/>
              </a:solidFill>
              <a:sym typeface="Symbol" panose="05050102010706020507" pitchFamily="18" charset="2"/>
            </a:endParaRPr>
          </a:p>
        </p:txBody>
      </p:sp>
      <p:sp>
        <p:nvSpPr>
          <p:cNvPr id="62477" name="AutoShape 10">
            <a:hlinkClick r:id="rId1" action="ppaction://hlinksldjump"/>
          </p:cNvPr>
          <p:cNvSpPr/>
          <p:nvPr/>
        </p:nvSpPr>
        <p:spPr>
          <a:xfrm>
            <a:off x="7235825" y="5084763"/>
            <a:ext cx="720725" cy="288925"/>
          </a:xfrm>
          <a:prstGeom prst="curvedUpArrow">
            <a:avLst>
              <a:gd name="adj1" fmla="val 49890"/>
              <a:gd name="adj2" fmla="val 9978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62478" name="Rectangle 11"/>
          <p:cNvSpPr/>
          <p:nvPr/>
        </p:nvSpPr>
        <p:spPr>
          <a:xfrm>
            <a:off x="684213" y="1431925"/>
            <a:ext cx="7515225" cy="4206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3010F"/>
                </a:solidFill>
              </a:rPr>
              <a:t>试构造该</a:t>
            </a:r>
            <a:r>
              <a:rPr lang="en-US" altLang="zh-CN" sz="2400" b="1" dirty="0">
                <a:solidFill>
                  <a:srgbClr val="03010F"/>
                </a:solidFill>
              </a:rPr>
              <a:t>3</a:t>
            </a:r>
            <a:r>
              <a:rPr lang="zh-CN" altLang="en-US" sz="2400" b="1" dirty="0">
                <a:solidFill>
                  <a:srgbClr val="03010F"/>
                </a:solidFill>
              </a:rPr>
              <a:t>型文法对应的正规表达式</a:t>
            </a:r>
            <a:r>
              <a:rPr lang="en-US" altLang="zh-CN" sz="2400" b="1" dirty="0">
                <a:solidFill>
                  <a:srgbClr val="03010F"/>
                </a:solidFill>
              </a:rPr>
              <a:t>R</a:t>
            </a:r>
            <a:r>
              <a:rPr lang="zh-CN" altLang="en-US" sz="2400" b="1" dirty="0">
                <a:solidFill>
                  <a:srgbClr val="03010F"/>
                </a:solidFill>
              </a:rPr>
              <a:t>，使得</a:t>
            </a:r>
            <a:r>
              <a:rPr lang="en-US" altLang="zh-CN" sz="2400" b="1" dirty="0">
                <a:solidFill>
                  <a:srgbClr val="03010F"/>
                </a:solidFill>
              </a:rPr>
              <a:t>L(G)=L(R)</a:t>
            </a:r>
            <a:endParaRPr lang="en-US" altLang="zh-CN" sz="2400" b="1" dirty="0">
              <a:solidFill>
                <a:srgbClr val="03010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5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5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95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7" grpId="0"/>
      <p:bldP spid="950278" grpId="0"/>
      <p:bldP spid="950279" grpId="0"/>
      <p:bldP spid="950280" grpId="0"/>
      <p:bldP spid="95028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349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349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3493" name="Rectangle 2"/>
          <p:cNvSpPr>
            <a:spLocks noGrp="1"/>
          </p:cNvSpPr>
          <p:nvPr>
            <p:ph idx="1"/>
          </p:nvPr>
        </p:nvSpPr>
        <p:spPr>
          <a:xfrm>
            <a:off x="468313" y="620713"/>
            <a:ext cx="8305800" cy="12192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ClrTx/>
              <a:buSzPct val="90000"/>
              <a:buFont typeface="Wingdings" panose="05000000000000000000" pitchFamily="2" charset="2"/>
              <a:buAutoNum type="arabicPeriod" startAt="3"/>
            </a:pPr>
            <a:r>
              <a:rPr lang="zh-CN" altLang="en-US" sz="2600" b="1" dirty="0">
                <a:solidFill>
                  <a:srgbClr val="03010F"/>
                </a:solidFill>
              </a:rPr>
              <a:t>设</a:t>
            </a:r>
            <a:r>
              <a:rPr lang="en-US" altLang="zh-CN" sz="2600" b="1" dirty="0">
                <a:solidFill>
                  <a:srgbClr val="03010F"/>
                </a:solidFill>
              </a:rPr>
              <a:t>G=（</a:t>
            </a:r>
            <a:r>
              <a:rPr lang="en-US" altLang="zh-CN" sz="2600" b="1" dirty="0"/>
              <a:t>V</a:t>
            </a:r>
            <a:r>
              <a:rPr lang="en-US" altLang="zh-CN" sz="2600" b="1" baseline="-25000" dirty="0"/>
              <a:t>N</a:t>
            </a:r>
            <a:r>
              <a:rPr lang="en-US" altLang="zh-CN" sz="2600" b="1" dirty="0"/>
              <a:t>,V</a:t>
            </a:r>
            <a:r>
              <a:rPr lang="en-US" altLang="zh-CN" sz="2600" b="1" baseline="-25000" dirty="0"/>
              <a:t>T</a:t>
            </a:r>
            <a:r>
              <a:rPr lang="en-US" altLang="zh-CN" sz="2600" b="1" dirty="0"/>
              <a:t>,P,S</a:t>
            </a:r>
            <a:r>
              <a:rPr lang="en-US" altLang="zh-CN" sz="2600" b="1" dirty="0">
                <a:solidFill>
                  <a:srgbClr val="03010F"/>
                </a:solidFill>
              </a:rPr>
              <a:t>）</a:t>
            </a:r>
            <a:r>
              <a:rPr lang="zh-CN" altLang="en-US" sz="2600" b="1" dirty="0">
                <a:solidFill>
                  <a:srgbClr val="03010F"/>
                </a:solidFill>
              </a:rPr>
              <a:t>是</a:t>
            </a:r>
            <a:r>
              <a:rPr lang="zh-CN" altLang="en-US" sz="2600" b="1" dirty="0">
                <a:solidFill>
                  <a:schemeClr val="hlink"/>
                </a:solidFill>
              </a:rPr>
              <a:t>3型文法</a:t>
            </a:r>
            <a:r>
              <a:rPr lang="zh-CN" altLang="en-US" sz="2600" b="1" dirty="0">
                <a:solidFill>
                  <a:srgbClr val="03010F"/>
                </a:solidFill>
              </a:rPr>
              <a:t>，则存在</a:t>
            </a:r>
            <a:r>
              <a:rPr lang="zh-CN" altLang="en-US" sz="2600" b="1" dirty="0">
                <a:solidFill>
                  <a:schemeClr val="hlink"/>
                </a:solidFill>
              </a:rPr>
              <a:t>一个有穷自动机</a:t>
            </a:r>
            <a:r>
              <a:rPr lang="zh-CN" altLang="en-US" sz="2600" b="1" dirty="0">
                <a:solidFill>
                  <a:srgbClr val="03010F"/>
                </a:solidFill>
              </a:rPr>
              <a:t> </a:t>
            </a:r>
            <a:r>
              <a:rPr lang="en-US" altLang="zh-CN" sz="2600" b="1" dirty="0">
                <a:solidFill>
                  <a:srgbClr val="03010F"/>
                </a:solidFill>
              </a:rPr>
              <a:t>M=(S’,∑,T,s</a:t>
            </a:r>
            <a:r>
              <a:rPr lang="en-US" altLang="zh-CN" sz="2600" b="1" baseline="-25000" dirty="0">
                <a:solidFill>
                  <a:srgbClr val="03010F"/>
                </a:solidFill>
              </a:rPr>
              <a:t>0</a:t>
            </a:r>
            <a:r>
              <a:rPr lang="en-US" altLang="zh-CN" sz="2600" b="1" dirty="0">
                <a:solidFill>
                  <a:srgbClr val="03010F"/>
                </a:solidFill>
              </a:rPr>
              <a:t>,A)，</a:t>
            </a:r>
            <a:r>
              <a:rPr lang="zh-CN" altLang="en-US" sz="2600" b="1" dirty="0">
                <a:solidFill>
                  <a:srgbClr val="03010F"/>
                </a:solidFill>
              </a:rPr>
              <a:t>使得</a:t>
            </a:r>
            <a:r>
              <a:rPr lang="en-US" altLang="zh-CN" sz="2600" b="1" dirty="0">
                <a:solidFill>
                  <a:srgbClr val="03010F"/>
                </a:solidFill>
              </a:rPr>
              <a:t>L(M)=L(G)</a:t>
            </a:r>
            <a:endParaRPr lang="en-US" altLang="zh-CN" sz="2600" b="1" dirty="0">
              <a:solidFill>
                <a:srgbClr val="03010F"/>
              </a:solidFill>
            </a:endParaRPr>
          </a:p>
        </p:txBody>
      </p:sp>
      <p:sp>
        <p:nvSpPr>
          <p:cNvPr id="290820" name="Rectangle 4"/>
          <p:cNvSpPr/>
          <p:nvPr/>
        </p:nvSpPr>
        <p:spPr>
          <a:xfrm>
            <a:off x="914400" y="1524000"/>
            <a:ext cx="7543800" cy="3084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Clr>
                <a:schemeClr val="folHlink"/>
              </a:buClr>
              <a:buSzPct val="95000"/>
              <a:buNone/>
            </a:pPr>
            <a:r>
              <a:rPr lang="zh-CN" altLang="en-US" sz="2800" b="1" dirty="0">
                <a:solidFill>
                  <a:srgbClr val="03010F"/>
                </a:solidFill>
              </a:rPr>
              <a:t>有穷自动机</a:t>
            </a:r>
            <a:r>
              <a:rPr lang="en-US" altLang="zh-CN" sz="2800" b="1" dirty="0">
                <a:solidFill>
                  <a:srgbClr val="03010F"/>
                </a:solidFill>
              </a:rPr>
              <a:t>NFA M </a:t>
            </a:r>
            <a:r>
              <a:rPr lang="zh-CN" altLang="en-US" sz="2800" b="1" dirty="0">
                <a:solidFill>
                  <a:srgbClr val="03010F"/>
                </a:solidFill>
              </a:rPr>
              <a:t>构造方法：</a:t>
            </a:r>
            <a:endParaRPr lang="zh-CN" altLang="en-US" sz="2800" b="1" dirty="0">
              <a:solidFill>
                <a:srgbClr val="03010F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AutoNum type="arabicParenR"/>
            </a:pPr>
            <a:r>
              <a:rPr lang="zh-CN" altLang="en-US" sz="2800" b="1" dirty="0">
                <a:solidFill>
                  <a:srgbClr val="03010F"/>
                </a:solidFill>
              </a:rPr>
              <a:t>∑=</a:t>
            </a:r>
            <a:r>
              <a:rPr lang="en-US" altLang="zh-CN" sz="2800" b="1" dirty="0">
                <a:solidFill>
                  <a:srgbClr val="FF0066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FF0066"/>
                </a:solidFill>
              </a:rPr>
              <a:t>T</a:t>
            </a:r>
            <a:endParaRPr lang="en-US" altLang="zh-CN" sz="2800" b="1" dirty="0">
              <a:solidFill>
                <a:srgbClr val="FF0066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AutoNum type="arabicParenR" startAt="2"/>
            </a:pPr>
            <a:r>
              <a:rPr lang="en-US" altLang="zh-CN" sz="2800" b="1" dirty="0">
                <a:solidFill>
                  <a:srgbClr val="03010F"/>
                </a:solidFill>
              </a:rPr>
              <a:t>S’=</a:t>
            </a:r>
            <a:r>
              <a:rPr lang="en-US" altLang="zh-CN" sz="2800" b="1" dirty="0">
                <a:solidFill>
                  <a:srgbClr val="FF0066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FF0066"/>
                </a:solidFill>
              </a:rPr>
              <a:t>N </a:t>
            </a:r>
            <a:r>
              <a:rPr lang="en-US" altLang="zh-CN" sz="2800" b="1" dirty="0">
                <a:solidFill>
                  <a:srgbClr val="03010F"/>
                </a:solidFill>
              </a:rPr>
              <a:t>∪{N}, N</a:t>
            </a:r>
            <a:r>
              <a:rPr lang="zh-CN" altLang="en-US" sz="2800" b="1" dirty="0">
                <a:solidFill>
                  <a:srgbClr val="03010F"/>
                </a:solidFill>
              </a:rPr>
              <a:t>为一个新状态,它不在</a:t>
            </a:r>
            <a:r>
              <a:rPr lang="en-US" altLang="zh-CN" sz="2800" b="1" dirty="0">
                <a:solidFill>
                  <a:srgbClr val="03010F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03010F"/>
                </a:solidFill>
              </a:rPr>
              <a:t>N</a:t>
            </a:r>
            <a:r>
              <a:rPr lang="zh-CN" altLang="en-US" sz="2800" b="1" dirty="0">
                <a:solidFill>
                  <a:srgbClr val="03010F"/>
                </a:solidFill>
              </a:rPr>
              <a:t>中</a:t>
            </a:r>
            <a:endParaRPr lang="zh-CN" altLang="en-US" sz="2800" b="1" dirty="0">
              <a:solidFill>
                <a:srgbClr val="03010F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AutoNum type="arabicParenR" startAt="3"/>
            </a:pPr>
            <a:r>
              <a:rPr lang="en-US" altLang="zh-CN" sz="2800" b="1" dirty="0">
                <a:solidFill>
                  <a:srgbClr val="03010F"/>
                </a:solidFill>
              </a:rPr>
              <a:t>s</a:t>
            </a:r>
            <a:r>
              <a:rPr lang="en-US" altLang="zh-CN" sz="2800" b="1" baseline="-25000" dirty="0">
                <a:solidFill>
                  <a:srgbClr val="03010F"/>
                </a:solidFill>
              </a:rPr>
              <a:t>0</a:t>
            </a:r>
            <a:r>
              <a:rPr lang="en-US" altLang="zh-CN" sz="2800" b="1" dirty="0">
                <a:solidFill>
                  <a:srgbClr val="03010F"/>
                </a:solidFill>
              </a:rPr>
              <a:t>=</a:t>
            </a:r>
            <a:r>
              <a:rPr lang="en-US" altLang="zh-CN" sz="2800" b="1" dirty="0">
                <a:solidFill>
                  <a:srgbClr val="FF0066"/>
                </a:solidFill>
              </a:rPr>
              <a:t>S</a:t>
            </a:r>
            <a:r>
              <a:rPr lang="en-US" altLang="zh-CN" sz="2800" b="1" dirty="0">
                <a:solidFill>
                  <a:srgbClr val="03010F"/>
                </a:solidFill>
              </a:rPr>
              <a:t> </a:t>
            </a:r>
            <a:endParaRPr lang="en-US" altLang="zh-CN" sz="2800" b="1" dirty="0">
              <a:solidFill>
                <a:srgbClr val="03010F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AutoNum type="arabicParenR" startAt="3"/>
            </a:pPr>
            <a:r>
              <a:rPr lang="en-US" altLang="zh-CN" sz="2800" b="1" dirty="0">
                <a:solidFill>
                  <a:srgbClr val="03010F"/>
                </a:solidFill>
              </a:rPr>
              <a:t>A={N}</a:t>
            </a:r>
            <a:endParaRPr lang="zh-CN" altLang="en-US" sz="2800" b="1" dirty="0">
              <a:solidFill>
                <a:srgbClr val="03010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9082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18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90820">
                                            <p:txEl>
                                              <p:charRg st="18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90820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5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290820">
                                            <p:txEl>
                                              <p:charRg st="5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>
                                            <p:txEl>
                                              <p:charRg st="5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290820">
                                            <p:txEl>
                                              <p:charRg st="56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024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024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0245" name="Rectangle 5"/>
          <p:cNvSpPr>
            <a:spLocks noGrp="1"/>
          </p:cNvSpPr>
          <p:nvPr>
            <p:ph type="title"/>
          </p:nvPr>
        </p:nvSpPr>
        <p:spPr>
          <a:xfrm>
            <a:off x="517525" y="287338"/>
            <a:ext cx="8001000" cy="820737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b="1" dirty="0">
                <a:latin typeface="方正舒体" panose="02010601030101010101" pitchFamily="2" charset="-122"/>
              </a:rPr>
              <a:t>3.1 语言的表示</a:t>
            </a:r>
            <a:r>
              <a:rPr lang="en-US" altLang="zh-CN" sz="4000" b="1" dirty="0">
                <a:latin typeface="方正舒体" panose="02010601030101010101" pitchFamily="2" charset="-122"/>
              </a:rPr>
              <a:t>(</a:t>
            </a:r>
            <a:r>
              <a:rPr lang="zh-CN" altLang="en-US" sz="4000" b="1" dirty="0">
                <a:latin typeface="方正舒体" panose="02010601030101010101" pitchFamily="2" charset="-122"/>
              </a:rPr>
              <a:t>续</a:t>
            </a:r>
            <a:r>
              <a:rPr lang="en-US" altLang="zh-CN" sz="4000" b="1" dirty="0">
                <a:latin typeface="方正舒体" panose="02010601030101010101" pitchFamily="2" charset="-122"/>
              </a:rPr>
              <a:t>)</a:t>
            </a:r>
            <a:endParaRPr lang="zh-CN" altLang="en-US" sz="4000" b="1" dirty="0">
              <a:latin typeface="方正舒体" panose="02010601030101010101" pitchFamily="2" charset="-122"/>
            </a:endParaRPr>
          </a:p>
        </p:txBody>
      </p:sp>
      <p:sp>
        <p:nvSpPr>
          <p:cNvPr id="935942" name="Rectangle 6"/>
          <p:cNvSpPr>
            <a:spLocks noGrp="1"/>
          </p:cNvSpPr>
          <p:nvPr>
            <p:ph idx="1"/>
          </p:nvPr>
        </p:nvSpPr>
        <p:spPr>
          <a:xfrm>
            <a:off x="468313" y="1196975"/>
            <a:ext cx="8001000" cy="381635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b="1" dirty="0">
                <a:solidFill>
                  <a:srgbClr val="21212D"/>
                </a:solidFill>
              </a:rPr>
              <a:t>Noam Chomsky</a:t>
            </a:r>
            <a:r>
              <a:rPr lang="zh-CN" altLang="en-US" sz="2800" b="1" dirty="0">
                <a:solidFill>
                  <a:srgbClr val="21212D"/>
                </a:solidFill>
              </a:rPr>
              <a:t>研究了自然语言的结构，提出了一种描述语言的</a:t>
            </a:r>
            <a:r>
              <a:rPr lang="zh-CN" altLang="en-US" sz="2800" b="1" dirty="0">
                <a:solidFill>
                  <a:srgbClr val="FF0066"/>
                </a:solidFill>
              </a:rPr>
              <a:t>数学系统</a:t>
            </a:r>
            <a:r>
              <a:rPr lang="en-US" altLang="zh-CN" sz="2800" b="1" dirty="0">
                <a:solidFill>
                  <a:srgbClr val="FF0066"/>
                </a:solidFill>
              </a:rPr>
              <a:t>(</a:t>
            </a:r>
            <a:r>
              <a:rPr lang="en-US" altLang="zh-CN" sz="2800" b="1" dirty="0">
                <a:solidFill>
                  <a:srgbClr val="21212D"/>
                </a:solidFill>
              </a:rPr>
              <a:t>Chomsky</a:t>
            </a:r>
            <a:r>
              <a:rPr lang="zh-CN" altLang="en-US" sz="2800" b="1" dirty="0">
                <a:solidFill>
                  <a:srgbClr val="FF0066"/>
                </a:solidFill>
              </a:rPr>
              <a:t>文法</a:t>
            </a:r>
            <a:r>
              <a:rPr lang="en-US" altLang="zh-CN" sz="2800" b="1" dirty="0">
                <a:solidFill>
                  <a:srgbClr val="FF0066"/>
                </a:solidFill>
              </a:rPr>
              <a:t>)</a:t>
            </a:r>
            <a:r>
              <a:rPr lang="zh-CN" altLang="en-US" sz="2800" b="1" dirty="0">
                <a:solidFill>
                  <a:srgbClr val="21212D"/>
                </a:solidFill>
              </a:rPr>
              <a:t>，并以此定义了四类性质不同的文法</a:t>
            </a:r>
            <a:r>
              <a:rPr lang="en-US" altLang="zh-CN" sz="2800" b="1" dirty="0">
                <a:solidFill>
                  <a:srgbClr val="21212D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0型，1型，2型和3型文法</a:t>
            </a:r>
            <a:r>
              <a:rPr lang="en-US" altLang="zh-CN" sz="2800" b="1" dirty="0">
                <a:solidFill>
                  <a:srgbClr val="21212D"/>
                </a:solidFill>
              </a:rPr>
              <a:t>)</a:t>
            </a:r>
            <a:r>
              <a:rPr lang="zh-CN" altLang="en-US" sz="2800" b="1" dirty="0">
                <a:solidFill>
                  <a:srgbClr val="21212D"/>
                </a:solidFill>
              </a:rPr>
              <a:t>，称为</a:t>
            </a:r>
            <a:r>
              <a:rPr lang="zh-CN" altLang="en-US" sz="2800" b="1" dirty="0">
                <a:solidFill>
                  <a:srgbClr val="FF0066"/>
                </a:solidFill>
              </a:rPr>
              <a:t>语言（文法）的</a:t>
            </a:r>
            <a:r>
              <a:rPr lang="en-US" altLang="zh-CN" sz="2800" b="1" dirty="0">
                <a:solidFill>
                  <a:srgbClr val="21212D"/>
                </a:solidFill>
              </a:rPr>
              <a:t>Chomsky</a:t>
            </a:r>
            <a:r>
              <a:rPr lang="zh-CN" altLang="en-US" sz="2800" b="1" dirty="0">
                <a:solidFill>
                  <a:srgbClr val="FF0066"/>
                </a:solidFill>
              </a:rPr>
              <a:t>分类</a:t>
            </a:r>
            <a:r>
              <a:rPr lang="zh-CN" altLang="en-US" sz="2800" b="1" dirty="0">
                <a:solidFill>
                  <a:srgbClr val="FF0000"/>
                </a:solidFill>
              </a:rPr>
              <a:t>。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FF0000"/>
                </a:solidFill>
              </a:rPr>
              <a:t>其中2型</a:t>
            </a:r>
            <a:r>
              <a:rPr lang="zh-CN" altLang="en-US" b="1" dirty="0">
                <a:solidFill>
                  <a:srgbClr val="21212D"/>
                </a:solidFill>
              </a:rPr>
              <a:t>文法（或</a:t>
            </a:r>
            <a:r>
              <a:rPr lang="zh-CN" altLang="en-US" b="1" dirty="0">
                <a:solidFill>
                  <a:srgbClr val="FF0066"/>
                </a:solidFill>
              </a:rPr>
              <a:t>上下文无关文法</a:t>
            </a:r>
            <a:r>
              <a:rPr lang="zh-CN" altLang="en-US" b="1" dirty="0">
                <a:solidFill>
                  <a:srgbClr val="21212D"/>
                </a:solidFill>
              </a:rPr>
              <a:t>）对程序设计语言是最有用的，它可以作为程序设计语言语法结构描述的标准方式。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2">
                                            <p:txEl>
                                              <p:charRg st="100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35942">
                                            <p:txEl>
                                              <p:charRg st="100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日期占位符 1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4515" name="页脚占位符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91842" name="Rectangle 2"/>
          <p:cNvSpPr/>
          <p:nvPr/>
        </p:nvSpPr>
        <p:spPr>
          <a:xfrm>
            <a:off x="466725" y="1123950"/>
            <a:ext cx="8305800" cy="265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AutoNum type="arabicParenR" startAt="5"/>
            </a:pPr>
            <a:r>
              <a:rPr lang="zh-CN" altLang="en-US" sz="2800" b="1" dirty="0">
                <a:solidFill>
                  <a:srgbClr val="03010F"/>
                </a:solidFill>
              </a:rPr>
              <a:t>对</a:t>
            </a:r>
            <a:r>
              <a:rPr lang="en-US" altLang="zh-CN" sz="2800" b="1" dirty="0">
                <a:solidFill>
                  <a:srgbClr val="03010F"/>
                </a:solidFill>
              </a:rPr>
              <a:t>G</a:t>
            </a:r>
            <a:r>
              <a:rPr lang="zh-CN" altLang="en-US" sz="2800" b="1" dirty="0">
                <a:solidFill>
                  <a:srgbClr val="03010F"/>
                </a:solidFill>
              </a:rPr>
              <a:t>中的形如</a:t>
            </a:r>
            <a:r>
              <a:rPr lang="en-US" altLang="zh-CN" sz="2800" b="1" dirty="0">
                <a:solidFill>
                  <a:srgbClr val="03010F"/>
                </a:solidFill>
              </a:rPr>
              <a:t>D→tB</a:t>
            </a:r>
            <a:r>
              <a:rPr lang="zh-CN" altLang="en-US" sz="2800" b="1" dirty="0">
                <a:solidFill>
                  <a:srgbClr val="03010F"/>
                </a:solidFill>
              </a:rPr>
              <a:t>的产生式,</a:t>
            </a:r>
            <a:r>
              <a:rPr lang="en-US" altLang="zh-CN" sz="2800" b="1" dirty="0">
                <a:solidFill>
                  <a:srgbClr val="03010F"/>
                </a:solidFill>
              </a:rPr>
              <a:t>t</a:t>
            </a:r>
            <a:r>
              <a:rPr lang="zh-CN" altLang="en-US" sz="2800" b="1" dirty="0">
                <a:solidFill>
                  <a:srgbClr val="03010F"/>
                </a:solidFill>
              </a:rPr>
              <a:t>为终结符</a:t>
            </a:r>
            <a:r>
              <a:rPr lang="en-US" altLang="zh-CN" sz="2800" b="1" dirty="0">
                <a:solidFill>
                  <a:srgbClr val="03010F"/>
                </a:solidFill>
              </a:rPr>
              <a:t>,</a:t>
            </a:r>
            <a:r>
              <a:rPr lang="zh-CN" altLang="en-US" sz="2800" b="1" dirty="0">
                <a:solidFill>
                  <a:srgbClr val="03010F"/>
                </a:solidFill>
              </a:rPr>
              <a:t>有</a:t>
            </a:r>
            <a:r>
              <a:rPr lang="en-US" altLang="zh-CN" sz="2800" b="1" dirty="0">
                <a:solidFill>
                  <a:srgbClr val="03010F"/>
                </a:solidFill>
              </a:rPr>
              <a:t>T(D,t)=B</a:t>
            </a:r>
            <a:endParaRPr lang="en-US" altLang="zh-CN" sz="2800" b="1" dirty="0">
              <a:solidFill>
                <a:srgbClr val="03010F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AutoNum type="arabicParenR" startAt="5"/>
            </a:pPr>
            <a:r>
              <a:rPr lang="zh-CN" altLang="en-US" sz="2800" b="1" dirty="0">
                <a:solidFill>
                  <a:srgbClr val="03010F"/>
                </a:solidFill>
              </a:rPr>
              <a:t>对</a:t>
            </a:r>
            <a:r>
              <a:rPr lang="en-US" altLang="zh-CN" sz="2800" b="1" dirty="0">
                <a:solidFill>
                  <a:srgbClr val="03010F"/>
                </a:solidFill>
              </a:rPr>
              <a:t>G</a:t>
            </a:r>
            <a:r>
              <a:rPr lang="zh-CN" altLang="en-US" sz="2800" b="1" dirty="0">
                <a:solidFill>
                  <a:srgbClr val="03010F"/>
                </a:solidFill>
              </a:rPr>
              <a:t>中形如</a:t>
            </a:r>
            <a:r>
              <a:rPr lang="en-US" altLang="zh-CN" sz="2800" b="1" dirty="0">
                <a:solidFill>
                  <a:srgbClr val="03010F"/>
                </a:solidFill>
              </a:rPr>
              <a:t>D→t</a:t>
            </a:r>
            <a:r>
              <a:rPr lang="zh-CN" altLang="en-US" sz="2800" b="1" dirty="0">
                <a:solidFill>
                  <a:srgbClr val="03010F"/>
                </a:solidFill>
              </a:rPr>
              <a:t>的产生式,</a:t>
            </a:r>
            <a:r>
              <a:rPr lang="en-US" altLang="zh-CN" sz="2800" b="1" dirty="0">
                <a:solidFill>
                  <a:srgbClr val="03010F"/>
                </a:solidFill>
              </a:rPr>
              <a:t>t</a:t>
            </a:r>
            <a:r>
              <a:rPr lang="zh-CN" altLang="en-US" sz="2800" b="1" dirty="0">
                <a:solidFill>
                  <a:srgbClr val="03010F"/>
                </a:solidFill>
              </a:rPr>
              <a:t>为终结符或</a:t>
            </a:r>
            <a:r>
              <a:rPr lang="en-US" altLang="zh-CN" sz="2800" b="1" dirty="0">
                <a:solidFill>
                  <a:srgbClr val="03010F"/>
                </a:solidFill>
              </a:rPr>
              <a:t>ε,</a:t>
            </a:r>
            <a:r>
              <a:rPr lang="zh-CN" altLang="en-US" sz="2800" b="1" dirty="0">
                <a:solidFill>
                  <a:srgbClr val="03010F"/>
                </a:solidFill>
              </a:rPr>
              <a:t>有 </a:t>
            </a:r>
            <a:r>
              <a:rPr lang="en-US" altLang="zh-CN" sz="2800" b="1" dirty="0">
                <a:solidFill>
                  <a:srgbClr val="03010F"/>
                </a:solidFill>
              </a:rPr>
              <a:t>T(D,t)=N</a:t>
            </a:r>
            <a:endParaRPr lang="en-US" altLang="zh-CN" sz="2800" b="1" dirty="0">
              <a:solidFill>
                <a:srgbClr val="03010F"/>
              </a:solidFill>
            </a:endParaRPr>
          </a:p>
          <a:p>
            <a:pPr marL="457200" lvl="0" indent="-457200" eaLnBrk="1" hangingPunct="1">
              <a:spcBef>
                <a:spcPct val="50000"/>
              </a:spcBef>
              <a:buClr>
                <a:schemeClr val="folHlink"/>
              </a:buClr>
              <a:buSzPct val="95000"/>
              <a:buFont typeface="Wingdings" panose="05000000000000000000" pitchFamily="2" charset="2"/>
              <a:buAutoNum type="arabicParenR" startAt="6"/>
            </a:pPr>
            <a:r>
              <a:rPr lang="en-US" altLang="zh-CN" sz="2800" b="1" dirty="0">
                <a:solidFill>
                  <a:srgbClr val="03010F"/>
                </a:solidFill>
              </a:rPr>
              <a:t> </a:t>
            </a:r>
            <a:r>
              <a:rPr lang="zh-CN" altLang="en-US" sz="2800" b="1" dirty="0">
                <a:solidFill>
                  <a:srgbClr val="03010F"/>
                </a:solidFill>
              </a:rPr>
              <a:t>对</a:t>
            </a:r>
            <a:r>
              <a:rPr lang="en-US" altLang="zh-CN" sz="2800" b="1" dirty="0">
                <a:solidFill>
                  <a:srgbClr val="03010F"/>
                </a:solidFill>
              </a:rPr>
              <a:t>V</a:t>
            </a:r>
            <a:r>
              <a:rPr lang="en-US" altLang="zh-CN" sz="2800" b="1" baseline="-25000" dirty="0">
                <a:solidFill>
                  <a:srgbClr val="03010F"/>
                </a:solidFill>
              </a:rPr>
              <a:t>T</a:t>
            </a:r>
            <a:r>
              <a:rPr lang="zh-CN" altLang="en-US" sz="2800" b="1" dirty="0">
                <a:solidFill>
                  <a:srgbClr val="03010F"/>
                </a:solidFill>
              </a:rPr>
              <a:t>中的每一个</a:t>
            </a:r>
            <a:r>
              <a:rPr lang="en-US" altLang="zh-CN" sz="2800" b="1" dirty="0">
                <a:solidFill>
                  <a:srgbClr val="03010F"/>
                </a:solidFill>
              </a:rPr>
              <a:t>a ,</a:t>
            </a:r>
            <a:r>
              <a:rPr lang="zh-CN" altLang="en-US" sz="2800" b="1" dirty="0">
                <a:solidFill>
                  <a:srgbClr val="03010F"/>
                </a:solidFill>
              </a:rPr>
              <a:t>有</a:t>
            </a:r>
            <a:r>
              <a:rPr lang="en-US" altLang="zh-CN" sz="2800" b="1" dirty="0">
                <a:solidFill>
                  <a:srgbClr val="03010F"/>
                </a:solidFill>
              </a:rPr>
              <a:t>T(N,a)=φ</a:t>
            </a:r>
            <a:endParaRPr lang="zh-CN" altLang="en-US" sz="2800" b="1" dirty="0">
              <a:solidFill>
                <a:srgbClr val="03010F"/>
              </a:solidFill>
            </a:endParaRPr>
          </a:p>
        </p:txBody>
      </p:sp>
      <p:sp>
        <p:nvSpPr>
          <p:cNvPr id="64518" name="AutoShape 3">
            <a:hlinkClick r:id="rId1" action="ppaction://hlinksldjump"/>
          </p:cNvPr>
          <p:cNvSpPr/>
          <p:nvPr/>
        </p:nvSpPr>
        <p:spPr>
          <a:xfrm>
            <a:off x="6516688" y="4797425"/>
            <a:ext cx="1008062" cy="360363"/>
          </a:xfrm>
          <a:prstGeom prst="curvedDownArrow">
            <a:avLst>
              <a:gd name="adj1" fmla="val 55947"/>
              <a:gd name="adj2" fmla="val 111894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91842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charRg st="3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91842">
                                            <p:txEl>
                                              <p:charRg st="3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charRg st="63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291842">
                                            <p:txEl>
                                              <p:charRg st="63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日期占位符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5539" name="页脚占位符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5540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5541" name="Rectangle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572000" cy="3505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3500" b="1" dirty="0">
                <a:solidFill>
                  <a:srgbClr val="03010F"/>
                </a:solidFill>
              </a:rPr>
              <a:t>G［</a:t>
            </a:r>
            <a:r>
              <a:rPr lang="zh-CN" altLang="en-US" sz="3500" b="1" dirty="0">
                <a:solidFill>
                  <a:srgbClr val="03010F"/>
                </a:solidFill>
              </a:rPr>
              <a:t>Ｓ］：</a:t>
            </a:r>
            <a:endParaRPr lang="zh-CN" altLang="en-US" sz="3500" b="1" dirty="0">
              <a:solidFill>
                <a:srgbClr val="03010F"/>
              </a:solidFill>
            </a:endParaRP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500" b="1" dirty="0">
                <a:solidFill>
                  <a:srgbClr val="03010F"/>
                </a:solidFill>
              </a:rPr>
              <a:t>  </a:t>
            </a:r>
            <a:r>
              <a:rPr lang="en-US" altLang="zh-CN" sz="3500" b="1" dirty="0">
                <a:solidFill>
                  <a:srgbClr val="03010F"/>
                </a:solidFill>
              </a:rPr>
              <a:t>S→aA|bB</a:t>
            </a:r>
            <a:endParaRPr lang="en-US" altLang="zh-CN" sz="3500" b="1" dirty="0">
              <a:solidFill>
                <a:srgbClr val="03010F"/>
              </a:solidFill>
            </a:endParaRP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3500" b="1" dirty="0">
                <a:solidFill>
                  <a:srgbClr val="03010F"/>
                </a:solidFill>
              </a:rPr>
              <a:t>  A→bB|aD|a</a:t>
            </a:r>
            <a:endParaRPr lang="en-US" altLang="zh-CN" sz="3500" b="1" dirty="0">
              <a:solidFill>
                <a:srgbClr val="03010F"/>
              </a:solidFill>
            </a:endParaRP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3500" b="1" dirty="0">
                <a:solidFill>
                  <a:srgbClr val="03010F"/>
                </a:solidFill>
              </a:rPr>
              <a:t>  B→aA|bD|b</a:t>
            </a:r>
            <a:endParaRPr lang="en-US" altLang="zh-CN" sz="3500" b="1" dirty="0">
              <a:solidFill>
                <a:srgbClr val="03010F"/>
              </a:solidFill>
            </a:endParaRP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3500" b="1" dirty="0">
                <a:solidFill>
                  <a:srgbClr val="03010F"/>
                </a:solidFill>
              </a:rPr>
              <a:t>  D→aD|bD|a|b</a:t>
            </a:r>
            <a:endParaRPr lang="en-US" altLang="zh-CN" sz="3500" b="1" dirty="0">
              <a:solidFill>
                <a:srgbClr val="03010F"/>
              </a:solidFill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4332288" y="1509713"/>
            <a:ext cx="728662" cy="696912"/>
            <a:chOff x="3010" y="1162"/>
            <a:chExt cx="459" cy="439"/>
          </a:xfrm>
        </p:grpSpPr>
        <p:cxnSp>
          <p:nvCxnSpPr>
            <p:cNvPr id="65583" name="AutoShape 4"/>
            <p:cNvCxnSpPr>
              <a:stCxn id="65566" idx="0"/>
              <a:endCxn id="65565" idx="2"/>
            </p:cNvCxnSpPr>
            <p:nvPr/>
          </p:nvCxnSpPr>
          <p:spPr>
            <a:xfrm rot="-5400000">
              <a:off x="3110" y="1242"/>
              <a:ext cx="262" cy="455"/>
            </a:xfrm>
            <a:prstGeom prst="curvedConnector2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5584" name="Text Box 5"/>
            <p:cNvSpPr txBox="1"/>
            <p:nvPr/>
          </p:nvSpPr>
          <p:spPr>
            <a:xfrm>
              <a:off x="3010" y="1162"/>
              <a:ext cx="2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dirty="0">
                  <a:solidFill>
                    <a:srgbClr val="03010F"/>
                  </a:solidFill>
                </a:rPr>
                <a:t>a</a:t>
              </a:r>
              <a:endParaRPr lang="en-US" altLang="zh-CN" sz="3200" dirty="0">
                <a:solidFill>
                  <a:srgbClr val="03010F"/>
                </a:solidFill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5280025" y="1914525"/>
            <a:ext cx="365125" cy="849313"/>
            <a:chOff x="3607" y="1417"/>
            <a:chExt cx="230" cy="535"/>
          </a:xfrm>
        </p:grpSpPr>
        <p:cxnSp>
          <p:nvCxnSpPr>
            <p:cNvPr id="65581" name="AutoShape 7"/>
            <p:cNvCxnSpPr>
              <a:stCxn id="65564" idx="7"/>
              <a:endCxn id="65565" idx="5"/>
            </p:cNvCxnSpPr>
            <p:nvPr/>
          </p:nvCxnSpPr>
          <p:spPr>
            <a:xfrm rot="-5400000">
              <a:off x="3415" y="1684"/>
              <a:ext cx="535" cy="0"/>
            </a:xfrm>
            <a:prstGeom prst="straightConnector1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5582" name="Text Box 8"/>
            <p:cNvSpPr txBox="1"/>
            <p:nvPr/>
          </p:nvSpPr>
          <p:spPr>
            <a:xfrm>
              <a:off x="3607" y="1518"/>
              <a:ext cx="2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dirty="0">
                  <a:solidFill>
                    <a:srgbClr val="03010F"/>
                  </a:solidFill>
                </a:rPr>
                <a:t>a</a:t>
              </a:r>
              <a:endParaRPr lang="en-US" altLang="zh-CN" sz="3200" dirty="0">
                <a:solidFill>
                  <a:srgbClr val="03010F"/>
                </a:solidFill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4338638" y="2555875"/>
            <a:ext cx="722312" cy="649288"/>
            <a:chOff x="3014" y="1821"/>
            <a:chExt cx="455" cy="409"/>
          </a:xfrm>
        </p:grpSpPr>
        <p:cxnSp>
          <p:nvCxnSpPr>
            <p:cNvPr id="65579" name="AutoShape 10"/>
            <p:cNvCxnSpPr>
              <a:stCxn id="65566" idx="4"/>
              <a:endCxn id="65564" idx="2"/>
            </p:cNvCxnSpPr>
            <p:nvPr/>
          </p:nvCxnSpPr>
          <p:spPr>
            <a:xfrm rot="-5400000" flipH="1">
              <a:off x="3137" y="1698"/>
              <a:ext cx="209" cy="455"/>
            </a:xfrm>
            <a:prstGeom prst="curvedConnector2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5580" name="Text Box 11"/>
            <p:cNvSpPr txBox="1"/>
            <p:nvPr/>
          </p:nvSpPr>
          <p:spPr>
            <a:xfrm>
              <a:off x="3120" y="1865"/>
              <a:ext cx="2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dirty="0">
                  <a:solidFill>
                    <a:srgbClr val="03010F"/>
                  </a:solidFill>
                </a:rPr>
                <a:t>b</a:t>
              </a:r>
              <a:endParaRPr lang="en-US" altLang="zh-CN" sz="3200" dirty="0">
                <a:solidFill>
                  <a:srgbClr val="03010F"/>
                </a:solidFill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4833938" y="1914525"/>
            <a:ext cx="387350" cy="849313"/>
            <a:chOff x="3326" y="1417"/>
            <a:chExt cx="244" cy="535"/>
          </a:xfrm>
        </p:grpSpPr>
        <p:cxnSp>
          <p:nvCxnSpPr>
            <p:cNvPr id="65577" name="AutoShape 13"/>
            <p:cNvCxnSpPr>
              <a:stCxn id="65565" idx="3"/>
              <a:endCxn id="65564" idx="1"/>
            </p:cNvCxnSpPr>
            <p:nvPr/>
          </p:nvCxnSpPr>
          <p:spPr>
            <a:xfrm rot="5400000">
              <a:off x="3238" y="1684"/>
              <a:ext cx="535" cy="0"/>
            </a:xfrm>
            <a:prstGeom prst="straightConnector1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5578" name="Text Box 14"/>
            <p:cNvSpPr txBox="1"/>
            <p:nvPr/>
          </p:nvSpPr>
          <p:spPr>
            <a:xfrm>
              <a:off x="3326" y="1547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dirty="0">
                  <a:solidFill>
                    <a:srgbClr val="03010F"/>
                  </a:solidFill>
                </a:rPr>
                <a:t>b</a:t>
              </a:r>
              <a:endParaRPr lang="en-US" altLang="zh-CN" sz="3200" dirty="0">
                <a:solidFill>
                  <a:srgbClr val="03010F"/>
                </a:solidFill>
              </a:endParaRPr>
            </a:p>
          </p:txBody>
        </p:sp>
      </p:grpSp>
      <p:grpSp>
        <p:nvGrpSpPr>
          <p:cNvPr id="6" name="Group 15"/>
          <p:cNvGrpSpPr/>
          <p:nvPr/>
        </p:nvGrpSpPr>
        <p:grpSpPr>
          <a:xfrm>
            <a:off x="5459413" y="2709863"/>
            <a:ext cx="876300" cy="579437"/>
            <a:chOff x="3720" y="1918"/>
            <a:chExt cx="552" cy="365"/>
          </a:xfrm>
        </p:grpSpPr>
        <p:cxnSp>
          <p:nvCxnSpPr>
            <p:cNvPr id="65575" name="AutoShape 16"/>
            <p:cNvCxnSpPr>
              <a:stCxn id="65564" idx="6"/>
            </p:cNvCxnSpPr>
            <p:nvPr/>
          </p:nvCxnSpPr>
          <p:spPr>
            <a:xfrm>
              <a:off x="3720" y="2030"/>
              <a:ext cx="552" cy="0"/>
            </a:xfrm>
            <a:prstGeom prst="straightConnector1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5576" name="Text Box 17"/>
            <p:cNvSpPr txBox="1"/>
            <p:nvPr/>
          </p:nvSpPr>
          <p:spPr>
            <a:xfrm>
              <a:off x="3934" y="1918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dirty="0">
                  <a:solidFill>
                    <a:srgbClr val="03010F"/>
                  </a:solidFill>
                </a:rPr>
                <a:t>b</a:t>
              </a:r>
              <a:endParaRPr lang="en-US" altLang="zh-CN" sz="3200" dirty="0">
                <a:solidFill>
                  <a:srgbClr val="03010F"/>
                </a:solidFill>
              </a:endParaRPr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6275388" y="3011488"/>
            <a:ext cx="669925" cy="677862"/>
            <a:chOff x="4234" y="2108"/>
            <a:chExt cx="422" cy="427"/>
          </a:xfrm>
        </p:grpSpPr>
        <p:cxnSp>
          <p:nvCxnSpPr>
            <p:cNvPr id="65573" name="AutoShape 19"/>
            <p:cNvCxnSpPr/>
            <p:nvPr/>
          </p:nvCxnSpPr>
          <p:spPr>
            <a:xfrm rot="-5400000" flipH="1">
              <a:off x="4396" y="2020"/>
              <a:ext cx="1" cy="177"/>
            </a:xfrm>
            <a:prstGeom prst="curvedConnector3">
              <a:avLst>
                <a:gd name="adj1" fmla="val 17600009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5574" name="Text Box 20"/>
            <p:cNvSpPr txBox="1"/>
            <p:nvPr/>
          </p:nvSpPr>
          <p:spPr>
            <a:xfrm>
              <a:off x="4234" y="2170"/>
              <a:ext cx="42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dirty="0">
                  <a:solidFill>
                    <a:srgbClr val="03010F"/>
                  </a:solidFill>
                </a:rPr>
                <a:t>a,b</a:t>
              </a:r>
              <a:endParaRPr lang="en-US" altLang="zh-CN" sz="3200" dirty="0">
                <a:solidFill>
                  <a:srgbClr val="03010F"/>
                </a:solidFill>
              </a:endParaRPr>
            </a:p>
          </p:txBody>
        </p:sp>
      </p:grpSp>
      <p:grpSp>
        <p:nvGrpSpPr>
          <p:cNvPr id="8" name="Group 21"/>
          <p:cNvGrpSpPr/>
          <p:nvPr/>
        </p:nvGrpSpPr>
        <p:grpSpPr>
          <a:xfrm>
            <a:off x="5573713" y="1722438"/>
            <a:ext cx="1020762" cy="927100"/>
            <a:chOff x="3792" y="1296"/>
            <a:chExt cx="643" cy="584"/>
          </a:xfrm>
        </p:grpSpPr>
        <p:sp>
          <p:nvSpPr>
            <p:cNvPr id="65571" name="Text Box 22"/>
            <p:cNvSpPr txBox="1"/>
            <p:nvPr/>
          </p:nvSpPr>
          <p:spPr>
            <a:xfrm>
              <a:off x="3933" y="1340"/>
              <a:ext cx="2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dirty="0">
                  <a:solidFill>
                    <a:srgbClr val="03010F"/>
                  </a:solidFill>
                </a:rPr>
                <a:t>a</a:t>
              </a:r>
              <a:endParaRPr lang="en-US" altLang="zh-CN" sz="3200" dirty="0">
                <a:solidFill>
                  <a:srgbClr val="03010F"/>
                </a:solidFill>
              </a:endParaRPr>
            </a:p>
          </p:txBody>
        </p:sp>
        <p:cxnSp>
          <p:nvCxnSpPr>
            <p:cNvPr id="65572" name="AutoShape 23"/>
            <p:cNvCxnSpPr/>
            <p:nvPr/>
          </p:nvCxnSpPr>
          <p:spPr>
            <a:xfrm>
              <a:off x="3792" y="1296"/>
              <a:ext cx="643" cy="584"/>
            </a:xfrm>
            <a:prstGeom prst="curvedConnector2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triangle" w="med" len="med"/>
            </a:ln>
          </p:spPr>
        </p:cxnSp>
      </p:grpSp>
      <p:grpSp>
        <p:nvGrpSpPr>
          <p:cNvPr id="9" name="Group 24"/>
          <p:cNvGrpSpPr/>
          <p:nvPr/>
        </p:nvGrpSpPr>
        <p:grpSpPr>
          <a:xfrm>
            <a:off x="4140200" y="1616075"/>
            <a:ext cx="3771900" cy="1446213"/>
            <a:chOff x="2889" y="1229"/>
            <a:chExt cx="2376" cy="911"/>
          </a:xfrm>
        </p:grpSpPr>
        <p:sp>
          <p:nvSpPr>
            <p:cNvPr id="65564" name="Oval 25"/>
            <p:cNvSpPr/>
            <p:nvPr/>
          </p:nvSpPr>
          <p:spPr>
            <a:xfrm>
              <a:off x="3469" y="1920"/>
              <a:ext cx="251" cy="220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3010F"/>
                  </a:solidFill>
                </a:rPr>
                <a:t>B</a:t>
              </a:r>
              <a:endParaRPr lang="en-US" altLang="zh-CN" sz="3200" b="1" dirty="0">
                <a:solidFill>
                  <a:srgbClr val="03010F"/>
                </a:solidFill>
              </a:endParaRPr>
            </a:p>
          </p:txBody>
        </p:sp>
        <p:sp>
          <p:nvSpPr>
            <p:cNvPr id="65565" name="Oval 26"/>
            <p:cNvSpPr/>
            <p:nvPr/>
          </p:nvSpPr>
          <p:spPr>
            <a:xfrm>
              <a:off x="3469" y="1229"/>
              <a:ext cx="251" cy="220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3010F"/>
                  </a:solidFill>
                </a:rPr>
                <a:t>A</a:t>
              </a:r>
              <a:endParaRPr lang="en-US" altLang="zh-CN" sz="3200" b="1" dirty="0">
                <a:solidFill>
                  <a:srgbClr val="03010F"/>
                </a:solidFill>
              </a:endParaRPr>
            </a:p>
          </p:txBody>
        </p:sp>
        <p:sp>
          <p:nvSpPr>
            <p:cNvPr id="65566" name="Oval 27"/>
            <p:cNvSpPr/>
            <p:nvPr/>
          </p:nvSpPr>
          <p:spPr>
            <a:xfrm>
              <a:off x="2889" y="1601"/>
              <a:ext cx="249" cy="220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3010F"/>
                  </a:solidFill>
                </a:rPr>
                <a:t>S</a:t>
              </a:r>
              <a:endParaRPr lang="en-US" altLang="zh-CN" sz="3200" b="1" dirty="0">
                <a:solidFill>
                  <a:srgbClr val="03010F"/>
                </a:solidFill>
              </a:endParaRPr>
            </a:p>
          </p:txBody>
        </p:sp>
        <p:sp>
          <p:nvSpPr>
            <p:cNvPr id="65567" name="Oval 28"/>
            <p:cNvSpPr/>
            <p:nvPr/>
          </p:nvSpPr>
          <p:spPr>
            <a:xfrm>
              <a:off x="4272" y="1872"/>
              <a:ext cx="240" cy="239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3010F"/>
                  </a:solidFill>
                </a:rPr>
                <a:t>D</a:t>
              </a:r>
              <a:endParaRPr lang="en-US" altLang="zh-CN" sz="3200" b="1" dirty="0">
                <a:solidFill>
                  <a:srgbClr val="03010F"/>
                </a:solidFill>
              </a:endParaRPr>
            </a:p>
          </p:txBody>
        </p:sp>
        <p:grpSp>
          <p:nvGrpSpPr>
            <p:cNvPr id="65568" name="Group 29"/>
            <p:cNvGrpSpPr/>
            <p:nvPr/>
          </p:nvGrpSpPr>
          <p:grpSpPr>
            <a:xfrm>
              <a:off x="5040" y="1872"/>
              <a:ext cx="225" cy="239"/>
              <a:chOff x="3456" y="2688"/>
              <a:chExt cx="432" cy="432"/>
            </a:xfrm>
          </p:grpSpPr>
          <p:sp>
            <p:nvSpPr>
              <p:cNvPr id="65569" name="Oval 30"/>
              <p:cNvSpPr/>
              <p:nvPr/>
            </p:nvSpPr>
            <p:spPr>
              <a:xfrm>
                <a:off x="3456" y="2688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lnSpc>
                    <a:spcPct val="90000"/>
                  </a:lnSpc>
                  <a:buFont typeface="Wingdings" panose="05000000000000000000" pitchFamily="2" charset="2"/>
                  <a:buChar char="•"/>
                </a:pPr>
                <a:endParaRPr lang="zh-CN" altLang="en-US" sz="180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65570" name="Oval 31"/>
              <p:cNvSpPr/>
              <p:nvPr/>
            </p:nvSpPr>
            <p:spPr>
              <a:xfrm>
                <a:off x="3504" y="2736"/>
                <a:ext cx="336" cy="336"/>
              </a:xfrm>
              <a:prstGeom prst="ellipse">
                <a:avLst/>
              </a:prstGeom>
              <a:solidFill>
                <a:schemeClr val="bg2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200" b="1" dirty="0">
                    <a:solidFill>
                      <a:srgbClr val="03010F"/>
                    </a:solidFill>
                  </a:rPr>
                  <a:t>N</a:t>
                </a:r>
                <a:endParaRPr lang="en-US" altLang="zh-CN" sz="3200" b="1" dirty="0">
                  <a:solidFill>
                    <a:srgbClr val="03010F"/>
                  </a:solidFill>
                </a:endParaRPr>
              </a:p>
            </p:txBody>
          </p:sp>
        </p:grpSp>
      </p:grpSp>
      <p:grpSp>
        <p:nvGrpSpPr>
          <p:cNvPr id="11" name="Group 32"/>
          <p:cNvGrpSpPr/>
          <p:nvPr/>
        </p:nvGrpSpPr>
        <p:grpSpPr>
          <a:xfrm>
            <a:off x="5497513" y="1433513"/>
            <a:ext cx="2236787" cy="1246187"/>
            <a:chOff x="3744" y="1114"/>
            <a:chExt cx="1409" cy="785"/>
          </a:xfrm>
        </p:grpSpPr>
        <p:cxnSp>
          <p:nvCxnSpPr>
            <p:cNvPr id="65562" name="AutoShape 33"/>
            <p:cNvCxnSpPr>
              <a:endCxn id="65570" idx="0"/>
            </p:cNvCxnSpPr>
            <p:nvPr/>
          </p:nvCxnSpPr>
          <p:spPr>
            <a:xfrm>
              <a:off x="3744" y="1248"/>
              <a:ext cx="1409" cy="651"/>
            </a:xfrm>
            <a:prstGeom prst="curvedConnector2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5563" name="Text Box 34"/>
            <p:cNvSpPr txBox="1"/>
            <p:nvPr/>
          </p:nvSpPr>
          <p:spPr>
            <a:xfrm>
              <a:off x="4560" y="1114"/>
              <a:ext cx="27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dirty="0">
                  <a:solidFill>
                    <a:srgbClr val="03010F"/>
                  </a:solidFill>
                </a:rPr>
                <a:t>a</a:t>
              </a:r>
              <a:endParaRPr lang="en-US" altLang="zh-CN" sz="3200" dirty="0">
                <a:solidFill>
                  <a:srgbClr val="03010F"/>
                </a:solidFill>
              </a:endParaRPr>
            </a:p>
          </p:txBody>
        </p:sp>
      </p:grpSp>
      <p:grpSp>
        <p:nvGrpSpPr>
          <p:cNvPr id="12" name="Group 35"/>
          <p:cNvGrpSpPr/>
          <p:nvPr/>
        </p:nvGrpSpPr>
        <p:grpSpPr>
          <a:xfrm>
            <a:off x="5421313" y="2941638"/>
            <a:ext cx="2214562" cy="976312"/>
            <a:chOff x="3696" y="2064"/>
            <a:chExt cx="1395" cy="615"/>
          </a:xfrm>
        </p:grpSpPr>
        <p:cxnSp>
          <p:nvCxnSpPr>
            <p:cNvPr id="65560" name="AutoShape 36"/>
            <p:cNvCxnSpPr/>
            <p:nvPr/>
          </p:nvCxnSpPr>
          <p:spPr>
            <a:xfrm flipV="1">
              <a:off x="3696" y="2064"/>
              <a:ext cx="1395" cy="7"/>
            </a:xfrm>
            <a:prstGeom prst="curvedConnector4">
              <a:avLst>
                <a:gd name="adj1" fmla="val 19282"/>
                <a:gd name="adj2" fmla="val -6528574"/>
              </a:avLst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5561" name="Text Box 37"/>
            <p:cNvSpPr txBox="1"/>
            <p:nvPr/>
          </p:nvSpPr>
          <p:spPr>
            <a:xfrm>
              <a:off x="3936" y="2314"/>
              <a:ext cx="2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dirty="0">
                  <a:solidFill>
                    <a:srgbClr val="03010F"/>
                  </a:solidFill>
                </a:rPr>
                <a:t>b</a:t>
              </a:r>
              <a:endParaRPr lang="en-US" altLang="zh-CN" sz="3200" dirty="0">
                <a:solidFill>
                  <a:srgbClr val="03010F"/>
                </a:solidFill>
              </a:endParaRPr>
            </a:p>
          </p:txBody>
        </p:sp>
      </p:grpSp>
      <p:grpSp>
        <p:nvGrpSpPr>
          <p:cNvPr id="13" name="Group 38"/>
          <p:cNvGrpSpPr/>
          <p:nvPr/>
        </p:nvGrpSpPr>
        <p:grpSpPr>
          <a:xfrm>
            <a:off x="6716713" y="2271713"/>
            <a:ext cx="919162" cy="579437"/>
            <a:chOff x="4512" y="1642"/>
            <a:chExt cx="579" cy="365"/>
          </a:xfrm>
        </p:grpSpPr>
        <p:cxnSp>
          <p:nvCxnSpPr>
            <p:cNvPr id="65558" name="AutoShape 39"/>
            <p:cNvCxnSpPr>
              <a:endCxn id="65570" idx="1"/>
            </p:cNvCxnSpPr>
            <p:nvPr/>
          </p:nvCxnSpPr>
          <p:spPr>
            <a:xfrm>
              <a:off x="4512" y="1920"/>
              <a:ext cx="579" cy="6"/>
            </a:xfrm>
            <a:prstGeom prst="curvedConnector4">
              <a:avLst>
                <a:gd name="adj1" fmla="val 47667"/>
                <a:gd name="adj2" fmla="val -316667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5559" name="Text Box 40"/>
            <p:cNvSpPr txBox="1"/>
            <p:nvPr/>
          </p:nvSpPr>
          <p:spPr>
            <a:xfrm>
              <a:off x="4656" y="1642"/>
              <a:ext cx="24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dirty="0">
                  <a:solidFill>
                    <a:srgbClr val="03010F"/>
                  </a:solidFill>
                </a:rPr>
                <a:t>a</a:t>
              </a:r>
              <a:endParaRPr lang="en-US" altLang="zh-CN" sz="3200" dirty="0">
                <a:solidFill>
                  <a:srgbClr val="03010F"/>
                </a:solidFill>
              </a:endParaRPr>
            </a:p>
          </p:txBody>
        </p:sp>
      </p:grpSp>
      <p:grpSp>
        <p:nvGrpSpPr>
          <p:cNvPr id="14" name="Group 41"/>
          <p:cNvGrpSpPr/>
          <p:nvPr/>
        </p:nvGrpSpPr>
        <p:grpSpPr>
          <a:xfrm>
            <a:off x="6792913" y="2728913"/>
            <a:ext cx="795337" cy="579437"/>
            <a:chOff x="4560" y="1930"/>
            <a:chExt cx="501" cy="365"/>
          </a:xfrm>
        </p:grpSpPr>
        <p:cxnSp>
          <p:nvCxnSpPr>
            <p:cNvPr id="65556" name="AutoShape 42"/>
            <p:cNvCxnSpPr/>
            <p:nvPr/>
          </p:nvCxnSpPr>
          <p:spPr>
            <a:xfrm>
              <a:off x="4560" y="2064"/>
              <a:ext cx="501" cy="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5557" name="Text Box 43"/>
            <p:cNvSpPr txBox="1"/>
            <p:nvPr/>
          </p:nvSpPr>
          <p:spPr>
            <a:xfrm>
              <a:off x="4608" y="1930"/>
              <a:ext cx="2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dirty="0">
                  <a:solidFill>
                    <a:srgbClr val="03010F"/>
                  </a:solidFill>
                </a:rPr>
                <a:t>b</a:t>
              </a:r>
              <a:endParaRPr lang="en-US" altLang="zh-CN" sz="3200" dirty="0">
                <a:solidFill>
                  <a:srgbClr val="03010F"/>
                </a:solidFill>
              </a:endParaRPr>
            </a:p>
          </p:txBody>
        </p:sp>
      </p:grpSp>
      <p:sp>
        <p:nvSpPr>
          <p:cNvPr id="292908" name="Line 44"/>
          <p:cNvSpPr/>
          <p:nvPr/>
        </p:nvSpPr>
        <p:spPr>
          <a:xfrm>
            <a:off x="3668713" y="2408238"/>
            <a:ext cx="457200" cy="0"/>
          </a:xfrm>
          <a:prstGeom prst="line">
            <a:avLst/>
          </a:prstGeom>
          <a:ln w="9525" cap="flat" cmpd="sng">
            <a:solidFill>
              <a:srgbClr val="07070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5555" name="AutoShape 45">
            <a:hlinkClick r:id="rId1" action="ppaction://hlinksldjump"/>
          </p:cNvPr>
          <p:cNvSpPr/>
          <p:nvPr/>
        </p:nvSpPr>
        <p:spPr>
          <a:xfrm>
            <a:off x="7524750" y="5084763"/>
            <a:ext cx="576263" cy="288925"/>
          </a:xfrm>
          <a:prstGeom prst="curvedUpArrow">
            <a:avLst>
              <a:gd name="adj1" fmla="val 39890"/>
              <a:gd name="adj2" fmla="val 7978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9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656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656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93890" name="Rectangle 2"/>
          <p:cNvSpPr>
            <a:spLocks noGrp="1"/>
          </p:cNvSpPr>
          <p:nvPr>
            <p:ph idx="1"/>
          </p:nvPr>
        </p:nvSpPr>
        <p:spPr>
          <a:xfrm>
            <a:off x="609600" y="1557338"/>
            <a:ext cx="8534400" cy="33528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None/>
            </a:pPr>
            <a:r>
              <a:rPr lang="zh-CN" altLang="en-US" sz="2600" b="1" dirty="0">
                <a:solidFill>
                  <a:srgbClr val="03010F"/>
                </a:solidFill>
                <a:latin typeface="宋体" panose="02010600030101010101" pitchFamily="2" charset="-122"/>
              </a:rPr>
              <a:t>所求文法</a:t>
            </a:r>
            <a:r>
              <a:rPr lang="en-US" altLang="zh-CN" sz="2600" b="1" dirty="0">
                <a:solidFill>
                  <a:srgbClr val="03010F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600" b="1" dirty="0">
                <a:solidFill>
                  <a:srgbClr val="03010F"/>
                </a:solidFill>
                <a:latin typeface="宋体" panose="02010600030101010101" pitchFamily="2" charset="-122"/>
              </a:rPr>
              <a:t>的构造方法：</a:t>
            </a:r>
            <a:endParaRPr lang="zh-CN" altLang="en-US" sz="2600" b="1" dirty="0">
              <a:solidFill>
                <a:srgbClr val="03010F"/>
              </a:solidFill>
              <a:latin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rabicParenR"/>
            </a:pPr>
            <a:r>
              <a:rPr lang="en-US" altLang="zh-CN" sz="2600" b="1" dirty="0">
                <a:solidFill>
                  <a:srgbClr val="03010F"/>
                </a:solidFill>
              </a:rPr>
              <a:t>V</a:t>
            </a:r>
            <a:r>
              <a:rPr lang="en-US" altLang="zh-CN" sz="2600" b="1" baseline="-25000" dirty="0">
                <a:solidFill>
                  <a:srgbClr val="03010F"/>
                </a:solidFill>
              </a:rPr>
              <a:t>T </a:t>
            </a:r>
            <a:r>
              <a:rPr lang="en-US" altLang="zh-CN" sz="2600" b="1" dirty="0">
                <a:solidFill>
                  <a:srgbClr val="03010F"/>
                </a:solidFill>
              </a:rPr>
              <a:t>= </a:t>
            </a:r>
            <a:r>
              <a:rPr lang="en-US" altLang="zh-CN" sz="2600" b="1" dirty="0">
                <a:solidFill>
                  <a:srgbClr val="F33345"/>
                </a:solidFill>
              </a:rPr>
              <a:t>∑</a:t>
            </a:r>
            <a:endParaRPr lang="en-US" altLang="zh-CN" sz="2600" b="1" dirty="0">
              <a:solidFill>
                <a:srgbClr val="F33345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rabicParenR" startAt="2"/>
            </a:pPr>
            <a:r>
              <a:rPr lang="en-US" altLang="zh-CN" sz="2600" b="1" dirty="0">
                <a:solidFill>
                  <a:srgbClr val="03010F"/>
                </a:solidFill>
              </a:rPr>
              <a:t>V</a:t>
            </a:r>
            <a:r>
              <a:rPr lang="en-US" altLang="zh-CN" sz="2600" b="1" baseline="-25000" dirty="0">
                <a:solidFill>
                  <a:srgbClr val="03010F"/>
                </a:solidFill>
              </a:rPr>
              <a:t>N </a:t>
            </a:r>
            <a:r>
              <a:rPr lang="en-US" altLang="zh-CN" sz="2600" b="1" dirty="0">
                <a:solidFill>
                  <a:srgbClr val="03010F"/>
                </a:solidFill>
              </a:rPr>
              <a:t>= </a:t>
            </a:r>
            <a:r>
              <a:rPr lang="en-US" altLang="zh-CN" sz="2600" b="1" dirty="0">
                <a:solidFill>
                  <a:srgbClr val="F33345"/>
                </a:solidFill>
              </a:rPr>
              <a:t>S</a:t>
            </a:r>
            <a:endParaRPr lang="en-US" altLang="zh-CN" sz="2600" b="1" dirty="0">
              <a:solidFill>
                <a:srgbClr val="F33345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rabicParenR" startAt="3"/>
            </a:pPr>
            <a:r>
              <a:rPr lang="en-US" altLang="zh-CN" sz="2600" b="1" dirty="0">
                <a:solidFill>
                  <a:srgbClr val="03010F"/>
                </a:solidFill>
              </a:rPr>
              <a:t>S’ = </a:t>
            </a:r>
            <a:r>
              <a:rPr lang="en-US" altLang="zh-CN" sz="2600" b="1" dirty="0">
                <a:solidFill>
                  <a:srgbClr val="F33345"/>
                </a:solidFill>
              </a:rPr>
              <a:t>s</a:t>
            </a:r>
            <a:r>
              <a:rPr lang="en-US" altLang="zh-CN" sz="2600" b="1" baseline="-25000" dirty="0">
                <a:solidFill>
                  <a:srgbClr val="F33345"/>
                </a:solidFill>
              </a:rPr>
              <a:t>0</a:t>
            </a:r>
            <a:endParaRPr lang="en-US" altLang="zh-CN" sz="2600" b="1" dirty="0">
              <a:solidFill>
                <a:srgbClr val="F33345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rabicParenR" startAt="4"/>
            </a:pPr>
            <a:r>
              <a:rPr lang="zh-CN" altLang="en-US" sz="2600" b="1" dirty="0">
                <a:solidFill>
                  <a:srgbClr val="03010F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sz="2600" b="1" dirty="0">
                <a:solidFill>
                  <a:srgbClr val="03010F"/>
                </a:solidFill>
              </a:rPr>
              <a:t>T(D,t)=B</a:t>
            </a:r>
            <a:r>
              <a:rPr lang="en-US" altLang="zh-CN" sz="2600" b="1" dirty="0">
                <a:solidFill>
                  <a:srgbClr val="03010F"/>
                </a:solidFill>
                <a:latin typeface="宋体" panose="02010600030101010101" pitchFamily="2" charset="-122"/>
              </a:rPr>
              <a:t> ，</a:t>
            </a:r>
            <a:r>
              <a:rPr lang="zh-CN" altLang="en-US" sz="2600" b="1" dirty="0">
                <a:solidFill>
                  <a:srgbClr val="03010F"/>
                </a:solidFill>
                <a:latin typeface="宋体" panose="02010600030101010101" pitchFamily="2" charset="-122"/>
              </a:rPr>
              <a:t>则产生式</a:t>
            </a:r>
            <a:r>
              <a:rPr lang="en-US" altLang="zh-CN" sz="2600" b="1" dirty="0">
                <a:solidFill>
                  <a:srgbClr val="03010F"/>
                </a:solidFill>
              </a:rPr>
              <a:t>D→tB</a:t>
            </a:r>
            <a:r>
              <a:rPr lang="zh-CN" altLang="en-US" sz="2600" b="1" dirty="0">
                <a:solidFill>
                  <a:srgbClr val="03010F"/>
                </a:solidFill>
                <a:latin typeface="宋体" panose="02010600030101010101" pitchFamily="2" charset="-122"/>
              </a:rPr>
              <a:t>加入</a:t>
            </a:r>
            <a:r>
              <a:rPr lang="en-US" altLang="zh-CN" sz="2600" b="1" dirty="0">
                <a:solidFill>
                  <a:srgbClr val="03010F"/>
                </a:solidFill>
              </a:rPr>
              <a:t>P</a:t>
            </a:r>
            <a:r>
              <a:rPr lang="zh-CN" altLang="en-US" sz="2600" b="1" dirty="0">
                <a:solidFill>
                  <a:srgbClr val="03010F"/>
                </a:solidFill>
                <a:latin typeface="宋体" panose="02010600030101010101" pitchFamily="2" charset="-122"/>
              </a:rPr>
              <a:t>中, 如果</a:t>
            </a:r>
            <a:r>
              <a:rPr lang="en-US" altLang="zh-CN" sz="2600" b="1" dirty="0">
                <a:solidFill>
                  <a:srgbClr val="FF0066"/>
                </a:solidFill>
              </a:rPr>
              <a:t>B</a:t>
            </a:r>
            <a:r>
              <a:rPr lang="en-US" altLang="zh-CN" sz="2600" b="1" dirty="0">
                <a:solidFill>
                  <a:srgbClr val="FF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F33345"/>
                </a:solidFill>
              </a:rPr>
              <a:t>A</a:t>
            </a:r>
            <a:r>
              <a:rPr lang="zh-CN" altLang="en-US" sz="2600" b="1" dirty="0">
                <a:solidFill>
                  <a:srgbClr val="03010F"/>
                </a:solidFill>
                <a:latin typeface="宋体" panose="02010600030101010101" pitchFamily="2" charset="-122"/>
              </a:rPr>
              <a:t>，同时将产生式</a:t>
            </a:r>
            <a:r>
              <a:rPr lang="en-US" altLang="zh-CN" sz="2600" b="1" dirty="0">
                <a:solidFill>
                  <a:srgbClr val="03010F"/>
                </a:solidFill>
              </a:rPr>
              <a:t>D→t</a:t>
            </a:r>
            <a:r>
              <a:rPr lang="zh-CN" altLang="en-US" sz="2600" b="1" dirty="0">
                <a:solidFill>
                  <a:srgbClr val="03010F"/>
                </a:solidFill>
                <a:latin typeface="宋体" panose="02010600030101010101" pitchFamily="2" charset="-122"/>
              </a:rPr>
              <a:t>也加入</a:t>
            </a:r>
            <a:r>
              <a:rPr lang="en-US" altLang="zh-CN" sz="2600" b="1" dirty="0">
                <a:solidFill>
                  <a:srgbClr val="03010F"/>
                </a:solidFill>
              </a:rPr>
              <a:t>P</a:t>
            </a:r>
            <a:r>
              <a:rPr lang="zh-CN" altLang="en-US" sz="2600" b="1" dirty="0">
                <a:solidFill>
                  <a:srgbClr val="03010F"/>
                </a:solidFill>
                <a:latin typeface="宋体" panose="02010600030101010101" pitchFamily="2" charset="-122"/>
              </a:rPr>
              <a:t>中。</a:t>
            </a:r>
            <a:endParaRPr lang="zh-CN" altLang="en-US" sz="2600" b="1" dirty="0">
              <a:solidFill>
                <a:srgbClr val="03010F"/>
              </a:solidFill>
              <a:latin typeface="宋体" panose="02010600030101010101" pitchFamily="2" charset="-122"/>
            </a:endParaRPr>
          </a:p>
        </p:txBody>
      </p:sp>
      <p:sp>
        <p:nvSpPr>
          <p:cNvPr id="66566" name="Rectangle 3"/>
          <p:cNvSpPr/>
          <p:nvPr/>
        </p:nvSpPr>
        <p:spPr>
          <a:xfrm>
            <a:off x="519113" y="604838"/>
            <a:ext cx="84455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SzPct val="90000"/>
              <a:buFont typeface="Wingdings" panose="05000000000000000000" pitchFamily="2" charset="2"/>
              <a:buAutoNum type="arabicPeriod" startAt="4"/>
            </a:pPr>
            <a:r>
              <a:rPr lang="zh-CN" altLang="en-US" sz="2800" b="1" dirty="0">
                <a:solidFill>
                  <a:srgbClr val="03010F"/>
                </a:solidFill>
                <a:latin typeface="宋体" panose="02010600030101010101" pitchFamily="2" charset="-122"/>
              </a:rPr>
              <a:t>已知一有</a:t>
            </a:r>
            <a:r>
              <a:rPr lang="zh-CN" altLang="en-US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穷自动机</a:t>
            </a:r>
            <a:r>
              <a:rPr lang="en-US" altLang="zh-CN" sz="2800" b="1" dirty="0">
                <a:solidFill>
                  <a:srgbClr val="FF0066"/>
                </a:solidFill>
              </a:rPr>
              <a:t>M</a:t>
            </a:r>
            <a:r>
              <a:rPr lang="en-US" altLang="zh-CN" sz="2800" b="1" dirty="0">
                <a:solidFill>
                  <a:srgbClr val="03010F"/>
                </a:solidFill>
              </a:rPr>
              <a:t>= (</a:t>
            </a:r>
            <a:r>
              <a:rPr lang="en-US" altLang="zh-CN" sz="2800" b="1" dirty="0">
                <a:solidFill>
                  <a:srgbClr val="F33345"/>
                </a:solidFill>
              </a:rPr>
              <a:t>S,∑,T,s</a:t>
            </a:r>
            <a:r>
              <a:rPr lang="en-US" altLang="zh-CN" sz="2800" b="1" baseline="-25000" dirty="0">
                <a:solidFill>
                  <a:srgbClr val="F33345"/>
                </a:solidFill>
              </a:rPr>
              <a:t>0</a:t>
            </a:r>
            <a:r>
              <a:rPr lang="en-US" altLang="zh-CN" sz="2800" b="1" dirty="0">
                <a:solidFill>
                  <a:srgbClr val="F33345"/>
                </a:solidFill>
              </a:rPr>
              <a:t>,A</a:t>
            </a:r>
            <a:r>
              <a:rPr lang="en-US" altLang="zh-CN" sz="2800" b="1" dirty="0">
                <a:solidFill>
                  <a:srgbClr val="03010F"/>
                </a:solidFill>
              </a:rPr>
              <a:t>)</a:t>
            </a:r>
            <a:r>
              <a:rPr lang="en-US" altLang="zh-CN" sz="2800" b="1" dirty="0">
                <a:solidFill>
                  <a:srgbClr val="03010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3010F"/>
                </a:solidFill>
                <a:latin typeface="宋体" panose="02010600030101010101" pitchFamily="2" charset="-122"/>
              </a:rPr>
              <a:t>存在有</a:t>
            </a:r>
            <a:r>
              <a:rPr lang="zh-CN" altLang="en-US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一个3型文法</a:t>
            </a:r>
            <a:r>
              <a:rPr lang="en-US" altLang="zh-CN" sz="2800" b="1" dirty="0">
                <a:solidFill>
                  <a:srgbClr val="03010F"/>
                </a:solidFill>
              </a:rPr>
              <a:t>G=(V</a:t>
            </a:r>
            <a:r>
              <a:rPr lang="en-US" altLang="zh-CN" sz="2800" b="1" baseline="-25000" dirty="0">
                <a:solidFill>
                  <a:srgbClr val="03010F"/>
                </a:solidFill>
              </a:rPr>
              <a:t>N</a:t>
            </a:r>
            <a:r>
              <a:rPr lang="en-US" altLang="zh-CN" sz="2800" b="1" dirty="0">
                <a:solidFill>
                  <a:srgbClr val="03010F"/>
                </a:solidFill>
              </a:rPr>
              <a:t>,V</a:t>
            </a:r>
            <a:r>
              <a:rPr lang="en-US" altLang="zh-CN" sz="2800" b="1" baseline="-25000" dirty="0">
                <a:solidFill>
                  <a:srgbClr val="03010F"/>
                </a:solidFill>
              </a:rPr>
              <a:t>T</a:t>
            </a:r>
            <a:r>
              <a:rPr lang="en-US" altLang="zh-CN" sz="2800" b="1" dirty="0">
                <a:solidFill>
                  <a:srgbClr val="03010F"/>
                </a:solidFill>
              </a:rPr>
              <a:t>,P,S’)</a:t>
            </a:r>
            <a:r>
              <a:rPr lang="en-US" altLang="zh-CN" sz="2800" b="1" dirty="0">
                <a:solidFill>
                  <a:srgbClr val="03010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3010F"/>
                </a:solidFill>
                <a:latin typeface="宋体" panose="02010600030101010101" pitchFamily="2" charset="-122"/>
              </a:rPr>
              <a:t>使得</a:t>
            </a:r>
            <a:r>
              <a:rPr lang="en-US" altLang="zh-CN" sz="2800" b="1" dirty="0">
                <a:solidFill>
                  <a:srgbClr val="03010F"/>
                </a:solidFill>
              </a:rPr>
              <a:t>L(G)=L(M)</a:t>
            </a:r>
            <a:endParaRPr lang="zh-CN" altLang="en-US" sz="3200" b="1" dirty="0">
              <a:solidFill>
                <a:srgbClr val="03010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9389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12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93890">
                                            <p:txEl>
                                              <p:charRg st="12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19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93890">
                                            <p:txEl>
                                              <p:charRg st="19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93890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3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93890">
                                            <p:txEl>
                                              <p:charRg st="34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日期占位符 4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7587" name="页脚占位符 5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7588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7589" name="Rectangle 2"/>
          <p:cNvSpPr>
            <a:spLocks noGrp="1"/>
          </p:cNvSpPr>
          <p:nvPr>
            <p:ph sz="half" idx="2"/>
          </p:nvPr>
        </p:nvSpPr>
        <p:spPr>
          <a:xfrm>
            <a:off x="3492500" y="1052513"/>
            <a:ext cx="5105400" cy="3124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03010F"/>
                </a:solidFill>
                <a:latin typeface="+mn-lt"/>
                <a:ea typeface="+mn-ea"/>
                <a:cs typeface="+mn-cs"/>
              </a:rPr>
              <a:t>G[</a:t>
            </a:r>
            <a:r>
              <a:rPr lang="zh-CN" altLang="en-US" sz="3000" b="1" dirty="0">
                <a:solidFill>
                  <a:srgbClr val="03010F"/>
                </a:solidFill>
                <a:latin typeface="+mn-lt"/>
                <a:ea typeface="+mn-ea"/>
                <a:cs typeface="+mn-cs"/>
              </a:rPr>
              <a:t>Ｓ]</a:t>
            </a:r>
            <a:r>
              <a:rPr lang="zh-CN" altLang="en-US" sz="3500" b="1" dirty="0">
                <a:solidFill>
                  <a:srgbClr val="03010F"/>
                </a:solidFill>
                <a:latin typeface="宋体" panose="02010600030101010101" pitchFamily="2" charset="-122"/>
                <a:ea typeface="+mn-ea"/>
                <a:cs typeface="+mn-cs"/>
              </a:rPr>
              <a:t>：</a:t>
            </a:r>
            <a:endParaRPr lang="zh-CN" altLang="en-US" sz="3500" b="1" dirty="0">
              <a:solidFill>
                <a:srgbClr val="03010F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zh-CN" altLang="en-US" sz="3500" b="1" dirty="0">
                <a:solidFill>
                  <a:srgbClr val="03010F"/>
                </a:solidFill>
                <a:latin typeface="宋体" panose="02010600030101010101" pitchFamily="2" charset="-122"/>
                <a:ea typeface="+mn-ea"/>
                <a:cs typeface="+mn-cs"/>
              </a:rPr>
              <a:t>      </a:t>
            </a:r>
            <a:r>
              <a:rPr lang="en-US" altLang="zh-CN" sz="3500" b="1" dirty="0">
                <a:solidFill>
                  <a:srgbClr val="03010F"/>
                </a:solidFill>
                <a:latin typeface="宋体" panose="02010600030101010101" pitchFamily="2" charset="-122"/>
                <a:ea typeface="+mn-ea"/>
                <a:cs typeface="+mn-cs"/>
              </a:rPr>
              <a:t>S→aA|bB</a:t>
            </a:r>
            <a:endParaRPr lang="en-US" altLang="zh-CN" sz="3500" b="1" dirty="0">
              <a:solidFill>
                <a:srgbClr val="03010F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3500" b="1" dirty="0">
                <a:solidFill>
                  <a:srgbClr val="03010F"/>
                </a:solidFill>
                <a:latin typeface="宋体" panose="02010600030101010101" pitchFamily="2" charset="-122"/>
                <a:ea typeface="+mn-ea"/>
                <a:cs typeface="+mn-cs"/>
              </a:rPr>
              <a:t>      A→bB|aD</a:t>
            </a:r>
            <a:endParaRPr lang="en-US" altLang="zh-CN" sz="3500" b="1" dirty="0">
              <a:solidFill>
                <a:srgbClr val="03010F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3500" b="1" dirty="0">
                <a:solidFill>
                  <a:srgbClr val="03010F"/>
                </a:solidFill>
                <a:latin typeface="宋体" panose="02010600030101010101" pitchFamily="2" charset="-122"/>
                <a:ea typeface="+mn-ea"/>
                <a:cs typeface="+mn-cs"/>
              </a:rPr>
              <a:t>      B→aA|bD</a:t>
            </a:r>
            <a:endParaRPr lang="en-US" altLang="zh-CN" sz="3500" b="1" dirty="0">
              <a:solidFill>
                <a:srgbClr val="03010F"/>
              </a:solidFill>
              <a:latin typeface="宋体" panose="02010600030101010101" pitchFamily="2" charset="-122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Tx/>
              <a:buFont typeface="Wingdings" panose="05000000000000000000" pitchFamily="2" charset="2"/>
              <a:buNone/>
            </a:pPr>
            <a:r>
              <a:rPr lang="en-US" altLang="zh-CN" sz="3500" b="1" dirty="0">
                <a:solidFill>
                  <a:srgbClr val="03010F"/>
                </a:solidFill>
                <a:latin typeface="宋体" panose="02010600030101010101" pitchFamily="2" charset="-122"/>
                <a:ea typeface="+mn-ea"/>
                <a:cs typeface="+mn-cs"/>
              </a:rPr>
              <a:t>      D→aD|bD</a:t>
            </a:r>
            <a:endParaRPr lang="zh-CN" altLang="en-US" sz="3500" b="1" dirty="0">
              <a:solidFill>
                <a:srgbClr val="03010F"/>
              </a:solidFill>
              <a:latin typeface="宋体" panose="02010600030101010101" pitchFamily="2" charset="-122"/>
              <a:ea typeface="+mn-ea"/>
              <a:cs typeface="+mn-cs"/>
            </a:endParaRPr>
          </a:p>
        </p:txBody>
      </p:sp>
      <p:grpSp>
        <p:nvGrpSpPr>
          <p:cNvPr id="67590" name="Group 3"/>
          <p:cNvGrpSpPr/>
          <p:nvPr/>
        </p:nvGrpSpPr>
        <p:grpSpPr>
          <a:xfrm>
            <a:off x="2921000" y="2447925"/>
            <a:ext cx="520700" cy="379413"/>
            <a:chOff x="3456" y="2688"/>
            <a:chExt cx="432" cy="432"/>
          </a:xfrm>
        </p:grpSpPr>
        <p:sp>
          <p:nvSpPr>
            <p:cNvPr id="67613" name="Oval 4"/>
            <p:cNvSpPr/>
            <p:nvPr/>
          </p:nvSpPr>
          <p:spPr>
            <a:xfrm>
              <a:off x="3456" y="2688"/>
              <a:ext cx="432" cy="432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90000"/>
                </a:lnSpc>
                <a:buFont typeface="Wingdings" panose="05000000000000000000" pitchFamily="2" charset="2"/>
                <a:buChar char="•"/>
              </a:pPr>
              <a:endParaRPr lang="zh-CN" altLang="en-US" sz="1800" dirty="0">
                <a:latin typeface="Verdana" panose="020B0604030504040204" pitchFamily="34" charset="0"/>
              </a:endParaRPr>
            </a:p>
          </p:txBody>
        </p:sp>
        <p:sp>
          <p:nvSpPr>
            <p:cNvPr id="67614" name="Oval 5"/>
            <p:cNvSpPr/>
            <p:nvPr/>
          </p:nvSpPr>
          <p:spPr>
            <a:xfrm>
              <a:off x="3504" y="2736"/>
              <a:ext cx="336" cy="336"/>
            </a:xfrm>
            <a:prstGeom prst="ellipse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3010F"/>
                  </a:solidFill>
                </a:rPr>
                <a:t>D</a:t>
              </a:r>
              <a:endParaRPr lang="en-US" altLang="zh-CN" sz="3200" b="1" dirty="0">
                <a:solidFill>
                  <a:srgbClr val="03010F"/>
                </a:solidFill>
              </a:endParaRPr>
            </a:p>
          </p:txBody>
        </p:sp>
      </p:grpSp>
      <p:sp>
        <p:nvSpPr>
          <p:cNvPr id="67591" name="Oval 6"/>
          <p:cNvSpPr/>
          <p:nvPr/>
        </p:nvSpPr>
        <p:spPr>
          <a:xfrm>
            <a:off x="1778000" y="2447925"/>
            <a:ext cx="381000" cy="379413"/>
          </a:xfrm>
          <a:prstGeom prst="ellipse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</a:rPr>
              <a:t>B</a:t>
            </a:r>
            <a:endParaRPr lang="en-US" altLang="zh-CN" sz="3200" b="1" dirty="0">
              <a:solidFill>
                <a:srgbClr val="03010F"/>
              </a:solidFill>
            </a:endParaRPr>
          </a:p>
        </p:txBody>
      </p:sp>
      <p:sp>
        <p:nvSpPr>
          <p:cNvPr id="67592" name="Oval 7"/>
          <p:cNvSpPr/>
          <p:nvPr/>
        </p:nvSpPr>
        <p:spPr>
          <a:xfrm>
            <a:off x="1774825" y="1320800"/>
            <a:ext cx="358775" cy="379413"/>
          </a:xfrm>
          <a:prstGeom prst="ellipse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</a:rPr>
              <a:t>A</a:t>
            </a:r>
            <a:endParaRPr lang="en-US" altLang="zh-CN" sz="3200" b="1" dirty="0">
              <a:solidFill>
                <a:srgbClr val="03010F"/>
              </a:solidFill>
            </a:endParaRPr>
          </a:p>
        </p:txBody>
      </p:sp>
      <p:sp>
        <p:nvSpPr>
          <p:cNvPr id="67593" name="Oval 8"/>
          <p:cNvSpPr/>
          <p:nvPr/>
        </p:nvSpPr>
        <p:spPr>
          <a:xfrm>
            <a:off x="939800" y="1914525"/>
            <a:ext cx="357188" cy="379413"/>
          </a:xfrm>
          <a:prstGeom prst="ellipse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</a:rPr>
              <a:t>S</a:t>
            </a:r>
            <a:endParaRPr lang="en-US" altLang="zh-CN" sz="3200" b="1" dirty="0">
              <a:solidFill>
                <a:srgbClr val="03010F"/>
              </a:solidFill>
            </a:endParaRPr>
          </a:p>
        </p:txBody>
      </p:sp>
      <p:cxnSp>
        <p:nvCxnSpPr>
          <p:cNvPr id="67594" name="AutoShape 9"/>
          <p:cNvCxnSpPr/>
          <p:nvPr/>
        </p:nvCxnSpPr>
        <p:spPr>
          <a:xfrm rot="-5400000">
            <a:off x="1219200" y="1404938"/>
            <a:ext cx="400050" cy="655637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7595" name="AutoShape 10"/>
          <p:cNvCxnSpPr>
            <a:stCxn id="67593" idx="4"/>
            <a:endCxn id="67591" idx="2"/>
          </p:cNvCxnSpPr>
          <p:nvPr/>
        </p:nvCxnSpPr>
        <p:spPr>
          <a:xfrm rot="-5400000" flipH="1">
            <a:off x="1276350" y="2136775"/>
            <a:ext cx="344488" cy="658813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7596" name="AutoShape 11"/>
          <p:cNvCxnSpPr>
            <a:stCxn id="67591" idx="7"/>
            <a:endCxn id="67592" idx="5"/>
          </p:cNvCxnSpPr>
          <p:nvPr/>
        </p:nvCxnSpPr>
        <p:spPr>
          <a:xfrm rot="5400000" flipH="1">
            <a:off x="1662113" y="2062163"/>
            <a:ext cx="858837" cy="22225"/>
          </a:xfrm>
          <a:prstGeom prst="curvedConnector3">
            <a:avLst>
              <a:gd name="adj1" fmla="val 49907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7597" name="AutoShape 12"/>
          <p:cNvCxnSpPr>
            <a:stCxn id="67592" idx="3"/>
            <a:endCxn id="67591" idx="1"/>
          </p:cNvCxnSpPr>
          <p:nvPr/>
        </p:nvCxnSpPr>
        <p:spPr>
          <a:xfrm rot="-5400000" flipH="1">
            <a:off x="1400175" y="2070100"/>
            <a:ext cx="858838" cy="6350"/>
          </a:xfrm>
          <a:prstGeom prst="curvedConnector3">
            <a:avLst>
              <a:gd name="adj1" fmla="val 49907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7598" name="AutoShape 13"/>
          <p:cNvCxnSpPr/>
          <p:nvPr/>
        </p:nvCxnSpPr>
        <p:spPr>
          <a:xfrm>
            <a:off x="2159000" y="2600325"/>
            <a:ext cx="795338" cy="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7599" name="AutoShape 14"/>
          <p:cNvCxnSpPr>
            <a:stCxn id="67613" idx="3"/>
            <a:endCxn id="67613" idx="5"/>
          </p:cNvCxnSpPr>
          <p:nvPr/>
        </p:nvCxnSpPr>
        <p:spPr>
          <a:xfrm rot="-5400000" flipH="1">
            <a:off x="3179763" y="2587625"/>
            <a:ext cx="1587" cy="368300"/>
          </a:xfrm>
          <a:prstGeom prst="curvedConnector3">
            <a:avLst>
              <a:gd name="adj1" fmla="val 17800009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7600" name="Text Box 15"/>
          <p:cNvSpPr txBox="1"/>
          <p:nvPr/>
        </p:nvSpPr>
        <p:spPr>
          <a:xfrm>
            <a:off x="1120775" y="1244600"/>
            <a:ext cx="365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3010F"/>
                </a:solidFill>
              </a:rPr>
              <a:t>a</a:t>
            </a:r>
            <a:endParaRPr lang="en-US" altLang="zh-CN" sz="3200" dirty="0">
              <a:solidFill>
                <a:srgbClr val="03010F"/>
              </a:solidFill>
            </a:endParaRPr>
          </a:p>
        </p:txBody>
      </p:sp>
      <p:sp>
        <p:nvSpPr>
          <p:cNvPr id="67601" name="Text Box 16"/>
          <p:cNvSpPr txBox="1"/>
          <p:nvPr/>
        </p:nvSpPr>
        <p:spPr>
          <a:xfrm>
            <a:off x="1984375" y="1778000"/>
            <a:ext cx="3651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3010F"/>
                </a:solidFill>
              </a:rPr>
              <a:t>a</a:t>
            </a:r>
            <a:endParaRPr lang="en-US" altLang="zh-CN" sz="3200" dirty="0">
              <a:solidFill>
                <a:srgbClr val="03010F"/>
              </a:solidFill>
            </a:endParaRPr>
          </a:p>
        </p:txBody>
      </p:sp>
      <p:sp>
        <p:nvSpPr>
          <p:cNvPr id="67602" name="Text Box 17"/>
          <p:cNvSpPr txBox="1"/>
          <p:nvPr/>
        </p:nvSpPr>
        <p:spPr>
          <a:xfrm>
            <a:off x="2425700" y="1509713"/>
            <a:ext cx="3651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3010F"/>
                </a:solidFill>
              </a:rPr>
              <a:t>a</a:t>
            </a:r>
            <a:endParaRPr lang="en-US" altLang="zh-CN" sz="3200" dirty="0">
              <a:solidFill>
                <a:srgbClr val="03010F"/>
              </a:solidFill>
            </a:endParaRPr>
          </a:p>
        </p:txBody>
      </p:sp>
      <p:sp>
        <p:nvSpPr>
          <p:cNvPr id="67603" name="Text Box 18"/>
          <p:cNvSpPr txBox="1"/>
          <p:nvPr/>
        </p:nvSpPr>
        <p:spPr>
          <a:xfrm>
            <a:off x="1231900" y="234315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3010F"/>
                </a:solidFill>
              </a:rPr>
              <a:t>b</a:t>
            </a:r>
            <a:endParaRPr lang="en-US" altLang="zh-CN" sz="3200" dirty="0">
              <a:solidFill>
                <a:srgbClr val="03010F"/>
              </a:solidFill>
            </a:endParaRPr>
          </a:p>
        </p:txBody>
      </p:sp>
      <p:sp>
        <p:nvSpPr>
          <p:cNvPr id="67604" name="Text Box 19"/>
          <p:cNvSpPr txBox="1"/>
          <p:nvPr/>
        </p:nvSpPr>
        <p:spPr>
          <a:xfrm>
            <a:off x="1550988" y="1836738"/>
            <a:ext cx="3873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3010F"/>
                </a:solidFill>
              </a:rPr>
              <a:t>b</a:t>
            </a:r>
            <a:endParaRPr lang="en-US" altLang="zh-CN" sz="3200" dirty="0">
              <a:solidFill>
                <a:srgbClr val="03010F"/>
              </a:solidFill>
            </a:endParaRPr>
          </a:p>
        </p:txBody>
      </p:sp>
      <p:sp>
        <p:nvSpPr>
          <p:cNvPr id="67605" name="Text Box 20"/>
          <p:cNvSpPr txBox="1"/>
          <p:nvPr/>
        </p:nvSpPr>
        <p:spPr>
          <a:xfrm>
            <a:off x="2755900" y="2921000"/>
            <a:ext cx="6699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3010F"/>
                </a:solidFill>
              </a:rPr>
              <a:t>a,b</a:t>
            </a:r>
            <a:endParaRPr lang="en-US" altLang="zh-CN" sz="3200" dirty="0">
              <a:solidFill>
                <a:srgbClr val="03010F"/>
              </a:solidFill>
            </a:endParaRPr>
          </a:p>
        </p:txBody>
      </p:sp>
      <p:cxnSp>
        <p:nvCxnSpPr>
          <p:cNvPr id="67606" name="AutoShape 21"/>
          <p:cNvCxnSpPr/>
          <p:nvPr/>
        </p:nvCxnSpPr>
        <p:spPr>
          <a:xfrm>
            <a:off x="2082800" y="1533525"/>
            <a:ext cx="1020763" cy="927100"/>
          </a:xfrm>
          <a:prstGeom prst="curvedConnector2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67607" name="Text Box 22"/>
          <p:cNvSpPr txBox="1"/>
          <p:nvPr/>
        </p:nvSpPr>
        <p:spPr>
          <a:xfrm>
            <a:off x="2362200" y="25400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3010F"/>
                </a:solidFill>
              </a:rPr>
              <a:t>b</a:t>
            </a:r>
            <a:endParaRPr lang="en-US" altLang="zh-CN" sz="3200" dirty="0">
              <a:solidFill>
                <a:srgbClr val="03010F"/>
              </a:solidFill>
            </a:endParaRPr>
          </a:p>
        </p:txBody>
      </p:sp>
      <p:sp>
        <p:nvSpPr>
          <p:cNvPr id="67608" name="Line 23"/>
          <p:cNvSpPr/>
          <p:nvPr/>
        </p:nvSpPr>
        <p:spPr>
          <a:xfrm>
            <a:off x="327025" y="2082800"/>
            <a:ext cx="533400" cy="0"/>
          </a:xfrm>
          <a:prstGeom prst="line">
            <a:avLst/>
          </a:prstGeom>
          <a:ln w="9525" cap="flat" cmpd="sng">
            <a:solidFill>
              <a:srgbClr val="07070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4936" name="Rectangle 24"/>
          <p:cNvSpPr/>
          <p:nvPr/>
        </p:nvSpPr>
        <p:spPr>
          <a:xfrm>
            <a:off x="6731000" y="2746375"/>
            <a:ext cx="20050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</a:rPr>
              <a:t>|b</a:t>
            </a:r>
            <a:endParaRPr lang="zh-CN" altLang="en-US" sz="3200" b="1" dirty="0">
              <a:solidFill>
                <a:srgbClr val="03010F"/>
              </a:solidFill>
              <a:latin typeface="宋体" panose="02010600030101010101" pitchFamily="2" charset="-122"/>
            </a:endParaRPr>
          </a:p>
        </p:txBody>
      </p:sp>
      <p:sp>
        <p:nvSpPr>
          <p:cNvPr id="294937" name="Rectangle 25"/>
          <p:cNvSpPr/>
          <p:nvPr/>
        </p:nvSpPr>
        <p:spPr>
          <a:xfrm>
            <a:off x="6781800" y="3368675"/>
            <a:ext cx="15224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</a:rPr>
              <a:t>|a</a:t>
            </a:r>
            <a:endParaRPr lang="zh-CN" altLang="en-US" sz="3200" b="1" dirty="0">
              <a:solidFill>
                <a:srgbClr val="03010F"/>
              </a:solidFill>
              <a:latin typeface="宋体" panose="02010600030101010101" pitchFamily="2" charset="-122"/>
            </a:endParaRPr>
          </a:p>
        </p:txBody>
      </p:sp>
      <p:sp>
        <p:nvSpPr>
          <p:cNvPr id="294940" name="Rectangle 28"/>
          <p:cNvSpPr/>
          <p:nvPr/>
        </p:nvSpPr>
        <p:spPr>
          <a:xfrm>
            <a:off x="6705600" y="2060575"/>
            <a:ext cx="174148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03010F"/>
                </a:solidFill>
                <a:latin typeface="宋体" panose="02010600030101010101" pitchFamily="2" charset="-122"/>
              </a:rPr>
              <a:t>|a</a:t>
            </a:r>
            <a:endParaRPr lang="zh-CN" altLang="en-US" sz="3600" b="1" dirty="0">
              <a:solidFill>
                <a:srgbClr val="03010F"/>
              </a:solidFill>
              <a:latin typeface="宋体" panose="02010600030101010101" pitchFamily="2" charset="-122"/>
            </a:endParaRPr>
          </a:p>
        </p:txBody>
      </p:sp>
      <p:sp>
        <p:nvSpPr>
          <p:cNvPr id="294938" name="Rectangle 26"/>
          <p:cNvSpPr/>
          <p:nvPr/>
        </p:nvSpPr>
        <p:spPr>
          <a:xfrm>
            <a:off x="7162800" y="3368675"/>
            <a:ext cx="14287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3010F"/>
                </a:solidFill>
                <a:latin typeface="宋体" panose="02010600030101010101" pitchFamily="2" charset="-122"/>
              </a:rPr>
              <a:t>|b</a:t>
            </a:r>
            <a:endParaRPr lang="zh-CN" altLang="en-US" sz="3200" b="1" dirty="0">
              <a:solidFill>
                <a:srgbClr val="03010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9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9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9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9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36" grpId="0"/>
      <p:bldP spid="294937" grpId="0"/>
      <p:bldP spid="294940" grpId="0"/>
      <p:bldP spid="29493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861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861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8613" name="Rectangle 2"/>
          <p:cNvSpPr>
            <a:spLocks noRot="1"/>
          </p:cNvSpPr>
          <p:nvPr/>
        </p:nvSpPr>
        <p:spPr>
          <a:xfrm>
            <a:off x="496888" y="1284288"/>
            <a:ext cx="7531100" cy="3165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rgbClr val="070709"/>
              </a:buClr>
              <a:buSzPct val="95000"/>
              <a:buFont typeface="Wingdings" panose="05000000000000000000" pitchFamily="2" charset="2"/>
              <a:buChar char="ü"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3.1 语言的表示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90000"/>
              </a:lnSpc>
              <a:buClr>
                <a:srgbClr val="070709"/>
              </a:buClr>
              <a:buSzPct val="95000"/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3.2 </a:t>
            </a: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上下文无关文法的形式定义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90000"/>
              </a:lnSpc>
              <a:buClr>
                <a:srgbClr val="070709"/>
              </a:buClr>
              <a:buSzPct val="95000"/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3.3 </a:t>
            </a: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分析树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90000"/>
              </a:lnSpc>
              <a:buClr>
                <a:srgbClr val="070709"/>
              </a:buClr>
              <a:buSzPct val="95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3.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4 </a:t>
            </a: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二义性文法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</p:txBody>
      </p:sp>
      <p:sp>
        <p:nvSpPr>
          <p:cNvPr id="68614" name="Rectangle 3"/>
          <p:cNvSpPr/>
          <p:nvPr/>
        </p:nvSpPr>
        <p:spPr>
          <a:xfrm>
            <a:off x="6934200" y="5486400"/>
            <a:ext cx="1600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Pct val="90000"/>
              <a:buFontTx/>
              <a:buNone/>
            </a:pP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  <a:hlinkClick r:id="" action="ppaction://noaction"/>
              </a:rPr>
              <a:t>作业</a:t>
            </a:r>
            <a:endParaRPr lang="zh-CN" altLang="en-US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68615" name="Rectangle 4"/>
          <p:cNvSpPr>
            <a:spLocks noGrp="1"/>
          </p:cNvSpPr>
          <p:nvPr>
            <p:ph type="title"/>
          </p:nvPr>
        </p:nvSpPr>
        <p:spPr>
          <a:xfrm>
            <a:off x="414338" y="128588"/>
            <a:ext cx="8083550" cy="8382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latin typeface="方正舒体" panose="02010601030101010101" pitchFamily="2" charset="-122"/>
              </a:rPr>
              <a:t>第三章 上下文无关文法及分析</a:t>
            </a:r>
            <a:endParaRPr lang="zh-CN" altLang="en-US" sz="3200" b="1" dirty="0">
              <a:latin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963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6963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2709" name="Rectangle 2"/>
          <p:cNvSpPr>
            <a:spLocks noGrp="1"/>
          </p:cNvSpPr>
          <p:nvPr>
            <p:ph idx="1"/>
          </p:nvPr>
        </p:nvSpPr>
        <p:spPr>
          <a:xfrm>
            <a:off x="357188" y="3357563"/>
            <a:ext cx="4000500" cy="25019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>
                <a:solidFill>
                  <a:srgbClr val="070709"/>
                </a:solidFill>
              </a:rPr>
              <a:t>exp</a:t>
            </a: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exp op exp</a:t>
            </a:r>
            <a:endParaRPr lang="en-US" altLang="zh-CN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  </a:t>
            </a:r>
            <a:r>
              <a:rPr lang="en-US" altLang="zh-CN" b="1" i="1" dirty="0">
                <a:solidFill>
                  <a:srgbClr val="070709"/>
                </a:solidFill>
                <a:sym typeface="Symbol" panose="05050102010706020507" pitchFamily="18" charset="2"/>
              </a:rPr>
              <a:t>number</a:t>
            </a: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 op exp</a:t>
            </a:r>
            <a:endParaRPr lang="en-US" altLang="zh-CN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  </a:t>
            </a:r>
            <a:r>
              <a:rPr lang="en-US" altLang="zh-CN" b="1" i="1" dirty="0">
                <a:solidFill>
                  <a:srgbClr val="070709"/>
                </a:solidFill>
                <a:sym typeface="Symbol" panose="05050102010706020507" pitchFamily="18" charset="2"/>
              </a:rPr>
              <a:t>number</a:t>
            </a: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 + exp</a:t>
            </a:r>
            <a:endParaRPr lang="en-US" altLang="zh-CN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  </a:t>
            </a:r>
            <a:r>
              <a:rPr lang="en-US" altLang="zh-CN" b="1" i="1" dirty="0">
                <a:solidFill>
                  <a:srgbClr val="F33345"/>
                </a:solidFill>
                <a:sym typeface="Symbol" panose="05050102010706020507" pitchFamily="18" charset="2"/>
              </a:rPr>
              <a:t>number</a:t>
            </a:r>
            <a:r>
              <a:rPr lang="en-US" altLang="zh-CN" b="1" i="1" dirty="0">
                <a:solidFill>
                  <a:srgbClr val="070709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F33345"/>
                </a:solidFill>
                <a:sym typeface="Symbol" panose="05050102010706020507" pitchFamily="18" charset="2"/>
              </a:rPr>
              <a:t>+</a:t>
            </a: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F33345"/>
                </a:solidFill>
                <a:sym typeface="Symbol" panose="05050102010706020507" pitchFamily="18" charset="2"/>
              </a:rPr>
              <a:t>number</a:t>
            </a:r>
            <a:endParaRPr lang="en-US" altLang="zh-CN" b="1" i="1" dirty="0">
              <a:solidFill>
                <a:srgbClr val="F33345"/>
              </a:solidFill>
              <a:sym typeface="Symbol" panose="05050102010706020507" pitchFamily="18" charset="2"/>
            </a:endParaRPr>
          </a:p>
        </p:txBody>
      </p:sp>
      <p:sp>
        <p:nvSpPr>
          <p:cNvPr id="69638" name="Rectangle 3"/>
          <p:cNvSpPr/>
          <p:nvPr/>
        </p:nvSpPr>
        <p:spPr>
          <a:xfrm>
            <a:off x="461963" y="1176338"/>
            <a:ext cx="8458200" cy="1676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Pct val="90000"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简单整型算术表达式文法：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Pct val="90000"/>
              <a:buNone/>
            </a:pP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exp </a:t>
            </a: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 exp op exp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|(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exp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)|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number</a:t>
            </a:r>
            <a:endParaRPr lang="en-US" altLang="zh-CN" sz="3200" b="1" dirty="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Pct val="90000"/>
              <a:buNone/>
            </a:pP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op </a:t>
            </a: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*</a:t>
            </a:r>
            <a:endParaRPr lang="en-US" altLang="zh-CN" sz="32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69639" name="Rectangle 4"/>
          <p:cNvSpPr/>
          <p:nvPr/>
        </p:nvSpPr>
        <p:spPr>
          <a:xfrm>
            <a:off x="495300" y="2733675"/>
            <a:ext cx="42672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符号串3+4的最左推导:</a:t>
            </a:r>
            <a:endParaRPr lang="zh-CN" altLang="en-US" sz="32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69640" name="Rectangle 5"/>
          <p:cNvSpPr/>
          <p:nvPr/>
        </p:nvSpPr>
        <p:spPr>
          <a:xfrm>
            <a:off x="495300" y="276225"/>
            <a:ext cx="8540750" cy="792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3.3 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分析树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4000500" y="3857625"/>
            <a:ext cx="1658938" cy="1055688"/>
            <a:chOff x="1056" y="1833"/>
            <a:chExt cx="1045" cy="665"/>
          </a:xfrm>
        </p:grpSpPr>
        <p:sp useBgFill="1">
          <p:nvSpPr>
            <p:cNvPr id="69661" name="Rectangle 6"/>
            <p:cNvSpPr/>
            <p:nvPr/>
          </p:nvSpPr>
          <p:spPr>
            <a:xfrm>
              <a:off x="1056" y="2133"/>
              <a:ext cx="1045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i="1" dirty="0">
                  <a:solidFill>
                    <a:srgbClr val="070709"/>
                  </a:solidFill>
                  <a:latin typeface="宋体" panose="02010600030101010101" pitchFamily="2" charset="-122"/>
                </a:rPr>
                <a:t>number</a:t>
              </a:r>
              <a:endPara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9662" name="Line 12"/>
            <p:cNvSpPr/>
            <p:nvPr/>
          </p:nvSpPr>
          <p:spPr>
            <a:xfrm>
              <a:off x="1776" y="1833"/>
              <a:ext cx="0" cy="336"/>
            </a:xfrm>
            <a:prstGeom prst="line">
              <a:avLst/>
            </a:prstGeom>
            <a:ln w="9525" cap="flat" cmpd="sng">
              <a:solidFill>
                <a:srgbClr val="07070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22"/>
          <p:cNvGrpSpPr/>
          <p:nvPr/>
        </p:nvGrpSpPr>
        <p:grpSpPr>
          <a:xfrm>
            <a:off x="5829300" y="3857625"/>
            <a:ext cx="304800" cy="1057275"/>
            <a:chOff x="2208" y="1833"/>
            <a:chExt cx="192" cy="666"/>
          </a:xfrm>
        </p:grpSpPr>
        <p:sp useBgFill="1">
          <p:nvSpPr>
            <p:cNvPr id="69659" name="Rectangle 7"/>
            <p:cNvSpPr/>
            <p:nvPr/>
          </p:nvSpPr>
          <p:spPr>
            <a:xfrm>
              <a:off x="2208" y="2134"/>
              <a:ext cx="192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70709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9660" name="Line 13"/>
            <p:cNvSpPr/>
            <p:nvPr/>
          </p:nvSpPr>
          <p:spPr>
            <a:xfrm>
              <a:off x="2304" y="1833"/>
              <a:ext cx="0" cy="336"/>
            </a:xfrm>
            <a:prstGeom prst="line">
              <a:avLst/>
            </a:prstGeom>
            <a:ln w="9525" cap="flat" cmpd="sng">
              <a:solidFill>
                <a:srgbClr val="07070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23"/>
          <p:cNvGrpSpPr/>
          <p:nvPr/>
        </p:nvGrpSpPr>
        <p:grpSpPr>
          <a:xfrm>
            <a:off x="6438900" y="3781425"/>
            <a:ext cx="1905000" cy="1131888"/>
            <a:chOff x="2592" y="1785"/>
            <a:chExt cx="1200" cy="713"/>
          </a:xfrm>
        </p:grpSpPr>
        <p:sp useBgFill="1">
          <p:nvSpPr>
            <p:cNvPr id="69657" name="Rectangle 8"/>
            <p:cNvSpPr/>
            <p:nvPr/>
          </p:nvSpPr>
          <p:spPr>
            <a:xfrm>
              <a:off x="2592" y="2133"/>
              <a:ext cx="1200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i="1" dirty="0">
                  <a:solidFill>
                    <a:srgbClr val="070709"/>
                  </a:solidFill>
                  <a:latin typeface="宋体" panose="02010600030101010101" pitchFamily="2" charset="-122"/>
                </a:rPr>
                <a:t>number</a:t>
              </a:r>
              <a:endPara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9658" name="Line 14"/>
            <p:cNvSpPr/>
            <p:nvPr/>
          </p:nvSpPr>
          <p:spPr>
            <a:xfrm>
              <a:off x="2976" y="1785"/>
              <a:ext cx="0" cy="384"/>
            </a:xfrm>
            <a:prstGeom prst="line">
              <a:avLst/>
            </a:prstGeom>
            <a:ln w="9525" cap="flat" cmpd="sng">
              <a:solidFill>
                <a:srgbClr val="07070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21"/>
          <p:cNvGrpSpPr/>
          <p:nvPr/>
        </p:nvGrpSpPr>
        <p:grpSpPr>
          <a:xfrm>
            <a:off x="4305300" y="2257425"/>
            <a:ext cx="3276600" cy="1722438"/>
            <a:chOff x="1248" y="825"/>
            <a:chExt cx="2064" cy="1085"/>
          </a:xfrm>
        </p:grpSpPr>
        <p:sp useBgFill="1">
          <p:nvSpPr>
            <p:cNvPr id="69646" name="Rectangle 2"/>
            <p:cNvSpPr/>
            <p:nvPr/>
          </p:nvSpPr>
          <p:spPr>
            <a:xfrm>
              <a:off x="1920" y="825"/>
              <a:ext cx="816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70709"/>
                  </a:solidFill>
                  <a:latin typeface="宋体" panose="02010600030101010101" pitchFamily="2" charset="-122"/>
                </a:rPr>
                <a:t>exp</a:t>
              </a:r>
              <a:endPara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endParaRPr>
            </a:p>
          </p:txBody>
        </p:sp>
        <p:sp useBgFill="1">
          <p:nvSpPr>
            <p:cNvPr id="69647" name="Rectangle 3"/>
            <p:cNvSpPr/>
            <p:nvPr/>
          </p:nvSpPr>
          <p:spPr>
            <a:xfrm>
              <a:off x="1392" y="1509"/>
              <a:ext cx="565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70709"/>
                  </a:solidFill>
                  <a:latin typeface="宋体" panose="02010600030101010101" pitchFamily="2" charset="-122"/>
                </a:rPr>
                <a:t>exp</a:t>
              </a:r>
              <a:endPara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endParaRPr>
            </a:p>
          </p:txBody>
        </p:sp>
        <p:sp useBgFill="1">
          <p:nvSpPr>
            <p:cNvPr id="69648" name="Rectangle 4"/>
            <p:cNvSpPr/>
            <p:nvPr/>
          </p:nvSpPr>
          <p:spPr>
            <a:xfrm>
              <a:off x="2112" y="1510"/>
              <a:ext cx="421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70709"/>
                  </a:solidFill>
                  <a:latin typeface="宋体" panose="02010600030101010101" pitchFamily="2" charset="-122"/>
                </a:rPr>
                <a:t>op</a:t>
              </a:r>
              <a:endPara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endParaRPr>
            </a:p>
          </p:txBody>
        </p:sp>
        <p:sp useBgFill="1">
          <p:nvSpPr>
            <p:cNvPr id="69649" name="Rectangle 5"/>
            <p:cNvSpPr/>
            <p:nvPr/>
          </p:nvSpPr>
          <p:spPr>
            <a:xfrm>
              <a:off x="2688" y="1497"/>
              <a:ext cx="624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70709"/>
                  </a:solidFill>
                  <a:latin typeface="宋体" panose="02010600030101010101" pitchFamily="2" charset="-122"/>
                </a:rPr>
                <a:t>exp</a:t>
              </a:r>
              <a:endPara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69650" name="Line 9"/>
            <p:cNvSpPr/>
            <p:nvPr/>
          </p:nvSpPr>
          <p:spPr>
            <a:xfrm flipH="1">
              <a:off x="1824" y="1161"/>
              <a:ext cx="336" cy="432"/>
            </a:xfrm>
            <a:prstGeom prst="line">
              <a:avLst/>
            </a:prstGeom>
            <a:ln w="12700" cap="flat" cmpd="sng">
              <a:solidFill>
                <a:srgbClr val="07070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1" name="Line 10"/>
            <p:cNvSpPr/>
            <p:nvPr/>
          </p:nvSpPr>
          <p:spPr>
            <a:xfrm>
              <a:off x="2303" y="1159"/>
              <a:ext cx="0" cy="480"/>
            </a:xfrm>
            <a:prstGeom prst="line">
              <a:avLst/>
            </a:prstGeom>
            <a:ln w="9525" cap="flat" cmpd="sng">
              <a:solidFill>
                <a:srgbClr val="07070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2" name="Line 11"/>
            <p:cNvSpPr/>
            <p:nvPr/>
          </p:nvSpPr>
          <p:spPr>
            <a:xfrm>
              <a:off x="2496" y="1161"/>
              <a:ext cx="432" cy="432"/>
            </a:xfrm>
            <a:prstGeom prst="line">
              <a:avLst/>
            </a:prstGeom>
            <a:ln w="9525" cap="flat" cmpd="sng">
              <a:solidFill>
                <a:srgbClr val="070709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69653" name="Rectangle 15"/>
            <p:cNvSpPr/>
            <p:nvPr/>
          </p:nvSpPr>
          <p:spPr>
            <a:xfrm>
              <a:off x="1872" y="825"/>
              <a:ext cx="192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3200" b="1" dirty="0">
                  <a:solidFill>
                    <a:srgbClr val="FF0066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3200" b="1" dirty="0">
                <a:solidFill>
                  <a:srgbClr val="FF0066"/>
                </a:solidFill>
                <a:latin typeface="宋体" panose="02010600030101010101" pitchFamily="2" charset="-122"/>
              </a:endParaRPr>
            </a:p>
          </p:txBody>
        </p:sp>
        <p:sp useBgFill="1">
          <p:nvSpPr>
            <p:cNvPr id="69654" name="Rectangle 16"/>
            <p:cNvSpPr/>
            <p:nvPr/>
          </p:nvSpPr>
          <p:spPr>
            <a:xfrm>
              <a:off x="1248" y="1545"/>
              <a:ext cx="192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3200" b="1" dirty="0">
                  <a:solidFill>
                    <a:srgbClr val="FF0066"/>
                  </a:solidFill>
                  <a:latin typeface="宋体" panose="02010600030101010101" pitchFamily="2" charset="-122"/>
                </a:rPr>
                <a:t>2</a:t>
              </a:r>
              <a:endParaRPr lang="zh-CN" altLang="en-US" sz="3200" b="1" dirty="0">
                <a:solidFill>
                  <a:srgbClr val="FF0066"/>
                </a:solidFill>
                <a:latin typeface="宋体" panose="02010600030101010101" pitchFamily="2" charset="-122"/>
              </a:endParaRPr>
            </a:p>
          </p:txBody>
        </p:sp>
        <p:sp useBgFill="1">
          <p:nvSpPr>
            <p:cNvPr id="69655" name="Rectangle 17"/>
            <p:cNvSpPr/>
            <p:nvPr/>
          </p:nvSpPr>
          <p:spPr>
            <a:xfrm>
              <a:off x="1968" y="1510"/>
              <a:ext cx="192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3200" b="1" dirty="0">
                  <a:solidFill>
                    <a:srgbClr val="FF0066"/>
                  </a:solidFill>
                  <a:latin typeface="宋体" panose="02010600030101010101" pitchFamily="2" charset="-122"/>
                </a:rPr>
                <a:t>3</a:t>
              </a:r>
              <a:endParaRPr lang="zh-CN" altLang="en-US" sz="3200" b="1" dirty="0">
                <a:solidFill>
                  <a:srgbClr val="FF0066"/>
                </a:solidFill>
                <a:latin typeface="宋体" panose="02010600030101010101" pitchFamily="2" charset="-122"/>
              </a:endParaRPr>
            </a:p>
          </p:txBody>
        </p:sp>
        <p:sp useBgFill="1">
          <p:nvSpPr>
            <p:cNvPr id="69656" name="Rectangle 18"/>
            <p:cNvSpPr/>
            <p:nvPr/>
          </p:nvSpPr>
          <p:spPr>
            <a:xfrm>
              <a:off x="2592" y="1510"/>
              <a:ext cx="192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3200" b="1" dirty="0">
                  <a:solidFill>
                    <a:srgbClr val="FF0066"/>
                  </a:solidFill>
                  <a:latin typeface="宋体" panose="02010600030101010101" pitchFamily="2" charset="-122"/>
                </a:rPr>
                <a:t>4</a:t>
              </a:r>
              <a:endParaRPr lang="zh-CN" altLang="en-US" sz="3200" b="1" dirty="0">
                <a:solidFill>
                  <a:srgbClr val="FF0066"/>
                </a:solidFill>
                <a:latin typeface="宋体" panose="02010600030101010101" pitchFamily="2" charset="-122"/>
              </a:endParaRPr>
            </a:p>
          </p:txBody>
        </p:sp>
      </p:grpSp>
      <p:sp useBgFill="1">
        <p:nvSpPr>
          <p:cNvPr id="30" name="Rectangle 19"/>
          <p:cNvSpPr/>
          <p:nvPr/>
        </p:nvSpPr>
        <p:spPr>
          <a:xfrm>
            <a:off x="4945063" y="5021263"/>
            <a:ext cx="2430462" cy="579437"/>
          </a:xfrm>
          <a:prstGeom prst="rect">
            <a:avLst/>
          </a:prstGeom>
          <a:ln w="9525">
            <a:noFill/>
          </a:ln>
        </p:spPr>
        <p:txBody>
          <a:bodyPr wrap="none"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3+4的分析树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270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charRg st="15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2709">
                                            <p:txEl>
                                              <p:charRg st="15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2709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2709">
                                            <p:txEl>
                                              <p:charRg st="48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build="p"/>
      <p:bldP spid="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065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066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0661" name="Rectangle 2"/>
          <p:cNvSpPr>
            <a:spLocks noGrp="1"/>
          </p:cNvSpPr>
          <p:nvPr>
            <p:ph type="title"/>
          </p:nvPr>
        </p:nvSpPr>
        <p:spPr>
          <a:xfrm>
            <a:off x="495300" y="276225"/>
            <a:ext cx="8540750" cy="79216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latin typeface="方正舒体" panose="02010601030101010101" pitchFamily="2" charset="-122"/>
              </a:rPr>
              <a:t>3.3 </a:t>
            </a:r>
            <a:r>
              <a:rPr lang="zh-CN" altLang="en-US" b="1" dirty="0">
                <a:latin typeface="方正舒体" panose="02010601030101010101" pitchFamily="2" charset="-122"/>
              </a:rPr>
              <a:t>分析树 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70662" name="Rectangle 3"/>
          <p:cNvSpPr>
            <a:spLocks noGrp="1"/>
          </p:cNvSpPr>
          <p:nvPr>
            <p:ph idx="1"/>
          </p:nvPr>
        </p:nvSpPr>
        <p:spPr>
          <a:xfrm>
            <a:off x="485775" y="1082675"/>
            <a:ext cx="8540750" cy="285115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4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句子的每一个推导过程</a:t>
            </a:r>
            <a:r>
              <a:rPr lang="zh-CN" altLang="en-US" sz="34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都对应</a:t>
            </a:r>
            <a:r>
              <a:rPr lang="zh-CN" altLang="en-US" sz="34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一个分析树，</a:t>
            </a:r>
            <a:r>
              <a:rPr lang="zh-CN" altLang="en-US" sz="3400" b="1" dirty="0">
                <a:latin typeface="方正舒体" panose="02010601030101010101" pitchFamily="2" charset="-122"/>
                <a:ea typeface="方正舒体" panose="02010601030101010101" pitchFamily="2" charset="-122"/>
              </a:rPr>
              <a:t>分析树的定义：</a:t>
            </a:r>
            <a:endParaRPr lang="zh-CN" altLang="en-US" sz="3400" b="1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b="1" dirty="0">
                <a:solidFill>
                  <a:srgbClr val="070709"/>
                </a:solidFill>
                <a:latin typeface="宋体" panose="02010600030101010101" pitchFamily="2" charset="-122"/>
              </a:rPr>
              <a:t>(1)每个节点都用终结符、非终结符或</a:t>
            </a:r>
            <a:r>
              <a:rPr lang="en-US" altLang="zh-CN" b="1" dirty="0">
                <a:solidFill>
                  <a:srgbClr val="070709"/>
                </a:solidFill>
                <a:latin typeface="宋体" panose="02010600030101010101" pitchFamily="2" charset="-122"/>
              </a:rPr>
              <a:t>ε</a:t>
            </a:r>
            <a:r>
              <a:rPr lang="zh-CN" altLang="en-US" b="1" dirty="0">
                <a:solidFill>
                  <a:srgbClr val="070709"/>
                </a:solidFill>
                <a:latin typeface="宋体" panose="02010600030101010101" pitchFamily="2" charset="-122"/>
              </a:rPr>
              <a:t>标出；</a:t>
            </a:r>
            <a:endParaRPr lang="zh-CN" altLang="en-US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b="1" dirty="0">
                <a:solidFill>
                  <a:srgbClr val="070709"/>
                </a:solidFill>
                <a:latin typeface="宋体" panose="02010600030101010101" pitchFamily="2" charset="-122"/>
              </a:rPr>
              <a:t>(2)根结点用文法的开始符号</a:t>
            </a:r>
            <a:r>
              <a:rPr lang="en-US" altLang="zh-CN" b="1" dirty="0">
                <a:solidFill>
                  <a:srgbClr val="070709"/>
                </a:solidFill>
                <a:latin typeface="宋体" panose="02010600030101010101" pitchFamily="2" charset="-122"/>
              </a:rPr>
              <a:t>S</a:t>
            </a:r>
            <a:r>
              <a:rPr lang="zh-CN" altLang="en-US" b="1" dirty="0">
                <a:solidFill>
                  <a:srgbClr val="070709"/>
                </a:solidFill>
                <a:latin typeface="宋体" panose="02010600030101010101" pitchFamily="2" charset="-122"/>
              </a:rPr>
              <a:t>标出；</a:t>
            </a:r>
            <a:endParaRPr lang="zh-CN" altLang="en-US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b="1" dirty="0">
                <a:solidFill>
                  <a:srgbClr val="070709"/>
                </a:solidFill>
                <a:latin typeface="宋体" panose="02010600030101010101" pitchFamily="2" charset="-122"/>
              </a:rPr>
              <a:t>(3)每个叶结点都用终结符或</a:t>
            </a:r>
            <a:r>
              <a:rPr lang="en-US" altLang="zh-CN" b="1" dirty="0">
                <a:solidFill>
                  <a:srgbClr val="070709"/>
                </a:solidFill>
                <a:latin typeface="宋体" panose="02010600030101010101" pitchFamily="2" charset="-122"/>
              </a:rPr>
              <a:t>ε</a:t>
            </a:r>
            <a:r>
              <a:rPr lang="zh-CN" altLang="en-US" b="1" dirty="0">
                <a:solidFill>
                  <a:srgbClr val="070709"/>
                </a:solidFill>
                <a:latin typeface="宋体" panose="02010600030101010101" pitchFamily="2" charset="-122"/>
              </a:rPr>
              <a:t>标出；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charRg st="27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0662">
                                            <p:txEl>
                                              <p:charRg st="27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charRg st="5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0662">
                                            <p:txEl>
                                              <p:charRg st="5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charRg st="69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0662">
                                            <p:txEl>
                                              <p:charRg st="69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168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168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1685" name="Rectangle 2"/>
          <p:cNvSpPr>
            <a:spLocks noGrp="1"/>
          </p:cNvSpPr>
          <p:nvPr>
            <p:ph idx="1"/>
          </p:nvPr>
        </p:nvSpPr>
        <p:spPr>
          <a:xfrm>
            <a:off x="514350" y="1181100"/>
            <a:ext cx="8234363" cy="231933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600" b="1" dirty="0">
                <a:solidFill>
                  <a:srgbClr val="070709"/>
                </a:solidFill>
                <a:latin typeface="宋体" panose="02010600030101010101" pitchFamily="2" charset="-122"/>
              </a:rPr>
              <a:t>(4)每个非叶结点都用非终符标出；</a:t>
            </a:r>
            <a:endParaRPr lang="zh-CN" altLang="en-US" sz="2600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600" b="1" dirty="0">
                <a:solidFill>
                  <a:srgbClr val="070709"/>
                </a:solidFill>
                <a:latin typeface="宋体" panose="02010600030101010101" pitchFamily="2" charset="-122"/>
              </a:rPr>
              <a:t>(5)</a:t>
            </a:r>
            <a:r>
              <a:rPr lang="zh-CN" altLang="en-US" sz="2600" b="1" dirty="0">
                <a:solidFill>
                  <a:srgbClr val="FF3399"/>
                </a:solidFill>
              </a:rPr>
              <a:t>每一步直接推导对应一个子树</a:t>
            </a:r>
            <a:r>
              <a:rPr lang="zh-CN" altLang="en-US" sz="2600" b="1" dirty="0">
                <a:solidFill>
                  <a:srgbClr val="070709"/>
                </a:solidFill>
              </a:rPr>
              <a:t>：在分析树中，如果标记为</a:t>
            </a:r>
            <a:r>
              <a:rPr lang="en-US" altLang="zh-CN" sz="2600" b="1" dirty="0">
                <a:solidFill>
                  <a:srgbClr val="070709"/>
                </a:solidFill>
              </a:rPr>
              <a:t>A∈V</a:t>
            </a:r>
            <a:r>
              <a:rPr lang="en-US" altLang="zh-CN" sz="2600" b="1" baseline="-25000" dirty="0">
                <a:solidFill>
                  <a:srgbClr val="070709"/>
                </a:solidFill>
              </a:rPr>
              <a:t>N</a:t>
            </a:r>
            <a:r>
              <a:rPr lang="zh-CN" altLang="en-US" sz="2600" b="1" dirty="0">
                <a:solidFill>
                  <a:srgbClr val="070709"/>
                </a:solidFill>
              </a:rPr>
              <a:t>的节点有</a:t>
            </a:r>
            <a:r>
              <a:rPr lang="en-US" altLang="zh-CN" sz="2600" b="1" dirty="0">
                <a:solidFill>
                  <a:srgbClr val="070709"/>
                </a:solidFill>
              </a:rPr>
              <a:t>n</a:t>
            </a:r>
            <a:r>
              <a:rPr lang="zh-CN" altLang="en-US" sz="2600" b="1" dirty="0">
                <a:solidFill>
                  <a:srgbClr val="070709"/>
                </a:solidFill>
              </a:rPr>
              <a:t>个标记为</a:t>
            </a:r>
            <a:r>
              <a:rPr lang="en-US" altLang="zh-CN" sz="2600" b="1" dirty="0">
                <a:solidFill>
                  <a:srgbClr val="070709"/>
                </a:solidFill>
              </a:rPr>
              <a:t>X</a:t>
            </a:r>
            <a:r>
              <a:rPr lang="en-US" altLang="zh-CN" sz="2600" b="1" baseline="-25000" dirty="0">
                <a:solidFill>
                  <a:srgbClr val="070709"/>
                </a:solidFill>
              </a:rPr>
              <a:t>1</a:t>
            </a:r>
            <a:r>
              <a:rPr lang="en-US" altLang="zh-CN" sz="2600" b="1" dirty="0">
                <a:solidFill>
                  <a:srgbClr val="070709"/>
                </a:solidFill>
              </a:rPr>
              <a:t>,X</a:t>
            </a:r>
            <a:r>
              <a:rPr lang="en-US" altLang="zh-CN" sz="2600" b="1" baseline="-25000" dirty="0">
                <a:solidFill>
                  <a:srgbClr val="070709"/>
                </a:solidFill>
              </a:rPr>
              <a:t>2</a:t>
            </a:r>
            <a:r>
              <a:rPr lang="en-US" altLang="zh-CN" sz="2600" b="1" dirty="0">
                <a:solidFill>
                  <a:srgbClr val="070709"/>
                </a:solidFill>
              </a:rPr>
              <a:t>,…X</a:t>
            </a:r>
            <a:r>
              <a:rPr lang="en-US" altLang="zh-CN" sz="2600" b="1" baseline="-25000" dirty="0">
                <a:solidFill>
                  <a:srgbClr val="070709"/>
                </a:solidFill>
              </a:rPr>
              <a:t>n</a:t>
            </a:r>
            <a:r>
              <a:rPr lang="zh-CN" altLang="en-US" sz="2600" b="1" dirty="0">
                <a:solidFill>
                  <a:srgbClr val="070709"/>
                </a:solidFill>
              </a:rPr>
              <a:t>的孩子，如下图所示，</a:t>
            </a:r>
            <a:r>
              <a:rPr lang="en-US" altLang="zh-CN" sz="2600" b="1" dirty="0">
                <a:solidFill>
                  <a:srgbClr val="070709"/>
                </a:solidFill>
              </a:rPr>
              <a:t>X</a:t>
            </a:r>
            <a:r>
              <a:rPr lang="en-US" altLang="zh-CN" sz="2600" b="1" baseline="-25000" dirty="0">
                <a:solidFill>
                  <a:srgbClr val="070709"/>
                </a:solidFill>
              </a:rPr>
              <a:t>i</a:t>
            </a:r>
            <a:r>
              <a:rPr lang="zh-CN" altLang="en-US" sz="2600" b="1" dirty="0">
                <a:solidFill>
                  <a:srgbClr val="070709"/>
                </a:solidFill>
              </a:rPr>
              <a:t>可以是终结符也可以是非终结符，则文法</a:t>
            </a:r>
            <a:r>
              <a:rPr lang="en-US" altLang="zh-CN" sz="2600" b="1" dirty="0">
                <a:solidFill>
                  <a:srgbClr val="070709"/>
                </a:solidFill>
              </a:rPr>
              <a:t>G</a:t>
            </a:r>
            <a:r>
              <a:rPr lang="zh-CN" altLang="en-US" sz="2600" b="1" dirty="0">
                <a:solidFill>
                  <a:srgbClr val="070709"/>
                </a:solidFill>
              </a:rPr>
              <a:t>中有对应的产生式 </a:t>
            </a:r>
            <a:r>
              <a:rPr lang="en-US" altLang="zh-CN" sz="2600" b="1" dirty="0">
                <a:solidFill>
                  <a:srgbClr val="070709"/>
                </a:solidFill>
              </a:rPr>
              <a:t>A</a:t>
            </a:r>
            <a:r>
              <a:rPr lang="zh-CN" altLang="en-US" sz="2600" b="1" dirty="0">
                <a:solidFill>
                  <a:srgbClr val="070709"/>
                </a:solidFill>
              </a:rPr>
              <a:t>→</a:t>
            </a:r>
            <a:r>
              <a:rPr lang="en-US" altLang="zh-CN" sz="2600" b="1" dirty="0">
                <a:solidFill>
                  <a:srgbClr val="070709"/>
                </a:solidFill>
              </a:rPr>
              <a:t>X</a:t>
            </a:r>
            <a:r>
              <a:rPr lang="en-US" altLang="zh-CN" sz="2600" b="1" baseline="-25000" dirty="0">
                <a:solidFill>
                  <a:srgbClr val="070709"/>
                </a:solidFill>
              </a:rPr>
              <a:t>1</a:t>
            </a:r>
            <a:r>
              <a:rPr lang="en-US" altLang="zh-CN" sz="2600" b="1" dirty="0">
                <a:solidFill>
                  <a:srgbClr val="070709"/>
                </a:solidFill>
              </a:rPr>
              <a:t>X</a:t>
            </a:r>
            <a:r>
              <a:rPr lang="en-US" altLang="zh-CN" sz="2600" b="1" baseline="-25000" dirty="0">
                <a:solidFill>
                  <a:srgbClr val="070709"/>
                </a:solidFill>
              </a:rPr>
              <a:t>2</a:t>
            </a:r>
            <a:r>
              <a:rPr lang="en-US" altLang="zh-CN" sz="2600" b="1" dirty="0">
                <a:solidFill>
                  <a:srgbClr val="070709"/>
                </a:solidFill>
              </a:rPr>
              <a:t>…X</a:t>
            </a:r>
            <a:r>
              <a:rPr lang="en-US" altLang="zh-CN" sz="2600" b="1" baseline="-25000" dirty="0">
                <a:solidFill>
                  <a:srgbClr val="070709"/>
                </a:solidFill>
              </a:rPr>
              <a:t>n</a:t>
            </a:r>
            <a:r>
              <a:rPr lang="en-US" altLang="zh-CN" sz="2600" b="1" dirty="0">
                <a:solidFill>
                  <a:srgbClr val="070709"/>
                </a:solidFill>
              </a:rPr>
              <a:t>∈P</a:t>
            </a:r>
            <a:r>
              <a:rPr lang="zh-CN" altLang="en-US" sz="2600" b="1" dirty="0">
                <a:solidFill>
                  <a:srgbClr val="070709"/>
                </a:solidFill>
              </a:rPr>
              <a:t>；</a:t>
            </a:r>
            <a:endParaRPr lang="en-US" altLang="zh-CN" sz="2600" b="1" dirty="0">
              <a:solidFill>
                <a:srgbClr val="070709"/>
              </a:solidFill>
            </a:endParaRPr>
          </a:p>
        </p:txBody>
      </p:sp>
      <p:sp>
        <p:nvSpPr>
          <p:cNvPr id="71686" name="Rectangle 3"/>
          <p:cNvSpPr>
            <a:spLocks noGrp="1"/>
          </p:cNvSpPr>
          <p:nvPr>
            <p:ph type="title"/>
          </p:nvPr>
        </p:nvSpPr>
        <p:spPr>
          <a:xfrm>
            <a:off x="495300" y="276225"/>
            <a:ext cx="8540750" cy="792163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b="1" dirty="0"/>
              <a:t>3.3 </a:t>
            </a:r>
            <a:r>
              <a:rPr lang="zh-CN" altLang="en-US" b="1" dirty="0"/>
              <a:t>分析树 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en-US" altLang="zh-CN" b="1" dirty="0"/>
          </a:p>
        </p:txBody>
      </p:sp>
      <p:sp useBgFill="1">
        <p:nvSpPr>
          <p:cNvPr id="71687" name="Rectangle 4"/>
          <p:cNvSpPr/>
          <p:nvPr/>
        </p:nvSpPr>
        <p:spPr>
          <a:xfrm>
            <a:off x="3500438" y="3500438"/>
            <a:ext cx="1295400" cy="579437"/>
          </a:xfrm>
          <a:prstGeom prst="rect">
            <a:avLst/>
          </a:prstGeom>
          <a:ln w="9525">
            <a:noFill/>
          </a:ln>
        </p:spPr>
        <p:txBody>
          <a:bodyPr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A</a:t>
            </a:r>
            <a:endParaRPr lang="en-US" altLang="zh-CN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</p:txBody>
      </p:sp>
      <p:sp useBgFill="1">
        <p:nvSpPr>
          <p:cNvPr id="71688" name="Rectangle 5"/>
          <p:cNvSpPr/>
          <p:nvPr/>
        </p:nvSpPr>
        <p:spPr>
          <a:xfrm>
            <a:off x="2847975" y="4686300"/>
            <a:ext cx="896938" cy="457200"/>
          </a:xfrm>
          <a:prstGeom prst="rect">
            <a:avLst/>
          </a:prstGeom>
          <a:ln w="9525">
            <a:noFill/>
          </a:ln>
        </p:spPr>
        <p:txBody>
          <a:bodyPr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70709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070709"/>
                </a:solidFill>
              </a:rPr>
              <a:t>1</a:t>
            </a:r>
            <a:endParaRPr lang="en-US" altLang="zh-CN" sz="2400" b="1" baseline="-25000" dirty="0">
              <a:solidFill>
                <a:srgbClr val="070709"/>
              </a:solidFill>
            </a:endParaRPr>
          </a:p>
        </p:txBody>
      </p:sp>
      <p:sp>
        <p:nvSpPr>
          <p:cNvPr id="71689" name="Line 8"/>
          <p:cNvSpPr/>
          <p:nvPr/>
        </p:nvSpPr>
        <p:spPr>
          <a:xfrm flipH="1">
            <a:off x="3348038" y="4033838"/>
            <a:ext cx="533400" cy="685800"/>
          </a:xfrm>
          <a:prstGeom prst="line">
            <a:avLst/>
          </a:prstGeom>
          <a:ln w="12700" cap="flat" cmpd="sng">
            <a:solidFill>
              <a:srgbClr val="07070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0" name="Line 9"/>
          <p:cNvSpPr/>
          <p:nvPr/>
        </p:nvSpPr>
        <p:spPr>
          <a:xfrm>
            <a:off x="4108450" y="4030663"/>
            <a:ext cx="0" cy="762000"/>
          </a:xfrm>
          <a:prstGeom prst="line">
            <a:avLst/>
          </a:prstGeom>
          <a:ln w="9525" cap="flat" cmpd="sng">
            <a:solidFill>
              <a:srgbClr val="07070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1" name="Line 10"/>
          <p:cNvSpPr/>
          <p:nvPr/>
        </p:nvSpPr>
        <p:spPr>
          <a:xfrm>
            <a:off x="4357688" y="4071938"/>
            <a:ext cx="685800" cy="685800"/>
          </a:xfrm>
          <a:prstGeom prst="line">
            <a:avLst/>
          </a:prstGeom>
          <a:ln w="9525" cap="flat" cmpd="sng">
            <a:solidFill>
              <a:srgbClr val="070709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71692" name="Rectangle 15"/>
          <p:cNvSpPr/>
          <p:nvPr/>
        </p:nvSpPr>
        <p:spPr>
          <a:xfrm>
            <a:off x="3711575" y="4711700"/>
            <a:ext cx="896938" cy="457200"/>
          </a:xfrm>
          <a:prstGeom prst="rect">
            <a:avLst/>
          </a:prstGeom>
          <a:ln w="9525">
            <a:noFill/>
          </a:ln>
        </p:spPr>
        <p:txBody>
          <a:bodyPr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70709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070709"/>
                </a:solidFill>
              </a:rPr>
              <a:t>2</a:t>
            </a:r>
            <a:endParaRPr lang="en-US" altLang="zh-CN" sz="2400" b="1" baseline="-25000" dirty="0">
              <a:solidFill>
                <a:srgbClr val="070709"/>
              </a:solidFill>
            </a:endParaRPr>
          </a:p>
        </p:txBody>
      </p:sp>
      <p:sp useBgFill="1">
        <p:nvSpPr>
          <p:cNvPr id="71693" name="Rectangle 16"/>
          <p:cNvSpPr/>
          <p:nvPr/>
        </p:nvSpPr>
        <p:spPr>
          <a:xfrm>
            <a:off x="4503738" y="4711700"/>
            <a:ext cx="1112837" cy="457200"/>
          </a:xfrm>
          <a:prstGeom prst="rect">
            <a:avLst/>
          </a:prstGeom>
          <a:ln w="9525">
            <a:noFill/>
          </a:ln>
        </p:spPr>
        <p:txBody>
          <a:bodyPr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70709"/>
                </a:solidFill>
              </a:rPr>
              <a:t>…   X</a:t>
            </a:r>
            <a:r>
              <a:rPr lang="en-US" altLang="zh-CN" sz="2400" b="1" baseline="-25000" dirty="0">
                <a:solidFill>
                  <a:srgbClr val="070709"/>
                </a:solidFill>
              </a:rPr>
              <a:t>n</a:t>
            </a:r>
            <a:endParaRPr lang="en-US" altLang="zh-CN" sz="2400" b="1" baseline="-25000" dirty="0">
              <a:solidFill>
                <a:srgbClr val="0707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168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charRg st="1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1685">
                                            <p:txEl>
                                              <p:charRg st="18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build="p"/>
      <p:bldP spid="71687" grpId="0" animBg="1"/>
      <p:bldP spid="71688" grpId="0" animBg="1"/>
      <p:bldP spid="71692" grpId="0" animBg="1"/>
      <p:bldP spid="7169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270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270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4757" name="Rectangle 2"/>
          <p:cNvSpPr>
            <a:spLocks noGrp="1"/>
          </p:cNvSpPr>
          <p:nvPr>
            <p:ph idx="1"/>
          </p:nvPr>
        </p:nvSpPr>
        <p:spPr>
          <a:xfrm>
            <a:off x="357188" y="3571875"/>
            <a:ext cx="4572000" cy="18573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75000"/>
              </a:lnSpc>
              <a:buNone/>
            </a:pPr>
            <a:r>
              <a:rPr lang="en-US" altLang="zh-CN" b="1" dirty="0">
                <a:solidFill>
                  <a:srgbClr val="070709"/>
                </a:solidFill>
                <a:latin typeface="宋体" panose="02010600030101010101" pitchFamily="2" charset="-122"/>
              </a:rPr>
              <a:t>exp</a:t>
            </a:r>
            <a:r>
              <a:rPr lang="en-US" altLang="zh-CN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exp op exp</a:t>
            </a:r>
            <a:endParaRPr lang="en-US" altLang="zh-CN" b="1" dirty="0">
              <a:solidFill>
                <a:srgbClr val="07070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exp op </a:t>
            </a:r>
            <a:r>
              <a:rPr lang="en-US" altLang="zh-CN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number</a:t>
            </a:r>
            <a:endParaRPr lang="en-US" altLang="zh-CN" b="1" dirty="0">
              <a:solidFill>
                <a:srgbClr val="07070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exp + </a:t>
            </a:r>
            <a:r>
              <a:rPr lang="en-US" altLang="zh-CN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number</a:t>
            </a:r>
            <a:endParaRPr lang="en-US" altLang="zh-CN" b="1" dirty="0">
              <a:solidFill>
                <a:srgbClr val="07070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75000"/>
              </a:lnSpc>
              <a:buNone/>
            </a:pPr>
            <a:r>
              <a:rPr lang="en-US" altLang="zh-CN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number </a:t>
            </a:r>
            <a:r>
              <a:rPr lang="en-US" altLang="zh-CN" b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+ </a:t>
            </a:r>
            <a:r>
              <a:rPr lang="en-US" altLang="zh-CN" b="1" i="1" dirty="0">
                <a:solidFill>
                  <a:srgbClr val="07070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number</a:t>
            </a:r>
            <a:endParaRPr lang="en-US" altLang="zh-CN" b="1" i="1" dirty="0">
              <a:solidFill>
                <a:srgbClr val="070709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2710" name="Rectangle 3"/>
          <p:cNvSpPr/>
          <p:nvPr/>
        </p:nvSpPr>
        <p:spPr>
          <a:xfrm>
            <a:off x="466725" y="1190625"/>
            <a:ext cx="7613650" cy="1604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Tx/>
              <a:buSzPct val="90000"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简单整型算术表达式文法：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Tx/>
              <a:buSzPct val="90000"/>
              <a:buNone/>
            </a:pP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exp </a:t>
            </a: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 exp op exp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|(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exp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)|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number</a:t>
            </a:r>
            <a:endParaRPr lang="en-US" altLang="zh-CN" sz="3200" b="1" dirty="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ClrTx/>
              <a:buSzPct val="90000"/>
              <a:buNone/>
            </a:pP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op </a:t>
            </a: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*</a:t>
            </a:r>
            <a:endParaRPr lang="en-US" altLang="zh-CN" sz="32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 useBgFill="1">
        <p:nvSpPr>
          <p:cNvPr id="72711" name="Rectangle 4"/>
          <p:cNvSpPr/>
          <p:nvPr/>
        </p:nvSpPr>
        <p:spPr>
          <a:xfrm>
            <a:off x="357188" y="2928938"/>
            <a:ext cx="6477000" cy="579437"/>
          </a:xfrm>
          <a:prstGeom prst="rect">
            <a:avLst/>
          </a:prstGeom>
          <a:ln w="9525">
            <a:noFill/>
          </a:ln>
        </p:spPr>
        <p:txBody>
          <a:bodyPr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3+4的最右推导</a:t>
            </a:r>
            <a:endParaRPr lang="zh-CN" altLang="en-US" sz="32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72712" name="Rectangle 5"/>
          <p:cNvSpPr/>
          <p:nvPr/>
        </p:nvSpPr>
        <p:spPr>
          <a:xfrm>
            <a:off x="495300" y="260350"/>
            <a:ext cx="8540750" cy="792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3.3 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分析树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grpSp>
        <p:nvGrpSpPr>
          <p:cNvPr id="2" name="Group 24"/>
          <p:cNvGrpSpPr/>
          <p:nvPr/>
        </p:nvGrpSpPr>
        <p:grpSpPr>
          <a:xfrm>
            <a:off x="4354513" y="3805238"/>
            <a:ext cx="1566862" cy="1055687"/>
            <a:chOff x="930" y="1717"/>
            <a:chExt cx="987" cy="665"/>
          </a:xfrm>
        </p:grpSpPr>
        <p:sp useBgFill="1">
          <p:nvSpPr>
            <p:cNvPr id="72734" name="Rectangle 6"/>
            <p:cNvSpPr/>
            <p:nvPr/>
          </p:nvSpPr>
          <p:spPr>
            <a:xfrm>
              <a:off x="930" y="2017"/>
              <a:ext cx="987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i="1" dirty="0">
                  <a:solidFill>
                    <a:srgbClr val="070709"/>
                  </a:solidFill>
                  <a:latin typeface="宋体" panose="02010600030101010101" pitchFamily="2" charset="-122"/>
                </a:rPr>
                <a:t>number</a:t>
              </a:r>
              <a:endPara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735" name="Line 12"/>
            <p:cNvSpPr/>
            <p:nvPr/>
          </p:nvSpPr>
          <p:spPr>
            <a:xfrm>
              <a:off x="1592" y="1717"/>
              <a:ext cx="0" cy="336"/>
            </a:xfrm>
            <a:prstGeom prst="line">
              <a:avLst/>
            </a:prstGeom>
            <a:ln w="9525" cap="flat" cmpd="sng">
              <a:solidFill>
                <a:srgbClr val="07070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23"/>
          <p:cNvGrpSpPr/>
          <p:nvPr/>
        </p:nvGrpSpPr>
        <p:grpSpPr>
          <a:xfrm>
            <a:off x="6091238" y="3805238"/>
            <a:ext cx="304800" cy="1057275"/>
            <a:chOff x="2024" y="1717"/>
            <a:chExt cx="192" cy="666"/>
          </a:xfrm>
        </p:grpSpPr>
        <p:sp useBgFill="1">
          <p:nvSpPr>
            <p:cNvPr id="72732" name="Rectangle 7"/>
            <p:cNvSpPr/>
            <p:nvPr/>
          </p:nvSpPr>
          <p:spPr>
            <a:xfrm>
              <a:off x="2024" y="2018"/>
              <a:ext cx="192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dirty="0">
                  <a:solidFill>
                    <a:srgbClr val="070709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733" name="Line 13"/>
            <p:cNvSpPr/>
            <p:nvPr/>
          </p:nvSpPr>
          <p:spPr>
            <a:xfrm>
              <a:off x="2120" y="1717"/>
              <a:ext cx="0" cy="336"/>
            </a:xfrm>
            <a:prstGeom prst="line">
              <a:avLst/>
            </a:prstGeom>
            <a:ln w="9525" cap="flat" cmpd="sng">
              <a:solidFill>
                <a:srgbClr val="07070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22"/>
          <p:cNvGrpSpPr/>
          <p:nvPr/>
        </p:nvGrpSpPr>
        <p:grpSpPr>
          <a:xfrm>
            <a:off x="6586538" y="3797300"/>
            <a:ext cx="1612900" cy="1084263"/>
            <a:chOff x="2336" y="1712"/>
            <a:chExt cx="1016" cy="683"/>
          </a:xfrm>
        </p:grpSpPr>
        <p:sp useBgFill="1">
          <p:nvSpPr>
            <p:cNvPr id="72730" name="Rectangle 8"/>
            <p:cNvSpPr/>
            <p:nvPr/>
          </p:nvSpPr>
          <p:spPr>
            <a:xfrm>
              <a:off x="2336" y="2030"/>
              <a:ext cx="1016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3200" b="1" i="1" dirty="0">
                  <a:solidFill>
                    <a:srgbClr val="070709"/>
                  </a:solidFill>
                  <a:latin typeface="宋体" panose="02010600030101010101" pitchFamily="2" charset="-122"/>
                </a:rPr>
                <a:t>number</a:t>
              </a:r>
              <a:endPara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2731" name="Line 14"/>
            <p:cNvSpPr/>
            <p:nvPr/>
          </p:nvSpPr>
          <p:spPr>
            <a:xfrm>
              <a:off x="2789" y="1712"/>
              <a:ext cx="0" cy="384"/>
            </a:xfrm>
            <a:prstGeom prst="line">
              <a:avLst/>
            </a:prstGeom>
            <a:ln w="9525" cap="flat" cmpd="sng">
              <a:solidFill>
                <a:srgbClr val="07070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25"/>
          <p:cNvGrpSpPr/>
          <p:nvPr/>
        </p:nvGrpSpPr>
        <p:grpSpPr>
          <a:xfrm>
            <a:off x="4786313" y="2286000"/>
            <a:ext cx="3328987" cy="1662113"/>
            <a:chOff x="1202" y="760"/>
            <a:chExt cx="2097" cy="1047"/>
          </a:xfrm>
        </p:grpSpPr>
        <p:sp useBgFill="1">
          <p:nvSpPr>
            <p:cNvPr id="72718" name="Rectangle 15"/>
            <p:cNvSpPr/>
            <p:nvPr/>
          </p:nvSpPr>
          <p:spPr>
            <a:xfrm>
              <a:off x="1701" y="760"/>
              <a:ext cx="192" cy="365"/>
            </a:xfrm>
            <a:prstGeom prst="rect">
              <a:avLst/>
            </a:prstGeom>
            <a:ln w="9525">
              <a:noFill/>
            </a:ln>
          </p:spPr>
          <p:txBody>
            <a:bodyPr anchor="ctr" anchorCtr="0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3200" b="1" dirty="0">
                  <a:solidFill>
                    <a:srgbClr val="FF0066"/>
                  </a:solidFill>
                  <a:latin typeface="宋体" panose="02010600030101010101" pitchFamily="2" charset="-122"/>
                </a:rPr>
                <a:t>1</a:t>
              </a:r>
              <a:endParaRPr lang="zh-CN" altLang="en-US" sz="3200" b="1" dirty="0">
                <a:solidFill>
                  <a:srgbClr val="FF0066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72719" name="Group 21"/>
            <p:cNvGrpSpPr/>
            <p:nvPr/>
          </p:nvGrpSpPr>
          <p:grpSpPr>
            <a:xfrm>
              <a:off x="1202" y="760"/>
              <a:ext cx="2097" cy="1047"/>
              <a:chOff x="1202" y="760"/>
              <a:chExt cx="2097" cy="1047"/>
            </a:xfrm>
          </p:grpSpPr>
          <p:sp useBgFill="1">
            <p:nvSpPr>
              <p:cNvPr id="72720" name="Rectangle 2"/>
              <p:cNvSpPr/>
              <p:nvPr/>
            </p:nvSpPr>
            <p:spPr>
              <a:xfrm>
                <a:off x="1837" y="760"/>
                <a:ext cx="680" cy="365"/>
              </a:xfrm>
              <a:prstGeom prst="rect">
                <a:avLst/>
              </a:prstGeom>
              <a:ln w="9525">
                <a:noFill/>
              </a:ln>
            </p:spPr>
            <p:txBody>
              <a:bodyPr anchor="ctr" anchorCtr="0"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3200" b="1" dirty="0">
                    <a:solidFill>
                      <a:srgbClr val="070709"/>
                    </a:solidFill>
                    <a:latin typeface="宋体" panose="02010600030101010101" pitchFamily="2" charset="-122"/>
                  </a:rPr>
                  <a:t>exp</a:t>
                </a:r>
                <a:endParaRPr lang="en-US" altLang="zh-CN" sz="3200" b="1" dirty="0">
                  <a:solidFill>
                    <a:srgbClr val="070709"/>
                  </a:solidFill>
                  <a:latin typeface="宋体" panose="02010600030101010101" pitchFamily="2" charset="-122"/>
                </a:endParaRPr>
              </a:p>
            </p:txBody>
          </p:sp>
          <p:sp useBgFill="1">
            <p:nvSpPr>
              <p:cNvPr id="72721" name="Rectangle 3"/>
              <p:cNvSpPr/>
              <p:nvPr/>
            </p:nvSpPr>
            <p:spPr>
              <a:xfrm>
                <a:off x="1202" y="1395"/>
                <a:ext cx="680" cy="365"/>
              </a:xfrm>
              <a:prstGeom prst="rect">
                <a:avLst/>
              </a:prstGeom>
              <a:ln w="9525">
                <a:noFill/>
              </a:ln>
            </p:spPr>
            <p:txBody>
              <a:bodyPr anchor="ctr" anchorCtr="0"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3200" b="1" dirty="0">
                    <a:solidFill>
                      <a:srgbClr val="070709"/>
                    </a:solidFill>
                    <a:latin typeface="宋体" panose="02010600030101010101" pitchFamily="2" charset="-122"/>
                  </a:rPr>
                  <a:t>exp</a:t>
                </a:r>
                <a:endParaRPr lang="en-US" altLang="zh-CN" sz="3200" b="1" dirty="0">
                  <a:solidFill>
                    <a:srgbClr val="070709"/>
                  </a:solidFill>
                  <a:latin typeface="宋体" panose="02010600030101010101" pitchFamily="2" charset="-122"/>
                </a:endParaRPr>
              </a:p>
            </p:txBody>
          </p:sp>
          <p:sp useBgFill="1">
            <p:nvSpPr>
              <p:cNvPr id="72722" name="Rectangle 4"/>
              <p:cNvSpPr/>
              <p:nvPr/>
            </p:nvSpPr>
            <p:spPr>
              <a:xfrm>
                <a:off x="1928" y="1394"/>
                <a:ext cx="421" cy="365"/>
              </a:xfrm>
              <a:prstGeom prst="rect">
                <a:avLst/>
              </a:prstGeom>
              <a:ln w="9525">
                <a:noFill/>
              </a:ln>
            </p:spPr>
            <p:txBody>
              <a:bodyPr anchor="ctr" anchorCtr="0"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3200" b="1" dirty="0">
                    <a:solidFill>
                      <a:srgbClr val="070709"/>
                    </a:solidFill>
                    <a:latin typeface="宋体" panose="02010600030101010101" pitchFamily="2" charset="-122"/>
                  </a:rPr>
                  <a:t>op</a:t>
                </a:r>
                <a:endParaRPr lang="en-US" altLang="zh-CN" sz="3200" b="1" dirty="0">
                  <a:solidFill>
                    <a:srgbClr val="070709"/>
                  </a:solidFill>
                  <a:latin typeface="宋体" panose="02010600030101010101" pitchFamily="2" charset="-122"/>
                </a:endParaRPr>
              </a:p>
            </p:txBody>
          </p:sp>
          <p:sp useBgFill="1">
            <p:nvSpPr>
              <p:cNvPr id="72723" name="Rectangle 5"/>
              <p:cNvSpPr/>
              <p:nvPr/>
            </p:nvSpPr>
            <p:spPr>
              <a:xfrm>
                <a:off x="2552" y="1393"/>
                <a:ext cx="691" cy="365"/>
              </a:xfrm>
              <a:prstGeom prst="rect">
                <a:avLst/>
              </a:prstGeom>
              <a:ln w="9525">
                <a:noFill/>
              </a:ln>
            </p:spPr>
            <p:txBody>
              <a:bodyPr anchor="ctr" anchorCtr="0"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3200" b="1" dirty="0">
                    <a:solidFill>
                      <a:srgbClr val="070709"/>
                    </a:solidFill>
                    <a:latin typeface="宋体" panose="02010600030101010101" pitchFamily="2" charset="-122"/>
                  </a:rPr>
                  <a:t>exp</a:t>
                </a:r>
                <a:endParaRPr lang="en-US" altLang="zh-CN" sz="3200" b="1" dirty="0">
                  <a:solidFill>
                    <a:srgbClr val="070709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72724" name="Line 9"/>
              <p:cNvSpPr/>
              <p:nvPr/>
            </p:nvSpPr>
            <p:spPr>
              <a:xfrm flipH="1">
                <a:off x="1640" y="1045"/>
                <a:ext cx="336" cy="432"/>
              </a:xfrm>
              <a:prstGeom prst="line">
                <a:avLst/>
              </a:prstGeom>
              <a:ln w="12700" cap="flat" cmpd="sng">
                <a:solidFill>
                  <a:srgbClr val="07070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25" name="Line 10"/>
              <p:cNvSpPr/>
              <p:nvPr/>
            </p:nvSpPr>
            <p:spPr>
              <a:xfrm>
                <a:off x="2119" y="1043"/>
                <a:ext cx="0" cy="480"/>
              </a:xfrm>
              <a:prstGeom prst="line">
                <a:avLst/>
              </a:prstGeom>
              <a:ln w="9525" cap="flat" cmpd="sng">
                <a:solidFill>
                  <a:srgbClr val="07070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726" name="Line 11"/>
              <p:cNvSpPr/>
              <p:nvPr/>
            </p:nvSpPr>
            <p:spPr>
              <a:xfrm>
                <a:off x="2312" y="1045"/>
                <a:ext cx="432" cy="432"/>
              </a:xfrm>
              <a:prstGeom prst="line">
                <a:avLst/>
              </a:prstGeom>
              <a:ln w="9525" cap="flat" cmpd="sng">
                <a:solidFill>
                  <a:srgbClr val="070709"/>
                </a:solidFill>
                <a:prstDash val="solid"/>
                <a:headEnd type="none" w="med" len="med"/>
                <a:tailEnd type="none" w="med" len="med"/>
              </a:ln>
            </p:spPr>
          </p:sp>
          <p:sp useBgFill="1">
            <p:nvSpPr>
              <p:cNvPr id="72727" name="Rectangle 16"/>
              <p:cNvSpPr/>
              <p:nvPr/>
            </p:nvSpPr>
            <p:spPr>
              <a:xfrm>
                <a:off x="3107" y="1440"/>
                <a:ext cx="192" cy="365"/>
              </a:xfrm>
              <a:prstGeom prst="rect">
                <a:avLst/>
              </a:prstGeom>
              <a:ln w="9525">
                <a:noFill/>
              </a:ln>
            </p:spPr>
            <p:txBody>
              <a:bodyPr anchor="ctr" anchorCtr="0"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3200" b="1" dirty="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2</a:t>
                </a:r>
                <a:endParaRPr lang="zh-CN" altLang="en-US" sz="3200" b="1" dirty="0">
                  <a:solidFill>
                    <a:srgbClr val="FF0066"/>
                  </a:solidFill>
                  <a:latin typeface="宋体" panose="02010600030101010101" pitchFamily="2" charset="-122"/>
                </a:endParaRPr>
              </a:p>
            </p:txBody>
          </p:sp>
          <p:sp useBgFill="1">
            <p:nvSpPr>
              <p:cNvPr id="72728" name="Rectangle 17"/>
              <p:cNvSpPr/>
              <p:nvPr/>
            </p:nvSpPr>
            <p:spPr>
              <a:xfrm>
                <a:off x="2264" y="1442"/>
                <a:ext cx="192" cy="365"/>
              </a:xfrm>
              <a:prstGeom prst="rect">
                <a:avLst/>
              </a:prstGeom>
              <a:ln w="9525">
                <a:noFill/>
              </a:ln>
            </p:spPr>
            <p:txBody>
              <a:bodyPr anchor="ctr" anchorCtr="0"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3200" b="1" dirty="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3</a:t>
                </a:r>
                <a:endParaRPr lang="zh-CN" altLang="en-US" sz="3200" b="1" dirty="0">
                  <a:solidFill>
                    <a:srgbClr val="FF0066"/>
                  </a:solidFill>
                  <a:latin typeface="宋体" panose="02010600030101010101" pitchFamily="2" charset="-122"/>
                </a:endParaRPr>
              </a:p>
            </p:txBody>
          </p:sp>
          <p:sp useBgFill="1">
            <p:nvSpPr>
              <p:cNvPr id="72729" name="Rectangle 18"/>
              <p:cNvSpPr/>
              <p:nvPr/>
            </p:nvSpPr>
            <p:spPr>
              <a:xfrm>
                <a:off x="1746" y="1440"/>
                <a:ext cx="192" cy="365"/>
              </a:xfrm>
              <a:prstGeom prst="rect">
                <a:avLst/>
              </a:prstGeom>
              <a:ln w="9525">
                <a:noFill/>
              </a:ln>
            </p:spPr>
            <p:txBody>
              <a:bodyPr anchor="ctr" anchorCtr="0"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3200" b="1" dirty="0">
                    <a:solidFill>
                      <a:srgbClr val="FF0066"/>
                    </a:solidFill>
                    <a:latin typeface="宋体" panose="02010600030101010101" pitchFamily="2" charset="-122"/>
                  </a:rPr>
                  <a:t>4</a:t>
                </a:r>
                <a:endParaRPr lang="zh-CN" altLang="en-US" sz="3200" b="1" dirty="0">
                  <a:solidFill>
                    <a:srgbClr val="FF0066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sp useBgFill="1">
        <p:nvSpPr>
          <p:cNvPr id="31" name="Rectangle 19"/>
          <p:cNvSpPr/>
          <p:nvPr/>
        </p:nvSpPr>
        <p:spPr>
          <a:xfrm>
            <a:off x="4735513" y="4937125"/>
            <a:ext cx="3527425" cy="579438"/>
          </a:xfrm>
          <a:prstGeom prst="rect">
            <a:avLst/>
          </a:prstGeom>
          <a:ln w="9525">
            <a:noFill/>
          </a:ln>
        </p:spPr>
        <p:txBody>
          <a:bodyPr anchor="ctr" anchorCtr="0"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3+4的分析树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475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4757">
                                            <p:txEl>
                                              <p:charRg st="15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charRg st="3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4757">
                                            <p:txEl>
                                              <p:charRg st="33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charRg st="5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74757">
                                            <p:txEl>
                                              <p:charRg st="50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 build="p"/>
      <p:bldP spid="3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内容占位符 2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2376488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3200" dirty="0">
                <a:solidFill>
                  <a:srgbClr val="050507"/>
                </a:solidFill>
              </a:rPr>
              <a:t>文法</a:t>
            </a:r>
            <a:r>
              <a:rPr lang="en-US" altLang="zh-CN" sz="3200" dirty="0">
                <a:solidFill>
                  <a:srgbClr val="050507"/>
                </a:solidFill>
              </a:rPr>
              <a:t>G[S]:S</a:t>
            </a:r>
            <a:r>
              <a:rPr lang="en-US" altLang="zh-CN" sz="3200" dirty="0">
                <a:solidFill>
                  <a:srgbClr val="050507"/>
                </a:solidFill>
                <a:sym typeface="Symbol" panose="05050102010706020507" pitchFamily="18" charset="2"/>
              </a:rPr>
              <a:t>aAcBe    Ab   AAb    Bd</a:t>
            </a:r>
            <a:endParaRPr lang="en-US" altLang="zh-CN" sz="3200" dirty="0">
              <a:solidFill>
                <a:srgbClr val="050507"/>
              </a:solidFill>
              <a:sym typeface="Symbol" panose="05050102010706020507" pitchFamily="18" charset="2"/>
            </a:endParaRPr>
          </a:p>
          <a:p>
            <a:pPr lvl="1"/>
            <a:r>
              <a:rPr lang="zh-CN" altLang="en-US" sz="2800" dirty="0">
                <a:solidFill>
                  <a:srgbClr val="050507"/>
                </a:solidFill>
                <a:sym typeface="Symbol" panose="05050102010706020507" pitchFamily="18" charset="2"/>
              </a:rPr>
              <a:t>给出句子</a:t>
            </a:r>
            <a:r>
              <a:rPr lang="en-US" altLang="zh-CN" sz="2800" dirty="0">
                <a:solidFill>
                  <a:srgbClr val="050507"/>
                </a:solidFill>
                <a:sym typeface="Symbol" panose="05050102010706020507" pitchFamily="18" charset="2"/>
              </a:rPr>
              <a:t>abbcde</a:t>
            </a:r>
            <a:r>
              <a:rPr lang="zh-CN" altLang="en-US" sz="2800" dirty="0">
                <a:solidFill>
                  <a:srgbClr val="050507"/>
                </a:solidFill>
                <a:sym typeface="Symbol" panose="05050102010706020507" pitchFamily="18" charset="2"/>
              </a:rPr>
              <a:t>的最左推导和最右推导，以及最左推导和最右推导对应的分析树。</a:t>
            </a:r>
            <a:endParaRPr lang="zh-CN" altLang="en-US" sz="2800" dirty="0">
              <a:solidFill>
                <a:srgbClr val="050507"/>
              </a:solidFill>
              <a:sym typeface="Symbol" panose="05050102010706020507" pitchFamily="18" charset="2"/>
            </a:endParaRPr>
          </a:p>
        </p:txBody>
      </p:sp>
      <p:sp>
        <p:nvSpPr>
          <p:cNvPr id="73731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3732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373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3734" name="Rectangle 5"/>
          <p:cNvSpPr/>
          <p:nvPr/>
        </p:nvSpPr>
        <p:spPr>
          <a:xfrm>
            <a:off x="495300" y="260350"/>
            <a:ext cx="8540750" cy="7921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3.3 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分析树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126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126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53955" name="Rectangle 3"/>
          <p:cNvSpPr/>
          <p:nvPr/>
        </p:nvSpPr>
        <p:spPr>
          <a:xfrm>
            <a:off x="1282700" y="3556000"/>
            <a:ext cx="5105400" cy="584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000" b="1" dirty="0">
              <a:solidFill>
                <a:srgbClr val="070709"/>
              </a:solidFill>
              <a:latin typeface="宋体" panose="02010600030101010101" pitchFamily="2" charset="-122"/>
            </a:endParaRPr>
          </a:p>
        </p:txBody>
      </p:sp>
      <p:sp>
        <p:nvSpPr>
          <p:cNvPr id="11270" name="Rectangle 6"/>
          <p:cNvSpPr>
            <a:spLocks noGrp="1"/>
          </p:cNvSpPr>
          <p:nvPr>
            <p:ph type="title"/>
          </p:nvPr>
        </p:nvSpPr>
        <p:spPr>
          <a:xfrm>
            <a:off x="539750" y="231775"/>
            <a:ext cx="8001000" cy="8207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b="1" dirty="0">
                <a:latin typeface="方正舒体" panose="02010601030101010101" pitchFamily="2" charset="-122"/>
              </a:rPr>
              <a:t>3.1 语言的表示</a:t>
            </a:r>
            <a:r>
              <a:rPr lang="en-US" altLang="zh-CN" sz="4000" b="1" dirty="0">
                <a:latin typeface="方正舒体" panose="02010601030101010101" pitchFamily="2" charset="-122"/>
              </a:rPr>
              <a:t>(</a:t>
            </a:r>
            <a:r>
              <a:rPr lang="zh-CN" altLang="en-US" sz="4000" b="1" dirty="0">
                <a:latin typeface="方正舒体" panose="02010601030101010101" pitchFamily="2" charset="-122"/>
              </a:rPr>
              <a:t>续</a:t>
            </a:r>
            <a:r>
              <a:rPr lang="en-US" altLang="zh-CN" sz="4000" b="1" dirty="0">
                <a:latin typeface="方正舒体" panose="02010601030101010101" pitchFamily="2" charset="-122"/>
              </a:rPr>
              <a:t>)</a:t>
            </a:r>
            <a:endParaRPr lang="zh-CN" altLang="en-US" sz="4000" b="1" dirty="0">
              <a:latin typeface="方正舒体" panose="02010601030101010101" pitchFamily="2" charset="-122"/>
            </a:endParaRPr>
          </a:p>
        </p:txBody>
      </p:sp>
      <p:sp>
        <p:nvSpPr>
          <p:cNvPr id="253959" name="Rectangle 7"/>
          <p:cNvSpPr>
            <a:spLocks noGrp="1"/>
          </p:cNvSpPr>
          <p:nvPr>
            <p:ph idx="1"/>
          </p:nvPr>
        </p:nvSpPr>
        <p:spPr>
          <a:xfrm>
            <a:off x="468313" y="1125538"/>
            <a:ext cx="8001000" cy="4589462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21212D"/>
                </a:solidFill>
              </a:rPr>
              <a:t>Chomsky</a:t>
            </a:r>
            <a:r>
              <a:rPr lang="zh-CN" altLang="en-US" b="1" dirty="0">
                <a:solidFill>
                  <a:srgbClr val="FF0066"/>
                </a:solidFill>
              </a:rPr>
              <a:t>文法</a:t>
            </a:r>
            <a:r>
              <a:rPr lang="zh-CN" altLang="en-US" b="1" dirty="0">
                <a:solidFill>
                  <a:srgbClr val="03010F"/>
                </a:solidFill>
              </a:rPr>
              <a:t>用</a:t>
            </a:r>
            <a:r>
              <a:rPr lang="zh-CN" altLang="en-US" b="1" dirty="0">
                <a:solidFill>
                  <a:srgbClr val="FF0066"/>
                </a:solidFill>
              </a:rPr>
              <a:t>生成方式</a:t>
            </a:r>
            <a:r>
              <a:rPr lang="en-US" altLang="zh-CN" b="1" dirty="0">
                <a:solidFill>
                  <a:srgbClr val="FF0066"/>
                </a:solidFill>
              </a:rPr>
              <a:t>(</a:t>
            </a:r>
            <a:r>
              <a:rPr lang="zh-CN" altLang="en-US" b="1" dirty="0">
                <a:solidFill>
                  <a:srgbClr val="FF0066"/>
                </a:solidFill>
              </a:rPr>
              <a:t>规则</a:t>
            </a:r>
            <a:r>
              <a:rPr lang="en-US" altLang="zh-CN" b="1" dirty="0">
                <a:solidFill>
                  <a:srgbClr val="FF0066"/>
                </a:solidFill>
              </a:rPr>
              <a:t>)</a:t>
            </a:r>
            <a:r>
              <a:rPr lang="zh-CN" altLang="en-US" b="1" dirty="0">
                <a:solidFill>
                  <a:srgbClr val="03010F"/>
                </a:solidFill>
              </a:rPr>
              <a:t>描述语言，语言中的每个句子用严格定义的规则构造。</a:t>
            </a:r>
            <a:endParaRPr lang="zh-CN" altLang="en-US" b="1" dirty="0">
              <a:solidFill>
                <a:srgbClr val="FF0066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rgbClr val="FF0066"/>
                </a:solidFill>
              </a:rPr>
              <a:t>文法示例，简单句子的语法结构表示规则:</a:t>
            </a:r>
            <a:endParaRPr lang="zh-CN" altLang="en-US" b="1" dirty="0">
              <a:solidFill>
                <a:srgbClr val="FF0066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70709"/>
                </a:solidFill>
              </a:rPr>
              <a:t>&lt;句子&gt;</a:t>
            </a:r>
            <a:r>
              <a:rPr lang="zh-CN" altLang="en-US" sz="2400" b="1" dirty="0">
                <a:solidFill>
                  <a:srgbClr val="FF0066"/>
                </a:solidFill>
              </a:rPr>
              <a:t>→</a:t>
            </a:r>
            <a:r>
              <a:rPr lang="zh-CN" altLang="en-US" sz="2400" b="1" dirty="0">
                <a:solidFill>
                  <a:srgbClr val="070709"/>
                </a:solidFill>
              </a:rPr>
              <a:t>&lt;主语&gt; &lt;谓语&gt;</a:t>
            </a:r>
            <a:endParaRPr lang="zh-CN" altLang="en-US" sz="2400" b="1" dirty="0">
              <a:solidFill>
                <a:srgbClr val="070709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70709"/>
                </a:solidFill>
              </a:rPr>
              <a:t>&lt;主语&gt;</a:t>
            </a:r>
            <a:r>
              <a:rPr lang="zh-CN" altLang="en-US" sz="2400" b="1" dirty="0">
                <a:solidFill>
                  <a:srgbClr val="FF0066"/>
                </a:solidFill>
              </a:rPr>
              <a:t>→</a:t>
            </a:r>
            <a:r>
              <a:rPr lang="zh-CN" altLang="en-US" sz="2400" b="1" dirty="0">
                <a:solidFill>
                  <a:srgbClr val="070709"/>
                </a:solidFill>
              </a:rPr>
              <a:t> &lt;</a:t>
            </a:r>
            <a:r>
              <a:rPr lang="zh-CN" altLang="en-US" sz="2400" b="1" dirty="0">
                <a:solidFill>
                  <a:srgbClr val="FF0066"/>
                </a:solidFill>
              </a:rPr>
              <a:t>冠词</a:t>
            </a:r>
            <a:r>
              <a:rPr lang="zh-CN" altLang="en-US" sz="2400" b="1" dirty="0">
                <a:solidFill>
                  <a:srgbClr val="070709"/>
                </a:solidFill>
              </a:rPr>
              <a:t>&gt; &lt;</a:t>
            </a:r>
            <a:r>
              <a:rPr lang="zh-CN" altLang="en-US" sz="2400" b="1" dirty="0">
                <a:solidFill>
                  <a:srgbClr val="FF0066"/>
                </a:solidFill>
              </a:rPr>
              <a:t>形容词</a:t>
            </a:r>
            <a:r>
              <a:rPr lang="zh-CN" altLang="en-US" sz="2400" b="1" dirty="0">
                <a:solidFill>
                  <a:srgbClr val="070709"/>
                </a:solidFill>
              </a:rPr>
              <a:t>&gt; &lt;</a:t>
            </a:r>
            <a:r>
              <a:rPr lang="zh-CN" altLang="en-US" sz="2400" b="1" dirty="0">
                <a:solidFill>
                  <a:srgbClr val="FF0066"/>
                </a:solidFill>
              </a:rPr>
              <a:t>名词</a:t>
            </a:r>
            <a:r>
              <a:rPr lang="zh-CN" altLang="en-US" sz="2400" b="1" dirty="0">
                <a:solidFill>
                  <a:srgbClr val="070709"/>
                </a:solidFill>
              </a:rPr>
              <a:t>&gt;</a:t>
            </a:r>
            <a:endParaRPr lang="zh-CN" altLang="en-US" sz="2400" b="1" dirty="0">
              <a:solidFill>
                <a:srgbClr val="070709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rgbClr val="070709"/>
                </a:solidFill>
              </a:rPr>
              <a:t>&lt;</a:t>
            </a:r>
            <a:r>
              <a:rPr lang="zh-CN" altLang="en-US" sz="2400" b="1" dirty="0">
                <a:solidFill>
                  <a:srgbClr val="070709"/>
                </a:solidFill>
              </a:rPr>
              <a:t>谓词&gt;</a:t>
            </a:r>
            <a:r>
              <a:rPr lang="zh-CN" altLang="en-US" sz="2400" b="1" dirty="0">
                <a:solidFill>
                  <a:srgbClr val="FF0066"/>
                </a:solidFill>
              </a:rPr>
              <a:t>→</a:t>
            </a:r>
            <a:r>
              <a:rPr lang="zh-CN" altLang="en-US" sz="2400" b="1" dirty="0">
                <a:solidFill>
                  <a:srgbClr val="070709"/>
                </a:solidFill>
              </a:rPr>
              <a:t> &lt;</a:t>
            </a:r>
            <a:r>
              <a:rPr lang="zh-CN" altLang="en-US" sz="2400" b="1" dirty="0">
                <a:solidFill>
                  <a:srgbClr val="FF0066"/>
                </a:solidFill>
              </a:rPr>
              <a:t>动词</a:t>
            </a:r>
            <a:r>
              <a:rPr lang="zh-CN" altLang="en-US" sz="2400" b="1" dirty="0">
                <a:solidFill>
                  <a:srgbClr val="070709"/>
                </a:solidFill>
              </a:rPr>
              <a:t>&gt; &lt;直接宾语&gt;</a:t>
            </a:r>
            <a:endParaRPr lang="zh-CN" altLang="en-US" sz="2400" b="1" dirty="0">
              <a:solidFill>
                <a:srgbClr val="070709"/>
              </a:solidFill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rgbClr val="070709"/>
                </a:solidFill>
              </a:rPr>
              <a:t>&lt;</a:t>
            </a:r>
            <a:r>
              <a:rPr lang="zh-CN" altLang="en-US" sz="2400" b="1" dirty="0">
                <a:solidFill>
                  <a:srgbClr val="070709"/>
                </a:solidFill>
              </a:rPr>
              <a:t>直接宾语&gt;</a:t>
            </a:r>
            <a:r>
              <a:rPr lang="zh-CN" altLang="en-US" sz="2400" b="1" dirty="0">
                <a:solidFill>
                  <a:srgbClr val="FF0066"/>
                </a:solidFill>
              </a:rPr>
              <a:t>→</a:t>
            </a:r>
            <a:r>
              <a:rPr lang="zh-CN" altLang="en-US" sz="2400" b="1" dirty="0">
                <a:solidFill>
                  <a:srgbClr val="070709"/>
                </a:solidFill>
              </a:rPr>
              <a:t>&lt;</a:t>
            </a:r>
            <a:r>
              <a:rPr lang="zh-CN" altLang="en-US" sz="2400" b="1" dirty="0">
                <a:solidFill>
                  <a:srgbClr val="FF0066"/>
                </a:solidFill>
              </a:rPr>
              <a:t>冠词</a:t>
            </a:r>
            <a:r>
              <a:rPr lang="zh-CN" altLang="en-US" sz="2400" b="1" dirty="0">
                <a:solidFill>
                  <a:srgbClr val="070709"/>
                </a:solidFill>
              </a:rPr>
              <a:t>&gt; &lt;</a:t>
            </a:r>
            <a:r>
              <a:rPr lang="zh-CN" altLang="en-US" sz="2400" b="1" dirty="0">
                <a:solidFill>
                  <a:srgbClr val="FF0066"/>
                </a:solidFill>
              </a:rPr>
              <a:t>名词</a:t>
            </a:r>
            <a:r>
              <a:rPr lang="zh-CN" altLang="en-US" sz="2400" b="1" dirty="0">
                <a:solidFill>
                  <a:srgbClr val="070709"/>
                </a:solidFill>
              </a:rPr>
              <a:t>&gt;</a:t>
            </a:r>
            <a:endParaRPr lang="en-US" altLang="zh-CN" sz="2400" b="1" dirty="0">
              <a:solidFill>
                <a:srgbClr val="07070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070709"/>
                </a:solidFill>
              </a:rPr>
              <a:t>把上述两个字符串中间用一箭头分隔构成的有序对称为</a:t>
            </a:r>
            <a:r>
              <a:rPr lang="zh-CN" altLang="en-US" sz="2800" b="1" dirty="0">
                <a:solidFill>
                  <a:srgbClr val="F33345"/>
                </a:solidFill>
              </a:rPr>
              <a:t>产生式</a:t>
            </a:r>
            <a:r>
              <a:rPr lang="zh-CN" altLang="en-US" sz="2800" b="1" dirty="0">
                <a:solidFill>
                  <a:srgbClr val="070709"/>
                </a:solidFill>
              </a:rPr>
              <a:t>。其中， “ →”表示“由……组成”, “ →”也可以用=，::=，:来代替。</a:t>
            </a:r>
            <a:endParaRPr lang="zh-CN" altLang="en-US" sz="2800" b="1" dirty="0">
              <a:solidFill>
                <a:srgbClr val="0707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53959">
                                            <p:txEl>
                                              <p:charRg st="43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txEl>
                                              <p:charRg st="63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253959">
                                            <p:txEl>
                                              <p:charRg st="63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txEl>
                                              <p:charRg st="7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500"/>
                                        <p:tgtEl>
                                          <p:spTgt spid="253959">
                                            <p:txEl>
                                              <p:charRg st="78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txEl>
                                              <p:charRg st="10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53959">
                                            <p:txEl>
                                              <p:charRg st="100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txEl>
                                              <p:charRg st="118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0" dur="500"/>
                                        <p:tgtEl>
                                          <p:spTgt spid="253959">
                                            <p:txEl>
                                              <p:charRg st="118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>
                                            <p:txEl>
                                              <p:charRg st="135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253959">
                                            <p:txEl>
                                              <p:charRg st="135" end="2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475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475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4757" name="Rectangle 2"/>
          <p:cNvSpPr>
            <a:spLocks noRot="1"/>
          </p:cNvSpPr>
          <p:nvPr/>
        </p:nvSpPr>
        <p:spPr>
          <a:xfrm>
            <a:off x="496888" y="1284288"/>
            <a:ext cx="7531100" cy="3165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rgbClr val="070709"/>
              </a:buClr>
              <a:buSzPct val="95000"/>
              <a:buFont typeface="Wingdings" panose="05000000000000000000" pitchFamily="2" charset="2"/>
              <a:buChar char="ü"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3.1 语言的表示</a:t>
            </a:r>
            <a:endParaRPr lang="en-US" altLang="zh-CN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90000"/>
              </a:lnSpc>
              <a:buClr>
                <a:srgbClr val="070709"/>
              </a:buClr>
              <a:buSzPct val="95000"/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3.2 </a:t>
            </a: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上下文无关文法的形式定义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90000"/>
              </a:lnSpc>
              <a:buClr>
                <a:srgbClr val="070709"/>
              </a:buClr>
              <a:buSzPct val="95000"/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3.3 </a:t>
            </a: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分析树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90000"/>
              </a:lnSpc>
              <a:buClr>
                <a:srgbClr val="070709"/>
              </a:buClr>
              <a:buSzPct val="95000"/>
              <a:buFont typeface="Wingdings" panose="05000000000000000000" pitchFamily="2" charset="2"/>
              <a:buChar char="ü"/>
            </a:pP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3.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4 </a:t>
            </a:r>
            <a:r>
              <a:rPr lang="zh-CN" altLang="en-US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二义性文法</a:t>
            </a:r>
            <a:endParaRPr lang="zh-CN" altLang="en-US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</p:txBody>
      </p:sp>
      <p:sp>
        <p:nvSpPr>
          <p:cNvPr id="74758" name="Rectangle 3"/>
          <p:cNvSpPr/>
          <p:nvPr/>
        </p:nvSpPr>
        <p:spPr>
          <a:xfrm>
            <a:off x="6934200" y="5486400"/>
            <a:ext cx="1600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Pct val="90000"/>
              <a:buFontTx/>
              <a:buNone/>
            </a:pP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  <a:hlinkClick r:id="" action="ppaction://noaction"/>
              </a:rPr>
              <a:t>作业</a:t>
            </a:r>
            <a:endParaRPr lang="zh-CN" altLang="en-US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4759" name="Rectangle 4"/>
          <p:cNvSpPr>
            <a:spLocks noGrp="1"/>
          </p:cNvSpPr>
          <p:nvPr>
            <p:ph type="title"/>
          </p:nvPr>
        </p:nvSpPr>
        <p:spPr>
          <a:xfrm>
            <a:off x="414338" y="128588"/>
            <a:ext cx="8083550" cy="8382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latin typeface="方正舒体" panose="02010601030101010101" pitchFamily="2" charset="-122"/>
              </a:rPr>
              <a:t>第三章 上下文无关文法及分析</a:t>
            </a:r>
            <a:endParaRPr lang="zh-CN" altLang="en-US" sz="3200" b="1" dirty="0">
              <a:latin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577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578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5781" name="Rectangle 2"/>
          <p:cNvSpPr>
            <a:spLocks noGrp="1"/>
          </p:cNvSpPr>
          <p:nvPr>
            <p:ph type="title"/>
          </p:nvPr>
        </p:nvSpPr>
        <p:spPr>
          <a:xfrm>
            <a:off x="495300" y="547688"/>
            <a:ext cx="3778250" cy="4572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3.</a:t>
            </a:r>
            <a:r>
              <a:rPr lang="en-US" altLang="zh-CN" b="1" dirty="0">
                <a:latin typeface="方正舒体" panose="02010601030101010101" pitchFamily="2" charset="-122"/>
              </a:rPr>
              <a:t>4</a:t>
            </a:r>
            <a:r>
              <a:rPr lang="zh-CN" altLang="en-US" b="1" dirty="0">
                <a:latin typeface="方正舒体" panose="02010601030101010101" pitchFamily="2" charset="-122"/>
              </a:rPr>
              <a:t>二义性文法</a:t>
            </a:r>
            <a:endParaRPr lang="en-US" altLang="zh-CN" b="1" dirty="0">
              <a:latin typeface="方正舒体" panose="02010601030101010101" pitchFamily="2" charset="-122"/>
            </a:endParaRPr>
          </a:p>
        </p:txBody>
      </p:sp>
      <p:sp>
        <p:nvSpPr>
          <p:cNvPr id="75782" name="Rectangle 5"/>
          <p:cNvSpPr>
            <a:spLocks noGrp="1"/>
          </p:cNvSpPr>
          <p:nvPr>
            <p:ph idx="1"/>
          </p:nvPr>
        </p:nvSpPr>
        <p:spPr>
          <a:xfrm>
            <a:off x="509588" y="1198563"/>
            <a:ext cx="7489825" cy="2301875"/>
          </a:xfrm>
          <a:ln/>
        </p:spPr>
        <p:txBody>
          <a:bodyPr vert="horz" wrap="square" lIns="91440" tIns="45720" rIns="91440" bIns="45720" anchor="t" anchorCtr="0"/>
          <a:p>
            <a:pPr marL="469900" lvl="1" indent="-469900" eaLnBrk="1" hangingPunct="1">
              <a:buFont typeface="Wingdings" panose="05000000000000000000" pitchFamily="2" charset="2"/>
              <a:buChar char="o"/>
            </a:pPr>
            <a:r>
              <a:rPr lang="zh-CN" altLang="en-US" sz="2800" b="1" dirty="0">
                <a:solidFill>
                  <a:srgbClr val="070709"/>
                </a:solidFill>
              </a:rPr>
              <a:t>对于文法</a:t>
            </a:r>
            <a:r>
              <a:rPr lang="en-US" altLang="zh-CN" sz="2800" b="1" i="1" dirty="0">
                <a:solidFill>
                  <a:srgbClr val="070709"/>
                </a:solidFill>
              </a:rPr>
              <a:t>G</a:t>
            </a:r>
            <a:r>
              <a:rPr lang="en-US" altLang="zh-CN" sz="2800" b="1" dirty="0">
                <a:solidFill>
                  <a:srgbClr val="070709"/>
                </a:solidFill>
              </a:rPr>
              <a:t>，</a:t>
            </a:r>
            <a:r>
              <a:rPr lang="zh-CN" altLang="en-US" sz="2800" b="1" dirty="0">
                <a:solidFill>
                  <a:srgbClr val="070709"/>
                </a:solidFill>
              </a:rPr>
              <a:t>若存在某个句子</a:t>
            </a:r>
            <a:r>
              <a:rPr lang="en-US" altLang="zh-CN" sz="2800" b="1" i="1" dirty="0">
                <a:solidFill>
                  <a:srgbClr val="070709"/>
                </a:solidFill>
              </a:rPr>
              <a:t>w</a:t>
            </a:r>
            <a:r>
              <a:rPr lang="en-US" altLang="zh-CN" sz="2800" b="1" i="1" dirty="0">
                <a:solidFill>
                  <a:srgbClr val="070709"/>
                </a:solidFill>
                <a:sym typeface="Symbol" panose="05050102010706020507" pitchFamily="18" charset="2"/>
              </a:rPr>
              <a:t>L(G)</a:t>
            </a:r>
            <a:r>
              <a:rPr lang="zh-CN" altLang="en-US" sz="2800" b="1" i="1" dirty="0">
                <a:solidFill>
                  <a:srgbClr val="070709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olidFill>
                  <a:srgbClr val="070709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70709"/>
                </a:solidFill>
                <a:sym typeface="Symbol" panose="05050102010706020507" pitchFamily="18" charset="2"/>
              </a:rPr>
              <a:t>w</a:t>
            </a:r>
            <a:r>
              <a:rPr lang="zh-CN" altLang="en-US" sz="2800" b="1" dirty="0">
                <a:solidFill>
                  <a:srgbClr val="070709"/>
                </a:solidFill>
                <a:sym typeface="Symbol" panose="05050102010706020507" pitchFamily="18" charset="2"/>
              </a:rPr>
              <a:t>对应</a:t>
            </a:r>
            <a:r>
              <a:rPr lang="zh-CN" altLang="en-US" sz="2800" b="1" dirty="0">
                <a:solidFill>
                  <a:srgbClr val="FF0066"/>
                </a:solidFill>
                <a:sym typeface="Symbol" panose="05050102010706020507" pitchFamily="18" charset="2"/>
              </a:rPr>
              <a:t>多个不同的最左推导（或最右推导） </a:t>
            </a:r>
            <a:r>
              <a:rPr lang="zh-CN" altLang="en-US" sz="2800" b="1" dirty="0">
                <a:solidFill>
                  <a:srgbClr val="070709"/>
                </a:solidFill>
                <a:sym typeface="Symbol" panose="05050102010706020507" pitchFamily="18" charset="2"/>
              </a:rPr>
              <a:t>，这类文法称为</a:t>
            </a:r>
            <a:r>
              <a:rPr lang="zh-CN" altLang="en-US" sz="2800" b="1" dirty="0">
                <a:solidFill>
                  <a:srgbClr val="FF0066"/>
                </a:solidFill>
                <a:sym typeface="Symbol" panose="05050102010706020507" pitchFamily="18" charset="2"/>
              </a:rPr>
              <a:t>二义性文法</a:t>
            </a:r>
            <a:r>
              <a:rPr lang="zh-CN" altLang="en-US" sz="2800" b="1" dirty="0">
                <a:solidFill>
                  <a:srgbClr val="070709"/>
                </a:solidFill>
                <a:sym typeface="Symbol" panose="05050102010706020507" pitchFamily="18" charset="2"/>
              </a:rPr>
              <a:t>。</a:t>
            </a:r>
            <a:endParaRPr lang="en-US" altLang="zh-CN" sz="2800" b="1" dirty="0">
              <a:solidFill>
                <a:srgbClr val="070709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日期占位符 1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6803" name="页脚占位符 2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6804" name="灯片编号占位符 3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323586" name="Rectangle 2"/>
          <p:cNvSpPr>
            <a:spLocks noChangeArrowheads="1"/>
          </p:cNvSpPr>
          <p:nvPr/>
        </p:nvSpPr>
        <p:spPr bwMode="auto">
          <a:xfrm>
            <a:off x="468313" y="1125538"/>
            <a:ext cx="7993063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例1，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G[E]：EE+E|E*E|(E)|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的句子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i+i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*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对应两个最右推导，即两个结构不同的分析树，故该文法是二义性文法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444625" y="2836863"/>
            <a:ext cx="1316038" cy="1095375"/>
            <a:chOff x="528" y="912"/>
            <a:chExt cx="829" cy="690"/>
          </a:xfrm>
        </p:grpSpPr>
        <p:sp>
          <p:nvSpPr>
            <p:cNvPr id="76851" name="Text Box 4"/>
            <p:cNvSpPr txBox="1"/>
            <p:nvPr/>
          </p:nvSpPr>
          <p:spPr>
            <a:xfrm>
              <a:off x="816" y="912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</a:rPr>
                <a:t>E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  <p:sp>
          <p:nvSpPr>
            <p:cNvPr id="76852" name="Text Box 5"/>
            <p:cNvSpPr txBox="1"/>
            <p:nvPr/>
          </p:nvSpPr>
          <p:spPr>
            <a:xfrm>
              <a:off x="528" y="1275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</a:rPr>
                <a:t>E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  <p:sp>
          <p:nvSpPr>
            <p:cNvPr id="76853" name="Text Box 6"/>
            <p:cNvSpPr txBox="1"/>
            <p:nvPr/>
          </p:nvSpPr>
          <p:spPr>
            <a:xfrm>
              <a:off x="1104" y="1275"/>
              <a:ext cx="25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</a:rPr>
                <a:t>E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  <p:sp>
          <p:nvSpPr>
            <p:cNvPr id="76854" name="Text Box 7"/>
            <p:cNvSpPr txBox="1"/>
            <p:nvPr/>
          </p:nvSpPr>
          <p:spPr>
            <a:xfrm>
              <a:off x="816" y="1275"/>
              <a:ext cx="24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</a:rPr>
                <a:t>+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76855" name="Line 8"/>
            <p:cNvSpPr/>
            <p:nvPr/>
          </p:nvSpPr>
          <p:spPr>
            <a:xfrm flipH="1">
              <a:off x="720" y="1219"/>
              <a:ext cx="240" cy="1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56" name="Line 9"/>
            <p:cNvSpPr/>
            <p:nvPr/>
          </p:nvSpPr>
          <p:spPr>
            <a:xfrm>
              <a:off x="960" y="1219"/>
              <a:ext cx="0" cy="1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57" name="Line 10"/>
            <p:cNvSpPr/>
            <p:nvPr/>
          </p:nvSpPr>
          <p:spPr>
            <a:xfrm>
              <a:off x="960" y="1219"/>
              <a:ext cx="288" cy="1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11"/>
          <p:cNvGrpSpPr/>
          <p:nvPr/>
        </p:nvGrpSpPr>
        <p:grpSpPr>
          <a:xfrm>
            <a:off x="1444625" y="3813175"/>
            <a:ext cx="282575" cy="815975"/>
            <a:chOff x="528" y="1527"/>
            <a:chExt cx="178" cy="514"/>
          </a:xfrm>
        </p:grpSpPr>
        <p:sp>
          <p:nvSpPr>
            <p:cNvPr id="76849" name="Text Box 12"/>
            <p:cNvSpPr txBox="1"/>
            <p:nvPr/>
          </p:nvSpPr>
          <p:spPr>
            <a:xfrm>
              <a:off x="528" y="1714"/>
              <a:ext cx="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</a:rPr>
                <a:t>i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  <p:sp>
          <p:nvSpPr>
            <p:cNvPr id="76850" name="Line 13"/>
            <p:cNvSpPr/>
            <p:nvPr/>
          </p:nvSpPr>
          <p:spPr>
            <a:xfrm>
              <a:off x="624" y="1527"/>
              <a:ext cx="0" cy="2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14"/>
          <p:cNvGrpSpPr/>
          <p:nvPr/>
        </p:nvGrpSpPr>
        <p:grpSpPr>
          <a:xfrm>
            <a:off x="1978025" y="3813175"/>
            <a:ext cx="1163638" cy="866775"/>
            <a:chOff x="864" y="1527"/>
            <a:chExt cx="733" cy="546"/>
          </a:xfrm>
        </p:grpSpPr>
        <p:grpSp>
          <p:nvGrpSpPr>
            <p:cNvPr id="76842" name="Group 15"/>
            <p:cNvGrpSpPr/>
            <p:nvPr/>
          </p:nvGrpSpPr>
          <p:grpSpPr>
            <a:xfrm>
              <a:off x="864" y="1714"/>
              <a:ext cx="733" cy="359"/>
              <a:chOff x="864" y="1714"/>
              <a:chExt cx="733" cy="359"/>
            </a:xfrm>
          </p:grpSpPr>
          <p:sp>
            <p:nvSpPr>
              <p:cNvPr id="76846" name="Text Box 16"/>
              <p:cNvSpPr txBox="1"/>
              <p:nvPr/>
            </p:nvSpPr>
            <p:spPr>
              <a:xfrm>
                <a:off x="864" y="1746"/>
                <a:ext cx="19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>
                    <a:solidFill>
                      <a:srgbClr val="0000FF"/>
                    </a:solidFill>
                  </a:rPr>
                  <a:t>E</a:t>
                </a:r>
                <a:endParaRPr lang="en-US" altLang="zh-CN" sz="28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6847" name="Text Box 17"/>
              <p:cNvSpPr txBox="1"/>
              <p:nvPr/>
            </p:nvSpPr>
            <p:spPr>
              <a:xfrm>
                <a:off x="1344" y="1714"/>
                <a:ext cx="25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>
                    <a:solidFill>
                      <a:srgbClr val="0000FF"/>
                    </a:solidFill>
                  </a:rPr>
                  <a:t>E</a:t>
                </a:r>
                <a:endParaRPr lang="en-US" altLang="zh-CN" sz="28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6848" name="Text Box 18"/>
              <p:cNvSpPr txBox="1"/>
              <p:nvPr/>
            </p:nvSpPr>
            <p:spPr>
              <a:xfrm>
                <a:off x="1104" y="1714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*</a:t>
                </a:r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76843" name="Line 19"/>
            <p:cNvSpPr/>
            <p:nvPr/>
          </p:nvSpPr>
          <p:spPr>
            <a:xfrm flipH="1">
              <a:off x="1008" y="1527"/>
              <a:ext cx="240" cy="2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44" name="Line 20"/>
            <p:cNvSpPr/>
            <p:nvPr/>
          </p:nvSpPr>
          <p:spPr>
            <a:xfrm>
              <a:off x="1248" y="1527"/>
              <a:ext cx="0" cy="2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45" name="Line 21"/>
            <p:cNvSpPr/>
            <p:nvPr/>
          </p:nvSpPr>
          <p:spPr>
            <a:xfrm>
              <a:off x="1296" y="1570"/>
              <a:ext cx="192" cy="2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22"/>
          <p:cNvGrpSpPr/>
          <p:nvPr/>
        </p:nvGrpSpPr>
        <p:grpSpPr>
          <a:xfrm>
            <a:off x="1978025" y="4508500"/>
            <a:ext cx="282575" cy="817563"/>
            <a:chOff x="864" y="1965"/>
            <a:chExt cx="178" cy="515"/>
          </a:xfrm>
        </p:grpSpPr>
        <p:sp>
          <p:nvSpPr>
            <p:cNvPr id="76840" name="Text Box 23"/>
            <p:cNvSpPr txBox="1"/>
            <p:nvPr/>
          </p:nvSpPr>
          <p:spPr>
            <a:xfrm>
              <a:off x="864" y="2153"/>
              <a:ext cx="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</a:rPr>
                <a:t>i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  <p:sp>
          <p:nvSpPr>
            <p:cNvPr id="76841" name="Line 24"/>
            <p:cNvSpPr/>
            <p:nvPr/>
          </p:nvSpPr>
          <p:spPr>
            <a:xfrm>
              <a:off x="960" y="1965"/>
              <a:ext cx="0" cy="2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25"/>
          <p:cNvGrpSpPr/>
          <p:nvPr/>
        </p:nvGrpSpPr>
        <p:grpSpPr>
          <a:xfrm>
            <a:off x="2740025" y="4508500"/>
            <a:ext cx="282575" cy="817563"/>
            <a:chOff x="1344" y="1965"/>
            <a:chExt cx="178" cy="515"/>
          </a:xfrm>
        </p:grpSpPr>
        <p:sp>
          <p:nvSpPr>
            <p:cNvPr id="76838" name="Text Box 26"/>
            <p:cNvSpPr txBox="1"/>
            <p:nvPr/>
          </p:nvSpPr>
          <p:spPr>
            <a:xfrm>
              <a:off x="1344" y="2153"/>
              <a:ext cx="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</a:rPr>
                <a:t>i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  <p:sp>
          <p:nvSpPr>
            <p:cNvPr id="76839" name="Line 27"/>
            <p:cNvSpPr/>
            <p:nvPr/>
          </p:nvSpPr>
          <p:spPr>
            <a:xfrm>
              <a:off x="1440" y="1965"/>
              <a:ext cx="0" cy="2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" name="Group 28"/>
          <p:cNvGrpSpPr/>
          <p:nvPr/>
        </p:nvGrpSpPr>
        <p:grpSpPr>
          <a:xfrm>
            <a:off x="5214938" y="2857500"/>
            <a:ext cx="1273175" cy="1095375"/>
            <a:chOff x="771" y="2496"/>
            <a:chExt cx="802" cy="690"/>
          </a:xfrm>
        </p:grpSpPr>
        <p:sp>
          <p:nvSpPr>
            <p:cNvPr id="76830" name="Text Box 29"/>
            <p:cNvSpPr txBox="1"/>
            <p:nvPr/>
          </p:nvSpPr>
          <p:spPr>
            <a:xfrm>
              <a:off x="1056" y="2856"/>
              <a:ext cx="228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 dirty="0">
                  <a:solidFill>
                    <a:srgbClr val="FF0066"/>
                  </a:solidFill>
                </a:rPr>
                <a:t>*</a:t>
              </a:r>
              <a:endParaRPr lang="zh-CN" altLang="en-US" sz="2800" dirty="0">
                <a:solidFill>
                  <a:srgbClr val="FF0066"/>
                </a:solidFill>
              </a:endParaRPr>
            </a:p>
          </p:txBody>
        </p:sp>
        <p:grpSp>
          <p:nvGrpSpPr>
            <p:cNvPr id="76831" name="Group 30"/>
            <p:cNvGrpSpPr/>
            <p:nvPr/>
          </p:nvGrpSpPr>
          <p:grpSpPr>
            <a:xfrm>
              <a:off x="771" y="2496"/>
              <a:ext cx="802" cy="642"/>
              <a:chOff x="771" y="2496"/>
              <a:chExt cx="802" cy="642"/>
            </a:xfrm>
          </p:grpSpPr>
          <p:sp>
            <p:nvSpPr>
              <p:cNvPr id="76832" name="Text Box 31"/>
              <p:cNvSpPr txBox="1"/>
              <p:nvPr/>
            </p:nvSpPr>
            <p:spPr>
              <a:xfrm>
                <a:off x="1056" y="2496"/>
                <a:ext cx="28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800" dirty="0">
                    <a:solidFill>
                      <a:srgbClr val="FF0066"/>
                    </a:solidFill>
                  </a:rPr>
                  <a:t>E</a:t>
                </a:r>
                <a:endParaRPr lang="en-US" altLang="zh-CN" sz="2800" dirty="0">
                  <a:solidFill>
                    <a:srgbClr val="FF0066"/>
                  </a:solidFill>
                </a:endParaRPr>
              </a:p>
            </p:txBody>
          </p:sp>
          <p:sp>
            <p:nvSpPr>
              <p:cNvPr id="76833" name="Text Box 32"/>
              <p:cNvSpPr txBox="1"/>
              <p:nvPr/>
            </p:nvSpPr>
            <p:spPr>
              <a:xfrm>
                <a:off x="771" y="2811"/>
                <a:ext cx="25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>
                    <a:solidFill>
                      <a:srgbClr val="FF0066"/>
                    </a:solidFill>
                  </a:rPr>
                  <a:t>E</a:t>
                </a:r>
                <a:endParaRPr lang="en-US" altLang="zh-CN" sz="2800" dirty="0">
                  <a:solidFill>
                    <a:srgbClr val="FF0066"/>
                  </a:solidFill>
                </a:endParaRPr>
              </a:p>
            </p:txBody>
          </p:sp>
          <p:sp>
            <p:nvSpPr>
              <p:cNvPr id="76834" name="Text Box 33"/>
              <p:cNvSpPr txBox="1"/>
              <p:nvPr/>
            </p:nvSpPr>
            <p:spPr>
              <a:xfrm>
                <a:off x="1320" y="2752"/>
                <a:ext cx="25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>
                    <a:solidFill>
                      <a:srgbClr val="FF0066"/>
                    </a:solidFill>
                  </a:rPr>
                  <a:t>E</a:t>
                </a:r>
                <a:endParaRPr lang="en-US" altLang="zh-CN" sz="2800" dirty="0">
                  <a:solidFill>
                    <a:srgbClr val="FF0066"/>
                  </a:solidFill>
                </a:endParaRPr>
              </a:p>
            </p:txBody>
          </p:sp>
          <p:sp>
            <p:nvSpPr>
              <p:cNvPr id="76835" name="Line 34"/>
              <p:cNvSpPr/>
              <p:nvPr/>
            </p:nvSpPr>
            <p:spPr>
              <a:xfrm flipH="1">
                <a:off x="864" y="2728"/>
                <a:ext cx="240" cy="13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36" name="Line 35"/>
              <p:cNvSpPr/>
              <p:nvPr/>
            </p:nvSpPr>
            <p:spPr>
              <a:xfrm>
                <a:off x="1152" y="2728"/>
                <a:ext cx="0" cy="18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37" name="Line 36"/>
              <p:cNvSpPr/>
              <p:nvPr/>
            </p:nvSpPr>
            <p:spPr>
              <a:xfrm>
                <a:off x="1221" y="2766"/>
                <a:ext cx="168" cy="15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" name="Group 37"/>
          <p:cNvGrpSpPr/>
          <p:nvPr/>
        </p:nvGrpSpPr>
        <p:grpSpPr>
          <a:xfrm>
            <a:off x="6100763" y="3863975"/>
            <a:ext cx="282575" cy="836613"/>
            <a:chOff x="1344" y="3052"/>
            <a:chExt cx="178" cy="527"/>
          </a:xfrm>
        </p:grpSpPr>
        <p:sp>
          <p:nvSpPr>
            <p:cNvPr id="76828" name="Text Box 38"/>
            <p:cNvSpPr txBox="1"/>
            <p:nvPr/>
          </p:nvSpPr>
          <p:spPr>
            <a:xfrm>
              <a:off x="1344" y="3252"/>
              <a:ext cx="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FF0066"/>
                  </a:solidFill>
                </a:rPr>
                <a:t>i</a:t>
              </a:r>
              <a:endParaRPr lang="en-US" altLang="zh-CN" sz="2800" dirty="0">
                <a:solidFill>
                  <a:srgbClr val="FF0066"/>
                </a:solidFill>
              </a:endParaRPr>
            </a:p>
          </p:txBody>
        </p:sp>
        <p:sp>
          <p:nvSpPr>
            <p:cNvPr id="76829" name="Line 39"/>
            <p:cNvSpPr/>
            <p:nvPr/>
          </p:nvSpPr>
          <p:spPr>
            <a:xfrm>
              <a:off x="1440" y="3052"/>
              <a:ext cx="0" cy="2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" name="Group 40"/>
          <p:cNvGrpSpPr/>
          <p:nvPr/>
        </p:nvGrpSpPr>
        <p:grpSpPr>
          <a:xfrm>
            <a:off x="4957763" y="3743325"/>
            <a:ext cx="1011237" cy="787400"/>
            <a:chOff x="624" y="2976"/>
            <a:chExt cx="637" cy="496"/>
          </a:xfrm>
        </p:grpSpPr>
        <p:grpSp>
          <p:nvGrpSpPr>
            <p:cNvPr id="76821" name="Group 41"/>
            <p:cNvGrpSpPr/>
            <p:nvPr/>
          </p:nvGrpSpPr>
          <p:grpSpPr>
            <a:xfrm>
              <a:off x="624" y="3113"/>
              <a:ext cx="637" cy="359"/>
              <a:chOff x="624" y="3113"/>
              <a:chExt cx="637" cy="359"/>
            </a:xfrm>
          </p:grpSpPr>
          <p:sp>
            <p:nvSpPr>
              <p:cNvPr id="76825" name="Text Box 42"/>
              <p:cNvSpPr txBox="1"/>
              <p:nvPr/>
            </p:nvSpPr>
            <p:spPr>
              <a:xfrm>
                <a:off x="624" y="3145"/>
                <a:ext cx="19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>
                    <a:solidFill>
                      <a:srgbClr val="FF0066"/>
                    </a:solidFill>
                  </a:rPr>
                  <a:t>E</a:t>
                </a:r>
                <a:endParaRPr lang="en-US" altLang="zh-CN" sz="2800" dirty="0">
                  <a:solidFill>
                    <a:srgbClr val="FF0066"/>
                  </a:solidFill>
                </a:endParaRPr>
              </a:p>
            </p:txBody>
          </p:sp>
          <p:sp>
            <p:nvSpPr>
              <p:cNvPr id="76826" name="Text Box 43"/>
              <p:cNvSpPr txBox="1"/>
              <p:nvPr/>
            </p:nvSpPr>
            <p:spPr>
              <a:xfrm>
                <a:off x="1008" y="3113"/>
                <a:ext cx="253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dirty="0">
                    <a:solidFill>
                      <a:srgbClr val="FF0066"/>
                    </a:solidFill>
                  </a:rPr>
                  <a:t>E</a:t>
                </a:r>
                <a:endParaRPr lang="en-US" altLang="zh-CN" sz="2800" dirty="0">
                  <a:solidFill>
                    <a:srgbClr val="FF0066"/>
                  </a:solidFill>
                </a:endParaRPr>
              </a:p>
            </p:txBody>
          </p:sp>
          <p:sp>
            <p:nvSpPr>
              <p:cNvPr id="76827" name="Text Box 44"/>
              <p:cNvSpPr txBox="1"/>
              <p:nvPr/>
            </p:nvSpPr>
            <p:spPr>
              <a:xfrm>
                <a:off x="816" y="3113"/>
                <a:ext cx="24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8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304925" indent="-3956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3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94180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94230" indent="-398780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800" dirty="0">
                    <a:solidFill>
                      <a:srgbClr val="FF0066"/>
                    </a:solidFill>
                  </a:rPr>
                  <a:t>+</a:t>
                </a:r>
                <a:endParaRPr lang="zh-CN" altLang="en-US" sz="2800" dirty="0">
                  <a:solidFill>
                    <a:srgbClr val="FF0066"/>
                  </a:solidFill>
                </a:endParaRPr>
              </a:p>
            </p:txBody>
          </p:sp>
        </p:grpSp>
        <p:sp>
          <p:nvSpPr>
            <p:cNvPr id="76822" name="Line 45"/>
            <p:cNvSpPr/>
            <p:nvPr/>
          </p:nvSpPr>
          <p:spPr>
            <a:xfrm flipH="1">
              <a:off x="720" y="2976"/>
              <a:ext cx="144" cy="2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3" name="Line 46"/>
            <p:cNvSpPr/>
            <p:nvPr/>
          </p:nvSpPr>
          <p:spPr>
            <a:xfrm>
              <a:off x="912" y="2976"/>
              <a:ext cx="0" cy="2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4" name="Line 47"/>
            <p:cNvSpPr/>
            <p:nvPr/>
          </p:nvSpPr>
          <p:spPr>
            <a:xfrm>
              <a:off x="960" y="2976"/>
              <a:ext cx="192" cy="2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3" name="Group 48"/>
          <p:cNvGrpSpPr/>
          <p:nvPr/>
        </p:nvGrpSpPr>
        <p:grpSpPr>
          <a:xfrm>
            <a:off x="4970463" y="4379913"/>
            <a:ext cx="282575" cy="787400"/>
            <a:chOff x="632" y="3377"/>
            <a:chExt cx="178" cy="496"/>
          </a:xfrm>
        </p:grpSpPr>
        <p:sp>
          <p:nvSpPr>
            <p:cNvPr id="76819" name="Text Box 49"/>
            <p:cNvSpPr txBox="1"/>
            <p:nvPr/>
          </p:nvSpPr>
          <p:spPr>
            <a:xfrm>
              <a:off x="632" y="3546"/>
              <a:ext cx="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FF0066"/>
                  </a:solidFill>
                </a:rPr>
                <a:t>i</a:t>
              </a:r>
              <a:endParaRPr lang="en-US" altLang="zh-CN" sz="2800" dirty="0">
                <a:solidFill>
                  <a:srgbClr val="FF0066"/>
                </a:solidFill>
              </a:endParaRPr>
            </a:p>
          </p:txBody>
        </p:sp>
        <p:sp>
          <p:nvSpPr>
            <p:cNvPr id="76820" name="Line 50"/>
            <p:cNvSpPr/>
            <p:nvPr/>
          </p:nvSpPr>
          <p:spPr>
            <a:xfrm>
              <a:off x="720" y="3377"/>
              <a:ext cx="0" cy="2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4" name="Group 51"/>
          <p:cNvGrpSpPr/>
          <p:nvPr/>
        </p:nvGrpSpPr>
        <p:grpSpPr>
          <a:xfrm>
            <a:off x="5605463" y="4379913"/>
            <a:ext cx="282575" cy="771525"/>
            <a:chOff x="1032" y="3377"/>
            <a:chExt cx="178" cy="486"/>
          </a:xfrm>
        </p:grpSpPr>
        <p:sp>
          <p:nvSpPr>
            <p:cNvPr id="76817" name="Text Box 52"/>
            <p:cNvSpPr txBox="1"/>
            <p:nvPr/>
          </p:nvSpPr>
          <p:spPr>
            <a:xfrm>
              <a:off x="1032" y="3536"/>
              <a:ext cx="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dirty="0">
                  <a:solidFill>
                    <a:srgbClr val="FF0066"/>
                  </a:solidFill>
                </a:rPr>
                <a:t>i</a:t>
              </a:r>
              <a:endParaRPr lang="en-US" altLang="zh-CN" sz="2800" dirty="0">
                <a:solidFill>
                  <a:srgbClr val="FF0066"/>
                </a:solidFill>
              </a:endParaRPr>
            </a:p>
          </p:txBody>
        </p:sp>
        <p:sp>
          <p:nvSpPr>
            <p:cNvPr id="76818" name="Line 53"/>
            <p:cNvSpPr/>
            <p:nvPr/>
          </p:nvSpPr>
          <p:spPr>
            <a:xfrm>
              <a:off x="1104" y="3377"/>
              <a:ext cx="0" cy="2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6816" name="Rectangle 54"/>
          <p:cNvSpPr/>
          <p:nvPr/>
        </p:nvSpPr>
        <p:spPr>
          <a:xfrm>
            <a:off x="495300" y="547688"/>
            <a:ext cx="4797425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3.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4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二义性文法（续）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7827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7828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7829" name="AutoShape 3">
            <a:hlinkClick r:id="rId1" action="ppaction://hlinksldjump"/>
          </p:cNvPr>
          <p:cNvSpPr/>
          <p:nvPr/>
        </p:nvSpPr>
        <p:spPr>
          <a:xfrm>
            <a:off x="6804025" y="4724400"/>
            <a:ext cx="762000" cy="304800"/>
          </a:xfrm>
          <a:prstGeom prst="curvedDown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77830" name="Rectangle 4"/>
          <p:cNvSpPr/>
          <p:nvPr/>
        </p:nvSpPr>
        <p:spPr>
          <a:xfrm>
            <a:off x="495300" y="547688"/>
            <a:ext cx="4797425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3.</a:t>
            </a:r>
            <a:r>
              <a:rPr lang="en-US" altLang="zh-CN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4</a:t>
            </a: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二义性文法（续）</a:t>
            </a:r>
            <a:endParaRPr lang="en-US" altLang="zh-CN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77831" name="Rectangle 6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302418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ym typeface="Symbol" panose="05050102010706020507" pitchFamily="18" charset="2"/>
              </a:rPr>
              <a:t>例2，文法</a:t>
            </a:r>
            <a:r>
              <a:rPr lang="en-US" altLang="zh-CN" b="1" dirty="0">
                <a:sym typeface="Symbol" panose="05050102010706020507" pitchFamily="18" charset="2"/>
              </a:rPr>
              <a:t>G[C]</a:t>
            </a:r>
            <a:endParaRPr lang="en-US" altLang="zh-CN" b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b="1" dirty="0">
                <a:sym typeface="Symbol" panose="05050102010706020507" pitchFamily="18" charset="2"/>
              </a:rPr>
              <a:t>if B then </a:t>
            </a:r>
            <a:r>
              <a:rPr lang="en-US" altLang="zh-CN" b="1" i="1" dirty="0">
                <a:sym typeface="Symbol" panose="05050102010706020507" pitchFamily="18" charset="2"/>
              </a:rPr>
              <a:t>C </a:t>
            </a:r>
            <a:r>
              <a:rPr lang="en-US" altLang="zh-CN" b="1" dirty="0">
                <a:sym typeface="Symbol" panose="05050102010706020507" pitchFamily="18" charset="2"/>
              </a:rPr>
              <a:t>| if B then 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b="1" dirty="0">
                <a:sym typeface="Symbol" panose="05050102010706020507" pitchFamily="18" charset="2"/>
              </a:rPr>
              <a:t> else 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endParaRPr lang="en-US" altLang="zh-CN" i="1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i="1" dirty="0">
                <a:sym typeface="Symbol" panose="05050102010706020507" pitchFamily="18" charset="2"/>
              </a:rPr>
              <a:t>C </a:t>
            </a:r>
            <a:r>
              <a:rPr lang="en-US" altLang="zh-CN" b="1" dirty="0">
                <a:sym typeface="Symbol" panose="05050102010706020507" pitchFamily="18" charset="2"/>
              </a:rPr>
              <a:t>S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该文法是否是二义性文法？</a:t>
            </a:r>
            <a:endParaRPr lang="en-US" altLang="zh-CN" sz="2800" dirty="0"/>
          </a:p>
        </p:txBody>
      </p:sp>
      <p:sp>
        <p:nvSpPr>
          <p:cNvPr id="8" name="矩形 7"/>
          <p:cNvSpPr/>
          <p:nvPr/>
        </p:nvSpPr>
        <p:spPr>
          <a:xfrm>
            <a:off x="785813" y="3286125"/>
            <a:ext cx="7715250" cy="860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Verdana" panose="020B0604030504040204" pitchFamily="34" charset="0"/>
                <a:sym typeface="Symbol" panose="05050102010706020507" pitchFamily="18" charset="2"/>
              </a:rPr>
              <a:t>句子</a:t>
            </a:r>
            <a:r>
              <a:rPr lang="en-US" altLang="zh-CN" sz="2800" i="1" dirty="0">
                <a:latin typeface="Verdana" panose="020B0604030504040204" pitchFamily="34" charset="0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latin typeface="Verdana" panose="020B0604030504040204" pitchFamily="34" charset="0"/>
                <a:sym typeface="Symbol" panose="05050102010706020507" pitchFamily="18" charset="2"/>
              </a:rPr>
              <a:t>if B then if B then S else S</a:t>
            </a:r>
            <a:r>
              <a:rPr lang="zh-CN" altLang="en-US" sz="2800" dirty="0">
                <a:latin typeface="Verdana" panose="020B0604030504040204" pitchFamily="34" charset="0"/>
                <a:sym typeface="Symbol" panose="05050102010706020507" pitchFamily="18" charset="2"/>
              </a:rPr>
              <a:t>对应两个最右推导，所以，上述文法是二义性文法。</a:t>
            </a:r>
            <a:endParaRPr lang="zh-CN" altLang="en-US" sz="2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885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885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311150" y="2181225"/>
            <a:ext cx="2743200" cy="1066800"/>
            <a:chOff x="2598" y="816"/>
            <a:chExt cx="1728" cy="672"/>
          </a:xfrm>
        </p:grpSpPr>
        <p:sp useBgFill="1">
          <p:nvSpPr>
            <p:cNvPr id="78905" name="Rectangle 3"/>
            <p:cNvSpPr/>
            <p:nvPr/>
          </p:nvSpPr>
          <p:spPr>
            <a:xfrm>
              <a:off x="3366" y="816"/>
              <a:ext cx="432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</a:rPr>
                <a:t>C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  <p:sp>
          <p:nvSpPr>
            <p:cNvPr id="78906" name="Line 4"/>
            <p:cNvSpPr/>
            <p:nvPr/>
          </p:nvSpPr>
          <p:spPr>
            <a:xfrm flipH="1">
              <a:off x="2838" y="960"/>
              <a:ext cx="720" cy="336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7" name="Line 5"/>
            <p:cNvSpPr/>
            <p:nvPr/>
          </p:nvSpPr>
          <p:spPr>
            <a:xfrm flipH="1">
              <a:off x="3125" y="960"/>
              <a:ext cx="433" cy="336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8" name="Line 6"/>
            <p:cNvSpPr/>
            <p:nvPr/>
          </p:nvSpPr>
          <p:spPr>
            <a:xfrm flipH="1">
              <a:off x="3462" y="960"/>
              <a:ext cx="96" cy="336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9" name="Line 7"/>
            <p:cNvSpPr/>
            <p:nvPr/>
          </p:nvSpPr>
          <p:spPr>
            <a:xfrm>
              <a:off x="3606" y="960"/>
              <a:ext cx="528" cy="288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78910" name="Rectangle 8"/>
            <p:cNvSpPr/>
            <p:nvPr/>
          </p:nvSpPr>
          <p:spPr>
            <a:xfrm>
              <a:off x="3894" y="1248"/>
              <a:ext cx="432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</a:rPr>
                <a:t>C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911" name="Rectangle 9"/>
            <p:cNvSpPr/>
            <p:nvPr/>
          </p:nvSpPr>
          <p:spPr>
            <a:xfrm>
              <a:off x="2598" y="1296"/>
              <a:ext cx="288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if</a:t>
              </a:r>
              <a:endParaRPr lang="en-US" altLang="zh-CN" sz="2800" i="1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912" name="Rectangle 10"/>
            <p:cNvSpPr/>
            <p:nvPr/>
          </p:nvSpPr>
          <p:spPr>
            <a:xfrm>
              <a:off x="2982" y="1296"/>
              <a:ext cx="288" cy="144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B</a:t>
              </a:r>
              <a:r>
                <a:rPr lang="en-US" altLang="zh-CN" sz="2800" i="1" baseline="-25000" dirty="0">
                  <a:solidFill>
                    <a:srgbClr val="0000FF"/>
                  </a:solidFill>
                </a:rPr>
                <a:t>1</a:t>
              </a:r>
              <a:endParaRPr lang="en-US" altLang="zh-CN" sz="2800" i="1" baseline="-250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913" name="Rectangle 11"/>
            <p:cNvSpPr/>
            <p:nvPr/>
          </p:nvSpPr>
          <p:spPr>
            <a:xfrm>
              <a:off x="3318" y="1287"/>
              <a:ext cx="288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then</a:t>
              </a:r>
              <a:endParaRPr lang="en-US" altLang="zh-CN" sz="2800" i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1073150" y="3019425"/>
            <a:ext cx="3267075" cy="1066800"/>
            <a:chOff x="3078" y="1344"/>
            <a:chExt cx="2058" cy="672"/>
          </a:xfrm>
        </p:grpSpPr>
        <p:sp>
          <p:nvSpPr>
            <p:cNvPr id="78893" name="Line 13"/>
            <p:cNvSpPr/>
            <p:nvPr/>
          </p:nvSpPr>
          <p:spPr>
            <a:xfrm flipH="1">
              <a:off x="3318" y="1392"/>
              <a:ext cx="720" cy="336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4" name="Line 14"/>
            <p:cNvSpPr/>
            <p:nvPr/>
          </p:nvSpPr>
          <p:spPr>
            <a:xfrm flipH="1">
              <a:off x="3702" y="1440"/>
              <a:ext cx="384" cy="288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5" name="Line 15"/>
            <p:cNvSpPr/>
            <p:nvPr/>
          </p:nvSpPr>
          <p:spPr>
            <a:xfrm flipH="1">
              <a:off x="3942" y="1440"/>
              <a:ext cx="192" cy="288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6" name="Line 16"/>
            <p:cNvSpPr/>
            <p:nvPr/>
          </p:nvSpPr>
          <p:spPr>
            <a:xfrm>
              <a:off x="4182" y="1392"/>
              <a:ext cx="144" cy="384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7" name="Line 17"/>
            <p:cNvSpPr/>
            <p:nvPr/>
          </p:nvSpPr>
          <p:spPr>
            <a:xfrm>
              <a:off x="4230" y="1392"/>
              <a:ext cx="336" cy="384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8" name="Line 18"/>
            <p:cNvSpPr/>
            <p:nvPr/>
          </p:nvSpPr>
          <p:spPr>
            <a:xfrm>
              <a:off x="4230" y="1344"/>
              <a:ext cx="720" cy="432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78899" name="Rectangle 19"/>
            <p:cNvSpPr/>
            <p:nvPr/>
          </p:nvSpPr>
          <p:spPr>
            <a:xfrm>
              <a:off x="3078" y="1728"/>
              <a:ext cx="288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if</a:t>
              </a:r>
              <a:endParaRPr lang="en-US" altLang="zh-CN" sz="2800" i="1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900" name="Rectangle 20"/>
            <p:cNvSpPr/>
            <p:nvPr/>
          </p:nvSpPr>
          <p:spPr>
            <a:xfrm>
              <a:off x="3462" y="1728"/>
              <a:ext cx="288" cy="144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B</a:t>
              </a:r>
              <a:r>
                <a:rPr lang="en-US" altLang="zh-CN" sz="2800" i="1" baseline="-25000" dirty="0">
                  <a:solidFill>
                    <a:srgbClr val="0000FF"/>
                  </a:solidFill>
                </a:rPr>
                <a:t>2</a:t>
              </a:r>
              <a:endParaRPr lang="en-US" altLang="zh-CN" sz="2800" i="1" baseline="-250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901" name="Rectangle 21"/>
            <p:cNvSpPr/>
            <p:nvPr/>
          </p:nvSpPr>
          <p:spPr>
            <a:xfrm>
              <a:off x="3798" y="1719"/>
              <a:ext cx="288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then</a:t>
              </a:r>
              <a:endParaRPr lang="en-US" altLang="zh-CN" sz="2800" i="1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902" name="Rectangle 22"/>
            <p:cNvSpPr/>
            <p:nvPr/>
          </p:nvSpPr>
          <p:spPr>
            <a:xfrm>
              <a:off x="4176" y="1776"/>
              <a:ext cx="288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</a:rPr>
                <a:t>C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903" name="Rectangle 23"/>
            <p:cNvSpPr/>
            <p:nvPr/>
          </p:nvSpPr>
          <p:spPr>
            <a:xfrm>
              <a:off x="4473" y="1779"/>
              <a:ext cx="288" cy="144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else</a:t>
              </a:r>
              <a:endParaRPr lang="en-US" altLang="zh-CN" sz="2800" i="1" baseline="-250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904" name="Rectangle 24"/>
            <p:cNvSpPr/>
            <p:nvPr/>
          </p:nvSpPr>
          <p:spPr>
            <a:xfrm>
              <a:off x="4848" y="1824"/>
              <a:ext cx="288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</a:rPr>
                <a:t>C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25"/>
          <p:cNvGrpSpPr/>
          <p:nvPr/>
        </p:nvGrpSpPr>
        <p:grpSpPr>
          <a:xfrm>
            <a:off x="2740025" y="4086225"/>
            <a:ext cx="457200" cy="671513"/>
            <a:chOff x="4128" y="2016"/>
            <a:chExt cx="288" cy="423"/>
          </a:xfrm>
        </p:grpSpPr>
        <p:sp>
          <p:nvSpPr>
            <p:cNvPr id="78891" name="Line 26"/>
            <p:cNvSpPr/>
            <p:nvPr/>
          </p:nvSpPr>
          <p:spPr>
            <a:xfrm flipH="1">
              <a:off x="4272" y="2016"/>
              <a:ext cx="0" cy="240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78892" name="Rectangle 27"/>
            <p:cNvSpPr/>
            <p:nvPr/>
          </p:nvSpPr>
          <p:spPr>
            <a:xfrm>
              <a:off x="4128" y="2295"/>
              <a:ext cx="288" cy="144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S</a:t>
              </a:r>
              <a:r>
                <a:rPr lang="en-US" altLang="zh-CN" sz="2800" i="1" baseline="-25000" dirty="0">
                  <a:solidFill>
                    <a:srgbClr val="0000FF"/>
                  </a:solidFill>
                </a:rPr>
                <a:t>1</a:t>
              </a:r>
              <a:endParaRPr lang="en-US" altLang="zh-CN" sz="2800" i="1" baseline="-25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28"/>
          <p:cNvGrpSpPr/>
          <p:nvPr/>
        </p:nvGrpSpPr>
        <p:grpSpPr>
          <a:xfrm>
            <a:off x="3959225" y="4086225"/>
            <a:ext cx="457200" cy="671513"/>
            <a:chOff x="4896" y="2016"/>
            <a:chExt cx="288" cy="423"/>
          </a:xfrm>
        </p:grpSpPr>
        <p:sp useBgFill="1">
          <p:nvSpPr>
            <p:cNvPr id="78889" name="Rectangle 29"/>
            <p:cNvSpPr/>
            <p:nvPr/>
          </p:nvSpPr>
          <p:spPr>
            <a:xfrm>
              <a:off x="4896" y="2295"/>
              <a:ext cx="288" cy="144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S</a:t>
              </a:r>
              <a:r>
                <a:rPr lang="en-US" altLang="zh-CN" sz="2800" i="1" baseline="-25000" dirty="0">
                  <a:solidFill>
                    <a:srgbClr val="0000FF"/>
                  </a:solidFill>
                </a:rPr>
                <a:t>2</a:t>
              </a:r>
              <a:endParaRPr lang="en-US" altLang="zh-CN" sz="2800" i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8890" name="Line 30"/>
            <p:cNvSpPr/>
            <p:nvPr/>
          </p:nvSpPr>
          <p:spPr>
            <a:xfrm>
              <a:off x="5040" y="2016"/>
              <a:ext cx="0" cy="240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31"/>
          <p:cNvGrpSpPr/>
          <p:nvPr/>
        </p:nvGrpSpPr>
        <p:grpSpPr>
          <a:xfrm>
            <a:off x="5148263" y="3213100"/>
            <a:ext cx="2133600" cy="852488"/>
            <a:chOff x="3360" y="3168"/>
            <a:chExt cx="1344" cy="537"/>
          </a:xfrm>
        </p:grpSpPr>
        <p:sp>
          <p:nvSpPr>
            <p:cNvPr id="78881" name="Line 32"/>
            <p:cNvSpPr/>
            <p:nvPr/>
          </p:nvSpPr>
          <p:spPr>
            <a:xfrm flipH="1">
              <a:off x="3504" y="3168"/>
              <a:ext cx="672" cy="336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82" name="Line 33"/>
            <p:cNvSpPr/>
            <p:nvPr/>
          </p:nvSpPr>
          <p:spPr>
            <a:xfrm flipH="1">
              <a:off x="3984" y="3168"/>
              <a:ext cx="240" cy="345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83" name="Line 34"/>
            <p:cNvSpPr/>
            <p:nvPr/>
          </p:nvSpPr>
          <p:spPr>
            <a:xfrm flipH="1">
              <a:off x="4224" y="3168"/>
              <a:ext cx="48" cy="345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84" name="Line 35"/>
            <p:cNvSpPr/>
            <p:nvPr/>
          </p:nvSpPr>
          <p:spPr>
            <a:xfrm>
              <a:off x="4320" y="3168"/>
              <a:ext cx="192" cy="384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78885" name="Rectangle 36"/>
            <p:cNvSpPr/>
            <p:nvPr/>
          </p:nvSpPr>
          <p:spPr>
            <a:xfrm>
              <a:off x="3360" y="3513"/>
              <a:ext cx="288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if</a:t>
              </a:r>
              <a:endParaRPr lang="en-US" altLang="zh-CN" sz="2800" i="1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886" name="Rectangle 37"/>
            <p:cNvSpPr/>
            <p:nvPr/>
          </p:nvSpPr>
          <p:spPr>
            <a:xfrm>
              <a:off x="3744" y="3513"/>
              <a:ext cx="288" cy="144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B</a:t>
              </a:r>
              <a:r>
                <a:rPr lang="en-US" altLang="zh-CN" sz="2800" i="1" baseline="-25000" dirty="0">
                  <a:solidFill>
                    <a:srgbClr val="0000FF"/>
                  </a:solidFill>
                </a:rPr>
                <a:t>2</a:t>
              </a:r>
              <a:endParaRPr lang="en-US" altLang="zh-CN" sz="2800" i="1" baseline="-250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887" name="Rectangle 38"/>
            <p:cNvSpPr/>
            <p:nvPr/>
          </p:nvSpPr>
          <p:spPr>
            <a:xfrm>
              <a:off x="4080" y="3504"/>
              <a:ext cx="288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then</a:t>
              </a:r>
              <a:endParaRPr lang="en-US" altLang="zh-CN" sz="2800" i="1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888" name="Rectangle 39"/>
            <p:cNvSpPr/>
            <p:nvPr/>
          </p:nvSpPr>
          <p:spPr>
            <a:xfrm>
              <a:off x="4416" y="3504"/>
              <a:ext cx="288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</a:rPr>
                <a:t>C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7" name="Group 40"/>
          <p:cNvGrpSpPr/>
          <p:nvPr/>
        </p:nvGrpSpPr>
        <p:grpSpPr>
          <a:xfrm>
            <a:off x="4386263" y="2298700"/>
            <a:ext cx="3733800" cy="1066800"/>
            <a:chOff x="2880" y="2592"/>
            <a:chExt cx="2352" cy="672"/>
          </a:xfrm>
        </p:grpSpPr>
        <p:sp useBgFill="1">
          <p:nvSpPr>
            <p:cNvPr id="78868" name="Rectangle 41"/>
            <p:cNvSpPr/>
            <p:nvPr/>
          </p:nvSpPr>
          <p:spPr>
            <a:xfrm>
              <a:off x="3648" y="2592"/>
              <a:ext cx="432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</a:rPr>
                <a:t>C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  <p:sp>
          <p:nvSpPr>
            <p:cNvPr id="78869" name="Line 42"/>
            <p:cNvSpPr/>
            <p:nvPr/>
          </p:nvSpPr>
          <p:spPr>
            <a:xfrm flipH="1">
              <a:off x="3120" y="2736"/>
              <a:ext cx="720" cy="336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70" name="Line 43"/>
            <p:cNvSpPr/>
            <p:nvPr/>
          </p:nvSpPr>
          <p:spPr>
            <a:xfrm flipH="1">
              <a:off x="3407" y="2736"/>
              <a:ext cx="433" cy="336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71" name="Line 44"/>
            <p:cNvSpPr/>
            <p:nvPr/>
          </p:nvSpPr>
          <p:spPr>
            <a:xfrm flipH="1">
              <a:off x="3744" y="2736"/>
              <a:ext cx="96" cy="336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72" name="Line 45"/>
            <p:cNvSpPr/>
            <p:nvPr/>
          </p:nvSpPr>
          <p:spPr>
            <a:xfrm>
              <a:off x="3888" y="2736"/>
              <a:ext cx="432" cy="231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78873" name="Rectangle 46"/>
            <p:cNvSpPr/>
            <p:nvPr/>
          </p:nvSpPr>
          <p:spPr>
            <a:xfrm>
              <a:off x="4032" y="2976"/>
              <a:ext cx="432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</a:rPr>
                <a:t>C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  <p:sp>
          <p:nvSpPr>
            <p:cNvPr id="78874" name="Line 47"/>
            <p:cNvSpPr/>
            <p:nvPr/>
          </p:nvSpPr>
          <p:spPr>
            <a:xfrm>
              <a:off x="3984" y="2727"/>
              <a:ext cx="624" cy="240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75" name="Line 48"/>
            <p:cNvSpPr/>
            <p:nvPr/>
          </p:nvSpPr>
          <p:spPr>
            <a:xfrm>
              <a:off x="3936" y="2679"/>
              <a:ext cx="1152" cy="288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78876" name="Rectangle 49"/>
            <p:cNvSpPr/>
            <p:nvPr/>
          </p:nvSpPr>
          <p:spPr>
            <a:xfrm>
              <a:off x="2880" y="3072"/>
              <a:ext cx="288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if</a:t>
              </a:r>
              <a:endParaRPr lang="en-US" altLang="zh-CN" sz="2800" i="1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877" name="Rectangle 50"/>
            <p:cNvSpPr/>
            <p:nvPr/>
          </p:nvSpPr>
          <p:spPr>
            <a:xfrm>
              <a:off x="3264" y="3072"/>
              <a:ext cx="288" cy="144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B</a:t>
              </a:r>
              <a:r>
                <a:rPr lang="en-US" altLang="zh-CN" sz="2800" i="1" baseline="-25000" dirty="0">
                  <a:solidFill>
                    <a:srgbClr val="0000FF"/>
                  </a:solidFill>
                </a:rPr>
                <a:t>1</a:t>
              </a:r>
              <a:endParaRPr lang="en-US" altLang="zh-CN" sz="2800" i="1" baseline="-250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878" name="Rectangle 51"/>
            <p:cNvSpPr/>
            <p:nvPr/>
          </p:nvSpPr>
          <p:spPr>
            <a:xfrm>
              <a:off x="3648" y="3024"/>
              <a:ext cx="288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then</a:t>
              </a:r>
              <a:endParaRPr lang="en-US" altLang="zh-CN" sz="2800" i="1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879" name="Rectangle 52"/>
            <p:cNvSpPr/>
            <p:nvPr/>
          </p:nvSpPr>
          <p:spPr>
            <a:xfrm>
              <a:off x="4560" y="2967"/>
              <a:ext cx="288" cy="144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else</a:t>
              </a:r>
              <a:endParaRPr lang="en-US" altLang="zh-CN" sz="2800" i="1" baseline="-25000" dirty="0">
                <a:solidFill>
                  <a:srgbClr val="0000FF"/>
                </a:solidFill>
              </a:endParaRPr>
            </a:p>
          </p:txBody>
        </p:sp>
        <p:sp useBgFill="1">
          <p:nvSpPr>
            <p:cNvPr id="78880" name="Rectangle 53"/>
            <p:cNvSpPr/>
            <p:nvPr/>
          </p:nvSpPr>
          <p:spPr>
            <a:xfrm>
              <a:off x="4944" y="2967"/>
              <a:ext cx="288" cy="192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dirty="0">
                  <a:solidFill>
                    <a:srgbClr val="0000FF"/>
                  </a:solidFill>
                </a:rPr>
                <a:t>C</a:t>
              </a:r>
              <a:endParaRPr lang="en-US" altLang="zh-CN" sz="28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8" name="Group 54"/>
          <p:cNvGrpSpPr/>
          <p:nvPr/>
        </p:nvGrpSpPr>
        <p:grpSpPr>
          <a:xfrm>
            <a:off x="6824663" y="4051300"/>
            <a:ext cx="457200" cy="609600"/>
            <a:chOff x="4416" y="3696"/>
            <a:chExt cx="288" cy="384"/>
          </a:xfrm>
        </p:grpSpPr>
        <p:sp>
          <p:nvSpPr>
            <p:cNvPr id="78866" name="Line 55"/>
            <p:cNvSpPr/>
            <p:nvPr/>
          </p:nvSpPr>
          <p:spPr>
            <a:xfrm flipH="1">
              <a:off x="4560" y="3696"/>
              <a:ext cx="0" cy="240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78867" name="Rectangle 56"/>
            <p:cNvSpPr/>
            <p:nvPr/>
          </p:nvSpPr>
          <p:spPr>
            <a:xfrm>
              <a:off x="4416" y="3936"/>
              <a:ext cx="288" cy="144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S</a:t>
              </a:r>
              <a:r>
                <a:rPr lang="en-US" altLang="zh-CN" sz="2800" i="1" baseline="-25000" dirty="0">
                  <a:solidFill>
                    <a:srgbClr val="0000FF"/>
                  </a:solidFill>
                </a:rPr>
                <a:t>1</a:t>
              </a:r>
              <a:endParaRPr lang="en-US" altLang="zh-CN" sz="2800" i="1" baseline="-25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" name="Group 57"/>
          <p:cNvGrpSpPr/>
          <p:nvPr/>
        </p:nvGrpSpPr>
        <p:grpSpPr>
          <a:xfrm>
            <a:off x="7739063" y="3213100"/>
            <a:ext cx="457200" cy="685800"/>
            <a:chOff x="4992" y="3168"/>
            <a:chExt cx="288" cy="432"/>
          </a:xfrm>
        </p:grpSpPr>
        <p:sp useBgFill="1">
          <p:nvSpPr>
            <p:cNvPr id="78864" name="Rectangle 58"/>
            <p:cNvSpPr/>
            <p:nvPr/>
          </p:nvSpPr>
          <p:spPr>
            <a:xfrm>
              <a:off x="4992" y="3456"/>
              <a:ext cx="288" cy="144"/>
            </a:xfrm>
            <a:prstGeom prst="rect">
              <a:avLst/>
            </a:prstGeom>
            <a:ln w="9525">
              <a:noFill/>
            </a:ln>
          </p:spPr>
          <p:txBody>
            <a:bodyPr wrap="none" anchor="ctr" anchorCtr="0"/>
            <a:lstStyle>
              <a:lvl1pPr marL="469900" indent="-469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8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04925" indent="-3956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23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4180" indent="-3873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4230" indent="-398780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SzPct val="90000"/>
                <a:buFontTx/>
                <a:buNone/>
              </a:pPr>
              <a:r>
                <a:rPr lang="en-US" altLang="zh-CN" sz="2800" i="1" dirty="0">
                  <a:solidFill>
                    <a:srgbClr val="0000FF"/>
                  </a:solidFill>
                </a:rPr>
                <a:t>S</a:t>
              </a:r>
              <a:r>
                <a:rPr lang="en-US" altLang="zh-CN" sz="2800" i="1" baseline="-25000" dirty="0">
                  <a:solidFill>
                    <a:srgbClr val="0000FF"/>
                  </a:solidFill>
                </a:rPr>
                <a:t>2</a:t>
              </a:r>
              <a:endParaRPr lang="en-US" altLang="zh-CN" sz="2800" i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78865" name="Line 59"/>
            <p:cNvSpPr/>
            <p:nvPr/>
          </p:nvSpPr>
          <p:spPr>
            <a:xfrm>
              <a:off x="5088" y="3168"/>
              <a:ext cx="0" cy="240"/>
            </a:xfrm>
            <a:prstGeom prst="line">
              <a:avLst/>
            </a:prstGeom>
            <a:ln w="9525" cap="flat" cmpd="sng">
              <a:solidFill>
                <a:srgbClr val="03010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8861" name="AutoShape 60">
            <a:hlinkClick r:id="rId1" action="ppaction://hlinksldjump"/>
          </p:cNvPr>
          <p:cNvSpPr/>
          <p:nvPr/>
        </p:nvSpPr>
        <p:spPr>
          <a:xfrm>
            <a:off x="6948488" y="5229225"/>
            <a:ext cx="914400" cy="381000"/>
          </a:xfrm>
          <a:prstGeom prst="curvedUpArrow">
            <a:avLst>
              <a:gd name="adj1" fmla="val 48000"/>
              <a:gd name="adj2" fmla="val 9600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endParaRPr lang="zh-CN" altLang="en-US" sz="1800" dirty="0">
              <a:latin typeface="Verdana" panose="020B0604030504040204" pitchFamily="34" charset="0"/>
            </a:endParaRPr>
          </a:p>
        </p:txBody>
      </p:sp>
      <p:sp>
        <p:nvSpPr>
          <p:cNvPr id="78862" name="Rectangle 6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latin typeface="方正舒体" panose="02010601030101010101" pitchFamily="2" charset="-122"/>
              </a:rPr>
              <a:t>3.</a:t>
            </a:r>
            <a:r>
              <a:rPr lang="en-US" altLang="zh-CN" b="1" dirty="0">
                <a:latin typeface="方正舒体" panose="02010601030101010101" pitchFamily="2" charset="-122"/>
              </a:rPr>
              <a:t>4</a:t>
            </a:r>
            <a:r>
              <a:rPr lang="zh-CN" altLang="en-US" b="1" dirty="0">
                <a:latin typeface="方正舒体" panose="02010601030101010101" pitchFamily="2" charset="-122"/>
              </a:rPr>
              <a:t>二义性文法（续）</a:t>
            </a:r>
            <a:endParaRPr lang="zh-CN" altLang="en-US" b="1" dirty="0">
              <a:latin typeface="方正舒体" panose="02010601030101010101" pitchFamily="2" charset="-122"/>
            </a:endParaRPr>
          </a:p>
        </p:txBody>
      </p:sp>
      <p:sp>
        <p:nvSpPr>
          <p:cNvPr id="78863" name="Rectangle 62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101758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sym typeface="Symbol" panose="05050102010706020507" pitchFamily="18" charset="2"/>
              </a:rPr>
              <a:t>句子</a:t>
            </a:r>
            <a:r>
              <a:rPr lang="en-US" altLang="zh-CN" sz="2800" i="1" dirty="0"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sym typeface="Symbol" panose="05050102010706020507" pitchFamily="18" charset="2"/>
              </a:rPr>
              <a:t>if B1 then if B2 then S1 else S2</a:t>
            </a:r>
            <a:r>
              <a:rPr lang="zh-CN" altLang="en-US" sz="2800" dirty="0">
                <a:sym typeface="Symbol" panose="05050102010706020507" pitchFamily="18" charset="2"/>
              </a:rPr>
              <a:t>对应两个最右推导</a:t>
            </a:r>
            <a:endParaRPr lang="zh-CN" alt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987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987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79877" name="Rectangle 3"/>
          <p:cNvSpPr>
            <a:spLocks noGrp="1"/>
          </p:cNvSpPr>
          <p:nvPr>
            <p:ph type="title"/>
          </p:nvPr>
        </p:nvSpPr>
        <p:spPr>
          <a:xfrm>
            <a:off x="454025" y="314325"/>
            <a:ext cx="7467600" cy="6731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latin typeface="方正舒体" panose="02010601030101010101" pitchFamily="2" charset="-122"/>
              </a:rPr>
              <a:t>关于二义性文法的几点声明</a:t>
            </a:r>
            <a:endParaRPr lang="en-US" altLang="zh-CN" sz="3200" b="1" dirty="0">
              <a:latin typeface="方正舒体" panose="02010601030101010101" pitchFamily="2" charset="-122"/>
            </a:endParaRPr>
          </a:p>
        </p:txBody>
      </p:sp>
      <p:sp>
        <p:nvSpPr>
          <p:cNvPr id="87046" name="Rectangle 4"/>
          <p:cNvSpPr>
            <a:spLocks noGrp="1"/>
          </p:cNvSpPr>
          <p:nvPr>
            <p:ph idx="1"/>
          </p:nvPr>
        </p:nvSpPr>
        <p:spPr>
          <a:xfrm>
            <a:off x="566738" y="1196975"/>
            <a:ext cx="8326437" cy="430371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rgbClr val="070709"/>
                </a:solidFill>
              </a:rPr>
              <a:t>由于二义性文法不能准确地指出程序设计语言的语法结构，所以它是分析程序表示的一个严重问题。</a:t>
            </a:r>
            <a:endParaRPr lang="zh-CN" altLang="en-US" b="1" dirty="0">
              <a:solidFill>
                <a:srgbClr val="070709"/>
              </a:solidFill>
            </a:endParaRPr>
          </a:p>
          <a:p>
            <a:pPr eaLnBrk="1" hangingPunct="1"/>
            <a:r>
              <a:rPr lang="zh-CN" altLang="en-US" b="1" dirty="0">
                <a:solidFill>
                  <a:srgbClr val="070709"/>
                </a:solidFill>
              </a:rPr>
              <a:t>为解决二义性文法的不确定性，通常有两种方法：</a:t>
            </a:r>
            <a:endParaRPr lang="zh-CN" altLang="en-US" b="1" dirty="0">
              <a:solidFill>
                <a:srgbClr val="070709"/>
              </a:solidFill>
            </a:endParaRPr>
          </a:p>
          <a:p>
            <a:pPr lvl="1" eaLnBrk="1" hangingPunct="1"/>
            <a:r>
              <a:rPr lang="zh-CN" altLang="en-US" sz="3000" b="1" dirty="0">
                <a:solidFill>
                  <a:srgbClr val="070709"/>
                </a:solidFill>
              </a:rPr>
              <a:t>修改文法</a:t>
            </a:r>
            <a:endParaRPr lang="zh-CN" altLang="en-US" sz="3000" b="1" dirty="0">
              <a:solidFill>
                <a:srgbClr val="070709"/>
              </a:solidFill>
            </a:endParaRPr>
          </a:p>
          <a:p>
            <a:pPr lvl="1" eaLnBrk="1" hangingPunct="1"/>
            <a:r>
              <a:rPr lang="zh-CN" altLang="en-US" sz="3000" b="1" dirty="0">
                <a:solidFill>
                  <a:srgbClr val="FF0066"/>
                </a:solidFill>
              </a:rPr>
              <a:t>通常采用</a:t>
            </a:r>
            <a:r>
              <a:rPr lang="zh-CN" altLang="en-US" sz="3000" b="1" dirty="0">
                <a:solidFill>
                  <a:srgbClr val="070709"/>
                </a:solidFill>
              </a:rPr>
              <a:t>设置消除二义性的规则，例如：</a:t>
            </a:r>
            <a:r>
              <a:rPr lang="zh-CN" altLang="en-US" sz="3000" b="1" dirty="0">
                <a:solidFill>
                  <a:srgbClr val="FF0066"/>
                </a:solidFill>
              </a:rPr>
              <a:t>优先权</a:t>
            </a:r>
            <a:r>
              <a:rPr lang="zh-CN" altLang="en-US" sz="3000" b="1" dirty="0">
                <a:solidFill>
                  <a:srgbClr val="070709"/>
                </a:solidFill>
              </a:rPr>
              <a:t>和</a:t>
            </a:r>
            <a:r>
              <a:rPr lang="zh-CN" altLang="en-US" sz="3000" b="1" dirty="0">
                <a:solidFill>
                  <a:srgbClr val="FF0066"/>
                </a:solidFill>
              </a:rPr>
              <a:t>结合性</a:t>
            </a:r>
            <a:endParaRPr lang="en-US" altLang="zh-CN" sz="3000" b="1" dirty="0">
              <a:solidFill>
                <a:srgbClr val="07070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charRg st="45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7046">
                                            <p:txEl>
                                              <p:charRg st="45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charRg st="68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7046">
                                            <p:txEl>
                                              <p:charRg st="68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charRg st="73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7046">
                                            <p:txEl>
                                              <p:charRg st="73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80899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80900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88069" name="Rectangle 4"/>
          <p:cNvSpPr>
            <a:spLocks noGrp="1"/>
          </p:cNvSpPr>
          <p:nvPr>
            <p:ph idx="1"/>
          </p:nvPr>
        </p:nvSpPr>
        <p:spPr>
          <a:xfrm>
            <a:off x="481013" y="1020763"/>
            <a:ext cx="8540750" cy="44989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rgbClr val="070709"/>
                </a:solidFill>
              </a:rPr>
              <a:t>任一前后文无关文法</a:t>
            </a:r>
            <a:r>
              <a:rPr lang="zh-CN" altLang="en-US" b="1" dirty="0">
                <a:solidFill>
                  <a:srgbClr val="FF0066"/>
                </a:solidFill>
              </a:rPr>
              <a:t>是否</a:t>
            </a:r>
            <a:r>
              <a:rPr lang="zh-CN" altLang="en-US" b="1" dirty="0">
                <a:solidFill>
                  <a:srgbClr val="070709"/>
                </a:solidFill>
              </a:rPr>
              <a:t>是</a:t>
            </a:r>
            <a:r>
              <a:rPr lang="zh-CN" altLang="en-US" b="1" dirty="0">
                <a:solidFill>
                  <a:srgbClr val="FF0066"/>
                </a:solidFill>
              </a:rPr>
              <a:t>二义性</a:t>
            </a:r>
            <a:r>
              <a:rPr lang="zh-CN" altLang="en-US" b="1" dirty="0">
                <a:solidFill>
                  <a:srgbClr val="070709"/>
                </a:solidFill>
              </a:rPr>
              <a:t>的是</a:t>
            </a:r>
            <a:r>
              <a:rPr lang="zh-CN" altLang="en-US" b="1" dirty="0">
                <a:solidFill>
                  <a:srgbClr val="FF0066"/>
                </a:solidFill>
              </a:rPr>
              <a:t>不可判定</a:t>
            </a:r>
            <a:r>
              <a:rPr lang="zh-CN" altLang="en-US" b="1" dirty="0">
                <a:solidFill>
                  <a:srgbClr val="070709"/>
                </a:solidFill>
              </a:rPr>
              <a:t>的，但存在一些判定文法是否二义性的充分条件：</a:t>
            </a:r>
            <a:endParaRPr lang="zh-CN" altLang="en-US" b="1" dirty="0">
              <a:solidFill>
                <a:srgbClr val="070709"/>
              </a:solidFill>
            </a:endParaRPr>
          </a:p>
          <a:p>
            <a:pPr lvl="1" eaLnBrk="1" hangingPunct="1"/>
            <a:r>
              <a:rPr lang="zh-CN" altLang="en-US" b="1" dirty="0">
                <a:solidFill>
                  <a:srgbClr val="070709"/>
                </a:solidFill>
              </a:rPr>
              <a:t>若一文法含有</a:t>
            </a:r>
            <a:r>
              <a:rPr lang="zh-CN" altLang="en-US" b="1" dirty="0">
                <a:solidFill>
                  <a:srgbClr val="FF0066"/>
                </a:solidFill>
              </a:rPr>
              <a:t>既是左递归又是右递归的文法符号</a:t>
            </a:r>
            <a:r>
              <a:rPr lang="zh-CN" altLang="en-US" b="1" dirty="0">
                <a:solidFill>
                  <a:srgbClr val="070709"/>
                </a:solidFill>
              </a:rPr>
              <a:t>，即有</a:t>
            </a:r>
            <a:endParaRPr lang="zh-CN" altLang="en-US" b="1" dirty="0">
              <a:solidFill>
                <a:srgbClr val="070709"/>
              </a:solidFill>
            </a:endParaRPr>
          </a:p>
          <a:p>
            <a:pPr lvl="2" eaLnBrk="1" hangingPunct="1"/>
            <a:r>
              <a:rPr lang="zh-CN" altLang="en-US" b="1" dirty="0">
                <a:solidFill>
                  <a:srgbClr val="070709"/>
                </a:solidFill>
              </a:rPr>
              <a:t>	</a:t>
            </a:r>
            <a:r>
              <a:rPr lang="en-US" altLang="zh-CN" b="1" dirty="0">
                <a:solidFill>
                  <a:srgbClr val="070709"/>
                </a:solidFill>
              </a:rPr>
              <a:t>A</a:t>
            </a: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+ AvA    v(V</a:t>
            </a:r>
            <a:r>
              <a:rPr lang="en-US" altLang="zh-CN" b="1" baseline="-25000" dirty="0">
                <a:solidFill>
                  <a:srgbClr val="070709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V</a:t>
            </a:r>
            <a:r>
              <a:rPr lang="en-US" altLang="zh-CN" b="1" baseline="-25000" dirty="0">
                <a:solidFill>
                  <a:srgbClr val="070709"/>
                </a:solidFill>
                <a:sym typeface="Symbol" panose="05050102010706020507" pitchFamily="18" charset="2"/>
              </a:rPr>
              <a:t>T</a:t>
            </a: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)*</a:t>
            </a:r>
            <a:r>
              <a:rPr lang="zh-CN" altLang="en-US" b="1" dirty="0">
                <a:solidFill>
                  <a:srgbClr val="070709"/>
                </a:solidFill>
                <a:sym typeface="Symbol" panose="05050102010706020507" pitchFamily="18" charset="2"/>
              </a:rPr>
              <a:t>或	</a:t>
            </a:r>
            <a:endParaRPr lang="zh-CN" altLang="en-US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b="1" dirty="0">
                <a:solidFill>
                  <a:srgbClr val="070709"/>
                </a:solidFill>
                <a:sym typeface="Symbol" panose="05050102010706020507" pitchFamily="18" charset="2"/>
              </a:rPr>
              <a:t>	</a:t>
            </a: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A+ A      </a:t>
            </a:r>
            <a:r>
              <a:rPr lang="zh-CN" altLang="en-US" b="1" dirty="0">
                <a:solidFill>
                  <a:srgbClr val="070709"/>
                </a:solidFill>
                <a:sym typeface="Symbol" panose="05050102010706020507" pitchFamily="18" charset="2"/>
              </a:rPr>
              <a:t>或</a:t>
            </a:r>
            <a:endParaRPr lang="zh-CN" altLang="en-US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b="1" dirty="0">
                <a:solidFill>
                  <a:srgbClr val="070709"/>
                </a:solidFill>
                <a:sym typeface="Symbol" panose="05050102010706020507" pitchFamily="18" charset="2"/>
              </a:rPr>
              <a:t>	</a:t>
            </a: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A+ A </a:t>
            </a:r>
            <a:r>
              <a:rPr lang="zh-CN" altLang="en-US" b="1" dirty="0">
                <a:solidFill>
                  <a:srgbClr val="070709"/>
                </a:solidFill>
                <a:sym typeface="Symbol" panose="05050102010706020507" pitchFamily="18" charset="2"/>
              </a:rPr>
              <a:t>及 </a:t>
            </a:r>
            <a:r>
              <a:rPr lang="en-US" altLang="zh-CN" b="1" dirty="0">
                <a:solidFill>
                  <a:srgbClr val="070709"/>
                </a:solidFill>
                <a:sym typeface="Symbol" panose="05050102010706020507" pitchFamily="18" charset="2"/>
              </a:rPr>
              <a:t>A+A </a:t>
            </a:r>
            <a:endParaRPr lang="en-US" altLang="zh-CN" b="1" dirty="0">
              <a:solidFill>
                <a:srgbClr val="070709"/>
              </a:solidFill>
              <a:sym typeface="Symbol" panose="05050102010706020507" pitchFamily="18" charset="2"/>
            </a:endParaRPr>
          </a:p>
          <a:p>
            <a:pPr lvl="2" eaLnBrk="1" hangingPunct="1">
              <a:buNone/>
            </a:pPr>
            <a:r>
              <a:rPr lang="zh-CN" altLang="en-US" b="1" dirty="0">
                <a:solidFill>
                  <a:srgbClr val="070709"/>
                </a:solidFill>
                <a:sym typeface="Symbol" panose="05050102010706020507" pitchFamily="18" charset="2"/>
              </a:rPr>
              <a:t>则</a:t>
            </a:r>
            <a:r>
              <a:rPr lang="en-US" altLang="zh-CN" b="1" dirty="0">
                <a:solidFill>
                  <a:srgbClr val="FF0066"/>
                </a:solidFill>
                <a:sym typeface="Symbol" panose="05050102010706020507" pitchFamily="18" charset="2"/>
              </a:rPr>
              <a:t>G</a:t>
            </a:r>
            <a:r>
              <a:rPr lang="zh-CN" altLang="en-US" b="1" dirty="0">
                <a:solidFill>
                  <a:srgbClr val="FF0066"/>
                </a:solidFill>
                <a:sym typeface="Symbol" panose="05050102010706020507" pitchFamily="18" charset="2"/>
              </a:rPr>
              <a:t>必定是二义性的</a:t>
            </a:r>
            <a:r>
              <a:rPr lang="zh-CN" altLang="en-US" b="1" dirty="0">
                <a:solidFill>
                  <a:srgbClr val="070709"/>
                </a:solidFill>
                <a:sym typeface="Symbol" panose="05050102010706020507" pitchFamily="18" charset="2"/>
              </a:rPr>
              <a:t>。</a:t>
            </a:r>
            <a:endParaRPr lang="zh-CN" altLang="en-US" dirty="0"/>
          </a:p>
        </p:txBody>
      </p:sp>
      <p:sp>
        <p:nvSpPr>
          <p:cNvPr id="80902" name="Rectangle 5"/>
          <p:cNvSpPr>
            <a:spLocks noGrp="1"/>
          </p:cNvSpPr>
          <p:nvPr>
            <p:ph type="title"/>
          </p:nvPr>
        </p:nvSpPr>
        <p:spPr>
          <a:xfrm>
            <a:off x="495300" y="547688"/>
            <a:ext cx="3778250" cy="4572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/>
              <a:t>3.</a:t>
            </a:r>
            <a:r>
              <a:rPr lang="en-US" altLang="zh-CN" b="1" dirty="0"/>
              <a:t>4</a:t>
            </a:r>
            <a:r>
              <a:rPr lang="zh-CN" altLang="en-US" b="1" dirty="0"/>
              <a:t>二义性文法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8069">
                                            <p:txEl>
                                              <p:charRg st="44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6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8069">
                                            <p:txEl>
                                              <p:charRg st="69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9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88069">
                                            <p:txEl>
                                              <p:charRg st="94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108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88069">
                                            <p:txEl>
                                              <p:charRg st="108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charRg st="12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88069">
                                            <p:txEl>
                                              <p:charRg st="125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81923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81924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81925" name="Rectangle 2"/>
          <p:cNvSpPr>
            <a:spLocks noGrp="1"/>
          </p:cNvSpPr>
          <p:nvPr>
            <p:ph type="title"/>
          </p:nvPr>
        </p:nvSpPr>
        <p:spPr>
          <a:xfrm>
            <a:off x="414338" y="228600"/>
            <a:ext cx="8540750" cy="8382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latin typeface="方正舒体" panose="02010601030101010101" pitchFamily="2" charset="-122"/>
              </a:rPr>
              <a:t>本章小结</a:t>
            </a:r>
            <a:endParaRPr lang="zh-CN" altLang="en-US" sz="3200" b="1" dirty="0">
              <a:latin typeface="方正舒体" panose="02010601030101010101" pitchFamily="2" charset="-122"/>
            </a:endParaRPr>
          </a:p>
        </p:txBody>
      </p:sp>
      <p:sp>
        <p:nvSpPr>
          <p:cNvPr id="959491" name="Rectangle 3"/>
          <p:cNvSpPr>
            <a:spLocks noGrp="1"/>
          </p:cNvSpPr>
          <p:nvPr>
            <p:ph idx="1"/>
          </p:nvPr>
        </p:nvSpPr>
        <p:spPr>
          <a:xfrm>
            <a:off x="500063" y="1111250"/>
            <a:ext cx="8686800" cy="32543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>
                <a:solidFill>
                  <a:srgbClr val="070709"/>
                </a:solidFill>
                <a:latin typeface="宋体" panose="02010600030101010101" pitchFamily="2" charset="-122"/>
              </a:rPr>
              <a:t>本章给出了</a:t>
            </a:r>
            <a:r>
              <a:rPr lang="en-US" altLang="zh-CN" sz="2600" b="1" dirty="0">
                <a:solidFill>
                  <a:srgbClr val="03010F"/>
                </a:solidFill>
              </a:rPr>
              <a:t>chomsky</a:t>
            </a:r>
            <a:r>
              <a:rPr lang="zh-CN" altLang="en-US" b="1" dirty="0">
                <a:solidFill>
                  <a:srgbClr val="070709"/>
                </a:solidFill>
              </a:rPr>
              <a:t>文法</a:t>
            </a:r>
            <a:r>
              <a:rPr lang="zh-CN" altLang="en-US" b="1" dirty="0">
                <a:solidFill>
                  <a:srgbClr val="070709"/>
                </a:solidFill>
                <a:latin typeface="宋体" panose="02010600030101010101" pitchFamily="2" charset="-122"/>
              </a:rPr>
              <a:t>的形式定义，其中</a:t>
            </a:r>
            <a:endParaRPr lang="zh-CN" altLang="en-US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70709"/>
                </a:solidFill>
                <a:latin typeface="宋体" panose="02010600030101010101" pitchFamily="2" charset="-122"/>
              </a:rPr>
              <a:t>2型文法(即上下文无关文法</a:t>
            </a:r>
            <a:r>
              <a:rPr lang="en-US" altLang="zh-CN" b="1" dirty="0">
                <a:solidFill>
                  <a:srgbClr val="070709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070709"/>
                </a:solidFill>
                <a:latin typeface="宋体" panose="02010600030101010101" pitchFamily="2" charset="-122"/>
              </a:rPr>
              <a:t>是描述程序设计语言语法的形式化工具；</a:t>
            </a:r>
            <a:endParaRPr lang="zh-CN" altLang="en-US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solidFill>
                  <a:srgbClr val="070709"/>
                </a:solidFill>
                <a:latin typeface="宋体" panose="02010600030101010101" pitchFamily="2" charset="-122"/>
              </a:rPr>
              <a:t>3型文法是是描述程序设计语言词法的形式化工具；</a:t>
            </a:r>
            <a:endParaRPr lang="zh-CN" altLang="en-US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dirty="0">
                <a:solidFill>
                  <a:srgbClr val="070709"/>
                </a:solidFill>
                <a:latin typeface="宋体" panose="02010600030101010101" pitchFamily="2" charset="-122"/>
              </a:rPr>
              <a:t>举例：</a:t>
            </a:r>
            <a:endParaRPr lang="zh-CN" altLang="en-US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070709"/>
                </a:solidFill>
              </a:rPr>
              <a:t>  </a:t>
            </a:r>
            <a:r>
              <a:rPr lang="zh-CN" altLang="en-US" b="1" dirty="0">
                <a:solidFill>
                  <a:srgbClr val="070709"/>
                </a:solidFill>
                <a:hlinkClick r:id="rId1" action="ppaction://hlinkfile"/>
              </a:rPr>
              <a:t>一个简化的</a:t>
            </a:r>
            <a:r>
              <a:rPr lang="en-US" altLang="zh-CN" b="1" dirty="0">
                <a:solidFill>
                  <a:srgbClr val="070709"/>
                </a:solidFill>
                <a:latin typeface="宋体" panose="02010600030101010101" pitchFamily="2" charset="-122"/>
                <a:hlinkClick r:id="rId1" action="ppaction://hlinkfile"/>
              </a:rPr>
              <a:t>C++</a:t>
            </a:r>
            <a:r>
              <a:rPr lang="zh-CN" altLang="en-US" b="1" dirty="0">
                <a:solidFill>
                  <a:srgbClr val="070709"/>
                </a:solidFill>
                <a:hlinkClick r:id="rId1" action="ppaction://hlinkfile"/>
              </a:rPr>
              <a:t>类声明的语法的形式化定义</a:t>
            </a:r>
            <a:r>
              <a:rPr lang="zh-CN" altLang="en-US" b="1" dirty="0">
                <a:solidFill>
                  <a:srgbClr val="070709"/>
                </a:solidFill>
                <a:latin typeface="宋体" panose="02010600030101010101" pitchFamily="2" charset="-122"/>
                <a:hlinkClick r:id="rId1" action="ppaction://hlinkfile"/>
              </a:rPr>
              <a:t> </a:t>
            </a:r>
            <a:endParaRPr lang="zh-CN" altLang="en-US" b="1" dirty="0">
              <a:solidFill>
                <a:srgbClr val="07070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594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charRg st="23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59491">
                                            <p:txEl>
                                              <p:charRg st="23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charRg st="5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959491">
                                            <p:txEl>
                                              <p:charRg st="56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charRg st="8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959491">
                                            <p:txEl>
                                              <p:charRg st="8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charRg st="8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959491">
                                            <p:txEl>
                                              <p:charRg st="84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2291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2292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257026" name="Rectangle 2"/>
          <p:cNvSpPr/>
          <p:nvPr/>
        </p:nvSpPr>
        <p:spPr>
          <a:xfrm>
            <a:off x="468313" y="1125538"/>
            <a:ext cx="8278812" cy="3749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Pct val="90000"/>
              <a:buNone/>
            </a:pPr>
            <a:r>
              <a:rPr lang="zh-CN" altLang="en-US" sz="3200" b="1" dirty="0">
                <a:solidFill>
                  <a:srgbClr val="070709"/>
                </a:solidFill>
              </a:rPr>
              <a:t>例如：包含加法、减法和乘法的简单整型算术表达式的语法结构可由下面的</a:t>
            </a:r>
            <a:r>
              <a:rPr lang="zh-CN" altLang="en-US" sz="3200" b="1" dirty="0">
                <a:solidFill>
                  <a:srgbClr val="FF0066"/>
                </a:solidFill>
              </a:rPr>
              <a:t>上下文无关文法(2型文法</a:t>
            </a:r>
            <a:r>
              <a:rPr lang="en-US" altLang="zh-CN" sz="3200" b="1" dirty="0">
                <a:solidFill>
                  <a:srgbClr val="FF0066"/>
                </a:solidFill>
              </a:rPr>
              <a:t>)</a:t>
            </a:r>
            <a:r>
              <a:rPr lang="zh-CN" altLang="en-US" sz="3200" b="1" dirty="0">
                <a:solidFill>
                  <a:srgbClr val="070709"/>
                </a:solidFill>
              </a:rPr>
              <a:t>给出：</a:t>
            </a:r>
            <a:endParaRPr lang="zh-CN" altLang="en-US" sz="3200" b="1" dirty="0">
              <a:solidFill>
                <a:srgbClr val="070709"/>
              </a:solidFill>
            </a:endParaRPr>
          </a:p>
          <a:p>
            <a:pPr marL="914400" lvl="2" indent="0" eaLnBrk="1" hangingPunct="1">
              <a:lnSpc>
                <a:spcPct val="70000"/>
              </a:lnSpc>
              <a:buClrTx/>
              <a:buSzPct val="90000"/>
              <a:buNone/>
            </a:pP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exp </a:t>
            </a:r>
            <a:r>
              <a:rPr lang="zh-CN" altLang="en-US" sz="3200" b="1" dirty="0">
                <a:solidFill>
                  <a:srgbClr val="070709"/>
                </a:solidFill>
              </a:rPr>
              <a:t>→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 exp op exp</a:t>
            </a:r>
            <a:endParaRPr lang="en-US" altLang="zh-CN" sz="3200" b="1" i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exp </a:t>
            </a:r>
            <a:r>
              <a:rPr lang="zh-CN" altLang="en-US" sz="3200" b="1" dirty="0">
                <a:solidFill>
                  <a:srgbClr val="070709"/>
                </a:solidFill>
              </a:rPr>
              <a:t>→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exp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)</a:t>
            </a:r>
            <a:endParaRPr lang="en-US" altLang="zh-CN" sz="3200" b="1" dirty="0">
              <a:solidFill>
                <a:srgbClr val="070709"/>
              </a:solidFill>
              <a:latin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exp </a:t>
            </a:r>
            <a:r>
              <a:rPr lang="zh-CN" altLang="en-US" sz="3200" b="1" dirty="0">
                <a:solidFill>
                  <a:srgbClr val="070709"/>
                </a:solidFill>
              </a:rPr>
              <a:t>→</a:t>
            </a:r>
            <a:r>
              <a:rPr lang="en-US" altLang="zh-CN" sz="3200" b="1" dirty="0">
                <a:solidFill>
                  <a:srgbClr val="070709"/>
                </a:solidFill>
              </a:rPr>
              <a:t> 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number</a:t>
            </a:r>
            <a:endParaRPr lang="en-US" altLang="zh-CN" sz="3200" b="1" dirty="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marL="914400" lvl="2" indent="0" eaLnBrk="1" hangingPunct="1"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1" i="1" dirty="0">
                <a:solidFill>
                  <a:srgbClr val="070709"/>
                </a:solidFill>
                <a:latin typeface="宋体" panose="02010600030101010101" pitchFamily="2" charset="-122"/>
              </a:rPr>
              <a:t>op </a:t>
            </a:r>
            <a:r>
              <a:rPr lang="zh-CN" altLang="en-US" sz="3200" b="1" dirty="0">
                <a:solidFill>
                  <a:srgbClr val="070709"/>
                </a:solidFill>
              </a:rPr>
              <a:t>→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+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3200" b="1" dirty="0">
                <a:solidFill>
                  <a:srgbClr val="070709"/>
                </a:solidFill>
                <a:latin typeface="宋体" panose="02010600030101010101" pitchFamily="2" charset="-122"/>
              </a:rPr>
              <a:t>|</a:t>
            </a:r>
            <a:r>
              <a:rPr lang="en-US" altLang="zh-CN" sz="3200" b="1" dirty="0">
                <a:solidFill>
                  <a:srgbClr val="FF0066"/>
                </a:solidFill>
                <a:latin typeface="宋体" panose="02010600030101010101" pitchFamily="2" charset="-122"/>
              </a:rPr>
              <a:t>*</a:t>
            </a:r>
            <a:endParaRPr lang="zh-CN" altLang="en-US" sz="32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12294" name="Rectangle 3"/>
          <p:cNvSpPr>
            <a:spLocks noGrp="1"/>
          </p:cNvSpPr>
          <p:nvPr>
            <p:ph type="title"/>
          </p:nvPr>
        </p:nvSpPr>
        <p:spPr>
          <a:xfrm>
            <a:off x="468313" y="304800"/>
            <a:ext cx="8001000" cy="820738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b="1" dirty="0">
                <a:latin typeface="方正舒体" panose="02010601030101010101" pitchFamily="2" charset="-122"/>
              </a:rPr>
              <a:t>3.1 语言的表示</a:t>
            </a:r>
            <a:r>
              <a:rPr lang="en-US" altLang="zh-CN" sz="4000" b="1" dirty="0">
                <a:latin typeface="方正舒体" panose="02010601030101010101" pitchFamily="2" charset="-122"/>
              </a:rPr>
              <a:t>(</a:t>
            </a:r>
            <a:r>
              <a:rPr lang="zh-CN" altLang="en-US" sz="4000" b="1" dirty="0">
                <a:latin typeface="方正舒体" panose="02010601030101010101" pitchFamily="2" charset="-122"/>
              </a:rPr>
              <a:t>续</a:t>
            </a:r>
            <a:r>
              <a:rPr lang="en-US" altLang="zh-CN" sz="4000" b="1" dirty="0">
                <a:latin typeface="方正舒体" panose="02010601030101010101" pitchFamily="2" charset="-122"/>
              </a:rPr>
              <a:t>)</a:t>
            </a:r>
            <a:endParaRPr lang="zh-CN" altLang="en-US" sz="4000" b="1" dirty="0">
              <a:latin typeface="方正舒体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5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日期占位符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p>
            <a:pPr marL="0" indent="0" eaLnBrk="1" hangingPunct="1">
              <a:spcBef>
                <a:spcPct val="0"/>
              </a:spcBef>
              <a:buClrTx/>
              <a:buFontTx/>
              <a:buNone/>
            </a:pPr>
            <a:fld id="{BB962C8B-B14F-4D97-AF65-F5344CB8AC3E}" type="datetime1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3315" name="页脚占位符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200" dirty="0">
                <a:latin typeface="Verdana" panose="020B0604030504040204" pitchFamily="34" charset="0"/>
              </a:rPr>
              <a:t>西北工业大学软件与微电子学院 </a:t>
            </a:r>
            <a:r>
              <a:rPr lang="en-US" altLang="zh-CN" sz="1200" dirty="0">
                <a:latin typeface="Verdana" panose="020B0604030504040204" pitchFamily="34" charset="0"/>
              </a:rPr>
              <a:t>machunyan</a:t>
            </a:r>
            <a:endParaRPr lang="zh-CN" altLang="en-US" sz="1200" dirty="0">
              <a:latin typeface="Verdana" panose="020B0604030504040204" pitchFamily="34" charset="0"/>
            </a:endParaRPr>
          </a:p>
        </p:txBody>
      </p:sp>
      <p:sp>
        <p:nvSpPr>
          <p:cNvPr id="13316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zh-CN" altLang="en-US" sz="1200" dirty="0">
                <a:latin typeface="Verdana" panose="020B0604030504040204" pitchFamily="34" charset="0"/>
              </a:rPr>
            </a:fld>
            <a:endParaRPr lang="zh-CN" altLang="en-US" sz="1200" dirty="0">
              <a:latin typeface="Verdana" panose="020B0604030504040204" pitchFamily="34" charset="0"/>
            </a:endParaRPr>
          </a:p>
        </p:txBody>
      </p:sp>
      <p:sp useBgFill="1">
        <p:nvSpPr>
          <p:cNvPr id="13317" name="AutoShape 3"/>
          <p:cNvSpPr/>
          <p:nvPr/>
        </p:nvSpPr>
        <p:spPr>
          <a:xfrm>
            <a:off x="6324600" y="1295400"/>
            <a:ext cx="2286000" cy="1447800"/>
          </a:xfrm>
          <a:prstGeom prst="cloudCallout">
            <a:avLst>
              <a:gd name="adj1" fmla="val -42708"/>
              <a:gd name="adj2" fmla="val 7019"/>
            </a:avLst>
          </a:prstGeom>
          <a:ln w="9525" cap="flat" cmpd="sng">
            <a:solidFill>
              <a:srgbClr val="070709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FF0066"/>
                </a:solidFill>
                <a:ea typeface="方正舒体" panose="02010601030101010101" pitchFamily="2" charset="-122"/>
              </a:rPr>
              <a:t>形式</a:t>
            </a:r>
            <a:r>
              <a:rPr lang="zh-CN" altLang="en-US" sz="3200" b="1" dirty="0">
                <a:solidFill>
                  <a:srgbClr val="FF0066"/>
                </a:solidFill>
                <a:latin typeface="Tahoma" panose="020B0604030504040204" pitchFamily="34" charset="0"/>
                <a:ea typeface="方正舒体" panose="02010601030101010101" pitchFamily="2" charset="-122"/>
              </a:rPr>
              <a:t>工具</a:t>
            </a:r>
            <a:endParaRPr lang="zh-CN" altLang="en-US" sz="3200" b="1" dirty="0">
              <a:solidFill>
                <a:srgbClr val="FF0066"/>
              </a:solidFill>
              <a:latin typeface="Tahoma" panose="020B0604030504040204" pitchFamily="34" charset="0"/>
              <a:ea typeface="方正舒体" panose="02010601030101010101" pitchFamily="2" charset="-122"/>
            </a:endParaRPr>
          </a:p>
        </p:txBody>
      </p:sp>
      <p:sp>
        <p:nvSpPr>
          <p:cNvPr id="13318" name="Rectangle 4"/>
          <p:cNvSpPr/>
          <p:nvPr/>
        </p:nvSpPr>
        <p:spPr>
          <a:xfrm>
            <a:off x="6934200" y="5486400"/>
            <a:ext cx="1600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Pct val="90000"/>
              <a:buFontTx/>
              <a:buNone/>
            </a:pPr>
            <a:r>
              <a:rPr lang="zh-CN" altLang="en-US" sz="3600" b="1" dirty="0">
                <a:solidFill>
                  <a:srgbClr val="FF3399"/>
                </a:solidFill>
                <a:latin typeface="方正舒体" panose="02010601030101010101" pitchFamily="2" charset="-122"/>
                <a:ea typeface="方正舒体" panose="02010601030101010101" pitchFamily="2" charset="-122"/>
                <a:hlinkClick r:id="" action="ppaction://noaction"/>
              </a:rPr>
              <a:t>作业</a:t>
            </a:r>
            <a:endParaRPr lang="zh-CN" altLang="en-US" sz="3600" b="1" dirty="0">
              <a:solidFill>
                <a:srgbClr val="FF3399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3319" name="Rectangle 5"/>
          <p:cNvSpPr>
            <a:spLocks noGrp="1"/>
          </p:cNvSpPr>
          <p:nvPr>
            <p:ph type="title"/>
          </p:nvPr>
        </p:nvSpPr>
        <p:spPr>
          <a:xfrm>
            <a:off x="395288" y="260350"/>
            <a:ext cx="8083550" cy="8382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b="1" dirty="0">
                <a:latin typeface="方正舒体" panose="02010601030101010101" pitchFamily="2" charset="-122"/>
              </a:rPr>
              <a:t>第三章 上下文无关文法及分析</a:t>
            </a:r>
            <a:endParaRPr lang="zh-CN" altLang="en-US" sz="4000" b="1" dirty="0">
              <a:latin typeface="方正舒体" panose="02010601030101010101" pitchFamily="2" charset="-122"/>
            </a:endParaRPr>
          </a:p>
        </p:txBody>
      </p:sp>
      <p:sp>
        <p:nvSpPr>
          <p:cNvPr id="13320" name="Rectangle 6"/>
          <p:cNvSpPr>
            <a:spLocks noGrp="1"/>
          </p:cNvSpPr>
          <p:nvPr>
            <p:ph idx="1"/>
          </p:nvPr>
        </p:nvSpPr>
        <p:spPr>
          <a:xfrm>
            <a:off x="539750" y="1341438"/>
            <a:ext cx="8001000" cy="23749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070709"/>
                </a:solidFill>
              </a:rPr>
              <a:t>3.1 语言的表示</a:t>
            </a:r>
            <a:endParaRPr lang="zh-CN" altLang="en-US" b="1" dirty="0">
              <a:solidFill>
                <a:srgbClr val="070709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70709"/>
                </a:solidFill>
              </a:rPr>
              <a:t>3.2 </a:t>
            </a:r>
            <a:r>
              <a:rPr lang="zh-CN" altLang="en-US" b="1" dirty="0">
                <a:solidFill>
                  <a:srgbClr val="070709"/>
                </a:solidFill>
              </a:rPr>
              <a:t>上下文无关文法的形式定义</a:t>
            </a:r>
            <a:endParaRPr lang="zh-CN" altLang="en-US" b="1" dirty="0">
              <a:solidFill>
                <a:srgbClr val="070709"/>
              </a:solidFill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70709"/>
                </a:solidFill>
              </a:rPr>
              <a:t>3.3  </a:t>
            </a:r>
            <a:r>
              <a:rPr lang="zh-CN" altLang="en-US" b="1" dirty="0">
                <a:solidFill>
                  <a:srgbClr val="070709"/>
                </a:solidFill>
              </a:rPr>
              <a:t>分析树</a:t>
            </a:r>
            <a:endParaRPr lang="en-US" altLang="zh-CN" b="1" dirty="0">
              <a:solidFill>
                <a:srgbClr val="070709"/>
              </a:solidFill>
            </a:endParaRPr>
          </a:p>
          <a:p>
            <a:pPr eaLnBrk="1" hangingPunct="1">
              <a:buFont typeface="Wingdings" panose="05000000000000000000" pitchFamily="2" charset="2"/>
              <a:buChar char="o"/>
            </a:pPr>
            <a:r>
              <a:rPr lang="zh-CN" altLang="en-US" b="1" dirty="0">
                <a:solidFill>
                  <a:srgbClr val="070709"/>
                </a:solidFill>
              </a:rPr>
              <a:t>3.</a:t>
            </a:r>
            <a:r>
              <a:rPr lang="en-US" altLang="zh-CN" b="1" dirty="0">
                <a:solidFill>
                  <a:srgbClr val="070709"/>
                </a:solidFill>
              </a:rPr>
              <a:t>4 </a:t>
            </a:r>
            <a:r>
              <a:rPr lang="zh-CN" altLang="en-US" b="1" dirty="0">
                <a:solidFill>
                  <a:srgbClr val="070709"/>
                </a:solidFill>
              </a:rPr>
              <a:t>二义性文法</a:t>
            </a:r>
            <a:endParaRPr lang="zh-CN" altLang="en-US" b="1" dirty="0">
              <a:solidFill>
                <a:srgbClr val="070709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75ac802-2784-4214-bce8-b7bb88ba7072"/>
  <p:tag name="COMMONDATA" val="eyJoZGlkIjoiZTQ4ODQwNThiYTg4YTBlNDhkZDRmNGNiNWM5NWE1YzAifQ==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方正舒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方正舒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Char char="•"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</Template>
  <TotalTime>0</TotalTime>
  <Words>11366</Words>
  <Application>WPS 演示</Application>
  <PresentationFormat/>
  <Paragraphs>1366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77</vt:i4>
      </vt:variant>
    </vt:vector>
  </HeadingPairs>
  <TitlesOfParts>
    <vt:vector size="94" baseType="lpstr">
      <vt:lpstr>Arial</vt:lpstr>
      <vt:lpstr>宋体</vt:lpstr>
      <vt:lpstr>Wingdings</vt:lpstr>
      <vt:lpstr>Verdana</vt:lpstr>
      <vt:lpstr>Times New Roman</vt:lpstr>
      <vt:lpstr>方正舒体</vt:lpstr>
      <vt:lpstr>Tahoma</vt:lpstr>
      <vt:lpstr>华文琥珀</vt:lpstr>
      <vt:lpstr>Symbol</vt:lpstr>
      <vt:lpstr>MingLiU</vt:lpstr>
      <vt:lpstr>Yu Gothic</vt:lpstr>
      <vt:lpstr>Monotype Sorts</vt:lpstr>
      <vt:lpstr>Wingdings</vt:lpstr>
      <vt:lpstr>微软雅黑</vt:lpstr>
      <vt:lpstr>Arial Unicode MS</vt:lpstr>
      <vt:lpstr>1_Profile</vt:lpstr>
      <vt:lpstr>2_Profile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上下文无关文法的形式定义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魏倩茹</cp:lastModifiedBy>
  <cp:revision>2361</cp:revision>
  <dcterms:created xsi:type="dcterms:W3CDTF">2024-03-05T16:48:43Z</dcterms:created>
  <dcterms:modified xsi:type="dcterms:W3CDTF">2024-03-05T17:13:44Z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3C4DFA42E9594ED4B12241CCE5A292B9_12</vt:lpwstr>
  </property>
  <property fmtid="{D5CDD505-2E9C-101B-9397-08002B2CF9AE}" pid="3" name="KSOProductBuildVer">
    <vt:lpwstr>2052-11.1.0.14309</vt:lpwstr>
  </property>
</Properties>
</file>