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media/image28.webp" ContentType="image/webp"/>
  <Override PartName="/ppt/media/image29.webp" ContentType="image/webp"/>
  <Override PartName="/ppt/media/image35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8"/>
  </p:notesMasterIdLst>
  <p:handoutMasterIdLst>
    <p:handoutMasterId r:id="rId139"/>
  </p:handoutMasterIdLst>
  <p:sldIdLst>
    <p:sldId id="1016" r:id="rId3"/>
    <p:sldId id="337" r:id="rId4"/>
    <p:sldId id="338" r:id="rId5"/>
    <p:sldId id="340" r:id="rId6"/>
    <p:sldId id="1095" r:id="rId7"/>
    <p:sldId id="1078" r:id="rId8"/>
    <p:sldId id="1118" r:id="rId9"/>
    <p:sldId id="1119" r:id="rId10"/>
    <p:sldId id="341" r:id="rId11"/>
    <p:sldId id="1105" r:id="rId12"/>
    <p:sldId id="346" r:id="rId13"/>
    <p:sldId id="347" r:id="rId14"/>
    <p:sldId id="349" r:id="rId15"/>
    <p:sldId id="350" r:id="rId16"/>
    <p:sldId id="353" r:id="rId17"/>
    <p:sldId id="352" r:id="rId18"/>
    <p:sldId id="1110" r:id="rId19"/>
    <p:sldId id="1089" r:id="rId20"/>
    <p:sldId id="1120" r:id="rId21"/>
    <p:sldId id="1090" r:id="rId22"/>
    <p:sldId id="1091" r:id="rId23"/>
    <p:sldId id="1092" r:id="rId24"/>
    <p:sldId id="1093" r:id="rId25"/>
    <p:sldId id="1028" r:id="rId26"/>
    <p:sldId id="365" r:id="rId27"/>
    <p:sldId id="366" r:id="rId28"/>
    <p:sldId id="1094" r:id="rId29"/>
    <p:sldId id="1062" r:id="rId30"/>
    <p:sldId id="1111" r:id="rId31"/>
    <p:sldId id="1049" r:id="rId32"/>
    <p:sldId id="1050" r:id="rId33"/>
    <p:sldId id="1051" r:id="rId34"/>
    <p:sldId id="1052" r:id="rId35"/>
    <p:sldId id="1054" r:id="rId36"/>
    <p:sldId id="1055" r:id="rId37"/>
    <p:sldId id="1112" r:id="rId38"/>
    <p:sldId id="1018" r:id="rId39"/>
    <p:sldId id="380" r:id="rId40"/>
    <p:sldId id="1121" r:id="rId41"/>
    <p:sldId id="1102" r:id="rId42"/>
    <p:sldId id="1061" r:id="rId43"/>
    <p:sldId id="1113" r:id="rId44"/>
    <p:sldId id="1270" r:id="rId45"/>
    <p:sldId id="1097" r:id="rId46"/>
    <p:sldId id="1115" r:id="rId47"/>
    <p:sldId id="1106" r:id="rId48"/>
    <p:sldId id="1114" r:id="rId49"/>
    <p:sldId id="386" r:id="rId50"/>
    <p:sldId id="1083" r:id="rId51"/>
    <p:sldId id="388" r:id="rId52"/>
    <p:sldId id="389" r:id="rId53"/>
    <p:sldId id="392" r:id="rId54"/>
    <p:sldId id="393" r:id="rId55"/>
    <p:sldId id="395" r:id="rId56"/>
    <p:sldId id="1355" r:id="rId57"/>
    <p:sldId id="1041" r:id="rId58"/>
    <p:sldId id="397" r:id="rId59"/>
    <p:sldId id="1116" r:id="rId60"/>
    <p:sldId id="1271" r:id="rId61"/>
    <p:sldId id="399" r:id="rId62"/>
    <p:sldId id="1084" r:id="rId63"/>
    <p:sldId id="405" r:id="rId64"/>
    <p:sldId id="408" r:id="rId65"/>
    <p:sldId id="410" r:id="rId66"/>
    <p:sldId id="411" r:id="rId67"/>
    <p:sldId id="413" r:id="rId68"/>
    <p:sldId id="415" r:id="rId69"/>
    <p:sldId id="1098" r:id="rId70"/>
    <p:sldId id="1103" r:id="rId71"/>
    <p:sldId id="1356" r:id="rId72"/>
    <p:sldId id="1099" r:id="rId73"/>
    <p:sldId id="1107" r:id="rId74"/>
    <p:sldId id="417" r:id="rId75"/>
    <p:sldId id="418" r:id="rId76"/>
    <p:sldId id="419" r:id="rId77"/>
    <p:sldId id="420" r:id="rId78"/>
    <p:sldId id="421" r:id="rId79"/>
    <p:sldId id="422" r:id="rId80"/>
    <p:sldId id="1063" r:id="rId81"/>
    <p:sldId id="423" r:id="rId82"/>
    <p:sldId id="424" r:id="rId83"/>
    <p:sldId id="425" r:id="rId84"/>
    <p:sldId id="426" r:id="rId85"/>
    <p:sldId id="1085" r:id="rId86"/>
    <p:sldId id="428" r:id="rId87"/>
    <p:sldId id="1035" r:id="rId88"/>
    <p:sldId id="429" r:id="rId89"/>
    <p:sldId id="430" r:id="rId90"/>
    <p:sldId id="431" r:id="rId91"/>
    <p:sldId id="432" r:id="rId92"/>
    <p:sldId id="1046" r:id="rId93"/>
    <p:sldId id="434" r:id="rId94"/>
    <p:sldId id="435" r:id="rId95"/>
    <p:sldId id="436" r:id="rId96"/>
    <p:sldId id="437" r:id="rId97"/>
    <p:sldId id="1236" r:id="rId98"/>
    <p:sldId id="1086" r:id="rId99"/>
    <p:sldId id="439" r:id="rId100"/>
    <p:sldId id="440" r:id="rId101"/>
    <p:sldId id="441" r:id="rId102"/>
    <p:sldId id="442" r:id="rId103"/>
    <p:sldId id="1431" r:id="rId104"/>
    <p:sldId id="1432" r:id="rId105"/>
    <p:sldId id="1433" r:id="rId106"/>
    <p:sldId id="1430" r:id="rId107"/>
    <p:sldId id="1434" r:id="rId108"/>
    <p:sldId id="444" r:id="rId109"/>
    <p:sldId id="445" r:id="rId110"/>
    <p:sldId id="446" r:id="rId111"/>
    <p:sldId id="447" r:id="rId112"/>
    <p:sldId id="448" r:id="rId113"/>
    <p:sldId id="1436" r:id="rId114"/>
    <p:sldId id="1108" r:id="rId115"/>
    <p:sldId id="450" r:id="rId116"/>
    <p:sldId id="1044" r:id="rId117"/>
    <p:sldId id="451" r:id="rId118"/>
    <p:sldId id="1045" r:id="rId119"/>
    <p:sldId id="452" r:id="rId120"/>
    <p:sldId id="1064" r:id="rId121"/>
    <p:sldId id="1065" r:id="rId122"/>
    <p:sldId id="1066" r:id="rId123"/>
    <p:sldId id="1067" r:id="rId124"/>
    <p:sldId id="1068" r:id="rId125"/>
    <p:sldId id="1069" r:id="rId126"/>
    <p:sldId id="1072" r:id="rId127"/>
    <p:sldId id="1071" r:id="rId128"/>
    <p:sldId id="1070" r:id="rId129"/>
    <p:sldId id="453" r:id="rId130"/>
    <p:sldId id="455" r:id="rId131"/>
    <p:sldId id="456" r:id="rId132"/>
    <p:sldId id="1109" r:id="rId133"/>
    <p:sldId id="1101" r:id="rId134"/>
    <p:sldId id="1021" r:id="rId135"/>
    <p:sldId id="1117" r:id="rId136"/>
    <p:sldId id="1057" r:id="rId137"/>
  </p:sldIdLst>
  <p:sldSz cx="9144000" cy="6858000" type="screen4x3"/>
  <p:notesSz cx="7104380" cy="10234930"/>
  <p:custDataLst>
    <p:tags r:id="rId143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2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DAE0E6"/>
    <a:srgbClr val="FF0066"/>
    <a:srgbClr val="CD0761"/>
    <a:srgbClr val="990000"/>
    <a:srgbClr val="321AAC"/>
    <a:srgbClr val="21212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1"/>
    <p:restoredTop sz="94590"/>
  </p:normalViewPr>
  <p:slideViewPr>
    <p:cSldViewPr showGuides="1">
      <p:cViewPr varScale="1">
        <p:scale>
          <a:sx n="85" d="100"/>
          <a:sy n="85" d="100"/>
        </p:scale>
        <p:origin x="2124" y="84"/>
      </p:cViewPr>
      <p:guideLst>
        <p:guide orient="horz" pos="2072"/>
        <p:guide pos="2882"/>
      </p:guideLst>
    </p:cSldViewPr>
  </p:slideViewPr>
  <p:outlineViewPr>
    <p:cViewPr>
      <p:scale>
        <a:sx n="33" d="100"/>
        <a:sy n="33" d="100"/>
      </p:scale>
      <p:origin x="0" y="6235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045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3" Type="http://schemas.openxmlformats.org/officeDocument/2006/relationships/tags" Target="tags/tag11.xml"/><Relationship Id="rId142" Type="http://schemas.openxmlformats.org/officeDocument/2006/relationships/tableStyles" Target="tableStyles.xml"/><Relationship Id="rId141" Type="http://schemas.openxmlformats.org/officeDocument/2006/relationships/viewProps" Target="viewProps.xml"/><Relationship Id="rId140" Type="http://schemas.openxmlformats.org/officeDocument/2006/relationships/presProps" Target="presProps.xml"/><Relationship Id="rId14" Type="http://schemas.openxmlformats.org/officeDocument/2006/relationships/slide" Target="slides/slide12.xml"/><Relationship Id="rId139" Type="http://schemas.openxmlformats.org/officeDocument/2006/relationships/handoutMaster" Target="handoutMasters/handoutMaster1.xml"/><Relationship Id="rId138" Type="http://schemas.openxmlformats.org/officeDocument/2006/relationships/notesMaster" Target="notesMasters/notesMaster1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F7C09-1F9D-4DC7-B36B-116B616280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B2F903-31F7-4538-9DF5-473B6E2690E4}">
      <dgm:prSet custT="1"/>
      <dgm:spPr/>
      <dgm:t>
        <a:bodyPr/>
        <a:lstStyle/>
        <a:p>
          <a:pPr rtl="0"/>
          <a:r>
            <a:rPr kumimoji="1" lang="zh-CN" sz="3200" b="1" i="0" baseline="0" dirty="0"/>
            <a:t>认识</a:t>
          </a:r>
          <a:endParaRPr kumimoji="1" lang="en-US" sz="3200" b="1" i="0" baseline="0" dirty="0"/>
        </a:p>
      </dgm:t>
    </dgm:pt>
    <dgm:pt modelId="{3AF747C9-4BB8-4FEE-839B-D6527F298EA3}" cxnId="{051CCAAD-6B79-4D71-B8CF-398F1CDB54E0}" type="parTrans">
      <dgm:prSet/>
      <dgm:spPr/>
      <dgm:t>
        <a:bodyPr/>
        <a:lstStyle/>
        <a:p>
          <a:endParaRPr lang="zh-CN" altLang="en-US"/>
        </a:p>
      </dgm:t>
    </dgm:pt>
    <dgm:pt modelId="{A03F1EF6-48E6-4BCF-A728-DDEE7797A504}" cxnId="{051CCAAD-6B79-4D71-B8CF-398F1CDB54E0}" type="sibTrans">
      <dgm:prSet/>
      <dgm:spPr/>
      <dgm:t>
        <a:bodyPr/>
        <a:lstStyle/>
        <a:p>
          <a:endParaRPr lang="zh-CN" altLang="en-US"/>
        </a:p>
      </dgm:t>
    </dgm:pt>
    <dgm:pt modelId="{4580C951-2751-42E9-8B6B-E62C4283207A}" type="pres">
      <dgm:prSet presAssocID="{353F7C09-1F9D-4DC7-B36B-116B616280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344C47-C802-44E3-ACC5-320AFDDB2350}" type="pres">
      <dgm:prSet presAssocID="{B8B2F903-31F7-4538-9DF5-473B6E2690E4}" presName="parentText" presStyleLbl="node1" presStyleIdx="0" presStyleCnt="1" custLinFactNeighborX="-860" custLinFactNeighborY="-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9AF5968-FA5E-4FAF-AD53-B7798CD33713}" type="presOf" srcId="{B8B2F903-31F7-4538-9DF5-473B6E2690E4}" destId="{44344C47-C802-44E3-ACC5-320AFDDB2350}" srcOrd="0" destOrd="0" presId="urn:microsoft.com/office/officeart/2005/8/layout/vList2"/>
    <dgm:cxn modelId="{36D305C3-733E-433E-8428-B0AC90FE5025}" type="presOf" srcId="{353F7C09-1F9D-4DC7-B36B-116B61628050}" destId="{4580C951-2751-42E9-8B6B-E62C4283207A}" srcOrd="0" destOrd="0" presId="urn:microsoft.com/office/officeart/2005/8/layout/vList2"/>
    <dgm:cxn modelId="{051CCAAD-6B79-4D71-B8CF-398F1CDB54E0}" srcId="{353F7C09-1F9D-4DC7-B36B-116B61628050}" destId="{B8B2F903-31F7-4538-9DF5-473B6E2690E4}" srcOrd="0" destOrd="0" parTransId="{3AF747C9-4BB8-4FEE-839B-D6527F298EA3}" sibTransId="{A03F1EF6-48E6-4BCF-A728-DDEE7797A504}"/>
    <dgm:cxn modelId="{2948C0B9-D0E4-4AD0-93AB-D4A0382E7BD1}" type="presParOf" srcId="{4580C951-2751-42E9-8B6B-E62C4283207A}" destId="{44344C47-C802-44E3-ACC5-320AFDDB235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3F7C09-1F9D-4DC7-B36B-116B616280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B2F903-31F7-4538-9DF5-473B6E2690E4}">
      <dgm:prSet custT="1"/>
      <dgm:spPr/>
      <dgm:t>
        <a:bodyPr/>
        <a:lstStyle/>
        <a:p>
          <a:pPr rtl="0"/>
          <a:r>
            <a:rPr kumimoji="1" lang="zh-CN" sz="3200" b="1" i="0" baseline="0" dirty="0"/>
            <a:t>认识</a:t>
          </a:r>
          <a:endParaRPr kumimoji="1" lang="en-US" sz="3200" b="1" i="0" baseline="0" dirty="0"/>
        </a:p>
      </dgm:t>
    </dgm:pt>
    <dgm:pt modelId="{3AF747C9-4BB8-4FEE-839B-D6527F298EA3}" cxnId="{051CCAAD-6B79-4D71-B8CF-398F1CDB54E0}" type="parTrans">
      <dgm:prSet/>
      <dgm:spPr/>
      <dgm:t>
        <a:bodyPr/>
        <a:lstStyle/>
        <a:p>
          <a:endParaRPr lang="zh-CN" altLang="en-US"/>
        </a:p>
      </dgm:t>
    </dgm:pt>
    <dgm:pt modelId="{A03F1EF6-48E6-4BCF-A728-DDEE7797A504}" cxnId="{051CCAAD-6B79-4D71-B8CF-398F1CDB54E0}" type="sibTrans">
      <dgm:prSet/>
      <dgm:spPr/>
      <dgm:t>
        <a:bodyPr/>
        <a:lstStyle/>
        <a:p>
          <a:endParaRPr lang="zh-CN" altLang="en-US"/>
        </a:p>
      </dgm:t>
    </dgm:pt>
    <dgm:pt modelId="{4580C951-2751-42E9-8B6B-E62C4283207A}" type="pres">
      <dgm:prSet presAssocID="{353F7C09-1F9D-4DC7-B36B-116B616280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344C47-C802-44E3-ACC5-320AFDDB2350}" type="pres">
      <dgm:prSet presAssocID="{B8B2F903-31F7-4538-9DF5-473B6E2690E4}" presName="parentText" presStyleLbl="node1" presStyleIdx="0" presStyleCnt="1" custLinFactNeighborX="-860" custLinFactNeighborY="-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7C4E12-0877-4CCA-82B3-0A2796B45ECD}" type="presOf" srcId="{B8B2F903-31F7-4538-9DF5-473B6E2690E4}" destId="{44344C47-C802-44E3-ACC5-320AFDDB2350}" srcOrd="0" destOrd="0" presId="urn:microsoft.com/office/officeart/2005/8/layout/vList2"/>
    <dgm:cxn modelId="{7E17258B-9908-4AE9-9A6E-99D2ECEBE817}" type="presOf" srcId="{353F7C09-1F9D-4DC7-B36B-116B61628050}" destId="{4580C951-2751-42E9-8B6B-E62C4283207A}" srcOrd="0" destOrd="0" presId="urn:microsoft.com/office/officeart/2005/8/layout/vList2"/>
    <dgm:cxn modelId="{051CCAAD-6B79-4D71-B8CF-398F1CDB54E0}" srcId="{353F7C09-1F9D-4DC7-B36B-116B61628050}" destId="{B8B2F903-31F7-4538-9DF5-473B6E2690E4}" srcOrd="0" destOrd="0" parTransId="{3AF747C9-4BB8-4FEE-839B-D6527F298EA3}" sibTransId="{A03F1EF6-48E6-4BCF-A728-DDEE7797A504}"/>
    <dgm:cxn modelId="{4AE91472-A5E0-4C73-9340-D60ED9A1110E}" type="presParOf" srcId="{4580C951-2751-42E9-8B6B-E62C4283207A}" destId="{44344C47-C802-44E3-ACC5-320AFDDB235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FCD3D-6EA8-4491-9D4B-132C61DBA9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EAE76C-3AA6-4DA7-A385-3753141FCEE9}">
      <dgm:prSet custT="1"/>
      <dgm:spPr/>
      <dgm:t>
        <a:bodyPr/>
        <a:lstStyle/>
        <a:p>
          <a:pPr rtl="0"/>
          <a:r>
            <a:rPr kumimoji="1" lang="zh-CN" sz="3200" b="1" i="0" baseline="0" dirty="0"/>
            <a:t>定义</a:t>
          </a:r>
          <a:endParaRPr kumimoji="1" lang="zh-CN" altLang="en-US" sz="3200" b="1" i="0" baseline="0" dirty="0"/>
        </a:p>
      </dgm:t>
    </dgm:pt>
    <dgm:pt modelId="{DDCF185C-C680-4BBE-A198-E7DB3086817D}" cxnId="{25D5D0FA-E86C-4C4C-B510-0EBAE4ED1160}" type="parTrans">
      <dgm:prSet/>
      <dgm:spPr/>
      <dgm:t>
        <a:bodyPr/>
        <a:lstStyle/>
        <a:p>
          <a:endParaRPr lang="zh-CN" altLang="en-US"/>
        </a:p>
      </dgm:t>
    </dgm:pt>
    <dgm:pt modelId="{468B6DD9-1B44-4EF7-B09C-A557D2AF18E2}" cxnId="{25D5D0FA-E86C-4C4C-B510-0EBAE4ED1160}" type="sibTrans">
      <dgm:prSet/>
      <dgm:spPr/>
      <dgm:t>
        <a:bodyPr/>
        <a:lstStyle/>
        <a:p>
          <a:endParaRPr lang="zh-CN" altLang="en-US"/>
        </a:p>
      </dgm:t>
    </dgm:pt>
    <dgm:pt modelId="{3BB9D03A-FAEB-43AB-9C8E-019901C613BC}" type="pres">
      <dgm:prSet presAssocID="{C17FCD3D-6EA8-4491-9D4B-132C61DBA9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4160D8-F15F-4CB7-93AF-6CEC273C33B9}" type="pres">
      <dgm:prSet presAssocID="{0EEAE76C-3AA6-4DA7-A385-3753141FCEE9}" presName="parentText" presStyleLbl="node1" presStyleIdx="0" presStyleCnt="1" custLinFactNeighborX="-12171" custLinFactNeighborY="-2257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442D14-1266-42FB-9460-D4E93A523B1E}" type="presOf" srcId="{0EEAE76C-3AA6-4DA7-A385-3753141FCEE9}" destId="{FC4160D8-F15F-4CB7-93AF-6CEC273C33B9}" srcOrd="0" destOrd="0" presId="urn:microsoft.com/office/officeart/2005/8/layout/vList2"/>
    <dgm:cxn modelId="{601D30FB-602A-4CC2-BE5E-6020776195F3}" type="presOf" srcId="{C17FCD3D-6EA8-4491-9D4B-132C61DBA9E2}" destId="{3BB9D03A-FAEB-43AB-9C8E-019901C613BC}" srcOrd="0" destOrd="0" presId="urn:microsoft.com/office/officeart/2005/8/layout/vList2"/>
    <dgm:cxn modelId="{25D5D0FA-E86C-4C4C-B510-0EBAE4ED1160}" srcId="{C17FCD3D-6EA8-4491-9D4B-132C61DBA9E2}" destId="{0EEAE76C-3AA6-4DA7-A385-3753141FCEE9}" srcOrd="0" destOrd="0" parTransId="{DDCF185C-C680-4BBE-A198-E7DB3086817D}" sibTransId="{468B6DD9-1B44-4EF7-B09C-A557D2AF18E2}"/>
    <dgm:cxn modelId="{F7D589F8-EBF8-4592-9DBB-80AE5B07FB19}" type="presParOf" srcId="{3BB9D03A-FAEB-43AB-9C8E-019901C613BC}" destId="{FC4160D8-F15F-4CB7-93AF-6CEC273C33B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308975" cy="500066"/>
        <a:chOff x="0" y="0"/>
        <a:chExt cx="8308975" cy="500066"/>
      </a:xfrm>
    </dsp:grpSpPr>
    <dsp:sp modelId="{44344C47-C802-44E3-ACC5-320AFDDB2350}">
      <dsp:nvSpPr>
        <dsp:cNvPr id="3" name="圆角矩形 2"/>
        <dsp:cNvSpPr/>
      </dsp:nvSpPr>
      <dsp:spPr bwMode="white">
        <a:xfrm>
          <a:off x="0" y="0"/>
          <a:ext cx="8308975" cy="50006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l">
            <a:defRPr sz="500"/>
          </a:lvl1pPr>
          <a:lvl2pPr marL="57150" indent="-57150" algn="l">
            <a:defRPr sz="300"/>
          </a:lvl2pPr>
          <a:lvl3pPr marL="114300" indent="-57150" algn="l">
            <a:defRPr sz="300"/>
          </a:lvl3pPr>
          <a:lvl4pPr marL="171450" indent="-57150" algn="l">
            <a:defRPr sz="300"/>
          </a:lvl4pPr>
          <a:lvl5pPr marL="228600" indent="-57150" algn="l">
            <a:defRPr sz="300"/>
          </a:lvl5pPr>
          <a:lvl6pPr marL="285750" indent="-57150" algn="l">
            <a:defRPr sz="300"/>
          </a:lvl6pPr>
          <a:lvl7pPr marL="342900" indent="-57150" algn="l">
            <a:defRPr sz="300"/>
          </a:lvl7pPr>
          <a:lvl8pPr marL="400050" indent="-57150" algn="l">
            <a:defRPr sz="300"/>
          </a:lvl8pPr>
          <a:lvl9pPr marL="457200" indent="-57150" algn="l">
            <a:defRPr sz="3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3200" b="1" i="0" baseline="0" dirty="0"/>
            <a:t>认识</a:t>
          </a:r>
          <a:endParaRPr kumimoji="1" lang="en-US" sz="3200" b="1" i="0" baseline="0" dirty="0"/>
        </a:p>
      </dsp:txBody>
      <dsp:txXfrm>
        <a:off x="0" y="0"/>
        <a:ext cx="8308975" cy="500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308975" cy="500066"/>
        <a:chOff x="0" y="0"/>
        <a:chExt cx="8308975" cy="500066"/>
      </a:xfrm>
    </dsp:grpSpPr>
    <dsp:sp modelId="{44344C47-C802-44E3-ACC5-320AFDDB2350}">
      <dsp:nvSpPr>
        <dsp:cNvPr id="3" name="圆角矩形 2"/>
        <dsp:cNvSpPr/>
      </dsp:nvSpPr>
      <dsp:spPr bwMode="white">
        <a:xfrm>
          <a:off x="0" y="0"/>
          <a:ext cx="8308975" cy="50006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l">
            <a:defRPr sz="500"/>
          </a:lvl1pPr>
          <a:lvl2pPr marL="57150" indent="-57150" algn="l">
            <a:defRPr sz="300"/>
          </a:lvl2pPr>
          <a:lvl3pPr marL="114300" indent="-57150" algn="l">
            <a:defRPr sz="300"/>
          </a:lvl3pPr>
          <a:lvl4pPr marL="171450" indent="-57150" algn="l">
            <a:defRPr sz="300"/>
          </a:lvl4pPr>
          <a:lvl5pPr marL="228600" indent="-57150" algn="l">
            <a:defRPr sz="300"/>
          </a:lvl5pPr>
          <a:lvl6pPr marL="285750" indent="-57150" algn="l">
            <a:defRPr sz="300"/>
          </a:lvl6pPr>
          <a:lvl7pPr marL="342900" indent="-57150" algn="l">
            <a:defRPr sz="300"/>
          </a:lvl7pPr>
          <a:lvl8pPr marL="400050" indent="-57150" algn="l">
            <a:defRPr sz="300"/>
          </a:lvl8pPr>
          <a:lvl9pPr marL="457200" indent="-57150" algn="l">
            <a:defRPr sz="3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3200" b="1" i="0" baseline="0" dirty="0"/>
            <a:t>认识</a:t>
          </a:r>
          <a:endParaRPr kumimoji="1" lang="en-US" sz="3200" b="1" i="0" baseline="0" dirty="0"/>
        </a:p>
      </dsp:txBody>
      <dsp:txXfrm>
        <a:off x="0" y="0"/>
        <a:ext cx="8308975" cy="500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308975" cy="588951"/>
        <a:chOff x="0" y="0"/>
        <a:chExt cx="8308975" cy="588951"/>
      </a:xfrm>
    </dsp:grpSpPr>
    <dsp:sp modelId="{FC4160D8-F15F-4CB7-93AF-6CEC273C33B9}">
      <dsp:nvSpPr>
        <dsp:cNvPr id="3" name="圆角矩形 2"/>
        <dsp:cNvSpPr/>
      </dsp:nvSpPr>
      <dsp:spPr bwMode="white">
        <a:xfrm>
          <a:off x="0" y="0"/>
          <a:ext cx="8308975" cy="58895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l">
            <a:defRPr sz="500"/>
          </a:lvl1pPr>
          <a:lvl2pPr marL="57150" indent="-57150" algn="l">
            <a:defRPr sz="300"/>
          </a:lvl2pPr>
          <a:lvl3pPr marL="114300" indent="-57150" algn="l">
            <a:defRPr sz="300"/>
          </a:lvl3pPr>
          <a:lvl4pPr marL="171450" indent="-57150" algn="l">
            <a:defRPr sz="300"/>
          </a:lvl4pPr>
          <a:lvl5pPr marL="228600" indent="-57150" algn="l">
            <a:defRPr sz="300"/>
          </a:lvl5pPr>
          <a:lvl6pPr marL="285750" indent="-57150" algn="l">
            <a:defRPr sz="300"/>
          </a:lvl6pPr>
          <a:lvl7pPr marL="342900" indent="-57150" algn="l">
            <a:defRPr sz="300"/>
          </a:lvl7pPr>
          <a:lvl8pPr marL="400050" indent="-57150" algn="l">
            <a:defRPr sz="300"/>
          </a:lvl8pPr>
          <a:lvl9pPr marL="457200" indent="-57150" algn="l">
            <a:defRPr sz="3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3200" b="1" i="0" baseline="0" dirty="0"/>
            <a:t>定义</a:t>
          </a:r>
          <a:endParaRPr kumimoji="1" lang="zh-CN" altLang="en-US" sz="3200" b="1" i="0" baseline="0" dirty="0"/>
        </a:p>
      </dsp:txBody>
      <dsp:txXfrm>
        <a:off x="0" y="0"/>
        <a:ext cx="8308975" cy="588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3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3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3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r" eaLnBrk="1" hangingPunct="1">
              <a:defRPr kumimoji="1" sz="13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4BB234-CE72-4D7B-BCAD-81B1CD471619}" type="slidenum"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40.42105" units="1/cm"/>
          <inkml:channelProperty channel="Y" name="resolution" value="40.44944" units="1/cm"/>
          <inkml:channelProperty channel="T" name="resolution" value="28.34646" units="1/dev"/>
        </inkml:channelProperties>
      </inkml:inkSource>
      <inkml:timestamp xml:id="ts0" timeString="2020-02-26T10:30: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3052 4833 0,'17'18'110,"18"-1"-95,-17-17 1,0 18-16,17 0 15,0-18-15,18 0 16,-18 35-16,1-35 0,-1 18 16,0-18-16,1 17 15,-19 1 1,18-1-16,1-17 16,-19 0-16,1 0 0,17 0 15,-17 18-15,0-18 16,17 0-1,-17 0-15,-1 0 16,1 0-16,-1 0 16,1 0-1,0 0 1,-1 0 0,1 0-1,0 0-15,-1 0 16,1 0-1,0 0-15,-1 0 16,1 0-16,17 0 16,0 0-16,-17 0 15,0 0-15,17 0 16,-17 0-16,-1 0 16,19 0-16,-19 0 15,1 0 1,17 0-1,-17 0-15,17 0 16,-17 0-16,17 0 16,-17 0-16,-1 0 15,18 0-15,-17 0 16,0 0-16,-1 0 16,19 0-16,-19 0 15,1 0-15,17 0 16,-17 0-16,17 18 15,-17-1-15,35-17 16,-36 0-16,1 0 16,17 0-16,-17-17 15,0 17-15,17-18 16,-18 18-16,1 0 16,0 0-16,17 0 15,-17 0-15,-1-18 16,19 18-16,-19-17 15,1 17-15,35 0 16,-18 0-16,0-18 16,18 1-16,-18 17 15,-17 0-15,35 0 16,0-18-16,-35 18 16,17 0-16,0 0 15,0 0-15,1 0 16,-1 0-16,0 0 15,-17 0-15,0 0 16,17-35-16,-18 35 16,19 0-16,-19-18 15,1 0-15,0 18 16,17-17 0,-17-1-16,-1 18 15,18-35-15,-17 35 16,17-18-16,-17 0 15,0 18-15,17 0 16,0-17-16,-17-1 16,0 18-16,-1 0 15,1 0-15,-18-17 16,17 17-16,-17-18 16,18 18-16,0-18 15,-1 18-15,19 0 16,-19-17-16,1-1 15</inkml:trace>
  <inkml:trace contextRef="#ctx0" brushRef="#br0">2628 7391 0,'18'0'93,"17"0"-61,-17 0-17,17 0-15,0 0 16,18 0-16,0 0 16,71 0-1,-71 17-15,17-17 16,-52 0-16,35 0 15,-36 0-15,1 0 16,0 0-16,17 0 16,-18 0-16,1 0 15,17 18-15,-17-18 16,0 0-16,-1 0 16,1 0-16,0 18 15,17-18-15,-18 0 16,19 0 46,-19 0-46,19 0 0,-19 0-16,19 0 0,-19 17 15,1-17-15,0 0 16,-1 0-16,1 0 15,17 18-15,0-18 16,-17 0-16,0 0 16,17 18-16,-17-18 15,-1 0-15,1 0 16,-1 0 0,1 0-16,0 0 15,17 0-15,-17 0 16,-1 0-16,19 0 15,-19 0-15,1 17 16,0-17-16,17 0 16,-18 0-1,1 0-15,17 0 16,-17 0-16,0 0 0,-1 0 16,19 0-16,-19 0 15,1 0-15,-1 0 16,1 0-1,0 0-15,-1 0 16,19 0-16,-19 0 16,1 0-16,17 0 15,-17 0-15,-1 0 16,1 0 0,0 0-1,-1 0 1,1 0-16,0 0 15,17 0-15,-17 0 16,-1 0-16,19 0 16,-19 0-16,1 0 15,17 0-15,-17 18 16,-1-18-16,19 17 16,-19-17-16,1 0 15,0 0-15,17 0 16,-18 0-1,1 0-15,0 0 16,-1 0 0,1 0-16,0 0 15,-1 0-15,1 0 16,0 0 0,-1 0-16,1 0 15,-1 0 1,1 0-16,17 0 15,-17 0 1,0 0-16,-1 0 16,1 0-16,0 0 31,17-17-31,-17 17 16,-1-18-16,18 18 15,-17 0-15,0 0 16,-1 0-16,19-17 15,-19 17 1,1 0-16,17 0 16,-17 0-16,-1 0 15,19 0-15,-19 0 0,36 0 16,0 0 0,0 0-16,-18 0 15,1 0-15,-19 0 16,1 0-16,17 0 0,-17 0 15,0 0-15,17 0 16,-18 0-16,1 0 16,0 0-1,-1 0-15,1 0 0,0 0 16,-1 0 0,19-18-1,-19 18 1,1 0-16,-1 0 15,1 0 48,-18-18-63,35 18 16,-17 0-1,-18-17 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8-04-17T01:30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6,'50'0,"24"0,-24 0,24 0,50 0,-24 0,73 0,-49 0,25 0,-50 0,-24 0,24 0,-25 0,-24 0,24 0,-24 0,0 0,24 0,1 0,-26 0,1 0,-1 0,26 0,-26 0,-24 0,50 0,-1 0,-49 0,49 0,1 0,24 0,-25 0,26 0,-51 0,26 0,-1 0,-49 0,74 0,-74 22,49-22,1 0,24 0,25 42,-25-1,25-41,-24 0,-1 0,25 0,-25 0,-25 0,26 0,-26 0,1 0,-1 0,-24 0,24 0,25 0,-24 0,-1 0,1 21,-1-21,25 0,-74 0,49 0,1 0,-1 0,-24 0,-1 0,1 0,0 0,-25 0,24 0,1 0,-1 0,-49 0,25 0,25 0,-50 0,25 0,-1 0,1 0,0 0,0 0,0 0,-1 0,1 0,25 0,-50 0,50 0,-26 0,26 0,-25 0,24 0,-24 0,25 0,-1 0,1 0,-25 0,24 0,1 0,24 0,-49 0,25 0,-25 0,24 0,1 0,0 0,-26 0,1 0,25 0,-1 0,-24 0,0 0,25 0,-26 0,1 0,0 0,-25 0,25 0,0 0,-1 0,1 0,0 0,0 0,25 0,-26 0,1 0,-25 0,25 0,0 0,-25 0,25 0,-1 0,1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8-04-17T01:31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0,'0'47,"0"-47,25 24,24-24,26 0,-1 0,1 0,-26 0,26 0,-1 0,-24 0,-1 0,1 0,0 0,-50 0,24 0,1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8-04-17T01:33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0,'0'0,"0"25,25-25,-25 0,49 0,26 0,-26 0,125 24,-75 1,50 0,0 0,25-25,-26 0,-24 0,-24 0,48 25,-73-25,-1 0,1 0,-50 0,-1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8-04-17T01:33:2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0,'0'0,"24"0,51 25,0-25,0 0,-26 25,51 25,-50-50,-25 0,49 0,-24 0,-25 0,0 0,50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8-04-17T01:44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21,'25'0,"99"-21,0 21,99 0,24 0,1 0,0 0,24 0,26 0,-51 0,-24 0,-99 0,0 0,-99 0,0 0,-1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03-20T00:51:0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0,'0'0,"24"25,-24-25,50 99,25-50,-50 50,49-24,1 24,-75-50,25-24,-1 0,-24 0,25-1,-25-24,0 25,0 0,25 0,-25-25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1-03-08T12:32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0 227,'0'0,"24"0,-24 0,25-22,50 22,-1 0,25 0,25 0,0 0,0 0,25 22,0 0,-50-22,-49 0,24 0,-49 0,-25 0,25 0,0 0,-25 0,24 0,1 0,0 0,0 0,0 0,-25-22,24 22,1 0,0 0,0 0,0-22,-1 22,1 0,0 0,25-22,-50 22,25-23,-1 23,1 0,-25 0,0 0,25 0,0-22,24 22,-49 0,25 0,25 0,-50 0,49 0,1 0,-25 0,-25-23,49 23,1 0,-50 0,50 0,-26 0,1 0,0 0,0 0,0 0,-25-21,49 21,1 0,-25 0,-1 0,51 0,-26 0,-24 0,50 0,-26 0,26 0,-50 0,-25 0,49 0,-24 0,0 0,25 0,0 0,-25 0,24 0,1 0,0 0,-26 0,1 0,25 0,-1 0,-24 0,25 0,24 0,-24 0,-1-23,-24 23,25 0,-50 0,25 0,-1-22,1 22,25 0,-25 0,0 0,24 0,-24 0,0 0,0 0,-1 0,-24 0,25 0,-25 0,25 0,-25 0,25 0,0 0,-25 0,24 0,1 0,0 0,25 0,-26 0,1 0,25 0,-25 0,-25 0,49 0,-49 0,25 0,-25 0,25 0,24 0,-24 0,25 0,-1 0,-24 0,25 0,-1 0,26 0,-26 0,-49 0,50 0,-25 0,25 0,-1 0,26 0,-26 0,26 0,-26 0,1 0,-1 0,-24 0,0 0,0 0,-25 0,49 0,-49 0,25 0,0 0,0 0,24 0,-49 0,50 0,-25 0,24 0,-49 0,50 0,-25 0,0 0,24 0,-24 0,25 0,24 0,-24 22,24-22,25 23,-74-23,0 0,25 0,-50 0,24 0,1 0,0 0,25 0,-26 0,26 0,0 0,-1 0,-24 0,25 0,-26 0,26 21,-25-21,0 0,49 0,-24 0,-25 0,-1 0,51 0,-50 0,-25 0,49 0,-24 0,0 0,24 0,-24 0,-25 0,50 0,-50 0,25 0,-1 0,1 0,-25 0,0 0,25 0,49 0,-49 0,0 0,0 0,24 0,-24 0,-25-21,25 21,25 0,-50 0,49 0,-49 0,25 0,25 0,-26-23,1 23,25 0,-25 0,0 0,-25 0,24 0,1 0,0 0,-25 0,25 0,0-22,-1 22,26 0,-50 0,25 0,0 0,-1 0,1 0,0-23,25 23,-1 0,-24 0,25 0,-26 0,26 0,-25 0,0 0,-1 0,-24 0,51 0,-51 0,25 0,24 0,-24 0,25 0,-1 0,-24 0,0 0,25 0,-1 0,1 0,0 0,24 0,-49 0,24 0,1 0,-25 0,0 0,-25 0,49 0,-24 0,0 0,24 0,1 0,0 0,-26 0,26 0,-50 0,25 0,-25 0,25 0,-25 0,24 0,1 0,-25 0,25 0,-25 0,50 0,-50 0,24 0,-24 0,25 0,0 0,-25 0,25 0,24 0,-24 0,0 0,0 0,0 0,0 0,-25 0,24 0,1 0,0 0,0 0,-25 0,49 0,-49 0,25 0,-25 0,25 0,0 0,0 0,-25 0,24 0,1 0,25 0,-25 0,-25 0,24 0,1 0,-25 0,25 0,0 0,0 0,-25 0,24 0,-24 0,50 0,-50 0,25 0,-25 0,25 0,-1 0,1 0,-25 0,25 0,0 0,-25 0,25 0,-25 0,24 0,-24 0,25 0,0 0,0 0,0 0,-1 0,-24 0,25 0,-25 0,25 0,0 0,0 0,-1 0,1 0,0 0,-25 0,50 0,-25 0,-1 0,26 0,24 0,-24 0,0 0,-26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40.42105" units="1/cm"/>
          <inkml:channelProperty channel="Y" name="resolution" value="40.44944" units="1/cm"/>
          <inkml:channelProperty channel="T" name="resolution" value="28.34646" units="1/dev"/>
        </inkml:channelProperties>
      </inkml:inkSource>
      <inkml:timestamp xml:id="ts0" timeString="2020-02-26T11:39: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16439 4674 0,'-17'0'16,"-1"0"-1,-17 18-15,17-18 16,1 18-16,-19-1 16,19-17-16,-19 18 15,19-1-15,-1-17 16,-17 18-16,17 0 15,1-18-15,-19 0 16,19 17-16,-1-17 16,-17 18-16,17-18 15,0 18-15,-17-1 16,18 1 0,-19 0-1,19-18-15,-1 17 16,-17 1-16,17 0 15,0-1-15,1 1 16,-1-1-16,18 1 16,-17 0-1,-1-1 1,18 1-16,-35 0 16,35-1-16,-18 1 15,0 0-15,18 17 16,-17-35-16,17 17 15,0 19-15,0-1 16,-18-35 0,18 18-16,-18-1 15,18 1-15,-17 17 16,-1-17-16,1 0 16,-1-18-16,0 35 15,1-18-15,17 1 16,0 0-1,0-1 1,0 1 47,0 17-48,0-17-15,17 0 16,1 17-16,0 0 15,-1-17 1,18-1-16,-17 19 16,0-19-16,35 19 15,0-19 1,-1 18-16,54 1 0,0-1 16,-18-17-16,142 35 15,-125-36 1,54 1-16,-53-18 0,0 0 15,53 0 1,-106 0-16,-1 0 16,-16 0-16,-1-18 15,-17 1-15,17 17 16,18-36-16,17 19 16,-17-1-16,18 18 15,35-18-15,-18 18 16,18-17-16,-18-19 15,18 1-15,0 0 0,-1 0 16,-16-1 0,16 19-16,1-19 15,0 1-15,-53 18 16,0-1-16,-35-17 16,17 17-16,-18 0 15,1 1-15,0-1 16,-18 0-16,17 1 15,-17-1-15,18 18 16,0-17-16,17-1 0,-17 18 16,-1-35-1,1 35-15,-18-18 16,0 0 0,0 1-1,0-1 1,0 0-16,0 1 15,0-19-15,0 19 16,-18-1-16,-17-17 16,17 0-16,-17 17 15,0-17-15,-53-1 16,-1 1-16,1 18 16,-35-19-16,17 1 15,-18 0-15,1-1 16,17 1-16,0 0 15,0 0-15,18 17 16,-18 0-16,36-17 16,-18 17-16,17-17 15,-17 35-15,35-18 16,0 1-16,0-1 16,0 18-16,36 0 15,-19-17-15,19 17 16,-1 0-16,0 0 15,-17 0-15,0 0 16,0 0-16,-1 17 16,1 1-16,-18-18 15,18 35-15,17-17 16,-17-18-16,17 17 16,1-17-16,-1 18 15,-17 0 79,17 17-78,0-17-16,-17-1 15,18 1-15,-19-18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03-13T02:21:5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332 348,'25'-25,"-25"0,-25 25,0-24,25 24,-49-50,-1 50,50 0,-25 0,25 0,-24 0,24 0,-25 25,0-25,0 74,1-24,24-25,-25 0,25 0,-25-1,25-24,0 50,0 25,0-26,0 26,0-50,0 24,25-24,-25 0,25 0,-1-25,-24 25,25-25,-25 0,25 0,0 0,-1 0,1 0,-25 0,25-50,0 25,-25-49,25 24,-25 0,24 1,-24 49,0-25,0 0,25-25,-25 25,0 1,0 24,0-25,0 25,0-25,25 25,-25 25,0-25,0 25,0 49,0 1,0-1,0-24,25-1,-25-24,0-25,24 25,-24 0,25 0,-25 0</inkml:trace>
  <inkml:trace contextRef="#ctx0" brushRef="#br0">827 895,'25'0,"-25"25,0-25,0 24,-49 26,49-25,-25 0,25 49,-25-49,25 0,-25 0</inkml:trace>
  <inkml:trace contextRef="#ctx0" brushRef="#br0">1298 0,'25'50,"24"74,-49-24,50 74,-50-75,0 75,24 0,-24-125,0 51,0 49,0-50,0-49,0-25,0-1,0-48,0-1,0 0,0-25,25 1,-25-26</inkml:trace>
  <inkml:trace contextRef="#ctx0" brushRef="#br0">1645 696,'0'0,"24"0,1 0,0 25,-25-25,25 25,-1-25,-24 24,0 1,0-25,25 25,-25 0,0-25,0 25,0 0,25 0,-25-25,0 24,0 1,0 25,0-25,-50 24,50-49,-24 25,-1 0,25-25,-25 25,25-25,-25 25,25-25,-24 25,-1-25,25 0,-25 0,25 0,-25 0,25 0,-24 24,-1-24</inkml:trace>
  <inkml:trace contextRef="#ctx0" brushRef="#br0">2264 1069,'0'0,"0"24,0-24,0 25,0-25,-25 25,0 0,25-25</inkml:trace>
  <inkml:trace contextRef="#ctx0" brushRef="#br0">3329 572,'-25'0,"0"25,0-25,1 49,-51 1,75-25,-24 0,24-1,-25 1,25 0,0 0,0-25,0 25,25 25,-25-26,24 26,-24 0,0-50,25 25,-25-1,25-24,24 0,-24 0,0 0,49 0,-49 0,24 0,1 0,0 0,-1 0,1 0,24-24,-74-1,-25 25,0-25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03-13T02:22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2753 0,'0'0,"0"25,25 24,25 50,-25-74,-1 24,-24 25,0-24,0 24,25 0,-25-24,0 24,0-25,0 1,0-1,0 1,0-1,0-24,0 0,0 24,0-24,0-25,0 24,0 1,0-25,0 25,0-25,0-25,0 0,0-24,50-25,-50 49,0-24,0 24,0 0,25 0,-25 1,0 24,24-50,-24 26,0-1,0 25,0-25,0-24,25 49,-25-25,0 0,0 0,25 25,-25-24,25 24,-25-25,25 25,-25-25,24 25,1 0,-25 0,25 0,-25 0,25 0,-25 0,25 25,-1-25,1 0,0 0,0 25,-25-25,25 49,-25 1,0-26,0 26,0-25,0 24,0-24,0-1,0 26,0-25,0 24,0-24,0 24,0-24,-50 24,25 1,0-1,1-49,24 50,0-50,-25 25,0-25,25 24,-25-48,25 24,-25 0,25 0,-24 0,-1 0,25 0,-25 0,25 0,-25 0,25 0,-25 0,1 0,-26-25,50 0,-25 25</inkml:trace>
  <inkml:trace contextRef="#ctx0" brushRef="#br0">0 1335,'0'-24,"25"24,-25 0,49 0,26 0,-26 0,26 0,-1 0,-24 0,24 0,-49 0,-25-25,25 25,25 0,-50 0,49 0,26 0,49 0,-25 0,-25 0,-49 0,0 0,-25 0,49-25,51 25,-1 0,-25-25,1 25,-75 0,74 0,1 0,-51 0,1 0,25-24,-25 24,-1 0,26 0,-50 0,25 0,24 0,1 0,0-25,-1 25,-24-25,0 25,0 0,-1 0,26 0,-25 0,0 0,-1 0,26 0,-25 0,24 0,-49 0,25 0,-25 0,25 0,0 0,0 0,-25 0,25 0,-25 0,24 0</inkml:trace>
  <inkml:trace contextRef="#ctx0" brushRef="#br0">3597 1137,'0'0,"25"0,49 0,224 0,74 0,-124 25,-50-25,-74 0,-25 0,-49 0,24 0,-24 0,0 0,-1 0,1 0,-50 0,25 0,49 0,-49 0,25 0,-26 0,-24 0,25 0,-25 0,25 0,25 0,-26 0,1 0,0 0,-25 0,25 0,0 0,-25 0,24 0,1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1-02-27T05:32: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4017 0,'0'0,"-25"0,0 0,1 0,-1 0,-25 25,1 0,-1-25,25 0,-24 24,-26 1,26-25,24 0,-25 0,25 25,1 0,-26-25,25 0,0 0,-24 24,-1 1,25-25,-49 0,49 0,0 25,1-25,-1 0,0 0,0 0,25 0,-25 0,1 0,24 25,-25-25,25 0,-25 24,25-24,-50 0,50 0,-24 25,24-25,-25 0,25 0,-25 25,0-25,25 0,-25 25,25-25,0 24,-24-24,24 25,-25-25,25 25,0 0,-25-25,25 0,0 24,-25-24,25 0,-25 25,25-25,-24 25,24-25,-25 0,25 0,0 25,0-25,-25-25</inkml:trace>
  <inkml:trace contextRef="#ctx0" brushRef="#br0">4091 248,'-24'0,"-1"24,25-24,-25 0,0 0,0 0,1 0,24 0,0 0,-25 0,0 0,-25 0,26 0,-1 0,-25 0,-24 0,24 0,25 0,1 0,-26 0,25 0,25 0,-25 0,25 0,-24 0,-1 0,25 0,-25 0,25 0,-25 0,0 0,25 0,0 25,-24-25,24 0,-25 0,25 0,0 25,-50-25,50 0,-49 25,49-25,-25 0,25 0,-25 0,25 0,-25 0,25 0,0 24,-25-24,25 25,-24-25,24 0,-25 0,25 0,-25 0,25 0,0 25,-25-25,25 0,0 25,-25-25,25 0,-24 0,24 0,-25 0,25 0,0 24,-25-24,25 0,0 25,-25-25,25 0,0 25,-25-25,25 0,0 25,-24-25,24 0,0 24,0-24,0-24,0 24,-25 24,25-24,0 25,0-25,-25 0,25 0,0 25,-25-25,25 0,0-25</inkml:trace>
  <inkml:trace contextRef="#ctx0" brushRef="#br0">2455 248,'0'24,"0"-24,0 25,0-25,0 25,0-25,-25 25,25-1,0 1,0-25,0 25,0 0,0-25,0 24,0-24,0 25,0-25,0 25,0 0,0-25,0 24,0-24,0 25,0-25,0 25,0 0,0-25,0 0,25 0,-25 0,24 0,1 0,0 0,25 24,-50-24,24 0,-24 0,25 0,0 0,25 0,-1 0,1 25,-25 0,24-25,-49 0,-25 0,25 0,25 0,-25 0,25 0,-25 0,25 0,-25 0,25 0,-1 0,-24 0,25 0,-25 0,0-25,0 25,25 0,-25 0,25 0,24 0,1 0,-50 0,25 0</inkml:trace>
  <inkml:trace contextRef="#ctx0" brushRef="#br0">0 1832,'0'0,"24"0,-24 0,50-25,24 25,1 0,49 0,25 0,-25 0,24 0,-48 0,-1 0,-25 0,-24 25,24-25,-49 0,0 0,0 0,24 0,-49 0,25 0,-25 0,50-25,-50 25,24 0,1-25,0 25,25 0,-1 0,-24 0,0 0,0 0,24 0,-24 0,24 0,-24 0,50 0,-26 0,1 0,-25 0,-1 0,1 0,0 0,0 0,-25 0,25 0,-1 0,1 0,25 0,-50 0,25 0,24 0,-49 0,25 0,-25 0,25 0,0 0,24 0,-49 25,25-25,0 0,-25 0,25 0,-1 0,-24 0,25 0,-25 0,25 0,-25 0,0-25,0 25,25 0,-25 0,25 0,-25 0,24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1-02-27T05:32: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0,'0'0,"25"0,0 0,-25 0,25 0,-1 0,1 0,25 0,-1 0,1 0,24 0,25 0,1 0,-1 0,-25 0,1 0,-51 0,51 0,-75 0,25 0,-25 0,24 0,-24 0,50 0,-50 0,25 0,24 0,-24 0,0 0,25 0,-50 0,49 0,1 0,-26 0,51 0,-50 0,-25 0,49 0,-24 0,0 0,-25 0,25 0,-25 0,24 0,1 0,0 0,25 0,24 0,0 0,-24 0,-25 0,24 0,-24 0,25 0,-25 0,-1 0,1 0,-25 0,50 0,-50 0,25 0,-1 0,1 0,0 0,25 0,-26 0,26 0,-1 0,-24 0,0 0,0 0,-25 0,25 0,-25 0,24 0,1 0,-25 0,25 0,-25 0,25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8-04-17T01:11:3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48,'0'-24,"49"24,-24 0,-25 24,25 1,0 23,0-24,-25 25,24-49,1 24,0 0,-25-24,50 0,-26 25,1-25,0 0,-25 0,25 0,-25 0,49 0,1-25,-50-23,25 48,0-24,-25-25,24 25,1 0,0-49,-25 73,0 0,0 24,0 25,25-1,-1-24,1 25,0-49,0 24,-25 0,49 1,-24-25,0 0,-25 0,25 0,24 0,-49 0,25 0,25-49,-25 49,-1-48,51-25,-50 73,-25-24,0-1,24 25,1 0,25 0,-25 0,74 49,0 24,25-49,-25 24,-25-23,-24-25,0 0,-26 0,26-25,-25 1,-25 24,49-24,-24 0,-25-1,0 1,25-24,-25 48,25 0,-1 0,1 0,-25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8-04-17T01:11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29,'0'-25,"25"25,25 0,24 49,-74-25,99 75,-99-75,50 0,-26 25,26-24,-50-1,25-24,-25 0,25 0,-1 0,-24 0,25 0,49-24,-49-25,0 24,24-49,-24 50,-25-25,0 49,25-48,0 48,0 24,-25 0,24 1,1-1,0-24,-25 24,25-24,-25 0,24 0,26 0,-25 0,24-24,1-25,-1 49,-24 0,0 0,0 0,-25 0,24 0,1 25,25-1,-50 0,24-24,1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8-04-17T01:11:4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1,'25'0,"0"0,-25 0,24 0,1 0,50 0,-26 49,1 1,0-1,-1 1,51 24,-51-49,1 25,-25-25,-1-1,1-24,0 0,0 25,0-25,0-25,-1 1,-24 24,50-50,-50 25,0-24,0 24,0 25,0-25,25 25,25 0,-26 0,-24 0,50 25,-50-25,50 0,-50 0,24 0,-24 0,50 0,-25 0,0-25,0 25,-25 0,24 0,-24 0,50 0,-25 0,24 0,1 0,0 0,-25 0,-25 0,49 0,-49 0,25 0,-25 0,25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3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8588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F3F45-CEE9-42F8-AA04-0F4A9985FCC1}" type="slidenum">
              <a:rPr kumimoji="1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95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95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149046-E23A-455D-91B8-73BB872ECE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  </a:t>
            </a:r>
            <a:r>
              <a:rPr kumimoji="0" lang="en-US" altLang="zh-CN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BC7AD6-039F-49DE-A88F-04066C84EE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  </a:t>
            </a:r>
            <a:r>
              <a:rPr kumimoji="0" lang="en-US" altLang="zh-CN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FC4575-BBC0-40C0-B5CE-2537BB334B5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5888"/>
            <a:ext cx="2001837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15888"/>
            <a:ext cx="5854700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  </a:t>
            </a:r>
            <a:r>
              <a:rPr kumimoji="0" lang="en-US" altLang="zh-CN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FC4575-BBC0-40C0-B5CE-2537BB334B5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  </a:t>
            </a:r>
            <a:r>
              <a:rPr kumimoji="0" lang="en-US" altLang="zh-CN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FC4575-BBC0-40C0-B5CE-2537BB334B5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  </a:t>
            </a:r>
            <a:r>
              <a:rPr kumimoji="0" lang="en-US" altLang="zh-CN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FC4575-BBC0-40C0-B5CE-2537BB334B5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  </a:t>
            </a:r>
            <a:r>
              <a:rPr kumimoji="0" lang="en-US" altLang="zh-CN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FC4575-BBC0-40C0-B5CE-2537BB334B5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  </a:t>
            </a:r>
            <a:r>
              <a:rPr kumimoji="0" lang="en-US" altLang="zh-CN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FC4575-BBC0-40C0-B5CE-2537BB334B5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  </a:t>
            </a:r>
            <a:r>
              <a:rPr kumimoji="0" lang="en-US" altLang="zh-CN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FC4575-BBC0-40C0-B5CE-2537BB334B5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  </a:t>
            </a:r>
            <a:r>
              <a:rPr kumimoji="0" lang="en-US" altLang="zh-CN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FC4575-BBC0-40C0-B5CE-2537BB334B5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  </a:t>
            </a:r>
            <a:r>
              <a:rPr kumimoji="0" lang="en-US" altLang="zh-CN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FC4575-BBC0-40C0-B5CE-2537BB334B5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  </a:t>
            </a:r>
            <a:r>
              <a:rPr kumimoji="0" lang="en-US" altLang="zh-CN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FC4575-BBC0-40C0-B5CE-2537BB334B5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115888"/>
            <a:ext cx="8001000" cy="8207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196975"/>
            <a:ext cx="8001000" cy="4822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/>
          <p:nvPr/>
        </p:nvSpPr>
        <p:spPr>
          <a:xfrm>
            <a:off x="609600" y="105251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39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39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  </a:t>
            </a:r>
            <a:r>
              <a:rPr kumimoji="0" lang="en-US" altLang="zh-CN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39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FC4575-BBC0-40C0-B5CE-2537BB334B5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31013" y="188913"/>
            <a:ext cx="2017713" cy="358775"/>
          </a:xfrm>
          <a:prstGeom prst="rect">
            <a:avLst/>
          </a:prstGeom>
          <a:noFill/>
          <a:ln w="12700" algn="ctr">
            <a:solidFill>
              <a:schemeClr val="hlink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69900" indent="-46990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ctr" defTabSz="914400" rtl="0" eaLnBrk="1" fontAlgn="base" latinLnBrk="0" hangingPunct="1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第</a:t>
            </a:r>
            <a:r>
              <a:rPr kumimoji="0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2</a:t>
            </a: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章 词法分析</a:t>
            </a:r>
            <a:endParaRPr kumimoji="0" lang="en-US" altLang="zh-CN" sz="2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Verdana" panose="020B0604030504040204" pitchFamily="34" charset="0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Verdana" panose="020B0604030504040204" pitchFamily="34" charset="0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Verdana" panose="020B0604030504040204" pitchFamily="34" charset="0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132.xml"/><Relationship Id="rId7" Type="http://schemas.openxmlformats.org/officeDocument/2006/relationships/slide" Target="slide133.xml"/><Relationship Id="rId6" Type="http://schemas.openxmlformats.org/officeDocument/2006/relationships/slide" Target="slide114.xml"/><Relationship Id="rId5" Type="http://schemas.openxmlformats.org/officeDocument/2006/relationships/slide" Target="slide33.xml"/><Relationship Id="rId4" Type="http://schemas.openxmlformats.org/officeDocument/2006/relationships/slide" Target="slide73.xml"/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" Target="slide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0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08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ebp"/><Relationship Id="rId1" Type="http://schemas.openxmlformats.org/officeDocument/2006/relationships/image" Target="../media/image28.webp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webp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01.xml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9.xml"/><Relationship Id="rId2" Type="http://schemas.openxmlformats.org/officeDocument/2006/relationships/slide" Target="slide100.xml"/><Relationship Id="rId1" Type="http://schemas.openxmlformats.org/officeDocument/2006/relationships/slide" Target="slide11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slide" Target="slide37.xml"/><Relationship Id="rId3" Type="http://schemas.openxmlformats.org/officeDocument/2006/relationships/slide" Target="slide30.xml"/><Relationship Id="rId2" Type="http://schemas.openxmlformats.org/officeDocument/2006/relationships/slide" Target="slide18.xml"/><Relationship Id="rId1" Type="http://schemas.openxmlformats.org/officeDocument/2006/relationships/slide" Target="slide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tags" Target="../tags/tag10.xml"/></Relationships>
</file>

<file path=ppt/slides/_rels/slide1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132.xml"/><Relationship Id="rId7" Type="http://schemas.openxmlformats.org/officeDocument/2006/relationships/slide" Target="slide133.xml"/><Relationship Id="rId6" Type="http://schemas.openxmlformats.org/officeDocument/2006/relationships/slide" Target="slide114.xml"/><Relationship Id="rId5" Type="http://schemas.openxmlformats.org/officeDocument/2006/relationships/slide" Target="slide33.xml"/><Relationship Id="rId4" Type="http://schemas.openxmlformats.org/officeDocument/2006/relationships/slide" Target="slide73.xml"/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" Target="slide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8.xml"/></Relationships>
</file>

<file path=ppt/slides/_rels/slide1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customXml" Target="../ink/ink15.xml"/><Relationship Id="rId2" Type="http://schemas.openxmlformats.org/officeDocument/2006/relationships/slide" Target="slide126.xml"/><Relationship Id="rId1" Type="http://schemas.openxmlformats.org/officeDocument/2006/relationships/slide" Target="slide12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23.xml"/><Relationship Id="rId1" Type="http://schemas.openxmlformats.org/officeDocument/2006/relationships/slide" Target="slide118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slide" Target="slide12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4.xml"/></Relationships>
</file>

<file path=ppt/slides/_rels/slide1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customXml" Target="../ink/ink16.xml"/><Relationship Id="rId1" Type="http://schemas.openxmlformats.org/officeDocument/2006/relationships/slide" Target="slide11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17.xml"/><Relationship Id="rId2" Type="http://schemas.openxmlformats.org/officeDocument/2006/relationships/slide" Target="slide130.xml"/><Relationship Id="rId1" Type="http://schemas.openxmlformats.org/officeDocument/2006/relationships/slide" Target="slide129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8.xml"/></Relationships>
</file>

<file path=ppt/slides/_rels/slide1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132.xml"/><Relationship Id="rId7" Type="http://schemas.openxmlformats.org/officeDocument/2006/relationships/slide" Target="slide133.xml"/><Relationship Id="rId6" Type="http://schemas.openxmlformats.org/officeDocument/2006/relationships/slide" Target="slide114.xml"/><Relationship Id="rId5" Type="http://schemas.openxmlformats.org/officeDocument/2006/relationships/slide" Target="slide33.xml"/><Relationship Id="rId4" Type="http://schemas.openxmlformats.org/officeDocument/2006/relationships/slide" Target="slide73.xml"/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" Target="slide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132.xml"/><Relationship Id="rId7" Type="http://schemas.openxmlformats.org/officeDocument/2006/relationships/slide" Target="slide133.xml"/><Relationship Id="rId6" Type="http://schemas.openxmlformats.org/officeDocument/2006/relationships/slide" Target="slide114.xml"/><Relationship Id="rId5" Type="http://schemas.openxmlformats.org/officeDocument/2006/relationships/slide" Target="slide33.xml"/><Relationship Id="rId4" Type="http://schemas.openxmlformats.org/officeDocument/2006/relationships/slide" Target="slide73.xml"/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" Target="slide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slide" Target="slide37.xml"/><Relationship Id="rId3" Type="http://schemas.openxmlformats.org/officeDocument/2006/relationships/slide" Target="slide30.xml"/><Relationship Id="rId2" Type="http://schemas.openxmlformats.org/officeDocument/2006/relationships/slide" Target="slide18.xml"/><Relationship Id="rId1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hyperlink" Target="https://docs.oracle.com/javase/specs/jls/se13/html/jls-3.html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132.xml"/><Relationship Id="rId7" Type="http://schemas.openxmlformats.org/officeDocument/2006/relationships/slide" Target="slide133.xml"/><Relationship Id="rId6" Type="http://schemas.openxmlformats.org/officeDocument/2006/relationships/slide" Target="slide114.xml"/><Relationship Id="rId5" Type="http://schemas.openxmlformats.org/officeDocument/2006/relationships/slide" Target="slide33.xml"/><Relationship Id="rId4" Type="http://schemas.openxmlformats.org/officeDocument/2006/relationships/slide" Target="slide73.xml"/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jpeg"/><Relationship Id="rId6" Type="http://schemas.openxmlformats.org/officeDocument/2006/relationships/slide" Target="slide23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slide" Target="slide23.xml"/><Relationship Id="rId1" Type="http://schemas.openxmlformats.org/officeDocument/2006/relationships/slide" Target="slide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22.xml"/><Relationship Id="rId3" Type="http://schemas.openxmlformats.org/officeDocument/2006/relationships/slide" Target="slide21.xml"/><Relationship Id="rId2" Type="http://schemas.openxmlformats.org/officeDocument/2006/relationships/image" Target="../media/image8.jpeg"/><Relationship Id="rId1" Type="http://schemas.openxmlformats.org/officeDocument/2006/relationships/slide" Target="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C-&#35821;&#35328;&#35789;&#27861;.doc" TargetMode="External"/><Relationship Id="rId1" Type="http://schemas.openxmlformats.org/officeDocument/2006/relationships/slide" Target="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slide" Target="slide37.xml"/><Relationship Id="rId3" Type="http://schemas.openxmlformats.org/officeDocument/2006/relationships/slide" Target="slide30.xml"/><Relationship Id="rId2" Type="http://schemas.openxmlformats.org/officeDocument/2006/relationships/slide" Target="slide18.xml"/><Relationship Id="rId1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" Target="slide4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slide" Target="slide37.xml"/><Relationship Id="rId3" Type="http://schemas.openxmlformats.org/officeDocument/2006/relationships/slide" Target="slide30.xml"/><Relationship Id="rId2" Type="http://schemas.openxmlformats.org/officeDocument/2006/relationships/slide" Target="slide18.xml"/><Relationship Id="rId1" Type="http://schemas.openxmlformats.org/officeDocument/2006/relationships/slide" Target="slide12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6.xml"/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hyperlink" Target="C-&#35821;&#35328;&#35789;&#27861;.doc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0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2.xml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37.xml"/><Relationship Id="rId3" Type="http://schemas.openxmlformats.org/officeDocument/2006/relationships/slide" Target="slide30.xml"/><Relationship Id="rId2" Type="http://schemas.openxmlformats.org/officeDocument/2006/relationships/slide" Target="slide18.xml"/><Relationship Id="rId1" Type="http://schemas.openxmlformats.org/officeDocument/2006/relationships/slide" Target="slide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0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132.xml"/><Relationship Id="rId7" Type="http://schemas.openxmlformats.org/officeDocument/2006/relationships/slide" Target="slide133.xml"/><Relationship Id="rId6" Type="http://schemas.openxmlformats.org/officeDocument/2006/relationships/slide" Target="slide114.xml"/><Relationship Id="rId5" Type="http://schemas.openxmlformats.org/officeDocument/2006/relationships/slide" Target="slide33.xml"/><Relationship Id="rId4" Type="http://schemas.openxmlformats.org/officeDocument/2006/relationships/slide" Target="slide73.xml"/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" Target="slide3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69.xml"/><Relationship Id="rId2" Type="http://schemas.openxmlformats.org/officeDocument/2006/relationships/slide" Target="slide62.xml"/><Relationship Id="rId1" Type="http://schemas.openxmlformats.org/officeDocument/2006/relationships/slide" Target="slide5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69.xml"/><Relationship Id="rId2" Type="http://schemas.openxmlformats.org/officeDocument/2006/relationships/slide" Target="slide62.xml"/><Relationship Id="rId1" Type="http://schemas.openxmlformats.org/officeDocument/2006/relationships/slide" Target="slide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customXml" Target="../ink/ink9.xml"/><Relationship Id="rId7" Type="http://schemas.openxmlformats.org/officeDocument/2006/relationships/image" Target="../media/image16.png"/><Relationship Id="rId6" Type="http://schemas.openxmlformats.org/officeDocument/2006/relationships/customXml" Target="../ink/ink8.xml"/><Relationship Id="rId5" Type="http://schemas.openxmlformats.org/officeDocument/2006/relationships/image" Target="../media/image15.png"/><Relationship Id="rId4" Type="http://schemas.openxmlformats.org/officeDocument/2006/relationships/customXml" Target="../ink/ink7.xml"/><Relationship Id="rId3" Type="http://schemas.openxmlformats.org/officeDocument/2006/relationships/slide" Target="slide62.xml"/><Relationship Id="rId2" Type="http://schemas.openxmlformats.org/officeDocument/2006/relationships/slide" Target="slide64.xml"/><Relationship Id="rId10" Type="http://schemas.openxmlformats.org/officeDocument/2006/relationships/slideLayout" Target="../slideLayouts/slideLayout2.xml"/><Relationship Id="rId1" Type="http://schemas.openxmlformats.org/officeDocument/2006/relationships/slide" Target="slide5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51.xml"/><Relationship Id="rId1" Type="http://schemas.openxmlformats.org/officeDocument/2006/relationships/slide" Target="slide5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customXml" Target="../ink/ink10.xml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3.xml"/><Relationship Id="rId4" Type="http://schemas.openxmlformats.org/officeDocument/2006/relationships/image" Target="../media/image21.png"/><Relationship Id="rId3" Type="http://schemas.openxmlformats.org/officeDocument/2006/relationships/customXml" Target="../ink/ink12.xml"/><Relationship Id="rId2" Type="http://schemas.openxmlformats.org/officeDocument/2006/relationships/image" Target="../media/image20.png"/><Relationship Id="rId1" Type="http://schemas.openxmlformats.org/officeDocument/2006/relationships/customXml" Target="../ink/ink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23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31.xml"/><Relationship Id="rId1" Type="http://schemas.openxmlformats.org/officeDocument/2006/relationships/slide" Target="slide4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64.xml"/><Relationship Id="rId1" Type="http://schemas.openxmlformats.org/officeDocument/2006/relationships/slide" Target="slide5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64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customXml" Target="../ink/ink14.xml"/><Relationship Id="rId2" Type="http://schemas.openxmlformats.org/officeDocument/2006/relationships/slide" Target="slide63.xml"/><Relationship Id="rId1" Type="http://schemas.openxmlformats.org/officeDocument/2006/relationships/slide" Target="slide5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9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31.xml"/><Relationship Id="rId1" Type="http://schemas.openxmlformats.org/officeDocument/2006/relationships/slide" Target="slide4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26.png"/><Relationship Id="rId3" Type="http://schemas.openxmlformats.org/officeDocument/2006/relationships/tags" Target="../tags/tag7.xml"/><Relationship Id="rId2" Type="http://schemas.openxmlformats.org/officeDocument/2006/relationships/image" Target="../media/image25.png"/><Relationship Id="rId1" Type="http://schemas.openxmlformats.org/officeDocument/2006/relationships/tags" Target="../tags/tag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132.xml"/><Relationship Id="rId7" Type="http://schemas.openxmlformats.org/officeDocument/2006/relationships/slide" Target="slide133.xml"/><Relationship Id="rId6" Type="http://schemas.openxmlformats.org/officeDocument/2006/relationships/slide" Target="slide114.xml"/><Relationship Id="rId5" Type="http://schemas.openxmlformats.org/officeDocument/2006/relationships/slide" Target="slide33.xml"/><Relationship Id="rId4" Type="http://schemas.openxmlformats.org/officeDocument/2006/relationships/slide" Target="slide73.xml"/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" Target="slide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2.xml"/><Relationship Id="rId2" Type="http://schemas.openxmlformats.org/officeDocument/2006/relationships/slide" Target="slide84.xml"/><Relationship Id="rId1" Type="http://schemas.openxmlformats.org/officeDocument/2006/relationships/slide" Target="slide7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7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78.xml"/><Relationship Id="rId1" Type="http://schemas.openxmlformats.org/officeDocument/2006/relationships/slide" Target="slide7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10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2.xml"/><Relationship Id="rId2" Type="http://schemas.openxmlformats.org/officeDocument/2006/relationships/slide" Target="slide84.xml"/><Relationship Id="rId1" Type="http://schemas.openxmlformats.org/officeDocument/2006/relationships/slide" Target="slide7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8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9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9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slide" Target="slide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9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92.xml"/></Relationships>
</file>

<file path=ppt/slides/_rels/slide9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91.xml"/><Relationship Id="rId3" Type="http://schemas.openxmlformats.org/officeDocument/2006/relationships/slide" Target="slide90.xml"/><Relationship Id="rId2" Type="http://schemas.openxmlformats.org/officeDocument/2006/relationships/slide" Target="slide89.xml"/><Relationship Id="rId1" Type="http://schemas.openxmlformats.org/officeDocument/2006/relationships/slide" Target="slide3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8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9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9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tags" Target="../tags/tag9.xml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2.xml"/><Relationship Id="rId2" Type="http://schemas.openxmlformats.org/officeDocument/2006/relationships/slide" Target="slide84.xml"/><Relationship Id="rId1" Type="http://schemas.openxmlformats.org/officeDocument/2006/relationships/slide" Target="slide7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5124" name="Rectangle 2"/>
          <p:cNvSpPr>
            <a:spLocks noGrp="1"/>
          </p:cNvSpPr>
          <p:nvPr>
            <p:ph idx="1"/>
          </p:nvPr>
        </p:nvSpPr>
        <p:spPr>
          <a:xfrm>
            <a:off x="468313" y="1125538"/>
            <a:ext cx="6777037" cy="46609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课程内容</a:t>
            </a:r>
            <a:endParaRPr lang="zh-CN" altLang="en-US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indent="-436245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1</a:t>
            </a: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 概论</a:t>
            </a:r>
            <a:endParaRPr lang="zh-CN" altLang="en-US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indent="-436245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</a:t>
            </a: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 词法分析</a:t>
            </a:r>
            <a:endParaRPr lang="zh-CN" altLang="en-US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indent="-436245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3</a:t>
            </a: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章上下文无关文法及分析</a:t>
            </a:r>
            <a:endParaRPr lang="zh-CN" altLang="en-US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indent="-436245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4</a:t>
            </a: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章语法分析</a:t>
            </a:r>
            <a:endParaRPr lang="zh-CN" altLang="en-US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indent="-436245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章语义分析</a:t>
            </a:r>
            <a:endParaRPr lang="en-US" altLang="zh-CN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indent="-436245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6</a:t>
            </a: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章代码生成</a:t>
            </a:r>
            <a:endParaRPr lang="en-US" altLang="zh-CN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indent="-436245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7</a:t>
            </a: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章运行时环境</a:t>
            </a:r>
            <a:endParaRPr lang="en-US" altLang="zh-CN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indent="-436245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8</a:t>
            </a:r>
            <a:r>
              <a:rPr lang="zh-CN" altLang="en-US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 代码优化</a:t>
            </a:r>
            <a:endParaRPr lang="zh-CN" altLang="en-US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5118100" cy="56038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第2章 词法分析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09572" name="AutoShape 4"/>
          <p:cNvSpPr/>
          <p:nvPr/>
        </p:nvSpPr>
        <p:spPr>
          <a:xfrm>
            <a:off x="5791200" y="549275"/>
            <a:ext cx="2895600" cy="1279525"/>
          </a:xfrm>
          <a:prstGeom prst="cloudCallout">
            <a:avLst>
              <a:gd name="adj1" fmla="val -125657"/>
              <a:gd name="adj2" fmla="val 53597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单词的描述工具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4340" name="Rectangle 9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3875088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</a:rPr>
              <a:t>2.1 </a:t>
            </a:r>
            <a:r>
              <a:rPr lang="zh-CN" altLang="en-US" dirty="0">
                <a:solidFill>
                  <a:srgbClr val="030305"/>
                </a:solidFill>
                <a:hlinkClick r:id="rId1" action="ppaction://hlinksldjump"/>
              </a:rPr>
              <a:t>词法分析器的作用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</a:rPr>
              <a:t>2.2 </a:t>
            </a:r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正规表达式</a:t>
            </a:r>
            <a:endParaRPr lang="zh-CN" altLang="en-US" dirty="0">
              <a:solidFill>
                <a:srgbClr val="030305"/>
              </a:solidFill>
              <a:hlinkClick r:id="rId3" action="ppaction://hlinksldjump"/>
            </a:endParaRPr>
          </a:p>
          <a:p>
            <a:pPr eaLnBrk="1" hangingPunct="1"/>
            <a:r>
              <a:rPr lang="en-US" altLang="zh-CN" dirty="0">
                <a:solidFill>
                  <a:srgbClr val="030305"/>
                </a:solidFill>
              </a:rPr>
              <a:t>2.3 </a:t>
            </a:r>
            <a:r>
              <a:rPr lang="zh-CN" altLang="en-US" dirty="0">
                <a:solidFill>
                  <a:srgbClr val="030305"/>
                </a:solidFill>
              </a:rPr>
              <a:t>有穷自动机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30305"/>
                </a:solidFill>
              </a:rPr>
              <a:t>2.4 </a:t>
            </a:r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从正规表达式到</a:t>
            </a:r>
            <a:r>
              <a:rPr lang="en-US" altLang="zh-CN" dirty="0">
                <a:solidFill>
                  <a:srgbClr val="030305"/>
                </a:solidFill>
                <a:hlinkClick r:id="rId4" action="ppaction://hlinksldjump"/>
              </a:rPr>
              <a:t>DFA</a:t>
            </a:r>
            <a:endParaRPr lang="en-US" altLang="zh-CN" dirty="0">
              <a:solidFill>
                <a:srgbClr val="030305"/>
              </a:solidFill>
              <a:hlinkClick r:id="rId5" action="ppaction://hlinksldjump"/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</a:rPr>
              <a:t>2.5 </a:t>
            </a:r>
            <a:r>
              <a:rPr lang="zh-CN" altLang="en-US" dirty="0">
                <a:solidFill>
                  <a:srgbClr val="030305"/>
                </a:solidFill>
                <a:hlinkClick r:id="rId6" action="ppaction://hlinksldjump"/>
              </a:rPr>
              <a:t>用代码实现有穷自动机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</a:rPr>
              <a:t>2.6 </a:t>
            </a:r>
            <a:r>
              <a:rPr lang="zh-CN" altLang="en-US" dirty="0">
                <a:solidFill>
                  <a:srgbClr val="030305"/>
                </a:solidFill>
                <a:hlinkClick r:id="rId7" action="ppaction://hlinksldjump"/>
              </a:rPr>
              <a:t>自动生成词法分析程序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30305"/>
                </a:solidFill>
              </a:rPr>
              <a:t>2.7 </a:t>
            </a:r>
            <a:r>
              <a:rPr lang="zh-CN" altLang="en-US" dirty="0">
                <a:solidFill>
                  <a:srgbClr val="030305"/>
                </a:solidFill>
                <a:hlinkClick r:id="rId8" action="ppaction://hlinksldjump"/>
              </a:rPr>
              <a:t>项目：编译器实现（词法分析模块</a:t>
            </a:r>
            <a:r>
              <a:rPr lang="zh-CN" altLang="en-US" dirty="0">
                <a:solidFill>
                  <a:srgbClr val="030305"/>
                </a:solidFill>
              </a:rPr>
              <a:t>）</a:t>
            </a:r>
            <a:endParaRPr lang="en-US" altLang="zh-CN" dirty="0"/>
          </a:p>
        </p:txBody>
      </p:sp>
      <p:sp>
        <p:nvSpPr>
          <p:cNvPr id="1434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4342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0957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01378" name="Rectangle 2"/>
          <p:cNvSpPr/>
          <p:nvPr/>
        </p:nvSpPr>
        <p:spPr>
          <a:xfrm>
            <a:off x="571500" y="1143000"/>
            <a:ext cx="6643688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en-US" altLang="zh-CN" sz="3600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DFA</a:t>
            </a:r>
            <a:r>
              <a:rPr lang="zh-CN" altLang="en-US" sz="3600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最小化算法（</a:t>
            </a:r>
            <a:r>
              <a:rPr lang="en-US" altLang="zh-CN" sz="3600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3</a:t>
            </a:r>
            <a:r>
              <a:rPr lang="zh-CN" altLang="en-US" sz="3600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步骤）：</a:t>
            </a:r>
            <a:endParaRPr lang="zh-CN" altLang="en-US" sz="3600" dirty="0">
              <a:solidFill>
                <a:srgbClr val="FF0066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16067" name="Rectangle 3"/>
          <p:cNvSpPr/>
          <p:nvPr/>
        </p:nvSpPr>
        <p:spPr>
          <a:xfrm>
            <a:off x="428625" y="1785938"/>
            <a:ext cx="8143875" cy="26495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spcBef>
                <a:spcPct val="20000"/>
              </a:spcBef>
              <a:buSzPct val="90000"/>
              <a:buAutoNum type="arabicPeriod"/>
            </a:pP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首先将状态集合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分为两个等价类：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及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S-A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；</a:t>
            </a:r>
            <a:endParaRPr lang="zh-CN" altLang="en-US" sz="28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SzPct val="90000"/>
              <a:buAutoNum type="arabicPeriod" startAt="2"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细分等价类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：对于当前划分的某个等价类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 ，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30305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, s</a:t>
            </a:r>
            <a:r>
              <a:rPr lang="en-US" altLang="zh-CN" sz="2800" baseline="-25000" dirty="0">
                <a:solidFill>
                  <a:srgbClr val="030305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K，</a:t>
            </a:r>
            <a:r>
              <a:rPr lang="zh-CN" altLang="en-US" sz="2800" dirty="0">
                <a:solidFill>
                  <a:srgbClr val="FF3399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rgbClr val="FF3399"/>
                </a:solidFill>
                <a:latin typeface="Times New Roman" panose="02020603050405020304" pitchFamily="18" charset="0"/>
              </a:rPr>
              <a:t>2.1</a:t>
            </a:r>
            <a:r>
              <a:rPr lang="zh-CN" altLang="en-US" sz="2800" dirty="0">
                <a:solidFill>
                  <a:srgbClr val="FF3399"/>
                </a:solidFill>
                <a:latin typeface="Times New Roman" panose="02020603050405020304" pitchFamily="18" charset="0"/>
              </a:rPr>
              <a:t>或 </a:t>
            </a:r>
            <a:r>
              <a:rPr lang="en-US" altLang="zh-CN" sz="2800" dirty="0">
                <a:solidFill>
                  <a:srgbClr val="FF3399"/>
                </a:solidFill>
                <a:latin typeface="Times New Roman" panose="02020603050405020304" pitchFamily="18" charset="0"/>
              </a:rPr>
              <a:t>2.2</a:t>
            </a:r>
            <a:r>
              <a:rPr lang="zh-CN" altLang="en-US" sz="2800" dirty="0">
                <a:solidFill>
                  <a:srgbClr val="FF3399"/>
                </a:solidFill>
                <a:latin typeface="Times New Roman" panose="02020603050405020304" pitchFamily="18" charset="0"/>
              </a:rPr>
              <a:t>中条件满足，</a:t>
            </a:r>
            <a:endParaRPr lang="zh-CN" altLang="en-US" sz="2800" dirty="0">
              <a:solidFill>
                <a:srgbClr val="FF3399"/>
              </a:solidFill>
              <a:latin typeface="Times New Roman" panose="02020603050405020304" pitchFamily="18" charset="0"/>
            </a:endParaRPr>
          </a:p>
          <a:p>
            <a:pPr lvl="1" indent="0" eaLnBrk="1" hangingPunct="1">
              <a:buNone/>
            </a:pPr>
            <a:r>
              <a:rPr lang="en-US" altLang="zh-CN" sz="2600" dirty="0">
                <a:solidFill>
                  <a:srgbClr val="030305"/>
                </a:solidFill>
                <a:latin typeface="Times New Roman" panose="02020603050405020304" pitchFamily="18" charset="0"/>
              </a:rPr>
              <a:t> 2.1 </a:t>
            </a:r>
            <a:r>
              <a:rPr lang="en-US" altLang="zh-CN" sz="2400" dirty="0">
                <a:solidFill>
                  <a:srgbClr val="030305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 </a:t>
            </a:r>
            <a:r>
              <a:rPr lang="en-US" altLang="zh-CN" sz="2400" dirty="0">
                <a:solidFill>
                  <a:srgbClr val="030305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2400" dirty="0">
                <a:solidFill>
                  <a:srgbClr val="030305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rgbClr val="3333FF"/>
                </a:solidFill>
                <a:latin typeface="Verdana" panose="020B0604030504040204" pitchFamily="34" charset="0"/>
              </a:rPr>
              <a:t>s</a:t>
            </a:r>
            <a:r>
              <a:rPr lang="en-US" altLang="zh-CN" sz="2400" baseline="-25000" dirty="0">
                <a:solidFill>
                  <a:srgbClr val="FF3399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2400" dirty="0">
                <a:solidFill>
                  <a:srgbClr val="3333FF"/>
                </a:solidFill>
                <a:latin typeface="Verdana" panose="020B0604030504040204" pitchFamily="34" charset="0"/>
              </a:rPr>
              <a:t>或</a:t>
            </a:r>
            <a:r>
              <a:rPr lang="en-US" altLang="zh-CN" sz="2400" dirty="0">
                <a:solidFill>
                  <a:srgbClr val="3333FF"/>
                </a:solidFill>
                <a:latin typeface="Verdana" panose="020B0604030504040204" pitchFamily="34" charset="0"/>
              </a:rPr>
              <a:t>s</a:t>
            </a:r>
            <a:r>
              <a:rPr lang="en-US" altLang="zh-CN" sz="2400" baseline="-25000" dirty="0">
                <a:solidFill>
                  <a:srgbClr val="FF3399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2400" dirty="0">
                <a:solidFill>
                  <a:srgbClr val="030305"/>
                </a:solidFill>
                <a:latin typeface="Verdana" panose="020B0604030504040204" pitchFamily="34" charset="0"/>
              </a:rPr>
              <a:t>中的一个</a:t>
            </a:r>
            <a:r>
              <a:rPr lang="zh-CN" altLang="en-US" sz="2400" dirty="0">
                <a:solidFill>
                  <a:schemeClr val="hlink"/>
                </a:solidFill>
                <a:latin typeface="Verdana" panose="020B0604030504040204" pitchFamily="34" charset="0"/>
              </a:rPr>
              <a:t>无法识别</a:t>
            </a:r>
            <a:r>
              <a:rPr lang="en-US" altLang="zh-CN" sz="2400" dirty="0">
                <a:solidFill>
                  <a:schemeClr val="hlink"/>
                </a:solidFill>
                <a:latin typeface="Verdana" panose="020B0604030504040204" pitchFamily="34" charset="0"/>
              </a:rPr>
              <a:t>a</a:t>
            </a:r>
            <a:r>
              <a:rPr lang="zh-CN" altLang="en-US" sz="2400" dirty="0">
                <a:solidFill>
                  <a:srgbClr val="03010F"/>
                </a:solidFill>
                <a:latin typeface="Verdana" panose="020B0604030504040204" pitchFamily="34" charset="0"/>
              </a:rPr>
              <a:t>。</a:t>
            </a:r>
            <a:endParaRPr lang="zh-CN" altLang="en-US" sz="24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 indent="0" eaLnBrk="1" hangingPunct="1">
              <a:buNone/>
            </a:pPr>
            <a:r>
              <a:rPr lang="en-US" altLang="zh-CN" sz="2600" dirty="0">
                <a:solidFill>
                  <a:srgbClr val="030305"/>
                </a:solidFill>
                <a:latin typeface="Times New Roman" panose="02020603050405020304" pitchFamily="18" charset="0"/>
              </a:rPr>
              <a:t> 2.2 </a:t>
            </a:r>
            <a:r>
              <a:rPr lang="en-US" altLang="zh-CN" sz="26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altLang="zh-CN" sz="2600" dirty="0">
                <a:solidFill>
                  <a:srgbClr val="030305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600" dirty="0">
                <a:solidFill>
                  <a:srgbClr val="030305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rgbClr val="3333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600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600" dirty="0">
                <a:solidFill>
                  <a:srgbClr val="3333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rgbClr val="3333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600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rgbClr val="030305"/>
                </a:solidFill>
                <a:latin typeface="Times New Roman" panose="02020603050405020304" pitchFamily="18" charset="0"/>
              </a:rPr>
              <a:t>识别</a:t>
            </a:r>
            <a:r>
              <a:rPr lang="en-US" altLang="zh-CN" sz="2600" dirty="0">
                <a:solidFill>
                  <a:srgbClr val="030305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600" dirty="0">
                <a:solidFill>
                  <a:srgbClr val="030305"/>
                </a:solidFill>
                <a:latin typeface="Times New Roman" panose="02020603050405020304" pitchFamily="18" charset="0"/>
              </a:rPr>
              <a:t>后到达到的状态分别在目前</a:t>
            </a:r>
            <a:r>
              <a:rPr lang="zh-CN" altLang="en-US" sz="2600" dirty="0">
                <a:solidFill>
                  <a:schemeClr val="hlink"/>
                </a:solidFill>
                <a:latin typeface="Times New Roman" panose="02020603050405020304" pitchFamily="18" charset="0"/>
              </a:rPr>
              <a:t>划分的不同等价类中；</a:t>
            </a:r>
            <a:endParaRPr lang="zh-CN" altLang="en-US" sz="26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0" name="AutoShape 4">
            <a:hlinkClick r:id="rId1" action="ppaction://hlinksldjump"/>
          </p:cNvPr>
          <p:cNvSpPr/>
          <p:nvPr/>
        </p:nvSpPr>
        <p:spPr>
          <a:xfrm>
            <a:off x="7740650" y="5805488"/>
            <a:ext cx="762000" cy="304800"/>
          </a:xfrm>
          <a:prstGeom prst="curvedDownArrow">
            <a:avLst>
              <a:gd name="adj1" fmla="val 50000"/>
              <a:gd name="adj2" fmla="val 100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01381" name="Rectangle 4"/>
          <p:cNvSpPr>
            <a:spLocks noGrp="1"/>
          </p:cNvSpPr>
          <p:nvPr>
            <p:ph type="title"/>
          </p:nvPr>
        </p:nvSpPr>
        <p:spPr>
          <a:xfrm>
            <a:off x="468313" y="231775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2.4.3 将</a:t>
            </a:r>
            <a:r>
              <a:rPr lang="en-US" altLang="zh-CN" b="1" dirty="0">
                <a:latin typeface="方正舒体" panose="02010601030101010101" pitchFamily="2" charset="-122"/>
              </a:rPr>
              <a:t>DFA</a:t>
            </a:r>
            <a:r>
              <a:rPr lang="zh-CN" altLang="en-US" b="1" dirty="0">
                <a:latin typeface="方正舒体" panose="02010601030101010101" pitchFamily="2" charset="-122"/>
              </a:rPr>
              <a:t>中的状态数最小化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en-US" altLang="zh-CN" b="1" dirty="0">
              <a:latin typeface="方正舒体" panose="02010601030101010101" pitchFamily="2" charset="-122"/>
            </a:endParaRPr>
          </a:p>
        </p:txBody>
      </p:sp>
      <p:sp>
        <p:nvSpPr>
          <p:cNvPr id="10138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0138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sp>
        <p:nvSpPr>
          <p:cNvPr id="109572" name="AutoShape 4"/>
          <p:cNvSpPr/>
          <p:nvPr/>
        </p:nvSpPr>
        <p:spPr>
          <a:xfrm>
            <a:off x="7235825" y="620713"/>
            <a:ext cx="1708150" cy="1279525"/>
          </a:xfrm>
          <a:prstGeom prst="cloudCallout">
            <a:avLst>
              <a:gd name="adj1" fmla="val -82806"/>
              <a:gd name="adj2" fmla="val 44167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24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接受状态集</a:t>
            </a:r>
            <a:r>
              <a:rPr lang="en-US" altLang="zh-CN" sz="24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A</a:t>
            </a:r>
            <a:endParaRPr lang="en-US" altLang="zh-CN" sz="24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01385" name="Rectangle 13"/>
          <p:cNvSpPr/>
          <p:nvPr/>
        </p:nvSpPr>
        <p:spPr>
          <a:xfrm>
            <a:off x="725488" y="4489450"/>
            <a:ext cx="8167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030305"/>
                </a:solidFill>
                <a:latin typeface="Verdana" panose="020B0604030504040204" pitchFamily="34" charset="0"/>
              </a:rPr>
              <a:t>那么将</a:t>
            </a:r>
            <a:r>
              <a:rPr lang="en-US" altLang="zh-CN" sz="2400" dirty="0">
                <a:solidFill>
                  <a:srgbClr val="FF3399"/>
                </a:solidFill>
                <a:latin typeface="Verdana" panose="020B0604030504040204" pitchFamily="34" charset="0"/>
              </a:rPr>
              <a:t>K</a:t>
            </a:r>
            <a:r>
              <a:rPr lang="zh-CN" altLang="en-US" sz="2400" dirty="0">
                <a:solidFill>
                  <a:srgbClr val="FF3399"/>
                </a:solidFill>
                <a:latin typeface="Verdana" panose="020B0604030504040204" pitchFamily="34" charset="0"/>
              </a:rPr>
              <a:t>就细分为两个等价类</a:t>
            </a:r>
            <a:r>
              <a:rPr lang="en-US" altLang="zh-CN" sz="2400" dirty="0">
                <a:solidFill>
                  <a:srgbClr val="FF3399"/>
                </a:solidFill>
                <a:latin typeface="Verdana" panose="020B0604030504040204" pitchFamily="34" charset="0"/>
              </a:rPr>
              <a:t>K</a:t>
            </a:r>
            <a:r>
              <a:rPr lang="en-US" altLang="zh-CN" sz="2400" baseline="-25000" dirty="0">
                <a:solidFill>
                  <a:srgbClr val="FF3399"/>
                </a:solidFill>
                <a:latin typeface="Verdana" panose="020B0604030504040204" pitchFamily="34" charset="0"/>
              </a:rPr>
              <a:t>i</a:t>
            </a:r>
            <a:r>
              <a:rPr lang="zh-CN" altLang="en-US" sz="2400" dirty="0">
                <a:solidFill>
                  <a:srgbClr val="FF3399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400" dirty="0">
                <a:solidFill>
                  <a:srgbClr val="FF3399"/>
                </a:solidFill>
                <a:latin typeface="Verdana" panose="020B0604030504040204" pitchFamily="34" charset="0"/>
              </a:rPr>
              <a:t>K</a:t>
            </a:r>
            <a:r>
              <a:rPr lang="en-US" altLang="zh-CN" sz="2400" baseline="-25000" dirty="0">
                <a:solidFill>
                  <a:srgbClr val="FF3399"/>
                </a:solidFill>
                <a:latin typeface="Verdana" panose="020B0604030504040204" pitchFamily="34" charset="0"/>
              </a:rPr>
              <a:t>j</a:t>
            </a:r>
            <a:r>
              <a:rPr lang="zh-CN" altLang="en-US" sz="2400" dirty="0">
                <a:solidFill>
                  <a:srgbClr val="FF3399"/>
                </a:solidFill>
                <a:latin typeface="Verdana" panose="020B0604030504040204" pitchFamily="34" charset="0"/>
              </a:rPr>
              <a:t>，使</a:t>
            </a:r>
            <a:r>
              <a:rPr lang="en-US" altLang="zh-CN" sz="2400" dirty="0">
                <a:solidFill>
                  <a:srgbClr val="FF3399"/>
                </a:solidFill>
                <a:latin typeface="Verdana" panose="020B0604030504040204" pitchFamily="34" charset="0"/>
              </a:rPr>
              <a:t>s</a:t>
            </a:r>
            <a:r>
              <a:rPr lang="en-US" altLang="zh-CN" sz="2400" baseline="-25000" dirty="0">
                <a:solidFill>
                  <a:srgbClr val="FF3399"/>
                </a:solidFill>
                <a:latin typeface="Verdana" panose="020B0604030504040204" pitchFamily="34" charset="0"/>
              </a:rPr>
              <a:t>1</a:t>
            </a:r>
            <a:r>
              <a:rPr lang="en-US" altLang="zh-CN" sz="2400" dirty="0">
                <a:solidFill>
                  <a:srgbClr val="FF3399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30305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K</a:t>
            </a:r>
            <a:r>
              <a:rPr lang="en-US" altLang="zh-CN" sz="2400" baseline="-25000" dirty="0">
                <a:solidFill>
                  <a:srgbClr val="FF3399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FF3399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rgbClr val="FF3399"/>
                </a:solidFill>
                <a:latin typeface="Verdana" panose="020B0604030504040204" pitchFamily="34" charset="0"/>
              </a:rPr>
              <a:t>s</a:t>
            </a:r>
            <a:r>
              <a:rPr lang="en-US" altLang="zh-CN" sz="2400" baseline="-25000" dirty="0">
                <a:solidFill>
                  <a:srgbClr val="FF3399"/>
                </a:solidFill>
                <a:latin typeface="Verdana" panose="020B0604030504040204" pitchFamily="34" charset="0"/>
              </a:rPr>
              <a:t>2</a:t>
            </a:r>
            <a:r>
              <a:rPr lang="en-US" altLang="zh-CN" sz="2400" dirty="0">
                <a:solidFill>
                  <a:srgbClr val="FF3399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30305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K</a:t>
            </a:r>
            <a:r>
              <a:rPr lang="en-US" altLang="zh-CN" sz="2400" baseline="-25000" dirty="0">
                <a:solidFill>
                  <a:srgbClr val="FF3399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rgbClr val="FF3399"/>
                </a:solidFill>
                <a:latin typeface="Verdana" panose="020B0604030504040204" pitchFamily="34" charset="0"/>
              </a:rPr>
              <a:t>；</a:t>
            </a:r>
            <a:endParaRPr lang="zh-CN" altLang="en-US" sz="2400" dirty="0">
              <a:solidFill>
                <a:srgbClr val="FF3399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2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16067">
                                            <p:txEl>
                                              <p:charRg st="23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7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16067">
                                            <p:txEl>
                                              <p:charRg st="71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9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16067">
                                            <p:txEl>
                                              <p:charRg st="96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  <p:bldP spid="10957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217090" name="Rectangle 2"/>
          <p:cNvSpPr/>
          <p:nvPr/>
        </p:nvSpPr>
        <p:spPr>
          <a:xfrm>
            <a:off x="687388" y="2413000"/>
            <a:ext cx="7705725" cy="2373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spcBef>
                <a:spcPct val="20000"/>
              </a:spcBef>
              <a:buSzPct val="90000"/>
            </a:pP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dirty="0">
                <a:solidFill>
                  <a:srgbClr val="030305"/>
                </a:solidFill>
                <a:latin typeface="Verdana" panose="020B0604030504040204" pitchFamily="34" charset="0"/>
              </a:rPr>
              <a:t>对于处于同一等价类中的状态，可以选用其中任一状态作为代表即可，其他状态皆可省略，同时，</a:t>
            </a:r>
            <a:r>
              <a:rPr lang="zh-CN" altLang="en-US" sz="2800" dirty="0">
                <a:solidFill>
                  <a:schemeClr val="hlink"/>
                </a:solidFill>
                <a:latin typeface="Verdana" panose="020B0604030504040204" pitchFamily="34" charset="0"/>
              </a:rPr>
              <a:t>把所有引向省略状态的弧引向代表状态</a:t>
            </a:r>
            <a:r>
              <a:rPr lang="zh-CN" altLang="en-US" sz="2800" dirty="0">
                <a:solidFill>
                  <a:srgbClr val="030305"/>
                </a:solidFill>
                <a:latin typeface="Verdana" panose="020B0604030504040204" pitchFamily="34" charset="0"/>
              </a:rPr>
              <a:t>。</a:t>
            </a:r>
            <a:endParaRPr lang="zh-CN" altLang="en-US" sz="2800" b="0" dirty="0">
              <a:latin typeface="Arial" panose="020B0604020202020204" pitchFamily="34" charset="0"/>
            </a:endParaRPr>
          </a:p>
        </p:txBody>
      </p:sp>
      <p:sp>
        <p:nvSpPr>
          <p:cNvPr id="102403" name="AutoShape 4">
            <a:hlinkClick r:id="rId1" action="ppaction://hlinksldjump"/>
          </p:cNvPr>
          <p:cNvSpPr/>
          <p:nvPr/>
        </p:nvSpPr>
        <p:spPr>
          <a:xfrm>
            <a:off x="7885113" y="5661025"/>
            <a:ext cx="762000" cy="304800"/>
          </a:xfrm>
          <a:prstGeom prst="curvedDownArrow">
            <a:avLst>
              <a:gd name="adj1" fmla="val 50000"/>
              <a:gd name="adj2" fmla="val 100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02404" name="Rectangle 5"/>
          <p:cNvSpPr>
            <a:spLocks noGrp="1"/>
          </p:cNvSpPr>
          <p:nvPr>
            <p:ph type="title"/>
          </p:nvPr>
        </p:nvSpPr>
        <p:spPr>
          <a:xfrm>
            <a:off x="539750" y="2603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b="1" dirty="0">
                <a:solidFill>
                  <a:srgbClr val="FF0066"/>
                </a:solidFill>
              </a:rPr>
              <a:t>DFA</a:t>
            </a:r>
            <a:r>
              <a:rPr lang="zh-CN" altLang="en-US" b="1" dirty="0">
                <a:solidFill>
                  <a:srgbClr val="FF0066"/>
                </a:solidFill>
              </a:rPr>
              <a:t>最小化算法</a:t>
            </a:r>
            <a:r>
              <a:rPr lang="en-US" altLang="zh-CN" b="1" dirty="0">
                <a:solidFill>
                  <a:srgbClr val="FF0066"/>
                </a:solidFill>
              </a:rPr>
              <a:t>(</a:t>
            </a:r>
            <a:r>
              <a:rPr lang="zh-CN" altLang="en-US" b="1" dirty="0">
                <a:solidFill>
                  <a:srgbClr val="FF0066"/>
                </a:solidFill>
              </a:rPr>
              <a:t>续</a:t>
            </a:r>
            <a:r>
              <a:rPr lang="en-US" altLang="zh-CN" b="1" dirty="0">
                <a:solidFill>
                  <a:srgbClr val="FF0066"/>
                </a:solidFill>
              </a:rPr>
              <a:t>)</a:t>
            </a:r>
            <a:r>
              <a:rPr lang="zh-CN" altLang="en-US" b="1" dirty="0">
                <a:solidFill>
                  <a:srgbClr val="FF0066"/>
                </a:solidFill>
              </a:rPr>
              <a:t>：</a:t>
            </a:r>
            <a:endParaRPr lang="zh-CN" altLang="en-US" b="1" dirty="0">
              <a:solidFill>
                <a:srgbClr val="FF0066"/>
              </a:solidFill>
            </a:endParaRPr>
          </a:p>
        </p:txBody>
      </p:sp>
      <p:sp>
        <p:nvSpPr>
          <p:cNvPr id="10240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0240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sp>
        <p:nvSpPr>
          <p:cNvPr id="2" name="Rectangle 2"/>
          <p:cNvSpPr/>
          <p:nvPr/>
        </p:nvSpPr>
        <p:spPr>
          <a:xfrm>
            <a:off x="609600" y="1501775"/>
            <a:ext cx="7705725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spcBef>
                <a:spcPct val="20000"/>
              </a:spcBef>
              <a:buSzPct val="90000"/>
              <a:buAutoNum type="arabicPeriod" startAt="3"/>
            </a:pPr>
            <a:r>
              <a:rPr lang="zh-CN" altLang="en-US" sz="2800" dirty="0">
                <a:solidFill>
                  <a:schemeClr val="hlink"/>
                </a:solidFill>
                <a:latin typeface="宋体" panose="02010600030101010101" pitchFamily="2" charset="-122"/>
              </a:rPr>
              <a:t>递归</a:t>
            </a:r>
            <a:r>
              <a:rPr lang="zh-CN" altLang="en-US" sz="2800" dirty="0">
                <a:solidFill>
                  <a:srgbClr val="030305"/>
                </a:solidFill>
                <a:latin typeface="宋体" panose="02010600030101010101" pitchFamily="2" charset="-122"/>
              </a:rPr>
              <a:t>上述步骤2中细分等价类的工作，直到所有等价类都不能再细分为止。</a:t>
            </a:r>
            <a:endParaRPr lang="zh-CN" altLang="en-US" sz="28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charRg st="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17090">
                                            <p:txEl>
                                              <p:charRg st="1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基于等价类思想</a:t>
            </a:r>
            <a:r>
              <a:rPr lang="en-US" altLang="zh-CN"/>
              <a:t>——</a:t>
            </a:r>
            <a:r>
              <a:rPr lang="zh-CN" altLang="en-US">
                <a:sym typeface="+mn-ea"/>
              </a:rPr>
              <a:t>hopcroft</a:t>
            </a:r>
            <a:r>
              <a:rPr lang="zh-CN" altLang="en-US">
                <a:sym typeface="+mn-ea"/>
              </a:rPr>
              <a:t>算法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hopcroft ()</a:t>
            </a:r>
            <a:endParaRPr lang="zh-CN" altLang="en-US"/>
          </a:p>
          <a:p>
            <a:r>
              <a:rPr lang="zh-CN" altLang="en-US">
                <a:sym typeface="+mn-ea"/>
              </a:rPr>
              <a:t>    split all nodes into N, A</a:t>
            </a:r>
            <a:endParaRPr lang="zh-CN" altLang="en-US"/>
          </a:p>
          <a:p>
            <a:r>
              <a:rPr lang="zh-CN" altLang="en-US">
                <a:sym typeface="+mn-ea"/>
              </a:rPr>
              <a:t>    while (set is still changes)</a:t>
            </a:r>
            <a:endParaRPr lang="zh-CN" altLang="en-US"/>
          </a:p>
          <a:p>
            <a:r>
              <a:rPr lang="zh-CN" altLang="en-US">
                <a:sym typeface="+mn-ea"/>
              </a:rPr>
              <a:t>        split(s)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split(S)</a:t>
            </a:r>
            <a:endParaRPr lang="zh-CN" altLang="en-US"/>
          </a:p>
          <a:p>
            <a:r>
              <a:rPr lang="zh-CN" altLang="en-US"/>
              <a:t>    foreach (character c)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/>
              <a:t>if (c can split S)</a:t>
            </a:r>
            <a:endParaRPr lang="zh-CN" altLang="en-US"/>
          </a:p>
          <a:p>
            <a:r>
              <a:rPr lang="zh-CN" altLang="en-US"/>
              <a:t>            split S into T1, …, Tk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4853464" y="2852896"/>
            <a:ext cx="3809524" cy="137588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6083776" y="4827905"/>
            <a:ext cx="2294573" cy="1291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hopcroft ()</a:t>
            </a:r>
            <a:endParaRPr lang="zh-CN" altLang="en-US"/>
          </a:p>
          <a:p>
            <a:r>
              <a:rPr lang="zh-CN" altLang="en-US">
                <a:sym typeface="+mn-ea"/>
              </a:rPr>
              <a:t>   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 split all nodes into N, A</a:t>
            </a:r>
            <a:endParaRPr lang="zh-CN" altLang="en-US"/>
          </a:p>
          <a:p>
            <a:r>
              <a:rPr lang="zh-CN" altLang="en-US">
                <a:sym typeface="+mn-ea"/>
              </a:rPr>
              <a:t>    while (set is still changes)</a:t>
            </a:r>
            <a:endParaRPr lang="zh-CN" altLang="en-US"/>
          </a:p>
          <a:p>
            <a:r>
              <a:rPr lang="zh-CN" altLang="en-US">
                <a:sym typeface="+mn-ea"/>
              </a:rPr>
              <a:t>        split(s)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意思就是将图中所有的节点分成两部分，A（Accept）和 N（Non A），A 就是我们的终态，也叫作</a:t>
            </a:r>
            <a:r>
              <a:rPr lang="zh-CN" altLang="en-US"/>
              <a:t>接受态。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5796280" y="1772920"/>
            <a:ext cx="2961640" cy="238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27405" y="3573145"/>
            <a:ext cx="3358515" cy="967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 b="1">
                <a:solidFill>
                  <a:srgbClr val="FF0000"/>
                </a:solidFill>
              </a:rPr>
              <a:t>N 是 q 0；</a:t>
            </a:r>
            <a:endParaRPr lang="zh-CN" altLang="en-US" sz="1600" b="1">
              <a:solidFill>
                <a:srgbClr val="FF0000"/>
              </a:solidFill>
            </a:endParaRPr>
          </a:p>
          <a:p>
            <a:r>
              <a:rPr lang="zh-CN" altLang="en-US" sz="1600" b="1">
                <a:solidFill>
                  <a:srgbClr val="FF0000"/>
                </a:solidFill>
              </a:rPr>
              <a:t>A 是 {q1 ，q 2，q 3 }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hopcroft ()</a:t>
            </a:r>
            <a:endParaRPr lang="zh-CN" altLang="en-US"/>
          </a:p>
          <a:p>
            <a:r>
              <a:rPr lang="zh-CN" altLang="en-US">
                <a:sym typeface="+mn-ea"/>
              </a:rPr>
              <a:t>    split all nodes into N, A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while (set is still changes)</a:t>
            </a:r>
            <a:endParaRPr lang="zh-CN" altLang="en-US"/>
          </a:p>
          <a:p>
            <a:r>
              <a:rPr lang="zh-CN" altLang="en-US">
                <a:sym typeface="+mn-ea"/>
              </a:rPr>
              <a:t>        split(s)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判断同一个集合是否能够被分成指向</a:t>
            </a:r>
            <a:r>
              <a:rPr lang="zh-CN" altLang="en-US">
                <a:solidFill>
                  <a:srgbClr val="FF0000"/>
                </a:solidFill>
              </a:rPr>
              <a:t>不同集合的不同集合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5671185" y="1772920"/>
            <a:ext cx="3172460" cy="1860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710113" y="3289935"/>
            <a:ext cx="1905000" cy="12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" b="1">
                <a:solidFill>
                  <a:srgbClr val="FF0000"/>
                </a:solidFill>
              </a:rPr>
              <a:t>N 是 q 0；</a:t>
            </a:r>
            <a:endParaRPr lang="zh-CN" altLang="en-US" sz="100" b="1">
              <a:solidFill>
                <a:srgbClr val="FF0000"/>
              </a:solidFill>
            </a:endParaRPr>
          </a:p>
          <a:p>
            <a:r>
              <a:rPr lang="zh-CN" altLang="en-US" sz="100" b="1">
                <a:solidFill>
                  <a:srgbClr val="FF0000"/>
                </a:solidFill>
              </a:rPr>
              <a:t>A 是 {q1 ，q 2，q 3 }</a:t>
            </a:r>
            <a:endParaRPr lang="zh-CN" altLang="en-US" sz="1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809" y="3788728"/>
            <a:ext cx="718947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1500" b="1">
              <a:solidFill>
                <a:srgbClr val="FF0000"/>
              </a:solidFill>
            </a:endParaRPr>
          </a:p>
        </p:txBody>
      </p:sp>
      <p:pic>
        <p:nvPicPr>
          <p:cNvPr id="106" name="图片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6295073" y="5015865"/>
            <a:ext cx="2688431" cy="805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基于等价类思想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hopcroft算法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 split(S)</a:t>
            </a:r>
            <a:endParaRPr lang="zh-CN" altLang="en-US"/>
          </a:p>
          <a:p>
            <a:r>
              <a:rPr lang="zh-CN" altLang="en-US">
                <a:sym typeface="+mn-ea"/>
              </a:rPr>
              <a:t>    foreach (character c)</a:t>
            </a:r>
            <a:endParaRPr lang="zh-CN" altLang="en-US"/>
          </a:p>
          <a:p>
            <a:r>
              <a:rPr lang="zh-CN" altLang="en-US">
                <a:sym typeface="+mn-ea"/>
              </a:rPr>
              <a:t>       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 if (c can split S)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split S into T1, …, Tk</a:t>
            </a:r>
            <a:endParaRPr lang="zh-CN" altLang="en-US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3501231"/>
            <a:ext cx="3095149" cy="271224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00404" y="3698240"/>
            <a:ext cx="3409474" cy="251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500"/>
              <a:t>q1;</a:t>
            </a:r>
            <a:r>
              <a:rPr lang="en-US" altLang="zh-CN" sz="1500"/>
              <a:t>q</a:t>
            </a:r>
            <a:r>
              <a:rPr lang="zh-CN" altLang="en-US" sz="1500"/>
              <a:t>2;q</a:t>
            </a:r>
            <a:r>
              <a:rPr lang="en-US" altLang="zh-CN" sz="1500"/>
              <a:t>3</a:t>
            </a:r>
            <a:r>
              <a:rPr lang="zh-CN" altLang="en-US" sz="1500"/>
              <a:t>都有对状态a 的转移，但是q</a:t>
            </a:r>
            <a:r>
              <a:rPr lang="en-US" altLang="zh-CN" sz="1500"/>
              <a:t>1</a:t>
            </a:r>
            <a:r>
              <a:rPr lang="zh-CN" altLang="en-US" sz="1500"/>
              <a:t>和q</a:t>
            </a:r>
            <a:r>
              <a:rPr lang="en-US" altLang="zh-CN" sz="1500"/>
              <a:t>2</a:t>
            </a:r>
            <a:r>
              <a:rPr lang="zh-CN" altLang="en-US" sz="1500"/>
              <a:t>转移到了同样的一个状态 S2，</a:t>
            </a:r>
            <a:r>
              <a:rPr lang="en-US" altLang="zh-CN" sz="1500"/>
              <a:t>q</a:t>
            </a:r>
            <a:r>
              <a:rPr lang="zh-CN" altLang="en-US" sz="1500"/>
              <a:t>3转移到了 S3。所以q</a:t>
            </a:r>
            <a:r>
              <a:rPr lang="en-US" altLang="zh-CN" sz="1500"/>
              <a:t>1</a:t>
            </a:r>
            <a:r>
              <a:rPr lang="zh-CN" altLang="en-US" sz="1500"/>
              <a:t>，</a:t>
            </a:r>
            <a:r>
              <a:rPr lang="en-US" altLang="zh-CN" sz="1500"/>
              <a:t>q2</a:t>
            </a:r>
            <a:r>
              <a:rPr lang="zh-CN" altLang="en-US" sz="1500"/>
              <a:t>可以看做一组，因为它们对 a 的行为是一致的，都到了 S2。q3单独一组。所以 a这个字符将S1切为了两个子集。</a:t>
            </a:r>
            <a:r>
              <a:rPr lang="zh-CN" altLang="en-US" sz="1500">
                <a:solidFill>
                  <a:srgbClr val="FF0000"/>
                </a:solidFill>
              </a:rPr>
              <a:t>这就是等价类的思想。</a:t>
            </a:r>
            <a:endParaRPr lang="zh-CN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668655" y="1412716"/>
            <a:ext cx="3293745" cy="14792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067493" y="1273493"/>
            <a:ext cx="4892516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N : {q 0 , q 1 , q 2 , q 4 }</a:t>
            </a:r>
            <a:endParaRPr lang="zh-CN" altLang="en-US" sz="1600"/>
          </a:p>
          <a:p>
            <a:r>
              <a:rPr lang="zh-CN" altLang="en-US" sz="1600"/>
              <a:t>A : {q 3 , q 5  }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1. </a:t>
            </a:r>
            <a:r>
              <a:rPr lang="zh-CN" altLang="en-US" sz="1600"/>
              <a:t>在 N 中q 0  和q 1  在接受 e 的条件下最终得到的状态还是在 N 的内部，但是q </a:t>
            </a:r>
            <a:r>
              <a:rPr lang="en-US" altLang="zh-CN" sz="1600"/>
              <a:t>2</a:t>
            </a:r>
            <a:r>
              <a:rPr lang="zh-CN" altLang="en-US" sz="1600"/>
              <a:t>  和q 4  接受e的条件下得到的状态是A。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所以可以将其根据 e 拆分成 {q 0 , q 1 },{q 2 , q 4 },{q 3 , q 5 }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4140359" y="4255929"/>
            <a:ext cx="4706779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2. </a:t>
            </a:r>
            <a:r>
              <a:rPr lang="zh-CN" altLang="en-US" sz="1600"/>
              <a:t>对于q 2  和q 4  都可以接受e，而且最终达到的状态一致，所以不能再进行切分。</a:t>
            </a:r>
            <a:endParaRPr lang="zh-CN" altLang="en-US" sz="1600"/>
          </a:p>
          <a:p>
            <a:r>
              <a:rPr lang="en-US" altLang="zh-CN" sz="1600"/>
              <a:t> 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3962400" y="5085874"/>
            <a:ext cx="4897279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3. </a:t>
            </a:r>
            <a:r>
              <a:rPr lang="zh-CN" altLang="en-US" sz="1600"/>
              <a:t>q 0 和q 1 ，在接受 e 的时候，q 0  最终得到还是在 {q 0 , q 1  }这个状态的结合中，q 1  却会落在{q 2 , q 4  } 的状态中，所以可以将q 0 和q 1 分为{q 0},{q 1}。</a:t>
            </a:r>
            <a:endParaRPr lang="zh-CN" altLang="en-US" sz="1600"/>
          </a:p>
          <a:p>
            <a:endParaRPr lang="zh-CN" altLang="en-US" sz="1600"/>
          </a:p>
        </p:txBody>
      </p:sp>
      <p:pic>
        <p:nvPicPr>
          <p:cNvPr id="108" name="图片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467836" y="3766344"/>
            <a:ext cx="3386614" cy="101965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3"/>
          <a:stretch>
            <a:fillRect/>
          </a:stretch>
        </p:blipFill>
        <p:spPr>
          <a:xfrm>
            <a:off x="611664" y="5228908"/>
            <a:ext cx="3077528" cy="77819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grpSp>
        <p:nvGrpSpPr>
          <p:cNvPr id="103426" name="Group 2"/>
          <p:cNvGrpSpPr/>
          <p:nvPr/>
        </p:nvGrpSpPr>
        <p:grpSpPr>
          <a:xfrm>
            <a:off x="1019175" y="1023938"/>
            <a:ext cx="6361113" cy="1295400"/>
            <a:chOff x="642" y="645"/>
            <a:chExt cx="4007" cy="816"/>
          </a:xfrm>
        </p:grpSpPr>
        <p:sp>
          <p:nvSpPr>
            <p:cNvPr id="103427" name="Oval 3"/>
            <p:cNvSpPr/>
            <p:nvPr/>
          </p:nvSpPr>
          <p:spPr>
            <a:xfrm>
              <a:off x="930" y="1125"/>
              <a:ext cx="360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03428" name="Line 4"/>
            <p:cNvSpPr/>
            <p:nvPr/>
          </p:nvSpPr>
          <p:spPr>
            <a:xfrm>
              <a:off x="642" y="1317"/>
              <a:ext cx="28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3429" name="Line 5"/>
            <p:cNvSpPr/>
            <p:nvPr/>
          </p:nvSpPr>
          <p:spPr>
            <a:xfrm>
              <a:off x="1314" y="1317"/>
              <a:ext cx="816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3430" name="Rectangle 6"/>
            <p:cNvSpPr/>
            <p:nvPr/>
          </p:nvSpPr>
          <p:spPr>
            <a:xfrm>
              <a:off x="1410" y="1029"/>
              <a:ext cx="624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8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</a:t>
              </a:r>
              <a:endParaRPr lang="en-US" altLang="zh-CN" sz="28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31" name="Oval 7"/>
            <p:cNvSpPr/>
            <p:nvPr/>
          </p:nvSpPr>
          <p:spPr>
            <a:xfrm>
              <a:off x="2130" y="1125"/>
              <a:ext cx="366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03432" name="Oval 8"/>
            <p:cNvSpPr/>
            <p:nvPr/>
          </p:nvSpPr>
          <p:spPr>
            <a:xfrm>
              <a:off x="2203" y="1200"/>
              <a:ext cx="220" cy="18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3433" name="Rectangle 9"/>
            <p:cNvSpPr/>
            <p:nvPr/>
          </p:nvSpPr>
          <p:spPr>
            <a:xfrm>
              <a:off x="2562" y="981"/>
              <a:ext cx="1200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8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letter|digit</a:t>
              </a:r>
              <a:endParaRPr lang="en-US" altLang="zh-CN" sz="28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34" name="Line 10"/>
            <p:cNvSpPr/>
            <p:nvPr/>
          </p:nvSpPr>
          <p:spPr>
            <a:xfrm>
              <a:off x="2514" y="1317"/>
              <a:ext cx="1296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3435" name="Oval 11"/>
            <p:cNvSpPr/>
            <p:nvPr/>
          </p:nvSpPr>
          <p:spPr>
            <a:xfrm>
              <a:off x="3810" y="1125"/>
              <a:ext cx="366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03436" name="Oval 12"/>
            <p:cNvSpPr/>
            <p:nvPr/>
          </p:nvSpPr>
          <p:spPr>
            <a:xfrm>
              <a:off x="3883" y="1200"/>
              <a:ext cx="220" cy="18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03437" name="AutoShape 13"/>
            <p:cNvCxnSpPr/>
            <p:nvPr/>
          </p:nvCxnSpPr>
          <p:spPr>
            <a:xfrm rot="5400000" flipV="1">
              <a:off x="3983" y="997"/>
              <a:ext cx="1" cy="254"/>
            </a:xfrm>
            <a:prstGeom prst="curvedConnector3">
              <a:avLst>
                <a:gd name="adj1" fmla="val -19300009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438" name="Rectangle 14"/>
            <p:cNvSpPr/>
            <p:nvPr/>
          </p:nvSpPr>
          <p:spPr>
            <a:xfrm>
              <a:off x="3378" y="645"/>
              <a:ext cx="1271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8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letter|digi</a:t>
              </a: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32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9151" name="Rectangle 15"/>
          <p:cNvSpPr/>
          <p:nvPr/>
        </p:nvSpPr>
        <p:spPr>
          <a:xfrm>
            <a:off x="611188" y="2420938"/>
            <a:ext cx="8281987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(1)首先划分为两个等价类：{2，3}，{1}</a:t>
            </a:r>
            <a:endParaRPr lang="en-US" altLang="zh-CN" sz="3200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440" name="Rectangle 16"/>
          <p:cNvSpPr/>
          <p:nvPr/>
        </p:nvSpPr>
        <p:spPr>
          <a:xfrm>
            <a:off x="500063" y="500063"/>
            <a:ext cx="7345362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例：将下图所示的</a:t>
            </a: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DFA M</a:t>
            </a: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最小化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19153" name="Rectangle 17"/>
          <p:cNvSpPr/>
          <p:nvPr/>
        </p:nvSpPr>
        <p:spPr>
          <a:xfrm>
            <a:off x="614363" y="2971800"/>
            <a:ext cx="7921625" cy="2041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(2) 对于输入符号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letter:</a:t>
            </a:r>
            <a:endParaRPr lang="en-US" altLang="zh-CN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     T(2,letter)=3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T(3,letter)=3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 </a:t>
            </a:r>
            <a:endParaRPr lang="en-US" altLang="zh-CN" sz="3200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对于输入符号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digit:</a:t>
            </a:r>
            <a:endParaRPr lang="en-US" altLang="zh-CN" sz="3200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     T(2,digit)=3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T(3,digit)=3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zh-CN" altLang="en-US" sz="3200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44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0344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5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53">
                                            <p:txEl>
                                              <p:charRg st="1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53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53">
                                            <p:txEl>
                                              <p:charRg st="72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1" grpId="0"/>
      <p:bldP spid="21915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grpSp>
        <p:nvGrpSpPr>
          <p:cNvPr id="2" name="Group 2"/>
          <p:cNvGrpSpPr/>
          <p:nvPr/>
        </p:nvGrpSpPr>
        <p:grpSpPr>
          <a:xfrm>
            <a:off x="727075" y="3224213"/>
            <a:ext cx="3657600" cy="1219200"/>
            <a:chOff x="597" y="1933"/>
            <a:chExt cx="2304" cy="768"/>
          </a:xfrm>
        </p:grpSpPr>
        <p:sp>
          <p:nvSpPr>
            <p:cNvPr id="104451" name="Line 3"/>
            <p:cNvSpPr/>
            <p:nvPr/>
          </p:nvSpPr>
          <p:spPr>
            <a:xfrm>
              <a:off x="1269" y="2509"/>
              <a:ext cx="816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4452" name="Rectangle 4"/>
            <p:cNvSpPr/>
            <p:nvPr/>
          </p:nvSpPr>
          <p:spPr>
            <a:xfrm>
              <a:off x="1365" y="2221"/>
              <a:ext cx="624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letter</a:t>
              </a:r>
              <a:endParaRPr lang="en-US" altLang="zh-CN" sz="3200" baseline="300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104453" name="Group 5"/>
            <p:cNvGrpSpPr/>
            <p:nvPr/>
          </p:nvGrpSpPr>
          <p:grpSpPr>
            <a:xfrm>
              <a:off x="597" y="2317"/>
              <a:ext cx="1902" cy="384"/>
              <a:chOff x="2448" y="3696"/>
              <a:chExt cx="1902" cy="384"/>
            </a:xfrm>
          </p:grpSpPr>
          <p:sp>
            <p:nvSpPr>
              <p:cNvPr id="104454" name="Oval 6"/>
              <p:cNvSpPr/>
              <p:nvPr/>
            </p:nvSpPr>
            <p:spPr>
              <a:xfrm>
                <a:off x="2736" y="3696"/>
                <a:ext cx="360" cy="33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zh-CN" altLang="en-US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04455" name="Line 7"/>
              <p:cNvSpPr/>
              <p:nvPr/>
            </p:nvSpPr>
            <p:spPr>
              <a:xfrm>
                <a:off x="2448" y="3888"/>
                <a:ext cx="288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4456" name="Oval 8"/>
              <p:cNvSpPr/>
              <p:nvPr/>
            </p:nvSpPr>
            <p:spPr>
              <a:xfrm>
                <a:off x="3984" y="3744"/>
                <a:ext cx="366" cy="33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04457" name="Oval 9"/>
              <p:cNvSpPr/>
              <p:nvPr/>
            </p:nvSpPr>
            <p:spPr>
              <a:xfrm>
                <a:off x="4057" y="3819"/>
                <a:ext cx="220" cy="18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3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cxnSp>
          <p:nvCxnSpPr>
            <p:cNvPr id="104458" name="AutoShape 10"/>
            <p:cNvCxnSpPr/>
            <p:nvPr/>
          </p:nvCxnSpPr>
          <p:spPr>
            <a:xfrm rot="5400000" flipV="1">
              <a:off x="2306" y="2261"/>
              <a:ext cx="1" cy="254"/>
            </a:xfrm>
            <a:prstGeom prst="curvedConnector3">
              <a:avLst>
                <a:gd name="adj1" fmla="val -19300009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459" name="Rectangle 11"/>
            <p:cNvSpPr/>
            <p:nvPr/>
          </p:nvSpPr>
          <p:spPr>
            <a:xfrm>
              <a:off x="1701" y="1933"/>
              <a:ext cx="1200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8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letter|digit</a:t>
              </a:r>
              <a:endParaRPr lang="en-US" altLang="zh-CN" sz="28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4460" name="Rectangle 12"/>
          <p:cNvSpPr/>
          <p:nvPr/>
        </p:nvSpPr>
        <p:spPr>
          <a:xfrm>
            <a:off x="539750" y="1196975"/>
            <a:ext cx="7488238" cy="1554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同一等价类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{2，3}</a:t>
            </a: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中的状态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，3</a:t>
            </a: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不能被任何输入符号</a:t>
            </a:r>
            <a:r>
              <a:rPr lang="zh-CN" altLang="en-US" sz="3200" dirty="0">
                <a:solidFill>
                  <a:srgbClr val="FF3399"/>
                </a:solidFill>
                <a:latin typeface="宋体" panose="02010600030101010101" pitchFamily="2" charset="-122"/>
              </a:rPr>
              <a:t>所区分</a:t>
            </a: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。故状态集合</a:t>
            </a:r>
            <a:r>
              <a:rPr lang="zh-CN" altLang="en-US" sz="3200" dirty="0">
                <a:solidFill>
                  <a:schemeClr val="hlink"/>
                </a:solidFill>
                <a:latin typeface="宋体" panose="02010600030101010101" pitchFamily="2" charset="-122"/>
              </a:rPr>
              <a:t>最终划分为两个等价类</a:t>
            </a: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{2，3}，{1}</a:t>
            </a: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。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104461" name="Rectangle 13"/>
          <p:cNvSpPr/>
          <p:nvPr/>
        </p:nvSpPr>
        <p:spPr>
          <a:xfrm>
            <a:off x="582613" y="2576513"/>
            <a:ext cx="5695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最小化后的</a:t>
            </a: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DFA M</a:t>
            </a: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如下图所示。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727075" y="3081338"/>
            <a:ext cx="6361113" cy="1295400"/>
            <a:chOff x="642" y="645"/>
            <a:chExt cx="4007" cy="816"/>
          </a:xfrm>
        </p:grpSpPr>
        <p:sp>
          <p:nvSpPr>
            <p:cNvPr id="104463" name="Oval 15"/>
            <p:cNvSpPr/>
            <p:nvPr/>
          </p:nvSpPr>
          <p:spPr>
            <a:xfrm>
              <a:off x="930" y="1125"/>
              <a:ext cx="360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04464" name="Line 16"/>
            <p:cNvSpPr/>
            <p:nvPr/>
          </p:nvSpPr>
          <p:spPr>
            <a:xfrm>
              <a:off x="642" y="1317"/>
              <a:ext cx="28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4465" name="Line 17"/>
            <p:cNvSpPr/>
            <p:nvPr/>
          </p:nvSpPr>
          <p:spPr>
            <a:xfrm>
              <a:off x="1314" y="1317"/>
              <a:ext cx="816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4466" name="Rectangle 18"/>
            <p:cNvSpPr/>
            <p:nvPr/>
          </p:nvSpPr>
          <p:spPr>
            <a:xfrm>
              <a:off x="1410" y="1029"/>
              <a:ext cx="624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8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</a:t>
              </a:r>
              <a:r>
                <a:rPr lang="en-US" altLang="zh-CN" sz="28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r</a:t>
              </a:r>
              <a:endParaRPr lang="en-US" altLang="zh-CN" sz="2800" baseline="300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4467" name="Oval 19"/>
            <p:cNvSpPr/>
            <p:nvPr/>
          </p:nvSpPr>
          <p:spPr>
            <a:xfrm>
              <a:off x="2130" y="1125"/>
              <a:ext cx="366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04468" name="Oval 20"/>
            <p:cNvSpPr/>
            <p:nvPr/>
          </p:nvSpPr>
          <p:spPr>
            <a:xfrm>
              <a:off x="2203" y="1200"/>
              <a:ext cx="220" cy="18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4469" name="Rectangle 21"/>
            <p:cNvSpPr/>
            <p:nvPr/>
          </p:nvSpPr>
          <p:spPr>
            <a:xfrm>
              <a:off x="2562" y="981"/>
              <a:ext cx="1200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8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letter|digit</a:t>
              </a:r>
              <a:endParaRPr lang="en-US" altLang="zh-CN" sz="28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70" name="Line 22"/>
            <p:cNvSpPr/>
            <p:nvPr/>
          </p:nvSpPr>
          <p:spPr>
            <a:xfrm>
              <a:off x="2514" y="1317"/>
              <a:ext cx="1296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4471" name="Oval 23"/>
            <p:cNvSpPr/>
            <p:nvPr/>
          </p:nvSpPr>
          <p:spPr>
            <a:xfrm>
              <a:off x="3810" y="1125"/>
              <a:ext cx="366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04472" name="Oval 24"/>
            <p:cNvSpPr/>
            <p:nvPr/>
          </p:nvSpPr>
          <p:spPr>
            <a:xfrm>
              <a:off x="3883" y="1200"/>
              <a:ext cx="220" cy="18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04473" name="AutoShape 25"/>
            <p:cNvCxnSpPr/>
            <p:nvPr/>
          </p:nvCxnSpPr>
          <p:spPr>
            <a:xfrm rot="5400000" flipV="1">
              <a:off x="3983" y="997"/>
              <a:ext cx="1" cy="254"/>
            </a:xfrm>
            <a:prstGeom prst="curvedConnector3">
              <a:avLst>
                <a:gd name="adj1" fmla="val -19300009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474" name="Rectangle 26"/>
            <p:cNvSpPr/>
            <p:nvPr/>
          </p:nvSpPr>
          <p:spPr>
            <a:xfrm>
              <a:off x="3378" y="645"/>
              <a:ext cx="1271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8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letter|digit</a:t>
              </a:r>
              <a:endParaRPr lang="en-US" altLang="zh-CN" sz="28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4475" name="AutoShape 27">
            <a:hlinkClick r:id="rId1" action="ppaction://hlinksldjump"/>
          </p:cNvPr>
          <p:cNvSpPr/>
          <p:nvPr/>
        </p:nvSpPr>
        <p:spPr>
          <a:xfrm>
            <a:off x="6858000" y="4953000"/>
            <a:ext cx="762000" cy="533400"/>
          </a:xfrm>
          <a:prstGeom prst="curvedUpArrow">
            <a:avLst>
              <a:gd name="adj1" fmla="val 28571"/>
              <a:gd name="adj2" fmla="val 57142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04476" name="Rectangle 2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2.4.3 将</a:t>
            </a:r>
            <a:r>
              <a:rPr lang="en-US" altLang="zh-CN" b="1" dirty="0">
                <a:latin typeface="方正舒体" panose="02010601030101010101" pitchFamily="2" charset="-122"/>
              </a:rPr>
              <a:t>DFA</a:t>
            </a:r>
            <a:r>
              <a:rPr lang="zh-CN" altLang="en-US" b="1" dirty="0">
                <a:latin typeface="方正舒体" panose="02010601030101010101" pitchFamily="2" charset="-122"/>
              </a:rPr>
              <a:t>中的状态数最小化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0447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04478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05474" name="Rectangle 2"/>
          <p:cNvSpPr>
            <a:spLocks noGrp="1"/>
          </p:cNvSpPr>
          <p:nvPr>
            <p:ph idx="1"/>
          </p:nvPr>
        </p:nvSpPr>
        <p:spPr>
          <a:xfrm>
            <a:off x="438150" y="561975"/>
            <a:ext cx="7704138" cy="4572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030305"/>
                </a:solidFill>
                <a:latin typeface="宋体" panose="02010600030101010101" pitchFamily="2" charset="-122"/>
              </a:rPr>
              <a:t>例：将下图所示的</a:t>
            </a:r>
            <a:r>
              <a:rPr lang="en-US" altLang="zh-CN" sz="2800" dirty="0">
                <a:solidFill>
                  <a:srgbClr val="030305"/>
                </a:solidFill>
                <a:latin typeface="宋体" panose="02010600030101010101" pitchFamily="2" charset="-122"/>
              </a:rPr>
              <a:t>DFA M</a:t>
            </a:r>
            <a:r>
              <a:rPr lang="zh-CN" altLang="en-US" sz="2800" dirty="0">
                <a:solidFill>
                  <a:srgbClr val="030305"/>
                </a:solidFill>
                <a:latin typeface="宋体" panose="02010600030101010101" pitchFamily="2" charset="-122"/>
              </a:rPr>
              <a:t>最小化</a:t>
            </a:r>
            <a:endParaRPr lang="zh-CN" altLang="en-US" sz="28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grpSp>
        <p:nvGrpSpPr>
          <p:cNvPr id="105475" name="Group 33"/>
          <p:cNvGrpSpPr/>
          <p:nvPr/>
        </p:nvGrpSpPr>
        <p:grpSpPr>
          <a:xfrm>
            <a:off x="1692275" y="981075"/>
            <a:ext cx="4175125" cy="2459038"/>
            <a:chOff x="1066" y="618"/>
            <a:chExt cx="2630" cy="1549"/>
          </a:xfrm>
        </p:grpSpPr>
        <p:sp>
          <p:nvSpPr>
            <p:cNvPr id="105476" name="Text Box 22"/>
            <p:cNvSpPr txBox="1"/>
            <p:nvPr/>
          </p:nvSpPr>
          <p:spPr>
            <a:xfrm>
              <a:off x="1738" y="1802"/>
              <a:ext cx="2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b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105477" name="Group 32"/>
            <p:cNvGrpSpPr/>
            <p:nvPr/>
          </p:nvGrpSpPr>
          <p:grpSpPr>
            <a:xfrm>
              <a:off x="1066" y="618"/>
              <a:ext cx="2630" cy="1112"/>
              <a:chOff x="1066" y="618"/>
              <a:chExt cx="2630" cy="1112"/>
            </a:xfrm>
          </p:grpSpPr>
          <p:sp>
            <p:nvSpPr>
              <p:cNvPr id="105478" name="Text Box 3"/>
              <p:cNvSpPr txBox="1"/>
              <p:nvPr/>
            </p:nvSpPr>
            <p:spPr>
              <a:xfrm>
                <a:off x="2744" y="618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5479" name="Oval 4"/>
              <p:cNvSpPr/>
              <p:nvPr/>
            </p:nvSpPr>
            <p:spPr>
              <a:xfrm>
                <a:off x="1241" y="1072"/>
                <a:ext cx="293" cy="178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0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5480" name="Oval 5"/>
              <p:cNvSpPr/>
              <p:nvPr/>
            </p:nvSpPr>
            <p:spPr>
              <a:xfrm>
                <a:off x="2001" y="1050"/>
                <a:ext cx="292" cy="19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1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5481" name="Oval 6"/>
              <p:cNvSpPr/>
              <p:nvPr/>
            </p:nvSpPr>
            <p:spPr>
              <a:xfrm>
                <a:off x="2586" y="1058"/>
                <a:ext cx="292" cy="19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3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5482" name="Oval 7"/>
              <p:cNvSpPr/>
              <p:nvPr/>
            </p:nvSpPr>
            <p:spPr>
              <a:xfrm>
                <a:off x="1709" y="1538"/>
                <a:ext cx="292" cy="19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2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5483" name="Line 8"/>
              <p:cNvSpPr/>
              <p:nvPr/>
            </p:nvSpPr>
            <p:spPr>
              <a:xfrm>
                <a:off x="1066" y="1010"/>
                <a:ext cx="175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cxnSp>
            <p:nvCxnSpPr>
              <p:cNvPr id="105484" name="AutoShape 9"/>
              <p:cNvCxnSpPr>
                <a:stCxn id="105479" idx="6"/>
                <a:endCxn id="105480" idx="2"/>
              </p:cNvCxnSpPr>
              <p:nvPr/>
            </p:nvCxnSpPr>
            <p:spPr>
              <a:xfrm flipV="1">
                <a:off x="1534" y="1146"/>
                <a:ext cx="467" cy="15"/>
              </a:xfrm>
              <a:prstGeom prst="curvedConnector3">
                <a:avLst>
                  <a:gd name="adj1" fmla="val 49894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5485" name="AutoShape 10"/>
              <p:cNvCxnSpPr>
                <a:stCxn id="105480" idx="6"/>
                <a:endCxn id="105481" idx="2"/>
              </p:cNvCxnSpPr>
              <p:nvPr/>
            </p:nvCxnSpPr>
            <p:spPr>
              <a:xfrm>
                <a:off x="2293" y="1146"/>
                <a:ext cx="293" cy="8"/>
              </a:xfrm>
              <a:prstGeom prst="curvedConnector3">
                <a:avLst>
                  <a:gd name="adj1" fmla="val 50000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5486" name="AutoShape 11"/>
              <p:cNvCxnSpPr>
                <a:stCxn id="105481" idx="6"/>
                <a:endCxn id="105481" idx="2"/>
              </p:cNvCxnSpPr>
              <p:nvPr/>
            </p:nvCxnSpPr>
            <p:spPr>
              <a:xfrm>
                <a:off x="2878" y="1154"/>
                <a:ext cx="526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5487" name="AutoShape 12"/>
              <p:cNvCxnSpPr>
                <a:stCxn id="105479" idx="4"/>
                <a:endCxn id="105482" idx="1"/>
              </p:cNvCxnSpPr>
              <p:nvPr/>
            </p:nvCxnSpPr>
            <p:spPr>
              <a:xfrm rot="-5400000" flipH="1">
                <a:off x="1412" y="1226"/>
                <a:ext cx="316" cy="364"/>
              </a:xfrm>
              <a:prstGeom prst="curvedConnector3">
                <a:avLst>
                  <a:gd name="adj1" fmla="val 45569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5488" name="AutoShape 13"/>
              <p:cNvCxnSpPr>
                <a:stCxn id="105482" idx="0"/>
                <a:endCxn id="105480" idx="4"/>
              </p:cNvCxnSpPr>
              <p:nvPr/>
            </p:nvCxnSpPr>
            <p:spPr>
              <a:xfrm rot="-5400000">
                <a:off x="1853" y="1244"/>
                <a:ext cx="296" cy="292"/>
              </a:xfrm>
              <a:prstGeom prst="curvedConnector3">
                <a:avLst>
                  <a:gd name="adj1" fmla="val 50000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5489" name="AutoShape 14"/>
              <p:cNvCxnSpPr>
                <a:stCxn id="105480" idx="1"/>
                <a:endCxn id="105480" idx="0"/>
              </p:cNvCxnSpPr>
              <p:nvPr/>
            </p:nvCxnSpPr>
            <p:spPr>
              <a:xfrm rot="-5400000">
                <a:off x="2080" y="1011"/>
                <a:ext cx="28" cy="103"/>
              </a:xfrm>
              <a:prstGeom prst="curvedConnector3">
                <a:avLst>
                  <a:gd name="adj1" fmla="val 614287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5490" name="AutoShape 15"/>
              <p:cNvCxnSpPr>
                <a:stCxn id="105482" idx="3"/>
                <a:endCxn id="105482" idx="5"/>
              </p:cNvCxnSpPr>
              <p:nvPr/>
            </p:nvCxnSpPr>
            <p:spPr>
              <a:xfrm rot="-5400000" flipH="1">
                <a:off x="1853" y="1598"/>
                <a:ext cx="1" cy="206"/>
              </a:xfrm>
              <a:prstGeom prst="curvedConnector3">
                <a:avLst>
                  <a:gd name="adj1" fmla="val 17200009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5491" name="AutoShape 16"/>
              <p:cNvCxnSpPr>
                <a:stCxn id="105481" idx="4"/>
                <a:endCxn id="105480" idx="5"/>
              </p:cNvCxnSpPr>
              <p:nvPr/>
            </p:nvCxnSpPr>
            <p:spPr>
              <a:xfrm rot="-5400000" flipV="1">
                <a:off x="2473" y="991"/>
                <a:ext cx="36" cy="482"/>
              </a:xfrm>
              <a:prstGeom prst="curvedConnector3">
                <a:avLst>
                  <a:gd name="adj1" fmla="val -400000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5492" name="AutoShape 17"/>
              <p:cNvCxnSpPr>
                <a:stCxn id="105481" idx="4"/>
                <a:endCxn id="105480" idx="7"/>
              </p:cNvCxnSpPr>
              <p:nvPr/>
            </p:nvCxnSpPr>
            <p:spPr>
              <a:xfrm rot="-5400000" flipH="1" flipV="1">
                <a:off x="2889" y="360"/>
                <a:ext cx="76" cy="1357"/>
              </a:xfrm>
              <a:prstGeom prst="curvedConnector3">
                <a:avLst>
                  <a:gd name="adj1" fmla="val -189472"/>
                </a:avLst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5493" name="Text Box 18"/>
              <p:cNvSpPr txBox="1"/>
              <p:nvPr/>
            </p:nvSpPr>
            <p:spPr>
              <a:xfrm>
                <a:off x="1923" y="1306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5494" name="Text Box 19"/>
              <p:cNvSpPr txBox="1"/>
              <p:nvPr/>
            </p:nvSpPr>
            <p:spPr>
              <a:xfrm>
                <a:off x="2352" y="1314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5495" name="Text Box 20"/>
              <p:cNvSpPr txBox="1"/>
              <p:nvPr/>
            </p:nvSpPr>
            <p:spPr>
              <a:xfrm>
                <a:off x="2019" y="618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5496" name="Text Box 21"/>
              <p:cNvSpPr txBox="1"/>
              <p:nvPr/>
            </p:nvSpPr>
            <p:spPr>
              <a:xfrm>
                <a:off x="1592" y="914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5497" name="Text Box 23"/>
              <p:cNvSpPr txBox="1"/>
              <p:nvPr/>
            </p:nvSpPr>
            <p:spPr>
              <a:xfrm>
                <a:off x="2971" y="845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b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5498" name="Text Box 24"/>
              <p:cNvSpPr txBox="1"/>
              <p:nvPr/>
            </p:nvSpPr>
            <p:spPr>
              <a:xfrm>
                <a:off x="1300" y="1298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b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5499" name="Text Box 25"/>
              <p:cNvSpPr txBox="1"/>
              <p:nvPr/>
            </p:nvSpPr>
            <p:spPr>
              <a:xfrm>
                <a:off x="2291" y="845"/>
                <a:ext cx="293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b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grpSp>
            <p:nvGrpSpPr>
              <p:cNvPr id="105500" name="Group 26"/>
              <p:cNvGrpSpPr/>
              <p:nvPr/>
            </p:nvGrpSpPr>
            <p:grpSpPr>
              <a:xfrm>
                <a:off x="3404" y="1010"/>
                <a:ext cx="292" cy="240"/>
                <a:chOff x="4754" y="2824"/>
                <a:chExt cx="366" cy="336"/>
              </a:xfrm>
            </p:grpSpPr>
            <p:sp>
              <p:nvSpPr>
                <p:cNvPr id="105501" name="Oval 27"/>
                <p:cNvSpPr/>
                <p:nvPr/>
              </p:nvSpPr>
              <p:spPr>
                <a:xfrm>
                  <a:off x="4754" y="2824"/>
                  <a:ext cx="366" cy="336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</a:pPr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05502" name="Oval 28"/>
                <p:cNvSpPr/>
                <p:nvPr/>
              </p:nvSpPr>
              <p:spPr>
                <a:xfrm>
                  <a:off x="4827" y="2899"/>
                  <a:ext cx="220" cy="186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spcBef>
                      <a:spcPct val="20000"/>
                    </a:spcBef>
                    <a:buSzPct val="90000"/>
                  </a:pPr>
                  <a:r>
                    <a:rPr lang="zh-CN" altLang="en-US" sz="3200" dirty="0">
                      <a:solidFill>
                        <a:srgbClr val="030305"/>
                      </a:solidFill>
                      <a:latin typeface="宋体" panose="02010600030101010101" pitchFamily="2" charset="-122"/>
                    </a:rPr>
                    <a:t>4</a:t>
                  </a:r>
                  <a:endPara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01383" name="Rectangle 29"/>
          <p:cNvSpPr/>
          <p:nvPr/>
        </p:nvSpPr>
        <p:spPr>
          <a:xfrm>
            <a:off x="323850" y="3429000"/>
            <a:ext cx="7704138" cy="1152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609600" indent="-609600">
              <a:spcBef>
                <a:spcPct val="20000"/>
              </a:spcBef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首先将状态集划分为</a:t>
            </a:r>
            <a:r>
              <a:rPr lang="zh-CN" altLang="en-US" sz="3200" dirty="0">
                <a:solidFill>
                  <a:srgbClr val="FF0066"/>
                </a:solidFill>
                <a:latin typeface="宋体" panose="02010600030101010101" pitchFamily="2" charset="-122"/>
              </a:rPr>
              <a:t>两个等价类</a:t>
            </a: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{4}，{0,1,2,3}</a:t>
            </a:r>
            <a:endParaRPr lang="zh-CN" altLang="en-US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504" name="AutoShape 31">
            <a:hlinkClick r:id="rId1" action="ppaction://hlinksldjump"/>
          </p:cNvPr>
          <p:cNvSpPr/>
          <p:nvPr/>
        </p:nvSpPr>
        <p:spPr>
          <a:xfrm>
            <a:off x="7380288" y="5661025"/>
            <a:ext cx="685800" cy="381000"/>
          </a:xfrm>
          <a:prstGeom prst="curvedDownArrow">
            <a:avLst>
              <a:gd name="adj1" fmla="val 36000"/>
              <a:gd name="adj2" fmla="val 72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05505" name="AutoShape 18">
            <a:hlinkClick r:id="rId2" action="ppaction://hlinksldjump"/>
          </p:cNvPr>
          <p:cNvSpPr/>
          <p:nvPr/>
        </p:nvSpPr>
        <p:spPr>
          <a:xfrm>
            <a:off x="6588125" y="5661025"/>
            <a:ext cx="762000" cy="533400"/>
          </a:xfrm>
          <a:prstGeom prst="curvedUpArrow">
            <a:avLst>
              <a:gd name="adj1" fmla="val 28571"/>
              <a:gd name="adj2" fmla="val 57142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05506" name="AutoShape 18">
            <a:hlinkClick r:id="rId3" action="ppaction://hlinksldjump"/>
          </p:cNvPr>
          <p:cNvSpPr/>
          <p:nvPr/>
        </p:nvSpPr>
        <p:spPr>
          <a:xfrm>
            <a:off x="5867400" y="5589588"/>
            <a:ext cx="762000" cy="533400"/>
          </a:xfrm>
          <a:prstGeom prst="curvedUpArrow">
            <a:avLst>
              <a:gd name="adj1" fmla="val 28571"/>
              <a:gd name="adj2" fmla="val 57142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0550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05508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5362" name="Rectangle 3"/>
          <p:cNvSpPr>
            <a:spLocks noRot="1"/>
          </p:cNvSpPr>
          <p:nvPr/>
        </p:nvSpPr>
        <p:spPr>
          <a:xfrm>
            <a:off x="381000" y="381000"/>
            <a:ext cx="8610600" cy="693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2.2正规表达式     </a:t>
            </a:r>
            <a:r>
              <a:rPr lang="zh-CN" altLang="en-US" sz="3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单词的描述工具</a:t>
            </a:r>
            <a:endParaRPr lang="en-US" altLang="zh-CN" sz="36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5363" name="Rectangle 5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2952750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  <a:hlinkClick r:id="rId1" action="ppaction://hlinksldjump"/>
              </a:rPr>
              <a:t>2.2.1 基本概念和术语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30305"/>
                </a:solidFill>
                <a:hlinkClick r:id="rId2" action="ppaction://hlinksldjump"/>
              </a:rPr>
              <a:t>2.2.2 </a:t>
            </a:r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正规表达式的定义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  <a:hlinkClick r:id="rId3" action="ppaction://hlinksldjump"/>
              </a:rPr>
              <a:t>2.2.3</a:t>
            </a:r>
            <a:r>
              <a:rPr lang="en-US" altLang="zh-CN" dirty="0">
                <a:solidFill>
                  <a:srgbClr val="030305"/>
                </a:solidFill>
                <a:hlinkClick r:id="rId3" action="ppaction://hlinksldjump"/>
              </a:rPr>
              <a:t> </a:t>
            </a:r>
            <a:r>
              <a:rPr lang="zh-CN" altLang="en-US" dirty="0">
                <a:solidFill>
                  <a:srgbClr val="030305"/>
                </a:solidFill>
                <a:hlinkClick r:id="rId3" action="ppaction://hlinksldjump"/>
              </a:rPr>
              <a:t>正规表达式的扩展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2.2.</a:t>
            </a:r>
            <a:r>
              <a:rPr lang="en-US" altLang="zh-CN" dirty="0">
                <a:solidFill>
                  <a:srgbClr val="030305"/>
                </a:solidFill>
                <a:hlinkClick r:id="rId4" action="ppaction://hlinksldjump"/>
              </a:rPr>
              <a:t>4</a:t>
            </a:r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 单词的正规表达式举例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  <a:hlinkClick r:id="rId5" action="ppaction://hlinksldjump"/>
              </a:rPr>
              <a:t>讨论：正规表达式的应用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1536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536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06498" name="AutoShape 4">
            <a:hlinkClick r:id="rId1" action="ppaction://hlinksldjump"/>
          </p:cNvPr>
          <p:cNvSpPr/>
          <p:nvPr/>
        </p:nvSpPr>
        <p:spPr>
          <a:xfrm>
            <a:off x="7092950" y="5445125"/>
            <a:ext cx="914400" cy="381000"/>
          </a:xfrm>
          <a:prstGeom prst="curvedDownArrow">
            <a:avLst>
              <a:gd name="adj1" fmla="val 48000"/>
              <a:gd name="adj2" fmla="val 96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22214" name="Rectangle 6"/>
          <p:cNvSpPr>
            <a:spLocks noGrp="1"/>
          </p:cNvSpPr>
          <p:nvPr>
            <p:ph idx="1"/>
          </p:nvPr>
        </p:nvSpPr>
        <p:spPr>
          <a:xfrm>
            <a:off x="500063" y="2357438"/>
            <a:ext cx="8001000" cy="2857500"/>
          </a:xfrm>
        </p:spPr>
        <p:txBody>
          <a:bodyPr vert="horz" wrap="square" lIns="91440" tIns="45720" rIns="91440" bIns="45720" anchor="t" anchorCtr="0"/>
          <a:p>
            <a:pPr marL="571500" indent="-571500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dirty="0">
                <a:solidFill>
                  <a:srgbClr val="FF0066"/>
                </a:solidFill>
              </a:rPr>
              <a:t>对于输入符号</a:t>
            </a:r>
            <a:r>
              <a:rPr lang="en-US" altLang="zh-CN" dirty="0">
                <a:solidFill>
                  <a:srgbClr val="FF0066"/>
                </a:solidFill>
              </a:rPr>
              <a:t>a</a:t>
            </a:r>
            <a:r>
              <a:rPr lang="en-US" altLang="zh-CN" dirty="0">
                <a:solidFill>
                  <a:srgbClr val="030305"/>
                </a:solidFill>
              </a:rPr>
              <a:t>, </a:t>
            </a:r>
            <a:r>
              <a:rPr lang="en-US" altLang="zh-CN" dirty="0">
                <a:solidFill>
                  <a:srgbClr val="FF0066"/>
                </a:solidFill>
              </a:rPr>
              <a:t>b</a:t>
            </a:r>
            <a:endParaRPr lang="en-US" altLang="zh-CN" dirty="0">
              <a:solidFill>
                <a:srgbClr val="030305"/>
              </a:solidFill>
            </a:endParaRPr>
          </a:p>
          <a:p>
            <a:pPr marL="967105" lvl="1" indent="-495300" eaLnBrk="1" hangingPunct="1"/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T(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,a)=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1, 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T(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,a)=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1, 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T(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,a)=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1, 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T(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,a)=1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；</a:t>
            </a:r>
            <a:endParaRPr lang="zh-CN" altLang="en-US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marL="967105" lvl="1" indent="-495300" eaLnBrk="1" hangingPunct="1"/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T(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,b)=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2, 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T(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,b)=3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T(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,b)=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2, 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T(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,b)=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US" altLang="zh-CN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967105" lvl="1" indent="-495300" eaLnBrk="1" hangingPunct="1"/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{0,1,2,3}被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区分为两个等价类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： {0，1，2}，{3}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 此时状态集划分为三个等价类  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{4}，{0，1，2}，{3}</a:t>
            </a:r>
            <a:endParaRPr lang="zh-CN" altLang="en-US" dirty="0"/>
          </a:p>
        </p:txBody>
      </p:sp>
      <p:grpSp>
        <p:nvGrpSpPr>
          <p:cNvPr id="106500" name="Group 33"/>
          <p:cNvGrpSpPr/>
          <p:nvPr/>
        </p:nvGrpSpPr>
        <p:grpSpPr>
          <a:xfrm>
            <a:off x="928688" y="-25400"/>
            <a:ext cx="4175125" cy="2459038"/>
            <a:chOff x="1066" y="618"/>
            <a:chExt cx="2630" cy="1549"/>
          </a:xfrm>
        </p:grpSpPr>
        <p:sp>
          <p:nvSpPr>
            <p:cNvPr id="106501" name="Text Box 22"/>
            <p:cNvSpPr txBox="1"/>
            <p:nvPr/>
          </p:nvSpPr>
          <p:spPr>
            <a:xfrm>
              <a:off x="1738" y="1802"/>
              <a:ext cx="2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b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106502" name="Group 32"/>
            <p:cNvGrpSpPr/>
            <p:nvPr/>
          </p:nvGrpSpPr>
          <p:grpSpPr>
            <a:xfrm>
              <a:off x="1066" y="618"/>
              <a:ext cx="2630" cy="1112"/>
              <a:chOff x="1066" y="618"/>
              <a:chExt cx="2630" cy="1112"/>
            </a:xfrm>
          </p:grpSpPr>
          <p:sp>
            <p:nvSpPr>
              <p:cNvPr id="106503" name="Text Box 3"/>
              <p:cNvSpPr txBox="1"/>
              <p:nvPr/>
            </p:nvSpPr>
            <p:spPr>
              <a:xfrm>
                <a:off x="2744" y="618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504" name="Oval 4"/>
              <p:cNvSpPr/>
              <p:nvPr/>
            </p:nvSpPr>
            <p:spPr>
              <a:xfrm>
                <a:off x="1241" y="1072"/>
                <a:ext cx="293" cy="178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0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505" name="Oval 5"/>
              <p:cNvSpPr/>
              <p:nvPr/>
            </p:nvSpPr>
            <p:spPr>
              <a:xfrm>
                <a:off x="2001" y="1050"/>
                <a:ext cx="292" cy="19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1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506" name="Oval 6"/>
              <p:cNvSpPr/>
              <p:nvPr/>
            </p:nvSpPr>
            <p:spPr>
              <a:xfrm>
                <a:off x="2586" y="1058"/>
                <a:ext cx="292" cy="19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3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507" name="Oval 7"/>
              <p:cNvSpPr/>
              <p:nvPr/>
            </p:nvSpPr>
            <p:spPr>
              <a:xfrm>
                <a:off x="1709" y="1538"/>
                <a:ext cx="292" cy="19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2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508" name="Line 8"/>
              <p:cNvSpPr/>
              <p:nvPr/>
            </p:nvSpPr>
            <p:spPr>
              <a:xfrm>
                <a:off x="1066" y="1010"/>
                <a:ext cx="175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cxnSp>
            <p:nvCxnSpPr>
              <p:cNvPr id="106509" name="AutoShape 9"/>
              <p:cNvCxnSpPr>
                <a:stCxn id="106504" idx="6"/>
                <a:endCxn id="106505" idx="2"/>
              </p:cNvCxnSpPr>
              <p:nvPr/>
            </p:nvCxnSpPr>
            <p:spPr>
              <a:xfrm flipV="1">
                <a:off x="1534" y="1146"/>
                <a:ext cx="467" cy="15"/>
              </a:xfrm>
              <a:prstGeom prst="curvedConnector3">
                <a:avLst>
                  <a:gd name="adj1" fmla="val 49894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6510" name="AutoShape 10"/>
              <p:cNvCxnSpPr>
                <a:stCxn id="106505" idx="6"/>
                <a:endCxn id="106506" idx="2"/>
              </p:cNvCxnSpPr>
              <p:nvPr/>
            </p:nvCxnSpPr>
            <p:spPr>
              <a:xfrm>
                <a:off x="2293" y="1146"/>
                <a:ext cx="293" cy="8"/>
              </a:xfrm>
              <a:prstGeom prst="curvedConnector3">
                <a:avLst>
                  <a:gd name="adj1" fmla="val 50000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6511" name="AutoShape 11"/>
              <p:cNvCxnSpPr>
                <a:stCxn id="106506" idx="6"/>
                <a:endCxn id="106506" idx="2"/>
              </p:cNvCxnSpPr>
              <p:nvPr/>
            </p:nvCxnSpPr>
            <p:spPr>
              <a:xfrm>
                <a:off x="2878" y="1154"/>
                <a:ext cx="526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6512" name="AutoShape 12"/>
              <p:cNvCxnSpPr>
                <a:stCxn id="106504" idx="4"/>
                <a:endCxn id="106507" idx="1"/>
              </p:cNvCxnSpPr>
              <p:nvPr/>
            </p:nvCxnSpPr>
            <p:spPr>
              <a:xfrm rot="-5400000" flipH="1">
                <a:off x="1412" y="1226"/>
                <a:ext cx="316" cy="364"/>
              </a:xfrm>
              <a:prstGeom prst="curvedConnector3">
                <a:avLst>
                  <a:gd name="adj1" fmla="val 45569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6513" name="AutoShape 13"/>
              <p:cNvCxnSpPr>
                <a:stCxn id="106507" idx="0"/>
                <a:endCxn id="106505" idx="4"/>
              </p:cNvCxnSpPr>
              <p:nvPr/>
            </p:nvCxnSpPr>
            <p:spPr>
              <a:xfrm rot="-5400000">
                <a:off x="1853" y="1244"/>
                <a:ext cx="296" cy="292"/>
              </a:xfrm>
              <a:prstGeom prst="curvedConnector3">
                <a:avLst>
                  <a:gd name="adj1" fmla="val 50000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6514" name="AutoShape 14"/>
              <p:cNvCxnSpPr>
                <a:stCxn id="106505" idx="1"/>
                <a:endCxn id="106505" idx="0"/>
              </p:cNvCxnSpPr>
              <p:nvPr/>
            </p:nvCxnSpPr>
            <p:spPr>
              <a:xfrm rot="-5400000">
                <a:off x="2080" y="1011"/>
                <a:ext cx="28" cy="103"/>
              </a:xfrm>
              <a:prstGeom prst="curvedConnector3">
                <a:avLst>
                  <a:gd name="adj1" fmla="val 614287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6515" name="AutoShape 15"/>
              <p:cNvCxnSpPr>
                <a:stCxn id="106507" idx="3"/>
                <a:endCxn id="106507" idx="5"/>
              </p:cNvCxnSpPr>
              <p:nvPr/>
            </p:nvCxnSpPr>
            <p:spPr>
              <a:xfrm rot="-5400000" flipH="1">
                <a:off x="1853" y="1598"/>
                <a:ext cx="1" cy="206"/>
              </a:xfrm>
              <a:prstGeom prst="curvedConnector3">
                <a:avLst>
                  <a:gd name="adj1" fmla="val 17200009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6516" name="AutoShape 16"/>
              <p:cNvCxnSpPr>
                <a:stCxn id="106506" idx="4"/>
                <a:endCxn id="106505" idx="5"/>
              </p:cNvCxnSpPr>
              <p:nvPr/>
            </p:nvCxnSpPr>
            <p:spPr>
              <a:xfrm rot="-5400000" flipV="1">
                <a:off x="2473" y="991"/>
                <a:ext cx="36" cy="482"/>
              </a:xfrm>
              <a:prstGeom prst="curvedConnector3">
                <a:avLst>
                  <a:gd name="adj1" fmla="val -400000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6517" name="AutoShape 17"/>
              <p:cNvCxnSpPr>
                <a:stCxn id="106506" idx="4"/>
                <a:endCxn id="106505" idx="7"/>
              </p:cNvCxnSpPr>
              <p:nvPr/>
            </p:nvCxnSpPr>
            <p:spPr>
              <a:xfrm rot="-5400000" flipH="1" flipV="1">
                <a:off x="2889" y="360"/>
                <a:ext cx="76" cy="1357"/>
              </a:xfrm>
              <a:prstGeom prst="curvedConnector3">
                <a:avLst>
                  <a:gd name="adj1" fmla="val -189472"/>
                </a:avLst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6518" name="Text Box 18"/>
              <p:cNvSpPr txBox="1"/>
              <p:nvPr/>
            </p:nvSpPr>
            <p:spPr>
              <a:xfrm>
                <a:off x="1923" y="1306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519" name="Text Box 19"/>
              <p:cNvSpPr txBox="1"/>
              <p:nvPr/>
            </p:nvSpPr>
            <p:spPr>
              <a:xfrm>
                <a:off x="2352" y="1314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520" name="Text Box 20"/>
              <p:cNvSpPr txBox="1"/>
              <p:nvPr/>
            </p:nvSpPr>
            <p:spPr>
              <a:xfrm>
                <a:off x="2019" y="618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521" name="Text Box 21"/>
              <p:cNvSpPr txBox="1"/>
              <p:nvPr/>
            </p:nvSpPr>
            <p:spPr>
              <a:xfrm>
                <a:off x="1592" y="914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522" name="Text Box 23"/>
              <p:cNvSpPr txBox="1"/>
              <p:nvPr/>
            </p:nvSpPr>
            <p:spPr>
              <a:xfrm>
                <a:off x="2971" y="845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b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523" name="Text Box 24"/>
              <p:cNvSpPr txBox="1"/>
              <p:nvPr/>
            </p:nvSpPr>
            <p:spPr>
              <a:xfrm>
                <a:off x="1300" y="1298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b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524" name="Text Box 25"/>
              <p:cNvSpPr txBox="1"/>
              <p:nvPr/>
            </p:nvSpPr>
            <p:spPr>
              <a:xfrm>
                <a:off x="2291" y="845"/>
                <a:ext cx="293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b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grpSp>
            <p:nvGrpSpPr>
              <p:cNvPr id="106525" name="Group 26"/>
              <p:cNvGrpSpPr/>
              <p:nvPr/>
            </p:nvGrpSpPr>
            <p:grpSpPr>
              <a:xfrm>
                <a:off x="3404" y="1010"/>
                <a:ext cx="292" cy="240"/>
                <a:chOff x="4754" y="2824"/>
                <a:chExt cx="366" cy="336"/>
              </a:xfrm>
            </p:grpSpPr>
            <p:sp>
              <p:nvSpPr>
                <p:cNvPr id="106526" name="Oval 27"/>
                <p:cNvSpPr/>
                <p:nvPr/>
              </p:nvSpPr>
              <p:spPr>
                <a:xfrm>
                  <a:off x="4754" y="2824"/>
                  <a:ext cx="366" cy="336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</a:pPr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06527" name="Oval 28"/>
                <p:cNvSpPr/>
                <p:nvPr/>
              </p:nvSpPr>
              <p:spPr>
                <a:xfrm>
                  <a:off x="4827" y="2899"/>
                  <a:ext cx="220" cy="186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spcBef>
                      <a:spcPct val="20000"/>
                    </a:spcBef>
                    <a:buSzPct val="90000"/>
                  </a:pPr>
                  <a:r>
                    <a:rPr lang="zh-CN" altLang="en-US" sz="3200" dirty="0">
                      <a:solidFill>
                        <a:srgbClr val="030305"/>
                      </a:solidFill>
                      <a:latin typeface="宋体" panose="02010600030101010101" pitchFamily="2" charset="-122"/>
                    </a:rPr>
                    <a:t>4</a:t>
                  </a:r>
                  <a:endPara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0652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0652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>
                                            <p:txEl>
                                              <p:charRg st="90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22214">
                                            <p:txEl>
                                              <p:charRg st="90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grpSp>
        <p:nvGrpSpPr>
          <p:cNvPr id="2" name="Group 3"/>
          <p:cNvGrpSpPr/>
          <p:nvPr/>
        </p:nvGrpSpPr>
        <p:grpSpPr>
          <a:xfrm>
            <a:off x="1495425" y="3360738"/>
            <a:ext cx="3997325" cy="1765300"/>
            <a:chOff x="942" y="2117"/>
            <a:chExt cx="2518" cy="1112"/>
          </a:xfrm>
        </p:grpSpPr>
        <p:cxnSp>
          <p:nvCxnSpPr>
            <p:cNvPr id="107523" name="AutoShape 4"/>
            <p:cNvCxnSpPr>
              <a:stCxn id="107537" idx="6"/>
              <a:endCxn id="107538" idx="2"/>
            </p:cNvCxnSpPr>
            <p:nvPr/>
          </p:nvCxnSpPr>
          <p:spPr>
            <a:xfrm>
              <a:off x="1375" y="2771"/>
              <a:ext cx="372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524" name="AutoShape 5"/>
            <p:cNvCxnSpPr>
              <a:stCxn id="107538" idx="6"/>
              <a:endCxn id="107539" idx="2"/>
            </p:cNvCxnSpPr>
            <p:nvPr/>
          </p:nvCxnSpPr>
          <p:spPr>
            <a:xfrm>
              <a:off x="2012" y="2771"/>
              <a:ext cx="266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525" name="AutoShape 6"/>
            <p:cNvCxnSpPr>
              <a:stCxn id="107539" idx="6"/>
              <a:endCxn id="107542" idx="2"/>
            </p:cNvCxnSpPr>
            <p:nvPr/>
          </p:nvCxnSpPr>
          <p:spPr>
            <a:xfrm flipV="1">
              <a:off x="2543" y="2764"/>
              <a:ext cx="463" cy="7"/>
            </a:xfrm>
            <a:prstGeom prst="curvedConnector3">
              <a:avLst>
                <a:gd name="adj1" fmla="val 49894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526" name="AutoShape 7"/>
            <p:cNvCxnSpPr>
              <a:stCxn id="107537" idx="1"/>
              <a:endCxn id="107537" idx="7"/>
            </p:cNvCxnSpPr>
            <p:nvPr/>
          </p:nvCxnSpPr>
          <p:spPr>
            <a:xfrm rot="5400000" flipV="1">
              <a:off x="1241" y="2594"/>
              <a:ext cx="1" cy="187"/>
            </a:xfrm>
            <a:prstGeom prst="curvedConnector3">
              <a:avLst>
                <a:gd name="adj1" fmla="val -17900009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527" name="AutoShape 8"/>
            <p:cNvCxnSpPr>
              <a:stCxn id="107538" idx="7"/>
              <a:endCxn id="107538" idx="1"/>
            </p:cNvCxnSpPr>
            <p:nvPr/>
          </p:nvCxnSpPr>
          <p:spPr>
            <a:xfrm rot="-5400000" flipH="1" flipV="1">
              <a:off x="1878" y="2594"/>
              <a:ext cx="1" cy="187"/>
            </a:xfrm>
            <a:prstGeom prst="curvedConnector3">
              <a:avLst>
                <a:gd name="adj1" fmla="val -17900009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528" name="AutoShape 9"/>
            <p:cNvCxnSpPr>
              <a:stCxn id="107539" idx="4"/>
              <a:endCxn id="107538" idx="4"/>
            </p:cNvCxnSpPr>
            <p:nvPr/>
          </p:nvCxnSpPr>
          <p:spPr>
            <a:xfrm rot="5400000">
              <a:off x="2144" y="2623"/>
              <a:ext cx="1" cy="531"/>
            </a:xfrm>
            <a:prstGeom prst="curvedConnector3">
              <a:avLst>
                <a:gd name="adj1" fmla="val 14400005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529" name="AutoShape 10"/>
            <p:cNvCxnSpPr>
              <a:stCxn id="107542" idx="1"/>
              <a:endCxn id="107538" idx="7"/>
            </p:cNvCxnSpPr>
            <p:nvPr/>
          </p:nvCxnSpPr>
          <p:spPr>
            <a:xfrm rot="-5400000" flipH="1" flipV="1">
              <a:off x="2507" y="2123"/>
              <a:ext cx="29" cy="1099"/>
            </a:xfrm>
            <a:prstGeom prst="curvedConnector3">
              <a:avLst>
                <a:gd name="adj1" fmla="val -644829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7530" name="Text Box 11"/>
            <p:cNvSpPr txBox="1"/>
            <p:nvPr/>
          </p:nvSpPr>
          <p:spPr>
            <a:xfrm>
              <a:off x="1382" y="2480"/>
              <a:ext cx="2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a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7531" name="Text Box 12"/>
            <p:cNvSpPr txBox="1"/>
            <p:nvPr/>
          </p:nvSpPr>
          <p:spPr>
            <a:xfrm>
              <a:off x="1958" y="2864"/>
              <a:ext cx="22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a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7532" name="Text Box 13"/>
            <p:cNvSpPr txBox="1"/>
            <p:nvPr/>
          </p:nvSpPr>
          <p:spPr>
            <a:xfrm>
              <a:off x="2280" y="2117"/>
              <a:ext cx="2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a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7533" name="Text Box 14"/>
            <p:cNvSpPr txBox="1"/>
            <p:nvPr/>
          </p:nvSpPr>
          <p:spPr>
            <a:xfrm>
              <a:off x="2022" y="2483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b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7534" name="Text Box 15"/>
            <p:cNvSpPr txBox="1"/>
            <p:nvPr/>
          </p:nvSpPr>
          <p:spPr>
            <a:xfrm>
              <a:off x="1691" y="2163"/>
              <a:ext cx="2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a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7535" name="Text Box 16"/>
            <p:cNvSpPr txBox="1"/>
            <p:nvPr/>
          </p:nvSpPr>
          <p:spPr>
            <a:xfrm>
              <a:off x="1101" y="2163"/>
              <a:ext cx="2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b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7536" name="Text Box 17"/>
            <p:cNvSpPr txBox="1"/>
            <p:nvPr/>
          </p:nvSpPr>
          <p:spPr>
            <a:xfrm>
              <a:off x="2416" y="2390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b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7537" name="Oval 18"/>
            <p:cNvSpPr/>
            <p:nvPr/>
          </p:nvSpPr>
          <p:spPr>
            <a:xfrm>
              <a:off x="1110" y="2653"/>
              <a:ext cx="265" cy="2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7538" name="Oval 19"/>
            <p:cNvSpPr/>
            <p:nvPr/>
          </p:nvSpPr>
          <p:spPr>
            <a:xfrm>
              <a:off x="1747" y="2653"/>
              <a:ext cx="265" cy="2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7539" name="Oval 20"/>
            <p:cNvSpPr/>
            <p:nvPr/>
          </p:nvSpPr>
          <p:spPr>
            <a:xfrm>
              <a:off x="2278" y="2653"/>
              <a:ext cx="265" cy="2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7540" name="Line 21"/>
            <p:cNvSpPr/>
            <p:nvPr/>
          </p:nvSpPr>
          <p:spPr>
            <a:xfrm>
              <a:off x="942" y="2416"/>
              <a:ext cx="212" cy="17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107541" name="Group 22"/>
            <p:cNvGrpSpPr/>
            <p:nvPr/>
          </p:nvGrpSpPr>
          <p:grpSpPr>
            <a:xfrm>
              <a:off x="3006" y="2616"/>
              <a:ext cx="454" cy="296"/>
              <a:chOff x="4754" y="2824"/>
              <a:chExt cx="366" cy="336"/>
            </a:xfrm>
          </p:grpSpPr>
          <p:sp>
            <p:nvSpPr>
              <p:cNvPr id="107542" name="Oval 23"/>
              <p:cNvSpPr/>
              <p:nvPr/>
            </p:nvSpPr>
            <p:spPr>
              <a:xfrm>
                <a:off x="4754" y="2824"/>
                <a:ext cx="366" cy="33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07543" name="Oval 24"/>
              <p:cNvSpPr/>
              <p:nvPr/>
            </p:nvSpPr>
            <p:spPr>
              <a:xfrm>
                <a:off x="4827" y="2899"/>
                <a:ext cx="220" cy="18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3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107544" name="AutoShape 25">
            <a:hlinkClick r:id="rId1" action="ppaction://hlinksldjump"/>
          </p:cNvPr>
          <p:cNvSpPr/>
          <p:nvPr/>
        </p:nvSpPr>
        <p:spPr>
          <a:xfrm>
            <a:off x="6553200" y="4953000"/>
            <a:ext cx="838200" cy="457200"/>
          </a:xfrm>
          <a:prstGeom prst="curvedUpArrow">
            <a:avLst>
              <a:gd name="adj1" fmla="val 36666"/>
              <a:gd name="adj2" fmla="val 73333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07545" name="Rectangle 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107546" name="Rectangle 27"/>
          <p:cNvSpPr>
            <a:spLocks noGrp="1"/>
          </p:cNvSpPr>
          <p:nvPr>
            <p:ph idx="1"/>
          </p:nvPr>
        </p:nvSpPr>
        <p:spPr>
          <a:xfrm>
            <a:off x="539750" y="1196975"/>
            <a:ext cx="8001000" cy="2232025"/>
          </a:xfrm>
        </p:spPr>
        <p:txBody>
          <a:bodyPr vert="horz" wrap="square" lIns="91440" tIns="45720" rIns="91440" bIns="45720" anchor="t" anchorCtr="0"/>
          <a:p>
            <a:pPr marL="571500" indent="-571500" eaLnBrk="1" hangingPunct="1">
              <a:buFont typeface="Wingdings" panose="05000000000000000000" pitchFamily="2" charset="2"/>
              <a:buAutoNum type="arabicPeriod" startAt="3"/>
            </a:pPr>
            <a:r>
              <a:rPr lang="zh-CN" altLang="en-US" sz="2600" dirty="0">
                <a:solidFill>
                  <a:srgbClr val="030305"/>
                </a:solidFill>
              </a:rPr>
              <a:t>有</a:t>
            </a:r>
            <a:r>
              <a:rPr lang="en-US" altLang="zh-CN" sz="2600" dirty="0">
                <a:solidFill>
                  <a:srgbClr val="030305"/>
                </a:solidFill>
              </a:rPr>
              <a:t>2.</a:t>
            </a:r>
            <a:r>
              <a:rPr lang="zh-CN" altLang="en-US" sz="2600" dirty="0">
                <a:solidFill>
                  <a:srgbClr val="030305"/>
                </a:solidFill>
              </a:rPr>
              <a:t>中的列举的转换知：</a:t>
            </a:r>
            <a:r>
              <a:rPr lang="en-US" altLang="zh-CN" sz="2600" dirty="0">
                <a:solidFill>
                  <a:srgbClr val="030305"/>
                </a:solidFill>
              </a:rPr>
              <a:t>{0，1，2}</a:t>
            </a:r>
            <a:r>
              <a:rPr lang="zh-CN" altLang="en-US" sz="2600" dirty="0">
                <a:solidFill>
                  <a:srgbClr val="030305"/>
                </a:solidFill>
              </a:rPr>
              <a:t>被</a:t>
            </a:r>
            <a:r>
              <a:rPr lang="en-US" altLang="zh-CN" sz="2600" dirty="0">
                <a:solidFill>
                  <a:srgbClr val="030305"/>
                </a:solidFill>
              </a:rPr>
              <a:t>b</a:t>
            </a:r>
            <a:r>
              <a:rPr lang="zh-CN" altLang="en-US" sz="2600" dirty="0">
                <a:solidFill>
                  <a:srgbClr val="030305"/>
                </a:solidFill>
              </a:rPr>
              <a:t>进一步区分为两个等价类 {0，2}，{1}</a:t>
            </a:r>
            <a:endParaRPr lang="zh-CN" altLang="en-US" sz="2600" dirty="0">
              <a:solidFill>
                <a:srgbClr val="030305"/>
              </a:solidFill>
            </a:endParaRPr>
          </a:p>
          <a:p>
            <a:pPr marL="967105" lvl="1" indent="-495300" eaLnBrk="1" hangingPunct="1"/>
            <a:r>
              <a:rPr lang="zh-CN" altLang="en-US" sz="2200" dirty="0">
                <a:solidFill>
                  <a:srgbClr val="FF0066"/>
                </a:solidFill>
              </a:rPr>
              <a:t>此时状态集划分为四个等价类</a:t>
            </a:r>
            <a:r>
              <a:rPr lang="zh-CN" altLang="en-US" sz="2200" dirty="0">
                <a:solidFill>
                  <a:srgbClr val="030305"/>
                </a:solidFill>
              </a:rPr>
              <a:t>： </a:t>
            </a:r>
            <a:r>
              <a:rPr lang="zh-CN" altLang="en-US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{4}，{0，2}，{1}，{3}</a:t>
            </a:r>
            <a:endParaRPr lang="zh-CN" altLang="en-US" sz="24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marL="571500" indent="-571500" eaLnBrk="1" hangingPunct="1"/>
            <a:r>
              <a:rPr lang="zh-CN" altLang="en-US" sz="2600" dirty="0">
                <a:solidFill>
                  <a:srgbClr val="030305"/>
                </a:solidFill>
              </a:rPr>
              <a:t>所求最小化后的</a:t>
            </a:r>
            <a:r>
              <a:rPr lang="en-US" altLang="zh-CN" sz="2600" dirty="0">
                <a:solidFill>
                  <a:srgbClr val="030305"/>
                </a:solidFill>
              </a:rPr>
              <a:t>DFA M</a:t>
            </a:r>
            <a:r>
              <a:rPr lang="zh-CN" altLang="en-US" sz="2600" dirty="0">
                <a:solidFill>
                  <a:srgbClr val="030305"/>
                </a:solidFill>
              </a:rPr>
              <a:t>如下图所示。</a:t>
            </a:r>
            <a:endParaRPr lang="zh-CN" altLang="en-US" sz="2600" dirty="0">
              <a:solidFill>
                <a:srgbClr val="030305"/>
              </a:solidFill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1476375" y="3284538"/>
            <a:ext cx="4175125" cy="2459037"/>
            <a:chOff x="1066" y="618"/>
            <a:chExt cx="2630" cy="1549"/>
          </a:xfrm>
        </p:grpSpPr>
        <p:sp>
          <p:nvSpPr>
            <p:cNvPr id="107548" name="Text Box 29"/>
            <p:cNvSpPr txBox="1"/>
            <p:nvPr/>
          </p:nvSpPr>
          <p:spPr>
            <a:xfrm>
              <a:off x="1738" y="1802"/>
              <a:ext cx="2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b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107549" name="Group 30"/>
            <p:cNvGrpSpPr/>
            <p:nvPr/>
          </p:nvGrpSpPr>
          <p:grpSpPr>
            <a:xfrm>
              <a:off x="1066" y="618"/>
              <a:ext cx="2630" cy="1112"/>
              <a:chOff x="1066" y="618"/>
              <a:chExt cx="2630" cy="1112"/>
            </a:xfrm>
          </p:grpSpPr>
          <p:sp>
            <p:nvSpPr>
              <p:cNvPr id="107550" name="Text Box 31"/>
              <p:cNvSpPr txBox="1"/>
              <p:nvPr/>
            </p:nvSpPr>
            <p:spPr>
              <a:xfrm>
                <a:off x="2744" y="618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551" name="Oval 32"/>
              <p:cNvSpPr/>
              <p:nvPr/>
            </p:nvSpPr>
            <p:spPr>
              <a:xfrm>
                <a:off x="1241" y="1072"/>
                <a:ext cx="293" cy="178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0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552" name="Oval 33"/>
              <p:cNvSpPr/>
              <p:nvPr/>
            </p:nvSpPr>
            <p:spPr>
              <a:xfrm>
                <a:off x="2001" y="1050"/>
                <a:ext cx="292" cy="19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1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553" name="Oval 34"/>
              <p:cNvSpPr/>
              <p:nvPr/>
            </p:nvSpPr>
            <p:spPr>
              <a:xfrm>
                <a:off x="2586" y="1058"/>
                <a:ext cx="292" cy="19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3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554" name="Oval 35"/>
              <p:cNvSpPr/>
              <p:nvPr/>
            </p:nvSpPr>
            <p:spPr>
              <a:xfrm>
                <a:off x="1709" y="1538"/>
                <a:ext cx="292" cy="19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2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555" name="Line 36"/>
              <p:cNvSpPr/>
              <p:nvPr/>
            </p:nvSpPr>
            <p:spPr>
              <a:xfrm>
                <a:off x="1066" y="1010"/>
                <a:ext cx="175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cxnSp>
            <p:nvCxnSpPr>
              <p:cNvPr id="107556" name="AutoShape 37"/>
              <p:cNvCxnSpPr>
                <a:stCxn id="107551" idx="6"/>
                <a:endCxn id="107552" idx="2"/>
              </p:cNvCxnSpPr>
              <p:nvPr/>
            </p:nvCxnSpPr>
            <p:spPr>
              <a:xfrm flipV="1">
                <a:off x="1534" y="1146"/>
                <a:ext cx="467" cy="15"/>
              </a:xfrm>
              <a:prstGeom prst="curvedConnector3">
                <a:avLst>
                  <a:gd name="adj1" fmla="val 49894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7557" name="AutoShape 38"/>
              <p:cNvCxnSpPr>
                <a:stCxn id="107552" idx="6"/>
                <a:endCxn id="107553" idx="2"/>
              </p:cNvCxnSpPr>
              <p:nvPr/>
            </p:nvCxnSpPr>
            <p:spPr>
              <a:xfrm>
                <a:off x="2293" y="1146"/>
                <a:ext cx="293" cy="8"/>
              </a:xfrm>
              <a:prstGeom prst="curvedConnector3">
                <a:avLst>
                  <a:gd name="adj1" fmla="val 50000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7558" name="AutoShape 39"/>
              <p:cNvCxnSpPr>
                <a:stCxn id="107553" idx="6"/>
                <a:endCxn id="107553" idx="2"/>
              </p:cNvCxnSpPr>
              <p:nvPr/>
            </p:nvCxnSpPr>
            <p:spPr>
              <a:xfrm>
                <a:off x="2878" y="1154"/>
                <a:ext cx="526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7559" name="AutoShape 40"/>
              <p:cNvCxnSpPr>
                <a:stCxn id="107551" idx="4"/>
                <a:endCxn id="107554" idx="1"/>
              </p:cNvCxnSpPr>
              <p:nvPr/>
            </p:nvCxnSpPr>
            <p:spPr>
              <a:xfrm rot="-5400000" flipH="1">
                <a:off x="1412" y="1226"/>
                <a:ext cx="316" cy="364"/>
              </a:xfrm>
              <a:prstGeom prst="curvedConnector3">
                <a:avLst>
                  <a:gd name="adj1" fmla="val 45569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7560" name="AutoShape 41"/>
              <p:cNvCxnSpPr>
                <a:stCxn id="107554" idx="0"/>
                <a:endCxn id="107552" idx="4"/>
              </p:cNvCxnSpPr>
              <p:nvPr/>
            </p:nvCxnSpPr>
            <p:spPr>
              <a:xfrm rot="-5400000">
                <a:off x="1853" y="1244"/>
                <a:ext cx="296" cy="292"/>
              </a:xfrm>
              <a:prstGeom prst="curvedConnector3">
                <a:avLst>
                  <a:gd name="adj1" fmla="val 50000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7561" name="AutoShape 42"/>
              <p:cNvCxnSpPr>
                <a:stCxn id="107552" idx="1"/>
                <a:endCxn id="107552" idx="0"/>
              </p:cNvCxnSpPr>
              <p:nvPr/>
            </p:nvCxnSpPr>
            <p:spPr>
              <a:xfrm rot="-5400000">
                <a:off x="2080" y="1011"/>
                <a:ext cx="28" cy="103"/>
              </a:xfrm>
              <a:prstGeom prst="curvedConnector3">
                <a:avLst>
                  <a:gd name="adj1" fmla="val 614287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7562" name="AutoShape 43"/>
              <p:cNvCxnSpPr>
                <a:stCxn id="107554" idx="3"/>
                <a:endCxn id="107554" idx="5"/>
              </p:cNvCxnSpPr>
              <p:nvPr/>
            </p:nvCxnSpPr>
            <p:spPr>
              <a:xfrm rot="-5400000" flipH="1">
                <a:off x="1853" y="1598"/>
                <a:ext cx="1" cy="206"/>
              </a:xfrm>
              <a:prstGeom prst="curvedConnector3">
                <a:avLst>
                  <a:gd name="adj1" fmla="val 17200009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7563" name="AutoShape 44"/>
              <p:cNvCxnSpPr>
                <a:stCxn id="107553" idx="4"/>
                <a:endCxn id="107552" idx="5"/>
              </p:cNvCxnSpPr>
              <p:nvPr/>
            </p:nvCxnSpPr>
            <p:spPr>
              <a:xfrm rot="-5400000" flipV="1">
                <a:off x="2473" y="991"/>
                <a:ext cx="36" cy="482"/>
              </a:xfrm>
              <a:prstGeom prst="curvedConnector3">
                <a:avLst>
                  <a:gd name="adj1" fmla="val -400000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7564" name="AutoShape 45"/>
              <p:cNvCxnSpPr>
                <a:stCxn id="107553" idx="4"/>
                <a:endCxn id="107552" idx="7"/>
              </p:cNvCxnSpPr>
              <p:nvPr/>
            </p:nvCxnSpPr>
            <p:spPr>
              <a:xfrm rot="-5400000" flipH="1" flipV="1">
                <a:off x="2889" y="360"/>
                <a:ext cx="76" cy="1357"/>
              </a:xfrm>
              <a:prstGeom prst="curvedConnector3">
                <a:avLst>
                  <a:gd name="adj1" fmla="val -189472"/>
                </a:avLst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565" name="Text Box 46"/>
              <p:cNvSpPr txBox="1"/>
              <p:nvPr/>
            </p:nvSpPr>
            <p:spPr>
              <a:xfrm>
                <a:off x="1923" y="1306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566" name="Text Box 47"/>
              <p:cNvSpPr txBox="1"/>
              <p:nvPr/>
            </p:nvSpPr>
            <p:spPr>
              <a:xfrm>
                <a:off x="2352" y="1314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567" name="Text Box 48"/>
              <p:cNvSpPr txBox="1"/>
              <p:nvPr/>
            </p:nvSpPr>
            <p:spPr>
              <a:xfrm>
                <a:off x="2019" y="618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568" name="Text Box 49"/>
              <p:cNvSpPr txBox="1"/>
              <p:nvPr/>
            </p:nvSpPr>
            <p:spPr>
              <a:xfrm>
                <a:off x="1592" y="914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569" name="Text Box 50"/>
              <p:cNvSpPr txBox="1"/>
              <p:nvPr/>
            </p:nvSpPr>
            <p:spPr>
              <a:xfrm>
                <a:off x="2971" y="845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b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570" name="Text Box 51"/>
              <p:cNvSpPr txBox="1"/>
              <p:nvPr/>
            </p:nvSpPr>
            <p:spPr>
              <a:xfrm>
                <a:off x="1300" y="1298"/>
                <a:ext cx="2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b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571" name="Text Box 52"/>
              <p:cNvSpPr txBox="1"/>
              <p:nvPr/>
            </p:nvSpPr>
            <p:spPr>
              <a:xfrm>
                <a:off x="2291" y="845"/>
                <a:ext cx="293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b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grpSp>
            <p:nvGrpSpPr>
              <p:cNvPr id="107572" name="Group 53"/>
              <p:cNvGrpSpPr/>
              <p:nvPr/>
            </p:nvGrpSpPr>
            <p:grpSpPr>
              <a:xfrm>
                <a:off x="3404" y="1010"/>
                <a:ext cx="292" cy="240"/>
                <a:chOff x="4754" y="2824"/>
                <a:chExt cx="366" cy="336"/>
              </a:xfrm>
            </p:grpSpPr>
            <p:sp>
              <p:nvSpPr>
                <p:cNvPr id="107573" name="Oval 54"/>
                <p:cNvSpPr/>
                <p:nvPr/>
              </p:nvSpPr>
              <p:spPr>
                <a:xfrm>
                  <a:off x="4754" y="2824"/>
                  <a:ext cx="366" cy="336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</a:pPr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07574" name="Oval 55"/>
                <p:cNvSpPr/>
                <p:nvPr/>
              </p:nvSpPr>
              <p:spPr>
                <a:xfrm>
                  <a:off x="4827" y="2899"/>
                  <a:ext cx="220" cy="186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spcBef>
                      <a:spcPct val="20000"/>
                    </a:spcBef>
                    <a:buSzPct val="90000"/>
                  </a:pPr>
                  <a:r>
                    <a:rPr lang="zh-CN" altLang="en-US" sz="3200" dirty="0">
                      <a:solidFill>
                        <a:srgbClr val="030305"/>
                      </a:solidFill>
                      <a:latin typeface="宋体" panose="02010600030101010101" pitchFamily="2" charset="-122"/>
                    </a:rPr>
                    <a:t>4</a:t>
                  </a:r>
                  <a:endPara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0757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0757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219200"/>
            <a:ext cx="8280400" cy="1223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 dirty="0">
                <a:solidFill>
                  <a:srgbClr val="030305"/>
                </a:solidFill>
                <a:highlight>
                  <a:srgbClr val="FFFF00"/>
                </a:highlight>
                <a:latin typeface="Arial" panose="020B0604020202020204" pitchFamily="34" charset="0"/>
                <a:sym typeface="Symbol" panose="05050102010706020507" pitchFamily="18" charset="2"/>
              </a:rPr>
              <a:t>1. </a:t>
            </a:r>
            <a:r>
              <a:rPr lang="zh-CN" altLang="en-US" sz="2800" dirty="0">
                <a:solidFill>
                  <a:srgbClr val="030305"/>
                </a:solidFill>
                <a:highlight>
                  <a:srgbClr val="FFFF00"/>
                </a:highlight>
                <a:latin typeface="Arial" panose="020B0604020202020204" pitchFamily="34" charset="0"/>
                <a:sym typeface="Symbol" panose="05050102010706020507" pitchFamily="18" charset="2"/>
              </a:rPr>
              <a:t>最小化该</a:t>
            </a:r>
            <a:r>
              <a:rPr lang="en-US" altLang="zh-CN" sz="2800" dirty="0">
                <a:solidFill>
                  <a:srgbClr val="030305"/>
                </a:solidFill>
                <a:highlight>
                  <a:srgbClr val="FFFF00"/>
                </a:highlight>
                <a:latin typeface="Arial" panose="020B0604020202020204" pitchFamily="34" charset="0"/>
                <a:sym typeface="Symbol" panose="05050102010706020507" pitchFamily="18" charset="2"/>
              </a:rPr>
              <a:t>DFA</a:t>
            </a:r>
            <a:r>
              <a:rPr lang="zh-CN" altLang="en-US" sz="2800" dirty="0">
                <a:solidFill>
                  <a:srgbClr val="030305"/>
                </a:solidFill>
                <a:highlight>
                  <a:srgbClr val="FFFF00"/>
                </a:highlight>
                <a:latin typeface="Arial" panose="020B0604020202020204" pitchFamily="34" charset="0"/>
                <a:sym typeface="Symbol" panose="05050102010706020507" pitchFamily="18" charset="2"/>
              </a:rPr>
              <a:t>，并说出其对应的正规式</a:t>
            </a:r>
            <a:endParaRPr lang="zh-CN" altLang="en-US" sz="2800" dirty="0">
              <a:solidFill>
                <a:srgbClr val="030305"/>
              </a:solidFill>
              <a:highlight>
                <a:srgbClr val="FFFF00"/>
              </a:highligh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lum bright="24000" contrast="54000"/>
          </a:blip>
          <a:stretch>
            <a:fillRect/>
          </a:stretch>
        </p:blipFill>
        <p:spPr>
          <a:xfrm>
            <a:off x="971550" y="1772920"/>
            <a:ext cx="6205855" cy="37331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9750" y="5391785"/>
            <a:ext cx="8582660" cy="19100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>
                <a:highlight>
                  <a:srgbClr val="FFFF00"/>
                </a:highlight>
              </a:rPr>
              <a:t>2</a:t>
            </a:r>
            <a:r>
              <a:rPr lang="zh-CN" altLang="en-US" sz="2800">
                <a:highlight>
                  <a:srgbClr val="FFFF00"/>
                </a:highlight>
              </a:rPr>
              <a:t>. 写出正规式</a:t>
            </a:r>
            <a:r>
              <a:rPr lang="en-US" altLang="zh-CN" sz="2800">
                <a:highlight>
                  <a:srgbClr val="FFFF00"/>
                </a:highlight>
              </a:rPr>
              <a:t>(01|10)*(01|10)</a:t>
            </a:r>
            <a:r>
              <a:rPr lang="zh-CN" altLang="en-US" sz="2800">
                <a:highlight>
                  <a:srgbClr val="FFFF00"/>
                </a:highlight>
              </a:rPr>
              <a:t>对应的</a:t>
            </a:r>
            <a:r>
              <a:rPr lang="en-US" altLang="zh-CN" sz="2800">
                <a:highlight>
                  <a:srgbClr val="FFFF00"/>
                </a:highlight>
              </a:rPr>
              <a:t>DFA</a:t>
            </a:r>
            <a:endParaRPr lang="en-US" altLang="zh-CN" sz="28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08546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5118100" cy="56038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第2章 词法分析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09572" name="AutoShape 4"/>
          <p:cNvSpPr/>
          <p:nvPr/>
        </p:nvSpPr>
        <p:spPr>
          <a:xfrm>
            <a:off x="5791200" y="549275"/>
            <a:ext cx="2895600" cy="1279525"/>
          </a:xfrm>
          <a:prstGeom prst="cloudCallout">
            <a:avLst>
              <a:gd name="adj1" fmla="val -125657"/>
              <a:gd name="adj2" fmla="val 53597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单词的描述工具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09573" name="AutoShape 5"/>
          <p:cNvSpPr/>
          <p:nvPr/>
        </p:nvSpPr>
        <p:spPr>
          <a:xfrm>
            <a:off x="5486400" y="1828800"/>
            <a:ext cx="2971800" cy="1295400"/>
          </a:xfrm>
          <a:prstGeom prst="cloudCallout">
            <a:avLst>
              <a:gd name="adj1" fmla="val -112662"/>
              <a:gd name="adj2" fmla="val -5884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" panose="020B0604020202020204" pitchFamily="34" charset="0"/>
                <a:ea typeface="方正舒体" panose="02010601030101010101" pitchFamily="2" charset="-122"/>
              </a:rPr>
              <a:t>单词</a:t>
            </a: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的识别系统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09574" name="AutoShape 6"/>
          <p:cNvSpPr/>
          <p:nvPr/>
        </p:nvSpPr>
        <p:spPr>
          <a:xfrm>
            <a:off x="6096000" y="3200400"/>
            <a:ext cx="2743200" cy="2057400"/>
          </a:xfrm>
          <a:prstGeom prst="cloudCallout">
            <a:avLst>
              <a:gd name="adj1" fmla="val -66611"/>
              <a:gd name="adj2" fmla="val -30093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设计和实现词法分析程序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08550" name="Rectangle 9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3875088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</a:rPr>
              <a:t>2.1 </a:t>
            </a:r>
            <a:r>
              <a:rPr lang="zh-CN" altLang="en-US" dirty="0">
                <a:solidFill>
                  <a:srgbClr val="030305"/>
                </a:solidFill>
                <a:hlinkClick r:id="rId1" action="ppaction://hlinksldjump"/>
              </a:rPr>
              <a:t>词法分析器的作用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</a:rPr>
              <a:t>2.2 </a:t>
            </a:r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正规表达式</a:t>
            </a:r>
            <a:endParaRPr lang="zh-CN" altLang="en-US" dirty="0">
              <a:solidFill>
                <a:srgbClr val="030305"/>
              </a:solidFill>
              <a:hlinkClick r:id="rId3" action="ppaction://hlinksldjump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</a:rPr>
              <a:t>2.3 </a:t>
            </a:r>
            <a:r>
              <a:rPr lang="zh-CN" altLang="en-US" dirty="0">
                <a:solidFill>
                  <a:srgbClr val="030305"/>
                </a:solidFill>
              </a:rPr>
              <a:t>有穷自动机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</a:rPr>
              <a:t>2.4 </a:t>
            </a:r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从正规表达式到</a:t>
            </a:r>
            <a:r>
              <a:rPr lang="en-US" altLang="zh-CN" dirty="0">
                <a:solidFill>
                  <a:srgbClr val="030305"/>
                </a:solidFill>
                <a:hlinkClick r:id="rId4" action="ppaction://hlinksldjump"/>
              </a:rPr>
              <a:t>DFA</a:t>
            </a:r>
            <a:endParaRPr lang="en-US" altLang="zh-CN" dirty="0">
              <a:solidFill>
                <a:srgbClr val="030305"/>
              </a:solidFill>
              <a:hlinkClick r:id="rId5" action="ppaction://hlinksldjump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</a:rPr>
              <a:t>2.5 </a:t>
            </a:r>
            <a:r>
              <a:rPr lang="zh-CN" altLang="en-US" dirty="0">
                <a:solidFill>
                  <a:srgbClr val="030305"/>
                </a:solidFill>
                <a:hlinkClick r:id="rId6" action="ppaction://hlinksldjump"/>
              </a:rPr>
              <a:t>用代码实现有穷自动机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</a:rPr>
              <a:t>2.6 </a:t>
            </a:r>
            <a:r>
              <a:rPr lang="zh-CN" altLang="en-US" dirty="0">
                <a:solidFill>
                  <a:srgbClr val="030305"/>
                </a:solidFill>
                <a:hlinkClick r:id="rId7" action="ppaction://hlinksldjump"/>
              </a:rPr>
              <a:t>自动生成词法分析程序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30305"/>
                </a:solidFill>
              </a:rPr>
              <a:t>2.7 </a:t>
            </a:r>
            <a:r>
              <a:rPr lang="zh-CN" altLang="en-US" dirty="0">
                <a:solidFill>
                  <a:srgbClr val="030305"/>
                </a:solidFill>
                <a:hlinkClick r:id="rId8" action="ppaction://hlinksldjump"/>
              </a:rPr>
              <a:t>项目：编译器实现（词法分析模块</a:t>
            </a:r>
            <a:r>
              <a:rPr lang="zh-CN" altLang="en-US" dirty="0">
                <a:solidFill>
                  <a:srgbClr val="030305"/>
                </a:solidFill>
              </a:rPr>
              <a:t>）</a:t>
            </a:r>
            <a:endParaRPr lang="en-US" altLang="zh-CN" dirty="0"/>
          </a:p>
        </p:txBody>
      </p:sp>
      <p:sp>
        <p:nvSpPr>
          <p:cNvPr id="10855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08552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9572" grpId="0" animBg="1"/>
      <p:bldP spid="109573" grpId="0" animBg="1"/>
      <p:bldP spid="10957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22885" name="Rectangle 19"/>
          <p:cNvSpPr>
            <a:spLocks noGrp="1"/>
          </p:cNvSpPr>
          <p:nvPr>
            <p:ph idx="1"/>
          </p:nvPr>
        </p:nvSpPr>
        <p:spPr>
          <a:xfrm>
            <a:off x="468313" y="1090613"/>
            <a:ext cx="8135937" cy="39941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0" dirty="0"/>
              <a:t>用代码实现确定有穷自动机遇到的具体问题：</a:t>
            </a:r>
            <a:endParaRPr lang="en-US" altLang="zh-CN" b="0" dirty="0"/>
          </a:p>
          <a:p>
            <a:pPr lvl="1" indent="-436245" eaLnBrk="1" hangingPunct="1"/>
            <a:r>
              <a:rPr lang="en-US" altLang="zh-CN" sz="2800" b="0" dirty="0">
                <a:latin typeface="Times New Roman" panose="02020603050405020304" pitchFamily="18" charset="0"/>
              </a:rPr>
              <a:t>1.</a:t>
            </a:r>
            <a:r>
              <a:rPr lang="zh-CN" altLang="en-US" sz="2800" b="0" dirty="0">
                <a:latin typeface="Times New Roman" panose="02020603050405020304" pitchFamily="18" charset="0"/>
              </a:rPr>
              <a:t>错误问题</a:t>
            </a:r>
            <a:endParaRPr lang="en-US" altLang="zh-CN" sz="2800" b="0" dirty="0">
              <a:latin typeface="Times New Roman" panose="02020603050405020304" pitchFamily="18" charset="0"/>
            </a:endParaRPr>
          </a:p>
          <a:p>
            <a:pPr lvl="1" indent="-436245" eaLnBrk="1" hangingPunct="1"/>
            <a:r>
              <a:rPr lang="en-US" altLang="zh-CN" sz="2800" b="0" dirty="0">
                <a:latin typeface="Times New Roman" panose="02020603050405020304" pitchFamily="18" charset="0"/>
              </a:rPr>
              <a:t>2.</a:t>
            </a:r>
            <a:r>
              <a:rPr lang="zh-CN" altLang="en-US" sz="2800" b="0" dirty="0">
                <a:latin typeface="Times New Roman" panose="02020603050405020304" pitchFamily="18" charset="0"/>
              </a:rPr>
              <a:t>分割符问题</a:t>
            </a:r>
            <a:endParaRPr lang="en-US" altLang="zh-CN" sz="2800" b="0" dirty="0">
              <a:latin typeface="Times New Roman" panose="02020603050405020304" pitchFamily="18" charset="0"/>
            </a:endParaRPr>
          </a:p>
          <a:p>
            <a:pPr lvl="1" indent="-436245" eaLnBrk="1" hangingPunct="1"/>
            <a:r>
              <a:rPr lang="en-US" altLang="zh-CN" sz="2800" b="0" dirty="0">
                <a:latin typeface="Times New Roman" panose="02020603050405020304" pitchFamily="18" charset="0"/>
              </a:rPr>
              <a:t>3.</a:t>
            </a:r>
            <a:r>
              <a:rPr lang="zh-CN" altLang="en-US" sz="2800" b="0" dirty="0">
                <a:latin typeface="Times New Roman" panose="02020603050405020304" pitchFamily="18" charset="0"/>
              </a:rPr>
              <a:t>最长匹配原则问题</a:t>
            </a:r>
            <a:endParaRPr lang="en-US" altLang="zh-CN" sz="2800" b="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0"/>
          <p:cNvSpPr>
            <a:spLocks noGrp="1"/>
          </p:cNvSpPr>
          <p:nvPr>
            <p:ph type="title"/>
          </p:nvPr>
        </p:nvSpPr>
        <p:spPr>
          <a:xfrm>
            <a:off x="539750" y="2603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2.5 用代码实现有穷自动机</a:t>
            </a:r>
            <a:endParaRPr lang="en-US" altLang="zh-CN" b="1" dirty="0"/>
          </a:p>
        </p:txBody>
      </p:sp>
      <p:sp>
        <p:nvSpPr>
          <p:cNvPr id="10957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0957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288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charRg st="2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22885">
                                            <p:txEl>
                                              <p:charRg st="21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charRg st="2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22885">
                                            <p:txEl>
                                              <p:charRg st="28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charRg st="3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22885">
                                            <p:txEl>
                                              <p:charRg st="36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grpSp>
        <p:nvGrpSpPr>
          <p:cNvPr id="2" name="Group 3"/>
          <p:cNvGrpSpPr/>
          <p:nvPr/>
        </p:nvGrpSpPr>
        <p:grpSpPr>
          <a:xfrm>
            <a:off x="585788" y="2574925"/>
            <a:ext cx="5010150" cy="1558925"/>
            <a:chOff x="684" y="1632"/>
            <a:chExt cx="2881" cy="982"/>
          </a:xfrm>
        </p:grpSpPr>
        <p:sp>
          <p:nvSpPr>
            <p:cNvPr id="110595" name="Oval 4"/>
            <p:cNvSpPr/>
            <p:nvPr/>
          </p:nvSpPr>
          <p:spPr>
            <a:xfrm>
              <a:off x="1102" y="2189"/>
              <a:ext cx="744" cy="425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start</a:t>
              </a:r>
              <a:endParaRPr lang="en-US" altLang="zh-CN" sz="2400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0596" name="Line 5"/>
            <p:cNvSpPr/>
            <p:nvPr/>
          </p:nvSpPr>
          <p:spPr>
            <a:xfrm>
              <a:off x="684" y="2421"/>
              <a:ext cx="41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0597" name="Line 6"/>
            <p:cNvSpPr/>
            <p:nvPr/>
          </p:nvSpPr>
          <p:spPr>
            <a:xfrm>
              <a:off x="1861" y="2421"/>
              <a:ext cx="790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0598" name="Rectangle 7"/>
            <p:cNvSpPr/>
            <p:nvPr/>
          </p:nvSpPr>
          <p:spPr>
            <a:xfrm>
              <a:off x="1954" y="2235"/>
              <a:ext cx="511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10599" name="AutoShape 8"/>
            <p:cNvCxnSpPr/>
            <p:nvPr/>
          </p:nvCxnSpPr>
          <p:spPr>
            <a:xfrm rot="5400000" flipV="1">
              <a:off x="3012" y="1964"/>
              <a:ext cx="2" cy="548"/>
            </a:xfrm>
            <a:prstGeom prst="curvedConnector3">
              <a:avLst>
                <a:gd name="adj1" fmla="val -19300009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600" name="Rectangle 9"/>
            <p:cNvSpPr/>
            <p:nvPr/>
          </p:nvSpPr>
          <p:spPr>
            <a:xfrm>
              <a:off x="2496" y="1632"/>
              <a:ext cx="1069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letter|digit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601" name="Oval 10"/>
            <p:cNvSpPr/>
            <p:nvPr/>
          </p:nvSpPr>
          <p:spPr>
            <a:xfrm>
              <a:off x="2682" y="2189"/>
              <a:ext cx="744" cy="425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in_id</a:t>
              </a:r>
              <a:endParaRPr lang="en-US" altLang="zh-CN" sz="24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10602" name="Oval 11"/>
            <p:cNvSpPr/>
            <p:nvPr/>
          </p:nvSpPr>
          <p:spPr>
            <a:xfrm>
              <a:off x="2832" y="2256"/>
              <a:ext cx="474" cy="25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finish</a:t>
              </a:r>
              <a:endPara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2471738" y="4033838"/>
            <a:ext cx="4318000" cy="706437"/>
            <a:chOff x="1838" y="2552"/>
            <a:chExt cx="2720" cy="445"/>
          </a:xfrm>
        </p:grpSpPr>
        <p:cxnSp>
          <p:nvCxnSpPr>
            <p:cNvPr id="110604" name="AutoShape 13"/>
            <p:cNvCxnSpPr>
              <a:stCxn id="110595" idx="5"/>
              <a:endCxn id="110601" idx="3"/>
            </p:cNvCxnSpPr>
            <p:nvPr/>
          </p:nvCxnSpPr>
          <p:spPr>
            <a:xfrm rot="-5400000" flipH="1">
              <a:off x="2413" y="1974"/>
              <a:ext cx="1" cy="1154"/>
            </a:xfrm>
            <a:prstGeom prst="curvedConnector3">
              <a:avLst>
                <a:gd name="adj1" fmla="val 20600009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605" name="Rectangle 14"/>
            <p:cNvSpPr/>
            <p:nvPr/>
          </p:nvSpPr>
          <p:spPr>
            <a:xfrm>
              <a:off x="2112" y="2736"/>
              <a:ext cx="576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[other]</a:t>
              </a:r>
              <a:endParaRPr lang="en-US" altLang="zh-CN" sz="20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606" name="Rectangle 15"/>
            <p:cNvSpPr/>
            <p:nvPr/>
          </p:nvSpPr>
          <p:spPr>
            <a:xfrm>
              <a:off x="2784" y="2747"/>
              <a:ext cx="177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  <a:buSzPct val="90000"/>
              </a:pPr>
              <a:r>
                <a:rPr lang="en-US" altLang="zh-CN" sz="2000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return ERROR or other</a:t>
              </a:r>
              <a:endPara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0607" name="Rectangle 17"/>
          <p:cNvSpPr>
            <a:spLocks noGrp="1"/>
          </p:cNvSpPr>
          <p:nvPr>
            <p:ph type="title"/>
          </p:nvPr>
        </p:nvSpPr>
        <p:spPr>
          <a:xfrm>
            <a:off x="546100" y="2730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2.5 用代码实现有穷自动机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928787" name="Rectangle 19"/>
          <p:cNvSpPr>
            <a:spLocks noGrp="1"/>
          </p:cNvSpPr>
          <p:nvPr>
            <p:ph idx="1"/>
          </p:nvPr>
        </p:nvSpPr>
        <p:spPr>
          <a:xfrm>
            <a:off x="539750" y="1196975"/>
            <a:ext cx="8001000" cy="1368425"/>
          </a:xfrm>
        </p:spPr>
        <p:txBody>
          <a:bodyPr vert="horz" wrap="square" lIns="91440" tIns="45720" rIns="91440" bIns="45720" anchor="t" anchorCtr="0"/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200" dirty="0">
                <a:solidFill>
                  <a:srgbClr val="FF006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错误问题</a:t>
            </a:r>
            <a:endParaRPr lang="zh-CN" altLang="en-US" sz="3200" dirty="0">
              <a:solidFill>
                <a:srgbClr val="FF0066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30305"/>
                </a:solidFill>
              </a:rPr>
              <a:t>出现错误单词的情况是否体现在自动机模型中？</a:t>
            </a:r>
            <a:endParaRPr lang="zh-CN" altLang="en-US" sz="2800" dirty="0">
              <a:solidFill>
                <a:srgbClr val="030305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30305"/>
                </a:solidFill>
              </a:rPr>
              <a:t>遇到出错状态的典型动作是在输入中备份或生成错误单词。</a:t>
            </a:r>
            <a:endParaRPr lang="en-US" altLang="zh-CN" sz="2000" dirty="0"/>
          </a:p>
        </p:txBody>
      </p:sp>
      <p:sp>
        <p:nvSpPr>
          <p:cNvPr id="11060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10610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287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7">
                                            <p:txEl>
                                              <p:charRg st="5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28787">
                                            <p:txEl>
                                              <p:charRg st="5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7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928787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87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11618" name="Rectangle 2"/>
          <p:cNvSpPr/>
          <p:nvPr/>
        </p:nvSpPr>
        <p:spPr>
          <a:xfrm>
            <a:off x="500063" y="1143000"/>
            <a:ext cx="82867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spcBef>
                <a:spcPct val="50000"/>
              </a:spcBef>
              <a:buSzPct val="90000"/>
            </a:pPr>
            <a:r>
              <a:rPr lang="en-US" altLang="zh-CN" sz="2800" b="0" dirty="0">
                <a:solidFill>
                  <a:srgbClr val="FF006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2.</a:t>
            </a:r>
            <a:r>
              <a:rPr lang="zh-CN" altLang="en-US" sz="2800" b="0" dirty="0">
                <a:solidFill>
                  <a:srgbClr val="FF006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分割符问题</a:t>
            </a:r>
            <a:endParaRPr lang="en-US" altLang="zh-CN" sz="3200" b="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714375" y="3286125"/>
            <a:ext cx="4573588" cy="2057400"/>
            <a:chOff x="684" y="1632"/>
            <a:chExt cx="2881" cy="1296"/>
          </a:xfrm>
        </p:grpSpPr>
        <p:grpSp>
          <p:nvGrpSpPr>
            <p:cNvPr id="111620" name="Group 4"/>
            <p:cNvGrpSpPr/>
            <p:nvPr/>
          </p:nvGrpSpPr>
          <p:grpSpPr>
            <a:xfrm>
              <a:off x="684" y="1632"/>
              <a:ext cx="2881" cy="982"/>
              <a:chOff x="684" y="1632"/>
              <a:chExt cx="2881" cy="982"/>
            </a:xfrm>
          </p:grpSpPr>
          <p:sp>
            <p:nvSpPr>
              <p:cNvPr id="111621" name="Oval 5"/>
              <p:cNvSpPr/>
              <p:nvPr/>
            </p:nvSpPr>
            <p:spPr>
              <a:xfrm>
                <a:off x="1102" y="2189"/>
                <a:ext cx="744" cy="425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2000" dirty="0">
                    <a:solidFill>
                      <a:srgbClr val="030305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start</a:t>
                </a:r>
                <a:endParaRPr lang="en-US" altLang="zh-CN" sz="2000" baseline="-250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11622" name="Line 6"/>
              <p:cNvSpPr/>
              <p:nvPr/>
            </p:nvSpPr>
            <p:spPr>
              <a:xfrm>
                <a:off x="684" y="2421"/>
                <a:ext cx="418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1623" name="Line 7"/>
              <p:cNvSpPr/>
              <p:nvPr/>
            </p:nvSpPr>
            <p:spPr>
              <a:xfrm>
                <a:off x="1861" y="2421"/>
                <a:ext cx="790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1624" name="Rectangle 8"/>
              <p:cNvSpPr/>
              <p:nvPr/>
            </p:nvSpPr>
            <p:spPr>
              <a:xfrm>
                <a:off x="1954" y="2235"/>
                <a:ext cx="511" cy="1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2000" dirty="0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letter</a:t>
                </a:r>
                <a:endParaRPr lang="en-US" altLang="zh-CN" sz="2000" baseline="30000" dirty="0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11625" name="AutoShape 9"/>
              <p:cNvCxnSpPr/>
              <p:nvPr/>
            </p:nvCxnSpPr>
            <p:spPr>
              <a:xfrm rot="5400000" flipV="1">
                <a:off x="3012" y="1964"/>
                <a:ext cx="2" cy="548"/>
              </a:xfrm>
              <a:prstGeom prst="curvedConnector3">
                <a:avLst>
                  <a:gd name="adj1" fmla="val -19300009"/>
                </a:avLst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1626" name="Rectangle 10"/>
              <p:cNvSpPr/>
              <p:nvPr/>
            </p:nvSpPr>
            <p:spPr>
              <a:xfrm>
                <a:off x="2496" y="1632"/>
                <a:ext cx="1069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2000" dirty="0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letter|digit</a:t>
                </a:r>
                <a:endParaRPr lang="en-US" altLang="zh-CN" sz="2000" baseline="30000" dirty="0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1627" name="Oval 11"/>
              <p:cNvSpPr/>
              <p:nvPr/>
            </p:nvSpPr>
            <p:spPr>
              <a:xfrm>
                <a:off x="2682" y="2189"/>
                <a:ext cx="744" cy="425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2000" dirty="0">
                    <a:solidFill>
                      <a:srgbClr val="030305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in_id</a:t>
                </a:r>
                <a:endParaRPr lang="en-US" altLang="zh-CN" sz="2000" baseline="-250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11628" name="Oval 12"/>
              <p:cNvSpPr/>
              <p:nvPr/>
            </p:nvSpPr>
            <p:spPr>
              <a:xfrm>
                <a:off x="2832" y="2256"/>
                <a:ext cx="474" cy="258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2000" dirty="0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finish</a:t>
                </a:r>
                <a:endPara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1629" name="Group 13"/>
            <p:cNvGrpSpPr/>
            <p:nvPr/>
          </p:nvGrpSpPr>
          <p:grpSpPr>
            <a:xfrm>
              <a:off x="1737" y="2544"/>
              <a:ext cx="1499" cy="384"/>
              <a:chOff x="1737" y="2544"/>
              <a:chExt cx="1499" cy="384"/>
            </a:xfrm>
          </p:grpSpPr>
          <p:cxnSp>
            <p:nvCxnSpPr>
              <p:cNvPr id="111630" name="AutoShape 14"/>
              <p:cNvCxnSpPr>
                <a:stCxn id="111621" idx="5"/>
                <a:endCxn id="111627" idx="4"/>
              </p:cNvCxnSpPr>
              <p:nvPr/>
            </p:nvCxnSpPr>
            <p:spPr>
              <a:xfrm rot="-5400000" flipH="1">
                <a:off x="2363" y="1923"/>
                <a:ext cx="62" cy="1317"/>
              </a:xfrm>
              <a:prstGeom prst="curvedConnector3">
                <a:avLst>
                  <a:gd name="adj1" fmla="val 332259"/>
                </a:avLst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1631" name="Rectangle 15"/>
              <p:cNvSpPr/>
              <p:nvPr/>
            </p:nvSpPr>
            <p:spPr>
              <a:xfrm>
                <a:off x="2112" y="2544"/>
                <a:ext cx="576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2000" dirty="0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[other]</a:t>
                </a:r>
                <a:endParaRPr lang="en-US" altLang="zh-CN" sz="2000" baseline="30000" dirty="0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1632" name="Rectangle 16"/>
              <p:cNvSpPr/>
              <p:nvPr/>
            </p:nvSpPr>
            <p:spPr>
              <a:xfrm>
                <a:off x="3120" y="2640"/>
                <a:ext cx="11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20000"/>
                  </a:spcBef>
                  <a:buSzPct val="90000"/>
                </a:pPr>
                <a:endParaRPr lang="zh-CN" altLang="en-US" sz="2400" dirty="0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17"/>
          <p:cNvGrpSpPr/>
          <p:nvPr/>
        </p:nvGrpSpPr>
        <p:grpSpPr>
          <a:xfrm>
            <a:off x="5057775" y="3743325"/>
            <a:ext cx="2844800" cy="1133475"/>
            <a:chOff x="3216" y="1680"/>
            <a:chExt cx="1652" cy="714"/>
          </a:xfrm>
        </p:grpSpPr>
        <p:sp>
          <p:nvSpPr>
            <p:cNvPr id="111634" name="Oval 18"/>
            <p:cNvSpPr/>
            <p:nvPr/>
          </p:nvSpPr>
          <p:spPr>
            <a:xfrm>
              <a:off x="3996" y="1930"/>
              <a:ext cx="790" cy="464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11635" name="Oval 19"/>
            <p:cNvSpPr/>
            <p:nvPr/>
          </p:nvSpPr>
          <p:spPr>
            <a:xfrm>
              <a:off x="4154" y="2033"/>
              <a:ext cx="474" cy="25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finish</a:t>
              </a:r>
              <a:endParaRPr lang="en-US" altLang="zh-CN" sz="2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636" name="Line 20"/>
            <p:cNvSpPr/>
            <p:nvPr/>
          </p:nvSpPr>
          <p:spPr>
            <a:xfrm>
              <a:off x="3216" y="2160"/>
              <a:ext cx="790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1637" name="Rectangle 21"/>
            <p:cNvSpPr/>
            <p:nvPr/>
          </p:nvSpPr>
          <p:spPr>
            <a:xfrm>
              <a:off x="3312" y="1968"/>
              <a:ext cx="511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[other]</a:t>
              </a:r>
              <a:endParaRPr lang="en-US" altLang="zh-CN" sz="20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638" name="Rectangle 22"/>
            <p:cNvSpPr/>
            <p:nvPr/>
          </p:nvSpPr>
          <p:spPr>
            <a:xfrm>
              <a:off x="4032" y="1680"/>
              <a:ext cx="83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000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return ID</a:t>
              </a:r>
              <a:endPara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773113" y="3335338"/>
            <a:ext cx="4573587" cy="1558925"/>
            <a:chOff x="480" y="2928"/>
            <a:chExt cx="2881" cy="982"/>
          </a:xfrm>
        </p:grpSpPr>
        <p:sp>
          <p:nvSpPr>
            <p:cNvPr id="111640" name="Oval 24"/>
            <p:cNvSpPr/>
            <p:nvPr/>
          </p:nvSpPr>
          <p:spPr>
            <a:xfrm>
              <a:off x="898" y="3485"/>
              <a:ext cx="744" cy="425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start</a:t>
              </a:r>
              <a:endParaRPr lang="en-US" altLang="zh-CN" sz="2000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1641" name="Line 25"/>
            <p:cNvSpPr/>
            <p:nvPr/>
          </p:nvSpPr>
          <p:spPr>
            <a:xfrm>
              <a:off x="480" y="3717"/>
              <a:ext cx="41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1642" name="Line 26"/>
            <p:cNvSpPr/>
            <p:nvPr/>
          </p:nvSpPr>
          <p:spPr>
            <a:xfrm>
              <a:off x="1657" y="3717"/>
              <a:ext cx="790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1643" name="Rectangle 27"/>
            <p:cNvSpPr/>
            <p:nvPr/>
          </p:nvSpPr>
          <p:spPr>
            <a:xfrm>
              <a:off x="1750" y="3531"/>
              <a:ext cx="511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</a:t>
              </a:r>
              <a:endParaRPr lang="en-US" altLang="zh-CN" sz="20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11644" name="AutoShape 28"/>
            <p:cNvCxnSpPr>
              <a:stCxn id="111621" idx="5"/>
              <a:endCxn id="111627" idx="4"/>
            </p:cNvCxnSpPr>
            <p:nvPr/>
          </p:nvCxnSpPr>
          <p:spPr>
            <a:xfrm rot="5400000" flipV="1">
              <a:off x="2808" y="3260"/>
              <a:ext cx="2" cy="548"/>
            </a:xfrm>
            <a:prstGeom prst="curvedConnector3">
              <a:avLst>
                <a:gd name="adj1" fmla="val -19300009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645" name="Rectangle 29"/>
            <p:cNvSpPr/>
            <p:nvPr/>
          </p:nvSpPr>
          <p:spPr>
            <a:xfrm>
              <a:off x="2292" y="2928"/>
              <a:ext cx="1069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letter|digit</a:t>
              </a:r>
              <a:endParaRPr lang="en-US" altLang="zh-CN" sz="20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646" name="Oval 30"/>
            <p:cNvSpPr/>
            <p:nvPr/>
          </p:nvSpPr>
          <p:spPr>
            <a:xfrm>
              <a:off x="2478" y="3485"/>
              <a:ext cx="744" cy="425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in_id</a:t>
              </a:r>
              <a:endParaRPr lang="en-US" altLang="zh-CN" sz="2000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11647" name="Rectangle 36"/>
          <p:cNvSpPr>
            <a:spLocks noGrp="1"/>
          </p:cNvSpPr>
          <p:nvPr>
            <p:ph type="title"/>
          </p:nvPr>
        </p:nvSpPr>
        <p:spPr>
          <a:xfrm>
            <a:off x="468313" y="30480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2.5 用代码实现有穷自动机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26342" name="Rectangle 38"/>
          <p:cNvSpPr>
            <a:spLocks noGrp="1"/>
          </p:cNvSpPr>
          <p:nvPr>
            <p:ph idx="1"/>
          </p:nvPr>
        </p:nvSpPr>
        <p:spPr>
          <a:xfrm>
            <a:off x="468313" y="1700213"/>
            <a:ext cx="8286750" cy="135731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b="0" dirty="0">
                <a:solidFill>
                  <a:srgbClr val="030305"/>
                </a:solidFill>
              </a:rPr>
              <a:t>对于</a:t>
            </a:r>
            <a:r>
              <a:rPr lang="en-US" altLang="zh-CN" sz="2800" b="0" dirty="0">
                <a:solidFill>
                  <a:srgbClr val="030305"/>
                </a:solidFill>
              </a:rPr>
              <a:t>xtemp=ytemp </a:t>
            </a:r>
            <a:endParaRPr lang="zh-CN" altLang="en-US" sz="2800" b="0" dirty="0">
              <a:solidFill>
                <a:srgbClr val="030305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600" b="0" dirty="0">
                <a:solidFill>
                  <a:srgbClr val="030305"/>
                </a:solidFill>
              </a:rPr>
              <a:t>优先考虑分割符（不能丢掉），并将刚识别的单词返回。</a:t>
            </a:r>
            <a:endParaRPr lang="en-US" altLang="zh-CN" sz="2600" b="0" dirty="0">
              <a:solidFill>
                <a:srgbClr val="030305"/>
              </a:solidFill>
            </a:endParaRPr>
          </a:p>
        </p:txBody>
      </p:sp>
      <p:grpSp>
        <p:nvGrpSpPr>
          <p:cNvPr id="7" name="组合 69"/>
          <p:cNvGrpSpPr/>
          <p:nvPr/>
        </p:nvGrpSpPr>
        <p:grpSpPr>
          <a:xfrm>
            <a:off x="1609725" y="4786313"/>
            <a:ext cx="6707188" cy="942975"/>
            <a:chOff x="1609655" y="4786322"/>
            <a:chExt cx="6706924" cy="942999"/>
          </a:xfrm>
        </p:grpSpPr>
        <p:sp>
          <p:nvSpPr>
            <p:cNvPr id="111650" name="Rectangle 33"/>
            <p:cNvSpPr/>
            <p:nvPr/>
          </p:nvSpPr>
          <p:spPr>
            <a:xfrm>
              <a:off x="3000364" y="5143512"/>
              <a:ext cx="915321" cy="5858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[other]</a:t>
              </a:r>
              <a:endParaRPr lang="en-US" altLang="zh-CN" sz="20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651" name="Rectangle 34"/>
            <p:cNvSpPr/>
            <p:nvPr/>
          </p:nvSpPr>
          <p:spPr>
            <a:xfrm>
              <a:off x="5500694" y="4786322"/>
              <a:ext cx="2815885" cy="396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  <a:buSzPct val="90000"/>
              </a:pPr>
              <a:r>
                <a:rPr lang="en-US" altLang="zh-CN" sz="2000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return ERROR or other</a:t>
              </a:r>
              <a:endPara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11652" name="AutoShape 14"/>
            <p:cNvCxnSpPr>
              <a:stCxn id="111640" idx="3"/>
              <a:endCxn id="111651" idx="0"/>
            </p:cNvCxnSpPr>
            <p:nvPr/>
          </p:nvCxnSpPr>
          <p:spPr>
            <a:xfrm rot="5400000" flipH="1" flipV="1">
              <a:off x="4254576" y="2141398"/>
              <a:ext cx="9136" cy="5298981"/>
            </a:xfrm>
            <a:prstGeom prst="curvedConnector5">
              <a:avLst>
                <a:gd name="adj1" fmla="val -7903769"/>
                <a:gd name="adj2" fmla="val 50060"/>
                <a:gd name="adj3" fmla="val -8677542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165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11654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2634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>
                                            <p:txEl>
                                              <p:charRg st="15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26342">
                                            <p:txEl>
                                              <p:charRg st="15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42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929798" name="Rectangle 6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064500" cy="48244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3.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最长匹配原则</a:t>
            </a:r>
            <a:endParaRPr kumimoji="1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最长匹配原则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例如：</a:t>
            </a:r>
            <a:r>
              <a:rPr kumimoji="1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ifx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=3)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。当字符串可以是单个单词也可以是若干个单词序列时，通常解释为单个单词。。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关键字优先原则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。当字符串既符合示符词法规则也是关键字时，则将其当作关键字进行识别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建议自动机仅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包含一个接受状态，并且没有出度。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自动机如果包含多个接受状态，为了使词法分析程序易于判断当前单词识别结束的位置，可以新增一个新状态表达接受状态，将多个接受状态转为非接受状态，同时将它们引向这个新状态。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12643" name="Rectangle 7"/>
          <p:cNvSpPr>
            <a:spLocks noGrp="1"/>
          </p:cNvSpPr>
          <p:nvPr>
            <p:ph type="title"/>
          </p:nvPr>
        </p:nvSpPr>
        <p:spPr>
          <a:xfrm>
            <a:off x="531813" y="2603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2.5 用代码实现有穷自动机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12644" name="AutoShape 8">
            <a:hlinkClick r:id="rId1" action="ppaction://hlinksldjump"/>
          </p:cNvPr>
          <p:cNvSpPr/>
          <p:nvPr/>
        </p:nvSpPr>
        <p:spPr>
          <a:xfrm>
            <a:off x="7667625" y="5737225"/>
            <a:ext cx="936625" cy="431800"/>
          </a:xfrm>
          <a:prstGeom prst="curvedDownArrow">
            <a:avLst>
              <a:gd name="adj1" fmla="val 43382"/>
              <a:gd name="adj2" fmla="val 86764"/>
              <a:gd name="adj3" fmla="val 33328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1264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1264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>
                                            <p:txEl>
                                              <p:charRg st="6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29798">
                                            <p:txEl>
                                              <p:charRg st="62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>
                                            <p:txEl>
                                              <p:charRg st="100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29798">
                                            <p:txEl>
                                              <p:charRg st="100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13666" name="Oval 2"/>
          <p:cNvSpPr/>
          <p:nvPr/>
        </p:nvSpPr>
        <p:spPr>
          <a:xfrm>
            <a:off x="5867400" y="2708275"/>
            <a:ext cx="1254125" cy="736600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13667" name="Oval 3"/>
          <p:cNvSpPr/>
          <p:nvPr/>
        </p:nvSpPr>
        <p:spPr>
          <a:xfrm>
            <a:off x="6118225" y="2871788"/>
            <a:ext cx="752475" cy="409575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3</a:t>
            </a:r>
            <a:endParaRPr lang="en-US" altLang="zh-CN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8" name="Line 4"/>
          <p:cNvSpPr/>
          <p:nvPr/>
        </p:nvSpPr>
        <p:spPr>
          <a:xfrm>
            <a:off x="4424363" y="3001963"/>
            <a:ext cx="1447800" cy="4762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3669" name="Rectangle 5"/>
          <p:cNvSpPr/>
          <p:nvPr/>
        </p:nvSpPr>
        <p:spPr>
          <a:xfrm>
            <a:off x="4500563" y="2492375"/>
            <a:ext cx="936625" cy="5048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[other]</a:t>
            </a:r>
            <a:endParaRPr lang="en-US" altLang="zh-CN" sz="3200" baseline="300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0" name="Rectangle 6"/>
          <p:cNvSpPr/>
          <p:nvPr/>
        </p:nvSpPr>
        <p:spPr>
          <a:xfrm>
            <a:off x="5635625" y="2062163"/>
            <a:ext cx="3384550" cy="5365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FF0066"/>
                </a:solidFill>
                <a:latin typeface="Times New Roman" panose="02020603050405020304" pitchFamily="18" charset="0"/>
              </a:rPr>
              <a:t>return ID</a:t>
            </a:r>
            <a:endParaRPr lang="en-US" altLang="zh-CN" sz="3200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3671" name="Group 7"/>
          <p:cNvGrpSpPr/>
          <p:nvPr/>
        </p:nvGrpSpPr>
        <p:grpSpPr>
          <a:xfrm>
            <a:off x="0" y="1844675"/>
            <a:ext cx="4573588" cy="1558925"/>
            <a:chOff x="480" y="2928"/>
            <a:chExt cx="2881" cy="982"/>
          </a:xfrm>
        </p:grpSpPr>
        <p:sp>
          <p:nvSpPr>
            <p:cNvPr id="113672" name="Oval 8"/>
            <p:cNvSpPr/>
            <p:nvPr/>
          </p:nvSpPr>
          <p:spPr>
            <a:xfrm>
              <a:off x="898" y="3485"/>
              <a:ext cx="744" cy="425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en-US" altLang="zh-CN" sz="3200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3673" name="Line 9"/>
            <p:cNvSpPr/>
            <p:nvPr/>
          </p:nvSpPr>
          <p:spPr>
            <a:xfrm>
              <a:off x="480" y="3717"/>
              <a:ext cx="41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674" name="Line 10"/>
            <p:cNvSpPr/>
            <p:nvPr/>
          </p:nvSpPr>
          <p:spPr>
            <a:xfrm>
              <a:off x="1657" y="3717"/>
              <a:ext cx="790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675" name="Rectangle 11"/>
            <p:cNvSpPr/>
            <p:nvPr/>
          </p:nvSpPr>
          <p:spPr>
            <a:xfrm>
              <a:off x="1750" y="3531"/>
              <a:ext cx="511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</a:t>
              </a:r>
              <a:endParaRPr lang="en-US" altLang="zh-CN" sz="32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13676" name="AutoShape 12"/>
            <p:cNvCxnSpPr/>
            <p:nvPr/>
          </p:nvCxnSpPr>
          <p:spPr>
            <a:xfrm rot="5400000" flipV="1">
              <a:off x="2808" y="3260"/>
              <a:ext cx="2" cy="548"/>
            </a:xfrm>
            <a:prstGeom prst="curvedConnector3">
              <a:avLst>
                <a:gd name="adj1" fmla="val -19300009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677" name="Rectangle 13"/>
            <p:cNvSpPr/>
            <p:nvPr/>
          </p:nvSpPr>
          <p:spPr>
            <a:xfrm>
              <a:off x="2292" y="2928"/>
              <a:ext cx="1069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letter|digit</a:t>
              </a:r>
              <a:endParaRPr lang="en-US" altLang="zh-CN" sz="32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78" name="Oval 14"/>
            <p:cNvSpPr/>
            <p:nvPr/>
          </p:nvSpPr>
          <p:spPr>
            <a:xfrm>
              <a:off x="2478" y="3485"/>
              <a:ext cx="744" cy="425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en-US" altLang="zh-CN" sz="3200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cxnSp>
        <p:nvCxnSpPr>
          <p:cNvPr id="113679" name="AutoShape 15"/>
          <p:cNvCxnSpPr/>
          <p:nvPr/>
        </p:nvCxnSpPr>
        <p:spPr>
          <a:xfrm>
            <a:off x="1371600" y="3368675"/>
            <a:ext cx="4684713" cy="66675"/>
          </a:xfrm>
          <a:prstGeom prst="curvedConnector4">
            <a:avLst>
              <a:gd name="adj1" fmla="val -69"/>
              <a:gd name="adj2" fmla="val 442856"/>
            </a:avLst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680" name="Rectangle 16"/>
          <p:cNvSpPr/>
          <p:nvPr/>
        </p:nvSpPr>
        <p:spPr>
          <a:xfrm>
            <a:off x="2590800" y="3597275"/>
            <a:ext cx="914400" cy="3238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[other]</a:t>
            </a:r>
            <a:endParaRPr lang="en-US" altLang="zh-CN" sz="3200" baseline="300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81" name="Rectangle 17"/>
          <p:cNvSpPr/>
          <p:nvPr/>
        </p:nvSpPr>
        <p:spPr>
          <a:xfrm>
            <a:off x="4500563" y="3573463"/>
            <a:ext cx="489585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FF0066"/>
                </a:solidFill>
                <a:latin typeface="Times New Roman" panose="02020603050405020304" pitchFamily="18" charset="0"/>
              </a:rPr>
              <a:t>return ERROR or other</a:t>
            </a:r>
            <a:endParaRPr lang="zh-CN" altLang="en-US" sz="3200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82" name="Rectangle 18"/>
          <p:cNvSpPr/>
          <p:nvPr/>
        </p:nvSpPr>
        <p:spPr>
          <a:xfrm>
            <a:off x="611188" y="1125538"/>
            <a:ext cx="625475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0066"/>
                </a:solidFill>
                <a:latin typeface="Times New Roman" panose="02020603050405020304" pitchFamily="18" charset="0"/>
              </a:rPr>
              <a:t>将上述自动机的状态重新标示：</a:t>
            </a:r>
            <a:endParaRPr lang="zh-CN" altLang="en-US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83" name="AutoShape 21">
            <a:hlinkClick r:id="rId1" action="ppaction://hlinksldjump"/>
          </p:cNvPr>
          <p:cNvSpPr/>
          <p:nvPr/>
        </p:nvSpPr>
        <p:spPr>
          <a:xfrm>
            <a:off x="4843463" y="5065713"/>
            <a:ext cx="719137" cy="361950"/>
          </a:xfrm>
          <a:prstGeom prst="curvedDownArrow">
            <a:avLst>
              <a:gd name="adj1" fmla="val 39736"/>
              <a:gd name="adj2" fmla="val 79473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en-US" altLang="zh-CN" sz="3200" b="0" dirty="0">
              <a:latin typeface="Arial" panose="020B0604020202020204" pitchFamily="34" charset="0"/>
            </a:endParaRPr>
          </a:p>
        </p:txBody>
      </p:sp>
      <p:sp>
        <p:nvSpPr>
          <p:cNvPr id="113684" name="Rectangle 2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2.5 用代码实现有穷自动机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13685" name="AutoShape 21">
            <a:hlinkClick r:id="rId2" action="ppaction://hlinksldjump"/>
          </p:cNvPr>
          <p:cNvSpPr/>
          <p:nvPr/>
        </p:nvSpPr>
        <p:spPr>
          <a:xfrm>
            <a:off x="5757863" y="5192713"/>
            <a:ext cx="719137" cy="361950"/>
          </a:xfrm>
          <a:prstGeom prst="curvedDownArrow">
            <a:avLst>
              <a:gd name="adj1" fmla="val 39736"/>
              <a:gd name="adj2" fmla="val 79473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en-US" altLang="zh-CN" sz="3200" b="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122" name="Ink 27"/>
              <p14:cNvContentPartPr/>
              <p14:nvPr/>
            </p14:nvContentPartPr>
            <p14:xfrm>
              <a:off x="6697663" y="3473449"/>
              <a:ext cx="152400" cy="241300"/>
            </p14:xfrm>
          </p:contentPart>
        </mc:Choice>
        <mc:Fallback xmlns="">
          <p:pic>
            <p:nvPicPr>
              <p:cNvPr id="5122" name="Ink 27"/>
            </p:nvPicPr>
            <p:blipFill>
              <a:blip r:embed="rId4"/>
            </p:blipFill>
            <p:spPr>
              <a:xfrm>
                <a:off x="6697663" y="3473449"/>
                <a:ext cx="152400" cy="241300"/>
              </a:xfrm>
              <a:prstGeom prst="rect"/>
            </p:spPr>
          </p:pic>
        </mc:Fallback>
      </mc:AlternateContent>
      <p:sp>
        <p:nvSpPr>
          <p:cNvPr id="11368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13688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14690" name="Rectangle 6"/>
          <p:cNvSpPr/>
          <p:nvPr/>
        </p:nvSpPr>
        <p:spPr>
          <a:xfrm>
            <a:off x="395288" y="549275"/>
            <a:ext cx="8459787" cy="56657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sz="3200" b="0" dirty="0">
              <a:latin typeface="Arial" panose="020B0604020202020204" pitchFamily="34" charset="0"/>
            </a:endParaRPr>
          </a:p>
        </p:txBody>
      </p:sp>
      <p:sp>
        <p:nvSpPr>
          <p:cNvPr id="114691" name="Rectangle 7"/>
          <p:cNvSpPr/>
          <p:nvPr/>
        </p:nvSpPr>
        <p:spPr>
          <a:xfrm>
            <a:off x="827088" y="549275"/>
            <a:ext cx="734536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 algn="just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</a:rPr>
              <a:t>模拟上述</a:t>
            </a:r>
            <a:r>
              <a:rPr lang="en-US" altLang="zh-CN" sz="2400" dirty="0">
                <a:latin typeface="宋体" panose="02010600030101010101" pitchFamily="2" charset="-122"/>
              </a:rPr>
              <a:t>DFA</a:t>
            </a:r>
            <a:r>
              <a:rPr lang="zh-CN" altLang="en-US" sz="2400" dirty="0">
                <a:latin typeface="宋体" panose="02010600030101010101" pitchFamily="2" charset="-122"/>
              </a:rPr>
              <a:t>最早且最简单的方法是：</a:t>
            </a:r>
            <a:endParaRPr lang="zh-CN" altLang="en-US" sz="2400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123911" name="Rectangle 8"/>
          <p:cNvSpPr/>
          <p:nvPr/>
        </p:nvSpPr>
        <p:spPr>
          <a:xfrm>
            <a:off x="539750" y="981075"/>
            <a:ext cx="8064500" cy="5140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 marL="457200" indent="-457200" algn="just"/>
            <a:r>
              <a:rPr lang="en-US" altLang="zh-CN" sz="2400" i="1" dirty="0">
                <a:latin typeface="Times New Roman" panose="02020603050405020304" pitchFamily="18" charset="0"/>
              </a:rPr>
              <a:t>{</a:t>
            </a:r>
            <a:r>
              <a:rPr lang="zh-CN" altLang="en-US" sz="2000" i="1" dirty="0">
                <a:latin typeface="Times New Roman" panose="02020603050405020304" pitchFamily="18" charset="0"/>
              </a:rPr>
              <a:t>注释：</a:t>
            </a:r>
            <a:r>
              <a: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starting in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state 1</a:t>
            </a:r>
            <a:r>
              <a:rPr lang="en-US" altLang="zh-CN" sz="2400" i="1" dirty="0">
                <a:latin typeface="Times New Roman" panose="02020603050405020304" pitchFamily="18" charset="0"/>
              </a:rPr>
              <a:t>}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ch</a:t>
            </a:r>
            <a:r>
              <a:rPr lang="en-US" altLang="zh-CN" sz="2800" i="1" dirty="0">
                <a:latin typeface="Times New Roman" panose="02020603050405020304" pitchFamily="18" charset="0"/>
              </a:rPr>
              <a:t>:=getchar();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800" dirty="0">
                <a:latin typeface="Times New Roman" panose="02020603050405020304" pitchFamily="18" charset="0"/>
              </a:rPr>
              <a:t>if the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ch</a:t>
            </a:r>
            <a:r>
              <a:rPr lang="en-US" altLang="zh-CN" sz="2800" dirty="0">
                <a:latin typeface="Times New Roman" panose="02020603050405020304" pitchFamily="18" charset="0"/>
              </a:rPr>
              <a:t> is a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letter</a:t>
            </a:r>
            <a:r>
              <a:rPr lang="en-US" altLang="zh-CN" sz="2800" dirty="0">
                <a:latin typeface="Times New Roman" panose="02020603050405020304" pitchFamily="18" charset="0"/>
              </a:rPr>
              <a:t> then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800" dirty="0">
                <a:latin typeface="Times New Roman" panose="02020603050405020304" pitchFamily="18" charset="0"/>
              </a:rPr>
              <a:t>	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ch</a:t>
            </a:r>
            <a:r>
              <a:rPr lang="en-US" altLang="zh-CN" sz="2800" i="1" dirty="0">
                <a:latin typeface="Times New Roman" panose="02020603050405020304" pitchFamily="18" charset="0"/>
              </a:rPr>
              <a:t>:=getchar();  </a:t>
            </a:r>
            <a:r>
              <a:rPr lang="en-US" altLang="zh-CN" sz="2400" i="1" dirty="0">
                <a:latin typeface="Times New Roman" panose="02020603050405020304" pitchFamily="18" charset="0"/>
              </a:rPr>
              <a:t>{</a:t>
            </a:r>
            <a:r>
              <a:rPr lang="zh-CN" altLang="en-US" i="1" dirty="0">
                <a:latin typeface="Verdana" panose="020B0604030504040204" pitchFamily="34" charset="0"/>
              </a:rPr>
              <a:t>注释：</a:t>
            </a:r>
            <a:r>
              <a:rPr lang="en-US" altLang="zh-CN" dirty="0">
                <a:latin typeface="Verdana" panose="020B0604030504040204" pitchFamily="34" charset="0"/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now in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state 2}</a:t>
            </a:r>
            <a:endParaRPr lang="en-US" altLang="zh-CN" sz="2400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</a:rPr>
              <a:t>while the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ch </a:t>
            </a:r>
            <a:r>
              <a:rPr lang="en-US" altLang="zh-CN" sz="2800" dirty="0">
                <a:latin typeface="Times New Roman" panose="02020603050405020304" pitchFamily="18" charset="0"/>
              </a:rPr>
              <a:t>is a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letter </a:t>
            </a:r>
            <a:r>
              <a:rPr lang="en-US" altLang="zh-CN" sz="2800" dirty="0">
                <a:latin typeface="Times New Roman" panose="02020603050405020304" pitchFamily="18" charset="0"/>
              </a:rPr>
              <a:t> or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800" dirty="0">
                <a:latin typeface="Times New Roman" panose="02020603050405020304" pitchFamily="18" charset="0"/>
              </a:rPr>
              <a:t> do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ch</a:t>
            </a:r>
            <a:r>
              <a:rPr lang="en-US" altLang="zh-CN" sz="2800" i="1" dirty="0">
                <a:latin typeface="Times New Roman" panose="02020603050405020304" pitchFamily="18" charset="0"/>
              </a:rPr>
              <a:t>:=getchar();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Verdana" panose="020B0604030504040204" pitchFamily="34" charset="0"/>
              </a:rPr>
              <a:t>{</a:t>
            </a:r>
            <a:r>
              <a:rPr lang="zh-CN" altLang="en-US" i="1" dirty="0">
                <a:latin typeface="Verdana" panose="020B0604030504040204" pitchFamily="34" charset="0"/>
              </a:rPr>
              <a:t>注释：</a:t>
            </a:r>
            <a:r>
              <a:rPr lang="en-US" altLang="zh-CN" i="1" dirty="0">
                <a:latin typeface="Verdana" panose="020B0604030504040204" pitchFamily="34" charset="0"/>
              </a:rPr>
              <a:t> stay in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state 2</a:t>
            </a:r>
            <a:r>
              <a:rPr lang="en-US" altLang="zh-CN" i="1" dirty="0">
                <a:latin typeface="Verdana" panose="020B0604030504040204" pitchFamily="34" charset="0"/>
              </a:rPr>
              <a:t>}</a:t>
            </a:r>
            <a:endParaRPr lang="en-US" altLang="zh-CN" i="1" dirty="0">
              <a:latin typeface="Verdana" panose="020B0604030504040204" pitchFamily="34" charset="0"/>
            </a:endParaRPr>
          </a:p>
          <a:p>
            <a:pPr marL="457200" indent="-457200"/>
            <a:r>
              <a:rPr lang="en-US" altLang="zh-CN" sz="2800" dirty="0">
                <a:latin typeface="Times New Roman" panose="02020603050405020304" pitchFamily="18" charset="0"/>
              </a:rPr>
              <a:t>       end while;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{</a:t>
            </a:r>
            <a:r>
              <a:rPr lang="zh-CN" altLang="en-US" i="1" dirty="0">
                <a:latin typeface="Verdana" panose="020B0604030504040204" pitchFamily="34" charset="0"/>
              </a:rPr>
              <a:t>注释：</a:t>
            </a:r>
            <a:r>
              <a:rPr lang="en-US" altLang="zh-CN" dirty="0">
                <a:latin typeface="Verdana" panose="020B0604030504040204" pitchFamily="34" charset="0"/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go to state 3 without advancing the input} </a:t>
            </a:r>
            <a:endParaRPr lang="en-US" altLang="zh-CN" sz="24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dirty="0">
                <a:latin typeface="Times New Roman" panose="02020603050405020304" pitchFamily="18" charset="0"/>
              </a:rPr>
              <a:t>accept;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dirty="0">
                <a:latin typeface="Times New Roman" panose="02020603050405020304" pitchFamily="18" charset="0"/>
              </a:rPr>
              <a:t>else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      </a:t>
            </a:r>
            <a:r>
              <a: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{</a:t>
            </a:r>
            <a:r>
              <a:rPr lang="zh-CN" altLang="en-US" i="1" dirty="0">
                <a:latin typeface="Verdana" panose="020B0604030504040204" pitchFamily="34" charset="0"/>
              </a:rPr>
              <a:t>注释：</a:t>
            </a:r>
            <a:r>
              <a:rPr lang="zh-CN" altLang="en-US" dirty="0">
                <a:latin typeface="Verdana" panose="020B0604030504040204" pitchFamily="34" charset="0"/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error or other cases}</a:t>
            </a:r>
            <a:endParaRPr lang="en-US" altLang="zh-CN" sz="24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dirty="0">
                <a:latin typeface="Times New Roman" panose="02020603050405020304" pitchFamily="18" charset="0"/>
              </a:rPr>
              <a:t>end if;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1469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14694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charRg st="296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3911">
                                            <p:txEl>
                                              <p:charRg st="296" end="3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charRg st="302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3911">
                                            <p:txEl>
                                              <p:charRg st="302" end="3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charRg st="335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3911">
                                            <p:txEl>
                                              <p:charRg st="335" end="3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charRg st="67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23911">
                                            <p:txEl>
                                              <p:charRg st="67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charRg st="108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23911">
                                            <p:txEl>
                                              <p:charRg st="108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charRg st="154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23911">
                                            <p:txEl>
                                              <p:charRg st="154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charRg st="205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23911">
                                            <p:txEl>
                                              <p:charRg st="205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charRg st="224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23911">
                                            <p:txEl>
                                              <p:charRg st="224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charRg st="281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23911">
                                            <p:txEl>
                                              <p:charRg st="281" end="2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611188" y="476250"/>
            <a:ext cx="6510337" cy="5238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2.2.1 基本概念和术语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19812" name="Rectangle 4"/>
          <p:cNvSpPr>
            <a:spLocks noGrp="1"/>
          </p:cNvSpPr>
          <p:nvPr>
            <p:ph idx="1"/>
          </p:nvPr>
        </p:nvSpPr>
        <p:spPr>
          <a:xfrm>
            <a:off x="468313" y="1196975"/>
            <a:ext cx="8001000" cy="5018088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字母表（符号表、符号集）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</a:rPr>
              <a:t>由若干元素（符号、字母）组成的有限非空集合称为字母表。</a:t>
            </a:r>
            <a:endParaRPr lang="zh-CN" altLang="en-US" dirty="0">
              <a:solidFill>
                <a:srgbClr val="030305"/>
              </a:solidFill>
              <a:latin typeface="宋体" panose="02010600030101010101" pitchFamily="2" charset="-122"/>
            </a:endParaRPr>
          </a:p>
          <a:p>
            <a:pPr lvl="2" indent="-394970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</a:rPr>
              <a:t>不同的语言有不同的字母表，例如汉语的字母表中包括汉字、数字及标点符号等。</a:t>
            </a:r>
            <a:endParaRPr lang="zh-CN" altLang="en-US" dirty="0">
              <a:solidFill>
                <a:srgbClr val="030305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符号串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</a:rPr>
              <a:t>由字母表中的符号组成的任何有穷序列称为符号串。</a:t>
            </a:r>
            <a:endParaRPr lang="en-US" altLang="zh-CN" dirty="0">
              <a:solidFill>
                <a:srgbClr val="030305"/>
              </a:solidFill>
              <a:latin typeface="宋体" panose="02010600030101010101" pitchFamily="2" charset="-122"/>
            </a:endParaRPr>
          </a:p>
          <a:p>
            <a:pPr lvl="1" indent="-436245" eaLnBrk="1" hangingPunct="1"/>
            <a:r>
              <a:rPr lang="zh-CN" altLang="en-US" dirty="0">
                <a:solidFill>
                  <a:srgbClr val="030305"/>
                </a:solidFill>
              </a:rPr>
              <a:t>字母表</a:t>
            </a:r>
            <a:r>
              <a:rPr lang="en-US" altLang="zh-CN" dirty="0">
                <a:solidFill>
                  <a:srgbClr val="030305"/>
                </a:solidFill>
              </a:rPr>
              <a:t>A=｛a，b，c｝</a:t>
            </a:r>
            <a:r>
              <a:rPr lang="zh-CN" altLang="en-US" dirty="0">
                <a:solidFill>
                  <a:srgbClr val="030305"/>
                </a:solidFill>
              </a:rPr>
              <a:t>上的符号串有： </a:t>
            </a:r>
            <a:r>
              <a:rPr lang="en-US" altLang="zh-CN" dirty="0">
                <a:solidFill>
                  <a:srgbClr val="030305"/>
                </a:solidFill>
              </a:rPr>
              <a:t>a，b，c，ab，aaca。</a:t>
            </a:r>
            <a:endParaRPr lang="en-US" altLang="zh-CN" dirty="0">
              <a:solidFill>
                <a:srgbClr val="030305"/>
              </a:solidFill>
            </a:endParaRPr>
          </a:p>
          <a:p>
            <a:pPr lvl="1" indent="-436245" eaLnBrk="1" hangingPunct="1"/>
            <a:r>
              <a:rPr lang="zh-CN" altLang="en-US" dirty="0">
                <a:solidFill>
                  <a:srgbClr val="030305"/>
                </a:solidFill>
              </a:rPr>
              <a:t>在符号串中，符号的顺序是很重要的，符号串</a:t>
            </a:r>
            <a:r>
              <a:rPr lang="en-US" altLang="zh-CN" dirty="0">
                <a:solidFill>
                  <a:srgbClr val="030305"/>
                </a:solidFill>
              </a:rPr>
              <a:t>ab</a:t>
            </a:r>
            <a:r>
              <a:rPr lang="zh-CN" altLang="en-US" dirty="0">
                <a:solidFill>
                  <a:srgbClr val="030305"/>
                </a:solidFill>
              </a:rPr>
              <a:t>不同于</a:t>
            </a:r>
            <a:r>
              <a:rPr lang="en-US" altLang="zh-CN" dirty="0">
                <a:solidFill>
                  <a:srgbClr val="030305"/>
                </a:solidFill>
              </a:rPr>
              <a:t>ba</a:t>
            </a:r>
            <a:r>
              <a:rPr lang="zh-CN" altLang="en-US" dirty="0">
                <a:solidFill>
                  <a:srgbClr val="030305"/>
                </a:solidFill>
              </a:rPr>
              <a:t>。</a:t>
            </a:r>
            <a:endParaRPr lang="en-US" altLang="zh-CN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1638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638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9812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charRg st="4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9812">
                                            <p:txEl>
                                              <p:charRg st="41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charRg st="7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9812">
                                            <p:txEl>
                                              <p:charRg st="78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charRg st="106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9812">
                                            <p:txEl>
                                              <p:charRg st="106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charRg st="141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19812">
                                            <p:txEl>
                                              <p:charRg st="141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23909" name="Rectangle 3"/>
          <p:cNvSpPr>
            <a:spLocks noGrp="1"/>
          </p:cNvSpPr>
          <p:nvPr>
            <p:ph idx="1"/>
          </p:nvPr>
        </p:nvSpPr>
        <p:spPr>
          <a:xfrm>
            <a:off x="468313" y="1196975"/>
            <a:ext cx="8280400" cy="33845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b="0" dirty="0"/>
              <a:t>上述代码使用代码的位置隐含当前状态机所处的状态，如果没有太多的状态且</a:t>
            </a:r>
            <a:r>
              <a:rPr lang="en-US" altLang="zh-CN" sz="2400" b="0" dirty="0"/>
              <a:t>DFA</a:t>
            </a:r>
            <a:r>
              <a:rPr lang="zh-CN" altLang="en-US" sz="2400" b="0" dirty="0"/>
              <a:t>中的循环较小，适合用这种方法实现词法分析程序。但这个方法有两个缺点：</a:t>
            </a:r>
            <a:endParaRPr lang="zh-CN" altLang="en-US" sz="2400" b="0" dirty="0"/>
          </a:p>
          <a:p>
            <a:pPr lvl="1" indent="-436245" eaLnBrk="1" hangingPunct="1"/>
            <a:r>
              <a:rPr lang="zh-CN" altLang="en-US" sz="2400" b="0" dirty="0">
                <a:latin typeface="Times New Roman" panose="02020603050405020304" pitchFamily="18" charset="0"/>
              </a:rPr>
              <a:t>首先，它必须用不同的方法处理各个</a:t>
            </a:r>
            <a:r>
              <a:rPr lang="en-US" altLang="zh-CN" sz="2400" b="0" dirty="0">
                <a:latin typeface="Times New Roman" panose="02020603050405020304" pitchFamily="18" charset="0"/>
              </a:rPr>
              <a:t>DFA</a:t>
            </a:r>
            <a:r>
              <a:rPr lang="zh-CN" altLang="en-US" sz="2400" b="0" dirty="0">
                <a:latin typeface="Times New Roman" panose="02020603050405020304" pitchFamily="18" charset="0"/>
              </a:rPr>
              <a:t>，规定一套用这种办法将每个</a:t>
            </a:r>
            <a:r>
              <a:rPr lang="en-US" altLang="zh-CN" sz="2400" b="0" dirty="0">
                <a:latin typeface="Times New Roman" panose="02020603050405020304" pitchFamily="18" charset="0"/>
              </a:rPr>
              <a:t>DFA</a:t>
            </a:r>
            <a:r>
              <a:rPr lang="zh-CN" altLang="en-US" sz="2400" b="0" dirty="0">
                <a:latin typeface="Times New Roman" panose="02020603050405020304" pitchFamily="18" charset="0"/>
              </a:rPr>
              <a:t>翻译为代码的算法较难。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lvl="1" indent="-436245" eaLnBrk="1" hangingPunct="1"/>
            <a:r>
              <a:rPr lang="zh-CN" altLang="en-US" sz="2400" b="0" dirty="0">
                <a:latin typeface="Times New Roman" panose="02020603050405020304" pitchFamily="18" charset="0"/>
              </a:rPr>
              <a:t>其次，状态增多时，且当不同的状态与任意路径增多时，代码会变得非常复杂。</a:t>
            </a:r>
            <a:r>
              <a:rPr lang="zh-CN" altLang="en-US" sz="2400" dirty="0">
                <a:latin typeface="Times New Roman" panose="02020603050405020304" pitchFamily="18" charset="0"/>
              </a:rPr>
              <a:t> 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5715" name="Rectangle 4"/>
          <p:cNvSpPr>
            <a:spLocks noGrp="1"/>
          </p:cNvSpPr>
          <p:nvPr>
            <p:ph type="title"/>
          </p:nvPr>
        </p:nvSpPr>
        <p:spPr>
          <a:xfrm>
            <a:off x="546100" y="258763"/>
            <a:ext cx="800100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2.5 用代码实现有穷自动机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15716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1571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3909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charRg st="7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3909">
                                            <p:txEl>
                                              <p:charRg st="72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charRg st="121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3909">
                                            <p:txEl>
                                              <p:charRg st="121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30053" name="Rectangle 5"/>
          <p:cNvSpPr>
            <a:spLocks noGrp="1"/>
          </p:cNvSpPr>
          <p:nvPr>
            <p:ph idx="1"/>
          </p:nvPr>
        </p:nvSpPr>
        <p:spPr>
          <a:xfrm>
            <a:off x="482600" y="1082675"/>
            <a:ext cx="7848600" cy="32099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0" dirty="0"/>
              <a:t>较好的实现方法：</a:t>
            </a:r>
            <a:endParaRPr lang="zh-CN" altLang="en-US" b="0" dirty="0"/>
          </a:p>
          <a:p>
            <a:pPr lvl="1" indent="-436245" eaLnBrk="1" hangingPunct="1"/>
            <a:r>
              <a:rPr lang="zh-CN" altLang="en-US" b="0" dirty="0"/>
              <a:t>将</a:t>
            </a:r>
            <a:r>
              <a:rPr lang="zh-CN" altLang="en-US" b="0" dirty="0">
                <a:solidFill>
                  <a:srgbClr val="FF0066"/>
                </a:solidFill>
              </a:rPr>
              <a:t>转换</a:t>
            </a:r>
            <a:r>
              <a:rPr lang="zh-CN" altLang="en-US" b="0" dirty="0"/>
              <a:t>写成一个双层嵌套的</a:t>
            </a:r>
            <a:r>
              <a:rPr lang="en-US" altLang="zh-CN" b="0" dirty="0"/>
              <a:t>switch-case</a:t>
            </a:r>
            <a:r>
              <a:rPr lang="zh-CN" altLang="en-US" b="0" dirty="0"/>
              <a:t>语句：</a:t>
            </a:r>
            <a:endParaRPr lang="en-US" altLang="zh-CN" b="0" dirty="0"/>
          </a:p>
          <a:p>
            <a:pPr lvl="2" indent="-394970" eaLnBrk="1" hangingPunct="1"/>
            <a:r>
              <a:rPr lang="zh-CN" altLang="en-US" b="0" dirty="0"/>
              <a:t>第</a:t>
            </a:r>
            <a:r>
              <a:rPr lang="en-US" altLang="zh-CN" b="0" dirty="0"/>
              <a:t>1</a:t>
            </a:r>
            <a:r>
              <a:rPr lang="zh-CN" altLang="en-US" b="0" dirty="0"/>
              <a:t>层</a:t>
            </a:r>
            <a:r>
              <a:rPr lang="en-US" altLang="zh-CN" b="0" dirty="0"/>
              <a:t>switch</a:t>
            </a:r>
            <a:r>
              <a:rPr lang="zh-CN" altLang="en-US" b="0" dirty="0"/>
              <a:t>语句测试</a:t>
            </a:r>
            <a:r>
              <a:rPr lang="zh-CN" altLang="en-US" b="0" dirty="0">
                <a:solidFill>
                  <a:srgbClr val="FF0066"/>
                </a:solidFill>
              </a:rPr>
              <a:t>当前的状态；</a:t>
            </a:r>
            <a:r>
              <a:rPr lang="en-US" altLang="zh-CN" b="0" dirty="0">
                <a:solidFill>
                  <a:srgbClr val="FF0000"/>
                </a:solidFill>
              </a:rPr>
              <a:t> state</a:t>
            </a:r>
            <a:endParaRPr lang="en-US" altLang="zh-CN" b="0" dirty="0">
              <a:solidFill>
                <a:srgbClr val="FF0066"/>
              </a:solidFill>
            </a:endParaRPr>
          </a:p>
          <a:p>
            <a:pPr lvl="2" indent="-394970" eaLnBrk="1" hangingPunct="1"/>
            <a:r>
              <a:rPr lang="zh-CN" altLang="en-US" b="0" dirty="0"/>
              <a:t>第</a:t>
            </a:r>
            <a:r>
              <a:rPr lang="en-US" altLang="zh-CN" b="0" dirty="0"/>
              <a:t>2</a:t>
            </a:r>
            <a:r>
              <a:rPr lang="zh-CN" altLang="en-US" b="0" dirty="0"/>
              <a:t>层</a:t>
            </a:r>
            <a:r>
              <a:rPr lang="en-US" altLang="zh-CN" b="0" dirty="0"/>
              <a:t>switch</a:t>
            </a:r>
            <a:r>
              <a:rPr lang="zh-CN" altLang="en-US" b="0" dirty="0"/>
              <a:t>测试</a:t>
            </a:r>
            <a:r>
              <a:rPr lang="zh-CN" altLang="en-US" b="0" dirty="0">
                <a:solidFill>
                  <a:srgbClr val="FF0066"/>
                </a:solidFill>
              </a:rPr>
              <a:t>输入字符；</a:t>
            </a:r>
            <a:r>
              <a:rPr lang="en-US" altLang="zh-CN" b="0" dirty="0">
                <a:solidFill>
                  <a:srgbClr val="FF0066"/>
                </a:solidFill>
              </a:rPr>
              <a:t>ch</a:t>
            </a:r>
            <a:endParaRPr lang="en-US" altLang="zh-CN" b="0" dirty="0">
              <a:solidFill>
                <a:srgbClr val="FF0066"/>
              </a:solidFill>
            </a:endParaRPr>
          </a:p>
          <a:p>
            <a:pPr lvl="3" eaLnBrk="1" hangingPunct="1"/>
            <a:r>
              <a:rPr lang="zh-CN" altLang="en-US" b="0" dirty="0"/>
              <a:t>保存遇到该输入字符</a:t>
            </a:r>
            <a:r>
              <a:rPr lang="zh-CN" altLang="en-US" b="0" dirty="0">
                <a:solidFill>
                  <a:srgbClr val="FF0000"/>
                </a:solidFill>
              </a:rPr>
              <a:t>转换之后的状态；</a:t>
            </a:r>
            <a:endParaRPr lang="en-US" altLang="zh-CN" b="0" dirty="0"/>
          </a:p>
          <a:p>
            <a:pPr lvl="3" eaLnBrk="1" hangingPunct="1"/>
            <a:r>
              <a:rPr lang="zh-CN" altLang="en-US" b="0" dirty="0"/>
              <a:t>判断是否读下一个字符。</a:t>
            </a:r>
            <a:endParaRPr lang="zh-CN" altLang="en-US" b="0" dirty="0"/>
          </a:p>
        </p:txBody>
      </p:sp>
      <p:sp>
        <p:nvSpPr>
          <p:cNvPr id="116739" name="Rectangle 6"/>
          <p:cNvSpPr>
            <a:spLocks noGrp="1"/>
          </p:cNvSpPr>
          <p:nvPr>
            <p:ph type="title"/>
          </p:nvPr>
        </p:nvSpPr>
        <p:spPr>
          <a:xfrm>
            <a:off x="539750" y="2603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2.5 用代码实现有穷自动机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16740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16741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0053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charRg st="3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30053">
                                            <p:txEl>
                                              <p:charRg st="36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charRg st="6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30053">
                                            <p:txEl>
                                              <p:charRg st="62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charRg st="8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0053">
                                            <p:txEl>
                                              <p:charRg st="81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charRg st="9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30053">
                                            <p:txEl>
                                              <p:charRg st="99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17762" name="Rectangle 4"/>
          <p:cNvSpPr/>
          <p:nvPr/>
        </p:nvSpPr>
        <p:spPr>
          <a:xfrm>
            <a:off x="395288" y="549275"/>
            <a:ext cx="8459787" cy="44513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sz="3200" b="0" dirty="0">
              <a:latin typeface="Arial" panose="020B0604020202020204" pitchFamily="34" charset="0"/>
            </a:endParaRPr>
          </a:p>
        </p:txBody>
      </p:sp>
      <p:sp>
        <p:nvSpPr>
          <p:cNvPr id="117763" name="Rectangle 5"/>
          <p:cNvSpPr/>
          <p:nvPr/>
        </p:nvSpPr>
        <p:spPr>
          <a:xfrm>
            <a:off x="611188" y="549275"/>
            <a:ext cx="734536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 algn="just">
              <a:buAutoNum type="arabicPeriod" startAt="2"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利用状态变量和嵌套的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case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测试模拟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DFA: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31079" name="Rectangle 6"/>
          <p:cNvSpPr/>
          <p:nvPr/>
        </p:nvSpPr>
        <p:spPr>
          <a:xfrm>
            <a:off x="539750" y="981075"/>
            <a:ext cx="8064500" cy="3970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state:=1;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ch:=getchar();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while 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state</a:t>
            </a:r>
            <a:r>
              <a:rPr lang="zh-CN" altLang="en-US" sz="2800" i="1" dirty="0">
                <a:latin typeface="Times New Roman" panose="02020603050405020304" pitchFamily="18" charset="0"/>
              </a:rPr>
              <a:t>！</a:t>
            </a:r>
            <a:r>
              <a:rPr lang="en-US" altLang="zh-CN" sz="2800" i="1" dirty="0">
                <a:latin typeface="Times New Roman" panose="02020603050405020304" pitchFamily="18" charset="0"/>
              </a:rPr>
              <a:t>=3) do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  case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state</a:t>
            </a:r>
            <a:r>
              <a:rPr lang="en-US" altLang="zh-CN" sz="2800" i="1" dirty="0">
                <a:latin typeface="Times New Roman" panose="02020603050405020304" pitchFamily="18" charset="0"/>
              </a:rPr>
              <a:t> of 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   1:     case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ch </a:t>
            </a:r>
            <a:r>
              <a:rPr lang="en-US" altLang="zh-CN" sz="2800" i="1" dirty="0">
                <a:latin typeface="Times New Roman" panose="02020603050405020304" pitchFamily="18" charset="0"/>
              </a:rPr>
              <a:t>of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	          letter:      ch:=getchar();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		                    state:=2;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	         default:   state:=…{error or other}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          end case;</a:t>
            </a:r>
            <a:endParaRPr lang="zh-CN" alt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117765" name="AutoShape 7">
            <a:hlinkClick r:id="rId1" action="ppaction://hlinksldjump"/>
          </p:cNvPr>
          <p:cNvSpPr/>
          <p:nvPr/>
        </p:nvSpPr>
        <p:spPr>
          <a:xfrm>
            <a:off x="6443663" y="5229225"/>
            <a:ext cx="792162" cy="288925"/>
          </a:xfrm>
          <a:prstGeom prst="curvedUpArrow">
            <a:avLst>
              <a:gd name="adj1" fmla="val 54835"/>
              <a:gd name="adj2" fmla="val 10967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17766" name="AutoShape 7">
            <a:hlinkClick r:id="rId2" action="ppaction://hlinksldjump"/>
          </p:cNvPr>
          <p:cNvSpPr/>
          <p:nvPr/>
        </p:nvSpPr>
        <p:spPr>
          <a:xfrm rot="10654048">
            <a:off x="7451725" y="5373688"/>
            <a:ext cx="792163" cy="288925"/>
          </a:xfrm>
          <a:prstGeom prst="curvedUpArrow">
            <a:avLst>
              <a:gd name="adj1" fmla="val 54835"/>
              <a:gd name="adj2" fmla="val 10967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1776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17768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107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charRg st="1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31079">
                                            <p:txEl>
                                              <p:charRg st="1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31079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1079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charRg st="6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31079">
                                            <p:txEl>
                                              <p:charRg st="62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charRg st="84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31079">
                                            <p:txEl>
                                              <p:charRg st="84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charRg st="123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31079">
                                            <p:txEl>
                                              <p:charRg st="123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charRg st="155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31079">
                                            <p:txEl>
                                              <p:charRg st="155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charRg st="20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31079">
                                            <p:txEl>
                                              <p:charRg st="201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18786" name="Rectangle 4"/>
          <p:cNvSpPr/>
          <p:nvPr/>
        </p:nvSpPr>
        <p:spPr>
          <a:xfrm>
            <a:off x="395288" y="765175"/>
            <a:ext cx="8459787" cy="4378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sz="3200" b="0" dirty="0">
              <a:latin typeface="Arial" panose="020B0604020202020204" pitchFamily="34" charset="0"/>
            </a:endParaRPr>
          </a:p>
        </p:txBody>
      </p:sp>
      <p:sp>
        <p:nvSpPr>
          <p:cNvPr id="132102" name="Rectangle 5"/>
          <p:cNvSpPr/>
          <p:nvPr/>
        </p:nvSpPr>
        <p:spPr>
          <a:xfrm>
            <a:off x="571500" y="1428750"/>
            <a:ext cx="8064500" cy="3568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    2:   case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ch  </a:t>
            </a:r>
            <a:r>
              <a:rPr lang="en-US" altLang="zh-CN" sz="2800" i="1" dirty="0">
                <a:latin typeface="Times New Roman" panose="02020603050405020304" pitchFamily="18" charset="0"/>
              </a:rPr>
              <a:t>of</a:t>
            </a:r>
            <a:r>
              <a:rPr lang="en-US" altLang="zh-CN" sz="3200" b="0" dirty="0">
                <a:latin typeface="Arial" panose="020B0604020202020204" pitchFamily="34" charset="0"/>
              </a:rPr>
              <a:t> 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                 letter, digit:   ch:=getchar();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		                   	        state:=2;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	           default:         state:=3;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        end case;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  end case ;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end while;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i="1" dirty="0">
                <a:latin typeface="Times New Roman" panose="02020603050405020304" pitchFamily="18" charset="0"/>
              </a:rPr>
              <a:t>if  state=3  then accept else error;</a:t>
            </a:r>
            <a:endParaRPr lang="zh-CN" alt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118788" name="AutoShape 6">
            <a:hlinkClick r:id="rId1" action="ppaction://hlinksldjump"/>
          </p:cNvPr>
          <p:cNvSpPr/>
          <p:nvPr/>
        </p:nvSpPr>
        <p:spPr>
          <a:xfrm>
            <a:off x="6732588" y="4868863"/>
            <a:ext cx="792162" cy="288925"/>
          </a:xfrm>
          <a:prstGeom prst="curvedUpArrow">
            <a:avLst>
              <a:gd name="adj1" fmla="val 54835"/>
              <a:gd name="adj2" fmla="val 10967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18789" name="Rectangle 5"/>
          <p:cNvSpPr/>
          <p:nvPr/>
        </p:nvSpPr>
        <p:spPr>
          <a:xfrm>
            <a:off x="571500" y="857250"/>
            <a:ext cx="83216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 algn="just">
              <a:buAutoNum type="arabicPeriod" startAt="2"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利用状态变量和嵌套的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switch-case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测试模拟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（续）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: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18790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18791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210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charRg st="2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32102">
                                            <p:txEl>
                                              <p:charRg st="23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charRg st="7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32102">
                                            <p:txEl>
                                              <p:charRg st="72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charRg st="11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2102">
                                            <p:txEl>
                                              <p:charRg st="112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charRg st="151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32102">
                                            <p:txEl>
                                              <p:charRg st="151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charRg st="16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32102">
                                            <p:txEl>
                                              <p:charRg st="169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charRg st="182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32102">
                                            <p:txEl>
                                              <p:charRg st="182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charRg st="193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32102">
                                            <p:txEl>
                                              <p:charRg st="193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标题 3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b="1" dirty="0"/>
              <a:t>2.5 用代码实现有穷自动机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dirty="0"/>
          </a:p>
        </p:txBody>
      </p:sp>
      <p:sp>
        <p:nvSpPr>
          <p:cNvPr id="1198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19811" name="Line 5"/>
          <p:cNvSpPr/>
          <p:nvPr/>
        </p:nvSpPr>
        <p:spPr>
          <a:xfrm>
            <a:off x="973138" y="3189288"/>
            <a:ext cx="5538787" cy="1587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812" name="Line 7"/>
          <p:cNvSpPr/>
          <p:nvPr/>
        </p:nvSpPr>
        <p:spPr>
          <a:xfrm>
            <a:off x="2184400" y="2641600"/>
            <a:ext cx="0" cy="2573338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813" name="Line 8"/>
          <p:cNvSpPr/>
          <p:nvPr/>
        </p:nvSpPr>
        <p:spPr>
          <a:xfrm>
            <a:off x="973138" y="3930650"/>
            <a:ext cx="5648325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814" name="Line 9"/>
          <p:cNvSpPr/>
          <p:nvPr/>
        </p:nvSpPr>
        <p:spPr>
          <a:xfrm>
            <a:off x="3433763" y="2641600"/>
            <a:ext cx="0" cy="2573338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815" name="Line 10"/>
          <p:cNvSpPr/>
          <p:nvPr/>
        </p:nvSpPr>
        <p:spPr>
          <a:xfrm>
            <a:off x="973138" y="2419350"/>
            <a:ext cx="1211262" cy="72390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816" name="Rectangle 11"/>
          <p:cNvSpPr/>
          <p:nvPr/>
        </p:nvSpPr>
        <p:spPr>
          <a:xfrm>
            <a:off x="900113" y="2757488"/>
            <a:ext cx="806450" cy="603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/>
            <a:r>
              <a:rPr lang="zh-CN" altLang="en-US" sz="2000" dirty="0">
                <a:solidFill>
                  <a:srgbClr val="030305"/>
                </a:solidFill>
                <a:latin typeface="宋体" panose="02010600030101010101" pitchFamily="2" charset="-122"/>
              </a:rPr>
              <a:t>状态</a:t>
            </a:r>
            <a:endParaRPr lang="zh-CN" altLang="en-US" sz="3200" b="0" dirty="0">
              <a:latin typeface="Arial" panose="020B0604020202020204" pitchFamily="34" charset="0"/>
            </a:endParaRPr>
          </a:p>
        </p:txBody>
      </p:sp>
      <p:sp>
        <p:nvSpPr>
          <p:cNvPr id="119817" name="Rectangle 12"/>
          <p:cNvSpPr/>
          <p:nvPr/>
        </p:nvSpPr>
        <p:spPr>
          <a:xfrm>
            <a:off x="1484313" y="2333625"/>
            <a:ext cx="806450" cy="603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/>
            <a:r>
              <a:rPr lang="zh-CN" altLang="en-US" sz="2000" dirty="0">
                <a:solidFill>
                  <a:srgbClr val="030305"/>
                </a:solidFill>
                <a:latin typeface="宋体" panose="02010600030101010101" pitchFamily="2" charset="-122"/>
              </a:rPr>
              <a:t>输入</a:t>
            </a:r>
            <a:endParaRPr lang="zh-CN" altLang="en-US" sz="3200" b="0" dirty="0">
              <a:latin typeface="Arial" panose="020B0604020202020204" pitchFamily="34" charset="0"/>
            </a:endParaRPr>
          </a:p>
        </p:txBody>
      </p:sp>
      <p:sp>
        <p:nvSpPr>
          <p:cNvPr id="119818" name="Rectangle 13"/>
          <p:cNvSpPr/>
          <p:nvPr/>
        </p:nvSpPr>
        <p:spPr>
          <a:xfrm>
            <a:off x="2173288" y="2659063"/>
            <a:ext cx="1233487" cy="603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/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letter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19819" name="Rectangle 14"/>
          <p:cNvSpPr/>
          <p:nvPr/>
        </p:nvSpPr>
        <p:spPr>
          <a:xfrm>
            <a:off x="3473450" y="2659063"/>
            <a:ext cx="1049338" cy="603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/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digit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19820" name="Rectangle 15"/>
          <p:cNvSpPr/>
          <p:nvPr/>
        </p:nvSpPr>
        <p:spPr>
          <a:xfrm>
            <a:off x="1376363" y="3444875"/>
            <a:ext cx="323850" cy="604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/>
            <a:r>
              <a:rPr lang="en-US" altLang="zh-CN" sz="2400" dirty="0">
                <a:solidFill>
                  <a:srgbClr val="030305"/>
                </a:solidFill>
                <a:latin typeface="宋体" panose="02010600030101010101" pitchFamily="2" charset="-122"/>
              </a:rPr>
              <a:t>1</a:t>
            </a:r>
            <a:endParaRPr lang="en-US" altLang="zh-CN" sz="2400" b="0" dirty="0">
              <a:latin typeface="Arial" panose="020B0604020202020204" pitchFamily="34" charset="0"/>
            </a:endParaRPr>
          </a:p>
        </p:txBody>
      </p:sp>
      <p:sp>
        <p:nvSpPr>
          <p:cNvPr id="119821" name="Rectangle 16"/>
          <p:cNvSpPr/>
          <p:nvPr/>
        </p:nvSpPr>
        <p:spPr>
          <a:xfrm>
            <a:off x="2587625" y="3444875"/>
            <a:ext cx="671513" cy="604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/>
            <a:r>
              <a:rPr lang="en-US" altLang="zh-CN" sz="2400" dirty="0">
                <a:solidFill>
                  <a:srgbClr val="030305"/>
                </a:solidFill>
                <a:latin typeface="宋体" panose="02010600030101010101" pitchFamily="2" charset="-122"/>
              </a:rPr>
              <a:t>2</a:t>
            </a:r>
            <a:endParaRPr lang="en-US" altLang="zh-CN" sz="2400" b="0" dirty="0">
              <a:latin typeface="Arial" panose="020B0604020202020204" pitchFamily="34" charset="0"/>
            </a:endParaRPr>
          </a:p>
        </p:txBody>
      </p:sp>
      <p:sp>
        <p:nvSpPr>
          <p:cNvPr id="119822" name="Rectangle 17"/>
          <p:cNvSpPr/>
          <p:nvPr/>
        </p:nvSpPr>
        <p:spPr>
          <a:xfrm>
            <a:off x="1376363" y="4008438"/>
            <a:ext cx="323850" cy="604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/>
            <a:r>
              <a:rPr lang="en-US" altLang="zh-CN" sz="2400" dirty="0">
                <a:solidFill>
                  <a:srgbClr val="030305"/>
                </a:solidFill>
                <a:latin typeface="宋体" panose="02010600030101010101" pitchFamily="2" charset="-122"/>
              </a:rPr>
              <a:t>2</a:t>
            </a:r>
            <a:endParaRPr lang="en-US" altLang="zh-CN" sz="2400" b="0" dirty="0">
              <a:latin typeface="Arial" panose="020B0604020202020204" pitchFamily="34" charset="0"/>
            </a:endParaRPr>
          </a:p>
        </p:txBody>
      </p:sp>
      <p:sp>
        <p:nvSpPr>
          <p:cNvPr id="119823" name="Rectangle 18"/>
          <p:cNvSpPr/>
          <p:nvPr/>
        </p:nvSpPr>
        <p:spPr>
          <a:xfrm>
            <a:off x="1376363" y="4575175"/>
            <a:ext cx="444500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/>
            <a:r>
              <a:rPr lang="en-US" altLang="zh-CN" sz="2400" dirty="0">
                <a:solidFill>
                  <a:srgbClr val="030305"/>
                </a:solidFill>
                <a:latin typeface="宋体" panose="02010600030101010101" pitchFamily="2" charset="-122"/>
              </a:rPr>
              <a:t>3</a:t>
            </a:r>
            <a:endParaRPr lang="en-US" altLang="zh-CN" sz="2400" b="0" dirty="0">
              <a:latin typeface="Arial" panose="020B0604020202020204" pitchFamily="34" charset="0"/>
            </a:endParaRPr>
          </a:p>
        </p:txBody>
      </p:sp>
      <p:sp>
        <p:nvSpPr>
          <p:cNvPr id="119824" name="Line 19"/>
          <p:cNvSpPr/>
          <p:nvPr/>
        </p:nvSpPr>
        <p:spPr>
          <a:xfrm>
            <a:off x="4551363" y="2641600"/>
            <a:ext cx="0" cy="2573338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825" name="Line 20"/>
          <p:cNvSpPr/>
          <p:nvPr/>
        </p:nvSpPr>
        <p:spPr>
          <a:xfrm>
            <a:off x="973138" y="4494213"/>
            <a:ext cx="5729287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826" name="Rectangle 21"/>
          <p:cNvSpPr/>
          <p:nvPr/>
        </p:nvSpPr>
        <p:spPr>
          <a:xfrm>
            <a:off x="2568575" y="3986213"/>
            <a:ext cx="538163" cy="604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/>
            <a:r>
              <a:rPr lang="en-US" altLang="zh-CN" sz="2400" dirty="0">
                <a:solidFill>
                  <a:srgbClr val="030305"/>
                </a:solidFill>
                <a:latin typeface="宋体" panose="02010600030101010101" pitchFamily="2" charset="-122"/>
              </a:rPr>
              <a:t>2</a:t>
            </a:r>
            <a:endParaRPr lang="en-US" altLang="zh-CN" sz="2400" b="0" dirty="0">
              <a:latin typeface="Arial" panose="020B0604020202020204" pitchFamily="34" charset="0"/>
            </a:endParaRPr>
          </a:p>
        </p:txBody>
      </p:sp>
      <p:sp>
        <p:nvSpPr>
          <p:cNvPr id="119827" name="Rectangle 22"/>
          <p:cNvSpPr/>
          <p:nvPr/>
        </p:nvSpPr>
        <p:spPr>
          <a:xfrm>
            <a:off x="3779838" y="3971925"/>
            <a:ext cx="438150" cy="604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/>
            <a:r>
              <a:rPr lang="en-US" altLang="zh-CN" sz="2400" dirty="0">
                <a:solidFill>
                  <a:srgbClr val="030305"/>
                </a:solidFill>
                <a:latin typeface="宋体" panose="02010600030101010101" pitchFamily="2" charset="-122"/>
              </a:rPr>
              <a:t>2</a:t>
            </a:r>
            <a:endParaRPr lang="en-US" altLang="zh-CN" sz="2400" b="0" dirty="0">
              <a:latin typeface="Arial" panose="020B0604020202020204" pitchFamily="34" charset="0"/>
            </a:endParaRPr>
          </a:p>
        </p:txBody>
      </p:sp>
      <p:sp>
        <p:nvSpPr>
          <p:cNvPr id="119828" name="Rectangle 23"/>
          <p:cNvSpPr/>
          <p:nvPr/>
        </p:nvSpPr>
        <p:spPr>
          <a:xfrm>
            <a:off x="4762500" y="3940175"/>
            <a:ext cx="712788" cy="606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/>
            <a:r>
              <a:rPr lang="en-US" altLang="zh-CN" sz="2400" dirty="0">
                <a:solidFill>
                  <a:srgbClr val="030305"/>
                </a:solidFill>
                <a:latin typeface="宋体" panose="02010600030101010101" pitchFamily="2" charset="-122"/>
              </a:rPr>
              <a:t> 3</a:t>
            </a:r>
            <a:endParaRPr lang="en-US" altLang="zh-CN" sz="2400" b="0" dirty="0">
              <a:latin typeface="Arial" panose="020B0604020202020204" pitchFamily="34" charset="0"/>
            </a:endParaRPr>
          </a:p>
        </p:txBody>
      </p:sp>
      <p:sp>
        <p:nvSpPr>
          <p:cNvPr id="119829" name="Rectangle 24"/>
          <p:cNvSpPr/>
          <p:nvPr/>
        </p:nvSpPr>
        <p:spPr>
          <a:xfrm>
            <a:off x="4497388" y="2636838"/>
            <a:ext cx="1046162" cy="603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/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other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19830" name="Line 25"/>
          <p:cNvSpPr/>
          <p:nvPr/>
        </p:nvSpPr>
        <p:spPr>
          <a:xfrm>
            <a:off x="973138" y="5151438"/>
            <a:ext cx="5729287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831" name="Line 26"/>
          <p:cNvSpPr/>
          <p:nvPr/>
        </p:nvSpPr>
        <p:spPr>
          <a:xfrm>
            <a:off x="5640388" y="2628900"/>
            <a:ext cx="0" cy="2573338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832" name="Rectangle 27"/>
          <p:cNvSpPr/>
          <p:nvPr/>
        </p:nvSpPr>
        <p:spPr>
          <a:xfrm>
            <a:off x="5656263" y="2636838"/>
            <a:ext cx="1211262" cy="603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/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accept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19833" name="Rectangle 28"/>
          <p:cNvSpPr/>
          <p:nvPr/>
        </p:nvSpPr>
        <p:spPr>
          <a:xfrm>
            <a:off x="6057900" y="3311525"/>
            <a:ext cx="1035050" cy="603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/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no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19834" name="Rectangle 29"/>
          <p:cNvSpPr/>
          <p:nvPr/>
        </p:nvSpPr>
        <p:spPr>
          <a:xfrm>
            <a:off x="6057900" y="3905250"/>
            <a:ext cx="962025" cy="752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/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no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19835" name="Rectangle 30"/>
          <p:cNvSpPr/>
          <p:nvPr/>
        </p:nvSpPr>
        <p:spPr>
          <a:xfrm>
            <a:off x="5976938" y="4575175"/>
            <a:ext cx="1116012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/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yes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19836" name="Rectangle 32"/>
          <p:cNvSpPr/>
          <p:nvPr/>
        </p:nvSpPr>
        <p:spPr>
          <a:xfrm>
            <a:off x="468313" y="1196975"/>
            <a:ext cx="8208962" cy="946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800" dirty="0">
                <a:latin typeface="Arial" panose="020B0604020202020204" pitchFamily="34" charset="0"/>
              </a:rPr>
              <a:t>标识符的</a:t>
            </a:r>
            <a:r>
              <a:rPr lang="en-US" altLang="zh-CN" sz="2800" dirty="0">
                <a:latin typeface="Arial" panose="020B0604020202020204" pitchFamily="34" charset="0"/>
              </a:rPr>
              <a:t>DFA</a:t>
            </a:r>
            <a:r>
              <a:rPr lang="zh-CN" altLang="en-US" sz="2800" dirty="0">
                <a:latin typeface="Arial" panose="020B0604020202020204" pitchFamily="34" charset="0"/>
              </a:rPr>
              <a:t>可以用如下二维转换表格表示，其中，空表项表示到错误状态的转换。</a:t>
            </a:r>
            <a:r>
              <a:rPr lang="zh-CN" altLang="en-US" sz="2800" b="0" dirty="0">
                <a:latin typeface="Arial" panose="020B0604020202020204" pitchFamily="34" charset="0"/>
              </a:rPr>
              <a:t> </a:t>
            </a:r>
            <a:endParaRPr lang="zh-CN" altLang="en-US" sz="2800" b="0" dirty="0">
              <a:latin typeface="Arial" panose="020B0604020202020204" pitchFamily="34" charset="0"/>
            </a:endParaRPr>
          </a:p>
        </p:txBody>
      </p:sp>
      <p:sp>
        <p:nvSpPr>
          <p:cNvPr id="119837" name="AutoShape 33"/>
          <p:cNvSpPr/>
          <p:nvPr/>
        </p:nvSpPr>
        <p:spPr>
          <a:xfrm>
            <a:off x="6478588" y="2046288"/>
            <a:ext cx="2665412" cy="935037"/>
          </a:xfrm>
          <a:prstGeom prst="cloudCallout">
            <a:avLst>
              <a:gd name="adj1" fmla="val -96977"/>
              <a:gd name="adj2" fmla="val 108963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en-US" altLang="zh-CN" sz="2800" i="1" dirty="0">
                <a:latin typeface="Times New Roman" panose="02020603050405020304" pitchFamily="18" charset="0"/>
              </a:rPr>
              <a:t>error(state)</a:t>
            </a:r>
            <a:endParaRPr lang="zh-CN" alt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119838" name="AutoShape 35">
            <a:hlinkClick r:id="rId1" action="ppaction://hlinksldjump"/>
          </p:cNvPr>
          <p:cNvSpPr/>
          <p:nvPr/>
        </p:nvSpPr>
        <p:spPr>
          <a:xfrm>
            <a:off x="7740650" y="5589588"/>
            <a:ext cx="647700" cy="287337"/>
          </a:xfrm>
          <a:prstGeom prst="curvedDownArrow">
            <a:avLst>
              <a:gd name="adj1" fmla="val 42179"/>
              <a:gd name="adj2" fmla="val 112707"/>
              <a:gd name="adj3" fmla="val 33328"/>
            </a:avLst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1983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19840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190915" name="Rectangle 3"/>
          <p:cNvSpPr>
            <a:spLocks noGrp="1"/>
          </p:cNvSpPr>
          <p:nvPr>
            <p:ph idx="1"/>
          </p:nvPr>
        </p:nvSpPr>
        <p:spPr>
          <a:xfrm>
            <a:off x="482600" y="1125538"/>
            <a:ext cx="8337550" cy="4017962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600" dirty="0"/>
              <a:t>基于上述转换表，可以用下述数据结构表示</a:t>
            </a:r>
            <a:r>
              <a:rPr lang="en-US" altLang="zh-CN" sz="2600" dirty="0"/>
              <a:t>DFA</a:t>
            </a:r>
            <a:r>
              <a:rPr lang="zh-CN" altLang="en-US" sz="2600" dirty="0"/>
              <a:t>，在此基础上写出代码。 </a:t>
            </a:r>
            <a:endParaRPr lang="zh-CN" altLang="en-US" sz="2600" dirty="0"/>
          </a:p>
          <a:p>
            <a:pPr lvl="1" indent="-436245" eaLnBrk="1" hangingPunct="1"/>
            <a:r>
              <a:rPr lang="en-US" altLang="zh-CN" dirty="0">
                <a:latin typeface="Times New Roman" panose="02020603050405020304" pitchFamily="18" charset="0"/>
              </a:rPr>
              <a:t>T[state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ch]</a:t>
            </a:r>
            <a:r>
              <a:rPr lang="zh-CN" altLang="en-US" dirty="0">
                <a:latin typeface="Times New Roman" panose="02020603050405020304" pitchFamily="18" charset="0"/>
              </a:rPr>
              <a:t>：存储</a:t>
            </a:r>
            <a:r>
              <a:rPr lang="en-US" altLang="zh-CN" dirty="0">
                <a:latin typeface="Times New Roman" panose="02020603050405020304" pitchFamily="18" charset="0"/>
              </a:rPr>
              <a:t>state</a:t>
            </a:r>
            <a:r>
              <a:rPr lang="zh-CN" altLang="en-US" dirty="0">
                <a:latin typeface="Times New Roman" panose="02020603050405020304" pitchFamily="18" charset="0"/>
              </a:rPr>
              <a:t>遇到</a:t>
            </a:r>
            <a:r>
              <a:rPr lang="en-US" altLang="zh-CN" dirty="0">
                <a:latin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</a:rPr>
              <a:t>转换后的状态；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indent="-436245" eaLnBrk="1" hangingPunct="1"/>
            <a:r>
              <a:rPr lang="en-US" altLang="zh-CN" dirty="0">
                <a:latin typeface="Times New Roman" panose="02020603050405020304" pitchFamily="18" charset="0"/>
              </a:rPr>
              <a:t>Accept[state]</a:t>
            </a:r>
            <a:r>
              <a:rPr lang="zh-CN" altLang="en-US" dirty="0">
                <a:latin typeface="Times New Roman" panose="02020603050405020304" pitchFamily="18" charset="0"/>
              </a:rPr>
              <a:t>：表示</a:t>
            </a:r>
            <a:r>
              <a:rPr lang="en-US" altLang="zh-CN" dirty="0">
                <a:latin typeface="Times New Roman" panose="02020603050405020304" pitchFamily="18" charset="0"/>
              </a:rPr>
              <a:t>state</a:t>
            </a:r>
            <a:r>
              <a:rPr lang="zh-CN" altLang="en-US" dirty="0">
                <a:latin typeface="Times New Roman" panose="02020603050405020304" pitchFamily="18" charset="0"/>
              </a:rPr>
              <a:t>是否为接受状态；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indent="-436245" eaLnBrk="1" hangingPunct="1"/>
            <a:r>
              <a:rPr lang="en-US" altLang="zh-CN" dirty="0">
                <a:latin typeface="Times New Roman" panose="02020603050405020304" pitchFamily="18" charset="0"/>
              </a:rPr>
              <a:t>state</a:t>
            </a:r>
            <a:r>
              <a:rPr lang="zh-CN" altLang="en-US" dirty="0">
                <a:latin typeface="Times New Roman" panose="02020603050405020304" pitchFamily="18" charset="0"/>
              </a:rPr>
              <a:t>：保存当前的状态；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indent="-436245" eaLnBrk="1" hangingPunct="1"/>
            <a:r>
              <a:rPr lang="en-US" altLang="zh-CN" dirty="0">
                <a:latin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</a:rPr>
              <a:t>：存储当前扫描的下一个字符；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indent="-436245" eaLnBrk="1" hangingPunct="1"/>
            <a:r>
              <a:rPr lang="en-US" altLang="zh-CN" dirty="0">
                <a:latin typeface="Times New Roman" panose="02020603050405020304" pitchFamily="18" charset="0"/>
              </a:rPr>
              <a:t>Advance[state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ch]</a:t>
            </a:r>
            <a:r>
              <a:rPr lang="zh-CN" altLang="en-US" dirty="0">
                <a:latin typeface="Times New Roman" panose="02020603050405020304" pitchFamily="18" charset="0"/>
              </a:rPr>
              <a:t>：表示</a:t>
            </a:r>
            <a:r>
              <a:rPr lang="en-US" altLang="zh-CN" dirty="0">
                <a:latin typeface="Times New Roman" panose="02020603050405020304" pitchFamily="18" charset="0"/>
              </a:rPr>
              <a:t>state</a:t>
            </a:r>
            <a:r>
              <a:rPr lang="zh-CN" altLang="en-US" dirty="0">
                <a:latin typeface="Times New Roman" panose="02020603050405020304" pitchFamily="18" charset="0"/>
              </a:rPr>
              <a:t>遇到</a:t>
            </a:r>
            <a:r>
              <a:rPr lang="en-US" altLang="zh-CN" dirty="0">
                <a:latin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</a:rPr>
              <a:t>是否消耗输入字符</a:t>
            </a:r>
            <a:r>
              <a:rPr lang="en-US" altLang="zh-CN" dirty="0">
                <a:latin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</a:rPr>
              <a:t>，如果</a:t>
            </a:r>
            <a:r>
              <a:rPr lang="en-US" altLang="zh-CN" dirty="0">
                <a:latin typeface="Times New Roman" panose="02020603050405020304" pitchFamily="18" charset="0"/>
              </a:rPr>
              <a:t>Advance[state,ch]</a:t>
            </a:r>
            <a:r>
              <a:rPr lang="zh-CN" altLang="en-US" dirty="0">
                <a:latin typeface="Times New Roman" panose="02020603050405020304" pitchFamily="18" charset="0"/>
              </a:rPr>
              <a:t>为真，接着读取源程序中下一个字符并存入</a:t>
            </a:r>
            <a:r>
              <a:rPr lang="en-US" altLang="zh-CN" dirty="0">
                <a:latin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sz="3000" dirty="0">
              <a:latin typeface="Times New Roman" panose="02020603050405020304" pitchFamily="18" charset="0"/>
            </a:endParaRPr>
          </a:p>
          <a:p>
            <a:pPr lvl="1" indent="-436245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0835" name="Rectangle 4"/>
          <p:cNvSpPr>
            <a:spLocks noGrp="1"/>
          </p:cNvSpPr>
          <p:nvPr>
            <p:ph type="title"/>
          </p:nvPr>
        </p:nvSpPr>
        <p:spPr>
          <a:xfrm>
            <a:off x="546100" y="2730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2.5 用代码实现有穷自动机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20836" name="AutoShape 8">
            <a:hlinkClick r:id="rId1" action="ppaction://hlinksldjump"/>
          </p:cNvPr>
          <p:cNvSpPr/>
          <p:nvPr/>
        </p:nvSpPr>
        <p:spPr>
          <a:xfrm>
            <a:off x="7740650" y="5805488"/>
            <a:ext cx="503238" cy="144462"/>
          </a:xfrm>
          <a:prstGeom prst="curvedUpArrow">
            <a:avLst>
              <a:gd name="adj1" fmla="val 69670"/>
              <a:gd name="adj2" fmla="val 139341"/>
              <a:gd name="adj3" fmla="val 33328"/>
            </a:avLst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2083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20838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9091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charRg st="3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90915">
                                            <p:txEl>
                                              <p:charRg st="3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charRg st="6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90915">
                                            <p:txEl>
                                              <p:charRg st="66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charRg st="9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90915">
                                            <p:txEl>
                                              <p:charRg st="96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charRg st="111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190915">
                                            <p:txEl>
                                              <p:charRg st="111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charRg st="128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90915">
                                            <p:txEl>
                                              <p:charRg st="128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0915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21858" name="Rectangle 2"/>
          <p:cNvSpPr/>
          <p:nvPr/>
        </p:nvSpPr>
        <p:spPr>
          <a:xfrm>
            <a:off x="525463" y="1125538"/>
            <a:ext cx="8137525" cy="4803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marL="457200" indent="-457200"/>
            <a:r>
              <a:rPr lang="en-US" altLang="zh-CN" sz="3200" i="1" dirty="0">
                <a:latin typeface="Times New Roman" panose="02020603050405020304" pitchFamily="18" charset="0"/>
              </a:rPr>
              <a:t>state:=1;</a:t>
            </a:r>
            <a:endParaRPr lang="en-US" altLang="zh-CN" sz="32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3200" i="1" dirty="0">
                <a:latin typeface="Times New Roman" panose="02020603050405020304" pitchFamily="18" charset="0"/>
              </a:rPr>
              <a:t>ch:=getchar();</a:t>
            </a:r>
            <a:endParaRPr lang="en-US" altLang="zh-CN" sz="32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3200" i="1" dirty="0">
                <a:latin typeface="Times New Roman" panose="02020603050405020304" pitchFamily="18" charset="0"/>
              </a:rPr>
              <a:t>while </a:t>
            </a:r>
            <a:r>
              <a:rPr lang="en-US" altLang="zh-CN" sz="3200" i="1" dirty="0">
                <a:solidFill>
                  <a:srgbClr val="FF0066"/>
                </a:solidFill>
                <a:latin typeface="Times New Roman" panose="02020603050405020304" pitchFamily="18" charset="0"/>
              </a:rPr>
              <a:t>not Accept [state]</a:t>
            </a:r>
            <a:r>
              <a:rPr lang="en-US" altLang="zh-CN" sz="3200" i="1" dirty="0">
                <a:latin typeface="Times New Roman" panose="02020603050405020304" pitchFamily="18" charset="0"/>
              </a:rPr>
              <a:t> and </a:t>
            </a:r>
            <a:r>
              <a:rPr lang="en-US" altLang="zh-CN" sz="3200" i="1" dirty="0">
                <a:solidFill>
                  <a:srgbClr val="FF0066"/>
                </a:solidFill>
                <a:latin typeface="Times New Roman" panose="02020603050405020304" pitchFamily="18" charset="0"/>
              </a:rPr>
              <a:t>not error(state)</a:t>
            </a:r>
            <a:r>
              <a:rPr lang="en-US" altLang="zh-CN" sz="3200" i="1" dirty="0">
                <a:latin typeface="Times New Roman" panose="02020603050405020304" pitchFamily="18" charset="0"/>
              </a:rPr>
              <a:t> do</a:t>
            </a:r>
            <a:endParaRPr lang="en-US" altLang="zh-CN" sz="32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3200" i="1" dirty="0">
                <a:latin typeface="Times New Roman" panose="02020603050405020304" pitchFamily="18" charset="0"/>
              </a:rPr>
              <a:t>	newstate:=T[state, ch];</a:t>
            </a:r>
            <a:endParaRPr lang="en-US" altLang="zh-CN" sz="32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3200" i="1" dirty="0">
                <a:latin typeface="Times New Roman" panose="02020603050405020304" pitchFamily="18" charset="0"/>
              </a:rPr>
              <a:t>     if (Advance[state,ch])</a:t>
            </a:r>
            <a:endParaRPr lang="en-US" altLang="zh-CN" sz="32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3200" i="1" dirty="0">
                <a:latin typeface="Times New Roman" panose="02020603050405020304" pitchFamily="18" charset="0"/>
              </a:rPr>
              <a:t>	       ch:=getchar();</a:t>
            </a:r>
            <a:endParaRPr lang="en-US" altLang="zh-CN" sz="32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3200" i="1" dirty="0">
                <a:latin typeface="Times New Roman" panose="02020603050405020304" pitchFamily="18" charset="0"/>
              </a:rPr>
              <a:t>	state:=newstate;</a:t>
            </a:r>
            <a:endParaRPr lang="en-US" altLang="zh-CN" sz="32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3200" i="1" dirty="0">
                <a:latin typeface="Times New Roman" panose="02020603050405020304" pitchFamily="18" charset="0"/>
              </a:rPr>
              <a:t>end while;</a:t>
            </a:r>
            <a:endParaRPr lang="en-US" altLang="zh-CN" sz="3200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3200" i="1" dirty="0">
                <a:latin typeface="Times New Roman" panose="02020603050405020304" pitchFamily="18" charset="0"/>
              </a:rPr>
              <a:t>if  (Accept [state])   accept;</a:t>
            </a:r>
            <a:endParaRPr lang="zh-CN" altLang="en-US" sz="3200" i="1" dirty="0">
              <a:latin typeface="Times New Roman" panose="02020603050405020304" pitchFamily="18" charset="0"/>
            </a:endParaRPr>
          </a:p>
        </p:txBody>
      </p:sp>
      <p:sp>
        <p:nvSpPr>
          <p:cNvPr id="121859" name="AutoShape 4">
            <a:hlinkClick r:id="rId1" action="ppaction://hlinksldjump"/>
          </p:cNvPr>
          <p:cNvSpPr/>
          <p:nvPr/>
        </p:nvSpPr>
        <p:spPr>
          <a:xfrm>
            <a:off x="6732588" y="5589588"/>
            <a:ext cx="792162" cy="288925"/>
          </a:xfrm>
          <a:prstGeom prst="curvedUpArrow">
            <a:avLst>
              <a:gd name="adj1" fmla="val 54835"/>
              <a:gd name="adj2" fmla="val 10967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21860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b="1" dirty="0"/>
              <a:t>2.5 用代码实现有穷自动机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9" name="AutoShape 5"/>
          <p:cNvSpPr/>
          <p:nvPr/>
        </p:nvSpPr>
        <p:spPr>
          <a:xfrm>
            <a:off x="5929313" y="928688"/>
            <a:ext cx="2592387" cy="1374775"/>
          </a:xfrm>
          <a:prstGeom prst="cloudCallout">
            <a:avLst>
              <a:gd name="adj1" fmla="val -93560"/>
              <a:gd name="adj2" fmla="val 15156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b="0" dirty="0">
                <a:latin typeface="Times New Roman" panose="02020603050405020304" pitchFamily="18" charset="0"/>
              </a:rPr>
              <a:t>如果没有该判断，以“</a:t>
            </a:r>
            <a:r>
              <a:rPr lang="en-US" altLang="zh-CN" b="0" dirty="0">
                <a:latin typeface="Times New Roman" panose="02020603050405020304" pitchFamily="18" charset="0"/>
              </a:rPr>
              <a:t>x=y”</a:t>
            </a:r>
            <a:r>
              <a:rPr lang="zh-CN" altLang="en-US" b="0" dirty="0">
                <a:latin typeface="Times New Roman" panose="02020603050405020304" pitchFamily="18" charset="0"/>
              </a:rPr>
              <a:t>为例，发现存在“</a:t>
            </a:r>
            <a:r>
              <a:rPr lang="en-US" altLang="zh-CN" b="0" dirty="0">
                <a:latin typeface="Times New Roman" panose="02020603050405020304" pitchFamily="18" charset="0"/>
              </a:rPr>
              <a:t>=“</a:t>
            </a:r>
            <a:r>
              <a:rPr lang="zh-CN" altLang="en-US" b="0" dirty="0">
                <a:latin typeface="Times New Roman" panose="02020603050405020304" pitchFamily="18" charset="0"/>
              </a:rPr>
              <a:t>丢失的问题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146" name="Ink 10"/>
              <p14:cNvContentPartPr/>
              <p14:nvPr/>
            </p14:nvContentPartPr>
            <p14:xfrm>
              <a:off x="827088" y="3860800"/>
              <a:ext cx="4179887" cy="90488"/>
            </p14:xfrm>
          </p:contentPart>
        </mc:Choice>
        <mc:Fallback xmlns="">
          <p:pic>
            <p:nvPicPr>
              <p:cNvPr id="6146" name="Ink 10"/>
            </p:nvPicPr>
            <p:blipFill>
              <a:blip r:embed="rId3"/>
            </p:blipFill>
            <p:spPr>
              <a:xfrm>
                <a:off x="827088" y="3860800"/>
                <a:ext cx="4179887" cy="90488"/>
              </a:xfrm>
              <a:prstGeom prst="rect"/>
            </p:spPr>
          </p:pic>
        </mc:Fallback>
      </mc:AlternateContent>
      <p:sp>
        <p:nvSpPr>
          <p:cNvPr id="12186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21864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22882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b="1" dirty="0"/>
              <a:t>2.5 用代码实现有穷自动机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36197" name="Rectangle 3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358933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600" b="0" dirty="0"/>
              <a:t>上述算法因为是利用二维表格引导分析过程，被称作表驱动</a:t>
            </a:r>
            <a:r>
              <a:rPr lang="en-US" altLang="zh-CN" sz="2600" b="0" dirty="0"/>
              <a:t>( table driven)</a:t>
            </a:r>
            <a:r>
              <a:rPr lang="zh-CN" altLang="en-US" sz="2600" b="0" dirty="0"/>
              <a:t>算法，该算法有若干优点：</a:t>
            </a:r>
            <a:endParaRPr lang="zh-CN" altLang="en-US" sz="2600" b="0" dirty="0"/>
          </a:p>
          <a:p>
            <a:pPr lvl="1" indent="-436245" eaLnBrk="1" hangingPunct="1"/>
            <a:r>
              <a:rPr lang="zh-CN" altLang="en-US" sz="2200" b="0" dirty="0"/>
              <a:t>代码的长度较短，相同的代码可以解决不同的问题，代码易于改变（维护）。</a:t>
            </a:r>
            <a:endParaRPr lang="zh-CN" altLang="en-US" sz="2200" b="0" dirty="0"/>
          </a:p>
          <a:p>
            <a:pPr eaLnBrk="1" hangingPunct="1"/>
            <a:r>
              <a:rPr lang="zh-CN" altLang="en-US" sz="2600" b="0" dirty="0"/>
              <a:t>表驱动方法的缺点：</a:t>
            </a:r>
            <a:endParaRPr lang="zh-CN" altLang="en-US" sz="2600" b="0" dirty="0"/>
          </a:p>
          <a:p>
            <a:pPr lvl="1" indent="-436245" eaLnBrk="1" hangingPunct="1"/>
            <a:r>
              <a:rPr lang="zh-CN" altLang="en-US" sz="2200" b="0" dirty="0"/>
              <a:t>表格会变得非常大，使得程序使用的空间也变得非常大。数组中浪费许多空间。因此，尽管表压缩经常会多耗费时间，但表驱动方法经常仍要依赖于如稀疏数组表示法的压缩方法，来提高扫描程序的效率。</a:t>
            </a:r>
            <a:endParaRPr lang="zh-CN" altLang="en-US" sz="2200" b="0" dirty="0"/>
          </a:p>
        </p:txBody>
      </p:sp>
      <p:sp>
        <p:nvSpPr>
          <p:cNvPr id="12288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2288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6197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charRg st="5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36197">
                                            <p:txEl>
                                              <p:charRg st="54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charRg st="8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36197">
                                            <p:txEl>
                                              <p:charRg st="89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charRg st="9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6197">
                                            <p:txEl>
                                              <p:charRg st="99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23906" name="Rectangle 2"/>
          <p:cNvSpPr/>
          <p:nvPr/>
        </p:nvSpPr>
        <p:spPr>
          <a:xfrm>
            <a:off x="468313" y="333375"/>
            <a:ext cx="6324600" cy="6937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en-US" altLang="zh-CN" sz="32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TINY </a:t>
            </a:r>
            <a:r>
              <a:rPr lang="zh-CN" altLang="en-US" sz="32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词法分析程序的实现</a:t>
            </a:r>
            <a:endParaRPr lang="zh-CN" altLang="en-US" sz="32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907" name="Rectangle 3"/>
          <p:cNvSpPr>
            <a:spLocks noGrp="1"/>
          </p:cNvSpPr>
          <p:nvPr>
            <p:ph idx="1"/>
          </p:nvPr>
        </p:nvSpPr>
        <p:spPr>
          <a:xfrm>
            <a:off x="304800" y="4384675"/>
            <a:ext cx="8458200" cy="4572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dirty="0">
                <a:solidFill>
                  <a:srgbClr val="030305"/>
                </a:solidFill>
              </a:rPr>
              <a:t>4.注释： {…}注释应放在花括号中，且不可嵌套</a:t>
            </a:r>
            <a:endParaRPr lang="en-US" altLang="zh-CN" sz="2400" dirty="0">
              <a:solidFill>
                <a:srgbClr val="030305"/>
              </a:solidFill>
            </a:endParaRPr>
          </a:p>
        </p:txBody>
      </p:sp>
      <p:sp>
        <p:nvSpPr>
          <p:cNvPr id="123908" name="Rectangle 4"/>
          <p:cNvSpPr/>
          <p:nvPr/>
        </p:nvSpPr>
        <p:spPr>
          <a:xfrm>
            <a:off x="455613" y="1185863"/>
            <a:ext cx="29733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en-US" altLang="zh-CN" sz="2400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YINY</a:t>
            </a:r>
            <a:r>
              <a:rPr lang="zh-CN" altLang="en-US" sz="2400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词法如下</a:t>
            </a:r>
            <a:r>
              <a:rPr lang="zh-CN" altLang="en-US" sz="2400" dirty="0">
                <a:solidFill>
                  <a:srgbClr val="030305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：</a:t>
            </a:r>
            <a:endParaRPr lang="zh-CN" altLang="en-US" sz="2400" dirty="0">
              <a:solidFill>
                <a:srgbClr val="030305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909" name="Rectangle 5"/>
          <p:cNvSpPr/>
          <p:nvPr/>
        </p:nvSpPr>
        <p:spPr>
          <a:xfrm>
            <a:off x="304800" y="1658938"/>
            <a:ext cx="8839200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2400" dirty="0">
                <a:solidFill>
                  <a:srgbClr val="030305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关键字：</a:t>
            </a:r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if then else end repeat until read write</a:t>
            </a:r>
            <a:endParaRPr lang="en-US" altLang="zh-CN" sz="24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10" name="Rectangle 6"/>
          <p:cNvSpPr/>
          <p:nvPr/>
        </p:nvSpPr>
        <p:spPr>
          <a:xfrm>
            <a:off x="304800" y="4789488"/>
            <a:ext cx="6477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en-US" altLang="zh-CN" sz="2400" dirty="0">
                <a:solidFill>
                  <a:srgbClr val="030305"/>
                </a:solidFill>
                <a:latin typeface="宋体" panose="02010600030101010101" pitchFamily="2" charset="-122"/>
              </a:rPr>
              <a:t>5.</a:t>
            </a:r>
            <a:r>
              <a:rPr lang="zh-CN" altLang="en-US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专用符号：</a:t>
            </a:r>
            <a:r>
              <a:rPr lang="zh-CN" altLang="en-US" sz="2400" dirty="0">
                <a:solidFill>
                  <a:srgbClr val="FF3399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3399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FF3399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3399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3399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3399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3399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3399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3399"/>
                </a:solidFill>
                <a:latin typeface="Times New Roman" panose="02020603050405020304" pitchFamily="18" charset="0"/>
              </a:rPr>
              <a:t>:=</a:t>
            </a:r>
            <a:endParaRPr lang="en-US" altLang="zh-CN" sz="2400" dirty="0">
              <a:solidFill>
                <a:srgbClr val="FF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11" name="Rectangle 7"/>
          <p:cNvSpPr/>
          <p:nvPr/>
        </p:nvSpPr>
        <p:spPr>
          <a:xfrm>
            <a:off x="304800" y="2098675"/>
            <a:ext cx="7696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SzPct val="90000"/>
            </a:pPr>
            <a:r>
              <a:rPr lang="zh-CN" altLang="en-US" sz="2400" dirty="0">
                <a:solidFill>
                  <a:srgbClr val="030305"/>
                </a:solidFill>
                <a:latin typeface="宋体" panose="02010600030101010101" pitchFamily="2" charset="-122"/>
              </a:rPr>
              <a:t>2.标示符和数字：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=letter letter</a:t>
            </a:r>
            <a:r>
              <a: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30305"/>
                </a:solidFill>
                <a:latin typeface="宋体" panose="02010600030101010101" pitchFamily="2" charset="-122"/>
              </a:rPr>
              <a:t>                </a:t>
            </a:r>
            <a:endParaRPr lang="en-US" altLang="zh-CN" sz="24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123912" name="Rectangle 8"/>
          <p:cNvSpPr/>
          <p:nvPr/>
        </p:nvSpPr>
        <p:spPr>
          <a:xfrm>
            <a:off x="304800" y="3579813"/>
            <a:ext cx="8458200" cy="895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空白格(</a:t>
            </a:r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whitespace):</a:t>
            </a:r>
            <a:r>
              <a:rPr lang="zh-CN" altLang="en-US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空格(</a:t>
            </a:r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char c=‘ ’),</a:t>
            </a:r>
            <a:r>
              <a:rPr lang="zh-CN" altLang="en-US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换行符（</a:t>
            </a:r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char c=‘\t’</a:t>
            </a:r>
            <a:r>
              <a:rPr lang="zh-CN" altLang="en-US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）,  </a:t>
            </a:r>
            <a:endParaRPr lang="zh-CN" altLang="en-US" sz="24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SzPct val="90000"/>
            </a:pPr>
            <a:r>
              <a:rPr lang="zh-CN" altLang="en-US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   制表符（</a:t>
            </a:r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char c=‘\n’</a:t>
            </a:r>
            <a:r>
              <a:rPr lang="zh-CN" altLang="en-US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13" name="Rectangle 9"/>
          <p:cNvSpPr/>
          <p:nvPr/>
        </p:nvSpPr>
        <p:spPr>
          <a:xfrm>
            <a:off x="2819400" y="2513013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SzPct val="90000"/>
            </a:pP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</a:rPr>
              <a:t>NUM</a:t>
            </a:r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=digit digit</a:t>
            </a:r>
            <a:r>
              <a: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400" baseline="30000" dirty="0">
                <a:solidFill>
                  <a:srgbClr val="030305"/>
                </a:solidFill>
                <a:latin typeface="宋体" panose="02010600030101010101" pitchFamily="2" charset="-122"/>
              </a:rPr>
              <a:t>                       </a:t>
            </a:r>
            <a:endParaRPr lang="en-US" altLang="zh-CN" sz="24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123914" name="Rectangle 10"/>
          <p:cNvSpPr/>
          <p:nvPr/>
        </p:nvSpPr>
        <p:spPr>
          <a:xfrm>
            <a:off x="2743200" y="2860675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SzPct val="90000"/>
            </a:pPr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letter=[a-z A-Z]</a:t>
            </a:r>
            <a:r>
              <a:rPr lang="en-US" altLang="zh-CN" sz="2400" dirty="0">
                <a:solidFill>
                  <a:srgbClr val="030305"/>
                </a:solidFill>
                <a:latin typeface="宋体" panose="02010600030101010101" pitchFamily="2" charset="-122"/>
              </a:rPr>
              <a:t>               </a:t>
            </a:r>
            <a:endParaRPr lang="en-US" altLang="zh-CN" sz="24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123915" name="Rectangle 11"/>
          <p:cNvSpPr/>
          <p:nvPr/>
        </p:nvSpPr>
        <p:spPr>
          <a:xfrm>
            <a:off x="2743200" y="3209925"/>
            <a:ext cx="2667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SzPct val="90000"/>
            </a:pPr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digit=[0-9]</a:t>
            </a:r>
            <a:endParaRPr lang="en-US" altLang="zh-CN" sz="24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16" name="AutoShape 12">
            <a:hlinkClick r:id="rId1" action="ppaction://hlinksldjump"/>
          </p:cNvPr>
          <p:cNvSpPr/>
          <p:nvPr/>
        </p:nvSpPr>
        <p:spPr>
          <a:xfrm>
            <a:off x="6400800" y="4914900"/>
            <a:ext cx="685800" cy="304800"/>
          </a:xfrm>
          <a:prstGeom prst="curvedDownArrow">
            <a:avLst>
              <a:gd name="adj1" fmla="val 45000"/>
              <a:gd name="adj2" fmla="val 90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23917" name="AutoShape 13">
            <a:hlinkClick r:id="rId2" action="ppaction://hlinksldjump"/>
          </p:cNvPr>
          <p:cNvSpPr/>
          <p:nvPr/>
        </p:nvSpPr>
        <p:spPr>
          <a:xfrm flipV="1">
            <a:off x="6877050" y="5373688"/>
            <a:ext cx="685800" cy="201612"/>
          </a:xfrm>
          <a:prstGeom prst="curvedUpArrow">
            <a:avLst>
              <a:gd name="adj1" fmla="val 68031"/>
              <a:gd name="adj2" fmla="val 136063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23918" name="AutoShape 18">
            <a:hlinkClick r:id="rId3" action="ppaction://hlinksldjump"/>
          </p:cNvPr>
          <p:cNvSpPr/>
          <p:nvPr/>
        </p:nvSpPr>
        <p:spPr>
          <a:xfrm>
            <a:off x="7164388" y="5734050"/>
            <a:ext cx="720725" cy="288925"/>
          </a:xfrm>
          <a:prstGeom prst="curvedUpArrow">
            <a:avLst>
              <a:gd name="adj1" fmla="val 49890"/>
              <a:gd name="adj2" fmla="val 99780"/>
              <a:gd name="adj3" fmla="val 33328"/>
            </a:avLst>
          </a:prstGeom>
          <a:solidFill>
            <a:schemeClr val="bg2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2391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23920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grpSp>
        <p:nvGrpSpPr>
          <p:cNvPr id="2" name="Group 2"/>
          <p:cNvGrpSpPr/>
          <p:nvPr/>
        </p:nvGrpSpPr>
        <p:grpSpPr>
          <a:xfrm>
            <a:off x="1447800" y="838200"/>
            <a:ext cx="6324600" cy="2209800"/>
            <a:chOff x="720" y="528"/>
            <a:chExt cx="3984" cy="1392"/>
          </a:xfrm>
        </p:grpSpPr>
        <p:sp>
          <p:nvSpPr>
            <p:cNvPr id="124931" name="Oval 3"/>
            <p:cNvSpPr/>
            <p:nvPr/>
          </p:nvSpPr>
          <p:spPr>
            <a:xfrm>
              <a:off x="1234" y="1280"/>
              <a:ext cx="542" cy="283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START1</a:t>
              </a:r>
              <a:endParaRPr lang="en-US" altLang="zh-CN" sz="2400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4932" name="Line 4"/>
            <p:cNvSpPr/>
            <p:nvPr/>
          </p:nvSpPr>
          <p:spPr>
            <a:xfrm flipV="1">
              <a:off x="720" y="1419"/>
              <a:ext cx="514" cy="501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4933" name="Line 5"/>
            <p:cNvSpPr/>
            <p:nvPr/>
          </p:nvSpPr>
          <p:spPr>
            <a:xfrm flipV="1">
              <a:off x="1603" y="864"/>
              <a:ext cx="768" cy="432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4934" name="Rectangle 6"/>
            <p:cNvSpPr/>
            <p:nvPr/>
          </p:nvSpPr>
          <p:spPr>
            <a:xfrm>
              <a:off x="1603" y="912"/>
              <a:ext cx="511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digit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35" name="Oval 7"/>
            <p:cNvSpPr/>
            <p:nvPr/>
          </p:nvSpPr>
          <p:spPr>
            <a:xfrm>
              <a:off x="2323" y="672"/>
              <a:ext cx="549" cy="283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INNUM</a:t>
              </a:r>
              <a:endParaRPr lang="en-US" altLang="zh-CN" sz="2400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24936" name="AutoShape 8"/>
            <p:cNvCxnSpPr>
              <a:stCxn id="124935" idx="0"/>
              <a:endCxn id="124935" idx="6"/>
            </p:cNvCxnSpPr>
            <p:nvPr/>
          </p:nvCxnSpPr>
          <p:spPr>
            <a:xfrm rot="5400000" flipV="1">
              <a:off x="2664" y="606"/>
              <a:ext cx="142" cy="274"/>
            </a:xfrm>
            <a:prstGeom prst="curvedConnector4">
              <a:avLst>
                <a:gd name="adj1" fmla="val -101407"/>
                <a:gd name="adj2" fmla="val 152556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4937" name="Rectangle 9"/>
            <p:cNvSpPr/>
            <p:nvPr/>
          </p:nvSpPr>
          <p:spPr>
            <a:xfrm>
              <a:off x="2963" y="528"/>
              <a:ext cx="511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digit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38" name="Line 10"/>
            <p:cNvSpPr/>
            <p:nvPr/>
          </p:nvSpPr>
          <p:spPr>
            <a:xfrm>
              <a:off x="2851" y="864"/>
              <a:ext cx="1152" cy="432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4939" name="Rectangle 11"/>
            <p:cNvSpPr/>
            <p:nvPr/>
          </p:nvSpPr>
          <p:spPr>
            <a:xfrm>
              <a:off x="3331" y="960"/>
              <a:ext cx="511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[other]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4940" name="Group 12"/>
            <p:cNvGrpSpPr/>
            <p:nvPr/>
          </p:nvGrpSpPr>
          <p:grpSpPr>
            <a:xfrm>
              <a:off x="3984" y="1104"/>
              <a:ext cx="720" cy="432"/>
              <a:chOff x="2928" y="2976"/>
              <a:chExt cx="816" cy="480"/>
            </a:xfrm>
          </p:grpSpPr>
          <p:sp>
            <p:nvSpPr>
              <p:cNvPr id="124941" name="Oval 13"/>
              <p:cNvSpPr/>
              <p:nvPr/>
            </p:nvSpPr>
            <p:spPr>
              <a:xfrm>
                <a:off x="2928" y="2976"/>
                <a:ext cx="816" cy="48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4942" name="Oval 14"/>
              <p:cNvSpPr/>
              <p:nvPr/>
            </p:nvSpPr>
            <p:spPr>
              <a:xfrm>
                <a:off x="3091" y="3083"/>
                <a:ext cx="490" cy="26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2400" dirty="0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DONE1</a:t>
                </a:r>
                <a:endPara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0416" name="Rectangle 16"/>
          <p:cNvSpPr/>
          <p:nvPr/>
        </p:nvSpPr>
        <p:spPr>
          <a:xfrm>
            <a:off x="1676400" y="2362200"/>
            <a:ext cx="119063" cy="2365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zh-CN" altLang="zh-CN" sz="24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400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1447800" y="2667000"/>
            <a:ext cx="6302375" cy="993775"/>
            <a:chOff x="934" y="2024"/>
            <a:chExt cx="3970" cy="626"/>
          </a:xfrm>
        </p:grpSpPr>
        <p:sp>
          <p:nvSpPr>
            <p:cNvPr id="124945" name="Rectangle 18"/>
            <p:cNvSpPr/>
            <p:nvPr/>
          </p:nvSpPr>
          <p:spPr>
            <a:xfrm>
              <a:off x="2744" y="2024"/>
              <a:ext cx="672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46" name="Line 19"/>
            <p:cNvSpPr/>
            <p:nvPr/>
          </p:nvSpPr>
          <p:spPr>
            <a:xfrm>
              <a:off x="934" y="2360"/>
              <a:ext cx="706" cy="139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4947" name="Line 20"/>
            <p:cNvSpPr/>
            <p:nvPr/>
          </p:nvSpPr>
          <p:spPr>
            <a:xfrm>
              <a:off x="2072" y="2496"/>
              <a:ext cx="742" cy="1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4948" name="Rectangle 21"/>
            <p:cNvSpPr/>
            <p:nvPr/>
          </p:nvSpPr>
          <p:spPr>
            <a:xfrm>
              <a:off x="2187" y="2304"/>
              <a:ext cx="511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4949" name="Group 22"/>
            <p:cNvGrpSpPr/>
            <p:nvPr/>
          </p:nvGrpSpPr>
          <p:grpSpPr>
            <a:xfrm>
              <a:off x="4144" y="2168"/>
              <a:ext cx="760" cy="482"/>
              <a:chOff x="2928" y="2976"/>
              <a:chExt cx="816" cy="480"/>
            </a:xfrm>
          </p:grpSpPr>
          <p:sp>
            <p:nvSpPr>
              <p:cNvPr id="124950" name="Oval 23"/>
              <p:cNvSpPr/>
              <p:nvPr/>
            </p:nvSpPr>
            <p:spPr>
              <a:xfrm>
                <a:off x="2928" y="2976"/>
                <a:ext cx="816" cy="48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4951" name="Oval 24"/>
              <p:cNvSpPr/>
              <p:nvPr/>
            </p:nvSpPr>
            <p:spPr>
              <a:xfrm>
                <a:off x="3091" y="3083"/>
                <a:ext cx="490" cy="26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2400" dirty="0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DONE2</a:t>
                </a:r>
                <a:endPara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124952" name="AutoShape 25"/>
            <p:cNvCxnSpPr>
              <a:stCxn id="124955" idx="1"/>
              <a:endCxn id="124955" idx="7"/>
            </p:cNvCxnSpPr>
            <p:nvPr/>
          </p:nvCxnSpPr>
          <p:spPr>
            <a:xfrm rot="5400000" flipV="1">
              <a:off x="3089" y="2198"/>
              <a:ext cx="1" cy="389"/>
            </a:xfrm>
            <a:prstGeom prst="curvedConnector3">
              <a:avLst>
                <a:gd name="adj1" fmla="val -18500009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4953" name="Line 26"/>
            <p:cNvSpPr/>
            <p:nvPr/>
          </p:nvSpPr>
          <p:spPr>
            <a:xfrm>
              <a:off x="3368" y="2496"/>
              <a:ext cx="790" cy="1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4954" name="Rectangle 27"/>
            <p:cNvSpPr/>
            <p:nvPr/>
          </p:nvSpPr>
          <p:spPr>
            <a:xfrm>
              <a:off x="3504" y="2304"/>
              <a:ext cx="511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[other]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55" name="Oval 28"/>
            <p:cNvSpPr/>
            <p:nvPr/>
          </p:nvSpPr>
          <p:spPr>
            <a:xfrm>
              <a:off x="2816" y="2352"/>
              <a:ext cx="549" cy="283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INID</a:t>
              </a:r>
              <a:endParaRPr lang="en-US" altLang="zh-CN" sz="2400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4956" name="Oval 29"/>
            <p:cNvSpPr/>
            <p:nvPr/>
          </p:nvSpPr>
          <p:spPr>
            <a:xfrm>
              <a:off x="1640" y="2360"/>
              <a:ext cx="528" cy="283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START2</a:t>
              </a:r>
              <a:endParaRPr lang="en-US" altLang="zh-CN" sz="2400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30430" name="Rectangle 30"/>
          <p:cNvSpPr/>
          <p:nvPr/>
        </p:nvSpPr>
        <p:spPr>
          <a:xfrm>
            <a:off x="1981200" y="3048000"/>
            <a:ext cx="119063" cy="2365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zh-CN" altLang="zh-CN" sz="24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400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4958" name="AutoShape 31">
            <a:hlinkClick r:id="rId1" action="ppaction://hlinksldjump"/>
          </p:cNvPr>
          <p:cNvSpPr/>
          <p:nvPr/>
        </p:nvSpPr>
        <p:spPr>
          <a:xfrm>
            <a:off x="7543800" y="5410200"/>
            <a:ext cx="762000" cy="304800"/>
          </a:xfrm>
          <a:prstGeom prst="curvedUpArrow">
            <a:avLst>
              <a:gd name="adj1" fmla="val 50000"/>
              <a:gd name="adj2" fmla="val 100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6" name="Group 33"/>
          <p:cNvGrpSpPr/>
          <p:nvPr/>
        </p:nvGrpSpPr>
        <p:grpSpPr>
          <a:xfrm>
            <a:off x="0" y="2895600"/>
            <a:ext cx="1447800" cy="449263"/>
            <a:chOff x="0" y="1824"/>
            <a:chExt cx="912" cy="283"/>
          </a:xfrm>
        </p:grpSpPr>
        <p:sp>
          <p:nvSpPr>
            <p:cNvPr id="124960" name="Oval 15"/>
            <p:cNvSpPr/>
            <p:nvPr/>
          </p:nvSpPr>
          <p:spPr>
            <a:xfrm>
              <a:off x="384" y="1824"/>
              <a:ext cx="528" cy="283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START</a:t>
              </a:r>
              <a:endParaRPr lang="en-US" altLang="zh-CN" sz="2400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4961" name="Line 32"/>
            <p:cNvSpPr/>
            <p:nvPr/>
          </p:nvSpPr>
          <p:spPr>
            <a:xfrm>
              <a:off x="0" y="1968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12496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2496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6" grpId="0"/>
      <p:bldP spid="2304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741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2.2.1 基本概念和术语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21860" name="Rectangle 4"/>
          <p:cNvSpPr>
            <a:spLocks noGrp="1"/>
          </p:cNvSpPr>
          <p:nvPr>
            <p:ph idx="1"/>
          </p:nvPr>
        </p:nvSpPr>
        <p:spPr>
          <a:xfrm>
            <a:off x="500063" y="1143000"/>
            <a:ext cx="8001000" cy="49466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符号串的长度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zh-CN" altLang="en-US" dirty="0">
                <a:solidFill>
                  <a:srgbClr val="030305"/>
                </a:solidFill>
              </a:rPr>
              <a:t>如果某符号串</a:t>
            </a:r>
            <a:r>
              <a:rPr lang="en-US" altLang="zh-CN" dirty="0">
                <a:solidFill>
                  <a:srgbClr val="030305"/>
                </a:solidFill>
              </a:rPr>
              <a:t>x</a:t>
            </a:r>
            <a:r>
              <a:rPr lang="zh-CN" altLang="en-US" dirty="0">
                <a:solidFill>
                  <a:srgbClr val="030305"/>
                </a:solidFill>
              </a:rPr>
              <a:t>中有</a:t>
            </a:r>
            <a:r>
              <a:rPr lang="en-US" altLang="zh-CN" dirty="0">
                <a:solidFill>
                  <a:srgbClr val="030305"/>
                </a:solidFill>
              </a:rPr>
              <a:t>m</a:t>
            </a:r>
            <a:r>
              <a:rPr lang="zh-CN" altLang="en-US" dirty="0">
                <a:solidFill>
                  <a:srgbClr val="030305"/>
                </a:solidFill>
              </a:rPr>
              <a:t>个符号，则称其长度为</a:t>
            </a:r>
            <a:r>
              <a:rPr lang="en-US" altLang="zh-CN" dirty="0">
                <a:solidFill>
                  <a:srgbClr val="030305"/>
                </a:solidFill>
              </a:rPr>
              <a:t>m，</a:t>
            </a:r>
            <a:r>
              <a:rPr lang="zh-CN" altLang="en-US" dirty="0">
                <a:solidFill>
                  <a:srgbClr val="030305"/>
                </a:solidFill>
              </a:rPr>
              <a:t>表示为｜</a:t>
            </a:r>
            <a:r>
              <a:rPr lang="en-US" altLang="zh-CN" dirty="0">
                <a:solidFill>
                  <a:srgbClr val="030305"/>
                </a:solidFill>
              </a:rPr>
              <a:t>x｜=m，</a:t>
            </a:r>
            <a:r>
              <a:rPr lang="zh-CN" altLang="en-US" dirty="0">
                <a:solidFill>
                  <a:srgbClr val="030305"/>
                </a:solidFill>
              </a:rPr>
              <a:t>如001110的长度是6。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空符号串</a:t>
            </a:r>
            <a:r>
              <a:rPr lang="en-US" altLang="zh-CN" dirty="0">
                <a:solidFill>
                  <a:srgbClr val="FF0066"/>
                </a:solidFill>
              </a:rPr>
              <a:t>ε</a:t>
            </a:r>
            <a:r>
              <a:rPr lang="zh-CN" altLang="en-US" dirty="0">
                <a:solidFill>
                  <a:srgbClr val="030305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不包含任何符号的符号串，其长度为0，即｜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ε｜=0。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符号串（包含空符号串）的连接</a:t>
            </a:r>
            <a:r>
              <a:rPr lang="zh-CN" altLang="en-US" dirty="0">
                <a:solidFill>
                  <a:srgbClr val="030305"/>
                </a:solidFill>
              </a:rPr>
              <a:t>：设</a:t>
            </a:r>
            <a:r>
              <a:rPr lang="en-US" altLang="zh-CN" dirty="0">
                <a:solidFill>
                  <a:srgbClr val="030305"/>
                </a:solidFill>
              </a:rPr>
              <a:t>x</a:t>
            </a:r>
            <a:r>
              <a:rPr lang="zh-CN" altLang="en-US" dirty="0">
                <a:solidFill>
                  <a:srgbClr val="030305"/>
                </a:solidFill>
              </a:rPr>
              <a:t>和</a:t>
            </a:r>
            <a:r>
              <a:rPr lang="en-US" altLang="zh-CN" dirty="0">
                <a:solidFill>
                  <a:srgbClr val="030305"/>
                </a:solidFill>
              </a:rPr>
              <a:t>y</a:t>
            </a:r>
            <a:r>
              <a:rPr lang="zh-CN" altLang="en-US" dirty="0">
                <a:solidFill>
                  <a:srgbClr val="030305"/>
                </a:solidFill>
              </a:rPr>
              <a:t>是符号串，它们的连接</a:t>
            </a:r>
            <a:r>
              <a:rPr lang="en-US" altLang="zh-CN" dirty="0">
                <a:solidFill>
                  <a:srgbClr val="030305"/>
                </a:solidFill>
              </a:rPr>
              <a:t>xy</a:t>
            </a:r>
            <a:r>
              <a:rPr lang="zh-CN" altLang="en-US" dirty="0">
                <a:solidFill>
                  <a:srgbClr val="030305"/>
                </a:solidFill>
              </a:rPr>
              <a:t>是把</a:t>
            </a:r>
            <a:r>
              <a:rPr lang="en-US" altLang="zh-CN" dirty="0">
                <a:solidFill>
                  <a:srgbClr val="030305"/>
                </a:solidFill>
              </a:rPr>
              <a:t>y</a:t>
            </a:r>
            <a:r>
              <a:rPr lang="zh-CN" altLang="en-US" dirty="0">
                <a:solidFill>
                  <a:srgbClr val="030305"/>
                </a:solidFill>
              </a:rPr>
              <a:t>的符号写在</a:t>
            </a:r>
            <a:r>
              <a:rPr lang="en-US" altLang="zh-CN" dirty="0">
                <a:solidFill>
                  <a:srgbClr val="030305"/>
                </a:solidFill>
              </a:rPr>
              <a:t>x</a:t>
            </a:r>
            <a:r>
              <a:rPr lang="zh-CN" altLang="en-US" dirty="0">
                <a:solidFill>
                  <a:srgbClr val="030305"/>
                </a:solidFill>
              </a:rPr>
              <a:t>的符号之后得到的符号串。</a:t>
            </a:r>
            <a:endParaRPr lang="en-US" altLang="zh-CN" dirty="0">
              <a:solidFill>
                <a:srgbClr val="030305"/>
              </a:solidFill>
            </a:endParaRPr>
          </a:p>
          <a:p>
            <a:pPr lvl="1" indent="-436245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例如 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x=ST，y=abu，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则它们的连接 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xy=STabu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lvl="1" indent="-436245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的含义，有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εx=xε=x。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741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1860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charRg st="5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1860">
                                            <p:txEl>
                                              <p:charRg st="52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charRg st="8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1860">
                                            <p:txEl>
                                              <p:charRg st="84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charRg st="13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21860">
                                            <p:txEl>
                                              <p:charRg st="137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charRg st="168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21860">
                                            <p:txEl>
                                              <p:charRg st="168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231426" name="Rectangle 2"/>
          <p:cNvSpPr/>
          <p:nvPr/>
        </p:nvSpPr>
        <p:spPr>
          <a:xfrm>
            <a:off x="1928813" y="4572000"/>
            <a:ext cx="45815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2400" dirty="0">
                <a:solidFill>
                  <a:srgbClr val="FF1F7A"/>
                </a:solidFill>
                <a:latin typeface="宋体" panose="02010600030101010101" pitchFamily="2" charset="-122"/>
              </a:rPr>
              <a:t>TINY</a:t>
            </a:r>
            <a:r>
              <a:rPr lang="zh-CN" altLang="en-US" sz="2400" dirty="0">
                <a:solidFill>
                  <a:srgbClr val="030305"/>
                </a:solidFill>
                <a:latin typeface="宋体" panose="02010600030101010101" pitchFamily="2" charset="-122"/>
              </a:rPr>
              <a:t>词法分析程序的</a:t>
            </a:r>
            <a:r>
              <a:rPr lang="en-US" altLang="zh-CN" sz="2400" dirty="0">
                <a:solidFill>
                  <a:srgbClr val="FF1F7A"/>
                </a:solidFill>
                <a:latin typeface="宋体" panose="02010600030101010101" pitchFamily="2" charset="-122"/>
              </a:rPr>
              <a:t>DFA</a:t>
            </a:r>
            <a:endParaRPr lang="en-US" altLang="zh-CN" sz="2400" dirty="0">
              <a:solidFill>
                <a:srgbClr val="FF1F7A"/>
              </a:solidFill>
              <a:latin typeface="宋体" panose="02010600030101010101" pitchFamily="2" charset="-122"/>
            </a:endParaRPr>
          </a:p>
        </p:txBody>
      </p:sp>
      <p:sp>
        <p:nvSpPr>
          <p:cNvPr id="125955" name="Rectangle 3"/>
          <p:cNvSpPr/>
          <p:nvPr/>
        </p:nvSpPr>
        <p:spPr>
          <a:xfrm>
            <a:off x="228600" y="0"/>
            <a:ext cx="6324600" cy="6937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32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2.5 </a:t>
            </a:r>
            <a:r>
              <a:rPr lang="en-US" altLang="zh-CN" sz="32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TINY </a:t>
            </a:r>
            <a:r>
              <a:rPr lang="zh-CN" altLang="en-US" sz="32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词法分析程序的实现</a:t>
            </a:r>
            <a:endParaRPr lang="zh-CN" altLang="en-US" sz="32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447800" y="838200"/>
            <a:ext cx="5667375" cy="1692275"/>
            <a:chOff x="912" y="528"/>
            <a:chExt cx="3570" cy="1066"/>
          </a:xfrm>
        </p:grpSpPr>
        <p:sp>
          <p:nvSpPr>
            <p:cNvPr id="125957" name="Oval 5"/>
            <p:cNvSpPr/>
            <p:nvPr/>
          </p:nvSpPr>
          <p:spPr>
            <a:xfrm>
              <a:off x="1330" y="1280"/>
              <a:ext cx="449" cy="283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START</a:t>
              </a:r>
              <a:endParaRPr lang="en-US" altLang="zh-CN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5958" name="Line 6"/>
            <p:cNvSpPr/>
            <p:nvPr/>
          </p:nvSpPr>
          <p:spPr>
            <a:xfrm>
              <a:off x="912" y="1418"/>
              <a:ext cx="418" cy="1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5959" name="Line 7"/>
            <p:cNvSpPr/>
            <p:nvPr/>
          </p:nvSpPr>
          <p:spPr>
            <a:xfrm>
              <a:off x="1795" y="1440"/>
              <a:ext cx="742" cy="1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5960" name="Rectangle 8"/>
            <p:cNvSpPr/>
            <p:nvPr/>
          </p:nvSpPr>
          <p:spPr>
            <a:xfrm>
              <a:off x="1910" y="1248"/>
              <a:ext cx="511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5961" name="Group 9"/>
            <p:cNvGrpSpPr/>
            <p:nvPr/>
          </p:nvGrpSpPr>
          <p:grpSpPr>
            <a:xfrm>
              <a:off x="3867" y="1288"/>
              <a:ext cx="615" cy="306"/>
              <a:chOff x="2928" y="2976"/>
              <a:chExt cx="816" cy="480"/>
            </a:xfrm>
          </p:grpSpPr>
          <p:sp>
            <p:nvSpPr>
              <p:cNvPr id="125962" name="Oval 10"/>
              <p:cNvSpPr/>
              <p:nvPr/>
            </p:nvSpPr>
            <p:spPr>
              <a:xfrm>
                <a:off x="2928" y="2976"/>
                <a:ext cx="816" cy="48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963" name="Oval 11"/>
              <p:cNvSpPr/>
              <p:nvPr/>
            </p:nvSpPr>
            <p:spPr>
              <a:xfrm>
                <a:off x="3091" y="3083"/>
                <a:ext cx="490" cy="26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dirty="0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DONE</a:t>
                </a:r>
                <a:endParaRPr lang="en-US" altLang="zh-CN" dirty="0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125964" name="AutoShape 12"/>
            <p:cNvCxnSpPr>
              <a:stCxn id="125968" idx="1"/>
              <a:endCxn id="125968" idx="7"/>
            </p:cNvCxnSpPr>
            <p:nvPr/>
          </p:nvCxnSpPr>
          <p:spPr>
            <a:xfrm rot="5400000" flipV="1">
              <a:off x="2812" y="1142"/>
              <a:ext cx="1" cy="389"/>
            </a:xfrm>
            <a:prstGeom prst="curvedConnector3">
              <a:avLst>
                <a:gd name="adj1" fmla="val -18500009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5965" name="Rectangle 13"/>
            <p:cNvSpPr/>
            <p:nvPr/>
          </p:nvSpPr>
          <p:spPr>
            <a:xfrm>
              <a:off x="2467" y="968"/>
              <a:ext cx="672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66" name="Line 14"/>
            <p:cNvSpPr/>
            <p:nvPr/>
          </p:nvSpPr>
          <p:spPr>
            <a:xfrm>
              <a:off x="3091" y="1440"/>
              <a:ext cx="790" cy="1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5967" name="Rectangle 15"/>
            <p:cNvSpPr/>
            <p:nvPr/>
          </p:nvSpPr>
          <p:spPr>
            <a:xfrm>
              <a:off x="3227" y="1248"/>
              <a:ext cx="511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[other2]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68" name="Oval 16"/>
            <p:cNvSpPr/>
            <p:nvPr/>
          </p:nvSpPr>
          <p:spPr>
            <a:xfrm>
              <a:off x="2539" y="1296"/>
              <a:ext cx="549" cy="283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INID</a:t>
              </a:r>
              <a:endParaRPr lang="en-US" altLang="zh-CN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5969" name="Line 17"/>
            <p:cNvSpPr/>
            <p:nvPr/>
          </p:nvSpPr>
          <p:spPr>
            <a:xfrm flipV="1">
              <a:off x="1699" y="864"/>
              <a:ext cx="768" cy="432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5970" name="Rectangle 18"/>
            <p:cNvSpPr/>
            <p:nvPr/>
          </p:nvSpPr>
          <p:spPr>
            <a:xfrm>
              <a:off x="1699" y="912"/>
              <a:ext cx="511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digit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71" name="Oval 19"/>
            <p:cNvSpPr/>
            <p:nvPr/>
          </p:nvSpPr>
          <p:spPr>
            <a:xfrm>
              <a:off x="2419" y="672"/>
              <a:ext cx="549" cy="283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INNUM</a:t>
              </a:r>
              <a:endParaRPr lang="en-US" altLang="zh-CN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25972" name="AutoShape 20"/>
            <p:cNvCxnSpPr>
              <a:stCxn id="125971" idx="0"/>
              <a:endCxn id="125971" idx="6"/>
            </p:cNvCxnSpPr>
            <p:nvPr/>
          </p:nvCxnSpPr>
          <p:spPr>
            <a:xfrm rot="5400000" flipV="1">
              <a:off x="2760" y="606"/>
              <a:ext cx="142" cy="274"/>
            </a:xfrm>
            <a:prstGeom prst="curvedConnector4">
              <a:avLst>
                <a:gd name="adj1" fmla="val -101407"/>
                <a:gd name="adj2" fmla="val 152556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5973" name="Rectangle 21"/>
            <p:cNvSpPr/>
            <p:nvPr/>
          </p:nvSpPr>
          <p:spPr>
            <a:xfrm>
              <a:off x="3059" y="528"/>
              <a:ext cx="511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digit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74" name="Line 22"/>
            <p:cNvSpPr/>
            <p:nvPr/>
          </p:nvSpPr>
          <p:spPr>
            <a:xfrm>
              <a:off x="2947" y="864"/>
              <a:ext cx="1152" cy="432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5975" name="Rectangle 23"/>
            <p:cNvSpPr/>
            <p:nvPr/>
          </p:nvSpPr>
          <p:spPr>
            <a:xfrm>
              <a:off x="3427" y="855"/>
              <a:ext cx="511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[other1]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1858963" y="1219200"/>
            <a:ext cx="860425" cy="879475"/>
            <a:chOff x="1171" y="768"/>
            <a:chExt cx="542" cy="554"/>
          </a:xfrm>
        </p:grpSpPr>
        <p:cxnSp>
          <p:nvCxnSpPr>
            <p:cNvPr id="125977" name="AutoShape 25"/>
            <p:cNvCxnSpPr>
              <a:stCxn id="125957" idx="1"/>
              <a:endCxn id="125957" idx="7"/>
            </p:cNvCxnSpPr>
            <p:nvPr/>
          </p:nvCxnSpPr>
          <p:spPr>
            <a:xfrm rot="5400000" flipV="1">
              <a:off x="1553" y="1162"/>
              <a:ext cx="1" cy="317"/>
            </a:xfrm>
            <a:prstGeom prst="curvedConnector3">
              <a:avLst>
                <a:gd name="adj1" fmla="val -18500009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5978" name="Rectangle 26"/>
            <p:cNvSpPr/>
            <p:nvPr/>
          </p:nvSpPr>
          <p:spPr>
            <a:xfrm>
              <a:off x="1171" y="768"/>
              <a:ext cx="43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white</a:t>
              </a:r>
              <a:endPara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space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1693863" y="2438400"/>
            <a:ext cx="1612900" cy="1924050"/>
            <a:chOff x="1067" y="1536"/>
            <a:chExt cx="1016" cy="1212"/>
          </a:xfrm>
        </p:grpSpPr>
        <p:sp>
          <p:nvSpPr>
            <p:cNvPr id="125980" name="Oval 28"/>
            <p:cNvSpPr/>
            <p:nvPr/>
          </p:nvSpPr>
          <p:spPr>
            <a:xfrm>
              <a:off x="1123" y="2208"/>
              <a:ext cx="960" cy="28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INCOMMENT</a:t>
              </a:r>
              <a:endParaRPr lang="en-US" altLang="zh-CN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25981" name="AutoShape 29"/>
            <p:cNvCxnSpPr>
              <a:stCxn id="125980" idx="3"/>
              <a:endCxn id="125980" idx="5"/>
            </p:cNvCxnSpPr>
            <p:nvPr/>
          </p:nvCxnSpPr>
          <p:spPr>
            <a:xfrm rot="-5400000" flipH="1">
              <a:off x="1601" y="2114"/>
              <a:ext cx="1" cy="678"/>
            </a:xfrm>
            <a:prstGeom prst="curvedConnector3">
              <a:avLst>
                <a:gd name="adj1" fmla="val 18600009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5982" name="Rectangle 30"/>
            <p:cNvSpPr/>
            <p:nvPr/>
          </p:nvSpPr>
          <p:spPr>
            <a:xfrm>
              <a:off x="1363" y="2640"/>
              <a:ext cx="511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other5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83" name="Line 31"/>
            <p:cNvSpPr/>
            <p:nvPr/>
          </p:nvSpPr>
          <p:spPr>
            <a:xfrm flipH="1">
              <a:off x="1219" y="1536"/>
              <a:ext cx="192" cy="72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5984" name="Line 32"/>
            <p:cNvSpPr/>
            <p:nvPr/>
          </p:nvSpPr>
          <p:spPr>
            <a:xfrm flipH="1" flipV="1">
              <a:off x="1507" y="1536"/>
              <a:ext cx="144" cy="672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5985" name="Rectangle 33"/>
            <p:cNvSpPr/>
            <p:nvPr/>
          </p:nvSpPr>
          <p:spPr>
            <a:xfrm>
              <a:off x="1067" y="1776"/>
              <a:ext cx="288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{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86" name="Rectangle 34"/>
            <p:cNvSpPr/>
            <p:nvPr/>
          </p:nvSpPr>
          <p:spPr>
            <a:xfrm>
              <a:off x="1507" y="1776"/>
              <a:ext cx="288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}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2697163" y="2362200"/>
            <a:ext cx="3859212" cy="914400"/>
            <a:chOff x="1699" y="1488"/>
            <a:chExt cx="2431" cy="576"/>
          </a:xfrm>
        </p:grpSpPr>
        <p:sp>
          <p:nvSpPr>
            <p:cNvPr id="125988" name="Rectangle 36"/>
            <p:cNvSpPr/>
            <p:nvPr/>
          </p:nvSpPr>
          <p:spPr>
            <a:xfrm>
              <a:off x="2035" y="1584"/>
              <a:ext cx="288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:</a:t>
              </a:r>
              <a:endParaRPr lang="en-US" altLang="zh-CN" sz="24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5989" name="Group 37"/>
            <p:cNvGrpSpPr/>
            <p:nvPr/>
          </p:nvGrpSpPr>
          <p:grpSpPr>
            <a:xfrm>
              <a:off x="1699" y="1488"/>
              <a:ext cx="2431" cy="576"/>
              <a:chOff x="1699" y="1488"/>
              <a:chExt cx="2431" cy="576"/>
            </a:xfrm>
          </p:grpSpPr>
          <p:sp>
            <p:nvSpPr>
              <p:cNvPr id="125990" name="Line 38"/>
              <p:cNvSpPr/>
              <p:nvPr/>
            </p:nvSpPr>
            <p:spPr>
              <a:xfrm>
                <a:off x="1699" y="1488"/>
                <a:ext cx="768" cy="432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25991" name="Oval 39"/>
              <p:cNvSpPr/>
              <p:nvPr/>
            </p:nvSpPr>
            <p:spPr>
              <a:xfrm>
                <a:off x="2467" y="1776"/>
                <a:ext cx="960" cy="288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dirty="0">
                    <a:solidFill>
                      <a:srgbClr val="030305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INASSIGN</a:t>
                </a:r>
                <a:endParaRPr lang="en-US" altLang="zh-CN" baseline="-250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cxnSp>
            <p:nvCxnSpPr>
              <p:cNvPr id="125992" name="AutoShape 40"/>
              <p:cNvCxnSpPr>
                <a:stCxn id="125991" idx="6"/>
                <a:endCxn id="125962" idx="3"/>
              </p:cNvCxnSpPr>
              <p:nvPr/>
            </p:nvCxnSpPr>
            <p:spPr>
              <a:xfrm flipV="1">
                <a:off x="3427" y="1549"/>
                <a:ext cx="530" cy="371"/>
              </a:xfrm>
              <a:prstGeom prst="curvedConnector2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25993" name="Line 41"/>
              <p:cNvSpPr/>
              <p:nvPr/>
            </p:nvSpPr>
            <p:spPr>
              <a:xfrm flipV="1">
                <a:off x="3331" y="1536"/>
                <a:ext cx="624" cy="288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25994" name="Rectangle 42"/>
              <p:cNvSpPr/>
              <p:nvPr/>
            </p:nvSpPr>
            <p:spPr>
              <a:xfrm>
                <a:off x="3331" y="1584"/>
                <a:ext cx="288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2400" dirty="0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=</a:t>
                </a:r>
                <a:endParaRPr lang="en-US" altLang="zh-CN" sz="2400" baseline="30000" dirty="0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995" name="Rectangle 43"/>
              <p:cNvSpPr/>
              <p:nvPr/>
            </p:nvSpPr>
            <p:spPr>
              <a:xfrm>
                <a:off x="3619" y="1872"/>
                <a:ext cx="511" cy="1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2400" dirty="0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[other3]</a:t>
                </a:r>
                <a:endParaRPr lang="en-US" altLang="zh-CN" sz="2400" baseline="30000" dirty="0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44"/>
          <p:cNvGrpSpPr/>
          <p:nvPr/>
        </p:nvGrpSpPr>
        <p:grpSpPr>
          <a:xfrm>
            <a:off x="2697163" y="2362200"/>
            <a:ext cx="4275137" cy="1581150"/>
            <a:chOff x="1699" y="1488"/>
            <a:chExt cx="2693" cy="996"/>
          </a:xfrm>
        </p:grpSpPr>
        <p:cxnSp>
          <p:nvCxnSpPr>
            <p:cNvPr id="125997" name="AutoShape 45"/>
            <p:cNvCxnSpPr>
              <a:stCxn id="125990" idx="0"/>
              <a:endCxn id="125962" idx="5"/>
            </p:cNvCxnSpPr>
            <p:nvPr/>
          </p:nvCxnSpPr>
          <p:spPr>
            <a:xfrm rot="5400000" flipV="1">
              <a:off x="3014" y="171"/>
              <a:ext cx="61" cy="2693"/>
            </a:xfrm>
            <a:prstGeom prst="curvedConnector5">
              <a:avLst>
                <a:gd name="adj1" fmla="val 1304917"/>
                <a:gd name="adj2" fmla="val 57481"/>
                <a:gd name="adj3" fmla="val 1181963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5998" name="Rectangle 46"/>
            <p:cNvSpPr/>
            <p:nvPr/>
          </p:nvSpPr>
          <p:spPr>
            <a:xfrm>
              <a:off x="3060" y="2340"/>
              <a:ext cx="509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,</a:t>
              </a:r>
              <a:r>
                <a:rPr lang="zh-CN" altLang="en-US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 -</a:t>
              </a: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,</a:t>
              </a:r>
              <a:r>
                <a:rPr lang="zh-CN" altLang="en-US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 * </a:t>
              </a: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,</a:t>
              </a:r>
              <a:r>
                <a:rPr lang="zh-CN" altLang="en-US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/</a:t>
              </a: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,</a:t>
              </a:r>
              <a:r>
                <a:rPr lang="zh-CN" altLang="en-US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 &lt;</a:t>
              </a: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,</a:t>
              </a:r>
              <a:r>
                <a:rPr lang="zh-CN" altLang="en-US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 =</a:t>
              </a: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,</a:t>
              </a:r>
              <a:r>
                <a:rPr lang="zh-CN" altLang="en-US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 (</a:t>
              </a: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,</a:t>
              </a:r>
              <a:r>
                <a:rPr lang="zh-CN" altLang="en-US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 )</a:t>
              </a: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,</a:t>
              </a:r>
              <a:r>
                <a:rPr lang="zh-CN" altLang="en-US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 [</a:t>
              </a:r>
              <a:r>
                <a:rPr lang="en-US" altLang="zh-CN" sz="2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other4]</a:t>
              </a:r>
              <a:endParaRPr lang="en-US" altLang="zh-CN" sz="2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1471" name="Rectangle 47"/>
          <p:cNvSpPr/>
          <p:nvPr/>
        </p:nvSpPr>
        <p:spPr>
          <a:xfrm>
            <a:off x="1428750" y="5214938"/>
            <a:ext cx="6346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2400" dirty="0">
                <a:solidFill>
                  <a:srgbClr val="FF1F7A"/>
                </a:solidFill>
                <a:latin typeface="宋体" panose="02010600030101010101" pitchFamily="2" charset="-122"/>
              </a:rPr>
              <a:t>TINY</a:t>
            </a:r>
            <a:r>
              <a:rPr lang="zh-CN" altLang="en-US" sz="2400" dirty="0">
                <a:solidFill>
                  <a:srgbClr val="030305"/>
                </a:solidFill>
                <a:latin typeface="宋体" panose="02010600030101010101" pitchFamily="2" charset="-122"/>
              </a:rPr>
              <a:t>词法分析程序的</a:t>
            </a:r>
            <a:r>
              <a:rPr lang="zh-CN" altLang="en-US" sz="2400" dirty="0">
                <a:solidFill>
                  <a:srgbClr val="FF1F7A"/>
                </a:solidFill>
                <a:latin typeface="宋体" panose="02010600030101010101" pitchFamily="2" charset="-122"/>
              </a:rPr>
              <a:t>实现 </a:t>
            </a:r>
            <a:r>
              <a:rPr lang="en-US" altLang="zh-CN" sz="2400" dirty="0">
                <a:solidFill>
                  <a:srgbClr val="FF1F7A"/>
                </a:solidFill>
                <a:latin typeface="宋体" panose="02010600030101010101" pitchFamily="2" charset="-122"/>
              </a:rPr>
              <a:t>SCAN.C(202</a:t>
            </a:r>
            <a:r>
              <a:rPr lang="zh-CN" altLang="en-US" sz="2400" dirty="0">
                <a:solidFill>
                  <a:srgbClr val="FF1F7A"/>
                </a:solidFill>
                <a:latin typeface="宋体" panose="02010600030101010101" pitchFamily="2" charset="-122"/>
              </a:rPr>
              <a:t>行</a:t>
            </a:r>
            <a:r>
              <a:rPr lang="en-US" altLang="zh-CN" sz="2400" dirty="0">
                <a:solidFill>
                  <a:srgbClr val="FF1F7A"/>
                </a:solidFill>
                <a:latin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1F7A"/>
              </a:solidFill>
              <a:latin typeface="宋体" panose="02010600030101010101" pitchFamily="2" charset="-122"/>
            </a:endParaRPr>
          </a:p>
        </p:txBody>
      </p:sp>
      <p:sp>
        <p:nvSpPr>
          <p:cNvPr id="126000" name="AutoShape 48">
            <a:hlinkClick r:id="rId1" action="ppaction://hlinksldjump"/>
          </p:cNvPr>
          <p:cNvSpPr/>
          <p:nvPr/>
        </p:nvSpPr>
        <p:spPr>
          <a:xfrm>
            <a:off x="7467600" y="5029200"/>
            <a:ext cx="762000" cy="304800"/>
          </a:xfrm>
          <a:prstGeom prst="curvedUpArrow">
            <a:avLst>
              <a:gd name="adj1" fmla="val 50000"/>
              <a:gd name="adj2" fmla="val 100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53" name="云形标注 52"/>
          <p:cNvSpPr/>
          <p:nvPr/>
        </p:nvSpPr>
        <p:spPr>
          <a:xfrm>
            <a:off x="6429375" y="857250"/>
            <a:ext cx="1357313" cy="500063"/>
          </a:xfrm>
          <a:prstGeom prst="cloudCallout">
            <a:avLst>
              <a:gd name="adj1" fmla="val -84593"/>
              <a:gd name="adj2" fmla="val 59597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非数字</a:t>
            </a:r>
            <a:endParaRPr lang="zh-CN" altLang="en-US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54" name="云形标注 53"/>
          <p:cNvSpPr/>
          <p:nvPr/>
        </p:nvSpPr>
        <p:spPr>
          <a:xfrm>
            <a:off x="7143750" y="1428750"/>
            <a:ext cx="1357313" cy="500063"/>
          </a:xfrm>
          <a:prstGeom prst="cloudCallout">
            <a:avLst>
              <a:gd name="adj1" fmla="val -125227"/>
              <a:gd name="adj2" fmla="val 71208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非字母</a:t>
            </a:r>
            <a:endParaRPr lang="zh-CN" altLang="en-US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55" name="云形标注 54"/>
          <p:cNvSpPr/>
          <p:nvPr/>
        </p:nvSpPr>
        <p:spPr>
          <a:xfrm>
            <a:off x="7000875" y="2571750"/>
            <a:ext cx="1357313" cy="500063"/>
          </a:xfrm>
          <a:prstGeom prst="cloudCallout">
            <a:avLst>
              <a:gd name="adj1" fmla="val -71759"/>
              <a:gd name="adj2" fmla="val 33472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非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=</a:t>
            </a:r>
            <a:endParaRPr lang="zh-CN" altLang="en-US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56" name="云形标注 55"/>
          <p:cNvSpPr/>
          <p:nvPr/>
        </p:nvSpPr>
        <p:spPr>
          <a:xfrm>
            <a:off x="7215188" y="3643313"/>
            <a:ext cx="1357312" cy="500062"/>
          </a:xfrm>
          <a:prstGeom prst="cloudCallout">
            <a:avLst>
              <a:gd name="adj1" fmla="val -87801"/>
              <a:gd name="adj2" fmla="val -10065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非？</a:t>
            </a:r>
            <a:endParaRPr lang="zh-CN" altLang="en-US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12600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2600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3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/>
      <p:bldP spid="231471" grpId="0"/>
      <p:bldP spid="53" grpId="0" animBg="1"/>
      <p:bldP spid="54" grpId="0" animBg="1"/>
      <p:bldP spid="55" grpId="0" animBg="1"/>
      <p:bldP spid="5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26978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5118100" cy="56038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第2章 词法分析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09572" name="AutoShape 4"/>
          <p:cNvSpPr/>
          <p:nvPr/>
        </p:nvSpPr>
        <p:spPr>
          <a:xfrm>
            <a:off x="5791200" y="549275"/>
            <a:ext cx="2895600" cy="1279525"/>
          </a:xfrm>
          <a:prstGeom prst="cloudCallout">
            <a:avLst>
              <a:gd name="adj1" fmla="val -125657"/>
              <a:gd name="adj2" fmla="val 53597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单词的描述工具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09573" name="AutoShape 5"/>
          <p:cNvSpPr/>
          <p:nvPr/>
        </p:nvSpPr>
        <p:spPr>
          <a:xfrm>
            <a:off x="5486400" y="1828800"/>
            <a:ext cx="2971800" cy="1295400"/>
          </a:xfrm>
          <a:prstGeom prst="cloudCallout">
            <a:avLst>
              <a:gd name="adj1" fmla="val -112662"/>
              <a:gd name="adj2" fmla="val -5884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" panose="020B0604020202020204" pitchFamily="34" charset="0"/>
                <a:ea typeface="方正舒体" panose="02010601030101010101" pitchFamily="2" charset="-122"/>
              </a:rPr>
              <a:t>单词</a:t>
            </a: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的识别系统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09574" name="AutoShape 6"/>
          <p:cNvSpPr/>
          <p:nvPr/>
        </p:nvSpPr>
        <p:spPr>
          <a:xfrm>
            <a:off x="6096000" y="3200400"/>
            <a:ext cx="2743200" cy="2057400"/>
          </a:xfrm>
          <a:prstGeom prst="cloudCallout">
            <a:avLst>
              <a:gd name="adj1" fmla="val -66611"/>
              <a:gd name="adj2" fmla="val -30093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设计和实现词法分析程序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26982" name="Rectangle 9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3875088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</a:rPr>
              <a:t>2.1 </a:t>
            </a:r>
            <a:r>
              <a:rPr lang="zh-CN" altLang="en-US" dirty="0">
                <a:solidFill>
                  <a:srgbClr val="030305"/>
                </a:solidFill>
                <a:hlinkClick r:id="rId1" action="ppaction://hlinksldjump"/>
              </a:rPr>
              <a:t>词法分析器的作用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</a:rPr>
              <a:t>2.2 </a:t>
            </a:r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正规表达式</a:t>
            </a:r>
            <a:endParaRPr lang="zh-CN" altLang="en-US" dirty="0">
              <a:solidFill>
                <a:srgbClr val="030305"/>
              </a:solidFill>
              <a:hlinkClick r:id="rId3" action="ppaction://hlinksldjump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</a:rPr>
              <a:t>2.3 </a:t>
            </a:r>
            <a:r>
              <a:rPr lang="zh-CN" altLang="en-US" dirty="0">
                <a:solidFill>
                  <a:srgbClr val="030305"/>
                </a:solidFill>
              </a:rPr>
              <a:t>有穷自动机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</a:rPr>
              <a:t>2.4 </a:t>
            </a:r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从正规表达式到</a:t>
            </a:r>
            <a:r>
              <a:rPr lang="en-US" altLang="zh-CN" dirty="0">
                <a:solidFill>
                  <a:srgbClr val="030305"/>
                </a:solidFill>
                <a:hlinkClick r:id="rId4" action="ppaction://hlinksldjump"/>
              </a:rPr>
              <a:t>DFA</a:t>
            </a:r>
            <a:endParaRPr lang="en-US" altLang="zh-CN" dirty="0">
              <a:solidFill>
                <a:srgbClr val="030305"/>
              </a:solidFill>
              <a:hlinkClick r:id="rId5" action="ppaction://hlinksldjump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</a:rPr>
              <a:t>2.5 </a:t>
            </a:r>
            <a:r>
              <a:rPr lang="zh-CN" altLang="en-US" dirty="0">
                <a:solidFill>
                  <a:srgbClr val="030305"/>
                </a:solidFill>
                <a:hlinkClick r:id="rId6" action="ppaction://hlinksldjump"/>
              </a:rPr>
              <a:t>用代码实现有穷自动机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</a:rPr>
              <a:t>2.6 </a:t>
            </a:r>
            <a:r>
              <a:rPr lang="zh-CN" altLang="en-US" dirty="0">
                <a:solidFill>
                  <a:srgbClr val="030305"/>
                </a:solidFill>
                <a:hlinkClick r:id="rId7" action="ppaction://hlinksldjump"/>
              </a:rPr>
              <a:t>自动生成词法分析程序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30305"/>
                </a:solidFill>
              </a:rPr>
              <a:t>2.7 </a:t>
            </a:r>
            <a:r>
              <a:rPr lang="zh-CN" altLang="en-US" dirty="0">
                <a:solidFill>
                  <a:srgbClr val="030305"/>
                </a:solidFill>
                <a:hlinkClick r:id="rId8" action="ppaction://hlinksldjump"/>
              </a:rPr>
              <a:t>项目：编译器实现（词法分析模块</a:t>
            </a:r>
            <a:r>
              <a:rPr lang="zh-CN" altLang="en-US" dirty="0">
                <a:solidFill>
                  <a:srgbClr val="030305"/>
                </a:solidFill>
              </a:rPr>
              <a:t>）</a:t>
            </a:r>
            <a:endParaRPr lang="en-US" altLang="zh-CN" dirty="0"/>
          </a:p>
        </p:txBody>
      </p:sp>
      <p:sp>
        <p:nvSpPr>
          <p:cNvPr id="12698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26984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  <p:bldP spid="109572" grpId="0" animBg="1"/>
      <p:bldP spid="109573" grpId="0" animBg="1"/>
      <p:bldP spid="10957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2.7 </a:t>
            </a:r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130050" name="内容占位符 2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3303588"/>
          </a:xfrm>
        </p:spPr>
        <p:txBody>
          <a:bodyPr vert="horz" wrap="square" lIns="91440" tIns="45720" rIns="91440" bIns="45720" anchor="t" anchorCtr="0"/>
          <a:p>
            <a:r>
              <a:rPr lang="zh-CN" altLang="en-US" sz="3600" dirty="0"/>
              <a:t>实践项目</a:t>
            </a:r>
            <a:endParaRPr lang="en-US" altLang="zh-CN" sz="3600" dirty="0"/>
          </a:p>
          <a:p>
            <a:pPr lvl="1" indent="-436245"/>
            <a:r>
              <a:rPr lang="zh-CN" altLang="en-US" sz="3600" dirty="0"/>
              <a:t>纸上得来终觉浅，绝知此事要躬行</a:t>
            </a:r>
            <a:endParaRPr lang="zh-CN" altLang="en-US" sz="3600" dirty="0"/>
          </a:p>
          <a:p>
            <a:pPr lvl="1" indent="-436245"/>
            <a:r>
              <a:rPr lang="zh-CN" altLang="en-US" sz="3600" dirty="0"/>
              <a:t>本章对应的实践：实验课要求的词法分析模块</a:t>
            </a:r>
            <a:endParaRPr lang="en-US" altLang="zh-CN" sz="3600" dirty="0"/>
          </a:p>
        </p:txBody>
      </p:sp>
      <p:sp>
        <p:nvSpPr>
          <p:cNvPr id="1300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3005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3005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28002" name="Rectangle 3"/>
          <p:cNvSpPr/>
          <p:nvPr/>
        </p:nvSpPr>
        <p:spPr>
          <a:xfrm>
            <a:off x="468313" y="549275"/>
            <a:ext cx="7696200" cy="5413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3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2.6 自动生成词法分析程序</a:t>
            </a:r>
            <a:endParaRPr lang="zh-CN" altLang="en-US" sz="36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246" name="Rectangle 5"/>
          <p:cNvSpPr>
            <a:spLocks noGrp="1"/>
          </p:cNvSpPr>
          <p:nvPr>
            <p:ph idx="1"/>
          </p:nvPr>
        </p:nvSpPr>
        <p:spPr>
          <a:xfrm>
            <a:off x="509588" y="1154113"/>
            <a:ext cx="7777162" cy="472281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100" dirty="0"/>
              <a:t>词法分析程序比较简单，容易手工编程实现。也可以利用</a:t>
            </a:r>
            <a:r>
              <a:rPr lang="en-US" altLang="zh-CN" sz="2100" dirty="0"/>
              <a:t>lex</a:t>
            </a:r>
            <a:r>
              <a:rPr lang="zh-CN" altLang="en-US" sz="2100" dirty="0"/>
              <a:t>等工具自动生成词法分析程序。</a:t>
            </a:r>
            <a:endParaRPr lang="zh-CN" altLang="en-US" sz="2100" dirty="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300" b="0" dirty="0">
                <a:latin typeface="Times New Roman" panose="02020603050405020304" pitchFamily="18" charset="0"/>
              </a:rPr>
              <a:t>Lex</a:t>
            </a:r>
            <a:endParaRPr lang="en-US" altLang="zh-CN" sz="2300" b="0" dirty="0">
              <a:latin typeface="Times New Roman" panose="02020603050405020304" pitchFamily="18" charset="0"/>
            </a:endParaRPr>
          </a:p>
          <a:p>
            <a:pPr lvl="2" indent="-394970" eaLnBrk="1" hangingPunct="1">
              <a:lnSpc>
                <a:spcPct val="90000"/>
              </a:lnSpc>
            </a:pPr>
            <a:r>
              <a:rPr lang="en-GB" altLang="zh-CN" b="0" dirty="0">
                <a:latin typeface="Times New Roman" panose="02020603050405020304" pitchFamily="18" charset="0"/>
              </a:rPr>
              <a:t>Parser Generator is an implementation of YACC and Lex for Windows.</a:t>
            </a:r>
            <a:r>
              <a:rPr lang="en-GB" altLang="zh-CN" dirty="0">
                <a:latin typeface="Times New Roman" panose="02020603050405020304" pitchFamily="18" charset="0"/>
              </a:rPr>
              <a:t> It includes an IDE called Parser Generator, versions of YACC and Lex called AYACC and ALex respectively 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lvl="1" indent="-436245" eaLnBrk="1" hangingPunct="1">
              <a:lnSpc>
                <a:spcPct val="90000"/>
              </a:lnSpc>
            </a:pPr>
            <a:r>
              <a:rPr lang="zh-CN" altLang="en-US" sz="2300" b="0" dirty="0">
                <a:latin typeface="Times New Roman" panose="02020603050405020304" pitchFamily="18" charset="0"/>
              </a:rPr>
              <a:t>几种生成</a:t>
            </a:r>
            <a:r>
              <a:rPr lang="en-US" altLang="zh-CN" sz="2300" b="0" dirty="0">
                <a:latin typeface="Times New Roman" panose="02020603050405020304" pitchFamily="18" charset="0"/>
              </a:rPr>
              <a:t>Java</a:t>
            </a:r>
            <a:r>
              <a:rPr lang="zh-CN" altLang="en-US" sz="2300" b="0" dirty="0">
                <a:latin typeface="Times New Roman" panose="02020603050405020304" pitchFamily="18" charset="0"/>
              </a:rPr>
              <a:t>代码的编译器自动生成工具</a:t>
            </a:r>
            <a:endParaRPr lang="zh-CN" altLang="en-US" sz="2300" b="0" dirty="0">
              <a:latin typeface="Times New Roman" panose="02020603050405020304" pitchFamily="18" charset="0"/>
            </a:endParaRPr>
          </a:p>
          <a:p>
            <a:pPr lvl="2" indent="-39497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b="0" dirty="0">
                <a:latin typeface="Times New Roman" panose="02020603050405020304" pitchFamily="18" charset="0"/>
              </a:rPr>
              <a:t>JavaCC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lvl="2" indent="-394970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b="0" dirty="0">
                <a:latin typeface="Times New Roman" panose="02020603050405020304" pitchFamily="18" charset="0"/>
              </a:rPr>
              <a:t>Jikespg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100" dirty="0"/>
              <a:t>开发一种新语言时，由于它的单词符号在不断修改，采用</a:t>
            </a:r>
            <a:r>
              <a:rPr lang="en-US" altLang="zh-CN" sz="2100" dirty="0"/>
              <a:t>lex</a:t>
            </a:r>
            <a:r>
              <a:rPr lang="zh-CN" altLang="en-US" sz="2100" dirty="0"/>
              <a:t>等工具生成的词法分析程序易于修改和维护。如果一种语言确定了，采用手工编写词法分析程序效率更高。</a:t>
            </a:r>
            <a:endParaRPr lang="en-US" altLang="zh-CN" sz="2100" dirty="0"/>
          </a:p>
        </p:txBody>
      </p:sp>
      <p:sp>
        <p:nvSpPr>
          <p:cNvPr id="12800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2800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8246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charRg st="43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38246">
                                            <p:txEl>
                                              <p:charRg st="43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charRg st="4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38246">
                                            <p:txEl>
                                              <p:charRg st="47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charRg st="219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8246">
                                            <p:txEl>
                                              <p:charRg st="219" end="2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charRg st="240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38246">
                                            <p:txEl>
                                              <p:charRg st="240" end="2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charRg st="247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38246">
                                            <p:txEl>
                                              <p:charRg st="247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charRg st="255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38246">
                                            <p:txEl>
                                              <p:charRg st="255" end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29026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5118100" cy="56038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第2章 词法分析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09572" name="AutoShape 4"/>
          <p:cNvSpPr/>
          <p:nvPr/>
        </p:nvSpPr>
        <p:spPr>
          <a:xfrm>
            <a:off x="5791200" y="549275"/>
            <a:ext cx="2895600" cy="1279525"/>
          </a:xfrm>
          <a:prstGeom prst="cloudCallout">
            <a:avLst>
              <a:gd name="adj1" fmla="val -125657"/>
              <a:gd name="adj2" fmla="val 53597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单词的描述工具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09573" name="AutoShape 5"/>
          <p:cNvSpPr/>
          <p:nvPr/>
        </p:nvSpPr>
        <p:spPr>
          <a:xfrm>
            <a:off x="5486400" y="1828800"/>
            <a:ext cx="2971800" cy="1295400"/>
          </a:xfrm>
          <a:prstGeom prst="cloudCallout">
            <a:avLst>
              <a:gd name="adj1" fmla="val -112662"/>
              <a:gd name="adj2" fmla="val -5884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" panose="020B0604020202020204" pitchFamily="34" charset="0"/>
                <a:ea typeface="方正舒体" panose="02010601030101010101" pitchFamily="2" charset="-122"/>
              </a:rPr>
              <a:t>单词</a:t>
            </a: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的识别系统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09574" name="AutoShape 6"/>
          <p:cNvSpPr/>
          <p:nvPr/>
        </p:nvSpPr>
        <p:spPr>
          <a:xfrm>
            <a:off x="6096000" y="3200400"/>
            <a:ext cx="2743200" cy="2057400"/>
          </a:xfrm>
          <a:prstGeom prst="cloudCallout">
            <a:avLst>
              <a:gd name="adj1" fmla="val -66611"/>
              <a:gd name="adj2" fmla="val -30093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设计和实现词法分析程序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29030" name="Rectangle 9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3875088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</a:rPr>
              <a:t>2.1 </a:t>
            </a:r>
            <a:r>
              <a:rPr lang="zh-CN" altLang="en-US" dirty="0">
                <a:solidFill>
                  <a:srgbClr val="030305"/>
                </a:solidFill>
                <a:hlinkClick r:id="rId1" action="ppaction://hlinksldjump"/>
              </a:rPr>
              <a:t>词法分析器的作用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</a:rPr>
              <a:t>2.2 </a:t>
            </a:r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正规表达式</a:t>
            </a:r>
            <a:endParaRPr lang="zh-CN" altLang="en-US" dirty="0">
              <a:solidFill>
                <a:srgbClr val="030305"/>
              </a:solidFill>
              <a:hlinkClick r:id="rId3" action="ppaction://hlinksldjump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</a:rPr>
              <a:t>2.3 </a:t>
            </a:r>
            <a:r>
              <a:rPr lang="zh-CN" altLang="en-US" dirty="0">
                <a:solidFill>
                  <a:srgbClr val="030305"/>
                </a:solidFill>
              </a:rPr>
              <a:t>有穷自动机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</a:rPr>
              <a:t>2.4 </a:t>
            </a:r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从正规表达式到</a:t>
            </a:r>
            <a:r>
              <a:rPr lang="en-US" altLang="zh-CN" dirty="0">
                <a:solidFill>
                  <a:srgbClr val="030305"/>
                </a:solidFill>
                <a:hlinkClick r:id="rId4" action="ppaction://hlinksldjump"/>
              </a:rPr>
              <a:t>DFA</a:t>
            </a:r>
            <a:endParaRPr lang="en-US" altLang="zh-CN" dirty="0">
              <a:solidFill>
                <a:srgbClr val="030305"/>
              </a:solidFill>
              <a:hlinkClick r:id="rId5" action="ppaction://hlinksldjump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</a:rPr>
              <a:t>2.5 </a:t>
            </a:r>
            <a:r>
              <a:rPr lang="zh-CN" altLang="en-US" dirty="0">
                <a:solidFill>
                  <a:srgbClr val="030305"/>
                </a:solidFill>
                <a:hlinkClick r:id="rId6" action="ppaction://hlinksldjump"/>
              </a:rPr>
              <a:t>用代码实现有穷自动机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</a:rPr>
              <a:t>2.6 </a:t>
            </a:r>
            <a:r>
              <a:rPr lang="zh-CN" altLang="en-US" dirty="0">
                <a:solidFill>
                  <a:srgbClr val="030305"/>
                </a:solidFill>
                <a:hlinkClick r:id="rId7" action="ppaction://hlinksldjump"/>
              </a:rPr>
              <a:t>自动生成词法分析程序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</a:rPr>
              <a:t>2.7 </a:t>
            </a:r>
            <a:r>
              <a:rPr lang="zh-CN" altLang="en-US" dirty="0">
                <a:solidFill>
                  <a:srgbClr val="030305"/>
                </a:solidFill>
                <a:hlinkClick r:id="rId8" action="ppaction://hlinksldjump"/>
              </a:rPr>
              <a:t>编译器实现（词法分析模块</a:t>
            </a:r>
            <a:r>
              <a:rPr lang="zh-CN" altLang="en-US" dirty="0">
                <a:solidFill>
                  <a:srgbClr val="030305"/>
                </a:solidFill>
              </a:rPr>
              <a:t>）</a:t>
            </a:r>
            <a:endParaRPr lang="en-US" altLang="zh-CN" dirty="0"/>
          </a:p>
        </p:txBody>
      </p:sp>
      <p:sp>
        <p:nvSpPr>
          <p:cNvPr id="12903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29032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  <p:bldP spid="109572" grpId="0" animBg="1"/>
      <p:bldP spid="109573" grpId="0" animBg="1"/>
      <p:bldP spid="10957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31074" name="Rectangle 5"/>
          <p:cNvSpPr>
            <a:spLocks noGrp="1"/>
          </p:cNvSpPr>
          <p:nvPr>
            <p:ph type="title"/>
          </p:nvPr>
        </p:nvSpPr>
        <p:spPr>
          <a:xfrm>
            <a:off x="571500" y="357188"/>
            <a:ext cx="800100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5400" dirty="0"/>
              <a:t>小结</a:t>
            </a:r>
            <a:endParaRPr lang="zh-CN" altLang="en-US" sz="5400" dirty="0"/>
          </a:p>
        </p:txBody>
      </p:sp>
      <p:sp>
        <p:nvSpPr>
          <p:cNvPr id="131075" name="Rectangle 6"/>
          <p:cNvSpPr>
            <a:spLocks noGrp="1"/>
          </p:cNvSpPr>
          <p:nvPr>
            <p:ph idx="1"/>
          </p:nvPr>
        </p:nvSpPr>
        <p:spPr>
          <a:xfrm>
            <a:off x="1042988" y="1412875"/>
            <a:ext cx="7078662" cy="1871663"/>
          </a:xfrm>
        </p:spPr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lang="zh-CN" altLang="en-US" sz="5100" dirty="0">
                <a:solidFill>
                  <a:srgbClr val="FF3399"/>
                </a:solidFill>
                <a:ea typeface="方正舒体" panose="02010601030101010101" pitchFamily="2" charset="-122"/>
              </a:rPr>
              <a:t>第</a:t>
            </a:r>
            <a:r>
              <a:rPr lang="en-US" altLang="zh-CN" sz="5100" dirty="0">
                <a:solidFill>
                  <a:srgbClr val="FF3399"/>
                </a:solidFill>
                <a:ea typeface="方正舒体" panose="02010601030101010101" pitchFamily="2" charset="-122"/>
              </a:rPr>
              <a:t>2</a:t>
            </a:r>
            <a:r>
              <a:rPr lang="zh-CN" altLang="en-US" sz="5100" dirty="0">
                <a:solidFill>
                  <a:srgbClr val="FF3399"/>
                </a:solidFill>
                <a:ea typeface="方正舒体" panose="02010601030101010101" pitchFamily="2" charset="-122"/>
              </a:rPr>
              <a:t>章 词法分析</a:t>
            </a:r>
            <a:endParaRPr lang="en-US" altLang="zh-CN" sz="5100" dirty="0">
              <a:solidFill>
                <a:srgbClr val="FF3399"/>
              </a:solidFill>
              <a:ea typeface="方正舒体" panose="02010601030101010101" pitchFamily="2" charset="-122"/>
            </a:endParaRPr>
          </a:p>
          <a:p>
            <a:pPr algn="ctr" eaLnBrk="1" hangingPunct="1">
              <a:buNone/>
            </a:pPr>
            <a:r>
              <a:rPr lang="en-US" altLang="zh-CN" sz="5100" dirty="0">
                <a:solidFill>
                  <a:srgbClr val="FF3399"/>
                </a:solidFill>
                <a:ea typeface="方正舒体" panose="02010601030101010101" pitchFamily="2" charset="-122"/>
              </a:rPr>
              <a:t>End</a:t>
            </a:r>
            <a:endParaRPr lang="zh-CN" altLang="en-US" sz="5100" dirty="0">
              <a:solidFill>
                <a:srgbClr val="FF3399"/>
              </a:solidFill>
              <a:ea typeface="方正舒体" panose="02010601030101010101" pitchFamily="2" charset="-122"/>
            </a:endParaRPr>
          </a:p>
        </p:txBody>
      </p:sp>
      <p:sp>
        <p:nvSpPr>
          <p:cNvPr id="131076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3107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22884" name="Rectangle 4"/>
          <p:cNvSpPr>
            <a:spLocks noGrp="1"/>
          </p:cNvSpPr>
          <p:nvPr>
            <p:ph idx="1"/>
          </p:nvPr>
        </p:nvSpPr>
        <p:spPr>
          <a:xfrm>
            <a:off x="466725" y="1182688"/>
            <a:ext cx="8426450" cy="21018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600" dirty="0">
                <a:solidFill>
                  <a:srgbClr val="0000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符号串的方幂</a:t>
            </a:r>
            <a:r>
              <a:rPr lang="zh-CN" altLang="en-US" sz="2600" dirty="0">
                <a:solidFill>
                  <a:srgbClr val="030305"/>
                </a:solidFill>
              </a:rPr>
              <a:t>：符号串自身连接</a:t>
            </a:r>
            <a:r>
              <a:rPr lang="en-US" altLang="zh-CN" sz="2600" dirty="0">
                <a:solidFill>
                  <a:srgbClr val="030305"/>
                </a:solidFill>
              </a:rPr>
              <a:t>n</a:t>
            </a:r>
            <a:r>
              <a:rPr lang="zh-CN" altLang="en-US" sz="2600" dirty="0">
                <a:solidFill>
                  <a:srgbClr val="030305"/>
                </a:solidFill>
              </a:rPr>
              <a:t>次得到的符号串</a:t>
            </a:r>
            <a:r>
              <a:rPr lang="en-US" altLang="zh-CN" sz="2600" dirty="0">
                <a:solidFill>
                  <a:srgbClr val="030305"/>
                </a:solidFill>
              </a:rPr>
              <a:t>x</a:t>
            </a:r>
            <a:r>
              <a:rPr lang="en-US" altLang="zh-CN" sz="2600" baseline="30000" dirty="0">
                <a:solidFill>
                  <a:srgbClr val="030305"/>
                </a:solidFill>
              </a:rPr>
              <a:t>n</a:t>
            </a:r>
            <a:r>
              <a:rPr lang="en-US" altLang="zh-CN" sz="2600" dirty="0">
                <a:solidFill>
                  <a:srgbClr val="030305"/>
                </a:solidFill>
              </a:rPr>
              <a:t> </a:t>
            </a:r>
            <a:r>
              <a:rPr lang="zh-CN" altLang="en-US" sz="2600" dirty="0">
                <a:solidFill>
                  <a:srgbClr val="030305"/>
                </a:solidFill>
              </a:rPr>
              <a:t>定义为 </a:t>
            </a:r>
            <a:r>
              <a:rPr lang="en-US" altLang="zh-CN" sz="2600" dirty="0">
                <a:solidFill>
                  <a:srgbClr val="030305"/>
                </a:solidFill>
              </a:rPr>
              <a:t>xx…xx；  x</a:t>
            </a:r>
            <a:r>
              <a:rPr lang="en-US" altLang="zh-CN" sz="2600" baseline="30000" dirty="0">
                <a:solidFill>
                  <a:srgbClr val="030305"/>
                </a:solidFill>
              </a:rPr>
              <a:t>1</a:t>
            </a:r>
            <a:r>
              <a:rPr lang="en-US" altLang="zh-CN" sz="2600" dirty="0">
                <a:solidFill>
                  <a:srgbClr val="030305"/>
                </a:solidFill>
              </a:rPr>
              <a:t>=x, x</a:t>
            </a:r>
            <a:r>
              <a:rPr lang="en-US" altLang="zh-CN" sz="2600" baseline="30000" dirty="0">
                <a:solidFill>
                  <a:srgbClr val="030305"/>
                </a:solidFill>
              </a:rPr>
              <a:t>2</a:t>
            </a:r>
            <a:r>
              <a:rPr lang="en-US" altLang="zh-CN" sz="2600" dirty="0">
                <a:solidFill>
                  <a:srgbClr val="030305"/>
                </a:solidFill>
              </a:rPr>
              <a:t>=xx</a:t>
            </a:r>
            <a:r>
              <a:rPr lang="zh-CN" altLang="en-US" sz="2600" dirty="0">
                <a:solidFill>
                  <a:srgbClr val="030305"/>
                </a:solidFill>
              </a:rPr>
              <a:t>，且规定</a:t>
            </a:r>
            <a:r>
              <a:rPr lang="en-US" altLang="zh-CN" sz="2600" dirty="0">
                <a:solidFill>
                  <a:srgbClr val="FF3399"/>
                </a:solidFill>
              </a:rPr>
              <a:t>x</a:t>
            </a:r>
            <a:r>
              <a:rPr lang="en-US" altLang="zh-CN" sz="2600" baseline="30000" dirty="0">
                <a:solidFill>
                  <a:srgbClr val="FF3399"/>
                </a:solidFill>
              </a:rPr>
              <a:t>0</a:t>
            </a:r>
            <a:r>
              <a:rPr lang="en-US" altLang="zh-CN" sz="2600" dirty="0">
                <a:solidFill>
                  <a:srgbClr val="FF3399"/>
                </a:solidFill>
              </a:rPr>
              <a:t>=ε</a:t>
            </a:r>
            <a:r>
              <a:rPr lang="zh-CN" altLang="en-US" sz="2600" dirty="0">
                <a:solidFill>
                  <a:srgbClr val="030305"/>
                </a:solidFill>
              </a:rPr>
              <a:t>。</a:t>
            </a:r>
            <a:endParaRPr lang="zh-CN" altLang="en-US" sz="2600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sz="2600" dirty="0">
                <a:solidFill>
                  <a:srgbClr val="0000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符号串集合（或语言）</a:t>
            </a:r>
            <a:r>
              <a:rPr lang="zh-CN" altLang="en-US" sz="2600" dirty="0">
                <a:solidFill>
                  <a:srgbClr val="030305"/>
                </a:solidFill>
              </a:rPr>
              <a:t>：若集合</a:t>
            </a:r>
            <a:r>
              <a:rPr lang="en-US" altLang="zh-CN" sz="2600" dirty="0">
                <a:solidFill>
                  <a:srgbClr val="030305"/>
                </a:solidFill>
              </a:rPr>
              <a:t>A</a:t>
            </a:r>
            <a:r>
              <a:rPr lang="zh-CN" altLang="en-US" sz="2600" dirty="0">
                <a:solidFill>
                  <a:srgbClr val="030305"/>
                </a:solidFill>
              </a:rPr>
              <a:t>中所有元素都是某字母表</a:t>
            </a:r>
            <a:r>
              <a:rPr lang="zh-CN" altLang="en-US" sz="2600" dirty="0">
                <a:solidFill>
                  <a:srgbClr val="030305"/>
                </a:solidFill>
                <a:sym typeface="Symbol" panose="05050102010706020507" pitchFamily="18" charset="2"/>
              </a:rPr>
              <a:t></a:t>
            </a:r>
            <a:r>
              <a:rPr lang="zh-CN" altLang="en-US" sz="2600" dirty="0">
                <a:solidFill>
                  <a:srgbClr val="030305"/>
                </a:solidFill>
              </a:rPr>
              <a:t>上的符号串，则称</a:t>
            </a:r>
            <a:r>
              <a:rPr lang="en-US" altLang="zh-CN" sz="2600" dirty="0">
                <a:solidFill>
                  <a:srgbClr val="030305"/>
                </a:solidFill>
              </a:rPr>
              <a:t>A</a:t>
            </a:r>
            <a:r>
              <a:rPr lang="zh-CN" altLang="en-US" sz="2600" dirty="0">
                <a:solidFill>
                  <a:srgbClr val="030305"/>
                </a:solidFill>
              </a:rPr>
              <a:t>为字母表</a:t>
            </a:r>
            <a:r>
              <a:rPr lang="zh-CN" altLang="en-US" sz="2600" dirty="0">
                <a:solidFill>
                  <a:srgbClr val="030305"/>
                </a:solidFill>
                <a:sym typeface="Symbol" panose="05050102010706020507" pitchFamily="18" charset="2"/>
              </a:rPr>
              <a:t></a:t>
            </a:r>
            <a:r>
              <a:rPr lang="zh-CN" altLang="en-US" sz="2600" dirty="0">
                <a:solidFill>
                  <a:srgbClr val="030305"/>
                </a:solidFill>
              </a:rPr>
              <a:t>上的符号串集合（或语言）。</a:t>
            </a:r>
            <a:r>
              <a:rPr lang="en-US" altLang="zh-CN" sz="2800" dirty="0">
                <a:solidFill>
                  <a:srgbClr val="0000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</a:t>
            </a:r>
            <a:r>
              <a:rPr lang="zh-CN" altLang="en-US" sz="2800" dirty="0">
                <a:solidFill>
                  <a:srgbClr val="0000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语言</a:t>
            </a:r>
            <a:r>
              <a:rPr lang="zh-CN" altLang="en-US" sz="2800" dirty="0">
                <a:solidFill>
                  <a:srgbClr val="030305"/>
                </a:solidFill>
                <a:latin typeface="宋体" panose="02010600030101010101" pitchFamily="2" charset="-122"/>
              </a:rPr>
              <a:t>？</a:t>
            </a:r>
            <a:endParaRPr lang="zh-CN" altLang="en-US" sz="2600" dirty="0">
              <a:solidFill>
                <a:srgbClr val="030305"/>
              </a:solidFill>
            </a:endParaRPr>
          </a:p>
        </p:txBody>
      </p:sp>
      <p:sp>
        <p:nvSpPr>
          <p:cNvPr id="18435" name="Rectangle 5"/>
          <p:cNvSpPr>
            <a:spLocks noGrp="1"/>
          </p:cNvSpPr>
          <p:nvPr>
            <p:ph type="title"/>
          </p:nvPr>
        </p:nvSpPr>
        <p:spPr>
          <a:xfrm>
            <a:off x="496888" y="2603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2.2.1 基本概念和术语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8436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843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2884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charRg st="58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2884">
                                            <p:txEl>
                                              <p:charRg st="58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5"/>
          <p:cNvSpPr>
            <a:spLocks noGrp="1"/>
          </p:cNvSpPr>
          <p:nvPr>
            <p:ph type="title"/>
          </p:nvPr>
        </p:nvSpPr>
        <p:spPr>
          <a:xfrm>
            <a:off x="571500" y="357188"/>
            <a:ext cx="5786438" cy="7143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dirty="0">
                <a:latin typeface="方正舒体" panose="02010601030101010101" pitchFamily="2" charset="-122"/>
                <a:ea typeface="+mj-ea"/>
                <a:cs typeface="+mj-cs"/>
              </a:rPr>
              <a:t>2.2.1 基本概念和术语</a:t>
            </a:r>
            <a:r>
              <a:rPr lang="en-US" altLang="zh-CN" sz="3600" dirty="0">
                <a:latin typeface="方正舒体" panose="02010601030101010101" pitchFamily="2" charset="-122"/>
                <a:ea typeface="+mj-ea"/>
                <a:cs typeface="+mj-cs"/>
              </a:rPr>
              <a:t>(</a:t>
            </a:r>
            <a:r>
              <a:rPr lang="zh-CN" altLang="en-US" sz="3600" dirty="0">
                <a:latin typeface="方正舒体" panose="02010601030101010101" pitchFamily="2" charset="-122"/>
                <a:ea typeface="+mj-ea"/>
                <a:cs typeface="+mj-cs"/>
              </a:rPr>
              <a:t>续</a:t>
            </a:r>
            <a:r>
              <a:rPr lang="en-US" altLang="zh-CN" sz="3600" dirty="0">
                <a:latin typeface="方正舒体" panose="02010601030101010101" pitchFamily="2" charset="-122"/>
                <a:ea typeface="+mj-ea"/>
                <a:cs typeface="+mj-cs"/>
              </a:rPr>
              <a:t>)</a:t>
            </a:r>
            <a:endParaRPr lang="zh-CN" altLang="en-US" sz="3600" dirty="0">
              <a:latin typeface="方正舒体" panose="02010601030101010101" pitchFamily="2" charset="-122"/>
              <a:ea typeface="+mj-ea"/>
              <a:cs typeface="+mj-cs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pic>
        <p:nvPicPr>
          <p:cNvPr id="1945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438" y="1928813"/>
            <a:ext cx="5915025" cy="2876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五边形 10"/>
          <p:cNvSpPr/>
          <p:nvPr/>
        </p:nvSpPr>
        <p:spPr>
          <a:xfrm>
            <a:off x="3286125" y="1357313"/>
            <a:ext cx="3571875" cy="571500"/>
          </a:xfrm>
          <a:prstGeom prst="homePlate">
            <a:avLst>
              <a:gd name="adj" fmla="val 0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dirty="0">
                <a:latin typeface="Verdana" panose="020B0604030504040204" pitchFamily="34" charset="0"/>
              </a:rPr>
              <a:t>符号串集合的操作</a:t>
            </a:r>
            <a:endParaRPr lang="zh-CN" altLang="en-US" sz="3200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9461" name="矩形 11"/>
          <p:cNvSpPr/>
          <p:nvPr/>
        </p:nvSpPr>
        <p:spPr>
          <a:xfrm>
            <a:off x="1657350" y="2366963"/>
            <a:ext cx="1114425" cy="3429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>
                <a:latin typeface="Verdana" panose="020B0604030504040204" pitchFamily="34" charset="0"/>
              </a:rPr>
              <a:t>并（和）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9462" name="矩形 12"/>
          <p:cNvSpPr/>
          <p:nvPr/>
        </p:nvSpPr>
        <p:spPr>
          <a:xfrm>
            <a:off x="1762125" y="2714625"/>
            <a:ext cx="649288" cy="3413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>
                <a:latin typeface="Verdana" panose="020B0604030504040204" pitchFamily="34" charset="0"/>
              </a:rPr>
              <a:t>连接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9463" name="矩形 13"/>
          <p:cNvSpPr/>
          <p:nvPr/>
        </p:nvSpPr>
        <p:spPr>
          <a:xfrm>
            <a:off x="1773238" y="3030538"/>
            <a:ext cx="649287" cy="3413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>
                <a:latin typeface="Verdana" panose="020B0604030504040204" pitchFamily="34" charset="0"/>
              </a:rPr>
              <a:t>闭包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9464" name="矩形 14"/>
          <p:cNvSpPr/>
          <p:nvPr/>
        </p:nvSpPr>
        <p:spPr>
          <a:xfrm>
            <a:off x="1557338" y="4105275"/>
            <a:ext cx="882650" cy="3413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>
                <a:latin typeface="Verdana" panose="020B0604030504040204" pitchFamily="34" charset="0"/>
              </a:rPr>
              <a:t>正闭包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650" y="4868863"/>
            <a:ext cx="7632700" cy="954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1" indent="0" eaLnBrk="1" hangingPunct="1"/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若集合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A=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a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b ，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集合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B = 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0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1，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则它们的并、连接、闭包和正闭包？</a:t>
            </a:r>
            <a:endParaRPr lang="en-US" altLang="zh-CN" sz="2800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6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946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24932" name="Rectangle 4"/>
          <p:cNvSpPr>
            <a:spLocks noGrp="1"/>
          </p:cNvSpPr>
          <p:nvPr>
            <p:ph idx="1"/>
          </p:nvPr>
        </p:nvSpPr>
        <p:spPr>
          <a:xfrm>
            <a:off x="468313" y="1196975"/>
            <a:ext cx="8461375" cy="40894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>
                <a:solidFill>
                  <a:srgbClr val="030305"/>
                </a:solidFill>
                <a:sym typeface="Symbol" panose="05050102010706020507" pitchFamily="18" charset="2"/>
              </a:rPr>
              <a:t>若用表示空集，</a:t>
            </a:r>
            <a:r>
              <a:rPr lang="en-US" altLang="zh-CN" sz="2400" dirty="0">
                <a:solidFill>
                  <a:srgbClr val="030305"/>
                </a:solidFill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olidFill>
                  <a:srgbClr val="030305"/>
                </a:solidFill>
                <a:sym typeface="Symbol" panose="05050102010706020507" pitchFamily="18" charset="2"/>
              </a:rPr>
              <a:t>表示任意非空的符号串的集合，则有：</a:t>
            </a:r>
            <a:endParaRPr lang="zh-CN" altLang="en-US" sz="2400" dirty="0">
              <a:solidFill>
                <a:srgbClr val="030305"/>
              </a:solidFill>
              <a:sym typeface="Symbol" panose="05050102010706020507" pitchFamily="18" charset="2"/>
            </a:endParaRPr>
          </a:p>
          <a:p>
            <a:pPr lvl="1" indent="-436245" eaLnBrk="1" hangingPunct="1"/>
            <a:r>
              <a:rPr lang="en-US" altLang="zh-CN" sz="2800" dirty="0">
                <a:solidFill>
                  <a:srgbClr val="FF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A∪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dirty="0">
                <a:solidFill>
                  <a:srgbClr val="FF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∪A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dirty="0">
                <a:solidFill>
                  <a:srgbClr val="FF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800" dirty="0">
              <a:solidFill>
                <a:srgbClr val="FF3399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indent="-436245" eaLnBrk="1" hangingPunct="1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A =  A = 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indent="-436245" eaLnBrk="1" hangingPunct="1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{}A = A{}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indent="-436245" eaLnBrk="1" hangingPunct="1"/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若集合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A=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a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b ，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集合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B = 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0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1，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则</a:t>
            </a:r>
            <a:endParaRPr lang="en-US" altLang="zh-CN" sz="2800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indent="-394970" eaLnBrk="1" hangingPunct="1"/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AB =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a1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a0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b0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b1；</a:t>
            </a:r>
            <a:endParaRPr lang="en-US" altLang="zh-CN" sz="28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lvl="2" indent="-394970" eaLnBrk="1" hangingPunct="1"/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solidFill>
                  <a:srgbClr val="030305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={ε,a,b,aa,ab,ba,bb,aaa,aab,…}</a:t>
            </a:r>
            <a:endParaRPr lang="en-US" altLang="zh-CN" sz="28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lvl="2" indent="-394970" eaLnBrk="1" hangingPunct="1"/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solidFill>
                  <a:srgbClr val="030305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={a,b,aa,ab,ba,bb,aaa,aab,…}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2.2.1 基本概念和术语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24934" name="AutoShape 6"/>
          <p:cNvSpPr/>
          <p:nvPr/>
        </p:nvSpPr>
        <p:spPr>
          <a:xfrm>
            <a:off x="5219700" y="1628775"/>
            <a:ext cx="2736850" cy="863600"/>
          </a:xfrm>
          <a:prstGeom prst="cloudCallout">
            <a:avLst>
              <a:gd name="adj1" fmla="val -118736"/>
              <a:gd name="adj2" fmla="val 129046"/>
            </a:avLst>
          </a:prstGeom>
          <a:noFill/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400" dirty="0">
                <a:latin typeface="Verdana" panose="020B0604030504040204" pitchFamily="34" charset="0"/>
              </a:rPr>
              <a:t>空符号串形成的集合</a:t>
            </a:r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124936" name="Rectangle 8"/>
          <p:cNvSpPr/>
          <p:nvPr/>
        </p:nvSpPr>
        <p:spPr>
          <a:xfrm>
            <a:off x="3276600" y="2749550"/>
            <a:ext cx="733425" cy="393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dirty="0">
                <a:solidFill>
                  <a:srgbClr val="FF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zh-CN" altLang="en-US" sz="2800" dirty="0">
              <a:solidFill>
                <a:srgbClr val="FF3399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6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2048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493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2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4932">
                                            <p:txEl>
                                              <p:charRg st="27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41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4932">
                                            <p:txEl>
                                              <p:charRg st="41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55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24932">
                                            <p:txEl>
                                              <p:charRg st="55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6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24932">
                                            <p:txEl>
                                              <p:charRg st="68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9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24932">
                                            <p:txEl>
                                              <p:charRg st="9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113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24932">
                                            <p:txEl>
                                              <p:charRg st="113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146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124932">
                                            <p:txEl>
                                              <p:charRg st="146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nimBg="1"/>
      <p:bldP spid="1249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21506" name="Rectangle 3"/>
          <p:cNvSpPr>
            <a:spLocks noRot="1"/>
          </p:cNvSpPr>
          <p:nvPr/>
        </p:nvSpPr>
        <p:spPr>
          <a:xfrm>
            <a:off x="381000" y="381000"/>
            <a:ext cx="8610600" cy="693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2.2正规表达式     </a:t>
            </a:r>
            <a:r>
              <a:rPr lang="zh-CN" altLang="en-US" sz="3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单词的描述工具</a:t>
            </a:r>
            <a:endParaRPr lang="en-US" altLang="zh-CN" sz="36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1507" name="Rectangle 5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2952750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  <a:hlinkClick r:id="rId1" action="ppaction://hlinksldjump"/>
              </a:rPr>
              <a:t>2.2.1 基本概念和术语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  <a:hlinkClick r:id="rId2" action="ppaction://hlinksldjump"/>
              </a:rPr>
              <a:t>2.2.2 </a:t>
            </a:r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正规表达式的定义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  <a:hlinkClick r:id="rId3" action="ppaction://hlinksldjump"/>
              </a:rPr>
              <a:t>2.2.3</a:t>
            </a:r>
            <a:r>
              <a:rPr lang="en-US" altLang="zh-CN" dirty="0">
                <a:solidFill>
                  <a:srgbClr val="030305"/>
                </a:solidFill>
                <a:hlinkClick r:id="rId3" action="ppaction://hlinksldjump"/>
              </a:rPr>
              <a:t> </a:t>
            </a:r>
            <a:r>
              <a:rPr lang="zh-CN" altLang="en-US" dirty="0">
                <a:solidFill>
                  <a:srgbClr val="030305"/>
                </a:solidFill>
                <a:hlinkClick r:id="rId3" action="ppaction://hlinksldjump"/>
              </a:rPr>
              <a:t>正规表达式的扩展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2.2.</a:t>
            </a:r>
            <a:r>
              <a:rPr lang="en-US" altLang="zh-CN" dirty="0">
                <a:solidFill>
                  <a:srgbClr val="030305"/>
                </a:solidFill>
                <a:hlinkClick r:id="rId4" action="ppaction://hlinksldjump"/>
              </a:rPr>
              <a:t>4</a:t>
            </a:r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 单词的正规表达式举例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  <a:hlinkClick r:id="rId5" action="ppaction://hlinksldjump"/>
              </a:rPr>
              <a:t>讨论：正规表达式的应用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2150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2150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29026" name="Rectangle 2"/>
          <p:cNvSpPr>
            <a:spLocks noGrp="1"/>
          </p:cNvSpPr>
          <p:nvPr>
            <p:ph idx="1"/>
          </p:nvPr>
        </p:nvSpPr>
        <p:spPr>
          <a:xfrm>
            <a:off x="642938" y="1714500"/>
            <a:ext cx="8308975" cy="25781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600" dirty="0">
                <a:solidFill>
                  <a:srgbClr val="FF0000"/>
                </a:solidFill>
              </a:rPr>
              <a:t>正规表达式</a:t>
            </a:r>
            <a:r>
              <a:rPr lang="zh-CN" altLang="en-US" sz="2600" dirty="0"/>
              <a:t>（也称正则表达式）：</a:t>
            </a:r>
            <a:r>
              <a:rPr lang="zh-CN" altLang="en-US" sz="2600" dirty="0">
                <a:solidFill>
                  <a:srgbClr val="030305"/>
                </a:solidFill>
              </a:rPr>
              <a:t>是用特定的</a:t>
            </a:r>
            <a:r>
              <a:rPr lang="zh-CN" altLang="en-US" sz="2600" dirty="0">
                <a:solidFill>
                  <a:srgbClr val="FF0000"/>
                </a:solidFill>
              </a:rPr>
              <a:t>运算符</a:t>
            </a:r>
            <a:r>
              <a:rPr lang="zh-CN" altLang="en-US" sz="2600" dirty="0">
                <a:solidFill>
                  <a:srgbClr val="030305"/>
                </a:solidFill>
              </a:rPr>
              <a:t>及</a:t>
            </a:r>
            <a:r>
              <a:rPr lang="zh-CN" altLang="en-US" sz="2600" dirty="0">
                <a:solidFill>
                  <a:srgbClr val="FF0000"/>
                </a:solidFill>
              </a:rPr>
              <a:t>运算对象</a:t>
            </a:r>
            <a:r>
              <a:rPr lang="zh-CN" altLang="en-US" sz="2600" dirty="0">
                <a:solidFill>
                  <a:srgbClr val="030305"/>
                </a:solidFill>
              </a:rPr>
              <a:t>按规则构造的表达式</a:t>
            </a:r>
            <a:endParaRPr lang="en-US" altLang="zh-CN" sz="2600" dirty="0"/>
          </a:p>
          <a:p>
            <a:pPr eaLnBrk="1" hangingPunct="1"/>
            <a:r>
              <a:rPr lang="zh-CN" altLang="en-US" sz="2600" dirty="0"/>
              <a:t>每个正规表达式匹配（或代表、或表示）一个字符串的集合（称为</a:t>
            </a:r>
            <a:r>
              <a:rPr lang="zh-CN" altLang="en-US" sz="2600" dirty="0">
                <a:solidFill>
                  <a:srgbClr val="FF0000"/>
                </a:solidFill>
              </a:rPr>
              <a:t>正规集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eaLnBrk="1" hangingPunct="1"/>
            <a:r>
              <a:rPr lang="zh-CN" altLang="en-US" sz="2600" dirty="0"/>
              <a:t>正规表达式是一种技术手段：用有限的表达式去解决无限个字符串匹配的问题</a:t>
            </a:r>
            <a:endParaRPr lang="en-US" altLang="zh-CN" sz="2600" dirty="0"/>
          </a:p>
        </p:txBody>
      </p:sp>
      <p:sp>
        <p:nvSpPr>
          <p:cNvPr id="22531" name="Rectangle 3"/>
          <p:cNvSpPr>
            <a:spLocks noGrp="1"/>
          </p:cNvSpPr>
          <p:nvPr>
            <p:ph type="title"/>
          </p:nvPr>
        </p:nvSpPr>
        <p:spPr>
          <a:xfrm>
            <a:off x="611188" y="476250"/>
            <a:ext cx="5426075" cy="5159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2.2.2正规表达式的定义</a:t>
            </a:r>
            <a:endParaRPr lang="en-US" altLang="zh-CN" b="1" dirty="0">
              <a:latin typeface="方正舒体" panose="02010601030101010101" pitchFamily="2" charset="-122"/>
            </a:endParaRPr>
          </a:p>
        </p:txBody>
      </p:sp>
      <p:graphicFrame>
        <p:nvGraphicFramePr>
          <p:cNvPr id="16" name="图示 15"/>
          <p:cNvGraphicFramePr/>
          <p:nvPr/>
        </p:nvGraphicFramePr>
        <p:xfrm>
          <a:off x="642910" y="1142984"/>
          <a:ext cx="8308975" cy="50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253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22534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charRg st="3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charRg st="72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29026" name="Rectangle 2"/>
          <p:cNvSpPr>
            <a:spLocks noGrp="1"/>
          </p:cNvSpPr>
          <p:nvPr>
            <p:ph idx="1"/>
          </p:nvPr>
        </p:nvSpPr>
        <p:spPr>
          <a:xfrm>
            <a:off x="642938" y="1714500"/>
            <a:ext cx="8308975" cy="39465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600" dirty="0"/>
              <a:t>应用举例：</a:t>
            </a:r>
            <a:endParaRPr lang="en-US" altLang="zh-CN" sz="2600" dirty="0"/>
          </a:p>
          <a:p>
            <a:pPr lvl="1" indent="-436245" eaLnBrk="1" hangingPunct="1"/>
            <a:r>
              <a:rPr lang="zh-CN" altLang="en-US" dirty="0"/>
              <a:t>它是描述语言</a:t>
            </a:r>
            <a:r>
              <a:rPr lang="zh-CN" altLang="en-US" dirty="0">
                <a:solidFill>
                  <a:srgbClr val="FF0000"/>
                </a:solidFill>
              </a:rPr>
              <a:t>词法规则的形式化工具</a:t>
            </a:r>
            <a:endParaRPr lang="en-US" altLang="zh-CN" dirty="0">
              <a:solidFill>
                <a:srgbClr val="FF0000"/>
              </a:solidFill>
            </a:endParaRPr>
          </a:p>
          <a:p>
            <a:pPr lvl="2" indent="-394970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80808"/>
                </a:solidFill>
                <a:latin typeface="宋体" panose="02010600030101010101" pitchFamily="2" charset="-122"/>
              </a:rPr>
              <a:t>例如：可以用</a:t>
            </a:r>
            <a:r>
              <a:rPr lang="zh-CN" altLang="en-US" sz="2000" dirty="0">
                <a:solidFill>
                  <a:srgbClr val="080808"/>
                </a:solidFill>
                <a:latin typeface="Arial" panose="020B0604020202020204" pitchFamily="34" charset="0"/>
              </a:rPr>
              <a:t>正规表达式</a:t>
            </a:r>
            <a:r>
              <a:rPr lang="zh-CN" altLang="en-US" sz="2000" dirty="0">
                <a:solidFill>
                  <a:srgbClr val="080808"/>
                </a:solidFill>
                <a:latin typeface="宋体" panose="02010600030101010101" pitchFamily="2" charset="-122"/>
              </a:rPr>
              <a:t>描述</a:t>
            </a:r>
            <a:r>
              <a:rPr lang="en-US" altLang="zh-CN" sz="2000" dirty="0">
                <a:solidFill>
                  <a:srgbClr val="080808"/>
                </a:solidFill>
                <a:latin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rgbClr val="080808"/>
                </a:solidFill>
                <a:latin typeface="Arial" panose="020B0604020202020204" pitchFamily="34" charset="0"/>
              </a:rPr>
              <a:t>语言词法规则（</a:t>
            </a:r>
            <a:r>
              <a:rPr lang="en-US" altLang="zh-CN" sz="1800" dirty="0">
                <a:solidFill>
                  <a:srgbClr val="080808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1800" dirty="0">
                <a:solidFill>
                  <a:srgbClr val="080808"/>
                </a:solidFill>
                <a:latin typeface="宋体" panose="02010600030101010101" pitchFamily="2" charset="-122"/>
              </a:rPr>
              <a:t>语言标示符是字母和数字组成的序列，第一个字符必须是字母，下划线视为字母，且大小写字母不同</a:t>
            </a:r>
            <a:r>
              <a:rPr lang="zh-CN" altLang="en-US" sz="2000" dirty="0">
                <a:solidFill>
                  <a:srgbClr val="080808"/>
                </a:solidFill>
                <a:latin typeface="宋体" panose="02010600030101010101" pitchFamily="2" charset="-122"/>
              </a:rPr>
              <a:t>）。</a:t>
            </a:r>
            <a:endParaRPr lang="en-US" altLang="zh-CN" sz="20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lvl="2" indent="-394970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030305"/>
                </a:solidFill>
              </a:rPr>
              <a:t>Java</a:t>
            </a:r>
            <a:r>
              <a:rPr lang="zh-CN" altLang="en-US" sz="2000" dirty="0">
                <a:solidFill>
                  <a:srgbClr val="030305"/>
                </a:solidFill>
              </a:rPr>
              <a:t>的词法规则：</a:t>
            </a:r>
            <a:r>
              <a:rPr lang="en-US" altLang="zh-CN" sz="2000" dirty="0">
                <a:solidFill>
                  <a:srgbClr val="030305"/>
                </a:solidFill>
                <a:latin typeface="Times New Roman" panose="02020603050405020304" pitchFamily="18" charset="0"/>
                <a:hlinkClick r:id="rId1"/>
              </a:rPr>
              <a:t>https://</a:t>
            </a:r>
            <a:r>
              <a:rPr lang="en-US" altLang="zh-CN" sz="2000" dirty="0">
                <a:solidFill>
                  <a:srgbClr val="030305"/>
                </a:solidFill>
                <a:latin typeface="Times New Roman" panose="02020603050405020304" pitchFamily="18" charset="0"/>
                <a:hlinkClick r:id="rId1"/>
              </a:rPr>
              <a:t>docs.oracle.com/javase/specs/jls/se13/html/jls-3.html#jls-3.2</a:t>
            </a:r>
            <a:endParaRPr lang="en-US" altLang="zh-CN" sz="20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lvl="1" indent="-436245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设计正则表达式匹配满足类型要求的字符串，以对源文件进行解析 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</a:rPr>
              <a:t>例</a:t>
            </a:r>
            <a:r>
              <a:rPr lang="en-US" altLang="zh-CN" sz="2000" dirty="0">
                <a:latin typeface="Times New Roman" panose="02020603050405020304" pitchFamily="18" charset="0"/>
              </a:rPr>
              <a:t>C#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</a:rPr>
              <a:t>Regex reg = new   Regex(@"http://[\w\+\-/\.]*\.jpg[\s\""]*"); )</a:t>
            </a:r>
            <a:endParaRPr lang="zh-CN" altLang="en-US" dirty="0">
              <a:solidFill>
                <a:srgbClr val="030305"/>
              </a:solidFill>
            </a:endParaRPr>
          </a:p>
          <a:p>
            <a:pPr lvl="3" eaLnBrk="1" hangingPunct="1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title"/>
          </p:nvPr>
        </p:nvSpPr>
        <p:spPr>
          <a:xfrm>
            <a:off x="611188" y="476250"/>
            <a:ext cx="5426075" cy="5159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2.2.2正规表达式的定义</a:t>
            </a:r>
            <a:endParaRPr lang="en-US" altLang="zh-CN" b="1" dirty="0">
              <a:latin typeface="方正舒体" panose="02010601030101010101" pitchFamily="2" charset="-122"/>
            </a:endParaRPr>
          </a:p>
        </p:txBody>
      </p:sp>
      <p:graphicFrame>
        <p:nvGraphicFramePr>
          <p:cNvPr id="16" name="图示 15"/>
          <p:cNvGraphicFramePr/>
          <p:nvPr/>
        </p:nvGraphicFramePr>
        <p:xfrm>
          <a:off x="642910" y="1142984"/>
          <a:ext cx="8308975" cy="50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55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23558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charRg st="6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charRg st="2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charRg st="92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charRg st="172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5118100" cy="56038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第2章 词法分析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09572" name="AutoShape 4"/>
          <p:cNvSpPr/>
          <p:nvPr/>
        </p:nvSpPr>
        <p:spPr>
          <a:xfrm>
            <a:off x="5791200" y="549275"/>
            <a:ext cx="2895600" cy="1279525"/>
          </a:xfrm>
          <a:prstGeom prst="cloudCallout">
            <a:avLst>
              <a:gd name="adj1" fmla="val -125657"/>
              <a:gd name="adj2" fmla="val 53597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单词的描述工具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09573" name="AutoShape 5"/>
          <p:cNvSpPr/>
          <p:nvPr/>
        </p:nvSpPr>
        <p:spPr>
          <a:xfrm>
            <a:off x="5486400" y="1828800"/>
            <a:ext cx="2971800" cy="1295400"/>
          </a:xfrm>
          <a:prstGeom prst="cloudCallout">
            <a:avLst>
              <a:gd name="adj1" fmla="val -112662"/>
              <a:gd name="adj2" fmla="val -5884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" panose="020B0604020202020204" pitchFamily="34" charset="0"/>
                <a:ea typeface="方正舒体" panose="02010601030101010101" pitchFamily="2" charset="-122"/>
              </a:rPr>
              <a:t>单词</a:t>
            </a: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的识别系统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09574" name="AutoShape 6"/>
          <p:cNvSpPr/>
          <p:nvPr/>
        </p:nvSpPr>
        <p:spPr>
          <a:xfrm>
            <a:off x="6156325" y="2967038"/>
            <a:ext cx="2940050" cy="1812925"/>
          </a:xfrm>
          <a:prstGeom prst="cloudCallout">
            <a:avLst>
              <a:gd name="adj1" fmla="val -66611"/>
              <a:gd name="adj2" fmla="val -30093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设计和实现词法分析程序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6150" name="Rectangle 9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3875088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</a:rPr>
              <a:t>2.1 </a:t>
            </a:r>
            <a:r>
              <a:rPr lang="zh-CN" altLang="en-US" dirty="0">
                <a:solidFill>
                  <a:srgbClr val="030305"/>
                </a:solidFill>
                <a:hlinkClick r:id="rId1" action="ppaction://hlinksldjump"/>
              </a:rPr>
              <a:t>词法分析器的作用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30305"/>
                </a:solidFill>
              </a:rPr>
              <a:t>2.2 </a:t>
            </a:r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正规表达式</a:t>
            </a:r>
            <a:endParaRPr lang="zh-CN" altLang="en-US" dirty="0">
              <a:solidFill>
                <a:srgbClr val="030305"/>
              </a:solidFill>
              <a:hlinkClick r:id="rId3" action="ppaction://hlinksldjump"/>
            </a:endParaRPr>
          </a:p>
          <a:p>
            <a:pPr eaLnBrk="1" hangingPunct="1"/>
            <a:r>
              <a:rPr lang="en-US" altLang="zh-CN" dirty="0">
                <a:solidFill>
                  <a:srgbClr val="030305"/>
                </a:solidFill>
              </a:rPr>
              <a:t>2.3 </a:t>
            </a:r>
            <a:r>
              <a:rPr lang="zh-CN" altLang="en-US" dirty="0">
                <a:solidFill>
                  <a:srgbClr val="030305"/>
                </a:solidFill>
              </a:rPr>
              <a:t>有穷自动机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30305"/>
                </a:solidFill>
              </a:rPr>
              <a:t>2.4 </a:t>
            </a:r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从正规表达式到</a:t>
            </a:r>
            <a:r>
              <a:rPr lang="en-US" altLang="zh-CN" dirty="0">
                <a:solidFill>
                  <a:srgbClr val="030305"/>
                </a:solidFill>
                <a:hlinkClick r:id="rId4" action="ppaction://hlinksldjump"/>
              </a:rPr>
              <a:t>DFA</a:t>
            </a:r>
            <a:endParaRPr lang="en-US" altLang="zh-CN" dirty="0">
              <a:solidFill>
                <a:srgbClr val="030305"/>
              </a:solidFill>
              <a:hlinkClick r:id="rId5" action="ppaction://hlinksldjump"/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</a:rPr>
              <a:t>2.5 </a:t>
            </a:r>
            <a:r>
              <a:rPr lang="zh-CN" altLang="en-US" dirty="0">
                <a:solidFill>
                  <a:srgbClr val="030305"/>
                </a:solidFill>
                <a:hlinkClick r:id="rId6" action="ppaction://hlinksldjump"/>
              </a:rPr>
              <a:t>用代码实现有穷自动机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</a:rPr>
              <a:t>2.6 </a:t>
            </a:r>
            <a:r>
              <a:rPr lang="zh-CN" altLang="en-US" dirty="0">
                <a:solidFill>
                  <a:srgbClr val="030305"/>
                </a:solidFill>
                <a:hlinkClick r:id="rId7" action="ppaction://hlinksldjump"/>
              </a:rPr>
              <a:t>自动生成词法分析程序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30305"/>
                </a:solidFill>
              </a:rPr>
              <a:t>2.7 </a:t>
            </a:r>
            <a:r>
              <a:rPr lang="zh-CN" altLang="en-US" dirty="0">
                <a:solidFill>
                  <a:srgbClr val="030305"/>
                </a:solidFill>
                <a:hlinkClick r:id="rId8" action="ppaction://hlinksldjump"/>
              </a:rPr>
              <a:t>项目：编译器实现（词法分析模块</a:t>
            </a:r>
            <a:r>
              <a:rPr lang="zh-CN" altLang="en-US" dirty="0">
                <a:solidFill>
                  <a:srgbClr val="030305"/>
                </a:solidFill>
              </a:rPr>
              <a:t>）</a:t>
            </a:r>
            <a:endParaRPr lang="en-US" altLang="zh-CN" dirty="0"/>
          </a:p>
        </p:txBody>
      </p:sp>
      <p:sp>
        <p:nvSpPr>
          <p:cNvPr id="615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6152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109572" grpId="0" animBg="1"/>
      <p:bldP spid="109573" grpId="0" animBg="1"/>
      <p:bldP spid="10957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idx="1"/>
          </p:nvPr>
        </p:nvSpPr>
        <p:spPr>
          <a:xfrm>
            <a:off x="427038" y="1714500"/>
            <a:ext cx="8308975" cy="4500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设有字母表为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Σ，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辅助字母表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Σ’={ф, ε, 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|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, 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, 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/>
              </a:rPr>
              <a:t>*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, 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}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，正规表达式和它所表示的正规集(字符串的集合)的递归定义如下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：</a:t>
            </a:r>
            <a:endParaRPr kumimoji="1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304925" marR="0" lvl="2" indent="-395605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ε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和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ф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是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Σ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上的正规式，它们所表示的正规集分别为{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ε } 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和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{ }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；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1304925" marR="0" lvl="2" indent="-395605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若</a:t>
            </a:r>
            <a:r>
              <a:rPr kumimoji="1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a∈Σ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，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则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a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是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Σ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上的正规式，它所表示的正规集为{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a}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；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 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title"/>
          </p:nvPr>
        </p:nvSpPr>
        <p:spPr>
          <a:xfrm>
            <a:off x="611188" y="476250"/>
            <a:ext cx="5426075" cy="5159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2.2.2正规表达式的定义</a:t>
            </a:r>
            <a:endParaRPr lang="en-US" altLang="zh-CN" b="1" dirty="0">
              <a:latin typeface="方正舒体" panose="02010601030101010101" pitchFamily="2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511175" y="1196975"/>
          <a:ext cx="8308975" cy="588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" name="波形 11">
            <a:hlinkClick r:id="rId6" action="ppaction://hlinksldjump"/>
          </p:cNvPr>
          <p:cNvSpPr/>
          <p:nvPr/>
        </p:nvSpPr>
        <p:spPr>
          <a:xfrm>
            <a:off x="3357563" y="5715000"/>
            <a:ext cx="785812" cy="357188"/>
          </a:xfrm>
          <a:prstGeom prst="wave">
            <a:avLst>
              <a:gd name="adj1" fmla="val 12500"/>
              <a:gd name="adj2" fmla="val 0"/>
            </a:avLst>
          </a:prstGeom>
          <a:blipFill rotWithShape="1">
            <a:blip r:embed="rId7"/>
          </a:blipFill>
          <a:ln w="9525">
            <a:noFill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>
                <a:latin typeface="Verdana" panose="020B0604030504040204" pitchFamily="34" charset="0"/>
                <a:ea typeface="仿宋_GB2312" panose="02010609030101010101" pitchFamily="49" charset="-122"/>
              </a:rPr>
              <a:t>举例</a:t>
            </a:r>
            <a:endParaRPr lang="zh-CN" altLang="en-US" dirty="0">
              <a:latin typeface="Verdana" panose="020B0604030504040204" pitchFamily="34" charset="0"/>
              <a:ea typeface="仿宋_GB2312" panose="02010609030101010101" pitchFamily="49" charset="-122"/>
            </a:endParaRPr>
          </a:p>
        </p:txBody>
      </p:sp>
      <p:sp>
        <p:nvSpPr>
          <p:cNvPr id="24586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2458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charRg st="75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9026">
                                            <p:txEl>
                                              <p:charRg st="75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charRg st="10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9026">
                                            <p:txEl>
                                              <p:charRg st="109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25602" name="Rectangle 2"/>
          <p:cNvSpPr/>
          <p:nvPr/>
        </p:nvSpPr>
        <p:spPr>
          <a:xfrm>
            <a:off x="304800" y="685800"/>
            <a:ext cx="8458200" cy="4038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font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sz="3200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3"/>
          <p:cNvSpPr/>
          <p:nvPr/>
        </p:nvSpPr>
        <p:spPr>
          <a:xfrm>
            <a:off x="539750" y="1341438"/>
            <a:ext cx="8153400" cy="1066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AutoNum type="arabicParenBoth" startAt="3"/>
            </a:pPr>
            <a:endParaRPr lang="en-US" altLang="zh-CN" sz="3200" baseline="-30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Rectangle 4"/>
          <p:cNvSpPr>
            <a:spLocks noGrp="1"/>
          </p:cNvSpPr>
          <p:nvPr>
            <p:ph type="title"/>
          </p:nvPr>
        </p:nvSpPr>
        <p:spPr>
          <a:xfrm>
            <a:off x="539750" y="2603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2.2.2正规表达式的定义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idx="1"/>
          </p:nvPr>
        </p:nvSpPr>
        <p:spPr>
          <a:xfrm>
            <a:off x="571500" y="1714500"/>
            <a:ext cx="8572500" cy="3857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AutoNum type="arabicPeriod" startAt="3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若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和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是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Σ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上的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正规式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，它们所表示的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正规集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分别为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1" action="ppaction://hlinksldjump"/>
              </a:rPr>
              <a:t>L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(r)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和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L(s)，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则：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967105" marR="0" lvl="1" indent="-4953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r|s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是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正规式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，表示的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正规集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为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L(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r|s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)=L(r)∪L(s) ；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67105" marR="0" lvl="1" indent="-4953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rs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是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正规式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，表示的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正规集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为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L(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rs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)=L(r)L(s) ；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967105" marR="0" lvl="1" indent="-4953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r*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是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正规式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，表示的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正规集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为(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L(r))*。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967105" marR="0" lvl="1" indent="-4953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(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r)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是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正规式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，表示的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正规集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为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L(r)；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</p:txBody>
      </p:sp>
      <p:sp>
        <p:nvSpPr>
          <p:cNvPr id="130054" name="AutoShape 6"/>
          <p:cNvSpPr/>
          <p:nvPr/>
        </p:nvSpPr>
        <p:spPr>
          <a:xfrm>
            <a:off x="6858000" y="4500563"/>
            <a:ext cx="1803400" cy="1368425"/>
          </a:xfrm>
          <a:prstGeom prst="cloudCallout">
            <a:avLst>
              <a:gd name="adj1" fmla="val -323977"/>
              <a:gd name="adj2" fmla="val -71694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30305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“.”</a:t>
            </a:r>
            <a:r>
              <a:rPr lang="zh-CN" altLang="en-US" sz="2400" dirty="0">
                <a:solidFill>
                  <a:srgbClr val="030305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运算符常省略</a:t>
            </a:r>
            <a:endParaRPr lang="zh-CN" altLang="en-US" sz="2400" dirty="0">
              <a:solidFill>
                <a:srgbClr val="030305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b="0" dirty="0">
              <a:latin typeface="Arial" panose="020B0604020202020204" pitchFamily="34" charset="0"/>
            </a:endParaRPr>
          </a:p>
        </p:txBody>
      </p:sp>
      <p:grpSp>
        <p:nvGrpSpPr>
          <p:cNvPr id="25607" name="组合 9"/>
          <p:cNvGrpSpPr/>
          <p:nvPr/>
        </p:nvGrpSpPr>
        <p:grpSpPr>
          <a:xfrm>
            <a:off x="571500" y="1143000"/>
            <a:ext cx="8308975" cy="588963"/>
            <a:chOff x="0" y="0"/>
            <a:chExt cx="8308975" cy="588656"/>
          </a:xfrm>
        </p:grpSpPr>
        <p:sp>
          <p:nvSpPr>
            <p:cNvPr id="11" name="圆角矩形 10"/>
            <p:cNvSpPr/>
            <p:nvPr/>
          </p:nvSpPr>
          <p:spPr>
            <a:xfrm>
              <a:off x="0" y="0"/>
              <a:ext cx="8308975" cy="58865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28575" y="28560"/>
              <a:ext cx="8251825" cy="5315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1920" tIns="121920" rIns="121920" bIns="121920" spcCol="1270" anchor="ctr"/>
            <a:lstStyle/>
            <a:p>
              <a:pPr marL="0" marR="0" lvl="0" indent="0" algn="l" defTabSz="1422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3500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定义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续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610" name="波形 13">
            <a:hlinkClick r:id="rId2" action="ppaction://hlinksldjump"/>
          </p:cNvPr>
          <p:cNvSpPr/>
          <p:nvPr/>
        </p:nvSpPr>
        <p:spPr>
          <a:xfrm>
            <a:off x="1143000" y="5786438"/>
            <a:ext cx="785813" cy="357187"/>
          </a:xfrm>
          <a:prstGeom prst="wave">
            <a:avLst>
              <a:gd name="adj1" fmla="val 12500"/>
              <a:gd name="adj2" fmla="val 0"/>
            </a:avLst>
          </a:prstGeom>
          <a:blipFill rotWithShape="1">
            <a:blip r:embed="rId3"/>
          </a:blipFill>
          <a:ln w="9525">
            <a:noFill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>
                <a:latin typeface="Verdana" panose="020B0604030504040204" pitchFamily="34" charset="0"/>
                <a:ea typeface="仿宋_GB2312" panose="02010609030101010101" pitchFamily="49" charset="-122"/>
              </a:rPr>
              <a:t>举例</a:t>
            </a:r>
            <a:endParaRPr lang="zh-CN" altLang="en-US" dirty="0">
              <a:latin typeface="Verdana" panose="020B0604030504040204" pitchFamily="34" charset="0"/>
              <a:ea typeface="仿宋_GB2312" panose="02010609030101010101" pitchFamily="49" charset="-122"/>
            </a:endParaRPr>
          </a:p>
        </p:txBody>
      </p:sp>
      <p:sp>
        <p:nvSpPr>
          <p:cNvPr id="2561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25612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005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charRg st="3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30053">
                                            <p:txEl>
                                              <p:charRg st="37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charRg st="7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30053">
                                            <p:txEl>
                                              <p:charRg st="71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charRg st="102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30053">
                                            <p:txEl>
                                              <p:charRg st="102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charRg st="125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30053">
                                            <p:txEl>
                                              <p:charRg st="125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26626" name="Rectangle 5"/>
          <p:cNvSpPr>
            <a:spLocks noGrp="1"/>
          </p:cNvSpPr>
          <p:nvPr>
            <p:ph type="title"/>
          </p:nvPr>
        </p:nvSpPr>
        <p:spPr>
          <a:xfrm>
            <a:off x="500063" y="2857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2.2.2正规表达式的定义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32102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714500"/>
            <a:ext cx="8001000" cy="3143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28955" marR="0" lvl="0" indent="-4953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AutoNum type="arabicPeriod" startAt="4"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有限次使用上述步骤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而定义的表达式是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Σ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上的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正规式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，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由这些正规式所表示的符号串集合是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Σ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上的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正规集。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注：算符的优先级为先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 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”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“ * ”，再“ . ”最后“ | ” 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它们满足左结合律。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26628" name="组合 6"/>
          <p:cNvGrpSpPr/>
          <p:nvPr/>
        </p:nvGrpSpPr>
        <p:grpSpPr>
          <a:xfrm>
            <a:off x="571500" y="1143000"/>
            <a:ext cx="8308975" cy="588963"/>
            <a:chOff x="0" y="0"/>
            <a:chExt cx="8308975" cy="588656"/>
          </a:xfrm>
        </p:grpSpPr>
        <p:sp>
          <p:nvSpPr>
            <p:cNvPr id="8" name="圆角矩形 7"/>
            <p:cNvSpPr/>
            <p:nvPr/>
          </p:nvSpPr>
          <p:spPr>
            <a:xfrm>
              <a:off x="0" y="0"/>
              <a:ext cx="8308975" cy="58865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8575" y="28560"/>
              <a:ext cx="8251825" cy="5315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1920" tIns="121920" rIns="121920" bIns="121920" spcCol="1270" anchor="ctr"/>
            <a:lstStyle/>
            <a:p>
              <a:pPr marL="0" marR="0" lvl="0" indent="0" algn="l" defTabSz="1422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3500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定义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续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波形 10">
            <a:hlinkClick r:id="rId1" action="ppaction://hlinksldjump"/>
          </p:cNvPr>
          <p:cNvSpPr/>
          <p:nvPr/>
        </p:nvSpPr>
        <p:spPr>
          <a:xfrm>
            <a:off x="1000125" y="5072063"/>
            <a:ext cx="785813" cy="357187"/>
          </a:xfrm>
          <a:prstGeom prst="wave">
            <a:avLst>
              <a:gd name="adj1" fmla="val 12500"/>
              <a:gd name="adj2" fmla="val 0"/>
            </a:avLst>
          </a:prstGeom>
          <a:blipFill rotWithShape="1">
            <a:blip r:embed="rId2"/>
          </a:blipFill>
          <a:ln w="9525">
            <a:noFill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>
                <a:latin typeface="Verdana" panose="020B0604030504040204" pitchFamily="34" charset="0"/>
                <a:ea typeface="仿宋_GB2312" panose="02010609030101010101" pitchFamily="49" charset="-122"/>
              </a:rPr>
              <a:t>举例</a:t>
            </a:r>
            <a:endParaRPr lang="zh-CN" altLang="en-US" dirty="0">
              <a:latin typeface="Verdana" panose="020B0604030504040204" pitchFamily="34" charset="0"/>
              <a:ea typeface="仿宋_GB2312" panose="02010609030101010101" pitchFamily="49" charset="-122"/>
            </a:endParaRPr>
          </a:p>
        </p:txBody>
      </p:sp>
      <p:sp>
        <p:nvSpPr>
          <p:cNvPr id="2663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2663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charRg st="4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2102">
                                            <p:txEl>
                                              <p:charRg st="49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41350" y="1730375"/>
          <a:ext cx="7929563" cy="4000500"/>
        </p:xfrm>
        <a:graphic>
          <a:graphicData uri="http://schemas.openxmlformats.org/drawingml/2006/table">
            <a:tbl>
              <a:tblPr/>
              <a:tblGrid>
                <a:gridCol w="7929563"/>
              </a:tblGrid>
              <a:tr h="400050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41350" y="1730375"/>
          <a:ext cx="7924800" cy="5080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508000">
                <a:tc>
                  <a:txBody>
                    <a:bodyPr/>
                    <a:lstStyle/>
                    <a:p>
                      <a:r>
                        <a:rPr kumimoji="1" lang="zh-CN" altLang="en-US" sz="2600" b="1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             ={</a:t>
                      </a:r>
                      <a:r>
                        <a:rPr kumimoji="1" lang="en-US" altLang="zh-CN" sz="2600" b="1" dirty="0" err="1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a，b</a:t>
                      </a:r>
                      <a:r>
                        <a:rPr kumimoji="1" lang="en-US" altLang="zh-CN" sz="2600" b="1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}</a:t>
                      </a:r>
                      <a:endParaRPr lang="zh-CN" altLang="en-US" sz="2600" b="1" dirty="0"/>
                    </a:p>
                  </a:txBody>
                  <a:tcPr marT="45663" marB="4566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38175" y="2228850"/>
          <a:ext cx="3860800" cy="3502025"/>
        </p:xfrm>
        <a:graphic>
          <a:graphicData uri="http://schemas.openxmlformats.org/drawingml/2006/table">
            <a:tbl>
              <a:tblPr/>
              <a:tblGrid>
                <a:gridCol w="3860800"/>
              </a:tblGrid>
              <a:tr h="3502025">
                <a:tc>
                  <a:txBody>
                    <a:bodyPr/>
                    <a:lstStyle/>
                    <a:p>
                      <a:r>
                        <a:rPr kumimoji="1" lang="zh-CN" altLang="en-US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正规式</a:t>
                      </a:r>
                      <a:endParaRPr kumimoji="1" lang="zh-CN" altLang="en-US" sz="2600" b="1" kern="1200" dirty="0">
                        <a:solidFill>
                          <a:srgbClr val="030305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T="45717" marB="4571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38175" y="2730500"/>
          <a:ext cx="3860800" cy="500063"/>
        </p:xfrm>
        <a:graphic>
          <a:graphicData uri="http://schemas.openxmlformats.org/drawingml/2006/table">
            <a:tbl>
              <a:tblPr/>
              <a:tblGrid>
                <a:gridCol w="3860800"/>
              </a:tblGrid>
              <a:tr h="500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a</a:t>
                      </a:r>
                      <a:endParaRPr kumimoji="1" lang="zh-CN" altLang="en-US" sz="2600" b="1" kern="1200" dirty="0">
                        <a:solidFill>
                          <a:srgbClr val="030305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641350" y="3230563"/>
          <a:ext cx="3857625" cy="500063"/>
        </p:xfrm>
        <a:graphic>
          <a:graphicData uri="http://schemas.openxmlformats.org/drawingml/2006/table">
            <a:tbl>
              <a:tblPr/>
              <a:tblGrid>
                <a:gridCol w="3857625"/>
              </a:tblGrid>
              <a:tr h="500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1" lang="zh-CN" altLang="en-US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</a:t>
                      </a: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b</a:t>
                      </a:r>
                      <a:endParaRPr kumimoji="1" lang="zh-CN" altLang="en-US" sz="2600" b="1" kern="1200" dirty="0">
                        <a:solidFill>
                          <a:srgbClr val="030305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91439" marR="9143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41350" y="3730625"/>
          <a:ext cx="3857625" cy="500063"/>
        </p:xfrm>
        <a:graphic>
          <a:graphicData uri="http://schemas.openxmlformats.org/drawingml/2006/table">
            <a:tbl>
              <a:tblPr/>
              <a:tblGrid>
                <a:gridCol w="3857625"/>
              </a:tblGrid>
              <a:tr h="500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600" b="1" kern="1200" dirty="0" err="1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ab</a:t>
                      </a:r>
                      <a:endParaRPr kumimoji="1" lang="zh-CN" altLang="en-US" sz="2600" b="1" kern="1200" dirty="0">
                        <a:solidFill>
                          <a:srgbClr val="030305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91439" marR="9143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641350" y="4230688"/>
          <a:ext cx="3857625" cy="500063"/>
        </p:xfrm>
        <a:graphic>
          <a:graphicData uri="http://schemas.openxmlformats.org/drawingml/2006/table">
            <a:tbl>
              <a:tblPr/>
              <a:tblGrid>
                <a:gridCol w="3857625"/>
              </a:tblGrid>
              <a:tr h="500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a</a:t>
                      </a:r>
                      <a:endParaRPr kumimoji="1" lang="zh-CN" altLang="en-US" sz="2600" b="1" kern="1200" dirty="0">
                        <a:solidFill>
                          <a:srgbClr val="030305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91439" marR="9143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41350" y="5230813"/>
          <a:ext cx="3857625" cy="500063"/>
        </p:xfrm>
        <a:graphic>
          <a:graphicData uri="http://schemas.openxmlformats.org/drawingml/2006/table">
            <a:tbl>
              <a:tblPr/>
              <a:tblGrid>
                <a:gridCol w="3857625"/>
              </a:tblGrid>
              <a:tr h="500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(a</a:t>
                      </a:r>
                      <a:r>
                        <a:rPr kumimoji="1" lang="zh-CN" altLang="en-US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</a:t>
                      </a: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b)</a:t>
                      </a:r>
                      <a:endParaRPr kumimoji="1" lang="zh-CN" altLang="en-US" sz="2600" b="1" kern="1200" dirty="0">
                        <a:solidFill>
                          <a:srgbClr val="030305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91439" marR="9143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4498975" y="2228850"/>
          <a:ext cx="4051300" cy="3502025"/>
        </p:xfrm>
        <a:graphic>
          <a:graphicData uri="http://schemas.openxmlformats.org/drawingml/2006/table">
            <a:tbl>
              <a:tblPr/>
              <a:tblGrid>
                <a:gridCol w="4051300"/>
              </a:tblGrid>
              <a:tr h="35020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zh-CN" altLang="en-US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正规集</a:t>
                      </a:r>
                      <a:endParaRPr kumimoji="1" lang="zh-CN" altLang="en-US" sz="2600" b="1" kern="1200" dirty="0">
                        <a:solidFill>
                          <a:srgbClr val="030305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91426" marR="91426" marT="45717" marB="4571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497388" y="2730500"/>
          <a:ext cx="4070350" cy="500063"/>
        </p:xfrm>
        <a:graphic>
          <a:graphicData uri="http://schemas.openxmlformats.org/drawingml/2006/table">
            <a:tbl>
              <a:tblPr/>
              <a:tblGrid>
                <a:gridCol w="4070350"/>
              </a:tblGrid>
              <a:tr h="500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{a}</a:t>
                      </a:r>
                      <a:endParaRPr kumimoji="1" lang="zh-CN" altLang="en-US" sz="2600" b="1" kern="1200" dirty="0">
                        <a:solidFill>
                          <a:srgbClr val="030305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91454" marR="9145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500563" y="3230563"/>
          <a:ext cx="4070350" cy="500063"/>
        </p:xfrm>
        <a:graphic>
          <a:graphicData uri="http://schemas.openxmlformats.org/drawingml/2006/table">
            <a:tbl>
              <a:tblPr/>
              <a:tblGrid>
                <a:gridCol w="4070350"/>
              </a:tblGrid>
              <a:tr h="500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{a}</a:t>
                      </a: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/>
                        </a:rPr>
                        <a:t></a:t>
                      </a: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{b}={a, b}</a:t>
                      </a:r>
                      <a:endParaRPr kumimoji="1" lang="zh-CN" altLang="en-US" sz="2600" b="1" kern="1200" dirty="0">
                        <a:solidFill>
                          <a:srgbClr val="030305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91454" marR="9145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4500563" y="5214938"/>
          <a:ext cx="4070350" cy="487363"/>
        </p:xfrm>
        <a:graphic>
          <a:graphicData uri="http://schemas.openxmlformats.org/drawingml/2006/table">
            <a:tbl>
              <a:tblPr/>
              <a:tblGrid>
                <a:gridCol w="4070350"/>
              </a:tblGrid>
              <a:tr h="487362">
                <a:tc>
                  <a:txBody>
                    <a:bodyPr/>
                    <a:lstStyle/>
                    <a:p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1" lang="en-US" altLang="zh-CN" sz="2600" b="1" kern="1200" dirty="0" err="1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ε,a,b,aa,ab,ba,bb</a:t>
                      </a: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,…}</a:t>
                      </a:r>
                      <a:endParaRPr kumimoji="1" lang="zh-CN" altLang="en-US" sz="2600" b="1" kern="1200" dirty="0">
                        <a:solidFill>
                          <a:srgbClr val="030305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91454" marR="91454" marT="45563" marB="4556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498975" y="3730625"/>
          <a:ext cx="4070350" cy="500063"/>
        </p:xfrm>
        <a:graphic>
          <a:graphicData uri="http://schemas.openxmlformats.org/drawingml/2006/table">
            <a:tbl>
              <a:tblPr/>
              <a:tblGrid>
                <a:gridCol w="4070350"/>
              </a:tblGrid>
              <a:tr h="500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{a}{b}={</a:t>
                      </a:r>
                      <a:r>
                        <a:rPr kumimoji="1" lang="en-US" altLang="zh-CN" sz="2600" b="1" kern="1200" dirty="0" err="1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ab</a:t>
                      </a: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}</a:t>
                      </a:r>
                      <a:endParaRPr kumimoji="1" lang="zh-CN" altLang="en-US" sz="2600" b="1" kern="1200" dirty="0">
                        <a:solidFill>
                          <a:srgbClr val="030305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91454" marR="9145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498975" y="4230688"/>
          <a:ext cx="4070350" cy="500063"/>
        </p:xfrm>
        <a:graphic>
          <a:graphicData uri="http://schemas.openxmlformats.org/drawingml/2006/table">
            <a:tbl>
              <a:tblPr/>
              <a:tblGrid>
                <a:gridCol w="4070350"/>
              </a:tblGrid>
              <a:tr h="500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{a}={</a:t>
                      </a:r>
                      <a:r>
                        <a:rPr kumimoji="1" lang="zh-CN" altLang="en-US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,</a:t>
                      </a:r>
                      <a:r>
                        <a:rPr kumimoji="1" lang="en-US" altLang="zh-CN" sz="2600" b="1" kern="1200" dirty="0" err="1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a,aa</a:t>
                      </a: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, </a:t>
                      </a:r>
                      <a:r>
                        <a:rPr kumimoji="1" lang="zh-CN" altLang="en-US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…}</a:t>
                      </a:r>
                      <a:endParaRPr kumimoji="1" lang="zh-CN" altLang="en-US" sz="2600" b="1" kern="1200" dirty="0">
                        <a:solidFill>
                          <a:srgbClr val="030305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91454" marR="9145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直角上箭头 37">
            <a:hlinkClick r:id="rId1" action="ppaction://hlinksldjump"/>
          </p:cNvPr>
          <p:cNvSpPr/>
          <p:nvPr/>
        </p:nvSpPr>
        <p:spPr bwMode="auto">
          <a:xfrm>
            <a:off x="6499225" y="5945188"/>
            <a:ext cx="357188" cy="214313"/>
          </a:xfrm>
          <a:prstGeom prst="bentUpArrow">
            <a:avLst/>
          </a:prstGeom>
          <a:blipFill>
            <a:blip r:embed="rId2" cstate="print"/>
            <a:tile tx="0" ty="0" sx="100000" sy="100000" flip="none" algn="tl"/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•"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直角上箭头 38">
            <a:hlinkClick r:id="rId3" action="ppaction://hlinksldjump"/>
          </p:cNvPr>
          <p:cNvSpPr/>
          <p:nvPr/>
        </p:nvSpPr>
        <p:spPr bwMode="auto">
          <a:xfrm>
            <a:off x="6927850" y="5945188"/>
            <a:ext cx="357188" cy="214313"/>
          </a:xfrm>
          <a:prstGeom prst="bentUpArrow">
            <a:avLst/>
          </a:prstGeom>
          <a:blipFill>
            <a:blip r:embed="rId2" cstate="print"/>
            <a:tile tx="0" ty="0" sx="100000" sy="100000" flip="none" algn="tl"/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•"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641350" y="4730750"/>
          <a:ext cx="3860800" cy="500063"/>
        </p:xfrm>
        <a:graphic>
          <a:graphicData uri="http://schemas.openxmlformats.org/drawingml/2006/table">
            <a:tbl>
              <a:tblPr/>
              <a:tblGrid>
                <a:gridCol w="3860800"/>
              </a:tblGrid>
              <a:tr h="500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(a</a:t>
                      </a:r>
                      <a:r>
                        <a:rPr kumimoji="1" lang="zh-CN" altLang="en-US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</a:t>
                      </a: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b)(a</a:t>
                      </a:r>
                      <a:r>
                        <a:rPr kumimoji="1" lang="zh-CN" altLang="en-US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</a:t>
                      </a: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b)</a:t>
                      </a:r>
                      <a:endParaRPr kumimoji="1" lang="zh-CN" altLang="en-US" sz="2600" b="1" kern="1200" dirty="0">
                        <a:solidFill>
                          <a:srgbClr val="030305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4500563" y="4730750"/>
          <a:ext cx="4070350" cy="500063"/>
        </p:xfrm>
        <a:graphic>
          <a:graphicData uri="http://schemas.openxmlformats.org/drawingml/2006/table">
            <a:tbl>
              <a:tblPr/>
              <a:tblGrid>
                <a:gridCol w="4070350"/>
              </a:tblGrid>
              <a:tr h="500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1" lang="en-US" altLang="zh-CN" sz="2600" b="1" kern="1200" dirty="0" err="1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aa,ab,ba,bb</a:t>
                      </a:r>
                      <a:r>
                        <a:rPr kumimoji="1" lang="en-US" altLang="zh-CN" sz="2600" b="1" kern="1200" dirty="0">
                          <a:solidFill>
                            <a:srgbClr val="030305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}</a:t>
                      </a:r>
                      <a:endParaRPr kumimoji="1" lang="zh-CN" altLang="en-US" sz="2600" b="1" kern="1200" dirty="0">
                        <a:solidFill>
                          <a:srgbClr val="030305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91454" marR="9145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8" name="直角上箭头 27">
            <a:hlinkClick r:id="rId4" action="ppaction://hlinksldjump"/>
          </p:cNvPr>
          <p:cNvSpPr/>
          <p:nvPr/>
        </p:nvSpPr>
        <p:spPr bwMode="auto">
          <a:xfrm>
            <a:off x="7369175" y="5945188"/>
            <a:ext cx="357188" cy="214313"/>
          </a:xfrm>
          <a:prstGeom prst="bentUpArrow">
            <a:avLst/>
          </a:prstGeom>
          <a:blipFill>
            <a:blip r:embed="rId2" cstate="print"/>
            <a:tile tx="0" ty="0" sx="100000" sy="100000" flip="none" algn="tl"/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•"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49" name="组合 39"/>
          <p:cNvGrpSpPr/>
          <p:nvPr/>
        </p:nvGrpSpPr>
        <p:grpSpPr>
          <a:xfrm>
            <a:off x="571500" y="1143000"/>
            <a:ext cx="8308975" cy="588963"/>
            <a:chOff x="0" y="0"/>
            <a:chExt cx="8308975" cy="588656"/>
          </a:xfrm>
        </p:grpSpPr>
        <p:sp>
          <p:nvSpPr>
            <p:cNvPr id="41" name="圆角矩形 40"/>
            <p:cNvSpPr/>
            <p:nvPr/>
          </p:nvSpPr>
          <p:spPr>
            <a:xfrm>
              <a:off x="0" y="0"/>
              <a:ext cx="8308975" cy="58865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/>
            <p:nvPr/>
          </p:nvSpPr>
          <p:spPr>
            <a:xfrm>
              <a:off x="28575" y="28560"/>
              <a:ext cx="8251825" cy="5315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1920" tIns="121920" rIns="121920" bIns="121920" spcCol="1270" anchor="ctr"/>
            <a:lstStyle/>
            <a:p>
              <a:pPr marL="0" marR="0" lvl="0" indent="0" algn="l" defTabSz="1422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3500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正规表达式和正规集举例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752" name="Rectangle 5"/>
          <p:cNvSpPr>
            <a:spLocks noGrp="1"/>
          </p:cNvSpPr>
          <p:nvPr>
            <p:ph type="title"/>
          </p:nvPr>
        </p:nvSpPr>
        <p:spPr>
          <a:xfrm>
            <a:off x="500063" y="2857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2.2.2正规表达式的定义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775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27754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910343" name="Rectangle 7"/>
          <p:cNvSpPr>
            <a:spLocks noGrp="1"/>
          </p:cNvSpPr>
          <p:nvPr>
            <p:ph idx="1"/>
          </p:nvPr>
        </p:nvSpPr>
        <p:spPr>
          <a:xfrm>
            <a:off x="468313" y="1196975"/>
            <a:ext cx="8461375" cy="42481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solidFill>
                  <a:srgbClr val="030305"/>
                </a:solidFill>
              </a:rPr>
              <a:t>正规式(</a:t>
            </a:r>
            <a:r>
              <a:rPr lang="en-US" altLang="zh-CN" sz="2800" dirty="0">
                <a:solidFill>
                  <a:srgbClr val="030305"/>
                </a:solidFill>
              </a:rPr>
              <a:t>a)| ((b) * (c))</a:t>
            </a:r>
            <a:r>
              <a:rPr lang="zh-CN" altLang="en-US" sz="2800" dirty="0">
                <a:solidFill>
                  <a:srgbClr val="030305"/>
                </a:solidFill>
              </a:rPr>
              <a:t> 所表示的正规集为：</a:t>
            </a:r>
            <a:endParaRPr lang="zh-CN" altLang="en-US" sz="2800" dirty="0">
              <a:solidFill>
                <a:srgbClr val="030305"/>
              </a:solidFill>
            </a:endParaRPr>
          </a:p>
          <a:p>
            <a:pPr lvl="1" indent="-436245" eaLnBrk="1" hangingPunct="1"/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根据运算符的优先级，上述正规式可以表示成 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a|b*c</a:t>
            </a:r>
            <a:endParaRPr lang="en-US" altLang="zh-CN" sz="28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lvl="1" indent="-436245" eaLnBrk="1" hangingPunct="1"/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a|b*c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所表示的正规集为：字符串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以及由零个或多个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后跟一个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形成的字符串的集合。</a:t>
            </a:r>
            <a:endParaRPr lang="zh-CN" altLang="en-US" sz="28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lvl="1" indent="-436245" eaLnBrk="1" hangingPunct="1"/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或写成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L(a|b*c)={a} ∪{b}*{c}= {a} ∪{b</a:t>
            </a:r>
            <a:r>
              <a:rPr lang="en-US" altLang="zh-CN" sz="2800" baseline="30000" dirty="0">
                <a:solidFill>
                  <a:srgbClr val="030305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c | n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是大于或等于0的整数}</a:t>
            </a:r>
            <a:endParaRPr lang="zh-CN" altLang="en-US" sz="28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8"/>
          <p:cNvSpPr>
            <a:spLocks noGrp="1"/>
          </p:cNvSpPr>
          <p:nvPr>
            <p:ph type="title"/>
          </p:nvPr>
        </p:nvSpPr>
        <p:spPr>
          <a:xfrm>
            <a:off x="539750" y="2603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2.2.2正规表达式的定义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8676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2867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3">
                                            <p:txEl>
                                              <p:charRg st="3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10343">
                                            <p:txEl>
                                              <p:charRg st="3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3">
                                            <p:txEl>
                                              <p:charRg st="57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10343">
                                            <p:txEl>
                                              <p:charRg st="57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3">
                                            <p:txEl>
                                              <p:charRg st="10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10343">
                                            <p:txEl>
                                              <p:charRg st="101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38243" name="Rectangle 3"/>
          <p:cNvSpPr/>
          <p:nvPr/>
        </p:nvSpPr>
        <p:spPr>
          <a:xfrm>
            <a:off x="1214438" y="3357563"/>
            <a:ext cx="110807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en-US" altLang="zh-CN" sz="3200" baseline="30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endParaRPr lang="zh-CN" altLang="en-US" sz="3200" baseline="30000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8245" name="Rectangle 5"/>
          <p:cNvSpPr/>
          <p:nvPr/>
        </p:nvSpPr>
        <p:spPr>
          <a:xfrm>
            <a:off x="3143250" y="3357563"/>
            <a:ext cx="13716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a|aa</a:t>
            </a:r>
            <a:r>
              <a:rPr lang="en-US" altLang="zh-CN" sz="3200" baseline="30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endParaRPr lang="zh-CN" altLang="en-US" sz="3200" baseline="30000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9700" name="Rectangle 8"/>
          <p:cNvSpPr>
            <a:spLocks noGrp="1"/>
          </p:cNvSpPr>
          <p:nvPr>
            <p:ph type="title"/>
          </p:nvPr>
        </p:nvSpPr>
        <p:spPr>
          <a:xfrm>
            <a:off x="539750" y="2603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2.2.2正规表达式的定义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7658" name="Rectangle 9"/>
          <p:cNvSpPr>
            <a:spLocks noGrp="1"/>
          </p:cNvSpPr>
          <p:nvPr>
            <p:ph idx="1"/>
          </p:nvPr>
        </p:nvSpPr>
        <p:spPr>
          <a:xfrm>
            <a:off x="500063" y="1143000"/>
            <a:ext cx="8001000" cy="20891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FF3399"/>
                </a:solidFill>
              </a:rPr>
              <a:t>给定一个正规式，它唯一确定一个正规集；</a:t>
            </a:r>
            <a:endParaRPr lang="zh-CN" altLang="en-US" dirty="0">
              <a:solidFill>
                <a:srgbClr val="FF3399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3399"/>
                </a:solidFill>
              </a:rPr>
              <a:t>给定一个正规集，则可由多个不同的正规式表示。</a:t>
            </a:r>
            <a:r>
              <a:rPr lang="zh-CN" altLang="en-US" dirty="0">
                <a:solidFill>
                  <a:srgbClr val="030305"/>
                </a:solidFill>
              </a:rPr>
              <a:t>例如：集合</a:t>
            </a:r>
            <a:r>
              <a:rPr lang="en-US" altLang="zh-CN" sz="2800" dirty="0">
                <a:solidFill>
                  <a:srgbClr val="030305"/>
                </a:solidFill>
                <a:sym typeface="Symbol" panose="05050102010706020507" pitchFamily="18" charset="2"/>
              </a:rPr>
              <a:t>{a,aa, aaa,</a:t>
            </a:r>
            <a:r>
              <a:rPr lang="zh-CN" altLang="en-US" sz="2800" dirty="0">
                <a:solidFill>
                  <a:srgbClr val="030305"/>
                </a:solidFill>
                <a:sym typeface="Symbol" panose="05050102010706020507" pitchFamily="18" charset="2"/>
              </a:rPr>
              <a:t>……任意个</a:t>
            </a:r>
            <a:r>
              <a:rPr lang="en-US" altLang="zh-CN" sz="2800" dirty="0">
                <a:solidFill>
                  <a:srgbClr val="030305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olidFill>
                  <a:srgbClr val="030305"/>
                </a:solidFill>
                <a:sym typeface="Symbol" panose="05050102010706020507" pitchFamily="18" charset="2"/>
              </a:rPr>
              <a:t>的串}对应的正规式有：</a:t>
            </a:r>
            <a:endParaRPr lang="zh-CN" altLang="en-US" sz="2800" dirty="0">
              <a:solidFill>
                <a:srgbClr val="030305"/>
              </a:solidFill>
              <a:sym typeface="Symbol" panose="05050102010706020507" pitchFamily="18" charset="2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2970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2970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charRg st="2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7658">
                                            <p:txEl>
                                              <p:charRg st="2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/>
      <p:bldP spid="1382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30722" name="Rectangle 3"/>
          <p:cNvSpPr>
            <a:spLocks noGrp="1"/>
          </p:cNvSpPr>
          <p:nvPr>
            <p:ph type="title"/>
          </p:nvPr>
        </p:nvSpPr>
        <p:spPr>
          <a:xfrm>
            <a:off x="539750" y="2603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2.2.2正规表达式的定义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7654" name="Rectangle 4"/>
          <p:cNvSpPr>
            <a:spLocks noGrp="1"/>
          </p:cNvSpPr>
          <p:nvPr>
            <p:ph idx="1"/>
          </p:nvPr>
        </p:nvSpPr>
        <p:spPr>
          <a:xfrm>
            <a:off x="495300" y="1196975"/>
            <a:ext cx="8001000" cy="345598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30305"/>
                </a:solidFill>
              </a:rPr>
              <a:t>若</a:t>
            </a:r>
            <a:r>
              <a:rPr lang="zh-CN" altLang="en-US" dirty="0">
                <a:solidFill>
                  <a:srgbClr val="FF3399"/>
                </a:solidFill>
              </a:rPr>
              <a:t>两个正规式</a:t>
            </a:r>
            <a:r>
              <a:rPr lang="zh-CN" altLang="en-US" dirty="0">
                <a:solidFill>
                  <a:srgbClr val="030305"/>
                </a:solidFill>
              </a:rPr>
              <a:t>描述同一正规集，则称两个正规表达式</a:t>
            </a:r>
            <a:r>
              <a:rPr lang="zh-CN" altLang="en-US" dirty="0">
                <a:solidFill>
                  <a:srgbClr val="FF3399"/>
                </a:solidFill>
              </a:rPr>
              <a:t>等价</a:t>
            </a:r>
            <a:r>
              <a:rPr lang="zh-CN" altLang="en-US" dirty="0">
                <a:solidFill>
                  <a:srgbClr val="030305"/>
                </a:solidFill>
              </a:rPr>
              <a:t>(相等)。</a:t>
            </a:r>
            <a:endParaRPr lang="zh-CN" altLang="en-US" dirty="0">
              <a:solidFill>
                <a:srgbClr val="030305"/>
              </a:solidFill>
            </a:endParaRPr>
          </a:p>
          <a:p>
            <a:pPr lvl="1" indent="-436245" eaLnBrk="1" hangingPunct="1"/>
            <a:r>
              <a:rPr lang="zh-CN" altLang="en-US" sz="3000" dirty="0">
                <a:solidFill>
                  <a:srgbClr val="030305"/>
                </a:solidFill>
              </a:rPr>
              <a:t>判断下列正规表达式</a:t>
            </a: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e1</a:t>
            </a:r>
            <a:r>
              <a:rPr lang="zh-CN" altLang="en-US" sz="3000" dirty="0">
                <a:solidFill>
                  <a:srgbClr val="030305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e2</a:t>
            </a:r>
            <a:r>
              <a:rPr lang="zh-CN" altLang="en-US" sz="3000" dirty="0">
                <a:solidFill>
                  <a:srgbClr val="030305"/>
                </a:solidFill>
              </a:rPr>
              <a:t>是否等价？</a:t>
            </a:r>
            <a:endParaRPr lang="zh-CN" altLang="en-US" sz="3000" dirty="0">
              <a:solidFill>
                <a:srgbClr val="030305"/>
              </a:solidFill>
            </a:endParaRPr>
          </a:p>
          <a:p>
            <a:pPr lvl="2" indent="-394970" eaLnBrk="1" hangingPunct="1"/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e1= (a</a:t>
            </a:r>
            <a:r>
              <a:rPr lang="zh-CN" altLang="en-US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b)， e2 = b</a:t>
            </a:r>
            <a:r>
              <a:rPr lang="zh-CN" altLang="en-US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3000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indent="-394970" eaLnBrk="1" hangingPunct="1"/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e1= b(ab)</a:t>
            </a:r>
            <a:r>
              <a:rPr lang="en-US" altLang="zh-CN" sz="3000" baseline="30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e2 =(ba)</a:t>
            </a:r>
            <a:r>
              <a:rPr lang="en-US" altLang="zh-CN" sz="3000" baseline="30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sz="3000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indent="-394970" eaLnBrk="1" hangingPunct="1"/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e1= (a</a:t>
            </a:r>
            <a:r>
              <a:rPr lang="zh-CN" altLang="en-US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b)</a:t>
            </a:r>
            <a:r>
              <a:rPr lang="en-US" altLang="zh-CN" sz="3000" baseline="30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e2 =(a</a:t>
            </a:r>
            <a:r>
              <a:rPr lang="en-US" altLang="zh-CN" sz="3000" baseline="30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 baseline="30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000" baseline="30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endParaRPr lang="zh-CN" altLang="en-US" dirty="0"/>
          </a:p>
        </p:txBody>
      </p:sp>
      <p:sp>
        <p:nvSpPr>
          <p:cNvPr id="3072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3072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charRg st="5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7654">
                                            <p:txEl>
                                              <p:charRg st="51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charRg st="7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7654">
                                            <p:txEl>
                                              <p:charRg st="71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charRg st="9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7654">
                                            <p:txEl>
                                              <p:charRg st="94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31746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2.2.2正规表达式的定义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32102" name="Rectangle 6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1160463"/>
          </a:xfrm>
        </p:spPr>
        <p:txBody>
          <a:bodyPr vert="horz" wrap="square" lIns="91440" tIns="45720" rIns="91440" bIns="45720" anchor="t" anchorCtr="0"/>
          <a:p>
            <a:pPr marL="571500" indent="-571500" eaLnBrk="1" hangingPunct="1">
              <a:lnSpc>
                <a:spcPct val="150000"/>
              </a:lnSpc>
            </a:pPr>
            <a:r>
              <a:rPr lang="zh-CN" altLang="en-US" sz="2600" dirty="0">
                <a:solidFill>
                  <a:srgbClr val="FF0000"/>
                </a:solidFill>
              </a:rPr>
              <a:t>语言</a:t>
            </a:r>
            <a:r>
              <a:rPr lang="en-US" altLang="zh-CN" sz="2600" dirty="0">
                <a:solidFill>
                  <a:srgbClr val="030305"/>
                </a:solidFill>
              </a:rPr>
              <a:t>(Language)</a:t>
            </a:r>
            <a:r>
              <a:rPr lang="zh-CN" altLang="en-US" sz="2600" dirty="0">
                <a:solidFill>
                  <a:srgbClr val="030305"/>
                </a:solidFill>
              </a:rPr>
              <a:t>是字符串组成的集合；</a:t>
            </a:r>
            <a:endParaRPr lang="zh-CN" altLang="en-US" sz="2600" dirty="0">
              <a:solidFill>
                <a:srgbClr val="030305"/>
              </a:solidFill>
            </a:endParaRPr>
          </a:p>
          <a:p>
            <a:pPr marL="967105" lvl="1" indent="-495300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30305"/>
                </a:solidFill>
                <a:hlinkClick r:id="rId1" action="ppaction://hlinksldjump"/>
              </a:rPr>
              <a:t>正规表达式</a:t>
            </a:r>
            <a:r>
              <a:rPr lang="zh-CN" altLang="en-US" sz="2200" dirty="0">
                <a:solidFill>
                  <a:srgbClr val="030305"/>
                </a:solidFill>
              </a:rPr>
              <a:t>表示的</a:t>
            </a:r>
            <a:r>
              <a:rPr lang="zh-CN" altLang="en-US" sz="2200" dirty="0">
                <a:solidFill>
                  <a:srgbClr val="FF0000"/>
                </a:solidFill>
              </a:rPr>
              <a:t>正规集</a:t>
            </a:r>
            <a:r>
              <a:rPr lang="zh-CN" altLang="en-US" sz="2200" dirty="0">
                <a:solidFill>
                  <a:srgbClr val="030305"/>
                </a:solidFill>
              </a:rPr>
              <a:t>也可以称为该正规表达式表示的</a:t>
            </a:r>
            <a:r>
              <a:rPr lang="zh-CN" altLang="en-US" sz="2200" dirty="0">
                <a:solidFill>
                  <a:srgbClr val="FF0000"/>
                </a:solidFill>
              </a:rPr>
              <a:t>语言。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 txBox="1"/>
          <p:nvPr/>
        </p:nvSpPr>
        <p:spPr>
          <a:xfrm>
            <a:off x="533400" y="2997200"/>
            <a:ext cx="8001000" cy="57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528955" indent="-4953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</a:pPr>
            <a:r>
              <a:rPr lang="zh-CN" altLang="en-US" sz="2600" dirty="0">
                <a:latin typeface="Times New Roman" panose="02020603050405020304" pitchFamily="18" charset="0"/>
              </a:rPr>
              <a:t>举例： </a:t>
            </a:r>
            <a:r>
              <a:rPr lang="en-US" altLang="zh-CN" sz="2600" dirty="0">
                <a:solidFill>
                  <a:srgbClr val="030305"/>
                </a:solidFill>
                <a:latin typeface="Times New Roman" panose="02020603050405020304" pitchFamily="18" charset="0"/>
                <a:hlinkClick r:id="rId2" action="ppaction://hlinkfile"/>
              </a:rPr>
              <a:t>c-</a:t>
            </a:r>
            <a:r>
              <a:rPr lang="zh-CN" altLang="en-US" sz="2600" dirty="0">
                <a:solidFill>
                  <a:srgbClr val="030305"/>
                </a:solidFill>
                <a:latin typeface="Times New Roman" panose="02020603050405020304" pitchFamily="18" charset="0"/>
                <a:hlinkClick r:id="rId2" action="ppaction://hlinkfile"/>
              </a:rPr>
              <a:t>语言的词法</a:t>
            </a:r>
            <a:endParaRPr lang="zh-CN" altLang="en-US" sz="26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31750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210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charRg st="2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32102">
                                            <p:txEl>
                                              <p:charRg st="23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175554" name="Rectangle 2"/>
          <p:cNvSpPr>
            <a:spLocks noGrp="1"/>
          </p:cNvSpPr>
          <p:nvPr>
            <p:ph idx="1"/>
          </p:nvPr>
        </p:nvSpPr>
        <p:spPr>
          <a:xfrm>
            <a:off x="468313" y="1196975"/>
            <a:ext cx="8351837" cy="366077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200" dirty="0">
                <a:solidFill>
                  <a:srgbClr val="FF0000"/>
                </a:solidFill>
              </a:rPr>
              <a:t>小结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 indent="-436245" eaLnBrk="1" hangingPunct="1"/>
            <a:r>
              <a:rPr lang="zh-CN" altLang="en-US" sz="2800" dirty="0">
                <a:solidFill>
                  <a:srgbClr val="FF0000"/>
                </a:solidFill>
              </a:rPr>
              <a:t>正规表达式（也称正则表达式）</a:t>
            </a:r>
            <a:r>
              <a:rPr lang="zh-CN" altLang="en-US" sz="2800" dirty="0">
                <a:solidFill>
                  <a:srgbClr val="030305"/>
                </a:solidFill>
              </a:rPr>
              <a:t>是表示模式的一种重要方法，每个模式匹配一个字符串集合（即正规集）。</a:t>
            </a:r>
            <a:endParaRPr lang="zh-CN" altLang="en-US" sz="2800" dirty="0">
              <a:solidFill>
                <a:srgbClr val="030305"/>
              </a:solidFill>
            </a:endParaRPr>
          </a:p>
          <a:p>
            <a:pPr lvl="1" indent="-436245" eaLnBrk="1" hangingPunct="1"/>
            <a:r>
              <a:rPr lang="zh-CN" altLang="en-US" sz="2800" dirty="0">
                <a:solidFill>
                  <a:srgbClr val="FF0000"/>
                </a:solidFill>
              </a:rPr>
              <a:t>正规集</a:t>
            </a:r>
            <a:r>
              <a:rPr lang="zh-CN" altLang="en-US" sz="2800" dirty="0">
                <a:solidFill>
                  <a:srgbClr val="030305"/>
                </a:solidFill>
              </a:rPr>
              <a:t>是正规表达式所定义的语言。</a:t>
            </a:r>
            <a:endParaRPr lang="zh-CN" altLang="en-US" sz="2800" dirty="0">
              <a:solidFill>
                <a:srgbClr val="030305"/>
              </a:solidFill>
            </a:endParaRPr>
          </a:p>
          <a:p>
            <a:pPr lvl="1" indent="-436245" eaLnBrk="1" hangingPunct="1"/>
            <a:r>
              <a:rPr lang="zh-CN" altLang="en-US" sz="2800" dirty="0">
                <a:solidFill>
                  <a:srgbClr val="FF0000"/>
                </a:solidFill>
              </a:rPr>
              <a:t>正规表达式</a:t>
            </a:r>
            <a:r>
              <a:rPr lang="zh-CN" altLang="en-US" sz="2800" dirty="0">
                <a:solidFill>
                  <a:srgbClr val="030305"/>
                </a:solidFill>
              </a:rPr>
              <a:t>可以作为字符串集合（即正规集）的名字。</a:t>
            </a:r>
            <a:endParaRPr lang="zh-CN" altLang="en-US" sz="2800" dirty="0"/>
          </a:p>
        </p:txBody>
      </p:sp>
      <p:sp>
        <p:nvSpPr>
          <p:cNvPr id="32771" name="Rectangle 4"/>
          <p:cNvSpPr>
            <a:spLocks noGrp="1"/>
          </p:cNvSpPr>
          <p:nvPr>
            <p:ph type="title"/>
          </p:nvPr>
        </p:nvSpPr>
        <p:spPr>
          <a:xfrm>
            <a:off x="539750" y="188913"/>
            <a:ext cx="800100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2.2.2正规表达式的定义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3277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3277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4">
                                            <p:txEl>
                                              <p:charRg st="5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75554">
                                            <p:txEl>
                                              <p:charRg st="51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4">
                                            <p:txEl>
                                              <p:charRg st="6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75554">
                                            <p:txEl>
                                              <p:charRg st="68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33794" name="Rectangle 3"/>
          <p:cNvSpPr>
            <a:spLocks noRot="1"/>
          </p:cNvSpPr>
          <p:nvPr/>
        </p:nvSpPr>
        <p:spPr>
          <a:xfrm>
            <a:off x="381000" y="381000"/>
            <a:ext cx="8610600" cy="693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2.2正规表达式     </a:t>
            </a:r>
            <a:r>
              <a:rPr lang="zh-CN" altLang="en-US" sz="3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单词的描述工具</a:t>
            </a:r>
            <a:endParaRPr lang="en-US" altLang="zh-CN" sz="36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3795" name="Rectangle 5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2952750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  <a:hlinkClick r:id="rId1" action="ppaction://hlinksldjump"/>
              </a:rPr>
              <a:t>2.2.1 基本概念和术语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  <a:hlinkClick r:id="rId2" action="ppaction://hlinksldjump"/>
              </a:rPr>
              <a:t>2.2.2 </a:t>
            </a:r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正规表达式的定义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  <a:hlinkClick r:id="rId3" action="ppaction://hlinksldjump"/>
              </a:rPr>
              <a:t>2.2.3</a:t>
            </a:r>
            <a:r>
              <a:rPr lang="en-US" altLang="zh-CN" dirty="0">
                <a:solidFill>
                  <a:srgbClr val="030305"/>
                </a:solidFill>
                <a:hlinkClick r:id="rId3" action="ppaction://hlinksldjump"/>
              </a:rPr>
              <a:t> </a:t>
            </a:r>
            <a:r>
              <a:rPr lang="zh-CN" altLang="en-US" dirty="0">
                <a:solidFill>
                  <a:srgbClr val="030305"/>
                </a:solidFill>
                <a:hlinkClick r:id="rId3" action="ppaction://hlinksldjump"/>
              </a:rPr>
              <a:t>正规表达式的扩展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2.2.</a:t>
            </a:r>
            <a:r>
              <a:rPr lang="en-US" altLang="zh-CN" dirty="0">
                <a:solidFill>
                  <a:srgbClr val="030305"/>
                </a:solidFill>
                <a:hlinkClick r:id="rId4" action="ppaction://hlinksldjump"/>
              </a:rPr>
              <a:t>4</a:t>
            </a:r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 单词的正规表达式举例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  <a:hlinkClick r:id="rId5" action="ppaction://hlinksldjump"/>
              </a:rPr>
              <a:t>讨论：正规表达式的应用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33796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3379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10596" name="Rectangle 4"/>
          <p:cNvSpPr>
            <a:spLocks noGrp="1"/>
          </p:cNvSpPr>
          <p:nvPr>
            <p:ph idx="1"/>
          </p:nvPr>
        </p:nvSpPr>
        <p:spPr>
          <a:xfrm>
            <a:off x="468313" y="1196975"/>
            <a:ext cx="8001000" cy="396081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词法分析器</a:t>
            </a:r>
            <a:r>
              <a:rPr lang="en-US" altLang="zh-CN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词法分析程序或扫描器)的任务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sz="2800" dirty="0">
                <a:solidFill>
                  <a:srgbClr val="030305"/>
                </a:solidFill>
              </a:rPr>
              <a:t>从源代码中读取输入字符，</a:t>
            </a:r>
            <a:r>
              <a:rPr lang="zh-CN" altLang="en-US" sz="2800" dirty="0">
                <a:solidFill>
                  <a:srgbClr val="21212D"/>
                </a:solidFill>
              </a:rPr>
              <a:t>按照</a:t>
            </a:r>
            <a:r>
              <a:rPr lang="zh-CN" altLang="en-US" sz="2800" dirty="0">
                <a:solidFill>
                  <a:srgbClr val="FF3399"/>
                </a:solidFill>
              </a:rPr>
              <a:t>构词规则</a:t>
            </a:r>
            <a:r>
              <a:rPr lang="zh-CN" altLang="en-US" sz="2800" dirty="0">
                <a:solidFill>
                  <a:srgbClr val="21212D"/>
                </a:solidFill>
              </a:rPr>
              <a:t>切分成一系列单词</a:t>
            </a:r>
            <a:r>
              <a:rPr lang="en-US" altLang="zh-CN" sz="2800" dirty="0">
                <a:solidFill>
                  <a:srgbClr val="21212D"/>
                </a:solidFill>
              </a:rPr>
              <a:t>(</a:t>
            </a:r>
            <a:r>
              <a:rPr lang="en-US" altLang="zh-CN" dirty="0">
                <a:solidFill>
                  <a:srgbClr val="FF0066"/>
                </a:solidFill>
              </a:rPr>
              <a:t>token</a:t>
            </a:r>
            <a:r>
              <a:rPr lang="zh-CN" altLang="en-US" sz="2800" dirty="0">
                <a:solidFill>
                  <a:srgbClr val="21212D"/>
                </a:solidFill>
              </a:rPr>
              <a:t> </a:t>
            </a:r>
            <a:r>
              <a:rPr lang="en-US" altLang="zh-CN" sz="2800" dirty="0">
                <a:solidFill>
                  <a:srgbClr val="21212D"/>
                </a:solidFill>
              </a:rPr>
              <a:t>)</a:t>
            </a:r>
            <a:r>
              <a:rPr lang="zh-CN" altLang="en-US" sz="2800" dirty="0">
                <a:solidFill>
                  <a:srgbClr val="21212D"/>
                </a:solidFill>
              </a:rPr>
              <a:t>，</a:t>
            </a:r>
            <a:r>
              <a:rPr lang="zh-CN" altLang="en-US" dirty="0">
                <a:solidFill>
                  <a:srgbClr val="030305"/>
                </a:solidFill>
              </a:rPr>
              <a:t> </a:t>
            </a:r>
            <a:r>
              <a:rPr lang="zh-CN" altLang="en-US" sz="2800" dirty="0">
                <a:solidFill>
                  <a:srgbClr val="030305"/>
                </a:solidFill>
              </a:rPr>
              <a:t>提交给</a:t>
            </a:r>
            <a:r>
              <a:rPr lang="zh-CN" altLang="en-US" sz="2800" dirty="0">
                <a:solidFill>
                  <a:srgbClr val="FF3399"/>
                </a:solidFill>
              </a:rPr>
              <a:t>语法分析</a:t>
            </a:r>
            <a:r>
              <a:rPr lang="zh-CN" altLang="en-US" sz="2800" dirty="0">
                <a:solidFill>
                  <a:srgbClr val="030305"/>
                </a:solidFill>
              </a:rPr>
              <a:t>使用。</a:t>
            </a:r>
            <a:endParaRPr lang="zh-CN" altLang="en-US" sz="2800" dirty="0">
              <a:solidFill>
                <a:srgbClr val="030305"/>
              </a:solidFill>
            </a:endParaRPr>
          </a:p>
          <a:p>
            <a:pPr lvl="1" indent="-436245" eaLnBrk="1" hangingPunct="1"/>
            <a:r>
              <a:rPr lang="zh-CN" altLang="en-US" sz="2500" dirty="0">
                <a:solidFill>
                  <a:srgbClr val="21212D"/>
                </a:solidFill>
              </a:rPr>
              <a:t>识别出源程序中的单词；</a:t>
            </a:r>
            <a:endParaRPr lang="en-US" altLang="zh-CN" sz="2500" dirty="0">
              <a:solidFill>
                <a:srgbClr val="21212D"/>
              </a:solidFill>
            </a:endParaRPr>
          </a:p>
          <a:p>
            <a:pPr lvl="2" indent="-394970" eaLnBrk="1" hangingPunct="1"/>
            <a:r>
              <a:rPr lang="en-US" altLang="zh-CN" sz="2200" dirty="0">
                <a:solidFill>
                  <a:srgbClr val="21212D"/>
                </a:solidFill>
              </a:rPr>
              <a:t>java.util.StringTokenizer</a:t>
            </a:r>
            <a:endParaRPr lang="en-US" altLang="zh-CN" sz="2200" dirty="0">
              <a:solidFill>
                <a:srgbClr val="21212D"/>
              </a:solidFill>
            </a:endParaRPr>
          </a:p>
          <a:p>
            <a:pPr lvl="2" indent="-394970" eaLnBrk="1" hangingPunct="1"/>
            <a:r>
              <a:rPr lang="en-US" altLang="zh-CN" sz="2200" dirty="0">
                <a:solidFill>
                  <a:srgbClr val="21212D"/>
                </a:solidFill>
              </a:rPr>
              <a:t>String</a:t>
            </a:r>
            <a:r>
              <a:rPr lang="zh-CN" altLang="en-US" sz="2200" dirty="0">
                <a:solidFill>
                  <a:srgbClr val="21212D"/>
                </a:solidFill>
              </a:rPr>
              <a:t>类的</a:t>
            </a:r>
            <a:r>
              <a:rPr lang="en-US" altLang="zh-CN" sz="2200" dirty="0">
                <a:solidFill>
                  <a:srgbClr val="21212D"/>
                </a:solidFill>
              </a:rPr>
              <a:t>split</a:t>
            </a:r>
            <a:r>
              <a:rPr lang="zh-CN" altLang="en-US" sz="2200" dirty="0">
                <a:solidFill>
                  <a:srgbClr val="21212D"/>
                </a:solidFill>
              </a:rPr>
              <a:t>方法</a:t>
            </a:r>
            <a:endParaRPr lang="zh-CN" altLang="en-US" sz="2500" dirty="0">
              <a:solidFill>
                <a:srgbClr val="21212D"/>
              </a:solidFill>
            </a:endParaRPr>
          </a:p>
          <a:p>
            <a:pPr lvl="1" indent="-436245" eaLnBrk="1" hangingPunct="1"/>
            <a:r>
              <a:rPr lang="zh-CN" altLang="en-US" sz="2500" dirty="0">
                <a:solidFill>
                  <a:srgbClr val="21212D"/>
                </a:solidFill>
              </a:rPr>
              <a:t>删除无用的空白字符及注释；</a:t>
            </a:r>
            <a:endParaRPr lang="en-US" altLang="zh-CN" sz="2500" dirty="0">
              <a:solidFill>
                <a:srgbClr val="21212D"/>
              </a:solidFill>
            </a:endParaRPr>
          </a:p>
          <a:p>
            <a:pPr lvl="1" indent="-436245" eaLnBrk="1" hangingPunct="1"/>
            <a:r>
              <a:rPr lang="zh-CN" altLang="en-US" sz="2500" dirty="0">
                <a:solidFill>
                  <a:srgbClr val="21212D"/>
                </a:solidFill>
              </a:rPr>
              <a:t>检测出输入的源程序中不能形成</a:t>
            </a:r>
            <a:r>
              <a:rPr lang="zh-CN" altLang="en-US" sz="2500" dirty="0">
                <a:solidFill>
                  <a:srgbClr val="FF3399"/>
                </a:solidFill>
              </a:rPr>
              <a:t>源语言任何单词的错误字符串</a:t>
            </a:r>
            <a:r>
              <a:rPr lang="zh-CN" altLang="en-US" sz="2500" dirty="0">
                <a:solidFill>
                  <a:srgbClr val="21212D"/>
                </a:solidFill>
              </a:rPr>
              <a:t>。</a:t>
            </a:r>
            <a:endParaRPr lang="en-US" altLang="zh-CN" sz="2500" dirty="0">
              <a:solidFill>
                <a:srgbClr val="21212D"/>
              </a:solidFill>
            </a:endParaRPr>
          </a:p>
        </p:txBody>
      </p:sp>
      <p:sp>
        <p:nvSpPr>
          <p:cNvPr id="7171" name="Rectangle 5"/>
          <p:cNvSpPr>
            <a:spLocks noGrp="1"/>
          </p:cNvSpPr>
          <p:nvPr>
            <p:ph type="title"/>
          </p:nvPr>
        </p:nvSpPr>
        <p:spPr>
          <a:xfrm>
            <a:off x="539750" y="333375"/>
            <a:ext cx="8001000" cy="6762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2.1 词法分析器的作用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717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717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0596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charRg st="6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0596">
                                            <p:txEl>
                                              <p:charRg st="68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charRg st="8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10596">
                                            <p:txEl>
                                              <p:charRg st="80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charRg st="10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10596">
                                            <p:txEl>
                                              <p:charRg st="106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charRg st="122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10596">
                                            <p:txEl>
                                              <p:charRg st="122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charRg st="136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10596">
                                            <p:txEl>
                                              <p:charRg st="136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503238" y="433388"/>
            <a:ext cx="7164387" cy="66675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2.2.</a:t>
            </a:r>
            <a:r>
              <a:rPr lang="en-US" altLang="zh-CN" b="1" dirty="0">
                <a:latin typeface="方正舒体" panose="02010601030101010101" pitchFamily="2" charset="-122"/>
              </a:rPr>
              <a:t>3</a:t>
            </a:r>
            <a:r>
              <a:rPr lang="zh-CN" altLang="en-US" b="1" dirty="0">
                <a:latin typeface="方正舒体" panose="02010601030101010101" pitchFamily="2" charset="-122"/>
              </a:rPr>
              <a:t> 正规表达式的扩展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156099" name="Rectangle 3"/>
          <p:cNvSpPr>
            <a:spLocks noGrp="1"/>
          </p:cNvSpPr>
          <p:nvPr>
            <p:ph idx="1"/>
          </p:nvPr>
        </p:nvSpPr>
        <p:spPr>
          <a:xfrm>
            <a:off x="466725" y="1168400"/>
            <a:ext cx="8281988" cy="439261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32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436245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30305"/>
                </a:solidFill>
              </a:rPr>
              <a:t>假设</a:t>
            </a:r>
            <a:r>
              <a:rPr lang="en-US" altLang="zh-CN" dirty="0">
                <a:solidFill>
                  <a:srgbClr val="030305"/>
                </a:solidFill>
              </a:rPr>
              <a:t>r</a:t>
            </a:r>
            <a:r>
              <a:rPr lang="zh-CN" altLang="en-US" dirty="0">
                <a:solidFill>
                  <a:srgbClr val="030305"/>
                </a:solidFill>
              </a:rPr>
              <a:t>是正则表达式</a:t>
            </a:r>
            <a:r>
              <a:rPr lang="en-US" altLang="zh-CN" dirty="0">
                <a:solidFill>
                  <a:srgbClr val="030305"/>
                </a:solidFill>
              </a:rPr>
              <a:t>，</a:t>
            </a:r>
            <a:r>
              <a:rPr lang="en-US" altLang="zh-CN" sz="2800" dirty="0">
                <a:solidFill>
                  <a:srgbClr val="030305"/>
                </a:solidFill>
              </a:rPr>
              <a:t>r</a:t>
            </a:r>
            <a:r>
              <a:rPr lang="zh-CN" altLang="en-US" sz="2800" dirty="0">
                <a:solidFill>
                  <a:srgbClr val="030305"/>
                </a:solidFill>
              </a:rPr>
              <a:t>的重复是通过使用标准的闭包运算来描述，写作</a:t>
            </a:r>
            <a:r>
              <a:rPr lang="en-US" altLang="zh-CN" sz="2800" dirty="0">
                <a:solidFill>
                  <a:srgbClr val="FF0066"/>
                </a:solidFill>
              </a:rPr>
              <a:t>r*</a:t>
            </a:r>
            <a:r>
              <a:rPr lang="en-US" altLang="zh-CN" sz="2800" dirty="0">
                <a:solidFill>
                  <a:srgbClr val="030305"/>
                </a:solidFill>
              </a:rPr>
              <a:t>。</a:t>
            </a:r>
            <a:r>
              <a:rPr lang="zh-CN" altLang="en-US" sz="2800" dirty="0">
                <a:solidFill>
                  <a:srgbClr val="030305"/>
                </a:solidFill>
              </a:rPr>
              <a:t>它允许</a:t>
            </a:r>
            <a:r>
              <a:rPr lang="en-US" altLang="zh-CN" sz="2800" dirty="0">
                <a:solidFill>
                  <a:srgbClr val="FF0066"/>
                </a:solidFill>
              </a:rPr>
              <a:t>r</a:t>
            </a:r>
            <a:r>
              <a:rPr lang="zh-CN" altLang="en-US" sz="2800" dirty="0">
                <a:solidFill>
                  <a:srgbClr val="FF0066"/>
                </a:solidFill>
              </a:rPr>
              <a:t>被重复0次或更多次</a:t>
            </a:r>
            <a:r>
              <a:rPr lang="zh-CN" altLang="en-US" sz="2800" dirty="0">
                <a:solidFill>
                  <a:srgbClr val="030305"/>
                </a:solidFill>
              </a:rPr>
              <a:t>。</a:t>
            </a:r>
            <a:endParaRPr lang="zh-CN" altLang="en-US" sz="2800" dirty="0">
              <a:solidFill>
                <a:srgbClr val="030305"/>
              </a:solidFill>
            </a:endParaRPr>
          </a:p>
          <a:p>
            <a:pPr lvl="1" indent="-436245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030305"/>
                </a:solidFill>
              </a:rPr>
              <a:t>引入</a:t>
            </a:r>
            <a:r>
              <a:rPr lang="en-US" altLang="zh-CN" sz="2800" dirty="0">
                <a:solidFill>
                  <a:srgbClr val="FF0066"/>
                </a:solidFill>
              </a:rPr>
              <a:t>r </a:t>
            </a:r>
            <a:r>
              <a:rPr lang="zh-CN" altLang="en-US" sz="2800" baseline="30000" dirty="0">
                <a:solidFill>
                  <a:srgbClr val="FF0066"/>
                </a:solidFill>
              </a:rPr>
              <a:t>+</a:t>
            </a:r>
            <a:r>
              <a:rPr lang="zh-CN" altLang="en-US" sz="2800" dirty="0">
                <a:solidFill>
                  <a:srgbClr val="FF0066"/>
                </a:solidFill>
              </a:rPr>
              <a:t>表示</a:t>
            </a:r>
            <a:r>
              <a:rPr lang="en-US" altLang="zh-CN" sz="2800" dirty="0">
                <a:solidFill>
                  <a:srgbClr val="FF0066"/>
                </a:solidFill>
              </a:rPr>
              <a:t>r </a:t>
            </a:r>
            <a:r>
              <a:rPr lang="zh-CN" altLang="en-US" sz="2800" dirty="0">
                <a:solidFill>
                  <a:srgbClr val="FF0066"/>
                </a:solidFill>
              </a:rPr>
              <a:t>被重复1次或更多次</a:t>
            </a:r>
            <a:r>
              <a:rPr lang="zh-CN" altLang="en-US" sz="2800" dirty="0">
                <a:solidFill>
                  <a:srgbClr val="030305"/>
                </a:solidFill>
              </a:rPr>
              <a:t>。</a:t>
            </a:r>
            <a:endParaRPr lang="zh-CN" altLang="en-US" sz="2800" dirty="0">
              <a:solidFill>
                <a:srgbClr val="030305"/>
              </a:solidFill>
            </a:endParaRPr>
          </a:p>
          <a:p>
            <a:pPr lvl="2" indent="-394970" eaLnBrk="1" hangingPunct="1">
              <a:lnSpc>
                <a:spcPct val="150000"/>
              </a:lnSpc>
            </a:pPr>
            <a:r>
              <a:rPr lang="zh-CN" altLang="en-US" sz="2500" dirty="0">
                <a:solidFill>
                  <a:srgbClr val="030305"/>
                </a:solidFill>
                <a:latin typeface="Times New Roman" panose="02020603050405020304" pitchFamily="18" charset="0"/>
              </a:rPr>
              <a:t>则有 (0|1)</a:t>
            </a:r>
            <a:r>
              <a:rPr lang="zh-CN" altLang="en-US" sz="2500" baseline="30000" dirty="0">
                <a:solidFill>
                  <a:srgbClr val="030305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500" dirty="0">
                <a:solidFill>
                  <a:srgbClr val="030305"/>
                </a:solidFill>
                <a:latin typeface="Times New Roman" panose="02020603050405020304" pitchFamily="18" charset="0"/>
              </a:rPr>
              <a:t>=(0|1)(0|1)</a:t>
            </a:r>
            <a:r>
              <a:rPr lang="zh-CN" altLang="en-US" sz="2500" baseline="30000" dirty="0">
                <a:solidFill>
                  <a:srgbClr val="030305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2500" dirty="0">
                <a:solidFill>
                  <a:srgbClr val="030305"/>
                </a:solidFill>
                <a:latin typeface="Times New Roman" panose="02020603050405020304" pitchFamily="18" charset="0"/>
              </a:rPr>
              <a:t>成立</a:t>
            </a:r>
            <a:endParaRPr lang="zh-CN" altLang="en-US" sz="25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34821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099">
                                            <p:txEl>
                                              <p:charRg st="5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56099">
                                            <p:txEl>
                                              <p:charRg st="53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099">
                                            <p:txEl>
                                              <p:charRg st="7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56099">
                                            <p:txEl>
                                              <p:charRg st="73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157124" name="Rectangle 4"/>
          <p:cNvSpPr>
            <a:spLocks noGrp="1"/>
          </p:cNvSpPr>
          <p:nvPr>
            <p:ph idx="1"/>
          </p:nvPr>
        </p:nvSpPr>
        <p:spPr>
          <a:xfrm>
            <a:off x="468313" y="1196975"/>
            <a:ext cx="8351837" cy="439261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200" dirty="0">
                <a:solidFill>
                  <a:srgbClr val="03030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任意字符（</a:t>
            </a:r>
            <a:r>
              <a:rPr lang="en-US" altLang="zh-CN" sz="3200" dirty="0">
                <a:solidFill>
                  <a:srgbClr val="030305"/>
                </a:solidFill>
              </a:rPr>
              <a:t>.</a:t>
            </a:r>
            <a:r>
              <a:rPr lang="zh-CN" altLang="en-US" sz="3200" dirty="0">
                <a:solidFill>
                  <a:srgbClr val="03030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200" dirty="0">
                <a:solidFill>
                  <a:srgbClr val="030305"/>
                </a:solidFill>
              </a:rPr>
              <a:t>: </a:t>
            </a:r>
            <a:endParaRPr lang="en-US" altLang="zh-CN" sz="3200" dirty="0">
              <a:solidFill>
                <a:srgbClr val="030305"/>
              </a:solidFill>
            </a:endParaRPr>
          </a:p>
          <a:p>
            <a:pPr lvl="1" indent="-436245" eaLnBrk="1" hangingPunct="1"/>
            <a:r>
              <a:rPr lang="zh-CN" altLang="en-US" sz="2800" dirty="0">
                <a:solidFill>
                  <a:srgbClr val="030305"/>
                </a:solidFill>
              </a:rPr>
              <a:t>句点</a:t>
            </a:r>
            <a:r>
              <a:rPr lang="zh-CN" altLang="en-US" sz="2800" dirty="0">
                <a:solidFill>
                  <a:srgbClr val="03030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800" dirty="0">
                <a:solidFill>
                  <a:srgbClr val="030305"/>
                </a:solidFill>
              </a:rPr>
              <a:t>. </a:t>
            </a:r>
            <a:r>
              <a:rPr lang="zh-CN" altLang="en-US" sz="2800" dirty="0">
                <a:solidFill>
                  <a:srgbClr val="03030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solidFill>
                  <a:srgbClr val="030305"/>
                </a:solidFill>
              </a:rPr>
              <a:t>表示可以匹配除换行符之外的任意单个字符。</a:t>
            </a:r>
            <a:endParaRPr lang="zh-CN" altLang="en-US" sz="2800" dirty="0">
              <a:solidFill>
                <a:srgbClr val="030305"/>
              </a:solidFill>
            </a:endParaRPr>
          </a:p>
          <a:p>
            <a:pPr lvl="2" indent="-394970" eaLnBrk="1" hangingPunct="1"/>
            <a:r>
              <a:rPr lang="zh-CN" altLang="en-US" sz="2900" dirty="0">
                <a:solidFill>
                  <a:srgbClr val="FF0066"/>
                </a:solidFill>
                <a:latin typeface="Times New Roman" panose="02020603050405020304" pitchFamily="18" charset="0"/>
              </a:rPr>
              <a:t>例如，对于所有包含至少一个</a:t>
            </a:r>
            <a:r>
              <a:rPr lang="en-US" altLang="zh-CN" sz="2900" dirty="0">
                <a:solidFill>
                  <a:srgbClr val="FF0066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900" dirty="0">
                <a:solidFill>
                  <a:srgbClr val="FF0066"/>
                </a:solidFill>
                <a:latin typeface="Times New Roman" panose="02020603050405020304" pitchFamily="18" charset="0"/>
              </a:rPr>
              <a:t>的符号串构成集合，其对应的正规表达式</a:t>
            </a:r>
            <a:r>
              <a:rPr lang="zh-CN" altLang="en-US" sz="2900" dirty="0">
                <a:solidFill>
                  <a:srgbClr val="030305"/>
                </a:solidFill>
                <a:latin typeface="Times New Roman" panose="02020603050405020304" pitchFamily="18" charset="0"/>
              </a:rPr>
              <a:t>为  </a:t>
            </a:r>
            <a:r>
              <a:rPr lang="zh-CN" altLang="en-US" sz="2900" dirty="0">
                <a:solidFill>
                  <a:srgbClr val="FF0066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2900" dirty="0">
                <a:solidFill>
                  <a:srgbClr val="030305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900" dirty="0">
                <a:solidFill>
                  <a:srgbClr val="030305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900" dirty="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900" dirty="0">
                <a:solidFill>
                  <a:srgbClr val="FF0066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900" dirty="0">
                <a:solidFill>
                  <a:srgbClr val="030305"/>
                </a:solidFill>
                <a:latin typeface="Times New Roman" panose="02020603050405020304" pitchFamily="18" charset="0"/>
              </a:rPr>
              <a:t>*</a:t>
            </a:r>
            <a:endParaRPr lang="en-US" altLang="zh-CN" sz="29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>
                <a:solidFill>
                  <a:srgbClr val="03030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引号“ ”</a:t>
            </a:r>
            <a:endParaRPr lang="en-US" altLang="zh-CN" sz="3200" dirty="0">
              <a:solidFill>
                <a:srgbClr val="030305"/>
              </a:solidFill>
            </a:endParaRPr>
          </a:p>
          <a:p>
            <a:pPr lvl="1" indent="-436245" eaLnBrk="1" hangingPunct="1"/>
            <a:r>
              <a:rPr lang="zh-CN" altLang="en-US" sz="2800" dirty="0">
                <a:solidFill>
                  <a:srgbClr val="030305"/>
                </a:solidFill>
              </a:rPr>
              <a:t>引号中的字符串表示文本字符串本身。例如，</a:t>
            </a:r>
            <a:r>
              <a:rPr lang="zh-CN" altLang="en-US" sz="2800" dirty="0">
                <a:solidFill>
                  <a:srgbClr val="03030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solidFill>
                  <a:srgbClr val="030305"/>
                </a:solidFill>
              </a:rPr>
              <a:t>. </a:t>
            </a:r>
            <a:r>
              <a:rPr lang="zh-CN" altLang="en-US" sz="2800" dirty="0">
                <a:solidFill>
                  <a:srgbClr val="03030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solidFill>
                  <a:srgbClr val="030305"/>
                </a:solidFill>
              </a:rPr>
              <a:t>表示要匹配.字符本身。</a:t>
            </a:r>
            <a:endParaRPr lang="en-US" altLang="zh-CN" sz="2800" dirty="0">
              <a:solidFill>
                <a:srgbClr val="030305"/>
              </a:solidFill>
            </a:endParaRPr>
          </a:p>
        </p:txBody>
      </p:sp>
      <p:sp>
        <p:nvSpPr>
          <p:cNvPr id="35843" name="Rectangle 5"/>
          <p:cNvSpPr>
            <a:spLocks noGrp="1"/>
          </p:cNvSpPr>
          <p:nvPr>
            <p:ph type="title"/>
          </p:nvPr>
        </p:nvSpPr>
        <p:spPr>
          <a:xfrm>
            <a:off x="503238" y="433388"/>
            <a:ext cx="7164387" cy="66675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2.2.</a:t>
            </a:r>
            <a:r>
              <a:rPr lang="en-US" altLang="zh-CN" b="1" dirty="0"/>
              <a:t>3</a:t>
            </a:r>
            <a:r>
              <a:rPr lang="zh-CN" altLang="en-US" b="1" dirty="0"/>
              <a:t> 正规表达式的扩展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en-US" altLang="zh-CN" b="1" dirty="0"/>
          </a:p>
        </p:txBody>
      </p:sp>
      <p:sp>
        <p:nvSpPr>
          <p:cNvPr id="35844" name="AutoShape 6">
            <a:hlinkClick r:id="rId1" action="ppaction://hlinksldjump"/>
          </p:cNvPr>
          <p:cNvSpPr/>
          <p:nvPr/>
        </p:nvSpPr>
        <p:spPr>
          <a:xfrm>
            <a:off x="7380288" y="5084763"/>
            <a:ext cx="720725" cy="360362"/>
          </a:xfrm>
          <a:prstGeom prst="curvedDownArrow">
            <a:avLst>
              <a:gd name="adj1" fmla="val 40000"/>
              <a:gd name="adj2" fmla="val 80000"/>
              <a:gd name="adj3" fmla="val 33328"/>
            </a:avLst>
          </a:prstGeom>
          <a:noFill/>
          <a:ln w="9525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050" name="Ink 9"/>
              <p14:cNvContentPartPr/>
              <p14:nvPr/>
            </p14:nvContentPartPr>
            <p14:xfrm>
              <a:off x="4473574" y="2312988"/>
              <a:ext cx="1339850" cy="500062"/>
            </p14:xfrm>
          </p:contentPart>
        </mc:Choice>
        <mc:Fallback xmlns="">
          <p:pic>
            <p:nvPicPr>
              <p:cNvPr id="2050" name="Ink 9"/>
            </p:nvPicPr>
            <p:blipFill>
              <a:blip r:embed="rId3"/>
            </p:blipFill>
            <p:spPr>
              <a:xfrm>
                <a:off x="4473574" y="2312988"/>
                <a:ext cx="1339850" cy="5000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051" name="Ink 10"/>
              <p14:cNvContentPartPr/>
              <p14:nvPr/>
            </p14:nvContentPartPr>
            <p14:xfrm>
              <a:off x="6581774" y="2251075"/>
              <a:ext cx="2098675" cy="481013"/>
            </p14:xfrm>
          </p:contentPart>
        </mc:Choice>
        <mc:Fallback xmlns="">
          <p:pic>
            <p:nvPicPr>
              <p:cNvPr id="2051" name="Ink 10"/>
            </p:nvPicPr>
            <p:blipFill>
              <a:blip r:embed="rId5"/>
            </p:blipFill>
            <p:spPr>
              <a:xfrm>
                <a:off x="6581774" y="2251075"/>
                <a:ext cx="2098675" cy="481013"/>
              </a:xfrm>
              <a:prstGeom prst="rect"/>
            </p:spPr>
          </p:pic>
        </mc:Fallback>
      </mc:AlternateContent>
      <p:sp>
        <p:nvSpPr>
          <p:cNvPr id="3584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35848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4">
                                            <p:txEl>
                                              <p:charRg st="3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57124">
                                            <p:txEl>
                                              <p:charRg st="37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4">
                                            <p:txEl>
                                              <p:charRg st="8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157124">
                                            <p:txEl>
                                              <p:charRg st="80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4">
                                            <p:txEl>
                                              <p:charRg st="8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157124">
                                            <p:txEl>
                                              <p:charRg st="86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36866" name="Rectangle 3"/>
          <p:cNvSpPr>
            <a:spLocks noGrp="1"/>
          </p:cNvSpPr>
          <p:nvPr>
            <p:ph type="title"/>
          </p:nvPr>
        </p:nvSpPr>
        <p:spPr>
          <a:xfrm>
            <a:off x="539750" y="188913"/>
            <a:ext cx="800100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2.2.</a:t>
            </a:r>
            <a:r>
              <a:rPr lang="en-US" altLang="zh-CN" b="1" dirty="0"/>
              <a:t>3</a:t>
            </a:r>
            <a:r>
              <a:rPr lang="zh-CN" altLang="en-US" b="1" dirty="0"/>
              <a:t> 正规表达式的扩展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158148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351838" cy="38877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字符范围</a:t>
            </a:r>
            <a:endParaRPr kumimoji="1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009650" marR="0" lvl="1" indent="-571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表示法</a:t>
            </a:r>
            <a:r>
              <a:rPr kumimoji="1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a|b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|…|z 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表示所有小写字母；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0|1|…|9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表示0到9间的所有数字；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+mn-ea"/>
              <a:cs typeface="+mn-ea"/>
            </a:endParaRPr>
          </a:p>
          <a:p>
            <a:pPr marL="1009650" marR="0" lvl="1" indent="-571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常见的表示法是利用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方括号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和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一个连字符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，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+mn-ea"/>
              <a:cs typeface="+mn-ea"/>
            </a:endParaRPr>
          </a:p>
          <a:p>
            <a:pPr marL="1752600" marR="0" lvl="3" indent="-4953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如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[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a-z]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是指所有小写字母，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[0-9]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则指数字。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+mn-ea"/>
              <a:cs typeface="+mn-ea"/>
            </a:endParaRPr>
          </a:p>
          <a:p>
            <a:pPr marL="1406525" marR="0" lvl="2" indent="-571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zh-CN" alt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方括号表示法还可用作表示单个解，</a:t>
            </a:r>
            <a:endParaRPr kumimoji="1" lang="zh-CN" altLang="en-US" sz="23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+mn-ea"/>
              <a:cs typeface="+mn-ea"/>
            </a:endParaRPr>
          </a:p>
          <a:p>
            <a:pPr marL="1752600" marR="0" lvl="3" indent="-4953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a|b|c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可写成[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abc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]，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+mn-ea"/>
              <a:cs typeface="+mn-ea"/>
            </a:endParaRPr>
          </a:p>
          <a:p>
            <a:pPr marL="1406525" marR="0" lvl="2" indent="-571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zh-CN" alt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方括号表示法</a:t>
            </a:r>
            <a:r>
              <a:rPr kumimoji="0" lang="zh-CN" alt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还</a:t>
            </a:r>
            <a:r>
              <a:rPr kumimoji="1" lang="zh-CN" alt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可用于多个范围，如[ </a:t>
            </a:r>
            <a:r>
              <a:rPr kumimoji="1" lang="en-US" altLang="zh-CN" sz="23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a - z A - Z ]</a:t>
            </a:r>
            <a:r>
              <a:rPr kumimoji="1" lang="zh-CN" alt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代表所有的大小写字母。</a:t>
            </a:r>
            <a:endParaRPr kumimoji="1" lang="zh-CN" altLang="en-US" sz="23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+mn-ea"/>
              <a:cs typeface="+mn-ea"/>
            </a:endParaRPr>
          </a:p>
        </p:txBody>
      </p:sp>
      <p:sp>
        <p:nvSpPr>
          <p:cNvPr id="3686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8">
                                            <p:txEl>
                                              <p:charRg st="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58148">
                                            <p:txEl>
                                              <p:charRg st="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8">
                                            <p:txEl>
                                              <p:charRg st="4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58148">
                                            <p:txEl>
                                              <p:charRg st="45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8">
                                            <p:txEl>
                                              <p:charRg st="65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58148">
                                            <p:txEl>
                                              <p:charRg st="65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8">
                                            <p:txEl>
                                              <p:charRg st="9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58148">
                                            <p:txEl>
                                              <p:charRg st="91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8">
                                            <p:txEl>
                                              <p:charRg st="108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158148">
                                            <p:txEl>
                                              <p:charRg st="108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8">
                                            <p:txEl>
                                              <p:charRg st="123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158148">
                                            <p:txEl>
                                              <p:charRg st="123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37890" name="Rectangle 5"/>
          <p:cNvSpPr>
            <a:spLocks noGrp="1"/>
          </p:cNvSpPr>
          <p:nvPr>
            <p:ph type="title"/>
          </p:nvPr>
        </p:nvSpPr>
        <p:spPr>
          <a:xfrm>
            <a:off x="539750" y="2603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2.2.</a:t>
            </a:r>
            <a:r>
              <a:rPr lang="en-US" altLang="zh-CN" b="1" dirty="0"/>
              <a:t>3</a:t>
            </a:r>
            <a:r>
              <a:rPr lang="zh-CN" altLang="en-US" b="1" dirty="0"/>
              <a:t> 正规表达式的扩展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159174" name="Rectangle 6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001000" cy="4303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正规表达式命名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009650" marR="0" lvl="1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</a:rPr>
              <a:t>为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</a:rPr>
              <a:t>较长的正则表达式提供一个简化的名字，可以简化表达式的书写。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ea"/>
            </a:endParaRPr>
          </a:p>
          <a:p>
            <a:pPr marL="967105" marR="0" lvl="1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如要写一个正则表达式: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1348105" marR="0" lvl="2" indent="-4381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[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a - z A - Z]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(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[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a - z A - Z ]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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[0-9]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) </a:t>
            </a:r>
            <a:r>
              <a:rPr kumimoji="1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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  <a:sym typeface="Symbol" panose="05050102010706020507" pitchFamily="18" charset="2"/>
              </a:rPr>
              <a:t>通过为它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</a:rPr>
              <a:t>提供一个简化的名字，可写作：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1304925" marR="0" lvl="2" indent="-3956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letter=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[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a - z A - Z]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1304925" marR="0" lvl="2" indent="-3956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digit=[0-9]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1304925" marR="0" lvl="2" indent="-3956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r=letter(letter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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digit) 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ea"/>
            </a:endParaRPr>
          </a:p>
          <a:p>
            <a:pPr marL="2136775" marR="0" lvl="4" indent="-43815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1" lang="zh-CN" altLang="en-US" sz="25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</p:txBody>
      </p:sp>
      <p:sp>
        <p:nvSpPr>
          <p:cNvPr id="37892" name="AutoShape 7">
            <a:hlinkClick r:id="rId1" action="ppaction://hlinksldjump"/>
          </p:cNvPr>
          <p:cNvSpPr/>
          <p:nvPr/>
        </p:nvSpPr>
        <p:spPr>
          <a:xfrm>
            <a:off x="7451725" y="5516563"/>
            <a:ext cx="504825" cy="144462"/>
          </a:xfrm>
          <a:prstGeom prst="curvedDownArrow">
            <a:avLst>
              <a:gd name="adj1" fmla="val 69890"/>
              <a:gd name="adj2" fmla="val 139780"/>
              <a:gd name="adj3" fmla="val 33328"/>
            </a:avLst>
          </a:prstGeom>
          <a:noFill/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789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37894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4">
                                            <p:txEl>
                                              <p:charRg st="9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59174">
                                            <p:txEl>
                                              <p:charRg st="96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4">
                                            <p:txEl>
                                              <p:charRg st="115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59174">
                                            <p:txEl>
                                              <p:charRg st="115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4">
                                            <p:txEl>
                                              <p:charRg st="137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59174">
                                            <p:txEl>
                                              <p:charRg st="137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4">
                                            <p:txEl>
                                              <p:charRg st="149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59174">
                                            <p:txEl>
                                              <p:charRg st="149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38914" name="Rectangle 3"/>
          <p:cNvSpPr>
            <a:spLocks noGrp="1"/>
          </p:cNvSpPr>
          <p:nvPr>
            <p:ph type="title"/>
          </p:nvPr>
        </p:nvSpPr>
        <p:spPr>
          <a:xfrm>
            <a:off x="539750" y="30480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2.2.</a:t>
            </a:r>
            <a:r>
              <a:rPr lang="en-US" altLang="zh-CN" b="1" dirty="0"/>
              <a:t>3</a:t>
            </a:r>
            <a:r>
              <a:rPr lang="zh-CN" altLang="en-US" b="1" dirty="0"/>
              <a:t> 正规表达式的扩展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161220" name="Rectangle 4"/>
          <p:cNvSpPr>
            <a:spLocks noGrp="1"/>
          </p:cNvSpPr>
          <p:nvPr>
            <p:ph idx="1"/>
          </p:nvPr>
        </p:nvSpPr>
        <p:spPr>
          <a:xfrm>
            <a:off x="482600" y="1154113"/>
            <a:ext cx="8001000" cy="2779712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30305"/>
                </a:solidFill>
              </a:rPr>
              <a:t>例</a:t>
            </a:r>
            <a:r>
              <a:rPr lang="en-US" altLang="zh-CN" dirty="0">
                <a:solidFill>
                  <a:srgbClr val="030305"/>
                </a:solidFill>
              </a:rPr>
              <a:t>2.1</a:t>
            </a:r>
            <a:r>
              <a:rPr lang="zh-CN" altLang="en-US" dirty="0">
                <a:solidFill>
                  <a:srgbClr val="030305"/>
                </a:solidFill>
              </a:rPr>
              <a:t>：写出正规（则）表达式</a:t>
            </a:r>
            <a:r>
              <a:rPr lang="en-US" altLang="zh-CN" dirty="0">
                <a:solidFill>
                  <a:srgbClr val="030305"/>
                </a:solidFill>
              </a:rPr>
              <a:t>signedNat</a:t>
            </a:r>
            <a:r>
              <a:rPr lang="zh-CN" altLang="en-US" dirty="0">
                <a:solidFill>
                  <a:srgbClr val="030305"/>
                </a:solidFill>
              </a:rPr>
              <a:t>对应的正规集？</a:t>
            </a:r>
            <a:endParaRPr lang="zh-CN" altLang="en-US" dirty="0">
              <a:solidFill>
                <a:srgbClr val="030305"/>
              </a:solidFill>
            </a:endParaRPr>
          </a:p>
          <a:p>
            <a:pPr lvl="1" indent="-436245" eaLnBrk="1" hangingPunct="1"/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nat=[0-9]</a:t>
            </a:r>
            <a:r>
              <a:rPr lang="en-US" altLang="zh-CN" sz="3200" baseline="30000" dirty="0">
                <a:solidFill>
                  <a:srgbClr val="030305"/>
                </a:solidFill>
                <a:latin typeface="Times New Roman" panose="02020603050405020304" pitchFamily="18" charset="0"/>
              </a:rPr>
              <a:t>+</a:t>
            </a:r>
            <a:endParaRPr lang="en-US" altLang="zh-CN" sz="3200" baseline="300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lvl="1" indent="-436245" eaLnBrk="1" hangingPunct="1"/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signedNat=nat| +nat| -nat</a:t>
            </a:r>
            <a:endParaRPr lang="en-US" altLang="zh-CN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lvl="1" indent="-436245" eaLnBrk="1" hangingPunct="1"/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例如：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+3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-4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-035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047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+2712</a:t>
            </a:r>
            <a:endParaRPr lang="en-US" altLang="zh-CN" sz="28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6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3891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sp>
        <p:nvSpPr>
          <p:cNvPr id="38918" name="下箭头 2">
            <a:hlinkClick r:id="rId1" action="ppaction://hlinksldjump"/>
          </p:cNvPr>
          <p:cNvSpPr/>
          <p:nvPr/>
        </p:nvSpPr>
        <p:spPr>
          <a:xfrm>
            <a:off x="7667625" y="5157788"/>
            <a:ext cx="433388" cy="4318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0">
                                            <p:txEl>
                                              <p:charRg st="6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61220">
                                            <p:txEl>
                                              <p:charRg st="69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39938" name="Rectangle 5"/>
          <p:cNvSpPr>
            <a:spLocks noGrp="1"/>
          </p:cNvSpPr>
          <p:nvPr>
            <p:ph type="title"/>
          </p:nvPr>
        </p:nvSpPr>
        <p:spPr>
          <a:xfrm>
            <a:off x="539750" y="2603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2.2.</a:t>
            </a:r>
            <a:r>
              <a:rPr lang="en-US" altLang="zh-CN" b="1" dirty="0"/>
              <a:t>3</a:t>
            </a:r>
            <a:r>
              <a:rPr lang="zh-CN" altLang="en-US" b="1" dirty="0"/>
              <a:t> 正规表达式的扩展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162246" name="Rectangle 6"/>
          <p:cNvSpPr>
            <a:spLocks noGrp="1"/>
          </p:cNvSpPr>
          <p:nvPr>
            <p:ph idx="1"/>
          </p:nvPr>
        </p:nvSpPr>
        <p:spPr>
          <a:xfrm>
            <a:off x="482600" y="1096963"/>
            <a:ext cx="8001000" cy="36893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solidFill>
                  <a:srgbClr val="03030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可选的子表达式（？）</a:t>
            </a:r>
            <a:endParaRPr lang="zh-CN" altLang="en-US" sz="2800" dirty="0">
              <a:solidFill>
                <a:srgbClr val="03030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436245" eaLnBrk="1" hangingPunct="1"/>
            <a:r>
              <a:rPr lang="zh-CN" altLang="en-US" sz="2400" dirty="0">
                <a:solidFill>
                  <a:srgbClr val="030305"/>
                </a:solidFill>
              </a:rPr>
              <a:t>引入问号</a:t>
            </a:r>
            <a:r>
              <a:rPr lang="en-US" altLang="zh-CN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?</a:t>
            </a:r>
            <a:r>
              <a:rPr lang="zh-CN" altLang="en-US" sz="2400" dirty="0">
                <a:solidFill>
                  <a:srgbClr val="030305"/>
                </a:solidFill>
              </a:rPr>
              <a:t> 表示正规表达式匹配的串是可选的，例如：</a:t>
            </a:r>
            <a:endParaRPr lang="zh-CN" altLang="en-US" sz="2400" dirty="0">
              <a:solidFill>
                <a:srgbClr val="030305"/>
              </a:solidFill>
            </a:endParaRPr>
          </a:p>
          <a:p>
            <a:pPr lvl="2" indent="-394970" eaLnBrk="1" hangingPunct="1"/>
            <a:r>
              <a:rPr lang="en-US" altLang="zh-CN" sz="2700" dirty="0">
                <a:solidFill>
                  <a:srgbClr val="030305"/>
                </a:solidFill>
                <a:latin typeface="Times New Roman" panose="02020603050405020304" pitchFamily="18" charset="0"/>
              </a:rPr>
              <a:t>nat=[0-9]</a:t>
            </a:r>
            <a:r>
              <a:rPr lang="en-US" altLang="zh-CN" sz="2700" baseline="30000" dirty="0">
                <a:solidFill>
                  <a:srgbClr val="030305"/>
                </a:solidFill>
                <a:latin typeface="Times New Roman" panose="02020603050405020304" pitchFamily="18" charset="0"/>
              </a:rPr>
              <a:t>+</a:t>
            </a:r>
            <a:endParaRPr lang="en-US" altLang="zh-CN" sz="2700" baseline="300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lvl="2" indent="-394970" eaLnBrk="1" hangingPunct="1"/>
            <a:r>
              <a:rPr lang="en-US" altLang="zh-CN" sz="2700" dirty="0">
                <a:solidFill>
                  <a:srgbClr val="030305"/>
                </a:solidFill>
                <a:latin typeface="Times New Roman" panose="02020603050405020304" pitchFamily="18" charset="0"/>
              </a:rPr>
              <a:t>signedNat=(+|-)</a:t>
            </a:r>
            <a:r>
              <a:rPr lang="zh-CN" altLang="en-US" sz="2700" dirty="0">
                <a:solidFill>
                  <a:srgbClr val="030305"/>
                </a:solidFill>
                <a:latin typeface="Times New Roman" panose="02020603050405020304" pitchFamily="18" charset="0"/>
              </a:rPr>
              <a:t>？</a:t>
            </a:r>
            <a:r>
              <a:rPr lang="en-US" altLang="zh-CN" sz="2700" dirty="0">
                <a:solidFill>
                  <a:srgbClr val="030305"/>
                </a:solidFill>
                <a:latin typeface="Times New Roman" panose="02020603050405020304" pitchFamily="18" charset="0"/>
              </a:rPr>
              <a:t>nat</a:t>
            </a:r>
            <a:endParaRPr lang="en-US" altLang="zh-CN" sz="27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lvl="1" indent="-436245" eaLnBrk="1" hangingPunct="1"/>
            <a:r>
              <a:rPr lang="zh-CN" altLang="en-US" sz="2400" dirty="0">
                <a:solidFill>
                  <a:srgbClr val="030305"/>
                </a:solidFill>
              </a:rPr>
              <a:t>该表达式与下述正规表达式等价</a:t>
            </a:r>
            <a:endParaRPr lang="zh-CN" altLang="en-US" sz="2400" dirty="0">
              <a:solidFill>
                <a:srgbClr val="030305"/>
              </a:solidFill>
            </a:endParaRPr>
          </a:p>
          <a:p>
            <a:pPr lvl="2" indent="-394970" eaLnBrk="1" hangingPunct="1"/>
            <a:r>
              <a:rPr lang="en-US" altLang="zh-CN" sz="2600" dirty="0">
                <a:solidFill>
                  <a:srgbClr val="030305"/>
                </a:solidFill>
                <a:latin typeface="Times New Roman" panose="02020603050405020304" pitchFamily="18" charset="0"/>
              </a:rPr>
              <a:t>nat=[0-9]</a:t>
            </a:r>
            <a:r>
              <a:rPr lang="en-US" altLang="zh-CN" sz="2600" baseline="30000" dirty="0">
                <a:solidFill>
                  <a:srgbClr val="030305"/>
                </a:solidFill>
                <a:latin typeface="Times New Roman" panose="02020603050405020304" pitchFamily="18" charset="0"/>
              </a:rPr>
              <a:t>+</a:t>
            </a:r>
            <a:endParaRPr lang="en-US" altLang="zh-CN" sz="2600" baseline="300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lvl="2" indent="-394970" eaLnBrk="1" hangingPunct="1"/>
            <a:r>
              <a:rPr lang="en-US" altLang="zh-CN" sz="2600" dirty="0">
                <a:solidFill>
                  <a:srgbClr val="030305"/>
                </a:solidFill>
                <a:latin typeface="Times New Roman" panose="02020603050405020304" pitchFamily="18" charset="0"/>
              </a:rPr>
              <a:t>signedNat=nat| +nat| -nat</a:t>
            </a:r>
            <a:endParaRPr lang="en-US" altLang="zh-CN" sz="26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39941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6">
                                            <p:txEl>
                                              <p:charRg st="1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62246">
                                            <p:txEl>
                                              <p:charRg st="11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6">
                                            <p:txEl>
                                              <p:charRg st="3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62246">
                                            <p:txEl>
                                              <p:charRg st="37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6">
                                            <p:txEl>
                                              <p:charRg st="4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62246">
                                            <p:txEl>
                                              <p:charRg st="48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6">
                                            <p:txEl>
                                              <p:charRg st="6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62246">
                                            <p:txEl>
                                              <p:charRg st="68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6">
                                            <p:txEl>
                                              <p:charRg st="8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162246">
                                            <p:txEl>
                                              <p:charRg st="83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6">
                                            <p:txEl>
                                              <p:charRg st="9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162246">
                                            <p:txEl>
                                              <p:charRg st="94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40962" name="Rectangle 3"/>
          <p:cNvSpPr>
            <a:spLocks noRot="1"/>
          </p:cNvSpPr>
          <p:nvPr/>
        </p:nvSpPr>
        <p:spPr>
          <a:xfrm>
            <a:off x="381000" y="381000"/>
            <a:ext cx="8610600" cy="693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2.2正规表达式     </a:t>
            </a:r>
            <a:r>
              <a:rPr lang="zh-CN" altLang="en-US" sz="3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单词的描述工具</a:t>
            </a:r>
            <a:endParaRPr lang="en-US" altLang="zh-CN" sz="36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0963" name="Rectangle 5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2952750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  <a:hlinkClick r:id="rId1" action="ppaction://hlinksldjump"/>
              </a:rPr>
              <a:t>2.2.1 基本概念和术语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  <a:hlinkClick r:id="rId2" action="ppaction://hlinksldjump"/>
              </a:rPr>
              <a:t>2.2.2 </a:t>
            </a:r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正规表达式的定义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  <a:hlinkClick r:id="rId3" action="ppaction://hlinksldjump"/>
              </a:rPr>
              <a:t>2.2.3</a:t>
            </a:r>
            <a:r>
              <a:rPr lang="en-US" altLang="zh-CN" dirty="0">
                <a:solidFill>
                  <a:srgbClr val="030305"/>
                </a:solidFill>
                <a:hlinkClick r:id="rId3" action="ppaction://hlinksldjump"/>
              </a:rPr>
              <a:t> </a:t>
            </a:r>
            <a:r>
              <a:rPr lang="zh-CN" altLang="en-US" dirty="0">
                <a:solidFill>
                  <a:srgbClr val="030305"/>
                </a:solidFill>
                <a:hlinkClick r:id="rId3" action="ppaction://hlinksldjump"/>
              </a:rPr>
              <a:t>正规表达式的扩展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2.2.</a:t>
            </a:r>
            <a:r>
              <a:rPr lang="en-US" altLang="zh-CN" dirty="0">
                <a:solidFill>
                  <a:srgbClr val="030305"/>
                </a:solidFill>
                <a:hlinkClick r:id="rId4" action="ppaction://hlinksldjump"/>
              </a:rPr>
              <a:t>4</a:t>
            </a:r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 单词的正规表达式举例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  <a:hlinkClick r:id="rId5" action="ppaction://hlinksldjump"/>
              </a:rPr>
              <a:t>讨论：正规表达式的应用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4096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4096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611505" y="4941570"/>
            <a:ext cx="8208645" cy="563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https://www.runoob.com/regexp/regexp-tutorial.html</a:t>
            </a:r>
            <a:endParaRPr lang="zh-CN" altLang="en-US"/>
          </a:p>
          <a:p>
            <a:r>
              <a:rPr lang="zh-CN" altLang="en-US"/>
              <a:t>练习正规表达式的</a:t>
            </a:r>
            <a:r>
              <a:rPr lang="zh-CN" altLang="en-US"/>
              <a:t>网站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41986" name="Rectangle 6"/>
          <p:cNvSpPr>
            <a:spLocks noGrp="1" noRot="1"/>
          </p:cNvSpPr>
          <p:nvPr>
            <p:ph type="title"/>
          </p:nvPr>
        </p:nvSpPr>
        <p:spPr>
          <a:xfrm>
            <a:off x="611188" y="476250"/>
            <a:ext cx="8001000" cy="60166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2.2.</a:t>
            </a:r>
            <a:r>
              <a:rPr lang="en-US" altLang="zh-CN" b="1" dirty="0">
                <a:latin typeface="方正舒体" panose="02010601030101010101" pitchFamily="2" charset="-122"/>
              </a:rPr>
              <a:t>4</a:t>
            </a:r>
            <a:r>
              <a:rPr lang="zh-CN" altLang="en-US" b="1" dirty="0">
                <a:latin typeface="方正舒体" panose="02010601030101010101" pitchFamily="2" charset="-122"/>
              </a:rPr>
              <a:t> 单词的正规表达式举例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899082" name="Rectangle 10"/>
          <p:cNvSpPr>
            <a:spLocks noGrp="1"/>
          </p:cNvSpPr>
          <p:nvPr>
            <p:ph idx="1"/>
          </p:nvPr>
        </p:nvSpPr>
        <p:spPr>
          <a:xfrm>
            <a:off x="481013" y="1111250"/>
            <a:ext cx="8001000" cy="4318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80808"/>
                </a:solidFill>
                <a:sym typeface="Symbol" panose="05050102010706020507" pitchFamily="18" charset="2"/>
              </a:rPr>
              <a:t>程序设计语言的</a:t>
            </a:r>
            <a:r>
              <a:rPr lang="zh-CN" altLang="en-US" dirty="0">
                <a:solidFill>
                  <a:srgbClr val="FF0066"/>
                </a:solidFill>
                <a:sym typeface="Symbol" panose="05050102010706020507" pitchFamily="18" charset="2"/>
              </a:rPr>
              <a:t>单词</a:t>
            </a:r>
            <a:r>
              <a:rPr lang="zh-CN" altLang="en-US" dirty="0">
                <a:solidFill>
                  <a:srgbClr val="080808"/>
                </a:solidFill>
                <a:sym typeface="Symbol" panose="05050102010706020507" pitchFamily="18" charset="2"/>
              </a:rPr>
              <a:t>都能用</a:t>
            </a:r>
            <a:r>
              <a:rPr lang="zh-CN" altLang="en-US" dirty="0">
                <a:solidFill>
                  <a:srgbClr val="FF0066"/>
                </a:solidFill>
                <a:sym typeface="Symbol" panose="05050102010706020507" pitchFamily="18" charset="2"/>
              </a:rPr>
              <a:t>正规式进行</a:t>
            </a:r>
            <a:r>
              <a:rPr lang="zh-CN" altLang="en-US" dirty="0">
                <a:solidFill>
                  <a:srgbClr val="080808"/>
                </a:solidFill>
                <a:sym typeface="Symbol" panose="05050102010706020507" pitchFamily="18" charset="2"/>
              </a:rPr>
              <a:t>定义。</a:t>
            </a:r>
            <a:endParaRPr lang="zh-CN" altLang="en-US" dirty="0">
              <a:solidFill>
                <a:srgbClr val="080808"/>
              </a:solidFill>
              <a:sym typeface="Symbol" panose="05050102010706020507" pitchFamily="18" charset="2"/>
            </a:endParaRPr>
          </a:p>
          <a:p>
            <a:pPr lvl="1" indent="-436245" eaLnBrk="1" hangingPunct="1"/>
            <a:r>
              <a:rPr lang="zh-CN" altLang="en-US" sz="2800" dirty="0">
                <a:solidFill>
                  <a:srgbClr val="080808"/>
                </a:solidFill>
                <a:sym typeface="Symbol" panose="05050102010706020507" pitchFamily="18" charset="2"/>
              </a:rPr>
              <a:t>每一种程序设计语言都有自己的字符集（字母表）</a:t>
            </a:r>
            <a:r>
              <a:rPr lang="zh-CN" altLang="en-US" sz="2800" dirty="0">
                <a:solidFill>
                  <a:srgbClr val="030305"/>
                </a:solidFill>
                <a:sym typeface="Symbol" panose="05050102010706020507" pitchFamily="18" charset="2"/>
              </a:rPr>
              <a:t>。</a:t>
            </a:r>
            <a:endParaRPr lang="zh-CN" altLang="en-US" sz="2800" dirty="0">
              <a:solidFill>
                <a:srgbClr val="030305"/>
              </a:solidFill>
              <a:sym typeface="Symbol" panose="05050102010706020507" pitchFamily="18" charset="2"/>
            </a:endParaRPr>
          </a:p>
          <a:p>
            <a:pPr lvl="1" indent="-436245" eaLnBrk="1" hangingPunct="1"/>
            <a:r>
              <a:rPr lang="zh-CN" altLang="en-US" sz="2800" dirty="0">
                <a:solidFill>
                  <a:srgbClr val="030305"/>
                </a:solidFill>
                <a:sym typeface="Symbol" panose="05050102010706020507" pitchFamily="18" charset="2"/>
              </a:rPr>
              <a:t>语言中的各个</a:t>
            </a:r>
            <a:r>
              <a:rPr lang="zh-CN" altLang="en-US" sz="2800" dirty="0">
                <a:solidFill>
                  <a:schemeClr val="hlink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单词</a:t>
            </a:r>
            <a:r>
              <a:rPr lang="zh-CN" altLang="en-US" sz="2800" dirty="0">
                <a:solidFill>
                  <a:srgbClr val="030305"/>
                </a:solidFill>
                <a:sym typeface="Symbol" panose="05050102010706020507" pitchFamily="18" charset="2"/>
              </a:rPr>
              <a:t>或是</a:t>
            </a:r>
            <a:r>
              <a:rPr lang="zh-CN" altLang="en-US" sz="2800" dirty="0">
                <a:solidFill>
                  <a:schemeClr val="hlink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上的单个字符</a:t>
            </a:r>
            <a:r>
              <a:rPr lang="zh-CN" altLang="en-US" sz="2800" dirty="0">
                <a:solidFill>
                  <a:schemeClr val="hlink"/>
                </a:solidFill>
                <a:sym typeface="Symbol" panose="05050102010706020507" pitchFamily="18" charset="2"/>
              </a:rPr>
              <a:t>（例如</a:t>
            </a:r>
            <a:r>
              <a:rPr lang="zh-CN" altLang="en-US" sz="2800" dirty="0">
                <a:solidFill>
                  <a:srgbClr val="030305"/>
                </a:solidFill>
                <a:sym typeface="Symbol" panose="05050102010706020507" pitchFamily="18" charset="2"/>
              </a:rPr>
              <a:t>运算符、分隔符等），或是</a:t>
            </a:r>
            <a:r>
              <a:rPr lang="zh-CN" altLang="en-US" sz="2800" dirty="0">
                <a:solidFill>
                  <a:schemeClr val="hlink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上的字符串</a:t>
            </a:r>
            <a:r>
              <a:rPr lang="zh-CN" altLang="en-US" sz="2800" dirty="0">
                <a:solidFill>
                  <a:schemeClr val="hlink"/>
                </a:solidFill>
                <a:sym typeface="Symbol" panose="05050102010706020507" pitchFamily="18" charset="2"/>
              </a:rPr>
              <a:t>（</a:t>
            </a:r>
            <a:r>
              <a:rPr lang="zh-CN" altLang="en-US" sz="2800" dirty="0">
                <a:solidFill>
                  <a:srgbClr val="030305"/>
                </a:solidFill>
                <a:sym typeface="Symbol" panose="05050102010706020507" pitchFamily="18" charset="2"/>
              </a:rPr>
              <a:t>如常数、标示符和关键字等）。</a:t>
            </a:r>
            <a:endParaRPr lang="zh-CN" altLang="en-US" sz="2800" dirty="0">
              <a:solidFill>
                <a:srgbClr val="030305"/>
              </a:solidFill>
              <a:sym typeface="Symbol" panose="05050102010706020507" pitchFamily="18" charset="2"/>
            </a:endParaRPr>
          </a:p>
          <a:p>
            <a:pPr lvl="1" indent="-436245" eaLnBrk="1" hangingPunct="1"/>
            <a:r>
              <a:rPr lang="zh-CN" altLang="en-US" sz="2800" dirty="0">
                <a:solidFill>
                  <a:srgbClr val="080808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由正规式对相应的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单词类进行描述。</a:t>
            </a:r>
            <a:endParaRPr lang="zh-CN" altLang="en-US" sz="2800" dirty="0">
              <a:solidFill>
                <a:srgbClr val="FF0066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030305"/>
                </a:solidFill>
                <a:hlinkClick r:id="rId1" action="ppaction://hlinkfile"/>
              </a:rPr>
              <a:t>c-</a:t>
            </a:r>
            <a:r>
              <a:rPr lang="zh-CN" altLang="en-US" dirty="0">
                <a:solidFill>
                  <a:srgbClr val="030305"/>
                </a:solidFill>
                <a:hlinkClick r:id="rId1" action="ppaction://hlinkfile"/>
              </a:rPr>
              <a:t>语言的词法</a:t>
            </a:r>
            <a:endParaRPr lang="en-US" altLang="zh-CN" dirty="0">
              <a:solidFill>
                <a:srgbClr val="03030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074" name="Ink 8"/>
              <p14:cNvContentPartPr/>
              <p14:nvPr/>
            </p14:nvContentPartPr>
            <p14:xfrm>
              <a:off x="1893887" y="3786188"/>
              <a:ext cx="1473200" cy="661987"/>
            </p14:xfrm>
          </p:contentPart>
        </mc:Choice>
        <mc:Fallback xmlns="">
          <p:pic>
            <p:nvPicPr>
              <p:cNvPr id="3074" name="Ink 8"/>
            </p:nvPicPr>
            <p:blipFill>
              <a:blip r:embed="rId3"/>
            </p:blipFill>
            <p:spPr>
              <a:xfrm>
                <a:off x="1893887" y="3786188"/>
                <a:ext cx="1473200" cy="6619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075" name="Ink 9"/>
              <p14:cNvContentPartPr/>
              <p14:nvPr/>
            </p14:nvContentPartPr>
            <p14:xfrm>
              <a:off x="4473575" y="4483100"/>
              <a:ext cx="928688" cy="1588"/>
            </p14:xfrm>
          </p:contentPart>
        </mc:Choice>
        <mc:Fallback xmlns="">
          <p:pic>
            <p:nvPicPr>
              <p:cNvPr id="3075" name="Ink 9"/>
            </p:nvPicPr>
            <p:blipFill>
              <a:blip r:embed="rId5"/>
            </p:blipFill>
            <p:spPr>
              <a:xfrm>
                <a:off x="4473575" y="4483100"/>
                <a:ext cx="928688" cy="1588"/>
              </a:xfrm>
              <a:prstGeom prst="rect"/>
            </p:spPr>
          </p:pic>
        </mc:Fallback>
      </mc:AlternateContent>
      <p:sp>
        <p:nvSpPr>
          <p:cNvPr id="41990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41991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2">
                                            <p:txEl>
                                              <p:charRg st="46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99082">
                                            <p:txEl>
                                              <p:charRg st="46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2">
                                            <p:txEl>
                                              <p:charRg st="10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99082">
                                            <p:txEl>
                                              <p:charRg st="100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2">
                                            <p:txEl>
                                              <p:charRg st="11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899082">
                                            <p:txEl>
                                              <p:charRg st="117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8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43010" name="Rectangle 4"/>
          <p:cNvSpPr>
            <a:spLocks noGrp="1"/>
          </p:cNvSpPr>
          <p:nvPr>
            <p:ph type="title"/>
          </p:nvPr>
        </p:nvSpPr>
        <p:spPr>
          <a:xfrm>
            <a:off x="468313" y="231775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2.2.</a:t>
            </a:r>
            <a:r>
              <a:rPr lang="en-US" altLang="zh-CN" b="1" dirty="0">
                <a:latin typeface="方正舒体" panose="02010601030101010101" pitchFamily="2" charset="-122"/>
              </a:rPr>
              <a:t>4</a:t>
            </a:r>
            <a:r>
              <a:rPr lang="zh-CN" altLang="en-US" b="1" dirty="0">
                <a:latin typeface="方正舒体" panose="02010601030101010101" pitchFamily="2" charset="-122"/>
              </a:rPr>
              <a:t> 单词的正规表达式举例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43014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8001000" cy="4822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保留字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reserved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1" lang="zh-CN" altLang="en-US" sz="3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67105" marR="0" lvl="1" indent="-4953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reserved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=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else|if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 |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int|return|void|while</a:t>
            </a:r>
            <a:endParaRPr kumimoji="1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ea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 startAt="2"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标示符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C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语言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C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语言标示符是字母和数字组成的序列，第一个字符必须是字母，下划线视为字母，且字母区分大小写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67105" marR="0" lvl="1" indent="-4953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letter=“_” | [a-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zA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-Z]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967105" marR="0" lvl="1" indent="-4953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digit=[0-9]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967105" marR="0" lvl="1" indent="-4953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identifier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=letter(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letter|digit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)*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一个和若干下划线“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-”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、 “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--”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是合法的标示符号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一个下划线“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-”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后跟一个数字是合法的标示符号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</p:txBody>
      </p:sp>
      <p:sp>
        <p:nvSpPr>
          <p:cNvPr id="4301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4301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109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3014">
                                            <p:txEl>
                                              <p:charRg st="109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131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3014">
                                            <p:txEl>
                                              <p:charRg st="131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143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3014">
                                            <p:txEl>
                                              <p:charRg st="143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176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3014">
                                            <p:txEl>
                                              <p:charRg st="176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202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43014">
                                            <p:txEl>
                                              <p:charRg st="202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44035" name="Rectangle 4"/>
          <p:cNvSpPr>
            <a:spLocks noGrp="1"/>
          </p:cNvSpPr>
          <p:nvPr>
            <p:ph type="title"/>
          </p:nvPr>
        </p:nvSpPr>
        <p:spPr>
          <a:xfrm>
            <a:off x="468313" y="231775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2.2.</a:t>
            </a:r>
            <a:r>
              <a:rPr lang="en-US" altLang="zh-CN" b="1" dirty="0">
                <a:latin typeface="方正舒体" panose="02010601030101010101" pitchFamily="2" charset="-122"/>
              </a:rPr>
              <a:t>4</a:t>
            </a:r>
            <a:r>
              <a:rPr lang="zh-CN" altLang="en-US" b="1" dirty="0">
                <a:latin typeface="方正舒体" panose="02010601030101010101" pitchFamily="2" charset="-122"/>
              </a:rPr>
              <a:t> 单词的正规表达式举例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43014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8001000" cy="4822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 startAt="2"/>
              <a:defRPr/>
            </a:pPr>
            <a:r>
              <a:rPr kumimoji="1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标示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符</a:t>
            </a:r>
            <a:r>
              <a:rPr kumimoji="1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Java</a:t>
            </a:r>
            <a:r>
              <a:rPr kumimoji="1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语言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C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语言标示符是字母和数字组成的序列，第一个字符必须是字母，下划线视为字母，且字母区分大小写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67105" marR="0" lvl="1" indent="-4953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java_id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=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JavaLetter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JavaLetterOrDigit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*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967105" marR="0" lvl="1" indent="-4953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JavaLetter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363980" marR="0" lvl="2" indent="-4953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zh-CN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True: </a:t>
            </a:r>
            <a:r>
              <a:rPr kumimoji="0" lang="en-US" altLang="zh-CN" sz="2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Character.isJavaIdentifierStart</a:t>
            </a:r>
            <a:r>
              <a:rPr kumimoji="0" lang="en-US" altLang="zh-CN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zh-CN" sz="2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altLang="zh-CN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1" lang="en-US" altLang="zh-CN" sz="3500" b="1" i="0" u="none" strike="noStrike" kern="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967105" marR="0" lvl="1" indent="-4953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JavaLetterOrDigit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363980" marR="0" lvl="2" indent="-4953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zh-CN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Character.isJavaIdentifierPart</a:t>
            </a:r>
            <a:r>
              <a:rPr kumimoji="0" lang="en-US" altLang="zh-CN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</a:t>
            </a:r>
            <a:r>
              <a:rPr kumimoji="0" lang="en-US" altLang="zh-CN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altLang="zh-CN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0" lang="en-US" altLang="zh-CN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03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44038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5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3014">
                                            <p:txEl>
                                              <p:charRg st="59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97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3014">
                                            <p:txEl>
                                              <p:charRg st="97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10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3014">
                                            <p:txEl>
                                              <p:charRg st="108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151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3014">
                                            <p:txEl>
                                              <p:charRg st="151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169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43014">
                                            <p:txEl>
                                              <p:charRg st="169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8194" name="Rectangle 5"/>
          <p:cNvSpPr>
            <a:spLocks noGrp="1"/>
          </p:cNvSpPr>
          <p:nvPr>
            <p:ph type="title"/>
          </p:nvPr>
        </p:nvSpPr>
        <p:spPr>
          <a:xfrm>
            <a:off x="539750" y="260350"/>
            <a:ext cx="8001000" cy="6762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2.1 词法分析器的作用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12646" name="Rectangle 6"/>
          <p:cNvSpPr>
            <a:spLocks noGrp="1"/>
          </p:cNvSpPr>
          <p:nvPr>
            <p:ph idx="1"/>
          </p:nvPr>
        </p:nvSpPr>
        <p:spPr>
          <a:xfrm>
            <a:off x="468313" y="1196975"/>
            <a:ext cx="8001000" cy="44640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80808"/>
                </a:solidFill>
              </a:rPr>
              <a:t>词法分析器的输出:</a:t>
            </a:r>
            <a:r>
              <a:rPr lang="zh-CN" altLang="en-US" dirty="0">
                <a:solidFill>
                  <a:srgbClr val="030305"/>
                </a:solidFill>
              </a:rPr>
              <a:t>   </a:t>
            </a:r>
            <a:r>
              <a:rPr lang="en-US" altLang="zh-CN" dirty="0">
                <a:solidFill>
                  <a:srgbClr val="FF0066"/>
                </a:solidFill>
              </a:rPr>
              <a:t>token</a:t>
            </a:r>
            <a:r>
              <a:rPr lang="zh-CN" altLang="en-US" dirty="0">
                <a:solidFill>
                  <a:srgbClr val="030305"/>
                </a:solidFill>
              </a:rPr>
              <a:t>序列，</a:t>
            </a:r>
            <a:r>
              <a:rPr lang="zh-CN" altLang="en-US" dirty="0">
                <a:solidFill>
                  <a:srgbClr val="080808"/>
                </a:solidFill>
              </a:rPr>
              <a:t>每个</a:t>
            </a:r>
            <a:r>
              <a:rPr lang="en-US" altLang="zh-CN" dirty="0">
                <a:solidFill>
                  <a:srgbClr val="080808"/>
                </a:solidFill>
              </a:rPr>
              <a:t>token</a:t>
            </a:r>
            <a:r>
              <a:rPr lang="zh-CN" altLang="en-US" dirty="0">
                <a:solidFill>
                  <a:srgbClr val="080808"/>
                </a:solidFill>
              </a:rPr>
              <a:t>包括两个方面的内容：</a:t>
            </a:r>
            <a:endParaRPr lang="zh-CN" altLang="en-US" dirty="0">
              <a:solidFill>
                <a:srgbClr val="080808"/>
              </a:solidFill>
            </a:endParaRPr>
          </a:p>
          <a:p>
            <a:pPr lvl="1" indent="-436245" eaLnBrk="1" hangingPunct="1"/>
            <a:r>
              <a:rPr lang="en-US" altLang="zh-CN" sz="3000" dirty="0">
                <a:solidFill>
                  <a:srgbClr val="FF0066"/>
                </a:solidFill>
                <a:latin typeface="Times New Roman" panose="02020603050405020304" pitchFamily="18" charset="0"/>
              </a:rPr>
              <a:t>Token</a:t>
            </a:r>
            <a:r>
              <a:rPr lang="en-US" altLang="zh-CN" sz="2800" dirty="0">
                <a:solidFill>
                  <a:srgbClr val="030305"/>
                </a:solidFill>
              </a:rPr>
              <a:t>=</a:t>
            </a:r>
            <a:r>
              <a:rPr lang="zh-CN" altLang="en-US" sz="2800" dirty="0">
                <a:solidFill>
                  <a:srgbClr val="FF006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字符串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zh-CN" altLang="en-US" sz="2800" dirty="0">
                <a:solidFill>
                  <a:srgbClr val="FF006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词义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r>
              <a:rPr lang="zh-CN" altLang="en-US" sz="2800" dirty="0">
                <a:solidFill>
                  <a:srgbClr val="FF006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类型</a:t>
            </a:r>
            <a:r>
              <a:rPr lang="zh-CN" altLang="en-US" sz="2800" dirty="0">
                <a:solidFill>
                  <a:srgbClr val="FF1F7A"/>
                </a:solidFill>
              </a:rPr>
              <a:t>（</a:t>
            </a:r>
            <a:r>
              <a:rPr lang="zh-CN" altLang="en-US" sz="2800" dirty="0">
                <a:solidFill>
                  <a:srgbClr val="FF006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词法</a:t>
            </a:r>
            <a:r>
              <a:rPr lang="zh-CN" altLang="en-US" sz="2800" dirty="0">
                <a:solidFill>
                  <a:srgbClr val="FF1F7A"/>
                </a:solidFill>
              </a:rPr>
              <a:t>）</a:t>
            </a:r>
            <a:endParaRPr lang="en-US" altLang="zh-CN" sz="2800" dirty="0">
              <a:solidFill>
                <a:srgbClr val="FF1F7A"/>
              </a:solidFill>
            </a:endParaRPr>
          </a:p>
          <a:p>
            <a:pPr lvl="2" indent="-394970" eaLnBrk="1" hangingPunct="1"/>
            <a:r>
              <a:rPr lang="en-US" altLang="zh-CN" sz="2500" dirty="0">
                <a:solidFill>
                  <a:srgbClr val="FF1F7A"/>
                </a:solidFill>
              </a:rPr>
              <a:t>Token</a:t>
            </a:r>
            <a:r>
              <a:rPr lang="zh-CN" altLang="en-US" sz="2500" dirty="0">
                <a:solidFill>
                  <a:srgbClr val="FF1F7A"/>
                </a:solidFill>
              </a:rPr>
              <a:t>举例</a:t>
            </a:r>
            <a:endParaRPr lang="en-US" altLang="zh-CN" sz="2500" dirty="0">
              <a:solidFill>
                <a:srgbClr val="FF1F7A"/>
              </a:solidFill>
            </a:endParaRPr>
          </a:p>
          <a:p>
            <a:pPr lvl="3" eaLnBrk="1" hangingPunct="1"/>
            <a:r>
              <a:rPr lang="en-US" altLang="zh-CN" sz="2500" dirty="0">
                <a:solidFill>
                  <a:srgbClr val="030305"/>
                </a:solidFill>
                <a:latin typeface="Times New Roman" panose="02020603050405020304" pitchFamily="18" charset="0"/>
              </a:rPr>
              <a:t>if     </a:t>
            </a:r>
            <a:r>
              <a:rPr lang="zh-CN" altLang="en-US" sz="2500" dirty="0">
                <a:solidFill>
                  <a:srgbClr val="030305"/>
                </a:solidFill>
                <a:latin typeface="Times New Roman" panose="02020603050405020304" pitchFamily="18" charset="0"/>
              </a:rPr>
              <a:t>关键字</a:t>
            </a:r>
            <a:endParaRPr lang="en-US" altLang="zh-CN" sz="25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lvl="3" eaLnBrk="1" hangingPunct="1"/>
            <a:r>
              <a:rPr lang="en-US" altLang="zh-CN" sz="2500" dirty="0">
                <a:solidFill>
                  <a:srgbClr val="030305"/>
                </a:solidFill>
                <a:latin typeface="Times New Roman" panose="02020603050405020304" pitchFamily="18" charset="0"/>
              </a:rPr>
              <a:t>y      </a:t>
            </a:r>
            <a:r>
              <a:rPr lang="zh-CN" altLang="en-US" sz="2500" dirty="0">
                <a:solidFill>
                  <a:srgbClr val="030305"/>
                </a:solidFill>
                <a:latin typeface="Times New Roman" panose="02020603050405020304" pitchFamily="18" charset="0"/>
              </a:rPr>
              <a:t>标识符</a:t>
            </a:r>
            <a:endParaRPr lang="en-US" altLang="zh-CN" sz="25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lvl="3" eaLnBrk="1" hangingPunct="1"/>
            <a:r>
              <a:rPr lang="en-US" altLang="zh-CN" sz="2500" dirty="0">
                <a:solidFill>
                  <a:srgbClr val="030305"/>
                </a:solidFill>
                <a:latin typeface="Times New Roman" panose="02020603050405020304" pitchFamily="18" charset="0"/>
              </a:rPr>
              <a:t>=      </a:t>
            </a:r>
            <a:r>
              <a:rPr lang="zh-CN" altLang="en-US" sz="2500" dirty="0">
                <a:solidFill>
                  <a:srgbClr val="030305"/>
                </a:solidFill>
                <a:latin typeface="Times New Roman" panose="02020603050405020304" pitchFamily="18" charset="0"/>
              </a:rPr>
              <a:t>操作符</a:t>
            </a:r>
            <a:endParaRPr lang="en-US" altLang="zh-CN" sz="25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lvl="3" eaLnBrk="1" hangingPunct="1"/>
            <a:r>
              <a:rPr lang="en-US" altLang="zh-CN" sz="2500" dirty="0">
                <a:solidFill>
                  <a:srgbClr val="030305"/>
                </a:solidFill>
                <a:latin typeface="Times New Roman" panose="02020603050405020304" pitchFamily="18" charset="0"/>
              </a:rPr>
              <a:t>3      </a:t>
            </a:r>
            <a:r>
              <a:rPr lang="zh-CN" altLang="en-US" sz="2500" dirty="0">
                <a:solidFill>
                  <a:srgbClr val="030305"/>
                </a:solidFill>
                <a:latin typeface="Times New Roman" panose="02020603050405020304" pitchFamily="18" charset="0"/>
              </a:rPr>
              <a:t>数字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 lvl="1" indent="-436245" eaLnBrk="1" hangingPunct="1"/>
            <a:r>
              <a:rPr lang="en-US" altLang="zh-CN" dirty="0">
                <a:latin typeface="Times New Roman" panose="02020603050405020304" pitchFamily="18" charset="0"/>
                <a:hlinkClick r:id="rId1" action="ppaction://hlinksldjump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hlinkClick r:id="rId1" action="ppaction://hlinksldjump"/>
              </a:rPr>
              <a:t>举例</a:t>
            </a:r>
            <a:r>
              <a:rPr lang="en-US" altLang="zh-CN" dirty="0">
                <a:latin typeface="Times New Roman" panose="02020603050405020304" pitchFamily="18" charset="0"/>
              </a:rPr>
              <a:t>(107</a:t>
            </a:r>
            <a:r>
              <a:rPr lang="zh-CN" altLang="en-US" dirty="0">
                <a:latin typeface="Times New Roman" panose="02020603050405020304" pitchFamily="18" charset="0"/>
              </a:rPr>
              <a:t>种单词类型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96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819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charRg st="3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charRg st="5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charRg st="6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charRg st="7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charRg st="10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charRg st="11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46">
                                            <p:txEl>
                                              <p:charRg st="11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46">
                                            <p:txEl>
                                              <p:charRg st="11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574675" y="231775"/>
            <a:ext cx="8001000" cy="820738"/>
          </a:xfrm>
        </p:spPr>
        <p:txBody>
          <a:bodyPr vert="horz" wrap="square" lIns="91440" tIns="45720" rIns="91440" bIns="45720" anchor="b" anchorCtr="0"/>
          <a:p>
            <a:r>
              <a:rPr lang="zh-CN" altLang="en-US" dirty="0">
                <a:solidFill>
                  <a:srgbClr val="030305"/>
                </a:solidFill>
              </a:rPr>
              <a:t>实数</a:t>
            </a:r>
            <a:r>
              <a:rPr lang="en-US" altLang="zh-CN" dirty="0">
                <a:solidFill>
                  <a:srgbClr val="3333FF"/>
                </a:solidFill>
              </a:rPr>
              <a:t>R</a:t>
            </a:r>
            <a:r>
              <a:rPr lang="zh-CN" altLang="en-US" dirty="0">
                <a:solidFill>
                  <a:srgbClr val="3333FF"/>
                </a:solidFill>
              </a:rPr>
              <a:t>（</a:t>
            </a:r>
            <a:r>
              <a:rPr lang="en-US" altLang="zh-CN" dirty="0">
                <a:solidFill>
                  <a:srgbClr val="3333FF"/>
                </a:solidFill>
              </a:rPr>
              <a:t>Java: float+double</a:t>
            </a:r>
            <a:r>
              <a:rPr lang="zh-CN" altLang="en-US" dirty="0">
                <a:solidFill>
                  <a:srgbClr val="3333FF"/>
                </a:solidFill>
              </a:rPr>
              <a:t>）举例</a:t>
            </a:r>
            <a:r>
              <a:rPr lang="zh-CN" altLang="en-US" dirty="0">
                <a:solidFill>
                  <a:srgbClr val="030305"/>
                </a:solidFill>
              </a:rPr>
              <a:t>：</a:t>
            </a:r>
            <a:endParaRPr lang="zh-CN" altLang="en-US" dirty="0"/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566738" y="1196975"/>
            <a:ext cx="8362950" cy="4822825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/>
              <a:t>int</a:t>
            </a:r>
            <a:r>
              <a:rPr lang="zh-CN" altLang="en-US" sz="2400" dirty="0"/>
              <a:t> </a:t>
            </a:r>
            <a:r>
              <a:rPr lang="en-US" altLang="zh-CN" sz="2400" dirty="0"/>
              <a:t>x = 32; //</a:t>
            </a:r>
            <a:r>
              <a:rPr lang="zh-CN" altLang="en-US" sz="2400" dirty="0"/>
              <a:t>默认：</a:t>
            </a:r>
            <a:r>
              <a:rPr lang="en-US" altLang="zh-CN" sz="2400" u="sng" dirty="0"/>
              <a:t>int</a:t>
            </a:r>
            <a:r>
              <a:rPr lang="zh-CN" altLang="en-US" sz="2400" u="sng" dirty="0"/>
              <a:t>类型</a:t>
            </a:r>
            <a:endParaRPr lang="zh-CN" altLang="en-US" sz="2400" u="sng" dirty="0"/>
          </a:p>
          <a:p>
            <a:r>
              <a:rPr lang="en-US" altLang="zh-CN" sz="2400" dirty="0"/>
              <a:t>int</a:t>
            </a:r>
            <a:r>
              <a:rPr lang="zh-CN" altLang="en-US" sz="2400" dirty="0"/>
              <a:t> </a:t>
            </a:r>
            <a:r>
              <a:rPr lang="en-US" altLang="zh-CN" sz="2400" u="sng" dirty="0"/>
              <a:t>x0 = 3e2 //</a:t>
            </a:r>
            <a:r>
              <a:rPr lang="zh-CN" altLang="en-US" sz="2400" u="sng" dirty="0"/>
              <a:t>默认</a:t>
            </a:r>
            <a:r>
              <a:rPr lang="en-US" altLang="zh-CN" sz="2400" u="sng" dirty="0"/>
              <a:t>double</a:t>
            </a:r>
            <a:r>
              <a:rPr lang="zh-CN" altLang="en-US" sz="2400" u="sng" dirty="0"/>
              <a:t>类型，报语法错误，操作不兼容</a:t>
            </a:r>
            <a:endParaRPr lang="zh-CN" altLang="en-US" sz="2400" u="sng" dirty="0"/>
          </a:p>
          <a:p>
            <a:r>
              <a:rPr lang="en-US" altLang="zh-CN" sz="2400" dirty="0"/>
              <a:t>float x1 = +004f; //float</a:t>
            </a:r>
            <a:r>
              <a:rPr lang="zh-CN" altLang="en-US" sz="2400" dirty="0"/>
              <a:t>类型</a:t>
            </a:r>
            <a:endParaRPr lang="zh-CN" altLang="en-US" sz="2400" dirty="0"/>
          </a:p>
          <a:p>
            <a:r>
              <a:rPr lang="en-US" altLang="zh-CN" sz="2400" dirty="0"/>
              <a:t>float x2 = -00.0f; //float</a:t>
            </a:r>
            <a:r>
              <a:rPr lang="zh-CN" altLang="en-US" sz="2400" dirty="0"/>
              <a:t>类型</a:t>
            </a:r>
            <a:endParaRPr lang="zh-CN" altLang="en-US" sz="2400" dirty="0"/>
          </a:p>
          <a:p>
            <a:r>
              <a:rPr lang="en-US" altLang="zh-CN" sz="2400" dirty="0"/>
              <a:t>float x3= 0.9e3f; //float</a:t>
            </a:r>
            <a:r>
              <a:rPr lang="zh-CN" altLang="en-US" sz="2400" dirty="0"/>
              <a:t>类型</a:t>
            </a:r>
            <a:endParaRPr lang="zh-CN" altLang="en-US" sz="2400" dirty="0"/>
          </a:p>
          <a:p>
            <a:r>
              <a:rPr lang="en-US" altLang="zh-CN" sz="2400" dirty="0"/>
              <a:t>float x4= </a:t>
            </a:r>
            <a:r>
              <a:rPr lang="en-US" altLang="zh-CN" sz="2400" u="sng" dirty="0"/>
              <a:t>0.9e-3; // </a:t>
            </a:r>
            <a:r>
              <a:rPr lang="zh-CN" altLang="en-US" sz="2400" u="sng" dirty="0"/>
              <a:t>默认</a:t>
            </a:r>
            <a:r>
              <a:rPr lang="en-US" altLang="zh-CN" sz="2400" u="sng" dirty="0"/>
              <a:t>:double ,</a:t>
            </a:r>
            <a:r>
              <a:rPr lang="zh-CN" altLang="en-US" sz="2400" u="sng" dirty="0"/>
              <a:t>报语法错误，操作不兼容</a:t>
            </a:r>
            <a:endParaRPr lang="zh-CN" altLang="en-US" sz="2400" u="sng" dirty="0"/>
          </a:p>
          <a:p>
            <a:r>
              <a:rPr lang="en-US" altLang="zh-CN" sz="2400" dirty="0"/>
              <a:t>float x5= 0.9e+3f;//float</a:t>
            </a:r>
            <a:r>
              <a:rPr lang="zh-CN" altLang="en-US" sz="2400" dirty="0"/>
              <a:t>类型</a:t>
            </a:r>
            <a:endParaRPr lang="en-US" altLang="zh-CN" sz="2400" dirty="0"/>
          </a:p>
          <a:p>
            <a:r>
              <a:rPr lang="en-US" altLang="zh-CN" sz="2400" dirty="0"/>
              <a:t>float x6= </a:t>
            </a:r>
            <a:r>
              <a:rPr lang="en-US" altLang="zh-CN" sz="2400" u="sng" dirty="0"/>
              <a:t>0.9;  //</a:t>
            </a:r>
            <a:r>
              <a:rPr lang="zh-CN" altLang="en-US" sz="2400" u="sng" dirty="0"/>
              <a:t>默认</a:t>
            </a:r>
            <a:r>
              <a:rPr lang="en-US" altLang="zh-CN" sz="2400" u="sng" dirty="0"/>
              <a:t>:double ,</a:t>
            </a:r>
            <a:r>
              <a:rPr lang="zh-CN" altLang="en-US" sz="2400" u="sng" dirty="0"/>
              <a:t>报语法错误，操作不兼容</a:t>
            </a:r>
            <a:endParaRPr lang="zh-CN" altLang="en-US" sz="2400" u="sng" dirty="0"/>
          </a:p>
          <a:p>
            <a:r>
              <a:rPr lang="en-US" altLang="zh-CN" sz="2400" dirty="0"/>
              <a:t>double x7 = 9E-4f;// float</a:t>
            </a:r>
            <a:endParaRPr lang="en-US" altLang="zh-CN" sz="2400" dirty="0"/>
          </a:p>
          <a:p>
            <a:r>
              <a:rPr lang="en-US" altLang="zh-CN" sz="2400" dirty="0"/>
              <a:t>double x8 = 3.e4;//</a:t>
            </a:r>
            <a:r>
              <a:rPr lang="zh-CN" altLang="en-US" sz="2400" dirty="0"/>
              <a:t>默认： </a:t>
            </a:r>
            <a:r>
              <a:rPr lang="en-US" altLang="zh-CN" sz="2400" u="sng" dirty="0"/>
              <a:t>double</a:t>
            </a:r>
            <a:endParaRPr lang="en-US" altLang="zh-CN" sz="2400" u="sng" dirty="0"/>
          </a:p>
          <a:p>
            <a:r>
              <a:rPr lang="en-US" altLang="zh-CN" sz="2400" dirty="0"/>
              <a:t>double x9 = .3;//</a:t>
            </a:r>
            <a:r>
              <a:rPr lang="zh-CN" altLang="en-US" sz="2400" dirty="0"/>
              <a:t>默认： </a:t>
            </a:r>
            <a:r>
              <a:rPr lang="en-US" altLang="zh-CN" sz="2400" u="sng" dirty="0"/>
              <a:t>double</a:t>
            </a:r>
            <a:endParaRPr lang="zh-CN" altLang="en-US" sz="2400" u="sng" dirty="0"/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45060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45061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sp>
        <p:nvSpPr>
          <p:cNvPr id="45062" name="AutoShape 5">
            <a:hlinkClick r:id="rId1" action="ppaction://hlinksldjump"/>
          </p:cNvPr>
          <p:cNvSpPr/>
          <p:nvPr/>
        </p:nvSpPr>
        <p:spPr>
          <a:xfrm>
            <a:off x="7929563" y="5643563"/>
            <a:ext cx="720725" cy="425450"/>
          </a:xfrm>
          <a:prstGeom prst="curvedDownArrow">
            <a:avLst>
              <a:gd name="adj1" fmla="val 39997"/>
              <a:gd name="adj2" fmla="val 59573"/>
              <a:gd name="adj3" fmla="val 33328"/>
            </a:avLst>
          </a:prstGeom>
          <a:noFill/>
          <a:ln w="9525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46082" name="Rectangle 3"/>
          <p:cNvSpPr>
            <a:spLocks noGrp="1"/>
          </p:cNvSpPr>
          <p:nvPr>
            <p:ph type="title"/>
          </p:nvPr>
        </p:nvSpPr>
        <p:spPr>
          <a:xfrm>
            <a:off x="574675" y="231775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2.2.</a:t>
            </a:r>
            <a:r>
              <a:rPr lang="en-US" altLang="zh-CN" b="1" dirty="0">
                <a:latin typeface="方正舒体" panose="02010601030101010101" pitchFamily="2" charset="-122"/>
              </a:rPr>
              <a:t>4</a:t>
            </a:r>
            <a:r>
              <a:rPr lang="zh-CN" altLang="en-US" b="1" dirty="0">
                <a:latin typeface="方正舒体" panose="02010601030101010101" pitchFamily="2" charset="-122"/>
              </a:rPr>
              <a:t> 单词的正规表达式举例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en-US" altLang="zh-CN" b="1" dirty="0">
              <a:latin typeface="方正舒体" panose="02010601030101010101" pitchFamily="2" charset="-122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509588" y="1096963"/>
            <a:ext cx="8634413" cy="4635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 startAt="3"/>
              <a:defRPr/>
            </a:pPr>
            <a:r>
              <a:rPr kumimoji="1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实数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Java: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float+double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1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 </a:t>
            </a:r>
            <a:endParaRPr kumimoji="1" lang="zh-CN" altLang="en-US" sz="21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[0-9]</a:t>
            </a:r>
            <a:r>
              <a:rPr kumimoji="1" lang="en-US" altLang="zh-CN" sz="2000" b="1" i="0" u="none" strike="noStrike" kern="0" cap="none" spc="0" normalizeH="0" baseline="3000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     </a:t>
            </a:r>
            <a:endParaRPr kumimoji="1" lang="en-US" altLang="zh-CN" sz="2000" b="1" i="0" u="none" strike="noStrike" kern="0" cap="none" spc="0" normalizeH="0" baseline="3000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signed=(+|-|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ε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R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signed  (“ f ” | “ F ”)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| signed  (“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e”|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signed  (“f ” | 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F”|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ε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|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signed|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ε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“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(“f” | 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F”|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ε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| signed“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 (“ f ” | 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F”|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ε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|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signed|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ε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“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e|E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signed (“f” | 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F”|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ε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| signed  “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(“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e”|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signed (“f” | 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F”|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ε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简化？书写其它的正规表达式？进一步论证其正确性？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8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4608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sp>
        <p:nvSpPr>
          <p:cNvPr id="46086" name="云形标注 2"/>
          <p:cNvSpPr/>
          <p:nvPr/>
        </p:nvSpPr>
        <p:spPr>
          <a:xfrm>
            <a:off x="4932363" y="1700213"/>
            <a:ext cx="719137" cy="215900"/>
          </a:xfrm>
          <a:prstGeom prst="cloudCallout">
            <a:avLst>
              <a:gd name="adj1" fmla="val -20833"/>
              <a:gd name="adj2" fmla="val 62500"/>
            </a:avLst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" name="云形标注 3"/>
          <p:cNvSpPr/>
          <p:nvPr/>
        </p:nvSpPr>
        <p:spPr bwMode="auto">
          <a:xfrm>
            <a:off x="3276600" y="1412875"/>
            <a:ext cx="960438" cy="647700"/>
          </a:xfrm>
          <a:prstGeom prst="cloudCallout">
            <a:avLst>
              <a:gd name="adj1" fmla="val -25219"/>
              <a:gd name="adj2" fmla="val 78625"/>
            </a:avLst>
          </a:prstGeom>
          <a:noFill/>
          <a:ln w="15875" cap="flat" cmpd="sng" algn="ctr">
            <a:solidFill>
              <a:srgbClr val="FF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32f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70" name="云形标注 10"/>
          <p:cNvSpPr/>
          <p:nvPr/>
        </p:nvSpPr>
        <p:spPr>
          <a:xfrm>
            <a:off x="4500563" y="1700213"/>
            <a:ext cx="1223962" cy="649287"/>
          </a:xfrm>
          <a:prstGeom prst="cloudCallout">
            <a:avLst>
              <a:gd name="adj1" fmla="val -40241"/>
              <a:gd name="adj2" fmla="val 71907"/>
            </a:avLst>
          </a:prstGeom>
          <a:noFill/>
          <a:ln w="15875" cap="flat" cmpd="sng">
            <a:solidFill>
              <a:srgbClr val="FF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latin typeface="Verdana" panose="020B0604030504040204" pitchFamily="34" charset="0"/>
              </a:rPr>
              <a:t>3e2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0971" name="云形标注 11"/>
          <p:cNvSpPr/>
          <p:nvPr/>
        </p:nvSpPr>
        <p:spPr>
          <a:xfrm>
            <a:off x="6553200" y="2189163"/>
            <a:ext cx="1790700" cy="647700"/>
          </a:xfrm>
          <a:prstGeom prst="cloudCallout">
            <a:avLst>
              <a:gd name="adj1" fmla="val -148509"/>
              <a:gd name="adj2" fmla="val 67875"/>
            </a:avLst>
          </a:prstGeom>
          <a:noFill/>
          <a:ln w="15875" cap="flat" cmpd="sng">
            <a:solidFill>
              <a:srgbClr val="FF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latin typeface="Verdana" panose="020B0604030504040204" pitchFamily="34" charset="0"/>
              </a:rPr>
              <a:t>.3, 2.3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0972" name="云形标注 12"/>
          <p:cNvSpPr/>
          <p:nvPr/>
        </p:nvSpPr>
        <p:spPr>
          <a:xfrm>
            <a:off x="4483100" y="3068638"/>
            <a:ext cx="839788" cy="454025"/>
          </a:xfrm>
          <a:prstGeom prst="cloudCallout">
            <a:avLst>
              <a:gd name="adj1" fmla="val -112588"/>
              <a:gd name="adj2" fmla="val 6449"/>
            </a:avLst>
          </a:prstGeom>
          <a:noFill/>
          <a:ln w="15875" cap="flat" cmpd="sng">
            <a:solidFill>
              <a:srgbClr val="FF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latin typeface="Verdana" panose="020B0604030504040204" pitchFamily="34" charset="0"/>
              </a:rPr>
              <a:t>2.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0973" name="云形标注 13"/>
          <p:cNvSpPr/>
          <p:nvPr/>
        </p:nvSpPr>
        <p:spPr>
          <a:xfrm>
            <a:off x="6689725" y="3295650"/>
            <a:ext cx="1885950" cy="647700"/>
          </a:xfrm>
          <a:prstGeom prst="cloudCallout">
            <a:avLst>
              <a:gd name="adj1" fmla="val -89671"/>
              <a:gd name="adj2" fmla="val 2028"/>
            </a:avLst>
          </a:prstGeom>
          <a:noFill/>
          <a:ln w="15875" cap="flat" cmpd="sng">
            <a:solidFill>
              <a:srgbClr val="FF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latin typeface="Verdana" panose="020B0604030504040204" pitchFamily="34" charset="0"/>
              </a:rPr>
              <a:t>0.9e+3f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0974" name="云形标注 14"/>
          <p:cNvSpPr/>
          <p:nvPr/>
        </p:nvSpPr>
        <p:spPr>
          <a:xfrm>
            <a:off x="6848475" y="4154488"/>
            <a:ext cx="1390650" cy="647700"/>
          </a:xfrm>
          <a:prstGeom prst="cloudCallout">
            <a:avLst>
              <a:gd name="adj1" fmla="val -222574"/>
              <a:gd name="adj2" fmla="val -62472"/>
            </a:avLst>
          </a:prstGeom>
          <a:noFill/>
          <a:ln w="15875" cap="flat" cmpd="sng">
            <a:solidFill>
              <a:srgbClr val="FF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latin typeface="Verdana" panose="020B0604030504040204" pitchFamily="34" charset="0"/>
              </a:rPr>
              <a:t>3.e2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6093" name="AutoShape 5">
            <a:hlinkClick r:id="rId1" action="ppaction://hlinksldjump"/>
          </p:cNvPr>
          <p:cNvSpPr/>
          <p:nvPr/>
        </p:nvSpPr>
        <p:spPr>
          <a:xfrm rot="10800000">
            <a:off x="8096250" y="5459413"/>
            <a:ext cx="514350" cy="561975"/>
          </a:xfrm>
          <a:prstGeom prst="curvedDownArrow">
            <a:avLst>
              <a:gd name="adj1" fmla="val 30436"/>
              <a:gd name="adj2" fmla="val 50000"/>
              <a:gd name="adj3" fmla="val 33394"/>
            </a:avLst>
          </a:prstGeom>
          <a:noFill/>
          <a:ln w="9525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6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10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159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209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250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312" end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371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970" grpId="0" animBg="1"/>
      <p:bldP spid="40971" grpId="0" animBg="1"/>
      <p:bldP spid="40972" grpId="0" animBg="1"/>
      <p:bldP spid="40973" grpId="0" animBg="1"/>
      <p:bldP spid="4097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47106" name="Rectangle 3"/>
          <p:cNvSpPr>
            <a:spLocks noRot="1"/>
          </p:cNvSpPr>
          <p:nvPr/>
        </p:nvSpPr>
        <p:spPr>
          <a:xfrm>
            <a:off x="381000" y="381000"/>
            <a:ext cx="8610600" cy="693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2.2正规表达式     </a:t>
            </a:r>
            <a:r>
              <a:rPr lang="zh-CN" altLang="en-US" sz="3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单词的描述工具</a:t>
            </a:r>
            <a:endParaRPr lang="en-US" altLang="zh-CN" sz="36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710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4710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370840"/>
            <a:ext cx="3940810" cy="6350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79520" y="405130"/>
            <a:ext cx="5269230" cy="63652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03800" y="5373370"/>
            <a:ext cx="4032250" cy="1440180"/>
          </a:xfrm>
          <a:prstGeom prst="rect">
            <a:avLst/>
          </a:prstGeom>
          <a:solidFill>
            <a:schemeClr val="accent1">
              <a:lumMod val="40000"/>
              <a:lumOff val="60000"/>
              <a:alpha val="800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•"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47106" name="Rectangle 3"/>
          <p:cNvSpPr>
            <a:spLocks noRot="1"/>
          </p:cNvSpPr>
          <p:nvPr/>
        </p:nvSpPr>
        <p:spPr>
          <a:xfrm>
            <a:off x="381000" y="381000"/>
            <a:ext cx="8610600" cy="693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2.2正规表达式     </a:t>
            </a:r>
            <a:r>
              <a:rPr lang="zh-CN" altLang="en-US" sz="3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单词的描述工具</a:t>
            </a:r>
            <a:endParaRPr lang="en-US" altLang="zh-CN" sz="36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7107" name="Rectangle 5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2952750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  <a:hlinkClick r:id="rId1" action="ppaction://hlinksldjump"/>
              </a:rPr>
              <a:t>2.2.1 基本概念和术语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  <a:hlinkClick r:id="rId2" action="ppaction://hlinksldjump"/>
              </a:rPr>
              <a:t>2.2.2 </a:t>
            </a:r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正规表达式的定义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  <a:hlinkClick r:id="rId3" action="ppaction://hlinksldjump"/>
              </a:rPr>
              <a:t>2.2.3</a:t>
            </a:r>
            <a:r>
              <a:rPr lang="en-US" altLang="zh-CN" dirty="0">
                <a:solidFill>
                  <a:srgbClr val="030305"/>
                </a:solidFill>
                <a:hlinkClick r:id="rId3" action="ppaction://hlinksldjump"/>
              </a:rPr>
              <a:t> </a:t>
            </a:r>
            <a:r>
              <a:rPr lang="zh-CN" altLang="en-US" dirty="0">
                <a:solidFill>
                  <a:srgbClr val="030305"/>
                </a:solidFill>
                <a:hlinkClick r:id="rId3" action="ppaction://hlinksldjump"/>
              </a:rPr>
              <a:t>正规表达式的扩展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2.2.</a:t>
            </a:r>
            <a:r>
              <a:rPr lang="en-US" altLang="zh-CN" dirty="0">
                <a:solidFill>
                  <a:srgbClr val="030305"/>
                </a:solidFill>
                <a:hlinkClick r:id="rId4" action="ppaction://hlinksldjump"/>
              </a:rPr>
              <a:t>4</a:t>
            </a:r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 单词的正规表达式举例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  <a:hlinkClick r:id="rId5" action="ppaction://hlinksldjump"/>
              </a:rPr>
              <a:t>讨论：正规表达式的应用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4710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4710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dirty="0"/>
              <a:t>讨论：正规表达式的应用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975"/>
            <a:ext cx="800100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Applications of Regular Expressions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8050" marR="0" lvl="1" indent="-436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Anywhere when patterns of text need to be specified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Unix system, database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networking administration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8050" marR="0" lvl="1" indent="-436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grep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是一种强大的文本搜索工具，它能使用正则表达式搜索文本，并把匹配的行打印出来。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908050" marR="0" lvl="1" indent="-436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sed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是一种结合正归表达式使用的流编辑器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JavaScript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VBScript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Java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C#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4813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4813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8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88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5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55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9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199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0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220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509588" y="1096963"/>
            <a:ext cx="7662863" cy="4276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实数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Java: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float+double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1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 </a:t>
            </a:r>
            <a:endParaRPr kumimoji="1" lang="zh-CN" altLang="en-US" sz="21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[0-9]</a:t>
            </a:r>
            <a:r>
              <a:rPr kumimoji="1" lang="en-US" altLang="zh-CN" sz="2000" b="1" i="0" u="none" strike="noStrike" kern="0" cap="none" spc="0" normalizeH="0" baseline="3000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     </a:t>
            </a:r>
            <a:endParaRPr kumimoji="1" lang="en-US" altLang="zh-CN" sz="2000" b="1" i="0" u="none" strike="noStrike" kern="0" cap="none" spc="0" normalizeH="0" baseline="3000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signed=(+|-|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ε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R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signed  (“ f ” | “ F ”)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| signed  (“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e”|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signed  (“f ” | 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F”|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ε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|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signed|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ε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“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(“f” | 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F”|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ε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| signed“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 (“ f ” | 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F”|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ε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|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signed|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ε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“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e|E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signed (“f” | 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F”|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ε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| signed  “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(“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e”|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signed (“f” | “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F”|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ε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根据上述正规表达式撰写一个识别合法实数的分析程序？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15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4915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sp>
        <p:nvSpPr>
          <p:cNvPr id="49157" name="云形标注 2"/>
          <p:cNvSpPr/>
          <p:nvPr/>
        </p:nvSpPr>
        <p:spPr>
          <a:xfrm>
            <a:off x="4932363" y="1700213"/>
            <a:ext cx="719137" cy="215900"/>
          </a:xfrm>
          <a:prstGeom prst="cloudCallout">
            <a:avLst>
              <a:gd name="adj1" fmla="val -20833"/>
              <a:gd name="adj2" fmla="val 62500"/>
            </a:avLst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9158" name="AutoShape 5">
            <a:hlinkClick r:id="rId1" action="ppaction://hlinksldjump"/>
          </p:cNvPr>
          <p:cNvSpPr/>
          <p:nvPr/>
        </p:nvSpPr>
        <p:spPr>
          <a:xfrm rot="10800000">
            <a:off x="8096250" y="5459413"/>
            <a:ext cx="514350" cy="561975"/>
          </a:xfrm>
          <a:prstGeom prst="curvedDownArrow">
            <a:avLst>
              <a:gd name="adj1" fmla="val 30436"/>
              <a:gd name="adj2" fmla="val 50000"/>
              <a:gd name="adj3" fmla="val 33394"/>
            </a:avLst>
          </a:prstGeom>
          <a:noFill/>
          <a:ln w="9525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915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dirty="0"/>
              <a:t>讨论：正规表达式的应用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370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5118100" cy="56038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第2章 词法分析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09572" name="AutoShape 4"/>
          <p:cNvSpPr/>
          <p:nvPr/>
        </p:nvSpPr>
        <p:spPr>
          <a:xfrm>
            <a:off x="5791200" y="549275"/>
            <a:ext cx="2895600" cy="1279525"/>
          </a:xfrm>
          <a:prstGeom prst="cloudCallout">
            <a:avLst>
              <a:gd name="adj1" fmla="val -125657"/>
              <a:gd name="adj2" fmla="val 53597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单词的描述工具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09573" name="AutoShape 5"/>
          <p:cNvSpPr/>
          <p:nvPr/>
        </p:nvSpPr>
        <p:spPr>
          <a:xfrm>
            <a:off x="5486400" y="1828800"/>
            <a:ext cx="2971800" cy="1295400"/>
          </a:xfrm>
          <a:prstGeom prst="cloudCallout">
            <a:avLst>
              <a:gd name="adj1" fmla="val -112662"/>
              <a:gd name="adj2" fmla="val -5884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" panose="020B0604020202020204" pitchFamily="34" charset="0"/>
                <a:ea typeface="方正舒体" panose="02010601030101010101" pitchFamily="2" charset="-122"/>
              </a:rPr>
              <a:t>单词</a:t>
            </a: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的识别系统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50181" name="Rectangle 9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3875088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</a:rPr>
              <a:t>2.1 </a:t>
            </a:r>
            <a:r>
              <a:rPr lang="zh-CN" altLang="en-US" dirty="0">
                <a:solidFill>
                  <a:srgbClr val="030305"/>
                </a:solidFill>
                <a:hlinkClick r:id="rId1" action="ppaction://hlinksldjump"/>
              </a:rPr>
              <a:t>词法分析器的作用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</a:rPr>
              <a:t>2.2 </a:t>
            </a:r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正规表达式</a:t>
            </a:r>
            <a:endParaRPr lang="zh-CN" altLang="en-US" dirty="0">
              <a:solidFill>
                <a:srgbClr val="030305"/>
              </a:solidFill>
              <a:hlinkClick r:id="rId3" action="ppaction://hlinksldjump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</a:rPr>
              <a:t>2.3 </a:t>
            </a:r>
            <a:r>
              <a:rPr lang="zh-CN" altLang="en-US" dirty="0">
                <a:solidFill>
                  <a:srgbClr val="030305"/>
                </a:solidFill>
              </a:rPr>
              <a:t>有穷自动机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30305"/>
                </a:solidFill>
              </a:rPr>
              <a:t>2.4 </a:t>
            </a:r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从正规表达式到</a:t>
            </a:r>
            <a:r>
              <a:rPr lang="en-US" altLang="zh-CN" dirty="0">
                <a:solidFill>
                  <a:srgbClr val="030305"/>
                </a:solidFill>
                <a:hlinkClick r:id="rId4" action="ppaction://hlinksldjump"/>
              </a:rPr>
              <a:t>DFA</a:t>
            </a:r>
            <a:endParaRPr lang="en-US" altLang="zh-CN" dirty="0">
              <a:solidFill>
                <a:srgbClr val="030305"/>
              </a:solidFill>
              <a:hlinkClick r:id="rId5" action="ppaction://hlinksldjump"/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</a:rPr>
              <a:t>2.5 </a:t>
            </a:r>
            <a:r>
              <a:rPr lang="zh-CN" altLang="en-US" dirty="0">
                <a:solidFill>
                  <a:srgbClr val="030305"/>
                </a:solidFill>
                <a:hlinkClick r:id="rId6" action="ppaction://hlinksldjump"/>
              </a:rPr>
              <a:t>用代码实现有穷自动机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</a:rPr>
              <a:t>2.6 </a:t>
            </a:r>
            <a:r>
              <a:rPr lang="zh-CN" altLang="en-US" dirty="0">
                <a:solidFill>
                  <a:srgbClr val="030305"/>
                </a:solidFill>
                <a:hlinkClick r:id="rId7" action="ppaction://hlinksldjump"/>
              </a:rPr>
              <a:t>自动生成词法分析程序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30305"/>
                </a:solidFill>
              </a:rPr>
              <a:t>2.7 </a:t>
            </a:r>
            <a:r>
              <a:rPr lang="zh-CN" altLang="en-US" dirty="0">
                <a:solidFill>
                  <a:srgbClr val="030305"/>
                </a:solidFill>
                <a:hlinkClick r:id="rId8" action="ppaction://hlinksldjump"/>
              </a:rPr>
              <a:t>项目：编译器实现（词法分析模块</a:t>
            </a:r>
            <a:r>
              <a:rPr lang="zh-CN" altLang="en-US" dirty="0">
                <a:solidFill>
                  <a:srgbClr val="030305"/>
                </a:solidFill>
              </a:rPr>
              <a:t>）</a:t>
            </a:r>
            <a:endParaRPr lang="en-US" altLang="zh-CN" dirty="0"/>
          </a:p>
        </p:txBody>
      </p:sp>
      <p:sp>
        <p:nvSpPr>
          <p:cNvPr id="5018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5018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109572" grpId="0" animBg="1"/>
      <p:bldP spid="10957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542925" y="1295400"/>
            <a:ext cx="7620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9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" action="ppaction://noaction"/>
              </a:rPr>
              <a:t>2.3.1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" action="ppaction://noaction"/>
              </a:rPr>
              <a:t>有穷自动机的引入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99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1" action="ppaction://hlinksldjump"/>
              </a:rPr>
              <a:t>2.3.2确定性有穷自动机(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1" action="ppaction://hlinksldjump"/>
              </a:rPr>
              <a:t>DFA)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1" action="ppaction://hlinksldjump"/>
              </a:rPr>
              <a:t>的定义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99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2" action="ppaction://hlinksldjump"/>
              </a:rPr>
              <a:t>2.3.3非确定性有穷自动机(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2" action="ppaction://hlinksldjump"/>
              </a:rPr>
              <a:t>NFA)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2" action="ppaction://hlinksldjump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99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hlinkClick r:id="rId3" action="ppaction://hlinksldjump"/>
              </a:rPr>
              <a:t>讨论：自动机的应用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3" name="Rectangle 3"/>
          <p:cNvSpPr>
            <a:spLocks noRot="1"/>
          </p:cNvSpPr>
          <p:nvPr/>
        </p:nvSpPr>
        <p:spPr>
          <a:xfrm>
            <a:off x="611188" y="404813"/>
            <a:ext cx="4114800" cy="6937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3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2.3有穷自动机</a:t>
            </a:r>
            <a:endParaRPr lang="en-US" altLang="zh-CN" sz="40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120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5120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grpSp>
        <p:nvGrpSpPr>
          <p:cNvPr id="2" name="Group 2"/>
          <p:cNvGrpSpPr/>
          <p:nvPr/>
        </p:nvGrpSpPr>
        <p:grpSpPr>
          <a:xfrm>
            <a:off x="1403350" y="1628775"/>
            <a:ext cx="4924425" cy="2209800"/>
            <a:chOff x="48" y="1872"/>
            <a:chExt cx="2784" cy="1392"/>
          </a:xfrm>
        </p:grpSpPr>
        <p:sp>
          <p:nvSpPr>
            <p:cNvPr id="52227" name="Oval 3"/>
            <p:cNvSpPr/>
            <p:nvPr/>
          </p:nvSpPr>
          <p:spPr>
            <a:xfrm>
              <a:off x="528" y="1968"/>
              <a:ext cx="480" cy="432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1</a:t>
              </a:r>
              <a:endParaRPr lang="zh-CN" altLang="en-US" sz="32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2228" name="Line 4"/>
            <p:cNvSpPr/>
            <p:nvPr/>
          </p:nvSpPr>
          <p:spPr>
            <a:xfrm>
              <a:off x="48" y="2208"/>
              <a:ext cx="480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29" name="Line 5"/>
            <p:cNvSpPr/>
            <p:nvPr/>
          </p:nvSpPr>
          <p:spPr>
            <a:xfrm>
              <a:off x="1008" y="2208"/>
              <a:ext cx="672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52230" name="Group 6"/>
            <p:cNvGrpSpPr/>
            <p:nvPr/>
          </p:nvGrpSpPr>
          <p:grpSpPr>
            <a:xfrm>
              <a:off x="1680" y="2016"/>
              <a:ext cx="480" cy="432"/>
              <a:chOff x="2208" y="2832"/>
              <a:chExt cx="480" cy="432"/>
            </a:xfrm>
          </p:grpSpPr>
          <p:sp>
            <p:nvSpPr>
              <p:cNvPr id="52231" name="Oval 7"/>
              <p:cNvSpPr/>
              <p:nvPr/>
            </p:nvSpPr>
            <p:spPr>
              <a:xfrm>
                <a:off x="2208" y="2832"/>
                <a:ext cx="480" cy="43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52232" name="Oval 8"/>
              <p:cNvSpPr/>
              <p:nvPr/>
            </p:nvSpPr>
            <p:spPr>
              <a:xfrm>
                <a:off x="2304" y="2928"/>
                <a:ext cx="288" cy="2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en-US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2</a:t>
                </a:r>
                <a:endParaRPr lang="zh-CN" altLang="en-US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2233" name="Rectangle 9"/>
            <p:cNvSpPr/>
            <p:nvPr/>
          </p:nvSpPr>
          <p:spPr>
            <a:xfrm>
              <a:off x="1104" y="1872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letter</a:t>
              </a:r>
              <a:endPara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52234" name="AutoShape 10"/>
            <p:cNvCxnSpPr/>
            <p:nvPr/>
          </p:nvCxnSpPr>
          <p:spPr>
            <a:xfrm flipH="1" flipV="1">
              <a:off x="1920" y="2016"/>
              <a:ext cx="240" cy="216"/>
            </a:xfrm>
            <a:prstGeom prst="curvedConnector4">
              <a:avLst>
                <a:gd name="adj1" fmla="val -60000"/>
                <a:gd name="adj2" fmla="val 166667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235" name="AutoShape 11"/>
            <p:cNvCxnSpPr/>
            <p:nvPr/>
          </p:nvCxnSpPr>
          <p:spPr>
            <a:xfrm rot="-5400000" flipH="1">
              <a:off x="1918" y="2214"/>
              <a:ext cx="1" cy="340"/>
            </a:xfrm>
            <a:prstGeom prst="curvedConnector3">
              <a:avLst>
                <a:gd name="adj1" fmla="val 20700009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236" name="Rectangle 12"/>
            <p:cNvSpPr/>
            <p:nvPr/>
          </p:nvSpPr>
          <p:spPr>
            <a:xfrm>
              <a:off x="2352" y="1872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letter</a:t>
              </a:r>
              <a:endPara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2237" name="Rectangle 13"/>
            <p:cNvSpPr/>
            <p:nvPr/>
          </p:nvSpPr>
          <p:spPr>
            <a:xfrm>
              <a:off x="1728" y="2592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digit</a:t>
              </a:r>
              <a:endPara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2238" name="Rectangle 14"/>
            <p:cNvSpPr/>
            <p:nvPr/>
          </p:nvSpPr>
          <p:spPr>
            <a:xfrm>
              <a:off x="432" y="2976"/>
              <a:ext cx="20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2400" dirty="0">
                  <a:solidFill>
                    <a:srgbClr val="030305"/>
                  </a:solidFill>
                  <a:latin typeface="Tahoma" panose="020B0604030504040204" pitchFamily="34" charset="0"/>
                </a:rPr>
                <a:t>标识符的有穷自动机</a:t>
              </a:r>
              <a:endParaRPr lang="zh-CN" altLang="en-US" sz="240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</p:grpSp>
      <p:sp useBgFill="1">
        <p:nvSpPr>
          <p:cNvPr id="159759" name="Rectangle 15"/>
          <p:cNvSpPr/>
          <p:nvPr/>
        </p:nvSpPr>
        <p:spPr>
          <a:xfrm>
            <a:off x="684213" y="3860800"/>
            <a:ext cx="8229600" cy="533400"/>
          </a:xfrm>
          <a:prstGeom prst="rect">
            <a:avLst/>
          </a:prstGeom>
          <a:ln w="9525">
            <a:noFill/>
          </a:ln>
        </p:spPr>
        <p:txBody>
          <a:bodyPr wrap="none" anchor="ctr" anchorCtr="0"/>
          <a:p>
            <a:pPr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变量</a:t>
            </a: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xtemp </a:t>
            </a:r>
            <a:r>
              <a:rPr lang="zh-CN" altLang="en-US" sz="3200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识别为标识符的过程可表示为：</a:t>
            </a:r>
            <a:endParaRPr lang="zh-CN" altLang="en-US" sz="3200" dirty="0">
              <a:solidFill>
                <a:srgbClr val="FF0066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59760" name="Line 16"/>
          <p:cNvSpPr/>
          <p:nvPr/>
        </p:nvSpPr>
        <p:spPr>
          <a:xfrm>
            <a:off x="1446213" y="4927600"/>
            <a:ext cx="3810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9761" name="Rectangle 17"/>
          <p:cNvSpPr/>
          <p:nvPr/>
        </p:nvSpPr>
        <p:spPr>
          <a:xfrm>
            <a:off x="1827213" y="46990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1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159762" name="Line 18"/>
          <p:cNvSpPr/>
          <p:nvPr/>
        </p:nvSpPr>
        <p:spPr>
          <a:xfrm>
            <a:off x="2030413" y="4927600"/>
            <a:ext cx="4826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9763" name="Rectangle 19"/>
          <p:cNvSpPr/>
          <p:nvPr/>
        </p:nvSpPr>
        <p:spPr>
          <a:xfrm>
            <a:off x="2132013" y="4533900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x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159764" name="Rectangle 20"/>
          <p:cNvSpPr/>
          <p:nvPr/>
        </p:nvSpPr>
        <p:spPr>
          <a:xfrm>
            <a:off x="2563813" y="46990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2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159765" name="Line 21"/>
          <p:cNvSpPr/>
          <p:nvPr/>
        </p:nvSpPr>
        <p:spPr>
          <a:xfrm>
            <a:off x="2767013" y="4927600"/>
            <a:ext cx="4826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9766" name="Rectangle 22"/>
          <p:cNvSpPr/>
          <p:nvPr/>
        </p:nvSpPr>
        <p:spPr>
          <a:xfrm>
            <a:off x="2868613" y="4533900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t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159767" name="Rectangle 23"/>
          <p:cNvSpPr/>
          <p:nvPr/>
        </p:nvSpPr>
        <p:spPr>
          <a:xfrm>
            <a:off x="3211513" y="46990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2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159768" name="Line 24"/>
          <p:cNvSpPr/>
          <p:nvPr/>
        </p:nvSpPr>
        <p:spPr>
          <a:xfrm>
            <a:off x="3414713" y="4927600"/>
            <a:ext cx="4826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9769" name="Rectangle 25"/>
          <p:cNvSpPr/>
          <p:nvPr/>
        </p:nvSpPr>
        <p:spPr>
          <a:xfrm>
            <a:off x="3516313" y="4533900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e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159770" name="Rectangle 26"/>
          <p:cNvSpPr/>
          <p:nvPr/>
        </p:nvSpPr>
        <p:spPr>
          <a:xfrm>
            <a:off x="3884613" y="46990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2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159771" name="Line 27"/>
          <p:cNvSpPr/>
          <p:nvPr/>
        </p:nvSpPr>
        <p:spPr>
          <a:xfrm>
            <a:off x="4087813" y="4927600"/>
            <a:ext cx="4826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9772" name="Rectangle 28"/>
          <p:cNvSpPr/>
          <p:nvPr/>
        </p:nvSpPr>
        <p:spPr>
          <a:xfrm>
            <a:off x="4189413" y="4533900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m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159773" name="Rectangle 29"/>
          <p:cNvSpPr/>
          <p:nvPr/>
        </p:nvSpPr>
        <p:spPr>
          <a:xfrm>
            <a:off x="4570413" y="46990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2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159774" name="Line 30"/>
          <p:cNvSpPr/>
          <p:nvPr/>
        </p:nvSpPr>
        <p:spPr>
          <a:xfrm>
            <a:off x="4773613" y="4927600"/>
            <a:ext cx="4826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9775" name="Rectangle 31"/>
          <p:cNvSpPr/>
          <p:nvPr/>
        </p:nvSpPr>
        <p:spPr>
          <a:xfrm>
            <a:off x="4875213" y="4533900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p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159776" name="Rectangle 32"/>
          <p:cNvSpPr/>
          <p:nvPr/>
        </p:nvSpPr>
        <p:spPr>
          <a:xfrm>
            <a:off x="5256213" y="46990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2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159777" name="Rectangle 33"/>
          <p:cNvSpPr/>
          <p:nvPr/>
        </p:nvSpPr>
        <p:spPr>
          <a:xfrm>
            <a:off x="539750" y="1125538"/>
            <a:ext cx="58674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30305"/>
                </a:solidFill>
                <a:latin typeface="Tahoma" panose="020B0604030504040204" pitchFamily="34" charset="0"/>
              </a:rPr>
              <a:t> 识别标示符的自动机</a:t>
            </a:r>
            <a:endParaRPr lang="zh-CN" altLang="en-US" sz="320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52258" name="Rectangle 3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2.3.1 有穷自动机的引入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5225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52260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5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5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15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5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15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15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2" dur="5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2" dur="500"/>
                                        <p:tgtEl>
                                          <p:spTgt spid="1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9" grpId="0" animBg="1"/>
      <p:bldP spid="159761" grpId="0"/>
      <p:bldP spid="159763" grpId="0"/>
      <p:bldP spid="159764" grpId="0"/>
      <p:bldP spid="159766" grpId="0"/>
      <p:bldP spid="159767" grpId="0"/>
      <p:bldP spid="159769" grpId="0"/>
      <p:bldP spid="159770" grpId="0"/>
      <p:bldP spid="159772" grpId="0"/>
      <p:bldP spid="159773" grpId="0"/>
      <p:bldP spid="159775" grpId="0"/>
      <p:bldP spid="159776" grpId="0"/>
      <p:bldP spid="15977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53250" name="Rectangle 2"/>
          <p:cNvSpPr/>
          <p:nvPr/>
        </p:nvSpPr>
        <p:spPr>
          <a:xfrm>
            <a:off x="542925" y="1295400"/>
            <a:ext cx="7620000" cy="2062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>
                <a:srgbClr val="FF3399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2.3.1有穷自动机的引入</a:t>
            </a:r>
            <a:endParaRPr lang="zh-CN" altLang="en-US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eaLnBrk="0" hangingPunct="0">
              <a:buClr>
                <a:srgbClr val="FF3399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1" action="ppaction://hlinksldjump"/>
              </a:rPr>
              <a:t>2.3.2确定性有穷自动机(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1" action="ppaction://hlinksldjump"/>
              </a:rPr>
              <a:t>DFA)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1" action="ppaction://hlinksldjump"/>
              </a:rPr>
              <a:t>的定义</a:t>
            </a:r>
            <a:endParaRPr lang="zh-CN" altLang="en-US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eaLnBrk="0" hangingPunct="0">
              <a:buClr>
                <a:srgbClr val="FF3399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2" action="ppaction://hlinksldjump"/>
              </a:rPr>
              <a:t>2.3.3非确定性有穷自动机(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2" action="ppaction://hlinksldjump"/>
              </a:rPr>
              <a:t>NFA)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2" action="ppaction://hlinksldjump"/>
              </a:rPr>
              <a:t> </a:t>
            </a:r>
            <a:endParaRPr lang="en-US" altLang="zh-CN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eaLnBrk="0" hangingPunct="0">
              <a:buClr>
                <a:srgbClr val="FF3399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hlinkClick r:id="rId3" action="ppaction://hlinksldjump"/>
              </a:rPr>
              <a:t>讨论：自动机的应用</a:t>
            </a:r>
            <a:endParaRPr lang="en-US" altLang="zh-CN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Rot="1"/>
          </p:cNvSpPr>
          <p:nvPr/>
        </p:nvSpPr>
        <p:spPr>
          <a:xfrm>
            <a:off x="611188" y="404813"/>
            <a:ext cx="4114800" cy="6937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3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2.3有穷自动机</a:t>
            </a:r>
            <a:endParaRPr lang="en-US" altLang="zh-CN" sz="40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325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5325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14694" name="AutoShape 1030"/>
          <p:cNvSpPr/>
          <p:nvPr/>
        </p:nvSpPr>
        <p:spPr>
          <a:xfrm>
            <a:off x="6804025" y="1052513"/>
            <a:ext cx="2133600" cy="1447800"/>
          </a:xfrm>
          <a:prstGeom prst="cloudCallout">
            <a:avLst>
              <a:gd name="adj1" fmla="val -112500"/>
              <a:gd name="adj2" fmla="val 40241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600" dirty="0">
                <a:solidFill>
                  <a:srgbClr val="FF1F7A"/>
                </a:solidFill>
                <a:latin typeface="Times New Roman" panose="02020603050405020304" pitchFamily="18" charset="0"/>
              </a:rPr>
              <a:t>Token</a:t>
            </a:r>
            <a:r>
              <a:rPr lang="zh-CN" altLang="en-US" sz="36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类型</a:t>
            </a:r>
            <a:endParaRPr lang="zh-CN" altLang="en-US" sz="36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14695" name="AutoShape 1031"/>
          <p:cNvSpPr/>
          <p:nvPr/>
        </p:nvSpPr>
        <p:spPr>
          <a:xfrm>
            <a:off x="0" y="3357563"/>
            <a:ext cx="2590800" cy="1727200"/>
          </a:xfrm>
          <a:prstGeom prst="cloudCallout">
            <a:avLst>
              <a:gd name="adj1" fmla="val 44491"/>
              <a:gd name="adj2" fmla="val -52977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600" dirty="0">
                <a:solidFill>
                  <a:srgbClr val="FF1F7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Token</a:t>
            </a:r>
            <a:r>
              <a:rPr lang="zh-CN" altLang="en-US" sz="36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字符串</a:t>
            </a:r>
            <a:endParaRPr lang="zh-CN" altLang="en-US" sz="36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9220" name="AutoShape 1032"/>
          <p:cNvSpPr/>
          <p:nvPr/>
        </p:nvSpPr>
        <p:spPr>
          <a:xfrm>
            <a:off x="1547813" y="1268413"/>
            <a:ext cx="5761037" cy="4176712"/>
          </a:xfrm>
          <a:prstGeom prst="roundRect">
            <a:avLst>
              <a:gd name="adj" fmla="val 16667"/>
            </a:avLst>
          </a:prstGeom>
          <a:noFill/>
          <a:ln w="28575" cap="rnd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3000" dirty="0">
                <a:solidFill>
                  <a:srgbClr val="FF0066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000" dirty="0">
                <a:solidFill>
                  <a:srgbClr val="FF0066"/>
                </a:solidFill>
                <a:latin typeface="Times New Roman" panose="02020603050405020304" pitchFamily="18" charset="0"/>
              </a:rPr>
              <a:t>token</a:t>
            </a:r>
            <a:r>
              <a:rPr lang="zh-CN" altLang="en-US" sz="3000" dirty="0">
                <a:solidFill>
                  <a:srgbClr val="FF0066"/>
                </a:solidFill>
                <a:latin typeface="Times New Roman" panose="02020603050405020304" pitchFamily="18" charset="0"/>
              </a:rPr>
              <a:t>的数据类型</a:t>
            </a:r>
            <a:r>
              <a:rPr lang="zh-CN" altLang="en-US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endParaRPr lang="zh-CN" altLang="en-US" sz="3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</a:rPr>
              <a:t>typedef struct</a:t>
            </a:r>
            <a:endParaRPr lang="en-US" altLang="zh-CN" sz="30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</a:rPr>
              <a:t> { </a:t>
            </a:r>
            <a:r>
              <a:rPr lang="en-US" altLang="zh-CN" sz="3000" dirty="0">
                <a:solidFill>
                  <a:srgbClr val="FF0066"/>
                </a:solidFill>
                <a:latin typeface="Times New Roman" panose="02020603050405020304" pitchFamily="18" charset="0"/>
              </a:rPr>
              <a:t>TokenType</a:t>
            </a: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</a:rPr>
              <a:t>  tokenval;</a:t>
            </a:r>
            <a:endParaRPr lang="en-US" altLang="zh-CN" sz="30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</a:rPr>
              <a:t>    union</a:t>
            </a:r>
            <a:endParaRPr lang="en-US" altLang="zh-CN" sz="30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</a:rPr>
              <a:t>	{ char *stringval;</a:t>
            </a:r>
            <a:endParaRPr lang="en-US" altLang="zh-CN" sz="30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</a:rPr>
              <a:t>             int      numval;</a:t>
            </a:r>
            <a:endParaRPr lang="en-US" altLang="zh-CN" sz="30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</a:rPr>
              <a:t>            } attribute;</a:t>
            </a:r>
            <a:endParaRPr lang="en-US" altLang="zh-CN" sz="30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3000" dirty="0">
                <a:solidFill>
                  <a:srgbClr val="030305"/>
                </a:solidFill>
                <a:latin typeface="Times New Roman" panose="02020603050405020304" pitchFamily="18" charset="0"/>
              </a:rPr>
              <a:t>}TokenRecord;</a:t>
            </a:r>
            <a:endParaRPr lang="zh-CN" altLang="en-US" sz="30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Rectangle 1034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2.1 词法分析器的作用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9222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922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9224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animBg="1"/>
      <p:bldP spid="11469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482600" y="404813"/>
            <a:ext cx="8713788" cy="6048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2.3.2 确定性有穷自动机</a:t>
            </a:r>
            <a:r>
              <a:rPr lang="en-US" altLang="zh-CN" b="1" dirty="0">
                <a:latin typeface="方正舒体" panose="02010601030101010101" pitchFamily="2" charset="-122"/>
              </a:rPr>
              <a:t>(DFA)</a:t>
            </a:r>
            <a:r>
              <a:rPr lang="zh-CN" altLang="en-US" b="1" dirty="0">
                <a:latin typeface="方正舒体" panose="02010601030101010101" pitchFamily="2" charset="-122"/>
              </a:rPr>
              <a:t>的定义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54275" name="AutoShape 5">
            <a:hlinkClick r:id="rId1" action="ppaction://hlinksldjump"/>
          </p:cNvPr>
          <p:cNvSpPr/>
          <p:nvPr/>
        </p:nvSpPr>
        <p:spPr>
          <a:xfrm>
            <a:off x="5786438" y="5786438"/>
            <a:ext cx="914400" cy="381000"/>
          </a:xfrm>
          <a:prstGeom prst="curvedDownArrow">
            <a:avLst>
              <a:gd name="adj1" fmla="val 48000"/>
              <a:gd name="adj2" fmla="val 96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>
                <a:latin typeface="Verdana" panose="020B0604030504040204" pitchFamily="34" charset="0"/>
              </a:rPr>
              <a:t>举例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54276" name="AutoShape 6">
            <a:hlinkClick r:id="rId2" action="ppaction://hlinksldjump"/>
          </p:cNvPr>
          <p:cNvSpPr/>
          <p:nvPr/>
        </p:nvSpPr>
        <p:spPr>
          <a:xfrm>
            <a:off x="7885113" y="5721350"/>
            <a:ext cx="914400" cy="381000"/>
          </a:xfrm>
          <a:prstGeom prst="curvedDownArrow">
            <a:avLst>
              <a:gd name="adj1" fmla="val 48000"/>
              <a:gd name="adj2" fmla="val 96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>
                <a:latin typeface="Verdana" panose="020B0604030504040204" pitchFamily="34" charset="0"/>
              </a:rPr>
              <a:t>非确定定义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61799" name="Rectangle 7"/>
          <p:cNvSpPr>
            <a:spLocks noGrp="1"/>
          </p:cNvSpPr>
          <p:nvPr>
            <p:ph idx="1"/>
          </p:nvPr>
        </p:nvSpPr>
        <p:spPr>
          <a:xfrm>
            <a:off x="495300" y="1196975"/>
            <a:ext cx="8001000" cy="3732213"/>
          </a:xfrm>
        </p:spPr>
        <p:txBody>
          <a:bodyPr vert="horz" wrap="square" lIns="91440" tIns="45720" rIns="91440" bIns="45720" anchor="t" anchorCtr="0"/>
          <a:p>
            <a:pPr marL="571500" indent="-571500" eaLnBrk="1" hangingPunct="1"/>
            <a:r>
              <a:rPr lang="zh-CN" altLang="en-US" dirty="0">
                <a:solidFill>
                  <a:srgbClr val="030305"/>
                </a:solidFill>
              </a:rPr>
              <a:t>确定性有穷自动机</a:t>
            </a:r>
            <a:r>
              <a:rPr lang="zh-CN" altLang="en-US" dirty="0"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rgbClr val="FF1F7A"/>
                </a:solidFill>
                <a:sym typeface="Symbol" panose="05050102010706020507" pitchFamily="18" charset="2"/>
              </a:rPr>
              <a:t>DFA</a:t>
            </a:r>
            <a:r>
              <a:rPr lang="en-US" altLang="zh-CN" dirty="0">
                <a:solidFill>
                  <a:srgbClr val="0033CC"/>
                </a:solidFill>
                <a:sym typeface="Symbol" panose="05050102010706020507" pitchFamily="18" charset="2"/>
              </a:rPr>
              <a:t>: </a:t>
            </a:r>
            <a:r>
              <a:rPr lang="en-US" altLang="zh-CN" dirty="0">
                <a:solidFill>
                  <a:srgbClr val="FF1F7A"/>
                </a:solidFill>
                <a:sym typeface="Symbol" panose="05050102010706020507" pitchFamily="18" charset="2"/>
              </a:rPr>
              <a:t>D</a:t>
            </a:r>
            <a:r>
              <a:rPr lang="en-US" altLang="zh-CN" dirty="0">
                <a:solidFill>
                  <a:srgbClr val="0033CC"/>
                </a:solidFill>
                <a:sym typeface="Symbol" panose="05050102010706020507" pitchFamily="18" charset="2"/>
              </a:rPr>
              <a:t>eterministic </a:t>
            </a:r>
            <a:r>
              <a:rPr lang="en-US" altLang="zh-CN" dirty="0">
                <a:solidFill>
                  <a:srgbClr val="FF1F7A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33CC"/>
                </a:solidFill>
                <a:sym typeface="Symbol" panose="05050102010706020507" pitchFamily="18" charset="2"/>
              </a:rPr>
              <a:t>inite </a:t>
            </a:r>
            <a:r>
              <a:rPr lang="en-US" altLang="zh-CN" dirty="0">
                <a:solidFill>
                  <a:srgbClr val="FF1F7A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33CC"/>
                </a:solidFill>
                <a:sym typeface="Symbol" panose="05050102010706020507" pitchFamily="18" charset="2"/>
              </a:rPr>
              <a:t>utomata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rgbClr val="030305"/>
                </a:solidFill>
              </a:rPr>
              <a:t>有五个部分组成：</a:t>
            </a:r>
            <a:endParaRPr lang="zh-CN" altLang="en-US" dirty="0">
              <a:solidFill>
                <a:srgbClr val="030305"/>
              </a:solidFill>
            </a:endParaRPr>
          </a:p>
          <a:p>
            <a:pPr marL="967105" lvl="1" indent="-4953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有限个输入符号组成的字母表，记作</a:t>
            </a:r>
            <a:r>
              <a:rPr lang="zh-CN" altLang="en-US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zh-CN" altLang="en-US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967105" lvl="1" indent="-4953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有限个状态的集合，记作</a:t>
            </a:r>
            <a:r>
              <a:rPr lang="en-US" altLang="zh-CN" dirty="0">
                <a:solidFill>
                  <a:srgbClr val="FF1F7A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marL="967105" lvl="1" indent="-4953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转换函数</a:t>
            </a:r>
            <a:r>
              <a:rPr lang="en-US" altLang="zh-CN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: </a:t>
            </a:r>
            <a:r>
              <a:rPr lang="en-US" altLang="zh-CN" dirty="0">
                <a:solidFill>
                  <a:srgbClr val="FF1F7A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 S</a:t>
            </a:r>
            <a:endParaRPr lang="en-US" altLang="zh-CN" dirty="0">
              <a:solidFill>
                <a:srgbClr val="FF1F7A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967105" lvl="1" indent="-495300" eaLnBrk="1" hangingPunct="1">
              <a:buNone/>
            </a:pPr>
            <a:r>
              <a:rPr lang="zh-CN" altLang="en-US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即：</a:t>
            </a:r>
            <a:r>
              <a:rPr lang="en-US" altLang="zh-CN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T(s</a:t>
            </a:r>
            <a:r>
              <a:rPr lang="zh-CN" altLang="en-US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c)= s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  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sS，s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S， c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348105" lvl="2" indent="-438150" eaLnBrk="1" hangingPunct="1"/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表示若当前状态为</a:t>
            </a:r>
            <a:r>
              <a:rPr lang="en-US" altLang="zh-CN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，且当前识别的输入符号为</a:t>
            </a:r>
            <a:r>
              <a:rPr lang="en-US" altLang="zh-CN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，识别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后进入的下一个状态为</a:t>
            </a:r>
            <a:r>
              <a:rPr lang="en-US" altLang="zh-CN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 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zh-CN" altLang="en-US" dirty="0"/>
          </a:p>
        </p:txBody>
      </p:sp>
      <p:sp>
        <p:nvSpPr>
          <p:cNvPr id="54278" name="AutoShape 5">
            <a:hlinkClick r:id="rId3" action="ppaction://hlinksldjump"/>
          </p:cNvPr>
          <p:cNvSpPr/>
          <p:nvPr/>
        </p:nvSpPr>
        <p:spPr>
          <a:xfrm>
            <a:off x="6643688" y="5715000"/>
            <a:ext cx="914400" cy="381000"/>
          </a:xfrm>
          <a:prstGeom prst="curvedDownArrow">
            <a:avLst>
              <a:gd name="adj1" fmla="val 48000"/>
              <a:gd name="adj2" fmla="val 96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>
                <a:latin typeface="Verdana" panose="020B0604030504040204" pitchFamily="34" charset="0"/>
              </a:rPr>
              <a:t>非确定例子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5427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54280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0188" name="Ink 12"/>
              <p14:cNvContentPartPr/>
              <p14:nvPr/>
            </p14:nvContentPartPr>
            <p14:xfrm>
              <a:off x="1652588" y="973138"/>
              <a:ext cx="758825" cy="98425"/>
            </p14:xfrm>
          </p:contentPart>
        </mc:Choice>
        <mc:Fallback xmlns="">
          <p:pic>
            <p:nvPicPr>
              <p:cNvPr id="50188" name="Ink 12"/>
            </p:nvPicPr>
            <p:blipFill>
              <a:blip r:embed="rId5"/>
            </p:blipFill>
            <p:spPr>
              <a:xfrm>
                <a:off x="1652588" y="973138"/>
                <a:ext cx="7588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0189" name="Ink 13"/>
              <p14:cNvContentPartPr/>
              <p14:nvPr/>
            </p14:nvContentPartPr>
            <p14:xfrm>
              <a:off x="3224213" y="990599"/>
              <a:ext cx="473075" cy="117475"/>
            </p14:xfrm>
          </p:contentPart>
        </mc:Choice>
        <mc:Fallback xmlns="">
          <p:pic>
            <p:nvPicPr>
              <p:cNvPr id="50189" name="Ink 13"/>
            </p:nvPicPr>
            <p:blipFill>
              <a:blip r:embed="rId7"/>
            </p:blipFill>
            <p:spPr>
              <a:xfrm>
                <a:off x="3224213" y="990599"/>
                <a:ext cx="47307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0190" name="Ink 14"/>
              <p14:cNvContentPartPr/>
              <p14:nvPr/>
            </p14:nvContentPartPr>
            <p14:xfrm>
              <a:off x="4116388" y="982663"/>
              <a:ext cx="563562" cy="152400"/>
            </p14:xfrm>
          </p:contentPart>
        </mc:Choice>
        <mc:Fallback xmlns="">
          <p:pic>
            <p:nvPicPr>
              <p:cNvPr id="50190" name="Ink 14"/>
            </p:nvPicPr>
            <p:blipFill>
              <a:blip r:embed="rId9"/>
            </p:blipFill>
            <p:spPr>
              <a:xfrm>
                <a:off x="4116388" y="982663"/>
                <a:ext cx="563562" cy="152400"/>
              </a:xfrm>
              <a:prstGeom prst="rect"/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61799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charRg st="5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61799">
                                            <p:txEl>
                                              <p:charRg st="53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charRg st="7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61799">
                                            <p:txEl>
                                              <p:charRg st="72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charRg st="8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61799">
                                            <p:txEl>
                                              <p:charRg st="86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charRg st="10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61799">
                                            <p:txEl>
                                              <p:charRg st="101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charRg st="13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61799">
                                            <p:txEl>
                                              <p:charRg st="134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55298" name="Rectangle 3"/>
          <p:cNvSpPr>
            <a:spLocks noGrp="1"/>
          </p:cNvSpPr>
          <p:nvPr>
            <p:ph type="title"/>
          </p:nvPr>
        </p:nvSpPr>
        <p:spPr>
          <a:xfrm>
            <a:off x="468313" y="419100"/>
            <a:ext cx="8675687" cy="60325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2.3.2确定性有穷自动机</a:t>
            </a:r>
            <a:r>
              <a:rPr lang="en-US" altLang="zh-CN" b="1" dirty="0">
                <a:latin typeface="方正舒体" panose="02010601030101010101" pitchFamily="2" charset="-122"/>
              </a:rPr>
              <a:t>(DFA)</a:t>
            </a:r>
            <a:r>
              <a:rPr lang="zh-CN" altLang="en-US" b="1" dirty="0">
                <a:latin typeface="方正舒体" panose="02010601030101010101" pitchFamily="2" charset="-122"/>
              </a:rPr>
              <a:t>的定义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en-US" altLang="zh-CN" b="1" dirty="0">
              <a:latin typeface="方正舒体" panose="02010601030101010101" pitchFamily="2" charset="-122"/>
            </a:endParaRPr>
          </a:p>
        </p:txBody>
      </p:sp>
      <p:sp>
        <p:nvSpPr>
          <p:cNvPr id="162820" name="Rectangle 4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2589213"/>
          </a:xfrm>
        </p:spPr>
        <p:txBody>
          <a:bodyPr vert="horz" wrap="square" lIns="91440" tIns="45720" rIns="91440" bIns="45720" anchor="t" anchorCtr="0"/>
          <a:p>
            <a:pPr marL="967105" lvl="1" indent="-495300" eaLnBrk="1" hangingPunct="1">
              <a:buFont typeface="Wingdings" panose="05000000000000000000" pitchFamily="2" charset="2"/>
              <a:buAutoNum type="circleNumDbPlain" startAt="4"/>
            </a:pP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初始状态</a:t>
            </a:r>
            <a:r>
              <a:rPr lang="en-US" altLang="zh-CN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S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指示识别符号串的起始状态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zh-CN" altLang="en-US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967105" lvl="1" indent="-495300" eaLnBrk="1" hangingPunct="1">
              <a:buFont typeface="Wingdings" panose="05000000000000000000" pitchFamily="2" charset="2"/>
              <a:buAutoNum type="circleNumDbPlain" startAt="4"/>
            </a:pP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若干个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识别符号串的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接受状态(或称为终止状态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的集合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 S</a:t>
            </a:r>
            <a:r>
              <a:rPr lang="zh-CN" altLang="en-US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zh-CN" altLang="en-US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/>
            <a:r>
              <a:rPr lang="zh-CN" altLang="en-US" dirty="0">
                <a:solidFill>
                  <a:srgbClr val="030305"/>
                </a:solidFill>
                <a:sym typeface="Symbol" panose="05050102010706020507" pitchFamily="18" charset="2"/>
              </a:rPr>
              <a:t>由上述五个要素组成的五元式</a:t>
            </a:r>
            <a:r>
              <a:rPr lang="en-US" altLang="zh-CN" dirty="0">
                <a:solidFill>
                  <a:srgbClr val="FF1F7A"/>
                </a:solidFill>
                <a:sym typeface="Symbol" panose="05050102010706020507" pitchFamily="18" charset="2"/>
              </a:rPr>
              <a:t>M=(S</a:t>
            </a:r>
            <a:r>
              <a:rPr lang="zh-CN" altLang="en-US" dirty="0">
                <a:solidFill>
                  <a:srgbClr val="FF1F7A"/>
                </a:solidFill>
                <a:sym typeface="Symbol" panose="05050102010706020507" pitchFamily="18" charset="2"/>
              </a:rPr>
              <a:t>，，</a:t>
            </a:r>
            <a:r>
              <a:rPr lang="en-US" altLang="zh-CN" dirty="0">
                <a:solidFill>
                  <a:srgbClr val="FF1F7A"/>
                </a:solidFill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rgbClr val="FF1F7A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FF1F7A"/>
                </a:solidFill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olidFill>
                  <a:srgbClr val="FF0066"/>
                </a:solidFill>
                <a:sym typeface="Symbol" panose="05050102010706020507" pitchFamily="18" charset="2"/>
              </a:rPr>
              <a:t>0</a:t>
            </a:r>
            <a:r>
              <a:rPr lang="zh-CN" altLang="en-US" dirty="0">
                <a:solidFill>
                  <a:srgbClr val="FF1F7A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FF1F7A"/>
                </a:solidFill>
                <a:sym typeface="Symbol" panose="05050102010706020507" pitchFamily="18" charset="2"/>
              </a:rPr>
              <a:t>A)</a:t>
            </a:r>
            <a:r>
              <a:rPr lang="zh-CN" altLang="en-US" dirty="0">
                <a:solidFill>
                  <a:srgbClr val="030305"/>
                </a:solidFill>
                <a:sym typeface="Symbol" panose="05050102010706020507" pitchFamily="18" charset="2"/>
              </a:rPr>
              <a:t>称为一个确定的有限自动机</a:t>
            </a:r>
            <a:r>
              <a:rPr lang="zh-CN" altLang="en-US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。</a:t>
            </a:r>
            <a:endParaRPr lang="zh-CN" altLang="en-US" dirty="0"/>
          </a:p>
        </p:txBody>
      </p:sp>
      <p:sp>
        <p:nvSpPr>
          <p:cNvPr id="55300" name="AutoShape 5">
            <a:hlinkClick r:id="rId1" action="ppaction://hlinksldjump"/>
          </p:cNvPr>
          <p:cNvSpPr/>
          <p:nvPr/>
        </p:nvSpPr>
        <p:spPr>
          <a:xfrm>
            <a:off x="7572375" y="5786438"/>
            <a:ext cx="914400" cy="381000"/>
          </a:xfrm>
          <a:prstGeom prst="curvedDownArrow">
            <a:avLst>
              <a:gd name="adj1" fmla="val 48000"/>
              <a:gd name="adj2" fmla="val 96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>
                <a:latin typeface="Verdana" panose="020B0604030504040204" pitchFamily="34" charset="0"/>
              </a:rPr>
              <a:t>举例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5530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55302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6282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charRg st="2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62820">
                                            <p:txEl>
                                              <p:charRg st="23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charRg st="5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62820">
                                            <p:txEl>
                                              <p:charRg st="58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grpSp>
        <p:nvGrpSpPr>
          <p:cNvPr id="2" name="Group 3"/>
          <p:cNvGrpSpPr/>
          <p:nvPr/>
        </p:nvGrpSpPr>
        <p:grpSpPr>
          <a:xfrm>
            <a:off x="0" y="3649663"/>
            <a:ext cx="3276600" cy="1219200"/>
            <a:chOff x="192" y="2400"/>
            <a:chExt cx="1680" cy="768"/>
          </a:xfrm>
        </p:grpSpPr>
        <p:sp>
          <p:nvSpPr>
            <p:cNvPr id="56323" name="Oval 4"/>
            <p:cNvSpPr/>
            <p:nvPr/>
          </p:nvSpPr>
          <p:spPr>
            <a:xfrm>
              <a:off x="768" y="2400"/>
              <a:ext cx="480" cy="432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FF1F7A"/>
                  </a:solidFill>
                  <a:latin typeface="Arial Black" panose="020B0A04020102020204" pitchFamily="34" charset="0"/>
                  <a:ea typeface="方正舒体" panose="02010601030101010101" pitchFamily="2" charset="-122"/>
                  <a:sym typeface="Symbol" panose="05050102010706020507" pitchFamily="18" charset="2"/>
                </a:rPr>
                <a:t>s</a:t>
              </a:r>
              <a:endParaRPr lang="en-US" altLang="zh-CN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  <a:sym typeface="Symbol" panose="05050102010706020507" pitchFamily="18" charset="2"/>
              </a:endParaRPr>
            </a:p>
          </p:txBody>
        </p:sp>
        <p:sp useBgFill="1">
          <p:nvSpPr>
            <p:cNvPr id="56324" name="Rectangle 5"/>
            <p:cNvSpPr/>
            <p:nvPr/>
          </p:nvSpPr>
          <p:spPr>
            <a:xfrm>
              <a:off x="192" y="2880"/>
              <a:ext cx="1680" cy="288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Arial Black" panose="020B0A04020102020204" pitchFamily="34" charset="0"/>
                </a:rPr>
                <a:t>结点</a:t>
              </a:r>
              <a:endParaRPr lang="zh-CN" altLang="en-US" sz="3200" dirty="0">
                <a:solidFill>
                  <a:srgbClr val="030305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2497138" y="3573463"/>
            <a:ext cx="2867025" cy="1295400"/>
            <a:chOff x="1573" y="2251"/>
            <a:chExt cx="1488" cy="816"/>
          </a:xfrm>
        </p:grpSpPr>
        <p:sp>
          <p:nvSpPr>
            <p:cNvPr id="56326" name="Oval 6"/>
            <p:cNvSpPr/>
            <p:nvPr/>
          </p:nvSpPr>
          <p:spPr>
            <a:xfrm>
              <a:off x="2245" y="2251"/>
              <a:ext cx="480" cy="432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FF1F7A"/>
                  </a:solidFill>
                  <a:latin typeface="Arial Black" panose="020B0A04020102020204" pitchFamily="34" charset="0"/>
                  <a:ea typeface="方正舒体" panose="02010601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3200" baseline="-25000" dirty="0">
                  <a:solidFill>
                    <a:srgbClr val="FF0066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en-US" altLang="zh-CN" sz="3200" baseline="-25000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6327" name="Line 7"/>
            <p:cNvSpPr/>
            <p:nvPr/>
          </p:nvSpPr>
          <p:spPr>
            <a:xfrm>
              <a:off x="1573" y="2491"/>
              <a:ext cx="672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 useBgFill="1">
          <p:nvSpPr>
            <p:cNvPr id="56328" name="Rectangle 8"/>
            <p:cNvSpPr/>
            <p:nvPr/>
          </p:nvSpPr>
          <p:spPr>
            <a:xfrm>
              <a:off x="1957" y="2779"/>
              <a:ext cx="1104" cy="288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Arial Black" panose="020B0A04020102020204" pitchFamily="34" charset="0"/>
                </a:rPr>
                <a:t>初始状态</a:t>
              </a:r>
              <a:endParaRPr lang="zh-CN" altLang="en-US" sz="3200" dirty="0">
                <a:solidFill>
                  <a:srgbClr val="030305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5508625" y="3573463"/>
            <a:ext cx="2592388" cy="1295400"/>
            <a:chOff x="3243" y="2251"/>
            <a:chExt cx="1179" cy="816"/>
          </a:xfrm>
        </p:grpSpPr>
        <p:grpSp>
          <p:nvGrpSpPr>
            <p:cNvPr id="56330" name="Group 9"/>
            <p:cNvGrpSpPr/>
            <p:nvPr/>
          </p:nvGrpSpPr>
          <p:grpSpPr>
            <a:xfrm>
              <a:off x="3445" y="2251"/>
              <a:ext cx="480" cy="432"/>
              <a:chOff x="2208" y="2832"/>
              <a:chExt cx="480" cy="432"/>
            </a:xfrm>
          </p:grpSpPr>
          <p:sp>
            <p:nvSpPr>
              <p:cNvPr id="56331" name="Oval 10"/>
              <p:cNvSpPr/>
              <p:nvPr/>
            </p:nvSpPr>
            <p:spPr>
              <a:xfrm>
                <a:off x="2208" y="2832"/>
                <a:ext cx="480" cy="43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56332" name="Oval 11"/>
              <p:cNvSpPr/>
              <p:nvPr/>
            </p:nvSpPr>
            <p:spPr>
              <a:xfrm>
                <a:off x="2304" y="2928"/>
                <a:ext cx="288" cy="2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FF1F7A"/>
                    </a:solidFill>
                    <a:latin typeface="Arial Black" panose="020B0A04020102020204" pitchFamily="34" charset="0"/>
                    <a:ea typeface="方正舒体" panose="02010601030101010101" pitchFamily="2" charset="-122"/>
                    <a:sym typeface="Symbol" panose="05050102010706020507" pitchFamily="18" charset="2"/>
                  </a:rPr>
                  <a:t>s</a:t>
                </a:r>
                <a:r>
                  <a:rPr lang="en-US" altLang="zh-CN" sz="3200" baseline="-25000" dirty="0">
                    <a:solidFill>
                      <a:srgbClr val="FF0066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n</a:t>
                </a:r>
                <a:endParaRPr lang="en-US" altLang="zh-CN" sz="3200" baseline="-25000" dirty="0">
                  <a:solidFill>
                    <a:srgbClr val="FF0066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 useBgFill="1">
          <p:nvSpPr>
            <p:cNvPr id="56333" name="Rectangle 12"/>
            <p:cNvSpPr/>
            <p:nvPr/>
          </p:nvSpPr>
          <p:spPr>
            <a:xfrm>
              <a:off x="3243" y="2779"/>
              <a:ext cx="1179" cy="288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FF0066"/>
                  </a:solidFill>
                  <a:latin typeface="Arial Black" panose="020B0A04020102020204" pitchFamily="34" charset="0"/>
                </a:rPr>
                <a:t>接受状态</a:t>
              </a:r>
              <a:endParaRPr lang="zh-CN" altLang="en-US" sz="3200" dirty="0">
                <a:solidFill>
                  <a:srgbClr val="FF0066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6334" name="Rectangle 13"/>
          <p:cNvSpPr>
            <a:spLocks noGrp="1"/>
          </p:cNvSpPr>
          <p:nvPr>
            <p:ph type="title"/>
          </p:nvPr>
        </p:nvSpPr>
        <p:spPr>
          <a:xfrm>
            <a:off x="539750" y="188913"/>
            <a:ext cx="860425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2.3.2确定性有穷自动机</a:t>
            </a:r>
            <a:r>
              <a:rPr lang="en-US" altLang="zh-CN" b="1" dirty="0">
                <a:latin typeface="方正舒体" panose="02010601030101010101" pitchFamily="2" charset="-122"/>
              </a:rPr>
              <a:t>(DFA)</a:t>
            </a:r>
            <a:r>
              <a:rPr lang="zh-CN" altLang="en-US" b="1" dirty="0">
                <a:latin typeface="方正舒体" panose="02010601030101010101" pitchFamily="2" charset="-122"/>
              </a:rPr>
              <a:t>的定义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65902" name="Rectangle 14"/>
          <p:cNvSpPr>
            <a:spLocks noGrp="1"/>
          </p:cNvSpPr>
          <p:nvPr>
            <p:ph idx="1"/>
          </p:nvPr>
        </p:nvSpPr>
        <p:spPr>
          <a:xfrm>
            <a:off x="495300" y="1096963"/>
            <a:ext cx="8324850" cy="2046287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600" dirty="0">
                <a:solidFill>
                  <a:srgbClr val="FF0066"/>
                </a:solidFill>
              </a:rPr>
              <a:t>状态转换图</a:t>
            </a:r>
            <a:endParaRPr lang="zh-CN" altLang="en-US" sz="2600" dirty="0">
              <a:solidFill>
                <a:srgbClr val="FF0066"/>
              </a:solidFill>
            </a:endParaRPr>
          </a:p>
          <a:p>
            <a:pPr lvl="1" indent="-436245" eaLnBrk="1" hangingPunct="1"/>
            <a:r>
              <a:rPr lang="zh-CN" altLang="en-US" sz="2400" dirty="0">
                <a:solidFill>
                  <a:srgbClr val="030305"/>
                </a:solidFill>
              </a:rPr>
              <a:t>假定</a:t>
            </a:r>
            <a:r>
              <a:rPr lang="en-US" altLang="zh-CN" sz="2400" dirty="0">
                <a:solidFill>
                  <a:srgbClr val="030305"/>
                </a:solidFill>
              </a:rPr>
              <a:t>DFA M</a:t>
            </a:r>
            <a:r>
              <a:rPr lang="zh-CN" altLang="en-US" sz="2400" dirty="0">
                <a:solidFill>
                  <a:srgbClr val="030305"/>
                </a:solidFill>
              </a:rPr>
              <a:t>含有</a:t>
            </a:r>
            <a:r>
              <a:rPr lang="en-US" altLang="zh-CN" sz="2400" dirty="0">
                <a:solidFill>
                  <a:srgbClr val="030305"/>
                </a:solidFill>
              </a:rPr>
              <a:t>m</a:t>
            </a:r>
            <a:r>
              <a:rPr lang="zh-CN" altLang="en-US" sz="2400" dirty="0">
                <a:solidFill>
                  <a:srgbClr val="030305"/>
                </a:solidFill>
              </a:rPr>
              <a:t>个状态，那么状态图</a:t>
            </a:r>
            <a:r>
              <a:rPr lang="zh-CN" altLang="en-US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(或称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</a:rPr>
              <a:t>状态转换图</a:t>
            </a:r>
            <a:r>
              <a:rPr lang="zh-CN" altLang="en-US" sz="2400" dirty="0">
                <a:solidFill>
                  <a:srgbClr val="030305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30305"/>
                </a:solidFill>
              </a:rPr>
              <a:t>就含有</a:t>
            </a:r>
            <a:r>
              <a:rPr lang="en-US" altLang="zh-CN" sz="2400" dirty="0">
                <a:solidFill>
                  <a:srgbClr val="030305"/>
                </a:solidFill>
              </a:rPr>
              <a:t>m</a:t>
            </a:r>
            <a:r>
              <a:rPr lang="zh-CN" altLang="en-US" sz="2400" dirty="0">
                <a:solidFill>
                  <a:srgbClr val="030305"/>
                </a:solidFill>
              </a:rPr>
              <a:t>个结点（小圆圈表示</a:t>
            </a:r>
            <a:r>
              <a:rPr lang="zh-CN" altLang="en-US" sz="2400" dirty="0">
                <a:solidFill>
                  <a:srgbClr val="FF0066"/>
                </a:solidFill>
              </a:rPr>
              <a:t>圆圈中标入状态的名字</a:t>
            </a:r>
            <a:r>
              <a:rPr lang="zh-CN" altLang="en-US" sz="2400" dirty="0">
                <a:solidFill>
                  <a:srgbClr val="030305"/>
                </a:solidFill>
              </a:rPr>
              <a:t>或编号），用</a:t>
            </a:r>
            <a:r>
              <a:rPr lang="zh-CN" altLang="en-US" sz="2400" dirty="0">
                <a:solidFill>
                  <a:srgbClr val="FF0066"/>
                </a:solidFill>
              </a:rPr>
              <a:t>箭头指示初始状态，用双圆圈表示终止状态。</a:t>
            </a:r>
            <a:endParaRPr lang="zh-CN" altLang="en-US" sz="2400" dirty="0">
              <a:solidFill>
                <a:srgbClr val="FF0066"/>
              </a:solidFill>
            </a:endParaRPr>
          </a:p>
        </p:txBody>
      </p:sp>
      <p:sp>
        <p:nvSpPr>
          <p:cNvPr id="56336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5633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6590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>
                                            <p:txEl>
                                              <p:charRg st="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65902">
                                            <p:txEl>
                                              <p:charRg st="6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grpSp>
        <p:nvGrpSpPr>
          <p:cNvPr id="2" name="Group 2"/>
          <p:cNvGrpSpPr/>
          <p:nvPr/>
        </p:nvGrpSpPr>
        <p:grpSpPr>
          <a:xfrm>
            <a:off x="3059113" y="3573463"/>
            <a:ext cx="4826000" cy="1368425"/>
            <a:chOff x="912" y="1248"/>
            <a:chExt cx="2592" cy="768"/>
          </a:xfrm>
        </p:grpSpPr>
        <p:sp>
          <p:nvSpPr>
            <p:cNvPr id="57347" name="Oval 3"/>
            <p:cNvSpPr/>
            <p:nvPr/>
          </p:nvSpPr>
          <p:spPr>
            <a:xfrm>
              <a:off x="1296" y="1248"/>
              <a:ext cx="480" cy="432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FF1F7A"/>
                  </a:solidFill>
                  <a:latin typeface="Arial Black" panose="020B0A04020102020204" pitchFamily="34" charset="0"/>
                  <a:ea typeface="方正舒体" panose="02010601030101010101" pitchFamily="2" charset="-122"/>
                  <a:sym typeface="Symbol" panose="05050102010706020507" pitchFamily="18" charset="2"/>
                </a:rPr>
                <a:t>s</a:t>
              </a:r>
              <a:endParaRPr lang="en-US" altLang="zh-CN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57348" name="Group 4"/>
            <p:cNvGrpSpPr/>
            <p:nvPr/>
          </p:nvGrpSpPr>
          <p:grpSpPr>
            <a:xfrm>
              <a:off x="1776" y="1248"/>
              <a:ext cx="672" cy="240"/>
              <a:chOff x="2736" y="2592"/>
              <a:chExt cx="672" cy="240"/>
            </a:xfrm>
          </p:grpSpPr>
          <p:sp>
            <p:nvSpPr>
              <p:cNvPr id="57349" name="Line 5"/>
              <p:cNvSpPr/>
              <p:nvPr/>
            </p:nvSpPr>
            <p:spPr>
              <a:xfrm>
                <a:off x="2736" y="2832"/>
                <a:ext cx="672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0" name="Rectangle 6"/>
              <p:cNvSpPr/>
              <p:nvPr/>
            </p:nvSpPr>
            <p:spPr>
              <a:xfrm>
                <a:off x="2976" y="2592"/>
                <a:ext cx="4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a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7351" name="Oval 7"/>
            <p:cNvSpPr/>
            <p:nvPr/>
          </p:nvSpPr>
          <p:spPr>
            <a:xfrm>
              <a:off x="2448" y="1248"/>
              <a:ext cx="480" cy="432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FF1F7A"/>
                  </a:solidFill>
                  <a:latin typeface="Arial Black" panose="020B0A04020102020204" pitchFamily="34" charset="0"/>
                  <a:ea typeface="方正舒体" panose="02010601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3200" baseline="30000" dirty="0">
                  <a:solidFill>
                    <a:srgbClr val="FF0066"/>
                  </a:solidFill>
                  <a:latin typeface="Arial Black" panose="020B0A04020102020204" pitchFamily="34" charset="0"/>
                  <a:sym typeface="Symbol" panose="05050102010706020507" pitchFamily="18" charset="2"/>
                </a:rPr>
                <a:t>’</a:t>
              </a:r>
              <a:endParaRPr lang="en-US" altLang="zh-CN" sz="3200" baseline="30000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7352" name="Rectangle 8"/>
            <p:cNvSpPr/>
            <p:nvPr/>
          </p:nvSpPr>
          <p:spPr>
            <a:xfrm>
              <a:off x="912" y="1728"/>
              <a:ext cx="25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Arial Black" panose="020B0A04020102020204" pitchFamily="34" charset="0"/>
                </a:rPr>
                <a:t>状态转换的图形表示</a:t>
              </a:r>
              <a:endParaRPr lang="zh-CN" altLang="en-US" sz="3200" dirty="0">
                <a:solidFill>
                  <a:srgbClr val="030305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66925" name="Rectangle 13"/>
          <p:cNvSpPr>
            <a:spLocks noGrp="1"/>
          </p:cNvSpPr>
          <p:nvPr>
            <p:ph idx="1"/>
          </p:nvPr>
        </p:nvSpPr>
        <p:spPr>
          <a:xfrm>
            <a:off x="482600" y="1096963"/>
            <a:ext cx="8145463" cy="2979737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30305"/>
                </a:solidFill>
              </a:rPr>
              <a:t>若 </a:t>
            </a:r>
            <a:r>
              <a:rPr lang="en-US" altLang="zh-CN" dirty="0">
                <a:solidFill>
                  <a:srgbClr val="FF0066"/>
                </a:solidFill>
              </a:rPr>
              <a:t>T(s,a)=</a:t>
            </a:r>
            <a:r>
              <a:rPr lang="en-US" altLang="zh-CN" dirty="0">
                <a:solidFill>
                  <a:srgbClr val="FF0066"/>
                </a:solidFill>
                <a:sym typeface="Symbol" panose="05050102010706020507" pitchFamily="18" charset="2"/>
              </a:rPr>
              <a:t>s’</a:t>
            </a:r>
            <a:r>
              <a:rPr lang="en-US" altLang="zh-CN" dirty="0">
                <a:solidFill>
                  <a:srgbClr val="030305"/>
                </a:solidFill>
              </a:rPr>
              <a:t> ，</a:t>
            </a:r>
            <a:r>
              <a:rPr lang="zh-CN" altLang="en-US" dirty="0">
                <a:solidFill>
                  <a:srgbClr val="030305"/>
                </a:solidFill>
              </a:rPr>
              <a:t>则从状态结点</a:t>
            </a:r>
            <a:r>
              <a:rPr lang="en-US" altLang="zh-CN" dirty="0">
                <a:solidFill>
                  <a:srgbClr val="FF0066"/>
                </a:solidFill>
              </a:rPr>
              <a:t>s</a:t>
            </a:r>
            <a:r>
              <a:rPr lang="zh-CN" altLang="en-US" dirty="0">
                <a:solidFill>
                  <a:srgbClr val="030305"/>
                </a:solidFill>
              </a:rPr>
              <a:t>到状态结点</a:t>
            </a:r>
            <a:r>
              <a:rPr lang="en-US" altLang="zh-CN" dirty="0">
                <a:solidFill>
                  <a:srgbClr val="FF0066"/>
                </a:solidFill>
                <a:sym typeface="Symbol" panose="05050102010706020507" pitchFamily="18" charset="2"/>
              </a:rPr>
              <a:t>s’</a:t>
            </a:r>
            <a:r>
              <a:rPr lang="zh-CN" altLang="en-US" dirty="0">
                <a:solidFill>
                  <a:srgbClr val="030305"/>
                </a:solidFill>
              </a:rPr>
              <a:t>画标记为</a:t>
            </a:r>
            <a:r>
              <a:rPr lang="en-US" altLang="zh-CN" dirty="0">
                <a:solidFill>
                  <a:srgbClr val="030305"/>
                </a:solidFill>
              </a:rPr>
              <a:t>a</a:t>
            </a:r>
            <a:r>
              <a:rPr lang="zh-CN" altLang="en-US" dirty="0">
                <a:solidFill>
                  <a:srgbClr val="030305"/>
                </a:solidFill>
              </a:rPr>
              <a:t>的矢线。</a:t>
            </a:r>
            <a:endParaRPr lang="zh-CN" altLang="en-US" dirty="0">
              <a:solidFill>
                <a:srgbClr val="030305"/>
              </a:solidFill>
            </a:endParaRPr>
          </a:p>
          <a:p>
            <a:pPr lvl="1" indent="-436245" eaLnBrk="1" hangingPunct="1"/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表示当词法分析器处于该矢线的结点所指示的状态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时，可能要识别的输入字符为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a，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而矢线进入的结点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则指示识别相应的输入字符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后进入的下一个状态。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54" name="Rectangle 14"/>
          <p:cNvSpPr>
            <a:spLocks noGrp="1"/>
          </p:cNvSpPr>
          <p:nvPr>
            <p:ph type="title"/>
          </p:nvPr>
        </p:nvSpPr>
        <p:spPr>
          <a:xfrm>
            <a:off x="488950" y="287338"/>
            <a:ext cx="800100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2.3.2确定性有穷自动机</a:t>
            </a:r>
            <a:r>
              <a:rPr lang="en-US" altLang="zh-CN" b="1" dirty="0">
                <a:latin typeface="方正舒体" panose="02010601030101010101" pitchFamily="2" charset="-122"/>
              </a:rPr>
              <a:t>(DFA)</a:t>
            </a:r>
            <a:r>
              <a:rPr lang="zh-CN" altLang="en-US" b="1" dirty="0">
                <a:latin typeface="方正舒体" panose="02010601030101010101" pitchFamily="2" charset="-122"/>
              </a:rPr>
              <a:t>的定义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5735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5735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>
                                            <p:txEl>
                                              <p:charRg st="3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66925">
                                            <p:txEl>
                                              <p:charRg st="37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68962" name="Rectangle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1524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b="0" dirty="0">
                <a:solidFill>
                  <a:srgbClr val="030305"/>
                </a:solidFill>
                <a:sym typeface="Symbol" panose="05050102010706020507" pitchFamily="18" charset="2"/>
              </a:rPr>
              <a:t>   例</a:t>
            </a:r>
            <a:r>
              <a:rPr lang="en-US" altLang="zh-CN" b="0" dirty="0">
                <a:solidFill>
                  <a:srgbClr val="030305"/>
                </a:solidFill>
                <a:sym typeface="Symbol" panose="05050102010706020507" pitchFamily="18" charset="2"/>
              </a:rPr>
              <a:t>4.5</a:t>
            </a:r>
            <a:r>
              <a:rPr lang="zh-CN" altLang="en-US" b="0" dirty="0">
                <a:solidFill>
                  <a:srgbClr val="030305"/>
                </a:solidFill>
                <a:sym typeface="Symbol" panose="05050102010706020507" pitchFamily="18" charset="2"/>
              </a:rPr>
              <a:t>：</a:t>
            </a:r>
            <a:r>
              <a:rPr lang="zh-CN" altLang="en-US" dirty="0">
                <a:solidFill>
                  <a:srgbClr val="FF1F7A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1F7A"/>
                </a:solidFill>
                <a:sym typeface="Symbol" panose="05050102010706020507" pitchFamily="18" charset="2"/>
              </a:rPr>
              <a:t>M=({s</a:t>
            </a:r>
            <a:r>
              <a:rPr lang="en-US" altLang="zh-CN" b="0" baseline="-25000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F1F7A"/>
                </a:solidFill>
                <a:sym typeface="Symbol" panose="05050102010706020507" pitchFamily="18" charset="2"/>
              </a:rPr>
              <a:t>, s</a:t>
            </a:r>
            <a:r>
              <a:rPr lang="en-US" altLang="zh-CN" b="0" baseline="-25000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1F7A"/>
                </a:solidFill>
                <a:sym typeface="Symbol" panose="05050102010706020507" pitchFamily="18" charset="2"/>
              </a:rPr>
              <a:t>, s</a:t>
            </a:r>
            <a:r>
              <a:rPr lang="en-US" altLang="zh-CN" b="0" baseline="-25000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1F7A"/>
                </a:solidFill>
                <a:sym typeface="Symbol" panose="05050102010706020507" pitchFamily="18" charset="2"/>
              </a:rPr>
              <a:t>}, {0,1}, T,  s</a:t>
            </a:r>
            <a:r>
              <a:rPr lang="en-US" altLang="zh-CN" b="0" baseline="-25000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F1F7A"/>
                </a:solidFill>
                <a:sym typeface="Symbol" panose="05050102010706020507" pitchFamily="18" charset="2"/>
              </a:rPr>
              <a:t>, {s</a:t>
            </a:r>
            <a:r>
              <a:rPr lang="en-US" altLang="zh-CN" b="0" baseline="-25000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1F7A"/>
                </a:solidFill>
                <a:sym typeface="Symbol" panose="05050102010706020507" pitchFamily="18" charset="2"/>
              </a:rPr>
              <a:t>})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b="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其中,</a:t>
            </a:r>
            <a:r>
              <a:rPr lang="en-US" altLang="zh-CN" dirty="0">
                <a:solidFill>
                  <a:srgbClr val="FF1F7A"/>
                </a:solidFill>
                <a:sym typeface="Symbol" panose="05050102010706020507" pitchFamily="18" charset="2"/>
              </a:rPr>
              <a:t>T</a:t>
            </a:r>
            <a:r>
              <a:rPr lang="zh-CN" altLang="en-US" b="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的定义如下：</a:t>
            </a:r>
            <a:endParaRPr lang="zh-CN" altLang="en-US" b="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T(s</a:t>
            </a:r>
            <a:r>
              <a:rPr lang="en-US" altLang="zh-CN" b="0" baseline="-25000" dirty="0">
                <a:solidFill>
                  <a:srgbClr val="3333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,0)= s</a:t>
            </a:r>
            <a:r>
              <a:rPr lang="en-US" altLang="zh-CN" b="0" baseline="-25000" dirty="0">
                <a:solidFill>
                  <a:srgbClr val="3333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     T(s</a:t>
            </a:r>
            <a:r>
              <a:rPr lang="en-US" altLang="zh-CN" b="0" baseline="-25000" dirty="0">
                <a:solidFill>
                  <a:srgbClr val="3333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,0)= s</a:t>
            </a:r>
            <a:r>
              <a:rPr lang="en-US" altLang="zh-CN" b="0" baseline="-25000" dirty="0">
                <a:solidFill>
                  <a:srgbClr val="3333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	 T(s</a:t>
            </a:r>
            <a:r>
              <a:rPr lang="en-US" altLang="zh-CN" b="0" baseline="-25000" dirty="0">
                <a:solidFill>
                  <a:srgbClr val="3333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,1)= s</a:t>
            </a:r>
            <a:r>
              <a:rPr lang="en-US" altLang="zh-CN" b="0" baseline="-25000" dirty="0">
                <a:solidFill>
                  <a:srgbClr val="3333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endParaRPr lang="zh-CN" altLang="en-US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68963" name="Oval 3"/>
          <p:cNvSpPr/>
          <p:nvPr/>
        </p:nvSpPr>
        <p:spPr>
          <a:xfrm>
            <a:off x="1903413" y="3262313"/>
            <a:ext cx="911225" cy="685800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200" baseline="-25000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endParaRPr lang="zh-CN" altLang="en-US" sz="3200" baseline="-25000" dirty="0">
              <a:solidFill>
                <a:srgbClr val="FF0066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68964" name="Line 4"/>
          <p:cNvSpPr/>
          <p:nvPr/>
        </p:nvSpPr>
        <p:spPr>
          <a:xfrm>
            <a:off x="1147763" y="3643313"/>
            <a:ext cx="7620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8965" name="Line 5"/>
          <p:cNvSpPr/>
          <p:nvPr/>
        </p:nvSpPr>
        <p:spPr>
          <a:xfrm>
            <a:off x="2814638" y="3643313"/>
            <a:ext cx="6096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" name="Group 6"/>
          <p:cNvGrpSpPr/>
          <p:nvPr/>
        </p:nvGrpSpPr>
        <p:grpSpPr>
          <a:xfrm>
            <a:off x="4953000" y="3295650"/>
            <a:ext cx="762000" cy="685800"/>
            <a:chOff x="2208" y="2832"/>
            <a:chExt cx="480" cy="432"/>
          </a:xfrm>
        </p:grpSpPr>
        <p:sp>
          <p:nvSpPr>
            <p:cNvPr id="58375" name="Oval 7"/>
            <p:cNvSpPr/>
            <p:nvPr/>
          </p:nvSpPr>
          <p:spPr>
            <a:xfrm>
              <a:off x="2208" y="2832"/>
              <a:ext cx="480" cy="432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58376" name="Oval 8"/>
            <p:cNvSpPr/>
            <p:nvPr/>
          </p:nvSpPr>
          <p:spPr>
            <a:xfrm>
              <a:off x="2304" y="2928"/>
              <a:ext cx="288" cy="240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FF1F7A"/>
                  </a:solidFill>
                  <a:latin typeface="Arial Black" panose="020B0A04020102020204" pitchFamily="34" charset="0"/>
                  <a:ea typeface="方正舒体" panose="02010601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3200" baseline="-25000" dirty="0">
                  <a:solidFill>
                    <a:srgbClr val="FF0066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zh-CN" altLang="en-US" sz="3200" baseline="-25000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68969" name="Rectangle 9"/>
          <p:cNvSpPr/>
          <p:nvPr/>
        </p:nvSpPr>
        <p:spPr>
          <a:xfrm>
            <a:off x="2967038" y="3262313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0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168970" name="Oval 10"/>
          <p:cNvSpPr/>
          <p:nvPr/>
        </p:nvSpPr>
        <p:spPr>
          <a:xfrm>
            <a:off x="3424238" y="3338513"/>
            <a:ext cx="927100" cy="685800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200" baseline="-25000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zh-CN" altLang="en-US" sz="3200" baseline="-25000" dirty="0">
              <a:solidFill>
                <a:srgbClr val="FF0066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68971" name="Line 11"/>
          <p:cNvSpPr/>
          <p:nvPr/>
        </p:nvSpPr>
        <p:spPr>
          <a:xfrm>
            <a:off x="4357688" y="3643313"/>
            <a:ext cx="6096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8972" name="Rectangle 12"/>
          <p:cNvSpPr/>
          <p:nvPr/>
        </p:nvSpPr>
        <p:spPr>
          <a:xfrm>
            <a:off x="4414838" y="3262313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1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cxnSp>
        <p:nvCxnSpPr>
          <p:cNvPr id="168973" name="AutoShape 13"/>
          <p:cNvCxnSpPr>
            <a:stCxn id="168970" idx="3"/>
            <a:endCxn id="168970" idx="5"/>
          </p:cNvCxnSpPr>
          <p:nvPr/>
        </p:nvCxnSpPr>
        <p:spPr>
          <a:xfrm rot="-5400000" flipH="1">
            <a:off x="3886200" y="3597275"/>
            <a:ext cx="3175" cy="654050"/>
          </a:xfrm>
          <a:prstGeom prst="curvedConnector3">
            <a:avLst>
              <a:gd name="adj1" fmla="val 20700009"/>
            </a:avLst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974" name="Rectangle 14"/>
          <p:cNvSpPr/>
          <p:nvPr/>
        </p:nvSpPr>
        <p:spPr>
          <a:xfrm>
            <a:off x="3729038" y="4252913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0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58383" name="Rectangle 15"/>
          <p:cNvSpPr/>
          <p:nvPr/>
        </p:nvSpPr>
        <p:spPr>
          <a:xfrm>
            <a:off x="611188" y="447675"/>
            <a:ext cx="4392612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zh-CN" altLang="en-US" sz="3600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状态转换图举例</a:t>
            </a:r>
            <a:endParaRPr lang="en-US" altLang="zh-CN" sz="3600" dirty="0">
              <a:solidFill>
                <a:srgbClr val="FF0066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68976" name="Rectangle 16"/>
          <p:cNvSpPr/>
          <p:nvPr/>
        </p:nvSpPr>
        <p:spPr>
          <a:xfrm>
            <a:off x="642938" y="2643188"/>
            <a:ext cx="669925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Arial Black" panose="020B0A04020102020204" pitchFamily="34" charset="0"/>
              </a:rPr>
              <a:t>上述</a:t>
            </a: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3200" dirty="0">
                <a:solidFill>
                  <a:srgbClr val="030305"/>
                </a:solidFill>
                <a:latin typeface="Arial Black" panose="020B0A04020102020204" pitchFamily="34" charset="0"/>
              </a:rPr>
              <a:t>对应的状态转换图：</a:t>
            </a:r>
            <a:endParaRPr lang="zh-CN" altLang="en-US" sz="3200" dirty="0">
              <a:solidFill>
                <a:srgbClr val="030305"/>
              </a:solidFill>
              <a:latin typeface="Arial Black" panose="020B0A04020102020204" pitchFamily="34" charset="0"/>
            </a:endParaRPr>
          </a:p>
        </p:txBody>
      </p:sp>
      <p:sp>
        <p:nvSpPr>
          <p:cNvPr id="59411" name="矩形 20"/>
          <p:cNvSpPr/>
          <p:nvPr/>
        </p:nvSpPr>
        <p:spPr>
          <a:xfrm>
            <a:off x="611188" y="4652963"/>
            <a:ext cx="7500937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dirty="0">
                <a:solidFill>
                  <a:srgbClr val="030305"/>
                </a:solidFill>
                <a:latin typeface="Verdana" panose="020B0604030504040204" pitchFamily="34" charset="0"/>
              </a:rPr>
              <a:t>注：在状态转换图中，从一个结点可以同时引出若干条矢线到有向图中的其余结点(也可从一结点引矢线到其自身)；</a:t>
            </a:r>
            <a:endParaRPr lang="zh-CN" altLang="en-US" sz="2400" dirty="0">
              <a:solidFill>
                <a:srgbClr val="030305"/>
              </a:solidFill>
              <a:latin typeface="Verdana" panose="020B0604030504040204" pitchFamily="34" charset="0"/>
            </a:endParaRPr>
          </a:p>
        </p:txBody>
      </p:sp>
      <p:sp>
        <p:nvSpPr>
          <p:cNvPr id="58386" name="AutoShape 5">
            <a:hlinkClick r:id="rId1" action="ppaction://hlinksldjump"/>
          </p:cNvPr>
          <p:cNvSpPr/>
          <p:nvPr/>
        </p:nvSpPr>
        <p:spPr>
          <a:xfrm rot="10800000">
            <a:off x="5681663" y="5789613"/>
            <a:ext cx="914400" cy="381000"/>
          </a:xfrm>
          <a:prstGeom prst="curvedDownArrow">
            <a:avLst>
              <a:gd name="adj1" fmla="val 48000"/>
              <a:gd name="adj2" fmla="val 120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>
                <a:latin typeface="Verdana" panose="020B0604030504040204" pitchFamily="34" charset="0"/>
              </a:rPr>
              <a:t>定义（</a:t>
            </a:r>
            <a:r>
              <a:rPr lang="en-US" altLang="zh-CN" dirty="0">
                <a:latin typeface="Verdana" panose="020B0604030504040204" pitchFamily="34" charset="0"/>
              </a:rPr>
              <a:t>1</a:t>
            </a:r>
            <a:r>
              <a:rPr lang="zh-CN" altLang="en-US" dirty="0">
                <a:latin typeface="Verdana" panose="020B0604030504040204" pitchFamily="34" charset="0"/>
              </a:rPr>
              <a:t>）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58387" name="AutoShape 5">
            <a:hlinkClick r:id="rId2" action="ppaction://hlinksldjump"/>
          </p:cNvPr>
          <p:cNvSpPr/>
          <p:nvPr/>
        </p:nvSpPr>
        <p:spPr>
          <a:xfrm rot="10800000">
            <a:off x="6732588" y="5789613"/>
            <a:ext cx="914400" cy="381000"/>
          </a:xfrm>
          <a:prstGeom prst="curvedDownArrow">
            <a:avLst>
              <a:gd name="adj1" fmla="val 48000"/>
              <a:gd name="adj2" fmla="val 120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>
                <a:latin typeface="Verdana" panose="020B0604030504040204" pitchFamily="34" charset="0"/>
              </a:rPr>
              <a:t>定义（</a:t>
            </a:r>
            <a:r>
              <a:rPr lang="en-US" altLang="zh-CN" dirty="0">
                <a:latin typeface="Verdana" panose="020B0604030504040204" pitchFamily="34" charset="0"/>
              </a:rPr>
              <a:t>2</a:t>
            </a:r>
            <a:r>
              <a:rPr lang="zh-CN" altLang="en-US" dirty="0">
                <a:latin typeface="Verdana" panose="020B0604030504040204" pitchFamily="34" charset="0"/>
              </a:rPr>
              <a:t>）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5838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5838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8962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5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68962">
                                            <p:txEl>
                                              <p:charRg st="58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build="p"/>
      <p:bldP spid="168963" grpId="0" animBg="1"/>
      <p:bldP spid="168969" grpId="0"/>
      <p:bldP spid="168970" grpId="0" animBg="1"/>
      <p:bldP spid="168972" grpId="0"/>
      <p:bldP spid="168974" grpId="0"/>
      <p:bldP spid="168976" grpId="0"/>
      <p:bldP spid="594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58383" name="Rectangle 15"/>
          <p:cNvSpPr/>
          <p:nvPr/>
        </p:nvSpPr>
        <p:spPr>
          <a:xfrm>
            <a:off x="611188" y="447675"/>
            <a:ext cx="4392612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zh-CN" altLang="en-US" sz="3600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状态转换图举例</a:t>
            </a:r>
            <a:endParaRPr lang="en-US" altLang="zh-CN" sz="3600" dirty="0">
              <a:solidFill>
                <a:srgbClr val="FF0066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838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5838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t="14349"/>
          <a:stretch>
            <a:fillRect/>
          </a:stretch>
        </p:blipFill>
        <p:spPr>
          <a:xfrm>
            <a:off x="611505" y="1341120"/>
            <a:ext cx="8001000" cy="3543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05" y="501332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上述DFA对应的状态转换图：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59394" name="Rectangle 24"/>
          <p:cNvSpPr>
            <a:spLocks noGrp="1"/>
          </p:cNvSpPr>
          <p:nvPr>
            <p:ph type="title"/>
          </p:nvPr>
        </p:nvSpPr>
        <p:spPr>
          <a:xfrm>
            <a:off x="474663" y="273050"/>
            <a:ext cx="8669337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2.3.2确定性有穷自动机</a:t>
            </a:r>
            <a:r>
              <a:rPr lang="en-US" altLang="zh-CN" b="1" dirty="0">
                <a:latin typeface="方正舒体" panose="02010601030101010101" pitchFamily="2" charset="-122"/>
              </a:rPr>
              <a:t>(DFA)</a:t>
            </a:r>
            <a:r>
              <a:rPr lang="zh-CN" altLang="en-US" b="1" dirty="0">
                <a:latin typeface="方正舒体" panose="02010601030101010101" pitchFamily="2" charset="-122"/>
              </a:rPr>
              <a:t>的定义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925721" name="Rectangle 25"/>
          <p:cNvSpPr>
            <a:spLocks noGrp="1"/>
          </p:cNvSpPr>
          <p:nvPr>
            <p:ph idx="1"/>
          </p:nvPr>
        </p:nvSpPr>
        <p:spPr>
          <a:xfrm>
            <a:off x="395288" y="1341438"/>
            <a:ext cx="8137525" cy="3240087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200" dirty="0">
                <a:solidFill>
                  <a:srgbClr val="FF3399"/>
                </a:solidFill>
              </a:rPr>
              <a:t>DFA</a:t>
            </a:r>
            <a:r>
              <a:rPr lang="zh-CN" altLang="en-US" sz="3200" dirty="0">
                <a:solidFill>
                  <a:srgbClr val="FF3399"/>
                </a:solidFill>
              </a:rPr>
              <a:t>的接受集(即</a:t>
            </a:r>
            <a:r>
              <a:rPr lang="zh-CN" altLang="en-US" sz="3200" dirty="0">
                <a:solidFill>
                  <a:srgbClr val="FF339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识别的符号串集合</a:t>
            </a:r>
            <a:r>
              <a:rPr lang="zh-CN" altLang="en-US" sz="3200" dirty="0">
                <a:solidFill>
                  <a:srgbClr val="030305"/>
                </a:solidFill>
                <a:sym typeface="Symbol" panose="05050102010706020507" pitchFamily="18" charset="2"/>
              </a:rPr>
              <a:t>记作</a:t>
            </a:r>
            <a:r>
              <a:rPr lang="en-US" altLang="zh-CN" sz="3200" dirty="0">
                <a:solidFill>
                  <a:srgbClr val="3333FF"/>
                </a:solidFill>
                <a:sym typeface="Symbol" panose="05050102010706020507" pitchFamily="18" charset="2"/>
              </a:rPr>
              <a:t>L(M)</a:t>
            </a:r>
            <a:endParaRPr lang="zh-CN" altLang="en-US" sz="3200" dirty="0">
              <a:sym typeface="Symbol" panose="05050102010706020507" pitchFamily="18" charset="2"/>
            </a:endParaRPr>
          </a:p>
          <a:p>
            <a:pPr marL="742950" lvl="1" indent="-285750" eaLnBrk="1" hangingPunct="1"/>
            <a:r>
              <a:rPr lang="zh-CN" altLang="en-US" sz="2800" dirty="0">
                <a:sym typeface="Symbol" panose="05050102010706020507" pitchFamily="18" charset="2"/>
              </a:rPr>
              <a:t>字符串</a:t>
            </a:r>
            <a:r>
              <a:rPr lang="en-US" altLang="zh-CN" sz="2800" dirty="0">
                <a:sym typeface="Symbol" panose="05050102010706020507" pitchFamily="18" charset="2"/>
              </a:rPr>
              <a:t>c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 c</a:t>
            </a:r>
            <a:r>
              <a:rPr lang="en-US" altLang="zh-CN" sz="28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ym typeface="Symbol" panose="05050102010706020507" pitchFamily="18" charset="2"/>
              </a:rPr>
              <a:t>……</a:t>
            </a:r>
            <a:r>
              <a:rPr lang="en-US" altLang="zh-CN" sz="2800" dirty="0">
                <a:sym typeface="Symbol" panose="05050102010706020507" pitchFamily="18" charset="2"/>
              </a:rPr>
              <a:t>c</a:t>
            </a:r>
            <a:r>
              <a:rPr lang="en-US" altLang="zh-CN" sz="2800" baseline="-25000" dirty="0"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ym typeface="Symbol" panose="05050102010706020507" pitchFamily="18" charset="2"/>
              </a:rPr>
              <a:t>若被</a:t>
            </a:r>
            <a:r>
              <a:rPr lang="en-US" altLang="zh-CN" sz="2800" dirty="0">
                <a:sym typeface="Symbol" panose="05050102010706020507" pitchFamily="18" charset="2"/>
              </a:rPr>
              <a:t>DFA</a:t>
            </a:r>
            <a:r>
              <a:rPr lang="zh-CN" altLang="en-US" sz="2800" dirty="0">
                <a:sym typeface="Symbol" panose="05050102010706020507" pitchFamily="18" charset="2"/>
              </a:rPr>
              <a:t>识别或接受，则在状态转换图中存在一条从初态到终态的有向路经，该路径所有</a:t>
            </a:r>
            <a:r>
              <a:rPr lang="zh-CN" altLang="en-US" sz="2800" dirty="0">
                <a:solidFill>
                  <a:srgbClr val="030305"/>
                </a:solidFill>
              </a:rPr>
              <a:t>矢线上方的字符连接在一起即是</a:t>
            </a:r>
            <a:r>
              <a:rPr lang="zh-CN" altLang="en-US" sz="2800" dirty="0">
                <a:solidFill>
                  <a:srgbClr val="FF0066"/>
                </a:solidFill>
                <a:sym typeface="Symbol" panose="05050102010706020507" pitchFamily="18" charset="2"/>
              </a:rPr>
              <a:t>字符串</a:t>
            </a:r>
            <a:r>
              <a:rPr lang="en-US" altLang="zh-CN" sz="2800" dirty="0">
                <a:solidFill>
                  <a:srgbClr val="FF0066"/>
                </a:solidFill>
                <a:sym typeface="Symbol" panose="05050102010706020507" pitchFamily="18" charset="2"/>
              </a:rPr>
              <a:t>c</a:t>
            </a:r>
            <a:r>
              <a:rPr lang="en-US" altLang="zh-CN" sz="2800" baseline="-25000" dirty="0">
                <a:solidFill>
                  <a:srgbClr val="FF0066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FF0066"/>
                </a:solidFill>
                <a:sym typeface="Symbol" panose="05050102010706020507" pitchFamily="18" charset="2"/>
              </a:rPr>
              <a:t> c</a:t>
            </a:r>
            <a:r>
              <a:rPr lang="en-US" altLang="zh-CN" sz="2800" baseline="-25000" dirty="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6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olidFill>
                  <a:srgbClr val="FF0066"/>
                </a:solidFill>
                <a:sym typeface="Symbol" panose="05050102010706020507" pitchFamily="18" charset="2"/>
              </a:rPr>
              <a:t>……</a:t>
            </a:r>
            <a:r>
              <a:rPr lang="en-US" altLang="zh-CN" sz="2800" dirty="0">
                <a:solidFill>
                  <a:srgbClr val="FF0066"/>
                </a:solidFill>
                <a:sym typeface="Symbol" panose="05050102010706020507" pitchFamily="18" charset="2"/>
              </a:rPr>
              <a:t>c</a:t>
            </a:r>
            <a:r>
              <a:rPr lang="en-US" altLang="zh-CN" sz="2800" baseline="-25000" dirty="0">
                <a:solidFill>
                  <a:srgbClr val="FF0066"/>
                </a:solidFill>
                <a:sym typeface="Symbol" panose="05050102010706020507" pitchFamily="18" charset="2"/>
              </a:rPr>
              <a:t>n</a:t>
            </a:r>
            <a:endParaRPr lang="en-US" altLang="zh-CN" sz="2800" baseline="-25000" dirty="0">
              <a:solidFill>
                <a:srgbClr val="FF0066"/>
              </a:solidFill>
              <a:sym typeface="Symbol" panose="05050102010706020507" pitchFamily="18" charset="2"/>
            </a:endParaRPr>
          </a:p>
        </p:txBody>
      </p:sp>
      <p:sp>
        <p:nvSpPr>
          <p:cNvPr id="170007" name="Rectangle 23"/>
          <p:cNvSpPr/>
          <p:nvPr/>
        </p:nvSpPr>
        <p:spPr>
          <a:xfrm>
            <a:off x="468313" y="1125538"/>
            <a:ext cx="8675687" cy="574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3000" dirty="0">
              <a:solidFill>
                <a:srgbClr val="FF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59398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5305" name="Ink 9"/>
              <p14:cNvContentPartPr/>
              <p14:nvPr/>
            </p14:nvContentPartPr>
            <p14:xfrm>
              <a:off x="4929188" y="2901949"/>
              <a:ext cx="2652712" cy="53975"/>
            </p14:xfrm>
          </p:contentPart>
        </mc:Choice>
        <mc:Fallback xmlns="">
          <p:pic>
            <p:nvPicPr>
              <p:cNvPr id="55305" name="Ink 9"/>
            </p:nvPicPr>
            <p:blipFill>
              <a:blip r:embed="rId2"/>
            </p:blipFill>
            <p:spPr>
              <a:xfrm>
                <a:off x="4929188" y="2901949"/>
                <a:ext cx="2652712" cy="539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1">
                                            <p:txEl>
                                              <p:charRg st="2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25721">
                                            <p:txEl>
                                              <p:charRg st="24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2572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7000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60418" name="Text Box 3"/>
          <p:cNvSpPr txBox="1"/>
          <p:nvPr/>
        </p:nvSpPr>
        <p:spPr>
          <a:xfrm>
            <a:off x="3452813" y="3340100"/>
            <a:ext cx="30321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0" dirty="0">
                <a:solidFill>
                  <a:srgbClr val="030305"/>
                </a:solidFill>
                <a:latin typeface="Times New Roman" panose="02020603050405020304" pitchFamily="18" charset="0"/>
              </a:rPr>
              <a:t>b</a:t>
            </a:r>
            <a:endParaRPr lang="en-US" altLang="zh-CN" sz="3200" b="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Oval 4"/>
          <p:cNvSpPr/>
          <p:nvPr/>
        </p:nvSpPr>
        <p:spPr>
          <a:xfrm>
            <a:off x="725488" y="2463800"/>
            <a:ext cx="504825" cy="461963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3200" dirty="0">
                <a:solidFill>
                  <a:srgbClr val="FF0066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baseline="-25000" dirty="0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aseline="-25000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0420" name="AutoShape 5"/>
          <p:cNvCxnSpPr/>
          <p:nvPr/>
        </p:nvCxnSpPr>
        <p:spPr>
          <a:xfrm rot="-10800000" flipV="1">
            <a:off x="2292350" y="1957388"/>
            <a:ext cx="50800" cy="1520825"/>
          </a:xfrm>
          <a:prstGeom prst="curvedConnector3">
            <a:avLst>
              <a:gd name="adj1" fmla="val 789583"/>
            </a:avLst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21" name="AutoShape 6"/>
          <p:cNvCxnSpPr/>
          <p:nvPr/>
        </p:nvCxnSpPr>
        <p:spPr>
          <a:xfrm flipV="1">
            <a:off x="2797175" y="1957388"/>
            <a:ext cx="50800" cy="1520825"/>
          </a:xfrm>
          <a:prstGeom prst="curvedConnector3">
            <a:avLst>
              <a:gd name="adj1" fmla="val 756245"/>
            </a:avLst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422" name="Oval 7"/>
          <p:cNvSpPr/>
          <p:nvPr/>
        </p:nvSpPr>
        <p:spPr>
          <a:xfrm>
            <a:off x="2343150" y="1727200"/>
            <a:ext cx="504825" cy="460375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3200" dirty="0">
                <a:solidFill>
                  <a:srgbClr val="FF0066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baseline="-25000" dirty="0">
                <a:solidFill>
                  <a:srgbClr val="FF0066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aseline="-25000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3" name="Oval 8"/>
          <p:cNvSpPr/>
          <p:nvPr/>
        </p:nvSpPr>
        <p:spPr>
          <a:xfrm>
            <a:off x="2292350" y="3248025"/>
            <a:ext cx="504825" cy="460375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3200" dirty="0">
                <a:solidFill>
                  <a:srgbClr val="FF0066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baseline="-25000" dirty="0">
                <a:solidFill>
                  <a:srgbClr val="FF0066"/>
                </a:solidFill>
                <a:latin typeface="Times New Roman" panose="02020603050405020304" pitchFamily="18" charset="0"/>
              </a:rPr>
              <a:t>3</a:t>
            </a:r>
            <a:endParaRPr lang="en-US" altLang="zh-CN" sz="3200" baseline="-25000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0424" name="Group 9"/>
          <p:cNvGrpSpPr/>
          <p:nvPr/>
        </p:nvGrpSpPr>
        <p:grpSpPr>
          <a:xfrm>
            <a:off x="3908425" y="2509838"/>
            <a:ext cx="606425" cy="554037"/>
            <a:chOff x="4032" y="2160"/>
            <a:chExt cx="576" cy="576"/>
          </a:xfrm>
        </p:grpSpPr>
        <p:sp>
          <p:nvSpPr>
            <p:cNvPr id="60425" name="Oval 10"/>
            <p:cNvSpPr/>
            <p:nvPr/>
          </p:nvSpPr>
          <p:spPr>
            <a:xfrm>
              <a:off x="4032" y="2160"/>
              <a:ext cx="576" cy="57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60426" name="Oval 11"/>
            <p:cNvSpPr/>
            <p:nvPr/>
          </p:nvSpPr>
          <p:spPr>
            <a:xfrm>
              <a:off x="4080" y="2208"/>
              <a:ext cx="480" cy="480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3200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3200" baseline="-25000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3200" baseline="-25000" dirty="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60427" name="AutoShape 12"/>
          <p:cNvCxnSpPr/>
          <p:nvPr/>
        </p:nvCxnSpPr>
        <p:spPr>
          <a:xfrm rot="-5400000">
            <a:off x="1395413" y="1443038"/>
            <a:ext cx="506412" cy="1365250"/>
          </a:xfrm>
          <a:prstGeom prst="curvedConnector2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428" name="Text Box 13"/>
          <p:cNvSpPr txBox="1"/>
          <p:nvPr/>
        </p:nvSpPr>
        <p:spPr>
          <a:xfrm>
            <a:off x="1230313" y="1865313"/>
            <a:ext cx="354012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3200" b="0" dirty="0">
              <a:latin typeface="Times New Roman" panose="02020603050405020304" pitchFamily="18" charset="0"/>
            </a:endParaRPr>
          </a:p>
        </p:txBody>
      </p:sp>
      <p:sp>
        <p:nvSpPr>
          <p:cNvPr id="60429" name="Text Box 14"/>
          <p:cNvSpPr txBox="1"/>
          <p:nvPr/>
        </p:nvSpPr>
        <p:spPr>
          <a:xfrm>
            <a:off x="3403600" y="1819275"/>
            <a:ext cx="35242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3200" b="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0" name="Text Box 15"/>
          <p:cNvSpPr txBox="1"/>
          <p:nvPr/>
        </p:nvSpPr>
        <p:spPr>
          <a:xfrm>
            <a:off x="3200400" y="2417763"/>
            <a:ext cx="354013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0" dirty="0">
                <a:solidFill>
                  <a:srgbClr val="030305"/>
                </a:solidFill>
                <a:latin typeface="Times New Roman" panose="02020603050405020304" pitchFamily="18" charset="0"/>
              </a:rPr>
              <a:t>a</a:t>
            </a:r>
            <a:endParaRPr lang="en-US" altLang="zh-CN" sz="3200" b="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1" name="Text Box 16"/>
          <p:cNvSpPr txBox="1"/>
          <p:nvPr/>
        </p:nvSpPr>
        <p:spPr>
          <a:xfrm>
            <a:off x="1281113" y="3248025"/>
            <a:ext cx="30321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0" dirty="0">
                <a:solidFill>
                  <a:srgbClr val="030305"/>
                </a:solidFill>
                <a:latin typeface="Times New Roman" panose="02020603050405020304" pitchFamily="18" charset="0"/>
              </a:rPr>
              <a:t>b</a:t>
            </a:r>
            <a:endParaRPr lang="en-US" altLang="zh-CN" sz="3200" b="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2" name="Text Box 17"/>
          <p:cNvSpPr txBox="1"/>
          <p:nvPr/>
        </p:nvSpPr>
        <p:spPr>
          <a:xfrm>
            <a:off x="4160838" y="2141538"/>
            <a:ext cx="5556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3200" b="0" dirty="0">
              <a:latin typeface="Times New Roman" panose="02020603050405020304" pitchFamily="18" charset="0"/>
            </a:endParaRPr>
          </a:p>
        </p:txBody>
      </p:sp>
      <p:cxnSp>
        <p:nvCxnSpPr>
          <p:cNvPr id="60433" name="AutoShape 18"/>
          <p:cNvCxnSpPr/>
          <p:nvPr/>
        </p:nvCxnSpPr>
        <p:spPr>
          <a:xfrm>
            <a:off x="2840038" y="1874838"/>
            <a:ext cx="1363662" cy="598487"/>
          </a:xfrm>
          <a:prstGeom prst="curvedConnector2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34" name="AutoShape 19"/>
          <p:cNvCxnSpPr/>
          <p:nvPr/>
        </p:nvCxnSpPr>
        <p:spPr>
          <a:xfrm flipV="1">
            <a:off x="2797175" y="3017838"/>
            <a:ext cx="1414463" cy="460375"/>
          </a:xfrm>
          <a:prstGeom prst="curvedConnector2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435" name="Group 20"/>
          <p:cNvGrpSpPr/>
          <p:nvPr/>
        </p:nvGrpSpPr>
        <p:grpSpPr>
          <a:xfrm>
            <a:off x="1039813" y="2593975"/>
            <a:ext cx="3486150" cy="968375"/>
            <a:chOff x="1680" y="2256"/>
            <a:chExt cx="3312" cy="1008"/>
          </a:xfrm>
        </p:grpSpPr>
        <p:cxnSp>
          <p:nvCxnSpPr>
            <p:cNvPr id="60436" name="AutoShape 21"/>
            <p:cNvCxnSpPr>
              <a:stCxn id="60419" idx="4"/>
              <a:endCxn id="60423" idx="2"/>
            </p:cNvCxnSpPr>
            <p:nvPr/>
          </p:nvCxnSpPr>
          <p:spPr>
            <a:xfrm rot="-5400000" flipH="1">
              <a:off x="2016" y="2352"/>
              <a:ext cx="576" cy="1248"/>
            </a:xfrm>
            <a:prstGeom prst="curvedConnector2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437" name="AutoShape 22"/>
            <p:cNvCxnSpPr>
              <a:stCxn id="60419" idx="4"/>
              <a:endCxn id="60426" idx="6"/>
            </p:cNvCxnSpPr>
            <p:nvPr/>
          </p:nvCxnSpPr>
          <p:spPr>
            <a:xfrm rot="5400000" flipV="1">
              <a:off x="4728" y="2280"/>
              <a:ext cx="288" cy="240"/>
            </a:xfrm>
            <a:prstGeom prst="curvedConnector4">
              <a:avLst>
                <a:gd name="adj1" fmla="val -50000"/>
                <a:gd name="adj2" fmla="val 180000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0438" name="Text Box 23"/>
          <p:cNvSpPr txBox="1"/>
          <p:nvPr/>
        </p:nvSpPr>
        <p:spPr>
          <a:xfrm>
            <a:off x="1804988" y="2432050"/>
            <a:ext cx="4095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b</a:t>
            </a:r>
            <a:endParaRPr lang="zh-CN" altLang="en-US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9" name="Text Box 24"/>
          <p:cNvSpPr txBox="1"/>
          <p:nvPr/>
        </p:nvSpPr>
        <p:spPr>
          <a:xfrm>
            <a:off x="4694238" y="1895475"/>
            <a:ext cx="365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3200" b="0" dirty="0">
                <a:solidFill>
                  <a:srgbClr val="030305"/>
                </a:solidFill>
                <a:latin typeface="Times New Roman" panose="02020603050405020304" pitchFamily="18" charset="0"/>
              </a:rPr>
              <a:t>a</a:t>
            </a:r>
            <a:endParaRPr lang="en-US" altLang="zh-CN" sz="3200" b="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0" name="Text Box 25"/>
          <p:cNvSpPr txBox="1"/>
          <p:nvPr/>
        </p:nvSpPr>
        <p:spPr>
          <a:xfrm>
            <a:off x="4562475" y="1895475"/>
            <a:ext cx="2651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3200" b="0" dirty="0">
                <a:solidFill>
                  <a:srgbClr val="030305"/>
                </a:solidFill>
                <a:latin typeface="Times New Roman" panose="02020603050405020304" pitchFamily="18" charset="0"/>
              </a:rPr>
              <a:t>|</a:t>
            </a:r>
            <a:endParaRPr lang="zh-CN" altLang="en-US" sz="3200" b="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1" name="Text Box 26"/>
          <p:cNvSpPr txBox="1"/>
          <p:nvPr/>
        </p:nvSpPr>
        <p:spPr>
          <a:xfrm>
            <a:off x="4386263" y="1895475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0" dirty="0">
                <a:solidFill>
                  <a:srgbClr val="030305"/>
                </a:solidFill>
                <a:latin typeface="Times New Roman" panose="02020603050405020304" pitchFamily="18" charset="0"/>
              </a:rPr>
              <a:t>b</a:t>
            </a:r>
            <a:endParaRPr lang="en-US" altLang="zh-CN" sz="3200" b="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2" name="Text Box 27"/>
          <p:cNvSpPr txBox="1"/>
          <p:nvPr/>
        </p:nvSpPr>
        <p:spPr>
          <a:xfrm>
            <a:off x="1285875" y="1704975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a</a:t>
            </a:r>
            <a:endParaRPr lang="en-US" altLang="zh-CN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3" name="Text Box 28"/>
          <p:cNvSpPr txBox="1"/>
          <p:nvPr/>
        </p:nvSpPr>
        <p:spPr>
          <a:xfrm>
            <a:off x="3419475" y="1628775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a</a:t>
            </a:r>
            <a:endParaRPr lang="en-US" altLang="zh-CN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4" name="Line 29"/>
          <p:cNvSpPr/>
          <p:nvPr/>
        </p:nvSpPr>
        <p:spPr>
          <a:xfrm>
            <a:off x="296863" y="2717800"/>
            <a:ext cx="4572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45" name="Rectangle 30"/>
          <p:cNvSpPr/>
          <p:nvPr/>
        </p:nvSpPr>
        <p:spPr>
          <a:xfrm>
            <a:off x="395288" y="1268413"/>
            <a:ext cx="8462962" cy="436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Monotype Sorts"/>
            </a:pPr>
            <a:r>
              <a:rPr lang="zh-CN" altLang="en-US" sz="2800" dirty="0">
                <a:solidFill>
                  <a:srgbClr val="030305"/>
                </a:solidFill>
                <a:latin typeface="宋体" panose="02010600030101010101" pitchFamily="2" charset="-122"/>
              </a:rPr>
              <a:t>举例：证明字符串序列</a:t>
            </a:r>
            <a:r>
              <a:rPr lang="en-US" altLang="zh-CN" sz="2800" dirty="0">
                <a:solidFill>
                  <a:srgbClr val="030305"/>
                </a:solidFill>
                <a:latin typeface="宋体" panose="02010600030101010101" pitchFamily="2" charset="-122"/>
              </a:rPr>
              <a:t>baab</a:t>
            </a:r>
            <a:r>
              <a:rPr lang="zh-CN" altLang="en-US" sz="2800" dirty="0">
                <a:solidFill>
                  <a:srgbClr val="030305"/>
                </a:solidFill>
                <a:latin typeface="宋体" panose="02010600030101010101" pitchFamily="2" charset="-122"/>
              </a:rPr>
              <a:t>被下图的</a:t>
            </a:r>
            <a:r>
              <a:rPr lang="en-US" altLang="zh-CN" sz="2800" dirty="0">
                <a:solidFill>
                  <a:srgbClr val="030305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2800" dirty="0">
                <a:solidFill>
                  <a:srgbClr val="030305"/>
                </a:solidFill>
                <a:latin typeface="宋体" panose="02010600030101010101" pitchFamily="2" charset="-122"/>
              </a:rPr>
              <a:t>所接受。</a:t>
            </a:r>
            <a:endParaRPr lang="zh-CN" altLang="en-US" sz="28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60446" name="Rectangle 31"/>
          <p:cNvSpPr/>
          <p:nvPr/>
        </p:nvSpPr>
        <p:spPr>
          <a:xfrm>
            <a:off x="677863" y="4051300"/>
            <a:ext cx="7162800" cy="1163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任意列出它接受的另外两个输入串？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任意列出它拒绝接受的两个输入串？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60447" name="Rectangle 32"/>
          <p:cNvSpPr>
            <a:spLocks noGrp="1"/>
          </p:cNvSpPr>
          <p:nvPr>
            <p:ph type="title"/>
          </p:nvPr>
        </p:nvSpPr>
        <p:spPr>
          <a:xfrm>
            <a:off x="488950" y="258763"/>
            <a:ext cx="8893175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2.3.2确定性有穷自动机</a:t>
            </a:r>
            <a:r>
              <a:rPr lang="en-US" altLang="zh-CN" b="1" dirty="0">
                <a:latin typeface="方正舒体" panose="02010601030101010101" pitchFamily="2" charset="-122"/>
              </a:rPr>
              <a:t>(DFA)</a:t>
            </a:r>
            <a:r>
              <a:rPr lang="zh-CN" altLang="en-US" b="1" dirty="0">
                <a:latin typeface="方正舒体" panose="02010601030101010101" pitchFamily="2" charset="-122"/>
              </a:rPr>
              <a:t>的定义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6044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6044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6356" name="Ink 36"/>
              <p14:cNvContentPartPr/>
              <p14:nvPr/>
            </p14:nvContentPartPr>
            <p14:xfrm>
              <a:off x="2419350" y="2259013"/>
              <a:ext cx="268288" cy="26987"/>
            </p14:xfrm>
          </p:contentPart>
        </mc:Choice>
        <mc:Fallback xmlns="">
          <p:pic>
            <p:nvPicPr>
              <p:cNvPr id="56356" name="Ink 36"/>
            </p:nvPicPr>
            <p:blipFill>
              <a:blip r:embed="rId2"/>
            </p:blipFill>
            <p:spPr>
              <a:xfrm>
                <a:off x="2419350" y="2259013"/>
                <a:ext cx="268288" cy="269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6361" name="Ink 41"/>
              <p14:cNvContentPartPr/>
              <p14:nvPr/>
            </p14:nvContentPartPr>
            <p14:xfrm>
              <a:off x="731838" y="2982913"/>
              <a:ext cx="625475" cy="53975"/>
            </p14:xfrm>
          </p:contentPart>
        </mc:Choice>
        <mc:Fallback xmlns="">
          <p:pic>
            <p:nvPicPr>
              <p:cNvPr id="56361" name="Ink 41"/>
            </p:nvPicPr>
            <p:blipFill>
              <a:blip r:embed="rId4"/>
            </p:blipFill>
            <p:spPr>
              <a:xfrm>
                <a:off x="731838" y="2982913"/>
                <a:ext cx="6254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6362" name="Ink 42"/>
              <p14:cNvContentPartPr/>
              <p14:nvPr/>
            </p14:nvContentPartPr>
            <p14:xfrm>
              <a:off x="1347788" y="3759200"/>
              <a:ext cx="260350" cy="36513"/>
            </p14:xfrm>
          </p:contentPart>
        </mc:Choice>
        <mc:Fallback xmlns="">
          <p:pic>
            <p:nvPicPr>
              <p:cNvPr id="56362" name="Ink 42"/>
            </p:nvPicPr>
            <p:blipFill>
              <a:blip r:embed="rId6"/>
            </p:blipFill>
            <p:spPr>
              <a:xfrm>
                <a:off x="1347788" y="3759200"/>
                <a:ext cx="260350" cy="36513"/>
              </a:xfrm>
              <a:prstGeom prst="rect"/>
            </p:spPr>
          </p:pic>
        </mc:Fallback>
      </mc:AlternateContent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1584325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请给出下述自动机</a:t>
            </a:r>
            <a:r>
              <a:rPr lang="en-US" altLang="zh-CN" dirty="0"/>
              <a:t>M</a:t>
            </a:r>
            <a:r>
              <a:rPr lang="zh-CN" altLang="en-US" dirty="0"/>
              <a:t>的接受集</a:t>
            </a:r>
            <a:r>
              <a:rPr lang="en-US" altLang="zh-CN" dirty="0"/>
              <a:t>L(M)</a:t>
            </a:r>
            <a:endParaRPr lang="en-US" altLang="zh-CN" dirty="0"/>
          </a:p>
          <a:p>
            <a:r>
              <a:rPr lang="zh-CN" altLang="en-US" dirty="0"/>
              <a:t>请撰写一个正规表达式，使得该正规式定义的正规集与自动机</a:t>
            </a:r>
            <a:r>
              <a:rPr lang="en-US" altLang="zh-CN" dirty="0"/>
              <a:t>M</a:t>
            </a:r>
            <a:r>
              <a:rPr lang="zh-CN" altLang="en-US" dirty="0"/>
              <a:t>的接受集</a:t>
            </a:r>
            <a:r>
              <a:rPr lang="en-US" altLang="zh-CN" dirty="0"/>
              <a:t>L(M)</a:t>
            </a:r>
            <a:r>
              <a:rPr lang="zh-CN" altLang="en-US" dirty="0"/>
              <a:t>相同</a:t>
            </a:r>
            <a:endParaRPr lang="en-US" altLang="zh-CN" dirty="0"/>
          </a:p>
        </p:txBody>
      </p:sp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61443" name="Oval 3"/>
          <p:cNvSpPr/>
          <p:nvPr/>
        </p:nvSpPr>
        <p:spPr>
          <a:xfrm>
            <a:off x="1903413" y="3262313"/>
            <a:ext cx="911225" cy="685800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200" baseline="-25000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endParaRPr lang="zh-CN" altLang="en-US" sz="3200" baseline="-25000" dirty="0">
              <a:solidFill>
                <a:srgbClr val="FF0066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1444" name="Line 4"/>
          <p:cNvSpPr/>
          <p:nvPr/>
        </p:nvSpPr>
        <p:spPr>
          <a:xfrm>
            <a:off x="1147763" y="3643313"/>
            <a:ext cx="7620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1445" name="Line 5"/>
          <p:cNvSpPr/>
          <p:nvPr/>
        </p:nvSpPr>
        <p:spPr>
          <a:xfrm>
            <a:off x="2814638" y="3643313"/>
            <a:ext cx="6096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61446" name="Group 6"/>
          <p:cNvGrpSpPr/>
          <p:nvPr/>
        </p:nvGrpSpPr>
        <p:grpSpPr>
          <a:xfrm>
            <a:off x="4953000" y="3295650"/>
            <a:ext cx="762000" cy="685800"/>
            <a:chOff x="2208" y="2832"/>
            <a:chExt cx="480" cy="432"/>
          </a:xfrm>
        </p:grpSpPr>
        <p:sp>
          <p:nvSpPr>
            <p:cNvPr id="61447" name="Oval 7"/>
            <p:cNvSpPr/>
            <p:nvPr/>
          </p:nvSpPr>
          <p:spPr>
            <a:xfrm>
              <a:off x="2208" y="2832"/>
              <a:ext cx="480" cy="432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61448" name="Oval 8"/>
            <p:cNvSpPr/>
            <p:nvPr/>
          </p:nvSpPr>
          <p:spPr>
            <a:xfrm>
              <a:off x="2304" y="2928"/>
              <a:ext cx="288" cy="240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FF1F7A"/>
                  </a:solidFill>
                  <a:latin typeface="Arial Black" panose="020B0A04020102020204" pitchFamily="34" charset="0"/>
                  <a:ea typeface="方正舒体" panose="02010601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3200" baseline="-25000" dirty="0">
                  <a:solidFill>
                    <a:srgbClr val="FF0066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zh-CN" altLang="en-US" sz="3200" baseline="-25000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61449" name="Rectangle 9"/>
          <p:cNvSpPr/>
          <p:nvPr/>
        </p:nvSpPr>
        <p:spPr>
          <a:xfrm>
            <a:off x="2967038" y="3262313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0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61450" name="Oval 10"/>
          <p:cNvSpPr/>
          <p:nvPr/>
        </p:nvSpPr>
        <p:spPr>
          <a:xfrm>
            <a:off x="3424238" y="3338513"/>
            <a:ext cx="927100" cy="685800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200" baseline="-25000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zh-CN" altLang="en-US" sz="3200" baseline="-25000" dirty="0">
              <a:solidFill>
                <a:srgbClr val="FF0066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1451" name="Line 11"/>
          <p:cNvSpPr/>
          <p:nvPr/>
        </p:nvSpPr>
        <p:spPr>
          <a:xfrm>
            <a:off x="4357688" y="3643313"/>
            <a:ext cx="6096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1452" name="Rectangle 12"/>
          <p:cNvSpPr/>
          <p:nvPr/>
        </p:nvSpPr>
        <p:spPr>
          <a:xfrm>
            <a:off x="4414838" y="3262313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1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cxnSp>
        <p:nvCxnSpPr>
          <p:cNvPr id="61453" name="AutoShape 13"/>
          <p:cNvCxnSpPr>
            <a:stCxn id="61450" idx="3"/>
            <a:endCxn id="61450" idx="5"/>
          </p:cNvCxnSpPr>
          <p:nvPr/>
        </p:nvCxnSpPr>
        <p:spPr>
          <a:xfrm rot="-5400000" flipH="1">
            <a:off x="3886200" y="3597275"/>
            <a:ext cx="3175" cy="654050"/>
          </a:xfrm>
          <a:prstGeom prst="curvedConnector3">
            <a:avLst>
              <a:gd name="adj1" fmla="val 20700009"/>
            </a:avLst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454" name="Rectangle 14"/>
          <p:cNvSpPr/>
          <p:nvPr/>
        </p:nvSpPr>
        <p:spPr>
          <a:xfrm>
            <a:off x="3729038" y="4252913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0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sp>
        <p:nvSpPr>
          <p:cNvPr id="61455" name="Rectangle 24"/>
          <p:cNvSpPr>
            <a:spLocks noGrp="1"/>
          </p:cNvSpPr>
          <p:nvPr>
            <p:ph type="title"/>
          </p:nvPr>
        </p:nvSpPr>
        <p:spPr>
          <a:xfrm>
            <a:off x="474663" y="273050"/>
            <a:ext cx="8669337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2.3.2确定性有穷自动机</a:t>
            </a:r>
            <a:r>
              <a:rPr lang="en-US" altLang="zh-CN" b="1" dirty="0">
                <a:latin typeface="方正舒体" panose="02010601030101010101" pitchFamily="2" charset="-122"/>
              </a:rPr>
              <a:t>(DFA)</a:t>
            </a:r>
            <a:r>
              <a:rPr lang="zh-CN" altLang="en-US" b="1" dirty="0">
                <a:latin typeface="方正舒体" panose="02010601030101010101" pitchFamily="2" charset="-122"/>
              </a:rPr>
              <a:t>的定义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61456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6145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62467" name="Rectangle 3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89825" cy="5334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关于</a:t>
            </a:r>
            <a:r>
              <a:rPr lang="en-US" altLang="zh-CN" b="1" dirty="0">
                <a:latin typeface="方正舒体" panose="02010601030101010101" pitchFamily="2" charset="-122"/>
              </a:rPr>
              <a:t>DFA</a:t>
            </a:r>
            <a:r>
              <a:rPr lang="zh-CN" altLang="en-US" b="1" dirty="0">
                <a:latin typeface="方正舒体" panose="02010601030101010101" pitchFamily="2" charset="-122"/>
              </a:rPr>
              <a:t>的状态转换图的</a:t>
            </a:r>
            <a:r>
              <a:rPr lang="en-US" altLang="zh-CN" b="1" dirty="0">
                <a:latin typeface="方正舒体" panose="02010601030101010101" pitchFamily="2" charset="-122"/>
              </a:rPr>
              <a:t>3</a:t>
            </a:r>
            <a:r>
              <a:rPr lang="zh-CN" altLang="en-US" b="1" dirty="0">
                <a:latin typeface="方正舒体" panose="02010601030101010101" pitchFamily="2" charset="-122"/>
              </a:rPr>
              <a:t>点说明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6248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6248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44073" y="1412876"/>
            <a:ext cx="4181475" cy="41338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67055" y="1196975"/>
            <a:ext cx="3988435" cy="1584325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请写一个正规表达式，使得该正规式定义的正规集与自动机</a:t>
            </a:r>
            <a:r>
              <a:rPr lang="en-US" altLang="zh-CN" dirty="0"/>
              <a:t>M</a:t>
            </a:r>
            <a:r>
              <a:rPr lang="zh-CN" altLang="en-US" dirty="0"/>
              <a:t>的接受集</a:t>
            </a:r>
            <a:r>
              <a:rPr lang="en-US" altLang="zh-CN" dirty="0"/>
              <a:t>L(M)</a:t>
            </a:r>
            <a:r>
              <a:rPr lang="zh-CN" altLang="en-US" dirty="0"/>
              <a:t>相同。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endCxn id="100" idx="1"/>
          </p:cNvCxnSpPr>
          <p:nvPr/>
        </p:nvCxnSpPr>
        <p:spPr>
          <a:xfrm>
            <a:off x="3483610" y="3458210"/>
            <a:ext cx="1160780" cy="2159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0242" name="Rectangle 2"/>
          <p:cNvSpPr/>
          <p:nvPr/>
        </p:nvSpPr>
        <p:spPr>
          <a:xfrm>
            <a:off x="468313" y="1196975"/>
            <a:ext cx="7772400" cy="1160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SzPct val="90000"/>
            </a:pPr>
            <a:r>
              <a:rPr lang="zh-CN" altLang="en-US" sz="2800" dirty="0">
                <a:solidFill>
                  <a:srgbClr val="080808"/>
                </a:solidFill>
                <a:latin typeface="Tahoma" panose="020B0604030504040204" pitchFamily="34" charset="0"/>
              </a:rPr>
              <a:t>词法分析程序的函数接口：</a:t>
            </a:r>
            <a:endParaRPr lang="zh-CN" altLang="en-US" sz="2800" dirty="0">
              <a:solidFill>
                <a:srgbClr val="080808"/>
              </a:solidFill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SzPct val="90000"/>
            </a:pP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TokenRecord   getToken(void);</a:t>
            </a:r>
            <a:endParaRPr lang="en-US" altLang="zh-CN" sz="28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Text Box 3"/>
          <p:cNvSpPr txBox="1"/>
          <p:nvPr/>
        </p:nvSpPr>
        <p:spPr>
          <a:xfrm>
            <a:off x="4787900" y="2349500"/>
            <a:ext cx="1152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dirty="0">
                <a:solidFill>
                  <a:srgbClr val="080808"/>
                </a:solidFill>
                <a:latin typeface="Times New Roman" panose="02020603050405020304" pitchFamily="18" charset="0"/>
              </a:rPr>
              <a:t>Token</a:t>
            </a:r>
            <a:endParaRPr lang="en-US" altLang="zh-CN" sz="28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Text Box 4"/>
          <p:cNvSpPr txBox="1"/>
          <p:nvPr/>
        </p:nvSpPr>
        <p:spPr>
          <a:xfrm>
            <a:off x="4559300" y="3263900"/>
            <a:ext cx="18446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dirty="0">
                <a:solidFill>
                  <a:srgbClr val="080808"/>
                </a:solidFill>
                <a:latin typeface="Times New Roman" panose="02020603050405020304" pitchFamily="18" charset="0"/>
              </a:rPr>
              <a:t>getToken()</a:t>
            </a:r>
            <a:endParaRPr lang="en-US" altLang="zh-CN" sz="28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5" name="AutoShape 5"/>
          <p:cNvSpPr/>
          <p:nvPr/>
        </p:nvSpPr>
        <p:spPr>
          <a:xfrm>
            <a:off x="250825" y="2708275"/>
            <a:ext cx="1597025" cy="762000"/>
          </a:xfrm>
          <a:prstGeom prst="roundRect">
            <a:avLst>
              <a:gd name="adj" fmla="val 16667"/>
            </a:avLst>
          </a:prstGeom>
          <a:solidFill>
            <a:schemeClr val="bg1">
              <a:alpha val="50195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源程序</a:t>
            </a:r>
            <a:endParaRPr lang="zh-CN" altLang="en-US" sz="28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AutoShape 6"/>
          <p:cNvSpPr/>
          <p:nvPr/>
        </p:nvSpPr>
        <p:spPr>
          <a:xfrm>
            <a:off x="2540000" y="2606675"/>
            <a:ext cx="2362200" cy="762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词法分析程序</a:t>
            </a:r>
            <a:endParaRPr lang="zh-CN" altLang="en-US" sz="2800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7" name="AutoShape 7"/>
          <p:cNvSpPr/>
          <p:nvPr/>
        </p:nvSpPr>
        <p:spPr>
          <a:xfrm>
            <a:off x="6083300" y="2606675"/>
            <a:ext cx="2362200" cy="762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800" dirty="0">
                <a:latin typeface="Times New Roman" panose="02020603050405020304" pitchFamily="18" charset="0"/>
              </a:rPr>
              <a:t>语法分析程序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248" name="AutoShape 8"/>
          <p:cNvSpPr/>
          <p:nvPr/>
        </p:nvSpPr>
        <p:spPr>
          <a:xfrm>
            <a:off x="1701800" y="2835275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0249" name="AutoShape 9"/>
          <p:cNvSpPr/>
          <p:nvPr/>
        </p:nvSpPr>
        <p:spPr>
          <a:xfrm>
            <a:off x="4911725" y="2759075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0250" name="AutoShape 10"/>
          <p:cNvSpPr/>
          <p:nvPr/>
        </p:nvSpPr>
        <p:spPr>
          <a:xfrm>
            <a:off x="4911725" y="2987675"/>
            <a:ext cx="1143000" cy="228600"/>
          </a:xfrm>
          <a:prstGeom prst="leftArrow">
            <a:avLst>
              <a:gd name="adj1" fmla="val 50000"/>
              <a:gd name="adj2" fmla="val 125000"/>
            </a:avLst>
          </a:prstGeom>
          <a:noFill/>
          <a:ln w="9525" cap="flat" cmpd="sng">
            <a:solidFill>
              <a:srgbClr val="03030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0251" name="AutoShape 11"/>
          <p:cNvSpPr/>
          <p:nvPr/>
        </p:nvSpPr>
        <p:spPr>
          <a:xfrm>
            <a:off x="4826000" y="4587875"/>
            <a:ext cx="1447800" cy="60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800" dirty="0">
                <a:latin typeface="Times New Roman" panose="02020603050405020304" pitchFamily="18" charset="0"/>
              </a:rPr>
              <a:t>符号表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252" name="Line 12"/>
          <p:cNvSpPr/>
          <p:nvPr/>
        </p:nvSpPr>
        <p:spPr>
          <a:xfrm>
            <a:off x="3835400" y="3421063"/>
            <a:ext cx="1143000" cy="1166812"/>
          </a:xfrm>
          <a:prstGeom prst="line">
            <a:avLst/>
          </a:prstGeom>
          <a:ln w="15875" cap="flat" cmpd="sng">
            <a:solidFill>
              <a:srgbClr val="030305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253" name="Line 13"/>
          <p:cNvSpPr/>
          <p:nvPr/>
        </p:nvSpPr>
        <p:spPr>
          <a:xfrm flipH="1">
            <a:off x="6121400" y="3368675"/>
            <a:ext cx="1143000" cy="1219200"/>
          </a:xfrm>
          <a:prstGeom prst="line">
            <a:avLst/>
          </a:prstGeom>
          <a:ln w="15875" cap="flat" cmpd="sng">
            <a:solidFill>
              <a:srgbClr val="030305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254" name="Rectangle 1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2.1 词法分析器的作用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025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025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73058" name="Rectangle 2"/>
          <p:cNvSpPr>
            <a:spLocks noGrp="1"/>
          </p:cNvSpPr>
          <p:nvPr>
            <p:ph idx="1"/>
          </p:nvPr>
        </p:nvSpPr>
        <p:spPr>
          <a:xfrm>
            <a:off x="539750" y="1268413"/>
            <a:ext cx="8001000" cy="1589087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30305"/>
                </a:solidFill>
                <a:latin typeface="宋体" panose="02010600030101010101" pitchFamily="2" charset="-122"/>
              </a:rPr>
              <a:t>(1)状态转换图中的</a:t>
            </a:r>
            <a:r>
              <a:rPr lang="zh-CN" altLang="en-US" sz="2400" dirty="0">
                <a:solidFill>
                  <a:srgbClr val="FF0066"/>
                </a:solidFill>
                <a:latin typeface="宋体" panose="02010600030101010101" pitchFamily="2" charset="-122"/>
              </a:rPr>
              <a:t>状态</a:t>
            </a:r>
            <a:r>
              <a:rPr lang="zh-CN" altLang="en-US" sz="2400" dirty="0">
                <a:solidFill>
                  <a:srgbClr val="030305"/>
                </a:solidFill>
                <a:latin typeface="宋体" panose="02010600030101010101" pitchFamily="2" charset="-122"/>
              </a:rPr>
              <a:t>可以使用</a:t>
            </a:r>
            <a:r>
              <a:rPr lang="zh-CN" altLang="en-US" sz="2400" dirty="0">
                <a:solidFill>
                  <a:srgbClr val="FF0066"/>
                </a:solidFill>
                <a:latin typeface="宋体" panose="02010600030101010101" pitchFamily="2" charset="-122"/>
              </a:rPr>
              <a:t>任何标识系统</a:t>
            </a:r>
            <a:r>
              <a:rPr lang="zh-CN" altLang="en-US" sz="2400" dirty="0">
                <a:solidFill>
                  <a:srgbClr val="030305"/>
                </a:solidFill>
                <a:latin typeface="宋体" panose="02010600030101010101" pitchFamily="2" charset="-122"/>
              </a:rPr>
              <a:t>来标识。</a:t>
            </a:r>
            <a:endParaRPr lang="zh-CN" altLang="en-US" sz="2400" dirty="0">
              <a:solidFill>
                <a:srgbClr val="030305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30305"/>
                </a:solidFill>
                <a:latin typeface="宋体" panose="02010600030101010101" pitchFamily="2" charset="-122"/>
              </a:rPr>
              <a:t>(2)状态转换图中的</a:t>
            </a:r>
            <a:r>
              <a:rPr lang="zh-CN" altLang="en-US" sz="2400" dirty="0">
                <a:solidFill>
                  <a:srgbClr val="FF0066"/>
                </a:solidFill>
                <a:latin typeface="宋体" panose="02010600030101010101" pitchFamily="2" charset="-122"/>
              </a:rPr>
              <a:t>转换</a:t>
            </a:r>
            <a:r>
              <a:rPr lang="zh-CN" altLang="en-US" sz="2400" dirty="0">
                <a:solidFill>
                  <a:srgbClr val="030305"/>
                </a:solidFill>
                <a:latin typeface="宋体" panose="02010600030101010101" pitchFamily="2" charset="-122"/>
              </a:rPr>
              <a:t>可以使用</a:t>
            </a:r>
            <a:r>
              <a:rPr lang="zh-CN" altLang="en-US" sz="2400" dirty="0">
                <a:solidFill>
                  <a:srgbClr val="FF0066"/>
                </a:solidFill>
                <a:latin typeface="宋体" panose="02010600030101010101" pitchFamily="2" charset="-122"/>
              </a:rPr>
              <a:t>字符集合的名字</a:t>
            </a:r>
            <a:r>
              <a:rPr lang="zh-CN" altLang="en-US" sz="2400" dirty="0">
                <a:solidFill>
                  <a:srgbClr val="030305"/>
                </a:solidFill>
                <a:latin typeface="宋体" panose="02010600030101010101" pitchFamily="2" charset="-122"/>
              </a:rPr>
              <a:t>标出。</a:t>
            </a:r>
            <a:endParaRPr lang="en-US" altLang="zh-CN" sz="2400" dirty="0">
              <a:solidFill>
                <a:srgbClr val="030305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30305"/>
                </a:solidFill>
                <a:latin typeface="宋体" panose="02010600030101010101" pitchFamily="2" charset="-122"/>
              </a:rPr>
              <a:t>(3)</a:t>
            </a:r>
            <a:r>
              <a:rPr lang="zh-CN" altLang="en-US" sz="2400" dirty="0">
                <a:solidFill>
                  <a:srgbClr val="030305"/>
                </a:solidFill>
                <a:latin typeface="宋体" panose="02010600030101010101" pitchFamily="2" charset="-122"/>
              </a:rPr>
              <a:t>隐含的错误状态没有绘制。（没有被定义的“转换到达的状态”皆为“错误状态”）</a:t>
            </a:r>
            <a:endParaRPr lang="en-US" altLang="zh-CN" sz="2400" dirty="0">
              <a:solidFill>
                <a:srgbClr val="030305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en-US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89825" cy="5334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关于</a:t>
            </a:r>
            <a:r>
              <a:rPr lang="en-US" altLang="zh-CN" b="1" dirty="0">
                <a:latin typeface="方正舒体" panose="02010601030101010101" pitchFamily="2" charset="-122"/>
              </a:rPr>
              <a:t>DFA</a:t>
            </a:r>
            <a:r>
              <a:rPr lang="zh-CN" altLang="en-US" b="1" dirty="0">
                <a:latin typeface="方正舒体" panose="02010601030101010101" pitchFamily="2" charset="-122"/>
              </a:rPr>
              <a:t>的状态转换图的</a:t>
            </a:r>
            <a:r>
              <a:rPr lang="en-US" altLang="zh-CN" b="1" dirty="0">
                <a:latin typeface="方正舒体" panose="02010601030101010101" pitchFamily="2" charset="-122"/>
              </a:rPr>
              <a:t>3</a:t>
            </a:r>
            <a:r>
              <a:rPr lang="zh-CN" altLang="en-US" b="1" dirty="0">
                <a:latin typeface="方正舒体" panose="02010601030101010101" pitchFamily="2" charset="-122"/>
              </a:rPr>
              <a:t>点说明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grpSp>
        <p:nvGrpSpPr>
          <p:cNvPr id="62468" name="Group 4"/>
          <p:cNvGrpSpPr/>
          <p:nvPr/>
        </p:nvGrpSpPr>
        <p:grpSpPr>
          <a:xfrm>
            <a:off x="914400" y="3284538"/>
            <a:ext cx="5334000" cy="1828800"/>
            <a:chOff x="528" y="1920"/>
            <a:chExt cx="3360" cy="1152"/>
          </a:xfrm>
        </p:grpSpPr>
        <p:sp>
          <p:nvSpPr>
            <p:cNvPr id="62469" name="Oval 5"/>
            <p:cNvSpPr/>
            <p:nvPr/>
          </p:nvSpPr>
          <p:spPr>
            <a:xfrm>
              <a:off x="1008" y="2112"/>
              <a:ext cx="672" cy="480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endPara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470" name="Line 6"/>
            <p:cNvSpPr/>
            <p:nvPr/>
          </p:nvSpPr>
          <p:spPr>
            <a:xfrm>
              <a:off x="528" y="2352"/>
              <a:ext cx="480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2471" name="Line 7"/>
            <p:cNvSpPr/>
            <p:nvPr/>
          </p:nvSpPr>
          <p:spPr>
            <a:xfrm>
              <a:off x="1728" y="2352"/>
              <a:ext cx="672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62472" name="Group 8"/>
            <p:cNvGrpSpPr/>
            <p:nvPr/>
          </p:nvGrpSpPr>
          <p:grpSpPr>
            <a:xfrm>
              <a:off x="2400" y="2016"/>
              <a:ext cx="816" cy="624"/>
              <a:chOff x="2208" y="2832"/>
              <a:chExt cx="480" cy="432"/>
            </a:xfrm>
          </p:grpSpPr>
          <p:sp>
            <p:nvSpPr>
              <p:cNvPr id="62473" name="Oval 9"/>
              <p:cNvSpPr/>
              <p:nvPr/>
            </p:nvSpPr>
            <p:spPr>
              <a:xfrm>
                <a:off x="2208" y="2832"/>
                <a:ext cx="480" cy="43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62474" name="Oval 10"/>
              <p:cNvSpPr/>
              <p:nvPr/>
            </p:nvSpPr>
            <p:spPr>
              <a:xfrm>
                <a:off x="2304" y="2928"/>
                <a:ext cx="288" cy="2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62475" name="Rectangle 11"/>
            <p:cNvSpPr/>
            <p:nvPr/>
          </p:nvSpPr>
          <p:spPr>
            <a:xfrm>
              <a:off x="1776" y="2016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letter</a:t>
              </a:r>
              <a:endPara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62476" name="AutoShape 12"/>
            <p:cNvCxnSpPr>
              <a:stCxn id="62473" idx="6"/>
              <a:endCxn id="62473" idx="0"/>
            </p:cNvCxnSpPr>
            <p:nvPr/>
          </p:nvCxnSpPr>
          <p:spPr>
            <a:xfrm flipH="1" flipV="1">
              <a:off x="2808" y="2016"/>
              <a:ext cx="408" cy="312"/>
            </a:xfrm>
            <a:prstGeom prst="curvedConnector4">
              <a:avLst>
                <a:gd name="adj1" fmla="val -35296"/>
                <a:gd name="adj2" fmla="val 146153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477" name="AutoShape 13"/>
            <p:cNvCxnSpPr>
              <a:stCxn id="62473" idx="3"/>
              <a:endCxn id="62473" idx="5"/>
            </p:cNvCxnSpPr>
            <p:nvPr/>
          </p:nvCxnSpPr>
          <p:spPr>
            <a:xfrm rot="-5400000" flipH="1">
              <a:off x="2806" y="2259"/>
              <a:ext cx="1" cy="578"/>
            </a:xfrm>
            <a:prstGeom prst="curvedConnector3">
              <a:avLst>
                <a:gd name="adj1" fmla="val 23500009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2478" name="Rectangle 14"/>
            <p:cNvSpPr/>
            <p:nvPr/>
          </p:nvSpPr>
          <p:spPr>
            <a:xfrm>
              <a:off x="3408" y="1920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letter</a:t>
              </a:r>
              <a:endPara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479" name="Rectangle 15"/>
            <p:cNvSpPr/>
            <p:nvPr/>
          </p:nvSpPr>
          <p:spPr>
            <a:xfrm>
              <a:off x="2688" y="2784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digit</a:t>
              </a:r>
              <a:endPara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73072" name="Rectangle 16"/>
          <p:cNvSpPr/>
          <p:nvPr/>
        </p:nvSpPr>
        <p:spPr>
          <a:xfrm>
            <a:off x="323850" y="4706938"/>
            <a:ext cx="3960813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1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letter={a,…,z,A,…Z}</a:t>
            </a:r>
            <a:endParaRPr lang="en-US" altLang="zh-CN" sz="28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lvl="1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digit={0,…,9}</a:t>
            </a:r>
            <a:endParaRPr lang="en-US" altLang="zh-CN" sz="28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5"/>
          <p:cNvSpPr/>
          <p:nvPr/>
        </p:nvSpPr>
        <p:spPr>
          <a:xfrm>
            <a:off x="6858000" y="3714750"/>
            <a:ext cx="1066800" cy="762000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rPr>
              <a:t>error</a:t>
            </a:r>
            <a:endParaRPr lang="en-US" altLang="zh-CN" sz="3200" b="0" dirty="0">
              <a:solidFill>
                <a:srgbClr val="030305"/>
              </a:solidFill>
              <a:latin typeface="Tahoma" panose="020B0604030504040204" pitchFamily="34" charset="0"/>
            </a:endParaRPr>
          </a:p>
        </p:txBody>
      </p:sp>
      <p:grpSp>
        <p:nvGrpSpPr>
          <p:cNvPr id="4" name="组合 25"/>
          <p:cNvGrpSpPr/>
          <p:nvPr/>
        </p:nvGrpSpPr>
        <p:grpSpPr>
          <a:xfrm>
            <a:off x="2209800" y="2571750"/>
            <a:ext cx="5181600" cy="1143000"/>
            <a:chOff x="2209800" y="2571744"/>
            <a:chExt cx="5181616" cy="1143008"/>
          </a:xfrm>
        </p:grpSpPr>
        <p:cxnSp>
          <p:nvCxnSpPr>
            <p:cNvPr id="62483" name="AutoShape 12"/>
            <p:cNvCxnSpPr>
              <a:stCxn id="62469" idx="0"/>
              <a:endCxn id="20" idx="0"/>
            </p:cNvCxnSpPr>
            <p:nvPr/>
          </p:nvCxnSpPr>
          <p:spPr>
            <a:xfrm rot="-5400000" flipH="1">
              <a:off x="4737901" y="1061237"/>
              <a:ext cx="125414" cy="5181616"/>
            </a:xfrm>
            <a:prstGeom prst="curvedConnector3">
              <a:avLst>
                <a:gd name="adj1" fmla="val -541042"/>
              </a:avLst>
            </a:prstGeom>
            <a:ln w="12700" cap="flat" cmpd="sng">
              <a:solidFill>
                <a:srgbClr val="030305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62484" name="Rectangle 15"/>
            <p:cNvSpPr/>
            <p:nvPr/>
          </p:nvSpPr>
          <p:spPr>
            <a:xfrm>
              <a:off x="5857884" y="2571744"/>
              <a:ext cx="7620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digit</a:t>
              </a:r>
              <a:endParaRPr lang="en-US" altLang="zh-CN" sz="32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248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6248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305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73058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charRg st="54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73058">
                                            <p:txEl>
                                              <p:charRg st="54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build="p"/>
      <p:bldP spid="173072" grpId="0"/>
      <p:bldP spid="2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63490" name="Rectangle 2"/>
          <p:cNvSpPr/>
          <p:nvPr/>
        </p:nvSpPr>
        <p:spPr>
          <a:xfrm>
            <a:off x="542925" y="1295400"/>
            <a:ext cx="7620000" cy="2062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>
                <a:srgbClr val="FF3399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2.3.1有穷自动机的引入</a:t>
            </a:r>
            <a:endParaRPr lang="zh-CN" altLang="en-US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eaLnBrk="0" hangingPunct="0">
              <a:buClr>
                <a:srgbClr val="FF3399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1" action="ppaction://hlinksldjump"/>
              </a:rPr>
              <a:t>2.3.2确定性有穷自动机(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1" action="ppaction://hlinksldjump"/>
              </a:rPr>
              <a:t>DFA)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1" action="ppaction://hlinksldjump"/>
              </a:rPr>
              <a:t>的定义</a:t>
            </a:r>
            <a:endParaRPr lang="zh-CN" altLang="en-US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eaLnBrk="0" hangingPunct="0">
              <a:buClr>
                <a:srgbClr val="FF3399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2" action="ppaction://hlinksldjump"/>
              </a:rPr>
              <a:t>2.3.3非确定性有穷自动机(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2" action="ppaction://hlinksldjump"/>
              </a:rPr>
              <a:t>NFA)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2" action="ppaction://hlinksldjump"/>
              </a:rPr>
              <a:t> </a:t>
            </a:r>
            <a:endParaRPr lang="en-US" altLang="zh-CN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eaLnBrk="0" hangingPunct="0">
              <a:buClr>
                <a:srgbClr val="FF3399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讨论：自动机的应用</a:t>
            </a:r>
            <a:endParaRPr lang="en-US" altLang="zh-CN" sz="3200" b="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Rot="1"/>
          </p:cNvSpPr>
          <p:nvPr/>
        </p:nvSpPr>
        <p:spPr>
          <a:xfrm>
            <a:off x="611188" y="404813"/>
            <a:ext cx="4114800" cy="6937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3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2.3有穷自动机</a:t>
            </a:r>
            <a:endParaRPr lang="en-US" altLang="zh-CN" sz="40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349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6349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64514" name="Rectangle 2"/>
          <p:cNvSpPr/>
          <p:nvPr/>
        </p:nvSpPr>
        <p:spPr>
          <a:xfrm>
            <a:off x="496888" y="404813"/>
            <a:ext cx="7891462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zh-CN" altLang="en-US" sz="3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非确定性问题</a:t>
            </a:r>
            <a:endParaRPr lang="zh-CN" altLang="en-US" sz="36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4515" name="Rectangle 3"/>
          <p:cNvSpPr/>
          <p:nvPr/>
        </p:nvSpPr>
        <p:spPr>
          <a:xfrm>
            <a:off x="539750" y="1125538"/>
            <a:ext cx="8353425" cy="9794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200" dirty="0">
                <a:latin typeface="Verdana" panose="020B0604030504040204" pitchFamily="34" charset="0"/>
              </a:rPr>
              <a:t>有穷自动机对于某个输入符号，如果在同一个状态上存在不止一种转换？例如：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64516" name="Line 4"/>
          <p:cNvSpPr/>
          <p:nvPr/>
        </p:nvSpPr>
        <p:spPr>
          <a:xfrm>
            <a:off x="4367213" y="3101975"/>
            <a:ext cx="644525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4517" name="Line 5"/>
          <p:cNvSpPr/>
          <p:nvPr/>
        </p:nvSpPr>
        <p:spPr>
          <a:xfrm flipV="1">
            <a:off x="2755900" y="3171825"/>
            <a:ext cx="966788" cy="414338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4518" name="Line 6"/>
          <p:cNvSpPr/>
          <p:nvPr/>
        </p:nvSpPr>
        <p:spPr>
          <a:xfrm>
            <a:off x="2884488" y="3930650"/>
            <a:ext cx="8382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4519" name="Line 7"/>
          <p:cNvSpPr/>
          <p:nvPr/>
        </p:nvSpPr>
        <p:spPr>
          <a:xfrm>
            <a:off x="2755900" y="4140200"/>
            <a:ext cx="966788" cy="760413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4520" name="Rectangle 8"/>
          <p:cNvSpPr/>
          <p:nvPr/>
        </p:nvSpPr>
        <p:spPr>
          <a:xfrm>
            <a:off x="3209925" y="3046413"/>
            <a:ext cx="128588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24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&lt;</a:t>
            </a:r>
            <a:endParaRPr lang="en-US" altLang="zh-CN" sz="24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4521" name="Rectangle 9"/>
          <p:cNvSpPr/>
          <p:nvPr/>
        </p:nvSpPr>
        <p:spPr>
          <a:xfrm>
            <a:off x="3208338" y="3586163"/>
            <a:ext cx="12858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24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&lt;</a:t>
            </a:r>
            <a:endParaRPr lang="en-US" altLang="zh-CN" sz="24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4522" name="Rectangle 10"/>
          <p:cNvSpPr/>
          <p:nvPr/>
        </p:nvSpPr>
        <p:spPr>
          <a:xfrm>
            <a:off x="3143250" y="4210050"/>
            <a:ext cx="12858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24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&lt;</a:t>
            </a:r>
            <a:endParaRPr lang="en-US" altLang="zh-CN" sz="24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4523" name="Rectangle 11"/>
          <p:cNvSpPr/>
          <p:nvPr/>
        </p:nvSpPr>
        <p:spPr>
          <a:xfrm>
            <a:off x="4495800" y="2757488"/>
            <a:ext cx="19208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24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=</a:t>
            </a:r>
            <a:endParaRPr lang="en-US" altLang="zh-CN" sz="24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4524" name="Rectangle 12"/>
          <p:cNvSpPr/>
          <p:nvPr/>
        </p:nvSpPr>
        <p:spPr>
          <a:xfrm>
            <a:off x="4624388" y="3660775"/>
            <a:ext cx="12858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24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&gt;</a:t>
            </a:r>
            <a:endParaRPr lang="en-US" altLang="zh-CN" sz="24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64525" name="Group 13"/>
          <p:cNvGrpSpPr/>
          <p:nvPr/>
        </p:nvGrpSpPr>
        <p:grpSpPr>
          <a:xfrm>
            <a:off x="1597025" y="2817813"/>
            <a:ext cx="4178300" cy="2454275"/>
            <a:chOff x="1200" y="1478"/>
            <a:chExt cx="2632" cy="1546"/>
          </a:xfrm>
        </p:grpSpPr>
        <p:sp>
          <p:nvSpPr>
            <p:cNvPr id="64526" name="Line 14"/>
            <p:cNvSpPr/>
            <p:nvPr/>
          </p:nvSpPr>
          <p:spPr>
            <a:xfrm>
              <a:off x="1200" y="2179"/>
              <a:ext cx="406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27" name="Oval 15"/>
            <p:cNvSpPr/>
            <p:nvPr/>
          </p:nvSpPr>
          <p:spPr>
            <a:xfrm>
              <a:off x="2539" y="1484"/>
              <a:ext cx="406" cy="391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28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1</a:t>
              </a:r>
              <a:endParaRPr lang="zh-CN" altLang="en-US" sz="28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4528" name="Oval 16"/>
            <p:cNvSpPr/>
            <p:nvPr/>
          </p:nvSpPr>
          <p:spPr>
            <a:xfrm>
              <a:off x="2534" y="2633"/>
              <a:ext cx="405" cy="391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64529" name="Oval 17"/>
            <p:cNvSpPr/>
            <p:nvPr/>
          </p:nvSpPr>
          <p:spPr>
            <a:xfrm>
              <a:off x="2615" y="2719"/>
              <a:ext cx="243" cy="219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28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5</a:t>
              </a:r>
              <a:endParaRPr lang="zh-CN" altLang="en-US" sz="28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4530" name="Oval 18"/>
            <p:cNvSpPr/>
            <p:nvPr/>
          </p:nvSpPr>
          <p:spPr>
            <a:xfrm>
              <a:off x="2534" y="2036"/>
              <a:ext cx="405" cy="392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28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3</a:t>
              </a:r>
              <a:endParaRPr lang="zh-CN" altLang="en-US" sz="28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4531" name="Oval 19"/>
            <p:cNvSpPr/>
            <p:nvPr/>
          </p:nvSpPr>
          <p:spPr>
            <a:xfrm>
              <a:off x="1606" y="1962"/>
              <a:ext cx="405" cy="393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28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0</a:t>
              </a:r>
              <a:endParaRPr lang="zh-CN" altLang="en-US" sz="28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4532" name="Oval 20"/>
            <p:cNvSpPr/>
            <p:nvPr/>
          </p:nvSpPr>
          <p:spPr>
            <a:xfrm>
              <a:off x="3426" y="2025"/>
              <a:ext cx="406" cy="392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64533" name="Oval 21"/>
            <p:cNvSpPr/>
            <p:nvPr/>
          </p:nvSpPr>
          <p:spPr>
            <a:xfrm>
              <a:off x="3352" y="1478"/>
              <a:ext cx="406" cy="391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64534" name="Oval 22"/>
            <p:cNvSpPr/>
            <p:nvPr/>
          </p:nvSpPr>
          <p:spPr>
            <a:xfrm>
              <a:off x="3433" y="1564"/>
              <a:ext cx="244" cy="219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28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2</a:t>
              </a:r>
              <a:endParaRPr lang="zh-CN" altLang="en-US" sz="28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4535" name="Oval 23"/>
            <p:cNvSpPr/>
            <p:nvPr/>
          </p:nvSpPr>
          <p:spPr>
            <a:xfrm>
              <a:off x="3504" y="2112"/>
              <a:ext cx="244" cy="21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28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4</a:t>
              </a:r>
              <a:endParaRPr lang="zh-CN" altLang="en-US" sz="28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4536" name="Line 24"/>
          <p:cNvSpPr/>
          <p:nvPr/>
        </p:nvSpPr>
        <p:spPr>
          <a:xfrm>
            <a:off x="4416425" y="3960813"/>
            <a:ext cx="644525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4537" name="AutoShape 25">
            <a:hlinkClick r:id="rId1" action="ppaction://hlinksldjump"/>
          </p:cNvPr>
          <p:cNvSpPr/>
          <p:nvPr/>
        </p:nvSpPr>
        <p:spPr>
          <a:xfrm>
            <a:off x="5867400" y="5272088"/>
            <a:ext cx="838200" cy="533400"/>
          </a:xfrm>
          <a:prstGeom prst="curvedUpArrow">
            <a:avLst>
              <a:gd name="adj1" fmla="val 31428"/>
              <a:gd name="adj2" fmla="val 62857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>
                <a:latin typeface="Verdana" panose="020B0604030504040204" pitchFamily="34" charset="0"/>
              </a:rPr>
              <a:t>确定定义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6453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6453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sp>
        <p:nvSpPr>
          <p:cNvPr id="2" name="下箭头 1">
            <a:hlinkClick r:id="rId2" action="ppaction://hlinksldjump"/>
          </p:cNvPr>
          <p:cNvSpPr/>
          <p:nvPr/>
        </p:nvSpPr>
        <p:spPr bwMode="auto">
          <a:xfrm>
            <a:off x="7164388" y="5135563"/>
            <a:ext cx="1008063" cy="741363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非定义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grpSp>
        <p:nvGrpSpPr>
          <p:cNvPr id="2" name="Group 2"/>
          <p:cNvGrpSpPr/>
          <p:nvPr/>
        </p:nvGrpSpPr>
        <p:grpSpPr>
          <a:xfrm>
            <a:off x="509588" y="4192588"/>
            <a:ext cx="1385887" cy="611187"/>
            <a:chOff x="288" y="1906"/>
            <a:chExt cx="873" cy="385"/>
          </a:xfrm>
        </p:grpSpPr>
        <p:sp>
          <p:nvSpPr>
            <p:cNvPr id="65539" name="Oval 3"/>
            <p:cNvSpPr/>
            <p:nvPr/>
          </p:nvSpPr>
          <p:spPr>
            <a:xfrm>
              <a:off x="724" y="1906"/>
              <a:ext cx="437" cy="385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b="0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3200" b="0" dirty="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781" name="Line 4"/>
            <p:cNvSpPr>
              <a:spLocks noChangeShapeType="1"/>
            </p:cNvSpPr>
            <p:nvPr/>
          </p:nvSpPr>
          <p:spPr bwMode="auto">
            <a:xfrm>
              <a:off x="288" y="2120"/>
              <a:ext cx="436" cy="0"/>
            </a:xfrm>
            <a:prstGeom prst="line">
              <a:avLst/>
            </a:prstGeom>
            <a:noFill/>
            <a:ln w="9525">
              <a:solidFill>
                <a:srgbClr val="030305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2109788" y="3811588"/>
            <a:ext cx="344488" cy="373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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1957388" y="4725988"/>
            <a:ext cx="344488" cy="296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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 flipV="1">
            <a:off x="1881188" y="4116388"/>
            <a:ext cx="685800" cy="3048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280" name="Line 8"/>
          <p:cNvSpPr>
            <a:spLocks noChangeShapeType="1"/>
          </p:cNvSpPr>
          <p:nvPr/>
        </p:nvSpPr>
        <p:spPr bwMode="auto">
          <a:xfrm>
            <a:off x="1881188" y="4573588"/>
            <a:ext cx="685800" cy="4572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5" name="Rectangle 9"/>
          <p:cNvSpPr/>
          <p:nvPr/>
        </p:nvSpPr>
        <p:spPr>
          <a:xfrm>
            <a:off x="609600" y="1196975"/>
            <a:ext cx="8534400" cy="1901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zh-CN" altLang="zh-CN" sz="28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转换</a:t>
            </a:r>
            <a:r>
              <a:rPr lang="zh-CN" altLang="en-US" sz="2800" dirty="0">
                <a:solidFill>
                  <a:srgbClr val="030305"/>
                </a:solidFill>
                <a:latin typeface="宋体" panose="02010600030101010101" pitchFamily="2" charset="-122"/>
              </a:rPr>
              <a:t>可以描述空符号串的匹配</a:t>
            </a:r>
            <a:endParaRPr lang="en-US" altLang="zh-CN" sz="28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zh-CN" altLang="zh-CN" sz="28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转换</a:t>
            </a:r>
            <a:r>
              <a:rPr lang="zh-CN" altLang="en-US" sz="2800" dirty="0">
                <a:solidFill>
                  <a:srgbClr val="030305"/>
                </a:solidFill>
                <a:latin typeface="宋体" panose="02010600030101010101" pitchFamily="2" charset="-122"/>
              </a:rPr>
              <a:t>可以通过添加一个新的初始状态来链接各个自动机，将它们合并为一个自动机。例如，</a:t>
            </a:r>
            <a:r>
              <a:rPr lang="zh-CN" altLang="zh-CN" sz="28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将识别数字和字符的两个</a:t>
            </a:r>
            <a:r>
              <a:rPr lang="en-US" altLang="zh-CN" sz="28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DFA</a:t>
            </a:r>
            <a:r>
              <a:rPr lang="zh-CN" altLang="en-US" sz="28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和并为一个非确定的有穷自动机：</a:t>
            </a:r>
            <a:endParaRPr lang="zh-CN" altLang="en-US" sz="28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74763" name="Rectangle 10"/>
          <p:cNvSpPr>
            <a:spLocks noChangeArrowheads="1"/>
          </p:cNvSpPr>
          <p:nvPr/>
        </p:nvSpPr>
        <p:spPr bwMode="auto">
          <a:xfrm>
            <a:off x="5995988" y="5487988"/>
            <a:ext cx="1371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letter</a:t>
            </a:r>
            <a:endParaRPr kumimoji="1" lang="en-US" altLang="zh-CN" sz="3200" b="1" i="0" u="none" strike="noStrike" kern="1200" cap="none" spc="0" normalizeH="0" baseline="30000" noProof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64" name="Line 11"/>
          <p:cNvSpPr>
            <a:spLocks noChangeShapeType="1"/>
          </p:cNvSpPr>
          <p:nvPr/>
        </p:nvSpPr>
        <p:spPr bwMode="auto">
          <a:xfrm>
            <a:off x="4090988" y="5030788"/>
            <a:ext cx="1524000" cy="0"/>
          </a:xfrm>
          <a:prstGeom prst="line">
            <a:avLst/>
          </a:prstGeom>
          <a:noFill/>
          <a:ln w="9525">
            <a:solidFill>
              <a:srgbClr val="030305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65" name="Rectangle 12"/>
          <p:cNvSpPr>
            <a:spLocks noChangeArrowheads="1"/>
          </p:cNvSpPr>
          <p:nvPr/>
        </p:nvSpPr>
        <p:spPr bwMode="auto">
          <a:xfrm>
            <a:off x="4014788" y="4573588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letter</a:t>
            </a:r>
            <a:endParaRPr kumimoji="1" lang="en-US" altLang="zh-CN" sz="3200" b="1" i="0" u="none" strike="noStrike" kern="1200" cap="none" spc="0" normalizeH="0" baseline="30000" noProof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5549" name="Group 13"/>
          <p:cNvGrpSpPr/>
          <p:nvPr/>
        </p:nvGrpSpPr>
        <p:grpSpPr>
          <a:xfrm>
            <a:off x="5614988" y="4649788"/>
            <a:ext cx="1981200" cy="765175"/>
            <a:chOff x="2928" y="2976"/>
            <a:chExt cx="816" cy="480"/>
          </a:xfrm>
        </p:grpSpPr>
        <p:sp>
          <p:nvSpPr>
            <p:cNvPr id="74778" name="Oval 14"/>
            <p:cNvSpPr>
              <a:spLocks noChangeArrowheads="1"/>
            </p:cNvSpPr>
            <p:nvPr/>
          </p:nvSpPr>
          <p:spPr bwMode="auto">
            <a:xfrm>
              <a:off x="2928" y="2976"/>
              <a:ext cx="816" cy="48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30305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79" name="Oval 15"/>
            <p:cNvSpPr>
              <a:spLocks noChangeArrowheads="1"/>
            </p:cNvSpPr>
            <p:nvPr/>
          </p:nvSpPr>
          <p:spPr bwMode="auto">
            <a:xfrm>
              <a:off x="3091" y="3083"/>
              <a:ext cx="490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30305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30305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DONE2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65552" name="AutoShape 16"/>
          <p:cNvCxnSpPr>
            <a:stCxn id="74778" idx="3"/>
            <a:endCxn id="74778" idx="5"/>
          </p:cNvCxnSpPr>
          <p:nvPr/>
        </p:nvCxnSpPr>
        <p:spPr>
          <a:xfrm rot="-5400000" flipH="1">
            <a:off x="6602413" y="4602163"/>
            <a:ext cx="3175" cy="1400175"/>
          </a:xfrm>
          <a:prstGeom prst="curvedConnector3">
            <a:avLst>
              <a:gd name="adj1" fmla="val 21500009"/>
            </a:avLst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768" name="Oval 17"/>
          <p:cNvSpPr>
            <a:spLocks noChangeArrowheads="1"/>
          </p:cNvSpPr>
          <p:nvPr/>
        </p:nvSpPr>
        <p:spPr bwMode="auto">
          <a:xfrm>
            <a:off x="2566988" y="4802188"/>
            <a:ext cx="1524000" cy="44926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START2</a:t>
            </a:r>
            <a:endParaRPr kumimoji="1" lang="en-US" altLang="zh-CN" sz="3200" b="1" i="0" u="none" strike="noStrike" kern="1200" cap="none" spc="0" normalizeH="0" baseline="-25000" noProof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4769" name="Oval 18"/>
          <p:cNvSpPr>
            <a:spLocks noChangeArrowheads="1"/>
          </p:cNvSpPr>
          <p:nvPr/>
        </p:nvSpPr>
        <p:spPr bwMode="auto">
          <a:xfrm>
            <a:off x="2566988" y="3887788"/>
            <a:ext cx="1447800" cy="44926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START1</a:t>
            </a:r>
            <a:endParaRPr kumimoji="1" lang="en-US" altLang="zh-CN" sz="3200" b="1" i="0" u="none" strike="noStrike" kern="1200" cap="none" spc="0" normalizeH="0" baseline="-25000" noProof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4770" name="Line 19"/>
          <p:cNvSpPr>
            <a:spLocks noChangeShapeType="1"/>
          </p:cNvSpPr>
          <p:nvPr/>
        </p:nvSpPr>
        <p:spPr bwMode="auto">
          <a:xfrm flipV="1">
            <a:off x="4014788" y="4116388"/>
            <a:ext cx="895350" cy="0"/>
          </a:xfrm>
          <a:prstGeom prst="line">
            <a:avLst/>
          </a:prstGeom>
          <a:noFill/>
          <a:ln w="9525">
            <a:solidFill>
              <a:srgbClr val="030305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71" name="Rectangle 20"/>
          <p:cNvSpPr>
            <a:spLocks noChangeArrowheads="1"/>
          </p:cNvSpPr>
          <p:nvPr/>
        </p:nvSpPr>
        <p:spPr bwMode="auto">
          <a:xfrm>
            <a:off x="3786188" y="3354388"/>
            <a:ext cx="12954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digit</a:t>
            </a:r>
            <a:endParaRPr kumimoji="1" lang="en-US" altLang="zh-CN" sz="3200" b="1" i="0" u="none" strike="noStrike" kern="1200" cap="none" spc="0" normalizeH="0" baseline="30000" noProof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5557" name="AutoShape 21"/>
          <p:cNvCxnSpPr>
            <a:stCxn id="74778" idx="3"/>
            <a:endCxn id="74776" idx="0"/>
          </p:cNvCxnSpPr>
          <p:nvPr/>
        </p:nvCxnSpPr>
        <p:spPr>
          <a:xfrm flipV="1">
            <a:off x="5345113" y="3735388"/>
            <a:ext cx="688975" cy="55562"/>
          </a:xfrm>
          <a:prstGeom prst="curvedConnector4">
            <a:avLst>
              <a:gd name="adj1" fmla="val 287329"/>
              <a:gd name="adj2" fmla="val 511431"/>
            </a:avLst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773" name="Rectangle 22"/>
          <p:cNvSpPr>
            <a:spLocks noChangeArrowheads="1"/>
          </p:cNvSpPr>
          <p:nvPr/>
        </p:nvSpPr>
        <p:spPr bwMode="auto">
          <a:xfrm>
            <a:off x="6072188" y="3278188"/>
            <a:ext cx="119221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digit</a:t>
            </a:r>
            <a:endParaRPr kumimoji="1" lang="en-US" altLang="zh-CN" sz="3200" b="1" i="0" u="none" strike="noStrike" kern="1200" cap="none" spc="0" normalizeH="0" baseline="30000" noProof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5559" name="Group 23"/>
          <p:cNvGrpSpPr/>
          <p:nvPr/>
        </p:nvGrpSpPr>
        <p:grpSpPr>
          <a:xfrm>
            <a:off x="4929188" y="3735388"/>
            <a:ext cx="2209800" cy="715962"/>
            <a:chOff x="2928" y="2976"/>
            <a:chExt cx="816" cy="480"/>
          </a:xfrm>
        </p:grpSpPr>
        <p:sp>
          <p:nvSpPr>
            <p:cNvPr id="74776" name="Oval 24"/>
            <p:cNvSpPr>
              <a:spLocks noChangeArrowheads="1"/>
            </p:cNvSpPr>
            <p:nvPr/>
          </p:nvSpPr>
          <p:spPr bwMode="auto">
            <a:xfrm>
              <a:off x="2928" y="2976"/>
              <a:ext cx="816" cy="48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30305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Char char="•"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77" name="Oval 25"/>
            <p:cNvSpPr>
              <a:spLocks noChangeArrowheads="1"/>
            </p:cNvSpPr>
            <p:nvPr/>
          </p:nvSpPr>
          <p:spPr bwMode="auto">
            <a:xfrm>
              <a:off x="3091" y="3083"/>
              <a:ext cx="490" cy="265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30305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30305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DONE1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5562" name="Rectangle 26"/>
          <p:cNvSpPr/>
          <p:nvPr/>
        </p:nvSpPr>
        <p:spPr>
          <a:xfrm>
            <a:off x="539750" y="476250"/>
            <a:ext cx="3962400" cy="5397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zh-CN" sz="3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  <a:sym typeface="Symbol" panose="05050102010706020507" pitchFamily="18" charset="2"/>
              </a:rPr>
              <a:t></a:t>
            </a:r>
            <a:r>
              <a:rPr lang="zh-CN" altLang="en-US" sz="3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  <a:sym typeface="Symbol" panose="05050102010706020507" pitchFamily="18" charset="2"/>
              </a:rPr>
              <a:t>-</a:t>
            </a:r>
            <a:r>
              <a:rPr lang="zh-CN" altLang="zh-CN" sz="3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  <a:sym typeface="Symbol" panose="05050102010706020507" pitchFamily="18" charset="2"/>
              </a:rPr>
              <a:t>转换的引入</a:t>
            </a:r>
            <a:endParaRPr lang="zh-CN" altLang="en-US" sz="36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556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65564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sp>
        <p:nvSpPr>
          <p:cNvPr id="32" name="下箭头 31">
            <a:hlinkClick r:id="rId1" action="ppaction://hlinksldjump"/>
          </p:cNvPr>
          <p:cNvSpPr/>
          <p:nvPr/>
        </p:nvSpPr>
        <p:spPr bwMode="auto">
          <a:xfrm>
            <a:off x="7569200" y="5487988"/>
            <a:ext cx="1008063" cy="604838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定义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/>
      <p:bldP spid="18227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66562" name="AutoShape 4">
            <a:hlinkClick r:id="rId1" action="ppaction://hlinksldjump"/>
          </p:cNvPr>
          <p:cNvSpPr/>
          <p:nvPr/>
        </p:nvSpPr>
        <p:spPr>
          <a:xfrm>
            <a:off x="6019800" y="5497513"/>
            <a:ext cx="1066800" cy="473075"/>
          </a:xfrm>
          <a:prstGeom prst="curvedUpArrow">
            <a:avLst>
              <a:gd name="adj1" fmla="val 69991"/>
              <a:gd name="adj2" fmla="val 112751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>
                <a:latin typeface="Verdana" panose="020B0604030504040204" pitchFamily="34" charset="0"/>
              </a:rPr>
              <a:t>确定定义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66563" name="Rectangle 5"/>
          <p:cNvSpPr>
            <a:spLocks noGrp="1"/>
          </p:cNvSpPr>
          <p:nvPr>
            <p:ph type="title"/>
          </p:nvPr>
        </p:nvSpPr>
        <p:spPr>
          <a:xfrm>
            <a:off x="531813" y="287338"/>
            <a:ext cx="800100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2.3.3非确定性有穷自动机</a:t>
            </a:r>
            <a:r>
              <a:rPr lang="en-US" altLang="zh-CN" b="1" dirty="0"/>
              <a:t>(NFA)(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84326" name="Rectangle 6"/>
          <p:cNvSpPr>
            <a:spLocks noGrp="1"/>
          </p:cNvSpPr>
          <p:nvPr>
            <p:ph idx="1"/>
          </p:nvPr>
        </p:nvSpPr>
        <p:spPr>
          <a:xfrm>
            <a:off x="458788" y="1214438"/>
            <a:ext cx="8367712" cy="4176712"/>
          </a:xfrm>
        </p:spPr>
        <p:txBody>
          <a:bodyPr vert="horz" wrap="square" lIns="91440" tIns="45720" rIns="91440" bIns="45720" anchor="t" anchorCtr="0"/>
          <a:p>
            <a:pPr marL="571500" indent="-571500" eaLnBrk="1" hangingPunct="1"/>
            <a:r>
              <a:rPr lang="en-US" altLang="zh-CN" dirty="0">
                <a:solidFill>
                  <a:srgbClr val="030305"/>
                </a:solidFill>
              </a:rPr>
              <a:t>NFA(</a:t>
            </a:r>
            <a:r>
              <a:rPr lang="zh-CN" altLang="en-US" dirty="0">
                <a:solidFill>
                  <a:srgbClr val="030305"/>
                </a:solidFill>
              </a:rPr>
              <a:t>非确定性有穷自动机)有五个部分组成：</a:t>
            </a:r>
            <a:endParaRPr lang="zh-CN" altLang="en-US" dirty="0">
              <a:solidFill>
                <a:srgbClr val="030305"/>
              </a:solidFill>
            </a:endParaRPr>
          </a:p>
          <a:p>
            <a:pPr marL="967105" lvl="1" indent="-4953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有限个输入符号组成的字母表，记作</a:t>
            </a:r>
            <a:r>
              <a:rPr lang="zh-CN" altLang="en-US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967105" lvl="1" indent="-4953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有限个状态的集合，记作</a:t>
            </a:r>
            <a:r>
              <a:rPr lang="en-US" altLang="zh-CN" dirty="0">
                <a:solidFill>
                  <a:srgbClr val="FF1F7A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；</a:t>
            </a:r>
            <a:endParaRPr lang="zh-CN" altLang="en-US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marL="967105" lvl="1" indent="-495300" eaLnBrk="1" hangingPunct="1">
              <a:buFont typeface="Wingdings" panose="05000000000000000000" pitchFamily="2" charset="2"/>
              <a:buAutoNum type="circleNumDbPlain" startAt="3"/>
            </a:pP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转换函数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</a:rPr>
              <a:t>； 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T: 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( 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zh-CN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})</a:t>
            </a:r>
            <a:r>
              <a:rPr lang="en-US" altLang="zh-CN" sz="2800" b="0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(S)</a:t>
            </a:r>
            <a:endParaRPr lang="zh-CN" altLang="en-US" sz="2800" dirty="0">
              <a:solidFill>
                <a:srgbClr val="FF0066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348105" lvl="2" indent="-438150" eaLnBrk="1" hangingPunct="1">
              <a:buNone/>
            </a:pP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T(s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c)= {s</a:t>
            </a:r>
            <a:r>
              <a:rPr lang="en-US" altLang="zh-CN" sz="2800" b="0" baseline="-2500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k1</a:t>
            </a:r>
            <a:r>
              <a:rPr lang="en-US" altLang="zh-CN" sz="2800" b="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,…, 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0" baseline="-2500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km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dirty="0">
              <a:solidFill>
                <a:srgbClr val="FF1F7A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348105" lvl="2" indent="-438150" eaLnBrk="1" hangingPunct="1"/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表示若当前状态为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sS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，且要识别的输入符号为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c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zh-CN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识别</a:t>
            </a:r>
            <a:r>
              <a:rPr lang="en-US" altLang="zh-CN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后可能进入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{s</a:t>
            </a:r>
            <a:r>
              <a:rPr lang="en-US" altLang="zh-CN" sz="2800" b="0" baseline="-25000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k1</a:t>
            </a:r>
            <a:r>
              <a:rPr lang="en-US" altLang="zh-CN" sz="2800" b="0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sz="28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0" baseline="-25000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km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中的任何一个状态</a:t>
            </a:r>
            <a:r>
              <a:rPr lang="en-US" altLang="zh-CN" sz="2800" dirty="0">
                <a:solidFill>
                  <a:srgbClr val="FF1F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zh-CN" altLang="en-US" sz="2800" dirty="0">
              <a:solidFill>
                <a:srgbClr val="03030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656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6656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sp>
        <p:nvSpPr>
          <p:cNvPr id="66567" name="AutoShape 4">
            <a:hlinkClick r:id="rId2" action="ppaction://hlinksldjump"/>
          </p:cNvPr>
          <p:cNvSpPr/>
          <p:nvPr/>
        </p:nvSpPr>
        <p:spPr>
          <a:xfrm>
            <a:off x="7235825" y="5497513"/>
            <a:ext cx="1066800" cy="473075"/>
          </a:xfrm>
          <a:prstGeom prst="curvedUpArrow">
            <a:avLst>
              <a:gd name="adj1" fmla="val 69991"/>
              <a:gd name="adj2" fmla="val 112751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转换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2476" name="Ink 12"/>
              <p14:cNvContentPartPr/>
              <p14:nvPr/>
            </p14:nvContentPartPr>
            <p14:xfrm>
              <a:off x="6081713" y="3367088"/>
              <a:ext cx="936625" cy="7937"/>
            </p14:xfrm>
          </p:contentPart>
        </mc:Choice>
        <mc:Fallback xmlns="">
          <p:pic>
            <p:nvPicPr>
              <p:cNvPr id="62476" name="Ink 12"/>
            </p:nvPicPr>
            <p:blipFill>
              <a:blip r:embed="rId4"/>
            </p:blipFill>
            <p:spPr>
              <a:xfrm>
                <a:off x="6081713" y="3367088"/>
                <a:ext cx="936625" cy="7937"/>
              </a:xfrm>
              <a:prstGeom prst="rect"/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4326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84326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txEl>
                                              <p:charRg st="5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84326">
                                            <p:txEl>
                                              <p:charRg st="56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txEl>
                                              <p:charRg st="8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84326">
                                            <p:txEl>
                                              <p:charRg st="82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txEl>
                                              <p:charRg st="10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84326">
                                            <p:txEl>
                                              <p:charRg st="104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67586" name="Rectangle 3"/>
          <p:cNvSpPr>
            <a:spLocks noGrp="1"/>
          </p:cNvSpPr>
          <p:nvPr>
            <p:ph type="title"/>
          </p:nvPr>
        </p:nvSpPr>
        <p:spPr>
          <a:xfrm>
            <a:off x="531813" y="30480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2.3.3非确定性有穷自动机</a:t>
            </a:r>
            <a:r>
              <a:rPr lang="en-US" altLang="zh-CN" b="1" dirty="0"/>
              <a:t>(NFA)(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85348" name="Rectangle 4"/>
          <p:cNvSpPr>
            <a:spLocks noGrp="1" noChangeArrowheads="1"/>
          </p:cNvSpPr>
          <p:nvPr>
            <p:ph idx="1"/>
          </p:nvPr>
        </p:nvSpPr>
        <p:spPr>
          <a:xfrm>
            <a:off x="566738" y="1196975"/>
            <a:ext cx="8220075" cy="4089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967105" marR="0" lvl="1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AutoNum type="circleNumDbPlain" startAt="4"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初始状态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s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0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S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;</a:t>
            </a:r>
            <a:endParaRPr kumimoji="1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967105" marR="0" lvl="1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AutoNum type="circleNumDbPlain" startAt="5"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若干个接受状态的集合: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A  S 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由上述五个要素组成的五元式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M=(S；； T； s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0 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；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 )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称为一个非确定的有限自动机</a:t>
            </a:r>
            <a:r>
              <a:rPr kumimoji="1" lang="zh-CN" altLang="en-US" sz="3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NFA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: 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ondeterministic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F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inite 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utomata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  <a:endParaRPr kumimoji="1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NFA M 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的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接受集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记作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L(M)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，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与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DFA M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的定义相同。</a:t>
            </a:r>
            <a:endParaRPr kumimoji="1" lang="zh-CN" altLang="en-US" sz="30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1009650" marR="0" lvl="1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+mn-ea"/>
              <a:cs typeface="+mn-ea"/>
            </a:endParaRPr>
          </a:p>
        </p:txBody>
      </p:sp>
      <p:sp>
        <p:nvSpPr>
          <p:cNvPr id="6758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6758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53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charRg st="1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85348">
                                            <p:txEl>
                                              <p:charRg st="1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charRg st="29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85348">
                                            <p:txEl>
                                              <p:charRg st="29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charRg st="11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85348">
                                            <p:txEl>
                                              <p:charRg st="116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571500"/>
            <a:ext cx="8763000" cy="2076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4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方正舒体" panose="02010601030101010101" pitchFamily="2" charset="-122"/>
                <a:cs typeface="+mn-cs"/>
              </a:rPr>
              <a:t>NFA</a:t>
            </a:r>
            <a:r>
              <a:rPr kumimoji="1" lang="zh-CN" altLang="en-US" sz="34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方正舒体" panose="02010601030101010101" pitchFamily="2" charset="-122"/>
                <a:cs typeface="+mn-cs"/>
              </a:rPr>
              <a:t>的状态转换图</a:t>
            </a:r>
            <a:endParaRPr kumimoji="1" lang="zh-CN" altLang="en-US" sz="3400" b="1" i="0" u="none" strike="noStrike" kern="0" cap="none" spc="0" normalizeH="0" baseline="0" noProof="0" dirty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+mn-lt"/>
              <a:ea typeface="方正舒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例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4.12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：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M=({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&lt; , &gt; , =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 }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{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0，1，2，3，4，5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 }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T,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0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, {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2，4，5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 }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)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           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其中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1F7A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的定义如下：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T(0,&lt;)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=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{1,3,5}  T(1,=)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=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{2}  T(3,&gt;)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=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{4}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+mj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87395" name="Line 3"/>
          <p:cNvSpPr/>
          <p:nvPr/>
        </p:nvSpPr>
        <p:spPr>
          <a:xfrm>
            <a:off x="4191000" y="3902075"/>
            <a:ext cx="735013" cy="15875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7396" name="Line 4"/>
          <p:cNvSpPr/>
          <p:nvPr/>
        </p:nvSpPr>
        <p:spPr>
          <a:xfrm>
            <a:off x="4217988" y="3027363"/>
            <a:ext cx="644525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7397" name="Line 5"/>
          <p:cNvSpPr/>
          <p:nvPr/>
        </p:nvSpPr>
        <p:spPr>
          <a:xfrm flipV="1">
            <a:off x="2606675" y="3097213"/>
            <a:ext cx="966788" cy="414337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7398" name="Line 6"/>
          <p:cNvSpPr/>
          <p:nvPr/>
        </p:nvSpPr>
        <p:spPr>
          <a:xfrm>
            <a:off x="2735263" y="3856038"/>
            <a:ext cx="8382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7399" name="Line 7"/>
          <p:cNvSpPr/>
          <p:nvPr/>
        </p:nvSpPr>
        <p:spPr>
          <a:xfrm>
            <a:off x="2606675" y="4065588"/>
            <a:ext cx="966788" cy="760412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7400" name="Rectangle 8"/>
          <p:cNvSpPr/>
          <p:nvPr/>
        </p:nvSpPr>
        <p:spPr>
          <a:xfrm>
            <a:off x="3060700" y="2971800"/>
            <a:ext cx="128588" cy="2778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&lt;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7401" name="Rectangle 9"/>
          <p:cNvSpPr/>
          <p:nvPr/>
        </p:nvSpPr>
        <p:spPr>
          <a:xfrm>
            <a:off x="3059113" y="3511550"/>
            <a:ext cx="12858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&lt;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7402" name="Rectangle 10"/>
          <p:cNvSpPr/>
          <p:nvPr/>
        </p:nvSpPr>
        <p:spPr>
          <a:xfrm>
            <a:off x="2994025" y="4135438"/>
            <a:ext cx="12858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&lt;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7403" name="Rectangle 11"/>
          <p:cNvSpPr/>
          <p:nvPr/>
        </p:nvSpPr>
        <p:spPr>
          <a:xfrm>
            <a:off x="4346575" y="2682875"/>
            <a:ext cx="19208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=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7404" name="Rectangle 12"/>
          <p:cNvSpPr/>
          <p:nvPr/>
        </p:nvSpPr>
        <p:spPr>
          <a:xfrm>
            <a:off x="4475163" y="3586163"/>
            <a:ext cx="12858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&gt;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447800" y="2743200"/>
            <a:ext cx="4178300" cy="2454275"/>
            <a:chOff x="1200" y="1478"/>
            <a:chExt cx="2632" cy="1546"/>
          </a:xfrm>
        </p:grpSpPr>
        <p:sp>
          <p:nvSpPr>
            <p:cNvPr id="68622" name="Line 14"/>
            <p:cNvSpPr/>
            <p:nvPr/>
          </p:nvSpPr>
          <p:spPr>
            <a:xfrm>
              <a:off x="1200" y="2179"/>
              <a:ext cx="406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23" name="Oval 15"/>
            <p:cNvSpPr/>
            <p:nvPr/>
          </p:nvSpPr>
          <p:spPr>
            <a:xfrm>
              <a:off x="2539" y="1484"/>
              <a:ext cx="406" cy="391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Tahoma" panose="020B0604030504040204" pitchFamily="34" charset="0"/>
                </a:rPr>
                <a:t>1</a:t>
              </a:r>
              <a:endParaRPr lang="zh-CN" altLang="en-US" sz="320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24" name="Oval 16"/>
            <p:cNvSpPr/>
            <p:nvPr/>
          </p:nvSpPr>
          <p:spPr>
            <a:xfrm>
              <a:off x="2534" y="2633"/>
              <a:ext cx="405" cy="391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68625" name="Oval 17"/>
            <p:cNvSpPr/>
            <p:nvPr/>
          </p:nvSpPr>
          <p:spPr>
            <a:xfrm>
              <a:off x="2615" y="2719"/>
              <a:ext cx="243" cy="219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Tahoma" panose="020B0604030504040204" pitchFamily="34" charset="0"/>
                </a:rPr>
                <a:t>5</a:t>
              </a:r>
              <a:endParaRPr lang="zh-CN" altLang="en-US" sz="320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26" name="Oval 18"/>
            <p:cNvSpPr/>
            <p:nvPr/>
          </p:nvSpPr>
          <p:spPr>
            <a:xfrm>
              <a:off x="2534" y="2036"/>
              <a:ext cx="405" cy="392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Tahoma" panose="020B0604030504040204" pitchFamily="34" charset="0"/>
                </a:rPr>
                <a:t>3</a:t>
              </a:r>
              <a:endParaRPr lang="zh-CN" altLang="en-US" sz="320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27" name="Oval 19"/>
            <p:cNvSpPr/>
            <p:nvPr/>
          </p:nvSpPr>
          <p:spPr>
            <a:xfrm>
              <a:off x="1606" y="1962"/>
              <a:ext cx="405" cy="393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Tahoma" panose="020B0604030504040204" pitchFamily="34" charset="0"/>
                </a:rPr>
                <a:t>0</a:t>
              </a:r>
              <a:endParaRPr lang="zh-CN" altLang="en-US" sz="320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28" name="Oval 20"/>
            <p:cNvSpPr/>
            <p:nvPr/>
          </p:nvSpPr>
          <p:spPr>
            <a:xfrm>
              <a:off x="3426" y="2025"/>
              <a:ext cx="406" cy="392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68629" name="Oval 21"/>
            <p:cNvSpPr/>
            <p:nvPr/>
          </p:nvSpPr>
          <p:spPr>
            <a:xfrm>
              <a:off x="3352" y="1478"/>
              <a:ext cx="406" cy="391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68630" name="Oval 22"/>
            <p:cNvSpPr/>
            <p:nvPr/>
          </p:nvSpPr>
          <p:spPr>
            <a:xfrm>
              <a:off x="3433" y="1564"/>
              <a:ext cx="244" cy="219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Tahoma" panose="020B0604030504040204" pitchFamily="34" charset="0"/>
                </a:rPr>
                <a:t>2</a:t>
              </a:r>
              <a:endParaRPr lang="zh-CN" altLang="en-US" sz="320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31" name="Oval 23"/>
            <p:cNvSpPr/>
            <p:nvPr/>
          </p:nvSpPr>
          <p:spPr>
            <a:xfrm>
              <a:off x="3504" y="2112"/>
              <a:ext cx="244" cy="21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Tahoma" panose="020B0604030504040204" pitchFamily="34" charset="0"/>
                </a:rPr>
                <a:t>4</a:t>
              </a:r>
              <a:endParaRPr lang="zh-CN" altLang="en-US" sz="320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863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6863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739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charRg st="1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87394">
                                            <p:txEl>
                                              <p:charRg st="10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charRg st="8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87394">
                                            <p:txEl>
                                              <p:charRg st="88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build="p"/>
      <p:bldP spid="187400" grpId="0"/>
      <p:bldP spid="187401" grpId="0"/>
      <p:bldP spid="187402" grpId="0"/>
      <p:bldP spid="187403" grpId="0"/>
      <p:bldP spid="18740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89442" name="Rectangle 2"/>
          <p:cNvSpPr>
            <a:spLocks noGrp="1"/>
          </p:cNvSpPr>
          <p:nvPr>
            <p:ph idx="1"/>
          </p:nvPr>
        </p:nvSpPr>
        <p:spPr>
          <a:xfrm>
            <a:off x="357188" y="285750"/>
            <a:ext cx="7772400" cy="685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3400" b="0" dirty="0">
                <a:solidFill>
                  <a:srgbClr val="030305"/>
                </a:solidFill>
              </a:rPr>
              <a:t>例：观察下面自动机图示并完成任务</a:t>
            </a:r>
            <a:endParaRPr lang="en-US" altLang="zh-CN" sz="3400" b="0" dirty="0">
              <a:solidFill>
                <a:srgbClr val="030305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07950" y="1220788"/>
            <a:ext cx="4114800" cy="2063750"/>
            <a:chOff x="1008" y="2396"/>
            <a:chExt cx="2592" cy="1300"/>
          </a:xfrm>
        </p:grpSpPr>
        <p:sp>
          <p:nvSpPr>
            <p:cNvPr id="69636" name="Line 4"/>
            <p:cNvSpPr/>
            <p:nvPr/>
          </p:nvSpPr>
          <p:spPr>
            <a:xfrm>
              <a:off x="2793" y="3130"/>
              <a:ext cx="406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37" name="Oval 5"/>
            <p:cNvSpPr/>
            <p:nvPr/>
          </p:nvSpPr>
          <p:spPr>
            <a:xfrm>
              <a:off x="2347" y="2396"/>
              <a:ext cx="406" cy="391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2</a:t>
              </a:r>
              <a:endParaRPr lang="zh-CN" altLang="en-US" sz="32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9638" name="Line 6"/>
            <p:cNvSpPr/>
            <p:nvPr/>
          </p:nvSpPr>
          <p:spPr>
            <a:xfrm>
              <a:off x="2753" y="2569"/>
              <a:ext cx="559" cy="407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39" name="Oval 7"/>
            <p:cNvSpPr/>
            <p:nvPr/>
          </p:nvSpPr>
          <p:spPr>
            <a:xfrm>
              <a:off x="2342" y="2948"/>
              <a:ext cx="405" cy="392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3</a:t>
              </a:r>
              <a:endParaRPr lang="zh-CN" altLang="en-US" sz="32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9640" name="Oval 8"/>
            <p:cNvSpPr/>
            <p:nvPr/>
          </p:nvSpPr>
          <p:spPr>
            <a:xfrm>
              <a:off x="1414" y="2874"/>
              <a:ext cx="405" cy="393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1</a:t>
              </a:r>
              <a:endParaRPr lang="zh-CN" altLang="en-US" sz="32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9641" name="Line 9"/>
            <p:cNvSpPr/>
            <p:nvPr/>
          </p:nvSpPr>
          <p:spPr>
            <a:xfrm>
              <a:off x="1008" y="3091"/>
              <a:ext cx="406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42" name="Line 10"/>
            <p:cNvSpPr/>
            <p:nvPr/>
          </p:nvSpPr>
          <p:spPr>
            <a:xfrm flipV="1">
              <a:off x="1738" y="2613"/>
              <a:ext cx="609" cy="261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43" name="Line 11"/>
            <p:cNvSpPr/>
            <p:nvPr/>
          </p:nvSpPr>
          <p:spPr>
            <a:xfrm>
              <a:off x="1819" y="3091"/>
              <a:ext cx="52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44" name="Rectangle 12"/>
            <p:cNvSpPr/>
            <p:nvPr/>
          </p:nvSpPr>
          <p:spPr>
            <a:xfrm>
              <a:off x="2024" y="2534"/>
              <a:ext cx="81" cy="1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9645" name="Rectangle 13"/>
            <p:cNvSpPr/>
            <p:nvPr/>
          </p:nvSpPr>
          <p:spPr>
            <a:xfrm>
              <a:off x="2023" y="2874"/>
              <a:ext cx="81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9646" name="Rectangle 14"/>
            <p:cNvSpPr/>
            <p:nvPr/>
          </p:nvSpPr>
          <p:spPr>
            <a:xfrm>
              <a:off x="3024" y="2592"/>
              <a:ext cx="121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9647" name="Oval 15"/>
            <p:cNvSpPr/>
            <p:nvPr/>
          </p:nvSpPr>
          <p:spPr>
            <a:xfrm>
              <a:off x="3194" y="2955"/>
              <a:ext cx="406" cy="392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69648" name="Oval 16"/>
            <p:cNvSpPr/>
            <p:nvPr/>
          </p:nvSpPr>
          <p:spPr>
            <a:xfrm>
              <a:off x="3275" y="3042"/>
              <a:ext cx="244" cy="218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b="0" dirty="0">
                  <a:solidFill>
                    <a:srgbClr val="030305"/>
                  </a:solidFill>
                  <a:latin typeface="Tahoma" panose="020B0604030504040204" pitchFamily="34" charset="0"/>
                </a:rPr>
                <a:t>4</a:t>
              </a:r>
              <a:endParaRPr lang="zh-CN" altLang="en-US" sz="3200" b="0" dirty="0">
                <a:solidFill>
                  <a:srgbClr val="030305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69649" name="AutoShape 17"/>
            <p:cNvCxnSpPr>
              <a:stCxn id="69647" idx="7"/>
              <a:endCxn id="69637" idx="7"/>
            </p:cNvCxnSpPr>
            <p:nvPr/>
          </p:nvCxnSpPr>
          <p:spPr>
            <a:xfrm rot="5400000" flipH="1">
              <a:off x="2837" y="2308"/>
              <a:ext cx="559" cy="847"/>
            </a:xfrm>
            <a:prstGeom prst="curvedConnector3">
              <a:avLst>
                <a:gd name="adj1" fmla="val 105722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650" name="Rectangle 18"/>
            <p:cNvSpPr/>
            <p:nvPr/>
          </p:nvSpPr>
          <p:spPr>
            <a:xfrm>
              <a:off x="3408" y="2400"/>
              <a:ext cx="9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9651" name="Rectangle 19"/>
            <p:cNvSpPr/>
            <p:nvPr/>
          </p:nvSpPr>
          <p:spPr>
            <a:xfrm>
              <a:off x="2976" y="2928"/>
              <a:ext cx="9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cxnSp>
          <p:nvCxnSpPr>
            <p:cNvPr id="69652" name="AutoShape 20"/>
            <p:cNvCxnSpPr>
              <a:stCxn id="69640" idx="4"/>
              <a:endCxn id="69647" idx="3"/>
            </p:cNvCxnSpPr>
            <p:nvPr/>
          </p:nvCxnSpPr>
          <p:spPr>
            <a:xfrm rot="-5400000" flipH="1">
              <a:off x="2422" y="2459"/>
              <a:ext cx="23" cy="1636"/>
            </a:xfrm>
            <a:prstGeom prst="curvedConnector3">
              <a:avLst>
                <a:gd name="adj1" fmla="val 973912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653" name="Rectangle 21"/>
            <p:cNvSpPr/>
            <p:nvPr/>
          </p:nvSpPr>
          <p:spPr>
            <a:xfrm>
              <a:off x="2352" y="3504"/>
              <a:ext cx="9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89462" name="Rectangle 22"/>
          <p:cNvSpPr/>
          <p:nvPr/>
        </p:nvSpPr>
        <p:spPr>
          <a:xfrm>
            <a:off x="5105400" y="1125538"/>
            <a:ext cx="4038600" cy="15541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这个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NFA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接受集与正则表达式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sz="3200" baseline="30000" dirty="0">
                <a:solidFill>
                  <a:srgbClr val="030305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|ab*|b*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对应的正规集相同。</a:t>
            </a:r>
            <a:endParaRPr lang="zh-CN" altLang="en-US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63" name="Rectangle 23"/>
          <p:cNvSpPr/>
          <p:nvPr/>
        </p:nvSpPr>
        <p:spPr>
          <a:xfrm>
            <a:off x="533400" y="3527425"/>
            <a:ext cx="7010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dirty="0">
                <a:solidFill>
                  <a:srgbClr val="030305"/>
                </a:solidFill>
                <a:latin typeface="Arial" panose="020B0604020202020204" pitchFamily="34" charset="0"/>
              </a:rPr>
              <a:t>列举两个转换序列都可接受串</a:t>
            </a:r>
            <a:r>
              <a:rPr lang="en-US" altLang="zh-CN" sz="3200" dirty="0">
                <a:solidFill>
                  <a:srgbClr val="030305"/>
                </a:solidFill>
                <a:latin typeface="Arial" panose="020B0604020202020204" pitchFamily="34" charset="0"/>
              </a:rPr>
              <a:t>abb？</a:t>
            </a:r>
            <a:endParaRPr lang="zh-CN" altLang="en-US" sz="3200" dirty="0">
              <a:solidFill>
                <a:srgbClr val="030305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1066800" y="4289425"/>
            <a:ext cx="4800600" cy="1371600"/>
            <a:chOff x="336" y="1008"/>
            <a:chExt cx="3024" cy="864"/>
          </a:xfrm>
        </p:grpSpPr>
        <p:grpSp>
          <p:nvGrpSpPr>
            <p:cNvPr id="69657" name="Group 25"/>
            <p:cNvGrpSpPr/>
            <p:nvPr/>
          </p:nvGrpSpPr>
          <p:grpSpPr>
            <a:xfrm>
              <a:off x="336" y="1008"/>
              <a:ext cx="2112" cy="392"/>
              <a:chOff x="1008" y="1384"/>
              <a:chExt cx="2112" cy="392"/>
            </a:xfrm>
          </p:grpSpPr>
          <p:sp>
            <p:nvSpPr>
              <p:cNvPr id="69658" name="Line 26"/>
              <p:cNvSpPr/>
              <p:nvPr/>
            </p:nvSpPr>
            <p:spPr>
              <a:xfrm>
                <a:off x="1008" y="1632"/>
                <a:ext cx="240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59" name="Rectangle 27"/>
              <p:cNvSpPr/>
              <p:nvPr/>
            </p:nvSpPr>
            <p:spPr>
              <a:xfrm>
                <a:off x="1248" y="1488"/>
                <a:ext cx="1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660" name="Line 28"/>
              <p:cNvSpPr/>
              <p:nvPr/>
            </p:nvSpPr>
            <p:spPr>
              <a:xfrm>
                <a:off x="1376" y="1632"/>
                <a:ext cx="304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61" name="Rectangle 29"/>
              <p:cNvSpPr/>
              <p:nvPr/>
            </p:nvSpPr>
            <p:spPr>
              <a:xfrm>
                <a:off x="1440" y="1384"/>
                <a:ext cx="9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a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662" name="Rectangle 30"/>
              <p:cNvSpPr/>
              <p:nvPr/>
            </p:nvSpPr>
            <p:spPr>
              <a:xfrm>
                <a:off x="1712" y="1488"/>
                <a:ext cx="1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663" name="Line 31"/>
              <p:cNvSpPr/>
              <p:nvPr/>
            </p:nvSpPr>
            <p:spPr>
              <a:xfrm>
                <a:off x="1840" y="1632"/>
                <a:ext cx="304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64" name="Rectangle 32"/>
              <p:cNvSpPr/>
              <p:nvPr/>
            </p:nvSpPr>
            <p:spPr>
              <a:xfrm>
                <a:off x="1904" y="1384"/>
                <a:ext cx="9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b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665" name="Rectangle 33"/>
              <p:cNvSpPr/>
              <p:nvPr/>
            </p:nvSpPr>
            <p:spPr>
              <a:xfrm>
                <a:off x="2120" y="1488"/>
                <a:ext cx="1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666" name="Line 34"/>
              <p:cNvSpPr/>
              <p:nvPr/>
            </p:nvSpPr>
            <p:spPr>
              <a:xfrm>
                <a:off x="2264" y="1632"/>
                <a:ext cx="304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67" name="Rectangle 35"/>
              <p:cNvSpPr/>
              <p:nvPr/>
            </p:nvSpPr>
            <p:spPr>
              <a:xfrm>
                <a:off x="2312" y="1384"/>
                <a:ext cx="9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9668" name="Rectangle 36"/>
              <p:cNvSpPr/>
              <p:nvPr/>
            </p:nvSpPr>
            <p:spPr>
              <a:xfrm>
                <a:off x="2544" y="1488"/>
                <a:ext cx="1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669" name="Line 37"/>
              <p:cNvSpPr/>
              <p:nvPr/>
            </p:nvSpPr>
            <p:spPr>
              <a:xfrm>
                <a:off x="2672" y="1632"/>
                <a:ext cx="304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70" name="Rectangle 38"/>
              <p:cNvSpPr/>
              <p:nvPr/>
            </p:nvSpPr>
            <p:spPr>
              <a:xfrm>
                <a:off x="2736" y="1384"/>
                <a:ext cx="9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b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671" name="Rectangle 39"/>
              <p:cNvSpPr/>
              <p:nvPr/>
            </p:nvSpPr>
            <p:spPr>
              <a:xfrm>
                <a:off x="2976" y="1488"/>
                <a:ext cx="1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9672" name="Group 40"/>
            <p:cNvGrpSpPr/>
            <p:nvPr/>
          </p:nvGrpSpPr>
          <p:grpSpPr>
            <a:xfrm>
              <a:off x="384" y="1480"/>
              <a:ext cx="2976" cy="392"/>
              <a:chOff x="1056" y="1856"/>
              <a:chExt cx="2976" cy="392"/>
            </a:xfrm>
          </p:grpSpPr>
          <p:sp>
            <p:nvSpPr>
              <p:cNvPr id="69673" name="Line 41"/>
              <p:cNvSpPr/>
              <p:nvPr/>
            </p:nvSpPr>
            <p:spPr>
              <a:xfrm>
                <a:off x="1056" y="2104"/>
                <a:ext cx="240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74" name="Rectangle 42"/>
              <p:cNvSpPr/>
              <p:nvPr/>
            </p:nvSpPr>
            <p:spPr>
              <a:xfrm>
                <a:off x="1296" y="1960"/>
                <a:ext cx="1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675" name="Line 43"/>
              <p:cNvSpPr/>
              <p:nvPr/>
            </p:nvSpPr>
            <p:spPr>
              <a:xfrm>
                <a:off x="1424" y="2104"/>
                <a:ext cx="304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76" name="Rectangle 44"/>
              <p:cNvSpPr/>
              <p:nvPr/>
            </p:nvSpPr>
            <p:spPr>
              <a:xfrm>
                <a:off x="1488" y="1856"/>
                <a:ext cx="9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a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677" name="Rectangle 45"/>
              <p:cNvSpPr/>
              <p:nvPr/>
            </p:nvSpPr>
            <p:spPr>
              <a:xfrm>
                <a:off x="1760" y="1960"/>
                <a:ext cx="1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678" name="Line 46"/>
              <p:cNvSpPr/>
              <p:nvPr/>
            </p:nvSpPr>
            <p:spPr>
              <a:xfrm>
                <a:off x="1888" y="2104"/>
                <a:ext cx="304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79" name="Rectangle 47"/>
              <p:cNvSpPr/>
              <p:nvPr/>
            </p:nvSpPr>
            <p:spPr>
              <a:xfrm>
                <a:off x="1952" y="1856"/>
                <a:ext cx="9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9680" name="Rectangle 48"/>
              <p:cNvSpPr/>
              <p:nvPr/>
            </p:nvSpPr>
            <p:spPr>
              <a:xfrm>
                <a:off x="2168" y="1960"/>
                <a:ext cx="1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681" name="Line 49"/>
              <p:cNvSpPr/>
              <p:nvPr/>
            </p:nvSpPr>
            <p:spPr>
              <a:xfrm>
                <a:off x="2296" y="2104"/>
                <a:ext cx="304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82" name="Rectangle 50"/>
              <p:cNvSpPr/>
              <p:nvPr/>
            </p:nvSpPr>
            <p:spPr>
              <a:xfrm>
                <a:off x="2360" y="1856"/>
                <a:ext cx="9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9683" name="Rectangle 51"/>
              <p:cNvSpPr/>
              <p:nvPr/>
            </p:nvSpPr>
            <p:spPr>
              <a:xfrm>
                <a:off x="2592" y="1960"/>
                <a:ext cx="1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684" name="Line 52"/>
              <p:cNvSpPr/>
              <p:nvPr/>
            </p:nvSpPr>
            <p:spPr>
              <a:xfrm>
                <a:off x="2720" y="2104"/>
                <a:ext cx="304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85" name="Rectangle 53"/>
              <p:cNvSpPr/>
              <p:nvPr/>
            </p:nvSpPr>
            <p:spPr>
              <a:xfrm>
                <a:off x="2784" y="1856"/>
                <a:ext cx="9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b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686" name="Rectangle 54"/>
              <p:cNvSpPr/>
              <p:nvPr/>
            </p:nvSpPr>
            <p:spPr>
              <a:xfrm>
                <a:off x="3024" y="1960"/>
                <a:ext cx="1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687" name="Line 55"/>
              <p:cNvSpPr/>
              <p:nvPr/>
            </p:nvSpPr>
            <p:spPr>
              <a:xfrm>
                <a:off x="3176" y="2104"/>
                <a:ext cx="304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88" name="Rectangle 56"/>
              <p:cNvSpPr/>
              <p:nvPr/>
            </p:nvSpPr>
            <p:spPr>
              <a:xfrm>
                <a:off x="3224" y="1856"/>
                <a:ext cx="9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9689" name="Rectangle 57"/>
              <p:cNvSpPr/>
              <p:nvPr/>
            </p:nvSpPr>
            <p:spPr>
              <a:xfrm>
                <a:off x="3456" y="1960"/>
                <a:ext cx="1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690" name="Line 58"/>
              <p:cNvSpPr/>
              <p:nvPr/>
            </p:nvSpPr>
            <p:spPr>
              <a:xfrm>
                <a:off x="3584" y="2104"/>
                <a:ext cx="304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691" name="Rectangle 59"/>
              <p:cNvSpPr/>
              <p:nvPr/>
            </p:nvSpPr>
            <p:spPr>
              <a:xfrm>
                <a:off x="3648" y="1856"/>
                <a:ext cx="9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b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692" name="Rectangle 60"/>
              <p:cNvSpPr/>
              <p:nvPr/>
            </p:nvSpPr>
            <p:spPr>
              <a:xfrm>
                <a:off x="3888" y="1960"/>
                <a:ext cx="1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b="0" dirty="0">
                    <a:solidFill>
                      <a:srgbClr val="030305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zh-CN" sz="3200" b="0" dirty="0">
                  <a:solidFill>
                    <a:srgbClr val="030305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69693" name="AutoShape 61">
            <a:hlinkClick r:id="rId1" action="ppaction://hlinksldjump"/>
          </p:cNvPr>
          <p:cNvSpPr/>
          <p:nvPr/>
        </p:nvSpPr>
        <p:spPr>
          <a:xfrm>
            <a:off x="7308850" y="5276850"/>
            <a:ext cx="792163" cy="360363"/>
          </a:xfrm>
          <a:prstGeom prst="curvedDownArrow">
            <a:avLst>
              <a:gd name="adj1" fmla="val 43964"/>
              <a:gd name="adj2" fmla="val 87929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89502" name="Rectangle 62"/>
          <p:cNvSpPr/>
          <p:nvPr/>
        </p:nvSpPr>
        <p:spPr>
          <a:xfrm>
            <a:off x="4788218" y="1083310"/>
            <a:ext cx="4321175" cy="1554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试求一个正规表达式，使得其对应的正规集与该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NFA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的接受集相同。</a:t>
            </a:r>
            <a:endParaRPr lang="zh-CN" altLang="en-US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9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6969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89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build="p"/>
      <p:bldP spid="189462" grpId="0"/>
      <p:bldP spid="189463" grpId="0"/>
      <p:bldP spid="18950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70658" name="Rectangle 2"/>
          <p:cNvSpPr/>
          <p:nvPr/>
        </p:nvSpPr>
        <p:spPr>
          <a:xfrm>
            <a:off x="542925" y="1295400"/>
            <a:ext cx="7620000" cy="2062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>
                <a:srgbClr val="FF3399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2.3.1有穷自动机的引入</a:t>
            </a:r>
            <a:endParaRPr lang="zh-CN" altLang="en-US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eaLnBrk="0" hangingPunct="0">
              <a:buClr>
                <a:srgbClr val="FF3399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1" action="ppaction://hlinksldjump"/>
              </a:rPr>
              <a:t>2.3.2确定性有穷自动机(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1" action="ppaction://hlinksldjump"/>
              </a:rPr>
              <a:t>DFA)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1" action="ppaction://hlinksldjump"/>
              </a:rPr>
              <a:t>的定义</a:t>
            </a:r>
            <a:endParaRPr lang="zh-CN" altLang="en-US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eaLnBrk="0" hangingPunct="0">
              <a:buClr>
                <a:srgbClr val="FF3399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2" action="ppaction://hlinksldjump"/>
              </a:rPr>
              <a:t>2.3.3非确定性有穷自动机(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2" action="ppaction://hlinksldjump"/>
              </a:rPr>
              <a:t>NFA)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  <a:hlinkClick r:id="rId2" action="ppaction://hlinksldjump"/>
              </a:rPr>
              <a:t> </a:t>
            </a:r>
            <a:endParaRPr lang="en-US" altLang="zh-CN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eaLnBrk="0" hangingPunct="0">
              <a:buClr>
                <a:srgbClr val="FF3399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讨论：自动机的应用</a:t>
            </a:r>
            <a:endParaRPr lang="en-US" altLang="zh-CN" sz="3200" b="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3"/>
          <p:cNvSpPr>
            <a:spLocks noRot="1"/>
          </p:cNvSpPr>
          <p:nvPr/>
        </p:nvSpPr>
        <p:spPr>
          <a:xfrm>
            <a:off x="611188" y="404813"/>
            <a:ext cx="4114800" cy="6937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36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2.3有穷自动机</a:t>
            </a:r>
            <a:endParaRPr lang="en-US" altLang="zh-CN" sz="40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0660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70661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71682" name="Rectangle 3"/>
          <p:cNvSpPr>
            <a:spLocks noGrp="1"/>
          </p:cNvSpPr>
          <p:nvPr>
            <p:ph type="title"/>
          </p:nvPr>
        </p:nvSpPr>
        <p:spPr>
          <a:xfrm>
            <a:off x="560388" y="260350"/>
            <a:ext cx="8540750" cy="6858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自动机的应用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56677" name="Rectangle 5"/>
          <p:cNvSpPr>
            <a:spLocks noGrp="1"/>
          </p:cNvSpPr>
          <p:nvPr>
            <p:ph idx="1"/>
          </p:nvPr>
        </p:nvSpPr>
        <p:spPr>
          <a:xfrm>
            <a:off x="468313" y="1125538"/>
            <a:ext cx="8001000" cy="3017837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</a:rPr>
              <a:t>有穷自动机(也称有限自动机)作为一种数学模型</a:t>
            </a:r>
            <a:r>
              <a:rPr lang="en-US" altLang="zh-CN" dirty="0">
                <a:solidFill>
                  <a:srgbClr val="030305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</a:rPr>
              <a:t>它能根据词法规则准确地识别单词。</a:t>
            </a:r>
            <a:endParaRPr lang="zh-CN" altLang="en-US" dirty="0">
              <a:solidFill>
                <a:srgbClr val="030305"/>
              </a:solidFill>
              <a:latin typeface="宋体" panose="02010600030101010101" pitchFamily="2" charset="-122"/>
            </a:endParaRPr>
          </a:p>
          <a:p>
            <a:pPr lvl="1" indent="-436245" eaLnBrk="1" hangingPunct="1"/>
            <a:r>
              <a:rPr lang="zh-CN" altLang="en-US" sz="2800" dirty="0">
                <a:solidFill>
                  <a:srgbClr val="030305"/>
                </a:solidFill>
                <a:latin typeface="宋体" panose="02010600030101010101" pitchFamily="2" charset="-122"/>
              </a:rPr>
              <a:t>有穷自动机是</a:t>
            </a:r>
            <a:r>
              <a:rPr lang="zh-CN" altLang="en-US" sz="2800" dirty="0">
                <a:solidFill>
                  <a:srgbClr val="FF3399"/>
                </a:solidFill>
                <a:latin typeface="宋体" panose="02010600030101010101" pitchFamily="2" charset="-122"/>
              </a:rPr>
              <a:t>设计和实现词法分析器</a:t>
            </a:r>
            <a:r>
              <a:rPr lang="zh-CN" altLang="en-US" sz="2800" dirty="0">
                <a:solidFill>
                  <a:srgbClr val="030305"/>
                </a:solidFill>
                <a:latin typeface="宋体" panose="02010600030101010101" pitchFamily="2" charset="-122"/>
              </a:rPr>
              <a:t>的有效工具，其直观图是一种状态转换图。</a:t>
            </a:r>
            <a:endParaRPr lang="zh-CN" altLang="en-US" sz="2800" dirty="0">
              <a:solidFill>
                <a:srgbClr val="030305"/>
              </a:solidFill>
              <a:latin typeface="宋体" panose="02010600030101010101" pitchFamily="2" charset="-122"/>
            </a:endParaRPr>
          </a:p>
          <a:p>
            <a:pPr lvl="1" indent="-436245" eaLnBrk="1" hangingPunct="1"/>
            <a:r>
              <a:rPr lang="zh-CN" altLang="en-US" sz="2800" dirty="0">
                <a:solidFill>
                  <a:srgbClr val="030305"/>
                </a:solidFill>
                <a:latin typeface="宋体" panose="02010600030101010101" pitchFamily="2" charset="-122"/>
              </a:rPr>
              <a:t>引入有穷自动机理论，也是为词法分析程序的自动构造寻找方法和工具。</a:t>
            </a:r>
            <a:endParaRPr lang="en-US" altLang="zh-CN" sz="28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7168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7168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charRg st="4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6677">
                                            <p:txEl>
                                              <p:charRg st="4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charRg st="76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56677">
                                            <p:txEl>
                                              <p:charRg st="76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1266" name="Rectangle 103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2.1 词法分析器的作用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1267" name="内容占位符 1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576263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JavaC</a:t>
            </a:r>
            <a:r>
              <a:rPr lang="zh-CN" altLang="en-US" dirty="0"/>
              <a:t>的单词的定义：</a:t>
            </a:r>
            <a:endParaRPr lang="en-US" altLang="zh-CN" dirty="0"/>
          </a:p>
          <a:p>
            <a:pPr lvl="1" indent="-436245"/>
            <a:r>
              <a:rPr lang="zh-CN" altLang="en-US" dirty="0"/>
              <a:t>单词的类型</a:t>
            </a:r>
            <a:endParaRPr lang="zh-CN" altLang="en-US" dirty="0"/>
          </a:p>
        </p:txBody>
      </p:sp>
      <p:sp>
        <p:nvSpPr>
          <p:cNvPr id="1126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126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sp>
        <p:nvSpPr>
          <p:cNvPr id="1127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pic>
        <p:nvPicPr>
          <p:cNvPr id="1127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2349500"/>
            <a:ext cx="4733925" cy="3627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71682" name="Rectangle 3"/>
          <p:cNvSpPr>
            <a:spLocks noGrp="1"/>
          </p:cNvSpPr>
          <p:nvPr>
            <p:ph type="title"/>
          </p:nvPr>
        </p:nvSpPr>
        <p:spPr>
          <a:xfrm>
            <a:off x="560388" y="260350"/>
            <a:ext cx="8540750" cy="6858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自动机的应用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7168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7168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05" y="1124585"/>
            <a:ext cx="3464560" cy="4822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1460" y="5877560"/>
            <a:ext cx="45720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en-US" altLang="zh-CN"/>
              <a:t>    </a:t>
            </a:r>
            <a:r>
              <a:rPr lang="zh-CN" altLang="en-US"/>
              <a:t>国际计费系统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24300" y="1341120"/>
            <a:ext cx="5134610" cy="369887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707765" y="5157470"/>
            <a:ext cx="45720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    </a:t>
            </a:r>
            <a:r>
              <a:rPr lang="zh-CN" altLang="en-US"/>
              <a:t>卫星姿态</a:t>
            </a:r>
            <a:r>
              <a:rPr lang="zh-CN" altLang="en-US"/>
              <a:t>控制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4"/>
          <p:cNvSpPr>
            <a:spLocks noGrp="1"/>
          </p:cNvSpPr>
          <p:nvPr>
            <p:ph type="title"/>
          </p:nvPr>
        </p:nvSpPr>
        <p:spPr>
          <a:xfrm>
            <a:off x="571500" y="142875"/>
            <a:ext cx="8001000" cy="820738"/>
          </a:xfrm>
        </p:spPr>
        <p:txBody>
          <a:bodyPr vert="horz" wrap="square" lIns="91440" tIns="45720" rIns="91440" bIns="45720" anchor="b" anchorCtr="0"/>
          <a:p>
            <a:r>
              <a:rPr lang="zh-CN" altLang="en-US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自动机的应用</a:t>
            </a:r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续</a:t>
            </a:r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66738" y="1196975"/>
            <a:ext cx="8326437" cy="4160838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Hardware design (minimising states =⇒minimising cost, </a:t>
            </a:r>
            <a:r>
              <a:rPr lang="zh-CN" altLang="en-US" dirty="0"/>
              <a:t>例如</a:t>
            </a:r>
            <a:r>
              <a:rPr lang="zh-CN" altLang="en-US" sz="2400" dirty="0"/>
              <a:t>空调系统的状态机</a:t>
            </a:r>
            <a:r>
              <a:rPr lang="en-US" altLang="zh-CN" sz="2400" dirty="0"/>
              <a:t>-----VHDL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界面程序的开发，描述界面状态行为的变化</a:t>
            </a:r>
            <a:endParaRPr lang="en-US" altLang="zh-CN" dirty="0"/>
          </a:p>
          <a:p>
            <a:r>
              <a:rPr lang="zh-CN" altLang="en-US" dirty="0"/>
              <a:t>软件行为的建模（例如电梯），测试</a:t>
            </a:r>
            <a:endParaRPr lang="en-US" altLang="zh-CN" dirty="0"/>
          </a:p>
          <a:p>
            <a:r>
              <a:rPr lang="en-US" altLang="zh-CN" dirty="0"/>
              <a:t>Scanner generators (lex and Jflex)</a:t>
            </a:r>
            <a:endParaRPr lang="en-US" altLang="zh-CN" dirty="0"/>
          </a:p>
          <a:p>
            <a:r>
              <a:rPr lang="en-US" altLang="zh-CN" dirty="0"/>
              <a:t>Language theory</a:t>
            </a:r>
            <a:r>
              <a:rPr lang="zh-CN" altLang="en-US" dirty="0"/>
              <a:t>；</a:t>
            </a:r>
            <a:r>
              <a:rPr lang="en-US" altLang="zh-CN" dirty="0"/>
              <a:t>Computational complexity</a:t>
            </a:r>
            <a:endParaRPr lang="zh-CN" altLang="en-US" dirty="0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7270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7270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75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1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charRg st="112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47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147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5118100" cy="56038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第2章 词法分析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09572" name="AutoShape 4"/>
          <p:cNvSpPr/>
          <p:nvPr/>
        </p:nvSpPr>
        <p:spPr>
          <a:xfrm>
            <a:off x="5791200" y="549275"/>
            <a:ext cx="2895600" cy="1279525"/>
          </a:xfrm>
          <a:prstGeom prst="cloudCallout">
            <a:avLst>
              <a:gd name="adj1" fmla="val -125657"/>
              <a:gd name="adj2" fmla="val 53597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单词的描述工具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09573" name="AutoShape 5"/>
          <p:cNvSpPr/>
          <p:nvPr/>
        </p:nvSpPr>
        <p:spPr>
          <a:xfrm>
            <a:off x="5486400" y="1828800"/>
            <a:ext cx="2971800" cy="1295400"/>
          </a:xfrm>
          <a:prstGeom prst="cloudCallout">
            <a:avLst>
              <a:gd name="adj1" fmla="val -112662"/>
              <a:gd name="adj2" fmla="val -5884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" panose="020B0604020202020204" pitchFamily="34" charset="0"/>
                <a:ea typeface="方正舒体" panose="02010601030101010101" pitchFamily="2" charset="-122"/>
              </a:rPr>
              <a:t>单词</a:t>
            </a: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的识别系统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109574" name="AutoShape 6"/>
          <p:cNvSpPr/>
          <p:nvPr/>
        </p:nvSpPr>
        <p:spPr>
          <a:xfrm>
            <a:off x="6096000" y="3200400"/>
            <a:ext cx="2743200" cy="2057400"/>
          </a:xfrm>
          <a:prstGeom prst="cloudCallout">
            <a:avLst>
              <a:gd name="adj1" fmla="val -66611"/>
              <a:gd name="adj2" fmla="val -30093"/>
            </a:avLst>
          </a:prstGeom>
          <a:noFill/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FF1F7A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设计和实现词法分析程序</a:t>
            </a:r>
            <a:endParaRPr lang="zh-CN" altLang="en-US" sz="3200" dirty="0">
              <a:solidFill>
                <a:srgbClr val="FF1F7A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73734" name="Rectangle 9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3875088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</a:rPr>
              <a:t>2.1 </a:t>
            </a:r>
            <a:r>
              <a:rPr lang="zh-CN" altLang="en-US" dirty="0">
                <a:solidFill>
                  <a:srgbClr val="030305"/>
                </a:solidFill>
                <a:hlinkClick r:id="rId1" action="ppaction://hlinksldjump"/>
              </a:rPr>
              <a:t>词法分析器的作用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</a:rPr>
              <a:t>2.2 </a:t>
            </a:r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正规表达式</a:t>
            </a:r>
            <a:endParaRPr lang="zh-CN" altLang="en-US" dirty="0">
              <a:solidFill>
                <a:srgbClr val="030305"/>
              </a:solidFill>
              <a:hlinkClick r:id="rId3" action="ppaction://hlinksldjump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</a:rPr>
              <a:t>2.3 </a:t>
            </a:r>
            <a:r>
              <a:rPr lang="zh-CN" altLang="en-US" dirty="0">
                <a:solidFill>
                  <a:srgbClr val="030305"/>
                </a:solidFill>
              </a:rPr>
              <a:t>有穷自动机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30305"/>
                </a:solidFill>
              </a:rPr>
              <a:t>2.4 </a:t>
            </a:r>
            <a:r>
              <a:rPr lang="zh-CN" altLang="en-US" dirty="0">
                <a:solidFill>
                  <a:srgbClr val="030305"/>
                </a:solidFill>
                <a:hlinkClick r:id="rId4" action="ppaction://hlinksldjump"/>
              </a:rPr>
              <a:t>从正规表达式到</a:t>
            </a:r>
            <a:r>
              <a:rPr lang="en-US" altLang="zh-CN" dirty="0">
                <a:solidFill>
                  <a:srgbClr val="030305"/>
                </a:solidFill>
                <a:hlinkClick r:id="rId4" action="ppaction://hlinksldjump"/>
              </a:rPr>
              <a:t>DFA</a:t>
            </a:r>
            <a:endParaRPr lang="en-US" altLang="zh-CN" dirty="0">
              <a:solidFill>
                <a:srgbClr val="030305"/>
              </a:solidFill>
              <a:hlinkClick r:id="rId5" action="ppaction://hlinksldjump"/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</a:rPr>
              <a:t>2.5 </a:t>
            </a:r>
            <a:r>
              <a:rPr lang="zh-CN" altLang="en-US" dirty="0">
                <a:solidFill>
                  <a:srgbClr val="030305"/>
                </a:solidFill>
                <a:hlinkClick r:id="rId6" action="ppaction://hlinksldjump"/>
              </a:rPr>
              <a:t>用代码实现有穷自动机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</a:rPr>
              <a:t>2.6 </a:t>
            </a:r>
            <a:r>
              <a:rPr lang="zh-CN" altLang="en-US" dirty="0">
                <a:solidFill>
                  <a:srgbClr val="030305"/>
                </a:solidFill>
                <a:hlinkClick r:id="rId7" action="ppaction://hlinksldjump"/>
              </a:rPr>
              <a:t>自动生成词法分析程序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30305"/>
                </a:solidFill>
              </a:rPr>
              <a:t>2.7 </a:t>
            </a:r>
            <a:r>
              <a:rPr lang="zh-CN" altLang="en-US" dirty="0">
                <a:solidFill>
                  <a:srgbClr val="030305"/>
                </a:solidFill>
                <a:hlinkClick r:id="rId8" action="ppaction://hlinksldjump"/>
              </a:rPr>
              <a:t>项目：编译器实现（词法分析模块</a:t>
            </a:r>
            <a:r>
              <a:rPr lang="zh-CN" altLang="en-US" dirty="0">
                <a:solidFill>
                  <a:srgbClr val="030305"/>
                </a:solidFill>
              </a:rPr>
              <a:t>）</a:t>
            </a:r>
            <a:endParaRPr lang="en-US" altLang="zh-CN" dirty="0"/>
          </a:p>
        </p:txBody>
      </p:sp>
      <p:sp>
        <p:nvSpPr>
          <p:cNvPr id="7373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7373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109572" grpId="0" animBg="1"/>
      <p:bldP spid="109573" grpId="0" animBg="1"/>
      <p:bldP spid="10957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grpSp>
        <p:nvGrpSpPr>
          <p:cNvPr id="2" name="Group 3"/>
          <p:cNvGrpSpPr/>
          <p:nvPr/>
        </p:nvGrpSpPr>
        <p:grpSpPr>
          <a:xfrm>
            <a:off x="304800" y="3500438"/>
            <a:ext cx="8610600" cy="762000"/>
            <a:chOff x="192" y="2544"/>
            <a:chExt cx="5424" cy="480"/>
          </a:xfrm>
        </p:grpSpPr>
        <p:sp>
          <p:nvSpPr>
            <p:cNvPr id="74755" name="Oval 4"/>
            <p:cNvSpPr/>
            <p:nvPr/>
          </p:nvSpPr>
          <p:spPr>
            <a:xfrm>
              <a:off x="192" y="2544"/>
              <a:ext cx="1392" cy="48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2800" dirty="0">
                  <a:latin typeface="Tahoma" panose="020B0604030504040204" pitchFamily="34" charset="0"/>
                </a:rPr>
                <a:t>正规表达式</a:t>
              </a:r>
              <a:endParaRPr lang="zh-CN" altLang="en-US" sz="2800" dirty="0">
                <a:latin typeface="Tahoma" panose="020B0604030504040204" pitchFamily="34" charset="0"/>
              </a:endParaRPr>
            </a:p>
          </p:txBody>
        </p:sp>
        <p:sp>
          <p:nvSpPr>
            <p:cNvPr id="74756" name="Oval 5"/>
            <p:cNvSpPr/>
            <p:nvPr/>
          </p:nvSpPr>
          <p:spPr>
            <a:xfrm>
              <a:off x="3072" y="2640"/>
              <a:ext cx="768" cy="336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dirty="0">
                  <a:latin typeface="Times New Roman" panose="02020603050405020304" pitchFamily="18" charset="0"/>
                </a:rPr>
                <a:t>DFA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4757" name="Oval 6"/>
            <p:cNvSpPr/>
            <p:nvPr/>
          </p:nvSpPr>
          <p:spPr>
            <a:xfrm>
              <a:off x="4320" y="2640"/>
              <a:ext cx="1296" cy="336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2800" dirty="0">
                  <a:latin typeface="Tahoma" panose="020B0604030504040204" pitchFamily="34" charset="0"/>
                </a:rPr>
                <a:t>词法分析程序</a:t>
              </a:r>
              <a:endParaRPr lang="zh-CN" altLang="en-US" sz="2800" dirty="0">
                <a:latin typeface="Tahoma" panose="020B0604030504040204" pitchFamily="34" charset="0"/>
              </a:endParaRPr>
            </a:p>
          </p:txBody>
        </p:sp>
        <p:sp>
          <p:nvSpPr>
            <p:cNvPr id="74758" name="Oval 7"/>
            <p:cNvSpPr/>
            <p:nvPr/>
          </p:nvSpPr>
          <p:spPr>
            <a:xfrm>
              <a:off x="1872" y="2640"/>
              <a:ext cx="864" cy="336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800" dirty="0">
                  <a:latin typeface="Times New Roman" panose="02020603050405020304" pitchFamily="18" charset="0"/>
                </a:rPr>
                <a:t>NFA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4759" name="Line 8"/>
            <p:cNvSpPr/>
            <p:nvPr/>
          </p:nvSpPr>
          <p:spPr>
            <a:xfrm>
              <a:off x="1584" y="2811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4760" name="Line 9"/>
            <p:cNvSpPr/>
            <p:nvPr/>
          </p:nvSpPr>
          <p:spPr>
            <a:xfrm>
              <a:off x="2736" y="2829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4761" name="Line 10"/>
            <p:cNvSpPr/>
            <p:nvPr/>
          </p:nvSpPr>
          <p:spPr>
            <a:xfrm>
              <a:off x="3840" y="2829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74762" name="Rectangle 13"/>
          <p:cNvSpPr>
            <a:spLocks noGrp="1"/>
          </p:cNvSpPr>
          <p:nvPr>
            <p:ph type="title"/>
          </p:nvPr>
        </p:nvSpPr>
        <p:spPr>
          <a:xfrm>
            <a:off x="531813" y="30480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2.4从正规表达式到</a:t>
            </a:r>
            <a:r>
              <a:rPr lang="en-US" altLang="zh-CN" b="1" dirty="0"/>
              <a:t>DFA</a:t>
            </a:r>
            <a:endParaRPr lang="zh-CN" altLang="en-US" b="1" dirty="0"/>
          </a:p>
        </p:txBody>
      </p:sp>
      <p:sp>
        <p:nvSpPr>
          <p:cNvPr id="191502" name="Rectangle 14"/>
          <p:cNvSpPr>
            <a:spLocks noGrp="1"/>
          </p:cNvSpPr>
          <p:nvPr>
            <p:ph idx="1"/>
          </p:nvPr>
        </p:nvSpPr>
        <p:spPr>
          <a:xfrm>
            <a:off x="495300" y="1125538"/>
            <a:ext cx="8253413" cy="2519362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solidFill>
                  <a:srgbClr val="FF0066"/>
                </a:solidFill>
              </a:rPr>
              <a:t>正规式</a:t>
            </a:r>
            <a:r>
              <a:rPr lang="zh-CN" altLang="en-US" sz="2800" dirty="0">
                <a:solidFill>
                  <a:srgbClr val="030305"/>
                </a:solidFill>
              </a:rPr>
              <a:t>是单词的一种描述工具。由于正规式的简洁性，趋向于用</a:t>
            </a:r>
            <a:r>
              <a:rPr lang="zh-CN" altLang="en-US" sz="2800" dirty="0">
                <a:solidFill>
                  <a:schemeClr val="hlink"/>
                </a:solidFill>
              </a:rPr>
              <a:t>正规式来描述单词</a:t>
            </a:r>
            <a:r>
              <a:rPr lang="zh-CN" altLang="en-US" sz="2800" dirty="0">
                <a:solidFill>
                  <a:srgbClr val="030305"/>
                </a:solidFill>
              </a:rPr>
              <a:t>，然后</a:t>
            </a:r>
            <a:r>
              <a:rPr lang="zh-CN" altLang="en-US" sz="2800" dirty="0">
                <a:solidFill>
                  <a:schemeClr val="hlink"/>
                </a:solidFill>
              </a:rPr>
              <a:t>构造等价的有限自动机</a:t>
            </a:r>
            <a:r>
              <a:rPr lang="zh-CN" altLang="en-US" sz="2800" dirty="0">
                <a:solidFill>
                  <a:srgbClr val="030305"/>
                </a:solidFill>
              </a:rPr>
              <a:t>。</a:t>
            </a:r>
            <a:endParaRPr lang="en-US" altLang="zh-CN" sz="2800" dirty="0">
              <a:solidFill>
                <a:srgbClr val="FF0066"/>
              </a:solidFill>
            </a:endParaRPr>
          </a:p>
          <a:p>
            <a:pPr eaLnBrk="1" hangingPunct="1"/>
            <a:r>
              <a:rPr lang="zh-CN" altLang="en-US" sz="2800" dirty="0">
                <a:solidFill>
                  <a:srgbClr val="FF0066"/>
                </a:solidFill>
              </a:rPr>
              <a:t>有限自动机</a:t>
            </a:r>
            <a:r>
              <a:rPr lang="zh-CN" altLang="en-US" sz="2800" dirty="0">
                <a:solidFill>
                  <a:srgbClr val="030305"/>
                </a:solidFill>
              </a:rPr>
              <a:t>可以描述输入串被识别的过程，可以根据有限自动机</a:t>
            </a:r>
            <a:r>
              <a:rPr lang="zh-CN" altLang="en-US" sz="2800" dirty="0">
                <a:solidFill>
                  <a:schemeClr val="hlink"/>
                </a:solidFill>
              </a:rPr>
              <a:t>构造</a:t>
            </a:r>
            <a:r>
              <a:rPr lang="zh-CN" altLang="en-US" sz="2800" dirty="0">
                <a:solidFill>
                  <a:srgbClr val="3333FF"/>
                </a:solidFill>
              </a:rPr>
              <a:t>词法分析程序</a:t>
            </a:r>
            <a:r>
              <a:rPr lang="zh-CN" altLang="en-US" sz="2800" dirty="0">
                <a:solidFill>
                  <a:srgbClr val="030305"/>
                </a:solidFill>
              </a:rPr>
              <a:t>。</a:t>
            </a:r>
            <a:endParaRPr lang="zh-CN" altLang="en-US" sz="2800" dirty="0">
              <a:solidFill>
                <a:srgbClr val="030305"/>
              </a:solidFill>
            </a:endParaRPr>
          </a:p>
        </p:txBody>
      </p:sp>
      <p:sp>
        <p:nvSpPr>
          <p:cNvPr id="7476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7476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91502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>
                                            <p:txEl>
                                              <p:charRg st="5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91502">
                                            <p:txEl>
                                              <p:charRg st="51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2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75778" name="Rectangle 4"/>
          <p:cNvSpPr>
            <a:spLocks noGrp="1"/>
          </p:cNvSpPr>
          <p:nvPr>
            <p:ph type="title"/>
          </p:nvPr>
        </p:nvSpPr>
        <p:spPr>
          <a:xfrm>
            <a:off x="539750" y="30480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2.4从正规表达式到</a:t>
            </a:r>
            <a:r>
              <a:rPr lang="en-US" altLang="zh-CN" b="1" dirty="0"/>
              <a:t>DFA(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92517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424863" cy="3024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正规式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有限自动机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之间可以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相互转换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，它们之间存在着等价性，即：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967105" marR="0" lvl="1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对于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Σ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上的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NFA M，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可以构造一个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Σ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上的正规式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R，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使得：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L(R)=L(M)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+mn-ea"/>
              <a:cs typeface="+mn-ea"/>
            </a:endParaRPr>
          </a:p>
          <a:p>
            <a:pPr marL="967105" marR="0" lvl="1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对于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Σ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上的每个正规式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R，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可以构造一个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Σ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上的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NFA M，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使得：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L(M)=L(R)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ea"/>
            </a:endParaRPr>
          </a:p>
        </p:txBody>
      </p:sp>
      <p:sp>
        <p:nvSpPr>
          <p:cNvPr id="75780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75781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>
                                            <p:txEl>
                                              <p:charRg st="3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92517">
                                            <p:txEl>
                                              <p:charRg st="32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>
                                            <p:txEl>
                                              <p:charRg st="7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92517">
                                            <p:txEl>
                                              <p:charRg st="70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76802" name="Rectangle 4"/>
          <p:cNvSpPr>
            <a:spLocks noGrp="1"/>
          </p:cNvSpPr>
          <p:nvPr>
            <p:ph type="title"/>
          </p:nvPr>
        </p:nvSpPr>
        <p:spPr>
          <a:xfrm>
            <a:off x="539750" y="30480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2.4从正规表达式到</a:t>
            </a:r>
            <a:r>
              <a:rPr lang="en-US" altLang="zh-CN" b="1" dirty="0"/>
              <a:t>DFA(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76803" name="Rectangle 6"/>
          <p:cNvSpPr>
            <a:spLocks noGrp="1"/>
          </p:cNvSpPr>
          <p:nvPr>
            <p:ph idx="1"/>
          </p:nvPr>
        </p:nvSpPr>
        <p:spPr>
          <a:xfrm>
            <a:off x="523875" y="1196975"/>
            <a:ext cx="8001000" cy="1871663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  <a:hlinkClick r:id="rId1" action="ppaction://hlinksldjump"/>
              </a:rPr>
              <a:t>2.4.1 从正规表达式到</a:t>
            </a:r>
            <a:r>
              <a:rPr lang="en-US" altLang="zh-CN" dirty="0">
                <a:solidFill>
                  <a:srgbClr val="030305"/>
                </a:solidFill>
                <a:hlinkClick r:id="rId1" action="ppaction://hlinksldjump"/>
              </a:rPr>
              <a:t>NFA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2.4.2  从</a:t>
            </a:r>
            <a:r>
              <a:rPr lang="en-US" altLang="zh-CN" dirty="0">
                <a:solidFill>
                  <a:srgbClr val="030305"/>
                </a:solidFill>
                <a:hlinkClick r:id="rId2" action="ppaction://hlinksldjump"/>
              </a:rPr>
              <a:t>NFA</a:t>
            </a:r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 到</a:t>
            </a:r>
            <a:r>
              <a:rPr lang="en-US" altLang="zh-CN" dirty="0">
                <a:solidFill>
                  <a:srgbClr val="030305"/>
                </a:solidFill>
                <a:hlinkClick r:id="rId2" action="ppaction://hlinksldjump"/>
              </a:rPr>
              <a:t>DFA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  <a:hlinkClick r:id="rId3" action="ppaction://hlinksldjump"/>
              </a:rPr>
              <a:t>2.4.3  将</a:t>
            </a:r>
            <a:r>
              <a:rPr lang="en-US" altLang="zh-CN" dirty="0">
                <a:solidFill>
                  <a:srgbClr val="030305"/>
                </a:solidFill>
                <a:hlinkClick r:id="rId3" action="ppaction://hlinksldjump"/>
              </a:rPr>
              <a:t>DFA</a:t>
            </a:r>
            <a:r>
              <a:rPr lang="zh-CN" altLang="en-US" dirty="0">
                <a:solidFill>
                  <a:srgbClr val="030305"/>
                </a:solidFill>
                <a:hlinkClick r:id="rId3" action="ppaction://hlinksldjump"/>
              </a:rPr>
              <a:t>中的状态数最小化</a:t>
            </a:r>
            <a:endParaRPr lang="zh-CN" altLang="en-US" dirty="0"/>
          </a:p>
        </p:txBody>
      </p:sp>
      <p:sp>
        <p:nvSpPr>
          <p:cNvPr id="7680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7680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77826" name="Rectangle 3"/>
          <p:cNvSpPr/>
          <p:nvPr/>
        </p:nvSpPr>
        <p:spPr>
          <a:xfrm>
            <a:off x="228600" y="0"/>
            <a:ext cx="4800600" cy="6937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endParaRPr lang="en-US" altLang="zh-CN" sz="32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827" name="Rectangle 5"/>
          <p:cNvSpPr>
            <a:spLocks noGrp="1"/>
          </p:cNvSpPr>
          <p:nvPr>
            <p:ph type="title"/>
          </p:nvPr>
        </p:nvSpPr>
        <p:spPr>
          <a:xfrm>
            <a:off x="531813" y="231775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latin typeface="方正舒体" panose="02010601030101010101" pitchFamily="2" charset="-122"/>
              </a:rPr>
              <a:t>2.4.1 从正规表达式到</a:t>
            </a:r>
            <a:r>
              <a:rPr lang="en-US" altLang="zh-CN" sz="3200" b="1" dirty="0">
                <a:latin typeface="方正舒体" panose="02010601030101010101" pitchFamily="2" charset="-122"/>
              </a:rPr>
              <a:t>NFA</a:t>
            </a:r>
            <a:endParaRPr lang="zh-CN" altLang="en-US" sz="3200" b="1" dirty="0">
              <a:latin typeface="方正舒体" panose="02010601030101010101" pitchFamily="2" charset="-122"/>
            </a:endParaRPr>
          </a:p>
        </p:txBody>
      </p:sp>
      <p:sp>
        <p:nvSpPr>
          <p:cNvPr id="77828" name="Rectangle 6"/>
          <p:cNvSpPr>
            <a:spLocks noGrp="1"/>
          </p:cNvSpPr>
          <p:nvPr>
            <p:ph idx="1"/>
          </p:nvPr>
        </p:nvSpPr>
        <p:spPr>
          <a:xfrm>
            <a:off x="468313" y="1196975"/>
            <a:ext cx="8351837" cy="237648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30305"/>
                </a:solidFill>
              </a:rPr>
              <a:t>从正规表达式到</a:t>
            </a:r>
            <a:r>
              <a:rPr lang="en-US" altLang="zh-CN" dirty="0">
                <a:solidFill>
                  <a:srgbClr val="030305"/>
                </a:solidFill>
              </a:rPr>
              <a:t>NFA</a:t>
            </a:r>
            <a:r>
              <a:rPr lang="zh-CN" altLang="en-US" dirty="0">
                <a:solidFill>
                  <a:srgbClr val="030305"/>
                </a:solidFill>
              </a:rPr>
              <a:t>的转化方法按正规式的运算指引构造过程，</a:t>
            </a:r>
            <a:r>
              <a:rPr lang="zh-CN" altLang="en-US" dirty="0">
                <a:solidFill>
                  <a:srgbClr val="FF0066"/>
                </a:solidFill>
              </a:rPr>
              <a:t>将正规式分解为一系列子表达式，然后将子表达式对应的</a:t>
            </a:r>
            <a:r>
              <a:rPr lang="en-US" altLang="zh-CN" dirty="0">
                <a:solidFill>
                  <a:srgbClr val="FF0066"/>
                </a:solidFill>
              </a:rPr>
              <a:t>NFA</a:t>
            </a:r>
            <a:r>
              <a:rPr lang="zh-CN" altLang="en-US" dirty="0">
                <a:solidFill>
                  <a:srgbClr val="FF0066"/>
                </a:solidFill>
              </a:rPr>
              <a:t>依次连接。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/>
              <a:t>正规式</a:t>
            </a:r>
            <a:r>
              <a:rPr lang="en-US" altLang="zh-CN" dirty="0"/>
              <a:t>R</a:t>
            </a:r>
            <a:r>
              <a:rPr lang="zh-CN" altLang="en-US" dirty="0"/>
              <a:t>转化为</a:t>
            </a:r>
            <a:r>
              <a:rPr lang="en-US" altLang="zh-CN" dirty="0"/>
              <a:t>NFA M </a:t>
            </a:r>
            <a:r>
              <a:rPr lang="zh-CN" altLang="en-US" dirty="0"/>
              <a:t>的基本步骤：</a:t>
            </a:r>
            <a:endParaRPr lang="zh-CN" altLang="en-US" dirty="0"/>
          </a:p>
        </p:txBody>
      </p:sp>
      <p:sp>
        <p:nvSpPr>
          <p:cNvPr id="7782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77830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78850" name="Text Box 3"/>
          <p:cNvSpPr txBox="1"/>
          <p:nvPr/>
        </p:nvSpPr>
        <p:spPr>
          <a:xfrm>
            <a:off x="696913" y="3030538"/>
            <a:ext cx="7924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b)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对正规式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ε，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等价的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NFA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为：</a:t>
            </a:r>
            <a:r>
              <a:rPr lang="zh-CN" altLang="en-US" sz="3200" b="0" dirty="0">
                <a:latin typeface="Times New Roman" panose="02020603050405020304" pitchFamily="18" charset="0"/>
              </a:rPr>
              <a:t> </a:t>
            </a: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839913" y="3563938"/>
            <a:ext cx="2209800" cy="609600"/>
            <a:chOff x="3264" y="2640"/>
            <a:chExt cx="1392" cy="384"/>
          </a:xfrm>
        </p:grpSpPr>
        <p:sp>
          <p:nvSpPr>
            <p:cNvPr id="78852" name="Oval 5"/>
            <p:cNvSpPr/>
            <p:nvPr/>
          </p:nvSpPr>
          <p:spPr>
            <a:xfrm>
              <a:off x="3584" y="2640"/>
              <a:ext cx="377" cy="384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8853" name="Line 6"/>
            <p:cNvSpPr/>
            <p:nvPr/>
          </p:nvSpPr>
          <p:spPr>
            <a:xfrm>
              <a:off x="3961" y="2827"/>
              <a:ext cx="302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8854" name="Rectangle 7"/>
            <p:cNvSpPr/>
            <p:nvPr/>
          </p:nvSpPr>
          <p:spPr>
            <a:xfrm>
              <a:off x="4037" y="2640"/>
              <a:ext cx="7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78855" name="Group 8"/>
            <p:cNvGrpSpPr/>
            <p:nvPr/>
          </p:nvGrpSpPr>
          <p:grpSpPr>
            <a:xfrm>
              <a:off x="4272" y="2640"/>
              <a:ext cx="384" cy="384"/>
              <a:chOff x="2208" y="2832"/>
              <a:chExt cx="480" cy="432"/>
            </a:xfrm>
          </p:grpSpPr>
          <p:sp>
            <p:nvSpPr>
              <p:cNvPr id="78856" name="Oval 9"/>
              <p:cNvSpPr/>
              <p:nvPr/>
            </p:nvSpPr>
            <p:spPr>
              <a:xfrm>
                <a:off x="2208" y="2832"/>
                <a:ext cx="480" cy="43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78857" name="Oval 10"/>
              <p:cNvSpPr/>
              <p:nvPr/>
            </p:nvSpPr>
            <p:spPr>
              <a:xfrm>
                <a:off x="2304" y="2928"/>
                <a:ext cx="288" cy="2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1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78858" name="Line 11"/>
            <p:cNvSpPr/>
            <p:nvPr/>
          </p:nvSpPr>
          <p:spPr>
            <a:xfrm>
              <a:off x="3264" y="2832"/>
              <a:ext cx="302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78859" name="Text Box 13"/>
          <p:cNvSpPr txBox="1"/>
          <p:nvPr/>
        </p:nvSpPr>
        <p:spPr>
          <a:xfrm>
            <a:off x="315913" y="1811338"/>
            <a:ext cx="8077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    (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a)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对正规式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ф，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等价的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NFA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为：</a:t>
            </a: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1916113" y="2344738"/>
            <a:ext cx="2120900" cy="609600"/>
            <a:chOff x="3288" y="2160"/>
            <a:chExt cx="1336" cy="384"/>
          </a:xfrm>
        </p:grpSpPr>
        <p:sp>
          <p:nvSpPr>
            <p:cNvPr id="78861" name="Oval 15"/>
            <p:cNvSpPr/>
            <p:nvPr/>
          </p:nvSpPr>
          <p:spPr>
            <a:xfrm>
              <a:off x="3592" y="2160"/>
              <a:ext cx="377" cy="384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78862" name="Group 16"/>
            <p:cNvGrpSpPr/>
            <p:nvPr/>
          </p:nvGrpSpPr>
          <p:grpSpPr>
            <a:xfrm>
              <a:off x="4240" y="2160"/>
              <a:ext cx="384" cy="384"/>
              <a:chOff x="2208" y="2832"/>
              <a:chExt cx="480" cy="432"/>
            </a:xfrm>
          </p:grpSpPr>
          <p:sp>
            <p:nvSpPr>
              <p:cNvPr id="78863" name="Oval 17"/>
              <p:cNvSpPr/>
              <p:nvPr/>
            </p:nvSpPr>
            <p:spPr>
              <a:xfrm>
                <a:off x="2208" y="2832"/>
                <a:ext cx="480" cy="43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78864" name="Oval 18"/>
              <p:cNvSpPr/>
              <p:nvPr/>
            </p:nvSpPr>
            <p:spPr>
              <a:xfrm>
                <a:off x="2304" y="2928"/>
                <a:ext cx="288" cy="2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1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78865" name="Line 19"/>
            <p:cNvSpPr/>
            <p:nvPr/>
          </p:nvSpPr>
          <p:spPr>
            <a:xfrm>
              <a:off x="3288" y="2352"/>
              <a:ext cx="302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78866" name="Text Box 21"/>
          <p:cNvSpPr txBox="1"/>
          <p:nvPr/>
        </p:nvSpPr>
        <p:spPr>
          <a:xfrm>
            <a:off x="773113" y="4173538"/>
            <a:ext cx="7620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c)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对正规式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a，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等价的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NFA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为：</a:t>
            </a:r>
            <a:r>
              <a:rPr lang="zh-CN" altLang="en-US" sz="3200" b="0" dirty="0">
                <a:latin typeface="Times New Roman" panose="02020603050405020304" pitchFamily="18" charset="0"/>
              </a:rPr>
              <a:t> </a:t>
            </a: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grpSp>
        <p:nvGrpSpPr>
          <p:cNvPr id="6" name="Group 22"/>
          <p:cNvGrpSpPr/>
          <p:nvPr/>
        </p:nvGrpSpPr>
        <p:grpSpPr>
          <a:xfrm>
            <a:off x="1763713" y="4859338"/>
            <a:ext cx="2209800" cy="609600"/>
            <a:chOff x="3264" y="3168"/>
            <a:chExt cx="1392" cy="384"/>
          </a:xfrm>
        </p:grpSpPr>
        <p:sp>
          <p:nvSpPr>
            <p:cNvPr id="78868" name="Oval 23"/>
            <p:cNvSpPr/>
            <p:nvPr/>
          </p:nvSpPr>
          <p:spPr>
            <a:xfrm>
              <a:off x="3584" y="3168"/>
              <a:ext cx="377" cy="384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8869" name="Line 24"/>
            <p:cNvSpPr/>
            <p:nvPr/>
          </p:nvSpPr>
          <p:spPr>
            <a:xfrm>
              <a:off x="3961" y="3355"/>
              <a:ext cx="302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8870" name="Rectangle 25"/>
            <p:cNvSpPr/>
            <p:nvPr/>
          </p:nvSpPr>
          <p:spPr>
            <a:xfrm>
              <a:off x="4037" y="3168"/>
              <a:ext cx="7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78871" name="Group 26"/>
            <p:cNvGrpSpPr/>
            <p:nvPr/>
          </p:nvGrpSpPr>
          <p:grpSpPr>
            <a:xfrm>
              <a:off x="4272" y="3168"/>
              <a:ext cx="384" cy="384"/>
              <a:chOff x="2208" y="2832"/>
              <a:chExt cx="480" cy="432"/>
            </a:xfrm>
          </p:grpSpPr>
          <p:sp>
            <p:nvSpPr>
              <p:cNvPr id="78872" name="Oval 27"/>
              <p:cNvSpPr/>
              <p:nvPr/>
            </p:nvSpPr>
            <p:spPr>
              <a:xfrm>
                <a:off x="2208" y="2832"/>
                <a:ext cx="480" cy="43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78873" name="Oval 28"/>
              <p:cNvSpPr/>
              <p:nvPr/>
            </p:nvSpPr>
            <p:spPr>
              <a:xfrm>
                <a:off x="2304" y="2928"/>
                <a:ext cx="288" cy="2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1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78874" name="Line 29"/>
            <p:cNvSpPr/>
            <p:nvPr/>
          </p:nvSpPr>
          <p:spPr>
            <a:xfrm>
              <a:off x="3264" y="3360"/>
              <a:ext cx="302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78875" name="Text Box 30"/>
          <p:cNvSpPr txBox="1"/>
          <p:nvPr/>
        </p:nvSpPr>
        <p:spPr>
          <a:xfrm>
            <a:off x="468313" y="1125538"/>
            <a:ext cx="7786687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1. 基本正规式转换为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NFA M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的方法：</a:t>
            </a: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78876" name="Rectangle 33"/>
          <p:cNvSpPr>
            <a:spLocks noGrp="1"/>
          </p:cNvSpPr>
          <p:nvPr>
            <p:ph type="title"/>
          </p:nvPr>
        </p:nvSpPr>
        <p:spPr>
          <a:xfrm>
            <a:off x="531813" y="2603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2.4.1 从正规表达式到</a:t>
            </a:r>
            <a:r>
              <a:rPr lang="en-US" altLang="zh-CN" b="1" dirty="0"/>
              <a:t>NFA(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36" name="云形标注 35"/>
          <p:cNvSpPr/>
          <p:nvPr/>
        </p:nvSpPr>
        <p:spPr bwMode="auto">
          <a:xfrm>
            <a:off x="6357938" y="1357313"/>
            <a:ext cx="2786063" cy="1285875"/>
          </a:xfrm>
          <a:prstGeom prst="cloudCallout">
            <a:avLst>
              <a:gd name="adj1" fmla="val -53214"/>
              <a:gd name="adj2" fmla="val 11329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单个运算对象的转换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887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7887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grpSp>
        <p:nvGrpSpPr>
          <p:cNvPr id="2" name="Group 3"/>
          <p:cNvGrpSpPr/>
          <p:nvPr/>
        </p:nvGrpSpPr>
        <p:grpSpPr>
          <a:xfrm>
            <a:off x="2500313" y="2786063"/>
            <a:ext cx="2108200" cy="533400"/>
            <a:chOff x="3760" y="864"/>
            <a:chExt cx="1392" cy="384"/>
          </a:xfrm>
        </p:grpSpPr>
        <p:sp>
          <p:nvSpPr>
            <p:cNvPr id="79875" name="Oval 4"/>
            <p:cNvSpPr/>
            <p:nvPr/>
          </p:nvSpPr>
          <p:spPr>
            <a:xfrm>
              <a:off x="4080" y="864"/>
              <a:ext cx="377" cy="384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24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9876" name="Line 5"/>
            <p:cNvSpPr/>
            <p:nvPr/>
          </p:nvSpPr>
          <p:spPr>
            <a:xfrm>
              <a:off x="4457" y="1051"/>
              <a:ext cx="302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9877" name="Rectangle 6"/>
            <p:cNvSpPr/>
            <p:nvPr/>
          </p:nvSpPr>
          <p:spPr>
            <a:xfrm>
              <a:off x="4533" y="864"/>
              <a:ext cx="7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24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R</a:t>
              </a:r>
              <a:endParaRPr lang="en-US" altLang="zh-CN" sz="24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79878" name="Group 7"/>
            <p:cNvGrpSpPr/>
            <p:nvPr/>
          </p:nvGrpSpPr>
          <p:grpSpPr>
            <a:xfrm>
              <a:off x="4768" y="864"/>
              <a:ext cx="384" cy="384"/>
              <a:chOff x="2208" y="2832"/>
              <a:chExt cx="480" cy="432"/>
            </a:xfrm>
          </p:grpSpPr>
          <p:sp>
            <p:nvSpPr>
              <p:cNvPr id="79879" name="Oval 8"/>
              <p:cNvSpPr/>
              <p:nvPr/>
            </p:nvSpPr>
            <p:spPr>
              <a:xfrm>
                <a:off x="2208" y="2832"/>
                <a:ext cx="480" cy="43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79880" name="Oval 9"/>
              <p:cNvSpPr/>
              <p:nvPr/>
            </p:nvSpPr>
            <p:spPr>
              <a:xfrm>
                <a:off x="2304" y="2928"/>
                <a:ext cx="288" cy="2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en-US" sz="24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1</a:t>
                </a:r>
                <a:endParaRPr lang="zh-CN" altLang="en-US" sz="24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79881" name="Line 10"/>
            <p:cNvSpPr/>
            <p:nvPr/>
          </p:nvSpPr>
          <p:spPr>
            <a:xfrm>
              <a:off x="3760" y="1056"/>
              <a:ext cx="302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79882" name="AutoShape 53">
            <a:hlinkClick r:id="rId1" action="ppaction://hlinksldjump"/>
          </p:cNvPr>
          <p:cNvSpPr/>
          <p:nvPr/>
        </p:nvSpPr>
        <p:spPr>
          <a:xfrm>
            <a:off x="6516688" y="4960938"/>
            <a:ext cx="935037" cy="360362"/>
          </a:xfrm>
          <a:prstGeom prst="curvedDownArrow">
            <a:avLst>
              <a:gd name="adj1" fmla="val 51894"/>
              <a:gd name="adj2" fmla="val 103788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79883" name="Rectangle 54"/>
          <p:cNvSpPr>
            <a:spLocks noGrp="1"/>
          </p:cNvSpPr>
          <p:nvPr>
            <p:ph type="title"/>
          </p:nvPr>
        </p:nvSpPr>
        <p:spPr>
          <a:xfrm>
            <a:off x="517525" y="258763"/>
            <a:ext cx="800100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2.4.1 从正规表达式到</a:t>
            </a:r>
            <a:r>
              <a:rPr lang="en-US" altLang="zh-CN" b="1" dirty="0"/>
              <a:t>NFA(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88072" name="Rectangle 55"/>
          <p:cNvSpPr>
            <a:spLocks noGrp="1" noChangeArrowheads="1"/>
          </p:cNvSpPr>
          <p:nvPr>
            <p:ph idx="1"/>
          </p:nvPr>
        </p:nvSpPr>
        <p:spPr>
          <a:xfrm>
            <a:off x="566738" y="1196975"/>
            <a:ext cx="8326438" cy="3517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AutoNum type="arabicPeriod" startAt="2"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复合正规式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转换为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NFA M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的方法：</a:t>
            </a:r>
            <a:endParaRPr kumimoji="1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09650" marR="0" lvl="1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ea"/>
              <a:buAutoNum type="circleNumDbPlain"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</a:rPr>
              <a:t>首先将复合正规表达式表示成如下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</a:rPr>
              <a:t>拓广的状态转换图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ea"/>
              </a:rPr>
              <a:t>；</a:t>
            </a:r>
            <a:endParaRPr kumimoji="1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ea"/>
            </a:endParaRPr>
          </a:p>
          <a:p>
            <a:pPr marL="1009650" marR="0" lvl="1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ea"/>
              <a:buAutoNum type="circleNumDbPlain"/>
              <a:defRPr/>
            </a:pPr>
            <a:endParaRPr kumimoji="1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ea"/>
            </a:endParaRPr>
          </a:p>
          <a:p>
            <a:pPr marL="1009650" marR="0" lvl="1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ea"/>
              <a:buAutoNum type="circleNumDbPlain"/>
              <a:defRPr/>
            </a:pPr>
            <a:endParaRPr kumimoji="1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ea"/>
            </a:endParaRPr>
          </a:p>
          <a:p>
            <a:pPr marL="1009650" marR="0" lvl="1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ea"/>
              <a:buAutoNum type="circleNumDbPlain"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然后按照正规式的运算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(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以下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(a),(b),(c),(d)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四种情况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)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递归生成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NFA M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ea"/>
              </a:rPr>
              <a:t>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ea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988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7988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>
                                            <p:txEl>
                                              <p:charRg st="4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8072">
                                            <p:txEl>
                                              <p:charRg st="46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179653" name="Text Box 5"/>
          <p:cNvSpPr txBox="1"/>
          <p:nvPr/>
        </p:nvSpPr>
        <p:spPr>
          <a:xfrm>
            <a:off x="1046163" y="2922588"/>
            <a:ext cx="51816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SzTx/>
            </a:pPr>
            <a:r>
              <a:rPr lang="zh-CN" altLang="en-US" sz="3200">
                <a:solidFill>
                  <a:srgbClr val="030305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>
                <a:solidFill>
                  <a:srgbClr val="030305"/>
                </a:solidFill>
                <a:latin typeface="Times New Roman" panose="02020603050405020304" pitchFamily="18" charset="0"/>
              </a:rPr>
              <a:t>b)</a:t>
            </a:r>
            <a:r>
              <a:rPr lang="zh-CN" altLang="en-US" sz="3200">
                <a:solidFill>
                  <a:srgbClr val="030305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3200">
                <a:solidFill>
                  <a:srgbClr val="030305"/>
                </a:solidFill>
                <a:latin typeface="Times New Roman" panose="02020603050405020304" pitchFamily="18" charset="0"/>
                <a:hlinkClick r:id="rId1" action="ppaction://hlinksldjump"/>
              </a:rPr>
              <a:t>R=rs</a:t>
            </a:r>
            <a:r>
              <a:rPr lang="en-US" altLang="zh-CN" sz="3200">
                <a:solidFill>
                  <a:srgbClr val="030305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200">
                <a:solidFill>
                  <a:srgbClr val="030305"/>
                </a:solidFill>
                <a:latin typeface="Times New Roman" panose="02020603050405020304" pitchFamily="18" charset="0"/>
              </a:rPr>
              <a:t>则将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109663" y="3773488"/>
            <a:ext cx="1752600" cy="609600"/>
            <a:chOff x="1728" y="1632"/>
            <a:chExt cx="1168" cy="432"/>
          </a:xfrm>
        </p:grpSpPr>
        <p:sp>
          <p:nvSpPr>
            <p:cNvPr id="89128" name="Oval 8"/>
            <p:cNvSpPr>
              <a:spLocks noChangeArrowheads="1"/>
            </p:cNvSpPr>
            <p:nvPr/>
          </p:nvSpPr>
          <p:spPr bwMode="auto">
            <a:xfrm>
              <a:off x="1728" y="1680"/>
              <a:ext cx="377" cy="38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30305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0</a:t>
              </a:r>
              <a:endPara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grpSp>
          <p:nvGrpSpPr>
            <p:cNvPr id="80901" name="Group 9"/>
            <p:cNvGrpSpPr/>
            <p:nvPr/>
          </p:nvGrpSpPr>
          <p:grpSpPr>
            <a:xfrm>
              <a:off x="2512" y="1680"/>
              <a:ext cx="384" cy="384"/>
              <a:chOff x="2208" y="2832"/>
              <a:chExt cx="480" cy="432"/>
            </a:xfrm>
          </p:grpSpPr>
          <p:sp>
            <p:nvSpPr>
              <p:cNvPr id="89132" name="Oval 10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480" cy="43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rgbClr val="030305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anose="05000000000000000000" pitchFamily="2" charset="2"/>
                  <a:buChar char="•"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03" name="Oval 11"/>
              <p:cNvSpPr/>
              <p:nvPr/>
            </p:nvSpPr>
            <p:spPr>
              <a:xfrm>
                <a:off x="2304" y="2930"/>
                <a:ext cx="287" cy="238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en-US" sz="3200" dirty="0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9130" name="Rectangle 12"/>
            <p:cNvSpPr>
              <a:spLocks noChangeArrowheads="1"/>
            </p:cNvSpPr>
            <p:nvPr/>
          </p:nvSpPr>
          <p:spPr bwMode="auto">
            <a:xfrm>
              <a:off x="2168" y="1632"/>
              <a:ext cx="288" cy="1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30305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rs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89131" name="Line 13"/>
            <p:cNvSpPr>
              <a:spLocks noChangeShapeType="1"/>
            </p:cNvSpPr>
            <p:nvPr/>
          </p:nvSpPr>
          <p:spPr bwMode="auto">
            <a:xfrm>
              <a:off x="2112" y="1872"/>
              <a:ext cx="384" cy="0"/>
            </a:xfrm>
            <a:prstGeom prst="line">
              <a:avLst/>
            </a:prstGeom>
            <a:noFill/>
            <a:ln w="9525">
              <a:solidFill>
                <a:srgbClr val="030305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47"/>
          <p:cNvGrpSpPr/>
          <p:nvPr/>
        </p:nvGrpSpPr>
        <p:grpSpPr>
          <a:xfrm>
            <a:off x="2963863" y="3684588"/>
            <a:ext cx="4483100" cy="719137"/>
            <a:chOff x="1867" y="2321"/>
            <a:chExt cx="2824" cy="453"/>
          </a:xfrm>
        </p:grpSpPr>
        <p:sp>
          <p:nvSpPr>
            <p:cNvPr id="80907" name="Text Box 6"/>
            <p:cNvSpPr txBox="1"/>
            <p:nvPr/>
          </p:nvSpPr>
          <p:spPr>
            <a:xfrm>
              <a:off x="1867" y="2409"/>
              <a:ext cx="11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SzTx/>
              </a:pPr>
              <a:r>
                <a:rPr lang="zh-CN" altLang="en-US" sz="3200">
                  <a:solidFill>
                    <a:srgbClr val="030305"/>
                  </a:solidFill>
                  <a:latin typeface="Times New Roman" panose="02020603050405020304" pitchFamily="18" charset="0"/>
                </a:rPr>
                <a:t>代之以</a:t>
              </a:r>
              <a:r>
                <a:rPr lang="zh-CN" altLang="en-US" sz="3200">
                  <a:latin typeface="Times New Roman" panose="02020603050405020304" pitchFamily="18" charset="0"/>
                </a:rPr>
                <a:t> 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grpSp>
          <p:nvGrpSpPr>
            <p:cNvPr id="80908" name="Group 14"/>
            <p:cNvGrpSpPr/>
            <p:nvPr/>
          </p:nvGrpSpPr>
          <p:grpSpPr>
            <a:xfrm>
              <a:off x="2915" y="2321"/>
              <a:ext cx="1776" cy="392"/>
              <a:chOff x="3648" y="1632"/>
              <a:chExt cx="1920" cy="440"/>
            </a:xfrm>
          </p:grpSpPr>
          <p:sp>
            <p:nvSpPr>
              <p:cNvPr id="89119" name="Oval 15"/>
              <p:cNvSpPr>
                <a:spLocks noChangeArrowheads="1"/>
              </p:cNvSpPr>
              <p:nvPr/>
            </p:nvSpPr>
            <p:spPr bwMode="auto">
              <a:xfrm>
                <a:off x="3648" y="1680"/>
                <a:ext cx="377" cy="384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30305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0</a:t>
                </a:r>
                <a:endParaRPr kumimoji="1" lang="zh-CN" altLang="en-US" sz="3200" b="1" i="0" u="none" strike="noStrike" kern="1200" cap="none" spc="0" normalizeH="0" baseline="-25000" noProof="0">
                  <a:ln>
                    <a:noFill/>
                  </a:ln>
                  <a:solidFill>
                    <a:srgbClr val="030305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grpSp>
            <p:nvGrpSpPr>
              <p:cNvPr id="80910" name="Group 16"/>
              <p:cNvGrpSpPr/>
              <p:nvPr/>
            </p:nvGrpSpPr>
            <p:grpSpPr>
              <a:xfrm>
                <a:off x="5184" y="1688"/>
                <a:ext cx="384" cy="384"/>
                <a:chOff x="2208" y="2832"/>
                <a:chExt cx="480" cy="432"/>
              </a:xfrm>
            </p:grpSpPr>
            <p:sp>
              <p:nvSpPr>
                <p:cNvPr id="89126" name="Oval 17"/>
                <p:cNvSpPr>
                  <a:spLocks noChangeArrowheads="1"/>
                </p:cNvSpPr>
                <p:nvPr/>
              </p:nvSpPr>
              <p:spPr bwMode="auto">
                <a:xfrm>
                  <a:off x="2208" y="2832"/>
                  <a:ext cx="480" cy="432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rgbClr val="030305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 typeface="Wingdings" panose="05000000000000000000" pitchFamily="2" charset="2"/>
                    <a:buChar char="•"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0912" name="Oval 18"/>
                <p:cNvSpPr/>
                <p:nvPr/>
              </p:nvSpPr>
              <p:spPr>
                <a:xfrm>
                  <a:off x="2304" y="2928"/>
                  <a:ext cx="288" cy="2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spcBef>
                      <a:spcPct val="20000"/>
                    </a:spcBef>
                    <a:buSzPct val="90000"/>
                  </a:pPr>
                  <a:r>
                    <a:rPr lang="zh-CN" altLang="en-US" sz="3200" dirty="0">
                      <a:solidFill>
                        <a:srgbClr val="030305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zh-CN" altLang="en-US" sz="3200" dirty="0">
                    <a:solidFill>
                      <a:srgbClr val="030305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13" name="Rectangle 19"/>
              <p:cNvSpPr/>
              <p:nvPr/>
            </p:nvSpPr>
            <p:spPr>
              <a:xfrm>
                <a:off x="4128" y="1632"/>
                <a:ext cx="192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endPara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89122" name="Line 20"/>
              <p:cNvSpPr>
                <a:spLocks noChangeShapeType="1"/>
              </p:cNvSpPr>
              <p:nvPr/>
            </p:nvSpPr>
            <p:spPr bwMode="auto">
              <a:xfrm>
                <a:off x="4032" y="187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30305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123" name="Oval 21"/>
              <p:cNvSpPr>
                <a:spLocks noChangeArrowheads="1"/>
              </p:cNvSpPr>
              <p:nvPr/>
            </p:nvSpPr>
            <p:spPr bwMode="auto">
              <a:xfrm>
                <a:off x="4416" y="1680"/>
                <a:ext cx="377" cy="384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</a:t>
                </a:r>
                <a:endParaRPr kumimoji="1" lang="zh-CN" altLang="en-US" sz="3200" b="1" i="0" u="none" strike="noStrike" kern="120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89124" name="Line 22"/>
              <p:cNvSpPr>
                <a:spLocks noChangeShapeType="1"/>
              </p:cNvSpPr>
              <p:nvPr/>
            </p:nvSpPr>
            <p:spPr bwMode="auto">
              <a:xfrm>
                <a:off x="4800" y="187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30305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17" name="Rectangle 23"/>
              <p:cNvSpPr/>
              <p:nvPr/>
            </p:nvSpPr>
            <p:spPr>
              <a:xfrm>
                <a:off x="4896" y="1632"/>
                <a:ext cx="192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endPara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1179673" name="Text Box 25"/>
          <p:cNvSpPr txBox="1"/>
          <p:nvPr/>
        </p:nvSpPr>
        <p:spPr>
          <a:xfrm>
            <a:off x="1042988" y="1125538"/>
            <a:ext cx="5410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SzTx/>
            </a:pPr>
            <a:r>
              <a:rPr lang="zh-CN" altLang="en-US" sz="3200">
                <a:solidFill>
                  <a:srgbClr val="030305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>
                <a:solidFill>
                  <a:srgbClr val="030305"/>
                </a:solidFill>
                <a:latin typeface="Times New Roman" panose="02020603050405020304" pitchFamily="18" charset="0"/>
              </a:rPr>
              <a:t>a)</a:t>
            </a:r>
            <a:r>
              <a:rPr lang="zh-CN" altLang="en-US" sz="3200">
                <a:solidFill>
                  <a:srgbClr val="030305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3200">
                <a:solidFill>
                  <a:srgbClr val="030305"/>
                </a:solidFill>
                <a:latin typeface="Times New Roman" panose="02020603050405020304" pitchFamily="18" charset="0"/>
                <a:hlinkClick r:id="rId1" action="ppaction://hlinksldjump"/>
              </a:rPr>
              <a:t>R=r|s</a:t>
            </a:r>
            <a:r>
              <a:rPr lang="en-US" altLang="zh-CN" sz="3200">
                <a:solidFill>
                  <a:srgbClr val="030305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200">
                <a:solidFill>
                  <a:srgbClr val="030305"/>
                </a:solidFill>
                <a:latin typeface="Times New Roman" panose="02020603050405020304" pitchFamily="18" charset="0"/>
              </a:rPr>
              <a:t>则将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7" name="Group 27"/>
          <p:cNvGrpSpPr/>
          <p:nvPr/>
        </p:nvGrpSpPr>
        <p:grpSpPr>
          <a:xfrm>
            <a:off x="1109663" y="2051050"/>
            <a:ext cx="1878012" cy="609600"/>
            <a:chOff x="1728" y="1632"/>
            <a:chExt cx="1168" cy="432"/>
          </a:xfrm>
        </p:grpSpPr>
        <p:sp>
          <p:nvSpPr>
            <p:cNvPr id="89111" name="Oval 28"/>
            <p:cNvSpPr>
              <a:spLocks noChangeArrowheads="1"/>
            </p:cNvSpPr>
            <p:nvPr/>
          </p:nvSpPr>
          <p:spPr bwMode="auto">
            <a:xfrm>
              <a:off x="1728" y="1680"/>
              <a:ext cx="377" cy="38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30305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0</a:t>
              </a:r>
              <a:endPara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grpSp>
          <p:nvGrpSpPr>
            <p:cNvPr id="80921" name="Group 29"/>
            <p:cNvGrpSpPr/>
            <p:nvPr/>
          </p:nvGrpSpPr>
          <p:grpSpPr>
            <a:xfrm>
              <a:off x="2512" y="1680"/>
              <a:ext cx="384" cy="384"/>
              <a:chOff x="2208" y="2832"/>
              <a:chExt cx="480" cy="432"/>
            </a:xfrm>
          </p:grpSpPr>
          <p:sp>
            <p:nvSpPr>
              <p:cNvPr id="89115" name="Oval 30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480" cy="43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rgbClr val="030305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anose="05000000000000000000" pitchFamily="2" charset="2"/>
                  <a:buChar char="•"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3" name="Oval 31"/>
              <p:cNvSpPr/>
              <p:nvPr/>
            </p:nvSpPr>
            <p:spPr>
              <a:xfrm>
                <a:off x="2304" y="2930"/>
                <a:ext cx="288" cy="238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en-US" sz="3200" dirty="0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9113" name="Rectangle 32"/>
            <p:cNvSpPr>
              <a:spLocks noChangeArrowheads="1"/>
            </p:cNvSpPr>
            <p:nvPr/>
          </p:nvSpPr>
          <p:spPr bwMode="auto">
            <a:xfrm>
              <a:off x="2168" y="1632"/>
              <a:ext cx="273" cy="1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30305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r|s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89114" name="Line 33"/>
            <p:cNvSpPr>
              <a:spLocks noChangeShapeType="1"/>
            </p:cNvSpPr>
            <p:nvPr/>
          </p:nvSpPr>
          <p:spPr bwMode="auto">
            <a:xfrm>
              <a:off x="2112" y="1872"/>
              <a:ext cx="384" cy="0"/>
            </a:xfrm>
            <a:prstGeom prst="line">
              <a:avLst/>
            </a:prstGeom>
            <a:noFill/>
            <a:ln w="9525">
              <a:solidFill>
                <a:srgbClr val="030305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Group 46"/>
          <p:cNvGrpSpPr/>
          <p:nvPr/>
        </p:nvGrpSpPr>
        <p:grpSpPr>
          <a:xfrm>
            <a:off x="3103563" y="1550988"/>
            <a:ext cx="3535362" cy="1587500"/>
            <a:chOff x="1955" y="977"/>
            <a:chExt cx="2227" cy="1000"/>
          </a:xfrm>
        </p:grpSpPr>
        <p:sp>
          <p:nvSpPr>
            <p:cNvPr id="80927" name="Text Box 26"/>
            <p:cNvSpPr txBox="1"/>
            <p:nvPr/>
          </p:nvSpPr>
          <p:spPr>
            <a:xfrm>
              <a:off x="1955" y="1313"/>
              <a:ext cx="12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SzTx/>
              </a:pPr>
              <a:r>
                <a:rPr lang="zh-CN" altLang="en-US" sz="3200">
                  <a:solidFill>
                    <a:srgbClr val="030305"/>
                  </a:solidFill>
                  <a:latin typeface="Times New Roman" panose="02020603050405020304" pitchFamily="18" charset="0"/>
                </a:rPr>
                <a:t>代之以</a:t>
              </a:r>
              <a:r>
                <a:rPr lang="zh-CN" altLang="en-US" sz="3200">
                  <a:latin typeface="Times New Roman" panose="02020603050405020304" pitchFamily="18" charset="0"/>
                </a:rPr>
                <a:t> 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grpSp>
          <p:nvGrpSpPr>
            <p:cNvPr id="80928" name="Group 34"/>
            <p:cNvGrpSpPr/>
            <p:nvPr/>
          </p:nvGrpSpPr>
          <p:grpSpPr>
            <a:xfrm>
              <a:off x="2915" y="977"/>
              <a:ext cx="1267" cy="1000"/>
              <a:chOff x="3648" y="1733"/>
              <a:chExt cx="1267" cy="1000"/>
            </a:xfrm>
          </p:grpSpPr>
          <p:sp>
            <p:nvSpPr>
              <p:cNvPr id="89103" name="Oval 35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349" cy="34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30305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0</a:t>
                </a:r>
                <a:endParaRPr kumimoji="1" lang="zh-CN" altLang="en-US" sz="3200" b="1" i="0" u="none" strike="noStrike" kern="1200" cap="none" spc="0" normalizeH="0" baseline="-25000" noProof="0">
                  <a:ln>
                    <a:noFill/>
                  </a:ln>
                  <a:solidFill>
                    <a:srgbClr val="030305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grpSp>
            <p:nvGrpSpPr>
              <p:cNvPr id="80930" name="Group 36"/>
              <p:cNvGrpSpPr/>
              <p:nvPr/>
            </p:nvGrpSpPr>
            <p:grpSpPr>
              <a:xfrm>
                <a:off x="4560" y="2085"/>
                <a:ext cx="355" cy="342"/>
                <a:chOff x="2208" y="2832"/>
                <a:chExt cx="480" cy="432"/>
              </a:xfrm>
            </p:grpSpPr>
            <p:sp>
              <p:nvSpPr>
                <p:cNvPr id="89109" name="Oval 37"/>
                <p:cNvSpPr>
                  <a:spLocks noChangeArrowheads="1"/>
                </p:cNvSpPr>
                <p:nvPr/>
              </p:nvSpPr>
              <p:spPr bwMode="auto">
                <a:xfrm>
                  <a:off x="2208" y="2832"/>
                  <a:ext cx="480" cy="432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rgbClr val="030305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 typeface="Wingdings" panose="05000000000000000000" pitchFamily="2" charset="2"/>
                    <a:buChar char="•"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0932" name="Oval 38"/>
                <p:cNvSpPr/>
                <p:nvPr/>
              </p:nvSpPr>
              <p:spPr>
                <a:xfrm>
                  <a:off x="2304" y="2928"/>
                  <a:ext cx="288" cy="2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spcBef>
                      <a:spcPct val="20000"/>
                    </a:spcBef>
                    <a:buSzPct val="90000"/>
                  </a:pPr>
                  <a:r>
                    <a:rPr lang="zh-CN" altLang="en-US" sz="3200" dirty="0">
                      <a:solidFill>
                        <a:srgbClr val="030305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zh-CN" altLang="en-US" sz="3200" dirty="0">
                    <a:solidFill>
                      <a:srgbClr val="030305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33" name="Rectangle 39"/>
              <p:cNvSpPr/>
              <p:nvPr/>
            </p:nvSpPr>
            <p:spPr>
              <a:xfrm>
                <a:off x="4128" y="1733"/>
                <a:ext cx="178" cy="1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endPara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80934" name="Rectangle 40"/>
              <p:cNvSpPr/>
              <p:nvPr/>
            </p:nvSpPr>
            <p:spPr>
              <a:xfrm>
                <a:off x="4176" y="2557"/>
                <a:ext cx="178" cy="1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endPara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cxnSp>
            <p:nvCxnSpPr>
              <p:cNvPr id="80935" name="AutoShape 41"/>
              <p:cNvCxnSpPr>
                <a:stCxn id="89103" idx="4"/>
                <a:endCxn id="89109" idx="4"/>
              </p:cNvCxnSpPr>
              <p:nvPr/>
            </p:nvCxnSpPr>
            <p:spPr>
              <a:xfrm rot="-5400000" flipH="1">
                <a:off x="4269" y="1958"/>
                <a:ext cx="21" cy="915"/>
              </a:xfrm>
              <a:prstGeom prst="curvedConnector3">
                <a:avLst>
                  <a:gd name="adj1" fmla="val 785713"/>
                </a:avLst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0936" name="AutoShape 42"/>
              <p:cNvCxnSpPr>
                <a:stCxn id="89103" idx="0"/>
                <a:endCxn id="89109" idx="0"/>
              </p:cNvCxnSpPr>
              <p:nvPr/>
            </p:nvCxnSpPr>
            <p:spPr>
              <a:xfrm rot="5400000" flipV="1">
                <a:off x="4269" y="1616"/>
                <a:ext cx="21" cy="915"/>
              </a:xfrm>
              <a:prstGeom prst="curvedConnector3">
                <a:avLst>
                  <a:gd name="adj1" fmla="val -685713"/>
                </a:avLst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80937" name="AutoShape 43">
            <a:hlinkClick r:id="rId2" action="ppaction://hlinksldjump"/>
          </p:cNvPr>
          <p:cNvSpPr/>
          <p:nvPr/>
        </p:nvSpPr>
        <p:spPr>
          <a:xfrm>
            <a:off x="7308850" y="4868863"/>
            <a:ext cx="576263" cy="288925"/>
          </a:xfrm>
          <a:prstGeom prst="curvedUpArrow">
            <a:avLst>
              <a:gd name="adj1" fmla="val 39890"/>
              <a:gd name="adj2" fmla="val 7978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80938" name="Rectangle 44"/>
          <p:cNvSpPr>
            <a:spLocks noGrp="1"/>
          </p:cNvSpPr>
          <p:nvPr>
            <p:ph type="title"/>
          </p:nvPr>
        </p:nvSpPr>
        <p:spPr>
          <a:xfrm>
            <a:off x="531813" y="30480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2.4.1 从正规表达式到</a:t>
            </a:r>
            <a:r>
              <a:rPr lang="en-US" altLang="zh-CN" b="1" dirty="0"/>
              <a:t>NFA(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8093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80940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7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7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653" grpId="0"/>
      <p:bldP spid="11796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5"/>
          <p:cNvSpPr txBox="1">
            <a:spLocks noGrp="1"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2290" name="Rectangle 103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2.1 词法分析器的作用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229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2292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  <p:sp>
        <p:nvSpPr>
          <p:cNvPr id="1229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pic>
        <p:nvPicPr>
          <p:cNvPr id="1229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196975"/>
            <a:ext cx="5105400" cy="4570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1844675"/>
            <a:ext cx="4572000" cy="302895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946080" y="1670040"/>
              <a:ext cx="1340280" cy="10479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946080" y="1670040"/>
                <a:ext cx="1340280" cy="104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" name="墨迹 1"/>
              <p14:cNvContentPartPr/>
              <p14:nvPr/>
            </p14:nvContentPartPr>
            <p14:xfrm>
              <a:off x="5267797" y="1625760"/>
              <a:ext cx="1225800" cy="5400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6"/>
            </p:blipFill>
            <p:spPr>
              <a:xfrm>
                <a:off x="5267797" y="1625760"/>
                <a:ext cx="1225800" cy="540000"/>
              </a:xfrm>
              <a:prstGeom prst="rect"/>
            </p:spPr>
          </p:pic>
        </mc:Fallback>
      </mc:AlternateContent>
      <p:sp>
        <p:nvSpPr>
          <p:cNvPr id="12298" name="AutoShape 19">
            <a:hlinkClick r:id="rId7" action="ppaction://hlinksldjump"/>
          </p:cNvPr>
          <p:cNvSpPr/>
          <p:nvPr/>
        </p:nvSpPr>
        <p:spPr>
          <a:xfrm>
            <a:off x="6877050" y="5300663"/>
            <a:ext cx="1295400" cy="792162"/>
          </a:xfrm>
          <a:prstGeom prst="actionButtonHelp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97635" name="Text Box 3"/>
          <p:cNvSpPr txBox="1"/>
          <p:nvPr/>
        </p:nvSpPr>
        <p:spPr>
          <a:xfrm>
            <a:off x="849313" y="1282700"/>
            <a:ext cx="489585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c)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R=r*,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则将</a:t>
            </a: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960438" y="2189163"/>
            <a:ext cx="1676400" cy="609600"/>
            <a:chOff x="1728" y="1632"/>
            <a:chExt cx="1168" cy="432"/>
          </a:xfrm>
        </p:grpSpPr>
        <p:sp>
          <p:nvSpPr>
            <p:cNvPr id="81924" name="Oval 6"/>
            <p:cNvSpPr/>
            <p:nvPr/>
          </p:nvSpPr>
          <p:spPr>
            <a:xfrm>
              <a:off x="1728" y="1680"/>
              <a:ext cx="377" cy="384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81925" name="Group 7"/>
            <p:cNvGrpSpPr/>
            <p:nvPr/>
          </p:nvGrpSpPr>
          <p:grpSpPr>
            <a:xfrm>
              <a:off x="2512" y="1680"/>
              <a:ext cx="384" cy="384"/>
              <a:chOff x="2208" y="2832"/>
              <a:chExt cx="480" cy="432"/>
            </a:xfrm>
          </p:grpSpPr>
          <p:sp>
            <p:nvSpPr>
              <p:cNvPr id="81926" name="Oval 8"/>
              <p:cNvSpPr/>
              <p:nvPr/>
            </p:nvSpPr>
            <p:spPr>
              <a:xfrm>
                <a:off x="2208" y="2832"/>
                <a:ext cx="480" cy="43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1927" name="Oval 9"/>
              <p:cNvSpPr/>
              <p:nvPr/>
            </p:nvSpPr>
            <p:spPr>
              <a:xfrm>
                <a:off x="2304" y="2928"/>
                <a:ext cx="288" cy="2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1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81928" name="Rectangle 10"/>
            <p:cNvSpPr/>
            <p:nvPr/>
          </p:nvSpPr>
          <p:spPr>
            <a:xfrm>
              <a:off x="2168" y="1632"/>
              <a:ext cx="288" cy="1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29" name="Line 11"/>
            <p:cNvSpPr/>
            <p:nvPr/>
          </p:nvSpPr>
          <p:spPr>
            <a:xfrm>
              <a:off x="2112" y="1872"/>
              <a:ext cx="384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4" name="Group 28"/>
          <p:cNvGrpSpPr/>
          <p:nvPr/>
        </p:nvGrpSpPr>
        <p:grpSpPr>
          <a:xfrm>
            <a:off x="2865438" y="2217738"/>
            <a:ext cx="4475162" cy="998537"/>
            <a:chOff x="1805" y="1397"/>
            <a:chExt cx="2819" cy="629"/>
          </a:xfrm>
        </p:grpSpPr>
        <p:sp>
          <p:nvSpPr>
            <p:cNvPr id="81931" name="Text Box 4"/>
            <p:cNvSpPr txBox="1"/>
            <p:nvPr/>
          </p:nvSpPr>
          <p:spPr>
            <a:xfrm>
              <a:off x="1805" y="1397"/>
              <a:ext cx="117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代之以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 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81932" name="Group 12"/>
            <p:cNvGrpSpPr/>
            <p:nvPr/>
          </p:nvGrpSpPr>
          <p:grpSpPr>
            <a:xfrm>
              <a:off x="2848" y="1397"/>
              <a:ext cx="1776" cy="629"/>
              <a:chOff x="3648" y="2880"/>
              <a:chExt cx="1776" cy="629"/>
            </a:xfrm>
          </p:grpSpPr>
          <p:sp>
            <p:nvSpPr>
              <p:cNvPr id="81933" name="Oval 13"/>
              <p:cNvSpPr/>
              <p:nvPr/>
            </p:nvSpPr>
            <p:spPr>
              <a:xfrm>
                <a:off x="3648" y="2907"/>
                <a:ext cx="349" cy="34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zh-CN" altLang="en-US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grpSp>
            <p:nvGrpSpPr>
              <p:cNvPr id="81934" name="Group 14"/>
              <p:cNvGrpSpPr/>
              <p:nvPr/>
            </p:nvGrpSpPr>
            <p:grpSpPr>
              <a:xfrm>
                <a:off x="5069" y="2914"/>
                <a:ext cx="355" cy="342"/>
                <a:chOff x="2208" y="2832"/>
                <a:chExt cx="480" cy="432"/>
              </a:xfrm>
            </p:grpSpPr>
            <p:sp>
              <p:nvSpPr>
                <p:cNvPr id="81935" name="Oval 15"/>
                <p:cNvSpPr/>
                <p:nvPr/>
              </p:nvSpPr>
              <p:spPr>
                <a:xfrm>
                  <a:off x="2208" y="2832"/>
                  <a:ext cx="480" cy="432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</a:pPr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1936" name="Oval 16"/>
                <p:cNvSpPr/>
                <p:nvPr/>
              </p:nvSpPr>
              <p:spPr>
                <a:xfrm>
                  <a:off x="2304" y="2928"/>
                  <a:ext cx="288" cy="2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spcBef>
                      <a:spcPct val="20000"/>
                    </a:spcBef>
                    <a:buSzPct val="90000"/>
                  </a:pPr>
                  <a:r>
                    <a:rPr lang="zh-CN" altLang="en-US" sz="3200" dirty="0">
                      <a:solidFill>
                        <a:srgbClr val="030305"/>
                      </a:solidFill>
                      <a:latin typeface="宋体" panose="02010600030101010101" pitchFamily="2" charset="-122"/>
                    </a:rPr>
                    <a:t>1</a:t>
                  </a:r>
                  <a:endPara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81937" name="Line 17"/>
              <p:cNvSpPr/>
              <p:nvPr/>
            </p:nvSpPr>
            <p:spPr>
              <a:xfrm>
                <a:off x="4003" y="3078"/>
                <a:ext cx="355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1938" name="Oval 18"/>
              <p:cNvSpPr/>
              <p:nvPr/>
            </p:nvSpPr>
            <p:spPr>
              <a:xfrm>
                <a:off x="4358" y="2907"/>
                <a:ext cx="349" cy="34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FF0066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zh-CN" altLang="en-US" sz="3200" baseline="-25000" dirty="0">
                  <a:solidFill>
                    <a:srgbClr val="FF0066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1939" name="Line 19"/>
              <p:cNvSpPr/>
              <p:nvPr/>
            </p:nvSpPr>
            <p:spPr>
              <a:xfrm>
                <a:off x="4714" y="3078"/>
                <a:ext cx="355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1940" name="Rectangle 20"/>
              <p:cNvSpPr/>
              <p:nvPr/>
            </p:nvSpPr>
            <p:spPr>
              <a:xfrm>
                <a:off x="4128" y="2880"/>
                <a:ext cx="75" cy="1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1941" name="Rectangle 21"/>
              <p:cNvSpPr/>
              <p:nvPr/>
            </p:nvSpPr>
            <p:spPr>
              <a:xfrm>
                <a:off x="4800" y="2880"/>
                <a:ext cx="75" cy="1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cxnSp>
            <p:nvCxnSpPr>
              <p:cNvPr id="81942" name="AutoShape 22"/>
              <p:cNvCxnSpPr>
                <a:stCxn id="81938" idx="3"/>
                <a:endCxn id="81938" idx="5"/>
              </p:cNvCxnSpPr>
              <p:nvPr/>
            </p:nvCxnSpPr>
            <p:spPr>
              <a:xfrm rot="-5400000" flipH="1">
                <a:off x="4531" y="3075"/>
                <a:ext cx="1" cy="247"/>
              </a:xfrm>
              <a:prstGeom prst="curvedConnector3">
                <a:avLst>
                  <a:gd name="adj1" fmla="val 19400009"/>
                </a:avLst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1943" name="Rectangle 23"/>
              <p:cNvSpPr/>
              <p:nvPr/>
            </p:nvSpPr>
            <p:spPr>
              <a:xfrm>
                <a:off x="4512" y="3360"/>
                <a:ext cx="75" cy="1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r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197656" name="Text Box 24"/>
          <p:cNvSpPr txBox="1"/>
          <p:nvPr/>
        </p:nvSpPr>
        <p:spPr>
          <a:xfrm>
            <a:off x="827088" y="3482975"/>
            <a:ext cx="7467600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d)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正规式</a:t>
            </a:r>
            <a:r>
              <a:rPr lang="en-US" altLang="zh-CN" sz="3200" dirty="0">
                <a:solidFill>
                  <a:srgbClr val="FF0066"/>
                </a:solidFill>
                <a:latin typeface="Times New Roman" panose="02020603050405020304" pitchFamily="18" charset="0"/>
              </a:rPr>
              <a:t>R=（r）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NFA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同正规式</a:t>
            </a: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FF0066"/>
                </a:solidFill>
                <a:latin typeface="Times New Roman" panose="02020603050405020304" pitchFamily="18" charset="0"/>
              </a:rPr>
              <a:t>R=r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NFA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相同。</a:t>
            </a:r>
            <a:endParaRPr lang="zh-CN" altLang="en-US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5" name="Rectangle 26"/>
          <p:cNvSpPr>
            <a:spLocks noGrp="1"/>
          </p:cNvSpPr>
          <p:nvPr>
            <p:ph type="title"/>
          </p:nvPr>
        </p:nvSpPr>
        <p:spPr>
          <a:xfrm>
            <a:off x="531813" y="287338"/>
            <a:ext cx="800100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2.4.1 从正规表达式到</a:t>
            </a:r>
            <a:r>
              <a:rPr lang="en-US" altLang="zh-CN" b="1" dirty="0"/>
              <a:t>NFA(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81946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8194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9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/>
      <p:bldP spid="19765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82946" name="Rectangle 2"/>
          <p:cNvSpPr>
            <a:spLocks noGrp="1"/>
          </p:cNvSpPr>
          <p:nvPr>
            <p:ph idx="1"/>
          </p:nvPr>
        </p:nvSpPr>
        <p:spPr>
          <a:xfrm>
            <a:off x="381000" y="649288"/>
            <a:ext cx="8229600" cy="100806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30305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</a:rPr>
              <a:t>设有正规表达式</a:t>
            </a:r>
            <a:r>
              <a:rPr lang="en-US" altLang="zh-CN" dirty="0">
                <a:solidFill>
                  <a:srgbClr val="030305"/>
                </a:solidFill>
              </a:rPr>
              <a:t>R=ab|a</a:t>
            </a:r>
            <a:r>
              <a:rPr lang="en-US" altLang="zh-CN" dirty="0">
                <a:solidFill>
                  <a:srgbClr val="030305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</a:rPr>
              <a:t>试构造</a:t>
            </a:r>
            <a:r>
              <a:rPr lang="en-US" altLang="zh-CN" dirty="0">
                <a:solidFill>
                  <a:srgbClr val="030305"/>
                </a:solidFill>
              </a:rPr>
              <a:t>NFA M</a:t>
            </a:r>
            <a:r>
              <a:rPr lang="en-US" altLang="zh-CN" dirty="0">
                <a:solidFill>
                  <a:srgbClr val="030305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</a:rPr>
              <a:t>使</a:t>
            </a:r>
            <a:r>
              <a:rPr lang="en-US" altLang="zh-CN" dirty="0">
                <a:solidFill>
                  <a:srgbClr val="030305"/>
                </a:solidFill>
              </a:rPr>
              <a:t>L(R)=L(M)</a:t>
            </a:r>
            <a:r>
              <a:rPr lang="en-US" altLang="zh-CN" dirty="0">
                <a:solidFill>
                  <a:srgbClr val="030305"/>
                </a:solidFill>
                <a:latin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827088" y="1700213"/>
            <a:ext cx="5400675" cy="609600"/>
            <a:chOff x="521" y="1071"/>
            <a:chExt cx="2849" cy="384"/>
          </a:xfrm>
        </p:grpSpPr>
        <p:sp>
          <p:nvSpPr>
            <p:cNvPr id="82948" name="Rectangle 4"/>
            <p:cNvSpPr/>
            <p:nvPr/>
          </p:nvSpPr>
          <p:spPr>
            <a:xfrm>
              <a:off x="521" y="1071"/>
              <a:ext cx="363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（1）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82949" name="Group 5"/>
            <p:cNvGrpSpPr/>
            <p:nvPr/>
          </p:nvGrpSpPr>
          <p:grpSpPr>
            <a:xfrm>
              <a:off x="1610" y="1071"/>
              <a:ext cx="1760" cy="384"/>
              <a:chOff x="1486" y="1344"/>
              <a:chExt cx="1760" cy="384"/>
            </a:xfrm>
          </p:grpSpPr>
          <p:sp>
            <p:nvSpPr>
              <p:cNvPr id="82950" name="Oval 6"/>
              <p:cNvSpPr/>
              <p:nvPr/>
            </p:nvSpPr>
            <p:spPr>
              <a:xfrm>
                <a:off x="1791" y="1392"/>
                <a:ext cx="360" cy="33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zh-CN" altLang="en-US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2951" name="Rectangle 7"/>
              <p:cNvSpPr/>
              <p:nvPr/>
            </p:nvSpPr>
            <p:spPr>
              <a:xfrm>
                <a:off x="2288" y="1344"/>
                <a:ext cx="465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ab|a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grpSp>
            <p:nvGrpSpPr>
              <p:cNvPr id="82952" name="Group 8"/>
              <p:cNvGrpSpPr/>
              <p:nvPr/>
            </p:nvGrpSpPr>
            <p:grpSpPr>
              <a:xfrm>
                <a:off x="2880" y="1392"/>
                <a:ext cx="366" cy="336"/>
                <a:chOff x="2208" y="2832"/>
                <a:chExt cx="480" cy="432"/>
              </a:xfrm>
            </p:grpSpPr>
            <p:sp>
              <p:nvSpPr>
                <p:cNvPr id="82953" name="Oval 9"/>
                <p:cNvSpPr/>
                <p:nvPr/>
              </p:nvSpPr>
              <p:spPr>
                <a:xfrm>
                  <a:off x="2208" y="2832"/>
                  <a:ext cx="480" cy="432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</a:pPr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954" name="Oval 10"/>
                <p:cNvSpPr/>
                <p:nvPr/>
              </p:nvSpPr>
              <p:spPr>
                <a:xfrm>
                  <a:off x="2304" y="2928"/>
                  <a:ext cx="288" cy="2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spcBef>
                      <a:spcPct val="20000"/>
                    </a:spcBef>
                    <a:buSzPct val="90000"/>
                  </a:pPr>
                  <a:r>
                    <a:rPr lang="zh-CN" altLang="en-US" sz="3200" dirty="0">
                      <a:solidFill>
                        <a:srgbClr val="030305"/>
                      </a:solidFill>
                      <a:latin typeface="宋体" panose="02010600030101010101" pitchFamily="2" charset="-122"/>
                    </a:rPr>
                    <a:t>1</a:t>
                  </a:r>
                  <a:endPara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82955" name="Line 11"/>
              <p:cNvSpPr/>
              <p:nvPr/>
            </p:nvSpPr>
            <p:spPr>
              <a:xfrm>
                <a:off x="1486" y="1560"/>
                <a:ext cx="288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2956" name="Line 12"/>
              <p:cNvSpPr/>
              <p:nvPr/>
            </p:nvSpPr>
            <p:spPr>
              <a:xfrm>
                <a:off x="2160" y="1576"/>
                <a:ext cx="720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5" name="Group 13"/>
          <p:cNvGrpSpPr/>
          <p:nvPr/>
        </p:nvGrpSpPr>
        <p:grpSpPr>
          <a:xfrm>
            <a:off x="541338" y="2278063"/>
            <a:ext cx="5470525" cy="1409700"/>
            <a:chOff x="341" y="1525"/>
            <a:chExt cx="2984" cy="888"/>
          </a:xfrm>
        </p:grpSpPr>
        <p:sp>
          <p:nvSpPr>
            <p:cNvPr id="82958" name="Rectangle 14"/>
            <p:cNvSpPr/>
            <p:nvPr/>
          </p:nvSpPr>
          <p:spPr>
            <a:xfrm>
              <a:off x="341" y="1888"/>
              <a:ext cx="76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（2）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82959" name="Group 15"/>
            <p:cNvGrpSpPr/>
            <p:nvPr/>
          </p:nvGrpSpPr>
          <p:grpSpPr>
            <a:xfrm>
              <a:off x="1565" y="1525"/>
              <a:ext cx="1760" cy="888"/>
              <a:chOff x="1822" y="1784"/>
              <a:chExt cx="1760" cy="888"/>
            </a:xfrm>
          </p:grpSpPr>
          <p:sp>
            <p:nvSpPr>
              <p:cNvPr id="82960" name="Oval 16"/>
              <p:cNvSpPr/>
              <p:nvPr/>
            </p:nvSpPr>
            <p:spPr>
              <a:xfrm>
                <a:off x="2127" y="2112"/>
                <a:ext cx="360" cy="33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zh-CN" altLang="en-US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2961" name="Rectangle 17"/>
              <p:cNvSpPr/>
              <p:nvPr/>
            </p:nvSpPr>
            <p:spPr>
              <a:xfrm>
                <a:off x="2712" y="1784"/>
                <a:ext cx="302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ab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grpSp>
            <p:nvGrpSpPr>
              <p:cNvPr id="82962" name="Group 18"/>
              <p:cNvGrpSpPr/>
              <p:nvPr/>
            </p:nvGrpSpPr>
            <p:grpSpPr>
              <a:xfrm>
                <a:off x="3216" y="2112"/>
                <a:ext cx="366" cy="336"/>
                <a:chOff x="2208" y="2832"/>
                <a:chExt cx="480" cy="432"/>
              </a:xfrm>
            </p:grpSpPr>
            <p:sp>
              <p:nvSpPr>
                <p:cNvPr id="82963" name="Oval 19"/>
                <p:cNvSpPr/>
                <p:nvPr/>
              </p:nvSpPr>
              <p:spPr>
                <a:xfrm>
                  <a:off x="2208" y="2832"/>
                  <a:ext cx="480" cy="432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</a:pPr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964" name="Oval 20"/>
                <p:cNvSpPr/>
                <p:nvPr/>
              </p:nvSpPr>
              <p:spPr>
                <a:xfrm>
                  <a:off x="2304" y="2928"/>
                  <a:ext cx="288" cy="2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spcBef>
                      <a:spcPct val="20000"/>
                    </a:spcBef>
                    <a:buSzPct val="90000"/>
                  </a:pPr>
                  <a:r>
                    <a:rPr lang="zh-CN" altLang="en-US" sz="3200" dirty="0">
                      <a:solidFill>
                        <a:srgbClr val="030305"/>
                      </a:solidFill>
                      <a:latin typeface="宋体" panose="02010600030101010101" pitchFamily="2" charset="-122"/>
                    </a:rPr>
                    <a:t>1</a:t>
                  </a:r>
                  <a:endPara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82965" name="Line 21"/>
              <p:cNvSpPr/>
              <p:nvPr/>
            </p:nvSpPr>
            <p:spPr>
              <a:xfrm>
                <a:off x="1822" y="2280"/>
                <a:ext cx="288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cxnSp>
            <p:nvCxnSpPr>
              <p:cNvPr id="82966" name="AutoShape 22"/>
              <p:cNvCxnSpPr>
                <a:stCxn id="82960" idx="4"/>
                <a:endCxn id="82963" idx="4"/>
              </p:cNvCxnSpPr>
              <p:nvPr/>
            </p:nvCxnSpPr>
            <p:spPr>
              <a:xfrm rot="-5400000" flipH="1">
                <a:off x="2851" y="1901"/>
                <a:ext cx="1" cy="1092"/>
              </a:xfrm>
              <a:prstGeom prst="curvedConnector3">
                <a:avLst>
                  <a:gd name="adj1" fmla="val 14400005"/>
                </a:avLst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2967" name="AutoShape 23"/>
              <p:cNvCxnSpPr>
                <a:stCxn id="82960" idx="0"/>
                <a:endCxn id="82963" idx="0"/>
              </p:cNvCxnSpPr>
              <p:nvPr/>
            </p:nvCxnSpPr>
            <p:spPr>
              <a:xfrm rot="5400000" flipV="1">
                <a:off x="2851" y="1565"/>
                <a:ext cx="1" cy="1092"/>
              </a:xfrm>
              <a:prstGeom prst="curvedConnector3">
                <a:avLst>
                  <a:gd name="adj1" fmla="val -14400005"/>
                </a:avLst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968" name="Rectangle 24"/>
              <p:cNvSpPr/>
              <p:nvPr/>
            </p:nvSpPr>
            <p:spPr>
              <a:xfrm>
                <a:off x="2686" y="2568"/>
                <a:ext cx="240" cy="1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8" name="Group 25"/>
          <p:cNvGrpSpPr/>
          <p:nvPr/>
        </p:nvGrpSpPr>
        <p:grpSpPr>
          <a:xfrm>
            <a:off x="539750" y="3892550"/>
            <a:ext cx="5616575" cy="1409700"/>
            <a:chOff x="340" y="2614"/>
            <a:chExt cx="2939" cy="888"/>
          </a:xfrm>
        </p:grpSpPr>
        <p:sp>
          <p:nvSpPr>
            <p:cNvPr id="82970" name="Rectangle 26"/>
            <p:cNvSpPr/>
            <p:nvPr/>
          </p:nvSpPr>
          <p:spPr>
            <a:xfrm>
              <a:off x="340" y="2886"/>
              <a:ext cx="771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（3）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82971" name="Group 27"/>
            <p:cNvGrpSpPr/>
            <p:nvPr/>
          </p:nvGrpSpPr>
          <p:grpSpPr>
            <a:xfrm>
              <a:off x="1519" y="2614"/>
              <a:ext cx="1760" cy="888"/>
              <a:chOff x="1819" y="2888"/>
              <a:chExt cx="1760" cy="888"/>
            </a:xfrm>
          </p:grpSpPr>
          <p:sp>
            <p:nvSpPr>
              <p:cNvPr id="82972" name="Oval 28"/>
              <p:cNvSpPr/>
              <p:nvPr/>
            </p:nvSpPr>
            <p:spPr>
              <a:xfrm>
                <a:off x="2124" y="3216"/>
                <a:ext cx="360" cy="33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zh-CN" altLang="en-US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grpSp>
            <p:nvGrpSpPr>
              <p:cNvPr id="82973" name="Group 29"/>
              <p:cNvGrpSpPr/>
              <p:nvPr/>
            </p:nvGrpSpPr>
            <p:grpSpPr>
              <a:xfrm>
                <a:off x="3213" y="3216"/>
                <a:ext cx="366" cy="336"/>
                <a:chOff x="2208" y="2832"/>
                <a:chExt cx="480" cy="432"/>
              </a:xfrm>
            </p:grpSpPr>
            <p:sp>
              <p:nvSpPr>
                <p:cNvPr id="82974" name="Oval 30"/>
                <p:cNvSpPr/>
                <p:nvPr/>
              </p:nvSpPr>
              <p:spPr>
                <a:xfrm>
                  <a:off x="2208" y="2832"/>
                  <a:ext cx="480" cy="432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</a:pPr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975" name="Oval 31"/>
                <p:cNvSpPr/>
                <p:nvPr/>
              </p:nvSpPr>
              <p:spPr>
                <a:xfrm>
                  <a:off x="2304" y="2928"/>
                  <a:ext cx="288" cy="2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spcBef>
                      <a:spcPct val="20000"/>
                    </a:spcBef>
                    <a:buSzPct val="90000"/>
                  </a:pPr>
                  <a:r>
                    <a:rPr lang="zh-CN" altLang="en-US" sz="3200" dirty="0">
                      <a:solidFill>
                        <a:srgbClr val="030305"/>
                      </a:solidFill>
                      <a:latin typeface="宋体" panose="02010600030101010101" pitchFamily="2" charset="-122"/>
                    </a:rPr>
                    <a:t>1</a:t>
                  </a:r>
                  <a:endPara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82976" name="Line 32"/>
              <p:cNvSpPr/>
              <p:nvPr/>
            </p:nvSpPr>
            <p:spPr>
              <a:xfrm>
                <a:off x="1819" y="3384"/>
                <a:ext cx="288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cxnSp>
            <p:nvCxnSpPr>
              <p:cNvPr id="82977" name="AutoShape 33"/>
              <p:cNvCxnSpPr>
                <a:stCxn id="82972" idx="4"/>
                <a:endCxn id="82974" idx="4"/>
              </p:cNvCxnSpPr>
              <p:nvPr/>
            </p:nvCxnSpPr>
            <p:spPr>
              <a:xfrm rot="-5400000" flipH="1">
                <a:off x="2848" y="3005"/>
                <a:ext cx="1" cy="1092"/>
              </a:xfrm>
              <a:prstGeom prst="curvedConnector3">
                <a:avLst>
                  <a:gd name="adj1" fmla="val 14400005"/>
                </a:avLst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978" name="Rectangle 34"/>
              <p:cNvSpPr/>
              <p:nvPr/>
            </p:nvSpPr>
            <p:spPr>
              <a:xfrm>
                <a:off x="2683" y="3672"/>
                <a:ext cx="240" cy="1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82979" name="Oval 35"/>
              <p:cNvSpPr/>
              <p:nvPr/>
            </p:nvSpPr>
            <p:spPr>
              <a:xfrm>
                <a:off x="2640" y="2888"/>
                <a:ext cx="360" cy="33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FF0066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zh-CN" altLang="en-US" sz="3200" baseline="-25000" dirty="0">
                  <a:solidFill>
                    <a:srgbClr val="FF0066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2980" name="Rectangle 36"/>
              <p:cNvSpPr/>
              <p:nvPr/>
            </p:nvSpPr>
            <p:spPr>
              <a:xfrm>
                <a:off x="2352" y="2992"/>
                <a:ext cx="144" cy="1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82981" name="Rectangle 37"/>
              <p:cNvSpPr/>
              <p:nvPr/>
            </p:nvSpPr>
            <p:spPr>
              <a:xfrm>
                <a:off x="3104" y="3048"/>
                <a:ext cx="192" cy="1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b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82982" name="Line 38"/>
              <p:cNvSpPr/>
              <p:nvPr/>
            </p:nvSpPr>
            <p:spPr>
              <a:xfrm flipV="1">
                <a:off x="2352" y="3072"/>
                <a:ext cx="288" cy="144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2983" name="Line 39"/>
              <p:cNvSpPr/>
              <p:nvPr/>
            </p:nvSpPr>
            <p:spPr>
              <a:xfrm>
                <a:off x="2976" y="3120"/>
                <a:ext cx="288" cy="144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sp>
        <p:nvSpPr>
          <p:cNvPr id="8298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8298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83970" name="Rectangle 2"/>
          <p:cNvSpPr/>
          <p:nvPr/>
        </p:nvSpPr>
        <p:spPr>
          <a:xfrm>
            <a:off x="411163" y="547688"/>
            <a:ext cx="8161337" cy="17287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例，设有正规表达式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letter(letter|digit)</a:t>
            </a:r>
            <a:r>
              <a:rPr lang="en-US" altLang="zh-CN" sz="3200" baseline="30000" dirty="0">
                <a:solidFill>
                  <a:srgbClr val="030305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试构造与之等价的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NFA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，其中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letter=[a-z]</a:t>
            </a: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digit=[0-9]</a:t>
            </a:r>
            <a:endParaRPr lang="en-US" altLang="zh-CN" sz="3200" dirty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3971" name="Group 3"/>
          <p:cNvGrpSpPr/>
          <p:nvPr/>
        </p:nvGrpSpPr>
        <p:grpSpPr>
          <a:xfrm>
            <a:off x="660400" y="2146300"/>
            <a:ext cx="7656513" cy="635000"/>
            <a:chOff x="596" y="1298"/>
            <a:chExt cx="4371" cy="400"/>
          </a:xfrm>
        </p:grpSpPr>
        <p:sp>
          <p:nvSpPr>
            <p:cNvPr id="83972" name="Rectangle 4"/>
            <p:cNvSpPr/>
            <p:nvPr/>
          </p:nvSpPr>
          <p:spPr>
            <a:xfrm>
              <a:off x="596" y="1482"/>
              <a:ext cx="28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（1）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3973" name="Oval 5"/>
            <p:cNvSpPr/>
            <p:nvPr/>
          </p:nvSpPr>
          <p:spPr>
            <a:xfrm>
              <a:off x="1292" y="1362"/>
              <a:ext cx="439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3974" name="Rectangle 6"/>
            <p:cNvSpPr/>
            <p:nvPr/>
          </p:nvSpPr>
          <p:spPr>
            <a:xfrm>
              <a:off x="2064" y="1298"/>
              <a:ext cx="2112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letter(letter|digit)</a:t>
              </a:r>
              <a:r>
                <a:rPr lang="en-US" altLang="zh-CN" sz="3200" baseline="30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32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3975" name="Group 7"/>
            <p:cNvGrpSpPr/>
            <p:nvPr/>
          </p:nvGrpSpPr>
          <p:grpSpPr>
            <a:xfrm>
              <a:off x="4513" y="1344"/>
              <a:ext cx="454" cy="336"/>
              <a:chOff x="2208" y="2832"/>
              <a:chExt cx="480" cy="432"/>
            </a:xfrm>
          </p:grpSpPr>
          <p:sp>
            <p:nvSpPr>
              <p:cNvPr id="83976" name="Oval 8"/>
              <p:cNvSpPr/>
              <p:nvPr/>
            </p:nvSpPr>
            <p:spPr>
              <a:xfrm>
                <a:off x="2208" y="2832"/>
                <a:ext cx="480" cy="43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3977" name="Oval 9"/>
              <p:cNvSpPr/>
              <p:nvPr/>
            </p:nvSpPr>
            <p:spPr>
              <a:xfrm>
                <a:off x="2304" y="2928"/>
                <a:ext cx="288" cy="2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1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83978" name="Line 10"/>
            <p:cNvSpPr/>
            <p:nvPr/>
          </p:nvSpPr>
          <p:spPr>
            <a:xfrm>
              <a:off x="1020" y="1525"/>
              <a:ext cx="28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3979" name="Line 11"/>
            <p:cNvSpPr/>
            <p:nvPr/>
          </p:nvSpPr>
          <p:spPr>
            <a:xfrm flipV="1">
              <a:off x="1746" y="1525"/>
              <a:ext cx="2816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4" name="Group 12"/>
          <p:cNvGrpSpPr/>
          <p:nvPr/>
        </p:nvGrpSpPr>
        <p:grpSpPr>
          <a:xfrm>
            <a:off x="625475" y="3443288"/>
            <a:ext cx="8123238" cy="749300"/>
            <a:chOff x="574" y="2115"/>
            <a:chExt cx="4796" cy="472"/>
          </a:xfrm>
        </p:grpSpPr>
        <p:sp>
          <p:nvSpPr>
            <p:cNvPr id="83981" name="Rectangle 13"/>
            <p:cNvSpPr/>
            <p:nvPr/>
          </p:nvSpPr>
          <p:spPr>
            <a:xfrm>
              <a:off x="574" y="2306"/>
              <a:ext cx="28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（2）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3982" name="Oval 14"/>
            <p:cNvSpPr/>
            <p:nvPr/>
          </p:nvSpPr>
          <p:spPr>
            <a:xfrm>
              <a:off x="1247" y="2251"/>
              <a:ext cx="433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3983" name="Rectangle 15"/>
            <p:cNvSpPr/>
            <p:nvPr/>
          </p:nvSpPr>
          <p:spPr>
            <a:xfrm>
              <a:off x="3016" y="2115"/>
              <a:ext cx="1814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(letter|digit)</a:t>
              </a:r>
              <a:r>
                <a:rPr lang="en-US" altLang="zh-CN" sz="3200" baseline="300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32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3984" name="Group 16"/>
            <p:cNvGrpSpPr/>
            <p:nvPr/>
          </p:nvGrpSpPr>
          <p:grpSpPr>
            <a:xfrm>
              <a:off x="4876" y="2205"/>
              <a:ext cx="494" cy="336"/>
              <a:chOff x="2208" y="2832"/>
              <a:chExt cx="480" cy="432"/>
            </a:xfrm>
          </p:grpSpPr>
          <p:sp>
            <p:nvSpPr>
              <p:cNvPr id="83985" name="Oval 17"/>
              <p:cNvSpPr/>
              <p:nvPr/>
            </p:nvSpPr>
            <p:spPr>
              <a:xfrm>
                <a:off x="2208" y="2832"/>
                <a:ext cx="480" cy="43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3986" name="Oval 18"/>
              <p:cNvSpPr/>
              <p:nvPr/>
            </p:nvSpPr>
            <p:spPr>
              <a:xfrm>
                <a:off x="2304" y="2928"/>
                <a:ext cx="288" cy="2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1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83987" name="Line 19"/>
            <p:cNvSpPr/>
            <p:nvPr/>
          </p:nvSpPr>
          <p:spPr>
            <a:xfrm>
              <a:off x="975" y="2387"/>
              <a:ext cx="28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3988" name="Line 20"/>
            <p:cNvSpPr/>
            <p:nvPr/>
          </p:nvSpPr>
          <p:spPr>
            <a:xfrm>
              <a:off x="1679" y="2429"/>
              <a:ext cx="912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3989" name="Rectangle 21"/>
            <p:cNvSpPr/>
            <p:nvPr/>
          </p:nvSpPr>
          <p:spPr>
            <a:xfrm>
              <a:off x="1791" y="2205"/>
              <a:ext cx="624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</a:t>
              </a:r>
              <a:endParaRPr lang="en-US" altLang="zh-CN" sz="32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90" name="Oval 22"/>
            <p:cNvSpPr/>
            <p:nvPr/>
          </p:nvSpPr>
          <p:spPr>
            <a:xfrm>
              <a:off x="2517" y="2251"/>
              <a:ext cx="451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FF0066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zh-CN" altLang="en-US" sz="3200" baseline="-25000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3991" name="Line 23"/>
            <p:cNvSpPr/>
            <p:nvPr/>
          </p:nvSpPr>
          <p:spPr>
            <a:xfrm>
              <a:off x="2950" y="2418"/>
              <a:ext cx="1971" cy="14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8399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8399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grpSp>
        <p:nvGrpSpPr>
          <p:cNvPr id="2" name="Group 37"/>
          <p:cNvGrpSpPr/>
          <p:nvPr/>
        </p:nvGrpSpPr>
        <p:grpSpPr>
          <a:xfrm>
            <a:off x="608013" y="1263650"/>
            <a:ext cx="7708900" cy="1185863"/>
            <a:chOff x="383" y="391"/>
            <a:chExt cx="4269" cy="747"/>
          </a:xfrm>
        </p:grpSpPr>
        <p:sp>
          <p:nvSpPr>
            <p:cNvPr id="84995" name="Rectangle 2"/>
            <p:cNvSpPr/>
            <p:nvPr/>
          </p:nvSpPr>
          <p:spPr>
            <a:xfrm>
              <a:off x="383" y="866"/>
              <a:ext cx="28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（3）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4996" name="Oval 3"/>
            <p:cNvSpPr/>
            <p:nvPr/>
          </p:nvSpPr>
          <p:spPr>
            <a:xfrm>
              <a:off x="1190" y="802"/>
              <a:ext cx="360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4997" name="Rectangle 4"/>
            <p:cNvSpPr/>
            <p:nvPr/>
          </p:nvSpPr>
          <p:spPr>
            <a:xfrm>
              <a:off x="2925" y="391"/>
              <a:ext cx="1200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(letter|digit)</a:t>
              </a:r>
              <a:endParaRPr lang="en-US" altLang="zh-CN" sz="32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4998" name="Group 5"/>
            <p:cNvGrpSpPr/>
            <p:nvPr/>
          </p:nvGrpSpPr>
          <p:grpSpPr>
            <a:xfrm>
              <a:off x="4286" y="799"/>
              <a:ext cx="366" cy="336"/>
              <a:chOff x="2208" y="2832"/>
              <a:chExt cx="480" cy="432"/>
            </a:xfrm>
          </p:grpSpPr>
          <p:sp>
            <p:nvSpPr>
              <p:cNvPr id="84999" name="Oval 6"/>
              <p:cNvSpPr/>
              <p:nvPr/>
            </p:nvSpPr>
            <p:spPr>
              <a:xfrm>
                <a:off x="2208" y="2832"/>
                <a:ext cx="480" cy="43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5000" name="Oval 7"/>
              <p:cNvSpPr/>
              <p:nvPr/>
            </p:nvSpPr>
            <p:spPr>
              <a:xfrm>
                <a:off x="2304" y="2928"/>
                <a:ext cx="288" cy="2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1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85001" name="Line 8"/>
            <p:cNvSpPr/>
            <p:nvPr/>
          </p:nvSpPr>
          <p:spPr>
            <a:xfrm>
              <a:off x="885" y="970"/>
              <a:ext cx="28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5002" name="Line 9"/>
            <p:cNvSpPr/>
            <p:nvPr/>
          </p:nvSpPr>
          <p:spPr>
            <a:xfrm>
              <a:off x="1543" y="978"/>
              <a:ext cx="800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5003" name="Rectangle 10"/>
            <p:cNvSpPr/>
            <p:nvPr/>
          </p:nvSpPr>
          <p:spPr>
            <a:xfrm>
              <a:off x="1655" y="754"/>
              <a:ext cx="624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letter</a:t>
              </a:r>
              <a:endParaRPr lang="en-US" altLang="zh-CN" sz="3200" baseline="30000" dirty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04" name="Oval 11"/>
            <p:cNvSpPr/>
            <p:nvPr/>
          </p:nvSpPr>
          <p:spPr>
            <a:xfrm>
              <a:off x="2351" y="802"/>
              <a:ext cx="360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FF0066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zh-CN" altLang="en-US" sz="3200" baseline="-25000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5005" name="Line 12"/>
            <p:cNvSpPr/>
            <p:nvPr/>
          </p:nvSpPr>
          <p:spPr>
            <a:xfrm flipV="1">
              <a:off x="2699" y="962"/>
              <a:ext cx="542" cy="19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5006" name="Line 13"/>
            <p:cNvSpPr/>
            <p:nvPr/>
          </p:nvSpPr>
          <p:spPr>
            <a:xfrm>
              <a:off x="3625" y="978"/>
              <a:ext cx="707" cy="3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5007" name="Rectangle 14"/>
            <p:cNvSpPr/>
            <p:nvPr/>
          </p:nvSpPr>
          <p:spPr>
            <a:xfrm>
              <a:off x="2835" y="663"/>
              <a:ext cx="28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5008" name="Rectangle 15"/>
            <p:cNvSpPr/>
            <p:nvPr/>
          </p:nvSpPr>
          <p:spPr>
            <a:xfrm>
              <a:off x="3878" y="799"/>
              <a:ext cx="202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5009" name="Oval 16"/>
            <p:cNvSpPr/>
            <p:nvPr/>
          </p:nvSpPr>
          <p:spPr>
            <a:xfrm>
              <a:off x="3249" y="802"/>
              <a:ext cx="360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FF0066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lang="zh-CN" altLang="en-US" sz="3200" baseline="-25000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cxnSp>
          <p:nvCxnSpPr>
            <p:cNvPr id="85010" name="AutoShape 17"/>
            <p:cNvCxnSpPr>
              <a:stCxn id="85009" idx="1"/>
              <a:endCxn id="85009" idx="7"/>
            </p:cNvCxnSpPr>
            <p:nvPr/>
          </p:nvCxnSpPr>
          <p:spPr>
            <a:xfrm rot="5400000" flipV="1">
              <a:off x="3427" y="723"/>
              <a:ext cx="1" cy="254"/>
            </a:xfrm>
            <a:prstGeom prst="curvedConnector3">
              <a:avLst>
                <a:gd name="adj1" fmla="val -19300009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" name="Group 38"/>
          <p:cNvGrpSpPr/>
          <p:nvPr/>
        </p:nvGrpSpPr>
        <p:grpSpPr>
          <a:xfrm>
            <a:off x="606425" y="2919413"/>
            <a:ext cx="6702425" cy="1460500"/>
            <a:chOff x="382" y="1434"/>
            <a:chExt cx="3654" cy="920"/>
          </a:xfrm>
        </p:grpSpPr>
        <p:sp>
          <p:nvSpPr>
            <p:cNvPr id="85012" name="Rectangle 18"/>
            <p:cNvSpPr/>
            <p:nvPr/>
          </p:nvSpPr>
          <p:spPr>
            <a:xfrm>
              <a:off x="382" y="1802"/>
              <a:ext cx="28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（4）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85013" name="Group 19"/>
            <p:cNvGrpSpPr/>
            <p:nvPr/>
          </p:nvGrpSpPr>
          <p:grpSpPr>
            <a:xfrm>
              <a:off x="884" y="1434"/>
              <a:ext cx="3152" cy="920"/>
              <a:chOff x="1142" y="3192"/>
              <a:chExt cx="3152" cy="920"/>
            </a:xfrm>
          </p:grpSpPr>
          <p:sp>
            <p:nvSpPr>
              <p:cNvPr id="85014" name="Oval 20"/>
              <p:cNvSpPr/>
              <p:nvPr/>
            </p:nvSpPr>
            <p:spPr>
              <a:xfrm>
                <a:off x="1447" y="3496"/>
                <a:ext cx="360" cy="33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zh-CN" altLang="en-US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5015" name="Rectangle 21"/>
              <p:cNvSpPr/>
              <p:nvPr/>
            </p:nvSpPr>
            <p:spPr>
              <a:xfrm>
                <a:off x="3144" y="3192"/>
                <a:ext cx="608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letter</a:t>
                </a:r>
                <a:endParaRPr lang="en-US" altLang="zh-CN" sz="3200" baseline="30000" dirty="0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5016" name="Group 22"/>
              <p:cNvGrpSpPr/>
              <p:nvPr/>
            </p:nvGrpSpPr>
            <p:grpSpPr>
              <a:xfrm>
                <a:off x="3928" y="3512"/>
                <a:ext cx="366" cy="336"/>
                <a:chOff x="2208" y="2832"/>
                <a:chExt cx="480" cy="432"/>
              </a:xfrm>
            </p:grpSpPr>
            <p:sp>
              <p:nvSpPr>
                <p:cNvPr id="85017" name="Oval 23"/>
                <p:cNvSpPr/>
                <p:nvPr/>
              </p:nvSpPr>
              <p:spPr>
                <a:xfrm>
                  <a:off x="2208" y="2832"/>
                  <a:ext cx="480" cy="432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</a:pPr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5018" name="Oval 24"/>
                <p:cNvSpPr/>
                <p:nvPr/>
              </p:nvSpPr>
              <p:spPr>
                <a:xfrm>
                  <a:off x="2304" y="2928"/>
                  <a:ext cx="288" cy="2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spcBef>
                      <a:spcPct val="20000"/>
                    </a:spcBef>
                    <a:buSzPct val="90000"/>
                  </a:pPr>
                  <a:r>
                    <a:rPr lang="zh-CN" altLang="en-US" sz="3200" dirty="0">
                      <a:solidFill>
                        <a:srgbClr val="030305"/>
                      </a:solidFill>
                      <a:latin typeface="宋体" panose="02010600030101010101" pitchFamily="2" charset="-122"/>
                    </a:rPr>
                    <a:t>1</a:t>
                  </a:r>
                  <a:endPara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85019" name="Line 25"/>
              <p:cNvSpPr/>
              <p:nvPr/>
            </p:nvSpPr>
            <p:spPr>
              <a:xfrm>
                <a:off x="1142" y="3664"/>
                <a:ext cx="288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5020" name="Line 26"/>
              <p:cNvSpPr/>
              <p:nvPr/>
            </p:nvSpPr>
            <p:spPr>
              <a:xfrm>
                <a:off x="1800" y="3672"/>
                <a:ext cx="800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5021" name="Rectangle 27"/>
              <p:cNvSpPr/>
              <p:nvPr/>
            </p:nvSpPr>
            <p:spPr>
              <a:xfrm>
                <a:off x="1912" y="3448"/>
                <a:ext cx="624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letter</a:t>
                </a:r>
                <a:endParaRPr lang="en-US" altLang="zh-CN" sz="3200" baseline="30000" dirty="0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2" name="Oval 28"/>
              <p:cNvSpPr/>
              <p:nvPr/>
            </p:nvSpPr>
            <p:spPr>
              <a:xfrm>
                <a:off x="2608" y="3496"/>
                <a:ext cx="360" cy="33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FF0066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zh-CN" altLang="en-US" sz="3200" baseline="-25000" dirty="0">
                  <a:solidFill>
                    <a:srgbClr val="FF0066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5023" name="Line 29"/>
              <p:cNvSpPr/>
              <p:nvPr/>
            </p:nvSpPr>
            <p:spPr>
              <a:xfrm>
                <a:off x="2968" y="3672"/>
                <a:ext cx="304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5024" name="Line 30"/>
              <p:cNvSpPr/>
              <p:nvPr/>
            </p:nvSpPr>
            <p:spPr>
              <a:xfrm>
                <a:off x="3656" y="3688"/>
                <a:ext cx="288" cy="0"/>
              </a:xfrm>
              <a:prstGeom prst="line">
                <a:avLst/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5025" name="Rectangle 31"/>
              <p:cNvSpPr/>
              <p:nvPr/>
            </p:nvSpPr>
            <p:spPr>
              <a:xfrm>
                <a:off x="3080" y="3480"/>
                <a:ext cx="75" cy="1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5026" name="Rectangle 32"/>
              <p:cNvSpPr/>
              <p:nvPr/>
            </p:nvSpPr>
            <p:spPr>
              <a:xfrm>
                <a:off x="3752" y="3496"/>
                <a:ext cx="75" cy="1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5027" name="Oval 33"/>
              <p:cNvSpPr/>
              <p:nvPr/>
            </p:nvSpPr>
            <p:spPr>
              <a:xfrm>
                <a:off x="3280" y="3512"/>
                <a:ext cx="360" cy="33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FF0066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3</a:t>
                </a:r>
                <a:endParaRPr lang="zh-CN" altLang="en-US" sz="3200" baseline="-25000" dirty="0">
                  <a:solidFill>
                    <a:srgbClr val="FF0066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cxnSp>
            <p:nvCxnSpPr>
              <p:cNvPr id="85028" name="AutoShape 34"/>
              <p:cNvCxnSpPr>
                <a:stCxn id="85027" idx="1"/>
                <a:endCxn id="85027" idx="7"/>
              </p:cNvCxnSpPr>
              <p:nvPr/>
            </p:nvCxnSpPr>
            <p:spPr>
              <a:xfrm rot="5400000" flipV="1">
                <a:off x="3458" y="3433"/>
                <a:ext cx="1" cy="254"/>
              </a:xfrm>
              <a:prstGeom prst="curvedConnector3">
                <a:avLst>
                  <a:gd name="adj1" fmla="val -19300009"/>
                </a:avLst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5029" name="AutoShape 35"/>
              <p:cNvCxnSpPr>
                <a:stCxn id="85027" idx="3"/>
                <a:endCxn id="85027" idx="5"/>
              </p:cNvCxnSpPr>
              <p:nvPr/>
            </p:nvCxnSpPr>
            <p:spPr>
              <a:xfrm rot="-5400000" flipH="1">
                <a:off x="3458" y="3671"/>
                <a:ext cx="1" cy="254"/>
              </a:xfrm>
              <a:prstGeom prst="curvedConnector3">
                <a:avLst>
                  <a:gd name="adj1" fmla="val 19300009"/>
                </a:avLst>
              </a:prstGeom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5030" name="Rectangle 36"/>
              <p:cNvSpPr/>
              <p:nvPr/>
            </p:nvSpPr>
            <p:spPr>
              <a:xfrm>
                <a:off x="3200" y="3904"/>
                <a:ext cx="528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Times New Roman" panose="02020603050405020304" pitchFamily="18" charset="0"/>
                  </a:rPr>
                  <a:t>digit</a:t>
                </a:r>
                <a:endParaRPr lang="en-US" altLang="zh-CN" sz="3200" baseline="30000" dirty="0">
                  <a:solidFill>
                    <a:srgbClr val="030305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5031" name="Rectangle 39"/>
          <p:cNvSpPr>
            <a:spLocks noGrp="1"/>
          </p:cNvSpPr>
          <p:nvPr>
            <p:ph type="title"/>
          </p:nvPr>
        </p:nvSpPr>
        <p:spPr>
          <a:xfrm>
            <a:off x="503238" y="287338"/>
            <a:ext cx="800100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2.4.1 从正规表达式到</a:t>
            </a:r>
            <a:r>
              <a:rPr lang="en-US" altLang="zh-CN" b="1" dirty="0"/>
              <a:t>NFA(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8503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8503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539750" y="30480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2.4从正规表达式到</a:t>
            </a:r>
            <a:r>
              <a:rPr lang="en-US" altLang="zh-CN" b="1" dirty="0"/>
              <a:t>DFA(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523875" y="1196975"/>
            <a:ext cx="8001000" cy="1871663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30305"/>
                </a:solidFill>
                <a:hlinkClick r:id="rId1" action="ppaction://hlinksldjump"/>
              </a:rPr>
              <a:t>2.4.1 从正规表达式到</a:t>
            </a:r>
            <a:r>
              <a:rPr lang="en-US" altLang="zh-CN" dirty="0">
                <a:solidFill>
                  <a:srgbClr val="030305"/>
                </a:solidFill>
                <a:hlinkClick r:id="rId1" action="ppaction://hlinksldjump"/>
              </a:rPr>
              <a:t>NFA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2.4.2  从</a:t>
            </a:r>
            <a:r>
              <a:rPr lang="en-US" altLang="zh-CN" dirty="0">
                <a:solidFill>
                  <a:srgbClr val="030305"/>
                </a:solidFill>
                <a:hlinkClick r:id="rId2" action="ppaction://hlinksldjump"/>
              </a:rPr>
              <a:t>NFA</a:t>
            </a:r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 到</a:t>
            </a:r>
            <a:r>
              <a:rPr lang="en-US" altLang="zh-CN" dirty="0">
                <a:solidFill>
                  <a:srgbClr val="030305"/>
                </a:solidFill>
                <a:hlinkClick r:id="rId2" action="ppaction://hlinksldjump"/>
              </a:rPr>
              <a:t>DFA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  <a:hlinkClick r:id="rId3" action="ppaction://hlinksldjump"/>
              </a:rPr>
              <a:t>2.4.3  将</a:t>
            </a:r>
            <a:r>
              <a:rPr lang="en-US" altLang="zh-CN" dirty="0">
                <a:solidFill>
                  <a:srgbClr val="030305"/>
                </a:solidFill>
                <a:hlinkClick r:id="rId3" action="ppaction://hlinksldjump"/>
              </a:rPr>
              <a:t>DFA</a:t>
            </a:r>
            <a:r>
              <a:rPr lang="zh-CN" altLang="en-US" dirty="0">
                <a:solidFill>
                  <a:srgbClr val="030305"/>
                </a:solidFill>
                <a:hlinkClick r:id="rId3" action="ppaction://hlinksldjump"/>
              </a:rPr>
              <a:t>中的状态数最小化</a:t>
            </a:r>
            <a:endParaRPr lang="zh-CN" altLang="en-US" dirty="0"/>
          </a:p>
        </p:txBody>
      </p:sp>
      <p:sp>
        <p:nvSpPr>
          <p:cNvPr id="86020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86021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202760" name="Rectangle 8"/>
          <p:cNvSpPr>
            <a:spLocks noGrp="1"/>
          </p:cNvSpPr>
          <p:nvPr>
            <p:ph idx="1"/>
          </p:nvPr>
        </p:nvSpPr>
        <p:spPr>
          <a:xfrm>
            <a:off x="493713" y="1166813"/>
            <a:ext cx="7894637" cy="2767012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600" dirty="0">
                <a:solidFill>
                  <a:srgbClr val="030305"/>
                </a:solidFill>
              </a:rPr>
              <a:t>对任一</a:t>
            </a:r>
            <a:r>
              <a:rPr lang="en-US" altLang="zh-CN" sz="2600" dirty="0">
                <a:solidFill>
                  <a:srgbClr val="030305"/>
                </a:solidFill>
                <a:hlinkClick r:id="rId1" action="ppaction://hlinksldjump"/>
              </a:rPr>
              <a:t>NFA M</a:t>
            </a:r>
            <a:r>
              <a:rPr lang="en-US" altLang="zh-CN" sz="2600" dirty="0">
                <a:solidFill>
                  <a:srgbClr val="030305"/>
                </a:solidFill>
              </a:rPr>
              <a:t>，</a:t>
            </a:r>
            <a:r>
              <a:rPr lang="zh-CN" altLang="en-US" sz="2600" dirty="0">
                <a:solidFill>
                  <a:srgbClr val="030305"/>
                </a:solidFill>
              </a:rPr>
              <a:t>总可构造一个</a:t>
            </a:r>
            <a:r>
              <a:rPr lang="en-US" altLang="zh-CN" sz="2600" dirty="0">
                <a:solidFill>
                  <a:srgbClr val="030305"/>
                </a:solidFill>
              </a:rPr>
              <a:t>DFA M’，</a:t>
            </a:r>
            <a:r>
              <a:rPr lang="zh-CN" altLang="en-US" sz="2600" dirty="0">
                <a:solidFill>
                  <a:srgbClr val="030305"/>
                </a:solidFill>
              </a:rPr>
              <a:t>使 </a:t>
            </a:r>
            <a:r>
              <a:rPr lang="en-US" altLang="zh-CN" sz="2600" dirty="0">
                <a:solidFill>
                  <a:srgbClr val="030305"/>
                </a:solidFill>
              </a:rPr>
              <a:t>L(M’)=L(M)</a:t>
            </a:r>
            <a:r>
              <a:rPr lang="zh-CN" altLang="en-US" sz="2600" dirty="0">
                <a:solidFill>
                  <a:srgbClr val="030305"/>
                </a:solidFill>
              </a:rPr>
              <a:t>成立，这就是</a:t>
            </a:r>
            <a:r>
              <a:rPr lang="en-US" altLang="zh-CN" sz="2600" dirty="0">
                <a:solidFill>
                  <a:srgbClr val="030305"/>
                </a:solidFill>
              </a:rPr>
              <a:t>NFA</a:t>
            </a:r>
            <a:r>
              <a:rPr lang="zh-CN" altLang="en-US" sz="2600" dirty="0">
                <a:solidFill>
                  <a:srgbClr val="030305"/>
                </a:solidFill>
              </a:rPr>
              <a:t>与</a:t>
            </a:r>
            <a:r>
              <a:rPr lang="en-US" altLang="zh-CN" sz="2600" dirty="0">
                <a:solidFill>
                  <a:srgbClr val="030305"/>
                </a:solidFill>
              </a:rPr>
              <a:t>DFA</a:t>
            </a:r>
            <a:r>
              <a:rPr lang="zh-CN" altLang="en-US" sz="2600" dirty="0">
                <a:solidFill>
                  <a:srgbClr val="030305"/>
                </a:solidFill>
              </a:rPr>
              <a:t>的等价性。</a:t>
            </a:r>
            <a:endParaRPr lang="zh-CN" altLang="en-US" sz="2600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sz="2600" dirty="0">
                <a:solidFill>
                  <a:srgbClr val="FF0066"/>
                </a:solidFill>
              </a:rPr>
              <a:t>定理</a:t>
            </a:r>
            <a:r>
              <a:rPr lang="zh-CN" altLang="en-US" sz="2600" dirty="0">
                <a:solidFill>
                  <a:srgbClr val="030305"/>
                </a:solidFill>
              </a:rPr>
              <a:t> 对于字母表</a:t>
            </a:r>
            <a:r>
              <a:rPr lang="zh-CN" altLang="en-US" sz="2600" dirty="0">
                <a:solidFill>
                  <a:srgbClr val="030305"/>
                </a:solidFill>
                <a:sym typeface="Symbol" panose="05050102010706020507" pitchFamily="18" charset="2"/>
              </a:rPr>
              <a:t>上的任一</a:t>
            </a:r>
            <a:r>
              <a:rPr lang="en-US" altLang="zh-CN" sz="2600" dirty="0">
                <a:solidFill>
                  <a:srgbClr val="030305"/>
                </a:solidFill>
                <a:sym typeface="Symbol" panose="05050102010706020507" pitchFamily="18" charset="2"/>
              </a:rPr>
              <a:t>NFA M，</a:t>
            </a:r>
            <a:r>
              <a:rPr lang="zh-CN" altLang="en-US" sz="2600" dirty="0">
                <a:solidFill>
                  <a:srgbClr val="030305"/>
                </a:solidFill>
                <a:sym typeface="Symbol" panose="05050102010706020507" pitchFamily="18" charset="2"/>
              </a:rPr>
              <a:t>必存在与</a:t>
            </a:r>
            <a:r>
              <a:rPr lang="en-US" altLang="zh-CN" sz="2600" dirty="0">
                <a:solidFill>
                  <a:srgbClr val="030305"/>
                </a:solidFill>
                <a:sym typeface="Symbol" panose="05050102010706020507" pitchFamily="18" charset="2"/>
              </a:rPr>
              <a:t>M</a:t>
            </a:r>
            <a:r>
              <a:rPr lang="zh-CN" altLang="en-US" sz="2600" dirty="0">
                <a:solidFill>
                  <a:srgbClr val="030305"/>
                </a:solidFill>
                <a:sym typeface="Symbol" panose="05050102010706020507" pitchFamily="18" charset="2"/>
              </a:rPr>
              <a:t>等价的</a:t>
            </a:r>
            <a:r>
              <a:rPr lang="en-US" altLang="zh-CN" sz="2600" dirty="0">
                <a:solidFill>
                  <a:srgbClr val="030305"/>
                </a:solidFill>
                <a:sym typeface="Symbol" panose="05050102010706020507" pitchFamily="18" charset="2"/>
              </a:rPr>
              <a:t>DFA M’ (</a:t>
            </a:r>
            <a:r>
              <a:rPr lang="zh-CN" altLang="en-US" sz="2600" dirty="0">
                <a:solidFill>
                  <a:srgbClr val="030305"/>
                </a:solidFill>
                <a:sym typeface="Symbol" panose="05050102010706020507" pitchFamily="18" charset="2"/>
              </a:rPr>
              <a:t>即有 </a:t>
            </a:r>
            <a:r>
              <a:rPr lang="en-US" altLang="zh-CN" sz="2600" dirty="0">
                <a:solidFill>
                  <a:srgbClr val="030305"/>
                </a:solidFill>
              </a:rPr>
              <a:t>L(M’)=L(M) </a:t>
            </a:r>
            <a:r>
              <a:rPr lang="zh-CN" altLang="en-US" sz="2600" dirty="0">
                <a:solidFill>
                  <a:srgbClr val="030305"/>
                </a:solidFill>
              </a:rPr>
              <a:t>成立)</a:t>
            </a:r>
            <a:r>
              <a:rPr lang="zh-CN" altLang="en-US" sz="2600" dirty="0">
                <a:solidFill>
                  <a:srgbClr val="030305"/>
                </a:solidFill>
                <a:sym typeface="Symbol" panose="05050102010706020507" pitchFamily="18" charset="2"/>
              </a:rPr>
              <a:t> 。</a:t>
            </a:r>
            <a:endParaRPr lang="zh-CN" altLang="en-US" sz="2600" dirty="0">
              <a:solidFill>
                <a:srgbClr val="030305"/>
              </a:solidFill>
              <a:sym typeface="Symbol" panose="05050102010706020507" pitchFamily="18" charset="2"/>
            </a:endParaRPr>
          </a:p>
          <a:p>
            <a:pPr lvl="1" indent="-436245" eaLnBrk="1" hangingPunct="1"/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在给出具体的构造算法之前先引入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状态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和状态集合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-闭包的概念：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7043" name="Rectangle 9"/>
          <p:cNvSpPr>
            <a:spLocks noGrp="1"/>
          </p:cNvSpPr>
          <p:nvPr>
            <p:ph type="title"/>
          </p:nvPr>
        </p:nvSpPr>
        <p:spPr>
          <a:xfrm>
            <a:off x="503238" y="173038"/>
            <a:ext cx="800100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2.4.2 从</a:t>
            </a:r>
            <a:r>
              <a:rPr lang="en-US" altLang="zh-CN" b="1" dirty="0">
                <a:latin typeface="方正舒体" panose="02010601030101010101" pitchFamily="2" charset="-122"/>
              </a:rPr>
              <a:t>NFA</a:t>
            </a:r>
            <a:r>
              <a:rPr lang="zh-CN" altLang="en-US" b="1" dirty="0">
                <a:latin typeface="方正舒体" panose="02010601030101010101" pitchFamily="2" charset="-122"/>
              </a:rPr>
              <a:t> 到</a:t>
            </a:r>
            <a:r>
              <a:rPr lang="en-US" altLang="zh-CN" b="1" dirty="0">
                <a:latin typeface="方正舒体" panose="02010601030101010101" pitchFamily="2" charset="-122"/>
              </a:rPr>
              <a:t>DFA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8704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8704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charRg st="53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2760">
                                            <p:txEl>
                                              <p:charRg st="53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charRg st="108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2760">
                                            <p:txEl>
                                              <p:charRg st="108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917507" name="Rectangle 3"/>
          <p:cNvSpPr>
            <a:spLocks noGrp="1"/>
          </p:cNvSpPr>
          <p:nvPr>
            <p:ph idx="1"/>
          </p:nvPr>
        </p:nvSpPr>
        <p:spPr>
          <a:xfrm>
            <a:off x="488950" y="1196975"/>
            <a:ext cx="8216900" cy="2519363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66"/>
                </a:solidFill>
                <a:sym typeface="Symbol" panose="05050102010706020507" pitchFamily="18" charset="2"/>
              </a:rPr>
              <a:t>状态</a:t>
            </a:r>
            <a:r>
              <a:rPr lang="en-US" altLang="zh-CN" dirty="0">
                <a:solidFill>
                  <a:srgbClr val="FF0066"/>
                </a:solidFill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FF0066"/>
                </a:solidFill>
                <a:sym typeface="Symbol" panose="05050102010706020507" pitchFamily="18" charset="2"/>
              </a:rPr>
              <a:t>的</a:t>
            </a:r>
            <a:r>
              <a:rPr lang="zh-CN" altLang="zh-CN" dirty="0">
                <a:solidFill>
                  <a:srgbClr val="FF0066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>
                <a:solidFill>
                  <a:srgbClr val="FF0066"/>
                </a:solidFill>
                <a:sym typeface="Symbol" panose="05050102010706020507" pitchFamily="18" charset="2"/>
              </a:rPr>
              <a:t>-闭包</a:t>
            </a:r>
            <a:r>
              <a:rPr lang="zh-CN" altLang="en-US" dirty="0">
                <a:solidFill>
                  <a:srgbClr val="030305"/>
                </a:solidFill>
                <a:sym typeface="Symbol" panose="05050102010706020507" pitchFamily="18" charset="2"/>
              </a:rPr>
              <a:t>：定义为从</a:t>
            </a:r>
            <a:r>
              <a:rPr lang="en-US" altLang="zh-CN" dirty="0">
                <a:solidFill>
                  <a:srgbClr val="030305"/>
                </a:solidFill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030305"/>
                </a:solidFill>
                <a:sym typeface="Symbol" panose="05050102010706020507" pitchFamily="18" charset="2"/>
              </a:rPr>
              <a:t>出发经过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零个或多个</a:t>
            </a:r>
            <a:r>
              <a:rPr lang="zh-CN" altLang="zh-CN" dirty="0">
                <a:solidFill>
                  <a:srgbClr val="030305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>
                <a:solidFill>
                  <a:srgbClr val="030305"/>
                </a:solidFill>
                <a:sym typeface="Symbol" panose="05050102010706020507" pitchFamily="18" charset="2"/>
              </a:rPr>
              <a:t>-转换</a:t>
            </a:r>
            <a:r>
              <a:rPr lang="zh-CN" altLang="en-US" dirty="0">
                <a:solidFill>
                  <a:srgbClr val="3333FF"/>
                </a:solidFill>
                <a:sym typeface="Symbol" panose="05050102010706020507" pitchFamily="18" charset="2"/>
              </a:rPr>
              <a:t>能达到</a:t>
            </a:r>
            <a:r>
              <a:rPr lang="zh-CN" altLang="en-US" dirty="0">
                <a:solidFill>
                  <a:srgbClr val="030305"/>
                </a:solidFill>
                <a:sym typeface="Symbol" panose="05050102010706020507" pitchFamily="18" charset="2"/>
              </a:rPr>
              <a:t>的状态的集合，并将这个集合记为     ；</a:t>
            </a:r>
            <a:endParaRPr lang="zh-CN" altLang="en-US" dirty="0">
              <a:solidFill>
                <a:srgbClr val="030305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66"/>
                </a:solidFill>
                <a:sym typeface="Symbol" panose="05050102010706020507" pitchFamily="18" charset="2"/>
              </a:rPr>
              <a:t>状态集合</a:t>
            </a:r>
            <a:r>
              <a:rPr lang="en-US" altLang="zh-CN" dirty="0">
                <a:solidFill>
                  <a:srgbClr val="FF0066"/>
                </a:solidFill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FF0066"/>
                </a:solidFill>
                <a:sym typeface="Symbol" panose="05050102010706020507" pitchFamily="18" charset="2"/>
              </a:rPr>
              <a:t>的</a:t>
            </a:r>
            <a:r>
              <a:rPr lang="zh-CN" altLang="zh-CN" dirty="0">
                <a:solidFill>
                  <a:srgbClr val="FF0066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>
                <a:solidFill>
                  <a:srgbClr val="FF0066"/>
                </a:solidFill>
                <a:sym typeface="Symbol" panose="05050102010706020507" pitchFamily="18" charset="2"/>
              </a:rPr>
              <a:t>-闭包:</a:t>
            </a:r>
            <a:r>
              <a:rPr lang="zh-CN" altLang="en-US" dirty="0">
                <a:solidFill>
                  <a:srgbClr val="030305"/>
                </a:solidFill>
                <a:sym typeface="Symbol" panose="05050102010706020507" pitchFamily="18" charset="2"/>
              </a:rPr>
              <a:t>定义为</a:t>
            </a:r>
            <a:r>
              <a:rPr lang="en-US" altLang="zh-CN" dirty="0">
                <a:solidFill>
                  <a:srgbClr val="030305"/>
                </a:solidFill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030305"/>
                </a:solidFill>
                <a:sym typeface="Symbol" panose="05050102010706020507" pitchFamily="18" charset="2"/>
              </a:rPr>
              <a:t>中各个状态的</a:t>
            </a:r>
            <a:r>
              <a:rPr lang="zh-CN" altLang="zh-CN" dirty="0">
                <a:solidFill>
                  <a:srgbClr val="030305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>
                <a:solidFill>
                  <a:srgbClr val="030305"/>
                </a:solidFill>
                <a:sym typeface="Symbol" panose="05050102010706020507" pitchFamily="18" charset="2"/>
              </a:rPr>
              <a:t>-闭包的并集。</a:t>
            </a:r>
            <a:endParaRPr lang="en-US" altLang="zh-CN" dirty="0"/>
          </a:p>
        </p:txBody>
      </p:sp>
      <p:grpSp>
        <p:nvGrpSpPr>
          <p:cNvPr id="2" name="Group 4"/>
          <p:cNvGrpSpPr/>
          <p:nvPr/>
        </p:nvGrpSpPr>
        <p:grpSpPr>
          <a:xfrm>
            <a:off x="2338388" y="2851150"/>
            <a:ext cx="381000" cy="430213"/>
            <a:chOff x="1056" y="3984"/>
            <a:chExt cx="240" cy="192"/>
          </a:xfrm>
        </p:grpSpPr>
        <p:sp>
          <p:nvSpPr>
            <p:cNvPr id="88068" name="Rectangle 5"/>
            <p:cNvSpPr/>
            <p:nvPr/>
          </p:nvSpPr>
          <p:spPr>
            <a:xfrm>
              <a:off x="1056" y="3984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s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8069" name="Rectangle 6"/>
            <p:cNvSpPr/>
            <p:nvPr/>
          </p:nvSpPr>
          <p:spPr>
            <a:xfrm>
              <a:off x="1056" y="4008"/>
              <a:ext cx="240" cy="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-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88070" name="Rectangle 7"/>
          <p:cNvSpPr>
            <a:spLocks noGrp="1"/>
          </p:cNvSpPr>
          <p:nvPr>
            <p:ph type="title"/>
          </p:nvPr>
        </p:nvSpPr>
        <p:spPr>
          <a:xfrm>
            <a:off x="468313" y="231775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2.4.2 从</a:t>
            </a:r>
            <a:r>
              <a:rPr lang="en-US" altLang="zh-CN" b="1" dirty="0">
                <a:latin typeface="方正舒体" panose="02010601030101010101" pitchFamily="2" charset="-122"/>
              </a:rPr>
              <a:t>NFA</a:t>
            </a:r>
            <a:r>
              <a:rPr lang="zh-CN" altLang="en-US" b="1" dirty="0">
                <a:latin typeface="方正舒体" panose="02010601030101010101" pitchFamily="2" charset="-122"/>
              </a:rPr>
              <a:t> 到</a:t>
            </a:r>
            <a:r>
              <a:rPr lang="en-US" altLang="zh-CN" b="1" dirty="0">
                <a:latin typeface="方正舒体" panose="02010601030101010101" pitchFamily="2" charset="-122"/>
              </a:rPr>
              <a:t>DFA(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8807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88072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17507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charRg st="5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17507">
                                            <p:txEl>
                                              <p:charRg st="52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grpSp>
        <p:nvGrpSpPr>
          <p:cNvPr id="89090" name="Group 2"/>
          <p:cNvGrpSpPr/>
          <p:nvPr/>
        </p:nvGrpSpPr>
        <p:grpSpPr>
          <a:xfrm>
            <a:off x="1066800" y="1660525"/>
            <a:ext cx="5003800" cy="1481138"/>
            <a:chOff x="934" y="2144"/>
            <a:chExt cx="3152" cy="933"/>
          </a:xfrm>
        </p:grpSpPr>
        <p:sp>
          <p:nvSpPr>
            <p:cNvPr id="89091" name="Oval 3"/>
            <p:cNvSpPr/>
            <p:nvPr/>
          </p:nvSpPr>
          <p:spPr>
            <a:xfrm>
              <a:off x="1239" y="2432"/>
              <a:ext cx="360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89092" name="Group 4"/>
            <p:cNvGrpSpPr/>
            <p:nvPr/>
          </p:nvGrpSpPr>
          <p:grpSpPr>
            <a:xfrm>
              <a:off x="3720" y="2448"/>
              <a:ext cx="366" cy="336"/>
              <a:chOff x="2208" y="2832"/>
              <a:chExt cx="480" cy="432"/>
            </a:xfrm>
          </p:grpSpPr>
          <p:sp>
            <p:nvSpPr>
              <p:cNvPr id="89093" name="Oval 5"/>
              <p:cNvSpPr/>
              <p:nvPr/>
            </p:nvSpPr>
            <p:spPr>
              <a:xfrm>
                <a:off x="2208" y="2832"/>
                <a:ext cx="480" cy="43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9094" name="Oval 6"/>
              <p:cNvSpPr/>
              <p:nvPr/>
            </p:nvSpPr>
            <p:spPr>
              <a:xfrm>
                <a:off x="2304" y="2928"/>
                <a:ext cx="288" cy="2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4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89095" name="Line 7"/>
            <p:cNvSpPr/>
            <p:nvPr/>
          </p:nvSpPr>
          <p:spPr>
            <a:xfrm>
              <a:off x="934" y="2600"/>
              <a:ext cx="28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9096" name="Line 8"/>
            <p:cNvSpPr/>
            <p:nvPr/>
          </p:nvSpPr>
          <p:spPr>
            <a:xfrm>
              <a:off x="1592" y="2608"/>
              <a:ext cx="52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9097" name="Oval 9"/>
            <p:cNvSpPr/>
            <p:nvPr/>
          </p:nvSpPr>
          <p:spPr>
            <a:xfrm>
              <a:off x="2112" y="2448"/>
              <a:ext cx="360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9098" name="Line 10"/>
            <p:cNvSpPr/>
            <p:nvPr/>
          </p:nvSpPr>
          <p:spPr>
            <a:xfrm>
              <a:off x="3448" y="2624"/>
              <a:ext cx="28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9099" name="Rectangle 11"/>
            <p:cNvSpPr/>
            <p:nvPr/>
          </p:nvSpPr>
          <p:spPr>
            <a:xfrm>
              <a:off x="2736" y="2400"/>
              <a:ext cx="7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9100" name="Rectangle 12"/>
            <p:cNvSpPr/>
            <p:nvPr/>
          </p:nvSpPr>
          <p:spPr>
            <a:xfrm>
              <a:off x="3544" y="2432"/>
              <a:ext cx="7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9101" name="Oval 13"/>
            <p:cNvSpPr/>
            <p:nvPr/>
          </p:nvSpPr>
          <p:spPr>
            <a:xfrm>
              <a:off x="3072" y="2448"/>
              <a:ext cx="360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9102" name="Rectangle 14"/>
            <p:cNvSpPr/>
            <p:nvPr/>
          </p:nvSpPr>
          <p:spPr>
            <a:xfrm>
              <a:off x="1832" y="2368"/>
              <a:ext cx="7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9103" name="Line 15"/>
            <p:cNvSpPr/>
            <p:nvPr/>
          </p:nvSpPr>
          <p:spPr>
            <a:xfrm>
              <a:off x="2496" y="2640"/>
              <a:ext cx="576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cxnSp>
          <p:nvCxnSpPr>
            <p:cNvPr id="89104" name="AutoShape 16"/>
            <p:cNvCxnSpPr>
              <a:stCxn id="89101" idx="0"/>
              <a:endCxn id="89097" idx="0"/>
            </p:cNvCxnSpPr>
            <p:nvPr/>
          </p:nvCxnSpPr>
          <p:spPr>
            <a:xfrm rot="-5400000" flipH="1" flipV="1">
              <a:off x="2770" y="1967"/>
              <a:ext cx="1" cy="960"/>
            </a:xfrm>
            <a:prstGeom prst="curvedConnector3">
              <a:avLst>
                <a:gd name="adj1" fmla="val -14400005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9105" name="Rectangle 17"/>
            <p:cNvSpPr/>
            <p:nvPr/>
          </p:nvSpPr>
          <p:spPr>
            <a:xfrm>
              <a:off x="2736" y="2144"/>
              <a:ext cx="7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cxnSp>
          <p:nvCxnSpPr>
            <p:cNvPr id="89106" name="AutoShape 18"/>
            <p:cNvCxnSpPr>
              <a:stCxn id="89091" idx="4"/>
              <a:endCxn id="89093" idx="4"/>
            </p:cNvCxnSpPr>
            <p:nvPr/>
          </p:nvCxnSpPr>
          <p:spPr>
            <a:xfrm rot="-5400000" flipH="1">
              <a:off x="2653" y="1534"/>
              <a:ext cx="16" cy="2484"/>
            </a:xfrm>
            <a:prstGeom prst="curvedConnector3">
              <a:avLst>
                <a:gd name="adj1" fmla="val 1000000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9107" name="Rectangle 19"/>
            <p:cNvSpPr/>
            <p:nvPr/>
          </p:nvSpPr>
          <p:spPr>
            <a:xfrm>
              <a:off x="2544" y="2928"/>
              <a:ext cx="7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03796" name="Rectangle 20"/>
          <p:cNvSpPr/>
          <p:nvPr/>
        </p:nvSpPr>
        <p:spPr>
          <a:xfrm>
            <a:off x="1255713" y="3190875"/>
            <a:ext cx="2016125" cy="584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/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={1,2,4}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grpSp>
        <p:nvGrpSpPr>
          <p:cNvPr id="89109" name="Group 33"/>
          <p:cNvGrpSpPr/>
          <p:nvPr/>
        </p:nvGrpSpPr>
        <p:grpSpPr>
          <a:xfrm>
            <a:off x="966788" y="3259138"/>
            <a:ext cx="381000" cy="376237"/>
            <a:chOff x="657" y="2251"/>
            <a:chExt cx="240" cy="237"/>
          </a:xfrm>
        </p:grpSpPr>
        <p:sp>
          <p:nvSpPr>
            <p:cNvPr id="89110" name="Rectangle 21"/>
            <p:cNvSpPr/>
            <p:nvPr/>
          </p:nvSpPr>
          <p:spPr>
            <a:xfrm>
              <a:off x="657" y="2296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9111" name="Rectangle 22"/>
            <p:cNvSpPr/>
            <p:nvPr/>
          </p:nvSpPr>
          <p:spPr>
            <a:xfrm>
              <a:off x="657" y="2251"/>
              <a:ext cx="240" cy="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-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03799" name="Rectangle 23"/>
          <p:cNvSpPr/>
          <p:nvPr/>
        </p:nvSpPr>
        <p:spPr>
          <a:xfrm>
            <a:off x="4279900" y="3335338"/>
            <a:ext cx="1655763" cy="5000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/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={2}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grpSp>
        <p:nvGrpSpPr>
          <p:cNvPr id="89113" name="Group 34"/>
          <p:cNvGrpSpPr/>
          <p:nvPr/>
        </p:nvGrpSpPr>
        <p:grpSpPr>
          <a:xfrm>
            <a:off x="4279900" y="3335338"/>
            <a:ext cx="381000" cy="355600"/>
            <a:chOff x="2744" y="2296"/>
            <a:chExt cx="240" cy="224"/>
          </a:xfrm>
        </p:grpSpPr>
        <p:sp>
          <p:nvSpPr>
            <p:cNvPr id="89114" name="Rectangle 24"/>
            <p:cNvSpPr/>
            <p:nvPr/>
          </p:nvSpPr>
          <p:spPr>
            <a:xfrm>
              <a:off x="2744" y="2328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2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9115" name="Rectangle 25"/>
            <p:cNvSpPr/>
            <p:nvPr/>
          </p:nvSpPr>
          <p:spPr>
            <a:xfrm>
              <a:off x="2744" y="2296"/>
              <a:ext cx="240" cy="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-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03802" name="Rectangle 26"/>
          <p:cNvSpPr/>
          <p:nvPr/>
        </p:nvSpPr>
        <p:spPr>
          <a:xfrm>
            <a:off x="1327150" y="4127500"/>
            <a:ext cx="2033588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/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={3,2,4}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grpSp>
        <p:nvGrpSpPr>
          <p:cNvPr id="89117" name="Group 35"/>
          <p:cNvGrpSpPr/>
          <p:nvPr/>
        </p:nvGrpSpPr>
        <p:grpSpPr>
          <a:xfrm>
            <a:off x="912813" y="3979863"/>
            <a:ext cx="565150" cy="388937"/>
            <a:chOff x="623" y="2702"/>
            <a:chExt cx="356" cy="245"/>
          </a:xfrm>
        </p:grpSpPr>
        <p:sp useBgFill="1">
          <p:nvSpPr>
            <p:cNvPr id="89118" name="Rectangle 27"/>
            <p:cNvSpPr/>
            <p:nvPr/>
          </p:nvSpPr>
          <p:spPr>
            <a:xfrm>
              <a:off x="623" y="2755"/>
              <a:ext cx="356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3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 useBgFill="1">
          <p:nvSpPr>
            <p:cNvPr id="89119" name="Rectangle 28"/>
            <p:cNvSpPr/>
            <p:nvPr/>
          </p:nvSpPr>
          <p:spPr>
            <a:xfrm>
              <a:off x="623" y="2702"/>
              <a:ext cx="356" cy="48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-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03805" name="Rectangle 29"/>
          <p:cNvSpPr/>
          <p:nvPr/>
        </p:nvSpPr>
        <p:spPr>
          <a:xfrm>
            <a:off x="4495800" y="4056063"/>
            <a:ext cx="1160463" cy="4524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/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={4}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grpSp>
        <p:nvGrpSpPr>
          <p:cNvPr id="89121" name="Group 36"/>
          <p:cNvGrpSpPr/>
          <p:nvPr/>
        </p:nvGrpSpPr>
        <p:grpSpPr>
          <a:xfrm>
            <a:off x="4216400" y="3975100"/>
            <a:ext cx="381000" cy="469900"/>
            <a:chOff x="2704" y="2699"/>
            <a:chExt cx="240" cy="296"/>
          </a:xfrm>
        </p:grpSpPr>
        <p:sp>
          <p:nvSpPr>
            <p:cNvPr id="89122" name="Rectangle 30"/>
            <p:cNvSpPr/>
            <p:nvPr/>
          </p:nvSpPr>
          <p:spPr>
            <a:xfrm>
              <a:off x="2704" y="2704"/>
              <a:ext cx="24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4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9123" name="Rectangle 31"/>
            <p:cNvSpPr/>
            <p:nvPr/>
          </p:nvSpPr>
          <p:spPr>
            <a:xfrm>
              <a:off x="2704" y="2699"/>
              <a:ext cx="240" cy="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-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00366" name="Rectangle 32"/>
          <p:cNvSpPr>
            <a:spLocks noChangeArrowheads="1"/>
          </p:cNvSpPr>
          <p:nvPr/>
        </p:nvSpPr>
        <p:spPr bwMode="auto">
          <a:xfrm>
            <a:off x="395288" y="1125538"/>
            <a:ext cx="81057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4.16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：求下列状态机中状态1、2、3、4的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-闭包。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89125" name="Rectangle 37"/>
          <p:cNvSpPr>
            <a:spLocks noGrp="1"/>
          </p:cNvSpPr>
          <p:nvPr>
            <p:ph type="title"/>
          </p:nvPr>
        </p:nvSpPr>
        <p:spPr>
          <a:xfrm>
            <a:off x="503238" y="258763"/>
            <a:ext cx="800100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2.4.2 从</a:t>
            </a:r>
            <a:r>
              <a:rPr lang="en-US" altLang="zh-CN" b="1" dirty="0">
                <a:latin typeface="方正舒体" panose="02010601030101010101" pitchFamily="2" charset="-122"/>
              </a:rPr>
              <a:t>NFA</a:t>
            </a:r>
            <a:r>
              <a:rPr lang="zh-CN" altLang="en-US" b="1" dirty="0">
                <a:latin typeface="方正舒体" panose="02010601030101010101" pitchFamily="2" charset="-122"/>
              </a:rPr>
              <a:t> 到</a:t>
            </a:r>
            <a:r>
              <a:rPr lang="en-US" altLang="zh-CN" b="1" dirty="0">
                <a:latin typeface="方正舒体" panose="02010601030101010101" pitchFamily="2" charset="-122"/>
              </a:rPr>
              <a:t>DFA(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89126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8912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0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0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6" grpId="0"/>
      <p:bldP spid="203799" grpId="0"/>
      <p:bldP spid="203802" grpId="0"/>
      <p:bldP spid="20380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90114" name="Rectangle 2"/>
          <p:cNvSpPr>
            <a:spLocks noGrp="1"/>
          </p:cNvSpPr>
          <p:nvPr>
            <p:ph idx="1"/>
          </p:nvPr>
        </p:nvSpPr>
        <p:spPr>
          <a:xfrm>
            <a:off x="395288" y="1120775"/>
            <a:ext cx="7993062" cy="1081088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从给定的</a:t>
            </a:r>
            <a:r>
              <a:rPr lang="en-US" altLang="zh-CN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NFA M</a:t>
            </a: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构造</a:t>
            </a:r>
            <a:r>
              <a:rPr lang="en-US" altLang="zh-CN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DFA   </a:t>
            </a: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的原理是：尝</a:t>
            </a:r>
            <a:endParaRPr lang="zh-CN" altLang="en-US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试所有的可能路径，避免</a:t>
            </a:r>
            <a:r>
              <a:rPr lang="en-US" altLang="zh-CN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NFA</a:t>
            </a: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的回溯</a:t>
            </a:r>
            <a:r>
              <a:rPr lang="en-US" altLang="zh-CN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rgbClr val="030305"/>
                </a:solidFill>
                <a:latin typeface="Courier New" panose="02070309020205020404" pitchFamily="49" charset="0"/>
                <a:sym typeface="Symbol" panose="05050102010706020507" pitchFamily="18" charset="2"/>
                <a:hlinkClick r:id="rId1" action="ppaction://hlinksldjump"/>
              </a:rPr>
              <a:t>…</a:t>
            </a:r>
            <a:r>
              <a:rPr lang="en-US" altLang="zh-CN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90115" name="Group 3"/>
          <p:cNvGrpSpPr/>
          <p:nvPr/>
        </p:nvGrpSpPr>
        <p:grpSpPr>
          <a:xfrm>
            <a:off x="4292600" y="1181100"/>
            <a:ext cx="639763" cy="376238"/>
            <a:chOff x="3742" y="890"/>
            <a:chExt cx="398" cy="256"/>
          </a:xfrm>
        </p:grpSpPr>
        <p:sp>
          <p:nvSpPr>
            <p:cNvPr id="90116" name="Rectangle 4"/>
            <p:cNvSpPr/>
            <p:nvPr/>
          </p:nvSpPr>
          <p:spPr>
            <a:xfrm>
              <a:off x="3742" y="954"/>
              <a:ext cx="39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M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0117" name="Rectangle 5"/>
            <p:cNvSpPr/>
            <p:nvPr/>
          </p:nvSpPr>
          <p:spPr>
            <a:xfrm>
              <a:off x="3742" y="890"/>
              <a:ext cx="398" cy="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-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90118" name="Rectangle 7"/>
          <p:cNvSpPr/>
          <p:nvPr/>
        </p:nvSpPr>
        <p:spPr>
          <a:xfrm>
            <a:off x="742950" y="2344738"/>
            <a:ext cx="7239000" cy="1100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已知 </a:t>
            </a:r>
            <a:r>
              <a:rPr lang="en-US" altLang="zh-CN" sz="3200" dirty="0">
                <a:solidFill>
                  <a:srgbClr val="3333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NFA M</a:t>
            </a: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=(S；；T；s</a:t>
            </a:r>
            <a:r>
              <a:rPr lang="en-US" altLang="zh-CN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；A )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设构造的与之等价的</a:t>
            </a:r>
            <a:endParaRPr lang="en-US" altLang="zh-CN" sz="3200" dirty="0">
              <a:solidFill>
                <a:srgbClr val="030305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90119" name="Group 37"/>
          <p:cNvGrpSpPr/>
          <p:nvPr/>
        </p:nvGrpSpPr>
        <p:grpSpPr>
          <a:xfrm>
            <a:off x="1692275" y="3573463"/>
            <a:ext cx="4802188" cy="596900"/>
            <a:chOff x="1292" y="2421"/>
            <a:chExt cx="3025" cy="376"/>
          </a:xfrm>
        </p:grpSpPr>
        <p:grpSp>
          <p:nvGrpSpPr>
            <p:cNvPr id="90120" name="Group 8"/>
            <p:cNvGrpSpPr/>
            <p:nvPr/>
          </p:nvGrpSpPr>
          <p:grpSpPr>
            <a:xfrm>
              <a:off x="1844" y="2421"/>
              <a:ext cx="305" cy="302"/>
              <a:chOff x="2381" y="2606"/>
              <a:chExt cx="264" cy="245"/>
            </a:xfrm>
          </p:grpSpPr>
          <p:sp>
            <p:nvSpPr>
              <p:cNvPr id="90121" name="Rectangle 9"/>
              <p:cNvSpPr/>
              <p:nvPr/>
            </p:nvSpPr>
            <p:spPr>
              <a:xfrm>
                <a:off x="2381" y="2659"/>
                <a:ext cx="264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3333FF"/>
                    </a:solidFill>
                    <a:latin typeface="宋体" panose="02010600030101010101" pitchFamily="2" charset="-122"/>
                  </a:rPr>
                  <a:t>M</a:t>
                </a:r>
                <a:endParaRPr lang="en-US" altLang="zh-CN" sz="3200" dirty="0">
                  <a:solidFill>
                    <a:srgbClr val="3333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90122" name="Rectangle 10"/>
              <p:cNvSpPr/>
              <p:nvPr/>
            </p:nvSpPr>
            <p:spPr>
              <a:xfrm>
                <a:off x="2381" y="2606"/>
                <a:ext cx="264" cy="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3333FF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3333FF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90123" name="Rectangle 11"/>
            <p:cNvSpPr/>
            <p:nvPr/>
          </p:nvSpPr>
          <p:spPr>
            <a:xfrm>
              <a:off x="2158" y="2532"/>
              <a:ext cx="96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=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0124" name="Rectangle 12"/>
            <p:cNvSpPr/>
            <p:nvPr/>
          </p:nvSpPr>
          <p:spPr>
            <a:xfrm>
              <a:off x="2230" y="2532"/>
              <a:ext cx="94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（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0125" name="Rectangle 13"/>
            <p:cNvSpPr/>
            <p:nvPr/>
          </p:nvSpPr>
          <p:spPr>
            <a:xfrm>
              <a:off x="4221" y="2552"/>
              <a:ext cx="96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）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90126" name="Group 14"/>
            <p:cNvGrpSpPr/>
            <p:nvPr/>
          </p:nvGrpSpPr>
          <p:grpSpPr>
            <a:xfrm>
              <a:off x="2392" y="2451"/>
              <a:ext cx="305" cy="327"/>
              <a:chOff x="1984" y="3408"/>
              <a:chExt cx="240" cy="208"/>
            </a:xfrm>
          </p:grpSpPr>
          <p:sp>
            <p:nvSpPr>
              <p:cNvPr id="90127" name="Rectangle 15"/>
              <p:cNvSpPr/>
              <p:nvPr/>
            </p:nvSpPr>
            <p:spPr>
              <a:xfrm>
                <a:off x="1984" y="3424"/>
                <a:ext cx="24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S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90128" name="Rectangle 16"/>
              <p:cNvSpPr/>
              <p:nvPr/>
            </p:nvSpPr>
            <p:spPr>
              <a:xfrm>
                <a:off x="1984" y="3408"/>
                <a:ext cx="240" cy="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90129" name="Group 17"/>
            <p:cNvGrpSpPr/>
            <p:nvPr/>
          </p:nvGrpSpPr>
          <p:grpSpPr>
            <a:xfrm>
              <a:off x="3042" y="2451"/>
              <a:ext cx="305" cy="337"/>
              <a:chOff x="1984" y="3408"/>
              <a:chExt cx="240" cy="208"/>
            </a:xfrm>
          </p:grpSpPr>
          <p:sp>
            <p:nvSpPr>
              <p:cNvPr id="90130" name="Rectangle 18"/>
              <p:cNvSpPr/>
              <p:nvPr/>
            </p:nvSpPr>
            <p:spPr>
              <a:xfrm>
                <a:off x="1984" y="3424"/>
                <a:ext cx="24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T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90131" name="Rectangle 19"/>
              <p:cNvSpPr/>
              <p:nvPr/>
            </p:nvSpPr>
            <p:spPr>
              <a:xfrm>
                <a:off x="1984" y="3408"/>
                <a:ext cx="240" cy="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90132" name="Rectangle 20"/>
            <p:cNvSpPr/>
            <p:nvPr/>
          </p:nvSpPr>
          <p:spPr>
            <a:xfrm>
              <a:off x="3429" y="2512"/>
              <a:ext cx="305" cy="2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en-US" altLang="zh-CN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0133" name="Rectangle 21"/>
            <p:cNvSpPr/>
            <p:nvPr/>
          </p:nvSpPr>
          <p:spPr>
            <a:xfrm>
              <a:off x="3392" y="2493"/>
              <a:ext cx="305" cy="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-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0134" name="Rectangle 22"/>
            <p:cNvSpPr/>
            <p:nvPr/>
          </p:nvSpPr>
          <p:spPr>
            <a:xfrm>
              <a:off x="2708" y="2424"/>
              <a:ext cx="24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</a:t>
              </a:r>
              <a:endParaRPr lang="zh-CN" altLang="en-US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0135" name="Rectangle 23"/>
            <p:cNvSpPr/>
            <p:nvPr/>
          </p:nvSpPr>
          <p:spPr>
            <a:xfrm>
              <a:off x="3846" y="2500"/>
              <a:ext cx="305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A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0136" name="Rectangle 24"/>
            <p:cNvSpPr/>
            <p:nvPr/>
          </p:nvSpPr>
          <p:spPr>
            <a:xfrm>
              <a:off x="3846" y="2457"/>
              <a:ext cx="305" cy="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-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0137" name="Rectangle 25"/>
            <p:cNvSpPr/>
            <p:nvPr/>
          </p:nvSpPr>
          <p:spPr>
            <a:xfrm>
              <a:off x="2734" y="2503"/>
              <a:ext cx="95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；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0138" name="Rectangle 26"/>
            <p:cNvSpPr/>
            <p:nvPr/>
          </p:nvSpPr>
          <p:spPr>
            <a:xfrm>
              <a:off x="3030" y="2532"/>
              <a:ext cx="94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；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0139" name="Rectangle 27"/>
            <p:cNvSpPr/>
            <p:nvPr/>
          </p:nvSpPr>
          <p:spPr>
            <a:xfrm>
              <a:off x="3368" y="2542"/>
              <a:ext cx="95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；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0140" name="Rectangle 28"/>
            <p:cNvSpPr/>
            <p:nvPr/>
          </p:nvSpPr>
          <p:spPr>
            <a:xfrm>
              <a:off x="3855" y="2542"/>
              <a:ext cx="96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；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0141" name="Rectangle 29"/>
            <p:cNvSpPr/>
            <p:nvPr/>
          </p:nvSpPr>
          <p:spPr>
            <a:xfrm>
              <a:off x="1292" y="2432"/>
              <a:ext cx="59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200" dirty="0">
                  <a:solidFill>
                    <a:srgbClr val="3333FF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DFA</a:t>
              </a:r>
              <a:endParaRPr lang="zh-CN" altLang="en-US" sz="3200" dirty="0">
                <a:solidFill>
                  <a:srgbClr val="3333FF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90142" name="Group 30"/>
          <p:cNvGrpSpPr/>
          <p:nvPr/>
        </p:nvGrpSpPr>
        <p:grpSpPr>
          <a:xfrm>
            <a:off x="5614988" y="2947988"/>
            <a:ext cx="419100" cy="388937"/>
            <a:chOff x="2381" y="2606"/>
            <a:chExt cx="264" cy="245"/>
          </a:xfrm>
        </p:grpSpPr>
        <p:sp>
          <p:nvSpPr>
            <p:cNvPr id="90143" name="Rectangle 31"/>
            <p:cNvSpPr/>
            <p:nvPr/>
          </p:nvSpPr>
          <p:spPr>
            <a:xfrm>
              <a:off x="2381" y="2659"/>
              <a:ext cx="26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3333FF"/>
                  </a:solidFill>
                  <a:latin typeface="宋体" panose="02010600030101010101" pitchFamily="2" charset="-122"/>
                </a:rPr>
                <a:t>M</a:t>
              </a:r>
              <a:endParaRPr lang="en-US" altLang="zh-CN" sz="3200" dirty="0">
                <a:solidFill>
                  <a:srgbClr val="3333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0144" name="Rectangle 32"/>
            <p:cNvSpPr/>
            <p:nvPr/>
          </p:nvSpPr>
          <p:spPr>
            <a:xfrm>
              <a:off x="2381" y="2606"/>
              <a:ext cx="264" cy="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3333FF"/>
                  </a:solidFill>
                  <a:latin typeface="宋体" panose="02010600030101010101" pitchFamily="2" charset="-122"/>
                </a:rPr>
                <a:t>-</a:t>
              </a:r>
              <a:endParaRPr lang="en-US" altLang="zh-CN" sz="3200" dirty="0">
                <a:solidFill>
                  <a:srgbClr val="3333FF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90145" name="Rectangle 33"/>
          <p:cNvSpPr/>
          <p:nvPr/>
        </p:nvSpPr>
        <p:spPr>
          <a:xfrm>
            <a:off x="4606925" y="2903538"/>
            <a:ext cx="108108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 dirty="0">
                <a:solidFill>
                  <a:srgbClr val="3333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DFA</a:t>
            </a:r>
            <a:endParaRPr lang="zh-CN" altLang="en-US" sz="3200" dirty="0">
              <a:solidFill>
                <a:srgbClr val="3333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0146" name="Rectangle 34"/>
          <p:cNvSpPr/>
          <p:nvPr/>
        </p:nvSpPr>
        <p:spPr>
          <a:xfrm>
            <a:off x="6054725" y="2903538"/>
            <a:ext cx="287337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dirty="0">
                <a:solidFill>
                  <a:srgbClr val="3333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记作：</a:t>
            </a:r>
            <a:endParaRPr lang="zh-CN" altLang="en-US" sz="3200" dirty="0">
              <a:solidFill>
                <a:srgbClr val="3333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0147" name="Rectangle 36"/>
          <p:cNvSpPr>
            <a:spLocks noGrp="1"/>
          </p:cNvSpPr>
          <p:nvPr>
            <p:ph type="title"/>
          </p:nvPr>
        </p:nvSpPr>
        <p:spPr>
          <a:xfrm>
            <a:off x="503238" y="244475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2.4.2 从</a:t>
            </a:r>
            <a:r>
              <a:rPr lang="en-US" altLang="zh-CN" b="1" dirty="0">
                <a:latin typeface="方正舒体" panose="02010601030101010101" pitchFamily="2" charset="-122"/>
              </a:rPr>
              <a:t>NFA</a:t>
            </a:r>
            <a:r>
              <a:rPr lang="zh-CN" altLang="en-US" b="1" dirty="0">
                <a:latin typeface="方正舒体" panose="02010601030101010101" pitchFamily="2" charset="-122"/>
              </a:rPr>
              <a:t> 到</a:t>
            </a:r>
            <a:r>
              <a:rPr lang="en-US" altLang="zh-CN" b="1" dirty="0">
                <a:latin typeface="方正舒体" panose="02010601030101010101" pitchFamily="2" charset="-122"/>
              </a:rPr>
              <a:t>DFA(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9014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9014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grpSp>
        <p:nvGrpSpPr>
          <p:cNvPr id="2" name="Group 27"/>
          <p:cNvGrpSpPr/>
          <p:nvPr/>
        </p:nvGrpSpPr>
        <p:grpSpPr>
          <a:xfrm>
            <a:off x="625475" y="1771650"/>
            <a:ext cx="7834313" cy="1120775"/>
            <a:chOff x="394" y="1116"/>
            <a:chExt cx="4935" cy="706"/>
          </a:xfrm>
        </p:grpSpPr>
        <p:grpSp>
          <p:nvGrpSpPr>
            <p:cNvPr id="91139" name="Group 2"/>
            <p:cNvGrpSpPr/>
            <p:nvPr/>
          </p:nvGrpSpPr>
          <p:grpSpPr>
            <a:xfrm>
              <a:off x="711" y="1524"/>
              <a:ext cx="240" cy="298"/>
              <a:chOff x="3969" y="845"/>
              <a:chExt cx="240" cy="298"/>
            </a:xfrm>
          </p:grpSpPr>
          <p:sp>
            <p:nvSpPr>
              <p:cNvPr id="91140" name="Rectangle 3"/>
              <p:cNvSpPr/>
              <p:nvPr/>
            </p:nvSpPr>
            <p:spPr>
              <a:xfrm>
                <a:off x="3969" y="868"/>
                <a:ext cx="240" cy="2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M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 useBgFill="1">
            <p:nvSpPr>
              <p:cNvPr id="91141" name="Rectangle 4"/>
              <p:cNvSpPr/>
              <p:nvPr/>
            </p:nvSpPr>
            <p:spPr>
              <a:xfrm>
                <a:off x="3969" y="845"/>
                <a:ext cx="240" cy="69"/>
              </a:xfrm>
              <a:prstGeom prst="rect">
                <a:avLst/>
              </a:prstGeom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91142" name="Rectangle 5"/>
            <p:cNvSpPr/>
            <p:nvPr/>
          </p:nvSpPr>
          <p:spPr>
            <a:xfrm>
              <a:off x="394" y="1116"/>
              <a:ext cx="4935" cy="6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marL="457200" indent="-457200">
                <a:lnSpc>
                  <a:spcPct val="90000"/>
                </a:lnSpc>
                <a:spcBef>
                  <a:spcPct val="20000"/>
                </a:spcBef>
                <a:buSzPct val="90000"/>
                <a:buAutoNum type="arabicPeriod"/>
              </a:pP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计算</a:t>
              </a: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初始状态</a:t>
              </a: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0</a:t>
              </a: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的</a:t>
              </a:r>
              <a:r>
                <a:rPr lang="zh-CN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-闭包，令其作为  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1143" name="Rectangle 6"/>
            <p:cNvSpPr/>
            <p:nvPr/>
          </p:nvSpPr>
          <p:spPr>
            <a:xfrm>
              <a:off x="1029" y="1479"/>
              <a:ext cx="1860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marL="342900" indent="-342900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的初始状态：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91144" name="Group 7"/>
            <p:cNvGrpSpPr/>
            <p:nvPr/>
          </p:nvGrpSpPr>
          <p:grpSpPr>
            <a:xfrm>
              <a:off x="2525" y="1570"/>
              <a:ext cx="272" cy="192"/>
              <a:chOff x="4912" y="2368"/>
              <a:chExt cx="272" cy="192"/>
            </a:xfrm>
          </p:grpSpPr>
          <p:sp>
            <p:nvSpPr>
              <p:cNvPr id="91145" name="Rectangle 8"/>
              <p:cNvSpPr/>
              <p:nvPr/>
            </p:nvSpPr>
            <p:spPr>
              <a:xfrm>
                <a:off x="4944" y="2368"/>
                <a:ext cx="24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s</a:t>
                </a:r>
                <a:r>
                  <a:rPr lang="en-US" altLang="zh-CN" sz="3200" baseline="-250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en-US" altLang="zh-CN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1146" name="Rectangle 9"/>
              <p:cNvSpPr/>
              <p:nvPr/>
            </p:nvSpPr>
            <p:spPr>
              <a:xfrm>
                <a:off x="4912" y="2368"/>
                <a:ext cx="240" cy="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5" name="Group 29"/>
          <p:cNvGrpSpPr/>
          <p:nvPr/>
        </p:nvGrpSpPr>
        <p:grpSpPr>
          <a:xfrm>
            <a:off x="3465513" y="3140075"/>
            <a:ext cx="1931987" cy="439738"/>
            <a:chOff x="2183" y="1978"/>
            <a:chExt cx="1217" cy="277"/>
          </a:xfrm>
        </p:grpSpPr>
        <p:sp>
          <p:nvSpPr>
            <p:cNvPr id="91148" name="Rectangle 10"/>
            <p:cNvSpPr/>
            <p:nvPr/>
          </p:nvSpPr>
          <p:spPr>
            <a:xfrm>
              <a:off x="2571" y="1978"/>
              <a:ext cx="829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marL="342900" indent="-342900">
                <a:spcBef>
                  <a:spcPct val="20000"/>
                </a:spcBef>
              </a:pP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= ;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1149" name="Rectangle 11"/>
            <p:cNvSpPr/>
            <p:nvPr/>
          </p:nvSpPr>
          <p:spPr>
            <a:xfrm>
              <a:off x="2183" y="2063"/>
              <a:ext cx="51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T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1150" name="Rectangle 12"/>
            <p:cNvSpPr/>
            <p:nvPr/>
          </p:nvSpPr>
          <p:spPr>
            <a:xfrm>
              <a:off x="2183" y="2023"/>
              <a:ext cx="518" cy="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-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1128713" y="3194050"/>
            <a:ext cx="1560512" cy="411163"/>
            <a:chOff x="711" y="2012"/>
            <a:chExt cx="983" cy="259"/>
          </a:xfrm>
        </p:grpSpPr>
        <p:grpSp>
          <p:nvGrpSpPr>
            <p:cNvPr id="91152" name="Group 13"/>
            <p:cNvGrpSpPr/>
            <p:nvPr/>
          </p:nvGrpSpPr>
          <p:grpSpPr>
            <a:xfrm>
              <a:off x="711" y="2031"/>
              <a:ext cx="240" cy="240"/>
              <a:chOff x="657" y="2032"/>
              <a:chExt cx="240" cy="240"/>
            </a:xfrm>
          </p:grpSpPr>
          <p:sp>
            <p:nvSpPr>
              <p:cNvPr id="91153" name="Rectangle 14"/>
              <p:cNvSpPr/>
              <p:nvPr/>
            </p:nvSpPr>
            <p:spPr>
              <a:xfrm>
                <a:off x="657" y="2080"/>
                <a:ext cx="24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S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91154" name="Rectangle 15"/>
              <p:cNvSpPr/>
              <p:nvPr/>
            </p:nvSpPr>
            <p:spPr>
              <a:xfrm>
                <a:off x="657" y="2032"/>
                <a:ext cx="240" cy="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91155" name="Rectangle 16"/>
            <p:cNvSpPr/>
            <p:nvPr/>
          </p:nvSpPr>
          <p:spPr>
            <a:xfrm>
              <a:off x="951" y="2023"/>
              <a:ext cx="259" cy="2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=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1156" name="Rectangle 17"/>
            <p:cNvSpPr/>
            <p:nvPr/>
          </p:nvSpPr>
          <p:spPr>
            <a:xfrm>
              <a:off x="1187" y="2068"/>
              <a:ext cx="7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{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1157" name="Rectangle 18"/>
            <p:cNvSpPr/>
            <p:nvPr/>
          </p:nvSpPr>
          <p:spPr>
            <a:xfrm>
              <a:off x="1619" y="2068"/>
              <a:ext cx="7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}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91158" name="Group 19"/>
            <p:cNvGrpSpPr/>
            <p:nvPr/>
          </p:nvGrpSpPr>
          <p:grpSpPr>
            <a:xfrm>
              <a:off x="1331" y="2012"/>
              <a:ext cx="240" cy="208"/>
              <a:chOff x="1984" y="3408"/>
              <a:chExt cx="240" cy="208"/>
            </a:xfrm>
          </p:grpSpPr>
          <p:sp>
            <p:nvSpPr>
              <p:cNvPr id="91159" name="Rectangle 20"/>
              <p:cNvSpPr/>
              <p:nvPr/>
            </p:nvSpPr>
            <p:spPr>
              <a:xfrm>
                <a:off x="1984" y="3424"/>
                <a:ext cx="24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s</a:t>
                </a:r>
                <a:r>
                  <a:rPr lang="en-US" altLang="zh-CN" sz="3200" baseline="-250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en-US" altLang="zh-CN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1160" name="Rectangle 21"/>
              <p:cNvSpPr/>
              <p:nvPr/>
            </p:nvSpPr>
            <p:spPr>
              <a:xfrm>
                <a:off x="1984" y="3408"/>
                <a:ext cx="240" cy="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91161" name="Rectangle 22"/>
          <p:cNvSpPr/>
          <p:nvPr/>
        </p:nvSpPr>
        <p:spPr>
          <a:xfrm>
            <a:off x="539750" y="1052513"/>
            <a:ext cx="18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  <a:buSzPct val="90000"/>
            </a:pPr>
            <a:endParaRPr lang="en-US" altLang="zh-CN" sz="3200" dirty="0">
              <a:solidFill>
                <a:srgbClr val="3333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1162" name="Rectangle 23"/>
          <p:cNvSpPr/>
          <p:nvPr/>
        </p:nvSpPr>
        <p:spPr>
          <a:xfrm>
            <a:off x="611188" y="1196975"/>
            <a:ext cx="80645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由</a:t>
            </a: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NFA</a:t>
            </a: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构造</a:t>
            </a: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DFA</a:t>
            </a: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的子集构造算法步骤如下：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1163" name="AutoShape 24">
            <a:hlinkClick r:id="rId1" action="ppaction://hlinksldjump"/>
          </p:cNvPr>
          <p:cNvSpPr/>
          <p:nvPr/>
        </p:nvSpPr>
        <p:spPr>
          <a:xfrm>
            <a:off x="6858000" y="5257800"/>
            <a:ext cx="762000" cy="304800"/>
          </a:xfrm>
          <a:prstGeom prst="curvedDownArrow">
            <a:avLst>
              <a:gd name="adj1" fmla="val 50000"/>
              <a:gd name="adj2" fmla="val 100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91164" name="Rectangle 25"/>
          <p:cNvSpPr>
            <a:spLocks noGrp="1"/>
          </p:cNvSpPr>
          <p:nvPr>
            <p:ph type="title"/>
          </p:nvPr>
        </p:nvSpPr>
        <p:spPr>
          <a:xfrm>
            <a:off x="468313" y="26035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2.4.2 从</a:t>
            </a:r>
            <a:r>
              <a:rPr lang="en-US" altLang="zh-CN" b="1" dirty="0">
                <a:latin typeface="方正舒体" panose="02010601030101010101" pitchFamily="2" charset="-122"/>
              </a:rPr>
              <a:t>NFA</a:t>
            </a:r>
            <a:r>
              <a:rPr lang="zh-CN" altLang="en-US" b="1" dirty="0">
                <a:latin typeface="方正舒体" panose="02010601030101010101" pitchFamily="2" charset="-122"/>
              </a:rPr>
              <a:t> 到</a:t>
            </a:r>
            <a:r>
              <a:rPr lang="en-US" altLang="zh-CN" b="1" dirty="0">
                <a:latin typeface="方正舒体" panose="02010601030101010101" pitchFamily="2" charset="-122"/>
              </a:rPr>
              <a:t>DFA(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9116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9116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3314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2.1 词法分析器的作用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3315" name="Rectangle 11"/>
          <p:cNvSpPr>
            <a:spLocks noGrp="1"/>
          </p:cNvSpPr>
          <p:nvPr>
            <p:ph sz="half" idx="1"/>
          </p:nvPr>
        </p:nvSpPr>
        <p:spPr>
          <a:xfrm>
            <a:off x="566738" y="1196975"/>
            <a:ext cx="3573462" cy="496887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lt"/>
                <a:ea typeface="+mn-ea"/>
                <a:cs typeface="+mn-cs"/>
              </a:rPr>
              <a:t>GJC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对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Java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源程序的词法分析举例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24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Point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  {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 private int  </a:t>
            </a:r>
            <a:r>
              <a:rPr lang="en-US" altLang="zh-CN" sz="24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;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 private int  </a:t>
            </a:r>
            <a:r>
              <a:rPr lang="en-US" altLang="zh-CN" sz="24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;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 public </a:t>
            </a:r>
            <a:r>
              <a:rPr lang="en-US" altLang="zh-CN" sz="24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Point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(int  </a:t>
            </a:r>
            <a:r>
              <a:rPr lang="en-US" altLang="zh-CN" sz="24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initialX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, 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    int  </a:t>
            </a:r>
            <a:r>
              <a:rPr lang="en-US" altLang="zh-CN" sz="24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initialY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)  {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		</a:t>
            </a:r>
            <a:r>
              <a:rPr lang="en-US" altLang="zh-CN" sz="24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 = </a:t>
            </a:r>
            <a:r>
              <a:rPr lang="en-US" altLang="zh-CN" sz="24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initialX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;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		</a:t>
            </a:r>
            <a:r>
              <a:rPr lang="en-US" altLang="zh-CN" sz="24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 = </a:t>
            </a:r>
            <a:r>
              <a:rPr lang="en-US" altLang="zh-CN" sz="24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initialY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;	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	}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}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113676" name="Rectangle 12"/>
          <p:cNvSpPr>
            <a:spLocks noGrp="1"/>
          </p:cNvSpPr>
          <p:nvPr>
            <p:ph sz="half" idx="2"/>
          </p:nvPr>
        </p:nvSpPr>
        <p:spPr>
          <a:xfrm>
            <a:off x="3995738" y="1125538"/>
            <a:ext cx="4897437" cy="5018087"/>
          </a:xfrm>
        </p:spPr>
        <p:txBody>
          <a:bodyPr vert="horz" wrap="square" lIns="91440" tIns="45720" rIns="91440" bIns="45720" anchor="t" anchorCtr="0"/>
          <a:p>
            <a:pPr eaLnBrk="1" hangingPunct="1">
              <a:buSzTx/>
            </a:pPr>
            <a:r>
              <a:rPr lang="zh-CN" altLang="en-US" sz="2000" dirty="0">
                <a:latin typeface="+mn-lt"/>
                <a:ea typeface="+mn-ea"/>
                <a:cs typeface="+mn-cs"/>
              </a:rPr>
              <a:t>词法分析的输出（仅包括单词的类型，词值参照左边）：</a:t>
            </a:r>
            <a:endParaRPr lang="zh-CN" altLang="en-US" sz="2000" dirty="0">
              <a:latin typeface="+mn-lt"/>
              <a:ea typeface="+mn-ea"/>
              <a:cs typeface="+mn-cs"/>
            </a:endParaRPr>
          </a:p>
          <a:p>
            <a:pPr eaLnBrk="1" hangingPunct="1">
              <a:buSzTx/>
            </a:pPr>
            <a:r>
              <a:rPr lang="en-US" altLang="zh-CN" sz="2000" dirty="0">
                <a:latin typeface="+mn-lt"/>
                <a:ea typeface="+mn-ea"/>
                <a:cs typeface="+mn-cs"/>
              </a:rPr>
              <a:t>EOF   PUBLIC   CLASS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        IDENTIFIER 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 LBRACE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PRIVATE  INT </a:t>
            </a:r>
            <a:r>
              <a:rPr lang="en-US" altLang="zh-CN" sz="20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 IDENTIFIER</a:t>
            </a:r>
            <a:endParaRPr lang="en-US" altLang="zh-CN" sz="2000" dirty="0">
              <a:solidFill>
                <a:srgbClr val="FF3399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SEMI  PRIVATE  INT 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        IDENTIFIER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 SEMI   PUBLIC 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        IDENTIFIER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 LPAREN  INT 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        IDENTIFIER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COMMA INT 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        IDENTIFIER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RPAREN LBRACE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        IDENTIFIER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EQ </a:t>
            </a:r>
            <a:r>
              <a:rPr lang="en-US" altLang="zh-CN" sz="20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IDENTIFIER</a:t>
            </a:r>
            <a:endParaRPr lang="en-US" altLang="zh-CN" sz="2000" dirty="0">
              <a:solidFill>
                <a:srgbClr val="FF3399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lt"/>
                <a:ea typeface="+mn-ea"/>
                <a:cs typeface="+mn-cs"/>
              </a:rPr>
              <a:t>        SEMI </a:t>
            </a:r>
            <a:r>
              <a:rPr lang="en-US" altLang="zh-CN" sz="20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IDENTIFIER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EQ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        IDENTIFIER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SEMIR BRACE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lt"/>
                <a:ea typeface="+mn-ea"/>
                <a:cs typeface="+mn-cs"/>
              </a:rPr>
              <a:t>        RBRACE EOF</a:t>
            </a:r>
            <a:endParaRPr lang="en-US" altLang="zh-CN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13317" name="AutoShape 10">
            <a:hlinkClick r:id="rId1" action="ppaction://hlinksldjump"/>
          </p:cNvPr>
          <p:cNvSpPr/>
          <p:nvPr/>
        </p:nvSpPr>
        <p:spPr>
          <a:xfrm>
            <a:off x="395288" y="5876925"/>
            <a:ext cx="936625" cy="288925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331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331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367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>
                                            <p:txEl>
                                              <p:charRg st="2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3676">
                                            <p:txEl>
                                              <p:charRg st="26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>
                                            <p:txEl>
                                              <p:charRg st="47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13676">
                                            <p:txEl>
                                              <p:charRg st="47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>
                                            <p:txEl>
                                              <p:charRg st="7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13676">
                                            <p:txEl>
                                              <p:charRg st="75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>
                                            <p:txEl>
                                              <p:charRg st="10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13676">
                                            <p:txEl>
                                              <p:charRg st="108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>
                                            <p:txEl>
                                              <p:charRg st="136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3676">
                                            <p:txEl>
                                              <p:charRg st="136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>
                                            <p:txEl>
                                              <p:charRg st="171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13676">
                                            <p:txEl>
                                              <p:charRg st="171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>
                                            <p:txEl>
                                              <p:charRg st="204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13676">
                                            <p:txEl>
                                              <p:charRg st="204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>
                                            <p:txEl>
                                              <p:charRg st="234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13676">
                                            <p:txEl>
                                              <p:charRg st="234" end="2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>
                                            <p:txEl>
                                              <p:charRg st="267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13676">
                                            <p:txEl>
                                              <p:charRg st="267" end="3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>
                                            <p:txEl>
                                              <p:charRg st="300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13676">
                                            <p:txEl>
                                              <p:charRg st="300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>
                                            <p:txEl>
                                              <p:charRg st="327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13676">
                                            <p:txEl>
                                              <p:charRg st="327" end="3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>
                                            <p:txEl>
                                              <p:charRg st="358" end="3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113676">
                                            <p:txEl>
                                              <p:charRg st="358" end="3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6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92162" name="Rectangle 2"/>
          <p:cNvSpPr/>
          <p:nvPr/>
        </p:nvSpPr>
        <p:spPr>
          <a:xfrm>
            <a:off x="525463" y="1182688"/>
            <a:ext cx="83629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57200" indent="-457200">
              <a:lnSpc>
                <a:spcPct val="90000"/>
              </a:lnSpc>
              <a:spcBef>
                <a:spcPct val="20000"/>
              </a:spcBef>
              <a:buSzPct val="90000"/>
              <a:buAutoNum type="arabicPeriod" startAt="2"/>
            </a:pPr>
            <a:r>
              <a: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</a:rPr>
              <a:t>对   中尚未标记的状态      =</a:t>
            </a: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i1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,s</a:t>
            </a:r>
            <a:r>
              <a:rPr lang="en-US" altLang="zh-CN" sz="3200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i2</a:t>
            </a: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,…,s</a:t>
            </a:r>
            <a:r>
              <a:rPr lang="en-US" altLang="zh-CN" sz="3200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im</a:t>
            </a: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:  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92163" name="Group 3"/>
          <p:cNvGrpSpPr/>
          <p:nvPr/>
        </p:nvGrpSpPr>
        <p:grpSpPr>
          <a:xfrm>
            <a:off x="1508125" y="1176338"/>
            <a:ext cx="381000" cy="479425"/>
            <a:chOff x="1984" y="3408"/>
            <a:chExt cx="240" cy="208"/>
          </a:xfrm>
        </p:grpSpPr>
        <p:sp>
          <p:nvSpPr>
            <p:cNvPr id="92164" name="Rectangle 4"/>
            <p:cNvSpPr/>
            <p:nvPr/>
          </p:nvSpPr>
          <p:spPr>
            <a:xfrm>
              <a:off x="1984" y="3424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S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2165" name="Rectangle 5"/>
            <p:cNvSpPr/>
            <p:nvPr/>
          </p:nvSpPr>
          <p:spPr>
            <a:xfrm>
              <a:off x="1984" y="3408"/>
              <a:ext cx="240" cy="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-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92166" name="Group 6"/>
          <p:cNvGrpSpPr/>
          <p:nvPr/>
        </p:nvGrpSpPr>
        <p:grpSpPr>
          <a:xfrm>
            <a:off x="5230813" y="1176338"/>
            <a:ext cx="420687" cy="523875"/>
            <a:chOff x="2656" y="2322"/>
            <a:chExt cx="272" cy="222"/>
          </a:xfrm>
        </p:grpSpPr>
        <p:sp>
          <p:nvSpPr>
            <p:cNvPr id="92167" name="Rectangle 7"/>
            <p:cNvSpPr/>
            <p:nvPr/>
          </p:nvSpPr>
          <p:spPr>
            <a:xfrm>
              <a:off x="2688" y="2322"/>
              <a:ext cx="240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i</a:t>
              </a:r>
              <a:endParaRPr lang="en-US" altLang="zh-CN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2168" name="Rectangle 8"/>
            <p:cNvSpPr/>
            <p:nvPr/>
          </p:nvSpPr>
          <p:spPr>
            <a:xfrm>
              <a:off x="2656" y="2360"/>
              <a:ext cx="240" cy="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-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776288" y="1539875"/>
            <a:ext cx="2217737" cy="579438"/>
            <a:chOff x="545" y="768"/>
            <a:chExt cx="1397" cy="365"/>
          </a:xfrm>
        </p:grpSpPr>
        <p:grpSp>
          <p:nvGrpSpPr>
            <p:cNvPr id="92170" name="Group 9"/>
            <p:cNvGrpSpPr/>
            <p:nvPr/>
          </p:nvGrpSpPr>
          <p:grpSpPr>
            <a:xfrm>
              <a:off x="1505" y="821"/>
              <a:ext cx="272" cy="222"/>
              <a:chOff x="2656" y="2322"/>
              <a:chExt cx="272" cy="222"/>
            </a:xfrm>
          </p:grpSpPr>
          <p:sp>
            <p:nvSpPr>
              <p:cNvPr id="92171" name="Rectangle 10"/>
              <p:cNvSpPr/>
              <p:nvPr/>
            </p:nvSpPr>
            <p:spPr>
              <a:xfrm>
                <a:off x="2688" y="2322"/>
                <a:ext cx="240" cy="2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s</a:t>
                </a:r>
                <a:r>
                  <a:rPr lang="en-US" altLang="zh-CN" sz="3200" baseline="-250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i</a:t>
                </a:r>
                <a:endParaRPr lang="en-US" altLang="zh-CN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2172" name="Rectangle 11"/>
              <p:cNvSpPr/>
              <p:nvPr/>
            </p:nvSpPr>
            <p:spPr>
              <a:xfrm>
                <a:off x="2656" y="2360"/>
                <a:ext cx="240" cy="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92173" name="Rectangle 12"/>
            <p:cNvSpPr/>
            <p:nvPr/>
          </p:nvSpPr>
          <p:spPr>
            <a:xfrm>
              <a:off x="545" y="768"/>
              <a:ext cx="139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(1)</a:t>
              </a: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标记      </a:t>
              </a: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;</a:t>
              </a:r>
              <a:endPara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6" name="Group 91"/>
          <p:cNvGrpSpPr/>
          <p:nvPr/>
        </p:nvGrpSpPr>
        <p:grpSpPr>
          <a:xfrm>
            <a:off x="827088" y="2090738"/>
            <a:ext cx="8907462" cy="2043112"/>
            <a:chOff x="521" y="1317"/>
            <a:chExt cx="5611" cy="1287"/>
          </a:xfrm>
        </p:grpSpPr>
        <p:sp>
          <p:nvSpPr>
            <p:cNvPr id="92175" name="Rectangle 13"/>
            <p:cNvSpPr/>
            <p:nvPr/>
          </p:nvSpPr>
          <p:spPr>
            <a:xfrm>
              <a:off x="521" y="1317"/>
              <a:ext cx="5611" cy="1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marL="457200" indent="-457200">
                <a:spcBef>
                  <a:spcPct val="50000"/>
                </a:spcBef>
                <a:buNone/>
              </a:pP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(2)</a:t>
              </a: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对于</a:t>
              </a:r>
              <a:r>
                <a:rPr lang="zh-CN" altLang="en-US" sz="3200" dirty="0">
                  <a:solidFill>
                    <a:srgbClr val="FF3399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每个</a:t>
              </a:r>
              <a:r>
                <a:rPr lang="en-US" altLang="zh-CN" sz="3200" dirty="0">
                  <a:solidFill>
                    <a:srgbClr val="FF3399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a</a:t>
              </a: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及      </a:t>
              </a: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=</a:t>
              </a: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{</a:t>
              </a: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en-US" altLang="zh-CN" sz="3200" baseline="-250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i1</a:t>
              </a: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,s</a:t>
              </a:r>
              <a:r>
                <a:rPr lang="en-US" altLang="zh-CN" sz="3200" baseline="-250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i2</a:t>
              </a: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,…,s</a:t>
              </a:r>
              <a:r>
                <a:rPr lang="en-US" altLang="zh-CN" sz="3200" baseline="-250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im</a:t>
              </a: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}</a:t>
              </a:r>
              <a:endPara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914400" lvl="1" indent="-457200" eaLnBrk="1" hangingPunct="1">
                <a:spcBef>
                  <a:spcPct val="50000"/>
                </a:spcBef>
                <a:buAutoNum type="arabicParenR"/>
              </a:pP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计算</a:t>
              </a: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en-US" altLang="zh-CN" sz="3200" baseline="-250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={t  |</a:t>
              </a: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T(s</a:t>
              </a:r>
              <a:r>
                <a:rPr lang="en-US" altLang="zh-CN" sz="3200" baseline="-250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ij</a:t>
              </a: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,a) = t</a:t>
              </a: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lang="en-US" altLang="zh-CN" sz="28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j[1…m]</a:t>
              </a: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}，</a:t>
              </a:r>
              <a:endPara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914400" lvl="1" indent="-457200" eaLnBrk="1" hangingPunct="1">
                <a:spcBef>
                  <a:spcPct val="50000"/>
                </a:spcBef>
                <a:buAutoNum type="arabicParenR"/>
              </a:pP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计算 </a:t>
              </a: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en-US" altLang="zh-CN" sz="3200" baseline="-250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的</a:t>
              </a:r>
              <a:r>
                <a:rPr lang="zh-CN" altLang="en-US" sz="3200" baseline="-250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zh-CN" sz="3200" dirty="0">
                  <a:solidFill>
                    <a:srgbClr val="030305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r>
                <a:rPr lang="zh-CN" altLang="en-US" sz="3200" dirty="0">
                  <a:solidFill>
                    <a:srgbClr val="030305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-闭包</a:t>
              </a: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en-US" altLang="zh-CN" sz="3200" baseline="-250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; </a:t>
              </a:r>
              <a:endParaRPr lang="zh-CN" altLang="en-US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2176" name="Rectangle 44"/>
            <p:cNvSpPr/>
            <p:nvPr/>
          </p:nvSpPr>
          <p:spPr>
            <a:xfrm>
              <a:off x="2901" y="2232"/>
              <a:ext cx="250" cy="1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-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92177" name="Group 47"/>
            <p:cNvGrpSpPr/>
            <p:nvPr/>
          </p:nvGrpSpPr>
          <p:grpSpPr>
            <a:xfrm>
              <a:off x="2713" y="1322"/>
              <a:ext cx="283" cy="305"/>
              <a:chOff x="2656" y="2322"/>
              <a:chExt cx="272" cy="222"/>
            </a:xfrm>
          </p:grpSpPr>
          <p:sp>
            <p:nvSpPr>
              <p:cNvPr id="92178" name="Rectangle 48"/>
              <p:cNvSpPr/>
              <p:nvPr/>
            </p:nvSpPr>
            <p:spPr>
              <a:xfrm>
                <a:off x="2688" y="2322"/>
                <a:ext cx="240" cy="2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s</a:t>
                </a:r>
                <a:r>
                  <a:rPr lang="en-US" altLang="zh-CN" sz="3200" baseline="-250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i</a:t>
                </a:r>
                <a:endParaRPr lang="en-US" altLang="zh-CN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2179" name="Rectangle 49"/>
              <p:cNvSpPr/>
              <p:nvPr/>
            </p:nvSpPr>
            <p:spPr>
              <a:xfrm>
                <a:off x="2656" y="2360"/>
                <a:ext cx="240" cy="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92180" name="AutoShape 52">
            <a:hlinkClick r:id="rId1" action="ppaction://hlinksldjump"/>
          </p:cNvPr>
          <p:cNvSpPr/>
          <p:nvPr/>
        </p:nvSpPr>
        <p:spPr>
          <a:xfrm>
            <a:off x="6800850" y="5157788"/>
            <a:ext cx="762000" cy="304800"/>
          </a:xfrm>
          <a:prstGeom prst="curvedDownArrow">
            <a:avLst>
              <a:gd name="adj1" fmla="val 50000"/>
              <a:gd name="adj2" fmla="val 100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8" name="组合 58"/>
          <p:cNvGrpSpPr/>
          <p:nvPr/>
        </p:nvGrpSpPr>
        <p:grpSpPr>
          <a:xfrm>
            <a:off x="857250" y="4214813"/>
            <a:ext cx="5724525" cy="593725"/>
            <a:chOff x="857224" y="4277401"/>
            <a:chExt cx="5724525" cy="592959"/>
          </a:xfrm>
        </p:grpSpPr>
        <p:grpSp>
          <p:nvGrpSpPr>
            <p:cNvPr id="92182" name="Group 59"/>
            <p:cNvGrpSpPr/>
            <p:nvPr/>
          </p:nvGrpSpPr>
          <p:grpSpPr>
            <a:xfrm>
              <a:off x="1773819" y="4277401"/>
              <a:ext cx="381847" cy="460677"/>
              <a:chOff x="599" y="4079"/>
              <a:chExt cx="240" cy="209"/>
            </a:xfrm>
          </p:grpSpPr>
          <p:sp>
            <p:nvSpPr>
              <p:cNvPr id="92183" name="Rectangle 60"/>
              <p:cNvSpPr/>
              <p:nvPr/>
            </p:nvSpPr>
            <p:spPr>
              <a:xfrm>
                <a:off x="599" y="4096"/>
                <a:ext cx="24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S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92184" name="Rectangle 61"/>
              <p:cNvSpPr/>
              <p:nvPr/>
            </p:nvSpPr>
            <p:spPr>
              <a:xfrm>
                <a:off x="599" y="4079"/>
                <a:ext cx="240" cy="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92185" name="Group 62"/>
            <p:cNvGrpSpPr/>
            <p:nvPr/>
          </p:nvGrpSpPr>
          <p:grpSpPr>
            <a:xfrm>
              <a:off x="2559787" y="4282616"/>
              <a:ext cx="381847" cy="476323"/>
              <a:chOff x="637" y="4067"/>
              <a:chExt cx="240" cy="210"/>
            </a:xfrm>
          </p:grpSpPr>
          <p:sp>
            <p:nvSpPr>
              <p:cNvPr id="92186" name="Rectangle 63"/>
              <p:cNvSpPr/>
              <p:nvPr/>
            </p:nvSpPr>
            <p:spPr>
              <a:xfrm>
                <a:off x="637" y="4085"/>
                <a:ext cx="24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S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92187" name="Rectangle 64"/>
              <p:cNvSpPr/>
              <p:nvPr/>
            </p:nvSpPr>
            <p:spPr>
              <a:xfrm>
                <a:off x="637" y="4067"/>
                <a:ext cx="240" cy="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92188" name="Group 65"/>
            <p:cNvGrpSpPr/>
            <p:nvPr/>
          </p:nvGrpSpPr>
          <p:grpSpPr>
            <a:xfrm>
              <a:off x="3702147" y="4359106"/>
              <a:ext cx="381847" cy="361588"/>
              <a:chOff x="723" y="4305"/>
              <a:chExt cx="240" cy="208"/>
            </a:xfrm>
          </p:grpSpPr>
          <p:sp>
            <p:nvSpPr>
              <p:cNvPr id="92189" name="Rectangle 66"/>
              <p:cNvSpPr/>
              <p:nvPr/>
            </p:nvSpPr>
            <p:spPr>
              <a:xfrm>
                <a:off x="723" y="4321"/>
                <a:ext cx="24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3200" baseline="-25000" dirty="0">
                    <a:solidFill>
                      <a:srgbClr val="030305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endParaRPr lang="en-US" altLang="zh-CN" sz="3200" baseline="-250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2190" name="Rectangle 67"/>
              <p:cNvSpPr/>
              <p:nvPr/>
            </p:nvSpPr>
            <p:spPr>
              <a:xfrm>
                <a:off x="723" y="4305"/>
                <a:ext cx="240" cy="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92191" name="Rectangle 68"/>
            <p:cNvSpPr/>
            <p:nvPr/>
          </p:nvSpPr>
          <p:spPr>
            <a:xfrm>
              <a:off x="857224" y="4286256"/>
              <a:ext cx="5724525" cy="5841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(3)</a:t>
              </a: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令    </a:t>
              </a: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       {     };</a:t>
              </a:r>
              <a:endPara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2" name="Group 92"/>
          <p:cNvGrpSpPr/>
          <p:nvPr/>
        </p:nvGrpSpPr>
        <p:grpSpPr>
          <a:xfrm>
            <a:off x="863600" y="4783138"/>
            <a:ext cx="5919788" cy="635000"/>
            <a:chOff x="544" y="3013"/>
            <a:chExt cx="3729" cy="400"/>
          </a:xfrm>
        </p:grpSpPr>
        <p:grpSp>
          <p:nvGrpSpPr>
            <p:cNvPr id="92193" name="Group 70"/>
            <p:cNvGrpSpPr/>
            <p:nvPr/>
          </p:nvGrpSpPr>
          <p:grpSpPr>
            <a:xfrm>
              <a:off x="1160" y="3087"/>
              <a:ext cx="240" cy="326"/>
              <a:chOff x="1984" y="3408"/>
              <a:chExt cx="240" cy="208"/>
            </a:xfrm>
          </p:grpSpPr>
          <p:sp>
            <p:nvSpPr>
              <p:cNvPr id="92194" name="Rectangle 71"/>
              <p:cNvSpPr/>
              <p:nvPr/>
            </p:nvSpPr>
            <p:spPr>
              <a:xfrm>
                <a:off x="1984" y="3424"/>
                <a:ext cx="24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T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92195" name="Rectangle 72"/>
              <p:cNvSpPr/>
              <p:nvPr/>
            </p:nvSpPr>
            <p:spPr>
              <a:xfrm>
                <a:off x="1984" y="3408"/>
                <a:ext cx="240" cy="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92196" name="Group 73"/>
            <p:cNvGrpSpPr/>
            <p:nvPr/>
          </p:nvGrpSpPr>
          <p:grpSpPr>
            <a:xfrm>
              <a:off x="1648" y="3087"/>
              <a:ext cx="240" cy="326"/>
              <a:chOff x="1984" y="3408"/>
              <a:chExt cx="240" cy="208"/>
            </a:xfrm>
          </p:grpSpPr>
          <p:sp>
            <p:nvSpPr>
              <p:cNvPr id="92197" name="Rectangle 74"/>
              <p:cNvSpPr/>
              <p:nvPr/>
            </p:nvSpPr>
            <p:spPr>
              <a:xfrm>
                <a:off x="1984" y="3424"/>
                <a:ext cx="24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T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92198" name="Rectangle 75"/>
              <p:cNvSpPr/>
              <p:nvPr/>
            </p:nvSpPr>
            <p:spPr>
              <a:xfrm>
                <a:off x="1984" y="3408"/>
                <a:ext cx="240" cy="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92199" name="Group 76"/>
            <p:cNvGrpSpPr/>
            <p:nvPr/>
          </p:nvGrpSpPr>
          <p:grpSpPr>
            <a:xfrm>
              <a:off x="2313" y="3094"/>
              <a:ext cx="240" cy="299"/>
              <a:chOff x="1984" y="3408"/>
              <a:chExt cx="240" cy="208"/>
            </a:xfrm>
          </p:grpSpPr>
          <p:sp>
            <p:nvSpPr>
              <p:cNvPr id="92200" name="Rectangle 77"/>
              <p:cNvSpPr/>
              <p:nvPr/>
            </p:nvSpPr>
            <p:spPr>
              <a:xfrm>
                <a:off x="1984" y="3424"/>
                <a:ext cx="24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T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92201" name="Rectangle 78"/>
              <p:cNvSpPr/>
              <p:nvPr/>
            </p:nvSpPr>
            <p:spPr>
              <a:xfrm>
                <a:off x="1984" y="3408"/>
                <a:ext cx="240" cy="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92202" name="Group 79"/>
            <p:cNvGrpSpPr/>
            <p:nvPr/>
          </p:nvGrpSpPr>
          <p:grpSpPr>
            <a:xfrm>
              <a:off x="2722" y="3067"/>
              <a:ext cx="272" cy="307"/>
              <a:chOff x="2656" y="2322"/>
              <a:chExt cx="272" cy="222"/>
            </a:xfrm>
          </p:grpSpPr>
          <p:sp>
            <p:nvSpPr>
              <p:cNvPr id="92203" name="Rectangle 80"/>
              <p:cNvSpPr/>
              <p:nvPr/>
            </p:nvSpPr>
            <p:spPr>
              <a:xfrm>
                <a:off x="2688" y="2322"/>
                <a:ext cx="240" cy="2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s</a:t>
                </a:r>
                <a:r>
                  <a:rPr lang="en-US" altLang="zh-CN" sz="3200" baseline="-250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i</a:t>
                </a:r>
                <a:endParaRPr lang="en-US" altLang="zh-CN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2204" name="Rectangle 81"/>
              <p:cNvSpPr/>
              <p:nvPr/>
            </p:nvSpPr>
            <p:spPr>
              <a:xfrm>
                <a:off x="2656" y="2360"/>
                <a:ext cx="240" cy="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92205" name="Rectangle 82"/>
            <p:cNvSpPr/>
            <p:nvPr/>
          </p:nvSpPr>
          <p:spPr>
            <a:xfrm>
              <a:off x="3752" y="3123"/>
              <a:ext cx="240" cy="2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en-US" altLang="zh-CN" sz="3200" baseline="-250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en-US" altLang="zh-CN" sz="3200" baseline="-250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2206" name="Rectangle 83"/>
            <p:cNvSpPr/>
            <p:nvPr/>
          </p:nvSpPr>
          <p:spPr>
            <a:xfrm>
              <a:off x="3712" y="3104"/>
              <a:ext cx="240" cy="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-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2207" name="Rectangle 84"/>
            <p:cNvSpPr/>
            <p:nvPr/>
          </p:nvSpPr>
          <p:spPr>
            <a:xfrm>
              <a:off x="544" y="3013"/>
              <a:ext cx="3729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(4)</a:t>
              </a: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令     =      </a:t>
              </a:r>
              <a:r>
                <a:rPr lang="en-US" altLang="zh-CN" sz="3200" dirty="0">
                  <a:solidFill>
                    <a:srgbClr val="030305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{    (       , a ) =     };</a:t>
              </a:r>
              <a:endPara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06936" name="AutoShape 88"/>
          <p:cNvSpPr/>
          <p:nvPr/>
        </p:nvSpPr>
        <p:spPr>
          <a:xfrm>
            <a:off x="3348038" y="1557338"/>
            <a:ext cx="5329237" cy="1060450"/>
          </a:xfrm>
          <a:prstGeom prst="cloudCallout">
            <a:avLst>
              <a:gd name="adj1" fmla="val -57625"/>
              <a:gd name="adj2" fmla="val -17815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dirty="0">
                <a:solidFill>
                  <a:srgbClr val="FF3399"/>
                </a:solidFill>
                <a:latin typeface="Arial" panose="020B0604020202020204" pitchFamily="34" charset="0"/>
              </a:rPr>
              <a:t>对于标记的状态</a:t>
            </a:r>
            <a:r>
              <a:rPr lang="en-US" altLang="zh-CN" sz="2000" dirty="0">
                <a:solidFill>
                  <a:srgbClr val="FF3399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FF3399"/>
                </a:solidFill>
                <a:latin typeface="Arial" panose="020B0604020202020204" pitchFamily="34" charset="0"/>
              </a:rPr>
              <a:t>求从它出发的转换和转换到达的新状态</a:t>
            </a:r>
            <a:endParaRPr lang="zh-CN" altLang="en-US" sz="2000" dirty="0">
              <a:solidFill>
                <a:srgbClr val="FF3399"/>
              </a:solidFill>
              <a:latin typeface="Arial" panose="020B0604020202020204" pitchFamily="34" charset="0"/>
            </a:endParaRPr>
          </a:p>
        </p:txBody>
      </p:sp>
      <p:sp>
        <p:nvSpPr>
          <p:cNvPr id="92209" name="Rectangle 89"/>
          <p:cNvSpPr>
            <a:spLocks noGrp="1"/>
          </p:cNvSpPr>
          <p:nvPr>
            <p:ph type="title"/>
          </p:nvPr>
        </p:nvSpPr>
        <p:spPr>
          <a:xfrm>
            <a:off x="539750" y="30480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2.4.2 从</a:t>
            </a:r>
            <a:r>
              <a:rPr lang="en-US" altLang="zh-CN" b="1" dirty="0">
                <a:latin typeface="方正舒体" panose="02010601030101010101" pitchFamily="2" charset="-122"/>
              </a:rPr>
              <a:t>NFA</a:t>
            </a:r>
            <a:r>
              <a:rPr lang="zh-CN" altLang="en-US" b="1" dirty="0">
                <a:latin typeface="方正舒体" panose="02010601030101010101" pitchFamily="2" charset="-122"/>
              </a:rPr>
              <a:t> 到</a:t>
            </a:r>
            <a:r>
              <a:rPr lang="en-US" altLang="zh-CN" b="1" dirty="0">
                <a:latin typeface="方正舒体" panose="02010601030101010101" pitchFamily="2" charset="-122"/>
              </a:rPr>
              <a:t>DFA(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92210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92211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06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3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grpSp>
        <p:nvGrpSpPr>
          <p:cNvPr id="2" name="Group 51"/>
          <p:cNvGrpSpPr/>
          <p:nvPr/>
        </p:nvGrpSpPr>
        <p:grpSpPr>
          <a:xfrm>
            <a:off x="452438" y="1484313"/>
            <a:ext cx="8137525" cy="492125"/>
            <a:chOff x="288" y="1920"/>
            <a:chExt cx="5126" cy="310"/>
          </a:xfrm>
        </p:grpSpPr>
        <p:sp>
          <p:nvSpPr>
            <p:cNvPr id="93187" name="Rectangle 34"/>
            <p:cNvSpPr/>
            <p:nvPr/>
          </p:nvSpPr>
          <p:spPr>
            <a:xfrm>
              <a:off x="288" y="1942"/>
              <a:ext cx="51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marL="457200" indent="-457200">
                <a:lnSpc>
                  <a:spcPct val="90000"/>
                </a:lnSpc>
                <a:spcBef>
                  <a:spcPct val="20000"/>
                </a:spcBef>
                <a:buSzPct val="90000"/>
                <a:buAutoNum type="arabicPeriod" startAt="3"/>
              </a:pP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重复步骤2直到     中没有未标记的状态；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93188" name="Group 35"/>
            <p:cNvGrpSpPr/>
            <p:nvPr/>
          </p:nvGrpSpPr>
          <p:grpSpPr>
            <a:xfrm>
              <a:off x="2352" y="1920"/>
              <a:ext cx="239" cy="299"/>
              <a:chOff x="1984" y="3408"/>
              <a:chExt cx="240" cy="208"/>
            </a:xfrm>
          </p:grpSpPr>
          <p:sp>
            <p:nvSpPr>
              <p:cNvPr id="93189" name="Rectangle 36"/>
              <p:cNvSpPr/>
              <p:nvPr/>
            </p:nvSpPr>
            <p:spPr>
              <a:xfrm>
                <a:off x="1984" y="3424"/>
                <a:ext cx="24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S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93190" name="Rectangle 37"/>
              <p:cNvSpPr/>
              <p:nvPr/>
            </p:nvSpPr>
            <p:spPr>
              <a:xfrm>
                <a:off x="1984" y="3408"/>
                <a:ext cx="240" cy="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4" name="Group 52"/>
          <p:cNvGrpSpPr/>
          <p:nvPr/>
        </p:nvGrpSpPr>
        <p:grpSpPr>
          <a:xfrm>
            <a:off x="457200" y="2286000"/>
            <a:ext cx="5543550" cy="457200"/>
            <a:chOff x="288" y="2496"/>
            <a:chExt cx="3492" cy="288"/>
          </a:xfrm>
        </p:grpSpPr>
        <p:sp>
          <p:nvSpPr>
            <p:cNvPr id="93192" name="Rectangle 38"/>
            <p:cNvSpPr/>
            <p:nvPr/>
          </p:nvSpPr>
          <p:spPr>
            <a:xfrm>
              <a:off x="288" y="2496"/>
              <a:ext cx="34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marL="457200" indent="-457200">
                <a:lnSpc>
                  <a:spcPct val="90000"/>
                </a:lnSpc>
                <a:spcBef>
                  <a:spcPct val="20000"/>
                </a:spcBef>
                <a:buSzPct val="90000"/>
                <a:buAutoNum type="arabicPeriod" startAt="4"/>
              </a:pPr>
              <a:r>
                <a:rPr lang="zh-CN" altLang="en-US" sz="3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令     ={        |     </a:t>
              </a: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 A</a:t>
              </a: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 }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93193" name="Group 39"/>
            <p:cNvGrpSpPr/>
            <p:nvPr/>
          </p:nvGrpSpPr>
          <p:grpSpPr>
            <a:xfrm>
              <a:off x="969" y="2531"/>
              <a:ext cx="239" cy="232"/>
              <a:chOff x="1338" y="1955"/>
              <a:chExt cx="239" cy="232"/>
            </a:xfrm>
          </p:grpSpPr>
          <p:sp>
            <p:nvSpPr>
              <p:cNvPr id="93194" name="Rectangle 40"/>
              <p:cNvSpPr/>
              <p:nvPr/>
            </p:nvSpPr>
            <p:spPr>
              <a:xfrm>
                <a:off x="1338" y="1995"/>
                <a:ext cx="239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93195" name="Rectangle 41"/>
              <p:cNvSpPr/>
              <p:nvPr/>
            </p:nvSpPr>
            <p:spPr>
              <a:xfrm>
                <a:off x="1338" y="1955"/>
                <a:ext cx="239" cy="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93196" name="Group 42"/>
            <p:cNvGrpSpPr/>
            <p:nvPr/>
          </p:nvGrpSpPr>
          <p:grpSpPr>
            <a:xfrm>
              <a:off x="1604" y="2531"/>
              <a:ext cx="271" cy="222"/>
              <a:chOff x="1996" y="1888"/>
              <a:chExt cx="271" cy="222"/>
            </a:xfrm>
          </p:grpSpPr>
          <p:sp>
            <p:nvSpPr>
              <p:cNvPr id="93197" name="Rectangle 43"/>
              <p:cNvSpPr/>
              <p:nvPr/>
            </p:nvSpPr>
            <p:spPr>
              <a:xfrm>
                <a:off x="2028" y="1888"/>
                <a:ext cx="239" cy="2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s</a:t>
                </a:r>
                <a:r>
                  <a:rPr lang="en-US" altLang="zh-CN" sz="3200" baseline="-250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i</a:t>
                </a:r>
                <a:endParaRPr lang="en-US" altLang="zh-CN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3198" name="Rectangle 44"/>
              <p:cNvSpPr/>
              <p:nvPr/>
            </p:nvSpPr>
            <p:spPr>
              <a:xfrm>
                <a:off x="1996" y="1902"/>
                <a:ext cx="239" cy="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93199" name="Group 45"/>
            <p:cNvGrpSpPr/>
            <p:nvPr/>
          </p:nvGrpSpPr>
          <p:grpSpPr>
            <a:xfrm>
              <a:off x="2076" y="2553"/>
              <a:ext cx="271" cy="222"/>
              <a:chOff x="2426" y="1888"/>
              <a:chExt cx="271" cy="222"/>
            </a:xfrm>
          </p:grpSpPr>
          <p:sp>
            <p:nvSpPr>
              <p:cNvPr id="93200" name="Rectangle 46"/>
              <p:cNvSpPr/>
              <p:nvPr/>
            </p:nvSpPr>
            <p:spPr>
              <a:xfrm>
                <a:off x="2458" y="1888"/>
                <a:ext cx="239" cy="2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s</a:t>
                </a:r>
                <a:r>
                  <a:rPr lang="en-US" altLang="zh-CN" sz="3200" baseline="-250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i</a:t>
                </a:r>
                <a:endParaRPr lang="en-US" altLang="zh-CN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3201" name="Rectangle 47"/>
              <p:cNvSpPr/>
              <p:nvPr/>
            </p:nvSpPr>
            <p:spPr>
              <a:xfrm>
                <a:off x="2426" y="1894"/>
                <a:ext cx="239" cy="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-</a:t>
                </a:r>
                <a:endPara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93202" name="AutoShape 48">
            <a:hlinkClick r:id="rId1" action="ppaction://hlinksldjump"/>
          </p:cNvPr>
          <p:cNvSpPr/>
          <p:nvPr/>
        </p:nvSpPr>
        <p:spPr>
          <a:xfrm>
            <a:off x="6858000" y="5257800"/>
            <a:ext cx="762000" cy="304800"/>
          </a:xfrm>
          <a:prstGeom prst="curvedDownArrow">
            <a:avLst>
              <a:gd name="adj1" fmla="val 50000"/>
              <a:gd name="adj2" fmla="val 100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9320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93204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60"/>
          <p:cNvGrpSpPr/>
          <p:nvPr/>
        </p:nvGrpSpPr>
        <p:grpSpPr>
          <a:xfrm>
            <a:off x="5724525" y="3602038"/>
            <a:ext cx="2155825" cy="533400"/>
            <a:chOff x="3606" y="2704"/>
            <a:chExt cx="1358" cy="336"/>
          </a:xfrm>
        </p:grpSpPr>
        <p:sp>
          <p:nvSpPr>
            <p:cNvPr id="94210" name="Oval 3"/>
            <p:cNvSpPr/>
            <p:nvPr/>
          </p:nvSpPr>
          <p:spPr>
            <a:xfrm>
              <a:off x="4604" y="2704"/>
              <a:ext cx="360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4211" name="Line 7"/>
            <p:cNvSpPr/>
            <p:nvPr/>
          </p:nvSpPr>
          <p:spPr>
            <a:xfrm flipV="1">
              <a:off x="3606" y="2886"/>
              <a:ext cx="1015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3" name="Group 56"/>
          <p:cNvGrpSpPr/>
          <p:nvPr/>
        </p:nvGrpSpPr>
        <p:grpSpPr>
          <a:xfrm>
            <a:off x="4716463" y="3644900"/>
            <a:ext cx="1063625" cy="533400"/>
            <a:chOff x="1881" y="3203"/>
            <a:chExt cx="670" cy="336"/>
          </a:xfrm>
        </p:grpSpPr>
        <p:sp>
          <p:nvSpPr>
            <p:cNvPr id="94213" name="Oval 3"/>
            <p:cNvSpPr/>
            <p:nvPr/>
          </p:nvSpPr>
          <p:spPr>
            <a:xfrm>
              <a:off x="2191" y="3203"/>
              <a:ext cx="360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4214" name="Line 7"/>
            <p:cNvSpPr/>
            <p:nvPr/>
          </p:nvSpPr>
          <p:spPr>
            <a:xfrm>
              <a:off x="1881" y="3371"/>
              <a:ext cx="28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942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608013"/>
            <a:ext cx="7199313" cy="1152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例，考虑下图中的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NFA,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试构造与之等价的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DFA。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4217" name="Oval 3"/>
          <p:cNvSpPr/>
          <p:nvPr/>
        </p:nvSpPr>
        <p:spPr>
          <a:xfrm>
            <a:off x="3203575" y="1989138"/>
            <a:ext cx="571500" cy="533400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zh-CN" altLang="en-US" sz="3200" baseline="-250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94218" name="Group 4"/>
          <p:cNvGrpSpPr/>
          <p:nvPr/>
        </p:nvGrpSpPr>
        <p:grpSpPr>
          <a:xfrm>
            <a:off x="7145338" y="2011363"/>
            <a:ext cx="581025" cy="533400"/>
            <a:chOff x="2208" y="2832"/>
            <a:chExt cx="480" cy="432"/>
          </a:xfrm>
        </p:grpSpPr>
        <p:sp>
          <p:nvSpPr>
            <p:cNvPr id="94219" name="Oval 5"/>
            <p:cNvSpPr/>
            <p:nvPr/>
          </p:nvSpPr>
          <p:spPr>
            <a:xfrm>
              <a:off x="2208" y="2832"/>
              <a:ext cx="480" cy="432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4220" name="Oval 6"/>
            <p:cNvSpPr/>
            <p:nvPr/>
          </p:nvSpPr>
          <p:spPr>
            <a:xfrm>
              <a:off x="2304" y="2928"/>
              <a:ext cx="288" cy="240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94221" name="Line 7"/>
          <p:cNvSpPr/>
          <p:nvPr/>
        </p:nvSpPr>
        <p:spPr>
          <a:xfrm>
            <a:off x="2700338" y="2255838"/>
            <a:ext cx="4572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4222" name="Line 8"/>
          <p:cNvSpPr/>
          <p:nvPr/>
        </p:nvSpPr>
        <p:spPr>
          <a:xfrm>
            <a:off x="3767138" y="2265363"/>
            <a:ext cx="8382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4223" name="Oval 9"/>
          <p:cNvSpPr/>
          <p:nvPr/>
        </p:nvSpPr>
        <p:spPr>
          <a:xfrm>
            <a:off x="4592638" y="2011363"/>
            <a:ext cx="571500" cy="533400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zh-CN" altLang="en-US" sz="3200" baseline="-250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224" name="Line 10"/>
          <p:cNvSpPr/>
          <p:nvPr/>
        </p:nvSpPr>
        <p:spPr>
          <a:xfrm>
            <a:off x="6713538" y="2290763"/>
            <a:ext cx="4572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4225" name="Rectangle 11"/>
          <p:cNvSpPr/>
          <p:nvPr/>
        </p:nvSpPr>
        <p:spPr>
          <a:xfrm>
            <a:off x="5583238" y="1935163"/>
            <a:ext cx="119062" cy="2365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226" name="Rectangle 12"/>
          <p:cNvSpPr/>
          <p:nvPr/>
        </p:nvSpPr>
        <p:spPr>
          <a:xfrm>
            <a:off x="6865938" y="1985963"/>
            <a:ext cx="119062" cy="2365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zh-CN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227" name="Oval 13"/>
          <p:cNvSpPr/>
          <p:nvPr/>
        </p:nvSpPr>
        <p:spPr>
          <a:xfrm>
            <a:off x="6116638" y="2011363"/>
            <a:ext cx="571500" cy="533400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zh-CN" altLang="en-US" sz="3200" baseline="-250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228" name="Rectangle 14"/>
          <p:cNvSpPr/>
          <p:nvPr/>
        </p:nvSpPr>
        <p:spPr>
          <a:xfrm>
            <a:off x="4148138" y="1884363"/>
            <a:ext cx="119062" cy="2365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zh-CN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229" name="Line 15"/>
          <p:cNvSpPr/>
          <p:nvPr/>
        </p:nvSpPr>
        <p:spPr>
          <a:xfrm>
            <a:off x="5202238" y="2316163"/>
            <a:ext cx="9144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94230" name="AutoShape 16"/>
          <p:cNvCxnSpPr>
            <a:stCxn id="94227" idx="0"/>
            <a:endCxn id="94223" idx="0"/>
          </p:cNvCxnSpPr>
          <p:nvPr/>
        </p:nvCxnSpPr>
        <p:spPr>
          <a:xfrm rot="-5400000" flipH="1" flipV="1">
            <a:off x="5638800" y="1249363"/>
            <a:ext cx="1588" cy="1524000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231" name="Rectangle 17"/>
          <p:cNvSpPr/>
          <p:nvPr/>
        </p:nvSpPr>
        <p:spPr>
          <a:xfrm>
            <a:off x="5583238" y="1528763"/>
            <a:ext cx="119062" cy="2365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zh-CN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94232" name="AutoShape 18"/>
          <p:cNvCxnSpPr>
            <a:stCxn id="94217" idx="4"/>
            <a:endCxn id="94219" idx="4"/>
          </p:cNvCxnSpPr>
          <p:nvPr/>
        </p:nvCxnSpPr>
        <p:spPr>
          <a:xfrm rot="-5400000" flipH="1">
            <a:off x="5451475" y="560388"/>
            <a:ext cx="22225" cy="3946525"/>
          </a:xfrm>
          <a:prstGeom prst="curvedConnector3">
            <a:avLst>
              <a:gd name="adj1" fmla="val 1128569"/>
            </a:avLst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233" name="Rectangle 19"/>
          <p:cNvSpPr/>
          <p:nvPr/>
        </p:nvSpPr>
        <p:spPr>
          <a:xfrm>
            <a:off x="5278438" y="2773363"/>
            <a:ext cx="119062" cy="2365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zh-CN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234" name="Rectangle 20"/>
          <p:cNvSpPr/>
          <p:nvPr/>
        </p:nvSpPr>
        <p:spPr>
          <a:xfrm>
            <a:off x="471488" y="2860675"/>
            <a:ext cx="136366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状态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94235" name="Line 21"/>
          <p:cNvSpPr/>
          <p:nvPr/>
        </p:nvSpPr>
        <p:spPr>
          <a:xfrm>
            <a:off x="395288" y="3394075"/>
            <a:ext cx="38862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36" name="Line 22"/>
          <p:cNvSpPr/>
          <p:nvPr/>
        </p:nvSpPr>
        <p:spPr>
          <a:xfrm>
            <a:off x="2268538" y="2708275"/>
            <a:ext cx="0" cy="220980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37" name="Line 23"/>
          <p:cNvSpPr/>
          <p:nvPr/>
        </p:nvSpPr>
        <p:spPr>
          <a:xfrm>
            <a:off x="395288" y="3927475"/>
            <a:ext cx="38862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38" name="Line 24"/>
          <p:cNvSpPr/>
          <p:nvPr/>
        </p:nvSpPr>
        <p:spPr>
          <a:xfrm>
            <a:off x="407988" y="4486275"/>
            <a:ext cx="38862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39" name="Line 25"/>
          <p:cNvSpPr/>
          <p:nvPr/>
        </p:nvSpPr>
        <p:spPr>
          <a:xfrm>
            <a:off x="788988" y="2759075"/>
            <a:ext cx="1447800" cy="60960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40" name="Rectangle 26"/>
          <p:cNvSpPr/>
          <p:nvPr/>
        </p:nvSpPr>
        <p:spPr>
          <a:xfrm>
            <a:off x="979488" y="2492375"/>
            <a:ext cx="169545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终结符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8923" name="Rectangle 27"/>
          <p:cNvSpPr/>
          <p:nvPr/>
        </p:nvSpPr>
        <p:spPr>
          <a:xfrm>
            <a:off x="2771775" y="2852738"/>
            <a:ext cx="576263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a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8924" name="Rectangle 28">
            <a:hlinkClick r:id="rId1" action="ppaction://hlinksldjump"/>
          </p:cNvPr>
          <p:cNvSpPr/>
          <p:nvPr/>
        </p:nvSpPr>
        <p:spPr>
          <a:xfrm>
            <a:off x="685800" y="3352800"/>
            <a:ext cx="1905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3200" dirty="0">
                <a:solidFill>
                  <a:srgbClr val="FF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,2,4}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8925" name="Rectangle 29">
            <a:hlinkClick r:id="rId1" action="ppaction://hlinksldjump"/>
          </p:cNvPr>
          <p:cNvSpPr/>
          <p:nvPr/>
        </p:nvSpPr>
        <p:spPr>
          <a:xfrm>
            <a:off x="2339975" y="3352800"/>
            <a:ext cx="198596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3200" dirty="0">
                <a:solidFill>
                  <a:srgbClr val="FF0066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,2,4}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8926" name="Rectangle 30">
            <a:hlinkClick r:id="rId1" action="ppaction://hlinksldjump"/>
          </p:cNvPr>
          <p:cNvSpPr/>
          <p:nvPr/>
        </p:nvSpPr>
        <p:spPr>
          <a:xfrm>
            <a:off x="730250" y="3933825"/>
            <a:ext cx="181451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3200" dirty="0">
                <a:solidFill>
                  <a:srgbClr val="FF0066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,2,4}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8927" name="Rectangle 31">
            <a:hlinkClick r:id="rId1" action="ppaction://hlinksldjump"/>
          </p:cNvPr>
          <p:cNvSpPr/>
          <p:nvPr/>
        </p:nvSpPr>
        <p:spPr>
          <a:xfrm>
            <a:off x="2339975" y="4005263"/>
            <a:ext cx="212883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3200" dirty="0">
                <a:solidFill>
                  <a:srgbClr val="FF0066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,2,4}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grpSp>
        <p:nvGrpSpPr>
          <p:cNvPr id="6" name="Group 35"/>
          <p:cNvGrpSpPr/>
          <p:nvPr/>
        </p:nvGrpSpPr>
        <p:grpSpPr>
          <a:xfrm>
            <a:off x="7308850" y="3602038"/>
            <a:ext cx="581025" cy="533400"/>
            <a:chOff x="2208" y="2832"/>
            <a:chExt cx="480" cy="432"/>
          </a:xfrm>
        </p:grpSpPr>
        <p:sp>
          <p:nvSpPr>
            <p:cNvPr id="94247" name="Oval 36"/>
            <p:cNvSpPr/>
            <p:nvPr/>
          </p:nvSpPr>
          <p:spPr>
            <a:xfrm>
              <a:off x="2208" y="2832"/>
              <a:ext cx="480" cy="432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4248" name="Oval 37"/>
            <p:cNvSpPr/>
            <p:nvPr/>
          </p:nvSpPr>
          <p:spPr>
            <a:xfrm>
              <a:off x="2304" y="2928"/>
              <a:ext cx="288" cy="240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7" name="Group 48"/>
          <p:cNvGrpSpPr/>
          <p:nvPr/>
        </p:nvGrpSpPr>
        <p:grpSpPr>
          <a:xfrm>
            <a:off x="4572000" y="3644900"/>
            <a:ext cx="1190625" cy="533400"/>
            <a:chOff x="2862" y="2299"/>
            <a:chExt cx="750" cy="336"/>
          </a:xfrm>
        </p:grpSpPr>
        <p:grpSp>
          <p:nvGrpSpPr>
            <p:cNvPr id="94250" name="Group 32"/>
            <p:cNvGrpSpPr/>
            <p:nvPr/>
          </p:nvGrpSpPr>
          <p:grpSpPr>
            <a:xfrm>
              <a:off x="3246" y="2299"/>
              <a:ext cx="366" cy="336"/>
              <a:chOff x="2208" y="2832"/>
              <a:chExt cx="480" cy="432"/>
            </a:xfrm>
          </p:grpSpPr>
          <p:sp>
            <p:nvSpPr>
              <p:cNvPr id="94251" name="Oval 33"/>
              <p:cNvSpPr/>
              <p:nvPr/>
            </p:nvSpPr>
            <p:spPr>
              <a:xfrm>
                <a:off x="2208" y="2832"/>
                <a:ext cx="480" cy="43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94252" name="Oval 34"/>
              <p:cNvSpPr/>
              <p:nvPr/>
            </p:nvSpPr>
            <p:spPr>
              <a:xfrm>
                <a:off x="2304" y="2928"/>
                <a:ext cx="288" cy="2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SzPct val="90000"/>
                </a:pPr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0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94253" name="Line 38"/>
            <p:cNvSpPr/>
            <p:nvPr/>
          </p:nvSpPr>
          <p:spPr>
            <a:xfrm>
              <a:off x="2862" y="2467"/>
              <a:ext cx="384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9" name="Group 49"/>
          <p:cNvGrpSpPr/>
          <p:nvPr/>
        </p:nvGrpSpPr>
        <p:grpSpPr>
          <a:xfrm>
            <a:off x="5762625" y="3573463"/>
            <a:ext cx="1524000" cy="304800"/>
            <a:chOff x="3630" y="2251"/>
            <a:chExt cx="960" cy="192"/>
          </a:xfrm>
        </p:grpSpPr>
        <p:sp>
          <p:nvSpPr>
            <p:cNvPr id="94255" name="Line 39"/>
            <p:cNvSpPr/>
            <p:nvPr/>
          </p:nvSpPr>
          <p:spPr>
            <a:xfrm>
              <a:off x="3630" y="2443"/>
              <a:ext cx="960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4256" name="Rectangle 40"/>
            <p:cNvSpPr/>
            <p:nvPr/>
          </p:nvSpPr>
          <p:spPr>
            <a:xfrm>
              <a:off x="4014" y="2251"/>
              <a:ext cx="7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cxnSp>
        <p:nvCxnSpPr>
          <p:cNvPr id="208937" name="AutoShape 41"/>
          <p:cNvCxnSpPr>
            <a:stCxn id="94247" idx="0"/>
            <a:endCxn id="94247" idx="6"/>
          </p:cNvCxnSpPr>
          <p:nvPr/>
        </p:nvCxnSpPr>
        <p:spPr>
          <a:xfrm rot="5400000" flipV="1">
            <a:off x="7610475" y="3590925"/>
            <a:ext cx="266700" cy="288925"/>
          </a:xfrm>
          <a:prstGeom prst="curvedConnector4">
            <a:avLst>
              <a:gd name="adj1" fmla="val -85713"/>
              <a:gd name="adj2" fmla="val 178690"/>
            </a:avLst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938" name="Rectangle 42"/>
          <p:cNvSpPr/>
          <p:nvPr/>
        </p:nvSpPr>
        <p:spPr>
          <a:xfrm>
            <a:off x="7896225" y="3192463"/>
            <a:ext cx="119063" cy="2365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259" name="AutoShape 43">
            <a:hlinkClick r:id="rId2" action="ppaction://hlinksldjump"/>
          </p:cNvPr>
          <p:cNvSpPr/>
          <p:nvPr/>
        </p:nvSpPr>
        <p:spPr>
          <a:xfrm>
            <a:off x="4787900" y="5013325"/>
            <a:ext cx="863600" cy="431800"/>
          </a:xfrm>
          <a:prstGeom prst="curvedUpArrow">
            <a:avLst>
              <a:gd name="adj1" fmla="val 40000"/>
              <a:gd name="adj2" fmla="val 80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94260" name="AutoShape 44">
            <a:hlinkClick r:id="rId3" action="ppaction://hlinksldjump"/>
          </p:cNvPr>
          <p:cNvSpPr/>
          <p:nvPr/>
        </p:nvSpPr>
        <p:spPr>
          <a:xfrm>
            <a:off x="5724525" y="5229225"/>
            <a:ext cx="936625" cy="431800"/>
          </a:xfrm>
          <a:prstGeom prst="curvedUpArrow">
            <a:avLst>
              <a:gd name="adj1" fmla="val 43382"/>
              <a:gd name="adj2" fmla="val 86764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94261" name="AutoShape 45">
            <a:hlinkClick r:id="rId4" action="ppaction://hlinksldjump"/>
          </p:cNvPr>
          <p:cNvSpPr/>
          <p:nvPr/>
        </p:nvSpPr>
        <p:spPr>
          <a:xfrm>
            <a:off x="6732588" y="5445125"/>
            <a:ext cx="865187" cy="433388"/>
          </a:xfrm>
          <a:prstGeom prst="curvedUpArrow">
            <a:avLst>
              <a:gd name="adj1" fmla="val 39926"/>
              <a:gd name="adj2" fmla="val 79853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08942" name="Rectangle 46"/>
          <p:cNvSpPr/>
          <p:nvPr/>
        </p:nvSpPr>
        <p:spPr>
          <a:xfrm>
            <a:off x="152400" y="33528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0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8943" name="Rectangle 47"/>
          <p:cNvSpPr/>
          <p:nvPr/>
        </p:nvSpPr>
        <p:spPr>
          <a:xfrm>
            <a:off x="152400" y="38862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1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9426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9426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20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20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2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2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23" grpId="0"/>
      <p:bldP spid="208924" grpId="0"/>
      <p:bldP spid="208925" grpId="0"/>
      <p:bldP spid="208926" grpId="0"/>
      <p:bldP spid="208927" grpId="0"/>
      <p:bldP spid="208938" grpId="0"/>
      <p:bldP spid="208942" grpId="0"/>
      <p:bldP spid="20894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02405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576263"/>
            <a:ext cx="7127875" cy="1079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例，考虑下图中的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NFA,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试构造与之等价的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DFA。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09923" name="Rectangle 3"/>
          <p:cNvSpPr/>
          <p:nvPr/>
        </p:nvSpPr>
        <p:spPr>
          <a:xfrm>
            <a:off x="6215063" y="3630613"/>
            <a:ext cx="228600" cy="1651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marL="457200" indent="-457200"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a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9924" name="Rectangle 4"/>
          <p:cNvSpPr/>
          <p:nvPr/>
        </p:nvSpPr>
        <p:spPr>
          <a:xfrm>
            <a:off x="7408863" y="3719513"/>
            <a:ext cx="304800" cy="1651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marL="457200" indent="-457200"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b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9925" name="Line 5"/>
          <p:cNvSpPr/>
          <p:nvPr/>
        </p:nvSpPr>
        <p:spPr>
          <a:xfrm flipV="1">
            <a:off x="6215063" y="3757613"/>
            <a:ext cx="457200" cy="22860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9926" name="Line 6"/>
          <p:cNvSpPr/>
          <p:nvPr/>
        </p:nvSpPr>
        <p:spPr>
          <a:xfrm>
            <a:off x="7273925" y="3770313"/>
            <a:ext cx="388938" cy="29210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5239" name="Line 7"/>
          <p:cNvSpPr/>
          <p:nvPr/>
        </p:nvSpPr>
        <p:spPr>
          <a:xfrm>
            <a:off x="684213" y="2895600"/>
            <a:ext cx="38862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240" name="Line 8"/>
          <p:cNvSpPr/>
          <p:nvPr/>
        </p:nvSpPr>
        <p:spPr>
          <a:xfrm>
            <a:off x="2263775" y="2205038"/>
            <a:ext cx="0" cy="259080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241" name="Line 9"/>
          <p:cNvSpPr/>
          <p:nvPr/>
        </p:nvSpPr>
        <p:spPr>
          <a:xfrm>
            <a:off x="684213" y="3429000"/>
            <a:ext cx="38862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242" name="Line 10"/>
          <p:cNvSpPr/>
          <p:nvPr/>
        </p:nvSpPr>
        <p:spPr>
          <a:xfrm>
            <a:off x="696913" y="3987800"/>
            <a:ext cx="38862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243" name="Line 11"/>
          <p:cNvSpPr/>
          <p:nvPr/>
        </p:nvSpPr>
        <p:spPr>
          <a:xfrm>
            <a:off x="684213" y="4470400"/>
            <a:ext cx="38862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244" name="Line 12"/>
          <p:cNvSpPr/>
          <p:nvPr/>
        </p:nvSpPr>
        <p:spPr>
          <a:xfrm>
            <a:off x="3635375" y="2205038"/>
            <a:ext cx="0" cy="259080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245" name="Line 13"/>
          <p:cNvSpPr/>
          <p:nvPr/>
        </p:nvSpPr>
        <p:spPr>
          <a:xfrm>
            <a:off x="836613" y="2247900"/>
            <a:ext cx="1431925" cy="604838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246" name="Rectangle 14"/>
          <p:cNvSpPr/>
          <p:nvPr/>
        </p:nvSpPr>
        <p:spPr>
          <a:xfrm>
            <a:off x="735013" y="2413000"/>
            <a:ext cx="122396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状态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95247" name="Rectangle 15"/>
          <p:cNvSpPr/>
          <p:nvPr/>
        </p:nvSpPr>
        <p:spPr>
          <a:xfrm>
            <a:off x="900113" y="1989138"/>
            <a:ext cx="20034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终结符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9936" name="Rectangle 16"/>
          <p:cNvSpPr/>
          <p:nvPr/>
        </p:nvSpPr>
        <p:spPr>
          <a:xfrm>
            <a:off x="2798763" y="2357438"/>
            <a:ext cx="477837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a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9937" name="Rectangle 17"/>
          <p:cNvSpPr/>
          <p:nvPr/>
        </p:nvSpPr>
        <p:spPr>
          <a:xfrm>
            <a:off x="3657600" y="2362200"/>
            <a:ext cx="76993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b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9938" name="Rectangle 18"/>
          <p:cNvSpPr/>
          <p:nvPr/>
        </p:nvSpPr>
        <p:spPr>
          <a:xfrm>
            <a:off x="762000" y="2971800"/>
            <a:ext cx="114617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{0}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9939" name="Rectangle 19"/>
          <p:cNvSpPr/>
          <p:nvPr/>
        </p:nvSpPr>
        <p:spPr>
          <a:xfrm>
            <a:off x="762000" y="3505200"/>
            <a:ext cx="136207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{1,2}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9940" name="Rectangle 20"/>
          <p:cNvSpPr/>
          <p:nvPr/>
        </p:nvSpPr>
        <p:spPr>
          <a:xfrm>
            <a:off x="2484438" y="2852738"/>
            <a:ext cx="1214437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{1,2}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9941" name="Rectangle 21"/>
          <p:cNvSpPr/>
          <p:nvPr/>
        </p:nvSpPr>
        <p:spPr>
          <a:xfrm>
            <a:off x="3505200" y="3505200"/>
            <a:ext cx="1066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{1}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9942" name="Rectangle 22"/>
          <p:cNvSpPr/>
          <p:nvPr/>
        </p:nvSpPr>
        <p:spPr>
          <a:xfrm>
            <a:off x="3657600" y="2870200"/>
            <a:ext cx="457200" cy="431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9943" name="Rectangle 23"/>
          <p:cNvSpPr/>
          <p:nvPr/>
        </p:nvSpPr>
        <p:spPr>
          <a:xfrm>
            <a:off x="2627313" y="3500438"/>
            <a:ext cx="936625" cy="431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9944" name="Rectangle 24"/>
          <p:cNvSpPr/>
          <p:nvPr/>
        </p:nvSpPr>
        <p:spPr>
          <a:xfrm>
            <a:off x="762000" y="4038600"/>
            <a:ext cx="114617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{1}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9945" name="Rectangle 25"/>
          <p:cNvSpPr/>
          <p:nvPr/>
        </p:nvSpPr>
        <p:spPr>
          <a:xfrm>
            <a:off x="2646363" y="4033838"/>
            <a:ext cx="457200" cy="431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9946" name="Rectangle 26"/>
          <p:cNvSpPr/>
          <p:nvPr/>
        </p:nvSpPr>
        <p:spPr>
          <a:xfrm>
            <a:off x="3657600" y="4038600"/>
            <a:ext cx="769938" cy="431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95259" name="Group 27"/>
          <p:cNvGrpSpPr/>
          <p:nvPr/>
        </p:nvGrpSpPr>
        <p:grpSpPr>
          <a:xfrm>
            <a:off x="5292725" y="1484313"/>
            <a:ext cx="2794000" cy="1409700"/>
            <a:chOff x="1819" y="2888"/>
            <a:chExt cx="1760" cy="888"/>
          </a:xfrm>
        </p:grpSpPr>
        <p:sp>
          <p:nvSpPr>
            <p:cNvPr id="95260" name="Oval 28"/>
            <p:cNvSpPr/>
            <p:nvPr/>
          </p:nvSpPr>
          <p:spPr>
            <a:xfrm>
              <a:off x="2124" y="3216"/>
              <a:ext cx="360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marL="457200" indent="-457200"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95261" name="Group 29"/>
            <p:cNvGrpSpPr/>
            <p:nvPr/>
          </p:nvGrpSpPr>
          <p:grpSpPr>
            <a:xfrm>
              <a:off x="3213" y="3216"/>
              <a:ext cx="366" cy="336"/>
              <a:chOff x="2208" y="2832"/>
              <a:chExt cx="480" cy="432"/>
            </a:xfrm>
          </p:grpSpPr>
          <p:sp>
            <p:nvSpPr>
              <p:cNvPr id="95262" name="Oval 30"/>
              <p:cNvSpPr/>
              <p:nvPr/>
            </p:nvSpPr>
            <p:spPr>
              <a:xfrm>
                <a:off x="2208" y="2832"/>
                <a:ext cx="480" cy="432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95263" name="Oval 31"/>
              <p:cNvSpPr/>
              <p:nvPr/>
            </p:nvSpPr>
            <p:spPr>
              <a:xfrm>
                <a:off x="2304" y="2928"/>
                <a:ext cx="288" cy="2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marL="457200" indent="-457200" algn="ctr">
                  <a:spcBef>
                    <a:spcPct val="20000"/>
                  </a:spcBef>
                  <a:buSzPct val="90000"/>
                </a:pPr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1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95264" name="Line 32"/>
            <p:cNvSpPr/>
            <p:nvPr/>
          </p:nvSpPr>
          <p:spPr>
            <a:xfrm>
              <a:off x="1819" y="3384"/>
              <a:ext cx="28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cxnSp>
          <p:nvCxnSpPr>
            <p:cNvPr id="95265" name="AutoShape 33"/>
            <p:cNvCxnSpPr>
              <a:stCxn id="95260" idx="4"/>
              <a:endCxn id="95262" idx="4"/>
            </p:cNvCxnSpPr>
            <p:nvPr/>
          </p:nvCxnSpPr>
          <p:spPr>
            <a:xfrm rot="-5400000" flipH="1">
              <a:off x="2848" y="3005"/>
              <a:ext cx="1" cy="1092"/>
            </a:xfrm>
            <a:prstGeom prst="curvedConnector3">
              <a:avLst>
                <a:gd name="adj1" fmla="val 14400005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5266" name="Rectangle 34"/>
            <p:cNvSpPr/>
            <p:nvPr/>
          </p:nvSpPr>
          <p:spPr>
            <a:xfrm>
              <a:off x="2683" y="3672"/>
              <a:ext cx="240" cy="1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marL="457200" indent="-457200"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a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5267" name="Oval 35"/>
            <p:cNvSpPr/>
            <p:nvPr/>
          </p:nvSpPr>
          <p:spPr>
            <a:xfrm>
              <a:off x="2640" y="2888"/>
              <a:ext cx="360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marL="457200" indent="-457200"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5268" name="Rectangle 36"/>
            <p:cNvSpPr/>
            <p:nvPr/>
          </p:nvSpPr>
          <p:spPr>
            <a:xfrm>
              <a:off x="2352" y="2992"/>
              <a:ext cx="144" cy="1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marL="457200" indent="-457200"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a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5269" name="Rectangle 37"/>
            <p:cNvSpPr/>
            <p:nvPr/>
          </p:nvSpPr>
          <p:spPr>
            <a:xfrm>
              <a:off x="3104" y="3048"/>
              <a:ext cx="192" cy="1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marL="457200" indent="-457200"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b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5270" name="Line 38"/>
            <p:cNvSpPr/>
            <p:nvPr/>
          </p:nvSpPr>
          <p:spPr>
            <a:xfrm flipV="1">
              <a:off x="2352" y="3072"/>
              <a:ext cx="288" cy="144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5271" name="Line 39"/>
            <p:cNvSpPr/>
            <p:nvPr/>
          </p:nvSpPr>
          <p:spPr>
            <a:xfrm>
              <a:off x="2976" y="3120"/>
              <a:ext cx="288" cy="144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4" name="Group 40"/>
          <p:cNvGrpSpPr/>
          <p:nvPr/>
        </p:nvGrpSpPr>
        <p:grpSpPr>
          <a:xfrm>
            <a:off x="5368925" y="3465513"/>
            <a:ext cx="2794000" cy="1054100"/>
            <a:chOff x="3360" y="2496"/>
            <a:chExt cx="1760" cy="664"/>
          </a:xfrm>
        </p:grpSpPr>
        <p:sp>
          <p:nvSpPr>
            <p:cNvPr id="95273" name="Line 41"/>
            <p:cNvSpPr/>
            <p:nvPr/>
          </p:nvSpPr>
          <p:spPr>
            <a:xfrm>
              <a:off x="3360" y="2992"/>
              <a:ext cx="28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95274" name="Group 42"/>
            <p:cNvGrpSpPr/>
            <p:nvPr/>
          </p:nvGrpSpPr>
          <p:grpSpPr>
            <a:xfrm>
              <a:off x="3665" y="2496"/>
              <a:ext cx="1455" cy="664"/>
              <a:chOff x="3665" y="2496"/>
              <a:chExt cx="1455" cy="664"/>
            </a:xfrm>
          </p:grpSpPr>
          <p:sp>
            <p:nvSpPr>
              <p:cNvPr id="95275" name="Oval 43"/>
              <p:cNvSpPr/>
              <p:nvPr/>
            </p:nvSpPr>
            <p:spPr>
              <a:xfrm>
                <a:off x="3665" y="2824"/>
                <a:ext cx="360" cy="33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marL="457200" indent="-457200" algn="ctr">
                  <a:spcBef>
                    <a:spcPct val="20000"/>
                  </a:spcBef>
                  <a:buSzPct val="90000"/>
                </a:pPr>
                <a:r>
                  <a:rPr lang="en-US" altLang="zh-CN" sz="3200" dirty="0">
                    <a:solidFill>
                      <a:srgbClr val="030305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3</a:t>
                </a:r>
                <a:endParaRPr lang="zh-CN" altLang="en-US" sz="3200" baseline="-250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grpSp>
            <p:nvGrpSpPr>
              <p:cNvPr id="95276" name="Group 44"/>
              <p:cNvGrpSpPr/>
              <p:nvPr/>
            </p:nvGrpSpPr>
            <p:grpSpPr>
              <a:xfrm>
                <a:off x="4754" y="2824"/>
                <a:ext cx="366" cy="336"/>
                <a:chOff x="4754" y="2824"/>
                <a:chExt cx="366" cy="336"/>
              </a:xfrm>
            </p:grpSpPr>
            <p:sp>
              <p:nvSpPr>
                <p:cNvPr id="95277" name="Oval 45"/>
                <p:cNvSpPr/>
                <p:nvPr/>
              </p:nvSpPr>
              <p:spPr>
                <a:xfrm>
                  <a:off x="4754" y="2824"/>
                  <a:ext cx="366" cy="336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</a:pPr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95278" name="Oval 46"/>
                <p:cNvSpPr/>
                <p:nvPr/>
              </p:nvSpPr>
              <p:spPr>
                <a:xfrm>
                  <a:off x="4827" y="2899"/>
                  <a:ext cx="220" cy="186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marL="457200" indent="-457200" algn="ctr">
                    <a:spcBef>
                      <a:spcPct val="20000"/>
                    </a:spcBef>
                    <a:buSzPct val="90000"/>
                  </a:pPr>
                  <a:r>
                    <a:rPr lang="zh-CN" altLang="en-US" sz="3200" dirty="0">
                      <a:solidFill>
                        <a:srgbClr val="030305"/>
                      </a:solidFill>
                      <a:latin typeface="宋体" panose="02010600030101010101" pitchFamily="2" charset="-122"/>
                    </a:rPr>
                    <a:t>5</a:t>
                  </a:r>
                  <a:endPara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95279" name="Oval 47"/>
              <p:cNvSpPr/>
              <p:nvPr/>
            </p:nvSpPr>
            <p:spPr>
              <a:xfrm>
                <a:off x="4176" y="2496"/>
                <a:ext cx="366" cy="33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</a:pPr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95280" name="Oval 48"/>
              <p:cNvSpPr/>
              <p:nvPr/>
            </p:nvSpPr>
            <p:spPr>
              <a:xfrm>
                <a:off x="4249" y="2571"/>
                <a:ext cx="220" cy="186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3030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marL="457200" indent="-457200" algn="ctr">
                  <a:spcBef>
                    <a:spcPct val="20000"/>
                  </a:spcBef>
                  <a:buSzPct val="90000"/>
                </a:pPr>
                <a:r>
                  <a:rPr lang="zh-CN" altLang="en-US" sz="3200" dirty="0">
                    <a:solidFill>
                      <a:srgbClr val="030305"/>
                    </a:solidFill>
                    <a:latin typeface="宋体" panose="02010600030101010101" pitchFamily="2" charset="-122"/>
                  </a:rPr>
                  <a:t>4</a:t>
                </a:r>
                <a:endPara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209969" name="Rectangle 49"/>
          <p:cNvSpPr/>
          <p:nvPr/>
        </p:nvSpPr>
        <p:spPr>
          <a:xfrm>
            <a:off x="228600" y="2971800"/>
            <a:ext cx="388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3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9970" name="Rectangle 50"/>
          <p:cNvSpPr/>
          <p:nvPr/>
        </p:nvSpPr>
        <p:spPr>
          <a:xfrm>
            <a:off x="228600" y="3505200"/>
            <a:ext cx="388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4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09971" name="Rectangle 51"/>
          <p:cNvSpPr/>
          <p:nvPr/>
        </p:nvSpPr>
        <p:spPr>
          <a:xfrm>
            <a:off x="304800" y="4038600"/>
            <a:ext cx="388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5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95284" name="AutoShape 52">
            <a:hlinkClick r:id="rId1" action="ppaction://hlinksldjump"/>
          </p:cNvPr>
          <p:cNvSpPr/>
          <p:nvPr/>
        </p:nvSpPr>
        <p:spPr>
          <a:xfrm>
            <a:off x="7596188" y="5300663"/>
            <a:ext cx="1008062" cy="433387"/>
          </a:xfrm>
          <a:prstGeom prst="curvedUpArrow">
            <a:avLst>
              <a:gd name="adj1" fmla="val 46520"/>
              <a:gd name="adj2" fmla="val 9304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9528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9528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0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0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0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0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0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0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20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0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0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20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2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20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20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2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/>
      <p:bldP spid="209924" grpId="0"/>
      <p:bldP spid="209936" grpId="0"/>
      <p:bldP spid="209937" grpId="0"/>
      <p:bldP spid="209938" grpId="0"/>
      <p:bldP spid="209939" grpId="0"/>
      <p:bldP spid="209940" grpId="0"/>
      <p:bldP spid="209941" grpId="0"/>
      <p:bldP spid="209942" grpId="0"/>
      <p:bldP spid="209943" grpId="0"/>
      <p:bldP spid="209944" grpId="0"/>
      <p:bldP spid="209945" grpId="0"/>
      <p:bldP spid="209946" grpId="0"/>
      <p:bldP spid="209969" grpId="0"/>
      <p:bldP spid="209970" grpId="0"/>
      <p:bldP spid="20997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03429" name="Rectangle 2"/>
          <p:cNvSpPr>
            <a:spLocks noChangeArrowheads="1"/>
          </p:cNvSpPr>
          <p:nvPr/>
        </p:nvSpPr>
        <p:spPr bwMode="auto">
          <a:xfrm>
            <a:off x="468313" y="533400"/>
            <a:ext cx="7632700" cy="1081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例，考虑下图中的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NFA,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试构造与之等价的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DFA。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6259" name="Group 3"/>
          <p:cNvGrpSpPr/>
          <p:nvPr/>
        </p:nvGrpSpPr>
        <p:grpSpPr>
          <a:xfrm>
            <a:off x="1331913" y="1412875"/>
            <a:ext cx="4975225" cy="1041400"/>
            <a:chOff x="2496" y="1008"/>
            <a:chExt cx="3134" cy="656"/>
          </a:xfrm>
        </p:grpSpPr>
        <p:sp>
          <p:nvSpPr>
            <p:cNvPr id="96260" name="Oval 4"/>
            <p:cNvSpPr/>
            <p:nvPr/>
          </p:nvSpPr>
          <p:spPr>
            <a:xfrm>
              <a:off x="2783" y="1312"/>
              <a:ext cx="360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6261" name="Rectangle 5"/>
            <p:cNvSpPr/>
            <p:nvPr/>
          </p:nvSpPr>
          <p:spPr>
            <a:xfrm>
              <a:off x="4272" y="1008"/>
              <a:ext cx="1200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letter|digit</a:t>
              </a:r>
              <a:endParaRPr lang="en-US" altLang="zh-CN" sz="3200" baseline="300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6262" name="Oval 6"/>
            <p:cNvSpPr/>
            <p:nvPr/>
          </p:nvSpPr>
          <p:spPr>
            <a:xfrm>
              <a:off x="5264" y="1328"/>
              <a:ext cx="366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6263" name="Oval 7"/>
            <p:cNvSpPr/>
            <p:nvPr/>
          </p:nvSpPr>
          <p:spPr>
            <a:xfrm>
              <a:off x="5337" y="1403"/>
              <a:ext cx="220" cy="18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6264" name="Line 8"/>
            <p:cNvSpPr/>
            <p:nvPr/>
          </p:nvSpPr>
          <p:spPr>
            <a:xfrm>
              <a:off x="2496" y="1488"/>
              <a:ext cx="28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65" name="Line 9"/>
            <p:cNvSpPr/>
            <p:nvPr/>
          </p:nvSpPr>
          <p:spPr>
            <a:xfrm>
              <a:off x="3136" y="1488"/>
              <a:ext cx="800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66" name="Rectangle 10"/>
            <p:cNvSpPr/>
            <p:nvPr/>
          </p:nvSpPr>
          <p:spPr>
            <a:xfrm>
              <a:off x="3248" y="1264"/>
              <a:ext cx="624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letter</a:t>
              </a:r>
              <a:endParaRPr lang="en-US" altLang="zh-CN" sz="3200" baseline="300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6267" name="Oval 11"/>
            <p:cNvSpPr/>
            <p:nvPr/>
          </p:nvSpPr>
          <p:spPr>
            <a:xfrm>
              <a:off x="3944" y="1312"/>
              <a:ext cx="360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6268" name="Line 12"/>
            <p:cNvSpPr/>
            <p:nvPr/>
          </p:nvSpPr>
          <p:spPr>
            <a:xfrm>
              <a:off x="4304" y="1488"/>
              <a:ext cx="304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69" name="Line 13"/>
            <p:cNvSpPr/>
            <p:nvPr/>
          </p:nvSpPr>
          <p:spPr>
            <a:xfrm>
              <a:off x="4992" y="1504"/>
              <a:ext cx="28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270" name="Rectangle 14"/>
            <p:cNvSpPr/>
            <p:nvPr/>
          </p:nvSpPr>
          <p:spPr>
            <a:xfrm>
              <a:off x="4416" y="1296"/>
              <a:ext cx="7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6271" name="Rectangle 15"/>
            <p:cNvSpPr/>
            <p:nvPr/>
          </p:nvSpPr>
          <p:spPr>
            <a:xfrm>
              <a:off x="5088" y="1312"/>
              <a:ext cx="7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32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6272" name="Oval 16"/>
            <p:cNvSpPr/>
            <p:nvPr/>
          </p:nvSpPr>
          <p:spPr>
            <a:xfrm>
              <a:off x="4616" y="1328"/>
              <a:ext cx="360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cxnSp>
          <p:nvCxnSpPr>
            <p:cNvPr id="96273" name="AutoShape 17"/>
            <p:cNvCxnSpPr/>
            <p:nvPr/>
          </p:nvCxnSpPr>
          <p:spPr>
            <a:xfrm rot="5400000" flipV="1">
              <a:off x="4781" y="1264"/>
              <a:ext cx="1" cy="254"/>
            </a:xfrm>
            <a:prstGeom prst="curvedConnector3">
              <a:avLst>
                <a:gd name="adj1" fmla="val -19300009"/>
              </a:avLst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6274" name="Line 18"/>
          <p:cNvSpPr/>
          <p:nvPr/>
        </p:nvSpPr>
        <p:spPr>
          <a:xfrm>
            <a:off x="917575" y="3433763"/>
            <a:ext cx="4586288" cy="7937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275" name="Line 19"/>
          <p:cNvSpPr/>
          <p:nvPr/>
        </p:nvSpPr>
        <p:spPr>
          <a:xfrm>
            <a:off x="2481263" y="2755900"/>
            <a:ext cx="3175" cy="2689225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276" name="Line 20"/>
          <p:cNvSpPr/>
          <p:nvPr/>
        </p:nvSpPr>
        <p:spPr>
          <a:xfrm>
            <a:off x="989013" y="3937000"/>
            <a:ext cx="4514850" cy="3810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277" name="Line 21"/>
          <p:cNvSpPr/>
          <p:nvPr/>
        </p:nvSpPr>
        <p:spPr>
          <a:xfrm>
            <a:off x="917575" y="4513263"/>
            <a:ext cx="4598988" cy="20637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278" name="Line 22"/>
          <p:cNvSpPr/>
          <p:nvPr/>
        </p:nvSpPr>
        <p:spPr>
          <a:xfrm flipV="1">
            <a:off x="844550" y="5016500"/>
            <a:ext cx="4659313" cy="1588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279" name="Line 23"/>
          <p:cNvSpPr/>
          <p:nvPr/>
        </p:nvSpPr>
        <p:spPr>
          <a:xfrm>
            <a:off x="4132263" y="2755900"/>
            <a:ext cx="7937" cy="2689225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280" name="Line 24"/>
          <p:cNvSpPr/>
          <p:nvPr/>
        </p:nvSpPr>
        <p:spPr>
          <a:xfrm>
            <a:off x="773113" y="2857500"/>
            <a:ext cx="1728787" cy="576263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281" name="Rectangle 25"/>
          <p:cNvSpPr/>
          <p:nvPr/>
        </p:nvSpPr>
        <p:spPr>
          <a:xfrm>
            <a:off x="1060450" y="2984500"/>
            <a:ext cx="131921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状态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96282" name="Rectangle 26"/>
          <p:cNvSpPr/>
          <p:nvPr/>
        </p:nvSpPr>
        <p:spPr>
          <a:xfrm>
            <a:off x="917575" y="2568575"/>
            <a:ext cx="191928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终结符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10971" name="Rectangle 27"/>
          <p:cNvSpPr/>
          <p:nvPr/>
        </p:nvSpPr>
        <p:spPr>
          <a:xfrm>
            <a:off x="2573338" y="2852738"/>
            <a:ext cx="23209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letter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10972" name="Rectangle 28"/>
          <p:cNvSpPr/>
          <p:nvPr/>
        </p:nvSpPr>
        <p:spPr>
          <a:xfrm>
            <a:off x="4302125" y="2878138"/>
            <a:ext cx="136683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digit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10973" name="Rectangle 29"/>
          <p:cNvSpPr/>
          <p:nvPr/>
        </p:nvSpPr>
        <p:spPr>
          <a:xfrm>
            <a:off x="1219200" y="3429000"/>
            <a:ext cx="125571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{0}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10974" name="Rectangle 30"/>
          <p:cNvSpPr/>
          <p:nvPr/>
        </p:nvSpPr>
        <p:spPr>
          <a:xfrm>
            <a:off x="2620963" y="3416300"/>
            <a:ext cx="160813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{2,3,1}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10975" name="Rectangle 31"/>
          <p:cNvSpPr/>
          <p:nvPr/>
        </p:nvSpPr>
        <p:spPr>
          <a:xfrm>
            <a:off x="4513263" y="3517900"/>
            <a:ext cx="457200" cy="431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sz="3200" dirty="0">
              <a:solidFill>
                <a:srgbClr val="030305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10976" name="Rectangle 32"/>
          <p:cNvSpPr/>
          <p:nvPr/>
        </p:nvSpPr>
        <p:spPr>
          <a:xfrm>
            <a:off x="989013" y="4000500"/>
            <a:ext cx="169545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{2,3,1}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10977" name="Rectangle 33"/>
          <p:cNvSpPr/>
          <p:nvPr/>
        </p:nvSpPr>
        <p:spPr>
          <a:xfrm>
            <a:off x="2633663" y="3962400"/>
            <a:ext cx="160496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{3,1}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10978" name="Rectangle 34"/>
          <p:cNvSpPr/>
          <p:nvPr/>
        </p:nvSpPr>
        <p:spPr>
          <a:xfrm>
            <a:off x="4284663" y="3975100"/>
            <a:ext cx="152876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{3,1}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10979" name="Rectangle 35"/>
          <p:cNvSpPr/>
          <p:nvPr/>
        </p:nvSpPr>
        <p:spPr>
          <a:xfrm>
            <a:off x="1060450" y="4513263"/>
            <a:ext cx="14827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{3,1}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10980" name="Rectangle 36"/>
          <p:cNvSpPr/>
          <p:nvPr/>
        </p:nvSpPr>
        <p:spPr>
          <a:xfrm>
            <a:off x="2671763" y="4470400"/>
            <a:ext cx="146526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{3,1}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10981" name="Rectangle 37"/>
          <p:cNvSpPr/>
          <p:nvPr/>
        </p:nvSpPr>
        <p:spPr>
          <a:xfrm>
            <a:off x="4284663" y="4508500"/>
            <a:ext cx="203358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rPr>
              <a:t>{3,1}</a:t>
            </a:r>
            <a:endParaRPr lang="zh-CN" altLang="en-US" sz="32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96294" name="AutoShape 38">
            <a:hlinkClick r:id="rId1" action="ppaction://hlinksldjump"/>
          </p:cNvPr>
          <p:cNvSpPr/>
          <p:nvPr/>
        </p:nvSpPr>
        <p:spPr>
          <a:xfrm>
            <a:off x="7010400" y="5105400"/>
            <a:ext cx="1066800" cy="457200"/>
          </a:xfrm>
          <a:prstGeom prst="curvedDownArrow">
            <a:avLst>
              <a:gd name="adj1" fmla="val 46666"/>
              <a:gd name="adj2" fmla="val 93333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9629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9629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1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1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1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1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21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2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1" grpId="0"/>
      <p:bldP spid="210972" grpId="0"/>
      <p:bldP spid="210973" grpId="0"/>
      <p:bldP spid="210974" grpId="0"/>
      <p:bldP spid="210975" grpId="0"/>
      <p:bldP spid="210976" grpId="0"/>
      <p:bldP spid="210977" grpId="0"/>
      <p:bldP spid="210978" grpId="0"/>
      <p:bldP spid="210979" grpId="0"/>
      <p:bldP spid="210980" grpId="0"/>
      <p:bldP spid="21098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211970" name="Line 2"/>
          <p:cNvSpPr/>
          <p:nvPr/>
        </p:nvSpPr>
        <p:spPr>
          <a:xfrm>
            <a:off x="1905000" y="2895600"/>
            <a:ext cx="12954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1971" name="Rectangle 3"/>
          <p:cNvSpPr/>
          <p:nvPr/>
        </p:nvSpPr>
        <p:spPr>
          <a:xfrm>
            <a:off x="2057400" y="2438400"/>
            <a:ext cx="990600" cy="330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letter</a:t>
            </a:r>
            <a:endParaRPr lang="en-US" altLang="zh-CN" sz="3200" baseline="300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11972" name="Rectangle 4"/>
          <p:cNvSpPr/>
          <p:nvPr/>
        </p:nvSpPr>
        <p:spPr>
          <a:xfrm>
            <a:off x="3635375" y="2133600"/>
            <a:ext cx="2449513" cy="5762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letter|digit</a:t>
            </a:r>
            <a:endParaRPr lang="en-US" altLang="zh-CN" sz="3200" baseline="300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211973" name="Line 5"/>
          <p:cNvSpPr/>
          <p:nvPr/>
        </p:nvSpPr>
        <p:spPr>
          <a:xfrm>
            <a:off x="3810000" y="2895600"/>
            <a:ext cx="2057400" cy="0"/>
          </a:xfrm>
          <a:prstGeom prst="line">
            <a:avLst/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" name="Group 6"/>
          <p:cNvGrpSpPr/>
          <p:nvPr/>
        </p:nvGrpSpPr>
        <p:grpSpPr>
          <a:xfrm>
            <a:off x="827088" y="2565400"/>
            <a:ext cx="5610225" cy="533400"/>
            <a:chOff x="1824" y="3312"/>
            <a:chExt cx="3534" cy="336"/>
          </a:xfrm>
        </p:grpSpPr>
        <p:sp>
          <p:nvSpPr>
            <p:cNvPr id="97287" name="Oval 7"/>
            <p:cNvSpPr/>
            <p:nvPr/>
          </p:nvSpPr>
          <p:spPr>
            <a:xfrm>
              <a:off x="2112" y="3312"/>
              <a:ext cx="360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en-US" altLang="zh-CN" sz="3200" dirty="0">
                  <a:solidFill>
                    <a:srgbClr val="030305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4</a:t>
              </a:r>
              <a:endParaRPr lang="zh-CN" altLang="en-US" sz="3200" baseline="-25000" dirty="0">
                <a:solidFill>
                  <a:srgbClr val="030305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7288" name="Line 8"/>
            <p:cNvSpPr/>
            <p:nvPr/>
          </p:nvSpPr>
          <p:spPr>
            <a:xfrm>
              <a:off x="1824" y="3504"/>
              <a:ext cx="288" cy="0"/>
            </a:xfrm>
            <a:prstGeom prst="line">
              <a:avLst/>
            </a:prstGeom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7289" name="Oval 9"/>
            <p:cNvSpPr/>
            <p:nvPr/>
          </p:nvSpPr>
          <p:spPr>
            <a:xfrm>
              <a:off x="3312" y="3312"/>
              <a:ext cx="366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7290" name="Oval 10"/>
            <p:cNvSpPr/>
            <p:nvPr/>
          </p:nvSpPr>
          <p:spPr>
            <a:xfrm>
              <a:off x="3385" y="3387"/>
              <a:ext cx="220" cy="18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7291" name="Oval 11"/>
            <p:cNvSpPr/>
            <p:nvPr/>
          </p:nvSpPr>
          <p:spPr>
            <a:xfrm>
              <a:off x="4992" y="3312"/>
              <a:ext cx="366" cy="33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7292" name="Oval 12"/>
            <p:cNvSpPr/>
            <p:nvPr/>
          </p:nvSpPr>
          <p:spPr>
            <a:xfrm>
              <a:off x="5065" y="3387"/>
              <a:ext cx="220" cy="186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3030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SzPct val="90000"/>
              </a:pPr>
              <a:r>
                <a:rPr lang="zh-CN" altLang="en-US" sz="3200" dirty="0">
                  <a:solidFill>
                    <a:srgbClr val="030305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3200" dirty="0">
                <a:solidFill>
                  <a:srgbClr val="030305"/>
                </a:solidFill>
                <a:latin typeface="宋体" panose="02010600030101010101" pitchFamily="2" charset="-122"/>
              </a:endParaRPr>
            </a:p>
          </p:txBody>
        </p:sp>
      </p:grpSp>
      <p:cxnSp>
        <p:nvCxnSpPr>
          <p:cNvPr id="211981" name="AutoShape 13"/>
          <p:cNvCxnSpPr>
            <a:endCxn id="97291" idx="6"/>
          </p:cNvCxnSpPr>
          <p:nvPr/>
        </p:nvCxnSpPr>
        <p:spPr>
          <a:xfrm rot="-5400000">
            <a:off x="6189663" y="2870200"/>
            <a:ext cx="285750" cy="209550"/>
          </a:xfrm>
          <a:prstGeom prst="curvedConnector4">
            <a:avLst>
              <a:gd name="adj1" fmla="val 3333"/>
              <a:gd name="adj2" fmla="val 209093"/>
            </a:avLst>
          </a:prstGeom>
          <a:ln w="9525" cap="flat" cmpd="sng">
            <a:solidFill>
              <a:srgbClr val="03030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982" name="Rectangle 14"/>
          <p:cNvSpPr/>
          <p:nvPr/>
        </p:nvSpPr>
        <p:spPr>
          <a:xfrm>
            <a:off x="5580063" y="3213100"/>
            <a:ext cx="1905000" cy="330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  <a:buSzPct val="90000"/>
            </a:pPr>
            <a:r>
              <a:rPr lang="en-US" altLang="zh-CN" sz="3200" dirty="0">
                <a:solidFill>
                  <a:srgbClr val="030305"/>
                </a:solidFill>
                <a:latin typeface="宋体" panose="02010600030101010101" pitchFamily="2" charset="-122"/>
              </a:rPr>
              <a:t>letter|digit</a:t>
            </a:r>
            <a:endParaRPr lang="en-US" altLang="zh-CN" sz="3200" baseline="30000" dirty="0">
              <a:solidFill>
                <a:srgbClr val="030305"/>
              </a:solidFill>
              <a:latin typeface="宋体" panose="02010600030101010101" pitchFamily="2" charset="-122"/>
            </a:endParaRPr>
          </a:p>
        </p:txBody>
      </p:sp>
      <p:sp>
        <p:nvSpPr>
          <p:cNvPr id="104460" name="Rectangle 15"/>
          <p:cNvSpPr>
            <a:spLocks noChangeArrowheads="1"/>
          </p:cNvSpPr>
          <p:nvPr/>
        </p:nvSpPr>
        <p:spPr bwMode="auto">
          <a:xfrm>
            <a:off x="611188" y="1125538"/>
            <a:ext cx="59626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与上述等价的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DFA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如下图所示：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96" name="AutoShape 16">
            <a:hlinkClick r:id="rId1" action="ppaction://hlinksldjump"/>
          </p:cNvPr>
          <p:cNvSpPr/>
          <p:nvPr/>
        </p:nvSpPr>
        <p:spPr>
          <a:xfrm>
            <a:off x="7239000" y="5410200"/>
            <a:ext cx="685800" cy="304800"/>
          </a:xfrm>
          <a:prstGeom prst="curvedUpArrow">
            <a:avLst>
              <a:gd name="adj1" fmla="val 45000"/>
              <a:gd name="adj2" fmla="val 90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9729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97298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/>
      <p:bldP spid="211972" grpId="0"/>
      <p:bldP spid="21198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B6AD81-BE12-4FD5-A56A-1BC0A752F61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9750" y="2781300"/>
            <a:ext cx="7858125" cy="2981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9750" y="1484630"/>
            <a:ext cx="7061200" cy="9575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dirty="0">
                <a:solidFill>
                  <a:srgbClr val="030305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1. </a:t>
            </a:r>
            <a:r>
              <a:rPr lang="zh-CN" altLang="en-US" sz="3200" dirty="0">
                <a:solidFill>
                  <a:srgbClr val="030305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计算</a:t>
            </a:r>
            <a:r>
              <a:rPr lang="en-US" altLang="zh-CN" sz="3200" dirty="0">
                <a:solidFill>
                  <a:srgbClr val="030305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NFA</a:t>
            </a:r>
            <a:r>
              <a:rPr lang="zh-CN" altLang="en-US" sz="3200" dirty="0">
                <a:solidFill>
                  <a:srgbClr val="030305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每个状态的</a:t>
            </a:r>
            <a:r>
              <a:rPr lang="zh-CN" altLang="zh-CN" sz="3200" dirty="0">
                <a:solidFill>
                  <a:srgbClr val="030305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zh-CN" altLang="en-US" sz="3200" dirty="0">
                <a:solidFill>
                  <a:srgbClr val="030305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-闭包</a:t>
            </a:r>
            <a:endParaRPr lang="zh-CN" altLang="en-US" sz="3200" dirty="0">
              <a:solidFill>
                <a:srgbClr val="030305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CN" sz="3200" dirty="0">
                <a:solidFill>
                  <a:srgbClr val="030305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2. </a:t>
            </a:r>
            <a:r>
              <a:rPr lang="zh-CN" altLang="en-US" sz="3200" dirty="0">
                <a:solidFill>
                  <a:srgbClr val="030305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将</a:t>
            </a:r>
            <a:r>
              <a:rPr lang="en-US" altLang="zh-CN" sz="3200" dirty="0">
                <a:solidFill>
                  <a:srgbClr val="030305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NFA</a:t>
            </a:r>
            <a:r>
              <a:rPr lang="zh-CN" altLang="en-US" sz="3200" dirty="0">
                <a:solidFill>
                  <a:srgbClr val="030305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转换成</a:t>
            </a:r>
            <a:r>
              <a:rPr lang="en-US" altLang="zh-CN" sz="3200" dirty="0">
                <a:solidFill>
                  <a:srgbClr val="030305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DFA</a:t>
            </a:r>
            <a:endParaRPr lang="en-US" altLang="zh-CN" sz="3200" dirty="0">
              <a:solidFill>
                <a:srgbClr val="030305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98306" name="Rectangle 2"/>
          <p:cNvSpPr>
            <a:spLocks noGrp="1"/>
          </p:cNvSpPr>
          <p:nvPr>
            <p:ph type="title"/>
          </p:nvPr>
        </p:nvSpPr>
        <p:spPr>
          <a:xfrm>
            <a:off x="539750" y="304800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2.4从正规表达式到</a:t>
            </a:r>
            <a:r>
              <a:rPr lang="en-US" altLang="zh-CN" b="1" dirty="0"/>
              <a:t>DFA(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523875" y="1196975"/>
            <a:ext cx="8001000" cy="1871663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30305"/>
                </a:solidFill>
                <a:hlinkClick r:id="rId1" action="ppaction://hlinksldjump"/>
              </a:rPr>
              <a:t>2.4.1 从正规表达式到</a:t>
            </a:r>
            <a:r>
              <a:rPr lang="en-US" altLang="zh-CN" dirty="0">
                <a:solidFill>
                  <a:srgbClr val="030305"/>
                </a:solidFill>
                <a:hlinkClick r:id="rId1" action="ppaction://hlinksldjump"/>
              </a:rPr>
              <a:t>NFA</a:t>
            </a:r>
            <a:endParaRPr lang="zh-CN" altLang="en-US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2.4.2  从</a:t>
            </a:r>
            <a:r>
              <a:rPr lang="en-US" altLang="zh-CN" dirty="0">
                <a:solidFill>
                  <a:srgbClr val="030305"/>
                </a:solidFill>
                <a:hlinkClick r:id="rId2" action="ppaction://hlinksldjump"/>
              </a:rPr>
              <a:t>NFA</a:t>
            </a:r>
            <a:r>
              <a:rPr lang="zh-CN" altLang="en-US" dirty="0">
                <a:solidFill>
                  <a:srgbClr val="030305"/>
                </a:solidFill>
                <a:hlinkClick r:id="rId2" action="ppaction://hlinksldjump"/>
              </a:rPr>
              <a:t> 到</a:t>
            </a:r>
            <a:r>
              <a:rPr lang="en-US" altLang="zh-CN" dirty="0">
                <a:solidFill>
                  <a:srgbClr val="030305"/>
                </a:solidFill>
                <a:hlinkClick r:id="rId2" action="ppaction://hlinksldjump"/>
              </a:rPr>
              <a:t>DFA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30305"/>
                </a:solidFill>
                <a:hlinkClick r:id="rId3" action="ppaction://hlinksldjump"/>
              </a:rPr>
              <a:t>2.4.3  将</a:t>
            </a:r>
            <a:r>
              <a:rPr lang="en-US" altLang="zh-CN" dirty="0">
                <a:solidFill>
                  <a:srgbClr val="030305"/>
                </a:solidFill>
                <a:hlinkClick r:id="rId3" action="ppaction://hlinksldjump"/>
              </a:rPr>
              <a:t>DFA</a:t>
            </a:r>
            <a:r>
              <a:rPr lang="zh-CN" altLang="en-US" dirty="0">
                <a:solidFill>
                  <a:srgbClr val="030305"/>
                </a:solidFill>
                <a:hlinkClick r:id="rId3" action="ppaction://hlinksldjump"/>
              </a:rPr>
              <a:t>中的状态数最小化</a:t>
            </a:r>
            <a:endParaRPr lang="zh-CN" altLang="en-US" dirty="0"/>
          </a:p>
        </p:txBody>
      </p:sp>
      <p:sp>
        <p:nvSpPr>
          <p:cNvPr id="98308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9830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214020" name="Rectangle 4"/>
          <p:cNvSpPr>
            <a:spLocks noGrp="1"/>
          </p:cNvSpPr>
          <p:nvPr>
            <p:ph idx="1"/>
          </p:nvPr>
        </p:nvSpPr>
        <p:spPr>
          <a:xfrm>
            <a:off x="482600" y="1154113"/>
            <a:ext cx="8001000" cy="30670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FF0066"/>
                </a:solidFill>
              </a:rPr>
              <a:t>结论</a:t>
            </a:r>
            <a:r>
              <a:rPr lang="zh-CN" altLang="en-US" dirty="0">
                <a:solidFill>
                  <a:srgbClr val="030305"/>
                </a:solidFill>
              </a:rPr>
              <a:t>：对于任何给定的</a:t>
            </a:r>
            <a:r>
              <a:rPr lang="en-US" altLang="zh-CN" dirty="0">
                <a:solidFill>
                  <a:srgbClr val="030305"/>
                </a:solidFill>
              </a:rPr>
              <a:t>DFA，</a:t>
            </a:r>
            <a:r>
              <a:rPr lang="zh-CN" altLang="en-US" dirty="0">
                <a:solidFill>
                  <a:srgbClr val="030305"/>
                </a:solidFill>
              </a:rPr>
              <a:t>存在一个含有</a:t>
            </a:r>
            <a:r>
              <a:rPr lang="zh-CN" altLang="en-US" dirty="0">
                <a:solidFill>
                  <a:srgbClr val="3333FF"/>
                </a:solidFill>
              </a:rPr>
              <a:t>最少状态与之等价的</a:t>
            </a:r>
            <a:r>
              <a:rPr lang="en-US" altLang="zh-CN" dirty="0">
                <a:solidFill>
                  <a:srgbClr val="3333FF"/>
                </a:solidFill>
              </a:rPr>
              <a:t>DFA</a:t>
            </a:r>
            <a:r>
              <a:rPr lang="en-US" altLang="zh-CN" dirty="0">
                <a:solidFill>
                  <a:srgbClr val="030305"/>
                </a:solidFill>
              </a:rPr>
              <a:t>，</a:t>
            </a:r>
            <a:r>
              <a:rPr lang="zh-CN" altLang="en-US" dirty="0">
                <a:solidFill>
                  <a:srgbClr val="030305"/>
                </a:solidFill>
              </a:rPr>
              <a:t>而且这个最小状态的</a:t>
            </a:r>
            <a:r>
              <a:rPr lang="en-US" altLang="zh-CN" dirty="0">
                <a:solidFill>
                  <a:srgbClr val="030305"/>
                </a:solidFill>
              </a:rPr>
              <a:t>DFA</a:t>
            </a:r>
            <a:r>
              <a:rPr lang="zh-CN" altLang="en-US" dirty="0">
                <a:solidFill>
                  <a:srgbClr val="030305"/>
                </a:solidFill>
              </a:rPr>
              <a:t>在同构意义下是唯一的。</a:t>
            </a:r>
            <a:endParaRPr lang="en-US" altLang="zh-CN" dirty="0">
              <a:solidFill>
                <a:srgbClr val="030305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30305"/>
                </a:solidFill>
              </a:rPr>
              <a:t>如何找到最小化的</a:t>
            </a:r>
            <a:r>
              <a:rPr lang="en-US" altLang="zh-CN" dirty="0">
                <a:solidFill>
                  <a:srgbClr val="030305"/>
                </a:solidFill>
              </a:rPr>
              <a:t>DFA</a:t>
            </a:r>
            <a:r>
              <a:rPr lang="zh-CN" altLang="en-US" dirty="0">
                <a:solidFill>
                  <a:srgbClr val="030305"/>
                </a:solidFill>
              </a:rPr>
              <a:t>？</a:t>
            </a:r>
            <a:endParaRPr lang="en-US" altLang="zh-CN" dirty="0">
              <a:solidFill>
                <a:srgbClr val="030305"/>
              </a:solidFill>
            </a:endParaRPr>
          </a:p>
          <a:p>
            <a:pPr lvl="1" indent="-436245" eaLnBrk="1" hangingPunct="1"/>
            <a:r>
              <a:rPr lang="zh-CN" altLang="en-US" dirty="0">
                <a:solidFill>
                  <a:srgbClr val="030305"/>
                </a:solidFill>
              </a:rPr>
              <a:t>将识别功能相同的状态合并为一个状态，通过状态等价类划分来实现。</a:t>
            </a:r>
            <a:endParaRPr lang="zh-CN" altLang="en-US" dirty="0">
              <a:solidFill>
                <a:srgbClr val="030305"/>
              </a:solidFill>
            </a:endParaRPr>
          </a:p>
        </p:txBody>
      </p:sp>
      <p:sp>
        <p:nvSpPr>
          <p:cNvPr id="99331" name="Rectangle 5"/>
          <p:cNvSpPr>
            <a:spLocks noGrp="1"/>
          </p:cNvSpPr>
          <p:nvPr>
            <p:ph type="title"/>
          </p:nvPr>
        </p:nvSpPr>
        <p:spPr>
          <a:xfrm>
            <a:off x="517525" y="173038"/>
            <a:ext cx="800100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2.4.3 将</a:t>
            </a:r>
            <a:r>
              <a:rPr lang="en-US" altLang="zh-CN" b="1" dirty="0">
                <a:latin typeface="方正舒体" panose="02010601030101010101" pitchFamily="2" charset="-122"/>
              </a:rPr>
              <a:t>DFA</a:t>
            </a:r>
            <a:r>
              <a:rPr lang="zh-CN" altLang="en-US" b="1" dirty="0">
                <a:latin typeface="方正舒体" panose="02010601030101010101" pitchFamily="2" charset="-122"/>
              </a:rPr>
              <a:t>中的状态数最小化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9933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9933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14020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charRg st="5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14020">
                                            <p:txEl>
                                              <p:charRg st="57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charRg st="7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14020">
                                            <p:txEl>
                                              <p:charRg st="70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00354" name="Rectangle 4"/>
          <p:cNvSpPr>
            <a:spLocks noGrp="1"/>
          </p:cNvSpPr>
          <p:nvPr>
            <p:ph type="title"/>
          </p:nvPr>
        </p:nvSpPr>
        <p:spPr>
          <a:xfrm>
            <a:off x="468313" y="231775"/>
            <a:ext cx="80010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2.4.3 将</a:t>
            </a:r>
            <a:r>
              <a:rPr lang="en-US" altLang="zh-CN" b="1" dirty="0">
                <a:latin typeface="方正舒体" panose="02010601030101010101" pitchFamily="2" charset="-122"/>
              </a:rPr>
              <a:t>DFA</a:t>
            </a:r>
            <a:r>
              <a:rPr lang="zh-CN" altLang="en-US" b="1" dirty="0">
                <a:latin typeface="方正舒体" panose="02010601030101010101" pitchFamily="2" charset="-122"/>
              </a:rPr>
              <a:t>中的状态数最小化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en-US" altLang="zh-CN" b="1" dirty="0">
              <a:latin typeface="方正舒体" panose="02010601030101010101" pitchFamily="2" charset="-122"/>
            </a:endParaRPr>
          </a:p>
        </p:txBody>
      </p:sp>
      <p:sp>
        <p:nvSpPr>
          <p:cNvPr id="215045" name="Rectangle 5"/>
          <p:cNvSpPr>
            <a:spLocks noGrp="1"/>
          </p:cNvSpPr>
          <p:nvPr>
            <p:ph idx="1"/>
          </p:nvPr>
        </p:nvSpPr>
        <p:spPr>
          <a:xfrm>
            <a:off x="468313" y="1125538"/>
            <a:ext cx="8001000" cy="40894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对于任意</a:t>
            </a:r>
            <a:r>
              <a:rPr lang="zh-CN" altLang="en-US" dirty="0">
                <a:solidFill>
                  <a:srgbClr val="030305"/>
                </a:solidFill>
              </a:rPr>
              <a:t>给定的输入串</a:t>
            </a:r>
            <a:r>
              <a:rPr lang="en-US" altLang="zh-CN" dirty="0">
                <a:solidFill>
                  <a:srgbClr val="030305"/>
                </a:solidFill>
              </a:rPr>
              <a:t>w，</a:t>
            </a:r>
            <a:r>
              <a:rPr lang="zh-CN" altLang="en-US" dirty="0">
                <a:solidFill>
                  <a:srgbClr val="030305"/>
                </a:solidFill>
              </a:rPr>
              <a:t>若</a:t>
            </a:r>
            <a:r>
              <a:rPr lang="en-US" altLang="zh-CN" dirty="0">
                <a:solidFill>
                  <a:srgbClr val="030305"/>
                </a:solidFill>
              </a:rPr>
              <a:t>DFA</a:t>
            </a:r>
            <a:r>
              <a:rPr lang="zh-CN" altLang="en-US" dirty="0">
                <a:solidFill>
                  <a:srgbClr val="030305"/>
                </a:solidFill>
              </a:rPr>
              <a:t>分别从</a:t>
            </a:r>
            <a:r>
              <a:rPr lang="zh-CN" altLang="en-US" dirty="0"/>
              <a:t>状态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>
                <a:solidFill>
                  <a:srgbClr val="030305"/>
                </a:solidFill>
              </a:rPr>
              <a:t> ，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en-US" dirty="0">
                <a:solidFill>
                  <a:srgbClr val="030305"/>
                </a:solidFill>
              </a:rPr>
              <a:t>出发，对于否接受</a:t>
            </a:r>
            <a:r>
              <a:rPr lang="en-US" altLang="zh-CN" dirty="0">
                <a:solidFill>
                  <a:srgbClr val="030305"/>
                </a:solidFill>
              </a:rPr>
              <a:t>w</a:t>
            </a:r>
            <a:r>
              <a:rPr lang="zh-CN" altLang="en-US" dirty="0">
                <a:solidFill>
                  <a:srgbClr val="030305"/>
                </a:solidFill>
              </a:rPr>
              <a:t>具有相同的结论，则称</a:t>
            </a:r>
            <a:r>
              <a:rPr lang="zh-CN" altLang="en-US" dirty="0">
                <a:solidFill>
                  <a:srgbClr val="FF0000"/>
                </a:solidFill>
              </a:rPr>
              <a:t>状态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66"/>
                </a:solidFill>
              </a:rPr>
              <a:t>1</a:t>
            </a:r>
            <a:r>
              <a:rPr lang="zh-CN" altLang="en-US" dirty="0">
                <a:solidFill>
                  <a:srgbClr val="030305"/>
                </a:solidFill>
              </a:rPr>
              <a:t> ，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66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位于同一个等价类</a:t>
            </a:r>
            <a:r>
              <a:rPr lang="zh-CN" altLang="en-US" dirty="0">
                <a:solidFill>
                  <a:srgbClr val="030305"/>
                </a:solidFill>
              </a:rPr>
              <a:t>，即</a:t>
            </a:r>
            <a:endParaRPr lang="zh-CN" altLang="en-US" dirty="0">
              <a:solidFill>
                <a:srgbClr val="030305"/>
              </a:solidFill>
            </a:endParaRPr>
          </a:p>
          <a:p>
            <a:pPr lvl="1" indent="-436245" eaLnBrk="1" hangingPunct="1"/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若从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出发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DFA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能接受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，则从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0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出发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DFA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也能接受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；</a:t>
            </a:r>
            <a:endParaRPr lang="en-US" altLang="zh-CN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lvl="1" indent="-436245" eaLnBrk="1" hangingPunct="1"/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若从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出发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DFA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拒绝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，则从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0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出发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DFA</a:t>
            </a:r>
            <a:r>
              <a:rPr lang="zh-CN" altLang="en-US" dirty="0">
                <a:solidFill>
                  <a:srgbClr val="030305"/>
                </a:solidFill>
                <a:latin typeface="Times New Roman" panose="02020603050405020304" pitchFamily="18" charset="0"/>
              </a:rPr>
              <a:t>亦拒绝</a:t>
            </a:r>
            <a:r>
              <a:rPr lang="en-US" altLang="zh-CN" dirty="0">
                <a:solidFill>
                  <a:srgbClr val="030305"/>
                </a:solidFill>
                <a:latin typeface="Times New Roman" panose="02020603050405020304" pitchFamily="18" charset="0"/>
              </a:rPr>
              <a:t>w。</a:t>
            </a:r>
            <a:endParaRPr lang="en-US" altLang="zh-CN" dirty="0">
              <a:solidFill>
                <a:srgbClr val="030305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FF0066"/>
                </a:solidFill>
              </a:rPr>
              <a:t>否则称状态</a:t>
            </a:r>
            <a:r>
              <a:rPr lang="en-US" altLang="zh-CN" dirty="0">
                <a:solidFill>
                  <a:srgbClr val="FF0066"/>
                </a:solidFill>
              </a:rPr>
              <a:t>s</a:t>
            </a:r>
            <a:r>
              <a:rPr lang="en-US" altLang="zh-CN" baseline="-25000" dirty="0">
                <a:solidFill>
                  <a:srgbClr val="FF0066"/>
                </a:solidFill>
              </a:rPr>
              <a:t>1</a:t>
            </a:r>
            <a:r>
              <a:rPr lang="zh-CN" altLang="en-US" baseline="-25000" dirty="0">
                <a:solidFill>
                  <a:srgbClr val="FF0066"/>
                </a:solidFill>
              </a:rPr>
              <a:t>，</a:t>
            </a:r>
            <a:r>
              <a:rPr lang="en-US" altLang="zh-CN" dirty="0">
                <a:solidFill>
                  <a:srgbClr val="FF0066"/>
                </a:solidFill>
              </a:rPr>
              <a:t>s</a:t>
            </a:r>
            <a:r>
              <a:rPr lang="en-US" altLang="zh-CN" baseline="-25000" dirty="0">
                <a:solidFill>
                  <a:srgbClr val="FF0066"/>
                </a:solidFill>
              </a:rPr>
              <a:t>2</a:t>
            </a:r>
            <a:r>
              <a:rPr lang="zh-CN" altLang="en-US" dirty="0">
                <a:solidFill>
                  <a:srgbClr val="FF0066"/>
                </a:solidFill>
              </a:rPr>
              <a:t>是可区分的</a:t>
            </a:r>
            <a:r>
              <a:rPr lang="zh-CN" altLang="en-US" dirty="0">
                <a:solidFill>
                  <a:srgbClr val="030305"/>
                </a:solidFill>
              </a:rPr>
              <a:t>。</a:t>
            </a:r>
            <a:endParaRPr lang="zh-CN" altLang="en-US" dirty="0">
              <a:solidFill>
                <a:srgbClr val="030305"/>
              </a:solidFill>
            </a:endParaRPr>
          </a:p>
        </p:txBody>
      </p:sp>
      <p:sp>
        <p:nvSpPr>
          <p:cNvPr id="100356" name="AutoShape 3">
            <a:hlinkClick r:id="rId1" action="ppaction://hlinksldjump"/>
          </p:cNvPr>
          <p:cNvSpPr/>
          <p:nvPr/>
        </p:nvSpPr>
        <p:spPr>
          <a:xfrm>
            <a:off x="6588125" y="5516563"/>
            <a:ext cx="1008063" cy="576262"/>
          </a:xfrm>
          <a:prstGeom prst="curvedDownArrow">
            <a:avLst>
              <a:gd name="adj1" fmla="val 34986"/>
              <a:gd name="adj2" fmla="val 69972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</a:pP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0035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sz="1200" b="0" dirty="0"/>
              <a:t>machunyan</a:t>
            </a:r>
            <a:endParaRPr lang="zh-CN" altLang="en-US" sz="1200" b="0" dirty="0"/>
          </a:p>
          <a:p>
            <a:pPr lvl="0" eaLnBrk="1" hangingPunct="1"/>
            <a:endParaRPr lang="en-US" altLang="zh-CN" sz="1200" b="0" dirty="0"/>
          </a:p>
        </p:txBody>
      </p:sp>
      <p:sp>
        <p:nvSpPr>
          <p:cNvPr id="100358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b="0" dirty="0"/>
              <a:t>西北工业大学软件学院</a:t>
            </a:r>
            <a:endParaRPr lang="zh-CN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15045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charRg st="6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15045">
                                            <p:txEl>
                                              <p:charRg st="65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charRg st="95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15045">
                                            <p:txEl>
                                              <p:charRg st="95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charRg st="12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15045">
                                            <p:txEl>
                                              <p:charRg st="123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PP_MARK_KEY" val="055cbb40-4e83-4f02-928c-53837bad7e1f"/>
  <p:tag name="COMMONDATA" val="eyJoZGlkIjoiZTQ4ODQwNThiYTg4YTBlNDhkZDRmNGNiNWM5NWE1Yz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方正舒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Char char="•"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Char char="•"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0</TotalTime>
  <Words>21571</Words>
  <Application>WPS 演示</Application>
  <PresentationFormat>全屏显示(4:3)</PresentationFormat>
  <Paragraphs>3170</Paragraphs>
  <Slides>135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135</vt:i4>
      </vt:variant>
    </vt:vector>
  </HeadingPairs>
  <TitlesOfParts>
    <vt:vector size="157" baseType="lpstr">
      <vt:lpstr>Arial</vt:lpstr>
      <vt:lpstr>宋体</vt:lpstr>
      <vt:lpstr>Wingdings</vt:lpstr>
      <vt:lpstr>Verdana</vt:lpstr>
      <vt:lpstr>方正舒体</vt:lpstr>
      <vt:lpstr>Times New Roman</vt:lpstr>
      <vt:lpstr>Arial Black</vt:lpstr>
      <vt:lpstr>华文琥珀</vt:lpstr>
      <vt:lpstr>黑体</vt:lpstr>
      <vt:lpstr>Tahoma</vt:lpstr>
      <vt:lpstr>微软雅黑</vt:lpstr>
      <vt:lpstr>Arial Unicode MS</vt:lpstr>
      <vt:lpstr>Symbol</vt:lpstr>
      <vt:lpstr>Times New Roman</vt:lpstr>
      <vt:lpstr>仿宋_GB2312</vt:lpstr>
      <vt:lpstr>楷体_GB2312</vt:lpstr>
      <vt:lpstr>Symbol</vt:lpstr>
      <vt:lpstr>方正姚体</vt:lpstr>
      <vt:lpstr>Monotype Sorts</vt:lpstr>
      <vt:lpstr>Wingdings</vt:lpstr>
      <vt:lpstr>Courier New</vt:lpstr>
      <vt:lpstr>1_Profile</vt:lpstr>
      <vt:lpstr>PowerPoint 演示文稿</vt:lpstr>
      <vt:lpstr>第2章 词法分析</vt:lpstr>
      <vt:lpstr>2.1 词法分析器的作用</vt:lpstr>
      <vt:lpstr>2.1 词法分析器的作用(续)</vt:lpstr>
      <vt:lpstr>2.1 词法分析器的作用(续)</vt:lpstr>
      <vt:lpstr>2.1 词法分析器的作用(续)</vt:lpstr>
      <vt:lpstr>2.1 词法分析器的作用(续)</vt:lpstr>
      <vt:lpstr>2.1 词法分析器的作用(续)</vt:lpstr>
      <vt:lpstr>2.1 词法分析器的作用(续)</vt:lpstr>
      <vt:lpstr>第2章 词法分析</vt:lpstr>
      <vt:lpstr>PowerPoint 演示文稿</vt:lpstr>
      <vt:lpstr>2.2.1 基本概念和术语</vt:lpstr>
      <vt:lpstr>2.2.1 基本概念和术语(续)</vt:lpstr>
      <vt:lpstr>2.2.1 基本概念和术语(续)</vt:lpstr>
      <vt:lpstr>2.2.1 基本概念和术语(续)</vt:lpstr>
      <vt:lpstr>2.2.1 基本概念和术语(续)</vt:lpstr>
      <vt:lpstr>PowerPoint 演示文稿</vt:lpstr>
      <vt:lpstr>2.2.2正规表达式的定义</vt:lpstr>
      <vt:lpstr>2.2.2正规表达式的定义</vt:lpstr>
      <vt:lpstr>2.2.2正规表达式的定义</vt:lpstr>
      <vt:lpstr>2.2.2正规表达式的定义(续)</vt:lpstr>
      <vt:lpstr>2.2.2正规表达式的定义(续)</vt:lpstr>
      <vt:lpstr>2.2.2正规表达式的定义(续)</vt:lpstr>
      <vt:lpstr>2.2.2正规表达式的定义(续)</vt:lpstr>
      <vt:lpstr>2.2.2正规表达式的定义(续)</vt:lpstr>
      <vt:lpstr>2.2.2正规表达式的定义(续)</vt:lpstr>
      <vt:lpstr>2.2.2正规表达式的定义(续)</vt:lpstr>
      <vt:lpstr>2.2.2正规表达式的定义(续)</vt:lpstr>
      <vt:lpstr>PowerPoint 演示文稿</vt:lpstr>
      <vt:lpstr>2.2.3 正规表达式的扩展</vt:lpstr>
      <vt:lpstr>2.2.3 正规表达式的扩展(续)</vt:lpstr>
      <vt:lpstr>2.2.3 正规表达式的扩展(续)</vt:lpstr>
      <vt:lpstr>2.2.3 正规表达式的扩展(续)</vt:lpstr>
      <vt:lpstr>2.2.3 正规表达式的扩展(续)</vt:lpstr>
      <vt:lpstr>2.2.3 正规表达式的扩展(续)</vt:lpstr>
      <vt:lpstr>PowerPoint 演示文稿</vt:lpstr>
      <vt:lpstr>2.2.4 单词的正规表达式举例</vt:lpstr>
      <vt:lpstr>2.2.4 单词的正规表达式举例(续)</vt:lpstr>
      <vt:lpstr>2.2.4 单词的正规表达式举例(续)</vt:lpstr>
      <vt:lpstr>实数R（Java: float+double）举例：</vt:lpstr>
      <vt:lpstr>2.2.4 单词的正规表达式举例(续)</vt:lpstr>
      <vt:lpstr>PowerPoint 演示文稿</vt:lpstr>
      <vt:lpstr>PowerPoint 演示文稿</vt:lpstr>
      <vt:lpstr>讨论：正规表达式的应用</vt:lpstr>
      <vt:lpstr>讨论：正规表达式的应用</vt:lpstr>
      <vt:lpstr>第2章 词法分析</vt:lpstr>
      <vt:lpstr>PowerPoint 演示文稿</vt:lpstr>
      <vt:lpstr>2.3.1 有穷自动机的引入(续)</vt:lpstr>
      <vt:lpstr>PowerPoint 演示文稿</vt:lpstr>
      <vt:lpstr>2.3.2 确定性有穷自动机(DFA)的定义</vt:lpstr>
      <vt:lpstr>2.3.2确定性有穷自动机(DFA)的定义(续)</vt:lpstr>
      <vt:lpstr>2.3.2确定性有穷自动机(DFA)的定义(续)</vt:lpstr>
      <vt:lpstr>2.3.2确定性有穷自动机(DFA)的定义(续)</vt:lpstr>
      <vt:lpstr>PowerPoint 演示文稿</vt:lpstr>
      <vt:lpstr>PowerPoint 演示文稿</vt:lpstr>
      <vt:lpstr>2.3.2确定性有穷自动机(DFA)的定义(续)</vt:lpstr>
      <vt:lpstr>2.3.2确定性有穷自动机(DFA)的定义(续)</vt:lpstr>
      <vt:lpstr>2.3.2确定性有穷自动机(DFA)的定义(续)</vt:lpstr>
      <vt:lpstr>关于DFA的状态转换图的3点说明</vt:lpstr>
      <vt:lpstr>关于DFA的状态转换图的3点说明</vt:lpstr>
      <vt:lpstr>PowerPoint 演示文稿</vt:lpstr>
      <vt:lpstr>PowerPoint 演示文稿</vt:lpstr>
      <vt:lpstr>PowerPoint 演示文稿</vt:lpstr>
      <vt:lpstr>2.3.3非确定性有穷自动机(NFA)(续)</vt:lpstr>
      <vt:lpstr>2.3.3非确定性有穷自动机(NFA)(续)</vt:lpstr>
      <vt:lpstr>PowerPoint 演示文稿</vt:lpstr>
      <vt:lpstr>PowerPoint 演示文稿</vt:lpstr>
      <vt:lpstr>PowerPoint 演示文稿</vt:lpstr>
      <vt:lpstr>自动机的应用</vt:lpstr>
      <vt:lpstr>自动机的应用</vt:lpstr>
      <vt:lpstr>自动机的应用(续)</vt:lpstr>
      <vt:lpstr>第2章 词法分析</vt:lpstr>
      <vt:lpstr>2.4从正规表达式到DFA</vt:lpstr>
      <vt:lpstr>2.4从正规表达式到DFA(续)</vt:lpstr>
      <vt:lpstr>2.4从正规表达式到DFA(续)</vt:lpstr>
      <vt:lpstr>2.4.1 从正规表达式到NFA</vt:lpstr>
      <vt:lpstr>2.4.1 从正规表达式到NFA(续)</vt:lpstr>
      <vt:lpstr>2.4.1 从正规表达式到NFA(续)</vt:lpstr>
      <vt:lpstr>2.4.1 从正规表达式到NFA(续)</vt:lpstr>
      <vt:lpstr>2.4.1 从正规表达式到NFA(续)</vt:lpstr>
      <vt:lpstr>PowerPoint 演示文稿</vt:lpstr>
      <vt:lpstr>PowerPoint 演示文稿</vt:lpstr>
      <vt:lpstr>2.4.1 从正规表达式到NFA(续)</vt:lpstr>
      <vt:lpstr>2.4从正规表达式到DFA(续)</vt:lpstr>
      <vt:lpstr>2.4.2 从NFA 到DFA</vt:lpstr>
      <vt:lpstr>2.4.2 从NFA 到DFA(续)</vt:lpstr>
      <vt:lpstr>2.4.2 从NFA 到DFA(续)</vt:lpstr>
      <vt:lpstr>2.4.2 从NFA 到DFA(续)</vt:lpstr>
      <vt:lpstr>2.4.2 从NFA 到DFA(续)</vt:lpstr>
      <vt:lpstr>2.4.2 从NFA 到DFA(续)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2.4从正规表达式到DFA(续)</vt:lpstr>
      <vt:lpstr>2.4.3 将DFA中的状态数最小化</vt:lpstr>
      <vt:lpstr>2.4.3 将DFA中的状态数最小化(续)</vt:lpstr>
      <vt:lpstr>2.4.3 将DFA中的状态数最小化(续)</vt:lpstr>
      <vt:lpstr>DFA最小化算法(续)：</vt:lpstr>
      <vt:lpstr>基于等价类思想——hopcroft算法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2.4.3 将DFA中的状态数最小化(续)</vt:lpstr>
      <vt:lpstr>PowerPoint 演示文稿</vt:lpstr>
      <vt:lpstr>PowerPoint 演示文稿</vt:lpstr>
      <vt:lpstr>PowerPoint 演示文稿</vt:lpstr>
      <vt:lpstr>PowerPoint 演示文稿</vt:lpstr>
      <vt:lpstr>第2章 词法分析</vt:lpstr>
      <vt:lpstr>2.5 用代码实现有穷自动机</vt:lpstr>
      <vt:lpstr>2.5 用代码实现有穷自动机(续)</vt:lpstr>
      <vt:lpstr>2.5 用代码实现有穷自动机(续)</vt:lpstr>
      <vt:lpstr>2.5 用代码实现有穷自动机(续)</vt:lpstr>
      <vt:lpstr>2.5 用代码实现有穷自动机(续)</vt:lpstr>
      <vt:lpstr>PowerPoint 演示文稿</vt:lpstr>
      <vt:lpstr>2.5 用代码实现有穷自动机(续)</vt:lpstr>
      <vt:lpstr>2.5 用代码实现有穷自动机(续)</vt:lpstr>
      <vt:lpstr>PowerPoint 演示文稿</vt:lpstr>
      <vt:lpstr>PowerPoint 演示文稿</vt:lpstr>
      <vt:lpstr>2.5 用代码实现有穷自动机(续)</vt:lpstr>
      <vt:lpstr>2.5 用代码实现有穷自动机(续)</vt:lpstr>
      <vt:lpstr>2.5 用代码实现有穷自动机(续)</vt:lpstr>
      <vt:lpstr>2.5 用代码实现有穷自动机(续)</vt:lpstr>
      <vt:lpstr>PowerPoint 演示文稿</vt:lpstr>
      <vt:lpstr>PowerPoint 演示文稿</vt:lpstr>
      <vt:lpstr>PowerPoint 演示文稿</vt:lpstr>
      <vt:lpstr>第2章 词法分析</vt:lpstr>
      <vt:lpstr>2.7 项目</vt:lpstr>
      <vt:lpstr>PowerPoint 演示文稿</vt:lpstr>
      <vt:lpstr>第2章 词法分析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魏倩茹</cp:lastModifiedBy>
  <cp:revision>2949</cp:revision>
  <cp:lastPrinted>2020-02-22T08:54:00Z</cp:lastPrinted>
  <dcterms:created xsi:type="dcterms:W3CDTF">2021-02-26T09:41:00Z</dcterms:created>
  <dcterms:modified xsi:type="dcterms:W3CDTF">2024-03-03T03:40:06Z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04BA704AA2CC44A0A8255A196BAB2356_13</vt:lpwstr>
  </property>
</Properties>
</file>