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56" r:id="rId3"/>
    <p:sldId id="1249" r:id="rId5"/>
    <p:sldId id="1250" r:id="rId6"/>
    <p:sldId id="1214" r:id="rId7"/>
    <p:sldId id="1338" r:id="rId8"/>
    <p:sldId id="1231" r:id="rId9"/>
    <p:sldId id="1229" r:id="rId10"/>
    <p:sldId id="1240" r:id="rId11"/>
    <p:sldId id="1232" r:id="rId12"/>
    <p:sldId id="1237" r:id="rId13"/>
    <p:sldId id="1233" r:id="rId14"/>
    <p:sldId id="1244" r:id="rId15"/>
    <p:sldId id="1276" r:id="rId16"/>
    <p:sldId id="1277" r:id="rId17"/>
    <p:sldId id="1243" r:id="rId18"/>
    <p:sldId id="1227" r:id="rId19"/>
    <p:sldId id="1223" r:id="rId20"/>
    <p:sldId id="1242" r:id="rId21"/>
    <p:sldId id="1246" r:id="rId22"/>
    <p:sldId id="1245" r:id="rId23"/>
    <p:sldId id="1247" r:id="rId24"/>
    <p:sldId id="1251" r:id="rId25"/>
    <p:sldId id="1224" r:id="rId26"/>
    <p:sldId id="1225" r:id="rId27"/>
    <p:sldId id="1013" r:id="rId28"/>
  </p:sldIdLst>
  <p:sldSz cx="9144000" cy="6858000" type="screen4x3"/>
  <p:notesSz cx="10234930" cy="7104380"/>
  <p:custDataLst>
    <p:tags r:id="rId33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1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1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1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1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1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1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1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1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1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3399"/>
    <a:srgbClr val="FF0066"/>
    <a:srgbClr val="CD0761"/>
    <a:srgbClr val="990000"/>
    <a:srgbClr val="321AAC"/>
    <a:srgbClr val="21212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52" d="100"/>
          <a:sy n="52" d="100"/>
        </p:scale>
        <p:origin x="42" y="960"/>
      </p:cViewPr>
      <p:guideLst>
        <p:guide orient="horz" pos="2092"/>
        <p:guide pos="2880"/>
      </p:guideLst>
    </p:cSldViewPr>
  </p:slideViewPr>
  <p:outlineViewPr>
    <p:cViewPr>
      <p:scale>
        <a:sx n="33" d="100"/>
        <a:sy n="33" d="100"/>
      </p:scale>
      <p:origin x="0" y="7992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045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6844" cy="355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96" tIns="47398" rIns="94796" bIns="47398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600" b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629" y="0"/>
            <a:ext cx="4436844" cy="355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96" tIns="47398" rIns="94796" bIns="47398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600" b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8235"/>
            <a:ext cx="4436844" cy="355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96" tIns="47398" rIns="94796" bIns="47398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600" b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629" y="6748235"/>
            <a:ext cx="4436844" cy="355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96" tIns="47398" rIns="94796" bIns="47398" numCol="1" anchor="b" anchorCtr="0" compatLnSpc="1"/>
          <a:lstStyle>
            <a:lvl1pPr algn="r" eaLnBrk="1" hangingPunct="1">
              <a:defRPr kumimoji="1" sz="16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5CEF60-2E9D-4C45-8FE8-3DA7D9C2EFF4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40.42105" units="1/cm"/>
          <inkml:channelProperty channel="Y" name="resolution" value="40.44944" units="1/cm"/>
          <inkml:channelProperty channel="T" name="resolution" value="28.34646" units="1/dev"/>
        </inkml:channelProperties>
      </inkml:inkSource>
      <inkml:timestamp xml:id="ts0" timeString="2020-02-24T06:51: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11942 12876 0,'17'0'219,"1"0"-219,-1 0 16,19 0-16,-1 0 15,-17 0 1,17 0-16,0 0 15,-17 0 1,-1 0-16,1 0 16,0 0-1,-1 0-15,1 0 16,0 0 46,-1 0-46,1 0-16,0 0 16,-1 0-16,18 0 15,-17 0-15,0 0 16,17 0-16,-17 0 16,17 0-1,-17 0 1,-1 0-1,1 0 1,0 0-16,17 0 16,18 0-1,-36 0 1,19 0-16,-19 0 0,19 0 16,-19 0-1,1 18-15,17-18 0,-17 0 16,-1 0-1,1 0 1,0 0-16,-1 0 16,19 0-16,-19 0 15,1 0 1,17 18-16,-17-18 0,-1 0 16,1 0-1,0 0-15,17 0 31,0 0-31,-17 0 16,0 0 0,17 0-16,-18 0 15,1 17-15,17 1 16,-17-18-16,17 0 16,-17 0-16,0 0 15,17 0-15,-18 18 16,1-18-16,0 0 15,-1 0 1,19 0 0,-19 0-1,1 0 1,0 0-16,-1 0 16,1 0-1,17 0 1,-17 0-1,17 0-15,0 0 16,-17 0 0,17 0-1,-17 0 1,0 0 0,-1 0-1,1 0 126,-1 0-126,1 0 17,0 0-1,-1 0 172,1 0-203,0 0 16,-1 0-1,1 0 1,0 0-16,-1 0 16,1 0-16,17 0 15,-17 0-15,-1 0 16,1 0-1,0 0 1,-1 17-16,1-17 16</inkml:trace>
  <inkml:trace contextRef="#ctx0" brushRef="#br0">7373 12577 0,'18'0'110,"17"0"-95,-17 0-15,17 0 16,-17 17-16,34-17 16,-16 0-16,-19 18 15,1-18-15,35 0 16,-18 0-16,0 17 15,1-17-15,-19 0 16,19 0-16,-19 0 16,1 0-16,0 0 15,-1 0-15,1 0 16,0 0 15,-1 0-15,1-17-1,-1-1-15,1 18 32,0-17-32,-1 17 15,1 0-15,17 0 16,-17-18-16,0 18 0,-1 0 16,1-18-1,17 18-15,-17 0 16,-1 0-16,19-17 15,-19-1-15,1 18 16,17 0-16,-17 0 16,-1 0-1,1 0-15,0-18 16,-1 18-16,1 0 16,35 0-16,-35 0 15,-1 0-15,18 0 16,-17 0-16,0 0 15,-1 0-15,1 0 16,0 0 0,17 0-16,-17 0 0,-1 0 15,1 0-15,17 0 32,0 0-32,-17 0 15,35 18 1,-35-18-1,-1 0-15,19 18 0,-19-18 16,1 0-16,-1 0 16,19 0-16,-19 0 15,1 17-15,17-17 16,-17 18-16,0-18 16,-1 0-16,1 0 15,0 18-15,17-18 16,-18 17-16,1-17 15,17 0-15,-17 0 16,0 0-16,-1 0 16,1 0 31,0 0-32,17 0-15,-18 0 16,1 0-16,0 0 15,-1 18 1,19-18 0,-19 0-16,19 0 15,-19 0 1,18 0-16,1 0 16,-1 0-16,-17-18 15,-1 18-15,1 0 16,0 0-16,-1 0 31,-17-17-15,18 17-16,17 0 15,-17 0-15,-1 0 16,1 0-16,0 0 16,-1 0-16,1 0 31,0-18-31,-1 18 15,1 0-15,0-18 16,-1 18-16,18 0 16,-17 0-1,0 0 1,-1 0-16,1 0 31,17 0-31,-17 0 16,0 0-16,17 0 15,-18 0-15,1 0 16,0 0-16,17 0 16,-17 0-16,-1 0 15,1 0-15,0 0 16,-1 0-16,19 0 16,-19 0-1,18 0-15,-17 0 16,0 0-1,-1 0 1,19 18-16,-19-18 16,1 0-16,0 0 15,17 0-15,-18 0 16,1 0-16,0 0 31,17 0-15,-17 0-1,17 0-15,-17 0 16,-1 0-16,1 0 16,-1 0-1,1 0 1,0 0 15,-1 0-15,19 0-1,-19 0 1,1 0-16,0 0 16,17 0-16,-18 0 31,-17-18-31,18 18 16,0 0-16,-1 0 0,1 0 15,-18-17 1,35 17-1,-17 0 1,0 0 0,-18-18-16,17 18 15,1 0-15,0 0 16,-1 0 0,1 0-16,-18-18 15,17 18 1,1-17 31,0 17 31,-1 0 16,1 0-94</inkml:trace>
  <inkml:trace contextRef="#ctx0" brushRef="#br0">7426 12929 0,'18'0'94,"17"0"-79,0 0-15,18 0 0,35-17 16,53 17-16,1 0 16,52 35-16,-71-35 15,-35 35-15,0-17 16,-52 0-16,-19-1 15,1-17-15,0 0 16,-1 0 0,36 0-1,0 0-15,-18 0 16,1 0-16,-1 0 16,-17 0-16,-1 0 15,18 0-15,-17 0 16,0 0-1,-1 0-15,19-17 16,-19 17-16,1 0 16,17 0-16,-17 0 15,-1 0-15,19 0 16,-19 0 0,-17-18-16,18 18 15,0 0-15,-1 0 16,19-18-16,-1 1 15,0-1-15,-17 18 16,17 0-16,-17 0 16,-1 0-16,1 0 15,0 0 1,-1 0-16,1 0 16,17-18-16,-17 18 15,-1 0-15,19-17 16,-19 17-16,1 0 15,0 0-15,-1 0 32,1 0-32,0 0 15,-1 0 1,1 0-16,17 0 0,-17 0 16,-1 0-16,1 0 15,0 0 16,-1 0-15,1 0-16,17 0 16,0 0-16,-17 17 15,0-17-15,-1 0 16,1 0 62,0 0-15,-1 0 218,1 0-266,0 0-15,-1 0 16,1 0 0,-18 18-16,18-18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6844" cy="355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96" tIns="47398" rIns="94796" bIns="47398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629" y="0"/>
            <a:ext cx="4436844" cy="355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96" tIns="47398" rIns="94796" bIns="47398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41472" y="533335"/>
            <a:ext cx="3551529" cy="266337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359" y="3374118"/>
            <a:ext cx="7503756" cy="31967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96" tIns="47398" rIns="94796" bIns="4739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8235"/>
            <a:ext cx="4436844" cy="355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96" tIns="47398" rIns="94796" bIns="47398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629" y="6748235"/>
            <a:ext cx="4436844" cy="355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96" tIns="47398" rIns="94796" bIns="47398" numCol="1" anchor="b" anchorCtr="0" compatLnSpc="1"/>
          <a:lstStyle>
            <a:lvl1pPr algn="r" eaLnBrk="1" hangingPunct="1">
              <a:defRPr kumimoji="1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F273CA-719B-49CC-AF74-0212589BA796}" type="slidenum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F273CA-719B-49CC-AF74-0212589BA796}" type="slidenum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F273CA-719B-49CC-AF74-0212589BA796}" type="slidenum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F273CA-719B-49CC-AF74-0212589BA796}" type="slidenum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F273CA-719B-49CC-AF74-0212589BA796}" type="slidenum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F273CA-719B-49CC-AF74-0212589BA796}" type="slidenum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F273CA-719B-49CC-AF74-0212589BA796}" type="slidenum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F273CA-719B-49CC-AF74-0212589BA796}" type="slidenum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F273CA-719B-49CC-AF74-0212589BA796}" type="slidenum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F273CA-719B-49CC-AF74-0212589BA796}" type="slidenum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F273CA-719B-49CC-AF74-0212589BA796}" type="slidenum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F273CA-719B-49CC-AF74-0212589BA796}" type="slidenum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F273CA-719B-49CC-AF74-0212589BA796}" type="slidenum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F273CA-719B-49CC-AF74-0212589BA796}" type="slidenum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F273CA-719B-49CC-AF74-0212589BA796}" type="slidenum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F273CA-719B-49CC-AF74-0212589BA796}" type="slidenum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F273CA-719B-49CC-AF74-0212589BA796}" type="slidenum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F273CA-719B-49CC-AF74-0212589BA796}" type="slidenum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F273CA-719B-49CC-AF74-0212589BA796}" type="slidenum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F273CA-719B-49CC-AF74-0212589BA796}" type="slidenum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F273CA-719B-49CC-AF74-0212589BA796}" type="slidenum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F273CA-719B-49CC-AF74-0212589BA796}" type="slidenum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F273CA-719B-49CC-AF74-0212589BA796}" type="slidenum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F273CA-719B-49CC-AF74-0212589BA796}" type="slidenum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F273CA-719B-49CC-AF74-0212589BA796}" type="slidenum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F273CA-719B-49CC-AF74-0212589BA796}" type="slidenum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7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71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71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7F3DA5-EDDE-4904-8E89-2775BB325C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2010--machunyan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78A951-ED88-4477-86C7-2682B058452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115888"/>
            <a:ext cx="2001837" cy="5903912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115888"/>
            <a:ext cx="5854700" cy="5903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2010--machunyan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78A951-ED88-4477-86C7-2682B058452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2010--machunyan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78A951-ED88-4477-86C7-2682B058452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2010--machunyan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78A951-ED88-4477-86C7-2682B058452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196975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196975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2010--machunyan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78A951-ED88-4477-86C7-2682B058452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2010--machunyan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78A951-ED88-4477-86C7-2682B058452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2010--machunyan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78A951-ED88-4477-86C7-2682B058452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2010--machunyan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78A951-ED88-4477-86C7-2682B058452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2010--machunyan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78A951-ED88-4477-86C7-2682B058452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2010--machunyan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78A951-ED88-4477-86C7-2682B058452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74675" y="115888"/>
            <a:ext cx="8001000" cy="8207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566738" y="1196975"/>
            <a:ext cx="8001000" cy="4822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436245"/>
            <a:r>
              <a:rPr lang="zh-CN" altLang="en-US" dirty="0"/>
              <a:t>第二级</a:t>
            </a:r>
            <a:endParaRPr lang="zh-CN" altLang="en-US" dirty="0"/>
          </a:p>
          <a:p>
            <a:pPr lvl="2" indent="-394970"/>
            <a:r>
              <a:rPr lang="zh-CN" altLang="en-US" dirty="0"/>
              <a:t>第三级</a:t>
            </a:r>
            <a:endParaRPr lang="zh-CN" altLang="en-US" dirty="0"/>
          </a:p>
          <a:p>
            <a:pPr lvl="3" indent="-387350"/>
            <a:r>
              <a:rPr lang="zh-CN" altLang="en-US" dirty="0"/>
              <a:t>第四级</a:t>
            </a:r>
            <a:endParaRPr lang="zh-CN" altLang="en-US" dirty="0"/>
          </a:p>
          <a:p>
            <a:pPr lvl="4" indent="-39878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AutoShape 4"/>
          <p:cNvSpPr/>
          <p:nvPr/>
        </p:nvSpPr>
        <p:spPr>
          <a:xfrm>
            <a:off x="609600" y="1052513"/>
            <a:ext cx="7958138" cy="109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9" name="Line 5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043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2010--machunyan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043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044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78A951-ED88-4477-86C7-2682B058452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372225" y="188913"/>
            <a:ext cx="2232025" cy="358775"/>
          </a:xfrm>
          <a:prstGeom prst="rect">
            <a:avLst/>
          </a:prstGeom>
          <a:noFill/>
          <a:ln w="12700">
            <a:solidFill>
              <a:schemeClr val="hlink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69900" indent="-469900">
              <a:defRPr sz="21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1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1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1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1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与课程有关的问题</a:t>
            </a:r>
            <a:endParaRPr kumimoji="0" lang="zh-CN" altLang="en-US" sz="2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30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Verdana" panose="020B0604030504040204" pitchFamily="34" charset="0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2300">
          <a:solidFill>
            <a:schemeClr val="tx1"/>
          </a:solidFill>
          <a:latin typeface="Verdana" panose="020B0604030504040204" pitchFamily="34" charset="0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Verdana" panose="020B0604030504040204" pitchFamily="34" charset="0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Verdana" panose="020B0604030504040204" pitchFamily="34" charset="0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Verdana" panose="020B0604030504040204" pitchFamily="34" charset="0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Verdana" panose="020B0604030504040204" pitchFamily="34" charset="0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Verdana" panose="020B0604030504040204" pitchFamily="34" charset="0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Verdana" panose="020B060403050404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slide" Target="slide6.xml"/><Relationship Id="rId2" Type="http://schemas.openxmlformats.org/officeDocument/2006/relationships/slide" Target="slide16.xml"/><Relationship Id="rId1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slide" Target="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slide" Target="slide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hyperlink" Target="&#32534;&#35793;&#37325;&#35201;&#24615;&#20030;&#20363;.doc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customXml" Target="../ink/ink1.xml"/><Relationship Id="rId2" Type="http://schemas.openxmlformats.org/officeDocument/2006/relationships/image" Target="../media/image20.png"/><Relationship Id="rId1" Type="http://schemas.openxmlformats.org/officeDocument/2006/relationships/hyperlink" Target="https://github.com/AngelLover2017/MKPraser-ING-2019-03-17" TargetMode="Externa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1.xml"/><Relationship Id="rId4" Type="http://schemas.openxmlformats.org/officeDocument/2006/relationships/slide" Target="slide10.xml"/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slide" Target="slide6.xml"/><Relationship Id="rId1" Type="http://schemas.openxmlformats.org/officeDocument/2006/relationships/hyperlink" Target="..\&#23398;&#29983;&#20316;&#21697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b="0" dirty="0">
                <a:latin typeface="Verdana" panose="020B0604030504040204" pitchFamily="34" charset="0"/>
              </a:rPr>
              <a:t>machunyan</a:t>
            </a:r>
            <a:endParaRPr lang="en-US" altLang="zh-CN" sz="1200" b="0" dirty="0">
              <a:latin typeface="Verdana" panose="020B0604030504040204" pitchFamily="34" charset="0"/>
            </a:endParaRPr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539750" y="1773238"/>
            <a:ext cx="8389938" cy="3095625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3400" b="1" dirty="0">
                <a:solidFill>
                  <a:srgbClr val="21212D"/>
                </a:solidFill>
              </a:rPr>
              <a:t>任课教师： 马春燕、魏倩茹</a:t>
            </a:r>
            <a:endParaRPr lang="en-US" altLang="zh-CN" sz="3400" b="1" dirty="0">
              <a:solidFill>
                <a:srgbClr val="21212D"/>
              </a:solidFill>
            </a:endParaRPr>
          </a:p>
          <a:p>
            <a:pPr eaLnBrk="1" hangingPunct="1">
              <a:buNone/>
            </a:pPr>
            <a:r>
              <a:rPr lang="zh-CN" altLang="en-US" sz="3400" b="1" dirty="0">
                <a:solidFill>
                  <a:srgbClr val="21212D"/>
                </a:solidFill>
              </a:rPr>
              <a:t>信    箱：</a:t>
            </a:r>
            <a:r>
              <a:rPr lang="en-US" altLang="zh-CN" sz="3400" b="1" dirty="0">
                <a:solidFill>
                  <a:srgbClr val="21212D"/>
                </a:solidFill>
              </a:rPr>
              <a:t>machunyan@nwpu.edu.cn</a:t>
            </a:r>
            <a:endParaRPr lang="en-US" altLang="zh-CN" sz="3400" b="1" dirty="0">
              <a:solidFill>
                <a:srgbClr val="21212D"/>
              </a:solidFill>
            </a:endParaRPr>
          </a:p>
          <a:p>
            <a:pPr eaLnBrk="1" hangingPunct="1">
              <a:buNone/>
            </a:pPr>
            <a:r>
              <a:rPr lang="en-US" altLang="zh-CN" sz="3400" b="1" dirty="0">
                <a:solidFill>
                  <a:srgbClr val="21212D"/>
                </a:solidFill>
              </a:rPr>
              <a:t>                weiqianru@nwpu.edu.cn</a:t>
            </a:r>
            <a:endParaRPr lang="en-US" altLang="zh-CN" sz="3400" b="1" dirty="0">
              <a:solidFill>
                <a:srgbClr val="21212D"/>
              </a:solidFill>
            </a:endParaRPr>
          </a:p>
          <a:p>
            <a:pPr eaLnBrk="1" hangingPunct="1">
              <a:buNone/>
            </a:pPr>
            <a:r>
              <a:rPr lang="zh-CN" altLang="en-US" sz="3400" b="1" dirty="0">
                <a:solidFill>
                  <a:srgbClr val="21212D"/>
                </a:solidFill>
              </a:rPr>
              <a:t>办 公 室：启翔楼</a:t>
            </a:r>
            <a:r>
              <a:rPr lang="en-US" altLang="zh-CN" sz="3400" b="1" dirty="0">
                <a:solidFill>
                  <a:srgbClr val="21212D"/>
                </a:solidFill>
              </a:rPr>
              <a:t>321</a:t>
            </a:r>
            <a:endParaRPr lang="en-US" altLang="zh-CN" sz="3400" b="1" dirty="0">
              <a:solidFill>
                <a:srgbClr val="21212D"/>
              </a:solidFill>
            </a:endParaRPr>
          </a:p>
          <a:p>
            <a:pPr eaLnBrk="1" hangingPunct="1">
              <a:buNone/>
            </a:pPr>
            <a:r>
              <a:rPr lang="zh-CN" altLang="en-US" sz="3400" b="1" dirty="0">
                <a:solidFill>
                  <a:srgbClr val="21212D"/>
                </a:solidFill>
              </a:rPr>
              <a:t>电    话：</a:t>
            </a:r>
            <a:r>
              <a:rPr lang="en-US" altLang="zh-CN" sz="3400" b="1" dirty="0">
                <a:solidFill>
                  <a:srgbClr val="21212D"/>
                </a:solidFill>
              </a:rPr>
              <a:t>13991282722</a:t>
            </a:r>
            <a:endParaRPr lang="en-US" altLang="zh-CN" sz="3400" b="1" dirty="0">
              <a:solidFill>
                <a:srgbClr val="21212D"/>
              </a:solidFill>
            </a:endParaRPr>
          </a:p>
          <a:p>
            <a:pPr eaLnBrk="1" hangingPunct="1">
              <a:buNone/>
            </a:pPr>
            <a:r>
              <a:rPr lang="en-US" altLang="zh-CN" sz="3400" b="1" dirty="0">
                <a:solidFill>
                  <a:srgbClr val="21212D"/>
                </a:solidFill>
              </a:rPr>
              <a:t>                15202489124</a:t>
            </a:r>
            <a:endParaRPr lang="en-US" altLang="zh-CN" sz="3400" b="1" dirty="0">
              <a:solidFill>
                <a:srgbClr val="21212D"/>
              </a:solidFill>
            </a:endParaRPr>
          </a:p>
        </p:txBody>
      </p:sp>
      <p:sp>
        <p:nvSpPr>
          <p:cNvPr id="7172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b="0" dirty="0">
                <a:latin typeface="Verdana" panose="020B0604030504040204" pitchFamily="34" charset="0"/>
              </a:rPr>
              <a:t>西北工业大学软件学院</a:t>
            </a:r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406400" y="481013"/>
            <a:ext cx="9288463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宋体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j-lt"/>
                <a:ea typeface="方正舒体" panose="02010601030101010101" pitchFamily="2" charset="-122"/>
                <a:cs typeface="宋体" panose="02010600030101010101" pitchFamily="2" charset="-122"/>
              </a:rPr>
              <a:t> </a:t>
            </a:r>
            <a:r>
              <a:rPr kumimoji="0" lang="zh-CN" alt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j-lt"/>
                <a:ea typeface="方正舒体" panose="02010601030101010101" pitchFamily="2" charset="-122"/>
                <a:cs typeface="宋体" panose="02010600030101010101" pitchFamily="2" charset="-122"/>
              </a:rPr>
              <a:t>编译原理及实践</a:t>
            </a:r>
            <a:b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j-lt"/>
                <a:ea typeface="方正舒体" panose="02010601030101010101" pitchFamily="2" charset="-122"/>
                <a:cs typeface="宋体" panose="02010600030101010101" pitchFamily="2" charset="-122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j-lt"/>
                <a:ea typeface="方正舒体" panose="02010601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j-lt"/>
                <a:ea typeface="方正舒体" panose="02010601030101010101" pitchFamily="2" charset="-122"/>
                <a:cs typeface="宋体" panose="02010600030101010101" pitchFamily="2" charset="-122"/>
              </a:rPr>
              <a:t>construction principles and practice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3399"/>
              </a:solidFill>
              <a:effectLst/>
              <a:uLnTx/>
              <a:uFillTx/>
              <a:latin typeface="+mj-lt"/>
              <a:ea typeface="方正舒体" panose="02010601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176" name="文本框 4"/>
          <p:cNvSpPr txBox="1"/>
          <p:nvPr/>
        </p:nvSpPr>
        <p:spPr>
          <a:xfrm>
            <a:off x="539433" y="5732780"/>
            <a:ext cx="6211887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>
                <a:latin typeface="Times New Roman" panose="02020603050405020304" pitchFamily="18" charset="0"/>
              </a:rPr>
              <a:t>课程信息平台：https://www.eduplus.net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4.</a:t>
            </a:r>
            <a:r>
              <a:rPr lang="zh-CN" altLang="en-US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学习方式</a:t>
            </a:r>
            <a:endParaRPr lang="zh-CN" altLang="en-US" sz="40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96975"/>
            <a:ext cx="8358187" cy="4035425"/>
          </a:xfrm>
        </p:spPr>
        <p:txBody>
          <a:bodyPr vert="horz" wrap="square" lIns="91440" tIns="45720" rIns="91440" bIns="45720" anchor="t" anchorCtr="0"/>
          <a:p>
            <a:r>
              <a:rPr lang="zh-CN" altLang="en-US" sz="2400" b="1" dirty="0">
                <a:solidFill>
                  <a:srgbClr val="21212D"/>
                </a:solidFill>
              </a:rPr>
              <a:t>上课带教材、笔记本（纸质或电脑皆可）、笔、和随堂测试本，可以适当记笔记，积极参与课程内容讨论和问题解答，给出自己的答案</a:t>
            </a:r>
            <a:endParaRPr lang="en-US" altLang="zh-CN" sz="2400" b="1" dirty="0">
              <a:solidFill>
                <a:srgbClr val="21212D"/>
              </a:solidFill>
            </a:endParaRPr>
          </a:p>
          <a:p>
            <a:r>
              <a:rPr lang="zh-CN" altLang="en-US" sz="2400" b="1" dirty="0">
                <a:solidFill>
                  <a:srgbClr val="21212D"/>
                </a:solidFill>
              </a:rPr>
              <a:t>上课前根据课件提纲（或者自己的笔记提纲）对上次课程内容进行回顾</a:t>
            </a:r>
            <a:endParaRPr lang="en-US" altLang="zh-CN" sz="2400" b="1" dirty="0">
              <a:solidFill>
                <a:srgbClr val="21212D"/>
              </a:solidFill>
            </a:endParaRPr>
          </a:p>
          <a:p>
            <a:r>
              <a:rPr lang="zh-CN" altLang="en-US" sz="2400" b="1" dirty="0">
                <a:solidFill>
                  <a:srgbClr val="21212D"/>
                </a:solidFill>
              </a:rPr>
              <a:t>复习以课件和主要参考教材为主，其余参考教材为辅</a:t>
            </a:r>
            <a:endParaRPr lang="en-US" altLang="zh-CN" sz="2400" b="1" dirty="0">
              <a:solidFill>
                <a:srgbClr val="21212D"/>
              </a:solidFill>
            </a:endParaRPr>
          </a:p>
          <a:p>
            <a:r>
              <a:rPr lang="zh-CN" altLang="en-US" sz="2400" b="1" dirty="0">
                <a:solidFill>
                  <a:srgbClr val="21212D"/>
                </a:solidFill>
              </a:rPr>
              <a:t>按时完成各项作业，根据课程内容，积极进行编程实践</a:t>
            </a:r>
            <a:endParaRPr lang="en-US" altLang="zh-CN" sz="2400" b="1" dirty="0">
              <a:solidFill>
                <a:srgbClr val="21212D"/>
              </a:solidFill>
            </a:endParaRPr>
          </a:p>
          <a:p>
            <a:r>
              <a:rPr lang="zh-CN" altLang="en-US" sz="2400" b="1" dirty="0">
                <a:solidFill>
                  <a:srgbClr val="21212D"/>
                </a:solidFill>
              </a:rPr>
              <a:t>课下采用微信群、邮箱</a:t>
            </a:r>
            <a:r>
              <a:rPr lang="en-US" altLang="zh-CN" sz="2400" b="1" dirty="0">
                <a:solidFill>
                  <a:srgbClr val="21212D"/>
                </a:solidFill>
              </a:rPr>
              <a:t>(machunyan@nwpu.edu.cn</a:t>
            </a:r>
            <a:r>
              <a:rPr lang="zh-CN" altLang="en-US" sz="2400" b="1" dirty="0">
                <a:solidFill>
                  <a:srgbClr val="21212D"/>
                </a:solidFill>
              </a:rPr>
              <a:t>，</a:t>
            </a:r>
            <a:r>
              <a:rPr lang="en-US" altLang="zh-CN" sz="2400" b="1" dirty="0">
                <a:solidFill>
                  <a:srgbClr val="21212D"/>
                </a:solidFill>
              </a:rPr>
              <a:t>weiqianru@nwpu.edu.cn)</a:t>
            </a:r>
            <a:r>
              <a:rPr lang="zh-CN" altLang="en-US" sz="2400" b="1" dirty="0">
                <a:solidFill>
                  <a:srgbClr val="21212D"/>
                </a:solidFill>
              </a:rPr>
              <a:t>、电话</a:t>
            </a:r>
            <a:r>
              <a:rPr lang="en-US" altLang="zh-CN" sz="2400" b="1" dirty="0">
                <a:solidFill>
                  <a:srgbClr val="21212D"/>
                </a:solidFill>
              </a:rPr>
              <a:t>(13991282722)</a:t>
            </a:r>
            <a:r>
              <a:rPr lang="zh-CN" altLang="en-US" sz="2400" b="1" dirty="0">
                <a:solidFill>
                  <a:srgbClr val="21212D"/>
                </a:solidFill>
              </a:rPr>
              <a:t>、积极与老师互动和答疑</a:t>
            </a:r>
            <a:endParaRPr lang="zh-CN" altLang="en-US" sz="2400" b="1" dirty="0">
              <a:solidFill>
                <a:srgbClr val="21212D"/>
              </a:solidFill>
            </a:endParaRPr>
          </a:p>
        </p:txBody>
      </p:sp>
      <p:sp>
        <p:nvSpPr>
          <p:cNvPr id="1741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b="0" dirty="0">
                <a:latin typeface="Verdana" panose="020B0604030504040204" pitchFamily="34" charset="0"/>
              </a:rPr>
              <a:t>machunyan</a:t>
            </a:r>
            <a:endParaRPr lang="en-US" altLang="zh-CN" sz="1200" b="0" dirty="0">
              <a:latin typeface="Verdana" panose="020B0604030504040204" pitchFamily="34" charset="0"/>
            </a:endParaRPr>
          </a:p>
        </p:txBody>
      </p:sp>
      <p:sp>
        <p:nvSpPr>
          <p:cNvPr id="174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17413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b="0" dirty="0">
                <a:latin typeface="Verdana" panose="020B0604030504040204" pitchFamily="34" charset="0"/>
              </a:rPr>
              <a:t>西北工业大学软件学院</a:t>
            </a:r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7" name="直角上箭头 6">
            <a:hlinkClick r:id="rId1" action="ppaction://hlinksldjump"/>
          </p:cNvPr>
          <p:cNvSpPr/>
          <p:nvPr/>
        </p:nvSpPr>
        <p:spPr bwMode="auto">
          <a:xfrm>
            <a:off x="8080375" y="5832475"/>
            <a:ext cx="358775" cy="288925"/>
          </a:xfrm>
          <a:prstGeom prst="bentUpArrow">
            <a:avLst/>
          </a:prstGeom>
          <a:noFill/>
          <a:ln w="12700" cap="flat" cmpd="sng" algn="ctr">
            <a:solidFill>
              <a:schemeClr val="hlink"/>
            </a:solidFill>
            <a:prstDash val="sysDot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469900" marR="0" lvl="0" indent="-469900" algn="l" defTabSz="914400" rtl="0" eaLnBrk="1" fontAlgn="base" latinLnBrk="0" hangingPunct="1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0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60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2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92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6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116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1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141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b="0" dirty="0">
                <a:latin typeface="Verdana" panose="020B0604030504040204" pitchFamily="34" charset="0"/>
              </a:rPr>
              <a:t>machunyan</a:t>
            </a:r>
            <a:endParaRPr lang="en-US" altLang="zh-CN" sz="1200" b="0" dirty="0">
              <a:latin typeface="Verdana" panose="020B0604030504040204" pitchFamily="34" charset="0"/>
            </a:endParaRP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18435" name="Rectangle 2"/>
          <p:cNvSpPr/>
          <p:nvPr/>
        </p:nvSpPr>
        <p:spPr>
          <a:xfrm>
            <a:off x="479425" y="1258888"/>
            <a:ext cx="8318500" cy="24047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>
              <a:spcBef>
                <a:spcPct val="5000"/>
              </a:spcBef>
              <a:buClrTx/>
              <a:buFontTx/>
              <a:buAutoNum type="arabicPeriod"/>
            </a:pPr>
            <a:r>
              <a:rPr lang="zh-CN" altLang="en-US" sz="2800" dirty="0">
                <a:solidFill>
                  <a:srgbClr val="21212D"/>
                </a:solidFill>
                <a:latin typeface="Times New Roman" panose="02020603050405020304" pitchFamily="18" charset="0"/>
              </a:rPr>
              <a:t>编译器实现 </a:t>
            </a:r>
            <a:r>
              <a:rPr lang="en-US" altLang="zh-CN" sz="2800" dirty="0">
                <a:solidFill>
                  <a:srgbClr val="21212D"/>
                </a:solidFill>
                <a:latin typeface="Times New Roman" panose="02020603050405020304" pitchFamily="18" charset="0"/>
              </a:rPr>
              <a:t>(A)</a:t>
            </a:r>
            <a:r>
              <a:rPr lang="zh-CN" altLang="en-US" sz="2800" dirty="0">
                <a:solidFill>
                  <a:srgbClr val="21212D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21212D"/>
              </a:solidFill>
              <a:latin typeface="Times New Roman" panose="02020603050405020304" pitchFamily="18" charset="0"/>
            </a:endParaRPr>
          </a:p>
          <a:p>
            <a:pPr marL="914400" lvl="1" indent="-457200" algn="l" rtl="0" eaLnBrk="1" fontAlgn="base" hangingPunct="1">
              <a:spcBef>
                <a:spcPct val="500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21212D"/>
                </a:solidFill>
                <a:latin typeface="Times New Roman" panose="02020603050405020304" pitchFamily="18" charset="0"/>
              </a:rPr>
              <a:t>(1).  </a:t>
            </a:r>
            <a:r>
              <a:rPr lang="zh-CN" altLang="en-US" sz="2400" dirty="0">
                <a:solidFill>
                  <a:srgbClr val="21212D"/>
                </a:solidFill>
                <a:latin typeface="Times New Roman" panose="02020603050405020304" pitchFamily="18" charset="0"/>
              </a:rPr>
              <a:t>词法分析、语法分析和代码生成</a:t>
            </a:r>
            <a:endParaRPr lang="en-US" altLang="zh-CN" sz="2400" dirty="0">
              <a:solidFill>
                <a:srgbClr val="21212D"/>
              </a:solidFill>
              <a:latin typeface="Times New Roman" panose="02020603050405020304" pitchFamily="18" charset="0"/>
            </a:endParaRPr>
          </a:p>
          <a:p>
            <a:pPr marL="914400" lvl="1" indent="-457200" algn="l" rtl="0" eaLnBrk="1" fontAlgn="base" hangingPunct="1">
              <a:spcBef>
                <a:spcPct val="500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21212D"/>
                </a:solidFill>
                <a:latin typeface="Times New Roman" panose="02020603050405020304" pitchFamily="18" charset="0"/>
              </a:rPr>
              <a:t>(2) . </a:t>
            </a:r>
            <a:r>
              <a:rPr lang="en-US" altLang="zh-CN" sz="2400" dirty="0">
                <a:solidFill>
                  <a:srgbClr val="21212D"/>
                </a:solidFill>
                <a:latin typeface="Times New Roman" panose="02020603050405020304" pitchFamily="18" charset="0"/>
                <a:hlinkClick r:id="rId1" action="ppaction://hlinksldjump"/>
              </a:rPr>
              <a:t>Other</a:t>
            </a:r>
            <a:r>
              <a:rPr lang="en-US" altLang="zh-CN" sz="2400" dirty="0">
                <a:solidFill>
                  <a:srgbClr val="21212D"/>
                </a:solidFill>
                <a:latin typeface="Times New Roman" panose="02020603050405020304" pitchFamily="18" charset="0"/>
              </a:rPr>
              <a:t> : Implementation of ideas</a:t>
            </a:r>
            <a:r>
              <a:rPr lang="zh-CN" altLang="en-US" sz="2400" dirty="0">
                <a:solidFill>
                  <a:srgbClr val="21212D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21212D"/>
                </a:solidFill>
                <a:latin typeface="Verdana" panose="020B0604030504040204" pitchFamily="34" charset="0"/>
              </a:rPr>
              <a:t>与编译技术相关的</a:t>
            </a:r>
            <a:r>
              <a:rPr lang="en-US" altLang="zh-CN" sz="2400" dirty="0">
                <a:solidFill>
                  <a:srgbClr val="21212D"/>
                </a:solidFill>
                <a:latin typeface="Verdana" panose="020B0604030504040204" pitchFamily="34" charset="0"/>
              </a:rPr>
              <a:t>1</a:t>
            </a:r>
            <a:r>
              <a:rPr lang="zh-CN" altLang="en-US" sz="2400" dirty="0">
                <a:solidFill>
                  <a:srgbClr val="21212D"/>
                </a:solidFill>
                <a:latin typeface="Verdana" panose="020B0604030504040204" pitchFamily="34" charset="0"/>
              </a:rPr>
              <a:t>项编程实践可以代替实验作业，</a:t>
            </a:r>
            <a:r>
              <a:rPr lang="en-US" altLang="zh-CN" sz="2400" dirty="0">
                <a:solidFill>
                  <a:srgbClr val="21212D"/>
                </a:solidFill>
                <a:latin typeface="Verdana" panose="020B0604030504040204" pitchFamily="34" charset="0"/>
              </a:rPr>
              <a:t>eg</a:t>
            </a:r>
            <a:r>
              <a:rPr lang="zh-CN" altLang="en-US" sz="2400" dirty="0">
                <a:solidFill>
                  <a:srgbClr val="21212D"/>
                </a:solidFill>
                <a:latin typeface="Verdana" panose="020B0604030504040204" pitchFamily="34" charset="0"/>
              </a:rPr>
              <a:t>：开源编译器</a:t>
            </a:r>
            <a:r>
              <a:rPr lang="en-US" altLang="zh-CN" sz="2400" dirty="0">
                <a:solidFill>
                  <a:srgbClr val="21212D"/>
                </a:solidFill>
                <a:latin typeface="Verdana" panose="020B0604030504040204" pitchFamily="34" charset="0"/>
              </a:rPr>
              <a:t>-clang</a:t>
            </a:r>
            <a:r>
              <a:rPr lang="zh-CN" altLang="en-US" sz="2400" dirty="0">
                <a:solidFill>
                  <a:srgbClr val="21212D"/>
                </a:solidFill>
                <a:latin typeface="Verdana" panose="020B0604030504040204" pitchFamily="34" charset="0"/>
              </a:rPr>
              <a:t>的调试和优化、测试；参加编译有关的竞赛、开源的项目参加</a:t>
            </a:r>
            <a:endParaRPr lang="zh-CN" altLang="en-US" sz="2400" dirty="0">
              <a:solidFill>
                <a:srgbClr val="21212D"/>
              </a:solidFill>
              <a:latin typeface="Verdana" panose="020B0604030504040204" pitchFamily="34" charset="0"/>
            </a:endParaRPr>
          </a:p>
        </p:txBody>
      </p:sp>
      <p:sp>
        <p:nvSpPr>
          <p:cNvPr id="18436" name="Rectangle 4"/>
          <p:cNvSpPr/>
          <p:nvPr/>
        </p:nvSpPr>
        <p:spPr>
          <a:xfrm>
            <a:off x="409575" y="433388"/>
            <a:ext cx="35052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  <a:spcBef>
                <a:spcPct val="50000"/>
              </a:spcBef>
              <a:buSzPct val="90000"/>
            </a:pPr>
            <a:r>
              <a:rPr lang="en-US" altLang="zh-CN" sz="40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 </a:t>
            </a:r>
            <a:r>
              <a:rPr lang="zh-CN" altLang="en-US" sz="40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考核方式</a:t>
            </a:r>
            <a:r>
              <a:rPr lang="zh-CN" altLang="en-US" sz="3600" dirty="0">
                <a:solidFill>
                  <a:srgbClr val="21212D"/>
                </a:solidFill>
                <a:latin typeface="宋体" panose="02010600030101010101" pitchFamily="2" charset="-122"/>
                <a:ea typeface="方正舒体" panose="02010601030101010101" pitchFamily="2" charset="-122"/>
              </a:rPr>
              <a:t>    </a:t>
            </a:r>
            <a:endParaRPr lang="zh-CN" altLang="en-US" sz="3600" dirty="0">
              <a:solidFill>
                <a:srgbClr val="21212D"/>
              </a:solidFill>
              <a:latin typeface="Tahoma" panose="020B0604030504040204" pitchFamily="34" charset="0"/>
              <a:ea typeface="方正舒体" panose="02010601030101010101" pitchFamily="2" charset="-122"/>
            </a:endParaRPr>
          </a:p>
        </p:txBody>
      </p:sp>
      <p:sp>
        <p:nvSpPr>
          <p:cNvPr id="18437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b="0" dirty="0">
                <a:latin typeface="Verdana" panose="020B0604030504040204" pitchFamily="34" charset="0"/>
              </a:rPr>
              <a:t>西北工业大学软件学院</a:t>
            </a:r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18438" name="Rectangle 2"/>
          <p:cNvSpPr/>
          <p:nvPr/>
        </p:nvSpPr>
        <p:spPr>
          <a:xfrm>
            <a:off x="539115" y="3644583"/>
            <a:ext cx="8318500" cy="1555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>
              <a:spcBef>
                <a:spcPct val="5000"/>
              </a:spcBef>
            </a:pPr>
            <a:r>
              <a:rPr lang="en-US" altLang="zh-CN" sz="2800" dirty="0">
                <a:solidFill>
                  <a:srgbClr val="21212D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 dirty="0">
                <a:solidFill>
                  <a:srgbClr val="21212D"/>
                </a:solidFill>
                <a:latin typeface="Times New Roman" panose="02020603050405020304" pitchFamily="18" charset="0"/>
              </a:rPr>
              <a:t>随堂测试</a:t>
            </a:r>
            <a:r>
              <a:rPr lang="en-US" altLang="zh-CN" sz="2800" dirty="0">
                <a:solidFill>
                  <a:srgbClr val="21212D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800" dirty="0">
                <a:solidFill>
                  <a:srgbClr val="21212D"/>
                </a:solidFill>
                <a:latin typeface="Times New Roman" panose="02020603050405020304" pitchFamily="18" charset="0"/>
              </a:rPr>
              <a:t>作业 </a:t>
            </a:r>
            <a:r>
              <a:rPr lang="en-US" altLang="zh-CN" sz="2800" dirty="0">
                <a:solidFill>
                  <a:srgbClr val="21212D"/>
                </a:solidFill>
                <a:latin typeface="Times New Roman" panose="02020603050405020304" pitchFamily="18" charset="0"/>
              </a:rPr>
              <a:t>(B) </a:t>
            </a:r>
            <a:endParaRPr lang="pt-BR" altLang="zh-CN" sz="3600" dirty="0">
              <a:solidFill>
                <a:srgbClr val="21212D"/>
              </a:solidFill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5000"/>
              </a:spcBef>
            </a:pPr>
            <a:r>
              <a:rPr lang="pt-BR" altLang="zh-CN" sz="2800" dirty="0">
                <a:solidFill>
                  <a:srgbClr val="21212D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pt-BR" sz="2800" dirty="0">
                <a:solidFill>
                  <a:srgbClr val="21212D"/>
                </a:solidFill>
                <a:latin typeface="Times New Roman" panose="02020603050405020304" pitchFamily="18" charset="0"/>
              </a:rPr>
              <a:t>期末</a:t>
            </a:r>
            <a:r>
              <a:rPr lang="zh-CN" altLang="en-US" sz="2800" dirty="0">
                <a:solidFill>
                  <a:srgbClr val="21212D"/>
                </a:solidFill>
                <a:latin typeface="Times New Roman" panose="02020603050405020304" pitchFamily="18" charset="0"/>
              </a:rPr>
              <a:t>考试（</a:t>
            </a:r>
            <a:r>
              <a:rPr lang="en-US" altLang="zh-CN" sz="2800" dirty="0">
                <a:solidFill>
                  <a:srgbClr val="21212D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rgbClr val="21212D"/>
                </a:solidFill>
                <a:latin typeface="Times New Roman" panose="02020603050405020304" pitchFamily="18" charset="0"/>
              </a:rPr>
              <a:t>）</a:t>
            </a:r>
            <a:endParaRPr lang="pt-BR" altLang="zh-CN" sz="2800" dirty="0">
              <a:solidFill>
                <a:srgbClr val="21212D"/>
              </a:solidFill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5000"/>
              </a:spcBef>
            </a:pPr>
            <a:r>
              <a:rPr lang="pt-BR" altLang="zh-C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   final = A×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30%</a:t>
            </a:r>
            <a:r>
              <a:rPr lang="pt-BR" altLang="zh-C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+B×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pt-BR" altLang="zh-C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%+C</a:t>
            </a:r>
            <a:r>
              <a:rPr lang="pt-BR" altLang="zh-C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50%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9" name="下箭头 1">
            <a:hlinkClick r:id="rId2" action="ppaction://hlinksldjump"/>
          </p:cNvPr>
          <p:cNvSpPr/>
          <p:nvPr/>
        </p:nvSpPr>
        <p:spPr>
          <a:xfrm>
            <a:off x="7667625" y="5715000"/>
            <a:ext cx="288925" cy="373063"/>
          </a:xfrm>
          <a:prstGeom prst="downArrow">
            <a:avLst>
              <a:gd name="adj1" fmla="val 50000"/>
              <a:gd name="adj2" fmla="val 49813"/>
            </a:avLst>
          </a:prstGeom>
          <a:noFill/>
          <a:ln w="12700" cap="flat" cmpd="sng">
            <a:solidFill>
              <a:schemeClr val="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t" anchorCtr="0"/>
          <a:p>
            <a:pPr marL="469900" indent="-469900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直角上箭头 8">
            <a:hlinkClick r:id="rId3" action="ppaction://hlinksldjump"/>
          </p:cNvPr>
          <p:cNvSpPr/>
          <p:nvPr/>
        </p:nvSpPr>
        <p:spPr bwMode="auto">
          <a:xfrm>
            <a:off x="8172450" y="5715000"/>
            <a:ext cx="431800" cy="373063"/>
          </a:xfrm>
          <a:prstGeom prst="bentUpArrow">
            <a:avLst/>
          </a:prstGeom>
          <a:noFill/>
          <a:ln w="12700" cap="flat" cmpd="sng" algn="ctr">
            <a:solidFill>
              <a:schemeClr val="hlink"/>
            </a:solidFill>
            <a:prstDash val="sysDot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469900" marR="0" lvl="0" indent="-469900" algn="l" defTabSz="914400" rtl="0" eaLnBrk="1" fontAlgn="base" latinLnBrk="0" hangingPunct="1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dirty="0">
                <a:solidFill>
                  <a:srgbClr val="21212D"/>
                </a:solidFill>
              </a:rPr>
              <a:t>其它与编译技术相关的编程实践</a:t>
            </a:r>
            <a:endParaRPr lang="zh-CN" altLang="en-US" dirty="0"/>
          </a:p>
        </p:txBody>
      </p:sp>
      <p:sp>
        <p:nvSpPr>
          <p:cNvPr id="19458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目标码和源码的映射关系建立</a:t>
            </a:r>
            <a:endParaRPr lang="en-US" altLang="zh-CN" dirty="0"/>
          </a:p>
          <a:p>
            <a:pPr lvl="1" indent="-436245"/>
            <a:endParaRPr lang="zh-CN" altLang="en-US" dirty="0"/>
          </a:p>
        </p:txBody>
      </p:sp>
      <p:sp>
        <p:nvSpPr>
          <p:cNvPr id="1945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b="0" dirty="0">
                <a:latin typeface="Verdana" panose="020B0604030504040204" pitchFamily="34" charset="0"/>
              </a:rPr>
              <a:t>machunyan</a:t>
            </a:r>
            <a:endParaRPr lang="en-US" altLang="zh-CN" sz="1200" b="0" dirty="0">
              <a:latin typeface="Verdana" panose="020B0604030504040204" pitchFamily="34" charset="0"/>
            </a:endParaRPr>
          </a:p>
        </p:txBody>
      </p:sp>
      <p:sp>
        <p:nvSpPr>
          <p:cNvPr id="19460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19461" name="下弧形箭头 1">
            <a:hlinkClick r:id="rId1" action="ppaction://hlinksldjump"/>
          </p:cNvPr>
          <p:cNvSpPr/>
          <p:nvPr/>
        </p:nvSpPr>
        <p:spPr>
          <a:xfrm>
            <a:off x="6948488" y="6040438"/>
            <a:ext cx="792162" cy="361950"/>
          </a:xfrm>
          <a:prstGeom prst="curvedUpArrow">
            <a:avLst>
              <a:gd name="adj1" fmla="val 24875"/>
              <a:gd name="adj2" fmla="val 49759"/>
              <a:gd name="adj3" fmla="val 25000"/>
            </a:avLst>
          </a:prstGeom>
          <a:noFill/>
          <a:ln w="12700" cap="flat" cmpd="sng">
            <a:solidFill>
              <a:schemeClr val="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t" anchorCtr="0"/>
          <a:p>
            <a:pPr marL="469900" indent="-469900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1946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1844675"/>
            <a:ext cx="2584450" cy="129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50" y="1836738"/>
            <a:ext cx="5264150" cy="4159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4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b="0" dirty="0">
                <a:latin typeface="Verdana" panose="020B0604030504040204" pitchFamily="34" charset="0"/>
              </a:rPr>
              <a:t>西北工业大学软件学院</a:t>
            </a:r>
            <a:endParaRPr lang="zh-CN" altLang="en-US" sz="1200" b="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469900" marR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</a:pPr>
            <a:r>
              <a:rPr kumimoji="1" lang="en-US" altLang="zh-CN" sz="3000" b="0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rPr>
              <a:t>基于国产操作系统的飞控核心软件形式化验证</a:t>
            </a:r>
            <a:endParaRPr kumimoji="1" lang="en-US" altLang="zh-CN" sz="30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en-US" altLang="zh-CN" sz="3000" b="0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20482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b="0" dirty="0">
                <a:latin typeface="Verdana" panose="020B0604030504040204" pitchFamily="34" charset="0"/>
              </a:rPr>
              <a:t>machunyan</a:t>
            </a:r>
            <a:endParaRPr lang="en-US" altLang="zh-CN" sz="1200" b="0" dirty="0">
              <a:latin typeface="Verdana" panose="020B0604030504040204" pitchFamily="34" charset="0"/>
            </a:endParaRPr>
          </a:p>
        </p:txBody>
      </p:sp>
      <p:sp>
        <p:nvSpPr>
          <p:cNvPr id="20483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20484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b="0" dirty="0">
                <a:latin typeface="Verdana" panose="020B0604030504040204" pitchFamily="34" charset="0"/>
              </a:rPr>
              <a:t>西北工业大学软件学院</a:t>
            </a:r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2048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dirty="0">
                <a:solidFill>
                  <a:srgbClr val="21212D"/>
                </a:solidFill>
              </a:rPr>
              <a:t>其它与编译技术相关的编程实践</a:t>
            </a:r>
            <a:endParaRPr lang="zh-CN" altLang="en-US" dirty="0"/>
          </a:p>
        </p:txBody>
      </p:sp>
      <p:pic>
        <p:nvPicPr>
          <p:cNvPr id="2048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400" y="2219325"/>
            <a:ext cx="6883400" cy="3363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内容占位符 2"/>
          <p:cNvSpPr>
            <a:spLocks noGrp="1"/>
          </p:cNvSpPr>
          <p:nvPr>
            <p:ph idx="1"/>
          </p:nvPr>
        </p:nvSpPr>
        <p:spPr>
          <a:xfrm>
            <a:off x="566738" y="1196975"/>
            <a:ext cx="8001000" cy="2593975"/>
          </a:xfrm>
        </p:spPr>
        <p:txBody>
          <a:bodyPr anchor="t" anchorCtr="0"/>
          <a:p>
            <a:r>
              <a:rPr lang="zh-CN" altLang="en-US"/>
              <a:t>基于数据分发服务的</a:t>
            </a:r>
            <a:r>
              <a:rPr lang="en-US" altLang="zh-CN"/>
              <a:t>IDLtoC</a:t>
            </a:r>
            <a:r>
              <a:rPr lang="zh-CN" altLang="en-US"/>
              <a:t>编译器研制</a:t>
            </a:r>
            <a:endParaRPr lang="zh-CN" altLang="en-US"/>
          </a:p>
          <a:p>
            <a:pPr lvl="1" indent="-436245"/>
            <a:r>
              <a:rPr lang="zh-CN" altLang="en-US" sz="2400"/>
              <a:t>本项目旨在开发一款编译 IDL(Interface Defination Language)源码并生成对应的 C/C++代码的命令行编译工具，此工具可将 IDL 接口描述转化为 C/C++语言描述的代码框架。</a:t>
            </a:r>
            <a:endParaRPr lang="zh-CN" altLang="en-US"/>
          </a:p>
        </p:txBody>
      </p:sp>
      <p:sp>
        <p:nvSpPr>
          <p:cNvPr id="21506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b="0" dirty="0">
                <a:latin typeface="Verdana" panose="020B0604030504040204" pitchFamily="34" charset="0"/>
              </a:rPr>
              <a:t>machunyan</a:t>
            </a:r>
            <a:endParaRPr lang="en-US" altLang="zh-CN" sz="1200" b="0" dirty="0">
              <a:latin typeface="Verdana" panose="020B0604030504040204" pitchFamily="34" charset="0"/>
            </a:endParaRPr>
          </a:p>
        </p:txBody>
      </p:sp>
      <p:sp>
        <p:nvSpPr>
          <p:cNvPr id="21507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21508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b="0" dirty="0">
                <a:latin typeface="Verdana" panose="020B0604030504040204" pitchFamily="34" charset="0"/>
              </a:rPr>
              <a:t>西北工业大学软件学院</a:t>
            </a:r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2150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dirty="0">
                <a:solidFill>
                  <a:srgbClr val="21212D"/>
                </a:solidFill>
              </a:rPr>
              <a:t>其它与编译技术相关的编程实践</a:t>
            </a:r>
            <a:endParaRPr lang="zh-CN" altLang="en-US" dirty="0"/>
          </a:p>
        </p:txBody>
      </p:sp>
      <p:pic>
        <p:nvPicPr>
          <p:cNvPr id="21510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2750" y="3752850"/>
            <a:ext cx="4841875" cy="2381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dirty="0">
                <a:solidFill>
                  <a:srgbClr val="21212D"/>
                </a:solidFill>
              </a:rPr>
              <a:t>其它与编译技术相关的编程实践</a:t>
            </a:r>
            <a:endParaRPr lang="zh-CN" altLang="en-US" dirty="0"/>
          </a:p>
        </p:txBody>
      </p:sp>
      <p:sp>
        <p:nvSpPr>
          <p:cNvPr id="22530" name="内容占位符 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软件构造监视理论（</a:t>
            </a:r>
            <a:r>
              <a:rPr lang="en-US" altLang="zh-CN" dirty="0"/>
              <a:t>Software construction mointoring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2253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b="0" dirty="0">
                <a:latin typeface="Verdana" panose="020B0604030504040204" pitchFamily="34" charset="0"/>
              </a:rPr>
              <a:t>machunyan</a:t>
            </a:r>
            <a:endParaRPr lang="en-US" altLang="zh-CN" sz="1200" b="0" dirty="0">
              <a:latin typeface="Verdana" panose="020B0604030504040204" pitchFamily="34" charset="0"/>
            </a:endParaRPr>
          </a:p>
        </p:txBody>
      </p:sp>
      <p:sp>
        <p:nvSpPr>
          <p:cNvPr id="22532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22533" name="下弧形箭头 1">
            <a:hlinkClick r:id="rId1" action="ppaction://hlinksldjump"/>
          </p:cNvPr>
          <p:cNvSpPr/>
          <p:nvPr/>
        </p:nvSpPr>
        <p:spPr>
          <a:xfrm>
            <a:off x="7578725" y="5988050"/>
            <a:ext cx="792163" cy="360363"/>
          </a:xfrm>
          <a:prstGeom prst="curvedUpArrow">
            <a:avLst>
              <a:gd name="adj1" fmla="val 24985"/>
              <a:gd name="adj2" fmla="val 49979"/>
              <a:gd name="adj3" fmla="val 25000"/>
            </a:avLst>
          </a:prstGeom>
          <a:noFill/>
          <a:ln w="12700" cap="flat" cmpd="sng">
            <a:solidFill>
              <a:schemeClr val="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t" anchorCtr="0"/>
          <a:p>
            <a:pPr marL="469900" indent="-469900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2253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2270125"/>
            <a:ext cx="7072313" cy="2935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6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b="0" dirty="0">
                <a:latin typeface="Verdana" panose="020B0604030504040204" pitchFamily="34" charset="0"/>
              </a:rPr>
              <a:t>西北工业大学软件学院</a:t>
            </a:r>
            <a:endParaRPr lang="zh-CN" altLang="en-US" sz="1200" b="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b="0" dirty="0">
                <a:latin typeface="Verdana" panose="020B0604030504040204" pitchFamily="34" charset="0"/>
              </a:rPr>
              <a:t>machunyan</a:t>
            </a:r>
            <a:endParaRPr lang="en-US" altLang="zh-CN" sz="1200" b="0" dirty="0">
              <a:latin typeface="Verdana" panose="020B0604030504040204" pitchFamily="34" charset="0"/>
            </a:endParaRPr>
          </a:p>
        </p:txBody>
      </p:sp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468313" y="1196975"/>
            <a:ext cx="8001000" cy="2874963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编译程序作为系统软件在性能上具有严格的要求，它所使用的</a:t>
            </a:r>
            <a:r>
              <a:rPr lang="zh-CN" altLang="en-US" b="1" dirty="0">
                <a:solidFill>
                  <a:srgbClr val="FF3399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算法经典、高效</a:t>
            </a:r>
            <a:r>
              <a:rPr lang="zh-CN" altLang="en-US" b="1" dirty="0">
                <a:latin typeface="宋体" panose="02010600030101010101" pitchFamily="2" charset="-122"/>
              </a:rPr>
              <a:t>，这些</a:t>
            </a:r>
            <a:r>
              <a:rPr lang="zh-CN" altLang="en-US" b="1" dirty="0">
                <a:solidFill>
                  <a:srgbClr val="FF3399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算法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zh-CN" altLang="en-US" b="1" dirty="0">
                <a:solidFill>
                  <a:srgbClr val="FF3399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思想</a:t>
            </a:r>
            <a:r>
              <a:rPr lang="zh-CN" altLang="en-US" b="1" dirty="0">
                <a:latin typeface="宋体" panose="02010600030101010101" pitchFamily="2" charset="-122"/>
              </a:rPr>
              <a:t>和</a:t>
            </a:r>
            <a:r>
              <a:rPr lang="zh-CN" altLang="en-US" b="1" dirty="0">
                <a:solidFill>
                  <a:srgbClr val="FF3399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实现技术</a:t>
            </a:r>
            <a:r>
              <a:rPr lang="zh-CN" altLang="en-US" b="1" dirty="0">
                <a:latin typeface="宋体" panose="02010600030101010101" pitchFamily="2" charset="-122"/>
              </a:rPr>
              <a:t>可广泛地应用于一般软件的设计实现，学习该课程将对软件工程专业学生的职业生涯有着深远影响。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3556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6. </a:t>
            </a:r>
            <a:r>
              <a:rPr lang="zh-CN" altLang="en-US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收获</a:t>
            </a:r>
            <a:endParaRPr lang="en-US" altLang="zh-CN" sz="40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3557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b="0" dirty="0">
                <a:latin typeface="Verdana" panose="020B0604030504040204" pitchFamily="34" charset="0"/>
              </a:rPr>
              <a:t>西北工业大学软件学院</a:t>
            </a:r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7" name="直角上箭头 6">
            <a:hlinkClick r:id="rId1" action="ppaction://hlinksldjump"/>
          </p:cNvPr>
          <p:cNvSpPr/>
          <p:nvPr/>
        </p:nvSpPr>
        <p:spPr bwMode="auto">
          <a:xfrm>
            <a:off x="7885113" y="5732463"/>
            <a:ext cx="358775" cy="288925"/>
          </a:xfrm>
          <a:prstGeom prst="bentUpArrow">
            <a:avLst/>
          </a:prstGeom>
          <a:noFill/>
          <a:ln w="12700" cap="flat" cmpd="sng" algn="ctr">
            <a:solidFill>
              <a:schemeClr val="hlink"/>
            </a:solidFill>
            <a:prstDash val="sysDot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469900" marR="0" lvl="0" indent="-469900" algn="l" defTabSz="914400" rtl="0" eaLnBrk="1" fontAlgn="base" latinLnBrk="0" hangingPunct="1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b="0" dirty="0">
                <a:latin typeface="Verdana" panose="020B0604030504040204" pitchFamily="34" charset="0"/>
              </a:rPr>
              <a:t>machunyan</a:t>
            </a:r>
            <a:endParaRPr lang="en-US" altLang="zh-CN" sz="1200" b="0" dirty="0">
              <a:latin typeface="Verdana" panose="020B0604030504040204" pitchFamily="34" charset="0"/>
            </a:endParaRPr>
          </a:p>
        </p:txBody>
      </p:sp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24579" name="Rectangle 2"/>
          <p:cNvSpPr>
            <a:spLocks noGrp="1" noRot="1"/>
          </p:cNvSpPr>
          <p:nvPr>
            <p:ph idx="1"/>
          </p:nvPr>
        </p:nvSpPr>
        <p:spPr>
          <a:xfrm>
            <a:off x="468313" y="1196975"/>
            <a:ext cx="8496300" cy="4248150"/>
          </a:xfrm>
        </p:spPr>
        <p:txBody>
          <a:bodyPr vert="horz" wrap="square" lIns="91440" tIns="45720" rIns="91440" bIns="45720" anchor="t" anchorCtr="0"/>
          <a:p>
            <a:pPr marL="533400" indent="-533400" eaLnBrk="1" hangingPunct="1"/>
            <a:r>
              <a:rPr lang="zh-CN" altLang="en-US" b="1" dirty="0"/>
              <a:t>编译算法、技术应用举例</a:t>
            </a:r>
            <a:endParaRPr lang="en-US" altLang="zh-CN" b="1" dirty="0"/>
          </a:p>
          <a:p>
            <a:pPr marL="471805" lvl="1" indent="0"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）学习该课程有助于理解程序设计语言，迅速掌握和运用新的语言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或自己定义语言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1310005" lvl="2" indent="-400050" eaLnBrk="1" hangingPunct="1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</a:rPr>
              <a:t>AADL</a:t>
            </a:r>
            <a:r>
              <a:rPr lang="zh-CN" altLang="en-US" b="1" dirty="0">
                <a:latin typeface="Times New Roman" panose="02020603050405020304" pitchFamily="18" charset="0"/>
              </a:rPr>
              <a:t>（航空航天架构建模语言）语言直接用文法定义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1698625" lvl="3" indent="-400050" eaLnBrk="1" hangingPunct="1">
              <a:buFont typeface="Wingdings" panose="05000000000000000000" pitchFamily="2" charset="2"/>
              <a:buChar char="Ø"/>
            </a:pP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type="title"/>
          </p:nvPr>
        </p:nvSpPr>
        <p:spPr>
          <a:xfrm>
            <a:off x="539750" y="476250"/>
            <a:ext cx="5715000" cy="6096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6. </a:t>
            </a:r>
            <a:r>
              <a:rPr lang="zh-CN" altLang="en-US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收获</a:t>
            </a:r>
            <a:r>
              <a:rPr lang="en-US" altLang="zh-CN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续</a:t>
            </a:r>
            <a:r>
              <a:rPr lang="en-US" altLang="zh-CN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)</a:t>
            </a:r>
            <a:endParaRPr lang="en-US" altLang="zh-CN" sz="40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4581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b="0" dirty="0">
                <a:latin typeface="Verdana" panose="020B0604030504040204" pitchFamily="34" charset="0"/>
              </a:rPr>
              <a:t>西北工业大学软件学院</a:t>
            </a:r>
            <a:endParaRPr lang="zh-CN" altLang="en-US" sz="1200" b="0" dirty="0">
              <a:latin typeface="Verdan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1475" y="3024188"/>
            <a:ext cx="4911725" cy="403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3454400"/>
            <a:ext cx="6685280" cy="2712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b="0" dirty="0">
                <a:latin typeface="Verdana" panose="020B0604030504040204" pitchFamily="34" charset="0"/>
              </a:rPr>
              <a:t>machunyan</a:t>
            </a:r>
            <a:endParaRPr lang="en-US" altLang="zh-CN" sz="1200" b="0" dirty="0">
              <a:latin typeface="Verdana" panose="020B0604030504040204" pitchFamily="34" charset="0"/>
            </a:endParaRPr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/>
          </p:cNvSpPr>
          <p:nvPr>
            <p:ph idx="1"/>
          </p:nvPr>
        </p:nvSpPr>
        <p:spPr>
          <a:xfrm>
            <a:off x="468313" y="1196975"/>
            <a:ext cx="8496300" cy="4608513"/>
          </a:xfrm>
        </p:spPr>
        <p:txBody>
          <a:bodyPr vert="horz" wrap="square" lIns="91440" tIns="45720" rIns="91440" bIns="45720" anchor="t" anchorCtr="0"/>
          <a:p>
            <a:pPr marL="533400" indent="-533400" eaLnBrk="1" hangingPunct="1"/>
            <a:r>
              <a:rPr lang="zh-CN" altLang="en-US" b="1" dirty="0"/>
              <a:t>编译算法、技术应用举例</a:t>
            </a:r>
            <a:endParaRPr lang="en-US" altLang="zh-CN" b="1" dirty="0"/>
          </a:p>
          <a:p>
            <a:pPr marL="471805" lvl="1" indent="0"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）学习该课程有助于理解程序设计语言，迅速掌握和运用新的语言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或自己定义语言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1310005" lvl="2" indent="-400050" eaLnBrk="1" hangingPunct="1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</a:rPr>
              <a:t>用文法定义语言（例如：</a:t>
            </a:r>
            <a:r>
              <a:rPr lang="en-US" altLang="zh-CN" b="1" dirty="0">
                <a:latin typeface="Times New Roman" panose="02020603050405020304" pitchFamily="18" charset="0"/>
              </a:rPr>
              <a:t>XML</a:t>
            </a:r>
            <a:r>
              <a:rPr lang="zh-CN" altLang="en-US" b="1" dirty="0">
                <a:latin typeface="Times New Roman" panose="02020603050405020304" pitchFamily="18" charset="0"/>
              </a:rPr>
              <a:t>语法定义，</a:t>
            </a:r>
            <a:r>
              <a:rPr lang="en-US" altLang="zh-CN" b="1" dirty="0">
                <a:latin typeface="Times New Roman" panose="02020603050405020304" pitchFamily="18" charset="0"/>
              </a:rPr>
              <a:t>XML</a:t>
            </a:r>
            <a:r>
              <a:rPr lang="zh-CN" altLang="en-US" b="1" dirty="0">
                <a:latin typeface="Times New Roman" panose="02020603050405020304" pitchFamily="18" charset="0"/>
              </a:rPr>
              <a:t>数据类型约束：</a:t>
            </a:r>
            <a:r>
              <a:rPr lang="zh-CN" altLang="en-US" b="1" dirty="0">
                <a:latin typeface="Times New Roman" panose="02020603050405020304" pitchFamily="18" charset="0"/>
                <a:hlinkClick r:id="rId1" action="ppaction://hlinkfile"/>
              </a:rPr>
              <a:t>用正规表达式描述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1310005" lvl="2" indent="-400050" eaLnBrk="1" hangingPunct="1">
              <a:buFont typeface="Wingdings" panose="05000000000000000000" pitchFamily="2" charset="2"/>
              <a:buChar char="Ø"/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pPr marL="1310005" lvl="2" indent="-400050" eaLnBrk="1" hangingPunct="1">
              <a:buFont typeface="Wingdings" panose="05000000000000000000" pitchFamily="2" charset="2"/>
              <a:buChar char="Ø"/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pPr marL="1310005" lvl="2" indent="-400050" eaLnBrk="1" hangingPunct="1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</a:rPr>
              <a:t>设计正则表达式匹配满足类型要求的字符串，以对源文件进行解析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1698625" lvl="3" indent="-400050" eaLnBrk="1" hangingPunct="1">
              <a:buFont typeface="Wingdings" panose="05000000000000000000" pitchFamily="2" charset="2"/>
              <a:buChar char="ü"/>
            </a:pPr>
            <a:r>
              <a:rPr lang="zh-CN" altLang="en-US" sz="1700" dirty="0">
                <a:latin typeface="Times New Roman" panose="02020603050405020304" pitchFamily="18" charset="0"/>
              </a:rPr>
              <a:t>例</a:t>
            </a:r>
            <a:r>
              <a:rPr lang="en-US" altLang="zh-CN" sz="1700" dirty="0">
                <a:latin typeface="Times New Roman" panose="02020603050405020304" pitchFamily="18" charset="0"/>
              </a:rPr>
              <a:t>C#</a:t>
            </a:r>
            <a:r>
              <a:rPr lang="zh-CN" altLang="en-US" sz="1700" dirty="0">
                <a:latin typeface="Times New Roman" panose="02020603050405020304" pitchFamily="18" charset="0"/>
              </a:rPr>
              <a:t>：</a:t>
            </a:r>
            <a:r>
              <a:rPr lang="en-US" altLang="zh-CN" sz="1700" dirty="0">
                <a:latin typeface="Times New Roman" panose="02020603050405020304" pitchFamily="18" charset="0"/>
              </a:rPr>
              <a:t>Regex reg = new   Regex(@“http://[\w\+\-/\.]*\.jpg[\s\”“]*”); </a:t>
            </a:r>
            <a:endParaRPr lang="en-US" altLang="zh-CN" sz="1700" dirty="0">
              <a:latin typeface="Times New Roman" panose="02020603050405020304" pitchFamily="18" charset="0"/>
            </a:endParaRPr>
          </a:p>
          <a:p>
            <a:pPr marL="1698625" lvl="3" indent="-400050" eaLnBrk="1" hangingPunct="1">
              <a:buFont typeface="Wingdings" panose="05000000000000000000" pitchFamily="2" charset="2"/>
              <a:buChar char="ü"/>
            </a:pPr>
            <a:r>
              <a:rPr lang="en-US" altLang="zh-CN" sz="1700" dirty="0">
                <a:latin typeface="Times New Roman" panose="02020603050405020304" pitchFamily="18" charset="0"/>
              </a:rPr>
              <a:t>Java: java.util.regex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type="title"/>
          </p:nvPr>
        </p:nvSpPr>
        <p:spPr>
          <a:xfrm>
            <a:off x="539750" y="476250"/>
            <a:ext cx="5715000" cy="6096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6. </a:t>
            </a:r>
            <a:r>
              <a:rPr lang="zh-CN" altLang="en-US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收获</a:t>
            </a:r>
            <a:r>
              <a:rPr lang="en-US" altLang="zh-CN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续</a:t>
            </a:r>
            <a:r>
              <a:rPr lang="en-US" altLang="zh-CN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)</a:t>
            </a:r>
            <a:endParaRPr lang="en-US" altLang="zh-CN" sz="40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5605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b="0" dirty="0">
                <a:latin typeface="Verdana" panose="020B0604030504040204" pitchFamily="34" charset="0"/>
              </a:rPr>
              <a:t>西北工业大学软件学院</a:t>
            </a:r>
            <a:endParaRPr lang="zh-CN" altLang="en-US" sz="1200" b="0" dirty="0">
              <a:latin typeface="Verdana" panose="020B0604030504040204" pitchFamily="34" charset="0"/>
            </a:endParaRPr>
          </a:p>
        </p:txBody>
      </p:sp>
      <p:pic>
        <p:nvPicPr>
          <p:cNvPr id="2560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3429000"/>
            <a:ext cx="5962650" cy="800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b="0" dirty="0">
                <a:latin typeface="Verdana" panose="020B0604030504040204" pitchFamily="34" charset="0"/>
              </a:rPr>
              <a:t>machunyan</a:t>
            </a:r>
            <a:endParaRPr lang="en-US" altLang="zh-CN" sz="1200" b="0" dirty="0">
              <a:latin typeface="Verdana" panose="020B0604030504040204" pitchFamily="34" charset="0"/>
            </a:endParaRPr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1177602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8064500" cy="48958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）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该课程包含的许多软件技术对于从事软件开发很有价值。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990600" marR="0" lvl="1" indent="-5194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词法分析器的串匹配技术已用于文本编辑器、信息检索系统，模式识别器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47117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type="title"/>
          </p:nvPr>
        </p:nvSpPr>
        <p:spPr>
          <a:xfrm>
            <a:off x="468313" y="476250"/>
            <a:ext cx="5715000" cy="6096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6. </a:t>
            </a:r>
            <a:r>
              <a:rPr lang="zh-CN" altLang="en-US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收获</a:t>
            </a:r>
            <a:r>
              <a:rPr lang="en-US" altLang="zh-CN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续</a:t>
            </a:r>
            <a:r>
              <a:rPr lang="en-US" altLang="zh-CN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)</a:t>
            </a:r>
            <a:endParaRPr lang="en-US" altLang="zh-CN" sz="40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6629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b="0" dirty="0">
                <a:latin typeface="Verdana" panose="020B0604030504040204" pitchFamily="34" charset="0"/>
              </a:rPr>
              <a:t>西北工业大学软件学院</a:t>
            </a:r>
            <a:endParaRPr lang="zh-CN" altLang="en-US" sz="1200" b="0" dirty="0">
              <a:latin typeface="Verdana" panose="020B0604030504040204" pitchFamily="34" charset="0"/>
            </a:endParaRPr>
          </a:p>
        </p:txBody>
      </p:sp>
      <p:pic>
        <p:nvPicPr>
          <p:cNvPr id="2048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2887663"/>
            <a:ext cx="8829675" cy="3133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b="0" dirty="0">
                <a:latin typeface="Verdana" panose="020B0604030504040204" pitchFamily="34" charset="0"/>
              </a:rPr>
              <a:t>machunyan</a:t>
            </a:r>
            <a:endParaRPr lang="en-US" altLang="zh-CN" sz="1200" b="0" dirty="0">
              <a:latin typeface="Verdana" panose="020B0604030504040204" pitchFamily="34" charset="0"/>
            </a:endParaRP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395288" y="1844675"/>
            <a:ext cx="8064500" cy="3657600"/>
          </a:xfrm>
        </p:spPr>
        <p:txBody>
          <a:bodyPr vert="horz" wrap="square" lIns="91440" tIns="45720" rIns="91440" bIns="45720" anchor="t"/>
          <a:p>
            <a:pPr marL="469900" marR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</a:pPr>
            <a:r>
              <a:rPr kumimoji="1" lang="zh-CN" altLang="en-US" sz="3200" b="0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宋体" panose="02010600030101010101" pitchFamily="2" charset="-122"/>
              </a:rPr>
              <a:t>“编译原理课程”讲述高级程序设计语言</a:t>
            </a:r>
            <a:r>
              <a:rPr kumimoji="1" lang="zh-CN" altLang="en-US" sz="3200" b="0" i="0" u="none" strike="noStrike" kern="0" cap="none" spc="0" normalizeH="0" baseline="0" noProof="1" dirty="0">
                <a:solidFill>
                  <a:srgbClr val="FF3399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宋体" panose="02010600030101010101" pitchFamily="2" charset="-122"/>
              </a:rPr>
              <a:t>源程序</a:t>
            </a:r>
            <a:r>
              <a:rPr kumimoji="1" lang="zh-CN" altLang="en-US" sz="3200" b="0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宋体" panose="02010600030101010101" pitchFamily="2" charset="-122"/>
              </a:rPr>
              <a:t>转换成</a:t>
            </a:r>
            <a:r>
              <a:rPr kumimoji="1" lang="zh-CN" altLang="en-US" sz="3200" b="0" i="0" u="none" strike="noStrike" kern="0" cap="none" spc="0" normalizeH="0" baseline="0" noProof="1" dirty="0">
                <a:solidFill>
                  <a:srgbClr val="FF3399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宋体" panose="02010600030101010101" pitchFamily="2" charset="-122"/>
              </a:rPr>
              <a:t>汇编语言或机器语言的程序时</a:t>
            </a:r>
            <a:r>
              <a:rPr kumimoji="1" lang="zh-CN" altLang="en-US" sz="3200" b="0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宋体" panose="02010600030101010101" pitchFamily="2" charset="-122"/>
              </a:rPr>
              <a:t>使用的</a:t>
            </a:r>
            <a:r>
              <a:rPr kumimoji="1" lang="zh-CN" altLang="en-US" sz="3200" b="0" i="0" u="none" strike="noStrike" kern="0" cap="none" spc="0" normalizeH="0" baseline="0" noProof="1" dirty="0">
                <a:solidFill>
                  <a:srgbClr val="FF3399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宋体" panose="02010600030101010101" pitchFamily="2" charset="-122"/>
              </a:rPr>
              <a:t>技术</a:t>
            </a:r>
            <a:r>
              <a:rPr kumimoji="1" lang="zh-CN" altLang="en-US" sz="3200" b="0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宋体" panose="02010600030101010101" pitchFamily="2" charset="-122"/>
              </a:rPr>
              <a:t>、</a:t>
            </a:r>
            <a:r>
              <a:rPr kumimoji="1" lang="zh-CN" altLang="en-US" sz="3200" b="0" i="0" u="none" strike="noStrike" kern="0" cap="none" spc="0" normalizeH="0" baseline="0" noProof="1" dirty="0">
                <a:solidFill>
                  <a:srgbClr val="FF3399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宋体" panose="02010600030101010101" pitchFamily="2" charset="-122"/>
              </a:rPr>
              <a:t>数据结构</a:t>
            </a:r>
            <a:r>
              <a:rPr kumimoji="1" lang="zh-CN" altLang="en-US" sz="3200" b="0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宋体" panose="02010600030101010101" pitchFamily="2" charset="-122"/>
              </a:rPr>
              <a:t>和</a:t>
            </a:r>
            <a:r>
              <a:rPr kumimoji="1" lang="zh-CN" altLang="en-US" sz="3200" b="0" i="0" u="none" strike="noStrike" kern="0" cap="none" spc="0" normalizeH="0" baseline="0" noProof="1" dirty="0">
                <a:solidFill>
                  <a:srgbClr val="FF3399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宋体" panose="02010600030101010101" pitchFamily="2" charset="-122"/>
              </a:rPr>
              <a:t>算法</a:t>
            </a:r>
            <a:r>
              <a:rPr kumimoji="1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宋体" panose="02010600030101010101" pitchFamily="2" charset="-122"/>
              </a:rPr>
              <a:t>(</a:t>
            </a:r>
            <a:r>
              <a:rPr kumimoji="1" lang="zh-CN" altLang="en-US" sz="3200" b="0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宋体" panose="02010600030101010101" pitchFamily="2" charset="-122"/>
              </a:rPr>
              <a:t>即编译程序原理</a:t>
            </a:r>
            <a:r>
              <a:rPr kumimoji="1" lang="en-US" altLang="zh-CN" sz="3200" b="0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宋体" panose="02010600030101010101" pitchFamily="2" charset="-122"/>
              </a:rPr>
              <a:t>)</a:t>
            </a:r>
            <a:r>
              <a:rPr kumimoji="1" lang="zh-CN" altLang="en-US" sz="3200" b="0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宋体" panose="02010600030101010101" pitchFamily="2" charset="-122"/>
              </a:rPr>
              <a:t>。</a:t>
            </a:r>
            <a:endParaRPr kumimoji="1" lang="zh-CN" altLang="en-US" sz="3200" b="0" i="0" u="none" strike="noStrike" kern="0" cap="none" spc="0" normalizeH="0" baseline="0" noProof="1" dirty="0">
              <a:solidFill>
                <a:schemeClr val="tx1"/>
              </a:solidFill>
              <a:latin typeface="宋体" panose="02010600030101010101" pitchFamily="2" charset="-122"/>
              <a:ea typeface="+mn-ea"/>
              <a:cs typeface="宋体" panose="02010600030101010101" pitchFamily="2" charset="-122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</a:pPr>
            <a:r>
              <a:rPr kumimoji="1" lang="zh-CN" altLang="en-US" sz="2770" b="0" i="0" u="none" strike="noStrike" kern="0" cap="none" spc="0" normalizeH="0" baseline="0" noProof="1" dirty="0">
                <a:solidFill>
                  <a:srgbClr val="FF3399"/>
                </a:solidFill>
                <a:latin typeface="Verdana" panose="020B0604030504040204" pitchFamily="34" charset="0"/>
                <a:ea typeface="方正舒体" panose="02010601030101010101" pitchFamily="2" charset="-122"/>
                <a:cs typeface="+mn-ea"/>
              </a:rPr>
              <a:t>工程知识</a:t>
            </a:r>
            <a:endParaRPr kumimoji="1" lang="zh-CN" altLang="en-US" sz="2770" b="0" i="0" u="none" strike="noStrike" kern="0" cap="none" spc="0" normalizeH="0" baseline="0" noProof="1" dirty="0">
              <a:solidFill>
                <a:srgbClr val="FF3399"/>
              </a:solidFill>
              <a:latin typeface="Verdana" panose="020B0604030504040204" pitchFamily="34" charset="0"/>
              <a:ea typeface="方正舒体" panose="02010601030101010101" pitchFamily="2" charset="-122"/>
              <a:cs typeface="+mn-ea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</a:pPr>
            <a:r>
              <a:rPr kumimoji="1" lang="zh-CN" altLang="en-US" sz="2770" b="0" i="0" u="none" strike="noStrike" kern="0" cap="none" spc="0" normalizeH="0" baseline="0" noProof="1" dirty="0">
                <a:solidFill>
                  <a:srgbClr val="FF3399"/>
                </a:solidFill>
                <a:latin typeface="Verdana" panose="020B0604030504040204" pitchFamily="34" charset="0"/>
                <a:ea typeface="方正舒体" panose="02010601030101010101" pitchFamily="2" charset="-122"/>
                <a:cs typeface="+mn-ea"/>
              </a:rPr>
              <a:t>问题分析</a:t>
            </a:r>
            <a:endParaRPr kumimoji="1" lang="zh-CN" altLang="en-US" sz="2770" b="0" i="0" u="none" strike="noStrike" kern="0" cap="none" spc="0" normalizeH="0" baseline="0" noProof="1" dirty="0">
              <a:solidFill>
                <a:srgbClr val="FF3399"/>
              </a:solidFill>
              <a:latin typeface="Verdana" panose="020B0604030504040204" pitchFamily="34" charset="0"/>
              <a:ea typeface="方正舒体" panose="02010601030101010101" pitchFamily="2" charset="-122"/>
              <a:cs typeface="+mn-ea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</a:pPr>
            <a:r>
              <a:rPr kumimoji="1" lang="zh-CN" altLang="en-US" sz="2770" b="0" i="0" u="none" strike="noStrike" kern="0" cap="none" spc="0" normalizeH="0" baseline="0" noProof="1" dirty="0">
                <a:solidFill>
                  <a:srgbClr val="FF3399"/>
                </a:solidFill>
                <a:latin typeface="Verdana" panose="020B0604030504040204" pitchFamily="34" charset="0"/>
                <a:ea typeface="方正舒体" panose="02010601030101010101" pitchFamily="2" charset="-122"/>
                <a:cs typeface="+mn-ea"/>
              </a:rPr>
              <a:t>设计</a:t>
            </a:r>
            <a:r>
              <a:rPr kumimoji="1" lang="en-US" altLang="zh-CN" sz="2770" b="0" i="0" u="none" strike="noStrike" kern="0" cap="none" spc="0" normalizeH="0" baseline="0" noProof="1" dirty="0">
                <a:solidFill>
                  <a:srgbClr val="FF3399"/>
                </a:solidFill>
                <a:latin typeface="Verdana" panose="020B0604030504040204" pitchFamily="34" charset="0"/>
                <a:ea typeface="方正舒体" panose="02010601030101010101" pitchFamily="2" charset="-122"/>
                <a:cs typeface="+mn-ea"/>
              </a:rPr>
              <a:t>/</a:t>
            </a:r>
            <a:r>
              <a:rPr kumimoji="1" lang="zh-CN" altLang="en-US" sz="2770" b="0" i="0" u="none" strike="noStrike" kern="0" cap="none" spc="0" normalizeH="0" baseline="0" noProof="1" dirty="0">
                <a:solidFill>
                  <a:srgbClr val="FF3399"/>
                </a:solidFill>
                <a:latin typeface="Verdana" panose="020B0604030504040204" pitchFamily="34" charset="0"/>
                <a:ea typeface="方正舒体" panose="02010601030101010101" pitchFamily="2" charset="-122"/>
                <a:cs typeface="+mn-ea"/>
              </a:rPr>
              <a:t>开发解决方案</a:t>
            </a:r>
            <a:endParaRPr kumimoji="1" lang="zh-CN" altLang="en-US" sz="2770" b="0" i="0" u="none" strike="noStrike" kern="0" cap="none" spc="0" normalizeH="0" baseline="0" noProof="1" dirty="0">
              <a:solidFill>
                <a:srgbClr val="FF3399"/>
              </a:solidFill>
              <a:latin typeface="Verdana" panose="020B0604030504040204" pitchFamily="34" charset="0"/>
              <a:ea typeface="方正舒体" panose="02010601030101010101" pitchFamily="2" charset="-122"/>
              <a:cs typeface="+mn-ea"/>
            </a:endParaRPr>
          </a:p>
        </p:txBody>
      </p:sp>
      <p:sp>
        <p:nvSpPr>
          <p:cNvPr id="10244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b="0" dirty="0">
                <a:latin typeface="Verdana" panose="020B0604030504040204" pitchFamily="34" charset="0"/>
              </a:rPr>
              <a:t>西北工业大学软件学院</a:t>
            </a:r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406400" y="481013"/>
            <a:ext cx="9288463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宋体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j-lt"/>
                <a:ea typeface="方正舒体" panose="02010601030101010101" pitchFamily="2" charset="-122"/>
                <a:cs typeface="宋体" panose="02010600030101010101" pitchFamily="2" charset="-122"/>
              </a:rPr>
              <a:t> </a:t>
            </a:r>
            <a:r>
              <a:rPr kumimoji="0" lang="zh-CN" alt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j-lt"/>
                <a:ea typeface="方正舒体" panose="02010601030101010101" pitchFamily="2" charset="-122"/>
                <a:cs typeface="宋体" panose="02010600030101010101" pitchFamily="2" charset="-122"/>
              </a:rPr>
              <a:t>编译原理及实践</a:t>
            </a:r>
            <a:b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j-lt"/>
                <a:ea typeface="方正舒体" panose="02010601030101010101" pitchFamily="2" charset="-122"/>
                <a:cs typeface="宋体" panose="02010600030101010101" pitchFamily="2" charset="-122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j-lt"/>
                <a:ea typeface="方正舒体" panose="02010601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j-lt"/>
                <a:ea typeface="方正舒体" panose="02010601030101010101" pitchFamily="2" charset="-122"/>
                <a:cs typeface="宋体" panose="02010600030101010101" pitchFamily="2" charset="-122"/>
              </a:rPr>
              <a:t>construction principles and practice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3399"/>
              </a:solidFill>
              <a:effectLst/>
              <a:uLnTx/>
              <a:uFillTx/>
              <a:latin typeface="+mj-lt"/>
              <a:ea typeface="方正舒体" panose="02010601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b="0" dirty="0">
                <a:latin typeface="Verdana" panose="020B0604030504040204" pitchFamily="34" charset="0"/>
              </a:rPr>
              <a:t>machunyan</a:t>
            </a:r>
            <a:endParaRPr lang="en-US" altLang="zh-CN" sz="1200" b="0" dirty="0">
              <a:latin typeface="Verdana" panose="020B0604030504040204" pitchFamily="34" charset="0"/>
            </a:endParaRPr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1177602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8064500" cy="48958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）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该课程包含的许多软件技术对于从事软件开发很有价值。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有限状态机应用于软件的建模和测试领域；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47117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1387475" marR="0" lvl="2" indent="-5194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zh-CN" altLang="en-US" sz="19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type="title"/>
          </p:nvPr>
        </p:nvSpPr>
        <p:spPr>
          <a:xfrm>
            <a:off x="468313" y="476250"/>
            <a:ext cx="5715000" cy="6096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6. </a:t>
            </a:r>
            <a:r>
              <a:rPr lang="zh-CN" altLang="en-US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收获</a:t>
            </a:r>
            <a:r>
              <a:rPr lang="en-US" altLang="zh-CN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续</a:t>
            </a:r>
            <a:r>
              <a:rPr lang="en-US" altLang="zh-CN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)</a:t>
            </a:r>
            <a:endParaRPr lang="en-US" altLang="zh-CN" sz="40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7653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b="0" dirty="0">
                <a:latin typeface="Verdana" panose="020B0604030504040204" pitchFamily="34" charset="0"/>
              </a:rPr>
              <a:t>西北工业大学软件学院</a:t>
            </a:r>
            <a:endParaRPr lang="zh-CN" altLang="en-US" sz="1200" b="0" dirty="0">
              <a:latin typeface="Verdana" panose="020B0604030504040204" pitchFamily="34" charset="0"/>
            </a:endParaRPr>
          </a:p>
        </p:txBody>
      </p:sp>
      <p:pic>
        <p:nvPicPr>
          <p:cNvPr id="2765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813" y="2482850"/>
            <a:ext cx="6729412" cy="3762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33" y="2708910"/>
            <a:ext cx="8066087" cy="1531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b="0" dirty="0">
                <a:latin typeface="Verdana" panose="020B0604030504040204" pitchFamily="34" charset="0"/>
              </a:rPr>
              <a:t>machunyan</a:t>
            </a:r>
            <a:endParaRPr lang="en-US" altLang="zh-CN" sz="1200" b="0" dirty="0">
              <a:latin typeface="Verdana" panose="020B0604030504040204" pitchFamily="34" charset="0"/>
            </a:endParaRPr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1177602" name="Rectangle 2"/>
          <p:cNvSpPr>
            <a:spLocks noGrp="1"/>
          </p:cNvSpPr>
          <p:nvPr>
            <p:ph idx="1"/>
          </p:nvPr>
        </p:nvSpPr>
        <p:spPr>
          <a:xfrm>
            <a:off x="539750" y="1125538"/>
            <a:ext cx="8353425" cy="489585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2600" b="1" dirty="0"/>
              <a:t>3</a:t>
            </a:r>
            <a:r>
              <a:rPr lang="zh-CN" altLang="en-US" sz="2600" b="1" dirty="0"/>
              <a:t>）该课程包含的许多软件技术对于从事软件开发很有价值。</a:t>
            </a:r>
            <a:endParaRPr lang="zh-CN" altLang="en-US" sz="2200" b="1" dirty="0"/>
          </a:p>
          <a:p>
            <a:pPr lvl="1" indent="-436245" eaLnBrk="1" hangingPunct="1"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anose="02020603050405020304" pitchFamily="18" charset="0"/>
              </a:rPr>
              <a:t>计算机应用程序中经常遇到的一个任务就是命令解释程序（如在</a:t>
            </a:r>
            <a:r>
              <a:rPr lang="en-US" altLang="zh-CN" sz="2200" b="1" dirty="0">
                <a:latin typeface="Times New Roman" panose="02020603050405020304" pitchFamily="18" charset="0"/>
              </a:rPr>
              <a:t>DOS,Unix,Linux</a:t>
            </a:r>
            <a:r>
              <a:rPr lang="zh-CN" altLang="en-US" sz="2200" b="1" dirty="0">
                <a:latin typeface="Times New Roman" panose="02020603050405020304" pitchFamily="18" charset="0"/>
              </a:rPr>
              <a:t>下输入命令的时候，</a:t>
            </a:r>
            <a:r>
              <a:rPr lang="zh-CN" altLang="en-US" sz="2200" b="1" dirty="0">
                <a:solidFill>
                  <a:srgbClr val="FF3399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程序如何分析用户输入的命令形式</a:t>
            </a:r>
            <a:r>
              <a:rPr lang="zh-CN" altLang="en-US" sz="2200" b="1" dirty="0">
                <a:latin typeface="Times New Roman" panose="02020603050405020304" pitchFamily="18" charset="0"/>
              </a:rPr>
              <a:t> ）和界面程序的开发，这比编译器小，但使用的却是相同的技术；</a:t>
            </a:r>
            <a:endParaRPr lang="en-US" altLang="zh-CN" sz="2200" b="1" dirty="0">
              <a:latin typeface="Times New Roman" panose="02020603050405020304" pitchFamily="18" charset="0"/>
            </a:endParaRPr>
          </a:p>
          <a:p>
            <a:pPr marL="1387475" lvl="2" indent="-518795" eaLnBrk="1" hangingPunct="1">
              <a:buFont typeface="Wingdings" panose="05000000000000000000" pitchFamily="2" charset="2"/>
              <a:buChar char="ü"/>
            </a:pPr>
            <a:endParaRPr lang="zh-CN" altLang="en-US" sz="1900" b="1" dirty="0">
              <a:latin typeface="Times New Roman" panose="02020603050405020304" pitchFamily="18" charset="0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type="title"/>
          </p:nvPr>
        </p:nvSpPr>
        <p:spPr>
          <a:xfrm>
            <a:off x="468313" y="476250"/>
            <a:ext cx="5715000" cy="6096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6. </a:t>
            </a:r>
            <a:r>
              <a:rPr lang="zh-CN" altLang="en-US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收获</a:t>
            </a:r>
            <a:r>
              <a:rPr lang="en-US" altLang="zh-CN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续</a:t>
            </a:r>
            <a:r>
              <a:rPr lang="en-US" altLang="zh-CN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)</a:t>
            </a:r>
            <a:endParaRPr lang="en-US" altLang="zh-CN" sz="40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8677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b="0" dirty="0">
                <a:latin typeface="Verdana" panose="020B0604030504040204" pitchFamily="34" charset="0"/>
              </a:rPr>
              <a:t>西北工业大学软件学院</a:t>
            </a:r>
            <a:endParaRPr lang="zh-CN" altLang="en-US" sz="1200" b="0" dirty="0">
              <a:latin typeface="Verdana" panose="020B0604030504040204" pitchFamily="34" charset="0"/>
            </a:endParaRPr>
          </a:p>
        </p:txBody>
      </p:sp>
      <p:pic>
        <p:nvPicPr>
          <p:cNvPr id="28679" name="图片 7"/>
          <p:cNvPicPr>
            <a:picLocks noChangeAspect="1"/>
          </p:cNvPicPr>
          <p:nvPr/>
        </p:nvPicPr>
        <p:blipFill>
          <a:blip r:embed="rId1"/>
          <a:srcRect t="26733"/>
          <a:stretch>
            <a:fillRect/>
          </a:stretch>
        </p:blipFill>
        <p:spPr>
          <a:xfrm>
            <a:off x="1406525" y="3429000"/>
            <a:ext cx="7127875" cy="26720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2">
                                            <p:txEl>
                                              <p:charRg st="26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77602">
                                            <p:txEl>
                                              <p:charRg st="26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0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b="0" dirty="0">
                <a:latin typeface="Verdana" panose="020B0604030504040204" pitchFamily="34" charset="0"/>
              </a:rPr>
              <a:t>machunyan</a:t>
            </a:r>
            <a:endParaRPr lang="en-US" altLang="zh-CN" sz="1200" b="0" dirty="0">
              <a:latin typeface="Verdana" panose="020B0604030504040204" pitchFamily="34" charset="0"/>
            </a:endParaRPr>
          </a:p>
        </p:txBody>
      </p:sp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1177602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8353425" cy="48958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）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该课程包含的许多软件技术对于从事软件开发很有价值。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计算机应用程序中经常遇到的一个任务就是命令解释程序（如在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DOS,Unix,Linux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下输入命令的时候，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ea"/>
              </a:rPr>
              <a:t>程序如何分析用户输入的命令形式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</a:rPr>
              <a:t> ）和界面程序的开发，这比编译器小，但使用的却是相同的技术；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1304925" marR="0" lvl="2" indent="-3956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7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ea"/>
                <a:hlinkClick r:id="rId1"/>
              </a:rPr>
              <a:t>https://github.com/AngelLover2017/MKPraser-ING-2019-03-17</a:t>
            </a:r>
            <a:endParaRPr kumimoji="0" lang="en-US" altLang="zh-CN" sz="17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  <a:p>
            <a:pPr marL="1387475" marR="0" lvl="2" indent="-51943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zh-CN" altLang="en-US" sz="19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ea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type="title"/>
          </p:nvPr>
        </p:nvSpPr>
        <p:spPr>
          <a:xfrm>
            <a:off x="468313" y="476250"/>
            <a:ext cx="5715000" cy="6096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6. </a:t>
            </a:r>
            <a:r>
              <a:rPr lang="zh-CN" altLang="en-US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收获</a:t>
            </a:r>
            <a:r>
              <a:rPr lang="en-US" altLang="zh-CN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续</a:t>
            </a:r>
            <a:r>
              <a:rPr lang="en-US" altLang="zh-CN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)</a:t>
            </a:r>
            <a:endParaRPr lang="en-US" altLang="zh-CN" sz="40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9701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b="0" dirty="0">
                <a:latin typeface="Verdana" panose="020B0604030504040204" pitchFamily="34" charset="0"/>
              </a:rPr>
              <a:t>西北工业大学软件学院</a:t>
            </a:r>
            <a:endParaRPr lang="zh-CN" altLang="en-US" sz="1200" b="0" dirty="0">
              <a:latin typeface="Verdana" panose="020B060403050404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63713" y="3667125"/>
            <a:ext cx="4752975" cy="2439988"/>
            <a:chOff x="1763688" y="3667497"/>
            <a:chExt cx="4752528" cy="2440284"/>
          </a:xfrm>
        </p:grpSpPr>
        <p:pic>
          <p:nvPicPr>
            <p:cNvPr id="29703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3688" y="3667497"/>
              <a:ext cx="4752528" cy="2440284"/>
            </a:xfrm>
            <a:prstGeom prst="rect">
              <a:avLst/>
            </a:prstGeom>
            <a:noFill/>
            <a:ln w="9525">
              <a:noFill/>
            </a:ln>
          </p:spPr>
        </p:pic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6" name="墨迹 5"/>
                <p14:cNvContentPartPr/>
                <p14:nvPr/>
              </p14:nvContentPartPr>
              <p14:xfrm>
                <a:off x="2654280" y="4489560"/>
                <a:ext cx="2464200" cy="203400"/>
              </p14:xfrm>
            </p:contentPart>
          </mc:Choice>
          <mc:Fallback xmlns="">
            <p:pic>
              <p:nvPicPr>
                <p:cNvPr id="6" name="墨迹 5"/>
              </p:nvPicPr>
              <p:blipFill>
                <a:blip r:embed="rId4"/>
              </p:blipFill>
              <p:spPr>
                <a:xfrm>
                  <a:off x="2654280" y="4489560"/>
                  <a:ext cx="2464200" cy="203400"/>
                </a:xfrm>
                <a:prstGeom prst="rect"/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2">
                                            <p:txEl>
                                              <p:charRg st="123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b="0" dirty="0">
                <a:latin typeface="Verdana" panose="020B0604030504040204" pitchFamily="34" charset="0"/>
              </a:rPr>
              <a:t>machunyan</a:t>
            </a:r>
            <a:endParaRPr lang="en-US" altLang="zh-CN" sz="1200" b="0" dirty="0">
              <a:latin typeface="Verdana" panose="020B0604030504040204" pitchFamily="34" charset="0"/>
            </a:endParaRPr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1177602" name="Rectangle 2"/>
          <p:cNvSpPr>
            <a:spLocks noGrp="1"/>
          </p:cNvSpPr>
          <p:nvPr>
            <p:ph idx="1"/>
          </p:nvPr>
        </p:nvSpPr>
        <p:spPr>
          <a:xfrm>
            <a:off x="590550" y="1190625"/>
            <a:ext cx="8064500" cy="1655763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2600" b="1" dirty="0"/>
              <a:t>3</a:t>
            </a:r>
            <a:r>
              <a:rPr lang="zh-CN" altLang="en-US" sz="2600" b="1" dirty="0"/>
              <a:t>）该课程包含的许多软件技术对于从事软件开发很有价值。</a:t>
            </a:r>
            <a:endParaRPr lang="zh-CN" altLang="en-US" sz="2600" b="1" dirty="0"/>
          </a:p>
          <a:p>
            <a:pPr marL="990600" lvl="1" indent="-518795" eaLnBrk="1" hangingPunct="1">
              <a:buFont typeface="Wingdings" panose="05000000000000000000" pitchFamily="2" charset="2"/>
              <a:buChar char="ü"/>
            </a:pPr>
            <a:r>
              <a:rPr lang="zh-CN" altLang="en-US" sz="2200" b="1" dirty="0">
                <a:latin typeface="Times New Roman" panose="02020603050405020304" pitchFamily="18" charset="0"/>
              </a:rPr>
              <a:t>对于程序分析技术、故障定位和修复技术，编译技术是关键技术之一</a:t>
            </a:r>
            <a:endParaRPr lang="zh-CN" altLang="en-US" sz="2200" b="1" dirty="0">
              <a:latin typeface="Times New Roman" panose="02020603050405020304" pitchFamily="18" charset="0"/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type="title"/>
          </p:nvPr>
        </p:nvSpPr>
        <p:spPr>
          <a:xfrm>
            <a:off x="468313" y="476250"/>
            <a:ext cx="5715000" cy="6096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6. </a:t>
            </a:r>
            <a:r>
              <a:rPr lang="zh-CN" altLang="en-US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收获</a:t>
            </a:r>
            <a:r>
              <a:rPr lang="en-US" altLang="zh-CN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续</a:t>
            </a:r>
            <a:r>
              <a:rPr lang="en-US" altLang="zh-CN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)</a:t>
            </a:r>
            <a:endParaRPr lang="en-US" altLang="zh-CN" sz="40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30725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b="0" dirty="0">
                <a:latin typeface="Verdana" panose="020B0604030504040204" pitchFamily="34" charset="0"/>
              </a:rPr>
              <a:t>西北工业大学软件学院</a:t>
            </a:r>
            <a:endParaRPr lang="zh-CN" altLang="en-US" sz="1200" b="0" dirty="0">
              <a:latin typeface="Verdana" panose="020B060403050404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9250" y="2892425"/>
            <a:ext cx="3571875" cy="2368550"/>
            <a:chOff x="348481" y="2891975"/>
            <a:chExt cx="3573414" cy="2369582"/>
          </a:xfrm>
        </p:grpSpPr>
        <p:pic>
          <p:nvPicPr>
            <p:cNvPr id="30727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44563" y="3261307"/>
              <a:ext cx="2381250" cy="200025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728" name="矩形 6"/>
            <p:cNvSpPr/>
            <p:nvPr/>
          </p:nvSpPr>
          <p:spPr>
            <a:xfrm>
              <a:off x="348481" y="2891975"/>
              <a:ext cx="357341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333333"/>
                  </a:solidFill>
                  <a:latin typeface="Arial" panose="020B0604020202020204" pitchFamily="34" charset="0"/>
                </a:rPr>
                <a:t>结对编程：驾驶员</a:t>
              </a:r>
              <a:r>
                <a:rPr lang="en-US" altLang="zh-CN" sz="1800" b="0" dirty="0">
                  <a:solidFill>
                    <a:srgbClr val="333333"/>
                  </a:solidFill>
                  <a:latin typeface="Arial" panose="020B0604020202020204" pitchFamily="34" charset="0"/>
                </a:rPr>
                <a:t>+</a:t>
              </a:r>
              <a:r>
                <a:rPr lang="zh-CN" altLang="en-US" sz="1800" dirty="0">
                  <a:solidFill>
                    <a:srgbClr val="333333"/>
                  </a:solidFill>
                  <a:latin typeface="Arial" panose="020B0604020202020204" pitchFamily="34" charset="0"/>
                </a:rPr>
                <a:t>观察员（人）</a:t>
              </a:r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481388" y="2830513"/>
            <a:ext cx="5751512" cy="2335212"/>
            <a:chOff x="3480854" y="2830599"/>
            <a:chExt cx="5751592" cy="2335708"/>
          </a:xfrm>
        </p:grpSpPr>
        <p:pic>
          <p:nvPicPr>
            <p:cNvPr id="30730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7812" y="3356557"/>
              <a:ext cx="2390775" cy="180975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731" name="燕尾形箭头 5"/>
            <p:cNvSpPr/>
            <p:nvPr/>
          </p:nvSpPr>
          <p:spPr>
            <a:xfrm>
              <a:off x="3480854" y="4104963"/>
              <a:ext cx="1721916" cy="360040"/>
            </a:xfrm>
            <a:prstGeom prst="notchedRightArrow">
              <a:avLst>
                <a:gd name="adj1" fmla="val 50000"/>
                <a:gd name="adj2" fmla="val 49774"/>
              </a:avLst>
            </a:prstGeom>
            <a:noFill/>
            <a:ln w="12700" cap="flat" cmpd="sng">
              <a:solidFill>
                <a:schemeClr val="hlink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marL="469900" indent="-469900">
                <a:lnSpc>
                  <a:spcPct val="75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0732" name="矩形 13"/>
            <p:cNvSpPr/>
            <p:nvPr/>
          </p:nvSpPr>
          <p:spPr>
            <a:xfrm>
              <a:off x="4496854" y="2830599"/>
              <a:ext cx="473559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zh-CN" altLang="en-US" sz="1800" dirty="0">
                  <a:solidFill>
                    <a:srgbClr val="333333"/>
                  </a:solidFill>
                  <a:latin typeface="Arial" panose="020B0604020202020204" pitchFamily="34" charset="0"/>
                </a:rPr>
                <a:t>结对编程：驾驶员</a:t>
              </a:r>
              <a:r>
                <a:rPr lang="en-US" altLang="zh-CN" sz="1800" b="0" dirty="0">
                  <a:solidFill>
                    <a:srgbClr val="333333"/>
                  </a:solidFill>
                  <a:latin typeface="Arial" panose="020B0604020202020204" pitchFamily="34" charset="0"/>
                </a:rPr>
                <a:t>+</a:t>
              </a:r>
              <a:r>
                <a:rPr lang="zh-CN" altLang="en-US" sz="1800" dirty="0">
                  <a:solidFill>
                    <a:srgbClr val="333333"/>
                  </a:solidFill>
                  <a:latin typeface="Arial" panose="020B0604020202020204" pitchFamily="34" charset="0"/>
                </a:rPr>
                <a:t>观察员（隐含的机器人）</a:t>
              </a:r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2">
                                            <p:txEl>
                                              <p:charRg st="26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77602">
                                            <p:txEl>
                                              <p:charRg st="26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0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b="0" dirty="0">
                <a:latin typeface="Verdana" panose="020B0604030504040204" pitchFamily="34" charset="0"/>
              </a:rPr>
              <a:t>machunyan</a:t>
            </a:r>
            <a:endParaRPr lang="en-US" altLang="zh-CN" sz="1200" b="0" dirty="0">
              <a:latin typeface="Verdana" panose="020B0604030504040204" pitchFamily="34" charset="0"/>
            </a:endParaRPr>
          </a:p>
        </p:txBody>
      </p:sp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125" y="6381750"/>
            <a:ext cx="1981200" cy="47625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21508" name="Rectangle 2"/>
          <p:cNvSpPr>
            <a:spLocks noGrp="1"/>
          </p:cNvSpPr>
          <p:nvPr>
            <p:ph idx="1"/>
          </p:nvPr>
        </p:nvSpPr>
        <p:spPr>
          <a:xfrm>
            <a:off x="495300" y="1125538"/>
            <a:ext cx="8148638" cy="374332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4</a:t>
            </a:r>
            <a:r>
              <a:rPr lang="zh-CN" altLang="en-US" sz="2400" b="1" dirty="0"/>
              <a:t>）该课程蕴含着计算机学科中抽象问题和解决问题的方法。</a:t>
            </a:r>
            <a:endParaRPr lang="zh-CN" altLang="en-US" sz="2800" b="1" dirty="0"/>
          </a:p>
          <a:p>
            <a:pPr marL="990600" lvl="1" indent="-518795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</a:rPr>
              <a:t>编写编译器的过程是对程序进行全局抽象的过程，可以使我们对编程有一个系统和高层次的理解。 计算机理论的三个传统的核心领域：</a:t>
            </a:r>
            <a:r>
              <a:rPr lang="zh-CN" altLang="en-US" sz="2000" b="1" dirty="0">
                <a:solidFill>
                  <a:srgbClr val="FF3399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自动机</a:t>
            </a:r>
            <a:r>
              <a:rPr lang="zh-CN" altLang="en-US" sz="2000" b="1" dirty="0">
                <a:latin typeface="Times New Roman" panose="02020603050405020304" pitchFamily="18" charset="0"/>
              </a:rPr>
              <a:t>、可计算性和复杂性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1387475" lvl="2" indent="-518795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Times New Roman" panose="02020603050405020304" pitchFamily="18" charset="0"/>
              </a:rPr>
              <a:t>编译理论和技术是</a:t>
            </a:r>
            <a:r>
              <a:rPr lang="zh-CN" altLang="en-US" sz="2000" b="1" dirty="0"/>
              <a:t>计算机科学与技术中理论和实践结合的最好典范，</a:t>
            </a:r>
            <a:r>
              <a:rPr lang="en-US" altLang="zh-CN" sz="2000" b="1" dirty="0">
                <a:latin typeface="Times New Roman" panose="02020603050405020304" pitchFamily="18" charset="0"/>
              </a:rPr>
              <a:t>ACM </a:t>
            </a:r>
            <a:r>
              <a:rPr lang="zh-CN" altLang="en-US" sz="2000" b="1" dirty="0">
                <a:latin typeface="Times New Roman" panose="02020603050405020304" pitchFamily="18" charset="0"/>
              </a:rPr>
              <a:t>图灵奖，授予在计算机技术领域作出突出贡献的科学家，程序设计语言、编译理论与方法约占</a:t>
            </a:r>
            <a:r>
              <a:rPr lang="en-US" altLang="zh-CN" sz="2000" b="1" dirty="0">
                <a:latin typeface="Times New Roman" panose="02020603050405020304" pitchFamily="18" charset="0"/>
              </a:rPr>
              <a:t>1/3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31748" name="Rectangle 4"/>
          <p:cNvSpPr/>
          <p:nvPr/>
        </p:nvSpPr>
        <p:spPr>
          <a:xfrm>
            <a:off x="468313" y="514350"/>
            <a:ext cx="2554287" cy="554038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 marL="469900" indent="-469900">
              <a:lnSpc>
                <a:spcPct val="75000"/>
              </a:lnSpc>
              <a:buClr>
                <a:schemeClr val="accent2"/>
              </a:buClr>
            </a:pPr>
            <a:r>
              <a:rPr lang="en-US" altLang="zh-CN" sz="40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6. </a:t>
            </a:r>
            <a:r>
              <a:rPr lang="zh-CN" altLang="en-US" sz="40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收获</a:t>
            </a:r>
            <a:r>
              <a:rPr lang="en-US" altLang="zh-CN" sz="40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sz="40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续</a:t>
            </a:r>
            <a:r>
              <a:rPr lang="en-US" altLang="zh-CN" sz="40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)</a:t>
            </a:r>
            <a:endParaRPr lang="zh-CN" altLang="en-US" sz="4000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31749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b="0" dirty="0">
                <a:latin typeface="Verdana" panose="020B0604030504040204" pitchFamily="34" charset="0"/>
              </a:rPr>
              <a:t>西北工业大学软件学院</a:t>
            </a:r>
            <a:endParaRPr lang="zh-CN" altLang="en-US" sz="1200" b="0" dirty="0">
              <a:latin typeface="Verdana" panose="020B0604030504040204" pitchFamily="34" charset="0"/>
            </a:endParaRPr>
          </a:p>
        </p:txBody>
      </p:sp>
      <p:pic>
        <p:nvPicPr>
          <p:cNvPr id="3175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3550" y="3327400"/>
            <a:ext cx="4610100" cy="25638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5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3392488"/>
            <a:ext cx="4006850" cy="260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27405" y="6024245"/>
            <a:ext cx="3600450" cy="357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highlight>
                  <a:srgbClr val="FFFF00"/>
                </a:highlight>
              </a:rPr>
              <a:t>世界首位图灵奖女性得主</a:t>
            </a:r>
            <a:endParaRPr lang="zh-CN" altLang="en-US"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charRg st="26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charRg st="26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charRg st="101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1508">
                                            <p:txEl>
                                              <p:charRg st="101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日期占位符 3"/>
          <p:cNvSpPr>
            <a:spLocks noGrp="1"/>
          </p:cNvSpPr>
          <p:nvPr>
            <p:ph type="dt" sz="half" idx="10"/>
          </p:nvPr>
        </p:nvSpPr>
        <p:spPr>
          <a:xfrm>
            <a:off x="539750" y="6165850"/>
            <a:ext cx="1981200" cy="47625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b="0" dirty="0">
                <a:latin typeface="Verdana" panose="020B0604030504040204" pitchFamily="34" charset="0"/>
              </a:rPr>
              <a:t>machunyan</a:t>
            </a:r>
            <a:endParaRPr lang="en-US" altLang="zh-CN" sz="1200" b="0" dirty="0">
              <a:latin typeface="Verdana" panose="020B0604030504040204" pitchFamily="34" charset="0"/>
            </a:endParaRPr>
          </a:p>
        </p:txBody>
      </p:sp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idx="1"/>
          </p:nvPr>
        </p:nvSpPr>
        <p:spPr>
          <a:xfrm>
            <a:off x="714375" y="1928813"/>
            <a:ext cx="7929563" cy="2643187"/>
          </a:xfrm>
        </p:spPr>
        <p:txBody>
          <a:bodyPr vert="horz" wrap="square" lIns="91440" tIns="45720" rIns="91440" bIns="45720" anchor="t" anchorCtr="0"/>
          <a:p>
            <a:pPr lvl="1" indent="-436245" eaLnBrk="1" hangingPunct="1">
              <a:buNone/>
            </a:pPr>
            <a:r>
              <a:rPr lang="zh-CN" altLang="en-US" sz="6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与课程有关的问题</a:t>
            </a:r>
            <a:endParaRPr lang="en-US" altLang="zh-CN" sz="66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lvl="1" indent="-436245" eaLnBrk="1" hangingPunct="1">
              <a:buNone/>
            </a:pPr>
            <a:r>
              <a:rPr lang="en-US" altLang="zh-CN" sz="6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          END</a:t>
            </a:r>
            <a:endParaRPr lang="zh-CN" altLang="en-US" sz="66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34820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b="0" dirty="0">
                <a:latin typeface="Verdana" panose="020B0604030504040204" pitchFamily="34" charset="0"/>
              </a:rPr>
              <a:t>西北工业大学软件学院</a:t>
            </a:r>
            <a:endParaRPr lang="zh-CN" altLang="en-US" sz="1200" b="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b="0" dirty="0">
                <a:latin typeface="Verdana" panose="020B0604030504040204" pitchFamily="34" charset="0"/>
              </a:rPr>
              <a:t>machunyan</a:t>
            </a:r>
            <a:endParaRPr lang="en-US" altLang="zh-CN" sz="1200" b="0" dirty="0">
              <a:latin typeface="Verdana" panose="020B0604030504040204" pitchFamily="34" charset="0"/>
            </a:endParaRPr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16388" name="AutoShape 3"/>
          <p:cNvSpPr>
            <a:spLocks noChangeArrowheads="1"/>
          </p:cNvSpPr>
          <p:nvPr/>
        </p:nvSpPr>
        <p:spPr bwMode="auto">
          <a:xfrm>
            <a:off x="755650" y="2203450"/>
            <a:ext cx="6769100" cy="329565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Rectangle 4"/>
          <p:cNvSpPr/>
          <p:nvPr/>
        </p:nvSpPr>
        <p:spPr>
          <a:xfrm>
            <a:off x="971550" y="1773238"/>
            <a:ext cx="13065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</a:rPr>
              <a:t>用户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人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8197" name="Rectangle 5"/>
          <p:cNvSpPr/>
          <p:nvPr/>
        </p:nvSpPr>
        <p:spPr>
          <a:xfrm>
            <a:off x="1116013" y="2274888"/>
            <a:ext cx="1727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dirty="0">
                <a:latin typeface="Arial" panose="020B0604020202020204" pitchFamily="34" charset="0"/>
              </a:rPr>
              <a:t>应用软件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6391" name="AutoShape 6"/>
          <p:cNvSpPr>
            <a:spLocks noChangeArrowheads="1"/>
          </p:cNvSpPr>
          <p:nvPr/>
        </p:nvSpPr>
        <p:spPr bwMode="auto">
          <a:xfrm>
            <a:off x="1187450" y="2779713"/>
            <a:ext cx="5905500" cy="26812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9" name="Rectangle 7"/>
          <p:cNvSpPr/>
          <p:nvPr/>
        </p:nvSpPr>
        <p:spPr>
          <a:xfrm>
            <a:off x="1116013" y="2851150"/>
            <a:ext cx="6119812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dirty="0">
                <a:latin typeface="Arial" panose="020B0604020202020204" pitchFamily="34" charset="0"/>
              </a:rPr>
              <a:t>支撑软件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接口软件、工具软件、数据库</a:t>
            </a:r>
            <a:r>
              <a:rPr lang="en-US" altLang="zh-CN" sz="2400" dirty="0">
                <a:latin typeface="Times New Roman" panose="02020603050405020304" pitchFamily="18" charset="0"/>
              </a:rPr>
              <a:t>…)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6393" name="AutoShape 8"/>
          <p:cNvSpPr>
            <a:spLocks noChangeArrowheads="1"/>
          </p:cNvSpPr>
          <p:nvPr/>
        </p:nvSpPr>
        <p:spPr bwMode="auto">
          <a:xfrm>
            <a:off x="1763713" y="3427413"/>
            <a:ext cx="4392613" cy="19431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01" name="Rectangle 9"/>
          <p:cNvSpPr/>
          <p:nvPr/>
        </p:nvSpPr>
        <p:spPr>
          <a:xfrm>
            <a:off x="1692275" y="3644900"/>
            <a:ext cx="43703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400" dirty="0">
                <a:latin typeface="Arial" panose="020B0604020202020204" pitchFamily="34" charset="0"/>
              </a:rPr>
              <a:t>系统软件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操作系统，编译程序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6395" name="AutoShape 10"/>
          <p:cNvSpPr>
            <a:spLocks noChangeArrowheads="1"/>
          </p:cNvSpPr>
          <p:nvPr/>
        </p:nvSpPr>
        <p:spPr bwMode="auto">
          <a:xfrm>
            <a:off x="2555875" y="4219575"/>
            <a:ext cx="1943100" cy="93503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kumimoji="1"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03" name="Rectangle 11"/>
          <p:cNvSpPr/>
          <p:nvPr/>
        </p:nvSpPr>
        <p:spPr>
          <a:xfrm>
            <a:off x="2700338" y="4364038"/>
            <a:ext cx="19431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dirty="0">
                <a:latin typeface="Arial" panose="020B0604020202020204" pitchFamily="34" charset="0"/>
              </a:rPr>
              <a:t>硬件系统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8204" name="Rectangle 12"/>
          <p:cNvSpPr/>
          <p:nvPr/>
        </p:nvSpPr>
        <p:spPr>
          <a:xfrm>
            <a:off x="1619250" y="5662613"/>
            <a:ext cx="2376488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dirty="0">
                <a:latin typeface="Arial" panose="020B0604020202020204" pitchFamily="34" charset="0"/>
              </a:rPr>
              <a:t>计算机系统组成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8205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b="0" dirty="0">
                <a:latin typeface="Verdana" panose="020B0604030504040204" pitchFamily="34" charset="0"/>
              </a:rPr>
              <a:t>西北工业大学软件学院</a:t>
            </a:r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406400" y="481013"/>
            <a:ext cx="9288463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宋体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j-lt"/>
                <a:ea typeface="方正舒体" panose="02010601030101010101" pitchFamily="2" charset="-122"/>
                <a:cs typeface="宋体" panose="02010600030101010101" pitchFamily="2" charset="-122"/>
              </a:rPr>
              <a:t> </a:t>
            </a:r>
            <a:r>
              <a:rPr kumimoji="0" lang="zh-CN" alt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j-lt"/>
                <a:ea typeface="方正舒体" panose="02010601030101010101" pitchFamily="2" charset="-122"/>
                <a:cs typeface="宋体" panose="02010600030101010101" pitchFamily="2" charset="-122"/>
              </a:rPr>
              <a:t>编译原理及实践</a:t>
            </a:r>
            <a:b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j-lt"/>
                <a:ea typeface="方正舒体" panose="02010601030101010101" pitchFamily="2" charset="-122"/>
                <a:cs typeface="宋体" panose="02010600030101010101" pitchFamily="2" charset="-122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j-lt"/>
                <a:ea typeface="方正舒体" panose="02010601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j-lt"/>
                <a:ea typeface="方正舒体" panose="02010601030101010101" pitchFamily="2" charset="-122"/>
                <a:cs typeface="宋体" panose="02010600030101010101" pitchFamily="2" charset="-122"/>
              </a:rPr>
              <a:t>construction principles and practice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3399"/>
              </a:solidFill>
              <a:effectLst/>
              <a:uLnTx/>
              <a:uFillTx/>
              <a:latin typeface="+mj-lt"/>
              <a:ea typeface="方正舒体" panose="02010601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208" name="云形标注 2"/>
          <p:cNvSpPr/>
          <p:nvPr/>
        </p:nvSpPr>
        <p:spPr>
          <a:xfrm>
            <a:off x="5375275" y="1485900"/>
            <a:ext cx="3302000" cy="788988"/>
          </a:xfrm>
          <a:prstGeom prst="cloudCallout">
            <a:avLst>
              <a:gd name="adj1" fmla="val -32532"/>
              <a:gd name="adj2" fmla="val 103778"/>
            </a:avLst>
          </a:prstGeom>
          <a:noFill/>
          <a:ln w="12700" cap="flat" cmpd="sng">
            <a:solidFill>
              <a:schemeClr val="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pPr marL="469900" indent="-469900">
              <a:lnSpc>
                <a:spcPct val="75000"/>
              </a:lnSpc>
              <a:spcBef>
                <a:spcPct val="20000"/>
              </a:spcBef>
              <a:buClr>
                <a:schemeClr val="accent2"/>
              </a:buClr>
              <a:buSzTx/>
            </a:pPr>
            <a:r>
              <a:rPr lang="zh-CN" altLang="en-US">
                <a:latin typeface="Times New Roman" panose="02020603050405020304" pitchFamily="18" charset="0"/>
              </a:rPr>
              <a:t>编译程序构造的原理与实践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b="0" dirty="0">
                <a:latin typeface="Verdana" panose="020B0604030504040204" pitchFamily="34" charset="0"/>
              </a:rPr>
              <a:t>machunyan</a:t>
            </a:r>
            <a:endParaRPr lang="en-US" altLang="zh-CN" sz="1200" b="0" dirty="0">
              <a:latin typeface="Verdana" panose="020B0604030504040204" pitchFamily="34" charset="0"/>
            </a:endParaRPr>
          </a:p>
        </p:txBody>
      </p:sp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115917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362950" cy="16557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宋体" panose="02010600030101010101" pitchFamily="2" charset="-122"/>
              </a:rPr>
              <a:t>对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宋体" panose="02010600030101010101" pitchFamily="2" charset="-122"/>
              </a:rPr>
              <a:t>编译程序（编译器）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宋体" panose="02010600030101010101" pitchFamily="2" charset="-122"/>
              </a:rPr>
              <a:t>的认识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宋体" panose="02010600030101010101" pitchFamily="2" charset="-122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C/C++: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Gcc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GNU Compiler Collection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支持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9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种语言，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850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万行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+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）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Java: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JavaC+Java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</p:txBody>
      </p:sp>
      <p:sp>
        <p:nvSpPr>
          <p:cNvPr id="9220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b="0" dirty="0">
                <a:latin typeface="Verdana" panose="020B0604030504040204" pitchFamily="34" charset="0"/>
              </a:rPr>
              <a:t>西北工业大学软件学院</a:t>
            </a:r>
            <a:endParaRPr lang="zh-CN" altLang="en-US" sz="1200" b="0" dirty="0">
              <a:latin typeface="Verdana" panose="020B060403050404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5229225"/>
            <a:ext cx="4535488" cy="623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90875"/>
            <a:ext cx="6019800" cy="1716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06400" y="481013"/>
            <a:ext cx="9288463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宋体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j-lt"/>
                <a:ea typeface="方正舒体" panose="02010601030101010101" pitchFamily="2" charset="-122"/>
                <a:cs typeface="宋体" panose="02010600030101010101" pitchFamily="2" charset="-122"/>
              </a:rPr>
              <a:t> </a:t>
            </a:r>
            <a:r>
              <a:rPr kumimoji="0" lang="zh-CN" alt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j-lt"/>
                <a:ea typeface="方正舒体" panose="02010601030101010101" pitchFamily="2" charset="-122"/>
                <a:cs typeface="宋体" panose="02010600030101010101" pitchFamily="2" charset="-122"/>
              </a:rPr>
              <a:t>编译原理及实践</a:t>
            </a:r>
            <a:b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j-lt"/>
                <a:ea typeface="方正舒体" panose="02010601030101010101" pitchFamily="2" charset="-122"/>
                <a:cs typeface="宋体" panose="02010600030101010101" pitchFamily="2" charset="-122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j-lt"/>
                <a:ea typeface="方正舒体" panose="02010601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j-lt"/>
                <a:ea typeface="方正舒体" panose="02010601030101010101" pitchFamily="2" charset="-122"/>
                <a:cs typeface="宋体" panose="02010600030101010101" pitchFamily="2" charset="-122"/>
              </a:rPr>
              <a:t>construction principles and practice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3399"/>
              </a:solidFill>
              <a:effectLst/>
              <a:uLnTx/>
              <a:uFillTx/>
              <a:latin typeface="+mj-lt"/>
              <a:ea typeface="方正舒体" panose="02010601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endParaRPr lang="zh-CN" altLang="en-US"/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68580" tIns="34290" rIns="68580" bIns="3429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日期占位符 1"/>
          <p:cNvSpPr>
            <a:spLocks noGrp="1"/>
          </p:cNvSpPr>
          <p:nvPr>
            <p:ph type="dt" sz="half" idx="10"/>
          </p:nvPr>
        </p:nvSpPr>
        <p:spPr/>
        <p:txBody>
          <a:bodyPr wrap="square" lIns="68580" tIns="34290" rIns="68580" bIns="3429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b="0" dirty="0">
                <a:latin typeface="Verdana" panose="020B0604030504040204" pitchFamily="34" charset="0"/>
              </a:rPr>
              <a:t>machunyan</a:t>
            </a:r>
            <a:endParaRPr lang="en-US" altLang="zh-CN" sz="1200" b="0" dirty="0">
              <a:latin typeface="Verdana" panose="020B0604030504040204" pitchFamily="34" charset="0"/>
            </a:endParaRPr>
          </a:p>
        </p:txBody>
      </p:sp>
      <p:sp>
        <p:nvSpPr>
          <p:cNvPr id="11268" name="页脚占位符 2"/>
          <p:cNvSpPr>
            <a:spLocks noGrp="1"/>
          </p:cNvSpPr>
          <p:nvPr>
            <p:ph type="ftr" sz="quarter" idx="11"/>
          </p:nvPr>
        </p:nvSpPr>
        <p:spPr/>
        <p:txBody>
          <a:bodyPr wrap="square" lIns="68580" tIns="34290" rIns="68580" bIns="3429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b="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b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406400" y="481013"/>
            <a:ext cx="9288463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宋体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j-lt"/>
                <a:ea typeface="方正舒体" panose="02010601030101010101" pitchFamily="2" charset="-122"/>
                <a:cs typeface="宋体" panose="02010600030101010101" pitchFamily="2" charset="-122"/>
              </a:rPr>
              <a:t> </a:t>
            </a:r>
            <a:r>
              <a:rPr kumimoji="0" lang="zh-CN" alt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j-lt"/>
                <a:ea typeface="方正舒体" panose="02010601030101010101" pitchFamily="2" charset="-122"/>
                <a:cs typeface="宋体" panose="02010600030101010101" pitchFamily="2" charset="-122"/>
              </a:rPr>
              <a:t>编译原理及实践</a:t>
            </a:r>
            <a:b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j-lt"/>
                <a:ea typeface="方正舒体" panose="02010601030101010101" pitchFamily="2" charset="-122"/>
                <a:cs typeface="宋体" panose="02010600030101010101" pitchFamily="2" charset="-122"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j-lt"/>
                <a:ea typeface="方正舒体" panose="02010601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+mj-lt"/>
                <a:ea typeface="方正舒体" panose="02010601030101010101" pitchFamily="2" charset="-122"/>
                <a:cs typeface="宋体" panose="02010600030101010101" pitchFamily="2" charset="-122"/>
              </a:rPr>
              <a:t>construction principles and practice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3399"/>
              </a:solidFill>
              <a:effectLst/>
              <a:uLnTx/>
              <a:uFillTx/>
              <a:latin typeface="+mj-lt"/>
              <a:ea typeface="方正舒体" panose="02010601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1270" name="内容占位符 9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8163" y="1628775"/>
            <a:ext cx="2497137" cy="3022600"/>
          </a:xfrm>
        </p:spPr>
      </p:pic>
      <p:sp>
        <p:nvSpPr>
          <p:cNvPr id="11271" name="文本框 10"/>
          <p:cNvSpPr txBox="1"/>
          <p:nvPr/>
        </p:nvSpPr>
        <p:spPr>
          <a:xfrm>
            <a:off x="3457575" y="1628775"/>
            <a:ext cx="523240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2013年9月举行的十八届中央政治局第九次集体学习时，习近平总书记就“有人认为，科技创新对经济社会发展是远水解不了近渴” 的问题指出：“要采取‘非对称’战略，更好发挥自己的优势，在关键领域、卡脖子的地方下大功夫。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92500" y="3746500"/>
            <a:ext cx="5232400" cy="736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系统、芯片、编译器、编程语言、编程工具、操作系统用的是美国研发的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4651375"/>
            <a:ext cx="2854325" cy="151923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1274" name="对象 16"/>
          <p:cNvGraphicFramePr/>
          <p:nvPr/>
        </p:nvGraphicFramePr>
        <p:xfrm>
          <a:off x="3606800" y="4573588"/>
          <a:ext cx="254635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543175" imgH="1243330" progId="Paint.Picture">
                  <p:embed/>
                </p:oleObj>
              </mc:Choice>
              <mc:Fallback>
                <p:oleObj name="" r:id="rId3" imgW="2543175" imgH="124333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6800" y="4573588"/>
                        <a:ext cx="2546350" cy="146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5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950" y="4527550"/>
            <a:ext cx="2425700" cy="1643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b="0" dirty="0">
                <a:latin typeface="Verdana" panose="020B0604030504040204" pitchFamily="34" charset="0"/>
              </a:rPr>
              <a:t>machunyan</a:t>
            </a:r>
            <a:endParaRPr lang="en-US" altLang="zh-CN" sz="1200" b="0" dirty="0">
              <a:latin typeface="Verdana" panose="020B0604030504040204" pitchFamily="34" charset="0"/>
            </a:endParaRPr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196975"/>
            <a:ext cx="8001000" cy="39465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宋体" panose="02010600030101010101" pitchFamily="2" charset="-122"/>
                <a:hlinkClick r:id="rId1" action="ppaction://hlinksldjump"/>
              </a:rPr>
              <a:t>参考书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宋体" panose="02010600030101010101" pitchFamily="2" charset="-122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宋体" panose="02010600030101010101" pitchFamily="2" charset="-122"/>
                <a:hlinkClick r:id="rId2" action="ppaction://hlinksldjump"/>
              </a:rPr>
              <a:t>课程内容及学时分配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宋体" panose="02010600030101010101" pitchFamily="2" charset="-122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宋体" panose="02010600030101010101" pitchFamily="2" charset="-122"/>
                <a:hlinkClick r:id="rId3" action="ppaction://hlinksldjump"/>
              </a:rPr>
              <a:t>授课方式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宋体" panose="02010600030101010101" pitchFamily="2" charset="-122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宋体" panose="02010600030101010101" pitchFamily="2" charset="-122"/>
                <a:hlinkClick r:id="rId4" action="ppaction://hlinksldjump"/>
              </a:rPr>
              <a:t>学习方式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宋体" panose="02010600030101010101" pitchFamily="2" charset="-122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宋体" panose="02010600030101010101" pitchFamily="2" charset="-122"/>
                <a:hlinkClick r:id="rId5" action="ppaction://hlinksldjump"/>
              </a:rPr>
              <a:t>考核方式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宋体" panose="02010600030101010101" pitchFamily="2" charset="-122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宋体" panose="02010600030101010101" pitchFamily="2" charset="-122"/>
                <a:hlinkClick r:id="rId6" action="ppaction://hlinksldjump"/>
              </a:rPr>
              <a:t>收获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宋体" panose="02010600030101010101" pitchFamily="2" charset="-122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13316" name="Rectangle 4"/>
          <p:cNvSpPr/>
          <p:nvPr/>
        </p:nvSpPr>
        <p:spPr>
          <a:xfrm>
            <a:off x="454025" y="433388"/>
            <a:ext cx="4622800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  <a:spcBef>
                <a:spcPct val="50000"/>
              </a:spcBef>
              <a:buSzPct val="90000"/>
            </a:pPr>
            <a:r>
              <a:rPr lang="zh-CN" altLang="en-US" sz="40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与课程有关的问题</a:t>
            </a:r>
            <a:r>
              <a:rPr lang="zh-CN" altLang="en-US" sz="3600" dirty="0">
                <a:solidFill>
                  <a:srgbClr val="CD0761"/>
                </a:solidFill>
                <a:latin typeface="Tahoma" panose="020B0604030504040204" pitchFamily="34" charset="0"/>
                <a:ea typeface="方正舒体" panose="02010601030101010101" pitchFamily="2" charset="-122"/>
              </a:rPr>
              <a:t>   </a:t>
            </a:r>
            <a:endParaRPr lang="zh-CN" altLang="en-US" sz="3600" dirty="0">
              <a:solidFill>
                <a:srgbClr val="CD0761"/>
              </a:solidFill>
              <a:latin typeface="Tahoma" panose="020B0604030504040204" pitchFamily="34" charset="0"/>
              <a:ea typeface="方正舒体" panose="02010601030101010101" pitchFamily="2" charset="-122"/>
            </a:endParaRPr>
          </a:p>
        </p:txBody>
      </p:sp>
      <p:sp>
        <p:nvSpPr>
          <p:cNvPr id="13317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b="0" dirty="0">
                <a:latin typeface="Verdana" panose="020B0604030504040204" pitchFamily="34" charset="0"/>
              </a:rPr>
              <a:t>西北工业大学软件学院</a:t>
            </a:r>
            <a:endParaRPr lang="zh-CN" altLang="en-US" sz="1200" b="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b="0" dirty="0">
                <a:latin typeface="Verdana" panose="020B0604030504040204" pitchFamily="34" charset="0"/>
              </a:rPr>
              <a:t>machunyan</a:t>
            </a:r>
            <a:endParaRPr lang="en-US" altLang="zh-CN" sz="1200" b="0" dirty="0">
              <a:latin typeface="Verdana" panose="020B0604030504040204" pitchFamily="34" charset="0"/>
            </a:endParaRPr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idx="1"/>
          </p:nvPr>
        </p:nvSpPr>
        <p:spPr>
          <a:xfrm>
            <a:off x="533400" y="1203325"/>
            <a:ext cx="8391525" cy="3892550"/>
          </a:xfrm>
        </p:spPr>
        <p:txBody>
          <a:bodyPr vert="horz" wrap="square" lIns="91440" tIns="45720" rIns="91440" bIns="45720" anchor="t" anchorCtr="0"/>
          <a:p>
            <a:pPr marL="812800" indent="-812800" algn="just" eaLnBrk="1" hangingPunct="1">
              <a:spcBef>
                <a:spcPct val="50000"/>
              </a:spcBef>
              <a:buClrTx/>
              <a:buSzPct val="90000"/>
              <a:buFont typeface="宋体" panose="02010600030101010101" pitchFamily="2" charset="-122"/>
              <a:buAutoNum type="circleNumDbPlain"/>
            </a:pPr>
            <a:r>
              <a:rPr lang="zh-CN" altLang="en-US" dirty="0">
                <a:ea typeface="华文琥珀" panose="02010800040101010101" pitchFamily="2" charset="-122"/>
              </a:rPr>
              <a:t>编译原理 </a:t>
            </a:r>
            <a:r>
              <a:rPr lang="en-US" altLang="zh-CN" dirty="0">
                <a:ea typeface="华文琥珀" panose="02010800040101010101" pitchFamily="2" charset="-122"/>
              </a:rPr>
              <a:t>compilers principles, techniques and tools, </a:t>
            </a:r>
            <a:r>
              <a:rPr lang="zh-CN" altLang="en-US" dirty="0">
                <a:ea typeface="华文琥珀" panose="02010800040101010101" pitchFamily="2" charset="-122"/>
              </a:rPr>
              <a:t>赵建华 郑滔 戴新宇 译</a:t>
            </a:r>
            <a:endParaRPr lang="zh-CN" altLang="en-US" dirty="0">
              <a:ea typeface="华文琥珀" panose="02010800040101010101" pitchFamily="2" charset="-122"/>
            </a:endParaRPr>
          </a:p>
          <a:p>
            <a:pPr marL="812800" indent="-812800" algn="just" eaLnBrk="1" hangingPunct="1">
              <a:spcBef>
                <a:spcPct val="50000"/>
              </a:spcBef>
              <a:buClrTx/>
              <a:buSzPct val="90000"/>
              <a:buFont typeface="宋体" panose="02010600030101010101" pitchFamily="2" charset="-122"/>
              <a:buAutoNum type="circleNumDbPlain"/>
            </a:pPr>
            <a:r>
              <a:rPr lang="zh-CN" altLang="en-US" dirty="0">
                <a:ea typeface="华文琥珀" panose="02010800040101010101" pitchFamily="2" charset="-122"/>
              </a:rPr>
              <a:t>编译原理及实践</a:t>
            </a:r>
            <a:r>
              <a:rPr lang="zh-CN" altLang="en-US" b="1" dirty="0">
                <a:solidFill>
                  <a:srgbClr val="21212D"/>
                </a:solidFill>
              </a:rPr>
              <a:t> （美）劳顿 著，冯博琴 冯岚等译机械工业出版社</a:t>
            </a:r>
            <a:endParaRPr lang="en-US" altLang="zh-CN" b="1" dirty="0">
              <a:solidFill>
                <a:srgbClr val="21212D"/>
              </a:solidFill>
            </a:endParaRPr>
          </a:p>
          <a:p>
            <a:pPr marL="812800" indent="-812800" algn="just" eaLnBrk="1" hangingPunct="1">
              <a:spcBef>
                <a:spcPct val="50000"/>
              </a:spcBef>
              <a:buClrTx/>
              <a:buSzPct val="90000"/>
              <a:buFont typeface="宋体" panose="02010600030101010101" pitchFamily="2" charset="-122"/>
              <a:buAutoNum type="circleNumDbPlain"/>
            </a:pPr>
            <a:r>
              <a:rPr lang="zh-CN" altLang="en-US" dirty="0">
                <a:ea typeface="华文琥珀" panose="02010800040101010101" pitchFamily="2" charset="-122"/>
              </a:rPr>
              <a:t>编译原理</a:t>
            </a:r>
            <a:r>
              <a:rPr lang="zh-CN" altLang="en-US" sz="3400" b="1" dirty="0">
                <a:solidFill>
                  <a:srgbClr val="21212D"/>
                </a:solidFill>
                <a:latin typeface="Tahoma" panose="020B0604030504040204" pitchFamily="34" charset="0"/>
              </a:rPr>
              <a:t> </a:t>
            </a:r>
            <a:r>
              <a:rPr lang="zh-CN" altLang="en-US" b="1" dirty="0">
                <a:solidFill>
                  <a:srgbClr val="21212D"/>
                </a:solidFill>
              </a:rPr>
              <a:t>西北工业大学出版社，蒋立源 康慕宁主编，曾获全国普通高校优秀教材二等奖</a:t>
            </a:r>
            <a:endParaRPr lang="zh-CN" altLang="en-US" dirty="0">
              <a:ea typeface="华文琥珀" panose="02010800040101010101" pitchFamily="2" charset="-122"/>
            </a:endParaRPr>
          </a:p>
          <a:p>
            <a:pPr marL="812800" indent="-812800" eaLnBrk="1" hangingPunct="1">
              <a:buNone/>
            </a:pPr>
            <a:endParaRPr lang="en-US" altLang="zh-CN" b="1" dirty="0">
              <a:solidFill>
                <a:srgbClr val="21212D"/>
              </a:solidFill>
            </a:endParaRPr>
          </a:p>
        </p:txBody>
      </p:sp>
      <p:sp>
        <p:nvSpPr>
          <p:cNvPr id="14340" name="Rectangle 3"/>
          <p:cNvSpPr/>
          <p:nvPr/>
        </p:nvSpPr>
        <p:spPr>
          <a:xfrm>
            <a:off x="454025" y="433388"/>
            <a:ext cx="35052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  <a:spcBef>
                <a:spcPct val="50000"/>
              </a:spcBef>
              <a:buSzPct val="90000"/>
            </a:pPr>
            <a:r>
              <a:rPr lang="en-US" altLang="zh-CN" sz="40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1. </a:t>
            </a:r>
            <a:r>
              <a:rPr lang="zh-CN" altLang="en-US" sz="40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参考书</a:t>
            </a:r>
            <a:endParaRPr lang="en-US" altLang="zh-CN" sz="3600" dirty="0">
              <a:solidFill>
                <a:srgbClr val="CD0761"/>
              </a:solidFill>
              <a:latin typeface="Tahoma" panose="020B0604030504040204" pitchFamily="34" charset="0"/>
              <a:ea typeface="方正舒体" panose="02010601030101010101" pitchFamily="2" charset="-122"/>
            </a:endParaRPr>
          </a:p>
        </p:txBody>
      </p:sp>
      <p:sp>
        <p:nvSpPr>
          <p:cNvPr id="14341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b="0" dirty="0">
                <a:latin typeface="Verdana" panose="020B0604030504040204" pitchFamily="34" charset="0"/>
              </a:rPr>
              <a:t>西北工业大学软件学院</a:t>
            </a:r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3" name="直角上箭头 2">
            <a:hlinkClick r:id="rId1" action="ppaction://hlinksldjump"/>
          </p:cNvPr>
          <p:cNvSpPr/>
          <p:nvPr/>
        </p:nvSpPr>
        <p:spPr bwMode="auto">
          <a:xfrm>
            <a:off x="7885113" y="5732463"/>
            <a:ext cx="358775" cy="288925"/>
          </a:xfrm>
          <a:prstGeom prst="bentUpArrow">
            <a:avLst/>
          </a:prstGeom>
          <a:noFill/>
          <a:ln w="12700" cap="flat" cmpd="sng" algn="ctr">
            <a:solidFill>
              <a:schemeClr val="hlink"/>
            </a:solidFill>
            <a:prstDash val="sysDot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469900" marR="0" lvl="0" indent="-469900" algn="l" defTabSz="914400" rtl="0" eaLnBrk="1" fontAlgn="base" latinLnBrk="0" hangingPunct="1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en-US" altLang="zh-CN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2. </a:t>
            </a:r>
            <a:r>
              <a:rPr lang="zh-CN" altLang="en-US" sz="40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课程内容及学时分配</a:t>
            </a:r>
            <a:endParaRPr lang="zh-CN" altLang="en-US" sz="40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219" name="内容占位符 5"/>
          <p:cNvSpPr>
            <a:spLocks noGrp="1"/>
          </p:cNvSpPr>
          <p:nvPr>
            <p:ph idx="1"/>
          </p:nvPr>
        </p:nvSpPr>
        <p:spPr>
          <a:xfrm>
            <a:off x="533400" y="5524500"/>
            <a:ext cx="8001000" cy="792163"/>
          </a:xfrm>
        </p:spPr>
        <p:txBody>
          <a:bodyPr vert="horz" wrap="square" lIns="91440" tIns="45720" rIns="91440" bIns="45720" anchor="t" anchorCtr="0"/>
          <a:p>
            <a:r>
              <a:rPr lang="en-US" altLang="zh-CN" sz="2000" b="1" dirty="0"/>
              <a:t> </a:t>
            </a:r>
            <a:r>
              <a:rPr lang="zh-CN" altLang="en-US" sz="2000" b="1" dirty="0"/>
              <a:t>教学内容的设置类比武汉大学、澳大利亚新南威尔士大学、成均馆大学、南京大学等</a:t>
            </a:r>
            <a:endParaRPr lang="zh-CN" altLang="en-US" sz="2000" b="1" dirty="0"/>
          </a:p>
        </p:txBody>
      </p:sp>
      <p:sp>
        <p:nvSpPr>
          <p:cNvPr id="15363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b="0" dirty="0">
                <a:latin typeface="Verdana" panose="020B0604030504040204" pitchFamily="34" charset="0"/>
              </a:rPr>
              <a:t>machunyan</a:t>
            </a:r>
            <a:endParaRPr lang="en-US" altLang="zh-CN" sz="1200" b="0" dirty="0">
              <a:latin typeface="Verdana" panose="020B0604030504040204" pitchFamily="34" charset="0"/>
            </a:endParaRPr>
          </a:p>
        </p:txBody>
      </p:sp>
      <p:sp>
        <p:nvSpPr>
          <p:cNvPr id="15364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b="0" dirty="0">
                <a:latin typeface="Verdana" panose="020B0604030504040204" pitchFamily="34" charset="0"/>
              </a:rPr>
              <a:t>西北工业大学软件学院</a:t>
            </a:r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153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01663" y="1160463"/>
          <a:ext cx="7712075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115"/>
                <a:gridCol w="1711960"/>
              </a:tblGrid>
              <a:tr h="4572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内容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1459" marR="91459" marT="45722" marB="4572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学时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91459" marR="91459" marT="45722" marB="45722">
                    <a:solidFill>
                      <a:schemeClr val="accent3">
                        <a:lumMod val="9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kumimoji="0" lang="zh-CN" altLang="en-US" sz="2200" b="1" dirty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0" lang="en-US" altLang="zh-CN" sz="2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kumimoji="0" lang="zh-CN" altLang="en-US" sz="2200" b="1" dirty="0">
                          <a:solidFill>
                            <a:schemeClr val="tx1"/>
                          </a:solidFill>
                        </a:rPr>
                        <a:t>章 与课程有关的问题</a:t>
                      </a:r>
                      <a:endParaRPr kumimoji="0" lang="en-US" altLang="zh-CN" sz="22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0" lang="zh-CN" altLang="en-US" sz="2200" b="1" dirty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0" lang="en-US" altLang="zh-CN" sz="2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0" lang="zh-CN" altLang="en-US" sz="2200" b="1" dirty="0">
                          <a:solidFill>
                            <a:schemeClr val="tx1"/>
                          </a:solidFill>
                        </a:rPr>
                        <a:t>章 编译器工作过程</a:t>
                      </a:r>
                      <a:endParaRPr kumimoji="0"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22" marB="4572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altLang="zh-CN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22" marB="45722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kumimoji="0" lang="zh-CN" altLang="en-US" sz="2200" b="1" dirty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0" lang="en-US" altLang="zh-CN" sz="2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0" lang="zh-CN" altLang="en-US" sz="2200" b="1" dirty="0">
                          <a:solidFill>
                            <a:schemeClr val="tx1"/>
                          </a:solidFill>
                        </a:rPr>
                        <a:t>章 词法分析</a:t>
                      </a:r>
                      <a:endParaRPr kumimoji="0"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22" marB="4572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22" marB="45722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kumimoji="0" lang="zh-CN" altLang="en-US" sz="2200" b="1" dirty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0" lang="en-US" altLang="zh-CN" sz="2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0" lang="zh-CN" altLang="en-US" sz="2200" b="1" dirty="0">
                          <a:solidFill>
                            <a:schemeClr val="tx1"/>
                          </a:solidFill>
                        </a:rPr>
                        <a:t>章</a:t>
                      </a:r>
                      <a:r>
                        <a:rPr kumimoji="0" lang="en-US" altLang="zh-CN" sz="2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zh-CN" altLang="en-US" sz="2200" b="1" dirty="0">
                          <a:solidFill>
                            <a:schemeClr val="tx1"/>
                          </a:solidFill>
                        </a:rPr>
                        <a:t>上下文无关文法及分析</a:t>
                      </a:r>
                      <a:endParaRPr kumimoji="0"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22" marB="4572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22" marB="45722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kumimoji="0" lang="zh-CN" altLang="en-US" sz="2200" b="1" dirty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0" lang="en-US" altLang="zh-CN" sz="2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0" lang="zh-CN" altLang="en-US" sz="2200" b="1" dirty="0">
                          <a:solidFill>
                            <a:schemeClr val="tx1"/>
                          </a:solidFill>
                        </a:rPr>
                        <a:t>章</a:t>
                      </a:r>
                      <a:r>
                        <a:rPr kumimoji="0" lang="en-US" altLang="zh-CN" sz="2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zh-CN" altLang="en-US" sz="2200" b="1" dirty="0">
                          <a:solidFill>
                            <a:schemeClr val="tx1"/>
                          </a:solidFill>
                        </a:rPr>
                        <a:t>语法分析（自上而下、自下而上）</a:t>
                      </a:r>
                      <a:endParaRPr kumimoji="0"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22" marB="4572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6+</a:t>
                      </a:r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22" marB="45722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kumimoji="0" lang="zh-CN" altLang="en-US" sz="2200" b="1" dirty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0" lang="en-US" altLang="zh-CN" sz="2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0" lang="zh-CN" altLang="en-US" sz="2200" b="1" dirty="0">
                          <a:solidFill>
                            <a:schemeClr val="tx1"/>
                          </a:solidFill>
                        </a:rPr>
                        <a:t>章</a:t>
                      </a:r>
                      <a:r>
                        <a:rPr kumimoji="0" lang="en-US" altLang="zh-CN" sz="2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zh-CN" altLang="en-US" sz="2200" b="1" dirty="0">
                          <a:solidFill>
                            <a:schemeClr val="tx1"/>
                          </a:solidFill>
                        </a:rPr>
                        <a:t>语义分析</a:t>
                      </a:r>
                      <a:endParaRPr kumimoji="0"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22" marB="4572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22" marB="45722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kumimoji="0" lang="zh-CN" altLang="en-US" sz="2200" b="1" dirty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0" lang="en-US" altLang="zh-CN" sz="2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kumimoji="0" lang="zh-CN" altLang="en-US" sz="2200" b="1" dirty="0">
                          <a:solidFill>
                            <a:schemeClr val="tx1"/>
                          </a:solidFill>
                        </a:rPr>
                        <a:t>章</a:t>
                      </a:r>
                      <a:r>
                        <a:rPr kumimoji="0" lang="en-US" altLang="zh-CN" sz="2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zh-CN" altLang="en-US" sz="2200" b="1" dirty="0">
                          <a:solidFill>
                            <a:schemeClr val="tx1"/>
                          </a:solidFill>
                        </a:rPr>
                        <a:t>代码生成</a:t>
                      </a:r>
                      <a:endParaRPr kumimoji="0" lang="en-US" altLang="zh-CN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22" marB="4572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22" marB="45722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kumimoji="0" lang="zh-CN" altLang="en-US" sz="2200" b="1" dirty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0" lang="en-US" altLang="zh-CN" sz="2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kumimoji="0" lang="zh-CN" altLang="en-US" sz="2200" b="1" dirty="0">
                          <a:solidFill>
                            <a:schemeClr val="tx1"/>
                          </a:solidFill>
                        </a:rPr>
                        <a:t>章</a:t>
                      </a:r>
                      <a:r>
                        <a:rPr kumimoji="0" lang="en-US" altLang="zh-CN" sz="2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zh-CN" altLang="en-US" sz="2200" b="1" dirty="0">
                          <a:solidFill>
                            <a:schemeClr val="tx1"/>
                          </a:solidFill>
                        </a:rPr>
                        <a:t>运行时环境</a:t>
                      </a:r>
                      <a:endParaRPr kumimoji="0" lang="en-US" altLang="zh-CN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22" marB="4572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altLang="zh-CN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22" marB="45722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kumimoji="0" lang="zh-CN" altLang="en-US" sz="2200" b="1" dirty="0" smtClean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0" lang="en-US" altLang="zh-CN" sz="22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kumimoji="0" lang="zh-CN" altLang="en-US" sz="2200" b="1" dirty="0" smtClean="0">
                          <a:solidFill>
                            <a:schemeClr val="tx1"/>
                          </a:solidFill>
                        </a:rPr>
                        <a:t>章 代码优化</a:t>
                      </a:r>
                      <a:endParaRPr kumimoji="0" lang="en-US" altLang="zh-CN" sz="2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22" marB="4572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altLang="zh-CN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22" marB="45722"/>
                </a:tc>
              </a:tr>
            </a:tbl>
          </a:graphicData>
        </a:graphic>
      </p:graphicFrame>
      <p:sp>
        <p:nvSpPr>
          <p:cNvPr id="8" name="直角上箭头 7">
            <a:hlinkClick r:id="rId1" action="ppaction://hlinksldjump"/>
          </p:cNvPr>
          <p:cNvSpPr/>
          <p:nvPr/>
        </p:nvSpPr>
        <p:spPr bwMode="auto">
          <a:xfrm>
            <a:off x="8235950" y="5794375"/>
            <a:ext cx="358775" cy="288925"/>
          </a:xfrm>
          <a:prstGeom prst="bentUpArrow">
            <a:avLst/>
          </a:prstGeom>
          <a:noFill/>
          <a:ln w="12700" cap="flat" cmpd="sng" algn="ctr">
            <a:solidFill>
              <a:schemeClr val="hlink"/>
            </a:solidFill>
            <a:prstDash val="sysDot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469900" marR="0" lvl="0" indent="-469900" algn="l" defTabSz="914400" rtl="0" eaLnBrk="1" fontAlgn="base" latinLnBrk="0" hangingPunct="1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b="0" dirty="0">
                <a:latin typeface="Verdana" panose="020B0604030504040204" pitchFamily="34" charset="0"/>
              </a:rPr>
              <a:t>machunyan</a:t>
            </a:r>
            <a:endParaRPr lang="en-US" altLang="zh-CN" sz="1200" b="0" dirty="0">
              <a:latin typeface="Verdana" panose="020B0604030504040204" pitchFamily="34" charset="0"/>
            </a:endParaRPr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16387" name="Rectangle 2"/>
          <p:cNvSpPr/>
          <p:nvPr/>
        </p:nvSpPr>
        <p:spPr>
          <a:xfrm>
            <a:off x="525463" y="404813"/>
            <a:ext cx="35052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90000"/>
              </a:lnSpc>
              <a:spcBef>
                <a:spcPct val="50000"/>
              </a:spcBef>
              <a:buSzPct val="90000"/>
            </a:pPr>
            <a:r>
              <a:rPr lang="en-US" altLang="zh-CN" sz="40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3. </a:t>
            </a:r>
            <a:r>
              <a:rPr lang="zh-CN" altLang="en-US" sz="4000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授课方式</a:t>
            </a:r>
            <a:r>
              <a:rPr lang="zh-CN" altLang="en-US" sz="3600" dirty="0">
                <a:solidFill>
                  <a:srgbClr val="21212D"/>
                </a:solidFill>
                <a:latin typeface="宋体" panose="02010600030101010101" pitchFamily="2" charset="-122"/>
                <a:ea typeface="方正舒体" panose="02010601030101010101" pitchFamily="2" charset="-122"/>
              </a:rPr>
              <a:t>    </a:t>
            </a:r>
            <a:endParaRPr lang="zh-CN" altLang="en-US" sz="3600" dirty="0">
              <a:solidFill>
                <a:srgbClr val="21212D"/>
              </a:solidFill>
              <a:latin typeface="Tahoma" panose="020B0604030504040204" pitchFamily="34" charset="0"/>
              <a:ea typeface="方正舒体" panose="02010601030101010101" pitchFamily="2" charset="-122"/>
            </a:endParaRPr>
          </a:p>
        </p:txBody>
      </p:sp>
      <p:sp>
        <p:nvSpPr>
          <p:cNvPr id="8197" name="Rectangle 3"/>
          <p:cNvSpPr>
            <a:spLocks noGrp="1"/>
          </p:cNvSpPr>
          <p:nvPr>
            <p:ph idx="1"/>
          </p:nvPr>
        </p:nvSpPr>
        <p:spPr>
          <a:xfrm>
            <a:off x="493713" y="1196975"/>
            <a:ext cx="8001000" cy="4895850"/>
          </a:xfrm>
        </p:spPr>
        <p:txBody>
          <a:bodyPr vert="horz" wrap="square" lIns="91440" tIns="45720" rIns="91440" bIns="45720" anchor="t"/>
          <a:p>
            <a:pPr marL="469900" marR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</a:pPr>
            <a:r>
              <a:rPr kumimoji="1" lang="zh-CN" altLang="en-US" sz="2400" b="1" i="0" u="none" strike="noStrike" kern="0" cap="none" spc="0" normalizeH="0" baseline="0" noProof="1" dirty="0">
                <a:solidFill>
                  <a:srgbClr val="21212D"/>
                </a:solidFill>
                <a:latin typeface="Times New Roman" panose="02020603050405020304" pitchFamily="18" charset="0"/>
                <a:ea typeface="+mn-ea"/>
                <a:cs typeface="宋体" panose="02010600030101010101" pitchFamily="2" charset="-122"/>
              </a:rPr>
              <a:t>理论与实践结合</a:t>
            </a:r>
            <a:endParaRPr kumimoji="1" lang="en-US" altLang="zh-CN" sz="2400" b="1" i="0" u="none" strike="noStrike" kern="0" cap="none" spc="0" normalizeH="0" baseline="0" noProof="1" dirty="0">
              <a:solidFill>
                <a:srgbClr val="21212D"/>
              </a:solidFill>
              <a:latin typeface="Times New Roman" panose="02020603050405020304" pitchFamily="18" charset="0"/>
              <a:ea typeface="+mn-ea"/>
              <a:cs typeface="宋体" panose="02010600030101010101" pitchFamily="2" charset="-122"/>
            </a:endParaRPr>
          </a:p>
          <a:p>
            <a:pPr marL="908050" marR="0" lvl="1" indent="-3949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</a:pPr>
            <a:r>
              <a:rPr kumimoji="1" lang="zh-CN" altLang="en-US" sz="2370" b="1" i="0" u="none" strike="noStrike" kern="0" cap="none" spc="0" normalizeH="0" baseline="0" noProof="1" dirty="0">
                <a:solidFill>
                  <a:srgbClr val="21212D"/>
                </a:solidFill>
                <a:latin typeface="Times New Roman" panose="02020603050405020304" pitchFamily="18" charset="0"/>
                <a:ea typeface="+mn-ea"/>
                <a:cs typeface="+mn-ea"/>
              </a:rPr>
              <a:t>编译器实现原理的实践应用部分以TINY语言编译器源码、</a:t>
            </a:r>
            <a:r>
              <a:rPr kumimoji="1" lang="en-US" altLang="zh-CN" sz="2370" b="1" i="0" u="none" strike="noStrike" kern="0" cap="none" spc="0" normalizeH="0" baseline="0" noProof="1" dirty="0">
                <a:solidFill>
                  <a:srgbClr val="21212D"/>
                </a:solidFill>
                <a:latin typeface="Times New Roman" panose="02020603050405020304" pitchFamily="18" charset="0"/>
                <a:ea typeface="+mn-ea"/>
                <a:cs typeface="+mn-ea"/>
              </a:rPr>
              <a:t>C</a:t>
            </a:r>
            <a:r>
              <a:rPr kumimoji="1" lang="zh-CN" altLang="en-US" sz="2370" b="1" i="0" u="none" strike="noStrike" kern="0" cap="none" spc="0" normalizeH="0" baseline="0" noProof="1" dirty="0">
                <a:solidFill>
                  <a:srgbClr val="21212D"/>
                </a:solidFill>
                <a:latin typeface="Times New Roman" panose="02020603050405020304" pitchFamily="18" charset="0"/>
                <a:ea typeface="+mn-ea"/>
                <a:cs typeface="+mn-ea"/>
              </a:rPr>
              <a:t>语言编译器</a:t>
            </a:r>
            <a:r>
              <a:rPr kumimoji="1" lang="en-US" altLang="zh-CN" sz="2370" b="1" i="0" u="none" strike="noStrike" kern="0" cap="none" spc="0" normalizeH="0" baseline="0" noProof="1" dirty="0">
                <a:solidFill>
                  <a:srgbClr val="21212D"/>
                </a:solidFill>
                <a:latin typeface="Times New Roman" panose="02020603050405020304" pitchFamily="18" charset="0"/>
                <a:ea typeface="+mn-ea"/>
                <a:cs typeface="+mn-ea"/>
              </a:rPr>
              <a:t>Clang</a:t>
            </a:r>
            <a:r>
              <a:rPr kumimoji="1" lang="zh-CN" altLang="en-US" sz="2370" b="1" i="0" u="none" strike="noStrike" kern="0" cap="none" spc="0" normalizeH="0" baseline="0" noProof="1" dirty="0">
                <a:solidFill>
                  <a:srgbClr val="21212D"/>
                </a:solidFill>
                <a:latin typeface="Times New Roman" panose="02020603050405020304" pitchFamily="18" charset="0"/>
                <a:ea typeface="+mn-ea"/>
                <a:cs typeface="+mn-ea"/>
              </a:rPr>
              <a:t>、和</a:t>
            </a:r>
            <a:r>
              <a:rPr kumimoji="1" lang="en-US" altLang="zh-CN" sz="2370" b="1" i="0" u="none" strike="noStrike" kern="0" cap="none" spc="0" normalizeH="0" baseline="0" noProof="1" dirty="0">
                <a:solidFill>
                  <a:srgbClr val="21212D"/>
                </a:solidFill>
                <a:latin typeface="Times New Roman" panose="02020603050405020304" pitchFamily="18" charset="0"/>
                <a:ea typeface="+mn-ea"/>
                <a:cs typeface="+mn-ea"/>
              </a:rPr>
              <a:t>Java</a:t>
            </a:r>
            <a:r>
              <a:rPr kumimoji="1" lang="zh-CN" altLang="en-US" sz="2370" b="1" i="0" u="none" strike="noStrike" kern="0" cap="none" spc="0" normalizeH="0" baseline="0" noProof="1" dirty="0">
                <a:solidFill>
                  <a:srgbClr val="21212D"/>
                </a:solidFill>
                <a:latin typeface="Times New Roman" panose="02020603050405020304" pitchFamily="18" charset="0"/>
                <a:ea typeface="+mn-ea"/>
                <a:cs typeface="+mn-ea"/>
              </a:rPr>
              <a:t>前端编译器</a:t>
            </a:r>
            <a:r>
              <a:rPr kumimoji="1" lang="en-US" altLang="zh-CN" sz="2370" b="1" i="0" u="none" strike="noStrike" kern="0" cap="none" spc="0" normalizeH="0" baseline="0" noProof="1" dirty="0">
                <a:solidFill>
                  <a:srgbClr val="21212D"/>
                </a:solidFill>
                <a:latin typeface="Times New Roman" panose="02020603050405020304" pitchFamily="18" charset="0"/>
                <a:ea typeface="+mn-ea"/>
                <a:cs typeface="+mn-ea"/>
              </a:rPr>
              <a:t>JavaC</a:t>
            </a:r>
            <a:r>
              <a:rPr kumimoji="1" lang="zh-CN" altLang="en-US" sz="2370" b="1" i="0" u="none" strike="noStrike" kern="0" cap="none" spc="0" normalizeH="0" baseline="0" noProof="1" dirty="0">
                <a:solidFill>
                  <a:srgbClr val="21212D"/>
                </a:solidFill>
                <a:latin typeface="Times New Roman" panose="02020603050405020304" pitchFamily="18" charset="0"/>
                <a:ea typeface="+mn-ea"/>
                <a:cs typeface="+mn-ea"/>
              </a:rPr>
              <a:t>部分编译器实现原理为案例分析讲解</a:t>
            </a:r>
            <a:endParaRPr kumimoji="1" lang="en-US" altLang="zh-CN" sz="2370" b="1" i="0" u="none" strike="noStrike" kern="0" cap="none" spc="0" normalizeH="0" baseline="0" noProof="1" dirty="0">
              <a:solidFill>
                <a:srgbClr val="21212D"/>
              </a:solidFill>
              <a:latin typeface="Times New Roman" panose="02020603050405020304" pitchFamily="18" charset="0"/>
              <a:ea typeface="+mn-ea"/>
              <a:cs typeface="+mn-ea"/>
            </a:endParaRPr>
          </a:p>
          <a:p>
            <a:pPr marL="908050" marR="0" lvl="1" indent="-3949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</a:pPr>
            <a:r>
              <a:rPr kumimoji="1" lang="zh-CN" altLang="en-US" sz="2260" b="1" i="0" u="none" strike="noStrike" kern="0" cap="none" spc="0" normalizeH="0" baseline="0" noProof="1" dirty="0">
                <a:solidFill>
                  <a:srgbClr val="21212D"/>
                </a:solidFill>
                <a:latin typeface="Verdana" panose="020B0604030504040204" pitchFamily="34" charset="0"/>
                <a:ea typeface="+mn-ea"/>
                <a:cs typeface="+mn-ea"/>
              </a:rPr>
              <a:t>理论（形式化模型、技术与算法）</a:t>
            </a:r>
            <a:r>
              <a:rPr kumimoji="1" lang="en-US" altLang="zh-CN" sz="2260" b="1" i="0" u="none" strike="noStrike" kern="0" cap="none" spc="0" normalizeH="0" baseline="0" noProof="1" dirty="0">
                <a:solidFill>
                  <a:srgbClr val="21212D"/>
                </a:solidFill>
                <a:latin typeface="Verdana" panose="020B0604030504040204" pitchFamily="34" charset="0"/>
                <a:ea typeface="+mn-ea"/>
                <a:cs typeface="+mn-ea"/>
              </a:rPr>
              <a:t>----</a:t>
            </a:r>
            <a:r>
              <a:rPr kumimoji="1" lang="zh-CN" altLang="en-US" sz="2260" b="1" i="0" u="none" strike="noStrike" kern="0" cap="none" spc="0" normalizeH="0" baseline="0" noProof="1" dirty="0">
                <a:solidFill>
                  <a:srgbClr val="21212D"/>
                </a:solidFill>
                <a:latin typeface="Verdana" panose="020B0604030504040204" pitchFamily="34" charset="0"/>
                <a:ea typeface="+mn-ea"/>
                <a:cs typeface="+mn-ea"/>
              </a:rPr>
              <a:t>实践（课堂编程实践、案例分析与实验课实践项目）</a:t>
            </a:r>
            <a:r>
              <a:rPr kumimoji="1" lang="en-US" altLang="zh-CN" sz="2260" b="1" i="0" u="none" strike="noStrike" kern="0" cap="none" spc="0" normalizeH="0" baseline="0" noProof="1" dirty="0">
                <a:solidFill>
                  <a:srgbClr val="21212D"/>
                </a:solidFill>
                <a:latin typeface="Verdana" panose="020B0604030504040204" pitchFamily="34" charset="0"/>
                <a:ea typeface="+mn-ea"/>
                <a:cs typeface="+mn-ea"/>
              </a:rPr>
              <a:t>----</a:t>
            </a:r>
            <a:r>
              <a:rPr kumimoji="1" lang="zh-CN" altLang="en-US" sz="2260" b="1" i="0" u="none" strike="noStrike" kern="0" cap="none" spc="0" normalizeH="0" baseline="0" noProof="1" dirty="0">
                <a:solidFill>
                  <a:srgbClr val="21212D"/>
                </a:solidFill>
                <a:latin typeface="Verdana" panose="020B0604030504040204" pitchFamily="34" charset="0"/>
                <a:ea typeface="+mn-ea"/>
                <a:cs typeface="+mn-ea"/>
              </a:rPr>
              <a:t>理论</a:t>
            </a:r>
            <a:r>
              <a:rPr kumimoji="1" lang="en-US" altLang="zh-CN" sz="2260" b="1" i="0" u="none" strike="noStrike" kern="0" cap="none" spc="0" normalizeH="0" baseline="0" noProof="1" dirty="0">
                <a:solidFill>
                  <a:srgbClr val="21212D"/>
                </a:solidFill>
                <a:latin typeface="Verdana" panose="020B0604030504040204" pitchFamily="34" charset="0"/>
                <a:ea typeface="+mn-ea"/>
                <a:cs typeface="+mn-ea"/>
              </a:rPr>
              <a:t>----</a:t>
            </a:r>
            <a:r>
              <a:rPr kumimoji="1" lang="zh-CN" altLang="en-US" sz="2260" b="1" i="0" u="none" strike="noStrike" kern="0" cap="none" spc="0" normalizeH="0" baseline="0" noProof="1" dirty="0">
                <a:solidFill>
                  <a:srgbClr val="21212D"/>
                </a:solidFill>
                <a:latin typeface="Verdana" panose="020B0604030504040204" pitchFamily="34" charset="0"/>
                <a:ea typeface="+mn-ea"/>
                <a:cs typeface="+mn-ea"/>
                <a:hlinkClick r:id="rId1" action="ppaction://hlinkfile"/>
              </a:rPr>
              <a:t>实践</a:t>
            </a:r>
            <a:r>
              <a:rPr kumimoji="1" lang="en-US" altLang="zh-CN" sz="2260" b="1" i="0" u="none" strike="noStrike" kern="0" cap="none" spc="0" normalizeH="0" baseline="0" noProof="1" dirty="0">
                <a:solidFill>
                  <a:srgbClr val="21212D"/>
                </a:solidFill>
                <a:latin typeface="Verdana" panose="020B0604030504040204" pitchFamily="34" charset="0"/>
                <a:ea typeface="+mn-ea"/>
                <a:cs typeface="+mn-ea"/>
              </a:rPr>
              <a:t>----</a:t>
            </a:r>
            <a:endParaRPr kumimoji="1" lang="zh-CN" altLang="en-US" sz="2370" b="1" i="0" u="none" strike="noStrike" kern="0" cap="none" spc="0" normalizeH="0" baseline="0" noProof="1" dirty="0">
              <a:solidFill>
                <a:srgbClr val="21212D"/>
              </a:solidFill>
              <a:latin typeface="Times New Roman" panose="02020603050405020304" pitchFamily="18" charset="0"/>
              <a:ea typeface="+mn-ea"/>
              <a:cs typeface="+mn-ea"/>
            </a:endParaRPr>
          </a:p>
          <a:p>
            <a:pPr marL="908050" marR="0" lvl="1" indent="-43624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</a:pPr>
            <a:r>
              <a:rPr kumimoji="1" lang="zh-CN" altLang="en-US" sz="2400" b="1" i="0" u="none" strike="noStrike" kern="0" cap="none" spc="0" normalizeH="0" baseline="0" noProof="1" dirty="0">
                <a:solidFill>
                  <a:srgbClr val="21212D"/>
                </a:solidFill>
                <a:latin typeface="Verdana" panose="020B0604030504040204" pitchFamily="34" charset="0"/>
                <a:ea typeface="+mn-ea"/>
                <a:cs typeface="+mn-ea"/>
              </a:rPr>
              <a:t>讲解与互动结合</a:t>
            </a:r>
            <a:endParaRPr kumimoji="1" lang="en-US" altLang="zh-CN" sz="2400" b="1" i="0" u="none" strike="noStrike" kern="0" cap="none" spc="0" normalizeH="0" baseline="0" noProof="1" dirty="0">
              <a:solidFill>
                <a:srgbClr val="21212D"/>
              </a:solidFill>
              <a:latin typeface="Verdana" panose="020B0604030504040204" pitchFamily="34" charset="0"/>
              <a:ea typeface="+mn-ea"/>
              <a:cs typeface="+mn-ea"/>
            </a:endParaRPr>
          </a:p>
          <a:p>
            <a:pPr marL="1304925" marR="0" lvl="2" indent="-3949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</a:pPr>
            <a:r>
              <a:rPr kumimoji="1" lang="zh-CN" altLang="en-US" sz="2100" b="1" i="0" u="none" strike="noStrike" kern="0" cap="none" spc="0" normalizeH="0" baseline="0" noProof="1" dirty="0">
                <a:solidFill>
                  <a:srgbClr val="21212D"/>
                </a:solidFill>
                <a:latin typeface="Verdana" panose="020B0604030504040204" pitchFamily="34" charset="0"/>
                <a:ea typeface="+mn-ea"/>
                <a:cs typeface="+mn-ea"/>
              </a:rPr>
              <a:t>讲解</a:t>
            </a:r>
            <a:r>
              <a:rPr kumimoji="1" lang="en-US" altLang="zh-CN" sz="2100" b="1" i="0" u="none" strike="noStrike" kern="0" cap="none" spc="0" normalizeH="0" baseline="0" noProof="1" dirty="0">
                <a:solidFill>
                  <a:srgbClr val="21212D"/>
                </a:solidFill>
                <a:latin typeface="Verdana" panose="020B0604030504040204" pitchFamily="34" charset="0"/>
                <a:ea typeface="+mn-ea"/>
                <a:cs typeface="+mn-ea"/>
              </a:rPr>
              <a:t>+</a:t>
            </a:r>
            <a:r>
              <a:rPr kumimoji="1" lang="zh-CN" altLang="en-US" sz="2100" b="1" i="0" u="none" strike="noStrike" kern="0" cap="none" spc="0" normalizeH="0" baseline="0" noProof="1" dirty="0">
                <a:solidFill>
                  <a:srgbClr val="21212D"/>
                </a:solidFill>
                <a:latin typeface="Verdana" panose="020B0604030504040204" pitchFamily="34" charset="0"/>
                <a:ea typeface="+mn-ea"/>
                <a:cs typeface="+mn-ea"/>
              </a:rPr>
              <a:t>课堂提问</a:t>
            </a:r>
            <a:endParaRPr kumimoji="1" lang="en-US" altLang="zh-CN" sz="2100" b="1" i="0" u="none" strike="noStrike" kern="0" cap="none" spc="0" normalizeH="0" baseline="0" noProof="1" dirty="0">
              <a:solidFill>
                <a:srgbClr val="21212D"/>
              </a:solidFill>
              <a:latin typeface="Verdana" panose="020B0604030504040204" pitchFamily="34" charset="0"/>
              <a:ea typeface="+mn-ea"/>
              <a:cs typeface="+mn-ea"/>
            </a:endParaRPr>
          </a:p>
          <a:p>
            <a:pPr marL="1304925" marR="0" lvl="2" indent="-3949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</a:pPr>
            <a:r>
              <a:rPr kumimoji="1" lang="en-US" altLang="zh-CN" sz="2100" b="1" i="0" u="none" strike="noStrike" kern="0" cap="none" spc="0" normalizeH="0" baseline="0" noProof="1" dirty="0">
                <a:solidFill>
                  <a:srgbClr val="21212D"/>
                </a:solidFill>
                <a:latin typeface="Verdana" panose="020B0604030504040204" pitchFamily="34" charset="0"/>
                <a:ea typeface="+mn-ea"/>
                <a:cs typeface="+mn-ea"/>
              </a:rPr>
              <a:t>      +</a:t>
            </a:r>
            <a:r>
              <a:rPr kumimoji="1" lang="zh-CN" altLang="en-US" sz="2100" b="1" i="0" u="none" strike="noStrike" kern="0" cap="none" spc="0" normalizeH="0" baseline="0" noProof="1" dirty="0">
                <a:solidFill>
                  <a:srgbClr val="21212D"/>
                </a:solidFill>
                <a:latin typeface="Verdana" panose="020B0604030504040204" pitchFamily="34" charset="0"/>
                <a:ea typeface="+mn-ea"/>
                <a:cs typeface="+mn-ea"/>
              </a:rPr>
              <a:t>随堂测试</a:t>
            </a:r>
            <a:endParaRPr kumimoji="1" lang="en-US" altLang="zh-CN" sz="2100" b="1" i="0" u="none" strike="noStrike" kern="0" cap="none" spc="0" normalizeH="0" baseline="0" noProof="1" dirty="0">
              <a:solidFill>
                <a:srgbClr val="21212D"/>
              </a:solidFill>
              <a:latin typeface="Verdana" panose="020B0604030504040204" pitchFamily="34" charset="0"/>
              <a:ea typeface="+mn-ea"/>
              <a:cs typeface="+mn-ea"/>
            </a:endParaRPr>
          </a:p>
          <a:p>
            <a:pPr marL="1304925" marR="0" lvl="2" indent="-3949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</a:pPr>
            <a:r>
              <a:rPr kumimoji="1" lang="en-US" altLang="zh-CN" sz="2100" b="1" i="0" u="none" strike="noStrike" kern="0" cap="none" spc="0" normalizeH="0" baseline="0" noProof="1" dirty="0">
                <a:solidFill>
                  <a:srgbClr val="21212D"/>
                </a:solidFill>
                <a:latin typeface="Verdana" panose="020B0604030504040204" pitchFamily="34" charset="0"/>
                <a:ea typeface="+mn-ea"/>
                <a:cs typeface="+mn-ea"/>
              </a:rPr>
              <a:t>      +</a:t>
            </a:r>
            <a:r>
              <a:rPr kumimoji="1" lang="zh-CN" altLang="en-US" sz="2100" b="1" i="0" u="none" strike="noStrike" kern="0" cap="none" spc="0" normalizeH="0" baseline="0" noProof="1" dirty="0">
                <a:solidFill>
                  <a:srgbClr val="21212D"/>
                </a:solidFill>
                <a:latin typeface="Verdana" panose="020B0604030504040204" pitchFamily="34" charset="0"/>
                <a:ea typeface="+mn-ea"/>
                <a:cs typeface="+mn-ea"/>
              </a:rPr>
              <a:t>问题讨论</a:t>
            </a:r>
            <a:endParaRPr kumimoji="1" lang="en-US" altLang="zh-CN" sz="2100" b="1" i="0" u="none" strike="noStrike" kern="0" cap="none" spc="0" normalizeH="0" baseline="0" noProof="1" dirty="0">
              <a:solidFill>
                <a:srgbClr val="21212D"/>
              </a:solidFill>
              <a:latin typeface="Verdana" panose="020B0604030504040204" pitchFamily="34" charset="0"/>
              <a:ea typeface="+mn-ea"/>
              <a:cs typeface="+mn-ea"/>
            </a:endParaRPr>
          </a:p>
        </p:txBody>
      </p:sp>
      <p:sp>
        <p:nvSpPr>
          <p:cNvPr id="16389" name="页脚占位符 4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b="0" dirty="0">
                <a:latin typeface="Verdana" panose="020B0604030504040204" pitchFamily="34" charset="0"/>
              </a:rPr>
              <a:t>西北工业大学软件学院</a:t>
            </a:r>
            <a:endParaRPr lang="zh-CN" altLang="en-US" sz="1200" b="0" dirty="0">
              <a:latin typeface="Verdana" panose="020B0604030504040204" pitchFamily="34" charset="0"/>
            </a:endParaRPr>
          </a:p>
        </p:txBody>
      </p:sp>
      <p:sp>
        <p:nvSpPr>
          <p:cNvPr id="7" name="直角上箭头 6">
            <a:hlinkClick r:id="rId2" action="ppaction://hlinksldjump"/>
          </p:cNvPr>
          <p:cNvSpPr/>
          <p:nvPr/>
        </p:nvSpPr>
        <p:spPr bwMode="auto">
          <a:xfrm>
            <a:off x="7885113" y="5732463"/>
            <a:ext cx="358775" cy="288925"/>
          </a:xfrm>
          <a:prstGeom prst="bentUpArrow">
            <a:avLst/>
          </a:prstGeom>
          <a:noFill/>
          <a:ln w="12700" cap="flat" cmpd="sng" algn="ctr">
            <a:solidFill>
              <a:schemeClr val="hlink"/>
            </a:solidFill>
            <a:prstDash val="sysDot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469900" marR="0" lvl="0" indent="-469900" algn="l" defTabSz="914400" rtl="0" eaLnBrk="1" fontAlgn="base" latinLnBrk="0" hangingPunct="1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1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137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charRg st="137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196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charRg st="196" end="2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204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8197">
                                            <p:txEl>
                                              <p:charRg st="204" end="2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212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8197">
                                            <p:txEl>
                                              <p:charRg st="212" end="2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4151a306-05a3-4e35-8010-3646ff820ebb"/>
  <p:tag name="COMMONDATA" val="eyJoZGlkIjoiZTQ4ODQwNThiYTg4YTBlNDhkZDRmNGNiNWM5NWE1YzAifQ=="/>
</p:tagLst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hlink"/>
          </a:solidFill>
          <a:prstDash val="sysDot"/>
          <a:miter lim="800000"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469900" marR="0" indent="-469900" algn="l" defTabSz="914400" rtl="0" eaLnBrk="1" fontAlgn="base" latinLnBrk="0" hangingPunct="1">
          <a:lnSpc>
            <a:spcPct val="75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defRPr kumimoji="0" lang="en-US" sz="2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hlink"/>
          </a:solidFill>
          <a:prstDash val="sysDot"/>
          <a:miter lim="800000"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469900" marR="0" indent="-469900" algn="l" defTabSz="914400" rtl="0" eaLnBrk="1" fontAlgn="base" latinLnBrk="0" hangingPunct="1">
          <a:lnSpc>
            <a:spcPct val="75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defRPr kumimoji="0" lang="en-US" sz="2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3596</Words>
  <Application>WPS 演示</Application>
  <PresentationFormat>全屏显示(4:3)</PresentationFormat>
  <Paragraphs>370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Times New Roman</vt:lpstr>
      <vt:lpstr>Verdana</vt:lpstr>
      <vt:lpstr>方正舒体</vt:lpstr>
      <vt:lpstr>华文琥珀</vt:lpstr>
      <vt:lpstr>Wingdings</vt:lpstr>
      <vt:lpstr>Tahoma</vt:lpstr>
      <vt:lpstr>微软雅黑</vt:lpstr>
      <vt:lpstr>Arial Unicode MS</vt:lpstr>
      <vt:lpstr>1_Profile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课程内容及学时分配</vt:lpstr>
      <vt:lpstr>PowerPoint 演示文稿</vt:lpstr>
      <vt:lpstr>4.学习方式</vt:lpstr>
      <vt:lpstr>PowerPoint 演示文稿</vt:lpstr>
      <vt:lpstr>其它与编译技术相关的编程实践</vt:lpstr>
      <vt:lpstr>其它与编译技术相关的编程实践</vt:lpstr>
      <vt:lpstr>其它与编译技术相关的编程实践</vt:lpstr>
      <vt:lpstr>其它与编译技术相关的编程实践</vt:lpstr>
      <vt:lpstr>6. 收获</vt:lpstr>
      <vt:lpstr>6. 收获(续)</vt:lpstr>
      <vt:lpstr>6. 收获(续)</vt:lpstr>
      <vt:lpstr>6. 收获(续)</vt:lpstr>
      <vt:lpstr>6. 收获(续)</vt:lpstr>
      <vt:lpstr>6. 收获(续)</vt:lpstr>
      <vt:lpstr>6. 收获(续)</vt:lpstr>
      <vt:lpstr>6. 收获(续)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machunyan</dc:creator>
  <cp:lastModifiedBy>魏倩茹</cp:lastModifiedBy>
  <cp:revision>2614</cp:revision>
  <cp:lastPrinted>2020-02-21T13:39:00Z</cp:lastPrinted>
  <dcterms:created xsi:type="dcterms:W3CDTF">2021-02-26T01:13:00Z</dcterms:created>
  <dcterms:modified xsi:type="dcterms:W3CDTF">2024-02-25T04:32:59Z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267F9B388C994C459636443A74BA3A26_12</vt:lpwstr>
  </property>
</Properties>
</file>