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812800" y="6245225"/>
            <a:ext cx="2616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883BDD-435E-438A-8FC0-5FA7B9ACF5D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7" y="115888"/>
            <a:ext cx="2669116" cy="5903912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115888"/>
            <a:ext cx="7806267" cy="5903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55651" y="115888"/>
            <a:ext cx="10678583" cy="590391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ABA3A3-EC97-452B-A063-579F717BF70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196975"/>
            <a:ext cx="52324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196975"/>
            <a:ext cx="52324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76A141-0631-4A81-82CB-B179409C963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766233" y="115888"/>
            <a:ext cx="10668000" cy="8207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755651" y="1196975"/>
            <a:ext cx="10668000" cy="4822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436245"/>
            <a:r>
              <a:rPr lang="zh-CN" altLang="en-US" dirty="0"/>
              <a:t>第二级</a:t>
            </a:r>
            <a:endParaRPr lang="zh-CN" altLang="en-US" dirty="0"/>
          </a:p>
          <a:p>
            <a:pPr lvl="2" indent="-394970"/>
            <a:r>
              <a:rPr lang="zh-CN" altLang="en-US" dirty="0"/>
              <a:t>第三级</a:t>
            </a:r>
            <a:endParaRPr lang="zh-CN" altLang="en-US" dirty="0"/>
          </a:p>
          <a:p>
            <a:pPr lvl="3" indent="-387350"/>
            <a:r>
              <a:rPr lang="zh-CN" altLang="en-US" dirty="0"/>
              <a:t>第四级</a:t>
            </a:r>
            <a:endParaRPr lang="zh-CN" altLang="en-US" dirty="0"/>
          </a:p>
          <a:p>
            <a:pPr lvl="4" indent="-39878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AutoShape 4"/>
          <p:cNvSpPr/>
          <p:nvPr/>
        </p:nvSpPr>
        <p:spPr>
          <a:xfrm>
            <a:off x="812800" y="1052513"/>
            <a:ext cx="10610851" cy="109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sz="2100"/>
          </a:p>
        </p:txBody>
      </p:sp>
      <p:sp>
        <p:nvSpPr>
          <p:cNvPr id="1029" name="Line 5"/>
          <p:cNvSpPr/>
          <p:nvPr/>
        </p:nvSpPr>
        <p:spPr>
          <a:xfrm flipV="1">
            <a:off x="812800" y="6172200"/>
            <a:ext cx="105664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32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3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</a:t>
            </a: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工业大学软件学院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3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C1EBFB-1053-4212-858F-2818FC7DEA0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3000">
          <a:solidFill>
            <a:schemeClr val="tx1"/>
          </a:solidFill>
          <a:latin typeface="Verdana" panose="020B0604030504040204" pitchFamily="34" charset="0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kumimoji="1" sz="3000">
          <a:solidFill>
            <a:schemeClr val="tx1"/>
          </a:solidFill>
          <a:latin typeface="Verdana" panose="020B0604030504040204" pitchFamily="34" charset="0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Verdana" panose="020B0604030504040204" pitchFamily="34" charset="0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Verdana" panose="020B0604030504040204" pitchFamily="34" charset="0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Verdana" panose="020B0604030504040204" pitchFamily="34" charset="0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Verdana" panose="020B0604030504040204" pitchFamily="34" charset="0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Verdana" panose="020B0604030504040204" pitchFamily="34" charset="0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Verdana" panose="020B060403050404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2098675" y="115888"/>
            <a:ext cx="8070850" cy="82073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000" dirty="0">
                <a:latin typeface="方正舒体" panose="02010601030101010101" pitchFamily="2" charset="-122"/>
              </a:rPr>
              <a:t>编译原理</a:t>
            </a:r>
            <a:r>
              <a:rPr lang="en-US" altLang="zh-CN" sz="4000" dirty="0">
                <a:latin typeface="方正舒体" panose="02010601030101010101" pitchFamily="2" charset="-122"/>
              </a:rPr>
              <a:t>——</a:t>
            </a:r>
            <a:r>
              <a:rPr lang="zh-CN" altLang="en-US" sz="4000" dirty="0">
                <a:latin typeface="方正舒体" panose="02010601030101010101" pitchFamily="2" charset="-122"/>
              </a:rPr>
              <a:t>习题课</a:t>
            </a:r>
            <a:endParaRPr lang="zh-CN" altLang="en-US" sz="4000" dirty="0">
              <a:latin typeface="方正舒体" panose="02010601030101010101" pitchFamily="2" charset="-122"/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21212D"/>
                </a:solidFill>
              </a:rPr>
              <a:t>1. </a:t>
            </a:r>
            <a:r>
              <a:rPr lang="zh-CN" altLang="en-US" dirty="0">
                <a:solidFill>
                  <a:srgbClr val="21212D"/>
                </a:solidFill>
              </a:rPr>
              <a:t>令文法为</a:t>
            </a:r>
            <a:r>
              <a:rPr lang="en-US" altLang="zh-CN" dirty="0">
                <a:solidFill>
                  <a:srgbClr val="21212D"/>
                </a:solidFill>
              </a:rPr>
              <a:t> </a:t>
            </a:r>
            <a:endParaRPr lang="en-US" altLang="zh-CN" dirty="0">
              <a:solidFill>
                <a:srgbClr val="21212D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21212D"/>
                </a:solidFill>
              </a:rPr>
              <a:t>E </a:t>
            </a:r>
            <a:r>
              <a:rPr lang="en-US" altLang="zh-CN" dirty="0">
                <a:solidFill>
                  <a:srgbClr val="070709"/>
                </a:solidFill>
                <a:sym typeface="+mn-ea"/>
              </a:rPr>
              <a:t>→</a:t>
            </a:r>
            <a:r>
              <a:rPr lang="en-US" altLang="zh-CN" dirty="0">
                <a:solidFill>
                  <a:srgbClr val="070709"/>
                </a:solidFill>
                <a:sym typeface="+mn-ea"/>
              </a:rPr>
              <a:t>T|E+T|E-T</a:t>
            </a:r>
            <a:endParaRPr lang="en-US" altLang="zh-CN" dirty="0">
              <a:solidFill>
                <a:srgbClr val="070709"/>
              </a:solidFill>
              <a:sym typeface="+mn-ea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70709"/>
                </a:solidFill>
                <a:sym typeface="+mn-ea"/>
              </a:rPr>
              <a:t>T</a:t>
            </a:r>
            <a:r>
              <a:rPr lang="en-US" altLang="zh-CN" dirty="0">
                <a:solidFill>
                  <a:srgbClr val="070709"/>
                </a:solidFill>
                <a:sym typeface="+mn-ea"/>
              </a:rPr>
              <a:t>→F|T*F|T/F</a:t>
            </a:r>
            <a:endParaRPr lang="en-US" altLang="zh-CN" dirty="0">
              <a:solidFill>
                <a:srgbClr val="070709"/>
              </a:solidFill>
              <a:sym typeface="+mn-ea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70709"/>
                </a:solidFill>
                <a:sym typeface="+mn-ea"/>
              </a:rPr>
              <a:t>F</a:t>
            </a:r>
            <a:r>
              <a:rPr lang="en-US" altLang="zh-CN" dirty="0">
                <a:solidFill>
                  <a:srgbClr val="070709"/>
                </a:solidFill>
                <a:sym typeface="+mn-ea"/>
              </a:rPr>
              <a:t>→(E)|i</a:t>
            </a:r>
            <a:endParaRPr lang="en-US" altLang="zh-CN" dirty="0">
              <a:solidFill>
                <a:srgbClr val="070709"/>
              </a:solidFill>
              <a:sym typeface="+mn-ea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70709"/>
              </a:solidFill>
              <a:sym typeface="+mn-ea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70709"/>
                </a:solidFill>
                <a:sym typeface="+mn-ea"/>
              </a:rPr>
              <a:t>(1) </a:t>
            </a:r>
            <a:r>
              <a:rPr lang="zh-CN" altLang="en-US" dirty="0">
                <a:solidFill>
                  <a:srgbClr val="070709"/>
                </a:solidFill>
                <a:sym typeface="+mn-ea"/>
              </a:rPr>
              <a:t>给出</a:t>
            </a:r>
            <a:r>
              <a:rPr lang="en-US" altLang="zh-CN" dirty="0">
                <a:solidFill>
                  <a:srgbClr val="070709"/>
                </a:solidFill>
                <a:sym typeface="+mn-ea"/>
              </a:rPr>
              <a:t>i+i*i, i*(i+i)</a:t>
            </a:r>
            <a:r>
              <a:rPr lang="zh-CN" altLang="en-US" dirty="0">
                <a:solidFill>
                  <a:srgbClr val="070709"/>
                </a:solidFill>
                <a:sym typeface="+mn-ea"/>
              </a:rPr>
              <a:t>的最左推导和最优</a:t>
            </a:r>
            <a:r>
              <a:rPr lang="zh-CN" altLang="en-US" dirty="0">
                <a:solidFill>
                  <a:srgbClr val="070709"/>
                </a:solidFill>
                <a:sym typeface="+mn-ea"/>
              </a:rPr>
              <a:t>推导</a:t>
            </a:r>
            <a:endParaRPr lang="zh-CN" altLang="en-US" dirty="0">
              <a:solidFill>
                <a:srgbClr val="070709"/>
              </a:solidFill>
              <a:sym typeface="+mn-ea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70709"/>
                </a:solidFill>
                <a:sym typeface="+mn-ea"/>
              </a:rPr>
              <a:t>(2) </a:t>
            </a:r>
            <a:r>
              <a:rPr lang="zh-CN" altLang="en-US" dirty="0">
                <a:solidFill>
                  <a:srgbClr val="070709"/>
                </a:solidFill>
                <a:sym typeface="+mn-ea"/>
              </a:rPr>
              <a:t>给出</a:t>
            </a:r>
            <a:r>
              <a:rPr lang="en-US" altLang="zh-CN" dirty="0">
                <a:solidFill>
                  <a:srgbClr val="070709"/>
                </a:solidFill>
                <a:sym typeface="+mn-ea"/>
              </a:rPr>
              <a:t>i+i+i</a:t>
            </a:r>
            <a:r>
              <a:rPr lang="zh-CN" altLang="en-US" dirty="0">
                <a:solidFill>
                  <a:srgbClr val="070709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070709"/>
                </a:solidFill>
                <a:sym typeface="+mn-ea"/>
              </a:rPr>
              <a:t>i+i*i</a:t>
            </a:r>
            <a:r>
              <a:rPr lang="zh-CN" altLang="en-US" dirty="0">
                <a:solidFill>
                  <a:srgbClr val="070709"/>
                </a:solidFill>
                <a:sym typeface="+mn-ea"/>
              </a:rPr>
              <a:t>和</a:t>
            </a:r>
            <a:r>
              <a:rPr lang="en-US" altLang="zh-CN" dirty="0">
                <a:solidFill>
                  <a:srgbClr val="070709"/>
                </a:solidFill>
                <a:sym typeface="+mn-ea"/>
              </a:rPr>
              <a:t>i-i-i</a:t>
            </a:r>
            <a:r>
              <a:rPr lang="zh-CN" altLang="en-US" dirty="0">
                <a:solidFill>
                  <a:srgbClr val="070709"/>
                </a:solidFill>
                <a:sym typeface="+mn-ea"/>
              </a:rPr>
              <a:t>的分析</a:t>
            </a:r>
            <a:r>
              <a:rPr lang="zh-CN" altLang="en-US" dirty="0">
                <a:solidFill>
                  <a:srgbClr val="070709"/>
                </a:solidFill>
                <a:sym typeface="+mn-ea"/>
              </a:rPr>
              <a:t>树</a:t>
            </a:r>
            <a:endParaRPr lang="zh-CN" altLang="en-US" dirty="0">
              <a:solidFill>
                <a:srgbClr val="070709"/>
              </a:solidFill>
              <a:sym typeface="+mn-ea"/>
            </a:endParaRP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60" name="日期占位符 1"/>
          <p:cNvSpPr>
            <a:spLocks noGrp="1"/>
          </p:cNvSpPr>
          <p:nvPr>
            <p:ph type="dt" sz="half" idx="2"/>
          </p:nvPr>
        </p:nvSpPr>
        <p:spPr>
          <a:xfrm>
            <a:off x="2133600" y="6245225"/>
            <a:ext cx="1981200" cy="47625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61" name="页脚占位符 2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2098675" y="115888"/>
            <a:ext cx="8070850" cy="82073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000" dirty="0">
                <a:latin typeface="方正舒体" panose="02010601030101010101" pitchFamily="2" charset="-122"/>
              </a:rPr>
              <a:t>编译原理</a:t>
            </a:r>
            <a:r>
              <a:rPr lang="en-US" altLang="zh-CN" sz="4000" dirty="0">
                <a:latin typeface="方正舒体" panose="02010601030101010101" pitchFamily="2" charset="-122"/>
              </a:rPr>
              <a:t>——</a:t>
            </a:r>
            <a:r>
              <a:rPr lang="zh-CN" altLang="en-US" sz="4000" dirty="0">
                <a:latin typeface="方正舒体" panose="02010601030101010101" pitchFamily="2" charset="-122"/>
              </a:rPr>
              <a:t>习题课</a:t>
            </a:r>
            <a:endParaRPr lang="zh-CN" altLang="en-US" sz="4000" dirty="0">
              <a:latin typeface="方正舒体" panose="02010601030101010101" pitchFamily="2" charset="-122"/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21212D"/>
                </a:solidFill>
              </a:rPr>
              <a:t>2. </a:t>
            </a:r>
            <a:r>
              <a:rPr lang="zh-CN" altLang="en-US" dirty="0">
                <a:solidFill>
                  <a:srgbClr val="21212D"/>
                </a:solidFill>
              </a:rPr>
              <a:t>给出文法</a:t>
            </a:r>
            <a:r>
              <a:rPr lang="en-US" altLang="zh-CN" dirty="0">
                <a:solidFill>
                  <a:srgbClr val="21212D"/>
                </a:solidFill>
              </a:rPr>
              <a:t>G:S </a:t>
            </a:r>
            <a:r>
              <a:rPr lang="en-US" altLang="zh-CN" dirty="0">
                <a:solidFill>
                  <a:srgbClr val="070709"/>
                </a:solidFill>
                <a:sym typeface="+mn-ea"/>
              </a:rPr>
              <a:t>→SaS | SbS | cSd | eS | f</a:t>
            </a:r>
            <a:r>
              <a:rPr lang="zh-CN" altLang="en-US" dirty="0">
                <a:solidFill>
                  <a:srgbClr val="070709"/>
                </a:solidFill>
                <a:sym typeface="+mn-ea"/>
              </a:rPr>
              <a:t>，请证实这是一个二义文法。</a:t>
            </a:r>
            <a:endParaRPr lang="en-US" altLang="zh-CN" dirty="0">
              <a:solidFill>
                <a:srgbClr val="21212D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21212D"/>
              </a:solidFill>
              <a:sym typeface="+mn-ea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21212D"/>
                </a:solidFill>
                <a:sym typeface="+mn-ea"/>
              </a:rPr>
              <a:t>3.</a:t>
            </a:r>
            <a:endParaRPr lang="en-US" altLang="zh-CN" dirty="0">
              <a:solidFill>
                <a:srgbClr val="21212D"/>
              </a:solidFill>
              <a:sym typeface="+mn-ea"/>
            </a:endParaRP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60" name="日期占位符 1"/>
          <p:cNvSpPr>
            <a:spLocks noGrp="1"/>
          </p:cNvSpPr>
          <p:nvPr>
            <p:ph type="dt" sz="half" idx="2"/>
          </p:nvPr>
        </p:nvSpPr>
        <p:spPr>
          <a:xfrm>
            <a:off x="2133600" y="6245225"/>
            <a:ext cx="1981200" cy="47625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61" name="页脚占位符 2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2098675" y="115888"/>
            <a:ext cx="8070850" cy="82073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000" dirty="0">
                <a:latin typeface="方正舒体" panose="02010601030101010101" pitchFamily="2" charset="-122"/>
              </a:rPr>
              <a:t>编译原理</a:t>
            </a:r>
            <a:r>
              <a:rPr lang="en-US" altLang="zh-CN" sz="4000" dirty="0">
                <a:latin typeface="方正舒体" panose="02010601030101010101" pitchFamily="2" charset="-122"/>
              </a:rPr>
              <a:t>——</a:t>
            </a:r>
            <a:r>
              <a:rPr lang="zh-CN" altLang="en-US" sz="4000" dirty="0">
                <a:latin typeface="方正舒体" panose="02010601030101010101" pitchFamily="2" charset="-122"/>
              </a:rPr>
              <a:t>习题课</a:t>
            </a:r>
            <a:endParaRPr lang="zh-CN" altLang="en-US" sz="4000" dirty="0">
              <a:latin typeface="方正舒体" panose="02010601030101010101" pitchFamily="2" charset="-122"/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21212D"/>
                </a:solidFill>
              </a:rPr>
              <a:t>1.</a:t>
            </a:r>
            <a:endParaRPr lang="en-US" dirty="0">
              <a:solidFill>
                <a:srgbClr val="21212D"/>
              </a:solidFill>
              <a:sym typeface="+mn-ea"/>
            </a:endParaRP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60" name="日期占位符 1"/>
          <p:cNvSpPr>
            <a:spLocks noGrp="1"/>
          </p:cNvSpPr>
          <p:nvPr>
            <p:ph type="dt" sz="half" idx="2"/>
          </p:nvPr>
        </p:nvSpPr>
        <p:spPr>
          <a:xfrm>
            <a:off x="2133600" y="6245225"/>
            <a:ext cx="1981200" cy="47625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61" name="页脚占位符 2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5926" t="10181" r="15395" b="25174"/>
          <a:stretch>
            <a:fillRect/>
          </a:stretch>
        </p:blipFill>
        <p:spPr>
          <a:xfrm rot="16200000">
            <a:off x="2887345" y="-62865"/>
            <a:ext cx="3102610" cy="591121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2098675" y="115888"/>
            <a:ext cx="8070850" cy="82073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000" dirty="0">
                <a:latin typeface="方正舒体" panose="02010601030101010101" pitchFamily="2" charset="-122"/>
              </a:rPr>
              <a:t>编译原理</a:t>
            </a:r>
            <a:r>
              <a:rPr lang="en-US" altLang="zh-CN" sz="4000" dirty="0">
                <a:latin typeface="方正舒体" panose="02010601030101010101" pitchFamily="2" charset="-122"/>
              </a:rPr>
              <a:t>——</a:t>
            </a:r>
            <a:r>
              <a:rPr lang="zh-CN" altLang="en-US" sz="4000" dirty="0">
                <a:latin typeface="方正舒体" panose="02010601030101010101" pitchFamily="2" charset="-122"/>
              </a:rPr>
              <a:t>习题课</a:t>
            </a:r>
            <a:endParaRPr lang="zh-CN" altLang="en-US" sz="4000" dirty="0">
              <a:latin typeface="方正舒体" panose="02010601030101010101" pitchFamily="2" charset="-122"/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21212D"/>
                </a:solidFill>
              </a:rPr>
              <a:t>2. </a:t>
            </a:r>
            <a:r>
              <a:rPr lang="zh-CN" altLang="en-US" dirty="0">
                <a:solidFill>
                  <a:srgbClr val="21212D"/>
                </a:solidFill>
              </a:rPr>
              <a:t>给出下面描述的正规</a:t>
            </a:r>
            <a:r>
              <a:rPr lang="zh-CN" altLang="en-US" dirty="0">
                <a:solidFill>
                  <a:srgbClr val="21212D"/>
                </a:solidFill>
              </a:rPr>
              <a:t>表达式：</a:t>
            </a:r>
            <a:endParaRPr lang="zh-CN" altLang="en-US" dirty="0">
              <a:solidFill>
                <a:srgbClr val="21212D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21212D"/>
                </a:solidFill>
              </a:rPr>
              <a:t>(1)</a:t>
            </a:r>
            <a:r>
              <a:rPr lang="zh-CN" altLang="en-US" dirty="0">
                <a:solidFill>
                  <a:srgbClr val="21212D"/>
                </a:solidFill>
              </a:rPr>
              <a:t>以</a:t>
            </a:r>
            <a:r>
              <a:rPr lang="en-US" altLang="zh-CN" dirty="0">
                <a:solidFill>
                  <a:srgbClr val="21212D"/>
                </a:solidFill>
              </a:rPr>
              <a:t>01</a:t>
            </a:r>
            <a:r>
              <a:rPr lang="zh-CN" altLang="en-US" dirty="0">
                <a:solidFill>
                  <a:srgbClr val="21212D"/>
                </a:solidFill>
              </a:rPr>
              <a:t>结尾的二进制数</a:t>
            </a:r>
            <a:r>
              <a:rPr lang="zh-CN" altLang="en-US" dirty="0">
                <a:solidFill>
                  <a:srgbClr val="21212D"/>
                </a:solidFill>
              </a:rPr>
              <a:t>串；</a:t>
            </a:r>
            <a:endParaRPr lang="zh-CN" altLang="en-US" dirty="0">
              <a:solidFill>
                <a:srgbClr val="21212D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21212D"/>
                </a:solidFill>
              </a:rPr>
              <a:t>(2) </a:t>
            </a:r>
            <a:r>
              <a:rPr lang="zh-CN" altLang="en-US" dirty="0">
                <a:solidFill>
                  <a:srgbClr val="21212D"/>
                </a:solidFill>
              </a:rPr>
              <a:t>能被</a:t>
            </a:r>
            <a:r>
              <a:rPr lang="en-US" altLang="zh-CN" dirty="0">
                <a:solidFill>
                  <a:srgbClr val="21212D"/>
                </a:solidFill>
              </a:rPr>
              <a:t>5</a:t>
            </a:r>
            <a:r>
              <a:rPr lang="zh-CN" altLang="en-US" dirty="0">
                <a:solidFill>
                  <a:srgbClr val="21212D"/>
                </a:solidFill>
              </a:rPr>
              <a:t>整除的十进制</a:t>
            </a:r>
            <a:r>
              <a:rPr lang="zh-CN" altLang="en-US" dirty="0">
                <a:solidFill>
                  <a:srgbClr val="21212D"/>
                </a:solidFill>
              </a:rPr>
              <a:t>整数；</a:t>
            </a:r>
            <a:endParaRPr lang="zh-CN" altLang="en-US" dirty="0">
              <a:solidFill>
                <a:srgbClr val="21212D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21212D"/>
                </a:solidFill>
              </a:rPr>
              <a:t>(3) </a:t>
            </a:r>
            <a:r>
              <a:rPr lang="zh-CN" altLang="en-US" dirty="0">
                <a:solidFill>
                  <a:srgbClr val="21212D"/>
                </a:solidFill>
              </a:rPr>
              <a:t>包含奇数个</a:t>
            </a:r>
            <a:r>
              <a:rPr lang="en-US" altLang="zh-CN" dirty="0">
                <a:solidFill>
                  <a:srgbClr val="21212D"/>
                </a:solidFill>
              </a:rPr>
              <a:t>1</a:t>
            </a:r>
            <a:r>
              <a:rPr lang="zh-CN" altLang="en-US" dirty="0">
                <a:solidFill>
                  <a:srgbClr val="21212D"/>
                </a:solidFill>
              </a:rPr>
              <a:t>或者奇数个</a:t>
            </a:r>
            <a:r>
              <a:rPr lang="en-US" altLang="zh-CN" dirty="0">
                <a:solidFill>
                  <a:srgbClr val="21212D"/>
                </a:solidFill>
              </a:rPr>
              <a:t>0</a:t>
            </a:r>
            <a:r>
              <a:rPr lang="zh-CN" altLang="en-US" dirty="0">
                <a:solidFill>
                  <a:srgbClr val="21212D"/>
                </a:solidFill>
              </a:rPr>
              <a:t>的二进制</a:t>
            </a:r>
            <a:r>
              <a:rPr lang="zh-CN" altLang="en-US" dirty="0">
                <a:solidFill>
                  <a:srgbClr val="21212D"/>
                </a:solidFill>
              </a:rPr>
              <a:t>数串。</a:t>
            </a:r>
            <a:endParaRPr lang="zh-CN" altLang="en-US" dirty="0">
              <a:solidFill>
                <a:srgbClr val="21212D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21212D"/>
              </a:solidFill>
            </a:endParaRPr>
          </a:p>
          <a:p>
            <a:pPr marL="0" algn="l" eaLnBrk="1" hangingPunct="1"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21212D"/>
                </a:solidFill>
              </a:rPr>
              <a:t>3.</a:t>
            </a:r>
            <a:r>
              <a:rPr lang="zh-CN" altLang="en-US" dirty="0">
                <a:solidFill>
                  <a:srgbClr val="21212D"/>
                </a:solidFill>
              </a:rPr>
              <a:t>构造一个</a:t>
            </a:r>
            <a:r>
              <a:rPr lang="en-US" altLang="zh-CN" dirty="0">
                <a:solidFill>
                  <a:srgbClr val="21212D"/>
                </a:solidFill>
              </a:rPr>
              <a:t>DFA</a:t>
            </a:r>
            <a:r>
              <a:rPr lang="zh-CN" altLang="en-US" dirty="0">
                <a:solidFill>
                  <a:srgbClr val="21212D"/>
                </a:solidFill>
              </a:rPr>
              <a:t>，它接受</a:t>
            </a:r>
            <a:r>
              <a:rPr lang="zh-CN" altLang="en-US" dirty="0">
                <a:solidFill>
                  <a:srgbClr val="21212D"/>
                </a:solidFill>
                <a:latin typeface="微软雅黑" panose="020B0503020204020204" charset="-122"/>
                <a:ea typeface="微软雅黑" panose="020B0503020204020204" charset="-122"/>
              </a:rPr>
              <a:t>∑</a:t>
            </a:r>
            <a:r>
              <a:rPr lang="en-US" altLang="zh-CN" dirty="0">
                <a:solidFill>
                  <a:srgbClr val="21212D"/>
                </a:solidFill>
                <a:latin typeface="微软雅黑" panose="020B0503020204020204" charset="-122"/>
                <a:ea typeface="微软雅黑" panose="020B0503020204020204" charset="-122"/>
              </a:rPr>
              <a:t>={0</a:t>
            </a:r>
            <a:r>
              <a:rPr lang="zh-CN" altLang="en-US" dirty="0">
                <a:solidFill>
                  <a:srgbClr val="21212D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dirty="0">
                <a:solidFill>
                  <a:srgbClr val="21212D"/>
                </a:solidFill>
                <a:latin typeface="微软雅黑" panose="020B0503020204020204" charset="-122"/>
                <a:ea typeface="微软雅黑" panose="020B0503020204020204" charset="-122"/>
              </a:rPr>
              <a:t>1}</a:t>
            </a:r>
            <a:r>
              <a:rPr lang="zh-CN" altLang="en-US" dirty="0">
                <a:solidFill>
                  <a:srgbClr val="21212D"/>
                </a:solidFill>
              </a:rPr>
              <a:t>上所有满足如下条件的字符串：每个1都有0直接跟在右边。</a:t>
            </a:r>
            <a:endParaRPr lang="zh-CN" altLang="en-US" dirty="0">
              <a:solidFill>
                <a:srgbClr val="21212D"/>
              </a:solidFill>
            </a:endParaRP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60" name="日期占位符 1"/>
          <p:cNvSpPr>
            <a:spLocks noGrp="1"/>
          </p:cNvSpPr>
          <p:nvPr>
            <p:ph type="dt" sz="half" idx="2"/>
          </p:nvPr>
        </p:nvSpPr>
        <p:spPr>
          <a:xfrm>
            <a:off x="2133600" y="6245225"/>
            <a:ext cx="1981200" cy="47625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61" name="页脚占位符 2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2098675" y="115888"/>
            <a:ext cx="8070850" cy="82073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000" dirty="0">
                <a:latin typeface="方正舒体" panose="02010601030101010101" pitchFamily="2" charset="-122"/>
              </a:rPr>
              <a:t>编译原理</a:t>
            </a:r>
            <a:r>
              <a:rPr lang="en-US" altLang="zh-CN" sz="4000" dirty="0">
                <a:latin typeface="方正舒体" panose="02010601030101010101" pitchFamily="2" charset="-122"/>
              </a:rPr>
              <a:t>——</a:t>
            </a:r>
            <a:r>
              <a:rPr lang="zh-CN" altLang="en-US" sz="4000" dirty="0">
                <a:latin typeface="方正舒体" panose="02010601030101010101" pitchFamily="2" charset="-122"/>
              </a:rPr>
              <a:t>习题课</a:t>
            </a:r>
            <a:endParaRPr lang="zh-CN" altLang="en-US" sz="4000" dirty="0">
              <a:latin typeface="方正舒体" panose="02010601030101010101" pitchFamily="2" charset="-122"/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21212D"/>
                </a:solidFill>
              </a:rPr>
              <a:t>4. </a:t>
            </a:r>
            <a:r>
              <a:rPr lang="zh-CN" altLang="en-US" dirty="0">
                <a:solidFill>
                  <a:srgbClr val="21212D"/>
                </a:solidFill>
              </a:rPr>
              <a:t>构造正规表达式</a:t>
            </a:r>
            <a:r>
              <a:rPr lang="en-US" altLang="zh-CN" dirty="0">
                <a:solidFill>
                  <a:srgbClr val="21212D"/>
                </a:solidFill>
              </a:rPr>
              <a:t>((0|1)*|(11)*)*</a:t>
            </a:r>
            <a:r>
              <a:rPr lang="zh-CN" altLang="en-US" dirty="0">
                <a:solidFill>
                  <a:srgbClr val="21212D"/>
                </a:solidFill>
              </a:rPr>
              <a:t>的最小</a:t>
            </a:r>
            <a:r>
              <a:rPr lang="en-US" altLang="zh-CN" dirty="0">
                <a:solidFill>
                  <a:srgbClr val="21212D"/>
                </a:solidFill>
              </a:rPr>
              <a:t>DFA</a:t>
            </a:r>
            <a:r>
              <a:rPr lang="zh-CN" altLang="en-US" dirty="0">
                <a:solidFill>
                  <a:srgbClr val="21212D"/>
                </a:solidFill>
              </a:rPr>
              <a:t>。</a:t>
            </a:r>
            <a:endParaRPr lang="zh-CN" altLang="en-US" dirty="0">
              <a:solidFill>
                <a:srgbClr val="21212D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21212D"/>
              </a:solidFill>
            </a:endParaRPr>
          </a:p>
          <a:p>
            <a:pPr marL="0" algn="l" eaLnBrk="1" hangingPunct="1"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21212D"/>
                </a:solidFill>
              </a:rPr>
              <a:t>5.</a:t>
            </a:r>
            <a:r>
              <a:rPr lang="zh-CN" altLang="en-US" dirty="0">
                <a:solidFill>
                  <a:srgbClr val="21212D"/>
                </a:solidFill>
                <a:sym typeface="+mn-ea"/>
              </a:rPr>
              <a:t>构造正规表达式</a:t>
            </a:r>
            <a:r>
              <a:rPr lang="en-US" altLang="zh-CN" dirty="0">
                <a:solidFill>
                  <a:srgbClr val="21212D"/>
                </a:solidFill>
                <a:sym typeface="+mn-ea"/>
              </a:rPr>
              <a:t>1(0|1)*101</a:t>
            </a:r>
            <a:r>
              <a:rPr lang="zh-CN" altLang="en-US" dirty="0">
                <a:solidFill>
                  <a:srgbClr val="21212D"/>
                </a:solidFill>
                <a:sym typeface="+mn-ea"/>
              </a:rPr>
              <a:t>相应的</a:t>
            </a:r>
            <a:r>
              <a:rPr lang="en-US" altLang="zh-CN" dirty="0">
                <a:solidFill>
                  <a:srgbClr val="21212D"/>
                </a:solidFill>
                <a:sym typeface="+mn-ea"/>
              </a:rPr>
              <a:t>DFA</a:t>
            </a:r>
            <a:r>
              <a:rPr lang="zh-CN" altLang="en-US" dirty="0">
                <a:solidFill>
                  <a:srgbClr val="21212D"/>
                </a:solidFill>
              </a:rPr>
              <a:t>。</a:t>
            </a:r>
            <a:endParaRPr lang="zh-CN" altLang="en-US" dirty="0">
              <a:solidFill>
                <a:srgbClr val="21212D"/>
              </a:solidFill>
            </a:endParaRP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60" name="日期占位符 1"/>
          <p:cNvSpPr>
            <a:spLocks noGrp="1"/>
          </p:cNvSpPr>
          <p:nvPr>
            <p:ph type="dt" sz="half" idx="2"/>
          </p:nvPr>
        </p:nvSpPr>
        <p:spPr>
          <a:xfrm>
            <a:off x="2133600" y="6245225"/>
            <a:ext cx="1981200" cy="47625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61" name="页脚占位符 2"/>
          <p:cNvSpPr>
            <a:spLocks noGrp="1"/>
          </p:cNvSpPr>
          <p:nvPr>
            <p:ph type="ftr" sz="quarter" idx="3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1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200" dirty="0">
                <a:latin typeface="Verdana" panose="020B0604030504040204" pitchFamily="34" charset="0"/>
                <a:ea typeface="宋体" panose="02010600030101010101" pitchFamily="2" charset="-122"/>
              </a:rPr>
              <a:t>西北工业大学软件学院</a:t>
            </a:r>
            <a:endParaRPr lang="zh-CN" altLang="en-US" sz="1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COMMONDATA" val="eyJoZGlkIjoiZTQ4ODQwNThiYTg4YTBlNDhkZDRmNGNiNWM5NWE1YzAifQ=="/>
</p:tagLst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hlink"/>
          </a:solidFill>
          <a:prstDash val="sysDot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469900" marR="0" indent="-469900" algn="l" defTabSz="914400" rtl="0" eaLnBrk="1" fontAlgn="base" latinLnBrk="0" hangingPunct="1">
          <a:lnSpc>
            <a:spcPct val="75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defRPr kumimoji="0" lang="en-US" sz="2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hlink"/>
          </a:solidFill>
          <a:prstDash val="sysDot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469900" marR="0" indent="-469900" algn="l" defTabSz="914400" rtl="0" eaLnBrk="1" fontAlgn="base" latinLnBrk="0" hangingPunct="1">
          <a:lnSpc>
            <a:spcPct val="75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defRPr kumimoji="0" lang="en-US" sz="2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WPS 演示</Application>
  <PresentationFormat>宽屏</PresentationFormat>
  <Paragraphs>65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Verdana</vt:lpstr>
      <vt:lpstr>方正舒体</vt:lpstr>
      <vt:lpstr>1_Profile</vt:lpstr>
      <vt:lpstr>编译原理——习题课</vt:lpstr>
      <vt:lpstr>编译原理——习题课</vt:lpstr>
      <vt:lpstr>编译原理——习题课</vt:lpstr>
      <vt:lpstr>编译原理——习题课</vt:lpstr>
      <vt:lpstr>编译原理——习题课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魏倩茹</cp:lastModifiedBy>
  <cp:revision>177</cp:revision>
  <dcterms:created xsi:type="dcterms:W3CDTF">2019-06-19T02:08:00Z</dcterms:created>
  <dcterms:modified xsi:type="dcterms:W3CDTF">2024-03-12T16:14:36Z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C210C9052CF3441BABA72943AF1596BB_11</vt:lpwstr>
  </property>
</Properties>
</file>