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9"/>
  </p:notesMasterIdLst>
  <p:sldIdLst>
    <p:sldId id="477" r:id="rId5"/>
    <p:sldId id="478" r:id="rId6"/>
    <p:sldId id="479" r:id="rId7"/>
    <p:sldId id="480" r:id="rId8"/>
    <p:sldId id="481" r:id="rId10"/>
    <p:sldId id="482" r:id="rId11"/>
    <p:sldId id="483" r:id="rId12"/>
    <p:sldId id="521" r:id="rId13"/>
    <p:sldId id="486" r:id="rId14"/>
    <p:sldId id="487" r:id="rId15"/>
    <p:sldId id="488" r:id="rId16"/>
    <p:sldId id="489" r:id="rId17"/>
    <p:sldId id="490" r:id="rId18"/>
    <p:sldId id="491" r:id="rId19"/>
    <p:sldId id="492" r:id="rId20"/>
    <p:sldId id="493" r:id="rId21"/>
    <p:sldId id="494" r:id="rId22"/>
    <p:sldId id="496" r:id="rId23"/>
    <p:sldId id="497" r:id="rId24"/>
    <p:sldId id="498" r:id="rId25"/>
    <p:sldId id="499" r:id="rId26"/>
    <p:sldId id="500" r:id="rId27"/>
    <p:sldId id="501" r:id="rId28"/>
    <p:sldId id="502" r:id="rId29"/>
    <p:sldId id="503" r:id="rId30"/>
    <p:sldId id="504" r:id="rId31"/>
    <p:sldId id="505" r:id="rId32"/>
    <p:sldId id="506" r:id="rId33"/>
    <p:sldId id="507" r:id="rId34"/>
    <p:sldId id="508" r:id="rId35"/>
    <p:sldId id="509" r:id="rId36"/>
    <p:sldId id="510" r:id="rId37"/>
    <p:sldId id="511" r:id="rId38"/>
    <p:sldId id="512" r:id="rId39"/>
    <p:sldId id="513" r:id="rId40"/>
    <p:sldId id="514" r:id="rId41"/>
    <p:sldId id="515" r:id="rId42"/>
    <p:sldId id="516" r:id="rId43"/>
    <p:sldId id="517" r:id="rId44"/>
    <p:sldId id="518" r:id="rId45"/>
    <p:sldId id="519" r:id="rId46"/>
    <p:sldId id="520" r:id="rId47"/>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7" userDrawn="1">
          <p15:clr>
            <a:srgbClr val="A4A3A4"/>
          </p15:clr>
        </p15:guide>
        <p15:guide id="2" pos="38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87"/>
        <p:guide pos="384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1" Type="http://schemas.openxmlformats.org/officeDocument/2006/relationships/tags" Target="tags/tag515.xml"/><Relationship Id="rId50" Type="http://schemas.openxmlformats.org/officeDocument/2006/relationships/tableStyles" Target="tableStyles.xml"/><Relationship Id="rId5" Type="http://schemas.openxmlformats.org/officeDocument/2006/relationships/slide" Target="slides/slide1.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91AF46-B64F-460F-923A-D2872D3FA134}"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DC16AC1-008F-48A0-B075-D2BDC5D88077}" type="slidenum">
              <a:rPr lang="en-US" altLang="zh-CN"/>
            </a:fld>
            <a:endParaRPr lang="en-US" altLang="zh-CN"/>
          </a:p>
        </p:txBody>
      </p:sp>
      <p:sp>
        <p:nvSpPr>
          <p:cNvPr id="103426" name="Rectangle 2"/>
          <p:cNvSpPr>
            <a:spLocks noGrp="1" noRot="1" noChangeAspect="1" noChangeArrowheads="1" noTextEdit="1"/>
          </p:cNvSpPr>
          <p:nvPr>
            <p:ph type="sldImg"/>
          </p:nvPr>
        </p:nvSpPr>
        <p:spPr/>
      </p:sp>
      <p:sp>
        <p:nvSpPr>
          <p:cNvPr id="1034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EE687D1-89C9-4C4A-893C-1F18D19A465B}" type="slidenum">
              <a:rPr lang="en-US" altLang="zh-CN"/>
            </a:fld>
            <a:endParaRPr lang="en-US" altLang="zh-CN"/>
          </a:p>
        </p:txBody>
      </p:sp>
      <p:sp>
        <p:nvSpPr>
          <p:cNvPr id="254978" name="Rectangle 2"/>
          <p:cNvSpPr>
            <a:spLocks noGrp="1" noRot="1" noChangeAspect="1" noChangeArrowheads="1" noTextEdit="1"/>
          </p:cNvSpPr>
          <p:nvPr>
            <p:ph type="sldImg"/>
          </p:nvPr>
        </p:nvSpPr>
        <p:spPr/>
      </p:sp>
      <p:sp>
        <p:nvSpPr>
          <p:cNvPr id="25497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getchar</a:t>
            </a:r>
            <a:r>
              <a:rPr lang="en-US" altLang="zh-CN" dirty="0"/>
              <a:t>();</a:t>
            </a:r>
            <a:endParaRPr lang="en-US" altLang="zh-CN" dirty="0"/>
          </a:p>
          <a:p>
            <a:r>
              <a:rPr lang="en-US" altLang="zh-CN" dirty="0" err="1"/>
              <a:t>fflush</a:t>
            </a:r>
            <a:r>
              <a:rPr lang="en-US" altLang="zh-CN" dirty="0"/>
              <a:t>(</a:t>
            </a:r>
            <a:r>
              <a:rPr lang="en-US" altLang="zh-CN" dirty="0" err="1"/>
              <a:t>stdin</a:t>
            </a:r>
            <a:r>
              <a:rPr lang="en-US" altLang="zh-CN" dirty="0"/>
              <a:t>);</a:t>
            </a:r>
            <a:endParaRPr lang="zh-CN" altLang="en-US" dirty="0"/>
          </a:p>
        </p:txBody>
      </p:sp>
      <p:sp>
        <p:nvSpPr>
          <p:cNvPr id="4" name="灯片编号占位符 3"/>
          <p:cNvSpPr>
            <a:spLocks noGrp="1"/>
          </p:cNvSpPr>
          <p:nvPr>
            <p:ph type="sldNum" sz="quarter" idx="10"/>
          </p:nvPr>
        </p:nvSpPr>
        <p:spPr/>
        <p:txBody>
          <a:bodyPr/>
          <a:lstStyle/>
          <a:p>
            <a:fld id="{3F91AF46-B64F-460F-923A-D2872D3FA134}"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09570" name="Group 2"/>
          <p:cNvGrpSpPr/>
          <p:nvPr/>
        </p:nvGrpSpPr>
        <p:grpSpPr bwMode="auto">
          <a:xfrm>
            <a:off x="0" y="3902075"/>
            <a:ext cx="4533900" cy="2949575"/>
            <a:chOff x="0" y="2458"/>
            <a:chExt cx="2142" cy="1858"/>
          </a:xfrm>
        </p:grpSpPr>
        <p:sp>
          <p:nvSpPr>
            <p:cNvPr id="109571"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2"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3"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4"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5"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576"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577"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9578" name="Rectangle 10"/>
          <p:cNvSpPr>
            <a:spLocks noGrp="1" noChangeArrowheads="1"/>
          </p:cNvSpPr>
          <p:nvPr>
            <p:ph type="ctrTitle" sz="quarter"/>
          </p:nvPr>
        </p:nvSpPr>
        <p:spPr>
          <a:xfrm>
            <a:off x="914400" y="1873250"/>
            <a:ext cx="10363200" cy="1555750"/>
          </a:xfrm>
        </p:spPr>
        <p:txBody>
          <a:bodyPr/>
          <a:lstStyle>
            <a:lvl1pPr>
              <a:defRPr sz="4800"/>
            </a:lvl1pPr>
          </a:lstStyle>
          <a:p>
            <a:pPr lvl="0"/>
            <a:r>
              <a:rPr lang="zh-CN" altLang="en-US" noProof="0"/>
              <a:t>单击此处编辑母版标题样式</a:t>
            </a:r>
            <a:endParaRPr lang="zh-CN" altLang="en-US" noProof="0"/>
          </a:p>
        </p:txBody>
      </p:sp>
      <p:sp>
        <p:nvSpPr>
          <p:cNvPr id="109579" name="Rectangle 11"/>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09580" name="Rectangle 12"/>
          <p:cNvSpPr>
            <a:spLocks noGrp="1" noChangeArrowheads="1"/>
          </p:cNvSpPr>
          <p:nvPr>
            <p:ph type="dt" sz="quarter" idx="2"/>
          </p:nvPr>
        </p:nvSpPr>
        <p:spPr/>
        <p:txBody>
          <a:bodyPr/>
          <a:lstStyle>
            <a:lvl1pPr>
              <a:defRPr/>
            </a:lvl1pPr>
          </a:lstStyle>
          <a:p>
            <a:endParaRPr lang="en-US" altLang="zh-CN"/>
          </a:p>
        </p:txBody>
      </p:sp>
      <p:sp>
        <p:nvSpPr>
          <p:cNvPr id="109581" name="Rectangle 13"/>
          <p:cNvSpPr>
            <a:spLocks noGrp="1" noChangeArrowheads="1"/>
          </p:cNvSpPr>
          <p:nvPr>
            <p:ph type="ftr" sz="quarter" idx="3"/>
          </p:nvPr>
        </p:nvSpPr>
        <p:spPr>
          <a:xfrm>
            <a:off x="4165600" y="6248400"/>
            <a:ext cx="3860800" cy="457200"/>
          </a:xfrm>
        </p:spPr>
        <p:txBody>
          <a:bodyPr bIns="45720" anchor="t"/>
          <a:lstStyle>
            <a:lvl1pPr>
              <a:defRPr/>
            </a:lvl1pPr>
          </a:lstStyle>
          <a:p>
            <a:endParaRPr lang="en-US" altLang="zh-CN"/>
          </a:p>
        </p:txBody>
      </p:sp>
      <p:sp>
        <p:nvSpPr>
          <p:cNvPr id="109582" name="Rectangle 14"/>
          <p:cNvSpPr>
            <a:spLocks noGrp="1" noChangeArrowheads="1"/>
          </p:cNvSpPr>
          <p:nvPr>
            <p:ph type="sldNum" sz="quarter" idx="4"/>
          </p:nvPr>
        </p:nvSpPr>
        <p:spPr/>
        <p:txBody>
          <a:bodyPr/>
          <a:lstStyle>
            <a:lvl1pPr>
              <a:defRPr/>
            </a:lvl1pPr>
          </a:lstStyle>
          <a:p>
            <a:fld id="{52100A14-CF5F-4BA0-952F-58A050EDB8A7}"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795A10AC-B834-435B-9027-96AA0527F35E}"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0639BCA4-5DF8-4F2B-A77F-EEFEEEEEFCFA}"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443C94E0-72E8-4A73-A8D6-53289ADB87C2}"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9" name="灯片编号占位符 8"/>
          <p:cNvSpPr>
            <a:spLocks noGrp="1"/>
          </p:cNvSpPr>
          <p:nvPr>
            <p:ph type="sldNum" sz="quarter" idx="12"/>
          </p:nvPr>
        </p:nvSpPr>
        <p:spPr/>
        <p:txBody>
          <a:bodyPr/>
          <a:lstStyle>
            <a:lvl1pPr>
              <a:defRPr/>
            </a:lvl1pPr>
          </a:lstStyle>
          <a:p>
            <a:fld id="{39F38A25-CF1F-4B52-A46E-2EEAAA2F50B9}"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5" name="灯片编号占位符 4"/>
          <p:cNvSpPr>
            <a:spLocks noGrp="1"/>
          </p:cNvSpPr>
          <p:nvPr>
            <p:ph type="sldNum" sz="quarter" idx="12"/>
          </p:nvPr>
        </p:nvSpPr>
        <p:spPr/>
        <p:txBody>
          <a:bodyPr/>
          <a:lstStyle>
            <a:lvl1pPr>
              <a:defRPr/>
            </a:lvl1pPr>
          </a:lstStyle>
          <a:p>
            <a:fld id="{857EF2C1-B5F7-423B-A448-3A0B5A334934}"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4" name="灯片编号占位符 3"/>
          <p:cNvSpPr>
            <a:spLocks noGrp="1"/>
          </p:cNvSpPr>
          <p:nvPr>
            <p:ph type="sldNum" sz="quarter" idx="12"/>
          </p:nvPr>
        </p:nvSpPr>
        <p:spPr/>
        <p:txBody>
          <a:bodyPr/>
          <a:lstStyle>
            <a:lvl1pPr>
              <a:defRPr/>
            </a:lvl1pPr>
          </a:lstStyle>
          <a:p>
            <a:fld id="{E177E7D1-3A79-44BD-B7DB-F8066A1B7CAF}"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CD40F75D-FC4F-486C-9949-87BE89E7649C}"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7CA9196D-E6B5-4A22-8520-A4108F1F4017}"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E0DD9893-8A14-4322-B02D-5FC1C844C250}"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47DA128D-A86A-462D-A5EC-B32ACE8A6E92}"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09570" name="Group 2"/>
          <p:cNvGrpSpPr/>
          <p:nvPr/>
        </p:nvGrpSpPr>
        <p:grpSpPr bwMode="auto">
          <a:xfrm>
            <a:off x="0" y="3902075"/>
            <a:ext cx="4533900" cy="2949575"/>
            <a:chOff x="0" y="2458"/>
            <a:chExt cx="2142" cy="1858"/>
          </a:xfrm>
        </p:grpSpPr>
        <p:sp>
          <p:nvSpPr>
            <p:cNvPr id="109571"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2"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3"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4"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5"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576"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577"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9578" name="Rectangle 10"/>
          <p:cNvSpPr>
            <a:spLocks noGrp="1" noChangeArrowheads="1"/>
          </p:cNvSpPr>
          <p:nvPr>
            <p:ph type="ctrTitle" sz="quarter"/>
          </p:nvPr>
        </p:nvSpPr>
        <p:spPr>
          <a:xfrm>
            <a:off x="914400" y="1873250"/>
            <a:ext cx="10363200" cy="1555750"/>
          </a:xfrm>
        </p:spPr>
        <p:txBody>
          <a:bodyPr/>
          <a:lstStyle>
            <a:lvl1pPr>
              <a:defRPr sz="4800"/>
            </a:lvl1pPr>
          </a:lstStyle>
          <a:p>
            <a:pPr lvl="0"/>
            <a:r>
              <a:rPr lang="zh-CN" altLang="en-US" noProof="0"/>
              <a:t>单击此处编辑母版标题样式</a:t>
            </a:r>
            <a:endParaRPr lang="zh-CN" altLang="en-US" noProof="0"/>
          </a:p>
        </p:txBody>
      </p:sp>
      <p:sp>
        <p:nvSpPr>
          <p:cNvPr id="109579" name="Rectangle 11"/>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09580" name="Rectangle 12"/>
          <p:cNvSpPr>
            <a:spLocks noGrp="1" noChangeArrowheads="1"/>
          </p:cNvSpPr>
          <p:nvPr>
            <p:ph type="dt" sz="quarter" idx="2"/>
          </p:nvPr>
        </p:nvSpPr>
        <p:spPr/>
        <p:txBody>
          <a:bodyPr/>
          <a:lstStyle>
            <a:lvl1pPr>
              <a:defRPr/>
            </a:lvl1pPr>
          </a:lstStyle>
          <a:p>
            <a:endParaRPr lang="en-US" altLang="zh-CN"/>
          </a:p>
        </p:txBody>
      </p:sp>
      <p:sp>
        <p:nvSpPr>
          <p:cNvPr id="109581" name="Rectangle 13"/>
          <p:cNvSpPr>
            <a:spLocks noGrp="1" noChangeArrowheads="1"/>
          </p:cNvSpPr>
          <p:nvPr>
            <p:ph type="ftr" sz="quarter" idx="3"/>
          </p:nvPr>
        </p:nvSpPr>
        <p:spPr>
          <a:xfrm>
            <a:off x="4165600" y="6248400"/>
            <a:ext cx="3860800" cy="457200"/>
          </a:xfrm>
        </p:spPr>
        <p:txBody>
          <a:bodyPr bIns="45720" anchor="t"/>
          <a:lstStyle>
            <a:lvl1pPr>
              <a:defRPr/>
            </a:lvl1pPr>
          </a:lstStyle>
          <a:p>
            <a:endParaRPr lang="en-US" altLang="zh-CN"/>
          </a:p>
        </p:txBody>
      </p:sp>
      <p:sp>
        <p:nvSpPr>
          <p:cNvPr id="109582" name="Rectangle 14"/>
          <p:cNvSpPr>
            <a:spLocks noGrp="1" noChangeArrowheads="1"/>
          </p:cNvSpPr>
          <p:nvPr>
            <p:ph type="sldNum" sz="quarter" idx="4"/>
          </p:nvPr>
        </p:nvSpPr>
        <p:spPr/>
        <p:txBody>
          <a:bodyPr/>
          <a:lstStyle>
            <a:lvl1pPr>
              <a:defRPr/>
            </a:lvl1pPr>
          </a:lstStyle>
          <a:p>
            <a:fld id="{52100A14-CF5F-4BA0-952F-58A050EDB8A7}" type="slidenum">
              <a:rPr lang="en-US" altLang="zh-CN"/>
            </a:fld>
            <a:endParaRPr lang="en-US" altLang="zh-CN"/>
          </a:p>
        </p:txBody>
      </p:sp>
      <p:grpSp>
        <p:nvGrpSpPr>
          <p:cNvPr id="21" name="组合 20"/>
          <p:cNvGrpSpPr/>
          <p:nvPr userDrawn="1"/>
        </p:nvGrpSpPr>
        <p:grpSpPr>
          <a:xfrm>
            <a:off x="-8468" y="0"/>
            <a:ext cx="12208935" cy="846456"/>
            <a:chOff x="-7938" y="-11113"/>
            <a:chExt cx="9156701" cy="846456"/>
          </a:xfrm>
        </p:grpSpPr>
        <p:grpSp>
          <p:nvGrpSpPr>
            <p:cNvPr id="22" name="Group 16"/>
            <p:cNvGrpSpPr/>
            <p:nvPr userDrawn="1"/>
          </p:nvGrpSpPr>
          <p:grpSpPr bwMode="auto">
            <a:xfrm>
              <a:off x="-7938" y="-11113"/>
              <a:ext cx="9156701" cy="836613"/>
              <a:chOff x="1" y="0"/>
              <a:chExt cx="5768" cy="527"/>
            </a:xfrm>
          </p:grpSpPr>
          <p:sp>
            <p:nvSpPr>
              <p:cNvPr id="2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pic>
            <p:nvPicPr>
              <p:cNvPr id="2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 Box 19"/>
            <p:cNvSpPr txBox="1">
              <a:spLocks noChangeArrowheads="1"/>
            </p:cNvSpPr>
            <p:nvPr userDrawn="1"/>
          </p:nvSpPr>
          <p:spPr bwMode="auto">
            <a:xfrm>
              <a:off x="7153117" y="0"/>
              <a:ext cx="1989296"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2800" dirty="0">
                  <a:solidFill>
                    <a:srgbClr val="0000FF"/>
                  </a:solidFill>
                  <a:ea typeface="华文新魏" panose="02010800040101010101" pitchFamily="2" charset="-122"/>
                </a:rPr>
                <a:t>Data Structures</a:t>
              </a:r>
              <a:endParaRPr lang="en-US" altLang="zh-CN" sz="2800" dirty="0">
                <a:solidFill>
                  <a:srgbClr val="0000FF"/>
                </a:solidFill>
                <a:ea typeface="华文新魏" panose="02010800040101010101" pitchFamily="2" charset="-122"/>
              </a:endParaRPr>
            </a:p>
          </p:txBody>
        </p:sp>
        <p:sp>
          <p:nvSpPr>
            <p:cNvPr id="24" name="Text Box 21"/>
            <p:cNvSpPr txBox="1">
              <a:spLocks noChangeArrowheads="1"/>
            </p:cNvSpPr>
            <p:nvPr userDrawn="1"/>
          </p:nvSpPr>
          <p:spPr bwMode="auto">
            <a:xfrm>
              <a:off x="7247573" y="498158"/>
              <a:ext cx="1896428"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1600" dirty="0">
                  <a:solidFill>
                    <a:srgbClr val="CC0000"/>
                  </a:solidFill>
                  <a:latin typeface="Impact" panose="020B0806030902050204" pitchFamily="34" charset="0"/>
                  <a:ea typeface="华文行楷" panose="02010800040101010101" pitchFamily="2" charset="-122"/>
                </a:rPr>
                <a:t>School of Computer Science</a:t>
              </a:r>
              <a:endParaRPr lang="en-US" altLang="zh-CN" sz="1600" dirty="0">
                <a:solidFill>
                  <a:srgbClr val="CC0000"/>
                </a:solidFill>
                <a:latin typeface="Impact" panose="020B0806030902050204" pitchFamily="34" charset="0"/>
                <a:ea typeface="华文行楷" panose="02010800040101010101" pitchFamily="2" charset="-122"/>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795A10AC-B834-435B-9027-96AA0527F35E}" type="slidenum">
              <a:rPr lang="en-US" altLang="zh-CN"/>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0639BCA4-5DF8-4F2B-A77F-EEFEEEEEFCFA}" type="slidenum">
              <a:rPr lang="en-US" altLang="zh-CN"/>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443C94E0-72E8-4A73-A8D6-53289ADB87C2}" type="slidenum">
              <a:rPr lang="en-US" altLang="zh-CN"/>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9" name="灯片编号占位符 8"/>
          <p:cNvSpPr>
            <a:spLocks noGrp="1"/>
          </p:cNvSpPr>
          <p:nvPr>
            <p:ph type="sldNum" sz="quarter" idx="12"/>
          </p:nvPr>
        </p:nvSpPr>
        <p:spPr/>
        <p:txBody>
          <a:bodyPr/>
          <a:lstStyle>
            <a:lvl1pPr>
              <a:defRPr/>
            </a:lvl1pPr>
          </a:lstStyle>
          <a:p>
            <a:fld id="{39F38A25-CF1F-4B52-A46E-2EEAAA2F50B9}" type="slidenum">
              <a:rPr lang="en-US" altLang="zh-CN"/>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5" name="灯片编号占位符 4"/>
          <p:cNvSpPr>
            <a:spLocks noGrp="1"/>
          </p:cNvSpPr>
          <p:nvPr>
            <p:ph type="sldNum" sz="quarter" idx="12"/>
          </p:nvPr>
        </p:nvSpPr>
        <p:spPr/>
        <p:txBody>
          <a:bodyPr/>
          <a:lstStyle>
            <a:lvl1pPr>
              <a:defRPr/>
            </a:lvl1pPr>
          </a:lstStyle>
          <a:p>
            <a:fld id="{857EF2C1-B5F7-423B-A448-3A0B5A334934}" type="slidenum">
              <a:rPr lang="en-US" altLang="zh-CN"/>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4" name="灯片编号占位符 3"/>
          <p:cNvSpPr>
            <a:spLocks noGrp="1"/>
          </p:cNvSpPr>
          <p:nvPr>
            <p:ph type="sldNum" sz="quarter" idx="12"/>
          </p:nvPr>
        </p:nvSpPr>
        <p:spPr/>
        <p:txBody>
          <a:bodyPr/>
          <a:lstStyle>
            <a:lvl1pPr>
              <a:defRPr/>
            </a:lvl1pPr>
          </a:lstStyle>
          <a:p>
            <a:fld id="{E177E7D1-3A79-44BD-B7DB-F8066A1B7CA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CD40F75D-FC4F-486C-9949-87BE89E7649C}" type="slidenum">
              <a:rPr lang="en-US" altLang="zh-CN"/>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7CA9196D-E6B5-4A22-8520-A4108F1F4017}" type="slidenum">
              <a:rPr lang="en-US" altLang="zh-CN"/>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E0DD9893-8A14-4322-B02D-5FC1C844C250}" type="slidenum">
              <a:rPr lang="en-US" altLang="zh-CN"/>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47DA128D-A86A-462D-A5EC-B32ACE8A6E92}"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08546" name="Group 2"/>
          <p:cNvGrpSpPr/>
          <p:nvPr/>
        </p:nvGrpSpPr>
        <p:grpSpPr bwMode="auto">
          <a:xfrm>
            <a:off x="0" y="3902075"/>
            <a:ext cx="4533900" cy="2949575"/>
            <a:chOff x="0" y="2458"/>
            <a:chExt cx="2142" cy="1858"/>
          </a:xfrm>
        </p:grpSpPr>
        <p:sp>
          <p:nvSpPr>
            <p:cNvPr id="108547"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48"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49"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50"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8554" name="Rectangle 10"/>
          <p:cNvSpPr>
            <a:spLocks noGrp="1" noChangeArrowheads="1"/>
          </p:cNvSpPr>
          <p:nvPr>
            <p:ph type="title"/>
          </p:nvPr>
        </p:nvSpPr>
        <p:spPr bwMode="auto">
          <a:xfrm>
            <a:off x="609600" y="277813"/>
            <a:ext cx="10972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endParaRPr lang="zh-CN" altLang="en-US"/>
          </a:p>
        </p:txBody>
      </p:sp>
      <p:sp>
        <p:nvSpPr>
          <p:cNvPr id="108555" name="Rectangle 11"/>
          <p:cNvSpPr>
            <a:spLocks noGrp="1" noChangeArrowheads="1"/>
          </p:cNvSpPr>
          <p:nvPr>
            <p:ph type="body" idx="1"/>
          </p:nvPr>
        </p:nvSpPr>
        <p:spPr bwMode="auto">
          <a:xfrm>
            <a:off x="609600" y="1600200"/>
            <a:ext cx="10972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8556" name="Rectangle 12"/>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ea typeface="宋体" panose="02010600030101010101" pitchFamily="2" charset="-122"/>
              </a:defRPr>
            </a:lvl1pPr>
          </a:lstStyle>
          <a:p>
            <a:endParaRPr lang="en-US" altLang="zh-CN"/>
          </a:p>
        </p:txBody>
      </p:sp>
      <p:sp>
        <p:nvSpPr>
          <p:cNvPr id="108557" name="Rectangle 13"/>
          <p:cNvSpPr>
            <a:spLocks noGrp="1" noChangeArrowheads="1"/>
          </p:cNvSpPr>
          <p:nvPr>
            <p:ph type="ftr" sz="quarter" idx="3"/>
          </p:nvPr>
        </p:nvSpPr>
        <p:spPr bwMode="auto">
          <a:xfrm>
            <a:off x="4165600" y="628416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ea typeface="宋体" panose="02010600030101010101" pitchFamily="2" charset="-122"/>
              </a:defRPr>
            </a:lvl1pPr>
          </a:lstStyle>
          <a:p>
            <a:r>
              <a:rPr lang="zh-CN" altLang="zh-CN"/>
              <a:t>Prof. </a:t>
            </a:r>
            <a:r>
              <a:rPr lang="en-US" altLang="zh-CN"/>
              <a:t>Q. </a:t>
            </a:r>
            <a:r>
              <a:rPr lang="zh-CN" altLang="zh-CN"/>
              <a:t> Wang</a:t>
            </a:r>
            <a:endParaRPr lang="en-US" altLang="zh-CN" dirty="0"/>
          </a:p>
        </p:txBody>
      </p:sp>
      <p:sp>
        <p:nvSpPr>
          <p:cNvPr id="108558" name="Rectangle 14"/>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ea typeface="宋体" panose="02010600030101010101" pitchFamily="2" charset="-122"/>
              </a:defRPr>
            </a:lvl1pPr>
          </a:lstStyle>
          <a:p>
            <a:fld id="{4B6E865A-D731-440D-A39A-B7D52247B88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pSp>
        <p:nvGrpSpPr>
          <p:cNvPr id="108546" name="Group 2"/>
          <p:cNvGrpSpPr/>
          <p:nvPr/>
        </p:nvGrpSpPr>
        <p:grpSpPr bwMode="auto">
          <a:xfrm>
            <a:off x="0" y="3902075"/>
            <a:ext cx="4533900" cy="2949575"/>
            <a:chOff x="0" y="2458"/>
            <a:chExt cx="2142" cy="1858"/>
          </a:xfrm>
        </p:grpSpPr>
        <p:sp>
          <p:nvSpPr>
            <p:cNvPr id="108547"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48"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49"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50"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8554" name="Rectangle 10"/>
          <p:cNvSpPr>
            <a:spLocks noGrp="1" noChangeArrowheads="1"/>
          </p:cNvSpPr>
          <p:nvPr>
            <p:ph type="title"/>
          </p:nvPr>
        </p:nvSpPr>
        <p:spPr bwMode="auto">
          <a:xfrm>
            <a:off x="609600" y="277813"/>
            <a:ext cx="10972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endParaRPr lang="zh-CN" altLang="en-US"/>
          </a:p>
        </p:txBody>
      </p:sp>
      <p:sp>
        <p:nvSpPr>
          <p:cNvPr id="108555" name="Rectangle 11"/>
          <p:cNvSpPr>
            <a:spLocks noGrp="1" noChangeArrowheads="1"/>
          </p:cNvSpPr>
          <p:nvPr>
            <p:ph type="body" idx="1"/>
          </p:nvPr>
        </p:nvSpPr>
        <p:spPr bwMode="auto">
          <a:xfrm>
            <a:off x="609600" y="1600200"/>
            <a:ext cx="10972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8556" name="Rectangle 12"/>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ea typeface="宋体" panose="02010600030101010101" pitchFamily="2" charset="-122"/>
              </a:defRPr>
            </a:lvl1pPr>
          </a:lstStyle>
          <a:p>
            <a:endParaRPr lang="en-US" altLang="zh-CN"/>
          </a:p>
        </p:txBody>
      </p:sp>
      <p:sp>
        <p:nvSpPr>
          <p:cNvPr id="108557" name="Rectangle 13"/>
          <p:cNvSpPr>
            <a:spLocks noGrp="1" noChangeArrowheads="1"/>
          </p:cNvSpPr>
          <p:nvPr>
            <p:ph type="ftr" sz="quarter" idx="3"/>
          </p:nvPr>
        </p:nvSpPr>
        <p:spPr bwMode="auto">
          <a:xfrm>
            <a:off x="4165600" y="628416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ea typeface="宋体" panose="02010600030101010101" pitchFamily="2" charset="-122"/>
              </a:defRPr>
            </a:lvl1pPr>
          </a:lstStyle>
          <a:p>
            <a:r>
              <a:rPr lang="zh-CN" altLang="zh-CN"/>
              <a:t>Prof. </a:t>
            </a:r>
            <a:r>
              <a:rPr lang="en-US" altLang="zh-CN"/>
              <a:t>Q. </a:t>
            </a:r>
            <a:r>
              <a:rPr lang="zh-CN" altLang="zh-CN"/>
              <a:t> Wang</a:t>
            </a:r>
            <a:endParaRPr lang="en-US" altLang="zh-CN" dirty="0"/>
          </a:p>
        </p:txBody>
      </p:sp>
      <p:sp>
        <p:nvSpPr>
          <p:cNvPr id="108558" name="Rectangle 14"/>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ea typeface="宋体" panose="02010600030101010101" pitchFamily="2" charset="-122"/>
              </a:defRPr>
            </a:lvl1pPr>
          </a:lstStyle>
          <a:p>
            <a:fld id="{4B6E865A-D731-440D-A39A-B7D52247B88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image" Target="../media/image2.png"/><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13.xml"/></Relationships>
</file>

<file path=ppt/slides/_rels/slide13.xml.rels><?xml version="1.0" encoding="UTF-8" standalone="yes"?>
<Relationships xmlns="http://schemas.openxmlformats.org/package/2006/relationships"><Relationship Id="rId9" Type="http://schemas.openxmlformats.org/officeDocument/2006/relationships/tags" Target="../tags/tag118.xml"/><Relationship Id="rId8" Type="http://schemas.openxmlformats.org/officeDocument/2006/relationships/tags" Target="../tags/tag117.xml"/><Relationship Id="rId7" Type="http://schemas.openxmlformats.org/officeDocument/2006/relationships/image" Target="../media/image7.wmf"/><Relationship Id="rId6" Type="http://schemas.openxmlformats.org/officeDocument/2006/relationships/oleObject" Target="../embeddings/oleObject2.bin"/><Relationship Id="rId5" Type="http://schemas.openxmlformats.org/officeDocument/2006/relationships/tags" Target="../tags/tag116.xml"/><Relationship Id="rId4" Type="http://schemas.openxmlformats.org/officeDocument/2006/relationships/image" Target="../media/image6.wmf"/><Relationship Id="rId3" Type="http://schemas.openxmlformats.org/officeDocument/2006/relationships/oleObject" Target="../embeddings/oleObject1.bin"/><Relationship Id="rId2" Type="http://schemas.openxmlformats.org/officeDocument/2006/relationships/tags" Target="../tags/tag115.xml"/><Relationship Id="rId13" Type="http://schemas.openxmlformats.org/officeDocument/2006/relationships/vmlDrawing" Target="../drawings/vmlDrawing1.vml"/><Relationship Id="rId12" Type="http://schemas.openxmlformats.org/officeDocument/2006/relationships/slideLayout" Target="../slideLayouts/slideLayout18.xml"/><Relationship Id="rId11" Type="http://schemas.openxmlformats.org/officeDocument/2006/relationships/image" Target="../media/image8.wmf"/><Relationship Id="rId10" Type="http://schemas.openxmlformats.org/officeDocument/2006/relationships/oleObject" Target="../embeddings/oleObject3.bin"/><Relationship Id="rId1" Type="http://schemas.openxmlformats.org/officeDocument/2006/relationships/tags" Target="../tags/tag1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tags" Target="../tags/tag11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12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21.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2.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27.xml"/><Relationship Id="rId4" Type="http://schemas.openxmlformats.org/officeDocument/2006/relationships/tags" Target="../tags/tag126.xml"/><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129.xml"/><Relationship Id="rId1" Type="http://schemas.openxmlformats.org/officeDocument/2006/relationships/tags" Target="../tags/tag128.xml"/></Relationships>
</file>

<file path=ppt/slides/_rels/slide21.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1" Type="http://schemas.openxmlformats.org/officeDocument/2006/relationships/slideLayout" Target="../slideLayouts/slideLayout18.xml"/><Relationship Id="rId30" Type="http://schemas.openxmlformats.org/officeDocument/2006/relationships/tags" Target="../tags/tag159.xml"/><Relationship Id="rId3" Type="http://schemas.openxmlformats.org/officeDocument/2006/relationships/tags" Target="../tags/tag132.xml"/><Relationship Id="rId29" Type="http://schemas.openxmlformats.org/officeDocument/2006/relationships/tags" Target="../tags/tag158.xml"/><Relationship Id="rId28" Type="http://schemas.openxmlformats.org/officeDocument/2006/relationships/tags" Target="../tags/tag157.xml"/><Relationship Id="rId27" Type="http://schemas.openxmlformats.org/officeDocument/2006/relationships/tags" Target="../tags/tag156.xml"/><Relationship Id="rId26" Type="http://schemas.openxmlformats.org/officeDocument/2006/relationships/tags" Target="../tags/tag155.xml"/><Relationship Id="rId25" Type="http://schemas.openxmlformats.org/officeDocument/2006/relationships/tags" Target="../tags/tag154.xml"/><Relationship Id="rId24" Type="http://schemas.openxmlformats.org/officeDocument/2006/relationships/tags" Target="../tags/tag153.xml"/><Relationship Id="rId23" Type="http://schemas.openxmlformats.org/officeDocument/2006/relationships/tags" Target="../tags/tag152.xml"/><Relationship Id="rId22" Type="http://schemas.openxmlformats.org/officeDocument/2006/relationships/tags" Target="../tags/tag151.xml"/><Relationship Id="rId21" Type="http://schemas.openxmlformats.org/officeDocument/2006/relationships/tags" Target="../tags/tag150.xml"/><Relationship Id="rId20" Type="http://schemas.openxmlformats.org/officeDocument/2006/relationships/tags" Target="../tags/tag149.xml"/><Relationship Id="rId2" Type="http://schemas.openxmlformats.org/officeDocument/2006/relationships/tags" Target="../tags/tag131.xml"/><Relationship Id="rId19" Type="http://schemas.openxmlformats.org/officeDocument/2006/relationships/tags" Target="../tags/tag148.xml"/><Relationship Id="rId18" Type="http://schemas.openxmlformats.org/officeDocument/2006/relationships/tags" Target="../tags/tag147.xml"/><Relationship Id="rId17" Type="http://schemas.openxmlformats.org/officeDocument/2006/relationships/tags" Target="../tags/tag146.xml"/><Relationship Id="rId16" Type="http://schemas.openxmlformats.org/officeDocument/2006/relationships/tags" Target="../tags/tag145.xml"/><Relationship Id="rId15" Type="http://schemas.openxmlformats.org/officeDocument/2006/relationships/tags" Target="../tags/tag144.xml"/><Relationship Id="rId14" Type="http://schemas.openxmlformats.org/officeDocument/2006/relationships/tags" Target="../tags/tag143.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tags" Target="../tags/tag130.xml"/></Relationships>
</file>

<file path=ppt/slides/_rels/slide22.xml.rels><?xml version="1.0" encoding="UTF-8" standalone="yes"?>
<Relationships xmlns="http://schemas.openxmlformats.org/package/2006/relationships"><Relationship Id="rId9" Type="http://schemas.openxmlformats.org/officeDocument/2006/relationships/tags" Target="../tags/tag168.xml"/><Relationship Id="rId8" Type="http://schemas.openxmlformats.org/officeDocument/2006/relationships/tags" Target="../tags/tag167.xml"/><Relationship Id="rId7" Type="http://schemas.openxmlformats.org/officeDocument/2006/relationships/tags" Target="../tags/tag166.xml"/><Relationship Id="rId6" Type="http://schemas.openxmlformats.org/officeDocument/2006/relationships/tags" Target="../tags/tag165.xml"/><Relationship Id="rId5" Type="http://schemas.openxmlformats.org/officeDocument/2006/relationships/tags" Target="../tags/tag164.xml"/><Relationship Id="rId4" Type="http://schemas.openxmlformats.org/officeDocument/2006/relationships/tags" Target="../tags/tag163.xml"/><Relationship Id="rId3" Type="http://schemas.openxmlformats.org/officeDocument/2006/relationships/tags" Target="../tags/tag162.xml"/><Relationship Id="rId21" Type="http://schemas.openxmlformats.org/officeDocument/2006/relationships/slideLayout" Target="../slideLayouts/slideLayout18.xml"/><Relationship Id="rId20" Type="http://schemas.openxmlformats.org/officeDocument/2006/relationships/tags" Target="../tags/tag179.xml"/><Relationship Id="rId2" Type="http://schemas.openxmlformats.org/officeDocument/2006/relationships/tags" Target="../tags/tag161.xml"/><Relationship Id="rId19" Type="http://schemas.openxmlformats.org/officeDocument/2006/relationships/tags" Target="../tags/tag178.xml"/><Relationship Id="rId18" Type="http://schemas.openxmlformats.org/officeDocument/2006/relationships/tags" Target="../tags/tag177.xml"/><Relationship Id="rId17" Type="http://schemas.openxmlformats.org/officeDocument/2006/relationships/tags" Target="../tags/tag176.xml"/><Relationship Id="rId16" Type="http://schemas.openxmlformats.org/officeDocument/2006/relationships/tags" Target="../tags/tag175.xml"/><Relationship Id="rId15" Type="http://schemas.openxmlformats.org/officeDocument/2006/relationships/tags" Target="../tags/tag174.xml"/><Relationship Id="rId14" Type="http://schemas.openxmlformats.org/officeDocument/2006/relationships/tags" Target="../tags/tag173.xml"/><Relationship Id="rId13" Type="http://schemas.openxmlformats.org/officeDocument/2006/relationships/tags" Target="../tags/tag172.xml"/><Relationship Id="rId12" Type="http://schemas.openxmlformats.org/officeDocument/2006/relationships/tags" Target="../tags/tag171.xml"/><Relationship Id="rId11" Type="http://schemas.openxmlformats.org/officeDocument/2006/relationships/tags" Target="../tags/tag170.xml"/><Relationship Id="rId10" Type="http://schemas.openxmlformats.org/officeDocument/2006/relationships/tags" Target="../tags/tag169.xml"/><Relationship Id="rId1" Type="http://schemas.openxmlformats.org/officeDocument/2006/relationships/tags" Target="../tags/tag160.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9.xml"/><Relationship Id="rId2" Type="http://schemas.openxmlformats.org/officeDocument/2006/relationships/tags" Target="../tags/tag181.xml"/><Relationship Id="rId1" Type="http://schemas.openxmlformats.org/officeDocument/2006/relationships/tags" Target="../tags/tag180.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18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8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9" Type="http://schemas.openxmlformats.org/officeDocument/2006/relationships/tags" Target="../tags/tag192.xml"/><Relationship Id="rId8" Type="http://schemas.openxmlformats.org/officeDocument/2006/relationships/tags" Target="../tags/tag191.xml"/><Relationship Id="rId7" Type="http://schemas.openxmlformats.org/officeDocument/2006/relationships/tags" Target="../tags/tag190.xml"/><Relationship Id="rId67" Type="http://schemas.openxmlformats.org/officeDocument/2006/relationships/slideLayout" Target="../slideLayouts/slideLayout29.xml"/><Relationship Id="rId66" Type="http://schemas.openxmlformats.org/officeDocument/2006/relationships/tags" Target="../tags/tag249.xml"/><Relationship Id="rId65" Type="http://schemas.openxmlformats.org/officeDocument/2006/relationships/tags" Target="../tags/tag248.xml"/><Relationship Id="rId64" Type="http://schemas.openxmlformats.org/officeDocument/2006/relationships/tags" Target="../tags/tag247.xml"/><Relationship Id="rId63" Type="http://schemas.openxmlformats.org/officeDocument/2006/relationships/tags" Target="../tags/tag246.xml"/><Relationship Id="rId62" Type="http://schemas.openxmlformats.org/officeDocument/2006/relationships/tags" Target="../tags/tag245.xml"/><Relationship Id="rId61" Type="http://schemas.openxmlformats.org/officeDocument/2006/relationships/tags" Target="../tags/tag244.xml"/><Relationship Id="rId60" Type="http://schemas.openxmlformats.org/officeDocument/2006/relationships/tags" Target="../tags/tag243.xml"/><Relationship Id="rId6" Type="http://schemas.openxmlformats.org/officeDocument/2006/relationships/tags" Target="../tags/tag189.xml"/><Relationship Id="rId59" Type="http://schemas.openxmlformats.org/officeDocument/2006/relationships/tags" Target="../tags/tag242.xml"/><Relationship Id="rId58" Type="http://schemas.openxmlformats.org/officeDocument/2006/relationships/tags" Target="../tags/tag241.xml"/><Relationship Id="rId57" Type="http://schemas.openxmlformats.org/officeDocument/2006/relationships/tags" Target="../tags/tag240.xml"/><Relationship Id="rId56" Type="http://schemas.openxmlformats.org/officeDocument/2006/relationships/tags" Target="../tags/tag239.xml"/><Relationship Id="rId55" Type="http://schemas.openxmlformats.org/officeDocument/2006/relationships/tags" Target="../tags/tag238.xml"/><Relationship Id="rId54" Type="http://schemas.openxmlformats.org/officeDocument/2006/relationships/tags" Target="../tags/tag237.xml"/><Relationship Id="rId53" Type="http://schemas.openxmlformats.org/officeDocument/2006/relationships/tags" Target="../tags/tag236.xml"/><Relationship Id="rId52" Type="http://schemas.openxmlformats.org/officeDocument/2006/relationships/tags" Target="../tags/tag235.xml"/><Relationship Id="rId51" Type="http://schemas.openxmlformats.org/officeDocument/2006/relationships/tags" Target="../tags/tag234.xml"/><Relationship Id="rId50" Type="http://schemas.openxmlformats.org/officeDocument/2006/relationships/tags" Target="../tags/tag233.xml"/><Relationship Id="rId5" Type="http://schemas.openxmlformats.org/officeDocument/2006/relationships/tags" Target="../tags/tag188.xml"/><Relationship Id="rId49" Type="http://schemas.openxmlformats.org/officeDocument/2006/relationships/tags" Target="../tags/tag232.xml"/><Relationship Id="rId48" Type="http://schemas.openxmlformats.org/officeDocument/2006/relationships/tags" Target="../tags/tag231.xml"/><Relationship Id="rId47" Type="http://schemas.openxmlformats.org/officeDocument/2006/relationships/tags" Target="../tags/tag230.xml"/><Relationship Id="rId46" Type="http://schemas.openxmlformats.org/officeDocument/2006/relationships/tags" Target="../tags/tag229.xml"/><Relationship Id="rId45" Type="http://schemas.openxmlformats.org/officeDocument/2006/relationships/tags" Target="../tags/tag228.xml"/><Relationship Id="rId44" Type="http://schemas.openxmlformats.org/officeDocument/2006/relationships/tags" Target="../tags/tag227.xml"/><Relationship Id="rId43" Type="http://schemas.openxmlformats.org/officeDocument/2006/relationships/tags" Target="../tags/tag226.xml"/><Relationship Id="rId42" Type="http://schemas.openxmlformats.org/officeDocument/2006/relationships/tags" Target="../tags/tag225.xml"/><Relationship Id="rId41" Type="http://schemas.openxmlformats.org/officeDocument/2006/relationships/tags" Target="../tags/tag224.xml"/><Relationship Id="rId40" Type="http://schemas.openxmlformats.org/officeDocument/2006/relationships/tags" Target="../tags/tag223.xml"/><Relationship Id="rId4" Type="http://schemas.openxmlformats.org/officeDocument/2006/relationships/tags" Target="../tags/tag187.xml"/><Relationship Id="rId39" Type="http://schemas.openxmlformats.org/officeDocument/2006/relationships/tags" Target="../tags/tag222.xml"/><Relationship Id="rId38" Type="http://schemas.openxmlformats.org/officeDocument/2006/relationships/tags" Target="../tags/tag221.xml"/><Relationship Id="rId37" Type="http://schemas.openxmlformats.org/officeDocument/2006/relationships/tags" Target="../tags/tag220.xml"/><Relationship Id="rId36" Type="http://schemas.openxmlformats.org/officeDocument/2006/relationships/tags" Target="../tags/tag219.xml"/><Relationship Id="rId35" Type="http://schemas.openxmlformats.org/officeDocument/2006/relationships/tags" Target="../tags/tag218.xml"/><Relationship Id="rId34" Type="http://schemas.openxmlformats.org/officeDocument/2006/relationships/tags" Target="../tags/tag217.xml"/><Relationship Id="rId33" Type="http://schemas.openxmlformats.org/officeDocument/2006/relationships/tags" Target="../tags/tag216.xml"/><Relationship Id="rId32" Type="http://schemas.openxmlformats.org/officeDocument/2006/relationships/tags" Target="../tags/tag215.xml"/><Relationship Id="rId31" Type="http://schemas.openxmlformats.org/officeDocument/2006/relationships/tags" Target="../tags/tag214.xml"/><Relationship Id="rId30" Type="http://schemas.openxmlformats.org/officeDocument/2006/relationships/tags" Target="../tags/tag213.xml"/><Relationship Id="rId3" Type="http://schemas.openxmlformats.org/officeDocument/2006/relationships/tags" Target="../tags/tag186.xml"/><Relationship Id="rId29" Type="http://schemas.openxmlformats.org/officeDocument/2006/relationships/tags" Target="../tags/tag212.xml"/><Relationship Id="rId28" Type="http://schemas.openxmlformats.org/officeDocument/2006/relationships/tags" Target="../tags/tag211.xml"/><Relationship Id="rId27" Type="http://schemas.openxmlformats.org/officeDocument/2006/relationships/tags" Target="../tags/tag210.xml"/><Relationship Id="rId26" Type="http://schemas.openxmlformats.org/officeDocument/2006/relationships/tags" Target="../tags/tag209.xml"/><Relationship Id="rId25" Type="http://schemas.openxmlformats.org/officeDocument/2006/relationships/tags" Target="../tags/tag208.xml"/><Relationship Id="rId24" Type="http://schemas.openxmlformats.org/officeDocument/2006/relationships/tags" Target="../tags/tag207.xml"/><Relationship Id="rId23" Type="http://schemas.openxmlformats.org/officeDocument/2006/relationships/tags" Target="../tags/tag206.xml"/><Relationship Id="rId22" Type="http://schemas.openxmlformats.org/officeDocument/2006/relationships/tags" Target="../tags/tag205.xml"/><Relationship Id="rId21" Type="http://schemas.openxmlformats.org/officeDocument/2006/relationships/tags" Target="../tags/tag204.xml"/><Relationship Id="rId20" Type="http://schemas.openxmlformats.org/officeDocument/2006/relationships/tags" Target="../tags/tag203.xml"/><Relationship Id="rId2" Type="http://schemas.openxmlformats.org/officeDocument/2006/relationships/tags" Target="../tags/tag185.xml"/><Relationship Id="rId19" Type="http://schemas.openxmlformats.org/officeDocument/2006/relationships/tags" Target="../tags/tag202.xml"/><Relationship Id="rId18" Type="http://schemas.openxmlformats.org/officeDocument/2006/relationships/tags" Target="../tags/tag201.xml"/><Relationship Id="rId17" Type="http://schemas.openxmlformats.org/officeDocument/2006/relationships/tags" Target="../tags/tag200.xml"/><Relationship Id="rId16" Type="http://schemas.openxmlformats.org/officeDocument/2006/relationships/tags" Target="../tags/tag199.xml"/><Relationship Id="rId15" Type="http://schemas.openxmlformats.org/officeDocument/2006/relationships/tags" Target="../tags/tag198.xml"/><Relationship Id="rId14" Type="http://schemas.openxmlformats.org/officeDocument/2006/relationships/tags" Target="../tags/tag197.xml"/><Relationship Id="rId13" Type="http://schemas.openxmlformats.org/officeDocument/2006/relationships/tags" Target="../tags/tag196.xml"/><Relationship Id="rId12" Type="http://schemas.openxmlformats.org/officeDocument/2006/relationships/tags" Target="../tags/tag195.xml"/><Relationship Id="rId11" Type="http://schemas.openxmlformats.org/officeDocument/2006/relationships/tags" Target="../tags/tag194.xml"/><Relationship Id="rId10" Type="http://schemas.openxmlformats.org/officeDocument/2006/relationships/tags" Target="../tags/tag193.xml"/><Relationship Id="rId1" Type="http://schemas.openxmlformats.org/officeDocument/2006/relationships/tags" Target="../tags/tag184.xml"/></Relationships>
</file>

<file path=ppt/slides/_rels/slide29.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9" Type="http://schemas.openxmlformats.org/officeDocument/2006/relationships/slideLayout" Target="../slideLayouts/slideLayout29.xml"/><Relationship Id="rId68" Type="http://schemas.openxmlformats.org/officeDocument/2006/relationships/tags" Target="../tags/tag317.xml"/><Relationship Id="rId67" Type="http://schemas.openxmlformats.org/officeDocument/2006/relationships/tags" Target="../tags/tag316.xml"/><Relationship Id="rId66" Type="http://schemas.openxmlformats.org/officeDocument/2006/relationships/tags" Target="../tags/tag315.xml"/><Relationship Id="rId65" Type="http://schemas.openxmlformats.org/officeDocument/2006/relationships/tags" Target="../tags/tag314.xml"/><Relationship Id="rId64" Type="http://schemas.openxmlformats.org/officeDocument/2006/relationships/tags" Target="../tags/tag313.xml"/><Relationship Id="rId63" Type="http://schemas.openxmlformats.org/officeDocument/2006/relationships/tags" Target="../tags/tag312.xml"/><Relationship Id="rId62" Type="http://schemas.openxmlformats.org/officeDocument/2006/relationships/tags" Target="../tags/tag311.xml"/><Relationship Id="rId61" Type="http://schemas.openxmlformats.org/officeDocument/2006/relationships/tags" Target="../tags/tag310.xml"/><Relationship Id="rId60" Type="http://schemas.openxmlformats.org/officeDocument/2006/relationships/tags" Target="../tags/tag309.xml"/><Relationship Id="rId6" Type="http://schemas.openxmlformats.org/officeDocument/2006/relationships/tags" Target="../tags/tag255.xml"/><Relationship Id="rId59" Type="http://schemas.openxmlformats.org/officeDocument/2006/relationships/tags" Target="../tags/tag308.xml"/><Relationship Id="rId58" Type="http://schemas.openxmlformats.org/officeDocument/2006/relationships/tags" Target="../tags/tag307.xml"/><Relationship Id="rId57" Type="http://schemas.openxmlformats.org/officeDocument/2006/relationships/tags" Target="../tags/tag306.xml"/><Relationship Id="rId56" Type="http://schemas.openxmlformats.org/officeDocument/2006/relationships/tags" Target="../tags/tag305.xml"/><Relationship Id="rId55" Type="http://schemas.openxmlformats.org/officeDocument/2006/relationships/tags" Target="../tags/tag304.xml"/><Relationship Id="rId54" Type="http://schemas.openxmlformats.org/officeDocument/2006/relationships/tags" Target="../tags/tag303.xml"/><Relationship Id="rId53" Type="http://schemas.openxmlformats.org/officeDocument/2006/relationships/tags" Target="../tags/tag302.xml"/><Relationship Id="rId52" Type="http://schemas.openxmlformats.org/officeDocument/2006/relationships/tags" Target="../tags/tag301.xml"/><Relationship Id="rId51" Type="http://schemas.openxmlformats.org/officeDocument/2006/relationships/tags" Target="../tags/tag300.xml"/><Relationship Id="rId50" Type="http://schemas.openxmlformats.org/officeDocument/2006/relationships/tags" Target="../tags/tag299.xml"/><Relationship Id="rId5" Type="http://schemas.openxmlformats.org/officeDocument/2006/relationships/tags" Target="../tags/tag254.xml"/><Relationship Id="rId49" Type="http://schemas.openxmlformats.org/officeDocument/2006/relationships/tags" Target="../tags/tag298.xml"/><Relationship Id="rId48" Type="http://schemas.openxmlformats.org/officeDocument/2006/relationships/tags" Target="../tags/tag297.xml"/><Relationship Id="rId47" Type="http://schemas.openxmlformats.org/officeDocument/2006/relationships/tags" Target="../tags/tag296.xml"/><Relationship Id="rId46" Type="http://schemas.openxmlformats.org/officeDocument/2006/relationships/tags" Target="../tags/tag295.xml"/><Relationship Id="rId45" Type="http://schemas.openxmlformats.org/officeDocument/2006/relationships/tags" Target="../tags/tag294.xml"/><Relationship Id="rId44" Type="http://schemas.openxmlformats.org/officeDocument/2006/relationships/tags" Target="../tags/tag293.xml"/><Relationship Id="rId43" Type="http://schemas.openxmlformats.org/officeDocument/2006/relationships/tags" Target="../tags/tag292.xml"/><Relationship Id="rId42" Type="http://schemas.openxmlformats.org/officeDocument/2006/relationships/tags" Target="../tags/tag291.xml"/><Relationship Id="rId41" Type="http://schemas.openxmlformats.org/officeDocument/2006/relationships/tags" Target="../tags/tag290.xml"/><Relationship Id="rId40" Type="http://schemas.openxmlformats.org/officeDocument/2006/relationships/tags" Target="../tags/tag289.xml"/><Relationship Id="rId4" Type="http://schemas.openxmlformats.org/officeDocument/2006/relationships/tags" Target="../tags/tag253.xml"/><Relationship Id="rId39" Type="http://schemas.openxmlformats.org/officeDocument/2006/relationships/tags" Target="../tags/tag288.xml"/><Relationship Id="rId38" Type="http://schemas.openxmlformats.org/officeDocument/2006/relationships/tags" Target="../tags/tag287.xml"/><Relationship Id="rId37" Type="http://schemas.openxmlformats.org/officeDocument/2006/relationships/tags" Target="../tags/tag286.xml"/><Relationship Id="rId36" Type="http://schemas.openxmlformats.org/officeDocument/2006/relationships/tags" Target="../tags/tag285.xml"/><Relationship Id="rId35" Type="http://schemas.openxmlformats.org/officeDocument/2006/relationships/tags" Target="../tags/tag284.xml"/><Relationship Id="rId34" Type="http://schemas.openxmlformats.org/officeDocument/2006/relationships/tags" Target="../tags/tag283.xml"/><Relationship Id="rId33" Type="http://schemas.openxmlformats.org/officeDocument/2006/relationships/tags" Target="../tags/tag282.xml"/><Relationship Id="rId32" Type="http://schemas.openxmlformats.org/officeDocument/2006/relationships/tags" Target="../tags/tag281.xml"/><Relationship Id="rId31" Type="http://schemas.openxmlformats.org/officeDocument/2006/relationships/tags" Target="../tags/tag280.xml"/><Relationship Id="rId30" Type="http://schemas.openxmlformats.org/officeDocument/2006/relationships/tags" Target="../tags/tag279.xml"/><Relationship Id="rId3" Type="http://schemas.openxmlformats.org/officeDocument/2006/relationships/tags" Target="../tags/tag252.xml"/><Relationship Id="rId29" Type="http://schemas.openxmlformats.org/officeDocument/2006/relationships/tags" Target="../tags/tag278.xml"/><Relationship Id="rId28" Type="http://schemas.openxmlformats.org/officeDocument/2006/relationships/tags" Target="../tags/tag277.xml"/><Relationship Id="rId27" Type="http://schemas.openxmlformats.org/officeDocument/2006/relationships/tags" Target="../tags/tag276.xml"/><Relationship Id="rId26" Type="http://schemas.openxmlformats.org/officeDocument/2006/relationships/tags" Target="../tags/tag275.xml"/><Relationship Id="rId25" Type="http://schemas.openxmlformats.org/officeDocument/2006/relationships/tags" Target="../tags/tag274.xml"/><Relationship Id="rId24" Type="http://schemas.openxmlformats.org/officeDocument/2006/relationships/tags" Target="../tags/tag273.xml"/><Relationship Id="rId23" Type="http://schemas.openxmlformats.org/officeDocument/2006/relationships/tags" Target="../tags/tag272.xml"/><Relationship Id="rId22" Type="http://schemas.openxmlformats.org/officeDocument/2006/relationships/tags" Target="../tags/tag271.xml"/><Relationship Id="rId21" Type="http://schemas.openxmlformats.org/officeDocument/2006/relationships/tags" Target="../tags/tag270.xml"/><Relationship Id="rId20" Type="http://schemas.openxmlformats.org/officeDocument/2006/relationships/tags" Target="../tags/tag269.xml"/><Relationship Id="rId2" Type="http://schemas.openxmlformats.org/officeDocument/2006/relationships/tags" Target="../tags/tag251.xml"/><Relationship Id="rId19" Type="http://schemas.openxmlformats.org/officeDocument/2006/relationships/tags" Target="../tags/tag268.xml"/><Relationship Id="rId18" Type="http://schemas.openxmlformats.org/officeDocument/2006/relationships/tags" Target="../tags/tag267.xml"/><Relationship Id="rId17" Type="http://schemas.openxmlformats.org/officeDocument/2006/relationships/tags" Target="../tags/tag266.xml"/><Relationship Id="rId16" Type="http://schemas.openxmlformats.org/officeDocument/2006/relationships/tags" Target="../tags/tag265.xml"/><Relationship Id="rId15" Type="http://schemas.openxmlformats.org/officeDocument/2006/relationships/tags" Target="../tags/tag264.xml"/><Relationship Id="rId14" Type="http://schemas.openxmlformats.org/officeDocument/2006/relationships/tags" Target="../tags/tag263.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tags" Target="../tags/tag25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319.xml"/><Relationship Id="rId1" Type="http://schemas.openxmlformats.org/officeDocument/2006/relationships/tags" Target="../tags/tag3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32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322.xml"/><Relationship Id="rId1" Type="http://schemas.openxmlformats.org/officeDocument/2006/relationships/tags" Target="../tags/tag321.xml"/></Relationships>
</file>

<file path=ppt/slides/_rels/slide35.xml.rels><?xml version="1.0" encoding="UTF-8" standalone="yes"?>
<Relationships xmlns="http://schemas.openxmlformats.org/package/2006/relationships"><Relationship Id="rId99" Type="http://schemas.openxmlformats.org/officeDocument/2006/relationships/slideLayout" Target="../slideLayouts/slideLayout29.xml"/><Relationship Id="rId98" Type="http://schemas.openxmlformats.org/officeDocument/2006/relationships/tags" Target="../tags/tag420.xml"/><Relationship Id="rId97" Type="http://schemas.openxmlformats.org/officeDocument/2006/relationships/tags" Target="../tags/tag419.xml"/><Relationship Id="rId96" Type="http://schemas.openxmlformats.org/officeDocument/2006/relationships/tags" Target="../tags/tag418.xml"/><Relationship Id="rId95" Type="http://schemas.openxmlformats.org/officeDocument/2006/relationships/tags" Target="../tags/tag417.xml"/><Relationship Id="rId94" Type="http://schemas.openxmlformats.org/officeDocument/2006/relationships/tags" Target="../tags/tag416.xml"/><Relationship Id="rId93" Type="http://schemas.openxmlformats.org/officeDocument/2006/relationships/tags" Target="../tags/tag415.xml"/><Relationship Id="rId92" Type="http://schemas.openxmlformats.org/officeDocument/2006/relationships/tags" Target="../tags/tag414.xml"/><Relationship Id="rId91" Type="http://schemas.openxmlformats.org/officeDocument/2006/relationships/tags" Target="../tags/tag413.xml"/><Relationship Id="rId90" Type="http://schemas.openxmlformats.org/officeDocument/2006/relationships/tags" Target="../tags/tag412.xml"/><Relationship Id="rId9" Type="http://schemas.openxmlformats.org/officeDocument/2006/relationships/tags" Target="../tags/tag331.xml"/><Relationship Id="rId89" Type="http://schemas.openxmlformats.org/officeDocument/2006/relationships/tags" Target="../tags/tag411.xml"/><Relationship Id="rId88" Type="http://schemas.openxmlformats.org/officeDocument/2006/relationships/tags" Target="../tags/tag410.xml"/><Relationship Id="rId87" Type="http://schemas.openxmlformats.org/officeDocument/2006/relationships/tags" Target="../tags/tag409.xml"/><Relationship Id="rId86" Type="http://schemas.openxmlformats.org/officeDocument/2006/relationships/tags" Target="../tags/tag408.xml"/><Relationship Id="rId85" Type="http://schemas.openxmlformats.org/officeDocument/2006/relationships/tags" Target="../tags/tag407.xml"/><Relationship Id="rId84" Type="http://schemas.openxmlformats.org/officeDocument/2006/relationships/tags" Target="../tags/tag406.xml"/><Relationship Id="rId83" Type="http://schemas.openxmlformats.org/officeDocument/2006/relationships/tags" Target="../tags/tag405.xml"/><Relationship Id="rId82" Type="http://schemas.openxmlformats.org/officeDocument/2006/relationships/tags" Target="../tags/tag404.xml"/><Relationship Id="rId81" Type="http://schemas.openxmlformats.org/officeDocument/2006/relationships/tags" Target="../tags/tag403.xml"/><Relationship Id="rId80" Type="http://schemas.openxmlformats.org/officeDocument/2006/relationships/tags" Target="../tags/tag402.xml"/><Relationship Id="rId8" Type="http://schemas.openxmlformats.org/officeDocument/2006/relationships/tags" Target="../tags/tag330.xml"/><Relationship Id="rId79" Type="http://schemas.openxmlformats.org/officeDocument/2006/relationships/tags" Target="../tags/tag401.xml"/><Relationship Id="rId78" Type="http://schemas.openxmlformats.org/officeDocument/2006/relationships/tags" Target="../tags/tag400.xml"/><Relationship Id="rId77" Type="http://schemas.openxmlformats.org/officeDocument/2006/relationships/tags" Target="../tags/tag399.xml"/><Relationship Id="rId76" Type="http://schemas.openxmlformats.org/officeDocument/2006/relationships/tags" Target="../tags/tag398.xml"/><Relationship Id="rId75" Type="http://schemas.openxmlformats.org/officeDocument/2006/relationships/tags" Target="../tags/tag397.xml"/><Relationship Id="rId74" Type="http://schemas.openxmlformats.org/officeDocument/2006/relationships/tags" Target="../tags/tag396.xml"/><Relationship Id="rId73" Type="http://schemas.openxmlformats.org/officeDocument/2006/relationships/tags" Target="../tags/tag395.xml"/><Relationship Id="rId72" Type="http://schemas.openxmlformats.org/officeDocument/2006/relationships/tags" Target="../tags/tag394.xml"/><Relationship Id="rId71" Type="http://schemas.openxmlformats.org/officeDocument/2006/relationships/tags" Target="../tags/tag393.xml"/><Relationship Id="rId70" Type="http://schemas.openxmlformats.org/officeDocument/2006/relationships/tags" Target="../tags/tag392.xml"/><Relationship Id="rId7" Type="http://schemas.openxmlformats.org/officeDocument/2006/relationships/tags" Target="../tags/tag329.xml"/><Relationship Id="rId69" Type="http://schemas.openxmlformats.org/officeDocument/2006/relationships/tags" Target="../tags/tag391.xml"/><Relationship Id="rId68" Type="http://schemas.openxmlformats.org/officeDocument/2006/relationships/tags" Target="../tags/tag390.xml"/><Relationship Id="rId67" Type="http://schemas.openxmlformats.org/officeDocument/2006/relationships/tags" Target="../tags/tag389.xml"/><Relationship Id="rId66" Type="http://schemas.openxmlformats.org/officeDocument/2006/relationships/tags" Target="../tags/tag388.xml"/><Relationship Id="rId65" Type="http://schemas.openxmlformats.org/officeDocument/2006/relationships/tags" Target="../tags/tag387.xml"/><Relationship Id="rId64" Type="http://schemas.openxmlformats.org/officeDocument/2006/relationships/tags" Target="../tags/tag386.xml"/><Relationship Id="rId63" Type="http://schemas.openxmlformats.org/officeDocument/2006/relationships/tags" Target="../tags/tag385.xml"/><Relationship Id="rId62" Type="http://schemas.openxmlformats.org/officeDocument/2006/relationships/tags" Target="../tags/tag384.xml"/><Relationship Id="rId61" Type="http://schemas.openxmlformats.org/officeDocument/2006/relationships/tags" Target="../tags/tag383.xml"/><Relationship Id="rId60" Type="http://schemas.openxmlformats.org/officeDocument/2006/relationships/tags" Target="../tags/tag382.xml"/><Relationship Id="rId6" Type="http://schemas.openxmlformats.org/officeDocument/2006/relationships/tags" Target="../tags/tag328.xml"/><Relationship Id="rId59" Type="http://schemas.openxmlformats.org/officeDocument/2006/relationships/tags" Target="../tags/tag381.xml"/><Relationship Id="rId58" Type="http://schemas.openxmlformats.org/officeDocument/2006/relationships/tags" Target="../tags/tag380.xml"/><Relationship Id="rId57" Type="http://schemas.openxmlformats.org/officeDocument/2006/relationships/tags" Target="../tags/tag379.xml"/><Relationship Id="rId56" Type="http://schemas.openxmlformats.org/officeDocument/2006/relationships/tags" Target="../tags/tag378.xml"/><Relationship Id="rId55" Type="http://schemas.openxmlformats.org/officeDocument/2006/relationships/tags" Target="../tags/tag377.xml"/><Relationship Id="rId54" Type="http://schemas.openxmlformats.org/officeDocument/2006/relationships/tags" Target="../tags/tag376.xml"/><Relationship Id="rId53" Type="http://schemas.openxmlformats.org/officeDocument/2006/relationships/tags" Target="../tags/tag375.xml"/><Relationship Id="rId52" Type="http://schemas.openxmlformats.org/officeDocument/2006/relationships/tags" Target="../tags/tag374.xml"/><Relationship Id="rId51" Type="http://schemas.openxmlformats.org/officeDocument/2006/relationships/tags" Target="../tags/tag373.xml"/><Relationship Id="rId50" Type="http://schemas.openxmlformats.org/officeDocument/2006/relationships/tags" Target="../tags/tag372.xml"/><Relationship Id="rId5" Type="http://schemas.openxmlformats.org/officeDocument/2006/relationships/tags" Target="../tags/tag327.xml"/><Relationship Id="rId49" Type="http://schemas.openxmlformats.org/officeDocument/2006/relationships/tags" Target="../tags/tag371.xml"/><Relationship Id="rId48" Type="http://schemas.openxmlformats.org/officeDocument/2006/relationships/tags" Target="../tags/tag370.xml"/><Relationship Id="rId47" Type="http://schemas.openxmlformats.org/officeDocument/2006/relationships/tags" Target="../tags/tag369.xml"/><Relationship Id="rId46" Type="http://schemas.openxmlformats.org/officeDocument/2006/relationships/tags" Target="../tags/tag368.xml"/><Relationship Id="rId45" Type="http://schemas.openxmlformats.org/officeDocument/2006/relationships/tags" Target="../tags/tag367.xml"/><Relationship Id="rId44" Type="http://schemas.openxmlformats.org/officeDocument/2006/relationships/tags" Target="../tags/tag366.xml"/><Relationship Id="rId43" Type="http://schemas.openxmlformats.org/officeDocument/2006/relationships/tags" Target="../tags/tag365.xml"/><Relationship Id="rId42" Type="http://schemas.openxmlformats.org/officeDocument/2006/relationships/tags" Target="../tags/tag364.xml"/><Relationship Id="rId41" Type="http://schemas.openxmlformats.org/officeDocument/2006/relationships/tags" Target="../tags/tag363.xml"/><Relationship Id="rId40" Type="http://schemas.openxmlformats.org/officeDocument/2006/relationships/tags" Target="../tags/tag362.xml"/><Relationship Id="rId4" Type="http://schemas.openxmlformats.org/officeDocument/2006/relationships/tags" Target="../tags/tag326.xml"/><Relationship Id="rId39" Type="http://schemas.openxmlformats.org/officeDocument/2006/relationships/tags" Target="../tags/tag361.xml"/><Relationship Id="rId38" Type="http://schemas.openxmlformats.org/officeDocument/2006/relationships/tags" Target="../tags/tag360.xml"/><Relationship Id="rId37" Type="http://schemas.openxmlformats.org/officeDocument/2006/relationships/tags" Target="../tags/tag359.xml"/><Relationship Id="rId36" Type="http://schemas.openxmlformats.org/officeDocument/2006/relationships/tags" Target="../tags/tag358.xml"/><Relationship Id="rId35" Type="http://schemas.openxmlformats.org/officeDocument/2006/relationships/tags" Target="../tags/tag357.xml"/><Relationship Id="rId34" Type="http://schemas.openxmlformats.org/officeDocument/2006/relationships/tags" Target="../tags/tag356.xml"/><Relationship Id="rId33" Type="http://schemas.openxmlformats.org/officeDocument/2006/relationships/tags" Target="../tags/tag355.xml"/><Relationship Id="rId32" Type="http://schemas.openxmlformats.org/officeDocument/2006/relationships/tags" Target="../tags/tag354.xml"/><Relationship Id="rId31" Type="http://schemas.openxmlformats.org/officeDocument/2006/relationships/tags" Target="../tags/tag353.xml"/><Relationship Id="rId30" Type="http://schemas.openxmlformats.org/officeDocument/2006/relationships/tags" Target="../tags/tag352.xml"/><Relationship Id="rId3" Type="http://schemas.openxmlformats.org/officeDocument/2006/relationships/tags" Target="../tags/tag325.xml"/><Relationship Id="rId29" Type="http://schemas.openxmlformats.org/officeDocument/2006/relationships/tags" Target="../tags/tag351.xml"/><Relationship Id="rId28" Type="http://schemas.openxmlformats.org/officeDocument/2006/relationships/tags" Target="../tags/tag350.xml"/><Relationship Id="rId27" Type="http://schemas.openxmlformats.org/officeDocument/2006/relationships/tags" Target="../tags/tag349.xml"/><Relationship Id="rId26" Type="http://schemas.openxmlformats.org/officeDocument/2006/relationships/tags" Target="../tags/tag348.xml"/><Relationship Id="rId25" Type="http://schemas.openxmlformats.org/officeDocument/2006/relationships/tags" Target="../tags/tag347.xml"/><Relationship Id="rId24" Type="http://schemas.openxmlformats.org/officeDocument/2006/relationships/tags" Target="../tags/tag346.xml"/><Relationship Id="rId23" Type="http://schemas.openxmlformats.org/officeDocument/2006/relationships/tags" Target="../tags/tag345.xml"/><Relationship Id="rId22" Type="http://schemas.openxmlformats.org/officeDocument/2006/relationships/tags" Target="../tags/tag344.xml"/><Relationship Id="rId21" Type="http://schemas.openxmlformats.org/officeDocument/2006/relationships/tags" Target="../tags/tag343.xml"/><Relationship Id="rId20" Type="http://schemas.openxmlformats.org/officeDocument/2006/relationships/tags" Target="../tags/tag342.xml"/><Relationship Id="rId2" Type="http://schemas.openxmlformats.org/officeDocument/2006/relationships/tags" Target="../tags/tag324.xml"/><Relationship Id="rId19" Type="http://schemas.openxmlformats.org/officeDocument/2006/relationships/tags" Target="../tags/tag341.xml"/><Relationship Id="rId18" Type="http://schemas.openxmlformats.org/officeDocument/2006/relationships/tags" Target="../tags/tag340.xml"/><Relationship Id="rId17" Type="http://schemas.openxmlformats.org/officeDocument/2006/relationships/tags" Target="../tags/tag339.xml"/><Relationship Id="rId16" Type="http://schemas.openxmlformats.org/officeDocument/2006/relationships/tags" Target="../tags/tag338.xml"/><Relationship Id="rId15" Type="http://schemas.openxmlformats.org/officeDocument/2006/relationships/tags" Target="../tags/tag337.xml"/><Relationship Id="rId14" Type="http://schemas.openxmlformats.org/officeDocument/2006/relationships/tags" Target="../tags/tag336.xml"/><Relationship Id="rId13" Type="http://schemas.openxmlformats.org/officeDocument/2006/relationships/tags" Target="../tags/tag335.xml"/><Relationship Id="rId12" Type="http://schemas.openxmlformats.org/officeDocument/2006/relationships/tags" Target="../tags/tag334.xml"/><Relationship Id="rId11" Type="http://schemas.openxmlformats.org/officeDocument/2006/relationships/tags" Target="../tags/tag333.xml"/><Relationship Id="rId10" Type="http://schemas.openxmlformats.org/officeDocument/2006/relationships/tags" Target="../tags/tag332.xml"/><Relationship Id="rId1" Type="http://schemas.openxmlformats.org/officeDocument/2006/relationships/tags" Target="../tags/tag323.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422.xml"/><Relationship Id="rId1" Type="http://schemas.openxmlformats.org/officeDocument/2006/relationships/tags" Target="../tags/tag4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424.xml"/></Relationships>
</file>

<file path=ppt/slides/_rels/slide41.xml.rels><?xml version="1.0" encoding="UTF-8" standalone="yes"?>
<Relationships xmlns="http://schemas.openxmlformats.org/package/2006/relationships"><Relationship Id="rId90" Type="http://schemas.openxmlformats.org/officeDocument/2006/relationships/slideLayout" Target="../slideLayouts/slideLayout29.xml"/><Relationship Id="rId9" Type="http://schemas.openxmlformats.org/officeDocument/2006/relationships/tags" Target="../tags/tag433.xml"/><Relationship Id="rId89" Type="http://schemas.openxmlformats.org/officeDocument/2006/relationships/tags" Target="../tags/tag513.xml"/><Relationship Id="rId88" Type="http://schemas.openxmlformats.org/officeDocument/2006/relationships/tags" Target="../tags/tag512.xml"/><Relationship Id="rId87" Type="http://schemas.openxmlformats.org/officeDocument/2006/relationships/tags" Target="../tags/tag511.xml"/><Relationship Id="rId86" Type="http://schemas.openxmlformats.org/officeDocument/2006/relationships/tags" Target="../tags/tag510.xml"/><Relationship Id="rId85" Type="http://schemas.openxmlformats.org/officeDocument/2006/relationships/tags" Target="../tags/tag509.xml"/><Relationship Id="rId84" Type="http://schemas.openxmlformats.org/officeDocument/2006/relationships/tags" Target="../tags/tag508.xml"/><Relationship Id="rId83" Type="http://schemas.openxmlformats.org/officeDocument/2006/relationships/tags" Target="../tags/tag507.xml"/><Relationship Id="rId82" Type="http://schemas.openxmlformats.org/officeDocument/2006/relationships/tags" Target="../tags/tag506.xml"/><Relationship Id="rId81" Type="http://schemas.openxmlformats.org/officeDocument/2006/relationships/tags" Target="../tags/tag505.xml"/><Relationship Id="rId80" Type="http://schemas.openxmlformats.org/officeDocument/2006/relationships/tags" Target="../tags/tag504.xml"/><Relationship Id="rId8" Type="http://schemas.openxmlformats.org/officeDocument/2006/relationships/tags" Target="../tags/tag432.xml"/><Relationship Id="rId79" Type="http://schemas.openxmlformats.org/officeDocument/2006/relationships/tags" Target="../tags/tag503.xml"/><Relationship Id="rId78" Type="http://schemas.openxmlformats.org/officeDocument/2006/relationships/tags" Target="../tags/tag502.xml"/><Relationship Id="rId77" Type="http://schemas.openxmlformats.org/officeDocument/2006/relationships/tags" Target="../tags/tag501.xml"/><Relationship Id="rId76" Type="http://schemas.openxmlformats.org/officeDocument/2006/relationships/tags" Target="../tags/tag500.xml"/><Relationship Id="rId75" Type="http://schemas.openxmlformats.org/officeDocument/2006/relationships/tags" Target="../tags/tag499.xml"/><Relationship Id="rId74" Type="http://schemas.openxmlformats.org/officeDocument/2006/relationships/tags" Target="../tags/tag498.xml"/><Relationship Id="rId73" Type="http://schemas.openxmlformats.org/officeDocument/2006/relationships/tags" Target="../tags/tag497.xml"/><Relationship Id="rId72" Type="http://schemas.openxmlformats.org/officeDocument/2006/relationships/tags" Target="../tags/tag496.xml"/><Relationship Id="rId71" Type="http://schemas.openxmlformats.org/officeDocument/2006/relationships/tags" Target="../tags/tag495.xml"/><Relationship Id="rId70" Type="http://schemas.openxmlformats.org/officeDocument/2006/relationships/tags" Target="../tags/tag494.xml"/><Relationship Id="rId7" Type="http://schemas.openxmlformats.org/officeDocument/2006/relationships/tags" Target="../tags/tag431.xml"/><Relationship Id="rId69" Type="http://schemas.openxmlformats.org/officeDocument/2006/relationships/tags" Target="../tags/tag493.xml"/><Relationship Id="rId68" Type="http://schemas.openxmlformats.org/officeDocument/2006/relationships/tags" Target="../tags/tag492.xml"/><Relationship Id="rId67" Type="http://schemas.openxmlformats.org/officeDocument/2006/relationships/tags" Target="../tags/tag491.xml"/><Relationship Id="rId66" Type="http://schemas.openxmlformats.org/officeDocument/2006/relationships/tags" Target="../tags/tag490.xml"/><Relationship Id="rId65" Type="http://schemas.openxmlformats.org/officeDocument/2006/relationships/tags" Target="../tags/tag489.xml"/><Relationship Id="rId64" Type="http://schemas.openxmlformats.org/officeDocument/2006/relationships/tags" Target="../tags/tag488.xml"/><Relationship Id="rId63" Type="http://schemas.openxmlformats.org/officeDocument/2006/relationships/tags" Target="../tags/tag487.xml"/><Relationship Id="rId62" Type="http://schemas.openxmlformats.org/officeDocument/2006/relationships/tags" Target="../tags/tag486.xml"/><Relationship Id="rId61" Type="http://schemas.openxmlformats.org/officeDocument/2006/relationships/tags" Target="../tags/tag485.xml"/><Relationship Id="rId60" Type="http://schemas.openxmlformats.org/officeDocument/2006/relationships/tags" Target="../tags/tag484.xml"/><Relationship Id="rId6" Type="http://schemas.openxmlformats.org/officeDocument/2006/relationships/tags" Target="../tags/tag430.xml"/><Relationship Id="rId59" Type="http://schemas.openxmlformats.org/officeDocument/2006/relationships/tags" Target="../tags/tag483.xml"/><Relationship Id="rId58" Type="http://schemas.openxmlformats.org/officeDocument/2006/relationships/tags" Target="../tags/tag482.xml"/><Relationship Id="rId57" Type="http://schemas.openxmlformats.org/officeDocument/2006/relationships/tags" Target="../tags/tag481.xml"/><Relationship Id="rId56" Type="http://schemas.openxmlformats.org/officeDocument/2006/relationships/tags" Target="../tags/tag480.xml"/><Relationship Id="rId55" Type="http://schemas.openxmlformats.org/officeDocument/2006/relationships/tags" Target="../tags/tag479.xml"/><Relationship Id="rId54" Type="http://schemas.openxmlformats.org/officeDocument/2006/relationships/tags" Target="../tags/tag478.xml"/><Relationship Id="rId53" Type="http://schemas.openxmlformats.org/officeDocument/2006/relationships/tags" Target="../tags/tag477.xml"/><Relationship Id="rId52" Type="http://schemas.openxmlformats.org/officeDocument/2006/relationships/tags" Target="../tags/tag476.xml"/><Relationship Id="rId51" Type="http://schemas.openxmlformats.org/officeDocument/2006/relationships/tags" Target="../tags/tag475.xml"/><Relationship Id="rId50" Type="http://schemas.openxmlformats.org/officeDocument/2006/relationships/tags" Target="../tags/tag474.xml"/><Relationship Id="rId5" Type="http://schemas.openxmlformats.org/officeDocument/2006/relationships/tags" Target="../tags/tag429.xml"/><Relationship Id="rId49" Type="http://schemas.openxmlformats.org/officeDocument/2006/relationships/tags" Target="../tags/tag473.xml"/><Relationship Id="rId48" Type="http://schemas.openxmlformats.org/officeDocument/2006/relationships/tags" Target="../tags/tag472.xml"/><Relationship Id="rId47" Type="http://schemas.openxmlformats.org/officeDocument/2006/relationships/tags" Target="../tags/tag471.xml"/><Relationship Id="rId46" Type="http://schemas.openxmlformats.org/officeDocument/2006/relationships/tags" Target="../tags/tag470.xml"/><Relationship Id="rId45" Type="http://schemas.openxmlformats.org/officeDocument/2006/relationships/tags" Target="../tags/tag469.xml"/><Relationship Id="rId44" Type="http://schemas.openxmlformats.org/officeDocument/2006/relationships/tags" Target="../tags/tag468.xml"/><Relationship Id="rId43" Type="http://schemas.openxmlformats.org/officeDocument/2006/relationships/tags" Target="../tags/tag467.xml"/><Relationship Id="rId42" Type="http://schemas.openxmlformats.org/officeDocument/2006/relationships/tags" Target="../tags/tag466.xml"/><Relationship Id="rId41" Type="http://schemas.openxmlformats.org/officeDocument/2006/relationships/tags" Target="../tags/tag465.xml"/><Relationship Id="rId40" Type="http://schemas.openxmlformats.org/officeDocument/2006/relationships/tags" Target="../tags/tag464.xml"/><Relationship Id="rId4" Type="http://schemas.openxmlformats.org/officeDocument/2006/relationships/tags" Target="../tags/tag428.xml"/><Relationship Id="rId39" Type="http://schemas.openxmlformats.org/officeDocument/2006/relationships/tags" Target="../tags/tag463.xml"/><Relationship Id="rId38" Type="http://schemas.openxmlformats.org/officeDocument/2006/relationships/tags" Target="../tags/tag462.xml"/><Relationship Id="rId37" Type="http://schemas.openxmlformats.org/officeDocument/2006/relationships/tags" Target="../tags/tag461.xml"/><Relationship Id="rId36" Type="http://schemas.openxmlformats.org/officeDocument/2006/relationships/tags" Target="../tags/tag460.xml"/><Relationship Id="rId35" Type="http://schemas.openxmlformats.org/officeDocument/2006/relationships/tags" Target="../tags/tag459.xml"/><Relationship Id="rId34" Type="http://schemas.openxmlformats.org/officeDocument/2006/relationships/tags" Target="../tags/tag458.xml"/><Relationship Id="rId33" Type="http://schemas.openxmlformats.org/officeDocument/2006/relationships/tags" Target="../tags/tag457.xml"/><Relationship Id="rId32" Type="http://schemas.openxmlformats.org/officeDocument/2006/relationships/tags" Target="../tags/tag456.xml"/><Relationship Id="rId31" Type="http://schemas.openxmlformats.org/officeDocument/2006/relationships/tags" Target="../tags/tag455.xml"/><Relationship Id="rId30" Type="http://schemas.openxmlformats.org/officeDocument/2006/relationships/tags" Target="../tags/tag454.xml"/><Relationship Id="rId3" Type="http://schemas.openxmlformats.org/officeDocument/2006/relationships/tags" Target="../tags/tag427.xml"/><Relationship Id="rId29" Type="http://schemas.openxmlformats.org/officeDocument/2006/relationships/tags" Target="../tags/tag453.xml"/><Relationship Id="rId28" Type="http://schemas.openxmlformats.org/officeDocument/2006/relationships/tags" Target="../tags/tag452.xml"/><Relationship Id="rId27" Type="http://schemas.openxmlformats.org/officeDocument/2006/relationships/tags" Target="../tags/tag451.xml"/><Relationship Id="rId26" Type="http://schemas.openxmlformats.org/officeDocument/2006/relationships/tags" Target="../tags/tag450.xml"/><Relationship Id="rId25" Type="http://schemas.openxmlformats.org/officeDocument/2006/relationships/tags" Target="../tags/tag449.xml"/><Relationship Id="rId24" Type="http://schemas.openxmlformats.org/officeDocument/2006/relationships/tags" Target="../tags/tag448.xml"/><Relationship Id="rId23" Type="http://schemas.openxmlformats.org/officeDocument/2006/relationships/tags" Target="../tags/tag447.xml"/><Relationship Id="rId22" Type="http://schemas.openxmlformats.org/officeDocument/2006/relationships/tags" Target="../tags/tag446.xml"/><Relationship Id="rId21" Type="http://schemas.openxmlformats.org/officeDocument/2006/relationships/tags" Target="../tags/tag445.xml"/><Relationship Id="rId20" Type="http://schemas.openxmlformats.org/officeDocument/2006/relationships/tags" Target="../tags/tag444.xml"/><Relationship Id="rId2" Type="http://schemas.openxmlformats.org/officeDocument/2006/relationships/tags" Target="../tags/tag426.xml"/><Relationship Id="rId19" Type="http://schemas.openxmlformats.org/officeDocument/2006/relationships/tags" Target="../tags/tag443.xml"/><Relationship Id="rId18" Type="http://schemas.openxmlformats.org/officeDocument/2006/relationships/tags" Target="../tags/tag442.xml"/><Relationship Id="rId17" Type="http://schemas.openxmlformats.org/officeDocument/2006/relationships/tags" Target="../tags/tag441.xml"/><Relationship Id="rId16" Type="http://schemas.openxmlformats.org/officeDocument/2006/relationships/tags" Target="../tags/tag440.xml"/><Relationship Id="rId15" Type="http://schemas.openxmlformats.org/officeDocument/2006/relationships/tags" Target="../tags/tag439.xml"/><Relationship Id="rId14" Type="http://schemas.openxmlformats.org/officeDocument/2006/relationships/tags" Target="../tags/tag438.xml"/><Relationship Id="rId13" Type="http://schemas.openxmlformats.org/officeDocument/2006/relationships/tags" Target="../tags/tag437.xml"/><Relationship Id="rId12" Type="http://schemas.openxmlformats.org/officeDocument/2006/relationships/tags" Target="../tags/tag436.xml"/><Relationship Id="rId11" Type="http://schemas.openxmlformats.org/officeDocument/2006/relationships/tags" Target="../tags/tag435.xml"/><Relationship Id="rId10" Type="http://schemas.openxmlformats.org/officeDocument/2006/relationships/tags" Target="../tags/tag434.xml"/><Relationship Id="rId1" Type="http://schemas.openxmlformats.org/officeDocument/2006/relationships/tags" Target="../tags/tag42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14.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media/image4.png"/><Relationship Id="rId3" Type="http://schemas.openxmlformats.org/officeDocument/2006/relationships/tags" Target="../tags/tag76.xml"/><Relationship Id="rId2" Type="http://schemas.openxmlformats.org/officeDocument/2006/relationships/image" Target="../media/image3.png"/><Relationship Id="rId1" Type="http://schemas.openxmlformats.org/officeDocument/2006/relationships/tags" Target="../tags/tag7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9.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3" Type="http://schemas.openxmlformats.org/officeDocument/2006/relationships/tags" Target="../tags/tag87.xml"/><Relationship Id="rId22" Type="http://schemas.openxmlformats.org/officeDocument/2006/relationships/slideLayout" Target="../slideLayouts/slideLayout18.xml"/><Relationship Id="rId21" Type="http://schemas.openxmlformats.org/officeDocument/2006/relationships/tags" Target="../tags/tag105.xml"/><Relationship Id="rId20" Type="http://schemas.openxmlformats.org/officeDocument/2006/relationships/tags" Target="../tags/tag104.xml"/><Relationship Id="rId2" Type="http://schemas.openxmlformats.org/officeDocument/2006/relationships/tags" Target="../tags/tag86.xml"/><Relationship Id="rId19" Type="http://schemas.openxmlformats.org/officeDocument/2006/relationships/tags" Target="../tags/tag103.xml"/><Relationship Id="rId18" Type="http://schemas.openxmlformats.org/officeDocument/2006/relationships/tags" Target="../tags/tag102.xml"/><Relationship Id="rId17" Type="http://schemas.openxmlformats.org/officeDocument/2006/relationships/tags" Target="../tags/tag101.xml"/><Relationship Id="rId16" Type="http://schemas.openxmlformats.org/officeDocument/2006/relationships/tags" Target="../tags/tag100.xml"/><Relationship Id="rId15" Type="http://schemas.openxmlformats.org/officeDocument/2006/relationships/tags" Target="../tags/tag99.xml"/><Relationship Id="rId14" Type="http://schemas.openxmlformats.org/officeDocument/2006/relationships/tags" Target="../tags/tag98.xml"/><Relationship Id="rId13" Type="http://schemas.openxmlformats.org/officeDocument/2006/relationships/tags" Target="../tags/tag97.xml"/><Relationship Id="rId12" Type="http://schemas.openxmlformats.org/officeDocument/2006/relationships/tags" Target="../tags/tag96.xml"/><Relationship Id="rId11" Type="http://schemas.openxmlformats.org/officeDocument/2006/relationships/tags" Target="../tags/tag95.xml"/><Relationship Id="rId10" Type="http://schemas.openxmlformats.org/officeDocument/2006/relationships/tags" Target="../tags/tag94.xml"/><Relationship Id="rId1"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ctrTitle"/>
          </p:nvPr>
        </p:nvSpPr>
        <p:spPr/>
        <p:txBody>
          <a:bodyPr/>
          <a:lstStyle/>
          <a:p>
            <a:r>
              <a:rPr lang="en-US" altLang="zh-CN" dirty="0">
                <a:solidFill>
                  <a:schemeClr val="accent1"/>
                </a:solidFill>
                <a:ea typeface="黑体" panose="02010609060101010101" pitchFamily="2" charset="-122"/>
              </a:rPr>
              <a:t>Chapter 07 Graph</a:t>
            </a:r>
            <a:br>
              <a:rPr lang="en-US" altLang="zh-CN" dirty="0">
                <a:solidFill>
                  <a:schemeClr val="accent1"/>
                </a:solidFill>
                <a:ea typeface="黑体" panose="02010609060101010101" pitchFamily="2" charset="-122"/>
              </a:rPr>
            </a:br>
            <a:r>
              <a:rPr kumimoji="1" lang="zh-CN" altLang="en-US" sz="3600" dirty="0">
                <a:solidFill>
                  <a:schemeClr val="accent1"/>
                </a:solidFill>
                <a:ea typeface="黑体" panose="02010609060101010101" pitchFamily="2" charset="-122"/>
              </a:rPr>
              <a:t>第七章 图</a:t>
            </a:r>
            <a:endParaRPr kumimoji="1" lang="zh-CN" altLang="en-US" sz="3600" dirty="0">
              <a:solidFill>
                <a:schemeClr val="accent1"/>
              </a:solidFill>
              <a:ea typeface="黑体" panose="02010609060101010101" pitchFamily="2" charset="-122"/>
            </a:endParaRPr>
          </a:p>
        </p:txBody>
      </p:sp>
      <p:sp>
        <p:nvSpPr>
          <p:cNvPr id="125957" name="Rectangle 5"/>
          <p:cNvSpPr>
            <a:spLocks noGrp="1" noChangeArrowheads="1"/>
          </p:cNvSpPr>
          <p:nvPr>
            <p:ph type="subTitle" idx="1"/>
            <p:custDataLst>
              <p:tags r:id="rId1"/>
            </p:custDataLst>
          </p:nvPr>
        </p:nvSpPr>
        <p:spPr/>
        <p:txBody>
          <a:bodyPr/>
          <a:lstStyle/>
          <a:p>
            <a:r>
              <a:rPr lang="zh-CN" altLang="en-US" dirty="0">
                <a:solidFill>
                  <a:schemeClr val="dk1"/>
                </a:solidFill>
                <a:latin typeface="黑体" panose="02010609060101010101" pitchFamily="2" charset="-122"/>
                <a:ea typeface="黑体" panose="02010609060101010101" pitchFamily="2" charset="-122"/>
              </a:rPr>
              <a:t>王犇</a:t>
            </a:r>
            <a:endParaRPr lang="zh-CN" altLang="en-US" dirty="0">
              <a:solidFill>
                <a:schemeClr val="dk1"/>
              </a:solidFill>
              <a:latin typeface="黑体" panose="02010609060101010101" pitchFamily="2" charset="-122"/>
              <a:ea typeface="黑体" panose="02010609060101010101" pitchFamily="2" charset="-122"/>
            </a:endParaRPr>
          </a:p>
          <a:p>
            <a:r>
              <a:rPr lang="en-US" altLang="zh-CN" dirty="0">
                <a:solidFill>
                  <a:schemeClr val="dk1"/>
                </a:solidFill>
                <a:latin typeface="黑体" panose="02010609060101010101" pitchFamily="2" charset="-122"/>
                <a:ea typeface="黑体" panose="02010609060101010101" pitchFamily="2" charset="-122"/>
              </a:rPr>
              <a:t>wben@nwpu.edu.cn</a:t>
            </a:r>
            <a:endParaRPr lang="en-US" altLang="zh-CN" dirty="0">
              <a:solidFill>
                <a:schemeClr val="dk1"/>
              </a:solidFill>
              <a:latin typeface="黑体" panose="02010609060101010101" pitchFamily="2" charset="-122"/>
              <a:ea typeface="黑体" panose="02010609060101010101" pitchFamily="2" charset="-122"/>
            </a:endParaRPr>
          </a:p>
        </p:txBody>
      </p:sp>
      <p:pic>
        <p:nvPicPr>
          <p:cNvPr id="11" name="图片 10"/>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1"/>
            <a:ext cx="3967262" cy="1023672"/>
          </a:xfrm>
          <a:prstGeom prst="rect">
            <a:avLst/>
          </a:prstGeom>
        </p:spPr>
      </p:pic>
      <p:sp>
        <p:nvSpPr>
          <p:cNvPr id="13" name="文本框 12"/>
          <p:cNvSpPr txBox="1"/>
          <p:nvPr>
            <p:custDataLst>
              <p:tags r:id="rId4"/>
            </p:custDataLst>
          </p:nvPr>
        </p:nvSpPr>
        <p:spPr>
          <a:xfrm>
            <a:off x="3966845" y="0"/>
            <a:ext cx="8225155" cy="1023620"/>
          </a:xfrm>
          <a:prstGeom prst="rect">
            <a:avLst/>
          </a:prstGeom>
          <a:solidFill>
            <a:srgbClr val="0070C0"/>
          </a:solidFill>
        </p:spPr>
        <p:txBody>
          <a:bodyPr wrap="square" anchor="ctr" anchorCtr="0">
            <a:noAutofit/>
          </a:bodyPr>
          <a:p>
            <a:pPr algn="r"/>
            <a:r>
              <a:rPr lang="en-US" altLang="zh-CN" sz="3200" dirty="0">
                <a:solidFill>
                  <a:schemeClr val="bg1"/>
                </a:solidFill>
              </a:rPr>
              <a:t>School of Software</a:t>
            </a:r>
            <a:endParaRPr lang="en-US" altLang="zh-CN" sz="3200" dirty="0">
              <a:solidFill>
                <a:schemeClr val="bg1"/>
              </a:solidFill>
            </a:endParaRPr>
          </a:p>
        </p:txBody>
      </p:sp>
      <p:sp>
        <p:nvSpPr>
          <p:cNvPr id="10" name="矩形: 圆角 9"/>
          <p:cNvSpPr/>
          <p:nvPr>
            <p:custDataLst>
              <p:tags r:id="rId5"/>
            </p:custDataLst>
          </p:nvPr>
        </p:nvSpPr>
        <p:spPr>
          <a:xfrm>
            <a:off x="0" y="6662420"/>
            <a:ext cx="12192000" cy="1955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rgbClr val="007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r>
              <a:rPr lang="en-US" altLang="zh-CN">
                <a:solidFill>
                  <a:schemeClr val="accent1"/>
                </a:solidFill>
              </a:rPr>
              <a:t>Concepts of Graph</a:t>
            </a:r>
            <a:endParaRPr lang="en-US" altLang="zh-CN">
              <a:solidFill>
                <a:schemeClr val="accent1"/>
              </a:solidFill>
            </a:endParaRPr>
          </a:p>
        </p:txBody>
      </p:sp>
      <p:sp>
        <p:nvSpPr>
          <p:cNvPr id="250884" name="Rectangle 4"/>
          <p:cNvSpPr>
            <a:spLocks noChangeArrowheads="1"/>
          </p:cNvSpPr>
          <p:nvPr>
            <p:custDataLst>
              <p:tags r:id="rId1"/>
            </p:custDataLst>
          </p:nvPr>
        </p:nvSpPr>
        <p:spPr bwMode="auto">
          <a:xfrm>
            <a:off x="2596515" y="2420938"/>
            <a:ext cx="4680000" cy="719137"/>
          </a:xfrm>
          <a:prstGeom prst="rect">
            <a:avLst/>
          </a:prstGeom>
          <a:solidFill>
            <a:schemeClr val="accent1"/>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solidFill>
                  <a:srgbClr val="FFFFFF"/>
                </a:solidFill>
              </a:rPr>
              <a:t>2. Weight related &amp; sub-graph</a:t>
            </a:r>
            <a:endParaRPr lang="en-US" altLang="zh-CN" sz="2400" b="1" dirty="0">
              <a:solidFill>
                <a:srgbClr val="FFFFFF"/>
              </a:solidFill>
            </a:endParaRPr>
          </a:p>
        </p:txBody>
      </p:sp>
      <p:sp>
        <p:nvSpPr>
          <p:cNvPr id="250885" name="Rectangle 5"/>
          <p:cNvSpPr>
            <a:spLocks noChangeArrowheads="1"/>
          </p:cNvSpPr>
          <p:nvPr>
            <p:custDataLst>
              <p:tags r:id="rId2"/>
            </p:custDataLst>
          </p:nvPr>
        </p:nvSpPr>
        <p:spPr bwMode="auto">
          <a:xfrm>
            <a:off x="1847850" y="1628775"/>
            <a:ext cx="4680000" cy="719138"/>
          </a:xfrm>
          <a:prstGeom prst="rect">
            <a:avLst/>
          </a:prstGeom>
          <a:solidFill>
            <a:schemeClr val="accent1"/>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a:solidFill>
                  <a:srgbClr val="FFFFFF"/>
                </a:solidFill>
              </a:rPr>
              <a:t>1. Categorization</a:t>
            </a:r>
            <a:endParaRPr lang="en-US" altLang="zh-CN" sz="2400" b="1" dirty="0">
              <a:solidFill>
                <a:srgbClr val="FFFFFF"/>
              </a:solidFill>
            </a:endParaRPr>
          </a:p>
        </p:txBody>
      </p:sp>
      <p:sp>
        <p:nvSpPr>
          <p:cNvPr id="250887" name="Rectangle 7"/>
          <p:cNvSpPr>
            <a:spLocks noChangeArrowheads="1"/>
          </p:cNvSpPr>
          <p:nvPr>
            <p:custDataLst>
              <p:tags r:id="rId3"/>
            </p:custDataLst>
          </p:nvPr>
        </p:nvSpPr>
        <p:spPr bwMode="auto">
          <a:xfrm>
            <a:off x="4093845" y="4005263"/>
            <a:ext cx="4680000" cy="719137"/>
          </a:xfrm>
          <a:prstGeom prst="rect">
            <a:avLst/>
          </a:prstGeom>
          <a:solidFill>
            <a:schemeClr val="accent1"/>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FF"/>
                </a:solidFill>
              </a:rPr>
              <a:t>4. Path related</a:t>
            </a:r>
            <a:endParaRPr lang="en-US" altLang="zh-CN" sz="2400" b="1">
              <a:solidFill>
                <a:srgbClr val="FFFFFF"/>
              </a:solidFill>
            </a:endParaRPr>
          </a:p>
        </p:txBody>
      </p:sp>
      <p:sp>
        <p:nvSpPr>
          <p:cNvPr id="250888" name="Rectangle 8"/>
          <p:cNvSpPr>
            <a:spLocks noChangeArrowheads="1"/>
          </p:cNvSpPr>
          <p:nvPr>
            <p:custDataLst>
              <p:tags r:id="rId4"/>
            </p:custDataLst>
          </p:nvPr>
        </p:nvSpPr>
        <p:spPr bwMode="auto">
          <a:xfrm>
            <a:off x="3345180" y="3213100"/>
            <a:ext cx="4680000" cy="719138"/>
          </a:xfrm>
          <a:prstGeom prst="rect">
            <a:avLst/>
          </a:prstGeom>
          <a:solidFill>
            <a:schemeClr val="accent1"/>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FF"/>
                </a:solidFill>
              </a:rPr>
              <a:t>3. Adjacency related</a:t>
            </a:r>
            <a:endParaRPr lang="en-US" altLang="zh-CN" sz="2400" b="1">
              <a:solidFill>
                <a:srgbClr val="FFFFFF"/>
              </a:solidFill>
            </a:endParaRPr>
          </a:p>
        </p:txBody>
      </p:sp>
      <p:sp>
        <p:nvSpPr>
          <p:cNvPr id="250889" name="Rectangle 9"/>
          <p:cNvSpPr>
            <a:spLocks noChangeArrowheads="1"/>
          </p:cNvSpPr>
          <p:nvPr>
            <p:custDataLst>
              <p:tags r:id="rId5"/>
            </p:custDataLst>
          </p:nvPr>
        </p:nvSpPr>
        <p:spPr bwMode="auto">
          <a:xfrm>
            <a:off x="5591175" y="5589588"/>
            <a:ext cx="4680000" cy="719137"/>
          </a:xfrm>
          <a:prstGeom prst="rect">
            <a:avLst/>
          </a:prstGeom>
          <a:solidFill>
            <a:schemeClr val="accent1"/>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FF"/>
                </a:solidFill>
              </a:rPr>
              <a:t>6. Spanning tree &amp; forest</a:t>
            </a:r>
            <a:endParaRPr lang="en-US" altLang="zh-CN" sz="2400" b="1">
              <a:solidFill>
                <a:srgbClr val="FFFFFF"/>
              </a:solidFill>
            </a:endParaRPr>
          </a:p>
        </p:txBody>
      </p:sp>
      <p:sp>
        <p:nvSpPr>
          <p:cNvPr id="250890" name="Rectangle 10"/>
          <p:cNvSpPr>
            <a:spLocks noChangeArrowheads="1"/>
          </p:cNvSpPr>
          <p:nvPr>
            <p:custDataLst>
              <p:tags r:id="rId6"/>
            </p:custDataLst>
          </p:nvPr>
        </p:nvSpPr>
        <p:spPr bwMode="auto">
          <a:xfrm>
            <a:off x="4842510" y="4797425"/>
            <a:ext cx="4680000" cy="719138"/>
          </a:xfrm>
          <a:prstGeom prst="rect">
            <a:avLst/>
          </a:prstGeom>
          <a:solidFill>
            <a:schemeClr val="accent1"/>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FF"/>
                </a:solidFill>
              </a:rPr>
              <a:t>5. Connectivity related</a:t>
            </a:r>
            <a:endParaRPr lang="en-US" altLang="zh-CN" sz="2400" b="1">
              <a:solidFill>
                <a:srgbClr val="FFFF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818515" y="2159000"/>
            <a:ext cx="959866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dirty="0">
                <a:solidFill>
                  <a:srgbClr val="FF0000"/>
                </a:solidFill>
                <a:cs typeface="Times New Roman" panose="02020603050405020304" pitchFamily="18" charset="0"/>
              </a:rPr>
              <a:t>Complete graph (</a:t>
            </a:r>
            <a:r>
              <a:rPr kumimoji="1" lang="zh-CN" altLang="en-US" sz="2400" b="1" dirty="0">
                <a:solidFill>
                  <a:srgbClr val="FF0000"/>
                </a:solidFill>
                <a:cs typeface="Times New Roman" panose="02020603050405020304" pitchFamily="18" charset="0"/>
              </a:rPr>
              <a:t>完全图</a:t>
            </a:r>
            <a:r>
              <a:rPr kumimoji="1" lang="en-US" altLang="zh-CN" sz="2400" b="1" dirty="0">
                <a:solidFill>
                  <a:srgbClr val="FF0000"/>
                </a:solidFill>
                <a:cs typeface="Times New Roman" panose="02020603050405020304" pitchFamily="18" charset="0"/>
              </a:rPr>
              <a:t>)</a:t>
            </a:r>
            <a:r>
              <a:rPr kumimoji="1" lang="zh-CN" altLang="en-US" sz="2400" dirty="0">
                <a:solidFill>
                  <a:srgbClr val="000000"/>
                </a:solidFill>
                <a:cs typeface="Times New Roman" panose="02020603050405020304" pitchFamily="18" charset="0"/>
              </a:rPr>
              <a:t>：有</a:t>
            </a:r>
            <a:r>
              <a:rPr kumimoji="1" lang="en-US" altLang="zh-CN" sz="2400" dirty="0">
                <a:solidFill>
                  <a:srgbClr val="000000"/>
                </a:solidFill>
                <a:cs typeface="Times New Roman" panose="02020603050405020304" pitchFamily="18" charset="0"/>
              </a:rPr>
              <a:t>n(n-1)/2</a:t>
            </a:r>
            <a:r>
              <a:rPr kumimoji="1" lang="zh-CN" altLang="en-US" sz="2400" dirty="0">
                <a:solidFill>
                  <a:srgbClr val="000000"/>
                </a:solidFill>
                <a:cs typeface="Times New Roman" panose="02020603050405020304" pitchFamily="18" charset="0"/>
              </a:rPr>
              <a:t>条边的无向图。</a:t>
            </a:r>
            <a:endParaRPr kumimoji="1" lang="zh-CN" altLang="en-US" sz="2400" dirty="0">
              <a:solidFill>
                <a:srgbClr val="000000"/>
              </a:solidFill>
              <a:cs typeface="Times New Roman" panose="02020603050405020304" pitchFamily="18" charset="0"/>
            </a:endParaRPr>
          </a:p>
          <a:p>
            <a:endParaRPr kumimoji="1" lang="zh-CN" altLang="en-US" sz="2400" dirty="0">
              <a:solidFill>
                <a:srgbClr val="000000"/>
              </a:solidFill>
              <a:cs typeface="Times New Roman" panose="02020603050405020304" pitchFamily="18" charset="0"/>
            </a:endParaRPr>
          </a:p>
          <a:p>
            <a:r>
              <a:rPr kumimoji="1" lang="en-US" altLang="zh-CN" sz="2400" b="1" dirty="0">
                <a:solidFill>
                  <a:srgbClr val="FF0000"/>
                </a:solidFill>
                <a:cs typeface="Times New Roman" panose="02020603050405020304" pitchFamily="18" charset="0"/>
              </a:rPr>
              <a:t>Directed Complete graph (</a:t>
            </a:r>
            <a:r>
              <a:rPr kumimoji="1" lang="zh-CN" altLang="en-US" sz="2400" b="1" dirty="0">
                <a:solidFill>
                  <a:srgbClr val="FF0000"/>
                </a:solidFill>
                <a:cs typeface="Times New Roman" panose="02020603050405020304" pitchFamily="18" charset="0"/>
              </a:rPr>
              <a:t>有向完全图</a:t>
            </a:r>
            <a:r>
              <a:rPr kumimoji="1" lang="en-US" altLang="zh-CN" sz="2400" b="1" dirty="0">
                <a:solidFill>
                  <a:srgbClr val="FF0000"/>
                </a:solidFill>
                <a:cs typeface="Times New Roman" panose="02020603050405020304" pitchFamily="18" charset="0"/>
              </a:rPr>
              <a:t>)</a:t>
            </a:r>
            <a:r>
              <a:rPr kumimoji="1" lang="zh-CN" altLang="en-US" sz="2400" dirty="0">
                <a:solidFill>
                  <a:srgbClr val="000000"/>
                </a:solidFill>
                <a:cs typeface="Times New Roman" panose="02020603050405020304" pitchFamily="18" charset="0"/>
              </a:rPr>
              <a:t>：有</a:t>
            </a:r>
            <a:r>
              <a:rPr kumimoji="1" lang="en-US" altLang="zh-CN" sz="2400" dirty="0">
                <a:solidFill>
                  <a:srgbClr val="000000"/>
                </a:solidFill>
                <a:cs typeface="Times New Roman" panose="02020603050405020304" pitchFamily="18" charset="0"/>
              </a:rPr>
              <a:t>n(n-1)</a:t>
            </a:r>
            <a:r>
              <a:rPr kumimoji="1" lang="zh-CN" altLang="en-US" sz="2400" dirty="0">
                <a:solidFill>
                  <a:srgbClr val="000000"/>
                </a:solidFill>
                <a:cs typeface="Times New Roman" panose="02020603050405020304" pitchFamily="18" charset="0"/>
              </a:rPr>
              <a:t>条弧的有向图。</a:t>
            </a:r>
            <a:endParaRPr kumimoji="1" lang="zh-CN" altLang="en-US" sz="2400" dirty="0">
              <a:solidFill>
                <a:srgbClr val="000000"/>
              </a:solidFill>
              <a:cs typeface="Times New Roman" panose="02020603050405020304" pitchFamily="18" charset="0"/>
            </a:endParaRPr>
          </a:p>
          <a:p>
            <a:endParaRPr kumimoji="1" lang="zh-CN" altLang="en-US" sz="2400" dirty="0">
              <a:solidFill>
                <a:srgbClr val="000000"/>
              </a:solidFill>
              <a:cs typeface="Times New Roman" panose="02020603050405020304" pitchFamily="18" charset="0"/>
            </a:endParaRPr>
          </a:p>
          <a:p>
            <a:r>
              <a:rPr kumimoji="1" lang="en-US" altLang="zh-CN" sz="2400" b="1" dirty="0">
                <a:solidFill>
                  <a:srgbClr val="FF0000"/>
                </a:solidFill>
                <a:cs typeface="Times New Roman" panose="02020603050405020304" pitchFamily="18" charset="0"/>
              </a:rPr>
              <a:t>Sparse Graph (</a:t>
            </a:r>
            <a:r>
              <a:rPr kumimoji="1" lang="zh-CN" altLang="en-US" sz="2400" b="1" dirty="0">
                <a:solidFill>
                  <a:srgbClr val="FF0000"/>
                </a:solidFill>
                <a:cs typeface="Times New Roman" panose="02020603050405020304" pitchFamily="18" charset="0"/>
              </a:rPr>
              <a:t>稀疏图</a:t>
            </a:r>
            <a:r>
              <a:rPr kumimoji="1" lang="en-US" altLang="zh-CN" sz="2400" b="1" dirty="0">
                <a:solidFill>
                  <a:srgbClr val="FF0000"/>
                </a:solidFill>
                <a:cs typeface="Times New Roman" panose="02020603050405020304" pitchFamily="18" charset="0"/>
              </a:rPr>
              <a:t>)</a:t>
            </a:r>
            <a:r>
              <a:rPr kumimoji="1" lang="zh-CN" altLang="en-US" sz="2400" dirty="0">
                <a:solidFill>
                  <a:srgbClr val="000000"/>
                </a:solidFill>
                <a:cs typeface="Times New Roman" panose="02020603050405020304" pitchFamily="18" charset="0"/>
              </a:rPr>
              <a:t>：有很少条边或弧的图</a:t>
            </a:r>
            <a:r>
              <a:rPr kumimoji="1" lang="en-US" altLang="zh-CN" sz="2400" dirty="0">
                <a:solidFill>
                  <a:srgbClr val="000000"/>
                </a:solidFill>
                <a:cs typeface="Times New Roman" panose="02020603050405020304" pitchFamily="18" charset="0"/>
              </a:rPr>
              <a:t>(e &lt; </a:t>
            </a:r>
            <a:r>
              <a:rPr kumimoji="1" lang="en-US" altLang="zh-CN" sz="2400" dirty="0" err="1">
                <a:solidFill>
                  <a:srgbClr val="000000"/>
                </a:solidFill>
                <a:cs typeface="Times New Roman" panose="02020603050405020304" pitchFamily="18" charset="0"/>
              </a:rPr>
              <a:t>nlogn</a:t>
            </a:r>
            <a:r>
              <a:rPr kumimoji="1" lang="en-US" altLang="zh-CN" sz="2400" dirty="0">
                <a:solidFill>
                  <a:srgbClr val="000000"/>
                </a:solidFill>
                <a:cs typeface="Times New Roman" panose="02020603050405020304" pitchFamily="18" charset="0"/>
              </a:rPr>
              <a:t>)</a:t>
            </a:r>
            <a:endParaRPr kumimoji="1" lang="en-US" altLang="zh-CN" sz="2400" dirty="0">
              <a:solidFill>
                <a:srgbClr val="000000"/>
              </a:solidFill>
              <a:cs typeface="Times New Roman" panose="02020603050405020304" pitchFamily="18" charset="0"/>
            </a:endParaRPr>
          </a:p>
          <a:p>
            <a:endParaRPr kumimoji="1" lang="en-US" altLang="zh-CN" sz="2400" dirty="0">
              <a:solidFill>
                <a:srgbClr val="000000"/>
              </a:solidFill>
              <a:cs typeface="Times New Roman" panose="02020603050405020304" pitchFamily="18" charset="0"/>
            </a:endParaRPr>
          </a:p>
          <a:p>
            <a:r>
              <a:rPr kumimoji="1" lang="en-US" altLang="zh-CN" sz="2400" dirty="0">
                <a:solidFill>
                  <a:srgbClr val="FF0000"/>
                </a:solidFill>
                <a:cs typeface="Times New Roman" panose="02020603050405020304" pitchFamily="18" charset="0"/>
              </a:rPr>
              <a:t>Dense Graph </a:t>
            </a:r>
            <a:r>
              <a:rPr kumimoji="1" lang="en-US" altLang="zh-CN" sz="2400" b="1" dirty="0">
                <a:solidFill>
                  <a:srgbClr val="FF0000"/>
                </a:solidFill>
                <a:cs typeface="Times New Roman" panose="02020603050405020304" pitchFamily="18" charset="0"/>
              </a:rPr>
              <a:t>(</a:t>
            </a:r>
            <a:r>
              <a:rPr kumimoji="1" lang="zh-CN" altLang="en-US" sz="2400" b="1" dirty="0">
                <a:solidFill>
                  <a:srgbClr val="FF0000"/>
                </a:solidFill>
                <a:cs typeface="Times New Roman" panose="02020603050405020304" pitchFamily="18" charset="0"/>
              </a:rPr>
              <a:t>稠密图</a:t>
            </a:r>
            <a:r>
              <a:rPr kumimoji="1" lang="en-US" altLang="zh-CN" sz="2400" b="1" dirty="0">
                <a:solidFill>
                  <a:srgbClr val="FF0000"/>
                </a:solidFill>
                <a:cs typeface="Times New Roman" panose="02020603050405020304" pitchFamily="18" charset="0"/>
              </a:rPr>
              <a:t>)</a:t>
            </a:r>
            <a:r>
              <a:rPr kumimoji="1" lang="zh-CN" altLang="en-US" sz="2400" dirty="0">
                <a:solidFill>
                  <a:srgbClr val="000000"/>
                </a:solidFill>
                <a:cs typeface="Times New Roman" panose="02020603050405020304" pitchFamily="18" charset="0"/>
              </a:rPr>
              <a:t>：</a:t>
            </a:r>
            <a:r>
              <a:rPr kumimoji="1" lang="en-US" altLang="zh-CN" sz="2400" dirty="0">
                <a:solidFill>
                  <a:srgbClr val="000000"/>
                </a:solidFill>
                <a:cs typeface="Times New Roman" panose="02020603050405020304" pitchFamily="18" charset="0"/>
              </a:rPr>
              <a:t>(e&gt;=</a:t>
            </a:r>
            <a:r>
              <a:rPr kumimoji="1" lang="en-US" altLang="zh-CN" sz="2400" dirty="0" err="1">
                <a:solidFill>
                  <a:srgbClr val="000000"/>
                </a:solidFill>
                <a:cs typeface="Times New Roman" panose="02020603050405020304" pitchFamily="18" charset="0"/>
              </a:rPr>
              <a:t>nlogn</a:t>
            </a:r>
            <a:r>
              <a:rPr kumimoji="1" lang="en-US" altLang="zh-CN" sz="2400" dirty="0">
                <a:solidFill>
                  <a:srgbClr val="000000"/>
                </a:solidFill>
                <a:cs typeface="Times New Roman" panose="02020603050405020304" pitchFamily="18" charset="0"/>
              </a:rPr>
              <a:t>)</a:t>
            </a:r>
            <a:endParaRPr kumimoji="1" lang="en-US" altLang="zh-CN" sz="2400" dirty="0">
              <a:solidFill>
                <a:srgbClr val="000000"/>
              </a:solidFill>
              <a:cs typeface="Times New Roman" panose="02020603050405020304" pitchFamily="18" charset="0"/>
            </a:endParaRPr>
          </a:p>
        </p:txBody>
      </p:sp>
      <p:sp>
        <p:nvSpPr>
          <p:cNvPr id="5152" name="Rectangle 32"/>
          <p:cNvSpPr>
            <a:spLocks noChangeArrowheads="1"/>
          </p:cNvSpPr>
          <p:nvPr>
            <p:custDataLst>
              <p:tags r:id="rId1"/>
            </p:custDataLst>
          </p:nvPr>
        </p:nvSpPr>
        <p:spPr bwMode="auto">
          <a:xfrm>
            <a:off x="3557588" y="474663"/>
            <a:ext cx="5076825" cy="792162"/>
          </a:xfrm>
          <a:prstGeom prst="rect">
            <a:avLst/>
          </a:prstGeom>
          <a:solidFill>
            <a:schemeClr val="accent1"/>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FF"/>
                </a:solidFill>
              </a:rPr>
              <a:t>1. Categorization</a:t>
            </a:r>
            <a:endParaRPr lang="en-US" altLang="zh-CN" sz="24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wipe(left)">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wipe(left)">
                                      <p:cBhvr>
                                        <p:cTn id="12" dur="500"/>
                                        <p:tgtEl>
                                          <p:spTgt spid="51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animEffect transition="in" filter="wipe(left)">
                                      <p:cBhvr>
                                        <p:cTn id="17" dur="500"/>
                                        <p:tgtEl>
                                          <p:spTgt spid="512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3">
                                            <p:txEl>
                                              <p:pRg st="6" end="6"/>
                                            </p:txEl>
                                          </p:spTgt>
                                        </p:tgtEl>
                                        <p:attrNameLst>
                                          <p:attrName>style.visibility</p:attrName>
                                        </p:attrNameLst>
                                      </p:cBhvr>
                                      <p:to>
                                        <p:strVal val="visible"/>
                                      </p:to>
                                    </p:set>
                                    <p:animEffect transition="in" filter="wipe(left)">
                                      <p:cBhvr>
                                        <p:cTn id="22" dur="500"/>
                                        <p:tgtEl>
                                          <p:spTgt spid="51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Text Box 2"/>
          <p:cNvSpPr txBox="1">
            <a:spLocks noChangeArrowheads="1"/>
          </p:cNvSpPr>
          <p:nvPr/>
        </p:nvSpPr>
        <p:spPr bwMode="auto">
          <a:xfrm>
            <a:off x="1061720" y="2133600"/>
            <a:ext cx="9756140" cy="3364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r>
              <a:rPr kumimoji="1" lang="zh-CN" altLang="en-US" sz="2400" b="1" dirty="0">
                <a:solidFill>
                  <a:srgbClr val="FF0000"/>
                </a:solidFill>
                <a:cs typeface="Times New Roman" panose="02020603050405020304" pitchFamily="18" charset="0"/>
              </a:rPr>
              <a:t>权 </a:t>
            </a:r>
            <a:r>
              <a:rPr kumimoji="1" lang="en-US" altLang="zh-CN" sz="2400" b="1" dirty="0">
                <a:solidFill>
                  <a:srgbClr val="FF0000"/>
                </a:solidFill>
                <a:cs typeface="Times New Roman" panose="02020603050405020304" pitchFamily="18" charset="0"/>
              </a:rPr>
              <a:t>(Weight)</a:t>
            </a:r>
            <a:r>
              <a:rPr kumimoji="1" lang="zh-CN" altLang="en-US" sz="2400" dirty="0">
                <a:solidFill>
                  <a:srgbClr val="000000"/>
                </a:solidFill>
                <a:cs typeface="Times New Roman" panose="02020603050405020304" pitchFamily="18" charset="0"/>
              </a:rPr>
              <a:t>：与图的边或弧相关的数值。</a:t>
            </a:r>
            <a:endParaRPr kumimoji="1" lang="zh-CN" altLang="en-US" sz="2400" dirty="0">
              <a:solidFill>
                <a:srgbClr val="000000"/>
              </a:solidFill>
              <a:cs typeface="Times New Roman" panose="02020603050405020304" pitchFamily="18" charset="0"/>
            </a:endParaRPr>
          </a:p>
          <a:p>
            <a:endParaRPr kumimoji="1" lang="zh-CN" altLang="en-US" sz="2400" dirty="0">
              <a:solidFill>
                <a:srgbClr val="000000"/>
              </a:solidFill>
              <a:cs typeface="Times New Roman" panose="02020603050405020304" pitchFamily="18" charset="0"/>
            </a:endParaRPr>
          </a:p>
          <a:p>
            <a:r>
              <a:rPr kumimoji="1" lang="zh-CN" altLang="en-US" sz="2400" b="1" dirty="0">
                <a:solidFill>
                  <a:srgbClr val="FF0000"/>
                </a:solidFill>
                <a:cs typeface="Times New Roman" panose="02020603050405020304" pitchFamily="18" charset="0"/>
              </a:rPr>
              <a:t>网 </a:t>
            </a:r>
            <a:r>
              <a:rPr kumimoji="1" lang="en-US" altLang="zh-CN" sz="2400" b="1" dirty="0">
                <a:solidFill>
                  <a:srgbClr val="FF0000"/>
                </a:solidFill>
                <a:cs typeface="Times New Roman" panose="02020603050405020304" pitchFamily="18" charset="0"/>
              </a:rPr>
              <a:t>(Network)</a:t>
            </a:r>
            <a:r>
              <a:rPr kumimoji="1" lang="zh-CN" altLang="en-US" sz="2400" dirty="0">
                <a:solidFill>
                  <a:srgbClr val="000000"/>
                </a:solidFill>
                <a:cs typeface="Times New Roman" panose="02020603050405020304" pitchFamily="18" charset="0"/>
              </a:rPr>
              <a:t>：带权的图。</a:t>
            </a:r>
            <a:endParaRPr kumimoji="1" lang="zh-CN" altLang="en-US" sz="2400" dirty="0">
              <a:solidFill>
                <a:srgbClr val="000000"/>
              </a:solidFill>
              <a:cs typeface="Times New Roman" panose="02020603050405020304" pitchFamily="18" charset="0"/>
            </a:endParaRPr>
          </a:p>
          <a:p>
            <a:endParaRPr kumimoji="1" lang="zh-CN" altLang="en-US" sz="2400" dirty="0">
              <a:solidFill>
                <a:srgbClr val="000000"/>
              </a:solidFill>
              <a:cs typeface="Times New Roman" panose="02020603050405020304" pitchFamily="18" charset="0"/>
            </a:endParaRPr>
          </a:p>
          <a:p>
            <a:pPr>
              <a:lnSpc>
                <a:spcPct val="130000"/>
              </a:lnSpc>
            </a:pPr>
            <a:r>
              <a:rPr kumimoji="1" lang="en-US" altLang="zh-CN" sz="2400" b="1" dirty="0" err="1">
                <a:solidFill>
                  <a:srgbClr val="FF0000"/>
                </a:solidFill>
                <a:cs typeface="Times New Roman" panose="02020603050405020304" pitchFamily="18" charset="0"/>
                <a:sym typeface="Symbol" panose="05050102010706020507" pitchFamily="18" charset="2"/>
              </a:rPr>
              <a:t>Subgraph</a:t>
            </a:r>
            <a:r>
              <a:rPr kumimoji="1" lang="en-US" altLang="zh-CN" sz="2400" b="1" dirty="0">
                <a:solidFill>
                  <a:srgbClr val="FF0000"/>
                </a:solidFill>
                <a:cs typeface="Times New Roman" panose="02020603050405020304" pitchFamily="18" charset="0"/>
                <a:sym typeface="Symbol" panose="05050102010706020507" pitchFamily="18" charset="2"/>
              </a:rPr>
              <a:t> (</a:t>
            </a:r>
            <a:r>
              <a:rPr kumimoji="1" lang="zh-CN" altLang="en-US" sz="2400" b="1" dirty="0">
                <a:solidFill>
                  <a:srgbClr val="FF0000"/>
                </a:solidFill>
                <a:cs typeface="Times New Roman" panose="02020603050405020304" pitchFamily="18" charset="0"/>
              </a:rPr>
              <a:t>子图</a:t>
            </a:r>
            <a:r>
              <a:rPr kumimoji="1" lang="en-US" altLang="zh-CN" sz="2400" b="1" dirty="0">
                <a:solidFill>
                  <a:srgbClr val="FF0000"/>
                </a:solidFill>
                <a:cs typeface="Times New Roman" panose="02020603050405020304" pitchFamily="18" charset="0"/>
              </a:rPr>
              <a:t>)</a:t>
            </a:r>
            <a:r>
              <a:rPr kumimoji="1" lang="zh-CN" altLang="en-US" sz="2400" dirty="0">
                <a:solidFill>
                  <a:srgbClr val="000000"/>
                </a:solidFill>
                <a:cs typeface="Times New Roman" panose="02020603050405020304" pitchFamily="18" charset="0"/>
              </a:rPr>
              <a:t>：设两个图</a:t>
            </a:r>
            <a:r>
              <a:rPr kumimoji="1" lang="en-US" altLang="zh-CN" sz="2400" dirty="0">
                <a:solidFill>
                  <a:srgbClr val="000000"/>
                </a:solidFill>
                <a:cs typeface="Times New Roman" panose="02020603050405020304" pitchFamily="18" charset="0"/>
              </a:rPr>
              <a:t>G</a:t>
            </a:r>
            <a:r>
              <a:rPr kumimoji="1" lang="zh-CN" altLang="en-US" sz="2400" dirty="0">
                <a:solidFill>
                  <a:srgbClr val="000000"/>
                </a:solidFill>
                <a:cs typeface="Times New Roman" panose="02020603050405020304" pitchFamily="18" charset="0"/>
              </a:rPr>
              <a:t>＝</a:t>
            </a:r>
            <a:r>
              <a:rPr kumimoji="1" lang="en-US" altLang="zh-CN" sz="2400" dirty="0">
                <a:solidFill>
                  <a:srgbClr val="000000"/>
                </a:solidFill>
                <a:cs typeface="Times New Roman" panose="02020603050405020304" pitchFamily="18" charset="0"/>
              </a:rPr>
              <a:t>(V, {E})</a:t>
            </a:r>
            <a:r>
              <a:rPr kumimoji="1" lang="zh-CN" altLang="en-US" sz="2400" dirty="0">
                <a:solidFill>
                  <a:srgbClr val="000000"/>
                </a:solidFill>
                <a:cs typeface="Times New Roman" panose="02020603050405020304" pitchFamily="18" charset="0"/>
              </a:rPr>
              <a:t>和</a:t>
            </a:r>
            <a:r>
              <a:rPr kumimoji="1" lang="en-US" altLang="zh-CN" sz="2400" dirty="0">
                <a:solidFill>
                  <a:srgbClr val="000000"/>
                </a:solidFill>
                <a:cs typeface="Times New Roman" panose="02020603050405020304" pitchFamily="18" charset="0"/>
              </a:rPr>
              <a:t>G’=(V’,{E’})</a:t>
            </a:r>
            <a:r>
              <a:rPr kumimoji="1" lang="zh-CN" altLang="en-US" sz="2400" dirty="0">
                <a:solidFill>
                  <a:srgbClr val="000000"/>
                </a:solidFill>
                <a:cs typeface="Times New Roman" panose="02020603050405020304" pitchFamily="18" charset="0"/>
              </a:rPr>
              <a:t>，</a:t>
            </a:r>
            <a:endParaRPr kumimoji="1" lang="zh-CN" altLang="en-US" sz="2400" dirty="0">
              <a:solidFill>
                <a:srgbClr val="000000"/>
              </a:solidFill>
              <a:cs typeface="Times New Roman" panose="02020603050405020304" pitchFamily="18" charset="0"/>
            </a:endParaRPr>
          </a:p>
          <a:p>
            <a:pPr>
              <a:lnSpc>
                <a:spcPct val="130000"/>
              </a:lnSpc>
            </a:pPr>
            <a:r>
              <a:rPr kumimoji="1" lang="zh-CN" altLang="en-US" sz="2400" dirty="0">
                <a:solidFill>
                  <a:srgbClr val="000000"/>
                </a:solidFill>
                <a:cs typeface="Times New Roman" panose="02020603050405020304" pitchFamily="18" charset="0"/>
              </a:rPr>
              <a:t> </a:t>
            </a:r>
            <a:r>
              <a:rPr kumimoji="1" lang="en-US" altLang="zh-CN" sz="2400" dirty="0">
                <a:solidFill>
                  <a:srgbClr val="000000"/>
                </a:solidFill>
                <a:cs typeface="Times New Roman" panose="02020603050405020304" pitchFamily="18" charset="0"/>
              </a:rPr>
              <a:t>                              </a:t>
            </a:r>
            <a:r>
              <a:rPr kumimoji="1" lang="zh-CN" altLang="en-US" sz="2400" dirty="0">
                <a:solidFill>
                  <a:srgbClr val="000000"/>
                </a:solidFill>
                <a:cs typeface="Times New Roman" panose="02020603050405020304" pitchFamily="18" charset="0"/>
              </a:rPr>
              <a:t>如果</a:t>
            </a:r>
            <a:r>
              <a:rPr kumimoji="1" lang="en-US" altLang="zh-CN" sz="2400" dirty="0" err="1">
                <a:solidFill>
                  <a:srgbClr val="000000"/>
                </a:solidFill>
                <a:cs typeface="Times New Roman" panose="02020603050405020304" pitchFamily="18" charset="0"/>
              </a:rPr>
              <a:t>V’</a:t>
            </a:r>
            <a:r>
              <a:rPr kumimoji="1" lang="en-US" altLang="zh-CN" sz="2400" dirty="0" err="1">
                <a:solidFill>
                  <a:srgbClr val="000000"/>
                </a:solidFill>
                <a:cs typeface="Times New Roman" panose="02020603050405020304" pitchFamily="18" charset="0"/>
                <a:sym typeface="Symbol" panose="05050102010706020507" pitchFamily="18" charset="2"/>
              </a:rPr>
              <a:t>V</a:t>
            </a:r>
            <a:r>
              <a:rPr kumimoji="1" lang="zh-CN" altLang="en-US" sz="2400" dirty="0">
                <a:solidFill>
                  <a:srgbClr val="000000"/>
                </a:solidFill>
                <a:cs typeface="Times New Roman" panose="02020603050405020304" pitchFamily="18" charset="0"/>
                <a:sym typeface="Symbol" panose="05050102010706020507" pitchFamily="18" charset="2"/>
              </a:rPr>
              <a:t>且 </a:t>
            </a:r>
            <a:r>
              <a:rPr kumimoji="1" lang="en-US" altLang="zh-CN" sz="2400" dirty="0">
                <a:solidFill>
                  <a:srgbClr val="000000"/>
                </a:solidFill>
                <a:cs typeface="Times New Roman" panose="02020603050405020304" pitchFamily="18" charset="0"/>
                <a:sym typeface="Symbol" panose="05050102010706020507" pitchFamily="18" charset="2"/>
              </a:rPr>
              <a:t>&amp; E’ E</a:t>
            </a:r>
            <a:r>
              <a:rPr kumimoji="1" lang="zh-CN" altLang="en-US" sz="2400" dirty="0">
                <a:solidFill>
                  <a:srgbClr val="000000"/>
                </a:solidFill>
                <a:cs typeface="Times New Roman" panose="02020603050405020304" pitchFamily="18" charset="0"/>
                <a:sym typeface="Symbol" panose="05050102010706020507" pitchFamily="18" charset="2"/>
              </a:rPr>
              <a:t>，则称</a:t>
            </a:r>
            <a:r>
              <a:rPr kumimoji="1" lang="en-US" altLang="zh-CN" sz="2400" dirty="0">
                <a:solidFill>
                  <a:srgbClr val="000000"/>
                </a:solidFill>
                <a:cs typeface="Times New Roman" panose="02020603050405020304" pitchFamily="18" charset="0"/>
                <a:sym typeface="Symbol" panose="05050102010706020507" pitchFamily="18" charset="2"/>
              </a:rPr>
              <a:t>G’</a:t>
            </a:r>
            <a:r>
              <a:rPr kumimoji="1" lang="zh-CN" altLang="en-US" sz="2400" dirty="0">
                <a:solidFill>
                  <a:srgbClr val="000000"/>
                </a:solidFill>
                <a:cs typeface="Times New Roman" panose="02020603050405020304" pitchFamily="18" charset="0"/>
                <a:sym typeface="Symbol" panose="05050102010706020507" pitchFamily="18" charset="2"/>
              </a:rPr>
              <a:t>为</a:t>
            </a:r>
            <a:r>
              <a:rPr kumimoji="1" lang="en-US" altLang="zh-CN" sz="2400" dirty="0">
                <a:solidFill>
                  <a:srgbClr val="000000"/>
                </a:solidFill>
                <a:cs typeface="Times New Roman" panose="02020603050405020304" pitchFamily="18" charset="0"/>
                <a:sym typeface="Symbol" panose="05050102010706020507" pitchFamily="18" charset="2"/>
              </a:rPr>
              <a:t>G</a:t>
            </a:r>
            <a:r>
              <a:rPr kumimoji="1" lang="zh-CN" altLang="en-US" sz="2400" dirty="0">
                <a:solidFill>
                  <a:srgbClr val="000000"/>
                </a:solidFill>
                <a:cs typeface="Times New Roman" panose="02020603050405020304" pitchFamily="18" charset="0"/>
                <a:sym typeface="Symbol" panose="05050102010706020507" pitchFamily="18" charset="2"/>
              </a:rPr>
              <a:t>的子图。</a:t>
            </a:r>
            <a:endParaRPr kumimoji="1" lang="zh-CN" altLang="en-US" sz="2400" dirty="0">
              <a:solidFill>
                <a:srgbClr val="000000"/>
              </a:solidFill>
              <a:cs typeface="Times New Roman" panose="02020603050405020304" pitchFamily="18" charset="0"/>
              <a:sym typeface="Symbol" panose="05050102010706020507" pitchFamily="18" charset="2"/>
            </a:endParaRPr>
          </a:p>
        </p:txBody>
      </p:sp>
      <p:sp>
        <p:nvSpPr>
          <p:cNvPr id="251909" name="Rectangle 5"/>
          <p:cNvSpPr>
            <a:spLocks noChangeArrowheads="1"/>
          </p:cNvSpPr>
          <p:nvPr>
            <p:custDataLst>
              <p:tags r:id="rId1"/>
            </p:custDataLst>
          </p:nvPr>
        </p:nvSpPr>
        <p:spPr bwMode="auto">
          <a:xfrm>
            <a:off x="3557588" y="476250"/>
            <a:ext cx="5076825" cy="792163"/>
          </a:xfrm>
          <a:prstGeom prst="rect">
            <a:avLst/>
          </a:prstGeom>
          <a:solidFill>
            <a:schemeClr val="accent1"/>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FF"/>
                </a:solidFill>
              </a:rPr>
              <a:t>2. Weight related &amp; sub-graph</a:t>
            </a:r>
            <a:endParaRPr lang="en-US" altLang="zh-CN" sz="24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1906">
                                            <p:txEl>
                                              <p:pRg st="0" end="0"/>
                                            </p:txEl>
                                          </p:spTgt>
                                        </p:tgtEl>
                                        <p:attrNameLst>
                                          <p:attrName>style.visibility</p:attrName>
                                        </p:attrNameLst>
                                      </p:cBhvr>
                                      <p:to>
                                        <p:strVal val="visible"/>
                                      </p:to>
                                    </p:set>
                                    <p:animEffect transition="in" filter="wipe(left)">
                                      <p:cBhvr>
                                        <p:cTn id="7" dur="500"/>
                                        <p:tgtEl>
                                          <p:spTgt spid="2519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1906">
                                            <p:txEl>
                                              <p:pRg st="2" end="2"/>
                                            </p:txEl>
                                          </p:spTgt>
                                        </p:tgtEl>
                                        <p:attrNameLst>
                                          <p:attrName>style.visibility</p:attrName>
                                        </p:attrNameLst>
                                      </p:cBhvr>
                                      <p:to>
                                        <p:strVal val="visible"/>
                                      </p:to>
                                    </p:set>
                                    <p:animEffect transition="in" filter="wipe(left)">
                                      <p:cBhvr>
                                        <p:cTn id="12" dur="500"/>
                                        <p:tgtEl>
                                          <p:spTgt spid="25190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1906">
                                            <p:txEl>
                                              <p:pRg st="4" end="4"/>
                                            </p:txEl>
                                          </p:spTgt>
                                        </p:tgtEl>
                                        <p:attrNameLst>
                                          <p:attrName>style.visibility</p:attrName>
                                        </p:attrNameLst>
                                      </p:cBhvr>
                                      <p:to>
                                        <p:strVal val="visible"/>
                                      </p:to>
                                    </p:set>
                                    <p:animEffect transition="in" filter="wipe(left)">
                                      <p:cBhvr>
                                        <p:cTn id="17" dur="500"/>
                                        <p:tgtEl>
                                          <p:spTgt spid="25190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1906">
                                            <p:txEl>
                                              <p:pRg st="5" end="5"/>
                                            </p:txEl>
                                          </p:spTgt>
                                        </p:tgtEl>
                                        <p:attrNameLst>
                                          <p:attrName>style.visibility</p:attrName>
                                        </p:attrNameLst>
                                      </p:cBhvr>
                                      <p:to>
                                        <p:strVal val="visible"/>
                                      </p:to>
                                    </p:set>
                                    <p:animEffect transition="in" filter="wipe(left)">
                                      <p:cBhvr>
                                        <p:cTn id="22" dur="500"/>
                                        <p:tgtEl>
                                          <p:spTgt spid="2519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Text Box 2"/>
          <p:cNvSpPr txBox="1">
            <a:spLocks noChangeArrowheads="1"/>
          </p:cNvSpPr>
          <p:nvPr/>
        </p:nvSpPr>
        <p:spPr bwMode="auto">
          <a:xfrm>
            <a:off x="692785" y="1558290"/>
            <a:ext cx="10605770" cy="3990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a:lnSpc>
                <a:spcPct val="140000"/>
              </a:lnSpc>
            </a:pPr>
            <a:r>
              <a:rPr kumimoji="1" lang="en-US" altLang="zh-CN" sz="2400" b="1" dirty="0">
                <a:solidFill>
                  <a:srgbClr val="FF0000"/>
                </a:solidFill>
                <a:cs typeface="Times New Roman" panose="02020603050405020304" pitchFamily="18" charset="0"/>
                <a:sym typeface="Symbol" panose="05050102010706020507" pitchFamily="18" charset="2"/>
              </a:rPr>
              <a:t>Adjacent(</a:t>
            </a:r>
            <a:r>
              <a:rPr kumimoji="1" lang="zh-CN" altLang="en-US" sz="2400" b="1" dirty="0">
                <a:solidFill>
                  <a:srgbClr val="FF0000"/>
                </a:solidFill>
                <a:cs typeface="Times New Roman" panose="02020603050405020304" pitchFamily="18" charset="0"/>
                <a:sym typeface="Symbol" panose="05050102010706020507" pitchFamily="18" charset="2"/>
              </a:rPr>
              <a:t>邻接点</a:t>
            </a:r>
            <a:r>
              <a:rPr kumimoji="1" lang="en-US" altLang="zh-CN" sz="2400" b="1" dirty="0">
                <a:solidFill>
                  <a:srgbClr val="FF0000"/>
                </a:solidFill>
                <a:cs typeface="Times New Roman" panose="02020603050405020304" pitchFamily="18" charset="0"/>
                <a:sym typeface="Symbol" panose="05050102010706020507" pitchFamily="18" charset="2"/>
              </a:rPr>
              <a:t>)</a:t>
            </a:r>
            <a:r>
              <a:rPr kumimoji="1" lang="zh-CN" altLang="en-US" sz="2400" dirty="0">
                <a:solidFill>
                  <a:schemeClr val="tx1"/>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对于无向图</a:t>
            </a:r>
            <a:r>
              <a:rPr kumimoji="1" lang="en-US" altLang="zh-CN" sz="2400" dirty="0">
                <a:solidFill>
                  <a:srgbClr val="000000"/>
                </a:solidFill>
                <a:cs typeface="Times New Roman" panose="02020603050405020304" pitchFamily="18" charset="0"/>
                <a:sym typeface="Symbol" panose="05050102010706020507" pitchFamily="18" charset="2"/>
              </a:rPr>
              <a:t>G</a:t>
            </a:r>
            <a:r>
              <a:rPr kumimoji="1" lang="zh-CN" altLang="en-US" sz="2400" dirty="0">
                <a:solidFill>
                  <a:srgbClr val="000000"/>
                </a:solidFill>
                <a:cs typeface="Times New Roman" panose="02020603050405020304" pitchFamily="18" charset="0"/>
                <a:sym typeface="Symbol" panose="05050102010706020507" pitchFamily="18" charset="2"/>
              </a:rPr>
              <a:t>＝</a:t>
            </a:r>
            <a:r>
              <a:rPr kumimoji="1" lang="en-US" altLang="zh-CN" sz="2400" dirty="0">
                <a:solidFill>
                  <a:srgbClr val="000000"/>
                </a:solidFill>
                <a:cs typeface="Times New Roman" panose="02020603050405020304" pitchFamily="18" charset="0"/>
                <a:sym typeface="Symbol" panose="05050102010706020507" pitchFamily="18" charset="2"/>
              </a:rPr>
              <a:t>(V,{E})</a:t>
            </a:r>
            <a:r>
              <a:rPr kumimoji="1" lang="zh-CN" altLang="en-US" sz="2400" dirty="0">
                <a:solidFill>
                  <a:srgbClr val="000000"/>
                </a:solidFill>
                <a:cs typeface="Times New Roman" panose="02020603050405020304" pitchFamily="18" charset="0"/>
                <a:sym typeface="Symbol" panose="05050102010706020507" pitchFamily="18" charset="2"/>
              </a:rPr>
              <a:t>，如果边</a:t>
            </a:r>
            <a:r>
              <a:rPr kumimoji="1" lang="en-US" altLang="zh-CN" sz="2400" dirty="0">
                <a:solidFill>
                  <a:srgbClr val="000000"/>
                </a:solidFill>
                <a:cs typeface="Times New Roman" panose="02020603050405020304" pitchFamily="18" charset="0"/>
                <a:sym typeface="Symbol" panose="05050102010706020507" pitchFamily="18" charset="2"/>
              </a:rPr>
              <a:t>(v, w)E</a:t>
            </a:r>
            <a:r>
              <a:rPr kumimoji="1" lang="zh-CN" altLang="en-US" sz="2400" dirty="0">
                <a:solidFill>
                  <a:srgbClr val="000000"/>
                </a:solidFill>
                <a:cs typeface="Times New Roman" panose="02020603050405020304" pitchFamily="18" charset="0"/>
                <a:sym typeface="Symbol" panose="05050102010706020507" pitchFamily="18" charset="2"/>
              </a:rPr>
              <a:t>，则称顶点</a:t>
            </a:r>
            <a:r>
              <a:rPr kumimoji="1" lang="en-US" altLang="zh-CN" sz="2400" dirty="0">
                <a:solidFill>
                  <a:srgbClr val="000000"/>
                </a:solidFill>
                <a:cs typeface="Times New Roman" panose="02020603050405020304" pitchFamily="18" charset="0"/>
                <a:sym typeface="Symbol" panose="05050102010706020507" pitchFamily="18" charset="2"/>
              </a:rPr>
              <a:t>v</a:t>
            </a:r>
            <a:r>
              <a:rPr kumimoji="1" lang="zh-CN" altLang="en-US" sz="2400" dirty="0">
                <a:solidFill>
                  <a:srgbClr val="000000"/>
                </a:solidFill>
                <a:cs typeface="Times New Roman" panose="02020603050405020304" pitchFamily="18" charset="0"/>
                <a:sym typeface="Symbol" panose="05050102010706020507" pitchFamily="18" charset="2"/>
              </a:rPr>
              <a:t>和</a:t>
            </a:r>
            <a:r>
              <a:rPr kumimoji="1" lang="en-US" altLang="zh-CN" sz="2400" dirty="0">
                <a:solidFill>
                  <a:srgbClr val="000000"/>
                </a:solidFill>
                <a:cs typeface="Times New Roman" panose="02020603050405020304" pitchFamily="18" charset="0"/>
                <a:sym typeface="Symbol" panose="05050102010706020507" pitchFamily="18" charset="2"/>
              </a:rPr>
              <a:t>w</a:t>
            </a:r>
            <a:r>
              <a:rPr kumimoji="1" lang="zh-CN" altLang="en-US" sz="2400" dirty="0">
                <a:solidFill>
                  <a:srgbClr val="FF0000"/>
                </a:solidFill>
                <a:cs typeface="Times New Roman" panose="02020603050405020304" pitchFamily="18" charset="0"/>
                <a:sym typeface="Symbol" panose="05050102010706020507" pitchFamily="18" charset="2"/>
              </a:rPr>
              <a:t>互为邻接点</a:t>
            </a:r>
            <a:r>
              <a:rPr kumimoji="1" lang="zh-CN" altLang="en-US" sz="2400" dirty="0">
                <a:solidFill>
                  <a:srgbClr val="000000"/>
                </a:solidFill>
                <a:cs typeface="Times New Roman" panose="02020603050405020304" pitchFamily="18" charset="0"/>
                <a:sym typeface="Symbol" panose="05050102010706020507" pitchFamily="18" charset="2"/>
              </a:rPr>
              <a:t>；边</a:t>
            </a:r>
            <a:r>
              <a:rPr kumimoji="1" lang="en-US" altLang="zh-CN" sz="2400" dirty="0">
                <a:solidFill>
                  <a:srgbClr val="000000"/>
                </a:solidFill>
                <a:cs typeface="Times New Roman" panose="02020603050405020304" pitchFamily="18" charset="0"/>
                <a:sym typeface="Symbol" panose="05050102010706020507" pitchFamily="18" charset="2"/>
              </a:rPr>
              <a:t>(v, w)</a:t>
            </a:r>
            <a:r>
              <a:rPr kumimoji="1" lang="zh-CN" altLang="en-US" sz="2400" dirty="0">
                <a:solidFill>
                  <a:srgbClr val="000000"/>
                </a:solidFill>
                <a:cs typeface="Times New Roman" panose="02020603050405020304" pitchFamily="18" charset="0"/>
                <a:sym typeface="Symbol" panose="05050102010706020507" pitchFamily="18" charset="2"/>
              </a:rPr>
              <a:t>依附于</a:t>
            </a:r>
            <a:r>
              <a:rPr kumimoji="1" lang="en-US" altLang="zh-CN" sz="2400" dirty="0">
                <a:solidFill>
                  <a:srgbClr val="000000"/>
                </a:solidFill>
                <a:cs typeface="Times New Roman" panose="02020603050405020304" pitchFamily="18" charset="0"/>
                <a:sym typeface="Symbol" panose="05050102010706020507" pitchFamily="18" charset="2"/>
              </a:rPr>
              <a:t>(Incident)</a:t>
            </a:r>
            <a:r>
              <a:rPr kumimoji="1" lang="zh-CN" altLang="en-US" sz="2400" dirty="0">
                <a:solidFill>
                  <a:srgbClr val="000000"/>
                </a:solidFill>
                <a:cs typeface="Times New Roman" panose="02020603050405020304" pitchFamily="18" charset="0"/>
                <a:sym typeface="Symbol" panose="05050102010706020507" pitchFamily="18" charset="2"/>
              </a:rPr>
              <a:t>顶点</a:t>
            </a:r>
            <a:r>
              <a:rPr kumimoji="1" lang="en-US" altLang="zh-CN" sz="2400" dirty="0">
                <a:solidFill>
                  <a:srgbClr val="000000"/>
                </a:solidFill>
                <a:cs typeface="Times New Roman" panose="02020603050405020304" pitchFamily="18" charset="0"/>
                <a:sym typeface="Symbol" panose="05050102010706020507" pitchFamily="18" charset="2"/>
              </a:rPr>
              <a:t>v</a:t>
            </a:r>
            <a:r>
              <a:rPr kumimoji="1" lang="zh-CN" altLang="en-US" sz="2400" dirty="0">
                <a:solidFill>
                  <a:srgbClr val="000000"/>
                </a:solidFill>
                <a:cs typeface="Times New Roman" panose="02020603050405020304" pitchFamily="18" charset="0"/>
                <a:sym typeface="Symbol" panose="05050102010706020507" pitchFamily="18" charset="2"/>
              </a:rPr>
              <a:t>和</a:t>
            </a:r>
            <a:r>
              <a:rPr kumimoji="1" lang="en-US" altLang="zh-CN" sz="2400" dirty="0">
                <a:solidFill>
                  <a:srgbClr val="000000"/>
                </a:solidFill>
                <a:cs typeface="Times New Roman" panose="02020603050405020304" pitchFamily="18" charset="0"/>
                <a:sym typeface="Symbol" panose="05050102010706020507" pitchFamily="18" charset="2"/>
              </a:rPr>
              <a:t>w</a:t>
            </a:r>
            <a:r>
              <a:rPr kumimoji="1" lang="zh-CN" altLang="en-US" sz="2400" dirty="0">
                <a:solidFill>
                  <a:srgbClr val="000000"/>
                </a:solidFill>
                <a:cs typeface="Times New Roman" panose="02020603050405020304" pitchFamily="18" charset="0"/>
                <a:sym typeface="Symbol" panose="05050102010706020507" pitchFamily="18" charset="2"/>
              </a:rPr>
              <a:t>，或者说，</a:t>
            </a:r>
            <a:r>
              <a:rPr kumimoji="1" lang="en-US" altLang="zh-CN" sz="2400" dirty="0">
                <a:solidFill>
                  <a:srgbClr val="000000"/>
                </a:solidFill>
                <a:cs typeface="Times New Roman" panose="02020603050405020304" pitchFamily="18" charset="0"/>
                <a:sym typeface="Symbol" panose="05050102010706020507" pitchFamily="18" charset="2"/>
              </a:rPr>
              <a:t>v</a:t>
            </a:r>
            <a:r>
              <a:rPr kumimoji="1" lang="zh-CN" altLang="en-US" sz="2400" dirty="0">
                <a:solidFill>
                  <a:srgbClr val="000000"/>
                </a:solidFill>
                <a:cs typeface="Times New Roman" panose="02020603050405020304" pitchFamily="18" charset="0"/>
                <a:sym typeface="Symbol" panose="05050102010706020507" pitchFamily="18" charset="2"/>
              </a:rPr>
              <a:t>和</a:t>
            </a:r>
            <a:r>
              <a:rPr kumimoji="1" lang="en-US" altLang="zh-CN" sz="2400" dirty="0">
                <a:solidFill>
                  <a:srgbClr val="000000"/>
                </a:solidFill>
                <a:cs typeface="Times New Roman" panose="02020603050405020304" pitchFamily="18" charset="0"/>
                <a:sym typeface="Symbol" panose="05050102010706020507" pitchFamily="18" charset="2"/>
              </a:rPr>
              <a:t>w</a:t>
            </a:r>
            <a:r>
              <a:rPr kumimoji="1" lang="zh-CN" altLang="en-US" sz="2400" dirty="0">
                <a:solidFill>
                  <a:srgbClr val="000000"/>
                </a:solidFill>
                <a:cs typeface="Times New Roman" panose="02020603050405020304" pitchFamily="18" charset="0"/>
                <a:sym typeface="Symbol" panose="05050102010706020507" pitchFamily="18" charset="2"/>
              </a:rPr>
              <a:t>相关联。</a:t>
            </a:r>
            <a:endParaRPr kumimoji="1" lang="zh-CN" altLang="en-US" sz="2400" dirty="0">
              <a:solidFill>
                <a:srgbClr val="000000"/>
              </a:solidFill>
              <a:cs typeface="Times New Roman" panose="02020603050405020304" pitchFamily="18" charset="0"/>
              <a:sym typeface="Symbol" panose="05050102010706020507" pitchFamily="18" charset="2"/>
            </a:endParaRPr>
          </a:p>
          <a:p>
            <a:pPr>
              <a:lnSpc>
                <a:spcPct val="120000"/>
              </a:lnSpc>
            </a:pPr>
            <a:endParaRPr kumimoji="1" lang="zh-CN" altLang="en-US" sz="2400" dirty="0">
              <a:solidFill>
                <a:srgbClr val="000000"/>
              </a:solidFill>
              <a:cs typeface="Times New Roman" panose="02020603050405020304" pitchFamily="18" charset="0"/>
              <a:sym typeface="Symbol" panose="05050102010706020507" pitchFamily="18" charset="2"/>
            </a:endParaRPr>
          </a:p>
          <a:p>
            <a:pPr>
              <a:lnSpc>
                <a:spcPct val="120000"/>
              </a:lnSpc>
            </a:pPr>
            <a:r>
              <a:rPr kumimoji="1" lang="en-US" altLang="zh-CN" sz="2400" b="1" dirty="0">
                <a:solidFill>
                  <a:srgbClr val="FF0000"/>
                </a:solidFill>
                <a:cs typeface="Times New Roman" panose="02020603050405020304" pitchFamily="18" charset="0"/>
                <a:sym typeface="Symbol" panose="05050102010706020507" pitchFamily="18" charset="2"/>
              </a:rPr>
              <a:t>Degree (</a:t>
            </a:r>
            <a:r>
              <a:rPr kumimoji="1" lang="zh-CN" altLang="en-US" sz="2400" b="1" dirty="0">
                <a:solidFill>
                  <a:srgbClr val="FF0000"/>
                </a:solidFill>
                <a:cs typeface="Times New Roman" panose="02020603050405020304" pitchFamily="18" charset="0"/>
                <a:sym typeface="Symbol" panose="05050102010706020507" pitchFamily="18" charset="2"/>
              </a:rPr>
              <a:t>顶点的度</a:t>
            </a:r>
            <a:r>
              <a:rPr kumimoji="1" lang="en-US" altLang="zh-CN" sz="2400" b="1" dirty="0">
                <a:solidFill>
                  <a:srgbClr val="FF0000"/>
                </a:solidFill>
                <a:cs typeface="Times New Roman" panose="02020603050405020304" pitchFamily="18" charset="0"/>
                <a:sym typeface="Symbol" panose="05050102010706020507" pitchFamily="18" charset="2"/>
              </a:rPr>
              <a:t>D)</a:t>
            </a:r>
            <a:r>
              <a:rPr kumimoji="1" lang="en-US" altLang="zh-CN" sz="2400" dirty="0">
                <a:solidFill>
                  <a:schemeClr val="tx1"/>
                </a:solidFill>
                <a:cs typeface="Times New Roman" panose="02020603050405020304" pitchFamily="18" charset="0"/>
                <a:sym typeface="Symbol" panose="05050102010706020507" pitchFamily="18" charset="2"/>
              </a:rPr>
              <a:t> </a:t>
            </a:r>
            <a:r>
              <a:rPr kumimoji="1" lang="zh-CN" altLang="en-US" sz="2400" dirty="0">
                <a:solidFill>
                  <a:schemeClr val="tx1"/>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和该顶点相关联的边的数目。</a:t>
            </a:r>
            <a:endParaRPr kumimoji="1" lang="zh-CN" altLang="en-US" sz="2400" dirty="0">
              <a:solidFill>
                <a:srgbClr val="000000"/>
              </a:solidFill>
              <a:cs typeface="Times New Roman" panose="02020603050405020304" pitchFamily="18" charset="0"/>
              <a:sym typeface="Symbol" panose="05050102010706020507" pitchFamily="18" charset="2"/>
            </a:endParaRPr>
          </a:p>
          <a:p>
            <a:pPr>
              <a:lnSpc>
                <a:spcPct val="120000"/>
              </a:lnSpc>
            </a:pPr>
            <a:endParaRPr kumimoji="1" lang="zh-CN" altLang="en-US" sz="2400" dirty="0">
              <a:solidFill>
                <a:srgbClr val="000000"/>
              </a:solidFill>
              <a:cs typeface="Times New Roman" panose="02020603050405020304" pitchFamily="18" charset="0"/>
              <a:sym typeface="Symbol" panose="05050102010706020507" pitchFamily="18" charset="2"/>
            </a:endParaRPr>
          </a:p>
          <a:p>
            <a:pPr>
              <a:lnSpc>
                <a:spcPct val="120000"/>
              </a:lnSpc>
            </a:pPr>
            <a:r>
              <a:rPr kumimoji="1" lang="en-US" altLang="zh-CN" sz="2400" b="1" dirty="0" err="1">
                <a:solidFill>
                  <a:srgbClr val="FF0000"/>
                </a:solidFill>
                <a:cs typeface="Times New Roman" panose="02020603050405020304" pitchFamily="18" charset="0"/>
                <a:sym typeface="Symbol" panose="05050102010706020507" pitchFamily="18" charset="2"/>
              </a:rPr>
              <a:t>OutDegree</a:t>
            </a:r>
            <a:r>
              <a:rPr kumimoji="1" lang="en-US" altLang="zh-CN" sz="2400" b="1" dirty="0">
                <a:solidFill>
                  <a:srgbClr val="FF0000"/>
                </a:solidFill>
                <a:cs typeface="Times New Roman" panose="02020603050405020304" pitchFamily="18" charset="0"/>
                <a:sym typeface="Symbol" panose="05050102010706020507" pitchFamily="18" charset="2"/>
              </a:rPr>
              <a:t> (</a:t>
            </a:r>
            <a:r>
              <a:rPr kumimoji="1" lang="zh-CN" altLang="en-US" sz="2400" b="1" dirty="0">
                <a:solidFill>
                  <a:srgbClr val="FF0000"/>
                </a:solidFill>
                <a:cs typeface="Times New Roman" panose="02020603050405020304" pitchFamily="18" charset="0"/>
                <a:sym typeface="Symbol" panose="05050102010706020507" pitchFamily="18" charset="2"/>
              </a:rPr>
              <a:t>顶点的出度</a:t>
            </a:r>
            <a:r>
              <a:rPr kumimoji="1" lang="en-US" altLang="zh-CN" sz="2400" b="1" dirty="0">
                <a:solidFill>
                  <a:srgbClr val="FF0000"/>
                </a:solidFill>
                <a:cs typeface="Times New Roman" panose="02020603050405020304" pitchFamily="18" charset="0"/>
                <a:sym typeface="Symbol" panose="05050102010706020507" pitchFamily="18" charset="2"/>
              </a:rPr>
              <a:t>OD)</a:t>
            </a:r>
            <a:r>
              <a:rPr kumimoji="1" lang="en-US" altLang="zh-CN" sz="2400" dirty="0">
                <a:solidFill>
                  <a:schemeClr val="tx1"/>
                </a:solidFill>
                <a:cs typeface="Times New Roman" panose="02020603050405020304" pitchFamily="18" charset="0"/>
                <a:sym typeface="Symbol" panose="05050102010706020507" pitchFamily="18" charset="2"/>
              </a:rPr>
              <a:t> </a:t>
            </a:r>
            <a:r>
              <a:rPr kumimoji="1" lang="zh-CN" altLang="en-US" sz="2400" dirty="0">
                <a:solidFill>
                  <a:schemeClr val="tx1"/>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以该顶点为弧尾的弧的数目。</a:t>
            </a:r>
            <a:endParaRPr kumimoji="1" lang="zh-CN" altLang="en-US" sz="2400" dirty="0">
              <a:solidFill>
                <a:srgbClr val="000000"/>
              </a:solidFill>
              <a:cs typeface="Times New Roman" panose="02020603050405020304" pitchFamily="18" charset="0"/>
              <a:sym typeface="Symbol" panose="05050102010706020507" pitchFamily="18" charset="2"/>
            </a:endParaRPr>
          </a:p>
          <a:p>
            <a:pPr>
              <a:lnSpc>
                <a:spcPct val="120000"/>
              </a:lnSpc>
            </a:pPr>
            <a:endParaRPr kumimoji="1" lang="zh-CN" altLang="en-US" sz="2400" dirty="0">
              <a:solidFill>
                <a:srgbClr val="000000"/>
              </a:solidFill>
              <a:cs typeface="Times New Roman" panose="02020603050405020304" pitchFamily="18" charset="0"/>
              <a:sym typeface="Symbol" panose="05050102010706020507" pitchFamily="18" charset="2"/>
            </a:endParaRPr>
          </a:p>
          <a:p>
            <a:pPr>
              <a:lnSpc>
                <a:spcPct val="120000"/>
              </a:lnSpc>
            </a:pPr>
            <a:r>
              <a:rPr kumimoji="1" lang="en-US" altLang="zh-CN" sz="2400" b="1" dirty="0" err="1">
                <a:solidFill>
                  <a:srgbClr val="FF0000"/>
                </a:solidFill>
                <a:cs typeface="Times New Roman" panose="02020603050405020304" pitchFamily="18" charset="0"/>
                <a:sym typeface="Symbol" panose="05050102010706020507" pitchFamily="18" charset="2"/>
              </a:rPr>
              <a:t>InDegree</a:t>
            </a:r>
            <a:r>
              <a:rPr kumimoji="1" lang="en-US" altLang="zh-CN" sz="2400" b="1" dirty="0">
                <a:solidFill>
                  <a:srgbClr val="FF0000"/>
                </a:solidFill>
                <a:cs typeface="Times New Roman" panose="02020603050405020304" pitchFamily="18" charset="0"/>
                <a:sym typeface="Symbol" panose="05050102010706020507" pitchFamily="18" charset="2"/>
              </a:rPr>
              <a:t> (</a:t>
            </a:r>
            <a:r>
              <a:rPr kumimoji="1" lang="zh-CN" altLang="en-US" sz="2400" b="1" dirty="0">
                <a:solidFill>
                  <a:srgbClr val="FF0000"/>
                </a:solidFill>
                <a:cs typeface="Times New Roman" panose="02020603050405020304" pitchFamily="18" charset="0"/>
                <a:sym typeface="Symbol" panose="05050102010706020507" pitchFamily="18" charset="2"/>
              </a:rPr>
              <a:t>顶点的入度</a:t>
            </a:r>
            <a:r>
              <a:rPr kumimoji="1" lang="en-US" altLang="zh-CN" sz="2400" b="1" dirty="0">
                <a:solidFill>
                  <a:srgbClr val="FF0000"/>
                </a:solidFill>
                <a:cs typeface="Times New Roman" panose="02020603050405020304" pitchFamily="18" charset="0"/>
                <a:sym typeface="Symbol" panose="05050102010706020507" pitchFamily="18" charset="2"/>
              </a:rPr>
              <a:t>ID) </a:t>
            </a:r>
            <a:r>
              <a:rPr kumimoji="1" lang="zh-CN" altLang="en-US" sz="2400" dirty="0">
                <a:solidFill>
                  <a:srgbClr val="000000"/>
                </a:solidFill>
                <a:cs typeface="Times New Roman" panose="02020603050405020304" pitchFamily="18" charset="0"/>
                <a:sym typeface="Symbol" panose="05050102010706020507" pitchFamily="18" charset="2"/>
              </a:rPr>
              <a:t>：以该顶点为弧头的弧的数目。</a:t>
            </a:r>
            <a:endParaRPr kumimoji="1" lang="zh-CN" altLang="en-US" sz="2400" dirty="0">
              <a:solidFill>
                <a:srgbClr val="000000"/>
              </a:solidFill>
              <a:cs typeface="Times New Roman" panose="02020603050405020304" pitchFamily="18" charset="0"/>
              <a:sym typeface="Symbol" panose="05050102010706020507" pitchFamily="18" charset="2"/>
            </a:endParaRPr>
          </a:p>
        </p:txBody>
      </p:sp>
      <p:sp>
        <p:nvSpPr>
          <p:cNvPr id="252931" name="Rectangle 3"/>
          <p:cNvSpPr>
            <a:spLocks noChangeArrowheads="1"/>
          </p:cNvSpPr>
          <p:nvPr>
            <p:custDataLst>
              <p:tags r:id="rId1"/>
            </p:custDataLst>
          </p:nvPr>
        </p:nvSpPr>
        <p:spPr bwMode="auto">
          <a:xfrm>
            <a:off x="3557588" y="476250"/>
            <a:ext cx="5076825" cy="792163"/>
          </a:xfrm>
          <a:prstGeom prst="rect">
            <a:avLst/>
          </a:prstGeom>
          <a:solidFill>
            <a:schemeClr val="accent1"/>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FF"/>
                </a:solidFill>
              </a:rPr>
              <a:t>3. Adjacency related</a:t>
            </a:r>
            <a:endParaRPr lang="en-US" altLang="zh-CN" sz="2400" b="1">
              <a:solidFill>
                <a:srgbClr val="FFFFFF"/>
              </a:solidFill>
            </a:endParaRPr>
          </a:p>
        </p:txBody>
      </p:sp>
      <p:graphicFrame>
        <p:nvGraphicFramePr>
          <p:cNvPr id="252932" name="Object 4"/>
          <p:cNvGraphicFramePr/>
          <p:nvPr>
            <p:custDataLst>
              <p:tags r:id="rId2"/>
            </p:custDataLst>
          </p:nvPr>
        </p:nvGraphicFramePr>
        <p:xfrm>
          <a:off x="4775835" y="5597525"/>
          <a:ext cx="1901825" cy="863600"/>
        </p:xfrm>
        <a:graphic>
          <a:graphicData uri="http://schemas.openxmlformats.org/presentationml/2006/ole">
            <mc:AlternateContent xmlns:mc="http://schemas.openxmlformats.org/markup-compatibility/2006">
              <mc:Choice xmlns:v="urn:schemas-microsoft-com:vml" Requires="v">
                <p:oleObj spid="_x0000_s253481" name="Equation" r:id="rId3" imgW="951865" imgH="431800" progId="Equation.DSMT4">
                  <p:embed/>
                </p:oleObj>
              </mc:Choice>
              <mc:Fallback>
                <p:oleObj name="Equation" r:id="rId3" imgW="951865" imgH="431800" progId="Equation.DSMT4">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5835" y="5597525"/>
                        <a:ext cx="1901825" cy="863600"/>
                      </a:xfrm>
                      <a:prstGeom prst="rect">
                        <a:avLst/>
                      </a:prstGeom>
                      <a:noFill/>
                    </p:spPr>
                  </p:pic>
                </p:oleObj>
              </mc:Fallback>
            </mc:AlternateContent>
          </a:graphicData>
        </a:graphic>
      </p:graphicFrame>
      <p:graphicFrame>
        <p:nvGraphicFramePr>
          <p:cNvPr id="252933" name="Object 5"/>
          <p:cNvGraphicFramePr/>
          <p:nvPr>
            <p:custDataLst>
              <p:tags r:id="rId5"/>
            </p:custDataLst>
          </p:nvPr>
        </p:nvGraphicFramePr>
        <p:xfrm>
          <a:off x="7321550" y="5589588"/>
          <a:ext cx="3198813" cy="863600"/>
        </p:xfrm>
        <a:graphic>
          <a:graphicData uri="http://schemas.openxmlformats.org/presentationml/2006/ole">
            <mc:AlternateContent xmlns:mc="http://schemas.openxmlformats.org/markup-compatibility/2006">
              <mc:Choice xmlns:v="urn:schemas-microsoft-com:vml" Requires="v">
                <p:oleObj spid="_x0000_s253482" name="Equation" r:id="rId6" imgW="1600200" imgH="431800" progId="Equation.DSMT4">
                  <p:embed/>
                </p:oleObj>
              </mc:Choice>
              <mc:Fallback>
                <p:oleObj name="Equation" r:id="rId6" imgW="1600200" imgH="431800" progId="Equation.DSMT4">
                  <p:embed/>
                  <p:pic>
                    <p:nvPicPr>
                      <p:cNvPr id="0"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1550" y="5589588"/>
                        <a:ext cx="3198813" cy="863600"/>
                      </a:xfrm>
                      <a:prstGeom prst="rect">
                        <a:avLst/>
                      </a:prstGeom>
                      <a:no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2" name="直接连接符 1"/>
          <p:cNvCxnSpPr/>
          <p:nvPr>
            <p:custDataLst>
              <p:tags r:id="rId8"/>
            </p:custDataLst>
          </p:nvPr>
        </p:nvCxnSpPr>
        <p:spPr>
          <a:xfrm>
            <a:off x="795204" y="2670944"/>
            <a:ext cx="61686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5" name="Object 6"/>
          <p:cNvGraphicFramePr/>
          <p:nvPr>
            <p:custDataLst>
              <p:tags r:id="rId9"/>
            </p:custDataLst>
          </p:nvPr>
        </p:nvGraphicFramePr>
        <p:xfrm>
          <a:off x="1163003" y="5838190"/>
          <a:ext cx="2968625" cy="457200"/>
        </p:xfrm>
        <a:graphic>
          <a:graphicData uri="http://schemas.openxmlformats.org/presentationml/2006/ole">
            <mc:AlternateContent xmlns:mc="http://schemas.openxmlformats.org/markup-compatibility/2006">
              <mc:Choice xmlns:v="urn:schemas-microsoft-com:vml" Requires="v">
                <p:oleObj spid="_x0000_s6" name="Equation" r:id="rId10" imgW="1485900" imgH="228600" progId="Equation.DSMT4">
                  <p:embed/>
                </p:oleObj>
              </mc:Choice>
              <mc:Fallback>
                <p:oleObj name="Equation" r:id="rId10" imgW="1485900" imgH="228600" progId="Equation.DSMT4">
                  <p:embed/>
                  <p:pic>
                    <p:nvPicPr>
                      <p:cNvPr id="0" name="Object 6"/>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3003" y="5838190"/>
                        <a:ext cx="2968625" cy="45720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2930">
                                            <p:txEl>
                                              <p:pRg st="0" end="0"/>
                                            </p:txEl>
                                          </p:spTgt>
                                        </p:tgtEl>
                                        <p:attrNameLst>
                                          <p:attrName>style.visibility</p:attrName>
                                        </p:attrNameLst>
                                      </p:cBhvr>
                                      <p:to>
                                        <p:strVal val="visible"/>
                                      </p:to>
                                    </p:set>
                                    <p:animEffect transition="in" filter="wipe(left)">
                                      <p:cBhvr>
                                        <p:cTn id="7" dur="500"/>
                                        <p:tgtEl>
                                          <p:spTgt spid="2529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2930">
                                            <p:txEl>
                                              <p:pRg st="2" end="2"/>
                                            </p:txEl>
                                          </p:spTgt>
                                        </p:tgtEl>
                                        <p:attrNameLst>
                                          <p:attrName>style.visibility</p:attrName>
                                        </p:attrNameLst>
                                      </p:cBhvr>
                                      <p:to>
                                        <p:strVal val="visible"/>
                                      </p:to>
                                    </p:set>
                                    <p:animEffect transition="in" filter="wipe(left)">
                                      <p:cBhvr>
                                        <p:cTn id="12" dur="500"/>
                                        <p:tgtEl>
                                          <p:spTgt spid="25293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2930">
                                            <p:txEl>
                                              <p:pRg st="4" end="4"/>
                                            </p:txEl>
                                          </p:spTgt>
                                        </p:tgtEl>
                                        <p:attrNameLst>
                                          <p:attrName>style.visibility</p:attrName>
                                        </p:attrNameLst>
                                      </p:cBhvr>
                                      <p:to>
                                        <p:strVal val="visible"/>
                                      </p:to>
                                    </p:set>
                                    <p:animEffect transition="in" filter="wipe(left)">
                                      <p:cBhvr>
                                        <p:cTn id="17" dur="500"/>
                                        <p:tgtEl>
                                          <p:spTgt spid="25293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2930">
                                            <p:txEl>
                                              <p:pRg st="6" end="6"/>
                                            </p:txEl>
                                          </p:spTgt>
                                        </p:tgtEl>
                                        <p:attrNameLst>
                                          <p:attrName>style.visibility</p:attrName>
                                        </p:attrNameLst>
                                      </p:cBhvr>
                                      <p:to>
                                        <p:strVal val="visible"/>
                                      </p:to>
                                    </p:set>
                                    <p:animEffect transition="in" filter="wipe(left)">
                                      <p:cBhvr>
                                        <p:cTn id="22" dur="500"/>
                                        <p:tgtEl>
                                          <p:spTgt spid="25293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2932"/>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52933"/>
                                        </p:tgtEl>
                                        <p:attrNameLst>
                                          <p:attrName>style.visibility</p:attrName>
                                        </p:attrNameLst>
                                      </p:cBhvr>
                                      <p:to>
                                        <p:strVal val="visible"/>
                                      </p:to>
                                    </p:set>
                                  </p:childTnLst>
                                </p:cTn>
                              </p:par>
                            </p:childTnLst>
                          </p:cTn>
                        </p:par>
                        <p:par>
                          <p:cTn id="30" fill="hold">
                            <p:stCondLst>
                              <p:cond delay="0"/>
                            </p:stCondLst>
                            <p:childTnLst>
                              <p:par>
                                <p:cTn id="31" presetID="10"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fade">
                                      <p:cBhvr>
                                        <p:cTn id="33" dur="500"/>
                                        <p:tgtEl>
                                          <p:spTgt spid="2"/>
                                        </p:tgtEl>
                                      </p:cBhvr>
                                    </p:animEffec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807085" y="1615440"/>
            <a:ext cx="10292715" cy="4312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r>
              <a:rPr kumimoji="1" lang="en-US" altLang="zh-CN" sz="2400" b="1" dirty="0">
                <a:solidFill>
                  <a:srgbClr val="FF0000"/>
                </a:solidFill>
                <a:cs typeface="Times New Roman" panose="02020603050405020304" pitchFamily="18" charset="0"/>
                <a:sym typeface="Symbol" panose="05050102010706020507" pitchFamily="18" charset="2"/>
              </a:rPr>
              <a:t>Path (</a:t>
            </a:r>
            <a:r>
              <a:rPr kumimoji="1" lang="zh-CN" altLang="en-US" sz="2400" b="1" dirty="0">
                <a:solidFill>
                  <a:srgbClr val="FF0000"/>
                </a:solidFill>
                <a:cs typeface="Times New Roman" panose="02020603050405020304" pitchFamily="18" charset="0"/>
                <a:sym typeface="Symbol" panose="05050102010706020507" pitchFamily="18" charset="2"/>
              </a:rPr>
              <a:t>路径</a:t>
            </a:r>
            <a:r>
              <a:rPr kumimoji="1" lang="en-US" altLang="zh-CN" sz="2400" b="1" dirty="0">
                <a:solidFill>
                  <a:srgbClr val="FF0000"/>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：在图中从顶点</a:t>
            </a:r>
            <a:r>
              <a:rPr kumimoji="1" lang="en-US" altLang="zh-CN" sz="2400" dirty="0">
                <a:solidFill>
                  <a:srgbClr val="000000"/>
                </a:solidFill>
                <a:cs typeface="Times New Roman" panose="02020603050405020304" pitchFamily="18" charset="0"/>
                <a:sym typeface="Symbol" panose="05050102010706020507" pitchFamily="18" charset="2"/>
              </a:rPr>
              <a:t>v</a:t>
            </a:r>
            <a:r>
              <a:rPr kumimoji="1" lang="zh-CN" altLang="en-US" sz="2400" dirty="0">
                <a:solidFill>
                  <a:srgbClr val="000000"/>
                </a:solidFill>
                <a:cs typeface="Times New Roman" panose="02020603050405020304" pitchFamily="18" charset="0"/>
                <a:sym typeface="Symbol" panose="05050102010706020507" pitchFamily="18" charset="2"/>
              </a:rPr>
              <a:t>到顶点</a:t>
            </a:r>
            <a:r>
              <a:rPr kumimoji="1" lang="en-US" altLang="zh-CN" sz="2400" dirty="0">
                <a:solidFill>
                  <a:srgbClr val="000000"/>
                </a:solidFill>
                <a:cs typeface="Times New Roman" panose="02020603050405020304" pitchFamily="18" charset="0"/>
                <a:sym typeface="Symbol" panose="05050102010706020507" pitchFamily="18" charset="2"/>
              </a:rPr>
              <a:t>w</a:t>
            </a:r>
            <a:r>
              <a:rPr kumimoji="1" lang="zh-CN" altLang="en-US" sz="2400" dirty="0">
                <a:solidFill>
                  <a:srgbClr val="000000"/>
                </a:solidFill>
                <a:cs typeface="Times New Roman" panose="02020603050405020304" pitchFamily="18" charset="0"/>
                <a:sym typeface="Symbol" panose="05050102010706020507" pitchFamily="18" charset="2"/>
              </a:rPr>
              <a:t>所经过的所有顶点的序列。</a:t>
            </a:r>
            <a:endParaRPr kumimoji="1" lang="zh-CN" altLang="en-US" sz="2400" dirty="0">
              <a:solidFill>
                <a:srgbClr val="000000"/>
              </a:solidFill>
              <a:cs typeface="Times New Roman" panose="02020603050405020304" pitchFamily="18" charset="0"/>
              <a:sym typeface="Symbol" panose="05050102010706020507" pitchFamily="18" charset="2"/>
            </a:endParaRPr>
          </a:p>
          <a:p>
            <a:endParaRPr kumimoji="1" lang="zh-CN" altLang="en-US" sz="2400" dirty="0">
              <a:solidFill>
                <a:srgbClr val="000000"/>
              </a:solidFill>
              <a:cs typeface="Times New Roman" panose="02020603050405020304" pitchFamily="18" charset="0"/>
              <a:sym typeface="Symbol" panose="05050102010706020507" pitchFamily="18" charset="2"/>
            </a:endParaRPr>
          </a:p>
          <a:p>
            <a:r>
              <a:rPr kumimoji="1" lang="en-US" altLang="zh-CN" sz="2400" b="1" dirty="0">
                <a:solidFill>
                  <a:srgbClr val="FF0000"/>
                </a:solidFill>
                <a:cs typeface="Times New Roman" panose="02020603050405020304" pitchFamily="18" charset="0"/>
                <a:sym typeface="Symbol" panose="05050102010706020507" pitchFamily="18" charset="2"/>
              </a:rPr>
              <a:t>Simple path (</a:t>
            </a:r>
            <a:r>
              <a:rPr kumimoji="1" lang="zh-CN" altLang="en-US" sz="2400" b="1" dirty="0">
                <a:solidFill>
                  <a:srgbClr val="FF0000"/>
                </a:solidFill>
                <a:cs typeface="Times New Roman" panose="02020603050405020304" pitchFamily="18" charset="0"/>
                <a:sym typeface="Symbol" panose="05050102010706020507" pitchFamily="18" charset="2"/>
              </a:rPr>
              <a:t>简单路径</a:t>
            </a:r>
            <a:r>
              <a:rPr kumimoji="1" lang="en-US" altLang="zh-CN" sz="2400" b="1" dirty="0">
                <a:solidFill>
                  <a:srgbClr val="FF0000"/>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：序列中顶点不重复出现的路径。</a:t>
            </a:r>
            <a:endParaRPr kumimoji="1" lang="zh-CN" altLang="en-US" sz="2400" dirty="0">
              <a:solidFill>
                <a:srgbClr val="000000"/>
              </a:solidFill>
              <a:cs typeface="Times New Roman" panose="02020603050405020304" pitchFamily="18" charset="0"/>
              <a:sym typeface="Symbol" panose="05050102010706020507" pitchFamily="18" charset="2"/>
            </a:endParaRPr>
          </a:p>
          <a:p>
            <a:endParaRPr kumimoji="1" lang="zh-CN" altLang="en-US" sz="2400" dirty="0">
              <a:solidFill>
                <a:srgbClr val="000000"/>
              </a:solidFill>
              <a:cs typeface="Times New Roman" panose="02020603050405020304" pitchFamily="18" charset="0"/>
              <a:sym typeface="Symbol" panose="05050102010706020507" pitchFamily="18" charset="2"/>
            </a:endParaRPr>
          </a:p>
          <a:p>
            <a:r>
              <a:rPr kumimoji="1" lang="en-US" altLang="zh-CN" sz="2400" b="1" dirty="0">
                <a:solidFill>
                  <a:srgbClr val="FF0000"/>
                </a:solidFill>
                <a:cs typeface="Times New Roman" panose="02020603050405020304" pitchFamily="18" charset="0"/>
                <a:sym typeface="Symbol" panose="05050102010706020507" pitchFamily="18" charset="2"/>
              </a:rPr>
              <a:t>Loop (</a:t>
            </a:r>
            <a:r>
              <a:rPr kumimoji="1" lang="zh-CN" altLang="en-US" sz="2400" b="1" dirty="0">
                <a:solidFill>
                  <a:srgbClr val="FF0000"/>
                </a:solidFill>
                <a:cs typeface="Times New Roman" panose="02020603050405020304" pitchFamily="18" charset="0"/>
                <a:sym typeface="Symbol" panose="05050102010706020507" pitchFamily="18" charset="2"/>
              </a:rPr>
              <a:t>回路或环</a:t>
            </a:r>
            <a:r>
              <a:rPr kumimoji="1" lang="en-US" altLang="zh-CN" sz="2400" b="1" dirty="0">
                <a:solidFill>
                  <a:srgbClr val="FF0000"/>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：第一个顶点和最后一个顶点相同的路径。</a:t>
            </a:r>
            <a:endParaRPr kumimoji="1" lang="zh-CN" altLang="en-US" sz="2400" dirty="0">
              <a:solidFill>
                <a:srgbClr val="000000"/>
              </a:solidFill>
              <a:cs typeface="Times New Roman" panose="02020603050405020304" pitchFamily="18" charset="0"/>
              <a:sym typeface="Symbol" panose="05050102010706020507" pitchFamily="18" charset="2"/>
            </a:endParaRPr>
          </a:p>
          <a:p>
            <a:endParaRPr kumimoji="1" lang="zh-CN" altLang="en-US" sz="2400" dirty="0">
              <a:solidFill>
                <a:srgbClr val="000000"/>
              </a:solidFill>
              <a:cs typeface="Times New Roman" panose="02020603050405020304" pitchFamily="18" charset="0"/>
              <a:sym typeface="Symbol" panose="05050102010706020507" pitchFamily="18" charset="2"/>
            </a:endParaRPr>
          </a:p>
          <a:p>
            <a:r>
              <a:rPr kumimoji="1" lang="en-US" altLang="zh-CN" sz="2400" b="1" dirty="0">
                <a:solidFill>
                  <a:srgbClr val="FF0000"/>
                </a:solidFill>
                <a:cs typeface="Times New Roman" panose="02020603050405020304" pitchFamily="18" charset="0"/>
                <a:sym typeface="Symbol" panose="05050102010706020507" pitchFamily="18" charset="2"/>
              </a:rPr>
              <a:t>Simple Loop (</a:t>
            </a:r>
            <a:r>
              <a:rPr kumimoji="1" lang="zh-CN" altLang="en-US" sz="2400" b="1" dirty="0">
                <a:solidFill>
                  <a:srgbClr val="FF0000"/>
                </a:solidFill>
                <a:cs typeface="Times New Roman" panose="02020603050405020304" pitchFamily="18" charset="0"/>
                <a:sym typeface="Symbol" panose="05050102010706020507" pitchFamily="18" charset="2"/>
              </a:rPr>
              <a:t>简单回路或环</a:t>
            </a:r>
            <a:r>
              <a:rPr kumimoji="1" lang="en-US" altLang="zh-CN" sz="2400" b="1" dirty="0">
                <a:solidFill>
                  <a:srgbClr val="FF0000"/>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：除第一个和最后一个顶点，其余顶点不重复出现的路径。</a:t>
            </a:r>
            <a:endParaRPr kumimoji="1" lang="zh-CN" altLang="en-US" sz="2400" dirty="0">
              <a:solidFill>
                <a:srgbClr val="000000"/>
              </a:solidFill>
              <a:cs typeface="Times New Roman" panose="02020603050405020304" pitchFamily="18" charset="0"/>
              <a:sym typeface="Symbol" panose="05050102010706020507" pitchFamily="18" charset="2"/>
            </a:endParaRPr>
          </a:p>
          <a:p>
            <a:endParaRPr kumimoji="1" lang="zh-CN" altLang="en-US" sz="2400" dirty="0">
              <a:solidFill>
                <a:srgbClr val="000000"/>
              </a:solidFill>
              <a:cs typeface="Times New Roman" panose="02020603050405020304" pitchFamily="18" charset="0"/>
              <a:sym typeface="Symbol" panose="05050102010706020507" pitchFamily="18" charset="2"/>
            </a:endParaRPr>
          </a:p>
          <a:p>
            <a:r>
              <a:rPr kumimoji="1" lang="en-US" altLang="zh-CN" sz="2400" b="1" dirty="0">
                <a:solidFill>
                  <a:srgbClr val="FF0000"/>
                </a:solidFill>
                <a:cs typeface="Times New Roman" panose="02020603050405020304" pitchFamily="18" charset="0"/>
                <a:sym typeface="Symbol" panose="05050102010706020507" pitchFamily="18" charset="2"/>
              </a:rPr>
              <a:t>Rooted graph (</a:t>
            </a:r>
            <a:r>
              <a:rPr kumimoji="1" lang="zh-CN" altLang="en-US" sz="2400" b="1" dirty="0">
                <a:solidFill>
                  <a:srgbClr val="FF0000"/>
                </a:solidFill>
                <a:cs typeface="Times New Roman" panose="02020603050405020304" pitchFamily="18" charset="0"/>
                <a:sym typeface="Symbol" panose="05050102010706020507" pitchFamily="18" charset="2"/>
              </a:rPr>
              <a:t>有根图</a:t>
            </a:r>
            <a:r>
              <a:rPr kumimoji="1" lang="en-US" altLang="zh-CN" sz="2400" b="1" dirty="0">
                <a:solidFill>
                  <a:srgbClr val="FF0000"/>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：在有向图中，若存在一顶点</a:t>
            </a:r>
            <a:r>
              <a:rPr kumimoji="1" lang="en-US" altLang="zh-CN" sz="2400" dirty="0">
                <a:solidFill>
                  <a:srgbClr val="000000"/>
                </a:solidFill>
                <a:cs typeface="Times New Roman" panose="02020603050405020304" pitchFamily="18" charset="0"/>
                <a:sym typeface="Symbol" panose="05050102010706020507" pitchFamily="18" charset="2"/>
              </a:rPr>
              <a:t>v</a:t>
            </a:r>
            <a:r>
              <a:rPr kumimoji="1" lang="zh-CN" altLang="en-US" sz="2400" dirty="0">
                <a:solidFill>
                  <a:srgbClr val="000000"/>
                </a:solidFill>
                <a:cs typeface="Times New Roman" panose="02020603050405020304" pitchFamily="18" charset="0"/>
                <a:sym typeface="Symbol" panose="05050102010706020507" pitchFamily="18" charset="2"/>
              </a:rPr>
              <a:t>，从该顶点有路径可以到图中其它所有顶点，则称此有向图为有根图，</a:t>
            </a:r>
            <a:r>
              <a:rPr kumimoji="1" lang="en-US" altLang="zh-CN" sz="2400" dirty="0">
                <a:solidFill>
                  <a:srgbClr val="000000"/>
                </a:solidFill>
                <a:cs typeface="Times New Roman" panose="02020603050405020304" pitchFamily="18" charset="0"/>
                <a:sym typeface="Symbol" panose="05050102010706020507" pitchFamily="18" charset="2"/>
              </a:rPr>
              <a:t>v</a:t>
            </a:r>
            <a:r>
              <a:rPr kumimoji="1" lang="zh-CN" altLang="en-US" sz="2400" dirty="0">
                <a:solidFill>
                  <a:srgbClr val="000000"/>
                </a:solidFill>
                <a:cs typeface="Times New Roman" panose="02020603050405020304" pitchFamily="18" charset="0"/>
                <a:sym typeface="Symbol" panose="05050102010706020507" pitchFamily="18" charset="2"/>
              </a:rPr>
              <a:t>称为图的根。</a:t>
            </a:r>
            <a:endParaRPr kumimoji="1" lang="zh-CN" altLang="en-US" sz="2400" dirty="0">
              <a:solidFill>
                <a:srgbClr val="000000"/>
              </a:solidFill>
              <a:cs typeface="Times New Roman" panose="02020603050405020304" pitchFamily="18" charset="0"/>
              <a:sym typeface="Symbol" panose="05050102010706020507" pitchFamily="18" charset="2"/>
            </a:endParaRPr>
          </a:p>
        </p:txBody>
      </p:sp>
      <p:sp>
        <p:nvSpPr>
          <p:cNvPr id="6148" name="Rectangle 4"/>
          <p:cNvSpPr>
            <a:spLocks noChangeArrowheads="1"/>
          </p:cNvSpPr>
          <p:nvPr>
            <p:custDataLst>
              <p:tags r:id="rId1"/>
            </p:custDataLst>
          </p:nvPr>
        </p:nvSpPr>
        <p:spPr bwMode="auto">
          <a:xfrm>
            <a:off x="3557588" y="474663"/>
            <a:ext cx="5076825" cy="792162"/>
          </a:xfrm>
          <a:prstGeom prst="rect">
            <a:avLst/>
          </a:prstGeom>
          <a:solidFill>
            <a:schemeClr val="accent1"/>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FF"/>
                </a:solidFill>
              </a:rPr>
              <a:t>4. Path related</a:t>
            </a:r>
            <a:endParaRPr lang="en-US" altLang="zh-CN" sz="24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animEffect transition="in" filter="wipe(left)">
                                      <p:cBhvr>
                                        <p:cTn id="7" dur="500"/>
                                        <p:tgtEl>
                                          <p:spTgt spid="61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6">
                                            <p:txEl>
                                              <p:pRg st="2" end="2"/>
                                            </p:txEl>
                                          </p:spTgt>
                                        </p:tgtEl>
                                        <p:attrNameLst>
                                          <p:attrName>style.visibility</p:attrName>
                                        </p:attrNameLst>
                                      </p:cBhvr>
                                      <p:to>
                                        <p:strVal val="visible"/>
                                      </p:to>
                                    </p:set>
                                    <p:animEffect transition="in" filter="wipe(left)">
                                      <p:cBhvr>
                                        <p:cTn id="12" dur="500"/>
                                        <p:tgtEl>
                                          <p:spTgt spid="614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6">
                                            <p:txEl>
                                              <p:pRg st="4" end="4"/>
                                            </p:txEl>
                                          </p:spTgt>
                                        </p:tgtEl>
                                        <p:attrNameLst>
                                          <p:attrName>style.visibility</p:attrName>
                                        </p:attrNameLst>
                                      </p:cBhvr>
                                      <p:to>
                                        <p:strVal val="visible"/>
                                      </p:to>
                                    </p:set>
                                    <p:animEffect transition="in" filter="wipe(left)">
                                      <p:cBhvr>
                                        <p:cTn id="17" dur="500"/>
                                        <p:tgtEl>
                                          <p:spTgt spid="614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6">
                                            <p:txEl>
                                              <p:pRg st="6" end="6"/>
                                            </p:txEl>
                                          </p:spTgt>
                                        </p:tgtEl>
                                        <p:attrNameLst>
                                          <p:attrName>style.visibility</p:attrName>
                                        </p:attrNameLst>
                                      </p:cBhvr>
                                      <p:to>
                                        <p:strVal val="visible"/>
                                      </p:to>
                                    </p:set>
                                    <p:animEffect transition="in" filter="wipe(left)">
                                      <p:cBhvr>
                                        <p:cTn id="22" dur="500"/>
                                        <p:tgtEl>
                                          <p:spTgt spid="614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46">
                                            <p:txEl>
                                              <p:pRg st="8" end="8"/>
                                            </p:txEl>
                                          </p:spTgt>
                                        </p:tgtEl>
                                        <p:attrNameLst>
                                          <p:attrName>style.visibility</p:attrName>
                                        </p:attrNameLst>
                                      </p:cBhvr>
                                      <p:to>
                                        <p:strVal val="visible"/>
                                      </p:to>
                                    </p:set>
                                    <p:animEffect transition="in" filter="wipe(left)">
                                      <p:cBhvr>
                                        <p:cTn id="27" dur="500"/>
                                        <p:tgtEl>
                                          <p:spTgt spid="614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Text Box 2"/>
          <p:cNvSpPr txBox="1">
            <a:spLocks noChangeArrowheads="1"/>
          </p:cNvSpPr>
          <p:nvPr/>
        </p:nvSpPr>
        <p:spPr bwMode="auto">
          <a:xfrm>
            <a:off x="796290" y="1571625"/>
            <a:ext cx="10467340"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pPr>
            <a:r>
              <a:rPr kumimoji="1" lang="en-US" altLang="zh-CN" sz="2400" b="1" dirty="0">
                <a:solidFill>
                  <a:srgbClr val="FF0000"/>
                </a:solidFill>
                <a:cs typeface="Times New Roman" panose="02020603050405020304" pitchFamily="18" charset="0"/>
                <a:sym typeface="Symbol" panose="05050102010706020507" pitchFamily="18" charset="2"/>
              </a:rPr>
              <a:t>Connected (</a:t>
            </a:r>
            <a:r>
              <a:rPr kumimoji="1" lang="zh-CN" altLang="en-US" sz="2400" b="1" dirty="0">
                <a:solidFill>
                  <a:srgbClr val="FF0000"/>
                </a:solidFill>
                <a:cs typeface="Times New Roman" panose="02020603050405020304" pitchFamily="18" charset="0"/>
                <a:sym typeface="Symbol" panose="05050102010706020507" pitchFamily="18" charset="2"/>
              </a:rPr>
              <a:t>连通</a:t>
            </a:r>
            <a:r>
              <a:rPr kumimoji="1" lang="en-US" altLang="zh-CN" sz="2400" b="1" dirty="0">
                <a:solidFill>
                  <a:srgbClr val="FF0000"/>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：在无向图中，如果从</a:t>
            </a:r>
            <a:r>
              <a:rPr kumimoji="1" lang="en-US" altLang="zh-CN" sz="2400" dirty="0">
                <a:solidFill>
                  <a:srgbClr val="000000"/>
                </a:solidFill>
                <a:cs typeface="Times New Roman" panose="02020603050405020304" pitchFamily="18" charset="0"/>
                <a:sym typeface="Symbol" panose="05050102010706020507" pitchFamily="18" charset="2"/>
              </a:rPr>
              <a:t>v</a:t>
            </a:r>
            <a:r>
              <a:rPr kumimoji="1" lang="zh-CN" altLang="en-US" sz="2400" dirty="0">
                <a:solidFill>
                  <a:srgbClr val="000000"/>
                </a:solidFill>
                <a:cs typeface="Times New Roman" panose="02020603050405020304" pitchFamily="18" charset="0"/>
                <a:sym typeface="Symbol" panose="05050102010706020507" pitchFamily="18" charset="2"/>
              </a:rPr>
              <a:t>到</a:t>
            </a:r>
            <a:r>
              <a:rPr kumimoji="1" lang="en-US" altLang="zh-CN" sz="2400" dirty="0">
                <a:solidFill>
                  <a:srgbClr val="000000"/>
                </a:solidFill>
                <a:cs typeface="Times New Roman" panose="02020603050405020304" pitchFamily="18" charset="0"/>
                <a:sym typeface="Symbol" panose="05050102010706020507" pitchFamily="18" charset="2"/>
              </a:rPr>
              <a:t>w</a:t>
            </a:r>
            <a:r>
              <a:rPr kumimoji="1" lang="zh-CN" altLang="en-US" sz="2400" dirty="0">
                <a:solidFill>
                  <a:srgbClr val="000000"/>
                </a:solidFill>
                <a:cs typeface="Times New Roman" panose="02020603050405020304" pitchFamily="18" charset="0"/>
                <a:sym typeface="Symbol" panose="05050102010706020507" pitchFamily="18" charset="2"/>
              </a:rPr>
              <a:t>存在路径，则称</a:t>
            </a:r>
            <a:r>
              <a:rPr kumimoji="1" lang="en-US" altLang="zh-CN" sz="2400" dirty="0">
                <a:solidFill>
                  <a:srgbClr val="000000"/>
                </a:solidFill>
                <a:cs typeface="Times New Roman" panose="02020603050405020304" pitchFamily="18" charset="0"/>
                <a:sym typeface="Symbol" panose="05050102010706020507" pitchFamily="18" charset="2"/>
              </a:rPr>
              <a:t>v</a:t>
            </a:r>
            <a:r>
              <a:rPr kumimoji="1" lang="zh-CN" altLang="en-US" sz="2400" dirty="0">
                <a:solidFill>
                  <a:srgbClr val="000000"/>
                </a:solidFill>
                <a:cs typeface="Times New Roman" panose="02020603050405020304" pitchFamily="18" charset="0"/>
                <a:sym typeface="Symbol" panose="05050102010706020507" pitchFamily="18" charset="2"/>
              </a:rPr>
              <a:t>和</a:t>
            </a:r>
            <a:r>
              <a:rPr kumimoji="1" lang="en-US" altLang="zh-CN" sz="2400" dirty="0">
                <a:solidFill>
                  <a:srgbClr val="000000"/>
                </a:solidFill>
                <a:cs typeface="Times New Roman" panose="02020603050405020304" pitchFamily="18" charset="0"/>
                <a:sym typeface="Symbol" panose="05050102010706020507" pitchFamily="18" charset="2"/>
              </a:rPr>
              <a:t>w</a:t>
            </a:r>
            <a:r>
              <a:rPr kumimoji="1" lang="zh-CN" altLang="en-US" sz="2400" dirty="0">
                <a:solidFill>
                  <a:srgbClr val="000000"/>
                </a:solidFill>
                <a:cs typeface="Times New Roman" panose="02020603050405020304" pitchFamily="18" charset="0"/>
                <a:sym typeface="Symbol" panose="05050102010706020507" pitchFamily="18" charset="2"/>
              </a:rPr>
              <a:t>是连通的。</a:t>
            </a:r>
            <a:endParaRPr kumimoji="1" lang="zh-CN" altLang="en-US" sz="2400" dirty="0">
              <a:solidFill>
                <a:srgbClr val="000000"/>
              </a:solidFill>
              <a:cs typeface="Times New Roman" panose="02020603050405020304" pitchFamily="18" charset="0"/>
              <a:sym typeface="Symbol" panose="05050102010706020507" pitchFamily="18" charset="2"/>
            </a:endParaRPr>
          </a:p>
          <a:p>
            <a:pPr>
              <a:lnSpc>
                <a:spcPct val="110000"/>
              </a:lnSpc>
            </a:pPr>
            <a:endParaRPr kumimoji="1" lang="zh-CN" altLang="en-US" sz="2400" dirty="0">
              <a:solidFill>
                <a:srgbClr val="000000"/>
              </a:solidFill>
              <a:cs typeface="Times New Roman" panose="02020603050405020304" pitchFamily="18" charset="0"/>
              <a:sym typeface="Symbol" panose="05050102010706020507" pitchFamily="18" charset="2"/>
            </a:endParaRPr>
          </a:p>
          <a:p>
            <a:pPr>
              <a:lnSpc>
                <a:spcPct val="110000"/>
              </a:lnSpc>
            </a:pPr>
            <a:r>
              <a:rPr kumimoji="1" lang="en-US" altLang="zh-CN" sz="2400" b="1" dirty="0">
                <a:solidFill>
                  <a:srgbClr val="FF0000"/>
                </a:solidFill>
                <a:cs typeface="Times New Roman" panose="02020603050405020304" pitchFamily="18" charset="0"/>
                <a:sym typeface="Symbol" panose="05050102010706020507" pitchFamily="18" charset="2"/>
              </a:rPr>
              <a:t>Connected graph (</a:t>
            </a:r>
            <a:r>
              <a:rPr kumimoji="1" lang="zh-CN" altLang="en-US" sz="2400" b="1" dirty="0">
                <a:solidFill>
                  <a:srgbClr val="FF0000"/>
                </a:solidFill>
                <a:cs typeface="Times New Roman" panose="02020603050405020304" pitchFamily="18" charset="0"/>
                <a:sym typeface="Symbol" panose="05050102010706020507" pitchFamily="18" charset="2"/>
              </a:rPr>
              <a:t>连通图</a:t>
            </a:r>
            <a:r>
              <a:rPr kumimoji="1" lang="en-US" altLang="zh-CN" sz="2400" b="1" dirty="0">
                <a:solidFill>
                  <a:srgbClr val="FF0000"/>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：无向图</a:t>
            </a:r>
            <a:r>
              <a:rPr kumimoji="1" lang="en-US" altLang="zh-CN" sz="2400" dirty="0">
                <a:solidFill>
                  <a:srgbClr val="000000"/>
                </a:solidFill>
                <a:cs typeface="Times New Roman" panose="02020603050405020304" pitchFamily="18" charset="0"/>
                <a:sym typeface="Symbol" panose="05050102010706020507" pitchFamily="18" charset="2"/>
              </a:rPr>
              <a:t>G</a:t>
            </a:r>
            <a:r>
              <a:rPr kumimoji="1" lang="zh-CN" altLang="en-US" sz="2400" dirty="0">
                <a:solidFill>
                  <a:srgbClr val="000000"/>
                </a:solidFill>
                <a:cs typeface="Times New Roman" panose="02020603050405020304" pitchFamily="18" charset="0"/>
                <a:sym typeface="Symbol" panose="05050102010706020507" pitchFamily="18" charset="2"/>
              </a:rPr>
              <a:t>中如果任意两个顶点</a:t>
            </a:r>
            <a:r>
              <a:rPr kumimoji="1" lang="en-US" altLang="zh-CN" sz="2400" dirty="0" err="1">
                <a:solidFill>
                  <a:srgbClr val="000000"/>
                </a:solidFill>
                <a:cs typeface="Times New Roman" panose="02020603050405020304" pitchFamily="18" charset="0"/>
                <a:sym typeface="Symbol" panose="05050102010706020507" pitchFamily="18" charset="2"/>
              </a:rPr>
              <a:t>v</a:t>
            </a:r>
            <a:r>
              <a:rPr kumimoji="1" lang="en-US" altLang="zh-CN" sz="2400" baseline="-25000" dirty="0" err="1">
                <a:solidFill>
                  <a:srgbClr val="000000"/>
                </a:solidFill>
                <a:cs typeface="Times New Roman" panose="02020603050405020304" pitchFamily="18" charset="0"/>
                <a:sym typeface="Symbol" panose="05050102010706020507" pitchFamily="18" charset="2"/>
              </a:rPr>
              <a:t>i</a:t>
            </a:r>
            <a:r>
              <a:rPr kumimoji="1" lang="en-US" altLang="zh-CN" sz="2400" dirty="0" err="1">
                <a:solidFill>
                  <a:srgbClr val="000000"/>
                </a:solidFill>
                <a:cs typeface="Times New Roman" panose="02020603050405020304" pitchFamily="18" charset="0"/>
                <a:sym typeface="Symbol" panose="05050102010706020507" pitchFamily="18" charset="2"/>
              </a:rPr>
              <a:t>,v</a:t>
            </a:r>
            <a:r>
              <a:rPr kumimoji="1" lang="en-US" altLang="zh-CN" sz="2400" baseline="-25000" dirty="0" err="1">
                <a:solidFill>
                  <a:srgbClr val="000000"/>
                </a:solidFill>
                <a:cs typeface="Times New Roman" panose="02020603050405020304" pitchFamily="18" charset="0"/>
                <a:sym typeface="Symbol" panose="05050102010706020507" pitchFamily="18" charset="2"/>
              </a:rPr>
              <a:t>j</a:t>
            </a:r>
            <a:r>
              <a:rPr kumimoji="1" lang="zh-CN" altLang="en-US" sz="2400" dirty="0">
                <a:solidFill>
                  <a:srgbClr val="000000"/>
                </a:solidFill>
                <a:cs typeface="Times New Roman" panose="02020603050405020304" pitchFamily="18" charset="0"/>
                <a:sym typeface="Symbol" panose="05050102010706020507" pitchFamily="18" charset="2"/>
              </a:rPr>
              <a:t>之间都是连通的，则称图</a:t>
            </a:r>
            <a:r>
              <a:rPr kumimoji="1" lang="en-US" altLang="zh-CN" sz="2400" dirty="0">
                <a:solidFill>
                  <a:srgbClr val="000000"/>
                </a:solidFill>
                <a:cs typeface="Times New Roman" panose="02020603050405020304" pitchFamily="18" charset="0"/>
                <a:sym typeface="Symbol" panose="05050102010706020507" pitchFamily="18" charset="2"/>
              </a:rPr>
              <a:t>G</a:t>
            </a:r>
            <a:r>
              <a:rPr kumimoji="1" lang="zh-CN" altLang="en-US" sz="2400" dirty="0">
                <a:solidFill>
                  <a:srgbClr val="000000"/>
                </a:solidFill>
                <a:cs typeface="Times New Roman" panose="02020603050405020304" pitchFamily="18" charset="0"/>
                <a:sym typeface="Symbol" panose="05050102010706020507" pitchFamily="18" charset="2"/>
              </a:rPr>
              <a:t>是连通图。</a:t>
            </a:r>
            <a:endParaRPr kumimoji="1" lang="zh-CN" altLang="en-US" sz="2400" dirty="0">
              <a:solidFill>
                <a:srgbClr val="000000"/>
              </a:solidFill>
              <a:cs typeface="Times New Roman" panose="02020603050405020304" pitchFamily="18" charset="0"/>
              <a:sym typeface="Symbol" panose="05050102010706020507" pitchFamily="18" charset="2"/>
            </a:endParaRPr>
          </a:p>
          <a:p>
            <a:pPr>
              <a:lnSpc>
                <a:spcPct val="110000"/>
              </a:lnSpc>
            </a:pPr>
            <a:endParaRPr kumimoji="1" lang="zh-CN" altLang="en-US" sz="2400" dirty="0">
              <a:solidFill>
                <a:srgbClr val="000000"/>
              </a:solidFill>
              <a:cs typeface="Times New Roman" panose="02020603050405020304" pitchFamily="18" charset="0"/>
              <a:sym typeface="Symbol" panose="05050102010706020507" pitchFamily="18" charset="2"/>
            </a:endParaRPr>
          </a:p>
          <a:p>
            <a:pPr>
              <a:lnSpc>
                <a:spcPct val="110000"/>
              </a:lnSpc>
            </a:pPr>
            <a:r>
              <a:rPr kumimoji="1" lang="en-US" altLang="zh-CN" sz="2400" b="1" dirty="0">
                <a:solidFill>
                  <a:srgbClr val="FF0000"/>
                </a:solidFill>
                <a:cs typeface="Times New Roman" panose="02020603050405020304" pitchFamily="18" charset="0"/>
              </a:rPr>
              <a:t>Connected component (</a:t>
            </a:r>
            <a:r>
              <a:rPr kumimoji="1" lang="zh-CN" altLang="en-US" sz="2400" b="1" dirty="0">
                <a:solidFill>
                  <a:srgbClr val="FF0000"/>
                </a:solidFill>
                <a:cs typeface="Times New Roman" panose="02020603050405020304" pitchFamily="18" charset="0"/>
              </a:rPr>
              <a:t>连通分量</a:t>
            </a:r>
            <a:r>
              <a:rPr kumimoji="1" lang="en-US" altLang="zh-CN" sz="2400" b="1" dirty="0">
                <a:solidFill>
                  <a:srgbClr val="FF0000"/>
                </a:solidFill>
                <a:cs typeface="Times New Roman" panose="02020603050405020304" pitchFamily="18" charset="0"/>
              </a:rPr>
              <a:t>)</a:t>
            </a:r>
            <a:r>
              <a:rPr kumimoji="1" lang="zh-CN" altLang="en-US" sz="2400" dirty="0">
                <a:solidFill>
                  <a:srgbClr val="000000"/>
                </a:solidFill>
                <a:cs typeface="Times New Roman" panose="02020603050405020304" pitchFamily="18" charset="0"/>
              </a:rPr>
              <a:t>：无向图中的</a:t>
            </a:r>
            <a:r>
              <a:rPr kumimoji="1" lang="zh-CN" altLang="en-US" sz="2400" i="1" dirty="0">
                <a:solidFill>
                  <a:srgbClr val="000000"/>
                </a:solidFill>
                <a:cs typeface="Times New Roman" panose="02020603050405020304" pitchFamily="18" charset="0"/>
              </a:rPr>
              <a:t>极大连通子图</a:t>
            </a:r>
            <a:r>
              <a:rPr kumimoji="1" lang="zh-CN" altLang="en-US" sz="2400" dirty="0">
                <a:solidFill>
                  <a:srgbClr val="000000"/>
                </a:solidFill>
                <a:cs typeface="Times New Roman" panose="02020603050405020304" pitchFamily="18" charset="0"/>
              </a:rPr>
              <a:t>。</a:t>
            </a:r>
            <a:endParaRPr kumimoji="1" lang="zh-CN" altLang="en-US" sz="2400" dirty="0">
              <a:solidFill>
                <a:srgbClr val="000000"/>
              </a:solidFill>
              <a:cs typeface="Times New Roman" panose="02020603050405020304" pitchFamily="18" charset="0"/>
            </a:endParaRPr>
          </a:p>
          <a:p>
            <a:pPr>
              <a:lnSpc>
                <a:spcPct val="110000"/>
              </a:lnSpc>
            </a:pPr>
            <a:endParaRPr kumimoji="1" lang="zh-CN" altLang="en-US" sz="2400" dirty="0">
              <a:solidFill>
                <a:srgbClr val="000000"/>
              </a:solidFill>
              <a:cs typeface="Times New Roman" panose="02020603050405020304" pitchFamily="18" charset="0"/>
            </a:endParaRPr>
          </a:p>
          <a:p>
            <a:pPr>
              <a:lnSpc>
                <a:spcPct val="110000"/>
              </a:lnSpc>
            </a:pPr>
            <a:r>
              <a:rPr kumimoji="1" lang="en-US" altLang="zh-CN" sz="2400" b="1" dirty="0">
                <a:solidFill>
                  <a:srgbClr val="FF0000"/>
                </a:solidFill>
                <a:cs typeface="Times New Roman" panose="02020603050405020304" pitchFamily="18" charset="0"/>
              </a:rPr>
              <a:t>Strong connected graph (</a:t>
            </a:r>
            <a:r>
              <a:rPr kumimoji="1" lang="zh-CN" altLang="en-US" sz="2400" b="1" dirty="0">
                <a:solidFill>
                  <a:srgbClr val="FF0000"/>
                </a:solidFill>
                <a:cs typeface="Times New Roman" panose="02020603050405020304" pitchFamily="18" charset="0"/>
              </a:rPr>
              <a:t>强连通图</a:t>
            </a:r>
            <a:r>
              <a:rPr kumimoji="1" lang="en-US" altLang="zh-CN" sz="2400" b="1" dirty="0">
                <a:solidFill>
                  <a:srgbClr val="FF0000"/>
                </a:solidFill>
                <a:cs typeface="Times New Roman" panose="02020603050405020304" pitchFamily="18" charset="0"/>
              </a:rPr>
              <a:t>)</a:t>
            </a:r>
            <a:r>
              <a:rPr kumimoji="1" lang="zh-CN" altLang="en-US" sz="2400" dirty="0">
                <a:solidFill>
                  <a:srgbClr val="000000"/>
                </a:solidFill>
                <a:cs typeface="Times New Roman" panose="02020603050405020304" pitchFamily="18" charset="0"/>
              </a:rPr>
              <a:t>：在有向图</a:t>
            </a:r>
            <a:r>
              <a:rPr kumimoji="1" lang="en-US" altLang="zh-CN" sz="2400" dirty="0">
                <a:solidFill>
                  <a:srgbClr val="000000"/>
                </a:solidFill>
                <a:cs typeface="Times New Roman" panose="02020603050405020304" pitchFamily="18" charset="0"/>
              </a:rPr>
              <a:t>G</a:t>
            </a:r>
            <a:r>
              <a:rPr kumimoji="1" lang="zh-CN" altLang="en-US" sz="2400" dirty="0">
                <a:solidFill>
                  <a:srgbClr val="000000"/>
                </a:solidFill>
                <a:cs typeface="Times New Roman" panose="02020603050405020304" pitchFamily="18" charset="0"/>
              </a:rPr>
              <a:t>中，如果对于每一对</a:t>
            </a:r>
            <a:r>
              <a:rPr kumimoji="1" lang="en-US" altLang="zh-CN" sz="2400" dirty="0" err="1">
                <a:solidFill>
                  <a:srgbClr val="000000"/>
                </a:solidFill>
                <a:cs typeface="Times New Roman" panose="02020603050405020304" pitchFamily="18" charset="0"/>
              </a:rPr>
              <a:t>v</a:t>
            </a:r>
            <a:r>
              <a:rPr kumimoji="1" lang="en-US" altLang="zh-CN" sz="2400" baseline="-25000" dirty="0" err="1">
                <a:solidFill>
                  <a:srgbClr val="000000"/>
                </a:solidFill>
                <a:cs typeface="Times New Roman" panose="02020603050405020304" pitchFamily="18" charset="0"/>
              </a:rPr>
              <a:t>i</a:t>
            </a:r>
            <a:r>
              <a:rPr kumimoji="1" lang="en-US" altLang="zh-CN" sz="2400" dirty="0" err="1">
                <a:solidFill>
                  <a:srgbClr val="000000"/>
                </a:solidFill>
                <a:cs typeface="Times New Roman" panose="02020603050405020304" pitchFamily="18" charset="0"/>
              </a:rPr>
              <a:t>,v</a:t>
            </a:r>
            <a:r>
              <a:rPr kumimoji="1" lang="en-US" altLang="zh-CN" sz="2400" baseline="-25000" dirty="0" err="1">
                <a:solidFill>
                  <a:srgbClr val="000000"/>
                </a:solidFill>
                <a:cs typeface="Times New Roman" panose="02020603050405020304" pitchFamily="18" charset="0"/>
              </a:rPr>
              <a:t>j</a:t>
            </a:r>
            <a:r>
              <a:rPr kumimoji="1" lang="en-US" altLang="zh-CN" sz="2400" dirty="0" err="1">
                <a:solidFill>
                  <a:srgbClr val="000000"/>
                </a:solidFill>
                <a:cs typeface="Times New Roman" panose="02020603050405020304" pitchFamily="18" charset="0"/>
                <a:sym typeface="Symbol" panose="05050102010706020507" pitchFamily="18" charset="2"/>
              </a:rPr>
              <a:t>V</a:t>
            </a:r>
            <a:r>
              <a:rPr kumimoji="1" lang="en-US" altLang="zh-CN" sz="2400" dirty="0">
                <a:solidFill>
                  <a:srgbClr val="000000"/>
                </a:solidFill>
                <a:cs typeface="Times New Roman" panose="02020603050405020304" pitchFamily="18" charset="0"/>
                <a:sym typeface="Symbol" panose="05050102010706020507" pitchFamily="18" charset="2"/>
              </a:rPr>
              <a:t>, </a:t>
            </a:r>
            <a:r>
              <a:rPr kumimoji="1" lang="en-US" altLang="zh-CN" sz="2400" dirty="0" err="1">
                <a:solidFill>
                  <a:srgbClr val="000000"/>
                </a:solidFill>
                <a:cs typeface="Times New Roman" panose="02020603050405020304" pitchFamily="18" charset="0"/>
                <a:sym typeface="Symbol" panose="05050102010706020507" pitchFamily="18" charset="2"/>
              </a:rPr>
              <a:t>v</a:t>
            </a:r>
            <a:r>
              <a:rPr kumimoji="1" lang="en-US" altLang="zh-CN" sz="2400" baseline="-25000" dirty="0" err="1">
                <a:solidFill>
                  <a:srgbClr val="000000"/>
                </a:solidFill>
                <a:cs typeface="Times New Roman" panose="02020603050405020304" pitchFamily="18" charset="0"/>
                <a:sym typeface="Symbol" panose="05050102010706020507" pitchFamily="18" charset="2"/>
              </a:rPr>
              <a:t>i</a:t>
            </a:r>
            <a:r>
              <a:rPr kumimoji="1" lang="en-US" altLang="zh-CN" sz="2400" dirty="0" err="1">
                <a:solidFill>
                  <a:srgbClr val="000000"/>
                </a:solidFill>
                <a:cs typeface="Times New Roman" panose="02020603050405020304" pitchFamily="18" charset="0"/>
                <a:sym typeface="Symbol" panose="05050102010706020507" pitchFamily="18" charset="2"/>
              </a:rPr>
              <a:t>v</a:t>
            </a:r>
            <a:r>
              <a:rPr kumimoji="1" lang="en-US" altLang="zh-CN" sz="2400" baseline="-25000" dirty="0" err="1">
                <a:solidFill>
                  <a:srgbClr val="000000"/>
                </a:solidFill>
                <a:cs typeface="Times New Roman" panose="02020603050405020304" pitchFamily="18" charset="0"/>
                <a:sym typeface="Symbol" panose="05050102010706020507" pitchFamily="18" charset="2"/>
              </a:rPr>
              <a:t>j</a:t>
            </a:r>
            <a:r>
              <a:rPr kumimoji="1" lang="zh-CN" altLang="en-US" sz="2400" dirty="0">
                <a:solidFill>
                  <a:srgbClr val="000000"/>
                </a:solidFill>
                <a:cs typeface="Times New Roman" panose="02020603050405020304" pitchFamily="18" charset="0"/>
                <a:sym typeface="Symbol" panose="05050102010706020507" pitchFamily="18" charset="2"/>
              </a:rPr>
              <a:t>，从</a:t>
            </a:r>
            <a:r>
              <a:rPr kumimoji="1" lang="en-US" altLang="zh-CN" sz="2400" dirty="0">
                <a:solidFill>
                  <a:srgbClr val="000000"/>
                </a:solidFill>
                <a:cs typeface="Times New Roman" panose="02020603050405020304" pitchFamily="18" charset="0"/>
                <a:sym typeface="Symbol" panose="05050102010706020507" pitchFamily="18" charset="2"/>
              </a:rPr>
              <a:t>v</a:t>
            </a:r>
            <a:r>
              <a:rPr kumimoji="1" lang="en-US" altLang="zh-CN" sz="2400" baseline="-25000" dirty="0">
                <a:solidFill>
                  <a:srgbClr val="000000"/>
                </a:solidFill>
                <a:cs typeface="Times New Roman" panose="02020603050405020304" pitchFamily="18" charset="0"/>
                <a:sym typeface="Symbol" panose="05050102010706020507" pitchFamily="18" charset="2"/>
              </a:rPr>
              <a:t>i</a:t>
            </a:r>
            <a:r>
              <a:rPr kumimoji="1" lang="zh-CN" altLang="en-US" sz="2400" dirty="0">
                <a:solidFill>
                  <a:srgbClr val="000000"/>
                </a:solidFill>
                <a:cs typeface="Times New Roman" panose="02020603050405020304" pitchFamily="18" charset="0"/>
                <a:sym typeface="Symbol" panose="05050102010706020507" pitchFamily="18" charset="2"/>
              </a:rPr>
              <a:t>到</a:t>
            </a:r>
            <a:r>
              <a:rPr kumimoji="1" lang="en-US" altLang="zh-CN" sz="2400" dirty="0" err="1">
                <a:solidFill>
                  <a:srgbClr val="000000"/>
                </a:solidFill>
                <a:cs typeface="Times New Roman" panose="02020603050405020304" pitchFamily="18" charset="0"/>
                <a:sym typeface="Symbol" panose="05050102010706020507" pitchFamily="18" charset="2"/>
              </a:rPr>
              <a:t>v</a:t>
            </a:r>
            <a:r>
              <a:rPr kumimoji="1" lang="en-US" altLang="zh-CN" sz="2400" baseline="-25000" dirty="0" err="1">
                <a:solidFill>
                  <a:srgbClr val="000000"/>
                </a:solidFill>
                <a:cs typeface="Times New Roman" panose="02020603050405020304" pitchFamily="18" charset="0"/>
                <a:sym typeface="Symbol" panose="05050102010706020507" pitchFamily="18" charset="2"/>
              </a:rPr>
              <a:t>j</a:t>
            </a:r>
            <a:r>
              <a:rPr kumimoji="1" lang="zh-CN" altLang="en-US" sz="2400" dirty="0">
                <a:solidFill>
                  <a:srgbClr val="000000"/>
                </a:solidFill>
                <a:cs typeface="Times New Roman" panose="02020603050405020304" pitchFamily="18" charset="0"/>
                <a:sym typeface="Symbol" panose="05050102010706020507" pitchFamily="18" charset="2"/>
              </a:rPr>
              <a:t>和从</a:t>
            </a:r>
            <a:r>
              <a:rPr kumimoji="1" lang="en-US" altLang="zh-CN" sz="2400" dirty="0" err="1">
                <a:solidFill>
                  <a:srgbClr val="000000"/>
                </a:solidFill>
                <a:cs typeface="Times New Roman" panose="02020603050405020304" pitchFamily="18" charset="0"/>
                <a:sym typeface="Symbol" panose="05050102010706020507" pitchFamily="18" charset="2"/>
              </a:rPr>
              <a:t>v</a:t>
            </a:r>
            <a:r>
              <a:rPr kumimoji="1" lang="en-US" altLang="zh-CN" sz="2400" baseline="-25000" dirty="0" err="1">
                <a:solidFill>
                  <a:srgbClr val="000000"/>
                </a:solidFill>
                <a:cs typeface="Times New Roman" panose="02020603050405020304" pitchFamily="18" charset="0"/>
                <a:sym typeface="Symbol" panose="05050102010706020507" pitchFamily="18" charset="2"/>
              </a:rPr>
              <a:t>j</a:t>
            </a:r>
            <a:r>
              <a:rPr kumimoji="1" lang="zh-CN" altLang="en-US" sz="2400" dirty="0">
                <a:solidFill>
                  <a:srgbClr val="000000"/>
                </a:solidFill>
                <a:cs typeface="Times New Roman" panose="02020603050405020304" pitchFamily="18" charset="0"/>
                <a:sym typeface="Symbol" panose="05050102010706020507" pitchFamily="18" charset="2"/>
              </a:rPr>
              <a:t>到</a:t>
            </a:r>
            <a:r>
              <a:rPr kumimoji="1" lang="en-US" altLang="zh-CN" sz="2400" dirty="0">
                <a:solidFill>
                  <a:srgbClr val="000000"/>
                </a:solidFill>
                <a:cs typeface="Times New Roman" panose="02020603050405020304" pitchFamily="18" charset="0"/>
                <a:sym typeface="Symbol" panose="05050102010706020507" pitchFamily="18" charset="2"/>
              </a:rPr>
              <a:t>v</a:t>
            </a:r>
            <a:r>
              <a:rPr kumimoji="1" lang="en-US" altLang="zh-CN" sz="2400" baseline="-25000" dirty="0">
                <a:solidFill>
                  <a:srgbClr val="000000"/>
                </a:solidFill>
                <a:cs typeface="Times New Roman" panose="02020603050405020304" pitchFamily="18" charset="0"/>
                <a:sym typeface="Symbol" panose="05050102010706020507" pitchFamily="18" charset="2"/>
              </a:rPr>
              <a:t>i</a:t>
            </a:r>
            <a:r>
              <a:rPr kumimoji="1" lang="zh-CN" altLang="en-US" sz="2400" dirty="0">
                <a:solidFill>
                  <a:srgbClr val="000000"/>
                </a:solidFill>
                <a:cs typeface="Times New Roman" panose="02020603050405020304" pitchFamily="18" charset="0"/>
                <a:sym typeface="Symbol" panose="05050102010706020507" pitchFamily="18" charset="2"/>
              </a:rPr>
              <a:t>都存在路径，则称</a:t>
            </a:r>
            <a:r>
              <a:rPr kumimoji="1" lang="en-US" altLang="zh-CN" sz="2400" dirty="0">
                <a:solidFill>
                  <a:srgbClr val="000000"/>
                </a:solidFill>
                <a:cs typeface="Times New Roman" panose="02020603050405020304" pitchFamily="18" charset="0"/>
                <a:sym typeface="Symbol" panose="05050102010706020507" pitchFamily="18" charset="2"/>
              </a:rPr>
              <a:t>G</a:t>
            </a:r>
            <a:r>
              <a:rPr kumimoji="1" lang="zh-CN" altLang="en-US" sz="2400" dirty="0">
                <a:solidFill>
                  <a:srgbClr val="000000"/>
                </a:solidFill>
                <a:cs typeface="Times New Roman" panose="02020603050405020304" pitchFamily="18" charset="0"/>
                <a:sym typeface="Symbol" panose="05050102010706020507" pitchFamily="18" charset="2"/>
              </a:rPr>
              <a:t>是强连通图。</a:t>
            </a:r>
            <a:endParaRPr kumimoji="1" lang="zh-CN" altLang="en-US" sz="2400" dirty="0">
              <a:solidFill>
                <a:srgbClr val="000000"/>
              </a:solidFill>
              <a:cs typeface="Times New Roman" panose="02020603050405020304" pitchFamily="18" charset="0"/>
              <a:sym typeface="Symbol" panose="05050102010706020507" pitchFamily="18" charset="2"/>
            </a:endParaRPr>
          </a:p>
          <a:p>
            <a:pPr>
              <a:lnSpc>
                <a:spcPct val="110000"/>
              </a:lnSpc>
            </a:pPr>
            <a:endParaRPr kumimoji="1" lang="zh-CN" altLang="en-US" sz="2400" dirty="0">
              <a:solidFill>
                <a:srgbClr val="000000"/>
              </a:solidFill>
              <a:cs typeface="Times New Roman" panose="02020603050405020304" pitchFamily="18" charset="0"/>
              <a:sym typeface="Symbol" panose="05050102010706020507" pitchFamily="18" charset="2"/>
            </a:endParaRPr>
          </a:p>
          <a:p>
            <a:pPr>
              <a:lnSpc>
                <a:spcPct val="110000"/>
              </a:lnSpc>
            </a:pPr>
            <a:r>
              <a:rPr kumimoji="1" lang="en-US" altLang="zh-CN" sz="2400" b="1" dirty="0">
                <a:solidFill>
                  <a:srgbClr val="FF0000"/>
                </a:solidFill>
                <a:cs typeface="Times New Roman" panose="02020603050405020304" pitchFamily="18" charset="0"/>
              </a:rPr>
              <a:t>Strong connected component (</a:t>
            </a:r>
            <a:r>
              <a:rPr kumimoji="1" lang="zh-CN" altLang="en-US" sz="2400" b="1" dirty="0">
                <a:solidFill>
                  <a:srgbClr val="FF0000"/>
                </a:solidFill>
                <a:cs typeface="Times New Roman" panose="02020603050405020304" pitchFamily="18" charset="0"/>
                <a:sym typeface="Symbol" panose="05050102010706020507" pitchFamily="18" charset="2"/>
              </a:rPr>
              <a:t>强连通分量</a:t>
            </a:r>
            <a:r>
              <a:rPr kumimoji="1" lang="en-US" altLang="zh-CN" sz="2400" b="1" dirty="0">
                <a:solidFill>
                  <a:srgbClr val="FF0000"/>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：有向图中的极大强连通子图。</a:t>
            </a:r>
            <a:endParaRPr kumimoji="1" lang="zh-CN" altLang="en-US" sz="2400" dirty="0">
              <a:solidFill>
                <a:srgbClr val="000000"/>
              </a:solidFill>
              <a:cs typeface="Times New Roman" panose="02020603050405020304" pitchFamily="18" charset="0"/>
              <a:sym typeface="Symbol" panose="05050102010706020507" pitchFamily="18" charset="2"/>
            </a:endParaRPr>
          </a:p>
        </p:txBody>
      </p:sp>
      <p:sp>
        <p:nvSpPr>
          <p:cNvPr id="253955" name="Rectangle 3"/>
          <p:cNvSpPr>
            <a:spLocks noChangeArrowheads="1"/>
          </p:cNvSpPr>
          <p:nvPr>
            <p:custDataLst>
              <p:tags r:id="rId1"/>
            </p:custDataLst>
          </p:nvPr>
        </p:nvSpPr>
        <p:spPr bwMode="auto">
          <a:xfrm>
            <a:off x="3557588" y="474663"/>
            <a:ext cx="5076825" cy="792162"/>
          </a:xfrm>
          <a:prstGeom prst="rect">
            <a:avLst/>
          </a:prstGeom>
          <a:solidFill>
            <a:schemeClr val="accent1"/>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FF"/>
                </a:solidFill>
              </a:rPr>
              <a:t>5. Connectivity related</a:t>
            </a:r>
            <a:endParaRPr lang="en-US" altLang="zh-CN" sz="2400" b="1">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3954">
                                            <p:txEl>
                                              <p:pRg st="0" end="0"/>
                                            </p:txEl>
                                          </p:spTgt>
                                        </p:tgtEl>
                                        <p:attrNameLst>
                                          <p:attrName>style.visibility</p:attrName>
                                        </p:attrNameLst>
                                      </p:cBhvr>
                                      <p:to>
                                        <p:strVal val="visible"/>
                                      </p:to>
                                    </p:set>
                                    <p:animEffect transition="in" filter="wipe(left)">
                                      <p:cBhvr>
                                        <p:cTn id="7" dur="500"/>
                                        <p:tgtEl>
                                          <p:spTgt spid="2539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3954">
                                            <p:txEl>
                                              <p:pRg st="2" end="2"/>
                                            </p:txEl>
                                          </p:spTgt>
                                        </p:tgtEl>
                                        <p:attrNameLst>
                                          <p:attrName>style.visibility</p:attrName>
                                        </p:attrNameLst>
                                      </p:cBhvr>
                                      <p:to>
                                        <p:strVal val="visible"/>
                                      </p:to>
                                    </p:set>
                                    <p:animEffect transition="in" filter="wipe(left)">
                                      <p:cBhvr>
                                        <p:cTn id="12" dur="500"/>
                                        <p:tgtEl>
                                          <p:spTgt spid="2539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53954">
                                            <p:txEl>
                                              <p:pRg st="4" end="4"/>
                                            </p:txEl>
                                          </p:spTgt>
                                        </p:tgtEl>
                                        <p:attrNameLst>
                                          <p:attrName>style.visibility</p:attrName>
                                        </p:attrNameLst>
                                      </p:cBhvr>
                                      <p:to>
                                        <p:strVal val="visible"/>
                                      </p:to>
                                    </p:set>
                                    <p:animEffect transition="in" filter="wipe(left)">
                                      <p:cBhvr>
                                        <p:cTn id="17" dur="500"/>
                                        <p:tgtEl>
                                          <p:spTgt spid="25395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3954">
                                            <p:txEl>
                                              <p:pRg st="6" end="6"/>
                                            </p:txEl>
                                          </p:spTgt>
                                        </p:tgtEl>
                                        <p:attrNameLst>
                                          <p:attrName>style.visibility</p:attrName>
                                        </p:attrNameLst>
                                      </p:cBhvr>
                                      <p:to>
                                        <p:strVal val="visible"/>
                                      </p:to>
                                    </p:set>
                                    <p:animEffect transition="in" filter="wipe(left)">
                                      <p:cBhvr>
                                        <p:cTn id="22" dur="500"/>
                                        <p:tgtEl>
                                          <p:spTgt spid="25395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53954">
                                            <p:txEl>
                                              <p:pRg st="8" end="8"/>
                                            </p:txEl>
                                          </p:spTgt>
                                        </p:tgtEl>
                                        <p:attrNameLst>
                                          <p:attrName>style.visibility</p:attrName>
                                        </p:attrNameLst>
                                      </p:cBhvr>
                                      <p:to>
                                        <p:strVal val="visible"/>
                                      </p:to>
                                    </p:set>
                                    <p:animEffect transition="in" filter="wipe(left)">
                                      <p:cBhvr>
                                        <p:cTn id="27" dur="500"/>
                                        <p:tgtEl>
                                          <p:spTgt spid="2539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778510" y="1627505"/>
            <a:ext cx="10721975" cy="4645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20000"/>
              </a:lnSpc>
            </a:pPr>
            <a:r>
              <a:rPr kumimoji="1" lang="zh-CN" altLang="en-US" sz="2400" dirty="0">
                <a:solidFill>
                  <a:srgbClr val="FF0000"/>
                </a:solidFill>
                <a:cs typeface="Times New Roman" panose="02020603050405020304" pitchFamily="18" charset="0"/>
                <a:sym typeface="Symbol" panose="05050102010706020507" pitchFamily="18" charset="2"/>
              </a:rPr>
              <a:t>连通图的</a:t>
            </a:r>
            <a:r>
              <a:rPr kumimoji="1" lang="zh-CN" altLang="en-US" sz="2400" b="1" dirty="0">
                <a:solidFill>
                  <a:srgbClr val="FF0000"/>
                </a:solidFill>
                <a:cs typeface="Times New Roman" panose="02020603050405020304" pitchFamily="18" charset="0"/>
                <a:sym typeface="Symbol" panose="05050102010706020507" pitchFamily="18" charset="2"/>
              </a:rPr>
              <a:t>生成树</a:t>
            </a:r>
            <a:r>
              <a:rPr kumimoji="1" lang="zh-CN" altLang="en-US" sz="2400" dirty="0">
                <a:solidFill>
                  <a:srgbClr val="000000"/>
                </a:solidFill>
                <a:cs typeface="Times New Roman" panose="02020603050405020304" pitchFamily="18" charset="0"/>
                <a:sym typeface="Symbol" panose="05050102010706020507" pitchFamily="18" charset="2"/>
              </a:rPr>
              <a:t>：是</a:t>
            </a:r>
            <a:r>
              <a:rPr kumimoji="1" lang="zh-CN" altLang="en-US" sz="2400" b="1" dirty="0">
                <a:solidFill>
                  <a:srgbClr val="000000"/>
                </a:solidFill>
                <a:cs typeface="Times New Roman" panose="02020603050405020304" pitchFamily="18" charset="0"/>
                <a:sym typeface="Symbol" panose="05050102010706020507" pitchFamily="18" charset="2"/>
              </a:rPr>
              <a:t>连通图</a:t>
            </a:r>
            <a:r>
              <a:rPr kumimoji="1" lang="zh-CN" altLang="en-US" sz="2400" dirty="0">
                <a:solidFill>
                  <a:srgbClr val="000000"/>
                </a:solidFill>
                <a:cs typeface="Times New Roman" panose="02020603050405020304" pitchFamily="18" charset="0"/>
                <a:sym typeface="Symbol" panose="05050102010706020507" pitchFamily="18" charset="2"/>
              </a:rPr>
              <a:t>的一个</a:t>
            </a:r>
            <a:r>
              <a:rPr kumimoji="1" lang="zh-CN" altLang="en-US" sz="2400" b="1" i="1" dirty="0">
                <a:solidFill>
                  <a:srgbClr val="FF0000"/>
                </a:solidFill>
                <a:cs typeface="Times New Roman" panose="02020603050405020304" pitchFamily="18" charset="0"/>
                <a:sym typeface="Symbol" panose="05050102010706020507" pitchFamily="18" charset="2"/>
              </a:rPr>
              <a:t>极小</a:t>
            </a:r>
            <a:r>
              <a:rPr kumimoji="1" lang="zh-CN" altLang="en-US" sz="2400" dirty="0">
                <a:solidFill>
                  <a:srgbClr val="FF0000"/>
                </a:solidFill>
                <a:cs typeface="Times New Roman" panose="02020603050405020304" pitchFamily="18" charset="0"/>
                <a:sym typeface="Symbol" panose="05050102010706020507" pitchFamily="18" charset="2"/>
              </a:rPr>
              <a:t>连通</a:t>
            </a:r>
            <a:r>
              <a:rPr kumimoji="1" lang="zh-CN" altLang="en-US" sz="2400" b="1" i="1" dirty="0">
                <a:solidFill>
                  <a:srgbClr val="FF0000"/>
                </a:solidFill>
                <a:cs typeface="Times New Roman" panose="02020603050405020304" pitchFamily="18" charset="0"/>
                <a:sym typeface="Symbol" panose="05050102010706020507" pitchFamily="18" charset="2"/>
              </a:rPr>
              <a:t>子图</a:t>
            </a:r>
            <a:r>
              <a:rPr kumimoji="1" lang="zh-CN" altLang="en-US" sz="2400" dirty="0">
                <a:solidFill>
                  <a:srgbClr val="000000"/>
                </a:solidFill>
                <a:cs typeface="Times New Roman" panose="02020603050405020304" pitchFamily="18" charset="0"/>
                <a:sym typeface="Symbol" panose="05050102010706020507" pitchFamily="18" charset="2"/>
              </a:rPr>
              <a:t>，它含有图中的全部</a:t>
            </a:r>
            <a:r>
              <a:rPr kumimoji="1" lang="en-US" altLang="zh-CN" sz="2400" dirty="0">
                <a:solidFill>
                  <a:srgbClr val="000000"/>
                </a:solidFill>
                <a:cs typeface="Times New Roman" panose="02020603050405020304" pitchFamily="18" charset="0"/>
                <a:sym typeface="Symbol" panose="05050102010706020507" pitchFamily="18" charset="2"/>
              </a:rPr>
              <a:t>n</a:t>
            </a:r>
            <a:r>
              <a:rPr kumimoji="1" lang="zh-CN" altLang="en-US" sz="2400" dirty="0">
                <a:solidFill>
                  <a:srgbClr val="000000"/>
                </a:solidFill>
                <a:cs typeface="Times New Roman" panose="02020603050405020304" pitchFamily="18" charset="0"/>
                <a:sym typeface="Symbol" panose="05050102010706020507" pitchFamily="18" charset="2"/>
              </a:rPr>
              <a:t>个顶点，但</a:t>
            </a:r>
            <a:r>
              <a:rPr kumimoji="1" lang="zh-CN" altLang="en-US" sz="2400" dirty="0">
                <a:solidFill>
                  <a:srgbClr val="FF0000"/>
                </a:solidFill>
                <a:cs typeface="Times New Roman" panose="02020603050405020304" pitchFamily="18" charset="0"/>
                <a:sym typeface="Symbol" panose="05050102010706020507" pitchFamily="18" charset="2"/>
              </a:rPr>
              <a:t>只有足以构成一棵树的</a:t>
            </a:r>
            <a:r>
              <a:rPr kumimoji="1" lang="en-US" altLang="zh-CN" sz="2400" dirty="0">
                <a:solidFill>
                  <a:srgbClr val="FF0000"/>
                </a:solidFill>
                <a:cs typeface="Times New Roman" panose="02020603050405020304" pitchFamily="18" charset="0"/>
                <a:sym typeface="Symbol" panose="05050102010706020507" pitchFamily="18" charset="2"/>
              </a:rPr>
              <a:t>n-1</a:t>
            </a:r>
            <a:r>
              <a:rPr kumimoji="1" lang="zh-CN" altLang="en-US" sz="2400" dirty="0">
                <a:solidFill>
                  <a:srgbClr val="FF0000"/>
                </a:solidFill>
                <a:cs typeface="Times New Roman" panose="02020603050405020304" pitchFamily="18" charset="0"/>
                <a:sym typeface="Symbol" panose="05050102010706020507" pitchFamily="18" charset="2"/>
              </a:rPr>
              <a:t>条边</a:t>
            </a:r>
            <a:r>
              <a:rPr kumimoji="1" lang="zh-CN" altLang="en-US" sz="2400" dirty="0">
                <a:solidFill>
                  <a:srgbClr val="000000"/>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rPr>
              <a:t>因此，对于生成树而言，只要再增加一条边，就会出现环。而如果图中有</a:t>
            </a:r>
            <a:r>
              <a:rPr kumimoji="1" lang="en-US" altLang="zh-CN" sz="2400" dirty="0">
                <a:solidFill>
                  <a:srgbClr val="000000"/>
                </a:solidFill>
                <a:cs typeface="Times New Roman" panose="02020603050405020304" pitchFamily="18" charset="0"/>
              </a:rPr>
              <a:t>n</a:t>
            </a:r>
            <a:r>
              <a:rPr kumimoji="1" lang="zh-CN" altLang="en-US" sz="2400" dirty="0">
                <a:solidFill>
                  <a:srgbClr val="000000"/>
                </a:solidFill>
                <a:cs typeface="Times New Roman" panose="02020603050405020304" pitchFamily="18" charset="0"/>
              </a:rPr>
              <a:t>个顶点，小于</a:t>
            </a:r>
            <a:r>
              <a:rPr kumimoji="1" lang="en-US" altLang="zh-CN" sz="2400" dirty="0">
                <a:solidFill>
                  <a:srgbClr val="000000"/>
                </a:solidFill>
                <a:cs typeface="Times New Roman" panose="02020603050405020304" pitchFamily="18" charset="0"/>
              </a:rPr>
              <a:t>n-1</a:t>
            </a:r>
            <a:r>
              <a:rPr kumimoji="1" lang="zh-CN" altLang="en-US" sz="2400" dirty="0">
                <a:solidFill>
                  <a:srgbClr val="000000"/>
                </a:solidFill>
                <a:cs typeface="Times New Roman" panose="02020603050405020304" pitchFamily="18" charset="0"/>
              </a:rPr>
              <a:t>条边，则该图是非连通图；但有</a:t>
            </a:r>
            <a:r>
              <a:rPr kumimoji="1" lang="en-US" altLang="zh-CN" sz="2400" dirty="0">
                <a:solidFill>
                  <a:srgbClr val="000000"/>
                </a:solidFill>
                <a:cs typeface="Times New Roman" panose="02020603050405020304" pitchFamily="18" charset="0"/>
              </a:rPr>
              <a:t>n-1</a:t>
            </a:r>
            <a:r>
              <a:rPr kumimoji="1" lang="zh-CN" altLang="en-US" sz="2400" dirty="0">
                <a:solidFill>
                  <a:srgbClr val="000000"/>
                </a:solidFill>
                <a:cs typeface="Times New Roman" panose="02020603050405020304" pitchFamily="18" charset="0"/>
              </a:rPr>
              <a:t>条边的图却不一定是生成树。</a:t>
            </a:r>
            <a:endParaRPr kumimoji="1" lang="zh-CN" altLang="en-US" sz="2400" dirty="0">
              <a:solidFill>
                <a:srgbClr val="000000"/>
              </a:solidFill>
              <a:cs typeface="Times New Roman" panose="02020603050405020304" pitchFamily="18" charset="0"/>
            </a:endParaRPr>
          </a:p>
          <a:p>
            <a:pPr>
              <a:lnSpc>
                <a:spcPct val="120000"/>
              </a:lnSpc>
            </a:pPr>
            <a:endParaRPr kumimoji="1" lang="zh-CN" altLang="en-US" sz="2400" dirty="0">
              <a:solidFill>
                <a:srgbClr val="000000"/>
              </a:solidFill>
              <a:cs typeface="Times New Roman" panose="02020603050405020304" pitchFamily="18" charset="0"/>
            </a:endParaRPr>
          </a:p>
          <a:p>
            <a:pPr>
              <a:lnSpc>
                <a:spcPct val="120000"/>
              </a:lnSpc>
            </a:pPr>
            <a:r>
              <a:rPr kumimoji="1" lang="zh-CN" altLang="en-US" sz="2400" dirty="0">
                <a:solidFill>
                  <a:srgbClr val="000000"/>
                </a:solidFill>
                <a:cs typeface="Times New Roman" panose="02020603050405020304" pitchFamily="18" charset="0"/>
              </a:rPr>
              <a:t>如果一个有向图恰有一个顶点入度为</a:t>
            </a:r>
            <a:r>
              <a:rPr kumimoji="1" lang="en-US" altLang="zh-CN" sz="2400" dirty="0">
                <a:solidFill>
                  <a:srgbClr val="000000"/>
                </a:solidFill>
                <a:cs typeface="Times New Roman" panose="02020603050405020304" pitchFamily="18" charset="0"/>
              </a:rPr>
              <a:t>0</a:t>
            </a:r>
            <a:r>
              <a:rPr kumimoji="1" lang="zh-CN" altLang="en-US" sz="2400" dirty="0">
                <a:solidFill>
                  <a:srgbClr val="000000"/>
                </a:solidFill>
                <a:cs typeface="Times New Roman" panose="02020603050405020304" pitchFamily="18" charset="0"/>
              </a:rPr>
              <a:t>，其余顶点入度均为</a:t>
            </a:r>
            <a:r>
              <a:rPr kumimoji="1" lang="en-US" altLang="zh-CN" sz="2400" dirty="0">
                <a:solidFill>
                  <a:srgbClr val="000000"/>
                </a:solidFill>
                <a:cs typeface="Times New Roman" panose="02020603050405020304" pitchFamily="18" charset="0"/>
              </a:rPr>
              <a:t>1</a:t>
            </a:r>
            <a:r>
              <a:rPr kumimoji="1" lang="zh-CN" altLang="en-US" sz="2400" dirty="0">
                <a:solidFill>
                  <a:srgbClr val="000000"/>
                </a:solidFill>
                <a:cs typeface="Times New Roman" panose="02020603050405020304" pitchFamily="18" charset="0"/>
              </a:rPr>
              <a:t>，则该图必定是一棵有向树。所有树可以看成是图的特例。</a:t>
            </a:r>
            <a:endParaRPr kumimoji="1" lang="zh-CN" altLang="en-US" sz="2400" dirty="0">
              <a:solidFill>
                <a:srgbClr val="000000"/>
              </a:solidFill>
              <a:cs typeface="Times New Roman" panose="02020603050405020304" pitchFamily="18" charset="0"/>
            </a:endParaRPr>
          </a:p>
          <a:p>
            <a:pPr>
              <a:lnSpc>
                <a:spcPct val="120000"/>
              </a:lnSpc>
            </a:pPr>
            <a:endParaRPr kumimoji="1" lang="zh-CN" altLang="en-US" sz="2400" dirty="0">
              <a:solidFill>
                <a:srgbClr val="000000"/>
              </a:solidFill>
              <a:cs typeface="Times New Roman" panose="02020603050405020304" pitchFamily="18" charset="0"/>
            </a:endParaRPr>
          </a:p>
          <a:p>
            <a:pPr>
              <a:lnSpc>
                <a:spcPct val="120000"/>
              </a:lnSpc>
            </a:pPr>
            <a:r>
              <a:rPr kumimoji="1" lang="zh-CN" altLang="en-US" sz="2400" dirty="0">
                <a:solidFill>
                  <a:srgbClr val="FF0000"/>
                </a:solidFill>
                <a:cs typeface="Times New Roman" panose="02020603050405020304" pitchFamily="18" charset="0"/>
              </a:rPr>
              <a:t>有向图的</a:t>
            </a:r>
            <a:r>
              <a:rPr kumimoji="1" lang="zh-CN" altLang="en-US" sz="2400" b="1" dirty="0">
                <a:solidFill>
                  <a:srgbClr val="FF0000"/>
                </a:solidFill>
                <a:cs typeface="Times New Roman" panose="02020603050405020304" pitchFamily="18" charset="0"/>
              </a:rPr>
              <a:t>生成森林</a:t>
            </a:r>
            <a:r>
              <a:rPr kumimoji="1" lang="zh-CN" altLang="en-US" sz="2400" dirty="0">
                <a:solidFill>
                  <a:srgbClr val="000000"/>
                </a:solidFill>
                <a:cs typeface="Times New Roman" panose="02020603050405020304" pitchFamily="18" charset="0"/>
              </a:rPr>
              <a:t>：由若干棵有向树组成，含有图中全部顶点，但只有构成若干棵不相交的有向树的弧。</a:t>
            </a:r>
            <a:endParaRPr kumimoji="1" lang="zh-CN" altLang="en-US" sz="2400" dirty="0">
              <a:solidFill>
                <a:srgbClr val="000000"/>
              </a:solidFill>
              <a:cs typeface="Times New Roman" panose="02020603050405020304" pitchFamily="18" charset="0"/>
            </a:endParaRPr>
          </a:p>
        </p:txBody>
      </p:sp>
      <p:sp>
        <p:nvSpPr>
          <p:cNvPr id="7182" name="Rectangle 14"/>
          <p:cNvSpPr>
            <a:spLocks noChangeArrowheads="1"/>
          </p:cNvSpPr>
          <p:nvPr>
            <p:custDataLst>
              <p:tags r:id="rId1"/>
            </p:custDataLst>
          </p:nvPr>
        </p:nvSpPr>
        <p:spPr bwMode="auto">
          <a:xfrm>
            <a:off x="3557588" y="474663"/>
            <a:ext cx="5076825" cy="792162"/>
          </a:xfrm>
          <a:prstGeom prst="rect">
            <a:avLst/>
          </a:prstGeom>
          <a:solidFill>
            <a:schemeClr val="accent1"/>
          </a:solidFill>
          <a:ln w="952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FFFF"/>
                </a:solidFill>
              </a:rPr>
              <a:t>6. Spanning tree &amp; forest</a:t>
            </a:r>
            <a:endParaRPr lang="en-US" altLang="zh-CN" sz="2400" b="1">
              <a:solidFill>
                <a:srgbClr val="FFFFFF"/>
              </a:solidFill>
            </a:endParaRPr>
          </a:p>
        </p:txBody>
      </p:sp>
      <p:cxnSp>
        <p:nvCxnSpPr>
          <p:cNvPr id="3" name="直接连接符 2"/>
          <p:cNvCxnSpPr/>
          <p:nvPr/>
        </p:nvCxnSpPr>
        <p:spPr>
          <a:xfrm>
            <a:off x="1240557" y="2581414"/>
            <a:ext cx="405058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animEffect transition="in" filter="wipe(left)">
                                      <p:cBhvr>
                                        <p:cTn id="7" dur="500"/>
                                        <p:tgtEl>
                                          <p:spTgt spid="717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173">
                                            <p:txEl>
                                              <p:pRg st="2" end="2"/>
                                            </p:txEl>
                                          </p:spTgt>
                                        </p:tgtEl>
                                        <p:attrNameLst>
                                          <p:attrName>style.visibility</p:attrName>
                                        </p:attrNameLst>
                                      </p:cBhvr>
                                      <p:to>
                                        <p:strVal val="visible"/>
                                      </p:to>
                                    </p:set>
                                    <p:animEffect transition="in" filter="wipe(left)">
                                      <p:cBhvr>
                                        <p:cTn id="16" dur="500"/>
                                        <p:tgtEl>
                                          <p:spTgt spid="717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173">
                                            <p:txEl>
                                              <p:pRg st="4" end="4"/>
                                            </p:txEl>
                                          </p:spTgt>
                                        </p:tgtEl>
                                        <p:attrNameLst>
                                          <p:attrName>style.visibility</p:attrName>
                                        </p:attrNameLst>
                                      </p:cBhvr>
                                      <p:to>
                                        <p:strVal val="visible"/>
                                      </p:to>
                                    </p:set>
                                    <p:animEffect transition="in" filter="wipe(left)">
                                      <p:cBhvr>
                                        <p:cTn id="21" dur="500"/>
                                        <p:tgtEl>
                                          <p:spTgt spid="717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ltLang="zh-CN">
                <a:solidFill>
                  <a:schemeClr val="accent1"/>
                </a:solidFill>
              </a:rPr>
              <a:t>Contents</a:t>
            </a:r>
            <a:endParaRPr lang="en-US" altLang="zh-CN">
              <a:solidFill>
                <a:schemeClr val="accent1"/>
              </a:solidFill>
            </a:endParaRPr>
          </a:p>
        </p:txBody>
      </p:sp>
      <p:sp>
        <p:nvSpPr>
          <p:cNvPr id="244739" name="Rectangle 3"/>
          <p:cNvSpPr>
            <a:spLocks noGrp="1" noChangeArrowheads="1"/>
          </p:cNvSpPr>
          <p:nvPr>
            <p:ph type="body" idx="1"/>
            <p:custDataLst>
              <p:tags r:id="rId1"/>
            </p:custDataLst>
          </p:nvPr>
        </p:nvSpPr>
        <p:spPr/>
        <p:txBody>
          <a:bodyPr/>
          <a:lstStyle/>
          <a:p>
            <a:r>
              <a:rPr kumimoji="1" lang="en-US" altLang="zh-CN">
                <a:solidFill>
                  <a:schemeClr val="dk1"/>
                </a:solidFill>
              </a:rPr>
              <a:t>Definition and notations of graph</a:t>
            </a:r>
            <a:endParaRPr kumimoji="1" lang="en-US" altLang="zh-CN">
              <a:solidFill>
                <a:schemeClr val="dk1"/>
              </a:solidFill>
            </a:endParaRPr>
          </a:p>
          <a:p>
            <a:r>
              <a:rPr kumimoji="1" lang="en-US" altLang="zh-CN" sz="3600">
                <a:solidFill>
                  <a:schemeClr val="dk1"/>
                </a:solidFill>
              </a:rPr>
              <a:t>Storage structure of graph</a:t>
            </a:r>
            <a:endParaRPr kumimoji="1" lang="en-US" altLang="zh-CN" sz="3600">
              <a:solidFill>
                <a:schemeClr val="dk1"/>
              </a:solidFill>
            </a:endParaRPr>
          </a:p>
          <a:p>
            <a:r>
              <a:rPr kumimoji="1" lang="en-US" altLang="zh-CN">
                <a:solidFill>
                  <a:schemeClr val="dk1"/>
                </a:solidFill>
              </a:rPr>
              <a:t>Graph traversal</a:t>
            </a:r>
            <a:endParaRPr kumimoji="1" lang="en-US" altLang="zh-CN">
              <a:solidFill>
                <a:schemeClr val="dk1"/>
              </a:solidFill>
            </a:endParaRPr>
          </a:p>
          <a:p>
            <a:r>
              <a:rPr kumimoji="1" lang="en-US" altLang="zh-CN">
                <a:solidFill>
                  <a:schemeClr val="dk1"/>
                </a:solidFill>
              </a:rPr>
              <a:t>Connected component and spanning tree</a:t>
            </a:r>
            <a:endParaRPr kumimoji="1" lang="en-US" altLang="zh-CN">
              <a:solidFill>
                <a:schemeClr val="dk1"/>
              </a:solidFill>
            </a:endParaRPr>
          </a:p>
          <a:p>
            <a:r>
              <a:rPr kumimoji="1" lang="en-US" altLang="zh-CN">
                <a:solidFill>
                  <a:schemeClr val="dk1"/>
                </a:solidFill>
              </a:rPr>
              <a:t>Mini spanning tree</a:t>
            </a:r>
            <a:endParaRPr kumimoji="1" lang="en-US" altLang="zh-CN">
              <a:solidFill>
                <a:schemeClr val="dk1"/>
              </a:solidFill>
            </a:endParaRPr>
          </a:p>
          <a:p>
            <a:r>
              <a:rPr kumimoji="1" lang="en-US" altLang="zh-CN">
                <a:solidFill>
                  <a:schemeClr val="dk1"/>
                </a:solidFill>
              </a:rPr>
              <a:t>Shortest path</a:t>
            </a:r>
            <a:endParaRPr kumimoji="1" lang="en-US" altLang="zh-CN">
              <a:solidFill>
                <a:schemeClr val="dk1"/>
              </a:solidFill>
            </a:endParaRPr>
          </a:p>
          <a:p>
            <a:r>
              <a:rPr kumimoji="1" lang="en-US" altLang="zh-CN">
                <a:solidFill>
                  <a:schemeClr val="dk1"/>
                </a:solidFill>
              </a:rPr>
              <a:t>Topological sorting &amp; Critical path</a:t>
            </a:r>
            <a:endParaRPr kumimoji="1" lang="en-US" altLang="zh-CN">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custDataLst>
              <p:tags r:id="rId1"/>
            </p:custDataLst>
          </p:nvPr>
        </p:nvSpPr>
        <p:spPr bwMode="auto">
          <a:xfrm>
            <a:off x="827405" y="1371600"/>
            <a:ext cx="10305415" cy="3227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a:solidFill>
                  <a:schemeClr val="dk1"/>
                </a:solidFill>
              </a:rPr>
              <a:t>图存储的特殊性：</a:t>
            </a:r>
            <a:endParaRPr kumimoji="1" lang="zh-CN" altLang="en-US" sz="2400">
              <a:solidFill>
                <a:schemeClr val="dk1"/>
              </a:solidFill>
            </a:endParaRPr>
          </a:p>
          <a:p>
            <a:endParaRPr kumimoji="1" lang="zh-CN" altLang="en-US" sz="2400">
              <a:solidFill>
                <a:schemeClr val="dk1"/>
              </a:solidFill>
            </a:endParaRPr>
          </a:p>
          <a:p>
            <a:pPr>
              <a:lnSpc>
                <a:spcPct val="130000"/>
              </a:lnSpc>
              <a:buFont typeface="Wingdings" panose="05000000000000000000" pitchFamily="2" charset="2"/>
              <a:buChar char="l"/>
            </a:pPr>
            <a:r>
              <a:rPr kumimoji="1" lang="zh-CN" altLang="en-US" sz="2400">
                <a:solidFill>
                  <a:schemeClr val="dk1"/>
                </a:solidFill>
              </a:rPr>
              <a:t>  顶点之间的关系无法用他们在内存中的存储位置来表示。</a:t>
            </a:r>
            <a:endParaRPr kumimoji="1" lang="zh-CN" altLang="en-US" sz="2400">
              <a:solidFill>
                <a:schemeClr val="dk1"/>
              </a:solidFill>
            </a:endParaRPr>
          </a:p>
          <a:p>
            <a:pPr>
              <a:lnSpc>
                <a:spcPct val="130000"/>
              </a:lnSpc>
              <a:buFont typeface="Wingdings" panose="05000000000000000000" pitchFamily="2" charset="2"/>
              <a:buChar char="l"/>
            </a:pPr>
            <a:r>
              <a:rPr kumimoji="1" lang="zh-CN" altLang="en-US" sz="2400">
                <a:solidFill>
                  <a:schemeClr val="dk1"/>
                </a:solidFill>
              </a:rPr>
              <a:t>  用多重链表来表示图是自然的事情，它用一个由一个数据域和多个指针域组成的结点表示图中的一个结点。其中，数据域存放该顶点的信息，指针域存放指向其邻接点的地址。</a:t>
            </a:r>
            <a:endParaRPr kumimoji="1" lang="zh-CN" altLang="en-US" sz="2400">
              <a:solidFill>
                <a:schemeClr val="dk1"/>
              </a:solidFill>
            </a:endParaRPr>
          </a:p>
          <a:p>
            <a:pPr>
              <a:lnSpc>
                <a:spcPct val="130000"/>
              </a:lnSpc>
              <a:buFont typeface="Wingdings" panose="05000000000000000000" pitchFamily="2" charset="2"/>
              <a:buChar char="l"/>
            </a:pPr>
            <a:r>
              <a:rPr kumimoji="1" lang="zh-CN" altLang="en-US" sz="2400">
                <a:solidFill>
                  <a:schemeClr val="dk1"/>
                </a:solidFill>
              </a:rPr>
              <a:t> 常用的存储方法有：</a:t>
            </a:r>
            <a:endParaRPr kumimoji="1" lang="zh-CN" altLang="en-US" sz="2400" b="1">
              <a:solidFill>
                <a:schemeClr val="dk1"/>
              </a:solidFill>
            </a:endParaRPr>
          </a:p>
        </p:txBody>
      </p:sp>
      <p:sp>
        <p:nvSpPr>
          <p:cNvPr id="53252" name="Rectangle 4"/>
          <p:cNvSpPr>
            <a:spLocks noGrp="1" noChangeArrowheads="1"/>
          </p:cNvSpPr>
          <p:nvPr>
            <p:ph type="title"/>
          </p:nvPr>
        </p:nvSpPr>
        <p:spPr/>
        <p:txBody>
          <a:bodyPr/>
          <a:lstStyle/>
          <a:p>
            <a:r>
              <a:rPr lang="en-US" altLang="zh-CN">
                <a:solidFill>
                  <a:schemeClr val="accent1"/>
                </a:solidFill>
              </a:rPr>
              <a:t>7.2 Storage structure of graph</a:t>
            </a:r>
            <a:endParaRPr lang="en-US" altLang="zh-CN">
              <a:solidFill>
                <a:schemeClr val="accent1"/>
              </a:solidFill>
            </a:endParaRPr>
          </a:p>
        </p:txBody>
      </p:sp>
      <p:sp>
        <p:nvSpPr>
          <p:cNvPr id="79876" name="Rectangle 1028"/>
          <p:cNvSpPr>
            <a:spLocks noChangeArrowheads="1"/>
          </p:cNvSpPr>
          <p:nvPr>
            <p:custDataLst>
              <p:tags r:id="rId2"/>
            </p:custDataLst>
          </p:nvPr>
        </p:nvSpPr>
        <p:spPr bwMode="auto">
          <a:xfrm>
            <a:off x="2351088" y="4870768"/>
            <a:ext cx="3313112" cy="504825"/>
          </a:xfrm>
          <a:prstGeom prst="rect">
            <a:avLst/>
          </a:prstGeom>
          <a:solidFill>
            <a:schemeClr val="accent2"/>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0000"/>
                </a:solidFill>
              </a:rPr>
              <a:t>★</a:t>
            </a:r>
            <a:r>
              <a:rPr lang="en-US" altLang="zh-CN" sz="2400" b="1">
                <a:solidFill>
                  <a:srgbClr val="FFFFFF"/>
                </a:solidFill>
              </a:rPr>
              <a:t>  </a:t>
            </a:r>
            <a:r>
              <a:rPr lang="zh-CN" altLang="en-US" sz="2400" b="1">
                <a:solidFill>
                  <a:srgbClr val="FFFFFF"/>
                </a:solidFill>
              </a:rPr>
              <a:t>邻接矩阵表示法</a:t>
            </a:r>
            <a:endParaRPr lang="zh-CN" altLang="en-US" sz="2400" b="1">
              <a:solidFill>
                <a:srgbClr val="FFFFFF"/>
              </a:solidFill>
            </a:endParaRPr>
          </a:p>
        </p:txBody>
      </p:sp>
      <p:sp>
        <p:nvSpPr>
          <p:cNvPr id="79877" name="Rectangle 1029"/>
          <p:cNvSpPr>
            <a:spLocks noChangeArrowheads="1"/>
          </p:cNvSpPr>
          <p:nvPr>
            <p:custDataLst>
              <p:tags r:id="rId3"/>
            </p:custDataLst>
          </p:nvPr>
        </p:nvSpPr>
        <p:spPr bwMode="auto">
          <a:xfrm>
            <a:off x="6167438" y="4870768"/>
            <a:ext cx="3313112" cy="504825"/>
          </a:xfrm>
          <a:prstGeom prst="rect">
            <a:avLst/>
          </a:prstGeom>
          <a:solidFill>
            <a:schemeClr val="accent2"/>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FF0000"/>
                </a:solidFill>
              </a:rPr>
              <a:t>★</a:t>
            </a:r>
            <a:r>
              <a:rPr lang="en-US" altLang="zh-CN" sz="2400" b="1">
                <a:solidFill>
                  <a:srgbClr val="FFFFFF"/>
                </a:solidFill>
              </a:rPr>
              <a:t>  </a:t>
            </a:r>
            <a:r>
              <a:rPr lang="zh-CN" altLang="en-US" sz="2400" b="1">
                <a:solidFill>
                  <a:srgbClr val="FFFFFF"/>
                </a:solidFill>
              </a:rPr>
              <a:t>邻接表表示法</a:t>
            </a:r>
            <a:endParaRPr lang="zh-CN" altLang="en-US" sz="2400" b="1">
              <a:solidFill>
                <a:srgbClr val="FFFFFF"/>
              </a:solidFill>
            </a:endParaRPr>
          </a:p>
        </p:txBody>
      </p:sp>
      <p:sp>
        <p:nvSpPr>
          <p:cNvPr id="79878" name="Rectangle 1030"/>
          <p:cNvSpPr>
            <a:spLocks noChangeArrowheads="1"/>
          </p:cNvSpPr>
          <p:nvPr>
            <p:custDataLst>
              <p:tags r:id="rId4"/>
            </p:custDataLst>
          </p:nvPr>
        </p:nvSpPr>
        <p:spPr bwMode="auto">
          <a:xfrm>
            <a:off x="3000375" y="5589905"/>
            <a:ext cx="3313113" cy="504825"/>
          </a:xfrm>
          <a:prstGeom prst="rect">
            <a:avLst/>
          </a:prstGeom>
          <a:solidFill>
            <a:schemeClr val="accent2"/>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a:solidFill>
                  <a:srgbClr val="FFFFFF"/>
                </a:solidFill>
              </a:rPr>
              <a:t>十字链表表示法</a:t>
            </a:r>
            <a:endParaRPr lang="zh-CN" altLang="en-US" sz="2400" b="1">
              <a:solidFill>
                <a:srgbClr val="FFFFFF"/>
              </a:solidFill>
            </a:endParaRPr>
          </a:p>
        </p:txBody>
      </p:sp>
      <p:sp>
        <p:nvSpPr>
          <p:cNvPr id="79879" name="Rectangle 1031"/>
          <p:cNvSpPr>
            <a:spLocks noChangeArrowheads="1"/>
          </p:cNvSpPr>
          <p:nvPr>
            <p:custDataLst>
              <p:tags r:id="rId5"/>
            </p:custDataLst>
          </p:nvPr>
        </p:nvSpPr>
        <p:spPr bwMode="auto">
          <a:xfrm>
            <a:off x="6816725" y="5589905"/>
            <a:ext cx="3313113" cy="504825"/>
          </a:xfrm>
          <a:prstGeom prst="rect">
            <a:avLst/>
          </a:prstGeom>
          <a:solidFill>
            <a:schemeClr val="accent2"/>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400" b="1" dirty="0">
                <a:solidFill>
                  <a:srgbClr val="FFFFFF"/>
                </a:solidFill>
              </a:rPr>
              <a:t>邻接多重表表示法</a:t>
            </a:r>
            <a:endParaRPr lang="zh-CN" altLang="en-US" sz="2400" b="1" dirty="0">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775335" y="1293495"/>
            <a:ext cx="10807065" cy="535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图需要存储的信息：</a:t>
            </a:r>
            <a:r>
              <a:rPr kumimoji="1" lang="zh-CN" altLang="en-US" sz="2400" dirty="0">
                <a:solidFill>
                  <a:srgbClr val="FF0000"/>
                </a:solidFill>
                <a:latin typeface="Times New Roman" panose="02020603050405020304" pitchFamily="18" charset="0"/>
                <a:cs typeface="Times New Roman" panose="02020603050405020304" pitchFamily="18" charset="0"/>
              </a:rPr>
              <a:t>顶点和弧</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b="1" dirty="0">
                <a:solidFill>
                  <a:srgbClr val="000000"/>
                </a:solidFill>
                <a:latin typeface="Times New Roman" panose="02020603050405020304" pitchFamily="18" charset="0"/>
                <a:cs typeface="Times New Roman" panose="02020603050405020304" pitchFamily="18" charset="0"/>
              </a:rPr>
              <a:t>图的数组表示法：</a:t>
            </a:r>
            <a:r>
              <a:rPr kumimoji="1" lang="zh-CN" altLang="en-US" sz="2400" dirty="0">
                <a:solidFill>
                  <a:srgbClr val="000000"/>
                </a:solidFill>
                <a:latin typeface="Times New Roman" panose="02020603050405020304" pitchFamily="18" charset="0"/>
                <a:cs typeface="Times New Roman" panose="02020603050405020304" pitchFamily="18" charset="0"/>
              </a:rPr>
              <a:t>用两个数组分别存放图中顶点的信息（数据元素）和图中边（或弧）的信息（数据元素之间的关系）。</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顶点信息的存储方法：数组</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顶点类型：整型、字符型等</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typedef</a:t>
            </a:r>
            <a:r>
              <a:rPr kumimoji="1" lang="en-US" altLang="zh-CN" sz="2400" dirty="0">
                <a:solidFill>
                  <a:srgbClr val="000000"/>
                </a:solidFill>
                <a:latin typeface="Times New Roman" panose="02020603050405020304" pitchFamily="18" charset="0"/>
                <a:cs typeface="Times New Roman" panose="02020603050405020304" pitchFamily="18" charset="0"/>
              </a:rPr>
              <a:t>  char  </a:t>
            </a:r>
            <a:r>
              <a:rPr kumimoji="1" lang="en-US" altLang="zh-CN" sz="2400" dirty="0" err="1">
                <a:solidFill>
                  <a:srgbClr val="FF0000"/>
                </a:solidFill>
                <a:latin typeface="Times New Roman" panose="02020603050405020304" pitchFamily="18" charset="0"/>
                <a:cs typeface="Times New Roman" panose="02020603050405020304" pitchFamily="18" charset="0"/>
              </a:rPr>
              <a:t>VexType</a:t>
            </a:r>
            <a:r>
              <a:rPr kumimoji="1" lang="en-US" altLang="zh-CN" sz="2400" dirty="0">
                <a:solidFill>
                  <a:srgbClr val="000000"/>
                </a:solidFill>
                <a:latin typeface="Times New Roman" panose="02020603050405020304" pitchFamily="18" charset="0"/>
                <a:cs typeface="Times New Roman" panose="02020603050405020304" pitchFamily="18" charset="0"/>
              </a:rPr>
              <a:t>;	</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FF0000"/>
                </a:solidFill>
                <a:latin typeface="Times New Roman" panose="02020603050405020304" pitchFamily="18" charset="0"/>
                <a:cs typeface="Times New Roman" panose="02020603050405020304" pitchFamily="18" charset="0"/>
              </a:rPr>
              <a:t>VexType</a:t>
            </a:r>
            <a:r>
              <a:rPr kumimoji="1" lang="en-US" altLang="zh-CN" sz="2400" dirty="0">
                <a:solidFill>
                  <a:srgbClr val="FF0000"/>
                </a:solidFill>
                <a:latin typeface="Times New Roman" panose="02020603050405020304" pitchFamily="18" charset="0"/>
                <a:cs typeface="Times New Roman" panose="02020603050405020304" pitchFamily="18" charset="0"/>
              </a:rPr>
              <a:t> </a:t>
            </a:r>
            <a:r>
              <a:rPr kumimoji="1" lang="en-US" altLang="zh-CN" sz="2400" dirty="0" err="1">
                <a:solidFill>
                  <a:srgbClr val="FF0000"/>
                </a:solidFill>
                <a:latin typeface="Times New Roman" panose="02020603050405020304" pitchFamily="18" charset="0"/>
                <a:cs typeface="Times New Roman" panose="02020603050405020304" pitchFamily="18" charset="0"/>
              </a:rPr>
              <a:t>vexs</a:t>
            </a:r>
            <a:r>
              <a:rPr kumimoji="1" lang="en-US" altLang="zh-CN" sz="2400" dirty="0">
                <a:solidFill>
                  <a:srgbClr val="FF0000"/>
                </a:solidFill>
                <a:latin typeface="Times New Roman" panose="02020603050405020304" pitchFamily="18" charset="0"/>
                <a:cs typeface="Times New Roman" panose="02020603050405020304" pitchFamily="18" charset="0"/>
              </a:rPr>
              <a:t>[</a:t>
            </a:r>
            <a:r>
              <a:rPr kumimoji="1" lang="en-US" altLang="zh-CN" sz="2400" dirty="0" err="1">
                <a:solidFill>
                  <a:srgbClr val="FF0000"/>
                </a:solidFill>
                <a:latin typeface="Times New Roman" panose="02020603050405020304" pitchFamily="18" charset="0"/>
                <a:cs typeface="Times New Roman" panose="02020603050405020304" pitchFamily="18" charset="0"/>
              </a:rPr>
              <a:t>MAXVEX</a:t>
            </a:r>
            <a:r>
              <a:rPr kumimoji="1" lang="en-US" altLang="zh-CN" sz="2400" dirty="0">
                <a:solidFill>
                  <a:srgbClr val="FF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弧或边的存储：二维数组</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弧的两个顶点的关系类型：</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typedef</a:t>
            </a:r>
            <a:r>
              <a:rPr kumimoji="1" lang="en-US" altLang="zh-CN" sz="2400" dirty="0">
                <a:solidFill>
                  <a:srgbClr val="000000"/>
                </a:solidFill>
                <a:latin typeface="Times New Roman" panose="02020603050405020304" pitchFamily="18" charset="0"/>
                <a:cs typeface="Times New Roman" panose="02020603050405020304" pitchFamily="18" charset="0"/>
              </a:rPr>
              <a:t>  float  </a:t>
            </a:r>
            <a:r>
              <a:rPr kumimoji="1" lang="en-US" altLang="zh-CN" sz="2400" dirty="0" err="1">
                <a:solidFill>
                  <a:srgbClr val="FF0000"/>
                </a:solidFill>
                <a:latin typeface="Times New Roman" panose="02020603050405020304" pitchFamily="18" charset="0"/>
                <a:cs typeface="Times New Roman" panose="02020603050405020304" pitchFamily="18" charset="0"/>
              </a:rPr>
              <a:t>AdjType</a:t>
            </a:r>
            <a:r>
              <a:rPr kumimoji="1" lang="en-US" altLang="zh-CN" sz="2400" dirty="0">
                <a:solidFill>
                  <a:srgbClr val="000000"/>
                </a:solidFill>
                <a:latin typeface="Times New Roman" panose="02020603050405020304" pitchFamily="18" charset="0"/>
                <a:cs typeface="Times New Roman" panose="02020603050405020304" pitchFamily="18" charset="0"/>
              </a:rPr>
              <a:t>; </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FF0000"/>
                </a:solidFill>
                <a:latin typeface="Times New Roman" panose="02020603050405020304" pitchFamily="18" charset="0"/>
                <a:cs typeface="Times New Roman" panose="02020603050405020304" pitchFamily="18" charset="0"/>
              </a:rPr>
              <a:t>AdjType</a:t>
            </a:r>
            <a:r>
              <a:rPr kumimoji="1" lang="en-US" altLang="zh-CN" sz="2400" dirty="0">
                <a:solidFill>
                  <a:srgbClr val="FF0000"/>
                </a:solidFill>
                <a:latin typeface="Times New Roman" panose="02020603050405020304" pitchFamily="18" charset="0"/>
                <a:cs typeface="Times New Roman" panose="02020603050405020304" pitchFamily="18" charset="0"/>
              </a:rPr>
              <a:t> arcs[</a:t>
            </a:r>
            <a:r>
              <a:rPr kumimoji="1" lang="en-US" altLang="zh-CN" sz="2400" dirty="0" err="1">
                <a:solidFill>
                  <a:srgbClr val="FF0000"/>
                </a:solidFill>
                <a:latin typeface="Times New Roman" panose="02020603050405020304" pitchFamily="18" charset="0"/>
                <a:cs typeface="Times New Roman" panose="02020603050405020304" pitchFamily="18" charset="0"/>
              </a:rPr>
              <a:t>MAXVEX</a:t>
            </a:r>
            <a:r>
              <a:rPr kumimoji="1" lang="en-US" altLang="zh-CN" sz="2400" dirty="0">
                <a:solidFill>
                  <a:srgbClr val="FF0000"/>
                </a:solidFill>
                <a:latin typeface="Times New Roman" panose="02020603050405020304" pitchFamily="18" charset="0"/>
                <a:cs typeface="Times New Roman" panose="02020603050405020304" pitchFamily="18" charset="0"/>
              </a:rPr>
              <a:t>][</a:t>
            </a:r>
            <a:r>
              <a:rPr kumimoji="1" lang="en-US" altLang="zh-CN" sz="2400" dirty="0" err="1">
                <a:solidFill>
                  <a:srgbClr val="FF0000"/>
                </a:solidFill>
                <a:latin typeface="Times New Roman" panose="02020603050405020304" pitchFamily="18" charset="0"/>
                <a:cs typeface="Times New Roman" panose="02020603050405020304" pitchFamily="18" charset="0"/>
              </a:rPr>
              <a:t>MAXVEX</a:t>
            </a:r>
            <a:r>
              <a:rPr kumimoji="1" lang="en-US" altLang="zh-CN" sz="2400" dirty="0">
                <a:solidFill>
                  <a:srgbClr val="FF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p:txBody>
      </p:sp>
      <p:sp>
        <p:nvSpPr>
          <p:cNvPr id="8197" name="Rectangle 5"/>
          <p:cNvSpPr>
            <a:spLocks noGrp="1" noChangeArrowheads="1"/>
          </p:cNvSpPr>
          <p:nvPr>
            <p:ph type="title"/>
          </p:nvPr>
        </p:nvSpPr>
        <p:spPr/>
        <p:txBody>
          <a:bodyPr/>
          <a:lstStyle/>
          <a:p>
            <a:r>
              <a:rPr lang="en-US" altLang="zh-CN" sz="3600" dirty="0">
                <a:solidFill>
                  <a:schemeClr val="accent1"/>
                </a:solidFill>
              </a:rPr>
              <a:t>7.2.1 Adjacency matrix (</a:t>
            </a:r>
            <a:r>
              <a:rPr lang="zh-CN" altLang="en-US" sz="3600" dirty="0">
                <a:solidFill>
                  <a:schemeClr val="accent1"/>
                </a:solidFill>
              </a:rPr>
              <a:t>邻接矩阵法</a:t>
            </a:r>
            <a:r>
              <a:rPr lang="en-US" altLang="zh-CN" sz="3600" dirty="0">
                <a:solidFill>
                  <a:schemeClr val="accent1"/>
                </a:solidFill>
              </a:rPr>
              <a:t>)</a:t>
            </a:r>
            <a:endParaRPr lang="en-US" altLang="zh-CN" sz="36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5">
                                            <p:txEl>
                                              <p:pRg st="2" end="2"/>
                                            </p:txEl>
                                          </p:spTgt>
                                        </p:tgtEl>
                                        <p:attrNameLst>
                                          <p:attrName>style.visibility</p:attrName>
                                        </p:attrNameLst>
                                      </p:cBhvr>
                                      <p:to>
                                        <p:strVal val="visible"/>
                                      </p:to>
                                    </p:set>
                                    <p:animEffect transition="in" filter="wipe(left)">
                                      <p:cBhvr>
                                        <p:cTn id="7" dur="500"/>
                                        <p:tgtEl>
                                          <p:spTgt spid="8195">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8195">
                                            <p:txEl>
                                              <p:pRg st="3" end="3"/>
                                            </p:txEl>
                                          </p:spTgt>
                                        </p:tgtEl>
                                        <p:attrNameLst>
                                          <p:attrName>style.visibility</p:attrName>
                                        </p:attrNameLst>
                                      </p:cBhvr>
                                      <p:to>
                                        <p:strVal val="visible"/>
                                      </p:to>
                                    </p:set>
                                    <p:animEffect transition="in" filter="wipe(left)">
                                      <p:cBhvr>
                                        <p:cTn id="10" dur="500"/>
                                        <p:tgtEl>
                                          <p:spTgt spid="8195">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8195">
                                            <p:txEl>
                                              <p:pRg st="4" end="4"/>
                                            </p:txEl>
                                          </p:spTgt>
                                        </p:tgtEl>
                                        <p:attrNameLst>
                                          <p:attrName>style.visibility</p:attrName>
                                        </p:attrNameLst>
                                      </p:cBhvr>
                                      <p:to>
                                        <p:strVal val="visible"/>
                                      </p:to>
                                    </p:set>
                                    <p:animEffect transition="in" filter="wipe(left)">
                                      <p:cBhvr>
                                        <p:cTn id="13" dur="500"/>
                                        <p:tgtEl>
                                          <p:spTgt spid="8195">
                                            <p:txEl>
                                              <p:pRg st="4" end="4"/>
                                            </p:txEl>
                                          </p:spTgt>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8195">
                                            <p:txEl>
                                              <p:pRg st="5" end="5"/>
                                            </p:txEl>
                                          </p:spTgt>
                                        </p:tgtEl>
                                        <p:attrNameLst>
                                          <p:attrName>style.visibility</p:attrName>
                                        </p:attrNameLst>
                                      </p:cBhvr>
                                      <p:to>
                                        <p:strVal val="visible"/>
                                      </p:to>
                                    </p:set>
                                    <p:animEffect transition="in" filter="fade">
                                      <p:cBhvr>
                                        <p:cTn id="17" dur="500"/>
                                        <p:tgtEl>
                                          <p:spTgt spid="8195">
                                            <p:txEl>
                                              <p:pRg st="5" end="5"/>
                                            </p:txEl>
                                          </p:spTgt>
                                        </p:tgtEl>
                                      </p:cBhvr>
                                    </p:animEffect>
                                  </p:childTnLst>
                                </p:cTn>
                              </p:par>
                              <p:par>
                                <p:cTn id="18" presetID="35" presetClass="emph" presetSubtype="0" repeatCount="3000" fill="hold" nodeType="withEffect">
                                  <p:stCondLst>
                                    <p:cond delay="0"/>
                                  </p:stCondLst>
                                  <p:childTnLst>
                                    <p:anim calcmode="discrete" valueType="str">
                                      <p:cBhvr>
                                        <p:cTn id="19" dur="1000" fill="hold"/>
                                        <p:tgtEl>
                                          <p:spTgt spid="8195">
                                            <p:txEl>
                                              <p:pRg st="5" end="5"/>
                                            </p:txEl>
                                          </p:spTgt>
                                        </p:tgtEl>
                                        <p:attrNameLst>
                                          <p:attrName>style.visibility</p:attrName>
                                        </p:attrNameLst>
                                      </p:cBhvr>
                                      <p:tavLst>
                                        <p:tav tm="0">
                                          <p:val>
                                            <p:strVal val="hidden"/>
                                          </p:val>
                                        </p:tav>
                                        <p:tav tm="50000">
                                          <p:val>
                                            <p:strVal val="visible"/>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195">
                                            <p:txEl>
                                              <p:pRg st="6" end="6"/>
                                            </p:txEl>
                                          </p:spTgt>
                                        </p:tgtEl>
                                        <p:attrNameLst>
                                          <p:attrName>style.visibility</p:attrName>
                                        </p:attrNameLst>
                                      </p:cBhvr>
                                      <p:to>
                                        <p:strVal val="visible"/>
                                      </p:to>
                                    </p:set>
                                    <p:animEffect transition="in" filter="wipe(left)">
                                      <p:cBhvr>
                                        <p:cTn id="24" dur="500"/>
                                        <p:tgtEl>
                                          <p:spTgt spid="8195">
                                            <p:txEl>
                                              <p:pRg st="6" end="6"/>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8195">
                                            <p:txEl>
                                              <p:pRg st="7" end="7"/>
                                            </p:txEl>
                                          </p:spTgt>
                                        </p:tgtEl>
                                        <p:attrNameLst>
                                          <p:attrName>style.visibility</p:attrName>
                                        </p:attrNameLst>
                                      </p:cBhvr>
                                      <p:to>
                                        <p:strVal val="visible"/>
                                      </p:to>
                                    </p:set>
                                    <p:animEffect transition="in" filter="wipe(left)">
                                      <p:cBhvr>
                                        <p:cTn id="27" dur="500"/>
                                        <p:tgtEl>
                                          <p:spTgt spid="8195">
                                            <p:txEl>
                                              <p:pRg st="7" end="7"/>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8195">
                                            <p:txEl>
                                              <p:pRg st="8" end="8"/>
                                            </p:txEl>
                                          </p:spTgt>
                                        </p:tgtEl>
                                        <p:attrNameLst>
                                          <p:attrName>style.visibility</p:attrName>
                                        </p:attrNameLst>
                                      </p:cBhvr>
                                      <p:to>
                                        <p:strVal val="visible"/>
                                      </p:to>
                                    </p:set>
                                    <p:animEffect transition="in" filter="wipe(left)">
                                      <p:cBhvr>
                                        <p:cTn id="30" dur="500"/>
                                        <p:tgtEl>
                                          <p:spTgt spid="8195">
                                            <p:txEl>
                                              <p:pRg st="8" end="8"/>
                                            </p:txEl>
                                          </p:spTgt>
                                        </p:tgtEl>
                                      </p:cBhvr>
                                    </p:animEffect>
                                  </p:childTnLst>
                                </p:cTn>
                              </p:par>
                            </p:childTnLst>
                          </p:cTn>
                        </p:par>
                        <p:par>
                          <p:cTn id="31" fill="hold">
                            <p:stCondLst>
                              <p:cond delay="500"/>
                            </p:stCondLst>
                            <p:childTnLst>
                              <p:par>
                                <p:cTn id="32" presetID="10" presetClass="entr" presetSubtype="0" fill="hold" nodeType="afterEffect">
                                  <p:stCondLst>
                                    <p:cond delay="0"/>
                                  </p:stCondLst>
                                  <p:childTnLst>
                                    <p:set>
                                      <p:cBhvr>
                                        <p:cTn id="33" dur="1" fill="hold">
                                          <p:stCondLst>
                                            <p:cond delay="0"/>
                                          </p:stCondLst>
                                        </p:cTn>
                                        <p:tgtEl>
                                          <p:spTgt spid="8195">
                                            <p:txEl>
                                              <p:pRg st="9" end="9"/>
                                            </p:txEl>
                                          </p:spTgt>
                                        </p:tgtEl>
                                        <p:attrNameLst>
                                          <p:attrName>style.visibility</p:attrName>
                                        </p:attrNameLst>
                                      </p:cBhvr>
                                      <p:to>
                                        <p:strVal val="visible"/>
                                      </p:to>
                                    </p:set>
                                    <p:animEffect transition="in" filter="fade">
                                      <p:cBhvr>
                                        <p:cTn id="34" dur="500"/>
                                        <p:tgtEl>
                                          <p:spTgt spid="8195">
                                            <p:txEl>
                                              <p:pRg st="9" end="9"/>
                                            </p:txEl>
                                          </p:spTgt>
                                        </p:tgtEl>
                                      </p:cBhvr>
                                    </p:animEffect>
                                  </p:childTnLst>
                                </p:cTn>
                              </p:par>
                              <p:par>
                                <p:cTn id="35" presetID="35" presetClass="emph" presetSubtype="0" repeatCount="3000" fill="hold" nodeType="withEffect">
                                  <p:stCondLst>
                                    <p:cond delay="0"/>
                                  </p:stCondLst>
                                  <p:childTnLst>
                                    <p:anim calcmode="discrete" valueType="str">
                                      <p:cBhvr>
                                        <p:cTn id="36" dur="1000" fill="hold"/>
                                        <p:tgtEl>
                                          <p:spTgt spid="8195">
                                            <p:txEl>
                                              <p:pRg st="9" end="9"/>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25" name="Rectangle 13"/>
          <p:cNvSpPr>
            <a:spLocks noGrp="1" noChangeArrowheads="1"/>
          </p:cNvSpPr>
          <p:nvPr>
            <p:ph type="title"/>
          </p:nvPr>
        </p:nvSpPr>
        <p:spPr>
          <a:noFill/>
        </p:spPr>
        <p:txBody>
          <a:bodyPr/>
          <a:lstStyle/>
          <a:p>
            <a:r>
              <a:rPr lang="zh-CN" altLang="en-US" b="1">
                <a:solidFill>
                  <a:schemeClr val="accent1"/>
                </a:solidFill>
              </a:rPr>
              <a:t>本章学习的线索</a:t>
            </a:r>
            <a:endParaRPr lang="zh-CN" altLang="en-US" b="1">
              <a:solidFill>
                <a:schemeClr val="accent1"/>
              </a:solidFill>
            </a:endParaRPr>
          </a:p>
        </p:txBody>
      </p:sp>
      <p:sp>
        <p:nvSpPr>
          <p:cNvPr id="192526" name="Rectangle 14"/>
          <p:cNvSpPr>
            <a:spLocks noGrp="1" noChangeArrowheads="1"/>
          </p:cNvSpPr>
          <p:nvPr>
            <p:ph type="body" idx="1"/>
            <p:custDataLst>
              <p:tags r:id="rId1"/>
            </p:custDataLst>
          </p:nvPr>
        </p:nvSpPr>
        <p:spPr>
          <a:xfrm>
            <a:off x="780415" y="1600200"/>
            <a:ext cx="10419080" cy="4853305"/>
          </a:xfrm>
          <a:noFill/>
        </p:spPr>
        <p:txBody>
          <a:bodyPr/>
          <a:lstStyle/>
          <a:p>
            <a:r>
              <a:rPr lang="zh-CN" altLang="en-US" sz="2800">
                <a:solidFill>
                  <a:schemeClr val="dk1"/>
                </a:solidFill>
              </a:rPr>
              <a:t>主要线索</a:t>
            </a:r>
            <a:endParaRPr lang="zh-CN" altLang="en-US" sz="2800">
              <a:solidFill>
                <a:schemeClr val="dk1"/>
              </a:solidFill>
            </a:endParaRPr>
          </a:p>
          <a:p>
            <a:endParaRPr lang="zh-CN" altLang="en-US" sz="2800">
              <a:solidFill>
                <a:schemeClr val="dk1"/>
              </a:solidFill>
            </a:endParaRPr>
          </a:p>
          <a:p>
            <a:endParaRPr lang="zh-CN" altLang="en-US" sz="2800">
              <a:solidFill>
                <a:schemeClr val="dk1"/>
              </a:solidFill>
            </a:endParaRPr>
          </a:p>
          <a:p>
            <a:r>
              <a:rPr lang="zh-CN" altLang="en-US" sz="2800">
                <a:solidFill>
                  <a:schemeClr val="dk1"/>
                </a:solidFill>
              </a:rPr>
              <a:t>重点</a:t>
            </a:r>
            <a:endParaRPr lang="zh-CN" altLang="en-US" sz="2800">
              <a:solidFill>
                <a:schemeClr val="dk1"/>
              </a:solidFill>
            </a:endParaRPr>
          </a:p>
          <a:p>
            <a:pPr lvl="1"/>
            <a:r>
              <a:rPr lang="zh-CN" altLang="en-US" sz="2400">
                <a:solidFill>
                  <a:schemeClr val="dk1"/>
                </a:solidFill>
              </a:rPr>
              <a:t>图的定义及表示</a:t>
            </a:r>
            <a:endParaRPr lang="zh-CN" altLang="en-US" sz="2400">
              <a:solidFill>
                <a:schemeClr val="dk1"/>
              </a:solidFill>
            </a:endParaRPr>
          </a:p>
          <a:p>
            <a:pPr lvl="1"/>
            <a:r>
              <a:rPr lang="zh-CN" altLang="en-US" sz="2400">
                <a:solidFill>
                  <a:schemeClr val="dk1"/>
                </a:solidFill>
              </a:rPr>
              <a:t>图的遍历和生成树</a:t>
            </a:r>
            <a:endParaRPr lang="zh-CN" altLang="en-US" sz="2400">
              <a:solidFill>
                <a:schemeClr val="dk1"/>
              </a:solidFill>
            </a:endParaRPr>
          </a:p>
          <a:p>
            <a:pPr lvl="1"/>
            <a:r>
              <a:rPr lang="zh-CN" altLang="en-US" sz="2400">
                <a:solidFill>
                  <a:schemeClr val="dk1"/>
                </a:solidFill>
              </a:rPr>
              <a:t>最小代价生成树和最短路径</a:t>
            </a:r>
            <a:endParaRPr lang="zh-CN" altLang="en-US" sz="2400">
              <a:solidFill>
                <a:schemeClr val="dk1"/>
              </a:solidFill>
            </a:endParaRPr>
          </a:p>
          <a:p>
            <a:pPr lvl="1"/>
            <a:r>
              <a:rPr lang="zh-CN" altLang="en-US" sz="2400">
                <a:solidFill>
                  <a:schemeClr val="dk1"/>
                </a:solidFill>
              </a:rPr>
              <a:t>拓扑排序</a:t>
            </a:r>
            <a:endParaRPr lang="zh-CN" altLang="en-US" sz="2400">
              <a:solidFill>
                <a:schemeClr val="dk1"/>
              </a:solidFill>
            </a:endParaRPr>
          </a:p>
          <a:p>
            <a:r>
              <a:rPr lang="zh-CN" altLang="en-US" sz="2800">
                <a:solidFill>
                  <a:schemeClr val="dk1"/>
                </a:solidFill>
              </a:rPr>
              <a:t> 难点 </a:t>
            </a:r>
            <a:endParaRPr lang="zh-CN" altLang="en-US" sz="2800">
              <a:solidFill>
                <a:schemeClr val="dk1"/>
              </a:solidFill>
            </a:endParaRPr>
          </a:p>
          <a:p>
            <a:pPr lvl="1"/>
            <a:r>
              <a:rPr lang="zh-CN" altLang="en-US" sz="2400">
                <a:solidFill>
                  <a:schemeClr val="dk1"/>
                </a:solidFill>
              </a:rPr>
              <a:t>图的遍历和最短路径</a:t>
            </a:r>
            <a:endParaRPr lang="zh-CN" altLang="en-US" sz="2400">
              <a:solidFill>
                <a:schemeClr val="dk1"/>
              </a:solidFill>
            </a:endParaRPr>
          </a:p>
        </p:txBody>
      </p:sp>
      <p:sp>
        <p:nvSpPr>
          <p:cNvPr id="192527" name="Text Box 15"/>
          <p:cNvSpPr txBox="1">
            <a:spLocks noChangeArrowheads="1"/>
          </p:cNvSpPr>
          <p:nvPr>
            <p:custDataLst>
              <p:tags r:id="rId2"/>
            </p:custDataLst>
          </p:nvPr>
        </p:nvSpPr>
        <p:spPr bwMode="auto">
          <a:xfrm>
            <a:off x="1977390" y="2216150"/>
            <a:ext cx="1597660" cy="645160"/>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wrap="square">
            <a:spAutoFit/>
          </a:bodyPr>
          <a:lstStyle/>
          <a:p>
            <a:pPr algn="ctr"/>
            <a:r>
              <a:rPr lang="zh-CN" altLang="en-US">
                <a:solidFill>
                  <a:schemeClr val="dk1"/>
                </a:solidFill>
              </a:rPr>
              <a:t>图的定义、</a:t>
            </a:r>
            <a:endParaRPr lang="zh-CN" altLang="en-US">
              <a:solidFill>
                <a:schemeClr val="dk1"/>
              </a:solidFill>
            </a:endParaRPr>
          </a:p>
          <a:p>
            <a:pPr algn="ctr"/>
            <a:r>
              <a:rPr lang="zh-CN" altLang="en-US">
                <a:solidFill>
                  <a:schemeClr val="dk1"/>
                </a:solidFill>
              </a:rPr>
              <a:t>表示和存储</a:t>
            </a:r>
            <a:endParaRPr lang="zh-CN" altLang="en-US">
              <a:solidFill>
                <a:schemeClr val="dk1"/>
              </a:solidFill>
            </a:endParaRPr>
          </a:p>
        </p:txBody>
      </p:sp>
      <p:sp>
        <p:nvSpPr>
          <p:cNvPr id="192528" name="Text Box 16"/>
          <p:cNvSpPr txBox="1">
            <a:spLocks noChangeArrowheads="1"/>
          </p:cNvSpPr>
          <p:nvPr/>
        </p:nvSpPr>
        <p:spPr bwMode="auto">
          <a:xfrm>
            <a:off x="4070350" y="2216150"/>
            <a:ext cx="1704975" cy="645160"/>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a:spAutoFit/>
          </a:bodyPr>
          <a:lstStyle/>
          <a:p>
            <a:pPr algn="ctr"/>
            <a:r>
              <a:rPr lang="zh-CN" altLang="en-US" b="1" dirty="0">
                <a:solidFill>
                  <a:srgbClr val="000000"/>
                </a:solidFill>
              </a:rPr>
              <a:t>图的遍历</a:t>
            </a:r>
            <a:endParaRPr lang="zh-CN" altLang="en-US" b="1" dirty="0">
              <a:solidFill>
                <a:srgbClr val="000000"/>
              </a:solidFill>
            </a:endParaRPr>
          </a:p>
          <a:p>
            <a:pPr algn="ctr"/>
            <a:r>
              <a:rPr lang="zh-CN" altLang="en-US" b="1" dirty="0">
                <a:solidFill>
                  <a:srgbClr val="000000"/>
                </a:solidFill>
              </a:rPr>
              <a:t>及生成树</a:t>
            </a:r>
            <a:endParaRPr lang="zh-CN" altLang="en-US" b="1" dirty="0">
              <a:solidFill>
                <a:srgbClr val="000000"/>
              </a:solidFill>
            </a:endParaRPr>
          </a:p>
        </p:txBody>
      </p:sp>
      <p:sp>
        <p:nvSpPr>
          <p:cNvPr id="192529" name="Text Box 17"/>
          <p:cNvSpPr txBox="1">
            <a:spLocks noChangeArrowheads="1"/>
          </p:cNvSpPr>
          <p:nvPr>
            <p:custDataLst>
              <p:tags r:id="rId3"/>
            </p:custDataLst>
          </p:nvPr>
        </p:nvSpPr>
        <p:spPr bwMode="auto">
          <a:xfrm>
            <a:off x="6272213" y="2216150"/>
            <a:ext cx="1703387" cy="645160"/>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a:spAutoFit/>
          </a:bodyPr>
          <a:lstStyle/>
          <a:p>
            <a:pPr algn="ctr"/>
            <a:r>
              <a:rPr kumimoji="1" lang="zh-CN" altLang="en-US">
                <a:solidFill>
                  <a:schemeClr val="dk1"/>
                </a:solidFill>
              </a:rPr>
              <a:t>最小代价生成树和最短路径</a:t>
            </a:r>
            <a:endParaRPr kumimoji="1" lang="zh-CN" altLang="en-US">
              <a:solidFill>
                <a:schemeClr val="dk1"/>
              </a:solidFill>
            </a:endParaRPr>
          </a:p>
        </p:txBody>
      </p:sp>
      <p:sp>
        <p:nvSpPr>
          <p:cNvPr id="192530" name="Text Box 18"/>
          <p:cNvSpPr txBox="1">
            <a:spLocks noChangeArrowheads="1"/>
          </p:cNvSpPr>
          <p:nvPr>
            <p:custDataLst>
              <p:tags r:id="rId4"/>
            </p:custDataLst>
          </p:nvPr>
        </p:nvSpPr>
        <p:spPr bwMode="auto">
          <a:xfrm>
            <a:off x="8472805" y="2221230"/>
            <a:ext cx="1692910" cy="645160"/>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wrap="square">
            <a:spAutoFit/>
          </a:bodyPr>
          <a:lstStyle/>
          <a:p>
            <a:pPr algn="ctr"/>
            <a:r>
              <a:rPr kumimoji="1" lang="zh-CN" altLang="en-US">
                <a:solidFill>
                  <a:schemeClr val="dk1"/>
                </a:solidFill>
              </a:rPr>
              <a:t>拓扑排序</a:t>
            </a:r>
            <a:endParaRPr kumimoji="1" lang="zh-CN" altLang="en-US">
              <a:solidFill>
                <a:schemeClr val="dk1"/>
              </a:solidFill>
            </a:endParaRPr>
          </a:p>
          <a:p>
            <a:pPr algn="ctr"/>
            <a:r>
              <a:rPr kumimoji="1" lang="zh-CN" altLang="en-US">
                <a:solidFill>
                  <a:schemeClr val="dk1"/>
                </a:solidFill>
              </a:rPr>
              <a:t>关键路径</a:t>
            </a:r>
            <a:endParaRPr kumimoji="1" lang="zh-CN" altLang="en-US">
              <a:solidFill>
                <a:schemeClr val="dk1"/>
              </a:solidFill>
            </a:endParaRPr>
          </a:p>
        </p:txBody>
      </p:sp>
      <p:sp>
        <p:nvSpPr>
          <p:cNvPr id="192531" name="AutoShape 19"/>
          <p:cNvSpPr>
            <a:spLocks noChangeArrowheads="1"/>
          </p:cNvSpPr>
          <p:nvPr>
            <p:custDataLst>
              <p:tags r:id="rId5"/>
            </p:custDataLst>
          </p:nvPr>
        </p:nvSpPr>
        <p:spPr bwMode="auto">
          <a:xfrm>
            <a:off x="3606800" y="2433638"/>
            <a:ext cx="431800" cy="215900"/>
          </a:xfrm>
          <a:prstGeom prst="rightArrow">
            <a:avLst>
              <a:gd name="adj1" fmla="val 50000"/>
              <a:gd name="adj2" fmla="val 50000"/>
            </a:avLst>
          </a:prstGeom>
          <a:solidFill>
            <a:schemeClr val="accent3"/>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2532" name="AutoShape 20"/>
          <p:cNvSpPr>
            <a:spLocks noChangeArrowheads="1"/>
          </p:cNvSpPr>
          <p:nvPr>
            <p:custDataLst>
              <p:tags r:id="rId6"/>
            </p:custDataLst>
          </p:nvPr>
        </p:nvSpPr>
        <p:spPr bwMode="auto">
          <a:xfrm>
            <a:off x="5808663" y="2433638"/>
            <a:ext cx="431800" cy="215900"/>
          </a:xfrm>
          <a:prstGeom prst="rightArrow">
            <a:avLst>
              <a:gd name="adj1" fmla="val 50000"/>
              <a:gd name="adj2" fmla="val 50000"/>
            </a:avLst>
          </a:prstGeom>
          <a:solidFill>
            <a:schemeClr val="accent3"/>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2533" name="AutoShape 21"/>
          <p:cNvSpPr>
            <a:spLocks noChangeArrowheads="1"/>
          </p:cNvSpPr>
          <p:nvPr>
            <p:custDataLst>
              <p:tags r:id="rId7"/>
            </p:custDataLst>
          </p:nvPr>
        </p:nvSpPr>
        <p:spPr bwMode="auto">
          <a:xfrm>
            <a:off x="8007350" y="2433638"/>
            <a:ext cx="431800" cy="215900"/>
          </a:xfrm>
          <a:prstGeom prst="rightArrow">
            <a:avLst>
              <a:gd name="adj1" fmla="val 50000"/>
              <a:gd name="adj2" fmla="val 50000"/>
            </a:avLst>
          </a:prstGeom>
          <a:solidFill>
            <a:schemeClr val="accent3"/>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796290" y="549275"/>
            <a:ext cx="10425430" cy="2306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err="1">
                <a:solidFill>
                  <a:srgbClr val="000000"/>
                </a:solidFill>
                <a:latin typeface="Times New Roman" panose="02020603050405020304" pitchFamily="18" charset="0"/>
                <a:cs typeface="Times New Roman" panose="02020603050405020304" pitchFamily="18" charset="0"/>
              </a:rPr>
              <a:t>typedef</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struct</a:t>
            </a:r>
            <a:r>
              <a:rPr kumimoji="1" lang="en-US" altLang="zh-CN" sz="2400" dirty="0">
                <a:solidFill>
                  <a:srgbClr val="000000"/>
                </a:solidFill>
                <a:latin typeface="Times New Roman" panose="02020603050405020304" pitchFamily="18" charset="0"/>
                <a:cs typeface="Times New Roman" panose="02020603050405020304" pitchFamily="18" charset="0"/>
              </a:rPr>
              <a:t> </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VexType</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vexs</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MAXVEX</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B050"/>
                </a:solidFill>
                <a:latin typeface="Times New Roman" panose="02020603050405020304" pitchFamily="18" charset="0"/>
                <a:cs typeface="Times New Roman" panose="02020603050405020304" pitchFamily="18" charset="0"/>
              </a:rPr>
              <a:t>/* </a:t>
            </a:r>
            <a:r>
              <a:rPr kumimoji="1" lang="zh-CN" altLang="en-US" sz="2400" dirty="0">
                <a:solidFill>
                  <a:srgbClr val="00B050"/>
                </a:solidFill>
                <a:latin typeface="Times New Roman" panose="02020603050405020304" pitchFamily="18" charset="0"/>
                <a:cs typeface="Times New Roman" panose="02020603050405020304" pitchFamily="18" charset="0"/>
              </a:rPr>
              <a:t>顶点信息 *</a:t>
            </a:r>
            <a:r>
              <a:rPr kumimoji="1" lang="en-US" altLang="zh-CN" sz="2400" dirty="0">
                <a:solidFill>
                  <a:srgbClr val="00B050"/>
                </a:solidFill>
                <a:latin typeface="Times New Roman" panose="02020603050405020304" pitchFamily="18" charset="0"/>
                <a:cs typeface="Times New Roman" panose="02020603050405020304" pitchFamily="18" charset="0"/>
              </a:rPr>
              <a:t>/</a:t>
            </a:r>
            <a:endParaRPr kumimoji="1" lang="en-US" altLang="zh-CN" sz="24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AdjType</a:t>
            </a:r>
            <a:r>
              <a:rPr kumimoji="1" lang="en-US" altLang="zh-CN" sz="2400" dirty="0">
                <a:solidFill>
                  <a:srgbClr val="000000"/>
                </a:solidFill>
                <a:latin typeface="Times New Roman" panose="02020603050405020304" pitchFamily="18" charset="0"/>
                <a:cs typeface="Times New Roman" panose="02020603050405020304" pitchFamily="18" charset="0"/>
              </a:rPr>
              <a:t>  arcs[</a:t>
            </a:r>
            <a:r>
              <a:rPr kumimoji="1" lang="en-US" altLang="zh-CN" sz="2400" dirty="0" err="1">
                <a:solidFill>
                  <a:srgbClr val="000000"/>
                </a:solidFill>
                <a:latin typeface="Times New Roman" panose="02020603050405020304" pitchFamily="18" charset="0"/>
                <a:cs typeface="Times New Roman" panose="02020603050405020304" pitchFamily="18" charset="0"/>
              </a:rPr>
              <a:t>MAXVEX</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MAXVEX</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B050"/>
                </a:solidFill>
                <a:latin typeface="Times New Roman" panose="02020603050405020304" pitchFamily="18" charset="0"/>
                <a:cs typeface="Times New Roman" panose="02020603050405020304" pitchFamily="18" charset="0"/>
              </a:rPr>
              <a:t>/* </a:t>
            </a:r>
            <a:r>
              <a:rPr kumimoji="1" lang="zh-CN" altLang="en-US" sz="2400" dirty="0">
                <a:solidFill>
                  <a:srgbClr val="00B050"/>
                </a:solidFill>
                <a:latin typeface="Times New Roman" panose="02020603050405020304" pitchFamily="18" charset="0"/>
                <a:cs typeface="Times New Roman" panose="02020603050405020304" pitchFamily="18" charset="0"/>
              </a:rPr>
              <a:t>邻接矩阵信息 *</a:t>
            </a:r>
            <a:r>
              <a:rPr kumimoji="1" lang="en-US" altLang="zh-CN" sz="2400" dirty="0">
                <a:solidFill>
                  <a:srgbClr val="00B050"/>
                </a:solidFill>
                <a:latin typeface="Times New Roman" panose="02020603050405020304" pitchFamily="18" charset="0"/>
                <a:cs typeface="Times New Roman" panose="02020603050405020304" pitchFamily="18" charset="0"/>
              </a:rPr>
              <a:t>/</a:t>
            </a:r>
            <a:endParaRPr kumimoji="1" lang="en-US" altLang="zh-CN" sz="24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int</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arcCount</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vexCount</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B050"/>
                </a:solidFill>
                <a:latin typeface="Times New Roman" panose="02020603050405020304" pitchFamily="18" charset="0"/>
                <a:cs typeface="Times New Roman" panose="02020603050405020304" pitchFamily="18" charset="0"/>
              </a:rPr>
              <a:t>/* </a:t>
            </a:r>
            <a:r>
              <a:rPr kumimoji="1" lang="zh-CN" altLang="en-US" sz="2400" dirty="0">
                <a:solidFill>
                  <a:srgbClr val="00B050"/>
                </a:solidFill>
                <a:latin typeface="Times New Roman" panose="02020603050405020304" pitchFamily="18" charset="0"/>
                <a:cs typeface="Times New Roman" panose="02020603050405020304" pitchFamily="18" charset="0"/>
              </a:rPr>
              <a:t>图的顶点个数 *</a:t>
            </a:r>
            <a:r>
              <a:rPr kumimoji="1" lang="en-US" altLang="zh-CN" sz="2400" dirty="0">
                <a:solidFill>
                  <a:srgbClr val="00B05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a:solidFill>
                  <a:srgbClr val="FF0000"/>
                </a:solidFill>
                <a:latin typeface="Times New Roman" panose="02020603050405020304" pitchFamily="18" charset="0"/>
                <a:cs typeface="Times New Roman" panose="02020603050405020304" pitchFamily="18" charset="0"/>
              </a:rPr>
              <a:t> Graph, *</a:t>
            </a:r>
            <a:r>
              <a:rPr kumimoji="1" lang="en-US" altLang="zh-CN" sz="2400" dirty="0" err="1">
                <a:solidFill>
                  <a:srgbClr val="FF0000"/>
                </a:solidFill>
                <a:latin typeface="Times New Roman" panose="02020603050405020304" pitchFamily="18" charset="0"/>
                <a:cs typeface="Times New Roman" panose="02020603050405020304" pitchFamily="18" charset="0"/>
              </a:rPr>
              <a:t>PGraph</a:t>
            </a:r>
            <a:r>
              <a:rPr kumimoji="1" lang="en-US" altLang="zh-CN" sz="2400" dirty="0">
                <a:solidFill>
                  <a:srgbClr val="FF0000"/>
                </a:solidFill>
                <a:latin typeface="Times New Roman" panose="02020603050405020304" pitchFamily="18" charset="0"/>
                <a:cs typeface="Times New Roman" panose="02020603050405020304" pitchFamily="18" charset="0"/>
              </a:rPr>
              <a:t>;</a:t>
            </a:r>
            <a:r>
              <a:rPr kumimoji="1" lang="en-US" altLang="zh-CN" sz="2400" dirty="0">
                <a:solidFill>
                  <a:srgbClr val="000000"/>
                </a:solidFill>
                <a:latin typeface="Times New Roman" panose="02020603050405020304" pitchFamily="18" charset="0"/>
                <a:cs typeface="Times New Roman" panose="02020603050405020304" pitchFamily="18" charset="0"/>
              </a:rPr>
              <a:t> </a:t>
            </a:r>
            <a:endParaRPr kumimoji="1" lang="en-US" altLang="zh-CN" sz="2400" dirty="0">
              <a:solidFill>
                <a:srgbClr val="000000"/>
              </a:solidFill>
              <a:latin typeface="Times New Roman" panose="02020603050405020304" pitchFamily="18" charset="0"/>
              <a:cs typeface="Times New Roman" panose="02020603050405020304" pitchFamily="18" charset="0"/>
            </a:endParaRPr>
          </a:p>
        </p:txBody>
      </p:sp>
      <p:sp>
        <p:nvSpPr>
          <p:cNvPr id="9223" name="Rectangle 7"/>
          <p:cNvSpPr>
            <a:spLocks noChangeArrowheads="1"/>
          </p:cNvSpPr>
          <p:nvPr>
            <p:custDataLst>
              <p:tags r:id="rId1"/>
            </p:custDataLst>
          </p:nvPr>
        </p:nvSpPr>
        <p:spPr bwMode="auto">
          <a:xfrm>
            <a:off x="777240" y="3636645"/>
            <a:ext cx="10444480" cy="2829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just">
              <a:lnSpc>
                <a:spcPct val="130000"/>
              </a:lnSpc>
            </a:pPr>
            <a:r>
              <a:rPr kumimoji="1" lang="zh-CN" altLang="en-US" sz="2400" dirty="0">
                <a:solidFill>
                  <a:schemeClr val="dk1"/>
                </a:solidFill>
                <a:cs typeface="Times New Roman" panose="02020603050405020304" pitchFamily="18" charset="0"/>
              </a:rPr>
              <a:t>无向图的邻接矩阵一定是一个</a:t>
            </a:r>
            <a:r>
              <a:rPr kumimoji="1" lang="zh-CN" altLang="en-US" sz="2400" dirty="0">
                <a:solidFill>
                  <a:srgbClr val="FF0000"/>
                </a:solidFill>
                <a:cs typeface="Times New Roman" panose="02020603050405020304" pitchFamily="18" charset="0"/>
              </a:rPr>
              <a:t>对称矩阵</a:t>
            </a:r>
            <a:r>
              <a:rPr kumimoji="1" lang="zh-CN" altLang="en-US" sz="2400" dirty="0">
                <a:solidFill>
                  <a:schemeClr val="dk1"/>
                </a:solidFill>
                <a:cs typeface="Times New Roman" panose="02020603050405020304" pitchFamily="18" charset="0"/>
              </a:rPr>
              <a:t>。</a:t>
            </a:r>
            <a:endParaRPr kumimoji="1" lang="zh-CN" altLang="en-US" sz="2400" dirty="0">
              <a:solidFill>
                <a:schemeClr val="dk1"/>
              </a:solidFill>
              <a:cs typeface="Times New Roman" panose="02020603050405020304" pitchFamily="18" charset="0"/>
            </a:endParaRPr>
          </a:p>
          <a:p>
            <a:pPr algn="just" eaLnBrk="0" hangingPunct="0">
              <a:lnSpc>
                <a:spcPct val="130000"/>
              </a:lnSpc>
              <a:buFont typeface="Wingdings" panose="05000000000000000000" pitchFamily="2" charset="2"/>
              <a:buChar char="l"/>
            </a:pPr>
            <a:r>
              <a:rPr kumimoji="1" lang="zh-CN" altLang="en-US" sz="2400" dirty="0">
                <a:solidFill>
                  <a:schemeClr val="dk1"/>
                </a:solidFill>
                <a:cs typeface="Times New Roman" panose="02020603050405020304" pitchFamily="18" charset="0"/>
              </a:rPr>
              <a:t> 无向图的邻接矩阵的第</a:t>
            </a:r>
            <a:r>
              <a:rPr kumimoji="1" lang="en-US" altLang="zh-CN" sz="2400" dirty="0">
                <a:solidFill>
                  <a:schemeClr val="dk1"/>
                </a:solidFill>
                <a:cs typeface="Times New Roman" panose="02020603050405020304" pitchFamily="18" charset="0"/>
              </a:rPr>
              <a:t>i</a:t>
            </a:r>
            <a:r>
              <a:rPr kumimoji="1" lang="zh-CN" altLang="en-US" sz="2400" dirty="0">
                <a:solidFill>
                  <a:schemeClr val="dk1"/>
                </a:solidFill>
                <a:cs typeface="Times New Roman" panose="02020603050405020304" pitchFamily="18" charset="0"/>
              </a:rPr>
              <a:t>行</a:t>
            </a:r>
            <a:r>
              <a:rPr kumimoji="1" lang="en-US" altLang="zh-CN" sz="2400" dirty="0">
                <a:solidFill>
                  <a:schemeClr val="dk1"/>
                </a:solidFill>
                <a:cs typeface="Times New Roman" panose="02020603050405020304" pitchFamily="18" charset="0"/>
              </a:rPr>
              <a:t>(</a:t>
            </a:r>
            <a:r>
              <a:rPr kumimoji="1" lang="zh-CN" altLang="en-US" sz="2400" dirty="0">
                <a:solidFill>
                  <a:schemeClr val="dk1"/>
                </a:solidFill>
                <a:cs typeface="Times New Roman" panose="02020603050405020304" pitchFamily="18" charset="0"/>
              </a:rPr>
              <a:t>或第</a:t>
            </a:r>
            <a:r>
              <a:rPr kumimoji="1" lang="en-US" altLang="zh-CN" sz="2400" dirty="0">
                <a:solidFill>
                  <a:schemeClr val="dk1"/>
                </a:solidFill>
                <a:cs typeface="Times New Roman" panose="02020603050405020304" pitchFamily="18" charset="0"/>
              </a:rPr>
              <a:t>i</a:t>
            </a:r>
            <a:r>
              <a:rPr kumimoji="1" lang="zh-CN" altLang="en-US" sz="2400" dirty="0">
                <a:solidFill>
                  <a:schemeClr val="dk1"/>
                </a:solidFill>
                <a:cs typeface="Times New Roman" panose="02020603050405020304" pitchFamily="18" charset="0"/>
              </a:rPr>
              <a:t>列</a:t>
            </a:r>
            <a:r>
              <a:rPr kumimoji="1" lang="en-US" altLang="zh-CN" sz="2400" dirty="0">
                <a:solidFill>
                  <a:schemeClr val="dk1"/>
                </a:solidFill>
                <a:cs typeface="Times New Roman" panose="02020603050405020304" pitchFamily="18" charset="0"/>
              </a:rPr>
              <a:t>)</a:t>
            </a:r>
            <a:r>
              <a:rPr kumimoji="1" lang="zh-CN" altLang="en-US" sz="2400" dirty="0">
                <a:solidFill>
                  <a:schemeClr val="dk1"/>
                </a:solidFill>
                <a:cs typeface="Times New Roman" panose="02020603050405020304" pitchFamily="18" charset="0"/>
              </a:rPr>
              <a:t>非零元素</a:t>
            </a:r>
            <a:r>
              <a:rPr kumimoji="1" lang="en-US" altLang="zh-CN" sz="2400" dirty="0">
                <a:solidFill>
                  <a:schemeClr val="dk1"/>
                </a:solidFill>
                <a:cs typeface="Times New Roman" panose="02020603050405020304" pitchFamily="18" charset="0"/>
              </a:rPr>
              <a:t>(</a:t>
            </a:r>
            <a:r>
              <a:rPr kumimoji="1" lang="zh-CN" altLang="en-US" sz="2400" dirty="0">
                <a:solidFill>
                  <a:schemeClr val="dk1"/>
                </a:solidFill>
                <a:cs typeface="Times New Roman" panose="02020603050405020304" pitchFamily="18" charset="0"/>
              </a:rPr>
              <a:t>或非∞元素</a:t>
            </a:r>
            <a:r>
              <a:rPr kumimoji="1" lang="en-US" altLang="zh-CN" sz="2400" dirty="0">
                <a:solidFill>
                  <a:schemeClr val="dk1"/>
                </a:solidFill>
                <a:cs typeface="Times New Roman" panose="02020603050405020304" pitchFamily="18" charset="0"/>
              </a:rPr>
              <a:t>)</a:t>
            </a:r>
            <a:r>
              <a:rPr kumimoji="1" lang="zh-CN" altLang="en-US" sz="2400" dirty="0">
                <a:solidFill>
                  <a:schemeClr val="dk1"/>
                </a:solidFill>
                <a:cs typeface="Times New Roman" panose="02020603050405020304" pitchFamily="18" charset="0"/>
              </a:rPr>
              <a:t>个数为第</a:t>
            </a:r>
            <a:r>
              <a:rPr kumimoji="1" lang="en-US" altLang="zh-CN" sz="2400" dirty="0">
                <a:solidFill>
                  <a:schemeClr val="dk1"/>
                </a:solidFill>
                <a:cs typeface="Times New Roman" panose="02020603050405020304" pitchFamily="18" charset="0"/>
              </a:rPr>
              <a:t>i</a:t>
            </a:r>
            <a:r>
              <a:rPr kumimoji="1" lang="zh-CN" altLang="en-US" sz="2400" dirty="0">
                <a:solidFill>
                  <a:schemeClr val="dk1"/>
                </a:solidFill>
                <a:cs typeface="Times New Roman" panose="02020603050405020304" pitchFamily="18" charset="0"/>
              </a:rPr>
              <a:t>个顶点的度</a:t>
            </a:r>
            <a:r>
              <a:rPr kumimoji="1" lang="en-US" altLang="zh-CN" sz="2400" dirty="0">
                <a:solidFill>
                  <a:schemeClr val="dk1"/>
                </a:solidFill>
                <a:cs typeface="Times New Roman" panose="02020603050405020304" pitchFamily="18" charset="0"/>
              </a:rPr>
              <a:t>D(v</a:t>
            </a:r>
            <a:r>
              <a:rPr kumimoji="1" lang="en-US" altLang="zh-CN" sz="2400" baseline="-30000" dirty="0">
                <a:solidFill>
                  <a:schemeClr val="dk1"/>
                </a:solidFill>
                <a:cs typeface="Times New Roman" panose="02020603050405020304" pitchFamily="18" charset="0"/>
              </a:rPr>
              <a:t>i</a:t>
            </a:r>
            <a:r>
              <a:rPr kumimoji="1" lang="en-US" altLang="zh-CN" sz="2400" dirty="0">
                <a:solidFill>
                  <a:schemeClr val="dk1"/>
                </a:solidFill>
                <a:cs typeface="Times New Roman" panose="02020603050405020304" pitchFamily="18" charset="0"/>
              </a:rPr>
              <a:t>)</a:t>
            </a:r>
            <a:r>
              <a:rPr kumimoji="1" lang="zh-CN" altLang="en-US" sz="2400" dirty="0">
                <a:solidFill>
                  <a:schemeClr val="dk1"/>
                </a:solidFill>
                <a:cs typeface="Times New Roman" panose="02020603050405020304" pitchFamily="18" charset="0"/>
              </a:rPr>
              <a:t>。</a:t>
            </a:r>
            <a:endParaRPr kumimoji="1" lang="zh-CN" altLang="en-US" sz="2400" dirty="0">
              <a:solidFill>
                <a:schemeClr val="dk1"/>
              </a:solidFill>
              <a:cs typeface="Times New Roman" panose="02020603050405020304" pitchFamily="18" charset="0"/>
            </a:endParaRPr>
          </a:p>
          <a:p>
            <a:pPr algn="just" eaLnBrk="0" hangingPunct="0">
              <a:lnSpc>
                <a:spcPct val="130000"/>
              </a:lnSpc>
              <a:buFont typeface="Wingdings" panose="05000000000000000000" pitchFamily="2" charset="2"/>
              <a:buChar char="l"/>
            </a:pPr>
            <a:r>
              <a:rPr kumimoji="1" lang="zh-CN" altLang="en-US" sz="2400" dirty="0">
                <a:solidFill>
                  <a:schemeClr val="dk1"/>
                </a:solidFill>
                <a:cs typeface="Times New Roman" panose="02020603050405020304" pitchFamily="18" charset="0"/>
              </a:rPr>
              <a:t> 有向图的邻接矩阵的第</a:t>
            </a:r>
            <a:r>
              <a:rPr kumimoji="1" lang="en-US" altLang="zh-CN" sz="2400" dirty="0">
                <a:solidFill>
                  <a:schemeClr val="dk1"/>
                </a:solidFill>
                <a:cs typeface="Times New Roman" panose="02020603050405020304" pitchFamily="18" charset="0"/>
              </a:rPr>
              <a:t>i</a:t>
            </a:r>
            <a:r>
              <a:rPr kumimoji="1" lang="zh-CN" altLang="en-US" sz="2400" dirty="0">
                <a:solidFill>
                  <a:schemeClr val="dk1"/>
                </a:solidFill>
                <a:cs typeface="Times New Roman" panose="02020603050405020304" pitchFamily="18" charset="0"/>
              </a:rPr>
              <a:t>行非零元素</a:t>
            </a:r>
            <a:r>
              <a:rPr kumimoji="1" lang="en-US" altLang="zh-CN" sz="2400" dirty="0">
                <a:solidFill>
                  <a:schemeClr val="dk1"/>
                </a:solidFill>
                <a:cs typeface="Times New Roman" panose="02020603050405020304" pitchFamily="18" charset="0"/>
              </a:rPr>
              <a:t>(</a:t>
            </a:r>
            <a:r>
              <a:rPr kumimoji="1" lang="zh-CN" altLang="en-US" sz="2400" dirty="0">
                <a:solidFill>
                  <a:schemeClr val="dk1"/>
                </a:solidFill>
                <a:cs typeface="Times New Roman" panose="02020603050405020304" pitchFamily="18" charset="0"/>
              </a:rPr>
              <a:t>或非∞元素</a:t>
            </a:r>
            <a:r>
              <a:rPr kumimoji="1" lang="en-US" altLang="zh-CN" sz="2400" dirty="0">
                <a:solidFill>
                  <a:schemeClr val="dk1"/>
                </a:solidFill>
                <a:cs typeface="Times New Roman" panose="02020603050405020304" pitchFamily="18" charset="0"/>
              </a:rPr>
              <a:t>)</a:t>
            </a:r>
            <a:r>
              <a:rPr kumimoji="1" lang="zh-CN" altLang="en-US" sz="2400" dirty="0">
                <a:solidFill>
                  <a:schemeClr val="dk1"/>
                </a:solidFill>
                <a:cs typeface="Times New Roman" panose="02020603050405020304" pitchFamily="18" charset="0"/>
              </a:rPr>
              <a:t>个数为第</a:t>
            </a:r>
            <a:r>
              <a:rPr kumimoji="1" lang="en-US" altLang="zh-CN" sz="2400" dirty="0">
                <a:solidFill>
                  <a:schemeClr val="dk1"/>
                </a:solidFill>
                <a:cs typeface="Times New Roman" panose="02020603050405020304" pitchFamily="18" charset="0"/>
              </a:rPr>
              <a:t>i</a:t>
            </a:r>
            <a:r>
              <a:rPr kumimoji="1" lang="zh-CN" altLang="en-US" sz="2400" dirty="0">
                <a:solidFill>
                  <a:schemeClr val="dk1"/>
                </a:solidFill>
                <a:cs typeface="Times New Roman" panose="02020603050405020304" pitchFamily="18" charset="0"/>
              </a:rPr>
              <a:t>个顶点的出度</a:t>
            </a:r>
            <a:r>
              <a:rPr kumimoji="1" lang="en-US" altLang="zh-CN" sz="2400" dirty="0">
                <a:solidFill>
                  <a:schemeClr val="dk1"/>
                </a:solidFill>
                <a:cs typeface="Times New Roman" panose="02020603050405020304" pitchFamily="18" charset="0"/>
              </a:rPr>
              <a:t>OD(v</a:t>
            </a:r>
            <a:r>
              <a:rPr kumimoji="1" lang="en-US" altLang="zh-CN" sz="2400" baseline="-30000" dirty="0">
                <a:solidFill>
                  <a:schemeClr val="dk1"/>
                </a:solidFill>
                <a:cs typeface="Times New Roman" panose="02020603050405020304" pitchFamily="18" charset="0"/>
              </a:rPr>
              <a:t>i</a:t>
            </a:r>
            <a:r>
              <a:rPr kumimoji="1" lang="en-US" altLang="zh-CN" sz="2400" dirty="0">
                <a:solidFill>
                  <a:schemeClr val="dk1"/>
                </a:solidFill>
                <a:cs typeface="Times New Roman" panose="02020603050405020304" pitchFamily="18" charset="0"/>
              </a:rPr>
              <a:t>)</a:t>
            </a:r>
            <a:r>
              <a:rPr kumimoji="1" lang="zh-CN" altLang="en-US" sz="2400" dirty="0">
                <a:solidFill>
                  <a:schemeClr val="dk1"/>
                </a:solidFill>
                <a:cs typeface="Times New Roman" panose="02020603050405020304" pitchFamily="18" charset="0"/>
              </a:rPr>
              <a:t>，第</a:t>
            </a:r>
            <a:r>
              <a:rPr kumimoji="1" lang="en-US" altLang="zh-CN" sz="2400" dirty="0">
                <a:solidFill>
                  <a:schemeClr val="dk1"/>
                </a:solidFill>
                <a:cs typeface="Times New Roman" panose="02020603050405020304" pitchFamily="18" charset="0"/>
              </a:rPr>
              <a:t>i</a:t>
            </a:r>
            <a:r>
              <a:rPr kumimoji="1" lang="zh-CN" altLang="en-US" sz="2400" dirty="0">
                <a:solidFill>
                  <a:schemeClr val="dk1"/>
                </a:solidFill>
                <a:cs typeface="Times New Roman" panose="02020603050405020304" pitchFamily="18" charset="0"/>
              </a:rPr>
              <a:t>列非零元素</a:t>
            </a:r>
            <a:r>
              <a:rPr kumimoji="1" lang="en-US" altLang="zh-CN" sz="2400" dirty="0">
                <a:solidFill>
                  <a:schemeClr val="dk1"/>
                </a:solidFill>
                <a:cs typeface="Times New Roman" panose="02020603050405020304" pitchFamily="18" charset="0"/>
              </a:rPr>
              <a:t>(</a:t>
            </a:r>
            <a:r>
              <a:rPr kumimoji="1" lang="zh-CN" altLang="en-US" sz="2400" dirty="0">
                <a:solidFill>
                  <a:schemeClr val="dk1"/>
                </a:solidFill>
                <a:cs typeface="Times New Roman" panose="02020603050405020304" pitchFamily="18" charset="0"/>
              </a:rPr>
              <a:t>或非∞元素</a:t>
            </a:r>
            <a:r>
              <a:rPr kumimoji="1" lang="en-US" altLang="zh-CN" sz="2400" dirty="0">
                <a:solidFill>
                  <a:schemeClr val="dk1"/>
                </a:solidFill>
                <a:cs typeface="Times New Roman" panose="02020603050405020304" pitchFamily="18" charset="0"/>
              </a:rPr>
              <a:t>)</a:t>
            </a:r>
            <a:r>
              <a:rPr kumimoji="1" lang="zh-CN" altLang="en-US" sz="2400" dirty="0">
                <a:solidFill>
                  <a:schemeClr val="dk1"/>
                </a:solidFill>
                <a:cs typeface="Times New Roman" panose="02020603050405020304" pitchFamily="18" charset="0"/>
              </a:rPr>
              <a:t>个数就是第</a:t>
            </a:r>
            <a:r>
              <a:rPr kumimoji="1" lang="en-US" altLang="zh-CN" sz="2400" dirty="0">
                <a:solidFill>
                  <a:schemeClr val="dk1"/>
                </a:solidFill>
                <a:cs typeface="Times New Roman" panose="02020603050405020304" pitchFamily="18" charset="0"/>
              </a:rPr>
              <a:t>i</a:t>
            </a:r>
            <a:r>
              <a:rPr kumimoji="1" lang="zh-CN" altLang="en-US" sz="2400" dirty="0">
                <a:solidFill>
                  <a:schemeClr val="dk1"/>
                </a:solidFill>
                <a:cs typeface="Times New Roman" panose="02020603050405020304" pitchFamily="18" charset="0"/>
              </a:rPr>
              <a:t>个顶点的入度</a:t>
            </a:r>
            <a:r>
              <a:rPr kumimoji="1" lang="en-US" altLang="zh-CN" sz="2400" dirty="0">
                <a:solidFill>
                  <a:schemeClr val="dk1"/>
                </a:solidFill>
                <a:cs typeface="Times New Roman" panose="02020603050405020304" pitchFamily="18" charset="0"/>
              </a:rPr>
              <a:t>ID(v</a:t>
            </a:r>
            <a:r>
              <a:rPr kumimoji="1" lang="en-US" altLang="zh-CN" sz="2400" baseline="-30000" dirty="0">
                <a:solidFill>
                  <a:schemeClr val="dk1"/>
                </a:solidFill>
                <a:cs typeface="Times New Roman" panose="02020603050405020304" pitchFamily="18" charset="0"/>
              </a:rPr>
              <a:t>i</a:t>
            </a:r>
            <a:r>
              <a:rPr kumimoji="1" lang="en-US" altLang="zh-CN" sz="2400" dirty="0">
                <a:solidFill>
                  <a:schemeClr val="dk1"/>
                </a:solidFill>
                <a:cs typeface="Times New Roman" panose="02020603050405020304" pitchFamily="18" charset="0"/>
              </a:rPr>
              <a:t>)</a:t>
            </a:r>
            <a:r>
              <a:rPr kumimoji="1" lang="zh-CN" altLang="en-US" sz="2400" dirty="0">
                <a:solidFill>
                  <a:schemeClr val="dk1"/>
                </a:solidFill>
                <a:cs typeface="Times New Roman" panose="02020603050405020304" pitchFamily="18" charset="0"/>
              </a:rPr>
              <a:t>。</a:t>
            </a:r>
            <a:endParaRPr kumimoji="1" lang="zh-CN" altLang="en-US" sz="2400" dirty="0">
              <a:solidFill>
                <a:schemeClr val="dk1"/>
              </a:solidFill>
              <a:cs typeface="Times New Roman" panose="02020603050405020304" pitchFamily="18" charset="0"/>
            </a:endParaRPr>
          </a:p>
          <a:p>
            <a:pPr algn="just" eaLnBrk="0" hangingPunct="0">
              <a:lnSpc>
                <a:spcPct val="130000"/>
              </a:lnSpc>
              <a:buFont typeface="Wingdings" panose="05000000000000000000" pitchFamily="2" charset="2"/>
              <a:buChar char="l"/>
            </a:pPr>
            <a:r>
              <a:rPr kumimoji="1" lang="zh-CN" altLang="en-US" sz="2400" dirty="0">
                <a:solidFill>
                  <a:schemeClr val="dk1"/>
                </a:solidFill>
                <a:cs typeface="Times New Roman" panose="02020603050405020304" pitchFamily="18" charset="0"/>
              </a:rPr>
              <a:t> 邻接矩阵表示图，很容易确定图中任意两个顶点之间是否有边相连。</a:t>
            </a:r>
            <a:endParaRPr kumimoji="1" lang="zh-CN" altLang="en-US" sz="2400" dirty="0">
              <a:solidFill>
                <a:schemeClr val="dk1"/>
              </a:solidFill>
              <a:cs typeface="Times New Roman" panose="02020603050405020304" pitchFamily="18" charset="0"/>
            </a:endParaRPr>
          </a:p>
        </p:txBody>
      </p:sp>
      <p:sp>
        <p:nvSpPr>
          <p:cNvPr id="9225" name="Rectangle 9"/>
          <p:cNvSpPr>
            <a:spLocks noChangeArrowheads="1"/>
          </p:cNvSpPr>
          <p:nvPr>
            <p:custDataLst>
              <p:tags r:id="rId2"/>
            </p:custDataLst>
          </p:nvPr>
        </p:nvSpPr>
        <p:spPr bwMode="auto">
          <a:xfrm>
            <a:off x="867728" y="3016250"/>
            <a:ext cx="4909185"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dirty="0">
                <a:solidFill>
                  <a:srgbClr val="000000"/>
                </a:solidFill>
              </a:rPr>
              <a:t>Characteristics </a:t>
            </a:r>
            <a:r>
              <a:rPr kumimoji="1" lang="en-US" altLang="zh-CN" sz="2400">
                <a:solidFill>
                  <a:srgbClr val="000000"/>
                </a:solidFill>
              </a:rPr>
              <a:t>of adjacency matrix</a:t>
            </a:r>
            <a:endParaRPr kumimoji="1" lang="en-US" altLang="zh-CN" sz="2400">
              <a:solidFill>
                <a:srgbClr val="000000"/>
              </a:solidFill>
            </a:endParaRPr>
          </a:p>
        </p:txBody>
      </p:sp>
      <p:sp>
        <p:nvSpPr>
          <p:cNvPr id="9226" name="Rectangle 10"/>
          <p:cNvSpPr>
            <a:spLocks noChangeArrowheads="1"/>
          </p:cNvSpPr>
          <p:nvPr/>
        </p:nvSpPr>
        <p:spPr bwMode="auto">
          <a:xfrm>
            <a:off x="867728" y="134938"/>
            <a:ext cx="4435475"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dirty="0">
                <a:solidFill>
                  <a:schemeClr val="dk1">
                    <a:lumMod val="85000"/>
                    <a:lumOff val="15000"/>
                  </a:schemeClr>
                </a:solidFill>
              </a:rPr>
              <a:t>Declaration </a:t>
            </a:r>
            <a:r>
              <a:rPr kumimoji="1" lang="en-US" altLang="zh-CN" sz="2400">
                <a:solidFill>
                  <a:schemeClr val="dk1">
                    <a:lumMod val="85000"/>
                    <a:lumOff val="15000"/>
                  </a:schemeClr>
                </a:solidFill>
              </a:rPr>
              <a:t>of adjacency matrix</a:t>
            </a:r>
            <a:endParaRPr kumimoji="1" lang="en-US" altLang="zh-CN" sz="2400">
              <a:solidFill>
                <a:schemeClr val="dk1">
                  <a:lumMod val="85000"/>
                  <a:lumOff val="1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320" name="Group 48"/>
          <p:cNvGrpSpPr/>
          <p:nvPr/>
        </p:nvGrpSpPr>
        <p:grpSpPr bwMode="auto">
          <a:xfrm>
            <a:off x="7464425" y="3988753"/>
            <a:ext cx="2701925" cy="2443162"/>
            <a:chOff x="3742" y="2711"/>
            <a:chExt cx="1702" cy="1539"/>
          </a:xfrm>
        </p:grpSpPr>
        <p:grpSp>
          <p:nvGrpSpPr>
            <p:cNvPr id="54284" name="Group 12"/>
            <p:cNvGrpSpPr/>
            <p:nvPr/>
          </p:nvGrpSpPr>
          <p:grpSpPr bwMode="auto">
            <a:xfrm>
              <a:off x="3945" y="2711"/>
              <a:ext cx="1296" cy="1200"/>
              <a:chOff x="2592" y="1968"/>
              <a:chExt cx="1296" cy="1200"/>
            </a:xfrm>
          </p:grpSpPr>
          <p:sp>
            <p:nvSpPr>
              <p:cNvPr id="54285" name="Oval 13"/>
              <p:cNvSpPr>
                <a:spLocks noChangeArrowheads="1"/>
              </p:cNvSpPr>
              <p:nvPr>
                <p:custDataLst>
                  <p:tags r:id="rId1"/>
                </p:custDataLst>
              </p:nvPr>
            </p:nvSpPr>
            <p:spPr bwMode="auto">
              <a:xfrm>
                <a:off x="2592" y="1968"/>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0</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4286" name="Oval 14"/>
              <p:cNvSpPr>
                <a:spLocks noChangeArrowheads="1"/>
              </p:cNvSpPr>
              <p:nvPr>
                <p:custDataLst>
                  <p:tags r:id="rId2"/>
                </p:custDataLst>
              </p:nvPr>
            </p:nvSpPr>
            <p:spPr bwMode="auto">
              <a:xfrm>
                <a:off x="3504" y="1968"/>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1</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4287" name="Oval 15"/>
              <p:cNvSpPr>
                <a:spLocks noChangeArrowheads="1"/>
              </p:cNvSpPr>
              <p:nvPr>
                <p:custDataLst>
                  <p:tags r:id="rId3"/>
                </p:custDataLst>
              </p:nvPr>
            </p:nvSpPr>
            <p:spPr bwMode="auto">
              <a:xfrm>
                <a:off x="2592" y="2784"/>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3</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4288" name="Oval 16"/>
              <p:cNvSpPr>
                <a:spLocks noChangeArrowheads="1"/>
              </p:cNvSpPr>
              <p:nvPr>
                <p:custDataLst>
                  <p:tags r:id="rId4"/>
                </p:custDataLst>
              </p:nvPr>
            </p:nvSpPr>
            <p:spPr bwMode="auto">
              <a:xfrm>
                <a:off x="3504" y="2784"/>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4</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cxnSp>
            <p:nvCxnSpPr>
              <p:cNvPr id="54289" name="AutoShape 17"/>
              <p:cNvCxnSpPr>
                <a:cxnSpLocks noChangeShapeType="1"/>
                <a:stCxn id="54285" idx="6"/>
                <a:endCxn id="54286" idx="2"/>
              </p:cNvCxnSpPr>
              <p:nvPr>
                <p:custDataLst>
                  <p:tags r:id="rId5"/>
                </p:custDataLst>
              </p:nvPr>
            </p:nvCxnSpPr>
            <p:spPr bwMode="auto">
              <a:xfrm>
                <a:off x="2976" y="2160"/>
                <a:ext cx="528" cy="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0" name="AutoShape 18"/>
              <p:cNvCxnSpPr>
                <a:cxnSpLocks noChangeShapeType="1"/>
                <a:stCxn id="54285" idx="4"/>
                <a:endCxn id="54287" idx="0"/>
              </p:cNvCxnSpPr>
              <p:nvPr>
                <p:custDataLst>
                  <p:tags r:id="rId6"/>
                </p:custDataLst>
              </p:nvPr>
            </p:nvCxnSpPr>
            <p:spPr bwMode="auto">
              <a:xfrm>
                <a:off x="2784" y="2352"/>
                <a:ext cx="0" cy="43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291" name="Oval 19"/>
              <p:cNvSpPr>
                <a:spLocks noChangeArrowheads="1"/>
              </p:cNvSpPr>
              <p:nvPr>
                <p:custDataLst>
                  <p:tags r:id="rId7"/>
                </p:custDataLst>
              </p:nvPr>
            </p:nvSpPr>
            <p:spPr bwMode="auto">
              <a:xfrm>
                <a:off x="3024" y="235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2</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cxnSp>
            <p:nvCxnSpPr>
              <p:cNvPr id="54292" name="AutoShape 20"/>
              <p:cNvCxnSpPr>
                <a:cxnSpLocks noChangeShapeType="1"/>
                <a:stCxn id="54286" idx="4"/>
                <a:endCxn id="54288" idx="0"/>
              </p:cNvCxnSpPr>
              <p:nvPr>
                <p:custDataLst>
                  <p:tags r:id="rId8"/>
                </p:custDataLst>
              </p:nvPr>
            </p:nvCxnSpPr>
            <p:spPr bwMode="auto">
              <a:xfrm>
                <a:off x="3696" y="2352"/>
                <a:ext cx="0" cy="43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3" name="AutoShape 21"/>
              <p:cNvCxnSpPr>
                <a:cxnSpLocks noChangeShapeType="1"/>
                <a:stCxn id="54291" idx="5"/>
                <a:endCxn id="54288" idx="1"/>
              </p:cNvCxnSpPr>
              <p:nvPr>
                <p:custDataLst>
                  <p:tags r:id="rId9"/>
                </p:custDataLst>
              </p:nvPr>
            </p:nvCxnSpPr>
            <p:spPr bwMode="auto">
              <a:xfrm>
                <a:off x="3352" y="2680"/>
                <a:ext cx="208" cy="16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4" name="AutoShape 22"/>
              <p:cNvCxnSpPr>
                <a:cxnSpLocks noChangeShapeType="1"/>
                <a:stCxn id="54286" idx="3"/>
                <a:endCxn id="54291" idx="7"/>
              </p:cNvCxnSpPr>
              <p:nvPr>
                <p:custDataLst>
                  <p:tags r:id="rId10"/>
                </p:custDataLst>
              </p:nvPr>
            </p:nvCxnSpPr>
            <p:spPr bwMode="auto">
              <a:xfrm flipH="1">
                <a:off x="3352" y="2296"/>
                <a:ext cx="208" cy="11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95" name="AutoShape 23"/>
              <p:cNvCxnSpPr>
                <a:cxnSpLocks noChangeShapeType="1"/>
                <a:stCxn id="54291" idx="3"/>
                <a:endCxn id="54287" idx="7"/>
              </p:cNvCxnSpPr>
              <p:nvPr>
                <p:custDataLst>
                  <p:tags r:id="rId11"/>
                </p:custDataLst>
              </p:nvPr>
            </p:nvCxnSpPr>
            <p:spPr bwMode="auto">
              <a:xfrm flipH="1">
                <a:off x="2920" y="2680"/>
                <a:ext cx="160" cy="16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296" name="Text Box 24"/>
            <p:cNvSpPr txBox="1">
              <a:spLocks noChangeArrowheads="1"/>
            </p:cNvSpPr>
            <p:nvPr/>
          </p:nvSpPr>
          <p:spPr bwMode="auto">
            <a:xfrm>
              <a:off x="3742" y="3960"/>
              <a:ext cx="170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0000"/>
                  </a:solidFill>
                  <a:latin typeface="Times New Roman" panose="02020603050405020304" pitchFamily="18" charset="0"/>
                  <a:cs typeface="Times New Roman" panose="02020603050405020304" pitchFamily="18" charset="0"/>
                </a:rPr>
                <a:t>Undirected graph G</a:t>
              </a:r>
              <a:r>
                <a:rPr kumimoji="1" lang="en-US" altLang="zh-CN" sz="2400" baseline="-25000">
                  <a:solidFill>
                    <a:srgbClr val="FF0000"/>
                  </a:solidFill>
                  <a:latin typeface="Times New Roman" panose="02020603050405020304" pitchFamily="18" charset="0"/>
                  <a:cs typeface="Times New Roman" panose="02020603050405020304" pitchFamily="18" charset="0"/>
                </a:rPr>
                <a:t>2</a:t>
              </a:r>
              <a:endParaRPr kumimoji="1" lang="en-US" altLang="zh-CN" sz="2400" baseline="-25000">
                <a:solidFill>
                  <a:srgbClr val="FF0000"/>
                </a:solidFill>
                <a:latin typeface="Times New Roman" panose="02020603050405020304" pitchFamily="18" charset="0"/>
                <a:cs typeface="Times New Roman" panose="02020603050405020304" pitchFamily="18" charset="0"/>
              </a:endParaRPr>
            </a:p>
          </p:txBody>
        </p:sp>
      </p:grpSp>
      <p:grpSp>
        <p:nvGrpSpPr>
          <p:cNvPr id="54321" name="Group 49"/>
          <p:cNvGrpSpPr/>
          <p:nvPr/>
        </p:nvGrpSpPr>
        <p:grpSpPr bwMode="auto">
          <a:xfrm>
            <a:off x="7538403" y="1156653"/>
            <a:ext cx="2397125" cy="2538412"/>
            <a:chOff x="3984" y="927"/>
            <a:chExt cx="1510" cy="1599"/>
          </a:xfrm>
        </p:grpSpPr>
        <p:grpSp>
          <p:nvGrpSpPr>
            <p:cNvPr id="54275" name="Group 3"/>
            <p:cNvGrpSpPr/>
            <p:nvPr/>
          </p:nvGrpSpPr>
          <p:grpSpPr bwMode="auto">
            <a:xfrm>
              <a:off x="4092" y="927"/>
              <a:ext cx="1296" cy="1200"/>
              <a:chOff x="4176" y="2016"/>
              <a:chExt cx="1296" cy="1200"/>
            </a:xfrm>
          </p:grpSpPr>
          <p:sp>
            <p:nvSpPr>
              <p:cNvPr id="54276" name="Oval 4"/>
              <p:cNvSpPr>
                <a:spLocks noChangeArrowheads="1"/>
              </p:cNvSpPr>
              <p:nvPr>
                <p:custDataLst>
                  <p:tags r:id="rId12"/>
                </p:custDataLst>
              </p:nvPr>
            </p:nvSpPr>
            <p:spPr bwMode="auto">
              <a:xfrm>
                <a:off x="4176" y="2016"/>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0</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4277" name="Oval 5"/>
              <p:cNvSpPr>
                <a:spLocks noChangeArrowheads="1"/>
              </p:cNvSpPr>
              <p:nvPr>
                <p:custDataLst>
                  <p:tags r:id="rId13"/>
                </p:custDataLst>
              </p:nvPr>
            </p:nvSpPr>
            <p:spPr bwMode="auto">
              <a:xfrm>
                <a:off x="5088" y="2016"/>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1</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4278" name="Oval 6"/>
              <p:cNvSpPr>
                <a:spLocks noChangeArrowheads="1"/>
              </p:cNvSpPr>
              <p:nvPr>
                <p:custDataLst>
                  <p:tags r:id="rId14"/>
                </p:custDataLst>
              </p:nvPr>
            </p:nvSpPr>
            <p:spPr bwMode="auto">
              <a:xfrm>
                <a:off x="4176" y="283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2</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4279" name="Oval 7"/>
              <p:cNvSpPr>
                <a:spLocks noChangeArrowheads="1"/>
              </p:cNvSpPr>
              <p:nvPr>
                <p:custDataLst>
                  <p:tags r:id="rId15"/>
                </p:custDataLst>
              </p:nvPr>
            </p:nvSpPr>
            <p:spPr bwMode="auto">
              <a:xfrm>
                <a:off x="5088" y="283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3</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cxnSp>
            <p:nvCxnSpPr>
              <p:cNvPr id="54280" name="AutoShape 8"/>
              <p:cNvCxnSpPr>
                <a:cxnSpLocks noChangeShapeType="1"/>
                <a:stCxn id="54276" idx="6"/>
                <a:endCxn id="54277" idx="2"/>
              </p:cNvCxnSpPr>
              <p:nvPr>
                <p:custDataLst>
                  <p:tags r:id="rId16"/>
                </p:custDataLst>
              </p:nvPr>
            </p:nvCxnSpPr>
            <p:spPr bwMode="auto">
              <a:xfrm>
                <a:off x="4560" y="2208"/>
                <a:ext cx="528" cy="0"/>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81" name="AutoShape 9"/>
              <p:cNvCxnSpPr>
                <a:cxnSpLocks noChangeShapeType="1"/>
                <a:stCxn id="54276" idx="4"/>
                <a:endCxn id="54278" idx="0"/>
              </p:cNvCxnSpPr>
              <p:nvPr>
                <p:custDataLst>
                  <p:tags r:id="rId17"/>
                </p:custDataLst>
              </p:nvPr>
            </p:nvCxnSpPr>
            <p:spPr bwMode="auto">
              <a:xfrm>
                <a:off x="4368" y="2400"/>
                <a:ext cx="0" cy="432"/>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82" name="AutoShape 10"/>
              <p:cNvCxnSpPr>
                <a:cxnSpLocks noChangeShapeType="1"/>
                <a:stCxn id="54278" idx="6"/>
                <a:endCxn id="54279" idx="2"/>
              </p:cNvCxnSpPr>
              <p:nvPr>
                <p:custDataLst>
                  <p:tags r:id="rId18"/>
                </p:custDataLst>
              </p:nvPr>
            </p:nvCxnSpPr>
            <p:spPr bwMode="auto">
              <a:xfrm>
                <a:off x="4560" y="3024"/>
                <a:ext cx="528" cy="0"/>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283" name="AutoShape 11"/>
              <p:cNvCxnSpPr>
                <a:cxnSpLocks noChangeShapeType="1"/>
                <a:stCxn id="54279" idx="1"/>
                <a:endCxn id="54276" idx="5"/>
              </p:cNvCxnSpPr>
              <p:nvPr>
                <p:custDataLst>
                  <p:tags r:id="rId19"/>
                </p:custDataLst>
              </p:nvPr>
            </p:nvCxnSpPr>
            <p:spPr bwMode="auto">
              <a:xfrm flipH="1" flipV="1">
                <a:off x="4504" y="2344"/>
                <a:ext cx="640" cy="544"/>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4297" name="Text Box 25"/>
            <p:cNvSpPr txBox="1">
              <a:spLocks noChangeArrowheads="1"/>
            </p:cNvSpPr>
            <p:nvPr/>
          </p:nvSpPr>
          <p:spPr bwMode="auto">
            <a:xfrm>
              <a:off x="3984" y="2236"/>
              <a:ext cx="151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0000"/>
                  </a:solidFill>
                  <a:latin typeface="Times New Roman" panose="02020603050405020304" pitchFamily="18" charset="0"/>
                  <a:cs typeface="Times New Roman" panose="02020603050405020304" pitchFamily="18" charset="0"/>
                </a:rPr>
                <a:t>Directed graph G</a:t>
              </a:r>
              <a:r>
                <a:rPr kumimoji="1" lang="en-US" altLang="zh-CN" sz="2400" baseline="-25000">
                  <a:solidFill>
                    <a:srgbClr val="FF0000"/>
                  </a:solidFill>
                  <a:latin typeface="Times New Roman" panose="02020603050405020304" pitchFamily="18" charset="0"/>
                  <a:cs typeface="Times New Roman" panose="02020603050405020304" pitchFamily="18" charset="0"/>
                </a:rPr>
                <a:t>1</a:t>
              </a:r>
              <a:endParaRPr kumimoji="1" lang="en-US" altLang="zh-CN" sz="2400" baseline="-25000">
                <a:solidFill>
                  <a:srgbClr val="FF0000"/>
                </a:solidFill>
                <a:latin typeface="Times New Roman" panose="02020603050405020304" pitchFamily="18" charset="0"/>
                <a:cs typeface="Times New Roman" panose="02020603050405020304" pitchFamily="18" charset="0"/>
              </a:endParaRPr>
            </a:p>
          </p:txBody>
        </p:sp>
      </p:grpSp>
      <p:grpSp>
        <p:nvGrpSpPr>
          <p:cNvPr id="54319" name="Group 47"/>
          <p:cNvGrpSpPr/>
          <p:nvPr/>
        </p:nvGrpSpPr>
        <p:grpSpPr bwMode="auto">
          <a:xfrm>
            <a:off x="2484438" y="4510088"/>
            <a:ext cx="3255963" cy="1938338"/>
            <a:chOff x="605" y="2841"/>
            <a:chExt cx="2051" cy="1221"/>
          </a:xfrm>
        </p:grpSpPr>
        <p:sp>
          <p:nvSpPr>
            <p:cNvPr id="54299" name="Text Box 27"/>
            <p:cNvSpPr txBox="1">
              <a:spLocks noChangeArrowheads="1"/>
            </p:cNvSpPr>
            <p:nvPr>
              <p:custDataLst>
                <p:tags r:id="rId20"/>
              </p:custDataLst>
            </p:nvPr>
          </p:nvSpPr>
          <p:spPr bwMode="auto">
            <a:xfrm>
              <a:off x="1628" y="2841"/>
              <a:ext cx="979" cy="1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0  1  0  1  0</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r>
                <a:rPr kumimoji="1" lang="en-US" altLang="zh-CN" sz="2400" dirty="0">
                  <a:solidFill>
                    <a:schemeClr val="dk1"/>
                  </a:solidFill>
                  <a:latin typeface="Times New Roman" panose="02020603050405020304" pitchFamily="18" charset="0"/>
                  <a:cs typeface="Times New Roman" panose="02020603050405020304" pitchFamily="18" charset="0"/>
                </a:rPr>
                <a:t>1  0  1  0  1</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r>
                <a:rPr kumimoji="1" lang="en-US" altLang="zh-CN" sz="2400" dirty="0">
                  <a:solidFill>
                    <a:schemeClr val="dk1"/>
                  </a:solidFill>
                  <a:latin typeface="Times New Roman" panose="02020603050405020304" pitchFamily="18" charset="0"/>
                  <a:cs typeface="Times New Roman" panose="02020603050405020304" pitchFamily="18" charset="0"/>
                </a:rPr>
                <a:t>0  1  0  1  1</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r>
                <a:rPr kumimoji="1" lang="en-US" altLang="zh-CN" sz="2400" dirty="0">
                  <a:solidFill>
                    <a:schemeClr val="dk1"/>
                  </a:solidFill>
                  <a:latin typeface="Times New Roman" panose="02020603050405020304" pitchFamily="18" charset="0"/>
                  <a:cs typeface="Times New Roman" panose="02020603050405020304" pitchFamily="18" charset="0"/>
                </a:rPr>
                <a:t>1  0  1  0  0</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r>
                <a:rPr kumimoji="1" lang="en-US" altLang="zh-CN" sz="2400" dirty="0">
                  <a:solidFill>
                    <a:schemeClr val="dk1"/>
                  </a:solidFill>
                  <a:latin typeface="Times New Roman" panose="02020603050405020304" pitchFamily="18" charset="0"/>
                  <a:cs typeface="Times New Roman" panose="02020603050405020304" pitchFamily="18" charset="0"/>
                </a:rPr>
                <a:t>0  1  1  0  0</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4300" name="AutoShape 28"/>
            <p:cNvSpPr/>
            <p:nvPr>
              <p:custDataLst>
                <p:tags r:id="rId21"/>
              </p:custDataLst>
            </p:nvPr>
          </p:nvSpPr>
          <p:spPr bwMode="auto">
            <a:xfrm>
              <a:off x="1575" y="2937"/>
              <a:ext cx="48" cy="1008"/>
            </a:xfrm>
            <a:prstGeom prst="leftBracket">
              <a:avLst>
                <a:gd name="adj" fmla="val 175000"/>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4301" name="AutoShape 29"/>
            <p:cNvSpPr/>
            <p:nvPr>
              <p:custDataLst>
                <p:tags r:id="rId22"/>
              </p:custDataLst>
            </p:nvPr>
          </p:nvSpPr>
          <p:spPr bwMode="auto">
            <a:xfrm>
              <a:off x="2608" y="2931"/>
              <a:ext cx="48" cy="1014"/>
            </a:xfrm>
            <a:prstGeom prst="rightBracket">
              <a:avLst>
                <a:gd name="adj" fmla="val 176042"/>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4302" name="Text Box 30"/>
            <p:cNvSpPr txBox="1">
              <a:spLocks noChangeArrowheads="1"/>
            </p:cNvSpPr>
            <p:nvPr>
              <p:custDataLst>
                <p:tags r:id="rId23"/>
              </p:custDataLst>
            </p:nvPr>
          </p:nvSpPr>
          <p:spPr bwMode="auto">
            <a:xfrm>
              <a:off x="605" y="3251"/>
              <a:ext cx="87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G</a:t>
              </a:r>
              <a:r>
                <a:rPr kumimoji="1" lang="en-US" altLang="zh-CN" sz="2400" baseline="-25000">
                  <a:solidFill>
                    <a:schemeClr val="dk1"/>
                  </a:solidFill>
                  <a:latin typeface="Times New Roman" panose="02020603050405020304" pitchFamily="18" charset="0"/>
                  <a:cs typeface="Times New Roman" panose="02020603050405020304" pitchFamily="18" charset="0"/>
                </a:rPr>
                <a:t>2</a:t>
              </a:r>
              <a:r>
                <a:rPr kumimoji="1" lang="en-US" altLang="zh-CN" sz="2400">
                  <a:solidFill>
                    <a:schemeClr val="dk1"/>
                  </a:solidFill>
                  <a:latin typeface="Times New Roman" panose="02020603050405020304" pitchFamily="18" charset="0"/>
                  <a:cs typeface="Times New Roman" panose="02020603050405020304" pitchFamily="18" charset="0"/>
                </a:rPr>
                <a:t>.arcs = </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grpSp>
      <p:grpSp>
        <p:nvGrpSpPr>
          <p:cNvPr id="54318" name="Group 46"/>
          <p:cNvGrpSpPr/>
          <p:nvPr/>
        </p:nvGrpSpPr>
        <p:grpSpPr bwMode="auto">
          <a:xfrm>
            <a:off x="2484438" y="2133600"/>
            <a:ext cx="2859088" cy="1568450"/>
            <a:chOff x="624" y="1344"/>
            <a:chExt cx="1801" cy="988"/>
          </a:xfrm>
        </p:grpSpPr>
        <p:sp>
          <p:nvSpPr>
            <p:cNvPr id="54304" name="Text Box 32"/>
            <p:cNvSpPr txBox="1">
              <a:spLocks noChangeArrowheads="1"/>
            </p:cNvSpPr>
            <p:nvPr>
              <p:custDataLst>
                <p:tags r:id="rId24"/>
              </p:custDataLst>
            </p:nvPr>
          </p:nvSpPr>
          <p:spPr bwMode="auto">
            <a:xfrm>
              <a:off x="1590" y="1344"/>
              <a:ext cx="835" cy="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0  1  1  0</a:t>
              </a:r>
              <a:endParaRPr kumimoji="1" lang="en-US" altLang="zh-CN" sz="2400">
                <a:solidFill>
                  <a:schemeClr val="dk1"/>
                </a:solidFill>
                <a:latin typeface="Times New Roman" panose="02020603050405020304" pitchFamily="18" charset="0"/>
                <a:cs typeface="Times New Roman" panose="02020603050405020304" pitchFamily="18" charset="0"/>
              </a:endParaRPr>
            </a:p>
            <a:p>
              <a:r>
                <a:rPr kumimoji="1" lang="en-US" altLang="zh-CN" sz="2400">
                  <a:solidFill>
                    <a:schemeClr val="dk1"/>
                  </a:solidFill>
                  <a:latin typeface="Times New Roman" panose="02020603050405020304" pitchFamily="18" charset="0"/>
                  <a:cs typeface="Times New Roman" panose="02020603050405020304" pitchFamily="18" charset="0"/>
                </a:rPr>
                <a:t>0  0  0  0 </a:t>
              </a:r>
              <a:endParaRPr kumimoji="1" lang="en-US" altLang="zh-CN" sz="2400">
                <a:solidFill>
                  <a:schemeClr val="dk1"/>
                </a:solidFill>
                <a:latin typeface="Times New Roman" panose="02020603050405020304" pitchFamily="18" charset="0"/>
                <a:cs typeface="Times New Roman" panose="02020603050405020304" pitchFamily="18" charset="0"/>
              </a:endParaRPr>
            </a:p>
            <a:p>
              <a:r>
                <a:rPr kumimoji="1" lang="en-US" altLang="zh-CN" sz="2400">
                  <a:solidFill>
                    <a:schemeClr val="dk1"/>
                  </a:solidFill>
                  <a:latin typeface="Times New Roman" panose="02020603050405020304" pitchFamily="18" charset="0"/>
                  <a:cs typeface="Times New Roman" panose="02020603050405020304" pitchFamily="18" charset="0"/>
                </a:rPr>
                <a:t>0  0  0  1</a:t>
              </a:r>
              <a:endParaRPr kumimoji="1" lang="en-US" altLang="zh-CN" sz="2400">
                <a:solidFill>
                  <a:schemeClr val="dk1"/>
                </a:solidFill>
                <a:latin typeface="Times New Roman" panose="02020603050405020304" pitchFamily="18" charset="0"/>
                <a:cs typeface="Times New Roman" panose="02020603050405020304" pitchFamily="18" charset="0"/>
              </a:endParaRPr>
            </a:p>
            <a:p>
              <a:r>
                <a:rPr kumimoji="1" lang="en-US" altLang="zh-CN" sz="2400">
                  <a:solidFill>
                    <a:schemeClr val="dk1"/>
                  </a:solidFill>
                  <a:latin typeface="Times New Roman" panose="02020603050405020304" pitchFamily="18" charset="0"/>
                  <a:cs typeface="Times New Roman" panose="02020603050405020304" pitchFamily="18" charset="0"/>
                </a:rPr>
                <a:t>1  0  0  0</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54305" name="Text Box 33"/>
            <p:cNvSpPr txBox="1">
              <a:spLocks noChangeArrowheads="1"/>
            </p:cNvSpPr>
            <p:nvPr>
              <p:custDataLst>
                <p:tags r:id="rId25"/>
              </p:custDataLst>
            </p:nvPr>
          </p:nvSpPr>
          <p:spPr bwMode="auto">
            <a:xfrm>
              <a:off x="624" y="1680"/>
              <a:ext cx="8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G</a:t>
              </a:r>
              <a:r>
                <a:rPr kumimoji="1" lang="en-US" altLang="zh-CN" sz="2400" baseline="-25000">
                  <a:solidFill>
                    <a:schemeClr val="dk1"/>
                  </a:solidFill>
                  <a:latin typeface="Times New Roman" panose="02020603050405020304" pitchFamily="18" charset="0"/>
                  <a:cs typeface="Times New Roman" panose="02020603050405020304" pitchFamily="18" charset="0"/>
                </a:rPr>
                <a:t>1</a:t>
              </a:r>
              <a:r>
                <a:rPr kumimoji="1" lang="en-US" altLang="zh-CN" sz="2400">
                  <a:solidFill>
                    <a:schemeClr val="dk1"/>
                  </a:solidFill>
                  <a:latin typeface="Times New Roman" panose="02020603050405020304" pitchFamily="18" charset="0"/>
                  <a:cs typeface="Times New Roman" panose="02020603050405020304" pitchFamily="18" charset="0"/>
                </a:rPr>
                <a:t>.arcs =</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54306" name="AutoShape 34"/>
            <p:cNvSpPr/>
            <p:nvPr>
              <p:custDataLst>
                <p:tags r:id="rId26"/>
              </p:custDataLst>
            </p:nvPr>
          </p:nvSpPr>
          <p:spPr bwMode="auto">
            <a:xfrm>
              <a:off x="1553" y="1416"/>
              <a:ext cx="45" cy="816"/>
            </a:xfrm>
            <a:prstGeom prst="leftBracket">
              <a:avLst>
                <a:gd name="adj" fmla="val 151111"/>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4307" name="AutoShape 35"/>
            <p:cNvSpPr/>
            <p:nvPr>
              <p:custDataLst>
                <p:tags r:id="rId27"/>
              </p:custDataLst>
            </p:nvPr>
          </p:nvSpPr>
          <p:spPr bwMode="auto">
            <a:xfrm>
              <a:off x="2369" y="1416"/>
              <a:ext cx="45" cy="816"/>
            </a:xfrm>
            <a:prstGeom prst="rightBracket">
              <a:avLst>
                <a:gd name="adj" fmla="val 151111"/>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54308" name="Rectangle 36"/>
          <p:cNvSpPr>
            <a:spLocks noChangeArrowheads="1"/>
          </p:cNvSpPr>
          <p:nvPr>
            <p:custDataLst>
              <p:tags r:id="rId28"/>
            </p:custDataLst>
          </p:nvPr>
        </p:nvSpPr>
        <p:spPr bwMode="auto">
          <a:xfrm>
            <a:off x="2286000" y="1502410"/>
            <a:ext cx="462089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dk1"/>
                </a:solidFill>
              </a:rPr>
              <a:t>Adjacency matrices of G</a:t>
            </a:r>
            <a:r>
              <a:rPr kumimoji="1" lang="en-US" altLang="zh-CN" sz="2400" baseline="-25000" dirty="0">
                <a:solidFill>
                  <a:schemeClr val="dk1"/>
                </a:solidFill>
              </a:rPr>
              <a:t>1</a:t>
            </a:r>
            <a:r>
              <a:rPr kumimoji="1" lang="en-US" altLang="zh-CN" sz="2400" dirty="0">
                <a:solidFill>
                  <a:schemeClr val="dk1"/>
                </a:solidFill>
              </a:rPr>
              <a:t> and G</a:t>
            </a:r>
            <a:r>
              <a:rPr kumimoji="1" lang="en-US" altLang="zh-CN" sz="2400" baseline="-25000" dirty="0">
                <a:solidFill>
                  <a:schemeClr val="dk1"/>
                </a:solidFill>
              </a:rPr>
              <a:t>2</a:t>
            </a:r>
            <a:endParaRPr kumimoji="1" lang="en-US" altLang="zh-CN" sz="2400" baseline="-25000" dirty="0">
              <a:solidFill>
                <a:schemeClr val="dk1"/>
              </a:solidFill>
            </a:endParaRPr>
          </a:p>
        </p:txBody>
      </p:sp>
      <p:sp>
        <p:nvSpPr>
          <p:cNvPr id="54312" name="Text Box 40"/>
          <p:cNvSpPr txBox="1">
            <a:spLocks noChangeArrowheads="1"/>
          </p:cNvSpPr>
          <p:nvPr>
            <p:custDataLst>
              <p:tags r:id="rId29"/>
            </p:custDataLst>
          </p:nvPr>
        </p:nvSpPr>
        <p:spPr bwMode="auto">
          <a:xfrm>
            <a:off x="4032250" y="188913"/>
            <a:ext cx="4312285" cy="101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1	if &lt;v</a:t>
            </a:r>
            <a:r>
              <a:rPr kumimoji="1" lang="en-US" altLang="zh-CN" sz="2400" baseline="-25000">
                <a:solidFill>
                  <a:schemeClr val="dk1"/>
                </a:solidFill>
                <a:latin typeface="Times New Roman" panose="02020603050405020304" pitchFamily="18" charset="0"/>
                <a:cs typeface="Times New Roman" panose="02020603050405020304" pitchFamily="18" charset="0"/>
              </a:rPr>
              <a:t>i</a:t>
            </a:r>
            <a:r>
              <a:rPr kumimoji="1" lang="en-US" altLang="zh-CN" sz="2400">
                <a:solidFill>
                  <a:schemeClr val="dk1"/>
                </a:solidFill>
                <a:latin typeface="Times New Roman" panose="02020603050405020304" pitchFamily="18" charset="0"/>
                <a:cs typeface="Times New Roman" panose="02020603050405020304" pitchFamily="18" charset="0"/>
              </a:rPr>
              <a:t>, v</a:t>
            </a:r>
            <a:r>
              <a:rPr kumimoji="1" lang="en-US" altLang="zh-CN" sz="2400" baseline="-25000">
                <a:solidFill>
                  <a:schemeClr val="dk1"/>
                </a:solidFill>
                <a:latin typeface="Times New Roman" panose="02020603050405020304" pitchFamily="18" charset="0"/>
                <a:cs typeface="Times New Roman" panose="02020603050405020304" pitchFamily="18" charset="0"/>
              </a:rPr>
              <a:t>j</a:t>
            </a:r>
            <a:r>
              <a:rPr kumimoji="1" lang="en-US" altLang="zh-CN" sz="2400">
                <a:solidFill>
                  <a:schemeClr val="dk1"/>
                </a:solidFill>
                <a:latin typeface="Times New Roman" panose="02020603050405020304" pitchFamily="18" charset="0"/>
                <a:cs typeface="Times New Roman" panose="02020603050405020304" pitchFamily="18" charset="0"/>
              </a:rPr>
              <a:t>&gt; or  (v</a:t>
            </a:r>
            <a:r>
              <a:rPr kumimoji="1" lang="en-US" altLang="zh-CN" sz="2400" baseline="-25000">
                <a:solidFill>
                  <a:schemeClr val="dk1"/>
                </a:solidFill>
                <a:latin typeface="Times New Roman" panose="02020603050405020304" pitchFamily="18" charset="0"/>
                <a:cs typeface="Times New Roman" panose="02020603050405020304" pitchFamily="18" charset="0"/>
              </a:rPr>
              <a:t>i</a:t>
            </a:r>
            <a:r>
              <a:rPr kumimoji="1" lang="en-US" altLang="zh-CN" sz="2400">
                <a:solidFill>
                  <a:schemeClr val="dk1"/>
                </a:solidFill>
                <a:latin typeface="Times New Roman" panose="02020603050405020304" pitchFamily="18" charset="0"/>
                <a:cs typeface="Times New Roman" panose="02020603050405020304" pitchFamily="18" charset="0"/>
              </a:rPr>
              <a:t>, v</a:t>
            </a:r>
            <a:r>
              <a:rPr kumimoji="1" lang="en-US" altLang="zh-CN" sz="2400" baseline="-25000">
                <a:solidFill>
                  <a:schemeClr val="dk1"/>
                </a:solidFill>
                <a:latin typeface="Times New Roman" panose="02020603050405020304" pitchFamily="18" charset="0"/>
                <a:cs typeface="Times New Roman" panose="02020603050405020304" pitchFamily="18" charset="0"/>
              </a:rPr>
              <a:t>j</a:t>
            </a:r>
            <a:r>
              <a:rPr kumimoji="1" lang="en-US" altLang="zh-CN" sz="2400">
                <a:solidFill>
                  <a:schemeClr val="dk1"/>
                </a:solidFill>
                <a:latin typeface="Times New Roman" panose="02020603050405020304" pitchFamily="18" charset="0"/>
                <a:cs typeface="Times New Roman" panose="02020603050405020304" pitchFamily="18" charset="0"/>
              </a:rPr>
              <a:t>) </a:t>
            </a:r>
            <a:r>
              <a:rPr kumimoji="1" lang="en-US" altLang="zh-CN" sz="2400">
                <a:solidFill>
                  <a:schemeClr val="dk1"/>
                </a:solidFill>
                <a:latin typeface="Times New Roman" panose="02020603050405020304" pitchFamily="18" charset="0"/>
                <a:cs typeface="Times New Roman" panose="02020603050405020304" pitchFamily="18" charset="0"/>
                <a:sym typeface="Symbol" panose="05050102010706020507" pitchFamily="18" charset="2"/>
              </a:rPr>
              <a:t> VR</a:t>
            </a:r>
            <a:endParaRPr kumimoji="1" lang="en-US" altLang="zh-CN" sz="2400">
              <a:solidFill>
                <a:schemeClr val="dk1"/>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150000"/>
              </a:lnSpc>
            </a:pPr>
            <a:r>
              <a:rPr kumimoji="1" lang="en-US" altLang="zh-CN" sz="2400">
                <a:solidFill>
                  <a:schemeClr val="dk1"/>
                </a:solidFill>
                <a:latin typeface="Times New Roman" panose="02020603050405020304" pitchFamily="18" charset="0"/>
                <a:cs typeface="Times New Roman" panose="02020603050405020304" pitchFamily="18" charset="0"/>
              </a:rPr>
              <a:t>0	otherwise</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54313" name="Text Box 41"/>
          <p:cNvSpPr txBox="1">
            <a:spLocks noChangeArrowheads="1"/>
          </p:cNvSpPr>
          <p:nvPr/>
        </p:nvSpPr>
        <p:spPr bwMode="auto">
          <a:xfrm>
            <a:off x="1822450" y="509588"/>
            <a:ext cx="20307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accent1"/>
                </a:solidFill>
                <a:latin typeface="Times New Roman" panose="02020603050405020304" pitchFamily="18" charset="0"/>
                <a:cs typeface="Times New Roman" panose="02020603050405020304" pitchFamily="18" charset="0"/>
              </a:rPr>
              <a:t>      arcs[i][j] = </a:t>
            </a:r>
            <a:endParaRPr kumimoji="1" lang="en-US" altLang="zh-CN" sz="2400">
              <a:solidFill>
                <a:schemeClr val="accent1"/>
              </a:solidFill>
              <a:latin typeface="Times New Roman" panose="02020603050405020304" pitchFamily="18" charset="0"/>
              <a:cs typeface="Times New Roman" panose="02020603050405020304" pitchFamily="18" charset="0"/>
            </a:endParaRPr>
          </a:p>
        </p:txBody>
      </p:sp>
      <p:sp>
        <p:nvSpPr>
          <p:cNvPr id="54314" name="AutoShape 42"/>
          <p:cNvSpPr/>
          <p:nvPr>
            <p:custDataLst>
              <p:tags r:id="rId30"/>
            </p:custDataLst>
          </p:nvPr>
        </p:nvSpPr>
        <p:spPr bwMode="auto">
          <a:xfrm>
            <a:off x="3792538" y="355600"/>
            <a:ext cx="179387" cy="769938"/>
          </a:xfrm>
          <a:prstGeom prst="leftBrace">
            <a:avLst>
              <a:gd name="adj1" fmla="val 35767"/>
              <a:gd name="adj2" fmla="val 50000"/>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135188" y="785813"/>
            <a:ext cx="65798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FF0000"/>
                </a:solidFill>
                <a:latin typeface="Times New Roman" panose="02020603050405020304" pitchFamily="18" charset="0"/>
                <a:cs typeface="Times New Roman" panose="02020603050405020304" pitchFamily="18" charset="0"/>
              </a:rPr>
              <a:t>The adjacency matrix for network (weighted graph):</a:t>
            </a:r>
            <a:endParaRPr kumimoji="1" lang="en-US" altLang="zh-CN" sz="2400" dirty="0">
              <a:solidFill>
                <a:srgbClr val="FF0000"/>
              </a:solidFill>
              <a:latin typeface="Times New Roman" panose="02020603050405020304" pitchFamily="18" charset="0"/>
              <a:cs typeface="Times New Roman" panose="02020603050405020304" pitchFamily="18" charset="0"/>
            </a:endParaRPr>
          </a:p>
        </p:txBody>
      </p:sp>
      <p:grpSp>
        <p:nvGrpSpPr>
          <p:cNvPr id="11309" name="Group 45"/>
          <p:cNvGrpSpPr/>
          <p:nvPr/>
        </p:nvGrpSpPr>
        <p:grpSpPr bwMode="auto">
          <a:xfrm>
            <a:off x="2263775" y="1374775"/>
            <a:ext cx="6799263" cy="1089026"/>
            <a:chOff x="834" y="866"/>
            <a:chExt cx="4283" cy="686"/>
          </a:xfrm>
        </p:grpSpPr>
        <p:sp>
          <p:nvSpPr>
            <p:cNvPr id="11267" name="Text Box 3"/>
            <p:cNvSpPr txBox="1">
              <a:spLocks noChangeArrowheads="1"/>
            </p:cNvSpPr>
            <p:nvPr>
              <p:custDataLst>
                <p:tags r:id="rId1"/>
              </p:custDataLst>
            </p:nvPr>
          </p:nvSpPr>
          <p:spPr bwMode="auto">
            <a:xfrm>
              <a:off x="1873" y="866"/>
              <a:ext cx="3244" cy="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W</a:t>
              </a:r>
              <a:r>
                <a:rPr kumimoji="1" lang="en-US" altLang="zh-CN" sz="2400" baseline="-25000">
                  <a:solidFill>
                    <a:schemeClr val="dk1"/>
                  </a:solidFill>
                  <a:latin typeface="Times New Roman" panose="02020603050405020304" pitchFamily="18" charset="0"/>
                  <a:cs typeface="Times New Roman" panose="02020603050405020304" pitchFamily="18" charset="0"/>
                </a:rPr>
                <a:t>i,j</a:t>
              </a:r>
              <a:r>
                <a:rPr kumimoji="1" lang="en-US" altLang="zh-CN" sz="2400">
                  <a:solidFill>
                    <a:schemeClr val="dk1"/>
                  </a:solidFill>
                  <a:latin typeface="Times New Roman" panose="02020603050405020304" pitchFamily="18" charset="0"/>
                  <a:cs typeface="Times New Roman" panose="02020603050405020304" pitchFamily="18" charset="0"/>
                </a:rPr>
                <a:t>		if &lt;v</a:t>
              </a:r>
              <a:r>
                <a:rPr kumimoji="1" lang="en-US" altLang="zh-CN" sz="2400" baseline="-25000">
                  <a:solidFill>
                    <a:schemeClr val="dk1"/>
                  </a:solidFill>
                  <a:latin typeface="Times New Roman" panose="02020603050405020304" pitchFamily="18" charset="0"/>
                  <a:cs typeface="Times New Roman" panose="02020603050405020304" pitchFamily="18" charset="0"/>
                </a:rPr>
                <a:t>i</a:t>
              </a:r>
              <a:r>
                <a:rPr kumimoji="1" lang="en-US" altLang="zh-CN" sz="2400">
                  <a:solidFill>
                    <a:schemeClr val="dk1"/>
                  </a:solidFill>
                  <a:latin typeface="Times New Roman" panose="02020603050405020304" pitchFamily="18" charset="0"/>
                  <a:cs typeface="Times New Roman" panose="02020603050405020304" pitchFamily="18" charset="0"/>
                </a:rPr>
                <a:t>, v</a:t>
              </a:r>
              <a:r>
                <a:rPr kumimoji="1" lang="en-US" altLang="zh-CN" sz="2400" baseline="-25000">
                  <a:solidFill>
                    <a:schemeClr val="dk1"/>
                  </a:solidFill>
                  <a:latin typeface="Times New Roman" panose="02020603050405020304" pitchFamily="18" charset="0"/>
                  <a:cs typeface="Times New Roman" panose="02020603050405020304" pitchFamily="18" charset="0"/>
                </a:rPr>
                <a:t>j</a:t>
              </a:r>
              <a:r>
                <a:rPr kumimoji="1" lang="en-US" altLang="zh-CN" sz="2400">
                  <a:solidFill>
                    <a:schemeClr val="dk1"/>
                  </a:solidFill>
                  <a:latin typeface="Times New Roman" panose="02020603050405020304" pitchFamily="18" charset="0"/>
                  <a:cs typeface="Times New Roman" panose="02020603050405020304" pitchFamily="18" charset="0"/>
                </a:rPr>
                <a:t>&gt; or (v</a:t>
              </a:r>
              <a:r>
                <a:rPr kumimoji="1" lang="en-US" altLang="zh-CN" sz="2400" baseline="-25000">
                  <a:solidFill>
                    <a:schemeClr val="dk1"/>
                  </a:solidFill>
                  <a:latin typeface="Times New Roman" panose="02020603050405020304" pitchFamily="18" charset="0"/>
                  <a:cs typeface="Times New Roman" panose="02020603050405020304" pitchFamily="18" charset="0"/>
                </a:rPr>
                <a:t>i</a:t>
              </a:r>
              <a:r>
                <a:rPr kumimoji="1" lang="en-US" altLang="zh-CN" sz="2400">
                  <a:solidFill>
                    <a:schemeClr val="dk1"/>
                  </a:solidFill>
                  <a:latin typeface="Times New Roman" panose="02020603050405020304" pitchFamily="18" charset="0"/>
                  <a:cs typeface="Times New Roman" panose="02020603050405020304" pitchFamily="18" charset="0"/>
                </a:rPr>
                <a:t>, v</a:t>
              </a:r>
              <a:r>
                <a:rPr kumimoji="1" lang="en-US" altLang="zh-CN" sz="2400" baseline="-25000">
                  <a:solidFill>
                    <a:schemeClr val="dk1"/>
                  </a:solidFill>
                  <a:latin typeface="Times New Roman" panose="02020603050405020304" pitchFamily="18" charset="0"/>
                  <a:cs typeface="Times New Roman" panose="02020603050405020304" pitchFamily="18" charset="0"/>
                </a:rPr>
                <a:t>j</a:t>
              </a:r>
              <a:r>
                <a:rPr kumimoji="1" lang="en-US" altLang="zh-CN" sz="2400">
                  <a:solidFill>
                    <a:schemeClr val="dk1"/>
                  </a:solidFill>
                  <a:latin typeface="Times New Roman" panose="02020603050405020304" pitchFamily="18" charset="0"/>
                  <a:cs typeface="Times New Roman" panose="02020603050405020304" pitchFamily="18" charset="0"/>
                </a:rPr>
                <a:t>) </a:t>
              </a:r>
              <a:r>
                <a:rPr kumimoji="1" lang="en-US" altLang="zh-CN" sz="2400">
                  <a:solidFill>
                    <a:schemeClr val="dk1"/>
                  </a:solidFill>
                  <a:latin typeface="Times New Roman" panose="02020603050405020304" pitchFamily="18" charset="0"/>
                  <a:cs typeface="Times New Roman" panose="02020603050405020304" pitchFamily="18" charset="0"/>
                  <a:sym typeface="Symbol" panose="05050102010706020507" pitchFamily="18" charset="2"/>
                </a:rPr>
                <a:t> VR</a:t>
              </a:r>
              <a:endParaRPr kumimoji="1" lang="en-US" altLang="zh-CN" sz="2400">
                <a:solidFill>
                  <a:schemeClr val="dk1"/>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170000"/>
                </a:lnSpc>
              </a:pPr>
              <a:r>
                <a:rPr kumimoji="1" lang="en-US" altLang="zh-CN" sz="2400">
                  <a:solidFill>
                    <a:schemeClr val="dk1"/>
                  </a:solidFill>
                  <a:latin typeface="Times New Roman" panose="02020603050405020304" pitchFamily="18" charset="0"/>
                  <a:cs typeface="Times New Roman" panose="02020603050405020304" pitchFamily="18" charset="0"/>
                </a:rPr>
                <a:t>0 or ∞		otherwise</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11268" name="Text Box 4"/>
            <p:cNvSpPr txBox="1">
              <a:spLocks noChangeArrowheads="1"/>
            </p:cNvSpPr>
            <p:nvPr>
              <p:custDataLst>
                <p:tags r:id="rId2"/>
              </p:custDataLst>
            </p:nvPr>
          </p:nvSpPr>
          <p:spPr bwMode="auto">
            <a:xfrm>
              <a:off x="834" y="1061"/>
              <a:ext cx="82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A[i][j] = </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11269" name="AutoShape 5"/>
            <p:cNvSpPr/>
            <p:nvPr>
              <p:custDataLst>
                <p:tags r:id="rId3"/>
              </p:custDataLst>
            </p:nvPr>
          </p:nvSpPr>
          <p:spPr bwMode="auto">
            <a:xfrm>
              <a:off x="1655" y="949"/>
              <a:ext cx="136" cy="512"/>
            </a:xfrm>
            <a:prstGeom prst="leftBrace">
              <a:avLst>
                <a:gd name="adj1" fmla="val 31373"/>
                <a:gd name="adj2" fmla="val 50000"/>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grpSp>
        <p:nvGrpSpPr>
          <p:cNvPr id="11311" name="Group 47"/>
          <p:cNvGrpSpPr/>
          <p:nvPr/>
        </p:nvGrpSpPr>
        <p:grpSpPr bwMode="auto">
          <a:xfrm>
            <a:off x="7391400" y="3203575"/>
            <a:ext cx="2701925" cy="2767013"/>
            <a:chOff x="4105" y="2018"/>
            <a:chExt cx="1702" cy="1743"/>
          </a:xfrm>
        </p:grpSpPr>
        <p:sp>
          <p:nvSpPr>
            <p:cNvPr id="11294" name="Text Box 30"/>
            <p:cNvSpPr txBox="1">
              <a:spLocks noChangeArrowheads="1"/>
            </p:cNvSpPr>
            <p:nvPr/>
          </p:nvSpPr>
          <p:spPr bwMode="auto">
            <a:xfrm>
              <a:off x="4105" y="3471"/>
              <a:ext cx="170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FF0000"/>
                  </a:solidFill>
                  <a:latin typeface="Times New Roman" panose="02020603050405020304" pitchFamily="18" charset="0"/>
                  <a:cs typeface="Times New Roman" panose="02020603050405020304" pitchFamily="18" charset="0"/>
                </a:rPr>
                <a:t>Directed network G</a:t>
              </a:r>
              <a:r>
                <a:rPr kumimoji="1" lang="en-US" altLang="zh-CN" sz="2400" baseline="-25000">
                  <a:solidFill>
                    <a:srgbClr val="FF0000"/>
                  </a:solidFill>
                  <a:latin typeface="Times New Roman" panose="02020603050405020304" pitchFamily="18" charset="0"/>
                  <a:cs typeface="Times New Roman" panose="02020603050405020304" pitchFamily="18" charset="0"/>
                </a:rPr>
                <a:t>1</a:t>
              </a:r>
              <a:endParaRPr kumimoji="1" lang="en-US" altLang="zh-CN" sz="2400" baseline="-25000">
                <a:solidFill>
                  <a:srgbClr val="FF0000"/>
                </a:solidFill>
                <a:latin typeface="Times New Roman" panose="02020603050405020304" pitchFamily="18" charset="0"/>
                <a:cs typeface="Times New Roman" panose="02020603050405020304" pitchFamily="18" charset="0"/>
              </a:endParaRPr>
            </a:p>
          </p:txBody>
        </p:sp>
        <p:grpSp>
          <p:nvGrpSpPr>
            <p:cNvPr id="11310" name="Group 46"/>
            <p:cNvGrpSpPr/>
            <p:nvPr/>
          </p:nvGrpSpPr>
          <p:grpSpPr bwMode="auto">
            <a:xfrm>
              <a:off x="4285" y="2018"/>
              <a:ext cx="1344" cy="1344"/>
              <a:chOff x="3937" y="2018"/>
              <a:chExt cx="1344" cy="1344"/>
            </a:xfrm>
          </p:grpSpPr>
          <p:grpSp>
            <p:nvGrpSpPr>
              <p:cNvPr id="11272" name="Group 8"/>
              <p:cNvGrpSpPr/>
              <p:nvPr/>
            </p:nvGrpSpPr>
            <p:grpSpPr bwMode="auto">
              <a:xfrm>
                <a:off x="3985" y="2162"/>
                <a:ext cx="1296" cy="1200"/>
                <a:chOff x="4176" y="2016"/>
                <a:chExt cx="1296" cy="1200"/>
              </a:xfrm>
            </p:grpSpPr>
            <p:sp>
              <p:nvSpPr>
                <p:cNvPr id="11273" name="Oval 9"/>
                <p:cNvSpPr>
                  <a:spLocks noChangeArrowheads="1"/>
                </p:cNvSpPr>
                <p:nvPr>
                  <p:custDataLst>
                    <p:tags r:id="rId4"/>
                  </p:custDataLst>
                </p:nvPr>
              </p:nvSpPr>
              <p:spPr bwMode="auto">
                <a:xfrm>
                  <a:off x="4176" y="2016"/>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0</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1274" name="Oval 10"/>
                <p:cNvSpPr>
                  <a:spLocks noChangeArrowheads="1"/>
                </p:cNvSpPr>
                <p:nvPr>
                  <p:custDataLst>
                    <p:tags r:id="rId5"/>
                  </p:custDataLst>
                </p:nvPr>
              </p:nvSpPr>
              <p:spPr bwMode="auto">
                <a:xfrm>
                  <a:off x="5088" y="2016"/>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1</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1275" name="Oval 11"/>
                <p:cNvSpPr>
                  <a:spLocks noChangeArrowheads="1"/>
                </p:cNvSpPr>
                <p:nvPr>
                  <p:custDataLst>
                    <p:tags r:id="rId6"/>
                  </p:custDataLst>
                </p:nvPr>
              </p:nvSpPr>
              <p:spPr bwMode="auto">
                <a:xfrm>
                  <a:off x="4176" y="283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2</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1276" name="Oval 12"/>
                <p:cNvSpPr>
                  <a:spLocks noChangeArrowheads="1"/>
                </p:cNvSpPr>
                <p:nvPr>
                  <p:custDataLst>
                    <p:tags r:id="rId7"/>
                  </p:custDataLst>
                </p:nvPr>
              </p:nvSpPr>
              <p:spPr bwMode="auto">
                <a:xfrm>
                  <a:off x="5088" y="283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3</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cxnSp>
              <p:nvCxnSpPr>
                <p:cNvPr id="11277" name="AutoShape 13"/>
                <p:cNvCxnSpPr>
                  <a:cxnSpLocks noChangeShapeType="1"/>
                  <a:stCxn id="11273" idx="6"/>
                  <a:endCxn id="11274" idx="2"/>
                </p:cNvCxnSpPr>
                <p:nvPr>
                  <p:custDataLst>
                    <p:tags r:id="rId8"/>
                  </p:custDataLst>
                </p:nvPr>
              </p:nvCxnSpPr>
              <p:spPr bwMode="auto">
                <a:xfrm>
                  <a:off x="4560" y="2208"/>
                  <a:ext cx="528" cy="0"/>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8" name="AutoShape 14"/>
                <p:cNvCxnSpPr>
                  <a:cxnSpLocks noChangeShapeType="1"/>
                  <a:stCxn id="11273" idx="4"/>
                  <a:endCxn id="11275" idx="0"/>
                </p:cNvCxnSpPr>
                <p:nvPr>
                  <p:custDataLst>
                    <p:tags r:id="rId9"/>
                  </p:custDataLst>
                </p:nvPr>
              </p:nvCxnSpPr>
              <p:spPr bwMode="auto">
                <a:xfrm>
                  <a:off x="4368" y="2400"/>
                  <a:ext cx="0" cy="432"/>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79" name="AutoShape 15"/>
                <p:cNvCxnSpPr>
                  <a:cxnSpLocks noChangeShapeType="1"/>
                  <a:stCxn id="11275" idx="6"/>
                  <a:endCxn id="11276" idx="2"/>
                </p:cNvCxnSpPr>
                <p:nvPr>
                  <p:custDataLst>
                    <p:tags r:id="rId10"/>
                  </p:custDataLst>
                </p:nvPr>
              </p:nvCxnSpPr>
              <p:spPr bwMode="auto">
                <a:xfrm>
                  <a:off x="4560" y="3024"/>
                  <a:ext cx="528" cy="0"/>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0" name="AutoShape 16"/>
                <p:cNvCxnSpPr>
                  <a:cxnSpLocks noChangeShapeType="1"/>
                  <a:stCxn id="11276" idx="1"/>
                  <a:endCxn id="11273" idx="5"/>
                </p:cNvCxnSpPr>
                <p:nvPr>
                  <p:custDataLst>
                    <p:tags r:id="rId11"/>
                  </p:custDataLst>
                </p:nvPr>
              </p:nvCxnSpPr>
              <p:spPr bwMode="auto">
                <a:xfrm flipH="1" flipV="1">
                  <a:off x="4504" y="2344"/>
                  <a:ext cx="640" cy="544"/>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296" name="Text Box 32"/>
              <p:cNvSpPr txBox="1">
                <a:spLocks noChangeArrowheads="1"/>
              </p:cNvSpPr>
              <p:nvPr>
                <p:custDataLst>
                  <p:tags r:id="rId12"/>
                </p:custDataLst>
              </p:nvPr>
            </p:nvSpPr>
            <p:spPr bwMode="auto">
              <a:xfrm>
                <a:off x="4513" y="2018"/>
                <a:ext cx="21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5</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11297" name="Text Box 33"/>
              <p:cNvSpPr txBox="1">
                <a:spLocks noChangeArrowheads="1"/>
              </p:cNvSpPr>
              <p:nvPr>
                <p:custDataLst>
                  <p:tags r:id="rId13"/>
                </p:custDataLst>
              </p:nvPr>
            </p:nvSpPr>
            <p:spPr bwMode="auto">
              <a:xfrm>
                <a:off x="4705" y="2546"/>
                <a:ext cx="21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4</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11298" name="Text Box 34"/>
              <p:cNvSpPr txBox="1">
                <a:spLocks noChangeArrowheads="1"/>
              </p:cNvSpPr>
              <p:nvPr>
                <p:custDataLst>
                  <p:tags r:id="rId14"/>
                </p:custDataLst>
              </p:nvPr>
            </p:nvSpPr>
            <p:spPr bwMode="auto">
              <a:xfrm>
                <a:off x="3937" y="2594"/>
                <a:ext cx="21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9</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11299" name="Text Box 35"/>
              <p:cNvSpPr txBox="1">
                <a:spLocks noChangeArrowheads="1"/>
              </p:cNvSpPr>
              <p:nvPr>
                <p:custDataLst>
                  <p:tags r:id="rId15"/>
                </p:custDataLst>
              </p:nvPr>
            </p:nvSpPr>
            <p:spPr bwMode="auto">
              <a:xfrm>
                <a:off x="4465" y="2834"/>
                <a:ext cx="21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7</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grpSp>
      </p:grpSp>
      <p:grpSp>
        <p:nvGrpSpPr>
          <p:cNvPr id="11305" name="Group 41"/>
          <p:cNvGrpSpPr/>
          <p:nvPr/>
        </p:nvGrpSpPr>
        <p:grpSpPr bwMode="auto">
          <a:xfrm>
            <a:off x="2279650" y="3946525"/>
            <a:ext cx="3317875" cy="1568450"/>
            <a:chOff x="1536" y="1954"/>
            <a:chExt cx="2090" cy="988"/>
          </a:xfrm>
        </p:grpSpPr>
        <p:sp>
          <p:nvSpPr>
            <p:cNvPr id="11301" name="Text Box 37"/>
            <p:cNvSpPr txBox="1">
              <a:spLocks noChangeArrowheads="1"/>
            </p:cNvSpPr>
            <p:nvPr>
              <p:custDataLst>
                <p:tags r:id="rId16"/>
              </p:custDataLst>
            </p:nvPr>
          </p:nvSpPr>
          <p:spPr bwMode="auto">
            <a:xfrm>
              <a:off x="2579" y="1954"/>
              <a:ext cx="998" cy="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   5   9  ∞</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r>
                <a:rPr kumimoji="1" lang="en-US" altLang="zh-CN" sz="2400" dirty="0">
                  <a:solidFill>
                    <a:schemeClr val="dk1"/>
                  </a:solidFill>
                  <a:latin typeface="Times New Roman" panose="02020603050405020304" pitchFamily="18" charset="0"/>
                  <a:cs typeface="Times New Roman" panose="02020603050405020304" pitchFamily="18" charset="0"/>
                </a:rPr>
                <a:t>∞  ∞  ∞  ∞ </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r>
                <a:rPr kumimoji="1" lang="en-US" altLang="zh-CN" sz="2400" dirty="0">
                  <a:solidFill>
                    <a:schemeClr val="dk1"/>
                  </a:solidFill>
                  <a:latin typeface="Times New Roman" panose="02020603050405020304" pitchFamily="18" charset="0"/>
                  <a:cs typeface="Times New Roman" panose="02020603050405020304" pitchFamily="18" charset="0"/>
                </a:rPr>
                <a:t>∞  ∞  ∞   7</a:t>
              </a:r>
              <a:endParaRPr kumimoji="1" lang="en-US" altLang="zh-CN" sz="2400" dirty="0">
                <a:solidFill>
                  <a:schemeClr val="dk1"/>
                </a:solidFill>
                <a:latin typeface="Times New Roman" panose="02020603050405020304" pitchFamily="18" charset="0"/>
                <a:cs typeface="Times New Roman" panose="02020603050405020304" pitchFamily="18" charset="0"/>
              </a:endParaRPr>
            </a:p>
            <a:p>
              <a:r>
                <a:rPr kumimoji="1" lang="en-US" altLang="zh-CN" sz="2400" dirty="0">
                  <a:solidFill>
                    <a:schemeClr val="dk1"/>
                  </a:solidFill>
                  <a:latin typeface="Times New Roman" panose="02020603050405020304" pitchFamily="18" charset="0"/>
                  <a:cs typeface="Times New Roman" panose="02020603050405020304" pitchFamily="18" charset="0"/>
                </a:rPr>
                <a:t> 4  ∞  ∞  ∞</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1302" name="Text Box 38"/>
            <p:cNvSpPr txBox="1">
              <a:spLocks noChangeArrowheads="1"/>
            </p:cNvSpPr>
            <p:nvPr>
              <p:custDataLst>
                <p:tags r:id="rId17"/>
              </p:custDataLst>
            </p:nvPr>
          </p:nvSpPr>
          <p:spPr bwMode="auto">
            <a:xfrm>
              <a:off x="1536" y="2266"/>
              <a:ext cx="8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G</a:t>
              </a:r>
              <a:r>
                <a:rPr kumimoji="1" lang="en-US" altLang="zh-CN" sz="2400" baseline="-25000">
                  <a:solidFill>
                    <a:schemeClr val="dk1"/>
                  </a:solidFill>
                  <a:latin typeface="Times New Roman" panose="02020603050405020304" pitchFamily="18" charset="0"/>
                  <a:cs typeface="Times New Roman" panose="02020603050405020304" pitchFamily="18" charset="0"/>
                </a:rPr>
                <a:t>1</a:t>
              </a:r>
              <a:r>
                <a:rPr kumimoji="1" lang="en-US" altLang="zh-CN" sz="2400">
                  <a:solidFill>
                    <a:schemeClr val="dk1"/>
                  </a:solidFill>
                  <a:latin typeface="Times New Roman" panose="02020603050405020304" pitchFamily="18" charset="0"/>
                  <a:cs typeface="Times New Roman" panose="02020603050405020304" pitchFamily="18" charset="0"/>
                </a:rPr>
                <a:t>.arcs =</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11303" name="AutoShape 39"/>
            <p:cNvSpPr/>
            <p:nvPr>
              <p:custDataLst>
                <p:tags r:id="rId18"/>
              </p:custDataLst>
            </p:nvPr>
          </p:nvSpPr>
          <p:spPr bwMode="auto">
            <a:xfrm>
              <a:off x="2508" y="2068"/>
              <a:ext cx="49" cy="816"/>
            </a:xfrm>
            <a:prstGeom prst="leftBracket">
              <a:avLst>
                <a:gd name="adj" fmla="val 126190"/>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1304" name="AutoShape 40"/>
            <p:cNvSpPr/>
            <p:nvPr>
              <p:custDataLst>
                <p:tags r:id="rId19"/>
              </p:custDataLst>
            </p:nvPr>
          </p:nvSpPr>
          <p:spPr bwMode="auto">
            <a:xfrm>
              <a:off x="3577" y="2064"/>
              <a:ext cx="49" cy="816"/>
            </a:xfrm>
            <a:prstGeom prst="rightBracket">
              <a:avLst>
                <a:gd name="adj" fmla="val 126190"/>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11306" name="Text Box 42"/>
          <p:cNvSpPr txBox="1">
            <a:spLocks noChangeArrowheads="1"/>
          </p:cNvSpPr>
          <p:nvPr>
            <p:custDataLst>
              <p:tags r:id="rId20"/>
            </p:custDataLst>
          </p:nvPr>
        </p:nvSpPr>
        <p:spPr bwMode="auto">
          <a:xfrm>
            <a:off x="2211388" y="3125788"/>
            <a:ext cx="46767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For example, the matrix of G</a:t>
            </a:r>
            <a:r>
              <a:rPr kumimoji="1" lang="en-US" altLang="zh-CN" sz="2400" baseline="-25000">
                <a:solidFill>
                  <a:schemeClr val="dk1"/>
                </a:solidFill>
                <a:latin typeface="Times New Roman" panose="02020603050405020304" pitchFamily="18" charset="0"/>
                <a:cs typeface="Times New Roman" panose="02020603050405020304" pitchFamily="18" charset="0"/>
              </a:rPr>
              <a:t>1</a:t>
            </a:r>
            <a:r>
              <a:rPr kumimoji="1" lang="en-US" altLang="zh-CN" sz="2400">
                <a:solidFill>
                  <a:schemeClr val="dk1"/>
                </a:solidFill>
                <a:latin typeface="Times New Roman" panose="02020603050405020304" pitchFamily="18" charset="0"/>
                <a:cs typeface="Times New Roman" panose="02020603050405020304" pitchFamily="18" charset="0"/>
              </a:rPr>
              <a:t> is</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31" name="文本框 30"/>
          <p:cNvSpPr txBox="1"/>
          <p:nvPr/>
        </p:nvSpPr>
        <p:spPr>
          <a:xfrm>
            <a:off x="7900180" y="3378256"/>
            <a:ext cx="281940" cy="306705"/>
          </a:xfrm>
          <a:prstGeom prst="rect">
            <a:avLst/>
          </a:prstGeom>
          <a:noFill/>
        </p:spPr>
        <p:txBody>
          <a:bodyPr wrap="none" rtlCol="0">
            <a:spAutoFit/>
          </a:bodyPr>
          <a:lstStyle/>
          <a:p>
            <a:r>
              <a:rPr lang="en-US" altLang="zh-CN" sz="1400" b="1" dirty="0">
                <a:solidFill>
                  <a:srgbClr val="000000"/>
                </a:solidFill>
              </a:rPr>
              <a:t>0</a:t>
            </a:r>
            <a:endParaRPr lang="en-US" altLang="zh-CN" sz="1400" b="1" dirty="0">
              <a:solidFill>
                <a:srgbClr val="000000"/>
              </a:solidFill>
            </a:endParaRPr>
          </a:p>
        </p:txBody>
      </p:sp>
      <p:sp>
        <p:nvSpPr>
          <p:cNvPr id="32" name="文本框 31"/>
          <p:cNvSpPr txBox="1"/>
          <p:nvPr/>
        </p:nvSpPr>
        <p:spPr>
          <a:xfrm>
            <a:off x="9338350" y="3378256"/>
            <a:ext cx="281940" cy="306705"/>
          </a:xfrm>
          <a:prstGeom prst="rect">
            <a:avLst/>
          </a:prstGeom>
          <a:noFill/>
        </p:spPr>
        <p:txBody>
          <a:bodyPr wrap="none" rtlCol="0">
            <a:spAutoFit/>
          </a:bodyPr>
          <a:lstStyle/>
          <a:p>
            <a:r>
              <a:rPr lang="en-US" altLang="zh-CN" sz="1400" b="1" dirty="0">
                <a:solidFill>
                  <a:srgbClr val="000000"/>
                </a:solidFill>
              </a:rPr>
              <a:t>1</a:t>
            </a:r>
            <a:endParaRPr lang="en-US" altLang="zh-CN" sz="1400" b="1" dirty="0">
              <a:solidFill>
                <a:srgbClr val="000000"/>
              </a:solidFill>
            </a:endParaRPr>
          </a:p>
        </p:txBody>
      </p:sp>
      <p:sp>
        <p:nvSpPr>
          <p:cNvPr id="33" name="文本框 32"/>
          <p:cNvSpPr txBox="1"/>
          <p:nvPr/>
        </p:nvSpPr>
        <p:spPr>
          <a:xfrm>
            <a:off x="9338350" y="4674400"/>
            <a:ext cx="281940" cy="306705"/>
          </a:xfrm>
          <a:prstGeom prst="rect">
            <a:avLst/>
          </a:prstGeom>
          <a:noFill/>
        </p:spPr>
        <p:txBody>
          <a:bodyPr wrap="none" rtlCol="0">
            <a:spAutoFit/>
          </a:bodyPr>
          <a:lstStyle/>
          <a:p>
            <a:r>
              <a:rPr lang="en-US" altLang="zh-CN" sz="1400" b="1" dirty="0">
                <a:solidFill>
                  <a:srgbClr val="000000"/>
                </a:solidFill>
              </a:rPr>
              <a:t>3</a:t>
            </a:r>
            <a:endParaRPr lang="en-US" altLang="zh-CN" sz="1400" b="1" dirty="0">
              <a:solidFill>
                <a:srgbClr val="000000"/>
              </a:solidFill>
            </a:endParaRPr>
          </a:p>
        </p:txBody>
      </p:sp>
      <p:sp>
        <p:nvSpPr>
          <p:cNvPr id="34" name="文本框 33"/>
          <p:cNvSpPr txBox="1"/>
          <p:nvPr/>
        </p:nvSpPr>
        <p:spPr>
          <a:xfrm>
            <a:off x="7900180" y="4674400"/>
            <a:ext cx="281940" cy="306705"/>
          </a:xfrm>
          <a:prstGeom prst="rect">
            <a:avLst/>
          </a:prstGeom>
          <a:noFill/>
        </p:spPr>
        <p:txBody>
          <a:bodyPr wrap="none" rtlCol="0">
            <a:spAutoFit/>
          </a:bodyPr>
          <a:lstStyle/>
          <a:p>
            <a:r>
              <a:rPr lang="en-US" altLang="zh-CN" sz="1400" b="1" dirty="0">
                <a:solidFill>
                  <a:srgbClr val="000000"/>
                </a:solidFill>
              </a:rPr>
              <a:t>2</a:t>
            </a:r>
            <a:endParaRPr lang="en-US" altLang="zh-CN" sz="1400" b="1"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587375" y="882650"/>
            <a:ext cx="11148695" cy="584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status </a:t>
            </a:r>
            <a:r>
              <a:rPr kumimoji="1" lang="en-US" altLang="zh-CN" sz="2200" b="1" dirty="0" err="1">
                <a:solidFill>
                  <a:srgbClr val="FF0000"/>
                </a:solidFill>
                <a:latin typeface="Times New Roman" panose="02020603050405020304" pitchFamily="18" charset="0"/>
                <a:cs typeface="Times New Roman" panose="02020603050405020304" pitchFamily="18" charset="0"/>
              </a:rPr>
              <a:t>CreateGraph</a:t>
            </a:r>
            <a:r>
              <a:rPr kumimoji="1" lang="en-US" altLang="zh-CN" sz="2200"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zh-CN" altLang="en-US"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j;        </a:t>
            </a:r>
            <a:r>
              <a:rPr kumimoji="1" lang="en-US" altLang="zh-CN" sz="2200" dirty="0" err="1">
                <a:solidFill>
                  <a:srgbClr val="000000"/>
                </a:solidFill>
                <a:latin typeface="Times New Roman" panose="02020603050405020304" pitchFamily="18" charset="0"/>
                <a:cs typeface="Times New Roman" panose="02020603050405020304" pitchFamily="18" charset="0"/>
              </a:rPr>
              <a:t>AdjType</a:t>
            </a:r>
            <a:r>
              <a:rPr kumimoji="1" lang="en-US" altLang="zh-CN" sz="2200" dirty="0">
                <a:solidFill>
                  <a:srgbClr val="000000"/>
                </a:solidFill>
                <a:latin typeface="Times New Roman" panose="02020603050405020304" pitchFamily="18" charset="0"/>
                <a:cs typeface="Times New Roman" panose="02020603050405020304" pitchFamily="18" charset="0"/>
              </a:rPr>
              <a:t> w;      </a:t>
            </a:r>
            <a:r>
              <a:rPr kumimoji="1" lang="en-US" altLang="zh-CN" sz="2200" dirty="0" err="1">
                <a:solidFill>
                  <a:srgbClr val="000000"/>
                </a:solidFill>
                <a:latin typeface="Times New Roman" panose="02020603050405020304" pitchFamily="18" charset="0"/>
                <a:cs typeface="Times New Roman" panose="02020603050405020304" pitchFamily="18" charset="0"/>
              </a:rPr>
              <a:t>VexType</a:t>
            </a:r>
            <a:r>
              <a:rPr kumimoji="1" lang="en-US" altLang="zh-CN" sz="2200" dirty="0">
                <a:solidFill>
                  <a:srgbClr val="000000"/>
                </a:solidFill>
                <a:latin typeface="Times New Roman" panose="02020603050405020304" pitchFamily="18" charset="0"/>
                <a:cs typeface="Times New Roman" panose="02020603050405020304" pitchFamily="18" charset="0"/>
              </a:rPr>
              <a:t> v1, v2;</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输入顶点数、边数和是否输入边的相关信息的标志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scanf</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d%d</a:t>
            </a:r>
            <a:r>
              <a:rPr kumimoji="1" lang="en-US" altLang="zh-CN" sz="2200" dirty="0">
                <a:solidFill>
                  <a:srgbClr val="000000"/>
                </a:solidFill>
                <a:latin typeface="Times New Roman" panose="02020603050405020304" pitchFamily="18" charset="0"/>
                <a:cs typeface="Times New Roman" panose="02020603050405020304" pitchFamily="18" charset="0"/>
              </a:rPr>
              <a:t>", &amp;</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vexCount</a:t>
            </a:r>
            <a:r>
              <a:rPr kumimoji="1" lang="en-US" altLang="zh-CN" sz="2200" dirty="0">
                <a:solidFill>
                  <a:srgbClr val="000000"/>
                </a:solidFill>
                <a:latin typeface="Times New Roman" panose="02020603050405020304" pitchFamily="18" charset="0"/>
                <a:cs typeface="Times New Roman" panose="02020603050405020304" pitchFamily="18" charset="0"/>
              </a:rPr>
              <a:t>, &amp;</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arcCount</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 = 0; i&lt; </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vexCount</a:t>
            </a:r>
            <a:r>
              <a:rPr kumimoji="1" lang="en-US" altLang="zh-CN" sz="2200" dirty="0">
                <a:solidFill>
                  <a:srgbClr val="000000"/>
                </a:solidFill>
                <a:latin typeface="Times New Roman" panose="02020603050405020304" pitchFamily="18" charset="0"/>
                <a:cs typeface="Times New Roman" panose="02020603050405020304" pitchFamily="18" charset="0"/>
              </a:rPr>
              <a:t>; i++)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读入所有的顶点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scanf</a:t>
            </a:r>
            <a:r>
              <a:rPr kumimoji="1" lang="en-US" altLang="zh-CN" sz="2200" dirty="0">
                <a:solidFill>
                  <a:srgbClr val="000000"/>
                </a:solidFill>
                <a:latin typeface="Times New Roman" panose="02020603050405020304" pitchFamily="18" charset="0"/>
                <a:cs typeface="Times New Roman" panose="02020603050405020304" pitchFamily="18" charset="0"/>
              </a:rPr>
              <a:t> ("%c", &amp;</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vexs</a:t>
            </a:r>
            <a:r>
              <a:rPr kumimoji="1" lang="en-US" altLang="zh-CN" sz="2200" dirty="0">
                <a:solidFill>
                  <a:srgbClr val="000000"/>
                </a:solidFill>
                <a:latin typeface="Times New Roman" panose="02020603050405020304" pitchFamily="18" charset="0"/>
                <a:cs typeface="Times New Roman" panose="02020603050405020304" pitchFamily="18" charset="0"/>
              </a:rPr>
              <a:t>[i]);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l">
              <a:buClrTx/>
              <a:buSzTx/>
              <a:buFontTx/>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 = 0; i &lt; </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vexCount</a:t>
            </a:r>
            <a:r>
              <a:rPr kumimoji="1" lang="en-US" altLang="zh-CN" sz="2200" dirty="0">
                <a:solidFill>
                  <a:srgbClr val="000000"/>
                </a:solidFill>
                <a:latin typeface="Times New Roman" panose="02020603050405020304" pitchFamily="18" charset="0"/>
                <a:cs typeface="Times New Roman" panose="02020603050405020304" pitchFamily="18" charset="0"/>
              </a:rPr>
              <a:t>; i++)	</a:t>
            </a:r>
            <a:r>
              <a:rPr kumimoji="1" lang="en-US" altLang="zh-CN" sz="2200" dirty="0">
                <a:solidFill>
                  <a:srgbClr val="00B050"/>
                </a:solidFill>
                <a:latin typeface="Times New Roman" panose="02020603050405020304" pitchFamily="18" charset="0"/>
                <a:cs typeface="Times New Roman" panose="02020603050405020304" pitchFamily="18" charset="0"/>
              </a:rPr>
              <a:t>/* 初始化邻接矩阵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(j = 0; j&lt;</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vexCount</a:t>
            </a:r>
            <a:r>
              <a:rPr kumimoji="1" lang="en-US" altLang="zh-CN" sz="2200" dirty="0">
                <a:solidFill>
                  <a:srgbClr val="000000"/>
                </a:solidFill>
                <a:latin typeface="Times New Roman" panose="02020603050405020304" pitchFamily="18" charset="0"/>
                <a:cs typeface="Times New Roman" panose="02020603050405020304" pitchFamily="18" charset="0"/>
              </a:rPr>
              <a:t>; 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l">
              <a:buClrTx/>
              <a:buSzTx/>
              <a:buFontTx/>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初始假设所有顶点都互不邻接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-&gt;arcs[i][j]  = INFINITY;</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l">
              <a:buClrTx/>
              <a:buSzTx/>
              <a:buFontTx/>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(i=0; i&lt;</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arcCount</a:t>
            </a:r>
            <a:r>
              <a:rPr kumimoji="1" lang="en-US" altLang="zh-CN" sz="2200" dirty="0">
                <a:solidFill>
                  <a:srgbClr val="000000"/>
                </a:solidFill>
                <a:latin typeface="Times New Roman" panose="02020603050405020304" pitchFamily="18" charset="0"/>
                <a:cs typeface="Times New Roman" panose="02020603050405020304" pitchFamily="18" charset="0"/>
              </a:rPr>
              <a:t>; i++) {	</a:t>
            </a:r>
            <a:r>
              <a:rPr kumimoji="1" lang="en-US" altLang="zh-CN" sz="2200" dirty="0">
                <a:solidFill>
                  <a:srgbClr val="00B050"/>
                </a:solidFill>
                <a:latin typeface="Times New Roman" panose="02020603050405020304" pitchFamily="18" charset="0"/>
                <a:cs typeface="Times New Roman" panose="02020603050405020304" pitchFamily="18" charset="0"/>
              </a:rPr>
              <a:t>/* 输入所有的边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l">
              <a:buClrTx/>
              <a:buSzTx/>
              <a:buFontTx/>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输入一条边依附的两个顶点和边上的权值*/</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scanf</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c%c%f</a:t>
            </a:r>
            <a:r>
              <a:rPr kumimoji="1" lang="en-US" altLang="zh-CN" sz="2200" dirty="0">
                <a:solidFill>
                  <a:srgbClr val="000000"/>
                </a:solidFill>
                <a:latin typeface="Times New Roman" panose="02020603050405020304" pitchFamily="18" charset="0"/>
                <a:cs typeface="Times New Roman" panose="02020603050405020304" pitchFamily="18" charset="0"/>
              </a:rPr>
              <a:t>", &amp;v1, &amp;v2, &amp;w);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l">
              <a:buClrTx/>
              <a:buSzTx/>
              <a:buFontTx/>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 查询两个顶点在图中存储的位置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 = </a:t>
            </a:r>
            <a:r>
              <a:rPr kumimoji="1" lang="en-US" altLang="zh-CN" sz="2200" dirty="0" err="1">
                <a:solidFill>
                  <a:srgbClr val="000000"/>
                </a:solidFill>
                <a:latin typeface="Times New Roman" panose="02020603050405020304" pitchFamily="18" charset="0"/>
                <a:cs typeface="Times New Roman" panose="02020603050405020304" pitchFamily="18" charset="0"/>
              </a:rPr>
              <a:t>LocateVex</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 v1);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j = </a:t>
            </a:r>
            <a:r>
              <a:rPr kumimoji="1" lang="en-US" altLang="zh-CN" sz="2200" dirty="0" err="1">
                <a:solidFill>
                  <a:srgbClr val="000000"/>
                </a:solidFill>
                <a:latin typeface="Times New Roman" panose="02020603050405020304" pitchFamily="18" charset="0"/>
                <a:cs typeface="Times New Roman" panose="02020603050405020304" pitchFamily="18" charset="0"/>
              </a:rPr>
              <a:t>LocateVex</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 v2);</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13316" name="Rectangle 4"/>
          <p:cNvSpPr>
            <a:spLocks noChangeArrowheads="1"/>
          </p:cNvSpPr>
          <p:nvPr>
            <p:custDataLst>
              <p:tags r:id="rId1"/>
            </p:custDataLst>
          </p:nvPr>
        </p:nvSpPr>
        <p:spPr bwMode="auto">
          <a:xfrm>
            <a:off x="655320" y="352425"/>
            <a:ext cx="6467475" cy="460375"/>
          </a:xfrm>
          <a:prstGeom prst="rect">
            <a:avLst/>
          </a:prstGeom>
          <a:solidFill>
            <a:schemeClr val="accent4"/>
          </a:solidFill>
          <a:ln>
            <a:noFill/>
          </a:ln>
          <a:effectLst>
            <a:outerShdw dist="53882" dir="2700000" algn="ctr" rotWithShape="0">
              <a:schemeClr val="dk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kumimoji="1" lang="en-US" altLang="zh-CN" sz="2400" dirty="0">
                <a:solidFill>
                  <a:srgbClr val="000000"/>
                </a:solidFill>
              </a:rPr>
              <a:t>The initialization of adjacency matrix of graph</a:t>
            </a:r>
            <a:endParaRPr kumimoji="1" lang="en-US" altLang="zh-CN" sz="2400" dirty="0">
              <a:solidFill>
                <a:srgbClr val="000000"/>
              </a:solidFill>
            </a:endParaRPr>
          </a:p>
        </p:txBody>
      </p:sp>
      <p:sp>
        <p:nvSpPr>
          <p:cNvPr id="13317" name="Rectangle 5"/>
          <p:cNvSpPr>
            <a:spLocks noChangeArrowheads="1"/>
          </p:cNvSpPr>
          <p:nvPr>
            <p:custDataLst>
              <p:tags r:id="rId2"/>
            </p:custDataLst>
          </p:nvPr>
        </p:nvSpPr>
        <p:spPr bwMode="auto">
          <a:xfrm>
            <a:off x="853118" y="2962275"/>
            <a:ext cx="7993063" cy="1657350"/>
          </a:xfrm>
          <a:prstGeom prst="rect">
            <a:avLst/>
          </a:prstGeom>
          <a:noFill/>
          <a:ln w="38100">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692785" y="718185"/>
            <a:ext cx="10754360" cy="1783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-&gt;arcs[i][j] = w;</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-&gt;arcs[j][i] = </a:t>
            </a:r>
            <a:r>
              <a:rPr kumimoji="1" lang="en-US" altLang="zh-CN" sz="2200" dirty="0" err="1">
                <a:solidFill>
                  <a:srgbClr val="000000"/>
                </a:solidFill>
                <a:latin typeface="Times New Roman" panose="02020603050405020304" pitchFamily="18" charset="0"/>
                <a:cs typeface="Times New Roman" panose="02020603050405020304" pitchFamily="18" charset="0"/>
              </a:rPr>
              <a:t>pG</a:t>
            </a:r>
            <a:r>
              <a:rPr kumimoji="1" lang="en-US" altLang="zh-CN" sz="2200" dirty="0">
                <a:solidFill>
                  <a:srgbClr val="000000"/>
                </a:solidFill>
                <a:latin typeface="Times New Roman" panose="02020603050405020304" pitchFamily="18" charset="0"/>
                <a:cs typeface="Times New Roman" panose="02020603050405020304" pitchFamily="18" charset="0"/>
              </a:rPr>
              <a:t>-&gt;arcs[</a:t>
            </a:r>
            <a:r>
              <a:rPr kumimoji="1" lang="en-US" altLang="zh-CN" sz="2200" dirty="0" err="1">
                <a:solidFill>
                  <a:srgbClr val="000000"/>
                </a:solidFill>
                <a:latin typeface="Times New Roman" panose="02020603050405020304" pitchFamily="18" charset="0"/>
                <a:cs typeface="Times New Roman" panose="02020603050405020304" pitchFamily="18" charset="0"/>
              </a:rPr>
              <a:t>i</a:t>
            </a:r>
            <a:r>
              <a:rPr kumimoji="1" lang="en-US" altLang="zh-CN" sz="2200" dirty="0">
                <a:solidFill>
                  <a:srgbClr val="000000"/>
                </a:solidFill>
                <a:latin typeface="Times New Roman" panose="02020603050405020304" pitchFamily="18" charset="0"/>
                <a:cs typeface="Times New Roman" panose="02020603050405020304" pitchFamily="18" charset="0"/>
              </a:rPr>
              <a:t>][j];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根据无向图的对称性填充矩阵</a:t>
            </a:r>
            <a:r>
              <a:rPr kumimoji="1" lang="zh-CN" altLang="en-US" sz="2200" dirty="0">
                <a:solidFill>
                  <a:srgbClr val="00B050"/>
                </a:solidFill>
                <a:latin typeface="Times New Roman" panose="02020603050405020304" pitchFamily="18" charset="0"/>
                <a:cs typeface="Times New Roman" panose="02020603050405020304" pitchFamily="18" charset="0"/>
                <a:sym typeface="+mn-ea"/>
              </a:rPr>
              <a:t> 的对称部分 *</a:t>
            </a:r>
            <a:r>
              <a:rPr kumimoji="1" lang="en-US" altLang="zh-CN" sz="2200" dirty="0">
                <a:solidFill>
                  <a:srgbClr val="00B050"/>
                </a:solidFill>
                <a:latin typeface="Times New Roman" panose="02020603050405020304" pitchFamily="18" charset="0"/>
                <a:cs typeface="Times New Roman" panose="02020603050405020304" pitchFamily="18" charset="0"/>
                <a:sym typeface="+mn-ea"/>
              </a:rPr>
              <a:t>/</a:t>
            </a:r>
            <a:endParaRPr kumimoji="1" lang="zh-CN" altLang="en-US" sz="2200" dirty="0">
              <a:solidFill>
                <a:srgbClr val="000000"/>
              </a:solidFill>
              <a:latin typeface="Times New Roman" panose="02020603050405020304" pitchFamily="18" charset="0"/>
              <a:cs typeface="Times New Roman" panose="02020603050405020304" pitchFamily="18" charset="0"/>
            </a:endParaRPr>
          </a:p>
          <a:p>
            <a:pPr indent="457200"/>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return</a:t>
            </a:r>
            <a:r>
              <a:rPr kumimoji="1" lang="en-US" altLang="zh-CN" sz="2200" dirty="0">
                <a:solidFill>
                  <a:srgbClr val="000000"/>
                </a:solidFill>
                <a:latin typeface="Times New Roman" panose="02020603050405020304" pitchFamily="18" charset="0"/>
                <a:cs typeface="Times New Roman" panose="02020603050405020304" pitchFamily="18" charset="0"/>
              </a:rPr>
              <a:t> OK;</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14341" name="Rectangle 5"/>
          <p:cNvSpPr>
            <a:spLocks noChangeArrowheads="1"/>
          </p:cNvSpPr>
          <p:nvPr>
            <p:custDataLst>
              <p:tags r:id="rId1"/>
            </p:custDataLst>
          </p:nvPr>
        </p:nvSpPr>
        <p:spPr bwMode="auto">
          <a:xfrm>
            <a:off x="692785" y="2949575"/>
            <a:ext cx="9038590" cy="246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查找某个顶点在图中的存储位置（下标），找不到返回－</a:t>
            </a:r>
            <a:r>
              <a:rPr kumimoji="1" lang="en-US" altLang="zh-CN" sz="2200" dirty="0">
                <a:solidFill>
                  <a:srgbClr val="00B050"/>
                </a:solidFill>
                <a:latin typeface="Times New Roman" panose="02020603050405020304" pitchFamily="18" charset="0"/>
                <a:cs typeface="Times New Roman" panose="02020603050405020304" pitchFamily="18" charset="0"/>
              </a:rPr>
              <a:t>1*/</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err="1">
                <a:solidFill>
                  <a:schemeClr val="dk1"/>
                </a:solidFill>
                <a:latin typeface="Times New Roman" panose="02020603050405020304" pitchFamily="18" charset="0"/>
                <a:cs typeface="Times New Roman" panose="02020603050405020304" pitchFamily="18" charset="0"/>
              </a:rPr>
              <a:t>int</a:t>
            </a:r>
            <a:r>
              <a:rPr kumimoji="1" lang="en-US" altLang="zh-CN" sz="2200" dirty="0">
                <a:solidFill>
                  <a:schemeClr val="dk1"/>
                </a:solidFill>
                <a:latin typeface="Times New Roman" panose="02020603050405020304" pitchFamily="18" charset="0"/>
                <a:cs typeface="Times New Roman" panose="02020603050405020304" pitchFamily="18" charset="0"/>
              </a:rPr>
              <a:t> </a:t>
            </a:r>
            <a:r>
              <a:rPr kumimoji="1" lang="en-US" altLang="zh-CN" sz="2200" b="1" dirty="0" err="1">
                <a:solidFill>
                  <a:srgbClr val="FF0000"/>
                </a:solidFill>
                <a:latin typeface="Times New Roman" panose="02020603050405020304" pitchFamily="18" charset="0"/>
                <a:cs typeface="Times New Roman" panose="02020603050405020304" pitchFamily="18" charset="0"/>
              </a:rPr>
              <a:t>LocateVex</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chemeClr val="dk1"/>
                </a:solidFill>
                <a:latin typeface="Times New Roman" panose="02020603050405020304" pitchFamily="18" charset="0"/>
                <a:cs typeface="Times New Roman" panose="02020603050405020304" pitchFamily="18" charset="0"/>
              </a:rPr>
              <a:t>(</a:t>
            </a:r>
            <a:r>
              <a:rPr kumimoji="1" lang="en-US" altLang="zh-CN" sz="2200" dirty="0" err="1">
                <a:solidFill>
                  <a:schemeClr val="dk1"/>
                </a:solidFill>
                <a:latin typeface="Times New Roman" panose="02020603050405020304" pitchFamily="18" charset="0"/>
                <a:cs typeface="Times New Roman" panose="02020603050405020304" pitchFamily="18" charset="0"/>
              </a:rPr>
              <a:t>PGraph</a:t>
            </a:r>
            <a:r>
              <a:rPr kumimoji="1" lang="en-US" altLang="zh-CN" sz="2200" dirty="0">
                <a:solidFill>
                  <a:schemeClr val="dk1"/>
                </a:solidFill>
                <a:latin typeface="Times New Roman" panose="02020603050405020304" pitchFamily="18" charset="0"/>
                <a:cs typeface="Times New Roman" panose="02020603050405020304" pitchFamily="18" charset="0"/>
              </a:rPr>
              <a:t> </a:t>
            </a:r>
            <a:r>
              <a:rPr kumimoji="1" lang="en-US" altLang="zh-CN" sz="2200" dirty="0" err="1">
                <a:solidFill>
                  <a:schemeClr val="dk1"/>
                </a:solidFill>
                <a:latin typeface="Times New Roman" panose="02020603050405020304" pitchFamily="18" charset="0"/>
                <a:cs typeface="Times New Roman" panose="02020603050405020304" pitchFamily="18" charset="0"/>
              </a:rPr>
              <a:t>pG</a:t>
            </a:r>
            <a:r>
              <a:rPr kumimoji="1" lang="en-US" altLang="zh-CN" sz="2200" dirty="0">
                <a:solidFill>
                  <a:schemeClr val="dk1"/>
                </a:solidFill>
                <a:latin typeface="Times New Roman" panose="02020603050405020304" pitchFamily="18" charset="0"/>
                <a:cs typeface="Times New Roman" panose="02020603050405020304" pitchFamily="18" charset="0"/>
              </a:rPr>
              <a:t>, </a:t>
            </a:r>
            <a:r>
              <a:rPr kumimoji="1" lang="en-US" altLang="zh-CN" sz="2200" dirty="0" err="1">
                <a:solidFill>
                  <a:schemeClr val="dk1"/>
                </a:solidFill>
                <a:latin typeface="Times New Roman" panose="02020603050405020304" pitchFamily="18" charset="0"/>
                <a:cs typeface="Times New Roman" panose="02020603050405020304" pitchFamily="18" charset="0"/>
              </a:rPr>
              <a:t>VexType</a:t>
            </a:r>
            <a:r>
              <a:rPr kumimoji="1" lang="en-US" altLang="zh-CN" sz="2200" dirty="0">
                <a:solidFill>
                  <a:schemeClr val="dk1"/>
                </a:solidFill>
                <a:latin typeface="Times New Roman" panose="02020603050405020304" pitchFamily="18" charset="0"/>
                <a:cs typeface="Times New Roman" panose="02020603050405020304" pitchFamily="18" charset="0"/>
              </a:rPr>
              <a:t> vert) {</a:t>
            </a:r>
            <a:endParaRPr kumimoji="1" lang="en-US" altLang="zh-CN" sz="2200" dirty="0">
              <a:solidFill>
                <a:schemeClr val="dk1"/>
              </a:solidFill>
              <a:latin typeface="Times New Roman" panose="02020603050405020304" pitchFamily="18" charset="0"/>
              <a:cs typeface="Times New Roman" panose="02020603050405020304" pitchFamily="18" charset="0"/>
            </a:endParaRPr>
          </a:p>
          <a:p>
            <a:r>
              <a:rPr kumimoji="1" lang="en-US" altLang="zh-CN" sz="2200" dirty="0">
                <a:solidFill>
                  <a:schemeClr val="dk1"/>
                </a:solidFill>
                <a:latin typeface="Times New Roman" panose="02020603050405020304" pitchFamily="18" charset="0"/>
                <a:cs typeface="Times New Roman" panose="02020603050405020304" pitchFamily="18" charset="0"/>
              </a:rPr>
              <a:t>    </a:t>
            </a:r>
            <a:r>
              <a:rPr kumimoji="1" lang="en-US" altLang="zh-CN" sz="2200" dirty="0" err="1">
                <a:solidFill>
                  <a:schemeClr val="dk1"/>
                </a:solidFill>
                <a:latin typeface="Times New Roman" panose="02020603050405020304" pitchFamily="18" charset="0"/>
                <a:cs typeface="Times New Roman" panose="02020603050405020304" pitchFamily="18" charset="0"/>
              </a:rPr>
              <a:t>int</a:t>
            </a:r>
            <a:r>
              <a:rPr kumimoji="1" lang="en-US" altLang="zh-CN" sz="2200" dirty="0">
                <a:solidFill>
                  <a:schemeClr val="dk1"/>
                </a:solidFill>
                <a:latin typeface="Times New Roman" panose="02020603050405020304" pitchFamily="18" charset="0"/>
                <a:cs typeface="Times New Roman" panose="02020603050405020304" pitchFamily="18" charset="0"/>
              </a:rPr>
              <a:t>  i;</a:t>
            </a:r>
            <a:endParaRPr kumimoji="1" lang="en-US" altLang="zh-CN" sz="2200" dirty="0">
              <a:solidFill>
                <a:schemeClr val="dk1"/>
              </a:solidFill>
              <a:latin typeface="Times New Roman" panose="02020603050405020304" pitchFamily="18" charset="0"/>
              <a:cs typeface="Times New Roman" panose="02020603050405020304" pitchFamily="18" charset="0"/>
            </a:endParaRPr>
          </a:p>
          <a:p>
            <a:r>
              <a:rPr kumimoji="1" lang="en-US" altLang="zh-CN" sz="2200" dirty="0">
                <a:solidFill>
                  <a:schemeClr val="dk1"/>
                </a:solidFill>
                <a:latin typeface="Times New Roman" panose="02020603050405020304" pitchFamily="18" charset="0"/>
                <a:cs typeface="Times New Roman" panose="02020603050405020304" pitchFamily="18" charset="0"/>
              </a:rPr>
              <a:t>    </a:t>
            </a:r>
            <a:r>
              <a:rPr kumimoji="1" lang="en-US" altLang="zh-CN" sz="2200" b="1" dirty="0">
                <a:solidFill>
                  <a:schemeClr val="dk1"/>
                </a:solidFill>
                <a:latin typeface="Times New Roman" panose="02020603050405020304" pitchFamily="18" charset="0"/>
                <a:cs typeface="Times New Roman" panose="02020603050405020304" pitchFamily="18" charset="0"/>
              </a:rPr>
              <a:t>for</a:t>
            </a:r>
            <a:r>
              <a:rPr kumimoji="1" lang="en-US" altLang="zh-CN" sz="2200" dirty="0">
                <a:solidFill>
                  <a:schemeClr val="dk1"/>
                </a:solidFill>
                <a:latin typeface="Times New Roman" panose="02020603050405020304" pitchFamily="18" charset="0"/>
                <a:cs typeface="Times New Roman" panose="02020603050405020304" pitchFamily="18" charset="0"/>
              </a:rPr>
              <a:t> (i=0; i&lt;</a:t>
            </a:r>
            <a:r>
              <a:rPr kumimoji="1" lang="en-US" altLang="zh-CN" sz="2200" dirty="0" err="1">
                <a:solidFill>
                  <a:schemeClr val="dk1"/>
                </a:solidFill>
                <a:latin typeface="Times New Roman" panose="02020603050405020304" pitchFamily="18" charset="0"/>
                <a:cs typeface="Times New Roman" panose="02020603050405020304" pitchFamily="18" charset="0"/>
              </a:rPr>
              <a:t>pG</a:t>
            </a:r>
            <a:r>
              <a:rPr kumimoji="1" lang="en-US" altLang="zh-CN" sz="2200" dirty="0">
                <a:solidFill>
                  <a:schemeClr val="dk1"/>
                </a:solidFill>
                <a:latin typeface="Times New Roman" panose="02020603050405020304" pitchFamily="18" charset="0"/>
                <a:cs typeface="Times New Roman" panose="02020603050405020304" pitchFamily="18" charset="0"/>
              </a:rPr>
              <a:t>-&gt;</a:t>
            </a:r>
            <a:r>
              <a:rPr kumimoji="1" lang="en-US" altLang="zh-CN" sz="2200" dirty="0" err="1">
                <a:solidFill>
                  <a:schemeClr val="dk1"/>
                </a:solidFill>
                <a:latin typeface="Times New Roman" panose="02020603050405020304" pitchFamily="18" charset="0"/>
                <a:cs typeface="Times New Roman" panose="02020603050405020304" pitchFamily="18" charset="0"/>
              </a:rPr>
              <a:t>vexCount</a:t>
            </a:r>
            <a:r>
              <a:rPr kumimoji="1" lang="en-US" altLang="zh-CN" sz="2200" dirty="0">
                <a:solidFill>
                  <a:schemeClr val="dk1"/>
                </a:solidFill>
                <a:latin typeface="Times New Roman" panose="02020603050405020304" pitchFamily="18" charset="0"/>
                <a:cs typeface="Times New Roman" panose="02020603050405020304" pitchFamily="18" charset="0"/>
              </a:rPr>
              <a:t>; i++)</a:t>
            </a:r>
            <a:endParaRPr kumimoji="1" lang="en-US" altLang="zh-CN" sz="2200" dirty="0">
              <a:solidFill>
                <a:schemeClr val="dk1"/>
              </a:solidFill>
              <a:latin typeface="Times New Roman" panose="02020603050405020304" pitchFamily="18" charset="0"/>
              <a:cs typeface="Times New Roman" panose="02020603050405020304" pitchFamily="18" charset="0"/>
            </a:endParaRPr>
          </a:p>
          <a:p>
            <a:r>
              <a:rPr kumimoji="1" lang="en-US" altLang="zh-CN" sz="2200" dirty="0">
                <a:solidFill>
                  <a:schemeClr val="dk1"/>
                </a:solidFill>
                <a:latin typeface="Times New Roman" panose="02020603050405020304" pitchFamily="18" charset="0"/>
                <a:cs typeface="Times New Roman" panose="02020603050405020304" pitchFamily="18" charset="0"/>
              </a:rPr>
              <a:t>        </a:t>
            </a:r>
            <a:r>
              <a:rPr kumimoji="1" lang="en-US" altLang="zh-CN" sz="2200" b="1" dirty="0">
                <a:solidFill>
                  <a:schemeClr val="dk1"/>
                </a:solidFill>
                <a:latin typeface="Times New Roman" panose="02020603050405020304" pitchFamily="18" charset="0"/>
                <a:cs typeface="Times New Roman" panose="02020603050405020304" pitchFamily="18" charset="0"/>
              </a:rPr>
              <a:t>if</a:t>
            </a:r>
            <a:r>
              <a:rPr kumimoji="1" lang="en-US" altLang="zh-CN" sz="2200" dirty="0">
                <a:solidFill>
                  <a:schemeClr val="dk1"/>
                </a:solidFill>
                <a:latin typeface="Times New Roman" panose="02020603050405020304" pitchFamily="18" charset="0"/>
                <a:cs typeface="Times New Roman" panose="02020603050405020304" pitchFamily="18" charset="0"/>
              </a:rPr>
              <a:t> (</a:t>
            </a:r>
            <a:r>
              <a:rPr kumimoji="1" lang="en-US" altLang="zh-CN" sz="2200" dirty="0" err="1">
                <a:solidFill>
                  <a:schemeClr val="dk1"/>
                </a:solidFill>
                <a:latin typeface="Times New Roman" panose="02020603050405020304" pitchFamily="18" charset="0"/>
                <a:cs typeface="Times New Roman" panose="02020603050405020304" pitchFamily="18" charset="0"/>
              </a:rPr>
              <a:t>pG</a:t>
            </a:r>
            <a:r>
              <a:rPr kumimoji="1" lang="en-US" altLang="zh-CN" sz="2200" dirty="0">
                <a:solidFill>
                  <a:schemeClr val="dk1"/>
                </a:solidFill>
                <a:latin typeface="Times New Roman" panose="02020603050405020304" pitchFamily="18" charset="0"/>
                <a:cs typeface="Times New Roman" panose="02020603050405020304" pitchFamily="18" charset="0"/>
              </a:rPr>
              <a:t>-&gt;</a:t>
            </a:r>
            <a:r>
              <a:rPr kumimoji="1" lang="en-US" altLang="zh-CN" sz="2200" dirty="0" err="1">
                <a:solidFill>
                  <a:schemeClr val="dk1"/>
                </a:solidFill>
                <a:latin typeface="Times New Roman" panose="02020603050405020304" pitchFamily="18" charset="0"/>
                <a:cs typeface="Times New Roman" panose="02020603050405020304" pitchFamily="18" charset="0"/>
              </a:rPr>
              <a:t>vexs</a:t>
            </a:r>
            <a:r>
              <a:rPr kumimoji="1" lang="en-US" altLang="zh-CN" sz="2200" dirty="0">
                <a:solidFill>
                  <a:schemeClr val="dk1"/>
                </a:solidFill>
                <a:latin typeface="Times New Roman" panose="02020603050405020304" pitchFamily="18" charset="0"/>
                <a:cs typeface="Times New Roman" panose="02020603050405020304" pitchFamily="18" charset="0"/>
              </a:rPr>
              <a:t>[i] == </a:t>
            </a:r>
            <a:r>
              <a:rPr kumimoji="1" lang="en-US" altLang="zh-CN" sz="2200" dirty="0" err="1">
                <a:solidFill>
                  <a:schemeClr val="dk1"/>
                </a:solidFill>
                <a:latin typeface="Times New Roman" panose="02020603050405020304" pitchFamily="18" charset="0"/>
                <a:cs typeface="Times New Roman" panose="02020603050405020304" pitchFamily="18" charset="0"/>
              </a:rPr>
              <a:t>vert</a:t>
            </a:r>
            <a:r>
              <a:rPr kumimoji="1" lang="en-US" altLang="zh-CN" sz="2200" dirty="0">
                <a:solidFill>
                  <a:schemeClr val="dk1"/>
                </a:solidFill>
                <a:latin typeface="Times New Roman" panose="02020603050405020304" pitchFamily="18" charset="0"/>
                <a:cs typeface="Times New Roman" panose="02020603050405020304" pitchFamily="18" charset="0"/>
              </a:rPr>
              <a:t>)  </a:t>
            </a:r>
            <a:r>
              <a:rPr kumimoji="1" lang="en-US" altLang="zh-CN" sz="2200" b="1" dirty="0">
                <a:solidFill>
                  <a:schemeClr val="dk1"/>
                </a:solidFill>
                <a:latin typeface="Times New Roman" panose="02020603050405020304" pitchFamily="18" charset="0"/>
                <a:cs typeface="Times New Roman" panose="02020603050405020304" pitchFamily="18" charset="0"/>
              </a:rPr>
              <a:t>return</a:t>
            </a:r>
            <a:r>
              <a:rPr kumimoji="1" lang="en-US" altLang="zh-CN" sz="2200" dirty="0">
                <a:solidFill>
                  <a:schemeClr val="dk1"/>
                </a:solidFill>
                <a:latin typeface="Times New Roman" panose="02020603050405020304" pitchFamily="18" charset="0"/>
                <a:cs typeface="Times New Roman" panose="02020603050405020304" pitchFamily="18" charset="0"/>
              </a:rPr>
              <a:t> i;</a:t>
            </a:r>
            <a:endParaRPr kumimoji="1" lang="en-US" altLang="zh-CN" sz="2200" dirty="0">
              <a:solidFill>
                <a:schemeClr val="dk1"/>
              </a:solidFill>
              <a:latin typeface="Times New Roman" panose="02020603050405020304" pitchFamily="18" charset="0"/>
              <a:cs typeface="Times New Roman" panose="02020603050405020304" pitchFamily="18" charset="0"/>
            </a:endParaRPr>
          </a:p>
          <a:p>
            <a:r>
              <a:rPr kumimoji="1" lang="en-US" altLang="zh-CN" sz="2200" dirty="0">
                <a:solidFill>
                  <a:schemeClr val="dk1"/>
                </a:solidFill>
                <a:latin typeface="Times New Roman" panose="02020603050405020304" pitchFamily="18" charset="0"/>
                <a:cs typeface="Times New Roman" panose="02020603050405020304" pitchFamily="18" charset="0"/>
              </a:rPr>
              <a:t>    </a:t>
            </a:r>
            <a:r>
              <a:rPr kumimoji="1" lang="en-US" altLang="zh-CN" sz="2200" b="1" dirty="0">
                <a:solidFill>
                  <a:schemeClr val="dk1"/>
                </a:solidFill>
                <a:latin typeface="Times New Roman" panose="02020603050405020304" pitchFamily="18" charset="0"/>
                <a:cs typeface="Times New Roman" panose="02020603050405020304" pitchFamily="18" charset="0"/>
              </a:rPr>
              <a:t>return</a:t>
            </a:r>
            <a:r>
              <a:rPr kumimoji="1" lang="en-US" altLang="zh-CN" sz="2200" dirty="0">
                <a:solidFill>
                  <a:schemeClr val="dk1"/>
                </a:solidFill>
                <a:latin typeface="Times New Roman" panose="02020603050405020304" pitchFamily="18" charset="0"/>
                <a:cs typeface="Times New Roman" panose="02020603050405020304" pitchFamily="18" charset="0"/>
              </a:rPr>
              <a:t> -1;</a:t>
            </a:r>
            <a:endParaRPr kumimoji="1" lang="en-US" altLang="zh-CN" sz="2200" dirty="0">
              <a:solidFill>
                <a:schemeClr val="dk1"/>
              </a:solidFill>
              <a:latin typeface="Times New Roman" panose="02020603050405020304" pitchFamily="18" charset="0"/>
              <a:cs typeface="Times New Roman" panose="02020603050405020304" pitchFamily="18" charset="0"/>
            </a:endParaRPr>
          </a:p>
          <a:p>
            <a:r>
              <a:rPr kumimoji="1" lang="en-US" altLang="zh-CN" sz="2200" dirty="0">
                <a:solidFill>
                  <a:schemeClr val="dk1"/>
                </a:solidFill>
                <a:latin typeface="Times New Roman" panose="02020603050405020304" pitchFamily="18" charset="0"/>
                <a:cs typeface="Times New Roman" panose="02020603050405020304" pitchFamily="18" charset="0"/>
              </a:rPr>
              <a:t>}</a:t>
            </a:r>
            <a:endParaRPr kumimoji="1" lang="en-US" altLang="zh-CN" sz="22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608965" y="1418590"/>
            <a:ext cx="10696575" cy="4783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该创建算法的时间效率（设</a:t>
            </a:r>
            <a:r>
              <a:rPr kumimoji="1" lang="en-US" altLang="zh-CN" sz="2400" dirty="0">
                <a:solidFill>
                  <a:srgbClr val="000000"/>
                </a:solidFill>
                <a:latin typeface="Times New Roman" panose="02020603050405020304" pitchFamily="18" charset="0"/>
                <a:cs typeface="Times New Roman" panose="02020603050405020304" pitchFamily="18" charset="0"/>
              </a:rPr>
              <a:t>n</a:t>
            </a:r>
            <a:r>
              <a:rPr kumimoji="1" lang="zh-CN" altLang="en-US" sz="2400" dirty="0">
                <a:solidFill>
                  <a:srgbClr val="000000"/>
                </a:solidFill>
                <a:latin typeface="Times New Roman" panose="02020603050405020304" pitchFamily="18" charset="0"/>
                <a:cs typeface="Times New Roman" panose="02020603050405020304" pitchFamily="18" charset="0"/>
              </a:rPr>
              <a:t>表示顶点个数，</a:t>
            </a:r>
            <a:r>
              <a:rPr kumimoji="1" lang="en-US" altLang="zh-CN" sz="2400" dirty="0">
                <a:solidFill>
                  <a:srgbClr val="000000"/>
                </a:solidFill>
                <a:latin typeface="Times New Roman" panose="02020603050405020304" pitchFamily="18" charset="0"/>
                <a:cs typeface="Times New Roman" panose="02020603050405020304" pitchFamily="18" charset="0"/>
              </a:rPr>
              <a:t>e</a:t>
            </a:r>
            <a:r>
              <a:rPr kumimoji="1" lang="zh-CN" altLang="en-US" sz="2400" dirty="0">
                <a:solidFill>
                  <a:srgbClr val="000000"/>
                </a:solidFill>
                <a:latin typeface="Times New Roman" panose="02020603050405020304" pitchFamily="18" charset="0"/>
                <a:cs typeface="Times New Roman" panose="02020603050405020304" pitchFamily="18" charset="0"/>
              </a:rPr>
              <a:t>表示边的条数）</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nSpc>
                <a:spcPct val="130000"/>
              </a:lnSpc>
            </a:pP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该算法中共有三个循环，第一个循环的循环次数为</a:t>
            </a:r>
            <a:r>
              <a:rPr kumimoji="1" lang="en-US" altLang="zh-CN" sz="2400" dirty="0">
                <a:solidFill>
                  <a:srgbClr val="000000"/>
                </a:solidFill>
                <a:latin typeface="Times New Roman" panose="02020603050405020304" pitchFamily="18" charset="0"/>
                <a:cs typeface="Times New Roman" panose="02020603050405020304" pitchFamily="18" charset="0"/>
              </a:rPr>
              <a:t>n, </a:t>
            </a:r>
            <a:r>
              <a:rPr kumimoji="1" lang="zh-CN" altLang="en-US" sz="2400" dirty="0">
                <a:solidFill>
                  <a:srgbClr val="000000"/>
                </a:solidFill>
                <a:latin typeface="Times New Roman" panose="02020603050405020304" pitchFamily="18" charset="0"/>
                <a:cs typeface="Times New Roman" panose="02020603050405020304" pitchFamily="18" charset="0"/>
              </a:rPr>
              <a:t>第二个循环的次数为</a:t>
            </a:r>
            <a:r>
              <a:rPr kumimoji="1" lang="en-US" altLang="zh-CN" sz="2400" dirty="0" err="1">
                <a:solidFill>
                  <a:srgbClr val="000000"/>
                </a:solidFill>
                <a:latin typeface="Times New Roman" panose="02020603050405020304" pitchFamily="18" charset="0"/>
                <a:cs typeface="Times New Roman" panose="02020603050405020304" pitchFamily="18" charset="0"/>
              </a:rPr>
              <a:t>n</a:t>
            </a:r>
            <a:r>
              <a:rPr kumimoji="1" lang="en-US" altLang="zh-CN" sz="2400" baseline="30000" dirty="0" err="1">
                <a:solidFill>
                  <a:srgbClr val="000000"/>
                </a:solidFill>
                <a:latin typeface="Times New Roman" panose="02020603050405020304" pitchFamily="18" charset="0"/>
                <a:cs typeface="Times New Roman" panose="02020603050405020304" pitchFamily="18" charset="0"/>
              </a:rPr>
              <a:t>2</a:t>
            </a:r>
            <a:r>
              <a:rPr kumimoji="1" lang="zh-CN" altLang="en-US" sz="2400" dirty="0">
                <a:solidFill>
                  <a:srgbClr val="000000"/>
                </a:solidFill>
                <a:latin typeface="Times New Roman" panose="02020603050405020304" pitchFamily="18" charset="0"/>
                <a:cs typeface="Times New Roman" panose="02020603050405020304" pitchFamily="18" charset="0"/>
              </a:rPr>
              <a:t>，第三个循环的次数为</a:t>
            </a:r>
            <a:r>
              <a:rPr kumimoji="1" lang="en-US" altLang="zh-CN" sz="2400" dirty="0">
                <a:solidFill>
                  <a:srgbClr val="000000"/>
                </a:solidFill>
                <a:latin typeface="Times New Roman" panose="02020603050405020304" pitchFamily="18" charset="0"/>
                <a:cs typeface="Times New Roman" panose="02020603050405020304" pitchFamily="18" charset="0"/>
              </a:rPr>
              <a:t>e*n</a:t>
            </a:r>
            <a:r>
              <a:rPr kumimoji="1" lang="zh-CN" altLang="en-US" sz="2400" dirty="0">
                <a:solidFill>
                  <a:srgbClr val="000000"/>
                </a:solidFill>
                <a:latin typeface="Times New Roman" panose="02020603050405020304" pitchFamily="18" charset="0"/>
                <a:cs typeface="Times New Roman" panose="02020603050405020304" pitchFamily="18" charset="0"/>
              </a:rPr>
              <a:t>其中</a:t>
            </a:r>
            <a:r>
              <a:rPr kumimoji="1" lang="en-US" altLang="zh-CN" sz="2400" dirty="0">
                <a:solidFill>
                  <a:srgbClr val="000000"/>
                </a:solidFill>
                <a:latin typeface="Times New Roman" panose="02020603050405020304" pitchFamily="18" charset="0"/>
                <a:cs typeface="Times New Roman" panose="02020603050405020304" pitchFamily="18" charset="0"/>
              </a:rPr>
              <a:t>n</a:t>
            </a:r>
            <a:r>
              <a:rPr kumimoji="1" lang="zh-CN" altLang="en-US" sz="2400" dirty="0">
                <a:solidFill>
                  <a:srgbClr val="000000"/>
                </a:solidFill>
                <a:latin typeface="Times New Roman" panose="02020603050405020304" pitchFamily="18" charset="0"/>
                <a:cs typeface="Times New Roman" panose="02020603050405020304" pitchFamily="18" charset="0"/>
              </a:rPr>
              <a:t>为确定边的两个顶点在图中的位置的循环次数。所以其时间效率应为</a:t>
            </a:r>
            <a:r>
              <a:rPr kumimoji="1" lang="en-US" altLang="zh-CN" sz="2400" dirty="0">
                <a:solidFill>
                  <a:srgbClr val="000000"/>
                </a:solidFill>
                <a:latin typeface="Times New Roman" panose="02020603050405020304" pitchFamily="18" charset="0"/>
                <a:cs typeface="Times New Roman" panose="02020603050405020304" pitchFamily="18" charset="0"/>
              </a:rPr>
              <a:t>O(</a:t>
            </a:r>
            <a:r>
              <a:rPr kumimoji="1" lang="en-US" altLang="zh-CN" sz="2400" dirty="0" err="1">
                <a:solidFill>
                  <a:srgbClr val="000000"/>
                </a:solidFill>
                <a:latin typeface="Times New Roman" panose="02020603050405020304" pitchFamily="18" charset="0"/>
                <a:cs typeface="Times New Roman" panose="02020603050405020304" pitchFamily="18" charset="0"/>
              </a:rPr>
              <a:t>n</a:t>
            </a:r>
            <a:r>
              <a:rPr kumimoji="1" lang="en-US" altLang="zh-CN" sz="2400" baseline="30000" dirty="0" err="1">
                <a:solidFill>
                  <a:srgbClr val="000000"/>
                </a:solidFill>
                <a:latin typeface="Times New Roman" panose="02020603050405020304" pitchFamily="18" charset="0"/>
                <a:cs typeface="Times New Roman" panose="02020603050405020304" pitchFamily="18" charset="0"/>
              </a:rPr>
              <a:t>2</a:t>
            </a:r>
            <a:r>
              <a:rPr kumimoji="1" lang="en-US" altLang="zh-CN" sz="2400" dirty="0" err="1">
                <a:solidFill>
                  <a:srgbClr val="000000"/>
                </a:solidFill>
                <a:latin typeface="Times New Roman" panose="02020603050405020304" pitchFamily="18" charset="0"/>
                <a:cs typeface="Times New Roman" panose="02020603050405020304" pitchFamily="18" charset="0"/>
              </a:rPr>
              <a:t>+e</a:t>
            </a:r>
            <a:r>
              <a:rPr kumimoji="1" lang="en-US" altLang="zh-CN" sz="2400" dirty="0">
                <a:solidFill>
                  <a:srgbClr val="000000"/>
                </a:solidFill>
                <a:latin typeface="Times New Roman" panose="02020603050405020304" pitchFamily="18" charset="0"/>
                <a:cs typeface="Times New Roman" panose="02020603050405020304" pitchFamily="18" charset="0"/>
              </a:rPr>
              <a:t>*n)</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邻接矩阵表示法的优缺点：</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zh-CN" altLang="en-US" sz="2400" b="1" dirty="0">
                <a:solidFill>
                  <a:srgbClr val="FF0000"/>
                </a:solidFill>
                <a:latin typeface="Times New Roman" panose="02020603050405020304" pitchFamily="18" charset="0"/>
                <a:cs typeface="Times New Roman" panose="02020603050405020304" pitchFamily="18" charset="0"/>
              </a:rPr>
              <a:t>优点</a:t>
            </a:r>
            <a:r>
              <a:rPr kumimoji="1" lang="zh-CN" altLang="en-US" sz="2400" dirty="0">
                <a:solidFill>
                  <a:srgbClr val="000000"/>
                </a:solidFill>
                <a:latin typeface="Times New Roman" panose="02020603050405020304" pitchFamily="18" charset="0"/>
                <a:cs typeface="Times New Roman" panose="02020603050405020304" pitchFamily="18" charset="0"/>
              </a:rPr>
              <a:t>：各种基本操作都易于实现。</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zh-CN" altLang="en-US" sz="2400" b="1" dirty="0">
                <a:solidFill>
                  <a:srgbClr val="FF0000"/>
                </a:solidFill>
                <a:latin typeface="Times New Roman" panose="02020603050405020304" pitchFamily="18" charset="0"/>
                <a:cs typeface="Times New Roman" panose="02020603050405020304" pitchFamily="18" charset="0"/>
              </a:rPr>
              <a:t>缺点</a:t>
            </a:r>
            <a:r>
              <a:rPr kumimoji="1" lang="zh-CN" altLang="en-US" sz="2400" dirty="0">
                <a:solidFill>
                  <a:srgbClr val="000000"/>
                </a:solidFill>
                <a:latin typeface="Times New Roman" panose="02020603050405020304" pitchFamily="18" charset="0"/>
                <a:cs typeface="Times New Roman" panose="02020603050405020304" pitchFamily="18" charset="0"/>
              </a:rPr>
              <a:t>：空间浪费严重，某些算法时间效率低，比如图的创建算法。</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15365" name="Rectangle 5"/>
          <p:cNvSpPr>
            <a:spLocks noGrp="1" noChangeArrowheads="1"/>
          </p:cNvSpPr>
          <p:nvPr>
            <p:ph type="title"/>
          </p:nvPr>
        </p:nvSpPr>
        <p:spPr/>
        <p:txBody>
          <a:bodyPr/>
          <a:lstStyle/>
          <a:p>
            <a:r>
              <a:rPr lang="en-US" altLang="zh-CN" sz="3600">
                <a:solidFill>
                  <a:schemeClr val="accent1"/>
                </a:solidFill>
              </a:rPr>
              <a:t>Time complexity analysis </a:t>
            </a:r>
            <a:r>
              <a:rPr lang="en-US" altLang="zh-CN" sz="3200">
                <a:solidFill>
                  <a:schemeClr val="accent1"/>
                </a:solidFill>
              </a:rPr>
              <a:t>(Adj. matrix)</a:t>
            </a:r>
            <a:endParaRPr lang="en-US" altLang="zh-CN" sz="3200">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609600" y="1393825"/>
            <a:ext cx="10972165" cy="488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用邻接矩阵存储弧或边的信息，比较浪费空间，如果我们只存储图中已有的弧或边的信息，就可以节省空间。而图中所有顶点都是依附于某两个顶点的，因此如果</a:t>
            </a:r>
            <a:r>
              <a:rPr kumimoji="1" lang="zh-CN" altLang="en-US" sz="2400" dirty="0">
                <a:solidFill>
                  <a:srgbClr val="FF0000"/>
                </a:solidFill>
                <a:latin typeface="Times New Roman" panose="02020603050405020304" pitchFamily="18" charset="0"/>
                <a:cs typeface="Times New Roman" panose="02020603050405020304" pitchFamily="18" charset="0"/>
              </a:rPr>
              <a:t>对图中的所有顶点都建立一个单链表来存储所有依附于该顶点的弧或边</a:t>
            </a:r>
            <a:r>
              <a:rPr kumimoji="1" lang="zh-CN" altLang="en-US" sz="2400" dirty="0">
                <a:solidFill>
                  <a:srgbClr val="000000"/>
                </a:solidFill>
                <a:latin typeface="Times New Roman" panose="02020603050405020304" pitchFamily="18" charset="0"/>
                <a:cs typeface="Times New Roman" panose="02020603050405020304" pitchFamily="18" charset="0"/>
              </a:rPr>
              <a:t>，就可以把图中所有已有的弧或边的信息保存下来。而对于图中所有顶点还是使用一个一维数组来存放。这种存储方法就是</a:t>
            </a:r>
            <a:r>
              <a:rPr kumimoji="1" lang="zh-CN" altLang="en-US" sz="2400" b="1" dirty="0">
                <a:solidFill>
                  <a:srgbClr val="FF0000"/>
                </a:solidFill>
                <a:latin typeface="Times New Roman" panose="02020603050405020304" pitchFamily="18" charset="0"/>
                <a:cs typeface="Times New Roman" panose="02020603050405020304" pitchFamily="18" charset="0"/>
              </a:rPr>
              <a:t>邻接表</a:t>
            </a:r>
            <a:r>
              <a:rPr kumimoji="1" lang="zh-CN" altLang="en-US" sz="2400" dirty="0">
                <a:solidFill>
                  <a:srgbClr val="000000"/>
                </a:solidFill>
                <a:latin typeface="Times New Roman" panose="02020603050405020304" pitchFamily="18" charset="0"/>
                <a:cs typeface="Times New Roman" panose="02020603050405020304" pitchFamily="18" charset="0"/>
              </a:rPr>
              <a:t>表示法。</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在邻接表表示法中，对于顶点单元</a:t>
            </a:r>
            <a:r>
              <a:rPr kumimoji="1" lang="en-US" altLang="zh-CN" sz="24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，需要存放的内容有顶点信息以及指向依附于该顶点的第一条弧或边的指针，用这个指针来指向依附于顶点</a:t>
            </a:r>
            <a:r>
              <a:rPr kumimoji="1" lang="en-US" altLang="zh-CN" sz="24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的所有的弧或边组成的单链表。对于弧单元，需要存放该弧指向的顶点的位置（也就是该弧依附的另一个顶点的位置）和指向依附于该弧的弧尾顶点的下一条弧的指针。对于弧和顶点分别可以用如下的结构实现：</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56324" name="Rectangle 4"/>
          <p:cNvSpPr>
            <a:spLocks noChangeArrowheads="1"/>
          </p:cNvSpPr>
          <p:nvPr>
            <p:custDataLst>
              <p:tags r:id="rId1"/>
            </p:custDataLst>
          </p:nvPr>
        </p:nvSpPr>
        <p:spPr bwMode="auto">
          <a:xfrm>
            <a:off x="1933575" y="158750"/>
            <a:ext cx="309880" cy="706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4000" b="1">
              <a:solidFill>
                <a:schemeClr val="dk1"/>
              </a:solidFill>
            </a:endParaRPr>
          </a:p>
        </p:txBody>
      </p:sp>
      <p:sp>
        <p:nvSpPr>
          <p:cNvPr id="56325" name="Rectangle 5"/>
          <p:cNvSpPr>
            <a:spLocks noGrp="1" noChangeArrowheads="1"/>
          </p:cNvSpPr>
          <p:nvPr>
            <p:ph type="title"/>
          </p:nvPr>
        </p:nvSpPr>
        <p:spPr/>
        <p:txBody>
          <a:bodyPr/>
          <a:lstStyle/>
          <a:p>
            <a:r>
              <a:rPr lang="en-US" altLang="zh-CN" sz="4000">
                <a:solidFill>
                  <a:schemeClr val="accent1"/>
                </a:solidFill>
              </a:rPr>
              <a:t>7.2.2 Adjacency List (</a:t>
            </a:r>
            <a:r>
              <a:rPr lang="zh-CN" altLang="en-US" sz="4000">
                <a:solidFill>
                  <a:schemeClr val="accent1"/>
                </a:solidFill>
              </a:rPr>
              <a:t>邻接表表示法</a:t>
            </a:r>
            <a:r>
              <a:rPr lang="en-US" altLang="zh-CN" sz="4000">
                <a:solidFill>
                  <a:schemeClr val="accent1"/>
                </a:solidFill>
              </a:rPr>
              <a:t>)</a:t>
            </a:r>
            <a:endParaRPr lang="en-US" altLang="zh-CN" sz="400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832485" y="483235"/>
            <a:ext cx="9683115"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en-US" altLang="zh-CN" sz="2200" dirty="0" err="1">
                <a:solidFill>
                  <a:srgbClr val="000000"/>
                </a:solidFill>
                <a:latin typeface="Times New Roman" panose="02020603050405020304" pitchFamily="18" charset="0"/>
                <a:cs typeface="Times New Roman" panose="02020603050405020304" pitchFamily="18" charset="0"/>
              </a:rPr>
              <a:t>typedef</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struct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FF0000"/>
                </a:solidFill>
                <a:latin typeface="Times New Roman" panose="02020603050405020304" pitchFamily="18" charset="0"/>
                <a:cs typeface="Times New Roman" panose="02020603050405020304" pitchFamily="18" charset="0"/>
              </a:rPr>
              <a:t>EdgeNode</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indent="457200" algn="just"/>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endvex</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相邻顶点字段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indent="457200" algn="just"/>
            <a:r>
              <a:rPr kumimoji="1" lang="en-US" altLang="zh-CN" sz="2200" dirty="0" err="1">
                <a:solidFill>
                  <a:srgbClr val="000000"/>
                </a:solidFill>
                <a:latin typeface="Times New Roman" panose="02020603050405020304" pitchFamily="18" charset="0"/>
                <a:cs typeface="Times New Roman" panose="02020603050405020304" pitchFamily="18" charset="0"/>
              </a:rPr>
              <a:t>AdjType</a:t>
            </a:r>
            <a:r>
              <a:rPr kumimoji="1" lang="en-US" altLang="zh-CN" sz="2200" dirty="0">
                <a:solidFill>
                  <a:srgbClr val="000000"/>
                </a:solidFill>
                <a:latin typeface="Times New Roman" panose="02020603050405020304" pitchFamily="18" charset="0"/>
                <a:cs typeface="Times New Roman" panose="02020603050405020304" pitchFamily="18" charset="0"/>
              </a:rPr>
              <a:t>  weight;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边的权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indent="457200" algn="just"/>
            <a:r>
              <a:rPr kumimoji="1" lang="en-US" altLang="zh-CN" sz="2200" dirty="0" err="1">
                <a:solidFill>
                  <a:srgbClr val="000000"/>
                </a:solidFill>
                <a:latin typeface="Times New Roman" panose="02020603050405020304" pitchFamily="18" charset="0"/>
                <a:cs typeface="Times New Roman" panose="02020603050405020304" pitchFamily="18" charset="0"/>
              </a:rPr>
              <a:t>struct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EdgeNode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nextedge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链字段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EdgeList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PEdgeList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PEdgeNode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EdgeNode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边表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err="1">
                <a:solidFill>
                  <a:srgbClr val="000000"/>
                </a:solidFill>
                <a:latin typeface="Times New Roman" panose="02020603050405020304" pitchFamily="18" charset="0"/>
                <a:cs typeface="Times New Roman" panose="02020603050405020304" pitchFamily="18" charset="0"/>
              </a:rPr>
              <a:t>typedef</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struct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indent="457200" algn="just"/>
            <a:r>
              <a:rPr kumimoji="1" lang="en-US" altLang="zh-CN" sz="2200" dirty="0" err="1">
                <a:solidFill>
                  <a:srgbClr val="000000"/>
                </a:solidFill>
                <a:latin typeface="Times New Roman" panose="02020603050405020304" pitchFamily="18" charset="0"/>
                <a:cs typeface="Times New Roman" panose="02020603050405020304" pitchFamily="18" charset="0"/>
              </a:rPr>
              <a:t>VexType</a:t>
            </a:r>
            <a:r>
              <a:rPr kumimoji="1" lang="en-US" altLang="zh-CN" sz="2200" dirty="0">
                <a:solidFill>
                  <a:srgbClr val="000000"/>
                </a:solidFill>
                <a:latin typeface="Times New Roman" panose="02020603050405020304" pitchFamily="18" charset="0"/>
                <a:cs typeface="Times New Roman" panose="02020603050405020304" pitchFamily="18" charset="0"/>
              </a:rPr>
              <a:t>  vertex;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顶点信息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indent="457200" algn="just"/>
            <a:r>
              <a:rPr kumimoji="1" lang="en-US" altLang="zh-CN" sz="2200" dirty="0" err="1">
                <a:solidFill>
                  <a:srgbClr val="000000"/>
                </a:solidFill>
                <a:latin typeface="Times New Roman" panose="02020603050405020304" pitchFamily="18" charset="0"/>
                <a:cs typeface="Times New Roman" panose="02020603050405020304" pitchFamily="18" charset="0"/>
              </a:rPr>
              <a:t>PEdgeList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edgelist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边表头指针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FF0000"/>
                </a:solidFill>
                <a:latin typeface="Times New Roman" panose="02020603050405020304" pitchFamily="18" charset="0"/>
                <a:cs typeface="Times New Roman" panose="02020603050405020304" pitchFamily="18" charset="0"/>
              </a:rPr>
              <a:t>VexNode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顶点表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err="1">
                <a:solidFill>
                  <a:srgbClr val="000000"/>
                </a:solidFill>
                <a:latin typeface="Times New Roman" panose="02020603050405020304" pitchFamily="18" charset="0"/>
                <a:cs typeface="Times New Roman" panose="02020603050405020304" pitchFamily="18" charset="0"/>
              </a:rPr>
              <a:t>typedef</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struct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indent="457200" algn="just"/>
            <a:r>
              <a:rPr kumimoji="1" lang="en-US" altLang="zh-CN" sz="2200" dirty="0" err="1">
                <a:solidFill>
                  <a:srgbClr val="000000"/>
                </a:solidFill>
                <a:latin typeface="Times New Roman" panose="02020603050405020304" pitchFamily="18" charset="0"/>
                <a:cs typeface="Times New Roman" panose="02020603050405020304" pitchFamily="18" charset="0"/>
              </a:rPr>
              <a:t>VexNode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vexs</a:t>
            </a:r>
            <a:r>
              <a:rPr kumimoji="1" lang="en-US" altLang="zh-CN" sz="2200" dirty="0">
                <a:solidFill>
                  <a:srgbClr val="000000"/>
                </a:solidFill>
                <a:latin typeface="Times New Roman" panose="02020603050405020304" pitchFamily="18" charset="0"/>
                <a:cs typeface="Times New Roman" panose="02020603050405020304" pitchFamily="18" charset="0"/>
              </a:rPr>
              <a:t>[MAXVEX];</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indent="457200" algn="just"/>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vexNum</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edgeNum</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图的顶点和边个数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FF0000"/>
                </a:solidFill>
                <a:latin typeface="Times New Roman" panose="02020603050405020304" pitchFamily="18" charset="0"/>
                <a:cs typeface="Times New Roman" panose="02020603050405020304" pitchFamily="18" charset="0"/>
              </a:rPr>
              <a:t>GraphList</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16389" name="Rectangle 5"/>
          <p:cNvSpPr>
            <a:spLocks noChangeArrowheads="1"/>
          </p:cNvSpPr>
          <p:nvPr/>
        </p:nvSpPr>
        <p:spPr bwMode="auto">
          <a:xfrm>
            <a:off x="832485" y="91440"/>
            <a:ext cx="4979670"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square">
            <a:spAutoFit/>
          </a:bodyPr>
          <a:lstStyle/>
          <a:p>
            <a:r>
              <a:rPr kumimoji="1" lang="en-US" altLang="zh-CN" sz="2400" dirty="0">
                <a:solidFill>
                  <a:schemeClr val="dk1">
                    <a:lumMod val="85000"/>
                    <a:lumOff val="15000"/>
                  </a:schemeClr>
                </a:solidFill>
              </a:rPr>
              <a:t>Declaration of adjacency list</a:t>
            </a:r>
            <a:endParaRPr kumimoji="1" lang="en-US" altLang="zh-CN" sz="2400" dirty="0">
              <a:solidFill>
                <a:schemeClr val="dk1">
                  <a:lumMod val="85000"/>
                  <a:lumOff val="1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6" name="Text Box 254"/>
          <p:cNvSpPr txBox="1">
            <a:spLocks noChangeArrowheads="1"/>
          </p:cNvSpPr>
          <p:nvPr>
            <p:custDataLst>
              <p:tags r:id="rId1"/>
            </p:custDataLst>
          </p:nvPr>
        </p:nvSpPr>
        <p:spPr bwMode="auto">
          <a:xfrm>
            <a:off x="2492693" y="3434080"/>
            <a:ext cx="266001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Adjacency list of G</a:t>
            </a:r>
            <a:r>
              <a:rPr kumimoji="1" lang="en-US" altLang="zh-CN" sz="2400" baseline="-25000" dirty="0">
                <a:solidFill>
                  <a:schemeClr val="dk1"/>
                </a:solidFill>
                <a:latin typeface="Times New Roman" panose="02020603050405020304" pitchFamily="18" charset="0"/>
                <a:cs typeface="Times New Roman" panose="02020603050405020304" pitchFamily="18" charset="0"/>
              </a:rPr>
              <a:t>1</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grpSp>
        <p:nvGrpSpPr>
          <p:cNvPr id="2" name="组合 1"/>
          <p:cNvGrpSpPr/>
          <p:nvPr/>
        </p:nvGrpSpPr>
        <p:grpSpPr>
          <a:xfrm>
            <a:off x="1353185" y="1334770"/>
            <a:ext cx="4330399" cy="1988253"/>
            <a:chOff x="3023" y="6343"/>
            <a:chExt cx="6495" cy="2839"/>
          </a:xfrm>
        </p:grpSpPr>
        <p:sp>
          <p:nvSpPr>
            <p:cNvPr id="18435" name="Rectangle 3"/>
            <p:cNvSpPr>
              <a:spLocks noChangeArrowheads="1"/>
            </p:cNvSpPr>
            <p:nvPr>
              <p:custDataLst>
                <p:tags r:id="rId2"/>
              </p:custDataLst>
            </p:nvPr>
          </p:nvSpPr>
          <p:spPr bwMode="auto">
            <a:xfrm>
              <a:off x="3703" y="6433"/>
              <a:ext cx="1474" cy="66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0</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8436" name="Line 4"/>
            <p:cNvSpPr>
              <a:spLocks noChangeShapeType="1"/>
            </p:cNvSpPr>
            <p:nvPr>
              <p:custDataLst>
                <p:tags r:id="rId3"/>
              </p:custDataLst>
            </p:nvPr>
          </p:nvSpPr>
          <p:spPr bwMode="auto">
            <a:xfrm>
              <a:off x="4553" y="6433"/>
              <a:ext cx="0" cy="66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446" name="Rectangle 14"/>
            <p:cNvSpPr>
              <a:spLocks noChangeArrowheads="1"/>
            </p:cNvSpPr>
            <p:nvPr>
              <p:custDataLst>
                <p:tags r:id="rId4"/>
              </p:custDataLst>
            </p:nvPr>
          </p:nvSpPr>
          <p:spPr bwMode="auto">
            <a:xfrm>
              <a:off x="6058" y="8525"/>
              <a:ext cx="1293" cy="56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0</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447" name="Line 15"/>
            <p:cNvSpPr>
              <a:spLocks noChangeShapeType="1"/>
            </p:cNvSpPr>
            <p:nvPr>
              <p:custDataLst>
                <p:tags r:id="rId5"/>
              </p:custDataLst>
            </p:nvPr>
          </p:nvSpPr>
          <p:spPr bwMode="auto">
            <a:xfrm>
              <a:off x="6704" y="8523"/>
              <a:ext cx="0" cy="56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449" name="Text Box 17"/>
            <p:cNvSpPr txBox="1">
              <a:spLocks noChangeArrowheads="1"/>
            </p:cNvSpPr>
            <p:nvPr>
              <p:custDataLst>
                <p:tags r:id="rId6"/>
              </p:custDataLst>
            </p:nvPr>
          </p:nvSpPr>
          <p:spPr bwMode="auto">
            <a:xfrm>
              <a:off x="6755" y="8525"/>
              <a:ext cx="513"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454" name="Rectangle 22"/>
            <p:cNvSpPr>
              <a:spLocks noChangeArrowheads="1"/>
            </p:cNvSpPr>
            <p:nvPr>
              <p:custDataLst>
                <p:tags r:id="rId7"/>
              </p:custDataLst>
            </p:nvPr>
          </p:nvSpPr>
          <p:spPr bwMode="auto">
            <a:xfrm>
              <a:off x="3703" y="7093"/>
              <a:ext cx="1474" cy="65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1</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8455" name="Line 23"/>
            <p:cNvSpPr>
              <a:spLocks noChangeShapeType="1"/>
            </p:cNvSpPr>
            <p:nvPr>
              <p:custDataLst>
                <p:tags r:id="rId8"/>
              </p:custDataLst>
            </p:nvPr>
          </p:nvSpPr>
          <p:spPr bwMode="auto">
            <a:xfrm>
              <a:off x="4553" y="7093"/>
              <a:ext cx="0" cy="65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457" name="Text Box 25"/>
            <p:cNvSpPr txBox="1">
              <a:spLocks noChangeArrowheads="1"/>
            </p:cNvSpPr>
            <p:nvPr>
              <p:custDataLst>
                <p:tags r:id="rId9"/>
              </p:custDataLst>
            </p:nvPr>
          </p:nvSpPr>
          <p:spPr bwMode="auto">
            <a:xfrm>
              <a:off x="4605" y="7153"/>
              <a:ext cx="513"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18474" name="Rectangle 42"/>
            <p:cNvSpPr>
              <a:spLocks noChangeArrowheads="1"/>
            </p:cNvSpPr>
            <p:nvPr>
              <p:custDataLst>
                <p:tags r:id="rId10"/>
              </p:custDataLst>
            </p:nvPr>
          </p:nvSpPr>
          <p:spPr bwMode="auto">
            <a:xfrm>
              <a:off x="3703" y="7753"/>
              <a:ext cx="1474" cy="65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2</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8475" name="Line 43"/>
            <p:cNvSpPr>
              <a:spLocks noChangeShapeType="1"/>
            </p:cNvSpPr>
            <p:nvPr>
              <p:custDataLst>
                <p:tags r:id="rId11"/>
              </p:custDataLst>
            </p:nvPr>
          </p:nvSpPr>
          <p:spPr bwMode="auto">
            <a:xfrm>
              <a:off x="4553" y="7753"/>
              <a:ext cx="0" cy="65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479" name="Rectangle 47"/>
            <p:cNvSpPr>
              <a:spLocks noChangeArrowheads="1"/>
            </p:cNvSpPr>
            <p:nvPr>
              <p:custDataLst>
                <p:tags r:id="rId12"/>
              </p:custDataLst>
            </p:nvPr>
          </p:nvSpPr>
          <p:spPr bwMode="auto">
            <a:xfrm>
              <a:off x="3703" y="8413"/>
              <a:ext cx="1474" cy="65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3</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8480" name="Line 48"/>
            <p:cNvSpPr>
              <a:spLocks noChangeShapeType="1"/>
            </p:cNvSpPr>
            <p:nvPr>
              <p:custDataLst>
                <p:tags r:id="rId13"/>
              </p:custDataLst>
            </p:nvPr>
          </p:nvSpPr>
          <p:spPr bwMode="auto">
            <a:xfrm>
              <a:off x="4553" y="8413"/>
              <a:ext cx="0" cy="65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484" name="Rectangle 52"/>
            <p:cNvSpPr>
              <a:spLocks noChangeArrowheads="1"/>
            </p:cNvSpPr>
            <p:nvPr>
              <p:custDataLst>
                <p:tags r:id="rId14"/>
              </p:custDataLst>
            </p:nvPr>
          </p:nvSpPr>
          <p:spPr bwMode="auto">
            <a:xfrm>
              <a:off x="6058" y="6430"/>
              <a:ext cx="1293" cy="56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2</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485" name="Line 53"/>
            <p:cNvSpPr>
              <a:spLocks noChangeShapeType="1"/>
            </p:cNvSpPr>
            <p:nvPr>
              <p:custDataLst>
                <p:tags r:id="rId15"/>
              </p:custDataLst>
            </p:nvPr>
          </p:nvSpPr>
          <p:spPr bwMode="auto">
            <a:xfrm>
              <a:off x="6704" y="6430"/>
              <a:ext cx="0" cy="56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490" name="Rectangle 58"/>
            <p:cNvSpPr>
              <a:spLocks noChangeArrowheads="1"/>
            </p:cNvSpPr>
            <p:nvPr>
              <p:custDataLst>
                <p:tags r:id="rId16"/>
              </p:custDataLst>
            </p:nvPr>
          </p:nvSpPr>
          <p:spPr bwMode="auto">
            <a:xfrm>
              <a:off x="8223" y="6432"/>
              <a:ext cx="1295" cy="56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1</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491" name="Line 59"/>
            <p:cNvSpPr>
              <a:spLocks noChangeShapeType="1"/>
            </p:cNvSpPr>
            <p:nvPr>
              <p:custDataLst>
                <p:tags r:id="rId17"/>
              </p:custDataLst>
            </p:nvPr>
          </p:nvSpPr>
          <p:spPr bwMode="auto">
            <a:xfrm>
              <a:off x="8870" y="6430"/>
              <a:ext cx="0" cy="56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493" name="Text Box 61"/>
            <p:cNvSpPr txBox="1">
              <a:spLocks noChangeArrowheads="1"/>
            </p:cNvSpPr>
            <p:nvPr>
              <p:custDataLst>
                <p:tags r:id="rId18"/>
              </p:custDataLst>
            </p:nvPr>
          </p:nvSpPr>
          <p:spPr bwMode="auto">
            <a:xfrm>
              <a:off x="8922" y="6432"/>
              <a:ext cx="513"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497" name="Rectangle 65"/>
            <p:cNvSpPr>
              <a:spLocks noChangeArrowheads="1"/>
            </p:cNvSpPr>
            <p:nvPr>
              <p:custDataLst>
                <p:tags r:id="rId19"/>
              </p:custDataLst>
            </p:nvPr>
          </p:nvSpPr>
          <p:spPr bwMode="auto">
            <a:xfrm>
              <a:off x="6058" y="7753"/>
              <a:ext cx="1293" cy="56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3</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498" name="Line 66"/>
            <p:cNvSpPr>
              <a:spLocks noChangeShapeType="1"/>
            </p:cNvSpPr>
            <p:nvPr>
              <p:custDataLst>
                <p:tags r:id="rId20"/>
              </p:custDataLst>
            </p:nvPr>
          </p:nvSpPr>
          <p:spPr bwMode="auto">
            <a:xfrm>
              <a:off x="6704" y="7753"/>
              <a:ext cx="0" cy="56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500" name="Text Box 68"/>
            <p:cNvSpPr txBox="1">
              <a:spLocks noChangeArrowheads="1"/>
            </p:cNvSpPr>
            <p:nvPr>
              <p:custDataLst>
                <p:tags r:id="rId21"/>
              </p:custDataLst>
            </p:nvPr>
          </p:nvSpPr>
          <p:spPr bwMode="auto">
            <a:xfrm>
              <a:off x="6755" y="7753"/>
              <a:ext cx="513"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654" name="Line 222"/>
            <p:cNvSpPr>
              <a:spLocks noChangeShapeType="1"/>
            </p:cNvSpPr>
            <p:nvPr>
              <p:custDataLst>
                <p:tags r:id="rId22"/>
              </p:custDataLst>
            </p:nvPr>
          </p:nvSpPr>
          <p:spPr bwMode="auto">
            <a:xfrm>
              <a:off x="4843" y="6763"/>
              <a:ext cx="1188"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655" name="Line 223"/>
            <p:cNvSpPr>
              <a:spLocks noChangeShapeType="1"/>
            </p:cNvSpPr>
            <p:nvPr>
              <p:custDataLst>
                <p:tags r:id="rId23"/>
              </p:custDataLst>
            </p:nvPr>
          </p:nvSpPr>
          <p:spPr bwMode="auto">
            <a:xfrm>
              <a:off x="4843" y="8081"/>
              <a:ext cx="1188"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656" name="Line 224"/>
            <p:cNvSpPr>
              <a:spLocks noChangeShapeType="1"/>
            </p:cNvSpPr>
            <p:nvPr>
              <p:custDataLst>
                <p:tags r:id="rId24"/>
              </p:custDataLst>
            </p:nvPr>
          </p:nvSpPr>
          <p:spPr bwMode="auto">
            <a:xfrm>
              <a:off x="4843" y="8741"/>
              <a:ext cx="1188"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657" name="Line 225"/>
            <p:cNvSpPr>
              <a:spLocks noChangeShapeType="1"/>
            </p:cNvSpPr>
            <p:nvPr>
              <p:custDataLst>
                <p:tags r:id="rId25"/>
              </p:custDataLst>
            </p:nvPr>
          </p:nvSpPr>
          <p:spPr bwMode="auto">
            <a:xfrm>
              <a:off x="7000" y="6763"/>
              <a:ext cx="118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692" name="Text Box 260"/>
            <p:cNvSpPr txBox="1">
              <a:spLocks noChangeArrowheads="1"/>
            </p:cNvSpPr>
            <p:nvPr>
              <p:custDataLst>
                <p:tags r:id="rId26"/>
              </p:custDataLst>
            </p:nvPr>
          </p:nvSpPr>
          <p:spPr bwMode="auto">
            <a:xfrm>
              <a:off x="3023" y="6343"/>
              <a:ext cx="528"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0</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18693" name="Text Box 261"/>
            <p:cNvSpPr txBox="1">
              <a:spLocks noChangeArrowheads="1"/>
            </p:cNvSpPr>
            <p:nvPr>
              <p:custDataLst>
                <p:tags r:id="rId27"/>
              </p:custDataLst>
            </p:nvPr>
          </p:nvSpPr>
          <p:spPr bwMode="auto">
            <a:xfrm>
              <a:off x="3023" y="7003"/>
              <a:ext cx="528"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1</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18694" name="Text Box 262"/>
            <p:cNvSpPr txBox="1">
              <a:spLocks noChangeArrowheads="1"/>
            </p:cNvSpPr>
            <p:nvPr>
              <p:custDataLst>
                <p:tags r:id="rId28"/>
              </p:custDataLst>
            </p:nvPr>
          </p:nvSpPr>
          <p:spPr bwMode="auto">
            <a:xfrm>
              <a:off x="3023" y="7663"/>
              <a:ext cx="528"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2</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18695" name="Text Box 263"/>
            <p:cNvSpPr txBox="1">
              <a:spLocks noChangeArrowheads="1"/>
            </p:cNvSpPr>
            <p:nvPr>
              <p:custDataLst>
                <p:tags r:id="rId29"/>
              </p:custDataLst>
            </p:nvPr>
          </p:nvSpPr>
          <p:spPr bwMode="auto">
            <a:xfrm>
              <a:off x="3023" y="8320"/>
              <a:ext cx="528"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3</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grpSp>
      <p:sp>
        <p:nvSpPr>
          <p:cNvPr id="18687" name="Text Box 255"/>
          <p:cNvSpPr txBox="1">
            <a:spLocks noChangeArrowheads="1"/>
          </p:cNvSpPr>
          <p:nvPr>
            <p:custDataLst>
              <p:tags r:id="rId30"/>
            </p:custDataLst>
          </p:nvPr>
        </p:nvSpPr>
        <p:spPr bwMode="auto">
          <a:xfrm>
            <a:off x="1353185" y="6186488"/>
            <a:ext cx="363283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Reverse adjacency list of G</a:t>
            </a:r>
            <a:r>
              <a:rPr kumimoji="1" lang="en-US" altLang="zh-CN" sz="2400" baseline="-25000" dirty="0">
                <a:solidFill>
                  <a:schemeClr val="dk1"/>
                </a:solidFill>
                <a:latin typeface="Times New Roman" panose="02020603050405020304" pitchFamily="18" charset="0"/>
                <a:cs typeface="Times New Roman" panose="02020603050405020304" pitchFamily="18" charset="0"/>
              </a:rPr>
              <a:t>1</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grpSp>
        <p:nvGrpSpPr>
          <p:cNvPr id="3" name="组合 2"/>
          <p:cNvGrpSpPr/>
          <p:nvPr/>
        </p:nvGrpSpPr>
        <p:grpSpPr>
          <a:xfrm>
            <a:off x="1548130" y="4186555"/>
            <a:ext cx="2980691" cy="1880659"/>
            <a:chOff x="10884" y="6343"/>
            <a:chExt cx="4261" cy="2695"/>
          </a:xfrm>
        </p:grpSpPr>
        <p:sp>
          <p:nvSpPr>
            <p:cNvPr id="18503" name="Rectangle 71"/>
            <p:cNvSpPr>
              <a:spLocks noChangeArrowheads="1"/>
            </p:cNvSpPr>
            <p:nvPr>
              <p:custDataLst>
                <p:tags r:id="rId31"/>
              </p:custDataLst>
            </p:nvPr>
          </p:nvSpPr>
          <p:spPr bwMode="auto">
            <a:xfrm>
              <a:off x="11528" y="6433"/>
              <a:ext cx="1474" cy="635"/>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0</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8504" name="Line 72"/>
            <p:cNvSpPr>
              <a:spLocks noChangeShapeType="1"/>
            </p:cNvSpPr>
            <p:nvPr>
              <p:custDataLst>
                <p:tags r:id="rId32"/>
              </p:custDataLst>
            </p:nvPr>
          </p:nvSpPr>
          <p:spPr bwMode="auto">
            <a:xfrm>
              <a:off x="12369" y="6433"/>
              <a:ext cx="0" cy="63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509" name="Rectangle 77"/>
            <p:cNvSpPr>
              <a:spLocks noChangeArrowheads="1"/>
            </p:cNvSpPr>
            <p:nvPr>
              <p:custDataLst>
                <p:tags r:id="rId33"/>
              </p:custDataLst>
            </p:nvPr>
          </p:nvSpPr>
          <p:spPr bwMode="auto">
            <a:xfrm>
              <a:off x="13863" y="8378"/>
              <a:ext cx="1283" cy="56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2</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510" name="Line 78"/>
            <p:cNvSpPr>
              <a:spLocks noChangeShapeType="1"/>
            </p:cNvSpPr>
            <p:nvPr>
              <p:custDataLst>
                <p:tags r:id="rId34"/>
              </p:custDataLst>
            </p:nvPr>
          </p:nvSpPr>
          <p:spPr bwMode="auto">
            <a:xfrm>
              <a:off x="14504" y="8378"/>
              <a:ext cx="0" cy="56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512" name="Text Box 80"/>
            <p:cNvSpPr txBox="1">
              <a:spLocks noChangeArrowheads="1"/>
            </p:cNvSpPr>
            <p:nvPr>
              <p:custDataLst>
                <p:tags r:id="rId35"/>
              </p:custDataLst>
            </p:nvPr>
          </p:nvSpPr>
          <p:spPr bwMode="auto">
            <a:xfrm>
              <a:off x="14510" y="8378"/>
              <a:ext cx="513"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516" name="Rectangle 84"/>
            <p:cNvSpPr>
              <a:spLocks noChangeArrowheads="1"/>
            </p:cNvSpPr>
            <p:nvPr>
              <p:custDataLst>
                <p:tags r:id="rId36"/>
              </p:custDataLst>
            </p:nvPr>
          </p:nvSpPr>
          <p:spPr bwMode="auto">
            <a:xfrm>
              <a:off x="11528" y="7068"/>
              <a:ext cx="1474" cy="63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1</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8517" name="Line 85"/>
            <p:cNvSpPr>
              <a:spLocks noChangeShapeType="1"/>
            </p:cNvSpPr>
            <p:nvPr>
              <p:custDataLst>
                <p:tags r:id="rId37"/>
              </p:custDataLst>
            </p:nvPr>
          </p:nvSpPr>
          <p:spPr bwMode="auto">
            <a:xfrm>
              <a:off x="12369" y="7068"/>
              <a:ext cx="0" cy="63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522" name="Rectangle 90"/>
            <p:cNvSpPr>
              <a:spLocks noChangeArrowheads="1"/>
            </p:cNvSpPr>
            <p:nvPr>
              <p:custDataLst>
                <p:tags r:id="rId38"/>
              </p:custDataLst>
            </p:nvPr>
          </p:nvSpPr>
          <p:spPr bwMode="auto">
            <a:xfrm>
              <a:off x="11528" y="7705"/>
              <a:ext cx="1474" cy="635"/>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2</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8523" name="Line 91"/>
            <p:cNvSpPr>
              <a:spLocks noChangeShapeType="1"/>
            </p:cNvSpPr>
            <p:nvPr>
              <p:custDataLst>
                <p:tags r:id="rId39"/>
              </p:custDataLst>
            </p:nvPr>
          </p:nvSpPr>
          <p:spPr bwMode="auto">
            <a:xfrm>
              <a:off x="12369" y="7705"/>
              <a:ext cx="0" cy="63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527" name="Rectangle 95"/>
            <p:cNvSpPr>
              <a:spLocks noChangeArrowheads="1"/>
            </p:cNvSpPr>
            <p:nvPr>
              <p:custDataLst>
                <p:tags r:id="rId40"/>
              </p:custDataLst>
            </p:nvPr>
          </p:nvSpPr>
          <p:spPr bwMode="auto">
            <a:xfrm>
              <a:off x="11528" y="8340"/>
              <a:ext cx="1474" cy="63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3</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8528" name="Line 96"/>
            <p:cNvSpPr>
              <a:spLocks noChangeShapeType="1"/>
            </p:cNvSpPr>
            <p:nvPr>
              <p:custDataLst>
                <p:tags r:id="rId41"/>
              </p:custDataLst>
            </p:nvPr>
          </p:nvSpPr>
          <p:spPr bwMode="auto">
            <a:xfrm>
              <a:off x="12369" y="8340"/>
              <a:ext cx="0" cy="63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532" name="Rectangle 100"/>
            <p:cNvSpPr>
              <a:spLocks noChangeArrowheads="1"/>
            </p:cNvSpPr>
            <p:nvPr>
              <p:custDataLst>
                <p:tags r:id="rId42"/>
              </p:custDataLst>
            </p:nvPr>
          </p:nvSpPr>
          <p:spPr bwMode="auto">
            <a:xfrm>
              <a:off x="13863" y="6469"/>
              <a:ext cx="1283" cy="56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3</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533" name="Line 101"/>
            <p:cNvSpPr>
              <a:spLocks noChangeShapeType="1"/>
            </p:cNvSpPr>
            <p:nvPr>
              <p:custDataLst>
                <p:tags r:id="rId43"/>
              </p:custDataLst>
            </p:nvPr>
          </p:nvSpPr>
          <p:spPr bwMode="auto">
            <a:xfrm>
              <a:off x="14505" y="6469"/>
              <a:ext cx="0" cy="56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538" name="Rectangle 106"/>
            <p:cNvSpPr>
              <a:spLocks noChangeArrowheads="1"/>
            </p:cNvSpPr>
            <p:nvPr>
              <p:custDataLst>
                <p:tags r:id="rId44"/>
              </p:custDataLst>
            </p:nvPr>
          </p:nvSpPr>
          <p:spPr bwMode="auto">
            <a:xfrm>
              <a:off x="13863" y="7108"/>
              <a:ext cx="1283" cy="56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0</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539" name="Line 107"/>
            <p:cNvSpPr>
              <a:spLocks noChangeShapeType="1"/>
            </p:cNvSpPr>
            <p:nvPr>
              <p:custDataLst>
                <p:tags r:id="rId45"/>
              </p:custDataLst>
            </p:nvPr>
          </p:nvSpPr>
          <p:spPr bwMode="auto">
            <a:xfrm>
              <a:off x="14504" y="7108"/>
              <a:ext cx="0" cy="56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541" name="Text Box 109"/>
            <p:cNvSpPr txBox="1">
              <a:spLocks noChangeArrowheads="1"/>
            </p:cNvSpPr>
            <p:nvPr>
              <p:custDataLst>
                <p:tags r:id="rId46"/>
              </p:custDataLst>
            </p:nvPr>
          </p:nvSpPr>
          <p:spPr bwMode="auto">
            <a:xfrm>
              <a:off x="14510" y="7108"/>
              <a:ext cx="513"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545" name="Rectangle 113"/>
            <p:cNvSpPr>
              <a:spLocks noChangeArrowheads="1"/>
            </p:cNvSpPr>
            <p:nvPr>
              <p:custDataLst>
                <p:tags r:id="rId47"/>
              </p:custDataLst>
            </p:nvPr>
          </p:nvSpPr>
          <p:spPr bwMode="auto">
            <a:xfrm>
              <a:off x="13863" y="7744"/>
              <a:ext cx="1283" cy="56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0</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546" name="Line 114"/>
            <p:cNvSpPr>
              <a:spLocks noChangeShapeType="1"/>
            </p:cNvSpPr>
            <p:nvPr>
              <p:custDataLst>
                <p:tags r:id="rId48"/>
              </p:custDataLst>
            </p:nvPr>
          </p:nvSpPr>
          <p:spPr bwMode="auto">
            <a:xfrm>
              <a:off x="14504" y="7744"/>
              <a:ext cx="0" cy="56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548" name="Text Box 116"/>
            <p:cNvSpPr txBox="1">
              <a:spLocks noChangeArrowheads="1"/>
            </p:cNvSpPr>
            <p:nvPr>
              <p:custDataLst>
                <p:tags r:id="rId49"/>
              </p:custDataLst>
            </p:nvPr>
          </p:nvSpPr>
          <p:spPr bwMode="auto">
            <a:xfrm>
              <a:off x="14510" y="7744"/>
              <a:ext cx="513"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658" name="Line 226"/>
            <p:cNvSpPr>
              <a:spLocks noChangeShapeType="1"/>
            </p:cNvSpPr>
            <p:nvPr>
              <p:custDataLst>
                <p:tags r:id="rId50"/>
              </p:custDataLst>
            </p:nvPr>
          </p:nvSpPr>
          <p:spPr bwMode="auto">
            <a:xfrm>
              <a:off x="12655" y="6750"/>
              <a:ext cx="117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659" name="Line 227"/>
            <p:cNvSpPr>
              <a:spLocks noChangeShapeType="1"/>
            </p:cNvSpPr>
            <p:nvPr>
              <p:custDataLst>
                <p:tags r:id="rId51"/>
              </p:custDataLst>
            </p:nvPr>
          </p:nvSpPr>
          <p:spPr bwMode="auto">
            <a:xfrm>
              <a:off x="12655" y="8023"/>
              <a:ext cx="117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660" name="Line 228"/>
            <p:cNvSpPr>
              <a:spLocks noChangeShapeType="1"/>
            </p:cNvSpPr>
            <p:nvPr>
              <p:custDataLst>
                <p:tags r:id="rId52"/>
              </p:custDataLst>
            </p:nvPr>
          </p:nvSpPr>
          <p:spPr bwMode="auto">
            <a:xfrm>
              <a:off x="12655" y="8658"/>
              <a:ext cx="117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661" name="Line 229"/>
            <p:cNvSpPr>
              <a:spLocks noChangeShapeType="1"/>
            </p:cNvSpPr>
            <p:nvPr>
              <p:custDataLst>
                <p:tags r:id="rId53"/>
              </p:custDataLst>
            </p:nvPr>
          </p:nvSpPr>
          <p:spPr bwMode="auto">
            <a:xfrm>
              <a:off x="12655" y="7388"/>
              <a:ext cx="117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682" name="Text Box 250"/>
            <p:cNvSpPr txBox="1">
              <a:spLocks noChangeArrowheads="1"/>
            </p:cNvSpPr>
            <p:nvPr>
              <p:custDataLst>
                <p:tags r:id="rId54"/>
              </p:custDataLst>
            </p:nvPr>
          </p:nvSpPr>
          <p:spPr bwMode="auto">
            <a:xfrm>
              <a:off x="14510" y="6469"/>
              <a:ext cx="513"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709" name="Text Box 277"/>
            <p:cNvSpPr txBox="1">
              <a:spLocks noChangeArrowheads="1"/>
            </p:cNvSpPr>
            <p:nvPr>
              <p:custDataLst>
                <p:tags r:id="rId55"/>
              </p:custDataLst>
            </p:nvPr>
          </p:nvSpPr>
          <p:spPr bwMode="auto">
            <a:xfrm>
              <a:off x="10884" y="6343"/>
              <a:ext cx="52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0</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8710" name="Text Box 278"/>
            <p:cNvSpPr txBox="1">
              <a:spLocks noChangeArrowheads="1"/>
            </p:cNvSpPr>
            <p:nvPr>
              <p:custDataLst>
                <p:tags r:id="rId56"/>
              </p:custDataLst>
            </p:nvPr>
          </p:nvSpPr>
          <p:spPr bwMode="auto">
            <a:xfrm>
              <a:off x="10884" y="6980"/>
              <a:ext cx="52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1</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18711" name="Text Box 279"/>
            <p:cNvSpPr txBox="1">
              <a:spLocks noChangeArrowheads="1"/>
            </p:cNvSpPr>
            <p:nvPr>
              <p:custDataLst>
                <p:tags r:id="rId57"/>
              </p:custDataLst>
            </p:nvPr>
          </p:nvSpPr>
          <p:spPr bwMode="auto">
            <a:xfrm>
              <a:off x="10884" y="7610"/>
              <a:ext cx="52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2</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18712" name="Text Box 280"/>
            <p:cNvSpPr txBox="1">
              <a:spLocks noChangeArrowheads="1"/>
            </p:cNvSpPr>
            <p:nvPr>
              <p:custDataLst>
                <p:tags r:id="rId58"/>
              </p:custDataLst>
            </p:nvPr>
          </p:nvSpPr>
          <p:spPr bwMode="auto">
            <a:xfrm>
              <a:off x="10884" y="8250"/>
              <a:ext cx="528" cy="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a:solidFill>
                    <a:schemeClr val="dk1"/>
                  </a:solidFill>
                  <a:latin typeface="Times New Roman" panose="02020603050405020304" pitchFamily="18" charset="0"/>
                  <a:cs typeface="Times New Roman" panose="02020603050405020304" pitchFamily="18" charset="0"/>
                </a:rPr>
                <a:t>3</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grpSp>
      <p:sp>
        <p:nvSpPr>
          <p:cNvPr id="18769" name="Rectangle 337"/>
          <p:cNvSpPr>
            <a:spLocks noChangeArrowheads="1"/>
          </p:cNvSpPr>
          <p:nvPr/>
        </p:nvSpPr>
        <p:spPr bwMode="auto">
          <a:xfrm>
            <a:off x="620395" y="279400"/>
            <a:ext cx="8027035"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dirty="0">
                <a:solidFill>
                  <a:schemeClr val="dk1">
                    <a:lumMod val="85000"/>
                    <a:lumOff val="15000"/>
                  </a:schemeClr>
                </a:solidFill>
              </a:rPr>
              <a:t>Adjacency list and </a:t>
            </a:r>
            <a:r>
              <a:rPr kumimoji="1" lang="en-US" altLang="zh-CN" sz="2400">
                <a:solidFill>
                  <a:schemeClr val="dk1">
                    <a:lumMod val="85000"/>
                    <a:lumOff val="15000"/>
                  </a:schemeClr>
                </a:solidFill>
              </a:rPr>
              <a:t>reverse adjacency </a:t>
            </a:r>
            <a:r>
              <a:rPr kumimoji="1" lang="en-US" altLang="zh-CN" sz="2400" dirty="0">
                <a:solidFill>
                  <a:schemeClr val="dk1">
                    <a:lumMod val="85000"/>
                    <a:lumOff val="15000"/>
                  </a:schemeClr>
                </a:solidFill>
              </a:rPr>
              <a:t>list of directed graph</a:t>
            </a:r>
            <a:endParaRPr kumimoji="1" lang="en-US" altLang="zh-CN" sz="2400" dirty="0">
              <a:solidFill>
                <a:schemeClr val="dk1">
                  <a:lumMod val="85000"/>
                  <a:lumOff val="15000"/>
                </a:schemeClr>
              </a:solidFill>
            </a:endParaRPr>
          </a:p>
        </p:txBody>
      </p:sp>
      <p:grpSp>
        <p:nvGrpSpPr>
          <p:cNvPr id="4" name="组合 3"/>
          <p:cNvGrpSpPr/>
          <p:nvPr/>
        </p:nvGrpSpPr>
        <p:grpSpPr>
          <a:xfrm>
            <a:off x="7905115" y="2569845"/>
            <a:ext cx="2396490" cy="2611120"/>
            <a:chOff x="7729" y="1771"/>
            <a:chExt cx="3774" cy="4112"/>
          </a:xfrm>
        </p:grpSpPr>
        <p:grpSp>
          <p:nvGrpSpPr>
            <p:cNvPr id="18770" name="Group 338"/>
            <p:cNvGrpSpPr/>
            <p:nvPr/>
          </p:nvGrpSpPr>
          <p:grpSpPr bwMode="auto">
            <a:xfrm>
              <a:off x="7729" y="1885"/>
              <a:ext cx="3775" cy="3998"/>
              <a:chOff x="2124" y="754"/>
              <a:chExt cx="1510" cy="1599"/>
            </a:xfrm>
          </p:grpSpPr>
          <p:grpSp>
            <p:nvGrpSpPr>
              <p:cNvPr id="18753" name="Group 321"/>
              <p:cNvGrpSpPr/>
              <p:nvPr/>
            </p:nvGrpSpPr>
            <p:grpSpPr bwMode="auto">
              <a:xfrm>
                <a:off x="2232" y="754"/>
                <a:ext cx="1296" cy="1200"/>
                <a:chOff x="4176" y="2016"/>
                <a:chExt cx="1296" cy="1200"/>
              </a:xfrm>
            </p:grpSpPr>
            <p:sp>
              <p:nvSpPr>
                <p:cNvPr id="18754" name="Oval 322"/>
                <p:cNvSpPr>
                  <a:spLocks noChangeArrowheads="1"/>
                </p:cNvSpPr>
                <p:nvPr>
                  <p:custDataLst>
                    <p:tags r:id="rId59"/>
                  </p:custDataLst>
                </p:nvPr>
              </p:nvSpPr>
              <p:spPr bwMode="auto">
                <a:xfrm>
                  <a:off x="4176" y="2016"/>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0</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8755" name="Oval 323"/>
                <p:cNvSpPr>
                  <a:spLocks noChangeArrowheads="1"/>
                </p:cNvSpPr>
                <p:nvPr>
                  <p:custDataLst>
                    <p:tags r:id="rId60"/>
                  </p:custDataLst>
                </p:nvPr>
              </p:nvSpPr>
              <p:spPr bwMode="auto">
                <a:xfrm>
                  <a:off x="5088" y="2016"/>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1</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8756" name="Oval 324"/>
                <p:cNvSpPr>
                  <a:spLocks noChangeArrowheads="1"/>
                </p:cNvSpPr>
                <p:nvPr>
                  <p:custDataLst>
                    <p:tags r:id="rId61"/>
                  </p:custDataLst>
                </p:nvPr>
              </p:nvSpPr>
              <p:spPr bwMode="auto">
                <a:xfrm>
                  <a:off x="4176" y="283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2</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18757" name="Oval 325"/>
                <p:cNvSpPr>
                  <a:spLocks noChangeArrowheads="1"/>
                </p:cNvSpPr>
                <p:nvPr>
                  <p:custDataLst>
                    <p:tags r:id="rId62"/>
                  </p:custDataLst>
                </p:nvPr>
              </p:nvSpPr>
              <p:spPr bwMode="auto">
                <a:xfrm>
                  <a:off x="5088" y="283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3</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cxnSp>
              <p:nvCxnSpPr>
                <p:cNvPr id="18758" name="AutoShape 326"/>
                <p:cNvCxnSpPr>
                  <a:cxnSpLocks noChangeShapeType="1"/>
                  <a:stCxn id="18754" idx="6"/>
                  <a:endCxn id="18755" idx="2"/>
                </p:cNvCxnSpPr>
                <p:nvPr>
                  <p:custDataLst>
                    <p:tags r:id="rId63"/>
                  </p:custDataLst>
                </p:nvPr>
              </p:nvCxnSpPr>
              <p:spPr bwMode="auto">
                <a:xfrm>
                  <a:off x="4560" y="2208"/>
                  <a:ext cx="528" cy="0"/>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59" name="AutoShape 327"/>
                <p:cNvCxnSpPr>
                  <a:cxnSpLocks noChangeShapeType="1"/>
                  <a:stCxn id="18754" idx="4"/>
                  <a:endCxn id="18756" idx="0"/>
                </p:cNvCxnSpPr>
                <p:nvPr>
                  <p:custDataLst>
                    <p:tags r:id="rId64"/>
                  </p:custDataLst>
                </p:nvPr>
              </p:nvCxnSpPr>
              <p:spPr bwMode="auto">
                <a:xfrm>
                  <a:off x="4368" y="2400"/>
                  <a:ext cx="0" cy="432"/>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60" name="AutoShape 328"/>
                <p:cNvCxnSpPr>
                  <a:cxnSpLocks noChangeShapeType="1"/>
                  <a:stCxn id="18756" idx="6"/>
                  <a:endCxn id="18757" idx="2"/>
                </p:cNvCxnSpPr>
                <p:nvPr>
                  <p:custDataLst>
                    <p:tags r:id="rId65"/>
                  </p:custDataLst>
                </p:nvPr>
              </p:nvCxnSpPr>
              <p:spPr bwMode="auto">
                <a:xfrm>
                  <a:off x="4560" y="3024"/>
                  <a:ext cx="528" cy="0"/>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761" name="AutoShape 329"/>
                <p:cNvCxnSpPr>
                  <a:cxnSpLocks noChangeShapeType="1"/>
                  <a:stCxn id="18757" idx="1"/>
                  <a:endCxn id="18754" idx="5"/>
                </p:cNvCxnSpPr>
                <p:nvPr>
                  <p:custDataLst>
                    <p:tags r:id="rId66"/>
                  </p:custDataLst>
                </p:nvPr>
              </p:nvCxnSpPr>
              <p:spPr bwMode="auto">
                <a:xfrm flipH="1" flipV="1">
                  <a:off x="4504" y="2344"/>
                  <a:ext cx="640" cy="544"/>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762" name="Text Box 330"/>
              <p:cNvSpPr txBox="1">
                <a:spLocks noChangeArrowheads="1"/>
              </p:cNvSpPr>
              <p:nvPr/>
            </p:nvSpPr>
            <p:spPr bwMode="auto">
              <a:xfrm>
                <a:off x="2124" y="2063"/>
                <a:ext cx="151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0000"/>
                    </a:solidFill>
                    <a:latin typeface="Times New Roman" panose="02020603050405020304" pitchFamily="18" charset="0"/>
                    <a:cs typeface="Times New Roman" panose="02020603050405020304" pitchFamily="18" charset="0"/>
                  </a:rPr>
                  <a:t>Directed graph </a:t>
                </a:r>
                <a:r>
                  <a:rPr kumimoji="1" lang="en-US" altLang="zh-CN" sz="2400" dirty="0" err="1">
                    <a:solidFill>
                      <a:srgbClr val="000000"/>
                    </a:solidFill>
                    <a:latin typeface="Times New Roman" panose="02020603050405020304" pitchFamily="18" charset="0"/>
                    <a:cs typeface="Times New Roman" panose="02020603050405020304" pitchFamily="18" charset="0"/>
                  </a:rPr>
                  <a:t>G</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1</a:t>
                </a:r>
                <a:endParaRPr kumimoji="1" lang="en-US" altLang="zh-CN" sz="2400" baseline="-25000" dirty="0" err="1">
                  <a:solidFill>
                    <a:srgbClr val="000000"/>
                  </a:solidFill>
                  <a:latin typeface="Times New Roman" panose="02020603050405020304" pitchFamily="18" charset="0"/>
                  <a:cs typeface="Times New Roman" panose="02020603050405020304" pitchFamily="18" charset="0"/>
                </a:endParaRPr>
              </a:p>
            </p:txBody>
          </p:sp>
        </p:grpSp>
        <p:sp>
          <p:nvSpPr>
            <p:cNvPr id="73" name="文本框 72"/>
            <p:cNvSpPr txBox="1"/>
            <p:nvPr/>
          </p:nvSpPr>
          <p:spPr>
            <a:xfrm>
              <a:off x="8245" y="1771"/>
              <a:ext cx="444" cy="483"/>
            </a:xfrm>
            <a:prstGeom prst="rect">
              <a:avLst/>
            </a:prstGeom>
            <a:noFill/>
          </p:spPr>
          <p:txBody>
            <a:bodyPr wrap="none" rtlCol="0">
              <a:spAutoFit/>
            </a:bodyPr>
            <a:lstStyle/>
            <a:p>
              <a:r>
                <a:rPr lang="en-US" altLang="zh-CN" sz="1400" b="1" dirty="0">
                  <a:solidFill>
                    <a:srgbClr val="000000"/>
                  </a:solidFill>
                </a:rPr>
                <a:t>0</a:t>
              </a:r>
              <a:endParaRPr lang="en-US" altLang="zh-CN" sz="1400" b="1" dirty="0">
                <a:solidFill>
                  <a:srgbClr val="000000"/>
                </a:solidFill>
              </a:endParaRPr>
            </a:p>
          </p:txBody>
        </p:sp>
        <p:sp>
          <p:nvSpPr>
            <p:cNvPr id="74" name="文本框 73"/>
            <p:cNvSpPr txBox="1"/>
            <p:nvPr/>
          </p:nvSpPr>
          <p:spPr>
            <a:xfrm>
              <a:off x="10513" y="1771"/>
              <a:ext cx="444" cy="483"/>
            </a:xfrm>
            <a:prstGeom prst="rect">
              <a:avLst/>
            </a:prstGeom>
            <a:noFill/>
          </p:spPr>
          <p:txBody>
            <a:bodyPr wrap="none" rtlCol="0">
              <a:spAutoFit/>
            </a:bodyPr>
            <a:lstStyle/>
            <a:p>
              <a:r>
                <a:rPr lang="en-US" altLang="zh-CN" sz="1400" b="1" dirty="0">
                  <a:solidFill>
                    <a:srgbClr val="000000"/>
                  </a:solidFill>
                </a:rPr>
                <a:t>1</a:t>
              </a:r>
              <a:endParaRPr lang="en-US" altLang="zh-CN" sz="1400" b="1" dirty="0">
                <a:solidFill>
                  <a:srgbClr val="000000"/>
                </a:solidFill>
              </a:endParaRPr>
            </a:p>
          </p:txBody>
        </p:sp>
        <p:sp>
          <p:nvSpPr>
            <p:cNvPr id="75" name="文本框 74"/>
            <p:cNvSpPr txBox="1"/>
            <p:nvPr/>
          </p:nvSpPr>
          <p:spPr>
            <a:xfrm>
              <a:off x="8245" y="3812"/>
              <a:ext cx="444" cy="483"/>
            </a:xfrm>
            <a:prstGeom prst="rect">
              <a:avLst/>
            </a:prstGeom>
            <a:noFill/>
          </p:spPr>
          <p:txBody>
            <a:bodyPr wrap="none" rtlCol="0">
              <a:spAutoFit/>
            </a:bodyPr>
            <a:lstStyle/>
            <a:p>
              <a:r>
                <a:rPr lang="en-US" altLang="zh-CN" sz="1400" b="1">
                  <a:solidFill>
                    <a:srgbClr val="000000"/>
                  </a:solidFill>
                </a:rPr>
                <a:t>2</a:t>
              </a:r>
              <a:endParaRPr lang="en-US" altLang="zh-CN" sz="1400" b="1" dirty="0">
                <a:solidFill>
                  <a:srgbClr val="000000"/>
                </a:solidFill>
              </a:endParaRPr>
            </a:p>
          </p:txBody>
        </p:sp>
        <p:sp>
          <p:nvSpPr>
            <p:cNvPr id="76" name="文本框 75"/>
            <p:cNvSpPr txBox="1"/>
            <p:nvPr/>
          </p:nvSpPr>
          <p:spPr>
            <a:xfrm>
              <a:off x="10507" y="3812"/>
              <a:ext cx="444" cy="483"/>
            </a:xfrm>
            <a:prstGeom prst="rect">
              <a:avLst/>
            </a:prstGeom>
            <a:noFill/>
          </p:spPr>
          <p:txBody>
            <a:bodyPr wrap="none" rtlCol="0">
              <a:spAutoFit/>
            </a:bodyPr>
            <a:lstStyle/>
            <a:p>
              <a:r>
                <a:rPr lang="en-US" altLang="zh-CN" sz="1400" b="1" dirty="0">
                  <a:solidFill>
                    <a:srgbClr val="000000"/>
                  </a:solidFill>
                </a:rPr>
                <a:t>3</a:t>
              </a:r>
              <a:endParaRPr lang="en-US" altLang="zh-CN" sz="1400" b="1" dirty="0">
                <a:solidFill>
                  <a:srgbClr val="000000"/>
                </a:solidFil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95" name="Text Box 127"/>
          <p:cNvSpPr txBox="1">
            <a:spLocks noChangeArrowheads="1"/>
          </p:cNvSpPr>
          <p:nvPr/>
        </p:nvSpPr>
        <p:spPr bwMode="auto">
          <a:xfrm>
            <a:off x="2917825" y="4552280"/>
            <a:ext cx="266001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accent1"/>
                </a:solidFill>
                <a:latin typeface="Times New Roman" panose="02020603050405020304" pitchFamily="18" charset="0"/>
                <a:cs typeface="Times New Roman" panose="02020603050405020304" pitchFamily="18" charset="0"/>
              </a:rPr>
              <a:t>Adjacency list of G</a:t>
            </a:r>
            <a:r>
              <a:rPr kumimoji="1" lang="en-US" altLang="zh-CN" sz="2400" baseline="-25000" dirty="0">
                <a:solidFill>
                  <a:schemeClr val="accent1"/>
                </a:solidFill>
                <a:latin typeface="Times New Roman" panose="02020603050405020304" pitchFamily="18" charset="0"/>
                <a:cs typeface="Times New Roman" panose="02020603050405020304" pitchFamily="18" charset="0"/>
              </a:rPr>
              <a:t>2</a:t>
            </a:r>
            <a:endParaRPr kumimoji="1" lang="en-US" altLang="zh-CN" sz="2400" baseline="-25000" dirty="0">
              <a:solidFill>
                <a:schemeClr val="accent1"/>
              </a:solidFill>
              <a:latin typeface="Times New Roman" panose="02020603050405020304" pitchFamily="18" charset="0"/>
              <a:cs typeface="Times New Roman" panose="02020603050405020304" pitchFamily="18" charset="0"/>
            </a:endParaRPr>
          </a:p>
        </p:txBody>
      </p:sp>
      <p:grpSp>
        <p:nvGrpSpPr>
          <p:cNvPr id="3" name="组合 2"/>
          <p:cNvGrpSpPr/>
          <p:nvPr/>
        </p:nvGrpSpPr>
        <p:grpSpPr>
          <a:xfrm>
            <a:off x="936625" y="1961895"/>
            <a:ext cx="6316474" cy="2359018"/>
            <a:chOff x="5463" y="6307"/>
            <a:chExt cx="8272" cy="2969"/>
          </a:xfrm>
        </p:grpSpPr>
        <p:grpSp>
          <p:nvGrpSpPr>
            <p:cNvPr id="5" name="组合 4"/>
            <p:cNvGrpSpPr/>
            <p:nvPr/>
          </p:nvGrpSpPr>
          <p:grpSpPr>
            <a:xfrm>
              <a:off x="6220" y="7499"/>
              <a:ext cx="7515" cy="579"/>
              <a:chOff x="2425700" y="4796308"/>
              <a:chExt cx="4772025" cy="367969"/>
            </a:xfrm>
          </p:grpSpPr>
          <p:grpSp>
            <p:nvGrpSpPr>
              <p:cNvPr id="58530" name="Group 162"/>
              <p:cNvGrpSpPr/>
              <p:nvPr/>
            </p:nvGrpSpPr>
            <p:grpSpPr bwMode="auto">
              <a:xfrm>
                <a:off x="2425700" y="4796308"/>
                <a:ext cx="915987" cy="360363"/>
                <a:chOff x="1338" y="2834"/>
                <a:chExt cx="577" cy="227"/>
              </a:xfrm>
            </p:grpSpPr>
            <p:sp>
              <p:nvSpPr>
                <p:cNvPr id="58395" name="Rectangle 27"/>
                <p:cNvSpPr>
                  <a:spLocks noChangeArrowheads="1"/>
                </p:cNvSpPr>
                <p:nvPr>
                  <p:custDataLst>
                    <p:tags r:id="rId1"/>
                  </p:custDataLst>
                </p:nvPr>
              </p:nvSpPr>
              <p:spPr bwMode="auto">
                <a:xfrm>
                  <a:off x="1338" y="2834"/>
                  <a:ext cx="577" cy="22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2</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8396" name="Line 28"/>
                <p:cNvSpPr>
                  <a:spLocks noChangeShapeType="1"/>
                </p:cNvSpPr>
                <p:nvPr>
                  <p:custDataLst>
                    <p:tags r:id="rId2"/>
                  </p:custDataLst>
                </p:nvPr>
              </p:nvSpPr>
              <p:spPr bwMode="auto">
                <a:xfrm>
                  <a:off x="1672" y="2834"/>
                  <a:ext cx="0" cy="22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58418" name="Rectangle 50"/>
              <p:cNvSpPr>
                <a:spLocks noChangeArrowheads="1"/>
              </p:cNvSpPr>
              <p:nvPr>
                <p:custDataLst>
                  <p:tags r:id="rId3"/>
                </p:custDataLst>
              </p:nvPr>
            </p:nvSpPr>
            <p:spPr bwMode="auto">
              <a:xfrm>
                <a:off x="3856038" y="4796308"/>
                <a:ext cx="769937" cy="360363"/>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dk1"/>
                    </a:solidFill>
                    <a:latin typeface="Times New Roman" panose="02020603050405020304" pitchFamily="18" charset="0"/>
                    <a:cs typeface="Times New Roman" panose="02020603050405020304" pitchFamily="18" charset="0"/>
                  </a:rPr>
                  <a:t>4</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58419" name="Line 51"/>
              <p:cNvSpPr>
                <a:spLocks noChangeShapeType="1"/>
              </p:cNvSpPr>
              <p:nvPr>
                <p:custDataLst>
                  <p:tags r:id="rId4"/>
                </p:custDataLst>
              </p:nvPr>
            </p:nvSpPr>
            <p:spPr bwMode="auto">
              <a:xfrm>
                <a:off x="4241800" y="4796308"/>
                <a:ext cx="0" cy="3556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56" name="Rectangle 88"/>
              <p:cNvSpPr>
                <a:spLocks noChangeArrowheads="1"/>
              </p:cNvSpPr>
              <p:nvPr>
                <p:custDataLst>
                  <p:tags r:id="rId5"/>
                </p:custDataLst>
              </p:nvPr>
            </p:nvSpPr>
            <p:spPr bwMode="auto">
              <a:xfrm>
                <a:off x="5140325" y="4796308"/>
                <a:ext cx="771525" cy="360363"/>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3</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457" name="Line 89"/>
              <p:cNvSpPr>
                <a:spLocks noChangeShapeType="1"/>
              </p:cNvSpPr>
              <p:nvPr>
                <p:custDataLst>
                  <p:tags r:id="rId6"/>
                </p:custDataLst>
              </p:nvPr>
            </p:nvSpPr>
            <p:spPr bwMode="auto">
              <a:xfrm>
                <a:off x="5526088" y="4796308"/>
                <a:ext cx="0" cy="3556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75" name="Rectangle 107"/>
              <p:cNvSpPr>
                <a:spLocks noChangeArrowheads="1"/>
              </p:cNvSpPr>
              <p:nvPr>
                <p:custDataLst>
                  <p:tags r:id="rId7"/>
                </p:custDataLst>
              </p:nvPr>
            </p:nvSpPr>
            <p:spPr bwMode="auto">
              <a:xfrm>
                <a:off x="6426200" y="4796308"/>
                <a:ext cx="771525" cy="360363"/>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1</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476" name="Line 108"/>
              <p:cNvSpPr>
                <a:spLocks noChangeShapeType="1"/>
              </p:cNvSpPr>
              <p:nvPr>
                <p:custDataLst>
                  <p:tags r:id="rId8"/>
                </p:custDataLst>
              </p:nvPr>
            </p:nvSpPr>
            <p:spPr bwMode="auto">
              <a:xfrm>
                <a:off x="6811963" y="4796308"/>
                <a:ext cx="0" cy="3571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78" name="Text Box 110"/>
              <p:cNvSpPr txBox="1">
                <a:spLocks noChangeArrowheads="1"/>
              </p:cNvSpPr>
              <p:nvPr>
                <p:custDataLst>
                  <p:tags r:id="rId9"/>
                </p:custDataLst>
              </p:nvPr>
            </p:nvSpPr>
            <p:spPr bwMode="auto">
              <a:xfrm>
                <a:off x="6818313" y="4796308"/>
                <a:ext cx="325755" cy="36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480" name="Line 112"/>
              <p:cNvSpPr>
                <a:spLocks noChangeShapeType="1"/>
              </p:cNvSpPr>
              <p:nvPr>
                <p:custDataLst>
                  <p:tags r:id="rId10"/>
                </p:custDataLst>
              </p:nvPr>
            </p:nvSpPr>
            <p:spPr bwMode="auto">
              <a:xfrm>
                <a:off x="3127375" y="4974108"/>
                <a:ext cx="70802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86" name="Line 118"/>
              <p:cNvSpPr>
                <a:spLocks noChangeShapeType="1"/>
              </p:cNvSpPr>
              <p:nvPr>
                <p:custDataLst>
                  <p:tags r:id="rId11"/>
                </p:custDataLst>
              </p:nvPr>
            </p:nvSpPr>
            <p:spPr bwMode="auto">
              <a:xfrm>
                <a:off x="4413250" y="4974108"/>
                <a:ext cx="70802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90" name="Line 122"/>
              <p:cNvSpPr>
                <a:spLocks noChangeShapeType="1"/>
              </p:cNvSpPr>
              <p:nvPr>
                <p:custDataLst>
                  <p:tags r:id="rId12"/>
                </p:custDataLst>
              </p:nvPr>
            </p:nvSpPr>
            <p:spPr bwMode="auto">
              <a:xfrm>
                <a:off x="5699125" y="4974108"/>
                <a:ext cx="706437"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grpSp>
          <p:nvGrpSpPr>
            <p:cNvPr id="2" name="组合 1"/>
            <p:cNvGrpSpPr/>
            <p:nvPr/>
          </p:nvGrpSpPr>
          <p:grpSpPr>
            <a:xfrm>
              <a:off x="6220" y="6307"/>
              <a:ext cx="5490" cy="579"/>
              <a:chOff x="2425700" y="3936752"/>
              <a:chExt cx="3486150" cy="367969"/>
            </a:xfrm>
          </p:grpSpPr>
          <p:sp>
            <p:nvSpPr>
              <p:cNvPr id="58376" name="Rectangle 8"/>
              <p:cNvSpPr>
                <a:spLocks noChangeArrowheads="1"/>
              </p:cNvSpPr>
              <p:nvPr>
                <p:custDataLst>
                  <p:tags r:id="rId13"/>
                </p:custDataLst>
              </p:nvPr>
            </p:nvSpPr>
            <p:spPr bwMode="auto">
              <a:xfrm>
                <a:off x="2425700" y="3936752"/>
                <a:ext cx="915987" cy="360363"/>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0</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8377" name="Line 9"/>
              <p:cNvSpPr>
                <a:spLocks noChangeShapeType="1"/>
              </p:cNvSpPr>
              <p:nvPr>
                <p:custDataLst>
                  <p:tags r:id="rId14"/>
                </p:custDataLst>
              </p:nvPr>
            </p:nvSpPr>
            <p:spPr bwMode="auto">
              <a:xfrm>
                <a:off x="2955925" y="3936752"/>
                <a:ext cx="0" cy="360363"/>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05" name="Rectangle 37"/>
              <p:cNvSpPr>
                <a:spLocks noChangeArrowheads="1"/>
              </p:cNvSpPr>
              <p:nvPr>
                <p:custDataLst>
                  <p:tags r:id="rId15"/>
                </p:custDataLst>
              </p:nvPr>
            </p:nvSpPr>
            <p:spPr bwMode="auto">
              <a:xfrm>
                <a:off x="3856038" y="3936752"/>
                <a:ext cx="769937" cy="360363"/>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dk1"/>
                    </a:solidFill>
                    <a:latin typeface="Times New Roman" panose="02020603050405020304" pitchFamily="18" charset="0"/>
                    <a:cs typeface="Times New Roman" panose="02020603050405020304" pitchFamily="18" charset="0"/>
                  </a:rPr>
                  <a:t>3</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58406" name="Line 38"/>
              <p:cNvSpPr>
                <a:spLocks noChangeShapeType="1"/>
              </p:cNvSpPr>
              <p:nvPr>
                <p:custDataLst>
                  <p:tags r:id="rId16"/>
                </p:custDataLst>
              </p:nvPr>
            </p:nvSpPr>
            <p:spPr bwMode="auto">
              <a:xfrm>
                <a:off x="4241800" y="3936752"/>
                <a:ext cx="0" cy="35242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43" name="Rectangle 75"/>
              <p:cNvSpPr>
                <a:spLocks noChangeArrowheads="1"/>
              </p:cNvSpPr>
              <p:nvPr>
                <p:custDataLst>
                  <p:tags r:id="rId17"/>
                </p:custDataLst>
              </p:nvPr>
            </p:nvSpPr>
            <p:spPr bwMode="auto">
              <a:xfrm>
                <a:off x="5140325" y="3936752"/>
                <a:ext cx="771525" cy="360363"/>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1</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444" name="Line 76"/>
              <p:cNvSpPr>
                <a:spLocks noChangeShapeType="1"/>
              </p:cNvSpPr>
              <p:nvPr>
                <p:custDataLst>
                  <p:tags r:id="rId18"/>
                </p:custDataLst>
              </p:nvPr>
            </p:nvSpPr>
            <p:spPr bwMode="auto">
              <a:xfrm>
                <a:off x="5526088" y="3936752"/>
                <a:ext cx="0" cy="35242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79" name="Line 111"/>
              <p:cNvSpPr>
                <a:spLocks noChangeShapeType="1"/>
              </p:cNvSpPr>
              <p:nvPr>
                <p:custDataLst>
                  <p:tags r:id="rId19"/>
                </p:custDataLst>
              </p:nvPr>
            </p:nvSpPr>
            <p:spPr bwMode="auto">
              <a:xfrm>
                <a:off x="3127375" y="4112964"/>
                <a:ext cx="70802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84" name="Line 116"/>
              <p:cNvSpPr>
                <a:spLocks noChangeShapeType="1"/>
              </p:cNvSpPr>
              <p:nvPr>
                <p:custDataLst>
                  <p:tags r:id="rId20"/>
                </p:custDataLst>
              </p:nvPr>
            </p:nvSpPr>
            <p:spPr bwMode="auto">
              <a:xfrm>
                <a:off x="4413250" y="4112964"/>
                <a:ext cx="70802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91" name="Text Box 123"/>
              <p:cNvSpPr txBox="1">
                <a:spLocks noChangeArrowheads="1"/>
              </p:cNvSpPr>
              <p:nvPr>
                <p:custDataLst>
                  <p:tags r:id="rId21"/>
                </p:custDataLst>
              </p:nvPr>
            </p:nvSpPr>
            <p:spPr bwMode="auto">
              <a:xfrm>
                <a:off x="5538788" y="3936752"/>
                <a:ext cx="327025" cy="36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6220" y="8094"/>
              <a:ext cx="5490" cy="579"/>
              <a:chOff x="2425700" y="5229696"/>
              <a:chExt cx="3486150" cy="367969"/>
            </a:xfrm>
          </p:grpSpPr>
          <p:sp>
            <p:nvSpPr>
              <p:cNvPr id="58382" name="Rectangle 14"/>
              <p:cNvSpPr>
                <a:spLocks noChangeArrowheads="1"/>
              </p:cNvSpPr>
              <p:nvPr>
                <p:custDataLst>
                  <p:tags r:id="rId22"/>
                </p:custDataLst>
              </p:nvPr>
            </p:nvSpPr>
            <p:spPr bwMode="auto">
              <a:xfrm>
                <a:off x="3856038" y="5229696"/>
                <a:ext cx="769937" cy="360363"/>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dk1"/>
                    </a:solidFill>
                    <a:latin typeface="Times New Roman" panose="02020603050405020304" pitchFamily="18" charset="0"/>
                    <a:cs typeface="Times New Roman" panose="02020603050405020304" pitchFamily="18" charset="0"/>
                  </a:rPr>
                  <a:t>2</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58383" name="Line 15"/>
              <p:cNvSpPr>
                <a:spLocks noChangeShapeType="1"/>
              </p:cNvSpPr>
              <p:nvPr>
                <p:custDataLst>
                  <p:tags r:id="rId23"/>
                </p:custDataLst>
              </p:nvPr>
            </p:nvSpPr>
            <p:spPr bwMode="auto">
              <a:xfrm>
                <a:off x="4241800" y="5229696"/>
                <a:ext cx="0" cy="3556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nvGrpSpPr>
              <p:cNvPr id="58529" name="Group 161"/>
              <p:cNvGrpSpPr/>
              <p:nvPr/>
            </p:nvGrpSpPr>
            <p:grpSpPr bwMode="auto">
              <a:xfrm>
                <a:off x="2425700" y="5229696"/>
                <a:ext cx="915987" cy="360363"/>
                <a:chOff x="1338" y="3103"/>
                <a:chExt cx="577" cy="227"/>
              </a:xfrm>
            </p:grpSpPr>
            <p:sp>
              <p:nvSpPr>
                <p:cNvPr id="58400" name="Rectangle 32"/>
                <p:cNvSpPr>
                  <a:spLocks noChangeArrowheads="1"/>
                </p:cNvSpPr>
                <p:nvPr>
                  <p:custDataLst>
                    <p:tags r:id="rId24"/>
                  </p:custDataLst>
                </p:nvPr>
              </p:nvSpPr>
              <p:spPr bwMode="auto">
                <a:xfrm>
                  <a:off x="1338" y="3103"/>
                  <a:ext cx="577" cy="22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3</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8401" name="Line 33"/>
                <p:cNvSpPr>
                  <a:spLocks noChangeShapeType="1"/>
                </p:cNvSpPr>
                <p:nvPr>
                  <p:custDataLst>
                    <p:tags r:id="rId25"/>
                  </p:custDataLst>
                </p:nvPr>
              </p:nvSpPr>
              <p:spPr bwMode="auto">
                <a:xfrm>
                  <a:off x="1672" y="3103"/>
                  <a:ext cx="0" cy="22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58437" name="Rectangle 69"/>
              <p:cNvSpPr>
                <a:spLocks noChangeArrowheads="1"/>
              </p:cNvSpPr>
              <p:nvPr>
                <p:custDataLst>
                  <p:tags r:id="rId26"/>
                </p:custDataLst>
              </p:nvPr>
            </p:nvSpPr>
            <p:spPr bwMode="auto">
              <a:xfrm>
                <a:off x="5140325" y="5229696"/>
                <a:ext cx="771525" cy="3556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0</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438" name="Line 70"/>
              <p:cNvSpPr>
                <a:spLocks noChangeShapeType="1"/>
              </p:cNvSpPr>
              <p:nvPr>
                <p:custDataLst>
                  <p:tags r:id="rId27"/>
                </p:custDataLst>
              </p:nvPr>
            </p:nvSpPr>
            <p:spPr bwMode="auto">
              <a:xfrm>
                <a:off x="5526088" y="5229696"/>
                <a:ext cx="0" cy="3556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82" name="Line 114"/>
              <p:cNvSpPr>
                <a:spLocks noChangeShapeType="1"/>
              </p:cNvSpPr>
              <p:nvPr>
                <p:custDataLst>
                  <p:tags r:id="rId28"/>
                </p:custDataLst>
              </p:nvPr>
            </p:nvSpPr>
            <p:spPr bwMode="auto">
              <a:xfrm>
                <a:off x="3127375" y="5407496"/>
                <a:ext cx="70802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87" name="Line 119"/>
              <p:cNvSpPr>
                <a:spLocks noChangeShapeType="1"/>
              </p:cNvSpPr>
              <p:nvPr>
                <p:custDataLst>
                  <p:tags r:id="rId29"/>
                </p:custDataLst>
              </p:nvPr>
            </p:nvSpPr>
            <p:spPr bwMode="auto">
              <a:xfrm>
                <a:off x="4413250" y="5407496"/>
                <a:ext cx="70802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92" name="Text Box 124"/>
              <p:cNvSpPr txBox="1">
                <a:spLocks noChangeArrowheads="1"/>
              </p:cNvSpPr>
              <p:nvPr>
                <p:custDataLst>
                  <p:tags r:id="rId30"/>
                </p:custDataLst>
              </p:nvPr>
            </p:nvSpPr>
            <p:spPr bwMode="auto">
              <a:xfrm>
                <a:off x="5538788" y="5229696"/>
                <a:ext cx="325755" cy="36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grpSp>
        <p:grpSp>
          <p:nvGrpSpPr>
            <p:cNvPr id="7" name="组合 6"/>
            <p:cNvGrpSpPr/>
            <p:nvPr/>
          </p:nvGrpSpPr>
          <p:grpSpPr>
            <a:xfrm>
              <a:off x="6220" y="8689"/>
              <a:ext cx="5490" cy="587"/>
              <a:chOff x="2425700" y="5631333"/>
              <a:chExt cx="3486150" cy="372732"/>
            </a:xfrm>
          </p:grpSpPr>
          <p:grpSp>
            <p:nvGrpSpPr>
              <p:cNvPr id="58528" name="Group 160"/>
              <p:cNvGrpSpPr/>
              <p:nvPr/>
            </p:nvGrpSpPr>
            <p:grpSpPr bwMode="auto">
              <a:xfrm>
                <a:off x="2425700" y="5631333"/>
                <a:ext cx="915987" cy="360363"/>
                <a:chOff x="1338" y="3398"/>
                <a:chExt cx="577" cy="227"/>
              </a:xfrm>
            </p:grpSpPr>
            <p:sp>
              <p:nvSpPr>
                <p:cNvPr id="58424" name="Rectangle 56"/>
                <p:cNvSpPr>
                  <a:spLocks noChangeArrowheads="1"/>
                </p:cNvSpPr>
                <p:nvPr>
                  <p:custDataLst>
                    <p:tags r:id="rId31"/>
                  </p:custDataLst>
                </p:nvPr>
              </p:nvSpPr>
              <p:spPr bwMode="auto">
                <a:xfrm>
                  <a:off x="1338" y="3398"/>
                  <a:ext cx="577" cy="22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4</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8425" name="Line 57"/>
                <p:cNvSpPr>
                  <a:spLocks noChangeShapeType="1"/>
                </p:cNvSpPr>
                <p:nvPr>
                  <p:custDataLst>
                    <p:tags r:id="rId32"/>
                  </p:custDataLst>
                </p:nvPr>
              </p:nvSpPr>
              <p:spPr bwMode="auto">
                <a:xfrm>
                  <a:off x="1672" y="3398"/>
                  <a:ext cx="0" cy="22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58430" name="Rectangle 62"/>
              <p:cNvSpPr>
                <a:spLocks noChangeArrowheads="1"/>
              </p:cNvSpPr>
              <p:nvPr>
                <p:custDataLst>
                  <p:tags r:id="rId33"/>
                </p:custDataLst>
              </p:nvPr>
            </p:nvSpPr>
            <p:spPr bwMode="auto">
              <a:xfrm>
                <a:off x="3856038" y="5636096"/>
                <a:ext cx="769937" cy="355600"/>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dk1"/>
                    </a:solidFill>
                    <a:latin typeface="Times New Roman" panose="02020603050405020304" pitchFamily="18" charset="0"/>
                    <a:cs typeface="Times New Roman" panose="02020603050405020304" pitchFamily="18" charset="0"/>
                  </a:rPr>
                  <a:t>2</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58431" name="Line 63"/>
              <p:cNvSpPr>
                <a:spLocks noChangeShapeType="1"/>
              </p:cNvSpPr>
              <p:nvPr>
                <p:custDataLst>
                  <p:tags r:id="rId34"/>
                </p:custDataLst>
              </p:nvPr>
            </p:nvSpPr>
            <p:spPr bwMode="auto">
              <a:xfrm>
                <a:off x="4241800" y="5636096"/>
                <a:ext cx="0" cy="3556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63" name="Rectangle 95"/>
              <p:cNvSpPr>
                <a:spLocks noChangeArrowheads="1"/>
              </p:cNvSpPr>
              <p:nvPr>
                <p:custDataLst>
                  <p:tags r:id="rId35"/>
                </p:custDataLst>
              </p:nvPr>
            </p:nvSpPr>
            <p:spPr bwMode="auto">
              <a:xfrm>
                <a:off x="5140325" y="5636096"/>
                <a:ext cx="771525" cy="360363"/>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dk1"/>
                    </a:solidFill>
                    <a:latin typeface="Times New Roman" panose="02020603050405020304" pitchFamily="18" charset="0"/>
                    <a:cs typeface="Times New Roman" panose="02020603050405020304" pitchFamily="18" charset="0"/>
                  </a:rPr>
                  <a:t>1</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58464" name="Line 96"/>
              <p:cNvSpPr>
                <a:spLocks noChangeShapeType="1"/>
              </p:cNvSpPr>
              <p:nvPr>
                <p:custDataLst>
                  <p:tags r:id="rId36"/>
                </p:custDataLst>
              </p:nvPr>
            </p:nvSpPr>
            <p:spPr bwMode="auto">
              <a:xfrm>
                <a:off x="5526088" y="5636096"/>
                <a:ext cx="0" cy="354013"/>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83" name="Line 115"/>
              <p:cNvSpPr>
                <a:spLocks noChangeShapeType="1"/>
              </p:cNvSpPr>
              <p:nvPr>
                <p:custDataLst>
                  <p:tags r:id="rId37"/>
                </p:custDataLst>
              </p:nvPr>
            </p:nvSpPr>
            <p:spPr bwMode="auto">
              <a:xfrm>
                <a:off x="3127375" y="5813896"/>
                <a:ext cx="70802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88" name="Line 120"/>
              <p:cNvSpPr>
                <a:spLocks noChangeShapeType="1"/>
              </p:cNvSpPr>
              <p:nvPr>
                <p:custDataLst>
                  <p:tags r:id="rId38"/>
                </p:custDataLst>
              </p:nvPr>
            </p:nvSpPr>
            <p:spPr bwMode="auto">
              <a:xfrm>
                <a:off x="4413250" y="5813896"/>
                <a:ext cx="70802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93" name="Text Box 125"/>
              <p:cNvSpPr txBox="1">
                <a:spLocks noChangeArrowheads="1"/>
              </p:cNvSpPr>
              <p:nvPr>
                <p:custDataLst>
                  <p:tags r:id="rId39"/>
                </p:custDataLst>
              </p:nvPr>
            </p:nvSpPr>
            <p:spPr bwMode="auto">
              <a:xfrm>
                <a:off x="5538788" y="5636096"/>
                <a:ext cx="325755" cy="36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grpSp>
        <p:grpSp>
          <p:nvGrpSpPr>
            <p:cNvPr id="4" name="组合 3"/>
            <p:cNvGrpSpPr/>
            <p:nvPr/>
          </p:nvGrpSpPr>
          <p:grpSpPr>
            <a:xfrm>
              <a:off x="6220" y="6902"/>
              <a:ext cx="7515" cy="582"/>
              <a:chOff x="2425700" y="4384427"/>
              <a:chExt cx="4772025" cy="369556"/>
            </a:xfrm>
          </p:grpSpPr>
          <p:grpSp>
            <p:nvGrpSpPr>
              <p:cNvPr id="58531" name="Group 163"/>
              <p:cNvGrpSpPr/>
              <p:nvPr/>
            </p:nvGrpSpPr>
            <p:grpSpPr bwMode="auto">
              <a:xfrm>
                <a:off x="2425700" y="4384427"/>
                <a:ext cx="915987" cy="360363"/>
                <a:chOff x="1338" y="2574"/>
                <a:chExt cx="577" cy="227"/>
              </a:xfrm>
            </p:grpSpPr>
            <p:sp>
              <p:nvSpPr>
                <p:cNvPr id="58389" name="Rectangle 21"/>
                <p:cNvSpPr>
                  <a:spLocks noChangeArrowheads="1"/>
                </p:cNvSpPr>
                <p:nvPr>
                  <p:custDataLst>
                    <p:tags r:id="rId40"/>
                  </p:custDataLst>
                </p:nvPr>
              </p:nvSpPr>
              <p:spPr bwMode="auto">
                <a:xfrm>
                  <a:off x="1338" y="2574"/>
                  <a:ext cx="577" cy="22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1</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8390" name="Line 22"/>
                <p:cNvSpPr>
                  <a:spLocks noChangeShapeType="1"/>
                </p:cNvSpPr>
                <p:nvPr>
                  <p:custDataLst>
                    <p:tags r:id="rId41"/>
                  </p:custDataLst>
                </p:nvPr>
              </p:nvSpPr>
              <p:spPr bwMode="auto">
                <a:xfrm>
                  <a:off x="1672" y="2574"/>
                  <a:ext cx="0" cy="22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58411" name="Rectangle 43"/>
              <p:cNvSpPr>
                <a:spLocks noChangeArrowheads="1"/>
              </p:cNvSpPr>
              <p:nvPr>
                <p:custDataLst>
                  <p:tags r:id="rId42"/>
                </p:custDataLst>
              </p:nvPr>
            </p:nvSpPr>
            <p:spPr bwMode="auto">
              <a:xfrm>
                <a:off x="3856038" y="4384427"/>
                <a:ext cx="769937" cy="360363"/>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dk1"/>
                    </a:solidFill>
                    <a:latin typeface="Times New Roman" panose="02020603050405020304" pitchFamily="18" charset="0"/>
                    <a:cs typeface="Times New Roman" panose="02020603050405020304" pitchFamily="18" charset="0"/>
                  </a:rPr>
                  <a:t>4</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58412" name="Line 44"/>
              <p:cNvSpPr>
                <a:spLocks noChangeShapeType="1"/>
              </p:cNvSpPr>
              <p:nvPr>
                <p:custDataLst>
                  <p:tags r:id="rId43"/>
                </p:custDataLst>
              </p:nvPr>
            </p:nvSpPr>
            <p:spPr bwMode="auto">
              <a:xfrm>
                <a:off x="4241800" y="4384427"/>
                <a:ext cx="0" cy="354013"/>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49" name="Rectangle 81"/>
              <p:cNvSpPr>
                <a:spLocks noChangeArrowheads="1"/>
              </p:cNvSpPr>
              <p:nvPr>
                <p:custDataLst>
                  <p:tags r:id="rId44"/>
                </p:custDataLst>
              </p:nvPr>
            </p:nvSpPr>
            <p:spPr bwMode="auto">
              <a:xfrm>
                <a:off x="5140325" y="4384427"/>
                <a:ext cx="771525" cy="360363"/>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solidFill>
                      <a:schemeClr val="dk1"/>
                    </a:solidFill>
                    <a:latin typeface="Times New Roman" panose="02020603050405020304" pitchFamily="18" charset="0"/>
                    <a:cs typeface="Times New Roman" panose="02020603050405020304" pitchFamily="18" charset="0"/>
                  </a:rPr>
                  <a:t>2</a:t>
                </a:r>
                <a:endParaRPr kumimoji="1" lang="en-US" altLang="zh-CN" sz="2400">
                  <a:solidFill>
                    <a:schemeClr val="dk1"/>
                  </a:solidFill>
                  <a:latin typeface="Times New Roman" panose="02020603050405020304" pitchFamily="18" charset="0"/>
                  <a:cs typeface="Times New Roman" panose="02020603050405020304" pitchFamily="18" charset="0"/>
                </a:endParaRPr>
              </a:p>
            </p:txBody>
          </p:sp>
          <p:sp>
            <p:nvSpPr>
              <p:cNvPr id="58450" name="Line 82"/>
              <p:cNvSpPr>
                <a:spLocks noChangeShapeType="1"/>
              </p:cNvSpPr>
              <p:nvPr>
                <p:custDataLst>
                  <p:tags r:id="rId45"/>
                </p:custDataLst>
              </p:nvPr>
            </p:nvSpPr>
            <p:spPr bwMode="auto">
              <a:xfrm>
                <a:off x="5526088" y="4384427"/>
                <a:ext cx="0" cy="354013"/>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69" name="Rectangle 101"/>
              <p:cNvSpPr>
                <a:spLocks noChangeArrowheads="1"/>
              </p:cNvSpPr>
              <p:nvPr>
                <p:custDataLst>
                  <p:tags r:id="rId46"/>
                </p:custDataLst>
              </p:nvPr>
            </p:nvSpPr>
            <p:spPr bwMode="auto">
              <a:xfrm>
                <a:off x="6426200" y="4386014"/>
                <a:ext cx="771525" cy="360363"/>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0</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470" name="Line 102"/>
              <p:cNvSpPr>
                <a:spLocks noChangeShapeType="1"/>
              </p:cNvSpPr>
              <p:nvPr>
                <p:custDataLst>
                  <p:tags r:id="rId47"/>
                </p:custDataLst>
              </p:nvPr>
            </p:nvSpPr>
            <p:spPr bwMode="auto">
              <a:xfrm>
                <a:off x="6811963" y="4386014"/>
                <a:ext cx="0" cy="35083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81" name="Line 113"/>
              <p:cNvSpPr>
                <a:spLocks noChangeShapeType="1"/>
              </p:cNvSpPr>
              <p:nvPr>
                <p:custDataLst>
                  <p:tags r:id="rId48"/>
                </p:custDataLst>
              </p:nvPr>
            </p:nvSpPr>
            <p:spPr bwMode="auto">
              <a:xfrm>
                <a:off x="3127375" y="4560639"/>
                <a:ext cx="70802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85" name="Line 117"/>
              <p:cNvSpPr>
                <a:spLocks noChangeShapeType="1"/>
              </p:cNvSpPr>
              <p:nvPr>
                <p:custDataLst>
                  <p:tags r:id="rId49"/>
                </p:custDataLst>
              </p:nvPr>
            </p:nvSpPr>
            <p:spPr bwMode="auto">
              <a:xfrm>
                <a:off x="4413250" y="4560639"/>
                <a:ext cx="708025"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89" name="Line 121"/>
              <p:cNvSpPr>
                <a:spLocks noChangeShapeType="1"/>
              </p:cNvSpPr>
              <p:nvPr>
                <p:custDataLst>
                  <p:tags r:id="rId50"/>
                </p:custDataLst>
              </p:nvPr>
            </p:nvSpPr>
            <p:spPr bwMode="auto">
              <a:xfrm>
                <a:off x="5699125" y="4560639"/>
                <a:ext cx="706437" cy="0"/>
              </a:xfrm>
              <a:prstGeom prst="line">
                <a:avLst/>
              </a:prstGeom>
              <a:noFill/>
              <a:ln w="952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94" name="Text Box 126"/>
              <p:cNvSpPr txBox="1">
                <a:spLocks noChangeArrowheads="1"/>
              </p:cNvSpPr>
              <p:nvPr>
                <p:custDataLst>
                  <p:tags r:id="rId51"/>
                </p:custDataLst>
              </p:nvPr>
            </p:nvSpPr>
            <p:spPr bwMode="auto">
              <a:xfrm>
                <a:off x="6818313" y="4386014"/>
                <a:ext cx="325755" cy="36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grpSp>
        <p:sp>
          <p:nvSpPr>
            <p:cNvPr id="58497" name="Text Box 129"/>
            <p:cNvSpPr txBox="1">
              <a:spLocks noChangeArrowheads="1"/>
            </p:cNvSpPr>
            <p:nvPr>
              <p:custDataLst>
                <p:tags r:id="rId52"/>
              </p:custDataLst>
            </p:nvPr>
          </p:nvSpPr>
          <p:spPr bwMode="auto">
            <a:xfrm>
              <a:off x="5463" y="6307"/>
              <a:ext cx="528" cy="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0</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498" name="Text Box 130"/>
            <p:cNvSpPr txBox="1">
              <a:spLocks noChangeArrowheads="1"/>
            </p:cNvSpPr>
            <p:nvPr>
              <p:custDataLst>
                <p:tags r:id="rId53"/>
              </p:custDataLst>
            </p:nvPr>
          </p:nvSpPr>
          <p:spPr bwMode="auto">
            <a:xfrm>
              <a:off x="5463" y="6905"/>
              <a:ext cx="528" cy="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1</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499" name="Text Box 131"/>
            <p:cNvSpPr txBox="1">
              <a:spLocks noChangeArrowheads="1"/>
            </p:cNvSpPr>
            <p:nvPr>
              <p:custDataLst>
                <p:tags r:id="rId54"/>
              </p:custDataLst>
            </p:nvPr>
          </p:nvSpPr>
          <p:spPr bwMode="auto">
            <a:xfrm>
              <a:off x="5463" y="7502"/>
              <a:ext cx="528" cy="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2</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500" name="Text Box 132"/>
            <p:cNvSpPr txBox="1">
              <a:spLocks noChangeArrowheads="1"/>
            </p:cNvSpPr>
            <p:nvPr>
              <p:custDataLst>
                <p:tags r:id="rId55"/>
              </p:custDataLst>
            </p:nvPr>
          </p:nvSpPr>
          <p:spPr bwMode="auto">
            <a:xfrm>
              <a:off x="5463" y="8099"/>
              <a:ext cx="528" cy="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3</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505" name="Text Box 137"/>
            <p:cNvSpPr txBox="1">
              <a:spLocks noChangeArrowheads="1"/>
            </p:cNvSpPr>
            <p:nvPr>
              <p:custDataLst>
                <p:tags r:id="rId56"/>
              </p:custDataLst>
            </p:nvPr>
          </p:nvSpPr>
          <p:spPr bwMode="auto">
            <a:xfrm>
              <a:off x="5463" y="8697"/>
              <a:ext cx="528" cy="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4</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grpSp>
      <p:sp>
        <p:nvSpPr>
          <p:cNvPr id="58520" name="Rectangle 152"/>
          <p:cNvSpPr>
            <a:spLocks noChangeArrowheads="1"/>
          </p:cNvSpPr>
          <p:nvPr>
            <p:custDataLst>
              <p:tags r:id="rId57"/>
            </p:custDataLst>
          </p:nvPr>
        </p:nvSpPr>
        <p:spPr bwMode="auto">
          <a:xfrm>
            <a:off x="726440" y="280670"/>
            <a:ext cx="5878830"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square">
            <a:spAutoFit/>
          </a:bodyPr>
          <a:lstStyle/>
          <a:p>
            <a:r>
              <a:rPr kumimoji="1" lang="en-US" altLang="zh-CN" sz="2400" dirty="0">
                <a:solidFill>
                  <a:srgbClr val="000000"/>
                </a:solidFill>
              </a:rPr>
              <a:t>Adjacency list of undirected graph</a:t>
            </a:r>
            <a:endParaRPr kumimoji="1" lang="en-US" altLang="zh-CN" sz="2400" b="1" dirty="0">
              <a:solidFill>
                <a:srgbClr val="000000"/>
              </a:solidFill>
            </a:endParaRPr>
          </a:p>
        </p:txBody>
      </p:sp>
      <p:grpSp>
        <p:nvGrpSpPr>
          <p:cNvPr id="85" name="组合 84"/>
          <p:cNvGrpSpPr/>
          <p:nvPr/>
        </p:nvGrpSpPr>
        <p:grpSpPr>
          <a:xfrm>
            <a:off x="8293735" y="1782182"/>
            <a:ext cx="2701925" cy="2682751"/>
            <a:chOff x="6030292" y="312911"/>
            <a:chExt cx="2701925" cy="2682751"/>
          </a:xfrm>
        </p:grpSpPr>
        <p:grpSp>
          <p:nvGrpSpPr>
            <p:cNvPr id="86" name="Group 153"/>
            <p:cNvGrpSpPr/>
            <p:nvPr/>
          </p:nvGrpSpPr>
          <p:grpSpPr bwMode="auto">
            <a:xfrm>
              <a:off x="6030292" y="360412"/>
              <a:ext cx="2701925" cy="2635250"/>
              <a:chOff x="2028" y="371"/>
              <a:chExt cx="1702" cy="1660"/>
            </a:xfrm>
          </p:grpSpPr>
          <p:grpSp>
            <p:nvGrpSpPr>
              <p:cNvPr id="92" name="Group 139"/>
              <p:cNvGrpSpPr/>
              <p:nvPr/>
            </p:nvGrpSpPr>
            <p:grpSpPr bwMode="auto">
              <a:xfrm>
                <a:off x="2232" y="371"/>
                <a:ext cx="1296" cy="1200"/>
                <a:chOff x="2592" y="1968"/>
                <a:chExt cx="1296" cy="1200"/>
              </a:xfrm>
            </p:grpSpPr>
            <p:sp>
              <p:nvSpPr>
                <p:cNvPr id="94" name="Oval 140"/>
                <p:cNvSpPr>
                  <a:spLocks noChangeArrowheads="1"/>
                </p:cNvSpPr>
                <p:nvPr>
                  <p:custDataLst>
                    <p:tags r:id="rId58"/>
                  </p:custDataLst>
                </p:nvPr>
              </p:nvSpPr>
              <p:spPr bwMode="auto">
                <a:xfrm>
                  <a:off x="2592" y="1968"/>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0</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95" name="Oval 141"/>
                <p:cNvSpPr>
                  <a:spLocks noChangeArrowheads="1"/>
                </p:cNvSpPr>
                <p:nvPr>
                  <p:custDataLst>
                    <p:tags r:id="rId59"/>
                  </p:custDataLst>
                </p:nvPr>
              </p:nvSpPr>
              <p:spPr bwMode="auto">
                <a:xfrm>
                  <a:off x="3504" y="1968"/>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1</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96" name="Oval 142"/>
                <p:cNvSpPr>
                  <a:spLocks noChangeArrowheads="1"/>
                </p:cNvSpPr>
                <p:nvPr>
                  <p:custDataLst>
                    <p:tags r:id="rId60"/>
                  </p:custDataLst>
                </p:nvPr>
              </p:nvSpPr>
              <p:spPr bwMode="auto">
                <a:xfrm>
                  <a:off x="2592" y="2784"/>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3</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97" name="Oval 143"/>
                <p:cNvSpPr>
                  <a:spLocks noChangeArrowheads="1"/>
                </p:cNvSpPr>
                <p:nvPr>
                  <p:custDataLst>
                    <p:tags r:id="rId61"/>
                  </p:custDataLst>
                </p:nvPr>
              </p:nvSpPr>
              <p:spPr bwMode="auto">
                <a:xfrm>
                  <a:off x="3504" y="2784"/>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4</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cxnSp>
              <p:nvCxnSpPr>
                <p:cNvPr id="98" name="AutoShape 144"/>
                <p:cNvCxnSpPr>
                  <a:cxnSpLocks noChangeShapeType="1"/>
                  <a:stCxn id="94" idx="6"/>
                  <a:endCxn id="95" idx="2"/>
                </p:cNvCxnSpPr>
                <p:nvPr>
                  <p:custDataLst>
                    <p:tags r:id="rId62"/>
                  </p:custDataLst>
                </p:nvPr>
              </p:nvCxnSpPr>
              <p:spPr bwMode="auto">
                <a:xfrm>
                  <a:off x="2976" y="2160"/>
                  <a:ext cx="528" cy="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AutoShape 145"/>
                <p:cNvCxnSpPr>
                  <a:cxnSpLocks noChangeShapeType="1"/>
                  <a:stCxn id="94" idx="4"/>
                  <a:endCxn id="96" idx="0"/>
                </p:cNvCxnSpPr>
                <p:nvPr>
                  <p:custDataLst>
                    <p:tags r:id="rId63"/>
                  </p:custDataLst>
                </p:nvPr>
              </p:nvCxnSpPr>
              <p:spPr bwMode="auto">
                <a:xfrm>
                  <a:off x="2784" y="2352"/>
                  <a:ext cx="0" cy="43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0" name="Oval 146"/>
                <p:cNvSpPr>
                  <a:spLocks noChangeArrowheads="1"/>
                </p:cNvSpPr>
                <p:nvPr>
                  <p:custDataLst>
                    <p:tags r:id="rId64"/>
                  </p:custDataLst>
                </p:nvPr>
              </p:nvSpPr>
              <p:spPr bwMode="auto">
                <a:xfrm>
                  <a:off x="3024" y="235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2</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cxnSp>
              <p:nvCxnSpPr>
                <p:cNvPr id="101" name="AutoShape 147"/>
                <p:cNvCxnSpPr>
                  <a:cxnSpLocks noChangeShapeType="1"/>
                  <a:stCxn id="95" idx="4"/>
                  <a:endCxn id="97" idx="0"/>
                </p:cNvCxnSpPr>
                <p:nvPr>
                  <p:custDataLst>
                    <p:tags r:id="rId65"/>
                  </p:custDataLst>
                </p:nvPr>
              </p:nvCxnSpPr>
              <p:spPr bwMode="auto">
                <a:xfrm>
                  <a:off x="3696" y="2352"/>
                  <a:ext cx="0" cy="43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148"/>
                <p:cNvCxnSpPr>
                  <a:cxnSpLocks noChangeShapeType="1"/>
                  <a:stCxn id="100" idx="5"/>
                  <a:endCxn id="97" idx="1"/>
                </p:cNvCxnSpPr>
                <p:nvPr>
                  <p:custDataLst>
                    <p:tags r:id="rId66"/>
                  </p:custDataLst>
                </p:nvPr>
              </p:nvCxnSpPr>
              <p:spPr bwMode="auto">
                <a:xfrm>
                  <a:off x="3352" y="2680"/>
                  <a:ext cx="208" cy="16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3" name="AutoShape 149"/>
                <p:cNvCxnSpPr>
                  <a:cxnSpLocks noChangeShapeType="1"/>
                  <a:stCxn id="95" idx="3"/>
                  <a:endCxn id="100" idx="7"/>
                </p:cNvCxnSpPr>
                <p:nvPr>
                  <p:custDataLst>
                    <p:tags r:id="rId67"/>
                  </p:custDataLst>
                </p:nvPr>
              </p:nvCxnSpPr>
              <p:spPr bwMode="auto">
                <a:xfrm flipH="1">
                  <a:off x="3352" y="2296"/>
                  <a:ext cx="208" cy="11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AutoShape 150"/>
                <p:cNvCxnSpPr>
                  <a:cxnSpLocks noChangeShapeType="1"/>
                  <a:stCxn id="100" idx="3"/>
                  <a:endCxn id="96" idx="7"/>
                </p:cNvCxnSpPr>
                <p:nvPr>
                  <p:custDataLst>
                    <p:tags r:id="rId68"/>
                  </p:custDataLst>
                </p:nvPr>
              </p:nvCxnSpPr>
              <p:spPr bwMode="auto">
                <a:xfrm flipH="1">
                  <a:off x="2920" y="2680"/>
                  <a:ext cx="160" cy="16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3" name="Text Box 151"/>
              <p:cNvSpPr txBox="1">
                <a:spLocks noChangeArrowheads="1"/>
              </p:cNvSpPr>
              <p:nvPr/>
            </p:nvSpPr>
            <p:spPr bwMode="auto">
              <a:xfrm>
                <a:off x="2028" y="1741"/>
                <a:ext cx="170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0000"/>
                    </a:solidFill>
                    <a:latin typeface="Times New Roman" panose="02020603050405020304" pitchFamily="18" charset="0"/>
                    <a:cs typeface="Times New Roman" panose="02020603050405020304" pitchFamily="18" charset="0"/>
                  </a:rPr>
                  <a:t>Undirected graph </a:t>
                </a:r>
                <a:r>
                  <a:rPr kumimoji="1" lang="en-US" altLang="zh-CN" sz="2400" dirty="0" err="1">
                    <a:solidFill>
                      <a:srgbClr val="000000"/>
                    </a:solidFill>
                    <a:latin typeface="Times New Roman" panose="02020603050405020304" pitchFamily="18" charset="0"/>
                    <a:cs typeface="Times New Roman" panose="02020603050405020304" pitchFamily="18" charset="0"/>
                  </a:rPr>
                  <a:t>G</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2</a:t>
                </a:r>
                <a:endParaRPr kumimoji="1" lang="en-US" altLang="zh-CN" sz="2400" baseline="-25000" dirty="0" err="1">
                  <a:solidFill>
                    <a:srgbClr val="000000"/>
                  </a:solidFill>
                  <a:latin typeface="Times New Roman" panose="02020603050405020304" pitchFamily="18" charset="0"/>
                  <a:cs typeface="Times New Roman" panose="02020603050405020304" pitchFamily="18" charset="0"/>
                </a:endParaRPr>
              </a:p>
            </p:txBody>
          </p:sp>
        </p:grpSp>
        <p:sp>
          <p:nvSpPr>
            <p:cNvPr id="87" name="文本框 86"/>
            <p:cNvSpPr txBox="1"/>
            <p:nvPr/>
          </p:nvSpPr>
          <p:spPr>
            <a:xfrm>
              <a:off x="6516916" y="312911"/>
              <a:ext cx="281940" cy="306705"/>
            </a:xfrm>
            <a:prstGeom prst="rect">
              <a:avLst/>
            </a:prstGeom>
            <a:noFill/>
          </p:spPr>
          <p:txBody>
            <a:bodyPr wrap="none" rtlCol="0">
              <a:spAutoFit/>
            </a:bodyPr>
            <a:lstStyle/>
            <a:p>
              <a:r>
                <a:rPr lang="en-US" altLang="zh-CN" sz="1400" b="1" dirty="0">
                  <a:solidFill>
                    <a:srgbClr val="000000"/>
                  </a:solidFill>
                </a:rPr>
                <a:t>0</a:t>
              </a:r>
              <a:endParaRPr lang="en-US" altLang="zh-CN" sz="1400" b="1" dirty="0">
                <a:solidFill>
                  <a:srgbClr val="000000"/>
                </a:solidFill>
              </a:endParaRPr>
            </a:p>
          </p:txBody>
        </p:sp>
        <p:sp>
          <p:nvSpPr>
            <p:cNvPr id="88" name="文本框 87"/>
            <p:cNvSpPr txBox="1"/>
            <p:nvPr/>
          </p:nvSpPr>
          <p:spPr>
            <a:xfrm>
              <a:off x="7964716" y="312911"/>
              <a:ext cx="281940" cy="306705"/>
            </a:xfrm>
            <a:prstGeom prst="rect">
              <a:avLst/>
            </a:prstGeom>
            <a:noFill/>
          </p:spPr>
          <p:txBody>
            <a:bodyPr wrap="none" rtlCol="0">
              <a:spAutoFit/>
            </a:bodyPr>
            <a:lstStyle/>
            <a:p>
              <a:r>
                <a:rPr lang="en-US" altLang="zh-CN" sz="1400" b="1" dirty="0">
                  <a:solidFill>
                    <a:srgbClr val="000000"/>
                  </a:solidFill>
                </a:rPr>
                <a:t>1</a:t>
              </a:r>
              <a:endParaRPr lang="en-US" altLang="zh-CN" sz="1400" b="1" dirty="0">
                <a:solidFill>
                  <a:srgbClr val="000000"/>
                </a:solidFill>
              </a:endParaRPr>
            </a:p>
          </p:txBody>
        </p:sp>
        <p:sp>
          <p:nvSpPr>
            <p:cNvPr id="89" name="文本框 88"/>
            <p:cNvSpPr txBox="1"/>
            <p:nvPr/>
          </p:nvSpPr>
          <p:spPr>
            <a:xfrm>
              <a:off x="7202716" y="895325"/>
              <a:ext cx="281940" cy="306705"/>
            </a:xfrm>
            <a:prstGeom prst="rect">
              <a:avLst/>
            </a:prstGeom>
            <a:noFill/>
          </p:spPr>
          <p:txBody>
            <a:bodyPr wrap="none" rtlCol="0">
              <a:spAutoFit/>
            </a:bodyPr>
            <a:lstStyle/>
            <a:p>
              <a:r>
                <a:rPr lang="en-US" altLang="zh-CN" sz="1400" b="1" dirty="0">
                  <a:solidFill>
                    <a:srgbClr val="000000"/>
                  </a:solidFill>
                </a:rPr>
                <a:t>2</a:t>
              </a:r>
              <a:endParaRPr lang="en-US" altLang="zh-CN" sz="1400" b="1" dirty="0">
                <a:solidFill>
                  <a:srgbClr val="000000"/>
                </a:solidFill>
              </a:endParaRPr>
            </a:p>
          </p:txBody>
        </p:sp>
        <p:sp>
          <p:nvSpPr>
            <p:cNvPr id="90" name="文本框 89"/>
            <p:cNvSpPr txBox="1"/>
            <p:nvPr/>
          </p:nvSpPr>
          <p:spPr>
            <a:xfrm>
              <a:off x="6516916" y="1609055"/>
              <a:ext cx="281940" cy="306705"/>
            </a:xfrm>
            <a:prstGeom prst="rect">
              <a:avLst/>
            </a:prstGeom>
            <a:noFill/>
          </p:spPr>
          <p:txBody>
            <a:bodyPr wrap="none" rtlCol="0">
              <a:spAutoFit/>
            </a:bodyPr>
            <a:lstStyle/>
            <a:p>
              <a:r>
                <a:rPr lang="en-US" altLang="zh-CN" sz="1400" b="1">
                  <a:solidFill>
                    <a:srgbClr val="000000"/>
                  </a:solidFill>
                </a:rPr>
                <a:t>3</a:t>
              </a:r>
              <a:endParaRPr lang="en-US" altLang="zh-CN" sz="1400" b="1" dirty="0">
                <a:solidFill>
                  <a:srgbClr val="000000"/>
                </a:solidFill>
              </a:endParaRPr>
            </a:p>
          </p:txBody>
        </p:sp>
        <p:sp>
          <p:nvSpPr>
            <p:cNvPr id="91" name="文本框 90"/>
            <p:cNvSpPr txBox="1"/>
            <p:nvPr/>
          </p:nvSpPr>
          <p:spPr>
            <a:xfrm>
              <a:off x="7964716" y="1609055"/>
              <a:ext cx="281940" cy="306705"/>
            </a:xfrm>
            <a:prstGeom prst="rect">
              <a:avLst/>
            </a:prstGeom>
            <a:noFill/>
          </p:spPr>
          <p:txBody>
            <a:bodyPr wrap="none" rtlCol="0">
              <a:spAutoFit/>
            </a:bodyPr>
            <a:lstStyle/>
            <a:p>
              <a:r>
                <a:rPr lang="en-US" altLang="zh-CN" sz="1400" b="1">
                  <a:solidFill>
                    <a:srgbClr val="000000"/>
                  </a:solidFill>
                </a:rPr>
                <a:t>4</a:t>
              </a:r>
              <a:endParaRPr lang="en-US" altLang="zh-CN" sz="1400" b="1" dirty="0">
                <a:solidFill>
                  <a:srgbClr val="000000"/>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7" name="Rectangle 13"/>
          <p:cNvSpPr>
            <a:spLocks noGrp="1" noChangeArrowheads="1"/>
          </p:cNvSpPr>
          <p:nvPr>
            <p:ph type="title"/>
          </p:nvPr>
        </p:nvSpPr>
        <p:spPr/>
        <p:txBody>
          <a:bodyPr/>
          <a:lstStyle/>
          <a:p>
            <a:r>
              <a:rPr lang="en-US" altLang="zh-CN">
                <a:solidFill>
                  <a:schemeClr val="accent1"/>
                </a:solidFill>
              </a:rPr>
              <a:t>Contents</a:t>
            </a:r>
            <a:endParaRPr lang="en-US" altLang="zh-CN">
              <a:solidFill>
                <a:schemeClr val="accent1"/>
              </a:solidFill>
            </a:endParaRPr>
          </a:p>
        </p:txBody>
      </p:sp>
      <p:sp>
        <p:nvSpPr>
          <p:cNvPr id="62479" name="Rectangle 15"/>
          <p:cNvSpPr>
            <a:spLocks noGrp="1" noChangeArrowheads="1"/>
          </p:cNvSpPr>
          <p:nvPr>
            <p:ph type="body" idx="1"/>
            <p:custDataLst>
              <p:tags r:id="rId1"/>
            </p:custDataLst>
          </p:nvPr>
        </p:nvSpPr>
        <p:spPr/>
        <p:txBody>
          <a:bodyPr/>
          <a:lstStyle/>
          <a:p>
            <a:pPr>
              <a:lnSpc>
                <a:spcPct val="90000"/>
              </a:lnSpc>
            </a:pPr>
            <a:r>
              <a:rPr kumimoji="1" lang="en-US" altLang="zh-CN" dirty="0">
                <a:solidFill>
                  <a:schemeClr val="dk1"/>
                </a:solidFill>
              </a:rPr>
              <a:t>Definition and notations of graph</a:t>
            </a:r>
            <a:endParaRPr kumimoji="1" lang="en-US" altLang="zh-CN" dirty="0">
              <a:solidFill>
                <a:schemeClr val="dk1"/>
              </a:solidFill>
            </a:endParaRPr>
          </a:p>
          <a:p>
            <a:pPr>
              <a:lnSpc>
                <a:spcPct val="90000"/>
              </a:lnSpc>
            </a:pPr>
            <a:r>
              <a:rPr kumimoji="1" lang="en-US" altLang="zh-CN" dirty="0">
                <a:solidFill>
                  <a:schemeClr val="dk1"/>
                </a:solidFill>
              </a:rPr>
              <a:t>Storage structure of graph</a:t>
            </a:r>
            <a:endParaRPr kumimoji="1" lang="en-US" altLang="zh-CN" dirty="0">
              <a:solidFill>
                <a:schemeClr val="dk1"/>
              </a:solidFill>
            </a:endParaRPr>
          </a:p>
          <a:p>
            <a:pPr>
              <a:lnSpc>
                <a:spcPct val="90000"/>
              </a:lnSpc>
            </a:pPr>
            <a:r>
              <a:rPr kumimoji="1" lang="en-US" altLang="zh-CN" dirty="0">
                <a:solidFill>
                  <a:schemeClr val="dk1"/>
                </a:solidFill>
              </a:rPr>
              <a:t>Graph traversal</a:t>
            </a:r>
            <a:endParaRPr kumimoji="1" lang="en-US" altLang="zh-CN" dirty="0">
              <a:solidFill>
                <a:schemeClr val="dk1"/>
              </a:solidFill>
            </a:endParaRPr>
          </a:p>
          <a:p>
            <a:pPr>
              <a:lnSpc>
                <a:spcPct val="90000"/>
              </a:lnSpc>
            </a:pPr>
            <a:r>
              <a:rPr kumimoji="1" lang="en-US" altLang="zh-CN" dirty="0">
                <a:solidFill>
                  <a:schemeClr val="dk1"/>
                </a:solidFill>
              </a:rPr>
              <a:t>Connected component and spanning tree</a:t>
            </a:r>
            <a:endParaRPr kumimoji="1" lang="en-US" altLang="zh-CN" dirty="0">
              <a:solidFill>
                <a:schemeClr val="dk1"/>
              </a:solidFill>
            </a:endParaRPr>
          </a:p>
          <a:p>
            <a:pPr>
              <a:lnSpc>
                <a:spcPct val="90000"/>
              </a:lnSpc>
            </a:pPr>
            <a:r>
              <a:rPr kumimoji="1" lang="en-US" altLang="zh-CN" dirty="0">
                <a:solidFill>
                  <a:schemeClr val="dk1"/>
                </a:solidFill>
              </a:rPr>
              <a:t>Mini spanning tree</a:t>
            </a:r>
            <a:endParaRPr kumimoji="1" lang="en-US" altLang="zh-CN" dirty="0">
              <a:solidFill>
                <a:schemeClr val="dk1"/>
              </a:solidFill>
            </a:endParaRPr>
          </a:p>
          <a:p>
            <a:pPr>
              <a:lnSpc>
                <a:spcPct val="90000"/>
              </a:lnSpc>
            </a:pPr>
            <a:r>
              <a:rPr kumimoji="1" lang="en-US" altLang="zh-CN" dirty="0">
                <a:solidFill>
                  <a:schemeClr val="dk1"/>
                </a:solidFill>
              </a:rPr>
              <a:t>Shortest path</a:t>
            </a:r>
            <a:endParaRPr kumimoji="1" lang="en-US" altLang="zh-CN" dirty="0">
              <a:solidFill>
                <a:schemeClr val="dk1"/>
              </a:solidFill>
            </a:endParaRPr>
          </a:p>
          <a:p>
            <a:pPr>
              <a:lnSpc>
                <a:spcPct val="90000"/>
              </a:lnSpc>
            </a:pPr>
            <a:r>
              <a:rPr kumimoji="1" lang="en-US" altLang="zh-CN" dirty="0">
                <a:solidFill>
                  <a:schemeClr val="dk1"/>
                </a:solidFill>
              </a:rPr>
              <a:t>Topological sorting &amp; Critical path</a:t>
            </a:r>
            <a:endParaRPr kumimoji="1" lang="en-US" altLang="zh-CN" dirty="0">
              <a:solidFill>
                <a:schemeClr val="dk1"/>
              </a:solidFill>
            </a:endParaRPr>
          </a:p>
          <a:p>
            <a:pPr>
              <a:lnSpc>
                <a:spcPct val="90000"/>
              </a:lnSpc>
            </a:pPr>
            <a:r>
              <a:rPr kumimoji="1" lang="en-US" altLang="zh-CN" dirty="0">
                <a:solidFill>
                  <a:schemeClr val="dk1"/>
                </a:solidFill>
              </a:rPr>
              <a:t>Conclusion</a:t>
            </a:r>
            <a:endParaRPr kumimoji="1" lang="en-US" altLang="zh-CN" dirty="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866775" y="516255"/>
            <a:ext cx="10622280" cy="5847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3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从邻接表的存储结构可以看出，对于有</a:t>
            </a:r>
            <a:r>
              <a:rPr kumimoji="1" lang="en-US" altLang="zh-CN" sz="2400" dirty="0">
                <a:solidFill>
                  <a:srgbClr val="000000"/>
                </a:solidFill>
                <a:latin typeface="Times New Roman" panose="02020603050405020304" pitchFamily="18" charset="0"/>
                <a:cs typeface="Times New Roman" panose="02020603050405020304" pitchFamily="18" charset="0"/>
              </a:rPr>
              <a:t>n</a:t>
            </a:r>
            <a:r>
              <a:rPr kumimoji="1" lang="zh-CN" altLang="en-US" sz="2400" dirty="0">
                <a:solidFill>
                  <a:srgbClr val="000000"/>
                </a:solidFill>
                <a:latin typeface="Times New Roman" panose="02020603050405020304" pitchFamily="18" charset="0"/>
                <a:cs typeface="Times New Roman" panose="02020603050405020304" pitchFamily="18" charset="0"/>
              </a:rPr>
              <a:t>个顶点和</a:t>
            </a:r>
            <a:r>
              <a:rPr kumimoji="1" lang="en-US" altLang="zh-CN" sz="2400" dirty="0">
                <a:solidFill>
                  <a:srgbClr val="000000"/>
                </a:solidFill>
                <a:latin typeface="Times New Roman" panose="02020603050405020304" pitchFamily="18" charset="0"/>
                <a:cs typeface="Times New Roman" panose="02020603050405020304" pitchFamily="18" charset="0"/>
              </a:rPr>
              <a:t>e</a:t>
            </a:r>
            <a:r>
              <a:rPr kumimoji="1" lang="zh-CN" altLang="en-US" sz="2400" dirty="0">
                <a:solidFill>
                  <a:srgbClr val="000000"/>
                </a:solidFill>
                <a:latin typeface="Times New Roman" panose="02020603050405020304" pitchFamily="18" charset="0"/>
                <a:cs typeface="Times New Roman" panose="02020603050405020304" pitchFamily="18" charset="0"/>
              </a:rPr>
              <a:t>条边的无向图，它的邻接表需要</a:t>
            </a:r>
            <a:r>
              <a:rPr kumimoji="1" lang="en-US" altLang="zh-CN" sz="2400" dirty="0">
                <a:solidFill>
                  <a:srgbClr val="FF0000"/>
                </a:solidFill>
                <a:latin typeface="Times New Roman" panose="02020603050405020304" pitchFamily="18" charset="0"/>
                <a:cs typeface="Times New Roman" panose="02020603050405020304" pitchFamily="18" charset="0"/>
              </a:rPr>
              <a:t>n</a:t>
            </a:r>
            <a:r>
              <a:rPr kumimoji="1" lang="zh-CN" altLang="en-US" sz="2400" dirty="0">
                <a:solidFill>
                  <a:srgbClr val="FF0000"/>
                </a:solidFill>
                <a:latin typeface="Times New Roman" panose="02020603050405020304" pitchFamily="18" charset="0"/>
                <a:cs typeface="Times New Roman" panose="02020603050405020304" pitchFamily="18" charset="0"/>
              </a:rPr>
              <a:t>个头结点的空间和</a:t>
            </a:r>
            <a:r>
              <a:rPr kumimoji="1" lang="en-US" altLang="zh-CN" sz="2400" dirty="0">
                <a:solidFill>
                  <a:srgbClr val="FF0000"/>
                </a:solidFill>
                <a:latin typeface="Times New Roman" panose="02020603050405020304" pitchFamily="18" charset="0"/>
                <a:cs typeface="Times New Roman" panose="02020603050405020304" pitchFamily="18" charset="0"/>
              </a:rPr>
              <a:t>2e</a:t>
            </a:r>
            <a:r>
              <a:rPr kumimoji="1" lang="zh-CN" altLang="en-US" sz="2400" dirty="0">
                <a:solidFill>
                  <a:srgbClr val="FF0000"/>
                </a:solidFill>
                <a:latin typeface="Times New Roman" panose="02020603050405020304" pitchFamily="18" charset="0"/>
                <a:cs typeface="Times New Roman" panose="02020603050405020304" pitchFamily="18" charset="0"/>
              </a:rPr>
              <a:t>条边的空间</a:t>
            </a:r>
            <a:r>
              <a:rPr kumimoji="1" lang="zh-CN" altLang="en-US" sz="2400" dirty="0">
                <a:solidFill>
                  <a:srgbClr val="000000"/>
                </a:solidFill>
                <a:latin typeface="Times New Roman" panose="02020603050405020304" pitchFamily="18" charset="0"/>
                <a:cs typeface="Times New Roman" panose="02020603050405020304" pitchFamily="18" charset="0"/>
              </a:rPr>
              <a:t>（对于有向图需要多少条弧的空间？），显然，当边稀疏</a:t>
            </a:r>
            <a:r>
              <a:rPr kumimoji="1" lang="en-US" altLang="zh-CN" sz="2400" dirty="0">
                <a:solidFill>
                  <a:srgbClr val="000000"/>
                </a:solidFill>
                <a:latin typeface="Times New Roman" panose="02020603050405020304" pitchFamily="18" charset="0"/>
                <a:cs typeface="Times New Roman" panose="02020603050405020304" pitchFamily="18" charset="0"/>
              </a:rPr>
              <a:t>(e &lt;</a:t>
            </a:r>
            <a:r>
              <a:rPr kumimoji="1" lang="en-US" altLang="zh-CN" sz="2400" dirty="0" err="1">
                <a:solidFill>
                  <a:srgbClr val="000000"/>
                </a:solidFill>
                <a:latin typeface="Times New Roman" panose="02020603050405020304" pitchFamily="18" charset="0"/>
                <a:cs typeface="Times New Roman" panose="02020603050405020304" pitchFamily="18" charset="0"/>
              </a:rPr>
              <a:t>nlogn</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时，用邻接表表示图比用邻接矩阵要节省空间，特别是当和边相关的信息较多的情况下更是如此。</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endParaRPr kumimoji="1" lang="zh-CN" altLang="en-US" sz="2400" dirty="0">
              <a:solidFill>
                <a:srgbClr val="000000"/>
              </a:solidFill>
              <a:latin typeface="Times New Roman" panose="02020603050405020304" pitchFamily="18" charset="0"/>
              <a:cs typeface="Times New Roman" panose="02020603050405020304" pitchFamily="18" charset="0"/>
            </a:endParaRPr>
          </a:p>
          <a:p>
            <a:r>
              <a:rPr kumimoji="1" lang="zh-CN" altLang="en-US" sz="2400" dirty="0">
                <a:solidFill>
                  <a:srgbClr val="000000"/>
                </a:solidFill>
                <a:latin typeface="Times New Roman" panose="02020603050405020304" pitchFamily="18" charset="0"/>
                <a:cs typeface="Times New Roman" panose="02020603050405020304" pitchFamily="18" charset="0"/>
              </a:rPr>
              <a:t>       有了邻接表作存储结构，下面看看一些基本操作的实现：</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1.  </a:t>
            </a:r>
            <a:r>
              <a:rPr kumimoji="1" lang="zh-CN" altLang="en-US" sz="2400" dirty="0">
                <a:solidFill>
                  <a:srgbClr val="000000"/>
                </a:solidFill>
                <a:latin typeface="Times New Roman" panose="02020603050405020304" pitchFamily="18" charset="0"/>
                <a:cs typeface="Times New Roman" panose="02020603050405020304" pitchFamily="18" charset="0"/>
              </a:rPr>
              <a:t>求无向图中某个顶点的度：</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为该结点所指向的链表中的结点总数。</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2.  </a:t>
            </a:r>
            <a:r>
              <a:rPr kumimoji="1" lang="zh-CN" altLang="en-US" sz="2400" dirty="0">
                <a:solidFill>
                  <a:srgbClr val="000000"/>
                </a:solidFill>
                <a:latin typeface="Times New Roman" panose="02020603050405020304" pitchFamily="18" charset="0"/>
                <a:cs typeface="Times New Roman" panose="02020603050405020304" pitchFamily="18" charset="0"/>
              </a:rPr>
              <a:t>求有向图的出度：</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该结点所指向的链表的结点总数。</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3.  </a:t>
            </a:r>
            <a:r>
              <a:rPr kumimoji="1" lang="zh-CN" altLang="en-US" sz="2400" dirty="0">
                <a:solidFill>
                  <a:srgbClr val="000000"/>
                </a:solidFill>
                <a:latin typeface="Times New Roman" panose="02020603050405020304" pitchFamily="18" charset="0"/>
                <a:cs typeface="Times New Roman" panose="02020603050405020304" pitchFamily="18" charset="0"/>
              </a:rPr>
              <a:t>求有向图的入度：</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必须搜索整个邻接表才能得到。</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改进的结构：</a:t>
            </a:r>
            <a:r>
              <a:rPr kumimoji="1" lang="zh-CN" altLang="en-US" sz="2400" b="1" dirty="0">
                <a:solidFill>
                  <a:srgbClr val="FF0000"/>
                </a:solidFill>
                <a:latin typeface="Times New Roman" panose="02020603050405020304" pitchFamily="18" charset="0"/>
                <a:cs typeface="Times New Roman" panose="02020603050405020304" pitchFamily="18" charset="0"/>
              </a:rPr>
              <a:t>带入度信息的邻接表</a:t>
            </a:r>
            <a:endParaRPr kumimoji="1" lang="zh-CN" altLang="en-US" sz="24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664210" y="548005"/>
            <a:ext cx="10796905"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status </a:t>
            </a:r>
            <a:r>
              <a:rPr kumimoji="1" lang="en-US" altLang="zh-CN" sz="2200" b="1" dirty="0" err="1">
                <a:solidFill>
                  <a:srgbClr val="FF0000"/>
                </a:solidFill>
                <a:latin typeface="Times New Roman" panose="02020603050405020304" pitchFamily="18" charset="0"/>
                <a:cs typeface="Times New Roman" panose="02020603050405020304" pitchFamily="18" charset="0"/>
              </a:rPr>
              <a:t>CreateDG</a:t>
            </a:r>
            <a:r>
              <a:rPr kumimoji="1" lang="en-US" altLang="zh-CN" sz="2200"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GraphList</a:t>
            </a:r>
            <a:r>
              <a:rPr kumimoji="1" lang="en-US" altLang="zh-CN" sz="2200" dirty="0">
                <a:solidFill>
                  <a:srgbClr val="000000"/>
                </a:solidFill>
                <a:latin typeface="Times New Roman" panose="02020603050405020304" pitchFamily="18" charset="0"/>
                <a:cs typeface="Times New Roman" panose="02020603050405020304" pitchFamily="18" charset="0"/>
              </a:rPr>
              <a:t>  *g)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i, j, k,  v1, v2;    </a:t>
            </a:r>
            <a:r>
              <a:rPr kumimoji="1" lang="en-US" altLang="zh-CN" sz="2200" dirty="0" err="1">
                <a:solidFill>
                  <a:srgbClr val="000000"/>
                </a:solidFill>
                <a:latin typeface="Times New Roman" panose="02020603050405020304" pitchFamily="18" charset="0"/>
                <a:cs typeface="Times New Roman" panose="02020603050405020304" pitchFamily="18" charset="0"/>
              </a:rPr>
              <a:t>PEdgeNode</a:t>
            </a:r>
            <a:r>
              <a:rPr kumimoji="1" lang="en-US" altLang="zh-CN" sz="2200" dirty="0">
                <a:solidFill>
                  <a:srgbClr val="000000"/>
                </a:solidFill>
                <a:latin typeface="Times New Roman" panose="02020603050405020304" pitchFamily="18" charset="0"/>
                <a:cs typeface="Times New Roman" panose="02020603050405020304" pitchFamily="18" charset="0"/>
              </a:rPr>
              <a:t>  p;  </a:t>
            </a:r>
            <a:r>
              <a:rPr kumimoji="1" lang="en-US" altLang="zh-CN" sz="2200" dirty="0" err="1">
                <a:solidFill>
                  <a:srgbClr val="000000"/>
                </a:solidFill>
                <a:latin typeface="Times New Roman" panose="02020603050405020304" pitchFamily="18" charset="0"/>
                <a:cs typeface="Times New Roman" panose="02020603050405020304" pitchFamily="18" charset="0"/>
              </a:rPr>
              <a:t>AdjType</a:t>
            </a:r>
            <a:r>
              <a:rPr kumimoji="1" lang="en-US" altLang="zh-CN" sz="2200" dirty="0">
                <a:solidFill>
                  <a:srgbClr val="000000"/>
                </a:solidFill>
                <a:latin typeface="Times New Roman" panose="02020603050405020304" pitchFamily="18" charset="0"/>
                <a:cs typeface="Times New Roman" panose="02020603050405020304" pitchFamily="18" charset="0"/>
              </a:rPr>
              <a:t>  weight;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scanf</a:t>
            </a:r>
            <a:r>
              <a:rPr kumimoji="1" lang="en-US" altLang="zh-CN" sz="2200" dirty="0">
                <a:solidFill>
                  <a:srgbClr val="000000"/>
                </a:solidFill>
                <a:latin typeface="Times New Roman" panose="02020603050405020304" pitchFamily="18" charset="0"/>
                <a:cs typeface="Times New Roman" panose="02020603050405020304" pitchFamily="18" charset="0"/>
              </a:rPr>
              <a:t> ("%d %d", &amp;g-&gt;</a:t>
            </a:r>
            <a:r>
              <a:rPr kumimoji="1" lang="en-US" altLang="zh-CN" sz="2200" dirty="0" err="1">
                <a:solidFill>
                  <a:srgbClr val="000000"/>
                </a:solidFill>
                <a:latin typeface="Times New Roman" panose="02020603050405020304" pitchFamily="18" charset="0"/>
                <a:cs typeface="Times New Roman" panose="02020603050405020304" pitchFamily="18" charset="0"/>
              </a:rPr>
              <a:t>vexNum</a:t>
            </a:r>
            <a:r>
              <a:rPr kumimoji="1" lang="en-US" altLang="zh-CN" sz="2200" dirty="0">
                <a:solidFill>
                  <a:srgbClr val="000000"/>
                </a:solidFill>
                <a:latin typeface="Times New Roman" panose="02020603050405020304" pitchFamily="18" charset="0"/>
                <a:cs typeface="Times New Roman" panose="02020603050405020304" pitchFamily="18" charset="0"/>
              </a:rPr>
              <a:t>, &amp;g-&gt;</a:t>
            </a:r>
            <a:r>
              <a:rPr kumimoji="1" lang="en-US" altLang="zh-CN" sz="2200" dirty="0" err="1">
                <a:solidFill>
                  <a:srgbClr val="000000"/>
                </a:solidFill>
                <a:latin typeface="Times New Roman" panose="02020603050405020304" pitchFamily="18" charset="0"/>
                <a:cs typeface="Times New Roman" panose="02020603050405020304" pitchFamily="18" charset="0"/>
              </a:rPr>
              <a:t>edgeNum</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(i=0; i&lt;g-&gt;</a:t>
            </a:r>
            <a:r>
              <a:rPr kumimoji="1" lang="en-US" altLang="zh-CN" sz="2200" dirty="0" err="1">
                <a:solidFill>
                  <a:srgbClr val="000000"/>
                </a:solidFill>
                <a:latin typeface="Times New Roman" panose="02020603050405020304" pitchFamily="18" charset="0"/>
                <a:cs typeface="Times New Roman" panose="02020603050405020304" pitchFamily="18" charset="0"/>
              </a:rPr>
              <a:t>vexNum</a:t>
            </a:r>
            <a:r>
              <a:rPr kumimoji="1" lang="en-US" altLang="zh-CN" sz="2200" dirty="0">
                <a:solidFill>
                  <a:srgbClr val="000000"/>
                </a:solidFill>
                <a:latin typeface="Times New Roman" panose="02020603050405020304" pitchFamily="18" charset="0"/>
                <a:cs typeface="Times New Roman" panose="02020603050405020304" pitchFamily="18" charset="0"/>
              </a:rPr>
              <a:t>; i++)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scanf</a:t>
            </a:r>
            <a:r>
              <a:rPr kumimoji="1" lang="en-US" altLang="zh-CN" sz="2200" dirty="0">
                <a:solidFill>
                  <a:srgbClr val="000000"/>
                </a:solidFill>
                <a:latin typeface="Times New Roman" panose="02020603050405020304" pitchFamily="18" charset="0"/>
                <a:cs typeface="Times New Roman" panose="02020603050405020304" pitchFamily="18" charset="0"/>
              </a:rPr>
              <a:t>("%d", &amp;g-&gt;</a:t>
            </a:r>
            <a:r>
              <a:rPr kumimoji="1" lang="en-US" altLang="zh-CN" sz="2200" dirty="0" err="1">
                <a:solidFill>
                  <a:srgbClr val="000000"/>
                </a:solidFill>
                <a:latin typeface="Times New Roman" panose="02020603050405020304" pitchFamily="18" charset="0"/>
                <a:cs typeface="Times New Roman" panose="02020603050405020304" pitchFamily="18" charset="0"/>
              </a:rPr>
              <a:t>vexs</a:t>
            </a:r>
            <a:r>
              <a:rPr kumimoji="1" lang="en-US" altLang="zh-CN" sz="2200" dirty="0">
                <a:solidFill>
                  <a:srgbClr val="000000"/>
                </a:solidFill>
                <a:latin typeface="Times New Roman" panose="02020603050405020304" pitchFamily="18" charset="0"/>
                <a:cs typeface="Times New Roman" panose="02020603050405020304" pitchFamily="18" charset="0"/>
              </a:rPr>
              <a:t>[i].vertex);   		</a:t>
            </a:r>
            <a:r>
              <a:rPr kumimoji="1" lang="en-US" altLang="zh-CN" sz="2200" dirty="0">
                <a:solidFill>
                  <a:srgbClr val="00B050"/>
                </a:solidFill>
                <a:latin typeface="Times New Roman" panose="02020603050405020304" pitchFamily="18" charset="0"/>
                <a:cs typeface="Times New Roman" panose="02020603050405020304" pitchFamily="18" charset="0"/>
              </a:rPr>
              <a:t>/* Input vertexes */</a:t>
            </a:r>
            <a:endParaRPr kumimoji="1" lang="en-US" altLang="zh-CN" sz="2200" dirty="0">
              <a:solidFill>
                <a:srgbClr val="FF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g-&gt;</a:t>
            </a:r>
            <a:r>
              <a:rPr kumimoji="1" lang="en-US" altLang="zh-CN" sz="2200" dirty="0" err="1">
                <a:solidFill>
                  <a:srgbClr val="000000"/>
                </a:solidFill>
                <a:latin typeface="Times New Roman" panose="02020603050405020304" pitchFamily="18" charset="0"/>
                <a:cs typeface="Times New Roman" panose="02020603050405020304" pitchFamily="18" charset="0"/>
              </a:rPr>
              <a:t>vexs</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edgelist</a:t>
            </a:r>
            <a:r>
              <a:rPr kumimoji="1" lang="en-US" altLang="zh-CN" sz="2200" dirty="0">
                <a:solidFill>
                  <a:srgbClr val="000000"/>
                </a:solidFill>
                <a:latin typeface="Times New Roman" panose="02020603050405020304" pitchFamily="18" charset="0"/>
                <a:cs typeface="Times New Roman" panose="02020603050405020304" pitchFamily="18" charset="0"/>
              </a:rPr>
              <a:t> = NULL;</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(k=0; k&lt;g-&gt;</a:t>
            </a:r>
            <a:r>
              <a:rPr kumimoji="1" lang="en-US" altLang="zh-CN" sz="2200" dirty="0" err="1">
                <a:solidFill>
                  <a:srgbClr val="000000"/>
                </a:solidFill>
                <a:latin typeface="Times New Roman" panose="02020603050405020304" pitchFamily="18" charset="0"/>
                <a:cs typeface="Times New Roman" panose="02020603050405020304" pitchFamily="18" charset="0"/>
              </a:rPr>
              <a:t>edgeNum</a:t>
            </a:r>
            <a:r>
              <a:rPr kumimoji="1" lang="en-US" altLang="zh-CN" sz="2200" dirty="0">
                <a:solidFill>
                  <a:srgbClr val="000000"/>
                </a:solidFill>
                <a:latin typeface="Times New Roman" panose="02020603050405020304" pitchFamily="18" charset="0"/>
                <a:cs typeface="Times New Roman" panose="02020603050405020304" pitchFamily="18" charset="0"/>
              </a:rPr>
              <a:t>; k++)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scanf</a:t>
            </a:r>
            <a:r>
              <a:rPr kumimoji="1" lang="en-US" altLang="zh-CN" sz="2200" dirty="0">
                <a:solidFill>
                  <a:srgbClr val="000000"/>
                </a:solidFill>
                <a:latin typeface="Times New Roman" panose="02020603050405020304" pitchFamily="18" charset="0"/>
                <a:cs typeface="Times New Roman" panose="02020603050405020304" pitchFamily="18" charset="0"/>
              </a:rPr>
              <a:t>("%d %d %f", &amp;v1, &amp;v2, &amp;weight);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 = </a:t>
            </a:r>
            <a:r>
              <a:rPr kumimoji="1" lang="en-US" altLang="zh-CN" sz="2200" dirty="0" err="1">
                <a:solidFill>
                  <a:srgbClr val="000000"/>
                </a:solidFill>
                <a:latin typeface="Times New Roman" panose="02020603050405020304" pitchFamily="18" charset="0"/>
                <a:cs typeface="Times New Roman" panose="02020603050405020304" pitchFamily="18" charset="0"/>
              </a:rPr>
              <a:t>LocateVex</a:t>
            </a:r>
            <a:r>
              <a:rPr kumimoji="1" lang="en-US" altLang="zh-CN" sz="2200" dirty="0">
                <a:solidFill>
                  <a:srgbClr val="000000"/>
                </a:solidFill>
                <a:latin typeface="Times New Roman" panose="02020603050405020304" pitchFamily="18" charset="0"/>
                <a:cs typeface="Times New Roman" panose="02020603050405020304" pitchFamily="18" charset="0"/>
              </a:rPr>
              <a:t>(*g, v1);	j = </a:t>
            </a:r>
            <a:r>
              <a:rPr kumimoji="1" lang="en-US" altLang="zh-CN" sz="2200" dirty="0" err="1">
                <a:solidFill>
                  <a:srgbClr val="000000"/>
                </a:solidFill>
                <a:latin typeface="Times New Roman" panose="02020603050405020304" pitchFamily="18" charset="0"/>
                <a:cs typeface="Times New Roman" panose="02020603050405020304" pitchFamily="18" charset="0"/>
              </a:rPr>
              <a:t>LocateVex</a:t>
            </a:r>
            <a:r>
              <a:rPr kumimoji="1" lang="en-US" altLang="zh-CN" sz="2200" dirty="0">
                <a:solidFill>
                  <a:srgbClr val="000000"/>
                </a:solidFill>
                <a:latin typeface="Times New Roman" panose="02020603050405020304" pitchFamily="18" charset="0"/>
                <a:cs typeface="Times New Roman" panose="02020603050405020304" pitchFamily="18" charset="0"/>
              </a:rPr>
              <a:t>(*g, </a:t>
            </a:r>
            <a:r>
              <a:rPr kumimoji="1" lang="en-US" altLang="zh-CN" sz="2200" dirty="0" err="1">
                <a:solidFill>
                  <a:srgbClr val="000000"/>
                </a:solidFill>
                <a:latin typeface="Times New Roman" panose="02020603050405020304" pitchFamily="18" charset="0"/>
                <a:cs typeface="Times New Roman" panose="02020603050405020304" pitchFamily="18" charset="0"/>
              </a:rPr>
              <a:t>v2</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 = (</a:t>
            </a:r>
            <a:r>
              <a:rPr kumimoji="1" lang="en-US" altLang="zh-CN" sz="2200" dirty="0" err="1">
                <a:solidFill>
                  <a:srgbClr val="000000"/>
                </a:solidFill>
                <a:latin typeface="Times New Roman" panose="02020603050405020304" pitchFamily="18" charset="0"/>
                <a:cs typeface="Times New Roman" panose="02020603050405020304" pitchFamily="18" charset="0"/>
              </a:rPr>
              <a:t>EdgeNode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malloc</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sizeof</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EdgeNode</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assert(p);</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p-&gt;</a:t>
            </a:r>
            <a:r>
              <a:rPr kumimoji="1" lang="en-US" altLang="zh-CN" sz="2200" dirty="0" err="1">
                <a:solidFill>
                  <a:srgbClr val="000000"/>
                </a:solidFill>
                <a:latin typeface="Times New Roman" panose="02020603050405020304" pitchFamily="18" charset="0"/>
                <a:cs typeface="Times New Roman" panose="02020603050405020304" pitchFamily="18" charset="0"/>
              </a:rPr>
              <a:t>endvex</a:t>
            </a:r>
            <a:r>
              <a:rPr kumimoji="1" lang="en-US" altLang="zh-CN" sz="2200" dirty="0">
                <a:solidFill>
                  <a:srgbClr val="000000"/>
                </a:solidFill>
                <a:latin typeface="Times New Roman" panose="02020603050405020304" pitchFamily="18" charset="0"/>
                <a:cs typeface="Times New Roman" panose="02020603050405020304" pitchFamily="18" charset="0"/>
              </a:rPr>
              <a:t> = j;	 p-&gt;weight =weight;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p-&gt;</a:t>
            </a:r>
            <a:r>
              <a:rPr kumimoji="1" lang="en-US" altLang="zh-CN" sz="2200" dirty="0" err="1">
                <a:solidFill>
                  <a:srgbClr val="000000"/>
                </a:solidFill>
                <a:latin typeface="Times New Roman" panose="02020603050405020304" pitchFamily="18" charset="0"/>
                <a:cs typeface="Times New Roman" panose="02020603050405020304" pitchFamily="18" charset="0"/>
              </a:rPr>
              <a:t>nextedge</a:t>
            </a:r>
            <a:r>
              <a:rPr kumimoji="1" lang="en-US" altLang="zh-CN" sz="2200" dirty="0">
                <a:solidFill>
                  <a:srgbClr val="000000"/>
                </a:solidFill>
                <a:latin typeface="Times New Roman" panose="02020603050405020304" pitchFamily="18" charset="0"/>
                <a:cs typeface="Times New Roman" panose="02020603050405020304" pitchFamily="18" charset="0"/>
              </a:rPr>
              <a:t> = g-&gt;</a:t>
            </a:r>
            <a:r>
              <a:rPr kumimoji="1" lang="en-US" altLang="zh-CN" sz="2200" dirty="0" err="1">
                <a:solidFill>
                  <a:srgbClr val="000000"/>
                </a:solidFill>
                <a:latin typeface="Times New Roman" panose="02020603050405020304" pitchFamily="18" charset="0"/>
                <a:cs typeface="Times New Roman" panose="02020603050405020304" pitchFamily="18" charset="0"/>
              </a:rPr>
              <a:t>vexs</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edgelist</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g-&gt;</a:t>
            </a:r>
            <a:r>
              <a:rPr kumimoji="1" lang="en-US" altLang="zh-CN" sz="2200" dirty="0" err="1">
                <a:solidFill>
                  <a:srgbClr val="000000"/>
                </a:solidFill>
                <a:latin typeface="Times New Roman" panose="02020603050405020304" pitchFamily="18" charset="0"/>
                <a:cs typeface="Times New Roman" panose="02020603050405020304" pitchFamily="18" charset="0"/>
              </a:rPr>
              <a:t>vexs</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edgelist</a:t>
            </a:r>
            <a:r>
              <a:rPr kumimoji="1" lang="en-US" altLang="zh-CN" sz="2200" dirty="0">
                <a:solidFill>
                  <a:srgbClr val="000000"/>
                </a:solidFill>
                <a:latin typeface="Times New Roman" panose="02020603050405020304" pitchFamily="18" charset="0"/>
                <a:cs typeface="Times New Roman" panose="02020603050405020304" pitchFamily="18" charset="0"/>
              </a:rPr>
              <a:t> = p;</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return</a:t>
            </a:r>
            <a:r>
              <a:rPr kumimoji="1" lang="en-US" altLang="zh-CN" sz="2200" dirty="0">
                <a:solidFill>
                  <a:srgbClr val="000000"/>
                </a:solidFill>
                <a:latin typeface="Times New Roman" panose="02020603050405020304" pitchFamily="18" charset="0"/>
                <a:cs typeface="Times New Roman" panose="02020603050405020304" pitchFamily="18" charset="0"/>
              </a:rPr>
              <a:t> OK;</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End of </a:t>
            </a:r>
            <a:r>
              <a:rPr kumimoji="1" lang="en-US" altLang="zh-CN" sz="2200" dirty="0" err="1">
                <a:solidFill>
                  <a:srgbClr val="00B050"/>
                </a:solidFill>
                <a:latin typeface="Times New Roman" panose="02020603050405020304" pitchFamily="18" charset="0"/>
                <a:cs typeface="Times New Roman" panose="02020603050405020304" pitchFamily="18" charset="0"/>
              </a:rPr>
              <a:t>CreateDG</a:t>
            </a:r>
            <a:r>
              <a:rPr kumimoji="1" lang="en-US" altLang="zh-CN" sz="2200" dirty="0">
                <a:solidFill>
                  <a:srgbClr val="00B050"/>
                </a:solidFill>
                <a:latin typeface="Times New Roman" panose="02020603050405020304" pitchFamily="18" charset="0"/>
                <a:cs typeface="Times New Roman" panose="02020603050405020304" pitchFamily="18" charset="0"/>
              </a:rPr>
              <a:t>() */</a:t>
            </a:r>
            <a:endParaRPr kumimoji="1" lang="en-US" altLang="zh-CN" sz="2200" dirty="0">
              <a:solidFill>
                <a:srgbClr val="00B050"/>
              </a:solidFill>
              <a:latin typeface="Times New Roman" panose="02020603050405020304" pitchFamily="18" charset="0"/>
              <a:cs typeface="Times New Roman" panose="02020603050405020304" pitchFamily="18" charset="0"/>
            </a:endParaRPr>
          </a:p>
        </p:txBody>
      </p:sp>
      <p:sp>
        <p:nvSpPr>
          <p:cNvPr id="59395" name="Rectangle 3"/>
          <p:cNvSpPr>
            <a:spLocks noChangeArrowheads="1"/>
          </p:cNvSpPr>
          <p:nvPr>
            <p:custDataLst>
              <p:tags r:id="rId1"/>
            </p:custDataLst>
          </p:nvPr>
        </p:nvSpPr>
        <p:spPr bwMode="auto">
          <a:xfrm>
            <a:off x="663575" y="111125"/>
            <a:ext cx="8567420" cy="460375"/>
          </a:xfrm>
          <a:prstGeom prst="rect">
            <a:avLst/>
          </a:prstGeom>
          <a:solidFill>
            <a:schemeClr val="accent4"/>
          </a:solidFill>
          <a:ln>
            <a:noFill/>
          </a:ln>
          <a:effectLst>
            <a:outerShdw dist="53882" dir="2700000" algn="ctr" rotWithShape="0">
              <a:schemeClr val="dk2"/>
            </a:outerShdw>
          </a:effectLst>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kumimoji="1" lang="en-US" altLang="zh-CN" sz="2400" dirty="0">
                <a:solidFill>
                  <a:srgbClr val="000000"/>
                </a:solidFill>
              </a:rPr>
              <a:t>The initialization of adjacency list for directed network</a:t>
            </a:r>
            <a:endParaRPr kumimoji="1" lang="en-US" altLang="zh-CN" sz="2400" dirty="0">
              <a:solidFill>
                <a:srgbClr val="000000"/>
              </a:solidFill>
            </a:endParaRPr>
          </a:p>
        </p:txBody>
      </p:sp>
      <p:sp>
        <p:nvSpPr>
          <p:cNvPr id="59396" name="Rectangle 4"/>
          <p:cNvSpPr>
            <a:spLocks noChangeArrowheads="1"/>
          </p:cNvSpPr>
          <p:nvPr>
            <p:custDataLst>
              <p:tags r:id="rId2"/>
            </p:custDataLst>
          </p:nvPr>
        </p:nvSpPr>
        <p:spPr bwMode="auto">
          <a:xfrm>
            <a:off x="950526" y="1660525"/>
            <a:ext cx="7993063" cy="1328738"/>
          </a:xfrm>
          <a:prstGeom prst="rect">
            <a:avLst/>
          </a:prstGeom>
          <a:noFill/>
          <a:ln w="38100">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26"/>
          <p:cNvSpPr>
            <a:spLocks noChangeArrowheads="1"/>
          </p:cNvSpPr>
          <p:nvPr/>
        </p:nvSpPr>
        <p:spPr bwMode="auto">
          <a:xfrm>
            <a:off x="784225" y="1475105"/>
            <a:ext cx="10640060"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40000"/>
              </a:lnSpc>
            </a:pPr>
            <a:r>
              <a:rPr kumimoji="1" lang="zh-CN" altLang="en-US" sz="2400" dirty="0">
                <a:solidFill>
                  <a:srgbClr val="000000"/>
                </a:solidFill>
                <a:latin typeface="Times New Roman" panose="02020603050405020304" pitchFamily="18" charset="0"/>
                <a:cs typeface="Times New Roman" panose="02020603050405020304" pitchFamily="18" charset="0"/>
              </a:rPr>
              <a:t>由于求邻接表中某个顶点的入度不方便，所以有时为了确定顶点的入度，就建立一个有向图的</a:t>
            </a:r>
            <a:r>
              <a:rPr kumimoji="1" lang="zh-CN" altLang="en-US" sz="2400" b="1" dirty="0">
                <a:solidFill>
                  <a:srgbClr val="FF0000"/>
                </a:solidFill>
                <a:latin typeface="Times New Roman" panose="02020603050405020304" pitchFamily="18" charset="0"/>
                <a:cs typeface="Times New Roman" panose="02020603050405020304" pitchFamily="18" charset="0"/>
              </a:rPr>
              <a:t>逆邻接表</a:t>
            </a:r>
            <a:r>
              <a:rPr kumimoji="1" lang="zh-CN" altLang="en-US" sz="2400" dirty="0">
                <a:solidFill>
                  <a:srgbClr val="000000"/>
                </a:solidFill>
                <a:latin typeface="Times New Roman" panose="02020603050405020304" pitchFamily="18" charset="0"/>
                <a:cs typeface="Times New Roman" panose="02020603050405020304" pitchFamily="18" charset="0"/>
              </a:rPr>
              <a:t>，即对图中每个顶点</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建立一个以</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a:solidFill>
                  <a:srgbClr val="000000"/>
                </a:solidFill>
                <a:latin typeface="Times New Roman" panose="02020603050405020304" pitchFamily="18" charset="0"/>
                <a:cs typeface="Times New Roman" panose="02020603050405020304" pitchFamily="18" charset="0"/>
              </a:rPr>
              <a:t>i</a:t>
            </a:r>
            <a:r>
              <a:rPr kumimoji="1" lang="zh-CN" altLang="en-US" sz="2400" dirty="0">
                <a:solidFill>
                  <a:srgbClr val="000000"/>
                </a:solidFill>
                <a:latin typeface="Times New Roman" panose="02020603050405020304" pitchFamily="18" charset="0"/>
                <a:cs typeface="Times New Roman" panose="02020603050405020304" pitchFamily="18" charset="0"/>
              </a:rPr>
              <a:t>为头的弧的表。</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40000"/>
              </a:lnSpc>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创建邻接表的时间效率。由于创建邻接表没有对邻接矩阵初始化的一个循环，所以时间效率为</a:t>
            </a:r>
            <a:r>
              <a:rPr kumimoji="1" lang="en-US" altLang="zh-CN" sz="2400" dirty="0">
                <a:solidFill>
                  <a:srgbClr val="000000"/>
                </a:solidFill>
                <a:latin typeface="Times New Roman" panose="02020603050405020304" pitchFamily="18" charset="0"/>
                <a:cs typeface="Times New Roman" panose="02020603050405020304" pitchFamily="18" charset="0"/>
              </a:rPr>
              <a:t>O(</a:t>
            </a:r>
            <a:r>
              <a:rPr kumimoji="1" lang="en-US" altLang="zh-CN" sz="2400" dirty="0" err="1">
                <a:solidFill>
                  <a:srgbClr val="000000"/>
                </a:solidFill>
                <a:latin typeface="Times New Roman" panose="02020603050405020304" pitchFamily="18" charset="0"/>
                <a:cs typeface="Times New Roman" panose="02020603050405020304" pitchFamily="18" charset="0"/>
              </a:rPr>
              <a:t>n+e</a:t>
            </a:r>
            <a:r>
              <a:rPr kumimoji="1" lang="en-US" altLang="zh-CN" sz="2400" dirty="0">
                <a:solidFill>
                  <a:srgbClr val="000000"/>
                </a:solidFill>
                <a:latin typeface="Times New Roman" panose="02020603050405020304" pitchFamily="18" charset="0"/>
                <a:cs typeface="Times New Roman" panose="02020603050405020304" pitchFamily="18" charset="0"/>
              </a:rPr>
              <a:t>*n)</a:t>
            </a:r>
            <a:r>
              <a:rPr kumimoji="1" lang="zh-CN" altLang="en-US" sz="2400" dirty="0">
                <a:solidFill>
                  <a:srgbClr val="000000"/>
                </a:solidFill>
                <a:latin typeface="Times New Roman" panose="02020603050405020304" pitchFamily="18" charset="0"/>
                <a:cs typeface="Times New Roman" panose="02020603050405020304" pitchFamily="18" charset="0"/>
              </a:rPr>
              <a:t>。如果输入的顶点信息即为顶点的编号的话，这时不需要确定顶点在图中的位置，因此时间复杂度可为</a:t>
            </a:r>
            <a:r>
              <a:rPr kumimoji="1" lang="en-US" altLang="zh-CN" sz="2400" dirty="0">
                <a:solidFill>
                  <a:srgbClr val="000000"/>
                </a:solidFill>
                <a:latin typeface="Times New Roman" panose="02020603050405020304" pitchFamily="18" charset="0"/>
                <a:cs typeface="Times New Roman" panose="02020603050405020304" pitchFamily="18" charset="0"/>
              </a:rPr>
              <a:t>O(</a:t>
            </a:r>
            <a:r>
              <a:rPr kumimoji="1" lang="en-US" altLang="zh-CN" sz="2400" dirty="0" err="1">
                <a:solidFill>
                  <a:srgbClr val="000000"/>
                </a:solidFill>
                <a:latin typeface="Times New Roman" panose="02020603050405020304" pitchFamily="18" charset="0"/>
                <a:cs typeface="Times New Roman" panose="02020603050405020304" pitchFamily="18" charset="0"/>
              </a:rPr>
              <a:t>n+e</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40000"/>
              </a:lnSpc>
              <a:buFont typeface="Wingdings" panose="05000000000000000000" charset="0"/>
              <a:buChar char="l"/>
            </a:pPr>
            <a:r>
              <a:rPr kumimoji="1" lang="zh-CN" altLang="en-US" sz="2400" dirty="0">
                <a:solidFill>
                  <a:srgbClr val="000000"/>
                </a:solidFill>
                <a:latin typeface="Times New Roman" panose="02020603050405020304" pitchFamily="18" charset="0"/>
                <a:cs typeface="Times New Roman" panose="02020603050405020304" pitchFamily="18" charset="0"/>
              </a:rPr>
              <a:t>邻接表的优缺点：</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40000"/>
              </a:lnSpc>
            </a:pP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zh-CN" altLang="en-US" sz="2400" b="1" dirty="0">
                <a:solidFill>
                  <a:srgbClr val="FF0000"/>
                </a:solidFill>
                <a:latin typeface="Times New Roman" panose="02020603050405020304" pitchFamily="18" charset="0"/>
                <a:cs typeface="Times New Roman" panose="02020603050405020304" pitchFamily="18" charset="0"/>
              </a:rPr>
              <a:t>优点</a:t>
            </a:r>
            <a:r>
              <a:rPr kumimoji="1" lang="zh-CN" altLang="en-US" sz="2400" dirty="0">
                <a:solidFill>
                  <a:srgbClr val="000000"/>
                </a:solidFill>
                <a:latin typeface="Times New Roman" panose="02020603050405020304" pitchFamily="18" charset="0"/>
                <a:cs typeface="Times New Roman" panose="02020603050405020304" pitchFamily="18" charset="0"/>
              </a:rPr>
              <a:t>：容易找任一结点的第一邻接点和下一个邻接点。</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40000"/>
              </a:lnSpc>
            </a:pPr>
            <a:r>
              <a:rPr kumimoji="1" lang="zh-CN" altLang="en-US" sz="2400" dirty="0">
                <a:solidFill>
                  <a:srgbClr val="000000"/>
                </a:solidFill>
                <a:latin typeface="Times New Roman" panose="02020603050405020304" pitchFamily="18" charset="0"/>
                <a:cs typeface="Times New Roman" panose="02020603050405020304" pitchFamily="18" charset="0"/>
              </a:rPr>
              <a:t>	        存储量小。</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40000"/>
              </a:lnSpc>
            </a:pPr>
            <a:r>
              <a:rPr kumimoji="1" lang="zh-CN" altLang="en-US" sz="2400" b="1" dirty="0">
                <a:solidFill>
                  <a:srgbClr val="000000"/>
                </a:solidFill>
                <a:latin typeface="Times New Roman" panose="02020603050405020304" pitchFamily="18" charset="0"/>
                <a:cs typeface="Times New Roman" panose="02020603050405020304" pitchFamily="18" charset="0"/>
              </a:rPr>
              <a:t>        </a:t>
            </a:r>
            <a:r>
              <a:rPr kumimoji="1" lang="zh-CN" altLang="en-US" sz="2400" b="1" dirty="0">
                <a:solidFill>
                  <a:srgbClr val="FF0000"/>
                </a:solidFill>
                <a:latin typeface="Times New Roman" panose="02020603050405020304" pitchFamily="18" charset="0"/>
                <a:cs typeface="Times New Roman" panose="02020603050405020304" pitchFamily="18" charset="0"/>
              </a:rPr>
              <a:t>缺点</a:t>
            </a:r>
            <a:r>
              <a:rPr kumimoji="1" lang="zh-CN" altLang="en-US" sz="2400" dirty="0">
                <a:solidFill>
                  <a:srgbClr val="000000"/>
                </a:solidFill>
                <a:latin typeface="Times New Roman" panose="02020603050405020304" pitchFamily="18" charset="0"/>
                <a:cs typeface="Times New Roman" panose="02020603050405020304" pitchFamily="18" charset="0"/>
              </a:rPr>
              <a:t>：判定任意两个结点之间是否有边或弧不方便。</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57347" name="Rectangle 1027"/>
          <p:cNvSpPr>
            <a:spLocks noChangeArrowheads="1"/>
          </p:cNvSpPr>
          <p:nvPr/>
        </p:nvSpPr>
        <p:spPr bwMode="auto">
          <a:xfrm>
            <a:off x="1981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4000">
                <a:solidFill>
                  <a:schemeClr val="accent1"/>
                </a:solidFill>
                <a:cs typeface="Arial" panose="020B0604020202020204" pitchFamily="34" charset="0"/>
              </a:rPr>
              <a:t>Time complexity analysis (Adj. list)</a:t>
            </a:r>
            <a:endParaRPr lang="en-US" altLang="zh-CN" sz="4000">
              <a:solidFill>
                <a:schemeClr val="accent1"/>
              </a:solidFill>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702310" y="1379220"/>
            <a:ext cx="10581640" cy="4850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2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可以看成是有向图的邻接表和逆邻接表结合起来形成的一种链表。</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zh-CN" altLang="en-US" sz="2400" dirty="0">
                <a:solidFill>
                  <a:srgbClr val="000000"/>
                </a:solidFill>
                <a:latin typeface="Times New Roman" panose="02020603050405020304" pitchFamily="18" charset="0"/>
                <a:cs typeface="Times New Roman" panose="02020603050405020304" pitchFamily="18" charset="0"/>
              </a:rPr>
              <a:t>        在邻接表的弧</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或边</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结点中增加一个指针指向弧头相同的下一条弧，再增加一个该弧依附的弧尾顶点，即可以方便地求某个顶点的入度。</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endParaRPr kumimoji="1" lang="zh-CN" altLang="en-US" sz="2400" dirty="0">
              <a:solidFill>
                <a:srgbClr val="000000"/>
              </a:solidFill>
              <a:latin typeface="Times New Roman" panose="02020603050405020304" pitchFamily="18" charset="0"/>
              <a:cs typeface="Times New Roman" panose="02020603050405020304" pitchFamily="18" charset="0"/>
            </a:endParaRPr>
          </a:p>
          <a:p>
            <a:endParaRPr kumimoji="1" lang="zh-CN" altLang="en-US"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err="1">
                <a:solidFill>
                  <a:srgbClr val="000000"/>
                </a:solidFill>
                <a:latin typeface="Times New Roman" panose="02020603050405020304" pitchFamily="18" charset="0"/>
                <a:cs typeface="Times New Roman" panose="02020603050405020304" pitchFamily="18" charset="0"/>
              </a:rPr>
              <a:t>typedef</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struct</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_</a:t>
            </a:r>
            <a:r>
              <a:rPr kumimoji="1" lang="en-US" altLang="zh-CN" sz="2400" dirty="0" err="1">
                <a:solidFill>
                  <a:srgbClr val="FF0000"/>
                </a:solidFill>
                <a:latin typeface="Times New Roman" panose="02020603050405020304" pitchFamily="18" charset="0"/>
                <a:cs typeface="Times New Roman" panose="02020603050405020304" pitchFamily="18" charset="0"/>
              </a:rPr>
              <a:t>ArcNode</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int</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tailVex</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headVex</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弧的头尾顶点的位置*</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struct</a:t>
            </a:r>
            <a:r>
              <a:rPr kumimoji="1" lang="en-US" altLang="zh-CN" sz="2400" dirty="0">
                <a:solidFill>
                  <a:srgbClr val="000000"/>
                </a:solidFill>
                <a:latin typeface="Times New Roman" panose="02020603050405020304" pitchFamily="18" charset="0"/>
                <a:cs typeface="Times New Roman" panose="02020603050405020304" pitchFamily="18" charset="0"/>
              </a:rPr>
              <a:t> _</a:t>
            </a:r>
            <a:r>
              <a:rPr kumimoji="1" lang="en-US" altLang="zh-CN" sz="2400" dirty="0" err="1">
                <a:solidFill>
                  <a:srgbClr val="000000"/>
                </a:solidFill>
                <a:latin typeface="Times New Roman" panose="02020603050405020304" pitchFamily="18" charset="0"/>
                <a:cs typeface="Times New Roman" panose="02020603050405020304" pitchFamily="18" charset="0"/>
              </a:rPr>
              <a:t>ArcNode</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hLink</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弧头相同的弧的链域*</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struct</a:t>
            </a:r>
            <a:r>
              <a:rPr kumimoji="1" lang="en-US" altLang="zh-CN" sz="2400" dirty="0">
                <a:solidFill>
                  <a:srgbClr val="000000"/>
                </a:solidFill>
                <a:latin typeface="Times New Roman" panose="02020603050405020304" pitchFamily="18" charset="0"/>
                <a:cs typeface="Times New Roman" panose="02020603050405020304" pitchFamily="18" charset="0"/>
              </a:rPr>
              <a:t> _</a:t>
            </a:r>
            <a:r>
              <a:rPr kumimoji="1" lang="en-US" altLang="zh-CN" sz="2400" dirty="0" err="1">
                <a:solidFill>
                  <a:srgbClr val="000000"/>
                </a:solidFill>
                <a:latin typeface="Times New Roman" panose="02020603050405020304" pitchFamily="18" charset="0"/>
                <a:cs typeface="Times New Roman" panose="02020603050405020304" pitchFamily="18" charset="0"/>
              </a:rPr>
              <a:t>ArcNode</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tLink</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弧尾相同的弧的链域*</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AdjType</a:t>
            </a:r>
            <a:r>
              <a:rPr kumimoji="1" lang="en-US" altLang="zh-CN" sz="2400" dirty="0">
                <a:solidFill>
                  <a:srgbClr val="000000"/>
                </a:solidFill>
                <a:latin typeface="Times New Roman" panose="02020603050405020304" pitchFamily="18" charset="0"/>
                <a:cs typeface="Times New Roman" panose="02020603050405020304" pitchFamily="18" charset="0"/>
              </a:rPr>
              <a:t>  weight;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FF0000"/>
                </a:solidFill>
                <a:latin typeface="Times New Roman" panose="02020603050405020304" pitchFamily="18" charset="0"/>
                <a:cs typeface="Times New Roman" panose="02020603050405020304" pitchFamily="18" charset="0"/>
              </a:rPr>
              <a:t>ArcNode</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p:txBody>
      </p:sp>
      <p:sp>
        <p:nvSpPr>
          <p:cNvPr id="19478" name="Rectangle 22"/>
          <p:cNvSpPr>
            <a:spLocks noGrp="1" noChangeArrowheads="1"/>
          </p:cNvSpPr>
          <p:nvPr>
            <p:ph type="title"/>
          </p:nvPr>
        </p:nvSpPr>
        <p:spPr/>
        <p:txBody>
          <a:bodyPr/>
          <a:lstStyle/>
          <a:p>
            <a:r>
              <a:rPr lang="en-US" altLang="zh-CN" dirty="0">
                <a:solidFill>
                  <a:schemeClr val="accent1"/>
                </a:solidFill>
              </a:rPr>
              <a:t>7.2.3 Orthogonal List</a:t>
            </a:r>
            <a:endParaRPr lang="en-US" altLang="zh-CN" dirty="0">
              <a:solidFill>
                <a:schemeClr val="accent1"/>
              </a:solidFill>
            </a:endParaRPr>
          </a:p>
        </p:txBody>
      </p:sp>
      <p:sp>
        <p:nvSpPr>
          <p:cNvPr id="19481" name="Rectangle 25"/>
          <p:cNvSpPr>
            <a:spLocks noChangeArrowheads="1"/>
          </p:cNvSpPr>
          <p:nvPr>
            <p:custDataLst>
              <p:tags r:id="rId1"/>
            </p:custDataLst>
          </p:nvPr>
        </p:nvSpPr>
        <p:spPr bwMode="auto">
          <a:xfrm>
            <a:off x="755333" y="2931160"/>
            <a:ext cx="3232785"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a:solidFill>
                  <a:srgbClr val="000000"/>
                </a:solidFill>
                <a:latin typeface="Times New Roman" panose="02020603050405020304" pitchFamily="18" charset="0"/>
                <a:cs typeface="Times New Roman" panose="02020603050405020304" pitchFamily="18" charset="0"/>
              </a:rPr>
              <a:t>Declaration of arc node</a:t>
            </a:r>
            <a:endParaRPr kumimoji="1" lang="en-US" altLang="zh-CN" sz="24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655955" y="422275"/>
            <a:ext cx="11269980" cy="5694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对于邻接表的顶点结点，需要增加一个指针指向第一条以该顶点为弧头的弧的指针。</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endParaRPr kumimoji="1" lang="zh-CN" altLang="en-US" sz="2400" dirty="0">
              <a:solidFill>
                <a:srgbClr val="000000"/>
              </a:solidFill>
              <a:latin typeface="Times New Roman" panose="02020603050405020304" pitchFamily="18" charset="0"/>
              <a:cs typeface="Times New Roman" panose="02020603050405020304" pitchFamily="18" charset="0"/>
            </a:endParaRPr>
          </a:p>
          <a:p>
            <a:endParaRPr kumimoji="1" lang="en-US" altLang="zh-CN" sz="2400" dirty="0" err="1">
              <a:solidFill>
                <a:srgbClr val="000000"/>
              </a:solidFill>
              <a:latin typeface="Times New Roman" panose="02020603050405020304" pitchFamily="18" charset="0"/>
              <a:cs typeface="Times New Roman" panose="02020603050405020304" pitchFamily="18" charset="0"/>
            </a:endParaRPr>
          </a:p>
          <a:p>
            <a:r>
              <a:rPr kumimoji="1" lang="en-US" altLang="zh-CN" sz="2400" dirty="0" err="1">
                <a:solidFill>
                  <a:srgbClr val="000000"/>
                </a:solidFill>
                <a:latin typeface="Times New Roman" panose="02020603050405020304" pitchFamily="18" charset="0"/>
                <a:cs typeface="Times New Roman" panose="02020603050405020304" pitchFamily="18" charset="0"/>
              </a:rPr>
              <a:t>typedef</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struct</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_</a:t>
            </a:r>
            <a:r>
              <a:rPr kumimoji="1" lang="en-US" altLang="zh-CN" sz="2400" dirty="0" err="1">
                <a:solidFill>
                  <a:srgbClr val="FF0000"/>
                </a:solidFill>
                <a:latin typeface="Times New Roman" panose="02020603050405020304" pitchFamily="18" charset="0"/>
                <a:cs typeface="Times New Roman" panose="02020603050405020304" pitchFamily="18" charset="0"/>
              </a:rPr>
              <a:t>VexNode</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VexType</a:t>
            </a:r>
            <a:r>
              <a:rPr kumimoji="1" lang="en-US" altLang="zh-CN" sz="2400" dirty="0">
                <a:solidFill>
                  <a:srgbClr val="000000"/>
                </a:solidFill>
                <a:latin typeface="Times New Roman" panose="02020603050405020304" pitchFamily="18" charset="0"/>
                <a:cs typeface="Times New Roman" panose="02020603050405020304" pitchFamily="18" charset="0"/>
              </a:rPr>
              <a:t>  vertex;</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ArcNode</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firstIn</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B050"/>
                </a:solidFill>
                <a:latin typeface="Times New Roman" panose="02020603050405020304" pitchFamily="18" charset="0"/>
                <a:cs typeface="Times New Roman" panose="02020603050405020304" pitchFamily="18" charset="0"/>
              </a:rPr>
              <a:t>/* </a:t>
            </a:r>
            <a:r>
              <a:rPr kumimoji="1" lang="zh-CN" altLang="en-US" sz="2400" dirty="0">
                <a:solidFill>
                  <a:srgbClr val="00B050"/>
                </a:solidFill>
                <a:latin typeface="Times New Roman" panose="02020603050405020304" pitchFamily="18" charset="0"/>
                <a:cs typeface="Times New Roman" panose="02020603050405020304" pitchFamily="18" charset="0"/>
              </a:rPr>
              <a:t>指向该顶点的第一条入弧*</a:t>
            </a:r>
            <a:r>
              <a:rPr kumimoji="1" lang="en-US" altLang="zh-CN" sz="2400" dirty="0">
                <a:solidFill>
                  <a:srgbClr val="00B05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ArcNode</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firstOut</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B050"/>
                </a:solidFill>
                <a:latin typeface="Times New Roman" panose="02020603050405020304" pitchFamily="18" charset="0"/>
                <a:cs typeface="Times New Roman" panose="02020603050405020304" pitchFamily="18" charset="0"/>
              </a:rPr>
              <a:t>/* 指向该顶点的第一条出弧*/</a:t>
            </a:r>
            <a:endParaRPr kumimoji="1" lang="en-US" altLang="zh-CN" sz="2400" dirty="0">
              <a:solidFill>
                <a:srgbClr val="00B05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FF0000"/>
                </a:solidFill>
                <a:latin typeface="Times New Roman" panose="02020603050405020304" pitchFamily="18" charset="0"/>
                <a:cs typeface="Times New Roman" panose="02020603050405020304" pitchFamily="18" charset="0"/>
              </a:rPr>
              <a:t>VexNode</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endParaRPr kumimoji="1" lang="en-US" altLang="zh-CN" sz="2400" dirty="0">
              <a:solidFill>
                <a:srgbClr val="000000"/>
              </a:solidFill>
              <a:latin typeface="Times New Roman" panose="02020603050405020304" pitchFamily="18" charset="0"/>
              <a:cs typeface="Times New Roman" panose="02020603050405020304" pitchFamily="18" charset="0"/>
            </a:endParaRPr>
          </a:p>
          <a:p>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err="1">
                <a:solidFill>
                  <a:srgbClr val="000000"/>
                </a:solidFill>
                <a:latin typeface="Times New Roman" panose="02020603050405020304" pitchFamily="18" charset="0"/>
                <a:cs typeface="Times New Roman" panose="02020603050405020304" pitchFamily="18" charset="0"/>
              </a:rPr>
              <a:t>typedef</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struct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gn="l">
              <a:buClrTx/>
              <a:buSzTx/>
              <a:buFontTx/>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VexNode</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xList</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Max_Vert_Num</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B050"/>
                </a:solidFill>
                <a:latin typeface="Times New Roman" panose="02020603050405020304" pitchFamily="18" charset="0"/>
                <a:cs typeface="Times New Roman" panose="02020603050405020304" pitchFamily="18" charset="0"/>
              </a:rPr>
              <a:t>/* 表头向量*/</a:t>
            </a:r>
            <a:endParaRPr kumimoji="1" lang="en-US" altLang="zh-CN" sz="2400" dirty="0">
              <a:solidFill>
                <a:srgbClr val="00B05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int</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vexNum</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arcNum</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FF0000"/>
                </a:solidFill>
                <a:latin typeface="Times New Roman" panose="02020603050405020304" pitchFamily="18" charset="0"/>
                <a:cs typeface="Times New Roman" panose="02020603050405020304" pitchFamily="18" charset="0"/>
              </a:rPr>
              <a:t>OLGraph</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p:txBody>
      </p:sp>
      <p:sp>
        <p:nvSpPr>
          <p:cNvPr id="61443" name="Rectangle 3"/>
          <p:cNvSpPr>
            <a:spLocks noChangeArrowheads="1"/>
          </p:cNvSpPr>
          <p:nvPr>
            <p:custDataLst>
              <p:tags r:id="rId1"/>
            </p:custDataLst>
          </p:nvPr>
        </p:nvSpPr>
        <p:spPr bwMode="auto">
          <a:xfrm>
            <a:off x="768350" y="1185545"/>
            <a:ext cx="3627755"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a:solidFill>
                  <a:srgbClr val="000000"/>
                </a:solidFill>
                <a:latin typeface="Times New Roman" panose="02020603050405020304" pitchFamily="18" charset="0"/>
                <a:cs typeface="Times New Roman" panose="02020603050405020304" pitchFamily="18" charset="0"/>
              </a:rPr>
              <a:t>Declaration of vertex node</a:t>
            </a:r>
            <a:endParaRPr kumimoji="1" lang="en-US" altLang="zh-CN" sz="2400" b="1" dirty="0">
              <a:solidFill>
                <a:srgbClr val="000000"/>
              </a:solidFill>
              <a:latin typeface="Times New Roman" panose="02020603050405020304" pitchFamily="18" charset="0"/>
              <a:cs typeface="Times New Roman" panose="02020603050405020304" pitchFamily="18" charset="0"/>
            </a:endParaRPr>
          </a:p>
        </p:txBody>
      </p:sp>
      <p:sp>
        <p:nvSpPr>
          <p:cNvPr id="61444" name="Rectangle 4"/>
          <p:cNvSpPr>
            <a:spLocks noChangeArrowheads="1"/>
          </p:cNvSpPr>
          <p:nvPr>
            <p:custDataLst>
              <p:tags r:id="rId2"/>
            </p:custDataLst>
          </p:nvPr>
        </p:nvSpPr>
        <p:spPr bwMode="auto">
          <a:xfrm>
            <a:off x="768350" y="4061460"/>
            <a:ext cx="6322695"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a:solidFill>
                  <a:srgbClr val="000000"/>
                </a:solidFill>
                <a:latin typeface="Times New Roman" panose="02020603050405020304" pitchFamily="18" charset="0"/>
                <a:cs typeface="Times New Roman" panose="02020603050405020304" pitchFamily="18" charset="0"/>
              </a:rPr>
              <a:t>Declaration of orthogonal list of directed graph</a:t>
            </a:r>
            <a:endParaRPr kumimoji="1" lang="en-US" altLang="zh-CN" sz="24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00" name="Group 120"/>
          <p:cNvGrpSpPr/>
          <p:nvPr/>
        </p:nvGrpSpPr>
        <p:grpSpPr bwMode="auto">
          <a:xfrm>
            <a:off x="1816100" y="3048000"/>
            <a:ext cx="8556731" cy="2783986"/>
            <a:chOff x="0" y="1056"/>
            <a:chExt cx="5774" cy="1900"/>
          </a:xfrm>
        </p:grpSpPr>
        <p:grpSp>
          <p:nvGrpSpPr>
            <p:cNvPr id="20509" name="Group 29"/>
            <p:cNvGrpSpPr/>
            <p:nvPr/>
          </p:nvGrpSpPr>
          <p:grpSpPr bwMode="auto">
            <a:xfrm>
              <a:off x="0" y="1056"/>
              <a:ext cx="864" cy="314"/>
              <a:chOff x="816" y="1056"/>
              <a:chExt cx="864" cy="314"/>
            </a:xfrm>
          </p:grpSpPr>
          <p:grpSp>
            <p:nvGrpSpPr>
              <p:cNvPr id="20489" name="Group 9"/>
              <p:cNvGrpSpPr/>
              <p:nvPr/>
            </p:nvGrpSpPr>
            <p:grpSpPr bwMode="auto">
              <a:xfrm>
                <a:off x="816" y="1056"/>
                <a:ext cx="864" cy="288"/>
                <a:chOff x="816" y="1056"/>
                <a:chExt cx="864" cy="288"/>
              </a:xfrm>
            </p:grpSpPr>
            <p:sp>
              <p:nvSpPr>
                <p:cNvPr id="20482" name="Rectangle 2"/>
                <p:cNvSpPr>
                  <a:spLocks noChangeArrowheads="1"/>
                </p:cNvSpPr>
                <p:nvPr>
                  <p:custDataLst>
                    <p:tags r:id="rId1"/>
                  </p:custDataLst>
                </p:nvPr>
              </p:nvSpPr>
              <p:spPr bwMode="auto">
                <a:xfrm>
                  <a:off x="816" y="1056"/>
                  <a:ext cx="864" cy="28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483" name="Line 3"/>
                <p:cNvSpPr>
                  <a:spLocks noChangeShapeType="1"/>
                </p:cNvSpPr>
                <p:nvPr>
                  <p:custDataLst>
                    <p:tags r:id="rId2"/>
                  </p:custDataLst>
                </p:nvPr>
              </p:nvSpPr>
              <p:spPr bwMode="auto">
                <a:xfrm>
                  <a:off x="1104"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484" name="Line 4"/>
                <p:cNvSpPr>
                  <a:spLocks noChangeShapeType="1"/>
                </p:cNvSpPr>
                <p:nvPr>
                  <p:custDataLst>
                    <p:tags r:id="rId3"/>
                  </p:custDataLst>
                </p:nvPr>
              </p:nvSpPr>
              <p:spPr bwMode="auto">
                <a:xfrm>
                  <a:off x="1392"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20491" name="Text Box 11"/>
              <p:cNvSpPr txBox="1">
                <a:spLocks noChangeArrowheads="1"/>
              </p:cNvSpPr>
              <p:nvPr>
                <p:custDataLst>
                  <p:tags r:id="rId4"/>
                </p:custDataLst>
              </p:nvPr>
            </p:nvSpPr>
            <p:spPr bwMode="auto">
              <a:xfrm>
                <a:off x="816" y="1056"/>
                <a:ext cx="339"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dk1"/>
                    </a:solidFill>
                    <a:latin typeface="Times New Roman" panose="02020603050405020304" pitchFamily="18" charset="0"/>
                    <a:ea typeface="宋体" panose="02010600030101010101" pitchFamily="2" charset="-122"/>
                  </a:rPr>
                  <a:t>V</a:t>
                </a:r>
                <a:r>
                  <a:rPr kumimoji="1" lang="en-US" altLang="zh-CN" sz="2400" baseline="-25000" dirty="0">
                    <a:solidFill>
                      <a:schemeClr val="dk1"/>
                    </a:solidFill>
                    <a:latin typeface="Times New Roman" panose="02020603050405020304" pitchFamily="18" charset="0"/>
                    <a:ea typeface="宋体" panose="02010600030101010101" pitchFamily="2" charset="-122"/>
                  </a:rPr>
                  <a:t>0</a:t>
                </a:r>
                <a:endParaRPr kumimoji="1" lang="en-US" altLang="zh-CN" sz="2400" baseline="-25000" dirty="0">
                  <a:solidFill>
                    <a:schemeClr val="dk1"/>
                  </a:solidFill>
                  <a:latin typeface="Times New Roman" panose="02020603050405020304" pitchFamily="18" charset="0"/>
                  <a:ea typeface="宋体" panose="02010600030101010101" pitchFamily="2" charset="-122"/>
                </a:endParaRPr>
              </a:p>
            </p:txBody>
          </p:sp>
        </p:grpSp>
        <p:grpSp>
          <p:nvGrpSpPr>
            <p:cNvPr id="20510" name="Group 30"/>
            <p:cNvGrpSpPr/>
            <p:nvPr/>
          </p:nvGrpSpPr>
          <p:grpSpPr bwMode="auto">
            <a:xfrm>
              <a:off x="0" y="2112"/>
              <a:ext cx="864" cy="314"/>
              <a:chOff x="816" y="2112"/>
              <a:chExt cx="864" cy="314"/>
            </a:xfrm>
          </p:grpSpPr>
          <p:grpSp>
            <p:nvGrpSpPr>
              <p:cNvPr id="20496" name="Group 16"/>
              <p:cNvGrpSpPr/>
              <p:nvPr/>
            </p:nvGrpSpPr>
            <p:grpSpPr bwMode="auto">
              <a:xfrm>
                <a:off x="816" y="2112"/>
                <a:ext cx="864" cy="288"/>
                <a:chOff x="816" y="1056"/>
                <a:chExt cx="864" cy="288"/>
              </a:xfrm>
            </p:grpSpPr>
            <p:sp>
              <p:nvSpPr>
                <p:cNvPr id="20497" name="Rectangle 17"/>
                <p:cNvSpPr>
                  <a:spLocks noChangeArrowheads="1"/>
                </p:cNvSpPr>
                <p:nvPr>
                  <p:custDataLst>
                    <p:tags r:id="rId5"/>
                  </p:custDataLst>
                </p:nvPr>
              </p:nvSpPr>
              <p:spPr bwMode="auto">
                <a:xfrm>
                  <a:off x="816" y="1056"/>
                  <a:ext cx="864" cy="28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498" name="Line 18"/>
                <p:cNvSpPr>
                  <a:spLocks noChangeShapeType="1"/>
                </p:cNvSpPr>
                <p:nvPr>
                  <p:custDataLst>
                    <p:tags r:id="rId6"/>
                  </p:custDataLst>
                </p:nvPr>
              </p:nvSpPr>
              <p:spPr bwMode="auto">
                <a:xfrm>
                  <a:off x="1104"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499" name="Line 19"/>
                <p:cNvSpPr>
                  <a:spLocks noChangeShapeType="1"/>
                </p:cNvSpPr>
                <p:nvPr>
                  <p:custDataLst>
                    <p:tags r:id="rId7"/>
                  </p:custDataLst>
                </p:nvPr>
              </p:nvSpPr>
              <p:spPr bwMode="auto">
                <a:xfrm>
                  <a:off x="1392"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20505" name="Text Box 25"/>
              <p:cNvSpPr txBox="1">
                <a:spLocks noChangeArrowheads="1"/>
              </p:cNvSpPr>
              <p:nvPr>
                <p:custDataLst>
                  <p:tags r:id="rId8"/>
                </p:custDataLst>
              </p:nvPr>
            </p:nvSpPr>
            <p:spPr bwMode="auto">
              <a:xfrm>
                <a:off x="816" y="2112"/>
                <a:ext cx="339"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dk1"/>
                    </a:solidFill>
                    <a:latin typeface="Times New Roman" panose="02020603050405020304" pitchFamily="18" charset="0"/>
                    <a:ea typeface="宋体" panose="02010600030101010101" pitchFamily="2" charset="-122"/>
                  </a:rPr>
                  <a:t>V</a:t>
                </a:r>
                <a:r>
                  <a:rPr kumimoji="1" lang="en-US" altLang="zh-CN" sz="2400" baseline="-25000" dirty="0">
                    <a:solidFill>
                      <a:schemeClr val="dk1"/>
                    </a:solidFill>
                    <a:latin typeface="Times New Roman" panose="02020603050405020304" pitchFamily="18" charset="0"/>
                    <a:ea typeface="宋体" panose="02010600030101010101" pitchFamily="2" charset="-122"/>
                  </a:rPr>
                  <a:t>2</a:t>
                </a:r>
                <a:endParaRPr kumimoji="1" lang="en-US" altLang="zh-CN" sz="2400" baseline="-25000" dirty="0">
                  <a:solidFill>
                    <a:schemeClr val="dk1"/>
                  </a:solidFill>
                  <a:latin typeface="Times New Roman" panose="02020603050405020304" pitchFamily="18" charset="0"/>
                  <a:ea typeface="宋体" panose="02010600030101010101" pitchFamily="2" charset="-122"/>
                </a:endParaRPr>
              </a:p>
            </p:txBody>
          </p:sp>
        </p:grpSp>
        <p:grpSp>
          <p:nvGrpSpPr>
            <p:cNvPr id="20511" name="Group 31"/>
            <p:cNvGrpSpPr/>
            <p:nvPr/>
          </p:nvGrpSpPr>
          <p:grpSpPr bwMode="auto">
            <a:xfrm>
              <a:off x="0" y="2640"/>
              <a:ext cx="864" cy="314"/>
              <a:chOff x="816" y="2640"/>
              <a:chExt cx="864" cy="314"/>
            </a:xfrm>
          </p:grpSpPr>
          <p:grpSp>
            <p:nvGrpSpPr>
              <p:cNvPr id="20500" name="Group 20"/>
              <p:cNvGrpSpPr/>
              <p:nvPr/>
            </p:nvGrpSpPr>
            <p:grpSpPr bwMode="auto">
              <a:xfrm>
                <a:off x="816" y="2640"/>
                <a:ext cx="864" cy="288"/>
                <a:chOff x="816" y="1056"/>
                <a:chExt cx="864" cy="288"/>
              </a:xfrm>
            </p:grpSpPr>
            <p:sp>
              <p:nvSpPr>
                <p:cNvPr id="20501" name="Rectangle 21"/>
                <p:cNvSpPr>
                  <a:spLocks noChangeArrowheads="1"/>
                </p:cNvSpPr>
                <p:nvPr>
                  <p:custDataLst>
                    <p:tags r:id="rId9"/>
                  </p:custDataLst>
                </p:nvPr>
              </p:nvSpPr>
              <p:spPr bwMode="auto">
                <a:xfrm>
                  <a:off x="816" y="1056"/>
                  <a:ext cx="864" cy="28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02" name="Line 22"/>
                <p:cNvSpPr>
                  <a:spLocks noChangeShapeType="1"/>
                </p:cNvSpPr>
                <p:nvPr>
                  <p:custDataLst>
                    <p:tags r:id="rId10"/>
                  </p:custDataLst>
                </p:nvPr>
              </p:nvSpPr>
              <p:spPr bwMode="auto">
                <a:xfrm>
                  <a:off x="1104"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03" name="Line 23"/>
                <p:cNvSpPr>
                  <a:spLocks noChangeShapeType="1"/>
                </p:cNvSpPr>
                <p:nvPr>
                  <p:custDataLst>
                    <p:tags r:id="rId11"/>
                  </p:custDataLst>
                </p:nvPr>
              </p:nvSpPr>
              <p:spPr bwMode="auto">
                <a:xfrm>
                  <a:off x="1392"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20506" name="Text Box 26"/>
              <p:cNvSpPr txBox="1">
                <a:spLocks noChangeArrowheads="1"/>
              </p:cNvSpPr>
              <p:nvPr>
                <p:custDataLst>
                  <p:tags r:id="rId12"/>
                </p:custDataLst>
              </p:nvPr>
            </p:nvSpPr>
            <p:spPr bwMode="auto">
              <a:xfrm>
                <a:off x="816" y="2640"/>
                <a:ext cx="339"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dk1"/>
                    </a:solidFill>
                    <a:latin typeface="Times New Roman" panose="02020603050405020304" pitchFamily="18" charset="0"/>
                    <a:ea typeface="宋体" panose="02010600030101010101" pitchFamily="2" charset="-122"/>
                  </a:rPr>
                  <a:t>V</a:t>
                </a:r>
                <a:r>
                  <a:rPr kumimoji="1" lang="en-US" altLang="zh-CN" sz="2400" baseline="-25000" dirty="0">
                    <a:solidFill>
                      <a:schemeClr val="dk1"/>
                    </a:solidFill>
                    <a:latin typeface="Times New Roman" panose="02020603050405020304" pitchFamily="18" charset="0"/>
                    <a:ea typeface="宋体" panose="02010600030101010101" pitchFamily="2" charset="-122"/>
                  </a:rPr>
                  <a:t>3</a:t>
                </a:r>
                <a:endParaRPr kumimoji="1" lang="en-US" altLang="zh-CN" sz="2400" baseline="-25000" dirty="0">
                  <a:solidFill>
                    <a:schemeClr val="dk1"/>
                  </a:solidFill>
                  <a:latin typeface="Times New Roman" panose="02020603050405020304" pitchFamily="18" charset="0"/>
                  <a:ea typeface="宋体" panose="02010600030101010101" pitchFamily="2" charset="-122"/>
                </a:endParaRPr>
              </a:p>
            </p:txBody>
          </p:sp>
        </p:grpSp>
        <p:grpSp>
          <p:nvGrpSpPr>
            <p:cNvPr id="20508" name="Group 28"/>
            <p:cNvGrpSpPr/>
            <p:nvPr/>
          </p:nvGrpSpPr>
          <p:grpSpPr bwMode="auto">
            <a:xfrm>
              <a:off x="0" y="1584"/>
              <a:ext cx="864" cy="314"/>
              <a:chOff x="816" y="1584"/>
              <a:chExt cx="864" cy="314"/>
            </a:xfrm>
          </p:grpSpPr>
          <p:grpSp>
            <p:nvGrpSpPr>
              <p:cNvPr id="20492" name="Group 12"/>
              <p:cNvGrpSpPr/>
              <p:nvPr/>
            </p:nvGrpSpPr>
            <p:grpSpPr bwMode="auto">
              <a:xfrm>
                <a:off x="816" y="1584"/>
                <a:ext cx="864" cy="288"/>
                <a:chOff x="816" y="1056"/>
                <a:chExt cx="864" cy="288"/>
              </a:xfrm>
            </p:grpSpPr>
            <p:sp>
              <p:nvSpPr>
                <p:cNvPr id="20493" name="Rectangle 13"/>
                <p:cNvSpPr>
                  <a:spLocks noChangeArrowheads="1"/>
                </p:cNvSpPr>
                <p:nvPr>
                  <p:custDataLst>
                    <p:tags r:id="rId13"/>
                  </p:custDataLst>
                </p:nvPr>
              </p:nvSpPr>
              <p:spPr bwMode="auto">
                <a:xfrm>
                  <a:off x="816" y="1056"/>
                  <a:ext cx="864" cy="28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494" name="Line 14"/>
                <p:cNvSpPr>
                  <a:spLocks noChangeShapeType="1"/>
                </p:cNvSpPr>
                <p:nvPr>
                  <p:custDataLst>
                    <p:tags r:id="rId14"/>
                  </p:custDataLst>
                </p:nvPr>
              </p:nvSpPr>
              <p:spPr bwMode="auto">
                <a:xfrm>
                  <a:off x="1104"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495" name="Line 15"/>
                <p:cNvSpPr>
                  <a:spLocks noChangeShapeType="1"/>
                </p:cNvSpPr>
                <p:nvPr>
                  <p:custDataLst>
                    <p:tags r:id="rId15"/>
                  </p:custDataLst>
                </p:nvPr>
              </p:nvSpPr>
              <p:spPr bwMode="auto">
                <a:xfrm>
                  <a:off x="1392"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20504" name="Text Box 24"/>
              <p:cNvSpPr txBox="1">
                <a:spLocks noChangeArrowheads="1"/>
              </p:cNvSpPr>
              <p:nvPr>
                <p:custDataLst>
                  <p:tags r:id="rId16"/>
                </p:custDataLst>
              </p:nvPr>
            </p:nvSpPr>
            <p:spPr bwMode="auto">
              <a:xfrm>
                <a:off x="816" y="1584"/>
                <a:ext cx="339"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dk1"/>
                    </a:solidFill>
                    <a:latin typeface="Times New Roman" panose="02020603050405020304" pitchFamily="18" charset="0"/>
                    <a:ea typeface="宋体" panose="02010600030101010101" pitchFamily="2" charset="-122"/>
                  </a:rPr>
                  <a:t>V</a:t>
                </a:r>
                <a:r>
                  <a:rPr kumimoji="1" lang="en-US" altLang="zh-CN" sz="2400" baseline="-25000" dirty="0">
                    <a:solidFill>
                      <a:schemeClr val="dk1"/>
                    </a:solidFill>
                    <a:latin typeface="Times New Roman" panose="02020603050405020304" pitchFamily="18" charset="0"/>
                    <a:ea typeface="宋体" panose="02010600030101010101" pitchFamily="2" charset="-122"/>
                  </a:rPr>
                  <a:t>1</a:t>
                </a:r>
                <a:endParaRPr kumimoji="1" lang="en-US" altLang="zh-CN" sz="2400" baseline="-25000" dirty="0">
                  <a:solidFill>
                    <a:schemeClr val="dk1"/>
                  </a:solidFill>
                  <a:latin typeface="Times New Roman" panose="02020603050405020304" pitchFamily="18" charset="0"/>
                  <a:ea typeface="宋体" panose="02010600030101010101" pitchFamily="2" charset="-122"/>
                </a:endParaRPr>
              </a:p>
            </p:txBody>
          </p:sp>
          <p:sp>
            <p:nvSpPr>
              <p:cNvPr id="20507" name="Text Box 27"/>
              <p:cNvSpPr txBox="1">
                <a:spLocks noChangeArrowheads="1"/>
              </p:cNvSpPr>
              <p:nvPr>
                <p:custDataLst>
                  <p:tags r:id="rId17"/>
                </p:custDataLst>
              </p:nvPr>
            </p:nvSpPr>
            <p:spPr bwMode="auto">
              <a:xfrm>
                <a:off x="1391" y="1584"/>
                <a:ext cx="220"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grpSp>
        <p:grpSp>
          <p:nvGrpSpPr>
            <p:cNvPr id="20515" name="Group 35"/>
            <p:cNvGrpSpPr/>
            <p:nvPr/>
          </p:nvGrpSpPr>
          <p:grpSpPr bwMode="auto">
            <a:xfrm>
              <a:off x="2304" y="1056"/>
              <a:ext cx="1152" cy="316"/>
              <a:chOff x="2064" y="1056"/>
              <a:chExt cx="1152" cy="316"/>
            </a:xfrm>
          </p:grpSpPr>
          <p:grpSp>
            <p:nvGrpSpPr>
              <p:cNvPr id="20490" name="Group 10"/>
              <p:cNvGrpSpPr/>
              <p:nvPr/>
            </p:nvGrpSpPr>
            <p:grpSpPr bwMode="auto">
              <a:xfrm>
                <a:off x="2064" y="1056"/>
                <a:ext cx="1152" cy="288"/>
                <a:chOff x="2544" y="1056"/>
                <a:chExt cx="1152" cy="288"/>
              </a:xfrm>
            </p:grpSpPr>
            <p:sp>
              <p:nvSpPr>
                <p:cNvPr id="20485" name="Rectangle 5"/>
                <p:cNvSpPr>
                  <a:spLocks noChangeArrowheads="1"/>
                </p:cNvSpPr>
                <p:nvPr>
                  <p:custDataLst>
                    <p:tags r:id="rId18"/>
                  </p:custDataLst>
                </p:nvPr>
              </p:nvSpPr>
              <p:spPr bwMode="auto">
                <a:xfrm>
                  <a:off x="2544" y="1056"/>
                  <a:ext cx="1152" cy="28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486" name="Line 6"/>
                <p:cNvSpPr>
                  <a:spLocks noChangeShapeType="1"/>
                </p:cNvSpPr>
                <p:nvPr>
                  <p:custDataLst>
                    <p:tags r:id="rId19"/>
                  </p:custDataLst>
                </p:nvPr>
              </p:nvSpPr>
              <p:spPr bwMode="auto">
                <a:xfrm>
                  <a:off x="3120"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487" name="Line 7"/>
                <p:cNvSpPr>
                  <a:spLocks noChangeShapeType="1"/>
                </p:cNvSpPr>
                <p:nvPr>
                  <p:custDataLst>
                    <p:tags r:id="rId20"/>
                  </p:custDataLst>
                </p:nvPr>
              </p:nvSpPr>
              <p:spPr bwMode="auto">
                <a:xfrm>
                  <a:off x="2832"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488" name="Line 8"/>
                <p:cNvSpPr>
                  <a:spLocks noChangeShapeType="1"/>
                </p:cNvSpPr>
                <p:nvPr>
                  <p:custDataLst>
                    <p:tags r:id="rId21"/>
                  </p:custDataLst>
                </p:nvPr>
              </p:nvSpPr>
              <p:spPr bwMode="auto">
                <a:xfrm>
                  <a:off x="3408"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20512" name="Text Box 32"/>
              <p:cNvSpPr txBox="1">
                <a:spLocks noChangeArrowheads="1"/>
              </p:cNvSpPr>
              <p:nvPr>
                <p:custDataLst>
                  <p:tags r:id="rId22"/>
                </p:custDataLst>
              </p:nvPr>
            </p:nvSpPr>
            <p:spPr bwMode="auto">
              <a:xfrm>
                <a:off x="2092" y="1056"/>
                <a:ext cx="22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0</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513" name="Text Box 33"/>
              <p:cNvSpPr txBox="1">
                <a:spLocks noChangeArrowheads="1"/>
              </p:cNvSpPr>
              <p:nvPr>
                <p:custDataLst>
                  <p:tags r:id="rId23"/>
                </p:custDataLst>
              </p:nvPr>
            </p:nvSpPr>
            <p:spPr bwMode="auto">
              <a:xfrm>
                <a:off x="2380" y="1056"/>
                <a:ext cx="22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1</a:t>
                </a:r>
                <a:endParaRPr kumimoji="1" lang="en-US" altLang="zh-CN" sz="2400">
                  <a:solidFill>
                    <a:schemeClr val="dk1"/>
                  </a:solidFill>
                  <a:latin typeface="Times New Roman" panose="02020603050405020304" pitchFamily="18" charset="0"/>
                  <a:ea typeface="宋体" panose="02010600030101010101" pitchFamily="2" charset="-122"/>
                </a:endParaRPr>
              </a:p>
            </p:txBody>
          </p:sp>
        </p:grpSp>
        <p:grpSp>
          <p:nvGrpSpPr>
            <p:cNvPr id="20516" name="Group 36"/>
            <p:cNvGrpSpPr/>
            <p:nvPr/>
          </p:nvGrpSpPr>
          <p:grpSpPr bwMode="auto">
            <a:xfrm>
              <a:off x="1008" y="2112"/>
              <a:ext cx="1152" cy="316"/>
              <a:chOff x="2064" y="1056"/>
              <a:chExt cx="1152" cy="316"/>
            </a:xfrm>
          </p:grpSpPr>
          <p:grpSp>
            <p:nvGrpSpPr>
              <p:cNvPr id="20517" name="Group 37"/>
              <p:cNvGrpSpPr/>
              <p:nvPr/>
            </p:nvGrpSpPr>
            <p:grpSpPr bwMode="auto">
              <a:xfrm>
                <a:off x="2064" y="1056"/>
                <a:ext cx="1152" cy="288"/>
                <a:chOff x="2544" y="1056"/>
                <a:chExt cx="1152" cy="288"/>
              </a:xfrm>
            </p:grpSpPr>
            <p:sp>
              <p:nvSpPr>
                <p:cNvPr id="20518" name="Rectangle 38"/>
                <p:cNvSpPr>
                  <a:spLocks noChangeArrowheads="1"/>
                </p:cNvSpPr>
                <p:nvPr>
                  <p:custDataLst>
                    <p:tags r:id="rId24"/>
                  </p:custDataLst>
                </p:nvPr>
              </p:nvSpPr>
              <p:spPr bwMode="auto">
                <a:xfrm>
                  <a:off x="2544" y="1056"/>
                  <a:ext cx="1152" cy="28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19" name="Line 39"/>
                <p:cNvSpPr>
                  <a:spLocks noChangeShapeType="1"/>
                </p:cNvSpPr>
                <p:nvPr>
                  <p:custDataLst>
                    <p:tags r:id="rId25"/>
                  </p:custDataLst>
                </p:nvPr>
              </p:nvSpPr>
              <p:spPr bwMode="auto">
                <a:xfrm>
                  <a:off x="3120"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20" name="Line 40"/>
                <p:cNvSpPr>
                  <a:spLocks noChangeShapeType="1"/>
                </p:cNvSpPr>
                <p:nvPr>
                  <p:custDataLst>
                    <p:tags r:id="rId26"/>
                  </p:custDataLst>
                </p:nvPr>
              </p:nvSpPr>
              <p:spPr bwMode="auto">
                <a:xfrm>
                  <a:off x="2832"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21" name="Line 41"/>
                <p:cNvSpPr>
                  <a:spLocks noChangeShapeType="1"/>
                </p:cNvSpPr>
                <p:nvPr>
                  <p:custDataLst>
                    <p:tags r:id="rId27"/>
                  </p:custDataLst>
                </p:nvPr>
              </p:nvSpPr>
              <p:spPr bwMode="auto">
                <a:xfrm>
                  <a:off x="3408"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20522" name="Text Box 42"/>
              <p:cNvSpPr txBox="1">
                <a:spLocks noChangeArrowheads="1"/>
              </p:cNvSpPr>
              <p:nvPr>
                <p:custDataLst>
                  <p:tags r:id="rId28"/>
                </p:custDataLst>
              </p:nvPr>
            </p:nvSpPr>
            <p:spPr bwMode="auto">
              <a:xfrm>
                <a:off x="2090" y="1056"/>
                <a:ext cx="22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2</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523" name="Text Box 43"/>
              <p:cNvSpPr txBox="1">
                <a:spLocks noChangeArrowheads="1"/>
              </p:cNvSpPr>
              <p:nvPr>
                <p:custDataLst>
                  <p:tags r:id="rId29"/>
                </p:custDataLst>
              </p:nvPr>
            </p:nvSpPr>
            <p:spPr bwMode="auto">
              <a:xfrm>
                <a:off x="2380" y="1056"/>
                <a:ext cx="22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0</a:t>
                </a:r>
                <a:endParaRPr kumimoji="1" lang="en-US" altLang="zh-CN" sz="2400">
                  <a:solidFill>
                    <a:schemeClr val="dk1"/>
                  </a:solidFill>
                  <a:latin typeface="Times New Roman" panose="02020603050405020304" pitchFamily="18" charset="0"/>
                  <a:ea typeface="宋体" panose="02010600030101010101" pitchFamily="2" charset="-122"/>
                </a:endParaRPr>
              </a:p>
            </p:txBody>
          </p:sp>
        </p:grpSp>
        <p:grpSp>
          <p:nvGrpSpPr>
            <p:cNvPr id="20524" name="Group 44"/>
            <p:cNvGrpSpPr/>
            <p:nvPr/>
          </p:nvGrpSpPr>
          <p:grpSpPr bwMode="auto">
            <a:xfrm>
              <a:off x="1008" y="2640"/>
              <a:ext cx="1152" cy="316"/>
              <a:chOff x="2064" y="1056"/>
              <a:chExt cx="1152" cy="316"/>
            </a:xfrm>
          </p:grpSpPr>
          <p:grpSp>
            <p:nvGrpSpPr>
              <p:cNvPr id="20525" name="Group 45"/>
              <p:cNvGrpSpPr/>
              <p:nvPr/>
            </p:nvGrpSpPr>
            <p:grpSpPr bwMode="auto">
              <a:xfrm>
                <a:off x="2064" y="1056"/>
                <a:ext cx="1152" cy="288"/>
                <a:chOff x="2544" y="1056"/>
                <a:chExt cx="1152" cy="288"/>
              </a:xfrm>
            </p:grpSpPr>
            <p:sp>
              <p:nvSpPr>
                <p:cNvPr id="20526" name="Rectangle 46"/>
                <p:cNvSpPr>
                  <a:spLocks noChangeArrowheads="1"/>
                </p:cNvSpPr>
                <p:nvPr>
                  <p:custDataLst>
                    <p:tags r:id="rId30"/>
                  </p:custDataLst>
                </p:nvPr>
              </p:nvSpPr>
              <p:spPr bwMode="auto">
                <a:xfrm>
                  <a:off x="2544" y="1056"/>
                  <a:ext cx="1152" cy="28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27" name="Line 47"/>
                <p:cNvSpPr>
                  <a:spLocks noChangeShapeType="1"/>
                </p:cNvSpPr>
                <p:nvPr>
                  <p:custDataLst>
                    <p:tags r:id="rId31"/>
                  </p:custDataLst>
                </p:nvPr>
              </p:nvSpPr>
              <p:spPr bwMode="auto">
                <a:xfrm>
                  <a:off x="3120"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28" name="Line 48"/>
                <p:cNvSpPr>
                  <a:spLocks noChangeShapeType="1"/>
                </p:cNvSpPr>
                <p:nvPr>
                  <p:custDataLst>
                    <p:tags r:id="rId32"/>
                  </p:custDataLst>
                </p:nvPr>
              </p:nvSpPr>
              <p:spPr bwMode="auto">
                <a:xfrm>
                  <a:off x="2832"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29" name="Line 49"/>
                <p:cNvSpPr>
                  <a:spLocks noChangeShapeType="1"/>
                </p:cNvSpPr>
                <p:nvPr>
                  <p:custDataLst>
                    <p:tags r:id="rId33"/>
                  </p:custDataLst>
                </p:nvPr>
              </p:nvSpPr>
              <p:spPr bwMode="auto">
                <a:xfrm>
                  <a:off x="3408"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20530" name="Text Box 50"/>
              <p:cNvSpPr txBox="1">
                <a:spLocks noChangeArrowheads="1"/>
              </p:cNvSpPr>
              <p:nvPr>
                <p:custDataLst>
                  <p:tags r:id="rId34"/>
                </p:custDataLst>
              </p:nvPr>
            </p:nvSpPr>
            <p:spPr bwMode="auto">
              <a:xfrm>
                <a:off x="2090" y="1056"/>
                <a:ext cx="22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3</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531" name="Text Box 51"/>
              <p:cNvSpPr txBox="1">
                <a:spLocks noChangeArrowheads="1"/>
              </p:cNvSpPr>
              <p:nvPr>
                <p:custDataLst>
                  <p:tags r:id="rId35"/>
                </p:custDataLst>
              </p:nvPr>
            </p:nvSpPr>
            <p:spPr bwMode="auto">
              <a:xfrm>
                <a:off x="2380" y="1056"/>
                <a:ext cx="22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0</a:t>
                </a:r>
                <a:endParaRPr kumimoji="1" lang="en-US" altLang="zh-CN" sz="2400">
                  <a:solidFill>
                    <a:schemeClr val="dk1"/>
                  </a:solidFill>
                  <a:latin typeface="Times New Roman" panose="02020603050405020304" pitchFamily="18" charset="0"/>
                  <a:ea typeface="宋体" panose="02010600030101010101" pitchFamily="2" charset="-122"/>
                </a:endParaRPr>
              </a:p>
            </p:txBody>
          </p:sp>
        </p:grpSp>
        <p:grpSp>
          <p:nvGrpSpPr>
            <p:cNvPr id="20532" name="Group 52"/>
            <p:cNvGrpSpPr/>
            <p:nvPr/>
          </p:nvGrpSpPr>
          <p:grpSpPr bwMode="auto">
            <a:xfrm>
              <a:off x="2304" y="2640"/>
              <a:ext cx="1152" cy="316"/>
              <a:chOff x="2064" y="1056"/>
              <a:chExt cx="1152" cy="316"/>
            </a:xfrm>
          </p:grpSpPr>
          <p:grpSp>
            <p:nvGrpSpPr>
              <p:cNvPr id="20533" name="Group 53"/>
              <p:cNvGrpSpPr/>
              <p:nvPr/>
            </p:nvGrpSpPr>
            <p:grpSpPr bwMode="auto">
              <a:xfrm>
                <a:off x="2064" y="1056"/>
                <a:ext cx="1152" cy="288"/>
                <a:chOff x="2544" y="1056"/>
                <a:chExt cx="1152" cy="288"/>
              </a:xfrm>
            </p:grpSpPr>
            <p:sp>
              <p:nvSpPr>
                <p:cNvPr id="20534" name="Rectangle 54"/>
                <p:cNvSpPr>
                  <a:spLocks noChangeArrowheads="1"/>
                </p:cNvSpPr>
                <p:nvPr>
                  <p:custDataLst>
                    <p:tags r:id="rId36"/>
                  </p:custDataLst>
                </p:nvPr>
              </p:nvSpPr>
              <p:spPr bwMode="auto">
                <a:xfrm>
                  <a:off x="2544" y="1056"/>
                  <a:ext cx="1152" cy="28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35" name="Line 55"/>
                <p:cNvSpPr>
                  <a:spLocks noChangeShapeType="1"/>
                </p:cNvSpPr>
                <p:nvPr>
                  <p:custDataLst>
                    <p:tags r:id="rId37"/>
                  </p:custDataLst>
                </p:nvPr>
              </p:nvSpPr>
              <p:spPr bwMode="auto">
                <a:xfrm>
                  <a:off x="3120"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36" name="Line 56"/>
                <p:cNvSpPr>
                  <a:spLocks noChangeShapeType="1"/>
                </p:cNvSpPr>
                <p:nvPr>
                  <p:custDataLst>
                    <p:tags r:id="rId38"/>
                  </p:custDataLst>
                </p:nvPr>
              </p:nvSpPr>
              <p:spPr bwMode="auto">
                <a:xfrm>
                  <a:off x="2832"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37" name="Line 57"/>
                <p:cNvSpPr>
                  <a:spLocks noChangeShapeType="1"/>
                </p:cNvSpPr>
                <p:nvPr>
                  <p:custDataLst>
                    <p:tags r:id="rId39"/>
                  </p:custDataLst>
                </p:nvPr>
              </p:nvSpPr>
              <p:spPr bwMode="auto">
                <a:xfrm>
                  <a:off x="3408"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20538" name="Text Box 58"/>
              <p:cNvSpPr txBox="1">
                <a:spLocks noChangeArrowheads="1"/>
              </p:cNvSpPr>
              <p:nvPr>
                <p:custDataLst>
                  <p:tags r:id="rId40"/>
                </p:custDataLst>
              </p:nvPr>
            </p:nvSpPr>
            <p:spPr bwMode="auto">
              <a:xfrm>
                <a:off x="2092" y="1056"/>
                <a:ext cx="22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3</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539" name="Text Box 59"/>
              <p:cNvSpPr txBox="1">
                <a:spLocks noChangeArrowheads="1"/>
              </p:cNvSpPr>
              <p:nvPr>
                <p:custDataLst>
                  <p:tags r:id="rId41"/>
                </p:custDataLst>
              </p:nvPr>
            </p:nvSpPr>
            <p:spPr bwMode="auto">
              <a:xfrm>
                <a:off x="2380" y="1056"/>
                <a:ext cx="22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1</a:t>
                </a:r>
                <a:endParaRPr kumimoji="1" lang="en-US" altLang="zh-CN" sz="2400">
                  <a:solidFill>
                    <a:schemeClr val="dk1"/>
                  </a:solidFill>
                  <a:latin typeface="Times New Roman" panose="02020603050405020304" pitchFamily="18" charset="0"/>
                  <a:ea typeface="宋体" panose="02010600030101010101" pitchFamily="2" charset="-122"/>
                </a:endParaRPr>
              </a:p>
            </p:txBody>
          </p:sp>
        </p:grpSp>
        <p:grpSp>
          <p:nvGrpSpPr>
            <p:cNvPr id="20540" name="Group 60"/>
            <p:cNvGrpSpPr/>
            <p:nvPr/>
          </p:nvGrpSpPr>
          <p:grpSpPr bwMode="auto">
            <a:xfrm>
              <a:off x="3600" y="2640"/>
              <a:ext cx="1152" cy="316"/>
              <a:chOff x="2064" y="1056"/>
              <a:chExt cx="1152" cy="316"/>
            </a:xfrm>
          </p:grpSpPr>
          <p:grpSp>
            <p:nvGrpSpPr>
              <p:cNvPr id="20541" name="Group 61"/>
              <p:cNvGrpSpPr/>
              <p:nvPr/>
            </p:nvGrpSpPr>
            <p:grpSpPr bwMode="auto">
              <a:xfrm>
                <a:off x="2064" y="1056"/>
                <a:ext cx="1152" cy="288"/>
                <a:chOff x="2544" y="1056"/>
                <a:chExt cx="1152" cy="288"/>
              </a:xfrm>
            </p:grpSpPr>
            <p:sp>
              <p:nvSpPr>
                <p:cNvPr id="20542" name="Rectangle 62"/>
                <p:cNvSpPr>
                  <a:spLocks noChangeArrowheads="1"/>
                </p:cNvSpPr>
                <p:nvPr>
                  <p:custDataLst>
                    <p:tags r:id="rId42"/>
                  </p:custDataLst>
                </p:nvPr>
              </p:nvSpPr>
              <p:spPr bwMode="auto">
                <a:xfrm>
                  <a:off x="2544" y="1056"/>
                  <a:ext cx="1152" cy="28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43" name="Line 63"/>
                <p:cNvSpPr>
                  <a:spLocks noChangeShapeType="1"/>
                </p:cNvSpPr>
                <p:nvPr>
                  <p:custDataLst>
                    <p:tags r:id="rId43"/>
                  </p:custDataLst>
                </p:nvPr>
              </p:nvSpPr>
              <p:spPr bwMode="auto">
                <a:xfrm>
                  <a:off x="3120"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44" name="Line 64"/>
                <p:cNvSpPr>
                  <a:spLocks noChangeShapeType="1"/>
                </p:cNvSpPr>
                <p:nvPr>
                  <p:custDataLst>
                    <p:tags r:id="rId44"/>
                  </p:custDataLst>
                </p:nvPr>
              </p:nvSpPr>
              <p:spPr bwMode="auto">
                <a:xfrm>
                  <a:off x="2832"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45" name="Line 65"/>
                <p:cNvSpPr>
                  <a:spLocks noChangeShapeType="1"/>
                </p:cNvSpPr>
                <p:nvPr>
                  <p:custDataLst>
                    <p:tags r:id="rId45"/>
                  </p:custDataLst>
                </p:nvPr>
              </p:nvSpPr>
              <p:spPr bwMode="auto">
                <a:xfrm>
                  <a:off x="3408"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20546" name="Text Box 66"/>
              <p:cNvSpPr txBox="1">
                <a:spLocks noChangeArrowheads="1"/>
              </p:cNvSpPr>
              <p:nvPr>
                <p:custDataLst>
                  <p:tags r:id="rId46"/>
                </p:custDataLst>
              </p:nvPr>
            </p:nvSpPr>
            <p:spPr bwMode="auto">
              <a:xfrm>
                <a:off x="2091" y="1056"/>
                <a:ext cx="22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3</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547" name="Text Box 67"/>
              <p:cNvSpPr txBox="1">
                <a:spLocks noChangeArrowheads="1"/>
              </p:cNvSpPr>
              <p:nvPr>
                <p:custDataLst>
                  <p:tags r:id="rId47"/>
                </p:custDataLst>
              </p:nvPr>
            </p:nvSpPr>
            <p:spPr bwMode="auto">
              <a:xfrm>
                <a:off x="2379" y="1056"/>
                <a:ext cx="22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2</a:t>
                </a:r>
                <a:endParaRPr kumimoji="1" lang="en-US" altLang="zh-CN" sz="2400">
                  <a:solidFill>
                    <a:schemeClr val="dk1"/>
                  </a:solidFill>
                  <a:latin typeface="Times New Roman" panose="02020603050405020304" pitchFamily="18" charset="0"/>
                  <a:ea typeface="宋体" panose="02010600030101010101" pitchFamily="2" charset="-122"/>
                </a:endParaRPr>
              </a:p>
            </p:txBody>
          </p:sp>
        </p:grpSp>
        <p:grpSp>
          <p:nvGrpSpPr>
            <p:cNvPr id="20548" name="Group 68"/>
            <p:cNvGrpSpPr/>
            <p:nvPr/>
          </p:nvGrpSpPr>
          <p:grpSpPr bwMode="auto">
            <a:xfrm>
              <a:off x="4608" y="2112"/>
              <a:ext cx="1152" cy="316"/>
              <a:chOff x="2064" y="1056"/>
              <a:chExt cx="1152" cy="316"/>
            </a:xfrm>
          </p:grpSpPr>
          <p:grpSp>
            <p:nvGrpSpPr>
              <p:cNvPr id="20549" name="Group 69"/>
              <p:cNvGrpSpPr/>
              <p:nvPr/>
            </p:nvGrpSpPr>
            <p:grpSpPr bwMode="auto">
              <a:xfrm>
                <a:off x="2064" y="1056"/>
                <a:ext cx="1152" cy="288"/>
                <a:chOff x="2544" y="1056"/>
                <a:chExt cx="1152" cy="288"/>
              </a:xfrm>
            </p:grpSpPr>
            <p:sp>
              <p:nvSpPr>
                <p:cNvPr id="20550" name="Rectangle 70"/>
                <p:cNvSpPr>
                  <a:spLocks noChangeArrowheads="1"/>
                </p:cNvSpPr>
                <p:nvPr>
                  <p:custDataLst>
                    <p:tags r:id="rId48"/>
                  </p:custDataLst>
                </p:nvPr>
              </p:nvSpPr>
              <p:spPr bwMode="auto">
                <a:xfrm>
                  <a:off x="2544" y="1056"/>
                  <a:ext cx="1152" cy="28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51" name="Line 71"/>
                <p:cNvSpPr>
                  <a:spLocks noChangeShapeType="1"/>
                </p:cNvSpPr>
                <p:nvPr>
                  <p:custDataLst>
                    <p:tags r:id="rId49"/>
                  </p:custDataLst>
                </p:nvPr>
              </p:nvSpPr>
              <p:spPr bwMode="auto">
                <a:xfrm>
                  <a:off x="3120"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52" name="Line 72"/>
                <p:cNvSpPr>
                  <a:spLocks noChangeShapeType="1"/>
                </p:cNvSpPr>
                <p:nvPr>
                  <p:custDataLst>
                    <p:tags r:id="rId50"/>
                  </p:custDataLst>
                </p:nvPr>
              </p:nvSpPr>
              <p:spPr bwMode="auto">
                <a:xfrm>
                  <a:off x="2832"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53" name="Line 73"/>
                <p:cNvSpPr>
                  <a:spLocks noChangeShapeType="1"/>
                </p:cNvSpPr>
                <p:nvPr>
                  <p:custDataLst>
                    <p:tags r:id="rId51"/>
                  </p:custDataLst>
                </p:nvPr>
              </p:nvSpPr>
              <p:spPr bwMode="auto">
                <a:xfrm>
                  <a:off x="3408"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20554" name="Text Box 74"/>
              <p:cNvSpPr txBox="1">
                <a:spLocks noChangeArrowheads="1"/>
              </p:cNvSpPr>
              <p:nvPr>
                <p:custDataLst>
                  <p:tags r:id="rId52"/>
                </p:custDataLst>
              </p:nvPr>
            </p:nvSpPr>
            <p:spPr bwMode="auto">
              <a:xfrm>
                <a:off x="2090" y="1056"/>
                <a:ext cx="22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2</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555" name="Text Box 75"/>
              <p:cNvSpPr txBox="1">
                <a:spLocks noChangeArrowheads="1"/>
              </p:cNvSpPr>
              <p:nvPr>
                <p:custDataLst>
                  <p:tags r:id="rId53"/>
                </p:custDataLst>
              </p:nvPr>
            </p:nvSpPr>
            <p:spPr bwMode="auto">
              <a:xfrm>
                <a:off x="2379" y="1056"/>
                <a:ext cx="22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dk1"/>
                    </a:solidFill>
                    <a:latin typeface="Times New Roman" panose="02020603050405020304" pitchFamily="18" charset="0"/>
                    <a:ea typeface="宋体" panose="02010600030101010101" pitchFamily="2" charset="-122"/>
                  </a:rPr>
                  <a:t>3</a:t>
                </a:r>
                <a:endParaRPr kumimoji="1" lang="en-US" altLang="zh-CN" sz="2400" dirty="0">
                  <a:solidFill>
                    <a:schemeClr val="dk1"/>
                  </a:solidFill>
                  <a:latin typeface="Times New Roman" panose="02020603050405020304" pitchFamily="18" charset="0"/>
                  <a:ea typeface="宋体" panose="02010600030101010101" pitchFamily="2" charset="-122"/>
                </a:endParaRPr>
              </a:p>
            </p:txBody>
          </p:sp>
        </p:grpSp>
        <p:grpSp>
          <p:nvGrpSpPr>
            <p:cNvPr id="20556" name="Group 76"/>
            <p:cNvGrpSpPr/>
            <p:nvPr/>
          </p:nvGrpSpPr>
          <p:grpSpPr bwMode="auto">
            <a:xfrm>
              <a:off x="3600" y="1056"/>
              <a:ext cx="1152" cy="316"/>
              <a:chOff x="2064" y="1056"/>
              <a:chExt cx="1152" cy="316"/>
            </a:xfrm>
          </p:grpSpPr>
          <p:grpSp>
            <p:nvGrpSpPr>
              <p:cNvPr id="20557" name="Group 77"/>
              <p:cNvGrpSpPr/>
              <p:nvPr/>
            </p:nvGrpSpPr>
            <p:grpSpPr bwMode="auto">
              <a:xfrm>
                <a:off x="2064" y="1056"/>
                <a:ext cx="1152" cy="288"/>
                <a:chOff x="2544" y="1056"/>
                <a:chExt cx="1152" cy="288"/>
              </a:xfrm>
            </p:grpSpPr>
            <p:sp>
              <p:nvSpPr>
                <p:cNvPr id="20558" name="Rectangle 78"/>
                <p:cNvSpPr>
                  <a:spLocks noChangeArrowheads="1"/>
                </p:cNvSpPr>
                <p:nvPr>
                  <p:custDataLst>
                    <p:tags r:id="rId54"/>
                  </p:custDataLst>
                </p:nvPr>
              </p:nvSpPr>
              <p:spPr bwMode="auto">
                <a:xfrm>
                  <a:off x="2544" y="1056"/>
                  <a:ext cx="1152" cy="28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59" name="Line 79"/>
                <p:cNvSpPr>
                  <a:spLocks noChangeShapeType="1"/>
                </p:cNvSpPr>
                <p:nvPr>
                  <p:custDataLst>
                    <p:tags r:id="rId55"/>
                  </p:custDataLst>
                </p:nvPr>
              </p:nvSpPr>
              <p:spPr bwMode="auto">
                <a:xfrm>
                  <a:off x="3120"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60" name="Line 80"/>
                <p:cNvSpPr>
                  <a:spLocks noChangeShapeType="1"/>
                </p:cNvSpPr>
                <p:nvPr>
                  <p:custDataLst>
                    <p:tags r:id="rId56"/>
                  </p:custDataLst>
                </p:nvPr>
              </p:nvSpPr>
              <p:spPr bwMode="auto">
                <a:xfrm>
                  <a:off x="2832"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61" name="Line 81"/>
                <p:cNvSpPr>
                  <a:spLocks noChangeShapeType="1"/>
                </p:cNvSpPr>
                <p:nvPr>
                  <p:custDataLst>
                    <p:tags r:id="rId57"/>
                  </p:custDataLst>
                </p:nvPr>
              </p:nvSpPr>
              <p:spPr bwMode="auto">
                <a:xfrm>
                  <a:off x="3408" y="1056"/>
                  <a:ext cx="0" cy="28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20562" name="Text Box 82"/>
              <p:cNvSpPr txBox="1">
                <a:spLocks noChangeArrowheads="1"/>
              </p:cNvSpPr>
              <p:nvPr>
                <p:custDataLst>
                  <p:tags r:id="rId58"/>
                </p:custDataLst>
              </p:nvPr>
            </p:nvSpPr>
            <p:spPr bwMode="auto">
              <a:xfrm>
                <a:off x="2091" y="1056"/>
                <a:ext cx="22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0</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563" name="Text Box 83"/>
              <p:cNvSpPr txBox="1">
                <a:spLocks noChangeArrowheads="1"/>
              </p:cNvSpPr>
              <p:nvPr>
                <p:custDataLst>
                  <p:tags r:id="rId59"/>
                </p:custDataLst>
              </p:nvPr>
            </p:nvSpPr>
            <p:spPr bwMode="auto">
              <a:xfrm>
                <a:off x="2379" y="1056"/>
                <a:ext cx="226"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2</a:t>
                </a:r>
                <a:endParaRPr kumimoji="1" lang="en-US" altLang="zh-CN" sz="2400">
                  <a:solidFill>
                    <a:schemeClr val="dk1"/>
                  </a:solidFill>
                  <a:latin typeface="Times New Roman" panose="02020603050405020304" pitchFamily="18" charset="0"/>
                  <a:ea typeface="宋体" panose="02010600030101010101" pitchFamily="2" charset="-122"/>
                </a:endParaRPr>
              </a:p>
            </p:txBody>
          </p:sp>
        </p:grpSp>
        <p:sp>
          <p:nvSpPr>
            <p:cNvPr id="20564" name="Line 84"/>
            <p:cNvSpPr>
              <a:spLocks noChangeShapeType="1"/>
            </p:cNvSpPr>
            <p:nvPr>
              <p:custDataLst>
                <p:tags r:id="rId60"/>
              </p:custDataLst>
            </p:nvPr>
          </p:nvSpPr>
          <p:spPr bwMode="auto">
            <a:xfrm>
              <a:off x="720" y="1200"/>
              <a:ext cx="1584"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65" name="Line 85"/>
            <p:cNvSpPr>
              <a:spLocks noChangeShapeType="1"/>
            </p:cNvSpPr>
            <p:nvPr>
              <p:custDataLst>
                <p:tags r:id="rId61"/>
              </p:custDataLst>
            </p:nvPr>
          </p:nvSpPr>
          <p:spPr bwMode="auto">
            <a:xfrm>
              <a:off x="3312" y="1200"/>
              <a:ext cx="288"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66" name="Line 86"/>
            <p:cNvSpPr>
              <a:spLocks noChangeShapeType="1"/>
            </p:cNvSpPr>
            <p:nvPr>
              <p:custDataLst>
                <p:tags r:id="rId62"/>
              </p:custDataLst>
            </p:nvPr>
          </p:nvSpPr>
          <p:spPr bwMode="auto">
            <a:xfrm>
              <a:off x="720" y="2256"/>
              <a:ext cx="288"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67" name="Line 87"/>
            <p:cNvSpPr>
              <a:spLocks noChangeShapeType="1"/>
            </p:cNvSpPr>
            <p:nvPr>
              <p:custDataLst>
                <p:tags r:id="rId63"/>
              </p:custDataLst>
            </p:nvPr>
          </p:nvSpPr>
          <p:spPr bwMode="auto">
            <a:xfrm>
              <a:off x="2016" y="2256"/>
              <a:ext cx="2592"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68" name="Line 88"/>
            <p:cNvSpPr>
              <a:spLocks noChangeShapeType="1"/>
            </p:cNvSpPr>
            <p:nvPr>
              <p:custDataLst>
                <p:tags r:id="rId64"/>
              </p:custDataLst>
            </p:nvPr>
          </p:nvSpPr>
          <p:spPr bwMode="auto">
            <a:xfrm>
              <a:off x="720" y="2784"/>
              <a:ext cx="288"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69" name="Line 89"/>
            <p:cNvSpPr>
              <a:spLocks noChangeShapeType="1"/>
            </p:cNvSpPr>
            <p:nvPr>
              <p:custDataLst>
                <p:tags r:id="rId65"/>
              </p:custDataLst>
            </p:nvPr>
          </p:nvSpPr>
          <p:spPr bwMode="auto">
            <a:xfrm>
              <a:off x="2016" y="2784"/>
              <a:ext cx="288"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70" name="Line 90"/>
            <p:cNvSpPr>
              <a:spLocks noChangeShapeType="1"/>
            </p:cNvSpPr>
            <p:nvPr>
              <p:custDataLst>
                <p:tags r:id="rId66"/>
              </p:custDataLst>
            </p:nvPr>
          </p:nvSpPr>
          <p:spPr bwMode="auto">
            <a:xfrm>
              <a:off x="3312" y="2784"/>
              <a:ext cx="288" cy="0"/>
            </a:xfrm>
            <a:prstGeom prst="line">
              <a:avLst/>
            </a:prstGeom>
            <a:noFill/>
            <a:ln w="2857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71" name="Line 91"/>
            <p:cNvSpPr>
              <a:spLocks noChangeShapeType="1"/>
            </p:cNvSpPr>
            <p:nvPr>
              <p:custDataLst>
                <p:tags r:id="rId67"/>
              </p:custDataLst>
            </p:nvPr>
          </p:nvSpPr>
          <p:spPr bwMode="auto">
            <a:xfrm>
              <a:off x="3024" y="1200"/>
              <a:ext cx="0" cy="1392"/>
            </a:xfrm>
            <a:prstGeom prst="line">
              <a:avLst/>
            </a:prstGeom>
            <a:noFill/>
            <a:ln w="28575">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72" name="Line 92"/>
            <p:cNvSpPr>
              <a:spLocks noChangeShapeType="1"/>
            </p:cNvSpPr>
            <p:nvPr>
              <p:custDataLst>
                <p:tags r:id="rId68"/>
              </p:custDataLst>
            </p:nvPr>
          </p:nvSpPr>
          <p:spPr bwMode="auto">
            <a:xfrm>
              <a:off x="4320" y="1200"/>
              <a:ext cx="0" cy="1440"/>
            </a:xfrm>
            <a:prstGeom prst="line">
              <a:avLst/>
            </a:prstGeom>
            <a:noFill/>
            <a:ln w="28575">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74" name="Line 94"/>
            <p:cNvSpPr>
              <a:spLocks noChangeShapeType="1"/>
            </p:cNvSpPr>
            <p:nvPr>
              <p:custDataLst>
                <p:tags r:id="rId69"/>
              </p:custDataLst>
            </p:nvPr>
          </p:nvSpPr>
          <p:spPr bwMode="auto">
            <a:xfrm>
              <a:off x="432" y="1200"/>
              <a:ext cx="0" cy="240"/>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76" name="Line 96"/>
            <p:cNvSpPr>
              <a:spLocks noChangeShapeType="1"/>
            </p:cNvSpPr>
            <p:nvPr>
              <p:custDataLst>
                <p:tags r:id="rId70"/>
              </p:custDataLst>
            </p:nvPr>
          </p:nvSpPr>
          <p:spPr bwMode="auto">
            <a:xfrm>
              <a:off x="432" y="1440"/>
              <a:ext cx="1248" cy="0"/>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77" name="Line 97"/>
            <p:cNvSpPr>
              <a:spLocks noChangeShapeType="1"/>
            </p:cNvSpPr>
            <p:nvPr>
              <p:custDataLst>
                <p:tags r:id="rId71"/>
              </p:custDataLst>
            </p:nvPr>
          </p:nvSpPr>
          <p:spPr bwMode="auto">
            <a:xfrm>
              <a:off x="1680" y="1440"/>
              <a:ext cx="0" cy="672"/>
            </a:xfrm>
            <a:prstGeom prst="line">
              <a:avLst/>
            </a:prstGeom>
            <a:noFill/>
            <a:ln w="28575">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cxnSp>
          <p:nvCxnSpPr>
            <p:cNvPr id="20578" name="AutoShape 98"/>
            <p:cNvCxnSpPr>
              <a:cxnSpLocks noChangeShapeType="1"/>
              <a:stCxn id="20493" idx="2"/>
              <a:endCxn id="20513" idx="2"/>
            </p:cNvCxnSpPr>
            <p:nvPr/>
          </p:nvCxnSpPr>
          <p:spPr bwMode="auto">
            <a:xfrm rot="5400000" flipH="1" flipV="1">
              <a:off x="1330" y="470"/>
              <a:ext cx="505" cy="2301"/>
            </a:xfrm>
            <a:prstGeom prst="bentConnector3">
              <a:avLst>
                <a:gd name="adj1" fmla="val -32146"/>
              </a:avLst>
            </a:prstGeom>
            <a:noFill/>
            <a:ln w="28575">
              <a:solidFill>
                <a:srgbClr val="0070C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79" name="AutoShape 99"/>
            <p:cNvCxnSpPr>
              <a:cxnSpLocks noChangeShapeType="1"/>
              <a:stCxn id="20497" idx="2"/>
              <a:endCxn id="20563" idx="2"/>
            </p:cNvCxnSpPr>
            <p:nvPr/>
          </p:nvCxnSpPr>
          <p:spPr bwMode="auto">
            <a:xfrm rot="5400000" flipH="1" flipV="1">
              <a:off x="1714" y="86"/>
              <a:ext cx="1032" cy="3596"/>
            </a:xfrm>
            <a:prstGeom prst="bentConnector3">
              <a:avLst>
                <a:gd name="adj1" fmla="val -15722"/>
              </a:avLst>
            </a:prstGeom>
            <a:noFill/>
            <a:ln w="28575">
              <a:solidFill>
                <a:srgbClr val="0070C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0" name="AutoShape 100"/>
            <p:cNvCxnSpPr>
              <a:cxnSpLocks noChangeShapeType="1"/>
              <a:stCxn id="20501" idx="2"/>
              <a:endCxn id="20555" idx="2"/>
            </p:cNvCxnSpPr>
            <p:nvPr/>
          </p:nvCxnSpPr>
          <p:spPr bwMode="auto">
            <a:xfrm rot="5400000" flipH="1" flipV="1">
              <a:off x="2482" y="374"/>
              <a:ext cx="504" cy="4604"/>
            </a:xfrm>
            <a:prstGeom prst="bentConnector3">
              <a:avLst>
                <a:gd name="adj1" fmla="val -32244"/>
              </a:avLst>
            </a:prstGeom>
            <a:noFill/>
            <a:ln w="28575">
              <a:solidFill>
                <a:srgbClr val="0070C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581" name="Line 101"/>
            <p:cNvSpPr>
              <a:spLocks noChangeShapeType="1"/>
            </p:cNvSpPr>
            <p:nvPr>
              <p:custDataLst>
                <p:tags r:id="rId72"/>
              </p:custDataLst>
            </p:nvPr>
          </p:nvSpPr>
          <p:spPr bwMode="auto">
            <a:xfrm flipV="1">
              <a:off x="432" y="1728"/>
              <a:ext cx="0" cy="144"/>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82" name="Line 102"/>
            <p:cNvSpPr>
              <a:spLocks noChangeShapeType="1"/>
            </p:cNvSpPr>
            <p:nvPr>
              <p:custDataLst>
                <p:tags r:id="rId73"/>
              </p:custDataLst>
            </p:nvPr>
          </p:nvSpPr>
          <p:spPr bwMode="auto">
            <a:xfrm flipV="1">
              <a:off x="432" y="2256"/>
              <a:ext cx="0" cy="144"/>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83" name="Line 103"/>
            <p:cNvSpPr>
              <a:spLocks noChangeShapeType="1"/>
            </p:cNvSpPr>
            <p:nvPr>
              <p:custDataLst>
                <p:tags r:id="rId74"/>
              </p:custDataLst>
            </p:nvPr>
          </p:nvSpPr>
          <p:spPr bwMode="auto">
            <a:xfrm flipV="1">
              <a:off x="432" y="2784"/>
              <a:ext cx="0" cy="144"/>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584" name="Text Box 104"/>
            <p:cNvSpPr txBox="1">
              <a:spLocks noChangeArrowheads="1"/>
            </p:cNvSpPr>
            <p:nvPr>
              <p:custDataLst>
                <p:tags r:id="rId75"/>
              </p:custDataLst>
            </p:nvPr>
          </p:nvSpPr>
          <p:spPr bwMode="auto">
            <a:xfrm>
              <a:off x="4512" y="1082"/>
              <a:ext cx="22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chemeClr val="dk1"/>
                  </a:solidFill>
                  <a:latin typeface="Times New Roman" panose="02020603050405020304" pitchFamily="18" charset="0"/>
                  <a:ea typeface="宋体" panose="02010600030101010101" pitchFamily="2" charset="-122"/>
                </a:rPr>
                <a:t>^</a:t>
              </a:r>
              <a:endParaRPr kumimoji="1" lang="en-US" altLang="zh-CN" sz="2400" dirty="0">
                <a:solidFill>
                  <a:schemeClr val="dk1"/>
                </a:solidFill>
                <a:latin typeface="Times New Roman" panose="02020603050405020304" pitchFamily="18" charset="0"/>
                <a:ea typeface="宋体" panose="02010600030101010101" pitchFamily="2" charset="-122"/>
              </a:endParaRPr>
            </a:p>
          </p:txBody>
        </p:sp>
        <p:sp>
          <p:nvSpPr>
            <p:cNvPr id="20585" name="Text Box 105"/>
            <p:cNvSpPr txBox="1">
              <a:spLocks noChangeArrowheads="1"/>
            </p:cNvSpPr>
            <p:nvPr>
              <p:custDataLst>
                <p:tags r:id="rId76"/>
              </p:custDataLst>
            </p:nvPr>
          </p:nvSpPr>
          <p:spPr bwMode="auto">
            <a:xfrm>
              <a:off x="5232" y="2112"/>
              <a:ext cx="22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586" name="Text Box 106"/>
            <p:cNvSpPr txBox="1">
              <a:spLocks noChangeArrowheads="1"/>
            </p:cNvSpPr>
            <p:nvPr>
              <p:custDataLst>
                <p:tags r:id="rId77"/>
              </p:custDataLst>
            </p:nvPr>
          </p:nvSpPr>
          <p:spPr bwMode="auto">
            <a:xfrm>
              <a:off x="5554" y="2112"/>
              <a:ext cx="22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587" name="Text Box 107"/>
            <p:cNvSpPr txBox="1">
              <a:spLocks noChangeArrowheads="1"/>
            </p:cNvSpPr>
            <p:nvPr>
              <p:custDataLst>
                <p:tags r:id="rId78"/>
              </p:custDataLst>
            </p:nvPr>
          </p:nvSpPr>
          <p:spPr bwMode="auto">
            <a:xfrm>
              <a:off x="4176" y="2640"/>
              <a:ext cx="22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588" name="Text Box 108"/>
            <p:cNvSpPr txBox="1">
              <a:spLocks noChangeArrowheads="1"/>
            </p:cNvSpPr>
            <p:nvPr>
              <p:custDataLst>
                <p:tags r:id="rId79"/>
              </p:custDataLst>
            </p:nvPr>
          </p:nvSpPr>
          <p:spPr bwMode="auto">
            <a:xfrm>
              <a:off x="4464" y="2640"/>
              <a:ext cx="22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597" name="Text Box 117"/>
            <p:cNvSpPr txBox="1">
              <a:spLocks noChangeArrowheads="1"/>
            </p:cNvSpPr>
            <p:nvPr>
              <p:custDataLst>
                <p:tags r:id="rId80"/>
              </p:custDataLst>
            </p:nvPr>
          </p:nvSpPr>
          <p:spPr bwMode="auto">
            <a:xfrm>
              <a:off x="2879" y="2640"/>
              <a:ext cx="22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598" name="Text Box 118"/>
            <p:cNvSpPr txBox="1">
              <a:spLocks noChangeArrowheads="1"/>
            </p:cNvSpPr>
            <p:nvPr>
              <p:custDataLst>
                <p:tags r:id="rId81"/>
              </p:custDataLst>
            </p:nvPr>
          </p:nvSpPr>
          <p:spPr bwMode="auto">
            <a:xfrm>
              <a:off x="1585" y="2640"/>
              <a:ext cx="220"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599" name="Text Box 119"/>
            <p:cNvSpPr txBox="1">
              <a:spLocks noChangeArrowheads="1"/>
            </p:cNvSpPr>
            <p:nvPr>
              <p:custDataLst>
                <p:tags r:id="rId82"/>
              </p:custDataLst>
            </p:nvPr>
          </p:nvSpPr>
          <p:spPr bwMode="auto">
            <a:xfrm>
              <a:off x="1585" y="2098"/>
              <a:ext cx="209"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2400">
                <a:solidFill>
                  <a:schemeClr val="dk1"/>
                </a:solidFill>
                <a:latin typeface="Times New Roman" panose="02020603050405020304" pitchFamily="18" charset="0"/>
                <a:ea typeface="宋体" panose="02010600030101010101" pitchFamily="2" charset="-122"/>
              </a:endParaRPr>
            </a:p>
          </p:txBody>
        </p:sp>
      </p:grpSp>
      <p:grpSp>
        <p:nvGrpSpPr>
          <p:cNvPr id="20601" name="Group 121"/>
          <p:cNvGrpSpPr/>
          <p:nvPr/>
        </p:nvGrpSpPr>
        <p:grpSpPr bwMode="auto">
          <a:xfrm>
            <a:off x="2413000" y="1039814"/>
            <a:ext cx="3506788" cy="1568450"/>
            <a:chOff x="1536" y="1920"/>
            <a:chExt cx="2209" cy="988"/>
          </a:xfrm>
        </p:grpSpPr>
        <p:sp>
          <p:nvSpPr>
            <p:cNvPr id="20602" name="Text Box 122"/>
            <p:cNvSpPr txBox="1">
              <a:spLocks noChangeArrowheads="1"/>
            </p:cNvSpPr>
            <p:nvPr>
              <p:custDataLst>
                <p:tags r:id="rId83"/>
              </p:custDataLst>
            </p:nvPr>
          </p:nvSpPr>
          <p:spPr bwMode="auto">
            <a:xfrm>
              <a:off x="2557" y="1920"/>
              <a:ext cx="1128" cy="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solidFill>
                    <a:schemeClr val="dk1"/>
                  </a:solidFill>
                  <a:latin typeface="宋体" panose="02010600030101010101" pitchFamily="2" charset="-122"/>
                  <a:ea typeface="宋体" panose="02010600030101010101" pitchFamily="2" charset="-122"/>
                </a:rPr>
                <a:t>∞</a:t>
              </a:r>
              <a:r>
                <a:rPr kumimoji="1" lang="en-US" altLang="zh-CN" sz="2400" b="1" dirty="0">
                  <a:solidFill>
                    <a:schemeClr val="dk1"/>
                  </a:solidFill>
                  <a:latin typeface="Times New Roman" panose="02020603050405020304" pitchFamily="18" charset="0"/>
                  <a:ea typeface="宋体" panose="02010600030101010101" pitchFamily="2" charset="-122"/>
                </a:rPr>
                <a:t>  1    1   </a:t>
              </a:r>
              <a:r>
                <a:rPr kumimoji="1" lang="en-US" altLang="zh-CN" sz="2400" b="1" dirty="0">
                  <a:solidFill>
                    <a:schemeClr val="dk1"/>
                  </a:solidFill>
                  <a:latin typeface="宋体" panose="02010600030101010101" pitchFamily="2" charset="-122"/>
                  <a:ea typeface="宋体" panose="02010600030101010101" pitchFamily="2" charset="-122"/>
                </a:rPr>
                <a:t>∞</a:t>
              </a:r>
              <a:endParaRPr kumimoji="1" lang="en-US" altLang="zh-CN" sz="2400" b="1" dirty="0">
                <a:solidFill>
                  <a:schemeClr val="dk1"/>
                </a:solidFill>
                <a:latin typeface="Times New Roman" panose="02020603050405020304" pitchFamily="18" charset="0"/>
                <a:ea typeface="宋体" panose="02010600030101010101" pitchFamily="2" charset="-122"/>
              </a:endParaRPr>
            </a:p>
            <a:p>
              <a:r>
                <a:rPr kumimoji="1" lang="en-US" altLang="zh-CN" sz="2400" b="1" dirty="0">
                  <a:solidFill>
                    <a:schemeClr val="dk1"/>
                  </a:solidFill>
                  <a:latin typeface="宋体" panose="02010600030101010101" pitchFamily="2" charset="-122"/>
                  <a:ea typeface="宋体" panose="02010600030101010101" pitchFamily="2" charset="-122"/>
                </a:rPr>
                <a:t>∞</a:t>
              </a:r>
              <a:r>
                <a:rPr kumimoji="1" lang="en-US" altLang="zh-CN" sz="2400" b="1" dirty="0">
                  <a:solidFill>
                    <a:schemeClr val="dk1"/>
                  </a:solidFill>
                  <a:latin typeface="Times New Roman" panose="02020603050405020304" pitchFamily="18" charset="0"/>
                  <a:ea typeface="宋体" panose="02010600030101010101" pitchFamily="2" charset="-122"/>
                </a:rPr>
                <a:t> </a:t>
              </a:r>
              <a:r>
                <a:rPr kumimoji="1" lang="en-US" altLang="zh-CN" sz="2400" b="1" dirty="0">
                  <a:solidFill>
                    <a:schemeClr val="dk1"/>
                  </a:solidFill>
                  <a:latin typeface="宋体" panose="02010600030101010101" pitchFamily="2" charset="-122"/>
                  <a:ea typeface="宋体" panose="02010600030101010101" pitchFamily="2" charset="-122"/>
                </a:rPr>
                <a:t>∞ ∞ ∞</a:t>
              </a:r>
              <a:endParaRPr kumimoji="1" lang="en-US" altLang="zh-CN" sz="2400" b="1" dirty="0">
                <a:solidFill>
                  <a:schemeClr val="dk1"/>
                </a:solidFill>
                <a:latin typeface="Times New Roman" panose="02020603050405020304" pitchFamily="18" charset="0"/>
                <a:ea typeface="宋体" panose="02010600030101010101" pitchFamily="2" charset="-122"/>
              </a:endParaRPr>
            </a:p>
            <a:p>
              <a:r>
                <a:rPr kumimoji="1" lang="en-US" altLang="zh-CN" sz="2400" b="1" dirty="0">
                  <a:solidFill>
                    <a:schemeClr val="dk1"/>
                  </a:solidFill>
                  <a:latin typeface="Times New Roman" panose="02020603050405020304" pitchFamily="18" charset="0"/>
                  <a:ea typeface="宋体" panose="02010600030101010101" pitchFamily="2" charset="-122"/>
                </a:rPr>
                <a:t> 1  </a:t>
              </a:r>
              <a:r>
                <a:rPr kumimoji="1" lang="en-US" altLang="zh-CN" sz="2400" b="1" dirty="0">
                  <a:solidFill>
                    <a:schemeClr val="dk1"/>
                  </a:solidFill>
                  <a:latin typeface="宋体" panose="02010600030101010101" pitchFamily="2" charset="-122"/>
                  <a:ea typeface="宋体" panose="02010600030101010101" pitchFamily="2" charset="-122"/>
                </a:rPr>
                <a:t>∞ ∞</a:t>
              </a:r>
              <a:r>
                <a:rPr kumimoji="1" lang="en-US" altLang="zh-CN" sz="2400" b="1" dirty="0">
                  <a:solidFill>
                    <a:schemeClr val="dk1"/>
                  </a:solidFill>
                  <a:latin typeface="Times New Roman" panose="02020603050405020304" pitchFamily="18" charset="0"/>
                  <a:ea typeface="宋体" panose="02010600030101010101" pitchFamily="2" charset="-122"/>
                </a:rPr>
                <a:t>   1</a:t>
              </a:r>
              <a:endParaRPr kumimoji="1" lang="en-US" altLang="zh-CN" sz="2400" b="1" dirty="0">
                <a:solidFill>
                  <a:schemeClr val="dk1"/>
                </a:solidFill>
                <a:latin typeface="Times New Roman" panose="02020603050405020304" pitchFamily="18" charset="0"/>
                <a:ea typeface="宋体" panose="02010600030101010101" pitchFamily="2" charset="-122"/>
              </a:endParaRPr>
            </a:p>
            <a:p>
              <a:r>
                <a:rPr kumimoji="1" lang="en-US" altLang="zh-CN" sz="2400" b="1" dirty="0">
                  <a:solidFill>
                    <a:schemeClr val="dk1"/>
                  </a:solidFill>
                  <a:latin typeface="Times New Roman" panose="02020603050405020304" pitchFamily="18" charset="0"/>
                  <a:ea typeface="宋体" panose="02010600030101010101" pitchFamily="2" charset="-122"/>
                </a:rPr>
                <a:t> </a:t>
              </a:r>
              <a:r>
                <a:rPr kumimoji="1" lang="en-US" altLang="zh-CN" sz="2400" b="1" dirty="0">
                  <a:solidFill>
                    <a:schemeClr val="dk1"/>
                  </a:solidFill>
                  <a:latin typeface="Times New Roman" panose="02020603050405020304" pitchFamily="18" charset="0"/>
                  <a:ea typeface="宋体" panose="02010600030101010101" pitchFamily="2" charset="-122"/>
                  <a:cs typeface="Times New Roman" panose="02020603050405020304" pitchFamily="18" charset="0"/>
                </a:rPr>
                <a:t>1   1    1   </a:t>
              </a:r>
              <a:r>
                <a:rPr kumimoji="1" lang="en-US" altLang="zh-CN" sz="2400" b="1" dirty="0">
                  <a:solidFill>
                    <a:schemeClr val="dk1"/>
                  </a:solidFill>
                  <a:latin typeface="宋体" panose="02010600030101010101" pitchFamily="2" charset="-122"/>
                  <a:ea typeface="宋体" panose="02010600030101010101" pitchFamily="2" charset="-122"/>
                </a:rPr>
                <a:t>∞</a:t>
              </a:r>
              <a:endParaRPr kumimoji="1" lang="en-US" altLang="zh-CN" sz="2400" b="1" dirty="0">
                <a:solidFill>
                  <a:schemeClr val="dk1"/>
                </a:solidFill>
                <a:latin typeface="宋体" panose="02010600030101010101" pitchFamily="2" charset="-122"/>
                <a:ea typeface="宋体" panose="02010600030101010101" pitchFamily="2" charset="-122"/>
              </a:endParaRPr>
            </a:p>
          </p:txBody>
        </p:sp>
        <p:sp>
          <p:nvSpPr>
            <p:cNvPr id="20603" name="Text Box 123"/>
            <p:cNvSpPr txBox="1">
              <a:spLocks noChangeArrowheads="1"/>
            </p:cNvSpPr>
            <p:nvPr>
              <p:custDataLst>
                <p:tags r:id="rId84"/>
              </p:custDataLst>
            </p:nvPr>
          </p:nvSpPr>
          <p:spPr bwMode="auto">
            <a:xfrm>
              <a:off x="1536" y="2266"/>
              <a:ext cx="86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ea typeface="宋体" panose="02010600030101010101" pitchFamily="2" charset="-122"/>
                </a:rPr>
                <a:t>pG.arcs =</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0604" name="AutoShape 124"/>
            <p:cNvSpPr/>
            <p:nvPr>
              <p:custDataLst>
                <p:tags r:id="rId85"/>
              </p:custDataLst>
            </p:nvPr>
          </p:nvSpPr>
          <p:spPr bwMode="auto">
            <a:xfrm>
              <a:off x="2508" y="2068"/>
              <a:ext cx="49" cy="742"/>
            </a:xfrm>
            <a:prstGeom prst="leftBracket">
              <a:avLst>
                <a:gd name="adj" fmla="val 126190"/>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605" name="AutoShape 125"/>
            <p:cNvSpPr/>
            <p:nvPr>
              <p:custDataLst>
                <p:tags r:id="rId86"/>
              </p:custDataLst>
            </p:nvPr>
          </p:nvSpPr>
          <p:spPr bwMode="auto">
            <a:xfrm>
              <a:off x="3696" y="2064"/>
              <a:ext cx="49" cy="742"/>
            </a:xfrm>
            <a:prstGeom prst="rightBracket">
              <a:avLst>
                <a:gd name="adj" fmla="val 126190"/>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grpSp>
        <p:nvGrpSpPr>
          <p:cNvPr id="20606" name="Group 126"/>
          <p:cNvGrpSpPr/>
          <p:nvPr/>
        </p:nvGrpSpPr>
        <p:grpSpPr bwMode="auto">
          <a:xfrm>
            <a:off x="8431213" y="685800"/>
            <a:ext cx="2057400" cy="1906588"/>
            <a:chOff x="3312" y="2592"/>
            <a:chExt cx="1296" cy="1201"/>
          </a:xfrm>
        </p:grpSpPr>
        <p:grpSp>
          <p:nvGrpSpPr>
            <p:cNvPr id="20607" name="Group 127"/>
            <p:cNvGrpSpPr/>
            <p:nvPr/>
          </p:nvGrpSpPr>
          <p:grpSpPr bwMode="auto">
            <a:xfrm>
              <a:off x="3312" y="2592"/>
              <a:ext cx="1296" cy="1200"/>
              <a:chOff x="4176" y="2016"/>
              <a:chExt cx="1296" cy="1200"/>
            </a:xfrm>
          </p:grpSpPr>
          <p:sp>
            <p:nvSpPr>
              <p:cNvPr id="20608" name="Oval 128"/>
              <p:cNvSpPr>
                <a:spLocks noChangeArrowheads="1"/>
              </p:cNvSpPr>
              <p:nvPr>
                <p:custDataLst>
                  <p:tags r:id="rId87"/>
                </p:custDataLst>
              </p:nvPr>
            </p:nvSpPr>
            <p:spPr bwMode="auto">
              <a:xfrm>
                <a:off x="4176" y="2016"/>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ea typeface="宋体" panose="02010600030101010101" pitchFamily="2" charset="-122"/>
                  </a:rPr>
                  <a:t>V</a:t>
                </a:r>
                <a:r>
                  <a:rPr kumimoji="1" lang="en-US" altLang="zh-CN" sz="2400" baseline="-25000" dirty="0">
                    <a:solidFill>
                      <a:schemeClr val="dk1"/>
                    </a:solidFill>
                    <a:latin typeface="Times New Roman" panose="02020603050405020304" pitchFamily="18" charset="0"/>
                    <a:ea typeface="宋体" panose="02010600030101010101" pitchFamily="2" charset="-122"/>
                  </a:rPr>
                  <a:t>0</a:t>
                </a:r>
                <a:endParaRPr kumimoji="1" lang="en-US" altLang="zh-CN" sz="2400" baseline="-25000" dirty="0">
                  <a:solidFill>
                    <a:schemeClr val="dk1"/>
                  </a:solidFill>
                  <a:latin typeface="Times New Roman" panose="02020603050405020304" pitchFamily="18" charset="0"/>
                  <a:ea typeface="宋体" panose="02010600030101010101" pitchFamily="2" charset="-122"/>
                </a:endParaRPr>
              </a:p>
            </p:txBody>
          </p:sp>
          <p:sp>
            <p:nvSpPr>
              <p:cNvPr id="20609" name="Oval 129"/>
              <p:cNvSpPr>
                <a:spLocks noChangeArrowheads="1"/>
              </p:cNvSpPr>
              <p:nvPr>
                <p:custDataLst>
                  <p:tags r:id="rId88"/>
                </p:custDataLst>
              </p:nvPr>
            </p:nvSpPr>
            <p:spPr bwMode="auto">
              <a:xfrm>
                <a:off x="5088" y="2016"/>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ea typeface="宋体" panose="02010600030101010101" pitchFamily="2" charset="-122"/>
                  </a:rPr>
                  <a:t>V</a:t>
                </a:r>
                <a:r>
                  <a:rPr kumimoji="1" lang="en-US" altLang="zh-CN" sz="2400" baseline="-25000" dirty="0">
                    <a:solidFill>
                      <a:schemeClr val="dk1"/>
                    </a:solidFill>
                    <a:latin typeface="Times New Roman" panose="02020603050405020304" pitchFamily="18" charset="0"/>
                    <a:ea typeface="宋体" panose="02010600030101010101" pitchFamily="2" charset="-122"/>
                  </a:rPr>
                  <a:t>1</a:t>
                </a:r>
                <a:endParaRPr kumimoji="1" lang="en-US" altLang="zh-CN" sz="2400" baseline="-25000" dirty="0">
                  <a:solidFill>
                    <a:schemeClr val="dk1"/>
                  </a:solidFill>
                  <a:latin typeface="Times New Roman" panose="02020603050405020304" pitchFamily="18" charset="0"/>
                  <a:ea typeface="宋体" panose="02010600030101010101" pitchFamily="2" charset="-122"/>
                </a:endParaRPr>
              </a:p>
            </p:txBody>
          </p:sp>
          <p:sp>
            <p:nvSpPr>
              <p:cNvPr id="20610" name="Oval 130"/>
              <p:cNvSpPr>
                <a:spLocks noChangeArrowheads="1"/>
              </p:cNvSpPr>
              <p:nvPr>
                <p:custDataLst>
                  <p:tags r:id="rId89"/>
                </p:custDataLst>
              </p:nvPr>
            </p:nvSpPr>
            <p:spPr bwMode="auto">
              <a:xfrm>
                <a:off x="4176" y="283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ea typeface="宋体" panose="02010600030101010101" pitchFamily="2" charset="-122"/>
                  </a:rPr>
                  <a:t>V</a:t>
                </a:r>
                <a:r>
                  <a:rPr kumimoji="1" lang="en-US" altLang="zh-CN" sz="2400" baseline="-25000" dirty="0">
                    <a:solidFill>
                      <a:schemeClr val="dk1"/>
                    </a:solidFill>
                    <a:latin typeface="Times New Roman" panose="02020603050405020304" pitchFamily="18" charset="0"/>
                    <a:ea typeface="宋体" panose="02010600030101010101" pitchFamily="2" charset="-122"/>
                  </a:rPr>
                  <a:t>2</a:t>
                </a:r>
                <a:endParaRPr kumimoji="1" lang="en-US" altLang="zh-CN" sz="2400" baseline="-25000" dirty="0">
                  <a:solidFill>
                    <a:schemeClr val="dk1"/>
                  </a:solidFill>
                  <a:latin typeface="Times New Roman" panose="02020603050405020304" pitchFamily="18" charset="0"/>
                  <a:ea typeface="宋体" panose="02010600030101010101" pitchFamily="2" charset="-122"/>
                </a:endParaRPr>
              </a:p>
            </p:txBody>
          </p:sp>
          <p:sp>
            <p:nvSpPr>
              <p:cNvPr id="20611" name="Oval 131"/>
              <p:cNvSpPr>
                <a:spLocks noChangeArrowheads="1"/>
              </p:cNvSpPr>
              <p:nvPr>
                <p:custDataLst>
                  <p:tags r:id="rId90"/>
                </p:custDataLst>
              </p:nvPr>
            </p:nvSpPr>
            <p:spPr bwMode="auto">
              <a:xfrm>
                <a:off x="5088" y="283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ea typeface="宋体" panose="02010600030101010101" pitchFamily="2" charset="-122"/>
                  </a:rPr>
                  <a:t>V</a:t>
                </a:r>
                <a:r>
                  <a:rPr kumimoji="1" lang="en-US" altLang="zh-CN" sz="2400" baseline="-25000" dirty="0">
                    <a:solidFill>
                      <a:schemeClr val="dk1"/>
                    </a:solidFill>
                    <a:latin typeface="Times New Roman" panose="02020603050405020304" pitchFamily="18" charset="0"/>
                    <a:ea typeface="宋体" panose="02010600030101010101" pitchFamily="2" charset="-122"/>
                  </a:rPr>
                  <a:t>3</a:t>
                </a:r>
                <a:endParaRPr kumimoji="1" lang="en-US" altLang="zh-CN" sz="2400" baseline="-25000" dirty="0">
                  <a:solidFill>
                    <a:schemeClr val="dk1"/>
                  </a:solidFill>
                  <a:latin typeface="Times New Roman" panose="02020603050405020304" pitchFamily="18" charset="0"/>
                  <a:ea typeface="宋体" panose="02010600030101010101" pitchFamily="2" charset="-122"/>
                </a:endParaRPr>
              </a:p>
            </p:txBody>
          </p:sp>
          <p:cxnSp>
            <p:nvCxnSpPr>
              <p:cNvPr id="20612" name="AutoShape 132"/>
              <p:cNvCxnSpPr>
                <a:cxnSpLocks noChangeShapeType="1"/>
                <a:stCxn id="20608" idx="6"/>
                <a:endCxn id="20609" idx="2"/>
              </p:cNvCxnSpPr>
              <p:nvPr>
                <p:custDataLst>
                  <p:tags r:id="rId91"/>
                </p:custDataLst>
              </p:nvPr>
            </p:nvCxnSpPr>
            <p:spPr bwMode="auto">
              <a:xfrm>
                <a:off x="4560" y="2208"/>
                <a:ext cx="528" cy="0"/>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13" name="AutoShape 133"/>
              <p:cNvCxnSpPr>
                <a:cxnSpLocks noChangeShapeType="1"/>
                <a:stCxn id="20608" idx="4"/>
                <a:endCxn id="20610" idx="0"/>
              </p:cNvCxnSpPr>
              <p:nvPr>
                <p:custDataLst>
                  <p:tags r:id="rId92"/>
                </p:custDataLst>
              </p:nvPr>
            </p:nvCxnSpPr>
            <p:spPr bwMode="auto">
              <a:xfrm>
                <a:off x="4368" y="2400"/>
                <a:ext cx="0" cy="432"/>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14" name="AutoShape 134"/>
              <p:cNvCxnSpPr>
                <a:cxnSpLocks noChangeShapeType="1"/>
                <a:stCxn id="20610" idx="6"/>
                <a:endCxn id="20611" idx="2"/>
              </p:cNvCxnSpPr>
              <p:nvPr>
                <p:custDataLst>
                  <p:tags r:id="rId93"/>
                </p:custDataLst>
              </p:nvPr>
            </p:nvCxnSpPr>
            <p:spPr bwMode="auto">
              <a:xfrm>
                <a:off x="4560" y="3024"/>
                <a:ext cx="528" cy="0"/>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15" name="AutoShape 135"/>
              <p:cNvCxnSpPr>
                <a:cxnSpLocks noChangeShapeType="1"/>
                <a:stCxn id="20611" idx="1"/>
                <a:endCxn id="20608" idx="5"/>
              </p:cNvCxnSpPr>
              <p:nvPr>
                <p:custDataLst>
                  <p:tags r:id="rId94"/>
                </p:custDataLst>
              </p:nvPr>
            </p:nvCxnSpPr>
            <p:spPr bwMode="auto">
              <a:xfrm flipH="1" flipV="1">
                <a:off x="4504" y="2344"/>
                <a:ext cx="640" cy="544"/>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20616" name="AutoShape 136"/>
            <p:cNvCxnSpPr>
              <a:cxnSpLocks noChangeShapeType="1"/>
              <a:stCxn id="20611" idx="0"/>
              <a:endCxn id="20609" idx="4"/>
            </p:cNvCxnSpPr>
            <p:nvPr>
              <p:custDataLst>
                <p:tags r:id="rId95"/>
              </p:custDataLst>
            </p:nvPr>
          </p:nvCxnSpPr>
          <p:spPr bwMode="auto">
            <a:xfrm flipV="1">
              <a:off x="4416" y="2976"/>
              <a:ext cx="0" cy="432"/>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17" name="AutoShape 137"/>
            <p:cNvCxnSpPr>
              <a:cxnSpLocks noChangeShapeType="1"/>
              <a:stCxn id="20611" idx="4"/>
              <a:endCxn id="20610" idx="4"/>
            </p:cNvCxnSpPr>
            <p:nvPr>
              <p:custDataLst>
                <p:tags r:id="rId96"/>
              </p:custDataLst>
            </p:nvPr>
          </p:nvCxnSpPr>
          <p:spPr bwMode="auto">
            <a:xfrm rot="5400000">
              <a:off x="3959" y="3337"/>
              <a:ext cx="1" cy="912"/>
            </a:xfrm>
            <a:prstGeom prst="curvedConnector3">
              <a:avLst>
                <a:gd name="adj1" fmla="val 14400000"/>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18" name="AutoShape 138"/>
            <p:cNvCxnSpPr>
              <a:cxnSpLocks noChangeShapeType="1"/>
              <a:stCxn id="20610" idx="2"/>
              <a:endCxn id="20608" idx="2"/>
            </p:cNvCxnSpPr>
            <p:nvPr>
              <p:custDataLst>
                <p:tags r:id="rId97"/>
              </p:custDataLst>
            </p:nvPr>
          </p:nvCxnSpPr>
          <p:spPr bwMode="auto">
            <a:xfrm rot="10800000" flipH="1">
              <a:off x="3312" y="2784"/>
              <a:ext cx="1" cy="816"/>
            </a:xfrm>
            <a:prstGeom prst="curvedConnector3">
              <a:avLst>
                <a:gd name="adj1" fmla="val -14400000"/>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619" name="Text Box 139"/>
          <p:cNvSpPr txBox="1">
            <a:spLocks noChangeArrowheads="1"/>
          </p:cNvSpPr>
          <p:nvPr/>
        </p:nvSpPr>
        <p:spPr bwMode="auto">
          <a:xfrm>
            <a:off x="3937000" y="6137275"/>
            <a:ext cx="417703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0000"/>
                </a:solidFill>
                <a:latin typeface="Times New Roman" panose="02020603050405020304" pitchFamily="18" charset="0"/>
              </a:rPr>
              <a:t>Orthogonal list of directed graph</a:t>
            </a:r>
            <a:endParaRPr kumimoji="1" lang="en-US" altLang="zh-CN" sz="2400" dirty="0">
              <a:solidFill>
                <a:srgbClr val="000000"/>
              </a:solidFill>
              <a:latin typeface="Times New Roman" panose="02020603050405020304" pitchFamily="18" charset="0"/>
            </a:endParaRPr>
          </a:p>
        </p:txBody>
      </p:sp>
      <p:sp>
        <p:nvSpPr>
          <p:cNvPr id="20620" name="Text Box 140"/>
          <p:cNvSpPr txBox="1">
            <a:spLocks noChangeArrowheads="1"/>
          </p:cNvSpPr>
          <p:nvPr/>
        </p:nvSpPr>
        <p:spPr bwMode="auto">
          <a:xfrm>
            <a:off x="579755" y="280988"/>
            <a:ext cx="6357620"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a:solidFill>
                  <a:schemeClr val="dk1">
                    <a:lumMod val="85000"/>
                    <a:lumOff val="15000"/>
                  </a:schemeClr>
                </a:solidFill>
                <a:latin typeface="Times New Roman" panose="02020603050405020304" pitchFamily="18" charset="0"/>
                <a:cs typeface="Times New Roman" panose="02020603050405020304" pitchFamily="18" charset="0"/>
              </a:rPr>
              <a:t>Adjacency matrix and orthogonal list for graph</a:t>
            </a:r>
            <a:endParaRPr kumimoji="1" lang="en-US" altLang="zh-CN" sz="2400" b="1" dirty="0">
              <a:solidFill>
                <a:schemeClr val="dk1">
                  <a:lumMod val="85000"/>
                  <a:lumOff val="15000"/>
                </a:schemeClr>
              </a:solidFill>
              <a:latin typeface="Times New Roman" panose="02020603050405020304" pitchFamily="18" charset="0"/>
              <a:cs typeface="Times New Roman" panose="02020603050405020304" pitchFamily="18" charset="0"/>
            </a:endParaRPr>
          </a:p>
        </p:txBody>
      </p:sp>
      <p:sp>
        <p:nvSpPr>
          <p:cNvPr id="20621" name="Line 141"/>
          <p:cNvSpPr>
            <a:spLocks noChangeShapeType="1"/>
          </p:cNvSpPr>
          <p:nvPr>
            <p:custDataLst>
              <p:tags r:id="rId98"/>
            </p:custDataLst>
          </p:nvPr>
        </p:nvSpPr>
        <p:spPr bwMode="auto">
          <a:xfrm>
            <a:off x="4405313" y="4800600"/>
            <a:ext cx="0" cy="533400"/>
          </a:xfrm>
          <a:prstGeom prst="line">
            <a:avLst/>
          </a:prstGeom>
          <a:noFill/>
          <a:ln w="28575">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33" name="文本框 132"/>
          <p:cNvSpPr txBox="1"/>
          <p:nvPr/>
        </p:nvSpPr>
        <p:spPr>
          <a:xfrm>
            <a:off x="8620260" y="647129"/>
            <a:ext cx="281940" cy="306705"/>
          </a:xfrm>
          <a:prstGeom prst="rect">
            <a:avLst/>
          </a:prstGeom>
          <a:noFill/>
        </p:spPr>
        <p:txBody>
          <a:bodyPr wrap="none" rtlCol="0">
            <a:spAutoFit/>
          </a:bodyPr>
          <a:lstStyle/>
          <a:p>
            <a:r>
              <a:rPr lang="en-US" altLang="zh-CN" sz="1400" b="1" dirty="0">
                <a:solidFill>
                  <a:srgbClr val="000000"/>
                </a:solidFill>
              </a:rPr>
              <a:t>0</a:t>
            </a:r>
            <a:endParaRPr lang="en-US" altLang="zh-CN" sz="1400" b="1" dirty="0">
              <a:solidFill>
                <a:srgbClr val="000000"/>
              </a:solidFill>
            </a:endParaRPr>
          </a:p>
        </p:txBody>
      </p:sp>
      <p:sp>
        <p:nvSpPr>
          <p:cNvPr id="134" name="文本框 133"/>
          <p:cNvSpPr txBox="1"/>
          <p:nvPr/>
        </p:nvSpPr>
        <p:spPr>
          <a:xfrm>
            <a:off x="10056440" y="620688"/>
            <a:ext cx="281940" cy="306705"/>
          </a:xfrm>
          <a:prstGeom prst="rect">
            <a:avLst/>
          </a:prstGeom>
          <a:noFill/>
        </p:spPr>
        <p:txBody>
          <a:bodyPr wrap="none" rtlCol="0">
            <a:spAutoFit/>
          </a:bodyPr>
          <a:lstStyle/>
          <a:p>
            <a:r>
              <a:rPr lang="en-US" altLang="zh-CN" sz="1400" b="1" dirty="0">
                <a:solidFill>
                  <a:srgbClr val="000000"/>
                </a:solidFill>
              </a:rPr>
              <a:t>1</a:t>
            </a:r>
            <a:endParaRPr lang="en-US" altLang="zh-CN" sz="1400" b="1" dirty="0">
              <a:solidFill>
                <a:srgbClr val="000000"/>
              </a:solidFill>
            </a:endParaRPr>
          </a:p>
        </p:txBody>
      </p:sp>
      <p:sp>
        <p:nvSpPr>
          <p:cNvPr id="135" name="文本框 134"/>
          <p:cNvSpPr txBox="1"/>
          <p:nvPr/>
        </p:nvSpPr>
        <p:spPr>
          <a:xfrm>
            <a:off x="8620260" y="1916832"/>
            <a:ext cx="281940" cy="306705"/>
          </a:xfrm>
          <a:prstGeom prst="rect">
            <a:avLst/>
          </a:prstGeom>
          <a:noFill/>
        </p:spPr>
        <p:txBody>
          <a:bodyPr wrap="none" rtlCol="0">
            <a:spAutoFit/>
          </a:bodyPr>
          <a:lstStyle/>
          <a:p>
            <a:r>
              <a:rPr lang="en-US" altLang="zh-CN" sz="1400" b="1" dirty="0">
                <a:solidFill>
                  <a:srgbClr val="000000"/>
                </a:solidFill>
              </a:rPr>
              <a:t>2</a:t>
            </a:r>
            <a:endParaRPr lang="en-US" altLang="zh-CN" sz="1400" b="1" dirty="0">
              <a:solidFill>
                <a:srgbClr val="000000"/>
              </a:solidFill>
            </a:endParaRPr>
          </a:p>
        </p:txBody>
      </p:sp>
      <p:sp>
        <p:nvSpPr>
          <p:cNvPr id="136" name="文本框 135"/>
          <p:cNvSpPr txBox="1"/>
          <p:nvPr/>
        </p:nvSpPr>
        <p:spPr>
          <a:xfrm>
            <a:off x="10060420" y="1916832"/>
            <a:ext cx="281940" cy="306705"/>
          </a:xfrm>
          <a:prstGeom prst="rect">
            <a:avLst/>
          </a:prstGeom>
          <a:noFill/>
        </p:spPr>
        <p:txBody>
          <a:bodyPr wrap="none" rtlCol="0">
            <a:spAutoFit/>
          </a:bodyPr>
          <a:lstStyle/>
          <a:p>
            <a:r>
              <a:rPr lang="en-US" altLang="zh-CN" sz="1400" b="1" dirty="0">
                <a:solidFill>
                  <a:srgbClr val="000000"/>
                </a:solidFill>
              </a:rPr>
              <a:t>3</a:t>
            </a:r>
            <a:endParaRPr lang="en-US" altLang="zh-CN" sz="1400" b="1" dirty="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58825" y="1878330"/>
            <a:ext cx="10430510" cy="4861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r>
              <a:rPr kumimoji="1" lang="zh-CN" altLang="en-US" sz="2400" dirty="0">
                <a:solidFill>
                  <a:srgbClr val="000000"/>
                </a:solidFill>
                <a:latin typeface="Times New Roman" panose="02020603050405020304" pitchFamily="18" charset="0"/>
                <a:cs typeface="Times New Roman" panose="02020603050405020304" pitchFamily="18" charset="0"/>
              </a:rPr>
              <a:t>输入</a:t>
            </a:r>
            <a:r>
              <a:rPr kumimoji="1" lang="en-US" altLang="zh-CN" sz="2400" dirty="0">
                <a:solidFill>
                  <a:srgbClr val="000000"/>
                </a:solidFill>
                <a:latin typeface="Times New Roman" panose="02020603050405020304" pitchFamily="18" charset="0"/>
                <a:cs typeface="Times New Roman" panose="02020603050405020304" pitchFamily="18" charset="0"/>
              </a:rPr>
              <a:t>: n</a:t>
            </a:r>
            <a:r>
              <a:rPr kumimoji="1" lang="zh-CN" altLang="en-US" sz="2400" dirty="0">
                <a:solidFill>
                  <a:srgbClr val="000000"/>
                </a:solidFill>
                <a:latin typeface="Times New Roman" panose="02020603050405020304" pitchFamily="18" charset="0"/>
                <a:cs typeface="Times New Roman" panose="02020603050405020304" pitchFamily="18" charset="0"/>
              </a:rPr>
              <a:t>个顶点和</a:t>
            </a:r>
            <a:r>
              <a:rPr kumimoji="1" lang="en-US" altLang="zh-CN" sz="2400" dirty="0">
                <a:solidFill>
                  <a:srgbClr val="000000"/>
                </a:solidFill>
                <a:latin typeface="Times New Roman" panose="02020603050405020304" pitchFamily="18" charset="0"/>
                <a:cs typeface="Times New Roman" panose="02020603050405020304" pitchFamily="18" charset="0"/>
              </a:rPr>
              <a:t>e</a:t>
            </a:r>
            <a:r>
              <a:rPr kumimoji="1" lang="zh-CN" altLang="en-US" sz="2400" dirty="0">
                <a:solidFill>
                  <a:srgbClr val="000000"/>
                </a:solidFill>
                <a:latin typeface="Times New Roman" panose="02020603050405020304" pitchFamily="18" charset="0"/>
                <a:cs typeface="Times New Roman" panose="02020603050405020304" pitchFamily="18" charset="0"/>
              </a:rPr>
              <a:t>条弧的信息</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status </a:t>
            </a:r>
            <a:r>
              <a:rPr kumimoji="1" lang="en-US" altLang="zh-CN" sz="2200" b="1" dirty="0" err="1">
                <a:solidFill>
                  <a:srgbClr val="FF0000"/>
                </a:solidFill>
                <a:latin typeface="Times New Roman" panose="02020603050405020304" pitchFamily="18" charset="0"/>
                <a:cs typeface="Times New Roman" panose="02020603050405020304" pitchFamily="18" charset="0"/>
              </a:rPr>
              <a:t>CreateDG</a:t>
            </a:r>
            <a:r>
              <a:rPr kumimoji="1" lang="en-US" altLang="zh-CN" sz="2200"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OLGraph</a:t>
            </a:r>
            <a:r>
              <a:rPr kumimoji="1" lang="en-US" altLang="zh-CN" sz="2200" dirty="0">
                <a:solidFill>
                  <a:srgbClr val="000000"/>
                </a:solidFill>
                <a:latin typeface="Times New Roman" panose="02020603050405020304" pitchFamily="18" charset="0"/>
                <a:cs typeface="Times New Roman" panose="02020603050405020304" pitchFamily="18" charset="0"/>
              </a:rPr>
              <a:t> *g)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AdjType</a:t>
            </a:r>
            <a:r>
              <a:rPr kumimoji="1" lang="en-US" altLang="zh-CN" sz="2200" dirty="0">
                <a:solidFill>
                  <a:srgbClr val="000000"/>
                </a:solidFill>
                <a:latin typeface="Times New Roman" panose="02020603050405020304" pitchFamily="18" charset="0"/>
                <a:cs typeface="Times New Roman" panose="02020603050405020304" pitchFamily="18" charset="0"/>
              </a:rPr>
              <a:t> weight;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非</a:t>
            </a:r>
            <a:r>
              <a:rPr kumimoji="1" lang="en-US" altLang="zh-CN" sz="2200" dirty="0">
                <a:solidFill>
                  <a:srgbClr val="00B050"/>
                </a:solidFill>
                <a:latin typeface="Times New Roman" panose="02020603050405020304" pitchFamily="18" charset="0"/>
                <a:cs typeface="Times New Roman" panose="02020603050405020304" pitchFamily="18" charset="0"/>
              </a:rPr>
              <a:t>0</a:t>
            </a:r>
            <a:r>
              <a:rPr kumimoji="1" lang="zh-CN" altLang="en-US" sz="2200" dirty="0">
                <a:solidFill>
                  <a:srgbClr val="00B050"/>
                </a:solidFill>
                <a:latin typeface="Times New Roman" panose="02020603050405020304" pitchFamily="18" charset="0"/>
                <a:cs typeface="Times New Roman" panose="02020603050405020304" pitchFamily="18" charset="0"/>
              </a:rPr>
              <a:t>则输入弧的其他信息*</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VexType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v1,v2</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i, j, k;</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ArcNode</a:t>
            </a:r>
            <a:r>
              <a:rPr kumimoji="1" lang="en-US" altLang="zh-CN" sz="2200" dirty="0">
                <a:solidFill>
                  <a:srgbClr val="000000"/>
                </a:solidFill>
                <a:latin typeface="Times New Roman" panose="02020603050405020304" pitchFamily="18" charset="0"/>
                <a:cs typeface="Times New Roman" panose="02020603050405020304" pitchFamily="18" charset="0"/>
              </a:rPr>
              <a:t> *p;</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scanf</a:t>
            </a:r>
            <a:r>
              <a:rPr kumimoji="1" lang="en-US" altLang="zh-CN" sz="2200" dirty="0">
                <a:solidFill>
                  <a:srgbClr val="000000"/>
                </a:solidFill>
                <a:latin typeface="Times New Roman" panose="02020603050405020304" pitchFamily="18" charset="0"/>
                <a:cs typeface="Times New Roman" panose="02020603050405020304" pitchFamily="18" charset="0"/>
              </a:rPr>
              <a:t>("%d %d", &amp;g-&gt;</a:t>
            </a:r>
            <a:r>
              <a:rPr kumimoji="1" lang="en-US" altLang="zh-CN" sz="2200" dirty="0" err="1">
                <a:solidFill>
                  <a:srgbClr val="000000"/>
                </a:solidFill>
                <a:latin typeface="Times New Roman" panose="02020603050405020304" pitchFamily="18" charset="0"/>
                <a:cs typeface="Times New Roman" panose="02020603050405020304" pitchFamily="18" charset="0"/>
              </a:rPr>
              <a:t>vexNum</a:t>
            </a:r>
            <a:r>
              <a:rPr kumimoji="1" lang="en-US" altLang="zh-CN" sz="2200" dirty="0">
                <a:solidFill>
                  <a:srgbClr val="000000"/>
                </a:solidFill>
                <a:latin typeface="Times New Roman" panose="02020603050405020304" pitchFamily="18" charset="0"/>
                <a:cs typeface="Times New Roman" panose="02020603050405020304" pitchFamily="18" charset="0"/>
              </a:rPr>
              <a:t>, &amp;g-&gt;</a:t>
            </a:r>
            <a:r>
              <a:rPr kumimoji="1" lang="en-US" altLang="zh-CN" sz="2200" dirty="0" err="1">
                <a:solidFill>
                  <a:srgbClr val="000000"/>
                </a:solidFill>
                <a:latin typeface="Times New Roman" panose="02020603050405020304" pitchFamily="18" charset="0"/>
                <a:cs typeface="Times New Roman" panose="02020603050405020304" pitchFamily="18" charset="0"/>
              </a:rPr>
              <a:t>arcNum</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 </a:t>
            </a:r>
            <a:r>
              <a:rPr kumimoji="1" lang="zh-CN" altLang="en-US" sz="2200" dirty="0">
                <a:solidFill>
                  <a:srgbClr val="00B050"/>
                </a:solidFill>
                <a:latin typeface="Times New Roman" panose="02020603050405020304" pitchFamily="18" charset="0"/>
                <a:cs typeface="Times New Roman" panose="02020603050405020304" pitchFamily="18" charset="0"/>
              </a:rPr>
              <a:t>构造表头向量，即输入顶点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(i=0; i&lt;g-&gt;</a:t>
            </a:r>
            <a:r>
              <a:rPr kumimoji="1" lang="en-US" altLang="zh-CN" sz="2200" dirty="0" err="1">
                <a:solidFill>
                  <a:srgbClr val="000000"/>
                </a:solidFill>
                <a:latin typeface="Times New Roman" panose="02020603050405020304" pitchFamily="18" charset="0"/>
                <a:cs typeface="Times New Roman" panose="02020603050405020304" pitchFamily="18" charset="0"/>
              </a:rPr>
              <a:t>vexNum</a:t>
            </a:r>
            <a:r>
              <a:rPr kumimoji="1" lang="en-US" altLang="zh-CN" sz="2200" dirty="0">
                <a:solidFill>
                  <a:srgbClr val="000000"/>
                </a:solidFill>
                <a:latin typeface="Times New Roman" panose="02020603050405020304" pitchFamily="18" charset="0"/>
                <a:cs typeface="Times New Roman" panose="02020603050405020304" pitchFamily="18" charset="0"/>
              </a:rPr>
              <a:t>; i++) {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 </a:t>
            </a:r>
            <a:r>
              <a:rPr kumimoji="1" lang="zh-CN" altLang="en-US" sz="2200" dirty="0">
                <a:solidFill>
                  <a:srgbClr val="00B050"/>
                </a:solidFill>
                <a:latin typeface="Times New Roman" panose="02020603050405020304" pitchFamily="18" charset="0"/>
                <a:cs typeface="Times New Roman" panose="02020603050405020304" pitchFamily="18" charset="0"/>
              </a:rPr>
              <a:t>输入所有顶点并初始化指针成员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scanf</a:t>
            </a:r>
            <a:r>
              <a:rPr kumimoji="1" lang="en-US" altLang="zh-CN" sz="2200" dirty="0">
                <a:solidFill>
                  <a:srgbClr val="000000"/>
                </a:solidFill>
                <a:latin typeface="Times New Roman" panose="02020603050405020304" pitchFamily="18" charset="0"/>
                <a:cs typeface="Times New Roman" panose="02020603050405020304" pitchFamily="18" charset="0"/>
              </a:rPr>
              <a:t> (" %d ", &amp;g-&gt;</a:t>
            </a:r>
            <a:r>
              <a:rPr kumimoji="1" lang="en-US" altLang="zh-CN" sz="2200" dirty="0" err="1">
                <a:solidFill>
                  <a:srgbClr val="000000"/>
                </a:solidFill>
                <a:latin typeface="Times New Roman" panose="02020603050405020304" pitchFamily="18" charset="0"/>
                <a:cs typeface="Times New Roman" panose="02020603050405020304" pitchFamily="18" charset="0"/>
              </a:rPr>
              <a:t>xlist</a:t>
            </a:r>
            <a:r>
              <a:rPr kumimoji="1" lang="en-US" altLang="zh-CN" sz="2200" dirty="0">
                <a:solidFill>
                  <a:srgbClr val="000000"/>
                </a:solidFill>
                <a:latin typeface="Times New Roman" panose="02020603050405020304" pitchFamily="18" charset="0"/>
                <a:cs typeface="Times New Roman" panose="02020603050405020304" pitchFamily="18" charset="0"/>
              </a:rPr>
              <a:t>[i].vertex);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输入顶点值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g-&gt;</a:t>
            </a:r>
            <a:r>
              <a:rPr kumimoji="1" lang="en-US" altLang="zh-CN" sz="2200" dirty="0" err="1">
                <a:solidFill>
                  <a:srgbClr val="000000"/>
                </a:solidFill>
                <a:latin typeface="Times New Roman" panose="02020603050405020304" pitchFamily="18" charset="0"/>
                <a:cs typeface="Times New Roman" panose="02020603050405020304" pitchFamily="18" charset="0"/>
              </a:rPr>
              <a:t>xlist</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firstIn</a:t>
            </a:r>
            <a:r>
              <a:rPr kumimoji="1" lang="en-US" altLang="zh-CN" sz="2200" dirty="0">
                <a:solidFill>
                  <a:srgbClr val="000000"/>
                </a:solidFill>
                <a:latin typeface="Times New Roman" panose="02020603050405020304" pitchFamily="18" charset="0"/>
                <a:cs typeface="Times New Roman" panose="02020603050405020304" pitchFamily="18" charset="0"/>
              </a:rPr>
              <a:t> = NULL;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初始化指针*</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g-&gt;</a:t>
            </a:r>
            <a:r>
              <a:rPr kumimoji="1" lang="en-US" altLang="zh-CN" sz="2200" dirty="0" err="1">
                <a:solidFill>
                  <a:srgbClr val="000000"/>
                </a:solidFill>
                <a:latin typeface="Times New Roman" panose="02020603050405020304" pitchFamily="18" charset="0"/>
                <a:cs typeface="Times New Roman" panose="02020603050405020304" pitchFamily="18" charset="0"/>
              </a:rPr>
              <a:t>xlist</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firstOut</a:t>
            </a:r>
            <a:r>
              <a:rPr kumimoji="1" lang="en-US" altLang="zh-CN" sz="2200" dirty="0">
                <a:solidFill>
                  <a:srgbClr val="000000"/>
                </a:solidFill>
                <a:latin typeface="Times New Roman" panose="02020603050405020304" pitchFamily="18" charset="0"/>
                <a:cs typeface="Times New Roman" panose="02020603050405020304" pitchFamily="18" charset="0"/>
              </a:rPr>
              <a:t> = NULL;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初始化指针*</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22532" name="Text Box 4"/>
          <p:cNvSpPr txBox="1">
            <a:spLocks noChangeArrowheads="1"/>
          </p:cNvSpPr>
          <p:nvPr>
            <p:custDataLst>
              <p:tags r:id="rId1"/>
            </p:custDataLst>
          </p:nvPr>
        </p:nvSpPr>
        <p:spPr bwMode="auto">
          <a:xfrm>
            <a:off x="759460" y="434975"/>
            <a:ext cx="1088517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solidFill>
                  <a:schemeClr val="dk1"/>
                </a:solidFill>
                <a:latin typeface="Times New Roman" panose="02020603050405020304" pitchFamily="18" charset="0"/>
                <a:cs typeface="Times New Roman" panose="02020603050405020304" pitchFamily="18" charset="0"/>
              </a:rPr>
              <a:t>        从邻接矩阵和十字链表的对比图可以看出，十字链表可以看成是邻接矩阵的链表存储结构，只不过把邻接矩阵的矩阵当成稀疏矩阵用十字链表的方式来存储。</a:t>
            </a:r>
            <a:endParaRPr kumimoji="1" lang="zh-CN" altLang="en-US" sz="2400" dirty="0">
              <a:solidFill>
                <a:schemeClr val="dk1"/>
              </a:solidFill>
              <a:latin typeface="Times New Roman" panose="02020603050405020304" pitchFamily="18" charset="0"/>
              <a:cs typeface="Times New Roman" panose="02020603050405020304" pitchFamily="18" charset="0"/>
            </a:endParaRPr>
          </a:p>
        </p:txBody>
      </p:sp>
      <p:sp>
        <p:nvSpPr>
          <p:cNvPr id="22533" name="Rectangle 5"/>
          <p:cNvSpPr>
            <a:spLocks noChangeArrowheads="1"/>
          </p:cNvSpPr>
          <p:nvPr>
            <p:custDataLst>
              <p:tags r:id="rId2"/>
            </p:custDataLst>
          </p:nvPr>
        </p:nvSpPr>
        <p:spPr bwMode="auto">
          <a:xfrm>
            <a:off x="759460" y="1397635"/>
            <a:ext cx="8474710"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square">
            <a:spAutoFit/>
          </a:bodyPr>
          <a:lstStyle/>
          <a:p>
            <a:r>
              <a:rPr kumimoji="1" lang="en-US" altLang="zh-CN" sz="2400" dirty="0">
                <a:solidFill>
                  <a:srgbClr val="000000"/>
                </a:solidFill>
              </a:rPr>
              <a:t>The initialization of orthogonal list for directed network</a:t>
            </a:r>
            <a:endParaRPr kumimoji="1" lang="en-US" altLang="zh-CN" sz="2400" dirty="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800735" y="492125"/>
            <a:ext cx="10630535" cy="584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输入各弧并构造十字链表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(k=0; k&lt;g-&gt;</a:t>
            </a:r>
            <a:r>
              <a:rPr kumimoji="1" lang="en-US" altLang="zh-CN" sz="2200" dirty="0" err="1">
                <a:solidFill>
                  <a:srgbClr val="000000"/>
                </a:solidFill>
                <a:latin typeface="Times New Roman" panose="02020603050405020304" pitchFamily="18" charset="0"/>
                <a:cs typeface="Times New Roman" panose="02020603050405020304" pitchFamily="18" charset="0"/>
              </a:rPr>
              <a:t>arcNum</a:t>
            </a:r>
            <a:r>
              <a:rPr kumimoji="1" lang="en-US" altLang="zh-CN" sz="2200" dirty="0">
                <a:solidFill>
                  <a:srgbClr val="000000"/>
                </a:solidFill>
                <a:latin typeface="Times New Roman" panose="02020603050405020304" pitchFamily="18" charset="0"/>
                <a:cs typeface="Times New Roman" panose="02020603050405020304" pitchFamily="18" charset="0"/>
              </a:rPr>
              <a:t>; k++)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scanf</a:t>
            </a:r>
            <a:r>
              <a:rPr kumimoji="1" lang="en-US" altLang="zh-CN" sz="2200" dirty="0">
                <a:solidFill>
                  <a:srgbClr val="000000"/>
                </a:solidFill>
                <a:latin typeface="Times New Roman" panose="02020603050405020304" pitchFamily="18" charset="0"/>
                <a:cs typeface="Times New Roman" panose="02020603050405020304" pitchFamily="18" charset="0"/>
              </a:rPr>
              <a:t>(" %d %d ", &amp;v1, &amp;v2);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输入每条弧的始点和终点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 = </a:t>
            </a:r>
            <a:r>
              <a:rPr kumimoji="1" lang="en-US" altLang="zh-CN" sz="2200" dirty="0" err="1">
                <a:solidFill>
                  <a:srgbClr val="000000"/>
                </a:solidFill>
                <a:latin typeface="Times New Roman" panose="02020603050405020304" pitchFamily="18" charset="0"/>
                <a:cs typeface="Times New Roman" panose="02020603050405020304" pitchFamily="18" charset="0"/>
              </a:rPr>
              <a:t>LocateVex</a:t>
            </a:r>
            <a:r>
              <a:rPr kumimoji="1" lang="en-US" altLang="zh-CN" sz="2200" dirty="0">
                <a:solidFill>
                  <a:srgbClr val="000000"/>
                </a:solidFill>
                <a:latin typeface="Times New Roman" panose="02020603050405020304" pitchFamily="18" charset="0"/>
                <a:cs typeface="Times New Roman" panose="02020603050405020304" pitchFamily="18" charset="0"/>
              </a:rPr>
              <a:t>(*g, </a:t>
            </a:r>
            <a:r>
              <a:rPr kumimoji="1" lang="en-US" altLang="zh-CN" sz="2200" dirty="0" err="1">
                <a:solidFill>
                  <a:srgbClr val="000000"/>
                </a:solidFill>
                <a:latin typeface="Times New Roman" panose="02020603050405020304" pitchFamily="18" charset="0"/>
                <a:cs typeface="Times New Roman" panose="02020603050405020304" pitchFamily="18" charset="0"/>
              </a:rPr>
              <a:t>v1</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确定</a:t>
            </a:r>
            <a:r>
              <a:rPr kumimoji="1" lang="en-US" altLang="zh-CN" sz="2200" dirty="0" err="1">
                <a:solidFill>
                  <a:srgbClr val="00B050"/>
                </a:solidFill>
                <a:latin typeface="Times New Roman" panose="02020603050405020304" pitchFamily="18" charset="0"/>
                <a:cs typeface="Times New Roman" panose="02020603050405020304" pitchFamily="18" charset="0"/>
              </a:rPr>
              <a:t>v1</a:t>
            </a:r>
            <a:r>
              <a:rPr kumimoji="1" lang="zh-CN" altLang="en-US" sz="2200" dirty="0">
                <a:solidFill>
                  <a:srgbClr val="00B050"/>
                </a:solidFill>
                <a:latin typeface="Times New Roman" panose="02020603050405020304" pitchFamily="18" charset="0"/>
                <a:cs typeface="Times New Roman" panose="02020603050405020304" pitchFamily="18" charset="0"/>
              </a:rPr>
              <a:t>和</a:t>
            </a:r>
            <a:r>
              <a:rPr kumimoji="1" lang="en-US" altLang="zh-CN" sz="2200" dirty="0" err="1">
                <a:solidFill>
                  <a:srgbClr val="00B050"/>
                </a:solidFill>
                <a:latin typeface="Times New Roman" panose="02020603050405020304" pitchFamily="18" charset="0"/>
                <a:cs typeface="Times New Roman" panose="02020603050405020304" pitchFamily="18" charset="0"/>
              </a:rPr>
              <a:t>v2</a:t>
            </a:r>
            <a:r>
              <a:rPr kumimoji="1" lang="zh-CN" altLang="en-US" sz="2200" dirty="0">
                <a:solidFill>
                  <a:srgbClr val="00B050"/>
                </a:solidFill>
                <a:latin typeface="Times New Roman" panose="02020603050405020304" pitchFamily="18" charset="0"/>
                <a:cs typeface="Times New Roman" panose="02020603050405020304" pitchFamily="18" charset="0"/>
              </a:rPr>
              <a:t>在图中的位置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j = </a:t>
            </a:r>
            <a:r>
              <a:rPr kumimoji="1" lang="en-US" altLang="zh-CN" sz="2200" dirty="0" err="1">
                <a:solidFill>
                  <a:srgbClr val="000000"/>
                </a:solidFill>
                <a:latin typeface="Times New Roman" panose="02020603050405020304" pitchFamily="18" charset="0"/>
                <a:cs typeface="Times New Roman" panose="02020603050405020304" pitchFamily="18" charset="0"/>
              </a:rPr>
              <a:t>LocateVex</a:t>
            </a:r>
            <a:r>
              <a:rPr kumimoji="1" lang="en-US" altLang="zh-CN" sz="2200" dirty="0">
                <a:solidFill>
                  <a:srgbClr val="000000"/>
                </a:solidFill>
                <a:latin typeface="Times New Roman" panose="02020603050405020304" pitchFamily="18" charset="0"/>
                <a:cs typeface="Times New Roman" panose="02020603050405020304" pitchFamily="18" charset="0"/>
              </a:rPr>
              <a:t>(*g, </a:t>
            </a:r>
            <a:r>
              <a:rPr kumimoji="1" lang="en-US" altLang="zh-CN" sz="2200" dirty="0" err="1">
                <a:solidFill>
                  <a:srgbClr val="000000"/>
                </a:solidFill>
                <a:latin typeface="Times New Roman" panose="02020603050405020304" pitchFamily="18" charset="0"/>
                <a:cs typeface="Times New Roman" panose="02020603050405020304" pitchFamily="18" charset="0"/>
              </a:rPr>
              <a:t>v2</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 = (</a:t>
            </a:r>
            <a:r>
              <a:rPr kumimoji="1" lang="en-US" altLang="zh-CN" sz="2200" dirty="0" err="1">
                <a:solidFill>
                  <a:srgbClr val="000000"/>
                </a:solidFill>
                <a:latin typeface="Times New Roman" panose="02020603050405020304" pitchFamily="18" charset="0"/>
                <a:cs typeface="Times New Roman" panose="02020603050405020304" pitchFamily="18" charset="0"/>
              </a:rPr>
              <a:t>ArcNode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malloc</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sizeof</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ArcNode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创建弧结点*</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assert(p);</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p-&gt;</a:t>
            </a:r>
            <a:r>
              <a:rPr kumimoji="1" lang="en-US" altLang="zh-CN" sz="2200" dirty="0" err="1">
                <a:solidFill>
                  <a:srgbClr val="000000"/>
                </a:solidFill>
                <a:latin typeface="Times New Roman" panose="02020603050405020304" pitchFamily="18" charset="0"/>
                <a:cs typeface="Times New Roman" panose="02020603050405020304" pitchFamily="18" charset="0"/>
              </a:rPr>
              <a:t>tailVex</a:t>
            </a:r>
            <a:r>
              <a:rPr kumimoji="1" lang="en-US" altLang="zh-CN" sz="2200" dirty="0">
                <a:solidFill>
                  <a:srgbClr val="000000"/>
                </a:solidFill>
                <a:latin typeface="Times New Roman" panose="02020603050405020304" pitchFamily="18" charset="0"/>
                <a:cs typeface="Times New Roman" panose="02020603050405020304" pitchFamily="18" charset="0"/>
              </a:rPr>
              <a:t> = i;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弧的始点是弧的弧尾*</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p-&gt;</a:t>
            </a:r>
            <a:r>
              <a:rPr kumimoji="1" lang="en-US" altLang="zh-CN" sz="2200" dirty="0" err="1">
                <a:solidFill>
                  <a:srgbClr val="000000"/>
                </a:solidFill>
                <a:latin typeface="Times New Roman" panose="02020603050405020304" pitchFamily="18" charset="0"/>
                <a:cs typeface="Times New Roman" panose="02020603050405020304" pitchFamily="18" charset="0"/>
              </a:rPr>
              <a:t>headVex</a:t>
            </a:r>
            <a:r>
              <a:rPr kumimoji="1" lang="en-US" altLang="zh-CN" sz="2200" dirty="0">
                <a:solidFill>
                  <a:srgbClr val="000000"/>
                </a:solidFill>
                <a:latin typeface="Times New Roman" panose="02020603050405020304" pitchFamily="18" charset="0"/>
                <a:cs typeface="Times New Roman" panose="02020603050405020304" pitchFamily="18" charset="0"/>
              </a:rPr>
              <a:t> = j;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弧的终点是弧的弧头*</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 </a:t>
            </a:r>
            <a:r>
              <a:rPr kumimoji="1" lang="zh-CN" altLang="en-US" sz="2200" dirty="0">
                <a:solidFill>
                  <a:srgbClr val="00B050"/>
                </a:solidFill>
                <a:latin typeface="Times New Roman" panose="02020603050405020304" pitchFamily="18" charset="0"/>
                <a:cs typeface="Times New Roman" panose="02020603050405020304" pitchFamily="18" charset="0"/>
              </a:rPr>
              <a:t>当前结点插入到十字链表第一个的位置*</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p-&gt;</a:t>
            </a:r>
            <a:r>
              <a:rPr kumimoji="1" lang="en-US" altLang="zh-CN" sz="2200" dirty="0" err="1">
                <a:solidFill>
                  <a:srgbClr val="000000"/>
                </a:solidFill>
                <a:latin typeface="Times New Roman" panose="02020603050405020304" pitchFamily="18" charset="0"/>
                <a:cs typeface="Times New Roman" panose="02020603050405020304" pitchFamily="18" charset="0"/>
              </a:rPr>
              <a:t>hLink</a:t>
            </a:r>
            <a:r>
              <a:rPr kumimoji="1" lang="en-US" altLang="zh-CN" sz="2200" dirty="0">
                <a:solidFill>
                  <a:srgbClr val="000000"/>
                </a:solidFill>
                <a:latin typeface="Times New Roman" panose="02020603050405020304" pitchFamily="18" charset="0"/>
                <a:cs typeface="Times New Roman" panose="02020603050405020304" pitchFamily="18" charset="0"/>
              </a:rPr>
              <a:t> = g-&gt;</a:t>
            </a:r>
            <a:r>
              <a:rPr kumimoji="1" lang="en-US" altLang="zh-CN" sz="2200" dirty="0" err="1">
                <a:solidFill>
                  <a:srgbClr val="000000"/>
                </a:solidFill>
                <a:latin typeface="Times New Roman" panose="02020603050405020304" pitchFamily="18" charset="0"/>
                <a:cs typeface="Times New Roman" panose="02020603050405020304" pitchFamily="18" charset="0"/>
              </a:rPr>
              <a:t>xlist</a:t>
            </a:r>
            <a:r>
              <a:rPr kumimoji="1" lang="en-US" altLang="zh-CN" sz="2200" dirty="0">
                <a:solidFill>
                  <a:srgbClr val="000000"/>
                </a:solidFill>
                <a:latin typeface="Times New Roman" panose="02020603050405020304" pitchFamily="18" charset="0"/>
                <a:cs typeface="Times New Roman" panose="02020603050405020304" pitchFamily="18" charset="0"/>
              </a:rPr>
              <a:t>[j].</a:t>
            </a:r>
            <a:r>
              <a:rPr kumimoji="1" lang="en-US" altLang="zh-CN" sz="2200" dirty="0" err="1">
                <a:solidFill>
                  <a:srgbClr val="000000"/>
                </a:solidFill>
                <a:latin typeface="Times New Roman" panose="02020603050405020304" pitchFamily="18" charset="0"/>
                <a:cs typeface="Times New Roman" panose="02020603050405020304" pitchFamily="18" charset="0"/>
              </a:rPr>
              <a:t>firstIn</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作为第</a:t>
            </a:r>
            <a:r>
              <a:rPr kumimoji="1" lang="en-US" altLang="zh-CN" sz="2200" dirty="0">
                <a:solidFill>
                  <a:srgbClr val="00B050"/>
                </a:solidFill>
                <a:latin typeface="Times New Roman" panose="02020603050405020304" pitchFamily="18" charset="0"/>
                <a:cs typeface="Times New Roman" panose="02020603050405020304" pitchFamily="18" charset="0"/>
              </a:rPr>
              <a:t>j</a:t>
            </a:r>
            <a:r>
              <a:rPr kumimoji="1" lang="zh-CN" altLang="en-US" sz="2200" dirty="0">
                <a:solidFill>
                  <a:srgbClr val="00B050"/>
                </a:solidFill>
                <a:latin typeface="Times New Roman" panose="02020603050405020304" pitchFamily="18" charset="0"/>
                <a:cs typeface="Times New Roman" panose="02020603050405020304" pitchFamily="18" charset="0"/>
              </a:rPr>
              <a:t>个顶点的第一条入弧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p-&gt;</a:t>
            </a:r>
            <a:r>
              <a:rPr kumimoji="1" lang="en-US" altLang="zh-CN" sz="2200" dirty="0" err="1">
                <a:solidFill>
                  <a:srgbClr val="000000"/>
                </a:solidFill>
                <a:latin typeface="Times New Roman" panose="02020603050405020304" pitchFamily="18" charset="0"/>
                <a:cs typeface="Times New Roman" panose="02020603050405020304" pitchFamily="18" charset="0"/>
              </a:rPr>
              <a:t>tLink</a:t>
            </a:r>
            <a:r>
              <a:rPr kumimoji="1" lang="en-US" altLang="zh-CN" sz="2200" dirty="0">
                <a:solidFill>
                  <a:srgbClr val="000000"/>
                </a:solidFill>
                <a:latin typeface="Times New Roman" panose="02020603050405020304" pitchFamily="18" charset="0"/>
                <a:cs typeface="Times New Roman" panose="02020603050405020304" pitchFamily="18" charset="0"/>
              </a:rPr>
              <a:t> = g-&gt;</a:t>
            </a:r>
            <a:r>
              <a:rPr kumimoji="1" lang="en-US" altLang="zh-CN" sz="2200" dirty="0" err="1">
                <a:solidFill>
                  <a:srgbClr val="000000"/>
                </a:solidFill>
                <a:latin typeface="Times New Roman" panose="02020603050405020304" pitchFamily="18" charset="0"/>
                <a:cs typeface="Times New Roman" panose="02020603050405020304" pitchFamily="18" charset="0"/>
              </a:rPr>
              <a:t>xlist</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firstOut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作为第</a:t>
            </a:r>
            <a:r>
              <a:rPr kumimoji="1" lang="en-US" altLang="zh-CN" sz="2200" dirty="0">
                <a:solidFill>
                  <a:srgbClr val="00B050"/>
                </a:solidFill>
                <a:latin typeface="Times New Roman" panose="02020603050405020304" pitchFamily="18" charset="0"/>
                <a:cs typeface="Times New Roman" panose="02020603050405020304" pitchFamily="18" charset="0"/>
              </a:rPr>
              <a:t>i</a:t>
            </a:r>
            <a:r>
              <a:rPr kumimoji="1" lang="zh-CN" altLang="en-US" sz="2200" dirty="0">
                <a:solidFill>
                  <a:srgbClr val="00B050"/>
                </a:solidFill>
                <a:latin typeface="Times New Roman" panose="02020603050405020304" pitchFamily="18" charset="0"/>
                <a:cs typeface="Times New Roman" panose="02020603050405020304" pitchFamily="18" charset="0"/>
              </a:rPr>
              <a:t>个顶点的第一条出弧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 </a:t>
            </a:r>
            <a:r>
              <a:rPr kumimoji="1" lang="zh-CN" altLang="en-US" sz="2200" dirty="0">
                <a:solidFill>
                  <a:srgbClr val="00B050"/>
                </a:solidFill>
                <a:latin typeface="Times New Roman" panose="02020603050405020304" pitchFamily="18" charset="0"/>
                <a:cs typeface="Times New Roman" panose="02020603050405020304" pitchFamily="18" charset="0"/>
              </a:rPr>
              <a:t>重新设置第一条入弧和出弧*</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g-&gt;</a:t>
            </a:r>
            <a:r>
              <a:rPr kumimoji="1" lang="en-US" altLang="zh-CN" sz="2200" dirty="0" err="1">
                <a:solidFill>
                  <a:srgbClr val="000000"/>
                </a:solidFill>
                <a:latin typeface="Times New Roman" panose="02020603050405020304" pitchFamily="18" charset="0"/>
                <a:cs typeface="Times New Roman" panose="02020603050405020304" pitchFamily="18" charset="0"/>
              </a:rPr>
              <a:t>xlist</a:t>
            </a:r>
            <a:r>
              <a:rPr kumimoji="1" lang="en-US" altLang="zh-CN" sz="2200" dirty="0">
                <a:solidFill>
                  <a:srgbClr val="000000"/>
                </a:solidFill>
                <a:latin typeface="Times New Roman" panose="02020603050405020304" pitchFamily="18" charset="0"/>
                <a:cs typeface="Times New Roman" panose="02020603050405020304" pitchFamily="18" charset="0"/>
              </a:rPr>
              <a:t>[j].</a:t>
            </a:r>
            <a:r>
              <a:rPr kumimoji="1" lang="en-US" altLang="zh-CN" sz="2200" dirty="0" err="1">
                <a:solidFill>
                  <a:srgbClr val="000000"/>
                </a:solidFill>
                <a:latin typeface="Times New Roman" panose="02020603050405020304" pitchFamily="18" charset="0"/>
                <a:cs typeface="Times New Roman" panose="02020603050405020304" pitchFamily="18" charset="0"/>
              </a:rPr>
              <a:t>firstIn</a:t>
            </a:r>
            <a:r>
              <a:rPr kumimoji="1" lang="en-US" altLang="zh-CN" sz="2200" dirty="0">
                <a:solidFill>
                  <a:srgbClr val="000000"/>
                </a:solidFill>
                <a:latin typeface="Times New Roman" panose="02020603050405020304" pitchFamily="18" charset="0"/>
                <a:cs typeface="Times New Roman" panose="02020603050405020304" pitchFamily="18" charset="0"/>
              </a:rPr>
              <a:t> = g-&gt;</a:t>
            </a:r>
            <a:r>
              <a:rPr kumimoji="1" lang="en-US" altLang="zh-CN" sz="2200" dirty="0" err="1">
                <a:solidFill>
                  <a:srgbClr val="000000"/>
                </a:solidFill>
                <a:latin typeface="Times New Roman" panose="02020603050405020304" pitchFamily="18" charset="0"/>
                <a:cs typeface="Times New Roman" panose="02020603050405020304" pitchFamily="18" charset="0"/>
              </a:rPr>
              <a:t>xlist</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firstOut</a:t>
            </a:r>
            <a:r>
              <a:rPr kumimoji="1" lang="en-US" altLang="zh-CN" sz="2200" dirty="0">
                <a:solidFill>
                  <a:srgbClr val="000000"/>
                </a:solidFill>
                <a:latin typeface="Times New Roman" panose="02020603050405020304" pitchFamily="18" charset="0"/>
                <a:cs typeface="Times New Roman" panose="02020603050405020304" pitchFamily="18" charset="0"/>
              </a:rPr>
              <a:t> = p;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return</a:t>
            </a:r>
            <a:r>
              <a:rPr kumimoji="1" lang="en-US" altLang="zh-CN" sz="2200" dirty="0">
                <a:solidFill>
                  <a:srgbClr val="000000"/>
                </a:solidFill>
                <a:latin typeface="Times New Roman" panose="02020603050405020304" pitchFamily="18" charset="0"/>
                <a:cs typeface="Times New Roman" panose="02020603050405020304" pitchFamily="18" charset="0"/>
              </a:rPr>
              <a:t> OK;</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End of </a:t>
            </a:r>
            <a:r>
              <a:rPr kumimoji="1" lang="en-US" altLang="zh-CN" sz="2200" dirty="0" err="1">
                <a:solidFill>
                  <a:srgbClr val="00B050"/>
                </a:solidFill>
                <a:latin typeface="Times New Roman" panose="02020603050405020304" pitchFamily="18" charset="0"/>
                <a:cs typeface="Times New Roman" panose="02020603050405020304" pitchFamily="18" charset="0"/>
              </a:rPr>
              <a:t>CreateDG</a:t>
            </a:r>
            <a:r>
              <a:rPr kumimoji="1" lang="en-US" altLang="zh-CN" sz="2200" dirty="0">
                <a:solidFill>
                  <a:srgbClr val="00B050"/>
                </a:solidFill>
                <a:latin typeface="Times New Roman" panose="02020603050405020304" pitchFamily="18" charset="0"/>
                <a:cs typeface="Times New Roman" panose="02020603050405020304" pitchFamily="18" charset="0"/>
              </a:rPr>
              <a:t>() */</a:t>
            </a:r>
            <a:endParaRPr kumimoji="1" lang="en-US" altLang="zh-CN" sz="22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815340" y="1593215"/>
            <a:ext cx="10553700" cy="2844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342900" indent="-342900">
              <a:lnSpc>
                <a:spcPct val="130000"/>
              </a:lnSpc>
              <a:buFont typeface="Wingdings" panose="05000000000000000000" charset="0"/>
              <a:buChar char="l"/>
            </a:pPr>
            <a:r>
              <a:rPr kumimoji="1" lang="zh-CN" altLang="en-US" sz="2400" dirty="0">
                <a:solidFill>
                  <a:srgbClr val="000000"/>
                </a:solidFill>
                <a:latin typeface="Times New Roman" panose="02020603050405020304" pitchFamily="18" charset="0"/>
              </a:rPr>
              <a:t>创建十字链表的时间复杂度：跟邻接表表示法一样。</a:t>
            </a:r>
            <a:endParaRPr kumimoji="1" lang="zh-CN" altLang="en-US" sz="2400" dirty="0">
              <a:solidFill>
                <a:srgbClr val="000000"/>
              </a:solidFill>
              <a:latin typeface="Times New Roman" panose="02020603050405020304" pitchFamily="18" charset="0"/>
            </a:endParaRPr>
          </a:p>
          <a:p>
            <a:pPr>
              <a:lnSpc>
                <a:spcPct val="130000"/>
              </a:lnSpc>
            </a:pPr>
            <a:endParaRPr kumimoji="1" lang="zh-CN" altLang="en-US" sz="2400" dirty="0">
              <a:solidFill>
                <a:srgbClr val="000000"/>
              </a:solidFill>
              <a:latin typeface="Times New Roman" panose="02020603050405020304" pitchFamily="18" charset="0"/>
            </a:endParaRPr>
          </a:p>
          <a:p>
            <a:pPr marL="342900" indent="-342900">
              <a:lnSpc>
                <a:spcPct val="130000"/>
              </a:lnSpc>
              <a:buFont typeface="Wingdings" panose="05000000000000000000" charset="0"/>
              <a:buChar char="l"/>
            </a:pPr>
            <a:r>
              <a:rPr kumimoji="1" lang="zh-CN" altLang="en-US" sz="2400" dirty="0">
                <a:solidFill>
                  <a:srgbClr val="000000"/>
                </a:solidFill>
                <a:latin typeface="Times New Roman" panose="02020603050405020304" pitchFamily="18" charset="0"/>
              </a:rPr>
              <a:t>十字链表的优缺点：</a:t>
            </a:r>
            <a:endParaRPr kumimoji="1" lang="zh-CN" altLang="en-US" sz="2400" dirty="0">
              <a:solidFill>
                <a:srgbClr val="000000"/>
              </a:solidFill>
              <a:latin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rPr>
              <a:t>        </a:t>
            </a:r>
            <a:r>
              <a:rPr kumimoji="1" lang="zh-CN" altLang="en-US" sz="2400" b="1" dirty="0">
                <a:solidFill>
                  <a:srgbClr val="000000"/>
                </a:solidFill>
                <a:latin typeface="Times New Roman" panose="02020603050405020304" pitchFamily="18" charset="0"/>
              </a:rPr>
              <a:t>优点</a:t>
            </a:r>
            <a:r>
              <a:rPr kumimoji="1" lang="zh-CN" altLang="en-US" sz="2400" dirty="0">
                <a:solidFill>
                  <a:srgbClr val="000000"/>
                </a:solidFill>
                <a:latin typeface="Times New Roman" panose="02020603050405020304" pitchFamily="18" charset="0"/>
              </a:rPr>
              <a:t>：容易求有向图的入度和出度</a:t>
            </a:r>
            <a:endParaRPr kumimoji="1" lang="zh-CN" altLang="en-US" sz="2400" dirty="0">
              <a:solidFill>
                <a:srgbClr val="000000"/>
              </a:solidFill>
              <a:latin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rPr>
              <a:t>        </a:t>
            </a:r>
            <a:r>
              <a:rPr kumimoji="1" lang="zh-CN" altLang="en-US" sz="2400" b="1" dirty="0">
                <a:solidFill>
                  <a:srgbClr val="000000"/>
                </a:solidFill>
                <a:latin typeface="Times New Roman" panose="02020603050405020304" pitchFamily="18" charset="0"/>
              </a:rPr>
              <a:t>缺点</a:t>
            </a:r>
            <a:r>
              <a:rPr kumimoji="1" lang="zh-CN" altLang="en-US" sz="2400" dirty="0">
                <a:solidFill>
                  <a:srgbClr val="000000"/>
                </a:solidFill>
                <a:latin typeface="Times New Roman" panose="02020603050405020304" pitchFamily="18" charset="0"/>
              </a:rPr>
              <a:t>：操作较复杂</a:t>
            </a:r>
            <a:endParaRPr kumimoji="1" lang="zh-CN" altLang="en-US" sz="2400" dirty="0">
              <a:solidFill>
                <a:srgbClr val="000000"/>
              </a:solidFill>
              <a:latin typeface="Times New Roman" panose="02020603050405020304" pitchFamily="18" charset="0"/>
            </a:endParaRPr>
          </a:p>
        </p:txBody>
      </p:sp>
      <p:sp>
        <p:nvSpPr>
          <p:cNvPr id="24594" name="Rectangle 18"/>
          <p:cNvSpPr>
            <a:spLocks noGrp="1" noChangeArrowheads="1"/>
          </p:cNvSpPr>
          <p:nvPr>
            <p:ph type="title"/>
          </p:nvPr>
        </p:nvSpPr>
        <p:spPr/>
        <p:txBody>
          <a:bodyPr/>
          <a:lstStyle/>
          <a:p>
            <a:r>
              <a:rPr lang="en-US" altLang="zh-CN" sz="4000" dirty="0">
                <a:solidFill>
                  <a:schemeClr val="accent1"/>
                </a:solidFill>
              </a:rPr>
              <a:t>Time complexity analysis (OL List)</a:t>
            </a:r>
            <a:endParaRPr lang="en-US" altLang="zh-CN" sz="4000" dirty="0">
              <a:solidFill>
                <a:schemeClr val="accen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646430" y="1417955"/>
            <a:ext cx="10643235" cy="466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10000"/>
              </a:lnSpc>
            </a:pPr>
            <a:r>
              <a:rPr kumimoji="1" lang="zh-CN" altLang="en-US" sz="2400" dirty="0">
                <a:solidFill>
                  <a:srgbClr val="000000"/>
                </a:solidFill>
                <a:latin typeface="Times New Roman" panose="02020603050405020304" pitchFamily="18" charset="0"/>
                <a:cs typeface="Times New Roman" panose="02020603050405020304" pitchFamily="18" charset="0"/>
              </a:rPr>
              <a:t>邻接多重表是无向图另一种链式存储结构，它的结构与十字链表类似。</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10000"/>
              </a:lnSpc>
            </a:pPr>
            <a:r>
              <a:rPr kumimoji="1" lang="zh-CN" altLang="en-US" sz="2400" dirty="0">
                <a:solidFill>
                  <a:srgbClr val="000000"/>
                </a:solidFill>
                <a:latin typeface="Times New Roman" panose="02020603050405020304" pitchFamily="18" charset="0"/>
                <a:cs typeface="Times New Roman" panose="02020603050405020304" pitchFamily="18" charset="0"/>
              </a:rPr>
              <a:t>在邻接多重表中，每一条边用一个结点表示，有</a:t>
            </a:r>
            <a:r>
              <a:rPr kumimoji="1" lang="en-US" altLang="zh-CN" sz="2400" dirty="0">
                <a:solidFill>
                  <a:srgbClr val="000000"/>
                </a:solidFill>
                <a:latin typeface="Times New Roman" panose="02020603050405020304" pitchFamily="18" charset="0"/>
                <a:cs typeface="Times New Roman" panose="02020603050405020304" pitchFamily="18" charset="0"/>
              </a:rPr>
              <a:t>6</a:t>
            </a:r>
            <a:r>
              <a:rPr kumimoji="1" lang="zh-CN" altLang="en-US" sz="2400" dirty="0">
                <a:solidFill>
                  <a:srgbClr val="000000"/>
                </a:solidFill>
                <a:latin typeface="Times New Roman" panose="02020603050405020304" pitchFamily="18" charset="0"/>
                <a:cs typeface="Times New Roman" panose="02020603050405020304" pitchFamily="18" charset="0"/>
              </a:rPr>
              <a:t>个属性。</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endParaRPr kumimoji="1" lang="zh-CN" altLang="en-US" sz="2400" dirty="0">
              <a:solidFill>
                <a:srgbClr val="000000"/>
              </a:solidFill>
              <a:latin typeface="Times New Roman" panose="02020603050405020304" pitchFamily="18" charset="0"/>
              <a:cs typeface="Times New Roman" panose="02020603050405020304" pitchFamily="18" charset="0"/>
            </a:endParaRPr>
          </a:p>
          <a:p>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400" dirty="0" err="1">
                <a:solidFill>
                  <a:srgbClr val="000000"/>
                </a:solidFill>
                <a:latin typeface="Times New Roman" panose="02020603050405020304" pitchFamily="18" charset="0"/>
                <a:cs typeface="Times New Roman" panose="02020603050405020304" pitchFamily="18" charset="0"/>
              </a:rPr>
              <a:t>typedef</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struct</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_</a:t>
            </a:r>
            <a:r>
              <a:rPr kumimoji="1" lang="en-US" altLang="zh-CN" sz="2400" dirty="0" err="1">
                <a:solidFill>
                  <a:srgbClr val="FF0000"/>
                </a:solidFill>
                <a:latin typeface="Times New Roman" panose="02020603050405020304" pitchFamily="18" charset="0"/>
                <a:cs typeface="Times New Roman" panose="02020603050405020304" pitchFamily="18" charset="0"/>
              </a:rPr>
              <a:t>EdgeNode</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VisitIf</a:t>
            </a:r>
            <a:r>
              <a:rPr kumimoji="1" lang="en-US" altLang="zh-CN" sz="2400" dirty="0">
                <a:solidFill>
                  <a:srgbClr val="000000"/>
                </a:solidFill>
                <a:latin typeface="Times New Roman" panose="02020603050405020304" pitchFamily="18" charset="0"/>
                <a:cs typeface="Times New Roman" panose="02020603050405020304" pitchFamily="18" charset="0"/>
              </a:rPr>
              <a:t>  mark;				</a:t>
            </a:r>
            <a:r>
              <a:rPr kumimoji="1" lang="en-US" altLang="zh-CN" sz="2400" dirty="0">
                <a:solidFill>
                  <a:srgbClr val="00B050"/>
                </a:solidFill>
                <a:latin typeface="Times New Roman" panose="02020603050405020304" pitchFamily="18" charset="0"/>
                <a:cs typeface="Times New Roman" panose="02020603050405020304" pitchFamily="18" charset="0"/>
              </a:rPr>
              <a:t>/*</a:t>
            </a:r>
            <a:r>
              <a:rPr kumimoji="1" lang="zh-CN" altLang="en-US" sz="2400" dirty="0">
                <a:solidFill>
                  <a:srgbClr val="00B050"/>
                </a:solidFill>
                <a:latin typeface="Times New Roman" panose="02020603050405020304" pitchFamily="18" charset="0"/>
                <a:cs typeface="Times New Roman" panose="02020603050405020304" pitchFamily="18" charset="0"/>
              </a:rPr>
              <a:t>访问标记*</a:t>
            </a:r>
            <a:r>
              <a:rPr kumimoji="1" lang="en-US" altLang="zh-CN" sz="2400" dirty="0">
                <a:solidFill>
                  <a:srgbClr val="00B05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int</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iVex</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jVex</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该边依附的两个顶点的位置*</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nSpc>
                <a:spcPct val="12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struct</a:t>
            </a:r>
            <a:r>
              <a:rPr kumimoji="1" lang="en-US" altLang="zh-CN" sz="2400" dirty="0">
                <a:solidFill>
                  <a:srgbClr val="000000"/>
                </a:solidFill>
                <a:latin typeface="Times New Roman" panose="02020603050405020304" pitchFamily="18" charset="0"/>
                <a:cs typeface="Times New Roman" panose="02020603050405020304" pitchFamily="18" charset="0"/>
              </a:rPr>
              <a:t> _</a:t>
            </a:r>
            <a:r>
              <a:rPr kumimoji="1" lang="en-US" altLang="zh-CN" sz="2400" dirty="0" err="1">
                <a:solidFill>
                  <a:srgbClr val="000000"/>
                </a:solidFill>
                <a:latin typeface="Times New Roman" panose="02020603050405020304" pitchFamily="18" charset="0"/>
                <a:cs typeface="Times New Roman" panose="02020603050405020304" pitchFamily="18" charset="0"/>
              </a:rPr>
              <a:t>EdgeNode</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iLink</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jLink</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分别指向依附这两个顶点的下一条边*</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nSpc>
                <a:spcPct val="12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AdjType</a:t>
            </a:r>
            <a:r>
              <a:rPr kumimoji="1" lang="en-US" altLang="zh-CN" sz="2400" dirty="0">
                <a:solidFill>
                  <a:srgbClr val="000000"/>
                </a:solidFill>
                <a:latin typeface="Times New Roman" panose="02020603050405020304" pitchFamily="18" charset="0"/>
                <a:cs typeface="Times New Roman" panose="02020603050405020304" pitchFamily="18" charset="0"/>
              </a:rPr>
              <a:t>  weight;				</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边的权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nSpc>
                <a:spcPct val="12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FF0000"/>
                </a:solidFill>
                <a:latin typeface="Times New Roman" panose="02020603050405020304" pitchFamily="18" charset="0"/>
                <a:cs typeface="Times New Roman" panose="02020603050405020304" pitchFamily="18" charset="0"/>
              </a:rPr>
              <a:t>EdgeNode</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p:txBody>
      </p:sp>
      <p:sp>
        <p:nvSpPr>
          <p:cNvPr id="19478" name="Rectangle 22"/>
          <p:cNvSpPr>
            <a:spLocks noGrp="1" noChangeArrowheads="1"/>
          </p:cNvSpPr>
          <p:nvPr>
            <p:ph type="title"/>
          </p:nvPr>
        </p:nvSpPr>
        <p:spPr/>
        <p:txBody>
          <a:bodyPr/>
          <a:lstStyle/>
          <a:p>
            <a:r>
              <a:rPr lang="en-US" altLang="zh-CN" dirty="0">
                <a:solidFill>
                  <a:schemeClr val="accent1"/>
                </a:solidFill>
              </a:rPr>
              <a:t>7.2.4 Adjacency </a:t>
            </a:r>
            <a:r>
              <a:rPr lang="en-US" altLang="zh-CN" dirty="0" err="1">
                <a:solidFill>
                  <a:schemeClr val="accent1"/>
                </a:solidFill>
              </a:rPr>
              <a:t>Multilist</a:t>
            </a:r>
            <a:endParaRPr lang="en-US" altLang="zh-CN" dirty="0" err="1">
              <a:solidFill>
                <a:schemeClr val="accent1"/>
              </a:solidFill>
            </a:endParaRPr>
          </a:p>
        </p:txBody>
      </p:sp>
      <p:sp>
        <p:nvSpPr>
          <p:cNvPr id="19481" name="Rectangle 25"/>
          <p:cNvSpPr>
            <a:spLocks noChangeArrowheads="1"/>
          </p:cNvSpPr>
          <p:nvPr>
            <p:custDataLst>
              <p:tags r:id="rId1"/>
            </p:custDataLst>
          </p:nvPr>
        </p:nvSpPr>
        <p:spPr bwMode="auto">
          <a:xfrm>
            <a:off x="734378" y="2438891"/>
            <a:ext cx="3408045"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a:solidFill>
                  <a:srgbClr val="000000"/>
                </a:solidFill>
                <a:latin typeface="Times New Roman" panose="02020603050405020304" pitchFamily="18" charset="0"/>
                <a:cs typeface="Times New Roman" panose="02020603050405020304" pitchFamily="18" charset="0"/>
              </a:rPr>
              <a:t>Declaration of edge node</a:t>
            </a:r>
            <a:endParaRPr kumimoji="1" lang="en-US" altLang="zh-CN" sz="24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ext Box 3"/>
          <p:cNvSpPr txBox="1">
            <a:spLocks noChangeArrowheads="1"/>
          </p:cNvSpPr>
          <p:nvPr/>
        </p:nvSpPr>
        <p:spPr bwMode="auto">
          <a:xfrm>
            <a:off x="898525" y="728345"/>
            <a:ext cx="10666730" cy="5429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342900" indent="-342900">
              <a:lnSpc>
                <a:spcPct val="130000"/>
              </a:lnSpc>
              <a:buFont typeface="Arial" panose="020B0604020202020204" pitchFamily="34" charset="0"/>
              <a:buChar char="•"/>
            </a:pPr>
            <a:r>
              <a:rPr kumimoji="1" lang="zh-CN" altLang="en-US" sz="2400" b="1" dirty="0">
                <a:solidFill>
                  <a:srgbClr val="FF0000"/>
                </a:solidFill>
                <a:latin typeface="Times New Roman" panose="02020603050405020304" pitchFamily="18" charset="0"/>
                <a:cs typeface="Times New Roman" panose="02020603050405020304" pitchFamily="18" charset="0"/>
              </a:rPr>
              <a:t>图 </a:t>
            </a:r>
            <a:r>
              <a:rPr kumimoji="1" lang="en-US" altLang="zh-CN" sz="2400" dirty="0">
                <a:solidFill>
                  <a:srgbClr val="FF0000"/>
                </a:solidFill>
                <a:latin typeface="Times New Roman" panose="02020603050405020304" pitchFamily="18" charset="0"/>
                <a:cs typeface="Times New Roman" panose="02020603050405020304" pitchFamily="18" charset="0"/>
              </a:rPr>
              <a:t>(Graph)</a:t>
            </a:r>
            <a:r>
              <a:rPr kumimoji="1" lang="zh-CN" altLang="en-US" sz="2400" dirty="0">
                <a:solidFill>
                  <a:srgbClr val="000000"/>
                </a:solidFill>
                <a:latin typeface="Times New Roman" panose="02020603050405020304" pitchFamily="18" charset="0"/>
                <a:cs typeface="Times New Roman" panose="02020603050405020304" pitchFamily="18" charset="0"/>
              </a:rPr>
              <a:t>是一种较线性结构和树更为复杂的数据结构。</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Font typeface="Arial" panose="020B0604020202020204" pitchFamily="34" charset="0"/>
              <a:buChar char="•"/>
            </a:pPr>
            <a:r>
              <a:rPr kumimoji="1" lang="zh-CN" altLang="en-US" sz="2400" dirty="0">
                <a:solidFill>
                  <a:srgbClr val="000000"/>
                </a:solidFill>
                <a:latin typeface="Times New Roman" panose="02020603050405020304" pitchFamily="18" charset="0"/>
                <a:cs typeface="Times New Roman" panose="02020603050405020304" pitchFamily="18" charset="0"/>
              </a:rPr>
              <a:t>在线性表中，一个元素只能和其直接</a:t>
            </a:r>
            <a:r>
              <a:rPr kumimoji="1" lang="zh-CN" altLang="en-US" sz="2400" dirty="0">
                <a:solidFill>
                  <a:srgbClr val="FF0000"/>
                </a:solidFill>
                <a:latin typeface="Times New Roman" panose="02020603050405020304" pitchFamily="18" charset="0"/>
                <a:cs typeface="Times New Roman" panose="02020603050405020304" pitchFamily="18" charset="0"/>
              </a:rPr>
              <a:t>前驱</a:t>
            </a:r>
            <a:r>
              <a:rPr kumimoji="1" lang="zh-CN" altLang="en-US" sz="2400" dirty="0">
                <a:solidFill>
                  <a:srgbClr val="000000"/>
                </a:solidFill>
                <a:latin typeface="Times New Roman" panose="02020603050405020304" pitchFamily="18" charset="0"/>
                <a:cs typeface="Times New Roman" panose="02020603050405020304" pitchFamily="18" charset="0"/>
              </a:rPr>
              <a:t>或直接</a:t>
            </a:r>
            <a:r>
              <a:rPr kumimoji="1" lang="zh-CN" altLang="en-US" sz="2400" dirty="0">
                <a:solidFill>
                  <a:srgbClr val="FF0000"/>
                </a:solidFill>
                <a:latin typeface="Times New Roman" panose="02020603050405020304" pitchFamily="18" charset="0"/>
                <a:cs typeface="Times New Roman" panose="02020603050405020304" pitchFamily="18" charset="0"/>
              </a:rPr>
              <a:t>后继</a:t>
            </a:r>
            <a:r>
              <a:rPr kumimoji="1" lang="zh-CN" altLang="en-US" sz="2400" dirty="0">
                <a:solidFill>
                  <a:srgbClr val="000000"/>
                </a:solidFill>
                <a:latin typeface="Times New Roman" panose="02020603050405020304" pitchFamily="18" charset="0"/>
                <a:cs typeface="Times New Roman" panose="02020603050405020304" pitchFamily="18" charset="0"/>
              </a:rPr>
              <a:t>相关；</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Font typeface="Arial" panose="020B0604020202020204" pitchFamily="34" charset="0"/>
              <a:buChar char="•"/>
            </a:pPr>
            <a:r>
              <a:rPr kumimoji="1" lang="zh-CN" altLang="en-US" sz="2400" dirty="0">
                <a:solidFill>
                  <a:srgbClr val="000000"/>
                </a:solidFill>
                <a:latin typeface="Times New Roman" panose="02020603050405020304" pitchFamily="18" charset="0"/>
                <a:cs typeface="Times New Roman" panose="02020603050405020304" pitchFamily="18" charset="0"/>
              </a:rPr>
              <a:t>在树中，一个结点可以和其</a:t>
            </a:r>
            <a:r>
              <a:rPr kumimoji="1" lang="zh-CN" altLang="en-US" sz="2400" dirty="0">
                <a:solidFill>
                  <a:srgbClr val="FF0000"/>
                </a:solidFill>
                <a:latin typeface="Times New Roman" panose="02020603050405020304" pitchFamily="18" charset="0"/>
                <a:cs typeface="Times New Roman" panose="02020603050405020304" pitchFamily="18" charset="0"/>
              </a:rPr>
              <a:t>下一层的所有孩子</a:t>
            </a:r>
            <a:r>
              <a:rPr kumimoji="1" lang="zh-CN" altLang="en-US" sz="2400" dirty="0">
                <a:solidFill>
                  <a:srgbClr val="000000"/>
                </a:solidFill>
                <a:latin typeface="Times New Roman" panose="02020603050405020304" pitchFamily="18" charset="0"/>
                <a:cs typeface="Times New Roman" panose="02020603050405020304" pitchFamily="18" charset="0"/>
              </a:rPr>
              <a:t>结点相关，以及</a:t>
            </a:r>
            <a:r>
              <a:rPr kumimoji="1" lang="zh-CN" altLang="en-US" sz="2400" dirty="0">
                <a:solidFill>
                  <a:srgbClr val="FF0000"/>
                </a:solidFill>
                <a:latin typeface="Times New Roman" panose="02020603050405020304" pitchFamily="18" charset="0"/>
                <a:cs typeface="Times New Roman" panose="02020603050405020304" pitchFamily="18" charset="0"/>
              </a:rPr>
              <a:t>上一层的双亲</a:t>
            </a:r>
            <a:r>
              <a:rPr kumimoji="1" lang="zh-CN" altLang="en-US" sz="2400" dirty="0">
                <a:solidFill>
                  <a:srgbClr val="000000"/>
                </a:solidFill>
                <a:latin typeface="Times New Roman" panose="02020603050405020304" pitchFamily="18" charset="0"/>
                <a:cs typeface="Times New Roman" panose="02020603050405020304" pitchFamily="18" charset="0"/>
              </a:rPr>
              <a:t>结点相关，但不能和其他的任何结点直接相关；</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Font typeface="Arial" panose="020B0604020202020204" pitchFamily="34" charset="0"/>
              <a:buChar char="•"/>
            </a:pPr>
            <a:r>
              <a:rPr kumimoji="1" lang="zh-CN" altLang="en-US" sz="2400" dirty="0">
                <a:solidFill>
                  <a:srgbClr val="000000"/>
                </a:solidFill>
                <a:latin typeface="Times New Roman" panose="02020603050405020304" pitchFamily="18" charset="0"/>
                <a:cs typeface="Times New Roman" panose="02020603050405020304" pitchFamily="18" charset="0"/>
              </a:rPr>
              <a:t>而对于图来说，图中</a:t>
            </a:r>
            <a:r>
              <a:rPr kumimoji="1" lang="zh-CN" altLang="en-US" sz="2400" dirty="0">
                <a:solidFill>
                  <a:srgbClr val="FF0000"/>
                </a:solidFill>
                <a:latin typeface="Times New Roman" panose="02020603050405020304" pitchFamily="18" charset="0"/>
                <a:cs typeface="Times New Roman" panose="02020603050405020304" pitchFamily="18" charset="0"/>
              </a:rPr>
              <a:t>任意两个结点之间都可以直接相关</a:t>
            </a:r>
            <a:r>
              <a:rPr kumimoji="1" lang="zh-CN" altLang="en-US" sz="2400" dirty="0">
                <a:solidFill>
                  <a:srgbClr val="000000"/>
                </a:solidFill>
                <a:latin typeface="Times New Roman" panose="02020603050405020304" pitchFamily="18" charset="0"/>
                <a:cs typeface="Times New Roman" panose="02020603050405020304" pitchFamily="18" charset="0"/>
              </a:rPr>
              <a:t>，因此图形结构非常复杂。</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Font typeface="Arial" panose="020B0604020202020204" pitchFamily="34" charset="0"/>
              <a:buChar char="•"/>
            </a:pPr>
            <a:r>
              <a:rPr kumimoji="1" lang="zh-CN" altLang="en-US" sz="2400" dirty="0">
                <a:solidFill>
                  <a:srgbClr val="000000"/>
                </a:solidFill>
                <a:latin typeface="Times New Roman" panose="02020603050405020304" pitchFamily="18" charset="0"/>
                <a:cs typeface="Times New Roman" panose="02020603050405020304" pitchFamily="18" charset="0"/>
              </a:rPr>
              <a:t>但是图的用途也极其广泛，已渗入到语言学、逻辑学、物理、化学、电讯工程、计算机科学以及数学等其他分支学科当中。</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        在本课程，我们主要讨论</a:t>
            </a:r>
            <a:r>
              <a:rPr kumimoji="1" lang="zh-CN" altLang="en-US" sz="2400" b="1" u="sng" dirty="0">
                <a:solidFill>
                  <a:srgbClr val="FF0000"/>
                </a:solidFill>
                <a:latin typeface="Times New Roman" panose="02020603050405020304" pitchFamily="18" charset="0"/>
                <a:cs typeface="Times New Roman" panose="02020603050405020304" pitchFamily="18" charset="0"/>
              </a:rPr>
              <a:t>如何在计算机上实现图的操作，因此主要学习图的存储结构以及图的若干操作的实现</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702945" y="645795"/>
            <a:ext cx="9583420" cy="526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kumimoji="1" lang="zh-CN" altLang="en-US" sz="2400" dirty="0">
              <a:solidFill>
                <a:srgbClr val="000000"/>
              </a:solidFill>
              <a:latin typeface="Times New Roman" panose="02020603050405020304" pitchFamily="18" charset="0"/>
              <a:cs typeface="Times New Roman" panose="02020603050405020304" pitchFamily="18" charset="0"/>
            </a:endParaRPr>
          </a:p>
          <a:p>
            <a:endParaRPr kumimoji="1" lang="zh-CN" altLang="en-US"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err="1">
                <a:solidFill>
                  <a:srgbClr val="000000"/>
                </a:solidFill>
                <a:latin typeface="Times New Roman" panose="02020603050405020304" pitchFamily="18" charset="0"/>
                <a:cs typeface="Times New Roman" panose="02020603050405020304" pitchFamily="18" charset="0"/>
              </a:rPr>
              <a:t>typedef</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struct</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_</a:t>
            </a:r>
            <a:r>
              <a:rPr kumimoji="1" lang="en-US" altLang="zh-CN" sz="2400" dirty="0" err="1">
                <a:solidFill>
                  <a:srgbClr val="FF0000"/>
                </a:solidFill>
                <a:latin typeface="Times New Roman" panose="02020603050405020304" pitchFamily="18" charset="0"/>
                <a:cs typeface="Times New Roman" panose="02020603050405020304" pitchFamily="18" charset="0"/>
              </a:rPr>
              <a:t>VexNode</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VexType</a:t>
            </a:r>
            <a:r>
              <a:rPr kumimoji="1" lang="en-US" altLang="zh-CN" sz="2400" dirty="0">
                <a:solidFill>
                  <a:srgbClr val="000000"/>
                </a:solidFill>
                <a:latin typeface="Times New Roman" panose="02020603050405020304" pitchFamily="18" charset="0"/>
                <a:cs typeface="Times New Roman" panose="02020603050405020304" pitchFamily="18" charset="0"/>
              </a:rPr>
              <a:t>  vertex;</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EdgeNode</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firstedge</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B050"/>
                </a:solidFill>
                <a:latin typeface="Times New Roman" panose="02020603050405020304" pitchFamily="18" charset="0"/>
                <a:cs typeface="Times New Roman" panose="02020603050405020304" pitchFamily="18" charset="0"/>
              </a:rPr>
              <a:t>/*</a:t>
            </a:r>
            <a:r>
              <a:rPr kumimoji="1" lang="zh-CN" altLang="en-US" sz="2400" dirty="0">
                <a:solidFill>
                  <a:srgbClr val="00B050"/>
                </a:solidFill>
                <a:latin typeface="Times New Roman" panose="02020603050405020304" pitchFamily="18" charset="0"/>
                <a:cs typeface="Times New Roman" panose="02020603050405020304" pitchFamily="18" charset="0"/>
              </a:rPr>
              <a:t>指向第一条依附该顶点的边*</a:t>
            </a:r>
            <a:r>
              <a:rPr kumimoji="1" lang="en-US" altLang="zh-CN" sz="2400" dirty="0">
                <a:solidFill>
                  <a:srgbClr val="00B050"/>
                </a:solidFill>
                <a:latin typeface="Times New Roman" panose="02020603050405020304" pitchFamily="18" charset="0"/>
                <a:cs typeface="Times New Roman" panose="02020603050405020304" pitchFamily="18" charset="0"/>
              </a:rPr>
              <a:t>/</a:t>
            </a:r>
            <a:endParaRPr kumimoji="1" lang="en-US" altLang="zh-CN" sz="2400" dirty="0">
              <a:solidFill>
                <a:srgbClr val="00B05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FF0000"/>
                </a:solidFill>
                <a:latin typeface="Times New Roman" panose="02020603050405020304" pitchFamily="18" charset="0"/>
                <a:cs typeface="Times New Roman" panose="02020603050405020304" pitchFamily="18" charset="0"/>
              </a:rPr>
              <a:t>VexNode</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endParaRPr kumimoji="1" lang="en-US" altLang="zh-CN" sz="2400" dirty="0">
              <a:solidFill>
                <a:srgbClr val="000000"/>
              </a:solidFill>
              <a:latin typeface="Times New Roman" panose="02020603050405020304" pitchFamily="18" charset="0"/>
              <a:cs typeface="Times New Roman" panose="02020603050405020304" pitchFamily="18" charset="0"/>
            </a:endParaRPr>
          </a:p>
          <a:p>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err="1">
                <a:solidFill>
                  <a:srgbClr val="000000"/>
                </a:solidFill>
                <a:latin typeface="Times New Roman" panose="02020603050405020304" pitchFamily="18" charset="0"/>
                <a:cs typeface="Times New Roman" panose="02020603050405020304" pitchFamily="18" charset="0"/>
              </a:rPr>
              <a:t>typedef</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struct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VexNode</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adjMultiList</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en-US" altLang="zh-CN" sz="2400" dirty="0" err="1">
                <a:solidFill>
                  <a:srgbClr val="000000"/>
                </a:solidFill>
                <a:latin typeface="Times New Roman" panose="02020603050405020304" pitchFamily="18" charset="0"/>
                <a:cs typeface="Times New Roman" panose="02020603050405020304" pitchFamily="18" charset="0"/>
              </a:rPr>
              <a:t>Max_Vert_Num</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B050"/>
                </a:solidFill>
                <a:latin typeface="Times New Roman" panose="02020603050405020304" pitchFamily="18" charset="0"/>
                <a:cs typeface="Times New Roman" panose="02020603050405020304" pitchFamily="18" charset="0"/>
              </a:rPr>
              <a:t>/* </a:t>
            </a:r>
            <a:r>
              <a:rPr kumimoji="1" lang="zh-CN" altLang="en-US" sz="2400" dirty="0">
                <a:solidFill>
                  <a:srgbClr val="00B050"/>
                </a:solidFill>
                <a:latin typeface="Times New Roman" panose="02020603050405020304" pitchFamily="18" charset="0"/>
                <a:cs typeface="Times New Roman" panose="02020603050405020304" pitchFamily="18" charset="0"/>
              </a:rPr>
              <a:t>表头向量*</a:t>
            </a:r>
            <a:r>
              <a:rPr kumimoji="1" lang="en-US" altLang="zh-CN" sz="2400" dirty="0">
                <a:solidFill>
                  <a:srgbClr val="00B050"/>
                </a:solidFill>
                <a:latin typeface="Times New Roman" panose="02020603050405020304" pitchFamily="18" charset="0"/>
                <a:cs typeface="Times New Roman" panose="02020603050405020304" pitchFamily="18" charset="0"/>
              </a:rPr>
              <a:t>/</a:t>
            </a:r>
            <a:endParaRPr kumimoji="1" lang="en-US" altLang="zh-CN" sz="2400" dirty="0">
              <a:solidFill>
                <a:srgbClr val="00B05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int</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vexNum</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edgeNum</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FF0000"/>
                </a:solidFill>
                <a:latin typeface="Times New Roman" panose="02020603050405020304" pitchFamily="18" charset="0"/>
                <a:cs typeface="Times New Roman" panose="02020603050405020304" pitchFamily="18" charset="0"/>
              </a:rPr>
              <a:t>AMLGraph</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p:txBody>
      </p:sp>
      <p:sp>
        <p:nvSpPr>
          <p:cNvPr id="61443" name="Rectangle 3"/>
          <p:cNvSpPr>
            <a:spLocks noChangeArrowheads="1"/>
          </p:cNvSpPr>
          <p:nvPr/>
        </p:nvSpPr>
        <p:spPr bwMode="auto">
          <a:xfrm>
            <a:off x="699770" y="824781"/>
            <a:ext cx="3627755"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a:solidFill>
                  <a:schemeClr val="dk1">
                    <a:lumMod val="85000"/>
                    <a:lumOff val="15000"/>
                  </a:schemeClr>
                </a:solidFill>
                <a:latin typeface="Times New Roman" panose="02020603050405020304" pitchFamily="18" charset="0"/>
                <a:cs typeface="Times New Roman" panose="02020603050405020304" pitchFamily="18" charset="0"/>
              </a:rPr>
              <a:t>Declaration of vertex node</a:t>
            </a:r>
            <a:endParaRPr kumimoji="1" lang="en-US" altLang="zh-CN" sz="2400" b="1" dirty="0">
              <a:solidFill>
                <a:schemeClr val="dk1">
                  <a:lumMod val="85000"/>
                  <a:lumOff val="15000"/>
                </a:schemeClr>
              </a:solidFill>
              <a:latin typeface="Times New Roman" panose="02020603050405020304" pitchFamily="18" charset="0"/>
              <a:cs typeface="Times New Roman" panose="02020603050405020304" pitchFamily="18" charset="0"/>
            </a:endParaRPr>
          </a:p>
        </p:txBody>
      </p:sp>
      <p:sp>
        <p:nvSpPr>
          <p:cNvPr id="61444" name="Rectangle 4"/>
          <p:cNvSpPr>
            <a:spLocks noChangeArrowheads="1"/>
          </p:cNvSpPr>
          <p:nvPr>
            <p:custDataLst>
              <p:tags r:id="rId1"/>
            </p:custDataLst>
          </p:nvPr>
        </p:nvSpPr>
        <p:spPr bwMode="auto">
          <a:xfrm>
            <a:off x="699770" y="3429134"/>
            <a:ext cx="7000240"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b="1" dirty="0">
                <a:solidFill>
                  <a:srgbClr val="000000"/>
                </a:solidFill>
                <a:latin typeface="Times New Roman" panose="02020603050405020304" pitchFamily="18" charset="0"/>
                <a:cs typeface="Times New Roman" panose="02020603050405020304" pitchFamily="18" charset="0"/>
              </a:rPr>
              <a:t>Declaration of Adjacency </a:t>
            </a:r>
            <a:r>
              <a:rPr kumimoji="1" lang="en-US" altLang="zh-CN" sz="2400" b="1" dirty="0" err="1">
                <a:solidFill>
                  <a:srgbClr val="000000"/>
                </a:solidFill>
                <a:latin typeface="Times New Roman" panose="02020603050405020304" pitchFamily="18" charset="0"/>
                <a:cs typeface="Times New Roman" panose="02020603050405020304" pitchFamily="18" charset="0"/>
              </a:rPr>
              <a:t>MList</a:t>
            </a:r>
            <a:r>
              <a:rPr kumimoji="1" lang="en-US" altLang="zh-CN" sz="2400" b="1" dirty="0">
                <a:solidFill>
                  <a:srgbClr val="000000"/>
                </a:solidFill>
                <a:latin typeface="Times New Roman" panose="02020603050405020304" pitchFamily="18" charset="0"/>
                <a:cs typeface="Times New Roman" panose="02020603050405020304" pitchFamily="18" charset="0"/>
              </a:rPr>
              <a:t> of undirected graph</a:t>
            </a:r>
            <a:endParaRPr kumimoji="1" lang="en-US" altLang="zh-CN" sz="2400" b="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20" name="Rectangle 152"/>
          <p:cNvSpPr>
            <a:spLocks noChangeArrowheads="1"/>
          </p:cNvSpPr>
          <p:nvPr/>
        </p:nvSpPr>
        <p:spPr bwMode="auto">
          <a:xfrm>
            <a:off x="765325" y="434470"/>
            <a:ext cx="5401310" cy="460375"/>
          </a:xfrm>
          <a:prstGeom prst="rect">
            <a:avLst/>
          </a:prstGeom>
          <a:solidFill>
            <a:schemeClr val="accent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dirty="0">
                <a:solidFill>
                  <a:schemeClr val="dk1">
                    <a:lumMod val="85000"/>
                    <a:lumOff val="15000"/>
                  </a:schemeClr>
                </a:solidFill>
              </a:rPr>
              <a:t>Adjacency </a:t>
            </a:r>
            <a:r>
              <a:rPr kumimoji="1" lang="en-US" altLang="zh-CN" sz="2400" dirty="0" err="1">
                <a:solidFill>
                  <a:schemeClr val="dk1">
                    <a:lumMod val="85000"/>
                    <a:lumOff val="15000"/>
                  </a:schemeClr>
                </a:solidFill>
              </a:rPr>
              <a:t>Multilist</a:t>
            </a:r>
            <a:r>
              <a:rPr kumimoji="1" lang="en-US" altLang="zh-CN" sz="2400" dirty="0">
                <a:solidFill>
                  <a:schemeClr val="dk1">
                    <a:lumMod val="85000"/>
                    <a:lumOff val="15000"/>
                  </a:schemeClr>
                </a:solidFill>
              </a:rPr>
              <a:t> of undirected graph</a:t>
            </a:r>
            <a:endParaRPr kumimoji="1" lang="en-US" altLang="zh-CN" sz="2400" b="1" dirty="0">
              <a:solidFill>
                <a:schemeClr val="dk1">
                  <a:lumMod val="85000"/>
                  <a:lumOff val="15000"/>
                </a:schemeClr>
              </a:solidFill>
            </a:endParaRPr>
          </a:p>
        </p:txBody>
      </p:sp>
      <p:grpSp>
        <p:nvGrpSpPr>
          <p:cNvPr id="3" name="组合 2"/>
          <p:cNvGrpSpPr/>
          <p:nvPr/>
        </p:nvGrpSpPr>
        <p:grpSpPr>
          <a:xfrm>
            <a:off x="765175" y="1864995"/>
            <a:ext cx="6725285" cy="2997200"/>
            <a:chOff x="2099" y="4133"/>
            <a:chExt cx="9866" cy="3820"/>
          </a:xfrm>
        </p:grpSpPr>
        <p:grpSp>
          <p:nvGrpSpPr>
            <p:cNvPr id="58530" name="Group 162"/>
            <p:cNvGrpSpPr/>
            <p:nvPr/>
          </p:nvGrpSpPr>
          <p:grpSpPr bwMode="auto">
            <a:xfrm>
              <a:off x="2856" y="5832"/>
              <a:ext cx="1442" cy="568"/>
              <a:chOff x="1338" y="2834"/>
              <a:chExt cx="577" cy="227"/>
            </a:xfrm>
          </p:grpSpPr>
          <p:sp>
            <p:nvSpPr>
              <p:cNvPr id="58395" name="Rectangle 27"/>
              <p:cNvSpPr>
                <a:spLocks noChangeArrowheads="1"/>
              </p:cNvSpPr>
              <p:nvPr>
                <p:custDataLst>
                  <p:tags r:id="rId1"/>
                </p:custDataLst>
              </p:nvPr>
            </p:nvSpPr>
            <p:spPr bwMode="auto">
              <a:xfrm>
                <a:off x="1338" y="2834"/>
                <a:ext cx="577" cy="22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2</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8396" name="Line 28"/>
              <p:cNvSpPr>
                <a:spLocks noChangeShapeType="1"/>
              </p:cNvSpPr>
              <p:nvPr>
                <p:custDataLst>
                  <p:tags r:id="rId2"/>
                </p:custDataLst>
              </p:nvPr>
            </p:nvSpPr>
            <p:spPr bwMode="auto">
              <a:xfrm>
                <a:off x="1672" y="2834"/>
                <a:ext cx="0" cy="22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58480" name="Line 112"/>
            <p:cNvSpPr>
              <a:spLocks noChangeShapeType="1"/>
            </p:cNvSpPr>
            <p:nvPr>
              <p:custDataLst>
                <p:tags r:id="rId3"/>
              </p:custDataLst>
            </p:nvPr>
          </p:nvSpPr>
          <p:spPr bwMode="auto">
            <a:xfrm>
              <a:off x="3932" y="6112"/>
              <a:ext cx="1115" cy="0"/>
            </a:xfrm>
            <a:prstGeom prst="line">
              <a:avLst/>
            </a:prstGeom>
            <a:noFill/>
            <a:ln w="28575">
              <a:solidFill>
                <a:srgbClr val="00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376" name="Rectangle 8"/>
            <p:cNvSpPr>
              <a:spLocks noChangeArrowheads="1"/>
            </p:cNvSpPr>
            <p:nvPr>
              <p:custDataLst>
                <p:tags r:id="rId4"/>
              </p:custDataLst>
            </p:nvPr>
          </p:nvSpPr>
          <p:spPr bwMode="auto">
            <a:xfrm>
              <a:off x="2856" y="4640"/>
              <a:ext cx="1442" cy="56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0</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8377" name="Line 9"/>
            <p:cNvSpPr>
              <a:spLocks noChangeShapeType="1"/>
            </p:cNvSpPr>
            <p:nvPr>
              <p:custDataLst>
                <p:tags r:id="rId5"/>
              </p:custDataLst>
            </p:nvPr>
          </p:nvSpPr>
          <p:spPr bwMode="auto">
            <a:xfrm>
              <a:off x="3691" y="4640"/>
              <a:ext cx="0" cy="568"/>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05" name="Rectangle 37"/>
            <p:cNvSpPr>
              <a:spLocks noChangeArrowheads="1"/>
            </p:cNvSpPr>
            <p:nvPr>
              <p:custDataLst>
                <p:tags r:id="rId6"/>
              </p:custDataLst>
            </p:nvPr>
          </p:nvSpPr>
          <p:spPr bwMode="auto">
            <a:xfrm>
              <a:off x="5047" y="4640"/>
              <a:ext cx="2778" cy="56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    0      1</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406" name="Line 38"/>
            <p:cNvSpPr>
              <a:spLocks noChangeShapeType="1"/>
            </p:cNvSpPr>
            <p:nvPr>
              <p:custDataLst>
                <p:tags r:id="rId7"/>
              </p:custDataLst>
            </p:nvPr>
          </p:nvSpPr>
          <p:spPr bwMode="auto">
            <a:xfrm>
              <a:off x="5501" y="4640"/>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58479" name="Line 111"/>
            <p:cNvSpPr>
              <a:spLocks noChangeShapeType="1"/>
            </p:cNvSpPr>
            <p:nvPr>
              <p:custDataLst>
                <p:tags r:id="rId8"/>
              </p:custDataLst>
            </p:nvPr>
          </p:nvSpPr>
          <p:spPr bwMode="auto">
            <a:xfrm>
              <a:off x="3932" y="4917"/>
              <a:ext cx="1115"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nvGrpSpPr>
            <p:cNvPr id="58529" name="Group 161"/>
            <p:cNvGrpSpPr/>
            <p:nvPr/>
          </p:nvGrpSpPr>
          <p:grpSpPr bwMode="auto">
            <a:xfrm>
              <a:off x="2856" y="6427"/>
              <a:ext cx="1442" cy="568"/>
              <a:chOff x="1338" y="3103"/>
              <a:chExt cx="577" cy="227"/>
            </a:xfrm>
          </p:grpSpPr>
          <p:sp>
            <p:nvSpPr>
              <p:cNvPr id="58400" name="Rectangle 32"/>
              <p:cNvSpPr>
                <a:spLocks noChangeArrowheads="1"/>
              </p:cNvSpPr>
              <p:nvPr>
                <p:custDataLst>
                  <p:tags r:id="rId9"/>
                </p:custDataLst>
              </p:nvPr>
            </p:nvSpPr>
            <p:spPr bwMode="auto">
              <a:xfrm>
                <a:off x="1338" y="3103"/>
                <a:ext cx="577" cy="22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3</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8401" name="Line 33"/>
              <p:cNvSpPr>
                <a:spLocks noChangeShapeType="1"/>
              </p:cNvSpPr>
              <p:nvPr>
                <p:custDataLst>
                  <p:tags r:id="rId10"/>
                </p:custDataLst>
              </p:nvPr>
            </p:nvSpPr>
            <p:spPr bwMode="auto">
              <a:xfrm>
                <a:off x="1672" y="3103"/>
                <a:ext cx="0" cy="22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grpSp>
          <p:nvGrpSpPr>
            <p:cNvPr id="58528" name="Group 160"/>
            <p:cNvGrpSpPr/>
            <p:nvPr/>
          </p:nvGrpSpPr>
          <p:grpSpPr bwMode="auto">
            <a:xfrm>
              <a:off x="2856" y="7022"/>
              <a:ext cx="1442" cy="568"/>
              <a:chOff x="1338" y="3398"/>
              <a:chExt cx="577" cy="227"/>
            </a:xfrm>
          </p:grpSpPr>
          <p:sp>
            <p:nvSpPr>
              <p:cNvPr id="58424" name="Rectangle 56"/>
              <p:cNvSpPr>
                <a:spLocks noChangeArrowheads="1"/>
              </p:cNvSpPr>
              <p:nvPr>
                <p:custDataLst>
                  <p:tags r:id="rId11"/>
                </p:custDataLst>
              </p:nvPr>
            </p:nvSpPr>
            <p:spPr bwMode="auto">
              <a:xfrm>
                <a:off x="1338" y="3398"/>
                <a:ext cx="577" cy="22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4</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8425" name="Line 57"/>
              <p:cNvSpPr>
                <a:spLocks noChangeShapeType="1"/>
              </p:cNvSpPr>
              <p:nvPr>
                <p:custDataLst>
                  <p:tags r:id="rId12"/>
                </p:custDataLst>
              </p:nvPr>
            </p:nvSpPr>
            <p:spPr bwMode="auto">
              <a:xfrm>
                <a:off x="1672" y="3398"/>
                <a:ext cx="0" cy="22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58483" name="Line 115"/>
            <p:cNvSpPr>
              <a:spLocks noChangeShapeType="1"/>
            </p:cNvSpPr>
            <p:nvPr>
              <p:custDataLst>
                <p:tags r:id="rId13"/>
              </p:custDataLst>
            </p:nvPr>
          </p:nvSpPr>
          <p:spPr bwMode="auto">
            <a:xfrm>
              <a:off x="3932" y="7309"/>
              <a:ext cx="1115" cy="0"/>
            </a:xfrm>
            <a:prstGeom prst="line">
              <a:avLst/>
            </a:prstGeom>
            <a:noFill/>
            <a:ln w="28575">
              <a:solidFill>
                <a:srgbClr val="CC00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nvGrpSpPr>
            <p:cNvPr id="58531" name="Group 163"/>
            <p:cNvGrpSpPr/>
            <p:nvPr/>
          </p:nvGrpSpPr>
          <p:grpSpPr bwMode="auto">
            <a:xfrm>
              <a:off x="2856" y="5235"/>
              <a:ext cx="1442" cy="568"/>
              <a:chOff x="1338" y="2574"/>
              <a:chExt cx="577" cy="227"/>
            </a:xfrm>
          </p:grpSpPr>
          <p:sp>
            <p:nvSpPr>
              <p:cNvPr id="58389" name="Rectangle 21"/>
              <p:cNvSpPr>
                <a:spLocks noChangeArrowheads="1"/>
              </p:cNvSpPr>
              <p:nvPr>
                <p:custDataLst>
                  <p:tags r:id="rId14"/>
                </p:custDataLst>
              </p:nvPr>
            </p:nvSpPr>
            <p:spPr bwMode="auto">
              <a:xfrm>
                <a:off x="1338" y="2574"/>
                <a:ext cx="577" cy="227"/>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1</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8390" name="Line 22"/>
              <p:cNvSpPr>
                <a:spLocks noChangeShapeType="1"/>
              </p:cNvSpPr>
              <p:nvPr>
                <p:custDataLst>
                  <p:tags r:id="rId15"/>
                </p:custDataLst>
              </p:nvPr>
            </p:nvSpPr>
            <p:spPr bwMode="auto">
              <a:xfrm>
                <a:off x="1672" y="2574"/>
                <a:ext cx="0" cy="227"/>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58497" name="Text Box 129"/>
            <p:cNvSpPr txBox="1">
              <a:spLocks noChangeArrowheads="1"/>
            </p:cNvSpPr>
            <p:nvPr>
              <p:custDataLst>
                <p:tags r:id="rId16"/>
              </p:custDataLst>
            </p:nvPr>
          </p:nvSpPr>
          <p:spPr bwMode="auto">
            <a:xfrm>
              <a:off x="2099" y="4640"/>
              <a:ext cx="528"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0</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498" name="Text Box 130"/>
            <p:cNvSpPr txBox="1">
              <a:spLocks noChangeArrowheads="1"/>
            </p:cNvSpPr>
            <p:nvPr>
              <p:custDataLst>
                <p:tags r:id="rId17"/>
              </p:custDataLst>
            </p:nvPr>
          </p:nvSpPr>
          <p:spPr bwMode="auto">
            <a:xfrm>
              <a:off x="2099" y="5238"/>
              <a:ext cx="528"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1</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499" name="Text Box 131"/>
            <p:cNvSpPr txBox="1">
              <a:spLocks noChangeArrowheads="1"/>
            </p:cNvSpPr>
            <p:nvPr>
              <p:custDataLst>
                <p:tags r:id="rId18"/>
              </p:custDataLst>
            </p:nvPr>
          </p:nvSpPr>
          <p:spPr bwMode="auto">
            <a:xfrm>
              <a:off x="2099" y="5835"/>
              <a:ext cx="528"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2</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500" name="Text Box 132"/>
            <p:cNvSpPr txBox="1">
              <a:spLocks noChangeArrowheads="1"/>
            </p:cNvSpPr>
            <p:nvPr>
              <p:custDataLst>
                <p:tags r:id="rId19"/>
              </p:custDataLst>
            </p:nvPr>
          </p:nvSpPr>
          <p:spPr bwMode="auto">
            <a:xfrm>
              <a:off x="2099" y="6432"/>
              <a:ext cx="528"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3</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58505" name="Text Box 137"/>
            <p:cNvSpPr txBox="1">
              <a:spLocks noChangeArrowheads="1"/>
            </p:cNvSpPr>
            <p:nvPr>
              <p:custDataLst>
                <p:tags r:id="rId20"/>
              </p:custDataLst>
            </p:nvPr>
          </p:nvSpPr>
          <p:spPr bwMode="auto">
            <a:xfrm>
              <a:off x="2099" y="7030"/>
              <a:ext cx="528"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4</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84" name="Line 38"/>
            <p:cNvSpPr>
              <a:spLocks noChangeShapeType="1"/>
            </p:cNvSpPr>
            <p:nvPr>
              <p:custDataLst>
                <p:tags r:id="rId21"/>
              </p:custDataLst>
            </p:nvPr>
          </p:nvSpPr>
          <p:spPr bwMode="auto">
            <a:xfrm>
              <a:off x="5983" y="4640"/>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85" name="Line 38"/>
            <p:cNvSpPr>
              <a:spLocks noChangeShapeType="1"/>
            </p:cNvSpPr>
            <p:nvPr>
              <p:custDataLst>
                <p:tags r:id="rId22"/>
              </p:custDataLst>
            </p:nvPr>
          </p:nvSpPr>
          <p:spPr bwMode="auto">
            <a:xfrm>
              <a:off x="6465" y="4640"/>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86" name="Line 38"/>
            <p:cNvSpPr>
              <a:spLocks noChangeShapeType="1"/>
            </p:cNvSpPr>
            <p:nvPr>
              <p:custDataLst>
                <p:tags r:id="rId23"/>
              </p:custDataLst>
            </p:nvPr>
          </p:nvSpPr>
          <p:spPr bwMode="auto">
            <a:xfrm>
              <a:off x="6947" y="4640"/>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87" name="Line 38"/>
            <p:cNvSpPr>
              <a:spLocks noChangeShapeType="1"/>
            </p:cNvSpPr>
            <p:nvPr>
              <p:custDataLst>
                <p:tags r:id="rId24"/>
              </p:custDataLst>
            </p:nvPr>
          </p:nvSpPr>
          <p:spPr bwMode="auto">
            <a:xfrm>
              <a:off x="7429" y="4640"/>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88" name="Rectangle 37"/>
            <p:cNvSpPr>
              <a:spLocks noChangeArrowheads="1"/>
            </p:cNvSpPr>
            <p:nvPr>
              <p:custDataLst>
                <p:tags r:id="rId25"/>
              </p:custDataLst>
            </p:nvPr>
          </p:nvSpPr>
          <p:spPr bwMode="auto">
            <a:xfrm>
              <a:off x="9187" y="4640"/>
              <a:ext cx="2778" cy="56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    0      3</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89" name="Line 38"/>
            <p:cNvSpPr>
              <a:spLocks noChangeShapeType="1"/>
            </p:cNvSpPr>
            <p:nvPr>
              <p:custDataLst>
                <p:tags r:id="rId26"/>
              </p:custDataLst>
            </p:nvPr>
          </p:nvSpPr>
          <p:spPr bwMode="auto">
            <a:xfrm>
              <a:off x="9640" y="4640"/>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90" name="Line 38"/>
            <p:cNvSpPr>
              <a:spLocks noChangeShapeType="1"/>
            </p:cNvSpPr>
            <p:nvPr>
              <p:custDataLst>
                <p:tags r:id="rId27"/>
              </p:custDataLst>
            </p:nvPr>
          </p:nvSpPr>
          <p:spPr bwMode="auto">
            <a:xfrm>
              <a:off x="10122" y="4640"/>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91" name="Line 38"/>
            <p:cNvSpPr>
              <a:spLocks noChangeShapeType="1"/>
            </p:cNvSpPr>
            <p:nvPr>
              <p:custDataLst>
                <p:tags r:id="rId28"/>
              </p:custDataLst>
            </p:nvPr>
          </p:nvSpPr>
          <p:spPr bwMode="auto">
            <a:xfrm>
              <a:off x="10604" y="4640"/>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92" name="Line 38"/>
            <p:cNvSpPr>
              <a:spLocks noChangeShapeType="1"/>
            </p:cNvSpPr>
            <p:nvPr>
              <p:custDataLst>
                <p:tags r:id="rId29"/>
              </p:custDataLst>
            </p:nvPr>
          </p:nvSpPr>
          <p:spPr bwMode="auto">
            <a:xfrm>
              <a:off x="11086" y="4640"/>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93" name="Line 38"/>
            <p:cNvSpPr>
              <a:spLocks noChangeShapeType="1"/>
            </p:cNvSpPr>
            <p:nvPr>
              <p:custDataLst>
                <p:tags r:id="rId30"/>
              </p:custDataLst>
            </p:nvPr>
          </p:nvSpPr>
          <p:spPr bwMode="auto">
            <a:xfrm>
              <a:off x="11568" y="4640"/>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nvGrpSpPr>
            <p:cNvPr id="13" name="组合 12"/>
            <p:cNvGrpSpPr/>
            <p:nvPr/>
          </p:nvGrpSpPr>
          <p:grpSpPr>
            <a:xfrm>
              <a:off x="6195" y="4300"/>
              <a:ext cx="4139" cy="520"/>
              <a:chOff x="3419872" y="3717032"/>
              <a:chExt cx="2599928" cy="452962"/>
            </a:xfrm>
          </p:grpSpPr>
          <p:sp>
            <p:nvSpPr>
              <p:cNvPr id="98" name="Line 116"/>
              <p:cNvSpPr>
                <a:spLocks noChangeShapeType="1"/>
              </p:cNvSpPr>
              <p:nvPr>
                <p:custDataLst>
                  <p:tags r:id="rId31"/>
                </p:custDataLst>
              </p:nvPr>
            </p:nvSpPr>
            <p:spPr bwMode="auto">
              <a:xfrm>
                <a:off x="3419872" y="3717036"/>
                <a:ext cx="2599928" cy="0"/>
              </a:xfrm>
              <a:prstGeom prst="line">
                <a:avLst/>
              </a:prstGeom>
              <a:noFill/>
              <a:ln w="28575">
                <a:solidFill>
                  <a:srgbClr val="FFFF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01" name="Line 116"/>
              <p:cNvSpPr>
                <a:spLocks noChangeShapeType="1"/>
              </p:cNvSpPr>
              <p:nvPr>
                <p:custDataLst>
                  <p:tags r:id="rId32"/>
                </p:custDataLst>
              </p:nvPr>
            </p:nvSpPr>
            <p:spPr bwMode="auto">
              <a:xfrm>
                <a:off x="3419872" y="3725416"/>
                <a:ext cx="0" cy="444578"/>
              </a:xfrm>
              <a:prstGeom prst="line">
                <a:avLst/>
              </a:prstGeom>
              <a:noFill/>
              <a:ln w="28575">
                <a:solidFill>
                  <a:srgbClr val="FFFF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02" name="Line 116"/>
              <p:cNvSpPr>
                <a:spLocks noChangeShapeType="1"/>
              </p:cNvSpPr>
              <p:nvPr>
                <p:custDataLst>
                  <p:tags r:id="rId33"/>
                </p:custDataLst>
              </p:nvPr>
            </p:nvSpPr>
            <p:spPr bwMode="auto">
              <a:xfrm>
                <a:off x="6012160" y="3717032"/>
                <a:ext cx="0" cy="288000"/>
              </a:xfrm>
              <a:prstGeom prst="line">
                <a:avLst/>
              </a:prstGeom>
              <a:noFill/>
              <a:ln w="28575">
                <a:solidFill>
                  <a:srgbClr val="FFFF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104" name="Rectangle 37"/>
            <p:cNvSpPr>
              <a:spLocks noChangeArrowheads="1"/>
            </p:cNvSpPr>
            <p:nvPr>
              <p:custDataLst>
                <p:tags r:id="rId34"/>
              </p:custDataLst>
            </p:nvPr>
          </p:nvSpPr>
          <p:spPr bwMode="auto">
            <a:xfrm>
              <a:off x="5047" y="5827"/>
              <a:ext cx="2778" cy="56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    2      1</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05" name="Line 38"/>
            <p:cNvSpPr>
              <a:spLocks noChangeShapeType="1"/>
            </p:cNvSpPr>
            <p:nvPr>
              <p:custDataLst>
                <p:tags r:id="rId35"/>
              </p:custDataLst>
            </p:nvPr>
          </p:nvSpPr>
          <p:spPr bwMode="auto">
            <a:xfrm>
              <a:off x="5501" y="5827"/>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07" name="Line 38"/>
            <p:cNvSpPr>
              <a:spLocks noChangeShapeType="1"/>
            </p:cNvSpPr>
            <p:nvPr>
              <p:custDataLst>
                <p:tags r:id="rId36"/>
              </p:custDataLst>
            </p:nvPr>
          </p:nvSpPr>
          <p:spPr bwMode="auto">
            <a:xfrm>
              <a:off x="5983" y="5827"/>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08" name="Line 38"/>
            <p:cNvSpPr>
              <a:spLocks noChangeShapeType="1"/>
            </p:cNvSpPr>
            <p:nvPr>
              <p:custDataLst>
                <p:tags r:id="rId37"/>
              </p:custDataLst>
            </p:nvPr>
          </p:nvSpPr>
          <p:spPr bwMode="auto">
            <a:xfrm>
              <a:off x="6465" y="5827"/>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09" name="Line 38"/>
            <p:cNvSpPr>
              <a:spLocks noChangeShapeType="1"/>
            </p:cNvSpPr>
            <p:nvPr>
              <p:custDataLst>
                <p:tags r:id="rId38"/>
              </p:custDataLst>
            </p:nvPr>
          </p:nvSpPr>
          <p:spPr bwMode="auto">
            <a:xfrm>
              <a:off x="6947" y="5827"/>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10" name="Line 38"/>
            <p:cNvSpPr>
              <a:spLocks noChangeShapeType="1"/>
            </p:cNvSpPr>
            <p:nvPr>
              <p:custDataLst>
                <p:tags r:id="rId39"/>
              </p:custDataLst>
            </p:nvPr>
          </p:nvSpPr>
          <p:spPr bwMode="auto">
            <a:xfrm>
              <a:off x="7429" y="5827"/>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11" name="Rectangle 37"/>
            <p:cNvSpPr>
              <a:spLocks noChangeArrowheads="1"/>
            </p:cNvSpPr>
            <p:nvPr>
              <p:custDataLst>
                <p:tags r:id="rId40"/>
              </p:custDataLst>
            </p:nvPr>
          </p:nvSpPr>
          <p:spPr bwMode="auto">
            <a:xfrm>
              <a:off x="9187" y="5828"/>
              <a:ext cx="2778" cy="56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    2      3</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12" name="Line 38"/>
            <p:cNvSpPr>
              <a:spLocks noChangeShapeType="1"/>
            </p:cNvSpPr>
            <p:nvPr>
              <p:custDataLst>
                <p:tags r:id="rId41"/>
              </p:custDataLst>
            </p:nvPr>
          </p:nvSpPr>
          <p:spPr bwMode="auto">
            <a:xfrm>
              <a:off x="9640" y="5828"/>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13" name="Line 38"/>
            <p:cNvSpPr>
              <a:spLocks noChangeShapeType="1"/>
            </p:cNvSpPr>
            <p:nvPr>
              <p:custDataLst>
                <p:tags r:id="rId42"/>
              </p:custDataLst>
            </p:nvPr>
          </p:nvSpPr>
          <p:spPr bwMode="auto">
            <a:xfrm>
              <a:off x="10122" y="5828"/>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14" name="Line 38"/>
            <p:cNvSpPr>
              <a:spLocks noChangeShapeType="1"/>
            </p:cNvSpPr>
            <p:nvPr>
              <p:custDataLst>
                <p:tags r:id="rId43"/>
              </p:custDataLst>
            </p:nvPr>
          </p:nvSpPr>
          <p:spPr bwMode="auto">
            <a:xfrm>
              <a:off x="10604" y="5828"/>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15" name="Line 38"/>
            <p:cNvSpPr>
              <a:spLocks noChangeShapeType="1"/>
            </p:cNvSpPr>
            <p:nvPr>
              <p:custDataLst>
                <p:tags r:id="rId44"/>
              </p:custDataLst>
            </p:nvPr>
          </p:nvSpPr>
          <p:spPr bwMode="auto">
            <a:xfrm>
              <a:off x="11086" y="5828"/>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16" name="Line 38"/>
            <p:cNvSpPr>
              <a:spLocks noChangeShapeType="1"/>
            </p:cNvSpPr>
            <p:nvPr>
              <p:custDataLst>
                <p:tags r:id="rId45"/>
              </p:custDataLst>
            </p:nvPr>
          </p:nvSpPr>
          <p:spPr bwMode="auto">
            <a:xfrm>
              <a:off x="11568" y="5828"/>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21" name="Rectangle 37"/>
            <p:cNvSpPr>
              <a:spLocks noChangeArrowheads="1"/>
            </p:cNvSpPr>
            <p:nvPr>
              <p:custDataLst>
                <p:tags r:id="rId46"/>
              </p:custDataLst>
            </p:nvPr>
          </p:nvSpPr>
          <p:spPr bwMode="auto">
            <a:xfrm>
              <a:off x="5047" y="7021"/>
              <a:ext cx="2778" cy="56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    4      1</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22" name="Line 38"/>
            <p:cNvSpPr>
              <a:spLocks noChangeShapeType="1"/>
            </p:cNvSpPr>
            <p:nvPr>
              <p:custDataLst>
                <p:tags r:id="rId47"/>
              </p:custDataLst>
            </p:nvPr>
          </p:nvSpPr>
          <p:spPr bwMode="auto">
            <a:xfrm>
              <a:off x="5501" y="7021"/>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24" name="Line 38"/>
            <p:cNvSpPr>
              <a:spLocks noChangeShapeType="1"/>
            </p:cNvSpPr>
            <p:nvPr>
              <p:custDataLst>
                <p:tags r:id="rId48"/>
              </p:custDataLst>
            </p:nvPr>
          </p:nvSpPr>
          <p:spPr bwMode="auto">
            <a:xfrm>
              <a:off x="5983" y="7021"/>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25" name="Line 38"/>
            <p:cNvSpPr>
              <a:spLocks noChangeShapeType="1"/>
            </p:cNvSpPr>
            <p:nvPr>
              <p:custDataLst>
                <p:tags r:id="rId49"/>
              </p:custDataLst>
            </p:nvPr>
          </p:nvSpPr>
          <p:spPr bwMode="auto">
            <a:xfrm>
              <a:off x="6465" y="7021"/>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26" name="Line 38"/>
            <p:cNvSpPr>
              <a:spLocks noChangeShapeType="1"/>
            </p:cNvSpPr>
            <p:nvPr>
              <p:custDataLst>
                <p:tags r:id="rId50"/>
              </p:custDataLst>
            </p:nvPr>
          </p:nvSpPr>
          <p:spPr bwMode="auto">
            <a:xfrm>
              <a:off x="6947" y="7021"/>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27" name="Line 38"/>
            <p:cNvSpPr>
              <a:spLocks noChangeShapeType="1"/>
            </p:cNvSpPr>
            <p:nvPr>
              <p:custDataLst>
                <p:tags r:id="rId51"/>
              </p:custDataLst>
            </p:nvPr>
          </p:nvSpPr>
          <p:spPr bwMode="auto">
            <a:xfrm>
              <a:off x="7429" y="7021"/>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28" name="Rectangle 37"/>
            <p:cNvSpPr>
              <a:spLocks noChangeArrowheads="1"/>
            </p:cNvSpPr>
            <p:nvPr>
              <p:custDataLst>
                <p:tags r:id="rId52"/>
              </p:custDataLst>
            </p:nvPr>
          </p:nvSpPr>
          <p:spPr bwMode="auto">
            <a:xfrm>
              <a:off x="9187" y="7021"/>
              <a:ext cx="2778" cy="568"/>
            </a:xfrm>
            <a:prstGeom prst="rect">
              <a:avLst/>
            </a:prstGeom>
            <a:noFill/>
            <a:ln w="9525">
              <a:solidFill>
                <a:schemeClr val="dk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dirty="0">
                  <a:solidFill>
                    <a:schemeClr val="dk1"/>
                  </a:solidFill>
                  <a:latin typeface="Times New Roman" panose="02020603050405020304" pitchFamily="18" charset="0"/>
                  <a:cs typeface="Times New Roman" panose="02020603050405020304" pitchFamily="18" charset="0"/>
                </a:rPr>
                <a:t>    2      4</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29" name="Line 38"/>
            <p:cNvSpPr>
              <a:spLocks noChangeShapeType="1"/>
            </p:cNvSpPr>
            <p:nvPr>
              <p:custDataLst>
                <p:tags r:id="rId53"/>
              </p:custDataLst>
            </p:nvPr>
          </p:nvSpPr>
          <p:spPr bwMode="auto">
            <a:xfrm>
              <a:off x="9640" y="7021"/>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30" name="Line 38"/>
            <p:cNvSpPr>
              <a:spLocks noChangeShapeType="1"/>
            </p:cNvSpPr>
            <p:nvPr>
              <p:custDataLst>
                <p:tags r:id="rId54"/>
              </p:custDataLst>
            </p:nvPr>
          </p:nvSpPr>
          <p:spPr bwMode="auto">
            <a:xfrm>
              <a:off x="10122" y="7021"/>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31" name="Line 38"/>
            <p:cNvSpPr>
              <a:spLocks noChangeShapeType="1"/>
            </p:cNvSpPr>
            <p:nvPr>
              <p:custDataLst>
                <p:tags r:id="rId55"/>
              </p:custDataLst>
            </p:nvPr>
          </p:nvSpPr>
          <p:spPr bwMode="auto">
            <a:xfrm>
              <a:off x="10604" y="7021"/>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32" name="Line 38"/>
            <p:cNvSpPr>
              <a:spLocks noChangeShapeType="1"/>
            </p:cNvSpPr>
            <p:nvPr>
              <p:custDataLst>
                <p:tags r:id="rId56"/>
              </p:custDataLst>
            </p:nvPr>
          </p:nvSpPr>
          <p:spPr bwMode="auto">
            <a:xfrm>
              <a:off x="11086" y="7021"/>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33" name="Line 38"/>
            <p:cNvSpPr>
              <a:spLocks noChangeShapeType="1"/>
            </p:cNvSpPr>
            <p:nvPr>
              <p:custDataLst>
                <p:tags r:id="rId57"/>
              </p:custDataLst>
            </p:nvPr>
          </p:nvSpPr>
          <p:spPr bwMode="auto">
            <a:xfrm>
              <a:off x="11568" y="7021"/>
              <a:ext cx="0" cy="555"/>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38" name="Text Box 126"/>
            <p:cNvSpPr txBox="1">
              <a:spLocks noChangeArrowheads="1"/>
            </p:cNvSpPr>
            <p:nvPr>
              <p:custDataLst>
                <p:tags r:id="rId58"/>
              </p:custDataLst>
            </p:nvPr>
          </p:nvSpPr>
          <p:spPr bwMode="auto">
            <a:xfrm>
              <a:off x="6914" y="7022"/>
              <a:ext cx="513"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39" name="Text Box 126"/>
            <p:cNvSpPr txBox="1">
              <a:spLocks noChangeArrowheads="1"/>
            </p:cNvSpPr>
            <p:nvPr>
              <p:custDataLst>
                <p:tags r:id="rId59"/>
              </p:custDataLst>
            </p:nvPr>
          </p:nvSpPr>
          <p:spPr bwMode="auto">
            <a:xfrm>
              <a:off x="10089" y="4640"/>
              <a:ext cx="513"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40" name="Text Box 126"/>
            <p:cNvSpPr txBox="1">
              <a:spLocks noChangeArrowheads="1"/>
            </p:cNvSpPr>
            <p:nvPr>
              <p:custDataLst>
                <p:tags r:id="rId60"/>
              </p:custDataLst>
            </p:nvPr>
          </p:nvSpPr>
          <p:spPr bwMode="auto">
            <a:xfrm>
              <a:off x="11057" y="4640"/>
              <a:ext cx="513"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41" name="Text Box 126"/>
            <p:cNvSpPr txBox="1">
              <a:spLocks noChangeArrowheads="1"/>
            </p:cNvSpPr>
            <p:nvPr>
              <p:custDataLst>
                <p:tags r:id="rId61"/>
              </p:custDataLst>
            </p:nvPr>
          </p:nvSpPr>
          <p:spPr bwMode="auto">
            <a:xfrm>
              <a:off x="10105" y="7022"/>
              <a:ext cx="513"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sp>
          <p:nvSpPr>
            <p:cNvPr id="142" name="Text Box 126"/>
            <p:cNvSpPr txBox="1">
              <a:spLocks noChangeArrowheads="1"/>
            </p:cNvSpPr>
            <p:nvPr>
              <p:custDataLst>
                <p:tags r:id="rId62"/>
              </p:custDataLst>
            </p:nvPr>
          </p:nvSpPr>
          <p:spPr bwMode="auto">
            <a:xfrm>
              <a:off x="11074" y="7022"/>
              <a:ext cx="513" cy="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dirty="0">
                  <a:solidFill>
                    <a:schemeClr val="dk1"/>
                  </a:solidFill>
                  <a:latin typeface="Times New Roman" panose="02020603050405020304" pitchFamily="18" charset="0"/>
                  <a:cs typeface="Times New Roman" panose="02020603050405020304" pitchFamily="18" charset="0"/>
                </a:rPr>
                <a:t>^</a:t>
              </a:r>
              <a:endParaRPr kumimoji="1" lang="en-US" altLang="zh-CN" sz="2400" dirty="0">
                <a:solidFill>
                  <a:schemeClr val="dk1"/>
                </a:solidFill>
                <a:latin typeface="Times New Roman" panose="02020603050405020304" pitchFamily="18" charset="0"/>
                <a:cs typeface="Times New Roman" panose="02020603050405020304" pitchFamily="18" charset="0"/>
              </a:endParaRPr>
            </a:p>
          </p:txBody>
        </p:sp>
        <p:grpSp>
          <p:nvGrpSpPr>
            <p:cNvPr id="17" name="组合 16"/>
            <p:cNvGrpSpPr/>
            <p:nvPr/>
          </p:nvGrpSpPr>
          <p:grpSpPr>
            <a:xfrm>
              <a:off x="3931" y="6429"/>
              <a:ext cx="7370" cy="342"/>
              <a:chOff x="1979712" y="5140680"/>
              <a:chExt cx="4651872" cy="217015"/>
            </a:xfrm>
          </p:grpSpPr>
          <p:sp>
            <p:nvSpPr>
              <p:cNvPr id="143" name="Line 111"/>
              <p:cNvSpPr>
                <a:spLocks noChangeShapeType="1"/>
              </p:cNvSpPr>
              <p:nvPr>
                <p:custDataLst>
                  <p:tags r:id="rId63"/>
                </p:custDataLst>
              </p:nvPr>
            </p:nvSpPr>
            <p:spPr bwMode="auto">
              <a:xfrm>
                <a:off x="1979712" y="5357695"/>
                <a:ext cx="4651872" cy="0"/>
              </a:xfrm>
              <a:prstGeom prst="line">
                <a:avLst/>
              </a:prstGeom>
              <a:noFill/>
              <a:ln w="28575">
                <a:solidFill>
                  <a:schemeClr val="dk1"/>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44" name="Line 111"/>
              <p:cNvSpPr>
                <a:spLocks noChangeShapeType="1"/>
              </p:cNvSpPr>
              <p:nvPr>
                <p:custDataLst>
                  <p:tags r:id="rId64"/>
                </p:custDataLst>
              </p:nvPr>
            </p:nvSpPr>
            <p:spPr bwMode="auto">
              <a:xfrm flipV="1">
                <a:off x="6631584" y="5140680"/>
                <a:ext cx="0" cy="216000"/>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145" name="Line 111"/>
            <p:cNvSpPr>
              <a:spLocks noChangeShapeType="1"/>
            </p:cNvSpPr>
            <p:nvPr>
              <p:custDataLst>
                <p:tags r:id="rId65"/>
              </p:custDataLst>
            </p:nvPr>
          </p:nvSpPr>
          <p:spPr bwMode="auto">
            <a:xfrm flipV="1">
              <a:off x="11337" y="5207"/>
              <a:ext cx="0" cy="907"/>
            </a:xfrm>
            <a:prstGeom prst="line">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46" name="Line 111"/>
            <p:cNvSpPr>
              <a:spLocks noChangeShapeType="1"/>
            </p:cNvSpPr>
            <p:nvPr>
              <p:custDataLst>
                <p:tags r:id="rId66"/>
              </p:custDataLst>
            </p:nvPr>
          </p:nvSpPr>
          <p:spPr bwMode="auto">
            <a:xfrm>
              <a:off x="7202" y="4867"/>
              <a:ext cx="0" cy="907"/>
            </a:xfrm>
            <a:prstGeom prst="line">
              <a:avLst/>
            </a:prstGeom>
            <a:noFill/>
            <a:ln w="28575">
              <a:solidFill>
                <a:srgbClr val="FFC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47" name="Line 111"/>
            <p:cNvSpPr>
              <a:spLocks noChangeShapeType="1"/>
            </p:cNvSpPr>
            <p:nvPr>
              <p:custDataLst>
                <p:tags r:id="rId67"/>
              </p:custDataLst>
            </p:nvPr>
          </p:nvSpPr>
          <p:spPr bwMode="auto">
            <a:xfrm>
              <a:off x="7202" y="6114"/>
              <a:ext cx="0" cy="907"/>
            </a:xfrm>
            <a:prstGeom prst="line">
              <a:avLst/>
            </a:prstGeom>
            <a:noFill/>
            <a:ln w="28575">
              <a:solidFill>
                <a:srgbClr val="FFC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48" name="Line 111"/>
            <p:cNvSpPr>
              <a:spLocks noChangeShapeType="1"/>
            </p:cNvSpPr>
            <p:nvPr>
              <p:custDataLst>
                <p:tags r:id="rId68"/>
              </p:custDataLst>
            </p:nvPr>
          </p:nvSpPr>
          <p:spPr bwMode="auto">
            <a:xfrm>
              <a:off x="10377" y="6114"/>
              <a:ext cx="0" cy="907"/>
            </a:xfrm>
            <a:prstGeom prst="line">
              <a:avLst/>
            </a:prstGeom>
            <a:noFill/>
            <a:ln w="28575">
              <a:solidFill>
                <a:srgbClr val="00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nvGrpSpPr>
            <p:cNvPr id="149" name="组合 148"/>
            <p:cNvGrpSpPr/>
            <p:nvPr/>
          </p:nvGrpSpPr>
          <p:grpSpPr>
            <a:xfrm>
              <a:off x="6181" y="5481"/>
              <a:ext cx="4139" cy="520"/>
              <a:chOff x="3419872" y="3717032"/>
              <a:chExt cx="2599928" cy="452962"/>
            </a:xfrm>
          </p:grpSpPr>
          <p:sp>
            <p:nvSpPr>
              <p:cNvPr id="150" name="Line 116"/>
              <p:cNvSpPr>
                <a:spLocks noChangeShapeType="1"/>
              </p:cNvSpPr>
              <p:nvPr>
                <p:custDataLst>
                  <p:tags r:id="rId69"/>
                </p:custDataLst>
              </p:nvPr>
            </p:nvSpPr>
            <p:spPr bwMode="auto">
              <a:xfrm>
                <a:off x="3419872" y="3717036"/>
                <a:ext cx="2599928" cy="0"/>
              </a:xfrm>
              <a:prstGeom prst="line">
                <a:avLst/>
              </a:prstGeom>
              <a:noFill/>
              <a:ln w="28575">
                <a:solidFill>
                  <a:srgbClr val="00FF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51" name="Line 116"/>
              <p:cNvSpPr>
                <a:spLocks noChangeShapeType="1"/>
              </p:cNvSpPr>
              <p:nvPr>
                <p:custDataLst>
                  <p:tags r:id="rId70"/>
                </p:custDataLst>
              </p:nvPr>
            </p:nvSpPr>
            <p:spPr bwMode="auto">
              <a:xfrm>
                <a:off x="3419872" y="3725416"/>
                <a:ext cx="0" cy="444578"/>
              </a:xfrm>
              <a:prstGeom prst="line">
                <a:avLst/>
              </a:prstGeom>
              <a:noFill/>
              <a:ln w="28575">
                <a:solidFill>
                  <a:srgbClr val="00FF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52" name="Line 116"/>
              <p:cNvSpPr>
                <a:spLocks noChangeShapeType="1"/>
              </p:cNvSpPr>
              <p:nvPr>
                <p:custDataLst>
                  <p:tags r:id="rId71"/>
                </p:custDataLst>
              </p:nvPr>
            </p:nvSpPr>
            <p:spPr bwMode="auto">
              <a:xfrm>
                <a:off x="6012160" y="3717032"/>
                <a:ext cx="0" cy="288000"/>
              </a:xfrm>
              <a:prstGeom prst="line">
                <a:avLst/>
              </a:prstGeom>
              <a:noFill/>
              <a:ln w="28575">
                <a:solidFill>
                  <a:srgbClr val="00FF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grpSp>
          <p:nvGrpSpPr>
            <p:cNvPr id="153" name="组合 152"/>
            <p:cNvGrpSpPr/>
            <p:nvPr/>
          </p:nvGrpSpPr>
          <p:grpSpPr>
            <a:xfrm flipV="1">
              <a:off x="6238" y="7362"/>
              <a:ext cx="5157" cy="591"/>
              <a:chOff x="3419872" y="3717032"/>
              <a:chExt cx="2599928" cy="452962"/>
            </a:xfrm>
          </p:grpSpPr>
          <p:sp>
            <p:nvSpPr>
              <p:cNvPr id="154" name="Line 116"/>
              <p:cNvSpPr>
                <a:spLocks noChangeShapeType="1"/>
              </p:cNvSpPr>
              <p:nvPr>
                <p:custDataLst>
                  <p:tags r:id="rId72"/>
                </p:custDataLst>
              </p:nvPr>
            </p:nvSpPr>
            <p:spPr bwMode="auto">
              <a:xfrm>
                <a:off x="3419872" y="3717036"/>
                <a:ext cx="2599928" cy="0"/>
              </a:xfrm>
              <a:prstGeom prst="line">
                <a:avLst/>
              </a:prstGeom>
              <a:noFill/>
              <a:ln w="28575">
                <a:solidFill>
                  <a:srgbClr val="CC00CC"/>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55" name="Line 116"/>
              <p:cNvSpPr>
                <a:spLocks noChangeShapeType="1"/>
              </p:cNvSpPr>
              <p:nvPr>
                <p:custDataLst>
                  <p:tags r:id="rId73"/>
                </p:custDataLst>
              </p:nvPr>
            </p:nvSpPr>
            <p:spPr bwMode="auto">
              <a:xfrm>
                <a:off x="3419872" y="3725416"/>
                <a:ext cx="0" cy="444578"/>
              </a:xfrm>
              <a:prstGeom prst="line">
                <a:avLst/>
              </a:prstGeom>
              <a:noFill/>
              <a:ln w="28575">
                <a:solidFill>
                  <a:srgbClr val="CC00CC"/>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56" name="Line 116"/>
              <p:cNvSpPr>
                <a:spLocks noChangeShapeType="1"/>
              </p:cNvSpPr>
              <p:nvPr>
                <p:custDataLst>
                  <p:tags r:id="rId74"/>
                </p:custDataLst>
              </p:nvPr>
            </p:nvSpPr>
            <p:spPr bwMode="auto">
              <a:xfrm>
                <a:off x="6012160" y="3717032"/>
                <a:ext cx="0" cy="288000"/>
              </a:xfrm>
              <a:prstGeom prst="line">
                <a:avLst/>
              </a:prstGeom>
              <a:noFill/>
              <a:ln w="28575">
                <a:solidFill>
                  <a:srgbClr val="CC00CC"/>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grpSp>
          <p:nvGrpSpPr>
            <p:cNvPr id="16" name="组合 15"/>
            <p:cNvGrpSpPr/>
            <p:nvPr/>
          </p:nvGrpSpPr>
          <p:grpSpPr>
            <a:xfrm>
              <a:off x="3931" y="4133"/>
              <a:ext cx="3264" cy="1361"/>
              <a:chOff x="1907752" y="3683122"/>
              <a:chExt cx="2072833" cy="864520"/>
            </a:xfrm>
          </p:grpSpPr>
          <p:grpSp>
            <p:nvGrpSpPr>
              <p:cNvPr id="157" name="组合 156"/>
              <p:cNvGrpSpPr/>
              <p:nvPr/>
            </p:nvGrpSpPr>
            <p:grpSpPr>
              <a:xfrm>
                <a:off x="2333342" y="3683122"/>
                <a:ext cx="1647243" cy="864520"/>
                <a:chOff x="3419872" y="3638546"/>
                <a:chExt cx="2599928" cy="947279"/>
              </a:xfrm>
            </p:grpSpPr>
            <p:sp>
              <p:nvSpPr>
                <p:cNvPr id="158" name="Line 116"/>
                <p:cNvSpPr>
                  <a:spLocks noChangeShapeType="1"/>
                </p:cNvSpPr>
                <p:nvPr>
                  <p:custDataLst>
                    <p:tags r:id="rId75"/>
                  </p:custDataLst>
                </p:nvPr>
              </p:nvSpPr>
              <p:spPr bwMode="auto">
                <a:xfrm>
                  <a:off x="3419872" y="3638552"/>
                  <a:ext cx="2599928" cy="0"/>
                </a:xfrm>
                <a:prstGeom prst="line">
                  <a:avLst/>
                </a:prstGeom>
                <a:noFill/>
                <a:ln w="28575">
                  <a:solidFill>
                    <a:srgbClr val="FFC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59" name="Line 116"/>
                <p:cNvSpPr>
                  <a:spLocks noChangeShapeType="1"/>
                </p:cNvSpPr>
                <p:nvPr>
                  <p:custDataLst>
                    <p:tags r:id="rId76"/>
                  </p:custDataLst>
                </p:nvPr>
              </p:nvSpPr>
              <p:spPr bwMode="auto">
                <a:xfrm>
                  <a:off x="3419872" y="3639113"/>
                  <a:ext cx="0" cy="946712"/>
                </a:xfrm>
                <a:prstGeom prst="line">
                  <a:avLst/>
                </a:prstGeom>
                <a:noFill/>
                <a:ln w="28575">
                  <a:solidFill>
                    <a:srgbClr val="FFC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0" name="Line 116"/>
                <p:cNvSpPr>
                  <a:spLocks noChangeShapeType="1"/>
                </p:cNvSpPr>
                <p:nvPr>
                  <p:custDataLst>
                    <p:tags r:id="rId77"/>
                  </p:custDataLst>
                </p:nvPr>
              </p:nvSpPr>
              <p:spPr bwMode="auto">
                <a:xfrm>
                  <a:off x="6012161" y="3638546"/>
                  <a:ext cx="0" cy="355015"/>
                </a:xfrm>
                <a:prstGeom prst="line">
                  <a:avLst/>
                </a:prstGeom>
                <a:noFill/>
                <a:ln w="28575">
                  <a:solidFill>
                    <a:srgbClr val="FFC000"/>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
            <p:nvSpPr>
              <p:cNvPr id="161" name="Line 122"/>
              <p:cNvSpPr>
                <a:spLocks noChangeShapeType="1"/>
              </p:cNvSpPr>
              <p:nvPr>
                <p:custDataLst>
                  <p:tags r:id="rId78"/>
                </p:custDataLst>
              </p:nvPr>
            </p:nvSpPr>
            <p:spPr bwMode="auto">
              <a:xfrm>
                <a:off x="1907752" y="4545160"/>
                <a:ext cx="432000" cy="0"/>
              </a:xfrm>
              <a:prstGeom prst="line">
                <a:avLst/>
              </a:prstGeom>
              <a:noFill/>
              <a:ln w="28575">
                <a:solidFill>
                  <a:srgbClr val="FFC000"/>
                </a:solidFill>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grpSp>
      <p:grpSp>
        <p:nvGrpSpPr>
          <p:cNvPr id="15" name="组合 14"/>
          <p:cNvGrpSpPr/>
          <p:nvPr/>
        </p:nvGrpSpPr>
        <p:grpSpPr>
          <a:xfrm>
            <a:off x="8584039" y="2218119"/>
            <a:ext cx="2701925" cy="2497014"/>
            <a:chOff x="6030292" y="312911"/>
            <a:chExt cx="2701925" cy="2497014"/>
          </a:xfrm>
        </p:grpSpPr>
        <p:grpSp>
          <p:nvGrpSpPr>
            <p:cNvPr id="58521" name="Group 153"/>
            <p:cNvGrpSpPr/>
            <p:nvPr/>
          </p:nvGrpSpPr>
          <p:grpSpPr bwMode="auto">
            <a:xfrm>
              <a:off x="6030292" y="360412"/>
              <a:ext cx="2701925" cy="2449513"/>
              <a:chOff x="2028" y="371"/>
              <a:chExt cx="1702" cy="1543"/>
            </a:xfrm>
          </p:grpSpPr>
          <p:grpSp>
            <p:nvGrpSpPr>
              <p:cNvPr id="58507" name="Group 139"/>
              <p:cNvGrpSpPr/>
              <p:nvPr/>
            </p:nvGrpSpPr>
            <p:grpSpPr bwMode="auto">
              <a:xfrm>
                <a:off x="2232" y="371"/>
                <a:ext cx="1296" cy="1200"/>
                <a:chOff x="2592" y="1968"/>
                <a:chExt cx="1296" cy="1200"/>
              </a:xfrm>
            </p:grpSpPr>
            <p:sp>
              <p:nvSpPr>
                <p:cNvPr id="58508" name="Oval 140"/>
                <p:cNvSpPr>
                  <a:spLocks noChangeArrowheads="1"/>
                </p:cNvSpPr>
                <p:nvPr>
                  <p:custDataLst>
                    <p:tags r:id="rId79"/>
                  </p:custDataLst>
                </p:nvPr>
              </p:nvSpPr>
              <p:spPr bwMode="auto">
                <a:xfrm>
                  <a:off x="2592" y="1968"/>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0</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8509" name="Oval 141"/>
                <p:cNvSpPr>
                  <a:spLocks noChangeArrowheads="1"/>
                </p:cNvSpPr>
                <p:nvPr>
                  <p:custDataLst>
                    <p:tags r:id="rId80"/>
                  </p:custDataLst>
                </p:nvPr>
              </p:nvSpPr>
              <p:spPr bwMode="auto">
                <a:xfrm>
                  <a:off x="3504" y="1968"/>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1</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8510" name="Oval 142"/>
                <p:cNvSpPr>
                  <a:spLocks noChangeArrowheads="1"/>
                </p:cNvSpPr>
                <p:nvPr>
                  <p:custDataLst>
                    <p:tags r:id="rId81"/>
                  </p:custDataLst>
                </p:nvPr>
              </p:nvSpPr>
              <p:spPr bwMode="auto">
                <a:xfrm>
                  <a:off x="2592" y="2784"/>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3</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sp>
              <p:nvSpPr>
                <p:cNvPr id="58511" name="Oval 143"/>
                <p:cNvSpPr>
                  <a:spLocks noChangeArrowheads="1"/>
                </p:cNvSpPr>
                <p:nvPr>
                  <p:custDataLst>
                    <p:tags r:id="rId82"/>
                  </p:custDataLst>
                </p:nvPr>
              </p:nvSpPr>
              <p:spPr bwMode="auto">
                <a:xfrm>
                  <a:off x="3504" y="2784"/>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4</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cxnSp>
              <p:nvCxnSpPr>
                <p:cNvPr id="58512" name="AutoShape 144"/>
                <p:cNvCxnSpPr>
                  <a:cxnSpLocks noChangeShapeType="1"/>
                  <a:stCxn id="58508" idx="6"/>
                  <a:endCxn id="58509" idx="2"/>
                </p:cNvCxnSpPr>
                <p:nvPr>
                  <p:custDataLst>
                    <p:tags r:id="rId83"/>
                  </p:custDataLst>
                </p:nvPr>
              </p:nvCxnSpPr>
              <p:spPr bwMode="auto">
                <a:xfrm>
                  <a:off x="2976" y="2160"/>
                  <a:ext cx="528" cy="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513" name="AutoShape 145"/>
                <p:cNvCxnSpPr>
                  <a:cxnSpLocks noChangeShapeType="1"/>
                  <a:stCxn id="58508" idx="4"/>
                  <a:endCxn id="58510" idx="0"/>
                </p:cNvCxnSpPr>
                <p:nvPr>
                  <p:custDataLst>
                    <p:tags r:id="rId84"/>
                  </p:custDataLst>
                </p:nvPr>
              </p:nvCxnSpPr>
              <p:spPr bwMode="auto">
                <a:xfrm>
                  <a:off x="2784" y="2352"/>
                  <a:ext cx="0" cy="43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514" name="Oval 146"/>
                <p:cNvSpPr>
                  <a:spLocks noChangeArrowheads="1"/>
                </p:cNvSpPr>
                <p:nvPr>
                  <p:custDataLst>
                    <p:tags r:id="rId85"/>
                  </p:custDataLst>
                </p:nvPr>
              </p:nvSpPr>
              <p:spPr bwMode="auto">
                <a:xfrm>
                  <a:off x="3024" y="235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cs typeface="Times New Roman" panose="02020603050405020304" pitchFamily="18" charset="0"/>
                    </a:rPr>
                    <a:t>V</a:t>
                  </a:r>
                  <a:r>
                    <a:rPr kumimoji="1" lang="en-US" altLang="zh-CN" sz="2400" baseline="-25000" dirty="0">
                      <a:solidFill>
                        <a:schemeClr val="dk1"/>
                      </a:solidFill>
                      <a:latin typeface="Times New Roman" panose="02020603050405020304" pitchFamily="18" charset="0"/>
                      <a:cs typeface="Times New Roman" panose="02020603050405020304" pitchFamily="18" charset="0"/>
                    </a:rPr>
                    <a:t>2</a:t>
                  </a:r>
                  <a:endParaRPr kumimoji="1" lang="en-US" altLang="zh-CN" sz="2400" baseline="-25000" dirty="0">
                    <a:solidFill>
                      <a:schemeClr val="dk1"/>
                    </a:solidFill>
                    <a:latin typeface="Times New Roman" panose="02020603050405020304" pitchFamily="18" charset="0"/>
                    <a:cs typeface="Times New Roman" panose="02020603050405020304" pitchFamily="18" charset="0"/>
                  </a:endParaRPr>
                </a:p>
              </p:txBody>
            </p:sp>
            <p:cxnSp>
              <p:nvCxnSpPr>
                <p:cNvPr id="58515" name="AutoShape 147"/>
                <p:cNvCxnSpPr>
                  <a:cxnSpLocks noChangeShapeType="1"/>
                  <a:stCxn id="58509" idx="4"/>
                  <a:endCxn id="58511" idx="0"/>
                </p:cNvCxnSpPr>
                <p:nvPr>
                  <p:custDataLst>
                    <p:tags r:id="rId86"/>
                  </p:custDataLst>
                </p:nvPr>
              </p:nvCxnSpPr>
              <p:spPr bwMode="auto">
                <a:xfrm>
                  <a:off x="3696" y="2352"/>
                  <a:ext cx="0" cy="43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516" name="AutoShape 148"/>
                <p:cNvCxnSpPr>
                  <a:cxnSpLocks noChangeShapeType="1"/>
                  <a:stCxn id="58514" idx="5"/>
                  <a:endCxn id="58511" idx="1"/>
                </p:cNvCxnSpPr>
                <p:nvPr>
                  <p:custDataLst>
                    <p:tags r:id="rId87"/>
                  </p:custDataLst>
                </p:nvPr>
              </p:nvCxnSpPr>
              <p:spPr bwMode="auto">
                <a:xfrm>
                  <a:off x="3352" y="2680"/>
                  <a:ext cx="208" cy="16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517" name="AutoShape 149"/>
                <p:cNvCxnSpPr>
                  <a:cxnSpLocks noChangeShapeType="1"/>
                  <a:stCxn id="58509" idx="3"/>
                  <a:endCxn id="58514" idx="7"/>
                </p:cNvCxnSpPr>
                <p:nvPr>
                  <p:custDataLst>
                    <p:tags r:id="rId88"/>
                  </p:custDataLst>
                </p:nvPr>
              </p:nvCxnSpPr>
              <p:spPr bwMode="auto">
                <a:xfrm flipH="1">
                  <a:off x="3352" y="2296"/>
                  <a:ext cx="208" cy="11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518" name="AutoShape 150"/>
                <p:cNvCxnSpPr>
                  <a:cxnSpLocks noChangeShapeType="1"/>
                  <a:stCxn id="58514" idx="3"/>
                  <a:endCxn id="58510" idx="7"/>
                </p:cNvCxnSpPr>
                <p:nvPr>
                  <p:custDataLst>
                    <p:tags r:id="rId89"/>
                  </p:custDataLst>
                </p:nvPr>
              </p:nvCxnSpPr>
              <p:spPr bwMode="auto">
                <a:xfrm flipH="1">
                  <a:off x="2920" y="2680"/>
                  <a:ext cx="160" cy="16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8519" name="Text Box 151"/>
              <p:cNvSpPr txBox="1">
                <a:spLocks noChangeArrowheads="1"/>
              </p:cNvSpPr>
              <p:nvPr/>
            </p:nvSpPr>
            <p:spPr bwMode="auto">
              <a:xfrm>
                <a:off x="2028" y="1624"/>
                <a:ext cx="170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0000"/>
                    </a:solidFill>
                    <a:latin typeface="Times New Roman" panose="02020603050405020304" pitchFamily="18" charset="0"/>
                    <a:cs typeface="Times New Roman" panose="02020603050405020304" pitchFamily="18" charset="0"/>
                  </a:rPr>
                  <a:t>Undirected graph </a:t>
                </a:r>
                <a:r>
                  <a:rPr kumimoji="1" lang="en-US" altLang="zh-CN" sz="2400" dirty="0" err="1">
                    <a:solidFill>
                      <a:srgbClr val="000000"/>
                    </a:solidFill>
                    <a:latin typeface="Times New Roman" panose="02020603050405020304" pitchFamily="18" charset="0"/>
                    <a:cs typeface="Times New Roman" panose="02020603050405020304" pitchFamily="18" charset="0"/>
                  </a:rPr>
                  <a:t>G</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2</a:t>
                </a:r>
                <a:endParaRPr kumimoji="1" lang="en-US" altLang="zh-CN" sz="2400" baseline="-25000" dirty="0" err="1">
                  <a:solidFill>
                    <a:srgbClr val="000000"/>
                  </a:solidFill>
                  <a:latin typeface="Times New Roman" panose="02020603050405020304" pitchFamily="18" charset="0"/>
                  <a:cs typeface="Times New Roman" panose="02020603050405020304" pitchFamily="18" charset="0"/>
                </a:endParaRPr>
              </a:p>
            </p:txBody>
          </p:sp>
        </p:grpSp>
        <p:sp>
          <p:nvSpPr>
            <p:cNvPr id="14" name="文本框 13"/>
            <p:cNvSpPr txBox="1"/>
            <p:nvPr/>
          </p:nvSpPr>
          <p:spPr>
            <a:xfrm>
              <a:off x="6491342" y="312911"/>
              <a:ext cx="281940" cy="306705"/>
            </a:xfrm>
            <a:prstGeom prst="rect">
              <a:avLst/>
            </a:prstGeom>
            <a:noFill/>
          </p:spPr>
          <p:txBody>
            <a:bodyPr wrap="none" rtlCol="0">
              <a:spAutoFit/>
            </a:bodyPr>
            <a:lstStyle/>
            <a:p>
              <a:r>
                <a:rPr lang="en-US" altLang="zh-CN" sz="1400" b="1" dirty="0">
                  <a:solidFill>
                    <a:srgbClr val="000000"/>
                  </a:solidFill>
                </a:rPr>
                <a:t>0</a:t>
              </a:r>
              <a:endParaRPr lang="en-US" altLang="zh-CN" sz="1400" b="1" dirty="0">
                <a:solidFill>
                  <a:srgbClr val="000000"/>
                </a:solidFill>
              </a:endParaRPr>
            </a:p>
          </p:txBody>
        </p:sp>
        <p:sp>
          <p:nvSpPr>
            <p:cNvPr id="167" name="文本框 166"/>
            <p:cNvSpPr txBox="1"/>
            <p:nvPr/>
          </p:nvSpPr>
          <p:spPr>
            <a:xfrm>
              <a:off x="7960356" y="312911"/>
              <a:ext cx="281940" cy="306705"/>
            </a:xfrm>
            <a:prstGeom prst="rect">
              <a:avLst/>
            </a:prstGeom>
            <a:noFill/>
          </p:spPr>
          <p:txBody>
            <a:bodyPr wrap="none" rtlCol="0">
              <a:spAutoFit/>
            </a:bodyPr>
            <a:lstStyle/>
            <a:p>
              <a:r>
                <a:rPr lang="en-US" altLang="zh-CN" sz="1400" b="1" dirty="0">
                  <a:solidFill>
                    <a:srgbClr val="000000"/>
                  </a:solidFill>
                </a:rPr>
                <a:t>1</a:t>
              </a:r>
              <a:endParaRPr lang="en-US" altLang="zh-CN" sz="1400" b="1" dirty="0">
                <a:solidFill>
                  <a:srgbClr val="000000"/>
                </a:solidFill>
              </a:endParaRPr>
            </a:p>
          </p:txBody>
        </p:sp>
        <p:sp>
          <p:nvSpPr>
            <p:cNvPr id="168" name="文本框 167"/>
            <p:cNvSpPr txBox="1"/>
            <p:nvPr/>
          </p:nvSpPr>
          <p:spPr>
            <a:xfrm>
              <a:off x="7221226" y="895325"/>
              <a:ext cx="281940" cy="306705"/>
            </a:xfrm>
            <a:prstGeom prst="rect">
              <a:avLst/>
            </a:prstGeom>
            <a:noFill/>
          </p:spPr>
          <p:txBody>
            <a:bodyPr wrap="none" rtlCol="0">
              <a:spAutoFit/>
            </a:bodyPr>
            <a:lstStyle/>
            <a:p>
              <a:r>
                <a:rPr lang="en-US" altLang="zh-CN" sz="1400" b="1">
                  <a:solidFill>
                    <a:srgbClr val="000000"/>
                  </a:solidFill>
                </a:rPr>
                <a:t>2</a:t>
              </a:r>
              <a:endParaRPr lang="en-US" altLang="zh-CN" sz="1400" b="1" dirty="0">
                <a:solidFill>
                  <a:srgbClr val="000000"/>
                </a:solidFill>
              </a:endParaRPr>
            </a:p>
          </p:txBody>
        </p:sp>
        <p:sp>
          <p:nvSpPr>
            <p:cNvPr id="169" name="文本框 168"/>
            <p:cNvSpPr txBox="1"/>
            <p:nvPr/>
          </p:nvSpPr>
          <p:spPr>
            <a:xfrm>
              <a:off x="6516216" y="1609055"/>
              <a:ext cx="281940" cy="306705"/>
            </a:xfrm>
            <a:prstGeom prst="rect">
              <a:avLst/>
            </a:prstGeom>
            <a:noFill/>
          </p:spPr>
          <p:txBody>
            <a:bodyPr wrap="none" rtlCol="0">
              <a:spAutoFit/>
            </a:bodyPr>
            <a:lstStyle/>
            <a:p>
              <a:r>
                <a:rPr lang="en-US" altLang="zh-CN" sz="1400" b="1">
                  <a:solidFill>
                    <a:srgbClr val="000000"/>
                  </a:solidFill>
                </a:rPr>
                <a:t>3</a:t>
              </a:r>
              <a:endParaRPr lang="en-US" altLang="zh-CN" sz="1400" b="1" dirty="0">
                <a:solidFill>
                  <a:srgbClr val="000000"/>
                </a:solidFill>
              </a:endParaRPr>
            </a:p>
          </p:txBody>
        </p:sp>
        <p:sp>
          <p:nvSpPr>
            <p:cNvPr id="170" name="文本框 169"/>
            <p:cNvSpPr txBox="1"/>
            <p:nvPr/>
          </p:nvSpPr>
          <p:spPr>
            <a:xfrm>
              <a:off x="7960356" y="1609055"/>
              <a:ext cx="281940" cy="306705"/>
            </a:xfrm>
            <a:prstGeom prst="rect">
              <a:avLst/>
            </a:prstGeom>
            <a:noFill/>
          </p:spPr>
          <p:txBody>
            <a:bodyPr wrap="none" rtlCol="0">
              <a:spAutoFit/>
            </a:bodyPr>
            <a:lstStyle/>
            <a:p>
              <a:r>
                <a:rPr lang="en-US" altLang="zh-CN" sz="1400" b="1">
                  <a:solidFill>
                    <a:srgbClr val="000000"/>
                  </a:solidFill>
                </a:rPr>
                <a:t>4</a:t>
              </a:r>
              <a:endParaRPr lang="en-US" altLang="zh-CN" sz="1400" b="1" dirty="0">
                <a:solidFill>
                  <a:srgbClr val="000000"/>
                </a:solidFil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chemeClr val="accent1"/>
                </a:solidFill>
              </a:rPr>
              <a:t>Quick Review</a:t>
            </a:r>
            <a:endParaRPr lang="en-US" altLang="zh-CN" dirty="0">
              <a:solidFill>
                <a:schemeClr val="accent1"/>
              </a:solidFill>
            </a:endParaRPr>
          </a:p>
        </p:txBody>
      </p:sp>
      <p:sp>
        <p:nvSpPr>
          <p:cNvPr id="3" name="内容占位符 2"/>
          <p:cNvSpPr>
            <a:spLocks noGrp="1"/>
          </p:cNvSpPr>
          <p:nvPr>
            <p:ph idx="1"/>
            <p:custDataLst>
              <p:tags r:id="rId1"/>
            </p:custDataLst>
          </p:nvPr>
        </p:nvSpPr>
        <p:spPr>
          <a:xfrm>
            <a:off x="609600" y="1372870"/>
            <a:ext cx="10972800" cy="4758055"/>
          </a:xfrm>
        </p:spPr>
        <p:txBody>
          <a:bodyPr/>
          <a:lstStyle/>
          <a:p>
            <a:pPr>
              <a:lnSpc>
                <a:spcPct val="140000"/>
              </a:lnSpc>
            </a:pPr>
            <a:r>
              <a:rPr lang="en-US" altLang="zh-CN" sz="2800" dirty="0">
                <a:solidFill>
                  <a:schemeClr val="dk1"/>
                </a:solidFill>
              </a:rPr>
              <a:t>ADT of graph</a:t>
            </a:r>
            <a:endParaRPr lang="en-US" altLang="zh-CN" sz="2800" dirty="0">
              <a:solidFill>
                <a:schemeClr val="dk1"/>
              </a:solidFill>
            </a:endParaRPr>
          </a:p>
          <a:p>
            <a:pPr>
              <a:lnSpc>
                <a:spcPct val="140000"/>
              </a:lnSpc>
            </a:pPr>
            <a:r>
              <a:rPr lang="en-US" altLang="zh-CN" sz="2800" dirty="0">
                <a:solidFill>
                  <a:schemeClr val="dk1"/>
                </a:solidFill>
              </a:rPr>
              <a:t>Representation and storage</a:t>
            </a:r>
            <a:endParaRPr lang="en-US" altLang="zh-CN" sz="2800" dirty="0">
              <a:solidFill>
                <a:schemeClr val="dk1"/>
              </a:solidFill>
            </a:endParaRPr>
          </a:p>
          <a:p>
            <a:pPr lvl="1">
              <a:lnSpc>
                <a:spcPct val="140000"/>
              </a:lnSpc>
            </a:pPr>
            <a:r>
              <a:rPr lang="en-US" altLang="zh-CN" dirty="0">
                <a:solidFill>
                  <a:schemeClr val="dk1"/>
                </a:solidFill>
              </a:rPr>
              <a:t>Matrix</a:t>
            </a:r>
            <a:endParaRPr lang="en-US" altLang="zh-CN" dirty="0">
              <a:solidFill>
                <a:schemeClr val="dk1"/>
              </a:solidFill>
            </a:endParaRPr>
          </a:p>
          <a:p>
            <a:pPr lvl="1">
              <a:lnSpc>
                <a:spcPct val="140000"/>
              </a:lnSpc>
            </a:pPr>
            <a:r>
              <a:rPr lang="en-US" altLang="zh-CN" dirty="0">
                <a:solidFill>
                  <a:schemeClr val="dk1"/>
                </a:solidFill>
              </a:rPr>
              <a:t>Linked list</a:t>
            </a:r>
            <a:endParaRPr lang="en-US" altLang="zh-CN" dirty="0">
              <a:solidFill>
                <a:schemeClr val="dk1"/>
              </a:solidFill>
            </a:endParaRPr>
          </a:p>
          <a:p>
            <a:pPr lvl="2">
              <a:lnSpc>
                <a:spcPct val="140000"/>
              </a:lnSpc>
            </a:pPr>
            <a:r>
              <a:rPr lang="en-US" altLang="zh-CN" sz="2800" dirty="0">
                <a:solidFill>
                  <a:schemeClr val="dk1"/>
                </a:solidFill>
              </a:rPr>
              <a:t>Adjacency list</a:t>
            </a:r>
            <a:endParaRPr lang="en-US" altLang="zh-CN" sz="2800" dirty="0">
              <a:solidFill>
                <a:schemeClr val="dk1"/>
              </a:solidFill>
            </a:endParaRPr>
          </a:p>
          <a:p>
            <a:pPr lvl="2">
              <a:lnSpc>
                <a:spcPct val="140000"/>
              </a:lnSpc>
            </a:pPr>
            <a:r>
              <a:rPr lang="en-US" altLang="zh-CN" sz="2800" dirty="0">
                <a:solidFill>
                  <a:schemeClr val="dk1"/>
                </a:solidFill>
              </a:rPr>
              <a:t>Orthogonal list</a:t>
            </a:r>
            <a:endParaRPr lang="en-US" altLang="zh-CN" sz="2800" dirty="0">
              <a:solidFill>
                <a:schemeClr val="dk1"/>
              </a:solidFill>
            </a:endParaRPr>
          </a:p>
          <a:p>
            <a:pPr lvl="2">
              <a:lnSpc>
                <a:spcPct val="140000"/>
              </a:lnSpc>
            </a:pPr>
            <a:r>
              <a:rPr lang="en-US" altLang="zh-CN" sz="2800" dirty="0">
                <a:solidFill>
                  <a:schemeClr val="dk1"/>
                </a:solidFill>
              </a:rPr>
              <a:t>Multiple adjacency list</a:t>
            </a:r>
            <a:endParaRPr lang="en-US" altLang="zh-CN" sz="2800" dirty="0">
              <a:solidFill>
                <a:schemeClr val="dk1"/>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1026"/>
          <p:cNvSpPr>
            <a:spLocks noGrp="1" noChangeArrowheads="1"/>
          </p:cNvSpPr>
          <p:nvPr>
            <p:ph type="title"/>
          </p:nvPr>
        </p:nvSpPr>
        <p:spPr/>
        <p:txBody>
          <a:bodyPr/>
          <a:lstStyle/>
          <a:p>
            <a:r>
              <a:rPr lang="en-US" altLang="zh-CN">
                <a:solidFill>
                  <a:schemeClr val="accent1"/>
                </a:solidFill>
              </a:rPr>
              <a:t>Example</a:t>
            </a:r>
            <a:endParaRPr lang="en-US" altLang="zh-CN">
              <a:solidFill>
                <a:schemeClr val="accent1"/>
              </a:solidFill>
            </a:endParaRPr>
          </a:p>
        </p:txBody>
      </p:sp>
      <p:pic>
        <p:nvPicPr>
          <p:cNvPr id="133124" name="Picture 1028"/>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855788" y="1557338"/>
            <a:ext cx="3448050" cy="2973387"/>
          </a:xfrm>
          <a:prstGeom prst="rect">
            <a:avLst/>
          </a:prstGeom>
          <a:noFill/>
          <a:ln>
            <a:noFill/>
          </a:ln>
          <a:effectLst>
            <a:outerShdw dist="107763" dir="2700000" algn="ctr" rotWithShape="0">
              <a:schemeClr val="dk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00"/>
                </a:solidFill>
                <a:miter lim="800000"/>
                <a:headEnd/>
                <a:tailEnd/>
              </a14:hiddenLine>
            </a:ext>
          </a:extLst>
        </p:spPr>
      </p:pic>
      <p:pic>
        <p:nvPicPr>
          <p:cNvPr id="133125" name="Picture 1029"/>
          <p:cNvPicPr>
            <a:picLocks noChangeAspect="1" noChangeArrowheads="1"/>
          </p:cNvPicPr>
          <p:nvPr>
            <p:custDataLst>
              <p:tags r:id="rId3"/>
            </p:custDataLst>
          </p:nvPr>
        </p:nvPicPr>
        <p:blipFill>
          <a:blip r:embed="rId4">
            <a:extLst>
              <a:ext uri="{28A0092B-C50C-407E-A947-70E740481C1C}">
                <a14:useLocalDpi xmlns:a14="http://schemas.microsoft.com/office/drawing/2010/main" val="0"/>
              </a:ext>
            </a:extLst>
          </a:blip>
          <a:srcRect/>
          <a:stretch>
            <a:fillRect/>
          </a:stretch>
        </p:blipFill>
        <p:spPr bwMode="auto">
          <a:xfrm>
            <a:off x="7391400" y="1628775"/>
            <a:ext cx="2184400" cy="2611438"/>
          </a:xfrm>
          <a:prstGeom prst="rect">
            <a:avLst/>
          </a:prstGeom>
          <a:noFill/>
          <a:ln>
            <a:noFill/>
          </a:ln>
          <a:effectLst>
            <a:outerShdw dist="107763" dir="2700000" algn="ctr" rotWithShape="0">
              <a:schemeClr val="dk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26" name="Picture 1030"/>
          <p:cNvPicPr>
            <a:picLocks noChangeAspect="1" noChangeArrowheads="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bwMode="auto">
          <a:xfrm>
            <a:off x="4583113" y="4765675"/>
            <a:ext cx="3573462" cy="1616075"/>
          </a:xfrm>
          <a:prstGeom prst="rect">
            <a:avLst/>
          </a:prstGeom>
          <a:noFill/>
          <a:ln>
            <a:noFill/>
          </a:ln>
          <a:effectLst>
            <a:outerShdw dist="107763" dir="2700000" algn="ctr" rotWithShape="0">
              <a:schemeClr val="dk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ltLang="zh-CN">
                <a:solidFill>
                  <a:schemeClr val="accent1"/>
                </a:solidFill>
              </a:rPr>
              <a:t>Contents</a:t>
            </a:r>
            <a:endParaRPr lang="en-US" altLang="zh-CN">
              <a:solidFill>
                <a:schemeClr val="accent1"/>
              </a:solidFill>
            </a:endParaRPr>
          </a:p>
        </p:txBody>
      </p:sp>
      <p:sp>
        <p:nvSpPr>
          <p:cNvPr id="243715" name="Rectangle 3"/>
          <p:cNvSpPr>
            <a:spLocks noGrp="1" noChangeArrowheads="1"/>
          </p:cNvSpPr>
          <p:nvPr>
            <p:ph type="body" idx="1"/>
            <p:custDataLst>
              <p:tags r:id="rId1"/>
            </p:custDataLst>
          </p:nvPr>
        </p:nvSpPr>
        <p:spPr/>
        <p:txBody>
          <a:bodyPr/>
          <a:lstStyle/>
          <a:p>
            <a:r>
              <a:rPr kumimoji="1" lang="en-US" altLang="zh-CN" sz="3600">
                <a:solidFill>
                  <a:schemeClr val="dk1"/>
                </a:solidFill>
              </a:rPr>
              <a:t>Definition and notations of graph</a:t>
            </a:r>
            <a:endParaRPr kumimoji="1" lang="en-US" altLang="zh-CN" sz="3600">
              <a:solidFill>
                <a:schemeClr val="dk1"/>
              </a:solidFill>
            </a:endParaRPr>
          </a:p>
          <a:p>
            <a:r>
              <a:rPr kumimoji="1" lang="en-US" altLang="zh-CN">
                <a:solidFill>
                  <a:schemeClr val="dk1"/>
                </a:solidFill>
              </a:rPr>
              <a:t>Storage structure of graph</a:t>
            </a:r>
            <a:endParaRPr kumimoji="1" lang="en-US" altLang="zh-CN">
              <a:solidFill>
                <a:schemeClr val="dk1"/>
              </a:solidFill>
            </a:endParaRPr>
          </a:p>
          <a:p>
            <a:r>
              <a:rPr kumimoji="1" lang="en-US" altLang="zh-CN">
                <a:solidFill>
                  <a:schemeClr val="dk1"/>
                </a:solidFill>
              </a:rPr>
              <a:t>Graph traversal</a:t>
            </a:r>
            <a:endParaRPr kumimoji="1" lang="en-US" altLang="zh-CN">
              <a:solidFill>
                <a:schemeClr val="dk1"/>
              </a:solidFill>
            </a:endParaRPr>
          </a:p>
          <a:p>
            <a:r>
              <a:rPr kumimoji="1" lang="en-US" altLang="zh-CN">
                <a:solidFill>
                  <a:schemeClr val="dk1"/>
                </a:solidFill>
              </a:rPr>
              <a:t>Connected component and spanning tree</a:t>
            </a:r>
            <a:endParaRPr kumimoji="1" lang="en-US" altLang="zh-CN">
              <a:solidFill>
                <a:schemeClr val="dk1"/>
              </a:solidFill>
            </a:endParaRPr>
          </a:p>
          <a:p>
            <a:r>
              <a:rPr kumimoji="1" lang="en-US" altLang="zh-CN">
                <a:solidFill>
                  <a:schemeClr val="dk1"/>
                </a:solidFill>
              </a:rPr>
              <a:t>Mini spanning tree</a:t>
            </a:r>
            <a:endParaRPr kumimoji="1" lang="en-US" altLang="zh-CN">
              <a:solidFill>
                <a:schemeClr val="dk1"/>
              </a:solidFill>
            </a:endParaRPr>
          </a:p>
          <a:p>
            <a:r>
              <a:rPr kumimoji="1" lang="en-US" altLang="zh-CN">
                <a:solidFill>
                  <a:schemeClr val="dk1"/>
                </a:solidFill>
              </a:rPr>
              <a:t>Shortest path</a:t>
            </a:r>
            <a:endParaRPr kumimoji="1" lang="en-US" altLang="zh-CN">
              <a:solidFill>
                <a:schemeClr val="dk1"/>
              </a:solidFill>
            </a:endParaRPr>
          </a:p>
          <a:p>
            <a:r>
              <a:rPr kumimoji="1" lang="en-US" altLang="zh-CN">
                <a:solidFill>
                  <a:schemeClr val="dk1"/>
                </a:solidFill>
              </a:rPr>
              <a:t>Topological sorting &amp; Critical path</a:t>
            </a:r>
            <a:endParaRPr kumimoji="1" lang="en-US" altLang="zh-CN">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856615" y="1372870"/>
            <a:ext cx="10639425" cy="4826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20000"/>
              </a:lnSpc>
            </a:pPr>
            <a:r>
              <a:rPr kumimoji="1" lang="zh-CN" altLang="en-US" sz="2400" dirty="0">
                <a:solidFill>
                  <a:srgbClr val="000000"/>
                </a:solidFill>
                <a:cs typeface="Times New Roman" panose="02020603050405020304" pitchFamily="18" charset="0"/>
              </a:rPr>
              <a:t>定义：图是一种</a:t>
            </a:r>
            <a:r>
              <a:rPr kumimoji="1" lang="zh-CN" altLang="en-US" sz="2400" b="1" dirty="0">
                <a:ln w="15875"/>
                <a:solidFill>
                  <a:srgbClr val="FF0000"/>
                </a:solidFill>
                <a:effectLst/>
                <a:cs typeface="Times New Roman" panose="02020603050405020304" pitchFamily="18" charset="0"/>
              </a:rPr>
              <a:t>网状</a:t>
            </a:r>
            <a:r>
              <a:rPr kumimoji="1" lang="zh-CN" altLang="en-US" sz="2400" dirty="0">
                <a:solidFill>
                  <a:srgbClr val="000000"/>
                </a:solidFill>
                <a:cs typeface="Times New Roman" panose="02020603050405020304" pitchFamily="18" charset="0"/>
              </a:rPr>
              <a:t>的数据结构，结点之间的关系是任意的，即图中任何两个结点之间都可能直接相关。</a:t>
            </a:r>
            <a:endParaRPr kumimoji="1" lang="zh-CN" altLang="en-US" sz="2400" dirty="0">
              <a:solidFill>
                <a:srgbClr val="000000"/>
              </a:solidFill>
              <a:cs typeface="Times New Roman" panose="02020603050405020304" pitchFamily="18" charset="0"/>
            </a:endParaRPr>
          </a:p>
          <a:p>
            <a:pPr>
              <a:lnSpc>
                <a:spcPct val="120000"/>
              </a:lnSpc>
            </a:pPr>
            <a:endParaRPr kumimoji="1" lang="zh-CN" altLang="en-US" sz="2400" dirty="0">
              <a:solidFill>
                <a:srgbClr val="000000"/>
              </a:solidFill>
              <a:cs typeface="Times New Roman" panose="02020603050405020304" pitchFamily="18" charset="0"/>
            </a:endParaRPr>
          </a:p>
          <a:p>
            <a:pPr>
              <a:lnSpc>
                <a:spcPct val="120000"/>
              </a:lnSpc>
            </a:pPr>
            <a:r>
              <a:rPr kumimoji="1" lang="en-US" altLang="zh-CN" sz="2400" dirty="0">
                <a:solidFill>
                  <a:srgbClr val="FF0000"/>
                </a:solidFill>
                <a:cs typeface="Times New Roman" panose="02020603050405020304" pitchFamily="18" charset="0"/>
              </a:rPr>
              <a:t>Vertex (</a:t>
            </a:r>
            <a:r>
              <a:rPr kumimoji="1" lang="zh-CN" altLang="en-US" sz="2400" dirty="0">
                <a:solidFill>
                  <a:srgbClr val="FF0000"/>
                </a:solidFill>
                <a:cs typeface="Times New Roman" panose="02020603050405020304" pitchFamily="18" charset="0"/>
              </a:rPr>
              <a:t>顶点</a:t>
            </a:r>
            <a:r>
              <a:rPr kumimoji="1" lang="en-US" altLang="zh-CN" sz="2400" dirty="0">
                <a:solidFill>
                  <a:srgbClr val="FF0000"/>
                </a:solidFill>
                <a:cs typeface="Times New Roman" panose="02020603050405020304" pitchFamily="18" charset="0"/>
              </a:rPr>
              <a:t>)</a:t>
            </a:r>
            <a:r>
              <a:rPr kumimoji="1" lang="zh-CN" altLang="en-US" sz="2400" dirty="0">
                <a:solidFill>
                  <a:srgbClr val="000000"/>
                </a:solidFill>
                <a:cs typeface="Times New Roman" panose="02020603050405020304" pitchFamily="18" charset="0"/>
              </a:rPr>
              <a:t>：图中的数据元素。设它的集合用</a:t>
            </a:r>
            <a:r>
              <a:rPr kumimoji="1" lang="en-US" altLang="zh-CN" sz="2400" dirty="0">
                <a:solidFill>
                  <a:srgbClr val="000000"/>
                </a:solidFill>
                <a:cs typeface="Times New Roman" panose="02020603050405020304" pitchFamily="18" charset="0"/>
              </a:rPr>
              <a:t>V</a:t>
            </a:r>
            <a:r>
              <a:rPr kumimoji="1" lang="zh-CN" altLang="en-US" sz="2400" dirty="0">
                <a:solidFill>
                  <a:srgbClr val="000000"/>
                </a:solidFill>
                <a:cs typeface="Times New Roman" panose="02020603050405020304" pitchFamily="18" charset="0"/>
              </a:rPr>
              <a:t>表示。</a:t>
            </a:r>
            <a:endParaRPr kumimoji="1" lang="zh-CN" altLang="en-US" sz="2400" dirty="0">
              <a:solidFill>
                <a:srgbClr val="000000"/>
              </a:solidFill>
              <a:cs typeface="Times New Roman" panose="02020603050405020304" pitchFamily="18" charset="0"/>
            </a:endParaRPr>
          </a:p>
          <a:p>
            <a:pPr>
              <a:lnSpc>
                <a:spcPct val="120000"/>
              </a:lnSpc>
            </a:pPr>
            <a:r>
              <a:rPr kumimoji="1" lang="en-US" altLang="zh-CN" sz="2400" dirty="0">
                <a:solidFill>
                  <a:srgbClr val="FF0000"/>
                </a:solidFill>
                <a:cs typeface="Times New Roman" panose="02020603050405020304" pitchFamily="18" charset="0"/>
              </a:rPr>
              <a:t>Arc (</a:t>
            </a:r>
            <a:r>
              <a:rPr kumimoji="1" lang="zh-CN" altLang="en-US" sz="2400" dirty="0">
                <a:solidFill>
                  <a:srgbClr val="FF0000"/>
                </a:solidFill>
                <a:cs typeface="Times New Roman" panose="02020603050405020304" pitchFamily="18" charset="0"/>
              </a:rPr>
              <a:t>弧</a:t>
            </a:r>
            <a:r>
              <a:rPr kumimoji="1" lang="en-US" altLang="zh-CN" sz="2400" dirty="0">
                <a:solidFill>
                  <a:srgbClr val="FF0000"/>
                </a:solidFill>
                <a:cs typeface="Times New Roman" panose="02020603050405020304" pitchFamily="18" charset="0"/>
              </a:rPr>
              <a:t>)</a:t>
            </a:r>
            <a:r>
              <a:rPr kumimoji="1" lang="zh-CN" altLang="en-US" sz="2400" dirty="0">
                <a:solidFill>
                  <a:srgbClr val="000000"/>
                </a:solidFill>
                <a:cs typeface="Times New Roman" panose="02020603050405020304" pitchFamily="18" charset="0"/>
              </a:rPr>
              <a:t>：设两个顶点之间关系的集合用</a:t>
            </a:r>
            <a:r>
              <a:rPr kumimoji="1" lang="en-US" altLang="zh-CN" sz="2400" dirty="0">
                <a:solidFill>
                  <a:srgbClr val="000000"/>
                </a:solidFill>
                <a:cs typeface="Times New Roman" panose="02020603050405020304" pitchFamily="18" charset="0"/>
              </a:rPr>
              <a:t>VR(Vertex Relationship)</a:t>
            </a:r>
            <a:r>
              <a:rPr kumimoji="1" lang="zh-CN" altLang="en-US" sz="2400" dirty="0">
                <a:solidFill>
                  <a:srgbClr val="000000"/>
                </a:solidFill>
                <a:cs typeface="Times New Roman" panose="02020603050405020304" pitchFamily="18" charset="0"/>
              </a:rPr>
              <a:t>来表示，且</a:t>
            </a:r>
            <a:r>
              <a:rPr kumimoji="1" lang="en-US" altLang="zh-CN" sz="2400" dirty="0">
                <a:solidFill>
                  <a:srgbClr val="000000"/>
                </a:solidFill>
                <a:cs typeface="Times New Roman" panose="02020603050405020304" pitchFamily="18" charset="0"/>
              </a:rPr>
              <a:t>v, </a:t>
            </a:r>
            <a:r>
              <a:rPr kumimoji="1" lang="en-US" altLang="zh-CN" sz="2400" dirty="0" err="1">
                <a:solidFill>
                  <a:srgbClr val="000000"/>
                </a:solidFill>
                <a:cs typeface="Times New Roman" panose="02020603050405020304" pitchFamily="18" charset="0"/>
              </a:rPr>
              <a:t>w</a:t>
            </a:r>
            <a:r>
              <a:rPr kumimoji="1" lang="en-US" altLang="zh-CN" sz="2400" dirty="0" err="1">
                <a:solidFill>
                  <a:srgbClr val="000000"/>
                </a:solidFill>
                <a:cs typeface="Times New Roman" panose="02020603050405020304" pitchFamily="18" charset="0"/>
                <a:sym typeface="Symbol" panose="05050102010706020507" pitchFamily="18" charset="2"/>
              </a:rPr>
              <a:t>V</a:t>
            </a:r>
            <a:r>
              <a:rPr kumimoji="1" lang="zh-CN" altLang="en-US" sz="2400" dirty="0">
                <a:solidFill>
                  <a:srgbClr val="000000"/>
                </a:solidFill>
                <a:cs typeface="Times New Roman" panose="02020603050405020304" pitchFamily="18" charset="0"/>
                <a:sym typeface="Symbol" panose="05050102010706020507" pitchFamily="18" charset="2"/>
              </a:rPr>
              <a:t>，若</a:t>
            </a:r>
            <a:r>
              <a:rPr kumimoji="1" lang="en-US" altLang="zh-CN" sz="2400" dirty="0">
                <a:solidFill>
                  <a:srgbClr val="000000"/>
                </a:solidFill>
                <a:cs typeface="Times New Roman" panose="02020603050405020304" pitchFamily="18" charset="0"/>
                <a:sym typeface="Symbol" panose="05050102010706020507" pitchFamily="18" charset="2"/>
              </a:rPr>
              <a:t>&lt;v, w&gt;VR</a:t>
            </a:r>
            <a:r>
              <a:rPr kumimoji="1" lang="zh-CN" altLang="en-US" sz="2400" dirty="0">
                <a:solidFill>
                  <a:srgbClr val="000000"/>
                </a:solidFill>
                <a:cs typeface="Times New Roman" panose="02020603050405020304" pitchFamily="18" charset="0"/>
                <a:sym typeface="Symbol" panose="05050102010706020507" pitchFamily="18" charset="2"/>
              </a:rPr>
              <a:t>，则</a:t>
            </a:r>
            <a:r>
              <a:rPr kumimoji="1" lang="en-US" altLang="zh-CN" sz="2400" dirty="0">
                <a:solidFill>
                  <a:srgbClr val="FF0000"/>
                </a:solidFill>
                <a:cs typeface="Times New Roman" panose="02020603050405020304" pitchFamily="18" charset="0"/>
                <a:sym typeface="Symbol" panose="05050102010706020507" pitchFamily="18" charset="2"/>
              </a:rPr>
              <a:t>&lt;v, w&gt;</a:t>
            </a:r>
            <a:r>
              <a:rPr kumimoji="1" lang="zh-CN" altLang="en-US" sz="2400" dirty="0">
                <a:solidFill>
                  <a:srgbClr val="000000"/>
                </a:solidFill>
                <a:cs typeface="Times New Roman" panose="02020603050405020304" pitchFamily="18" charset="0"/>
                <a:sym typeface="Symbol" panose="05050102010706020507" pitchFamily="18" charset="2"/>
              </a:rPr>
              <a:t>表示从</a:t>
            </a:r>
            <a:r>
              <a:rPr kumimoji="1" lang="en-US" altLang="zh-CN" sz="2400" dirty="0">
                <a:solidFill>
                  <a:srgbClr val="000000"/>
                </a:solidFill>
                <a:cs typeface="Times New Roman" panose="02020603050405020304" pitchFamily="18" charset="0"/>
                <a:sym typeface="Symbol" panose="05050102010706020507" pitchFamily="18" charset="2"/>
              </a:rPr>
              <a:t>v</a:t>
            </a:r>
            <a:r>
              <a:rPr kumimoji="1" lang="zh-CN" altLang="en-US" sz="2400" dirty="0">
                <a:solidFill>
                  <a:srgbClr val="000000"/>
                </a:solidFill>
                <a:cs typeface="Times New Roman" panose="02020603050405020304" pitchFamily="18" charset="0"/>
                <a:sym typeface="Symbol" panose="05050102010706020507" pitchFamily="18" charset="2"/>
              </a:rPr>
              <a:t>到</a:t>
            </a:r>
            <a:r>
              <a:rPr kumimoji="1" lang="en-US" altLang="zh-CN" sz="2400" dirty="0">
                <a:solidFill>
                  <a:srgbClr val="000000"/>
                </a:solidFill>
                <a:cs typeface="Times New Roman" panose="02020603050405020304" pitchFamily="18" charset="0"/>
                <a:sym typeface="Symbol" panose="05050102010706020507" pitchFamily="18" charset="2"/>
              </a:rPr>
              <a:t>w</a:t>
            </a:r>
            <a:r>
              <a:rPr kumimoji="1" lang="zh-CN" altLang="en-US" sz="2400" dirty="0">
                <a:solidFill>
                  <a:srgbClr val="000000"/>
                </a:solidFill>
                <a:cs typeface="Times New Roman" panose="02020603050405020304" pitchFamily="18" charset="0"/>
                <a:sym typeface="Symbol" panose="05050102010706020507" pitchFamily="18" charset="2"/>
              </a:rPr>
              <a:t>的一条</a:t>
            </a:r>
            <a:r>
              <a:rPr kumimoji="1" lang="zh-CN" altLang="en-US" sz="2400" dirty="0">
                <a:solidFill>
                  <a:srgbClr val="FF0000"/>
                </a:solidFill>
                <a:cs typeface="Times New Roman" panose="02020603050405020304" pitchFamily="18" charset="0"/>
                <a:sym typeface="Symbol" panose="05050102010706020507" pitchFamily="18" charset="2"/>
              </a:rPr>
              <a:t>弧</a:t>
            </a:r>
            <a:r>
              <a:rPr kumimoji="1" lang="en-US" altLang="zh-CN" sz="2400" dirty="0">
                <a:solidFill>
                  <a:srgbClr val="FF0000"/>
                </a:solidFill>
                <a:cs typeface="Times New Roman" panose="02020603050405020304" pitchFamily="18" charset="0"/>
                <a:sym typeface="Symbol" panose="05050102010706020507" pitchFamily="18" charset="2"/>
              </a:rPr>
              <a:t>(Arc)</a:t>
            </a:r>
            <a:r>
              <a:rPr kumimoji="1" lang="zh-CN" altLang="en-US" sz="2400" dirty="0">
                <a:solidFill>
                  <a:srgbClr val="000000"/>
                </a:solidFill>
                <a:cs typeface="Times New Roman" panose="02020603050405020304" pitchFamily="18" charset="0"/>
                <a:sym typeface="Symbol" panose="05050102010706020507" pitchFamily="18" charset="2"/>
              </a:rPr>
              <a:t>。这里称</a:t>
            </a:r>
            <a:r>
              <a:rPr kumimoji="1" lang="en-US" altLang="zh-CN" sz="2400" dirty="0">
                <a:solidFill>
                  <a:srgbClr val="000000"/>
                </a:solidFill>
                <a:cs typeface="Times New Roman" panose="02020603050405020304" pitchFamily="18" charset="0"/>
                <a:sym typeface="Symbol" panose="05050102010706020507" pitchFamily="18" charset="2"/>
              </a:rPr>
              <a:t>v</a:t>
            </a:r>
            <a:r>
              <a:rPr kumimoji="1" lang="zh-CN" altLang="en-US" sz="2400" dirty="0">
                <a:solidFill>
                  <a:srgbClr val="000000"/>
                </a:solidFill>
                <a:cs typeface="Times New Roman" panose="02020603050405020304" pitchFamily="18" charset="0"/>
                <a:sym typeface="Symbol" panose="05050102010706020507" pitchFamily="18" charset="2"/>
              </a:rPr>
              <a:t>为弧尾</a:t>
            </a:r>
            <a:r>
              <a:rPr kumimoji="1" lang="en-US" altLang="zh-CN" sz="2400" dirty="0">
                <a:solidFill>
                  <a:srgbClr val="000000"/>
                </a:solidFill>
                <a:cs typeface="Times New Roman" panose="02020603050405020304" pitchFamily="18" charset="0"/>
                <a:sym typeface="Symbol" panose="05050102010706020507" pitchFamily="18" charset="2"/>
              </a:rPr>
              <a:t>(</a:t>
            </a:r>
            <a:r>
              <a:rPr kumimoji="1" lang="en-US" altLang="zh-CN" sz="2400" dirty="0">
                <a:solidFill>
                  <a:srgbClr val="FF0000"/>
                </a:solidFill>
                <a:cs typeface="Times New Roman" panose="02020603050405020304" pitchFamily="18" charset="0"/>
                <a:sym typeface="Symbol" panose="05050102010706020507" pitchFamily="18" charset="2"/>
              </a:rPr>
              <a:t>Tail</a:t>
            </a:r>
            <a:r>
              <a:rPr kumimoji="1" lang="en-US" altLang="zh-CN" sz="2400" dirty="0">
                <a:solidFill>
                  <a:srgbClr val="000000"/>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a:t>
            </a:r>
            <a:r>
              <a:rPr kumimoji="1" lang="en-US" altLang="zh-CN" sz="2400" dirty="0">
                <a:solidFill>
                  <a:srgbClr val="000000"/>
                </a:solidFill>
                <a:cs typeface="Times New Roman" panose="02020603050405020304" pitchFamily="18" charset="0"/>
                <a:sym typeface="Symbol" panose="05050102010706020507" pitchFamily="18" charset="2"/>
              </a:rPr>
              <a:t>w</a:t>
            </a:r>
            <a:r>
              <a:rPr kumimoji="1" lang="zh-CN" altLang="en-US" sz="2400" dirty="0">
                <a:solidFill>
                  <a:srgbClr val="000000"/>
                </a:solidFill>
                <a:cs typeface="Times New Roman" panose="02020603050405020304" pitchFamily="18" charset="0"/>
                <a:sym typeface="Symbol" panose="05050102010706020507" pitchFamily="18" charset="2"/>
              </a:rPr>
              <a:t>为弧头</a:t>
            </a:r>
            <a:r>
              <a:rPr kumimoji="1" lang="en-US" altLang="zh-CN" sz="2400" dirty="0">
                <a:solidFill>
                  <a:srgbClr val="000000"/>
                </a:solidFill>
                <a:cs typeface="Times New Roman" panose="02020603050405020304" pitchFamily="18" charset="0"/>
                <a:sym typeface="Symbol" panose="05050102010706020507" pitchFamily="18" charset="2"/>
              </a:rPr>
              <a:t>(</a:t>
            </a:r>
            <a:r>
              <a:rPr kumimoji="1" lang="en-US" altLang="zh-CN" sz="2400" dirty="0">
                <a:solidFill>
                  <a:srgbClr val="FF0000"/>
                </a:solidFill>
                <a:cs typeface="Times New Roman" panose="02020603050405020304" pitchFamily="18" charset="0"/>
                <a:sym typeface="Symbol" panose="05050102010706020507" pitchFamily="18" charset="2"/>
              </a:rPr>
              <a:t>Head</a:t>
            </a:r>
            <a:r>
              <a:rPr kumimoji="1" lang="en-US" altLang="zh-CN" sz="2400" dirty="0">
                <a:solidFill>
                  <a:srgbClr val="000000"/>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。此时的图称为</a:t>
            </a:r>
            <a:r>
              <a:rPr kumimoji="1" lang="en-US" altLang="zh-CN" sz="2400" dirty="0">
                <a:solidFill>
                  <a:srgbClr val="FF0000"/>
                </a:solidFill>
                <a:cs typeface="Times New Roman" panose="02020603050405020304" pitchFamily="18" charset="0"/>
              </a:rPr>
              <a:t>Directed graph</a:t>
            </a:r>
            <a:r>
              <a:rPr kumimoji="1" lang="en-US" altLang="zh-CN" sz="2400" dirty="0">
                <a:solidFill>
                  <a:srgbClr val="000000"/>
                </a:solidFill>
                <a:cs typeface="Times New Roman" panose="02020603050405020304" pitchFamily="18" charset="0"/>
              </a:rPr>
              <a:t> (</a:t>
            </a:r>
            <a:r>
              <a:rPr kumimoji="1" lang="zh-CN" altLang="en-US" sz="2400" dirty="0">
                <a:solidFill>
                  <a:srgbClr val="000000"/>
                </a:solidFill>
                <a:cs typeface="Times New Roman" panose="02020603050405020304" pitchFamily="18" charset="0"/>
                <a:sym typeface="Symbol" panose="05050102010706020507" pitchFamily="18" charset="2"/>
              </a:rPr>
              <a:t>有向图</a:t>
            </a:r>
            <a:r>
              <a:rPr kumimoji="1" lang="en-US" altLang="zh-CN" sz="2400" dirty="0">
                <a:solidFill>
                  <a:srgbClr val="000000"/>
                </a:solidFill>
                <a:cs typeface="Times New Roman" panose="02020603050405020304" pitchFamily="18" charset="0"/>
                <a:sym typeface="Symbol" panose="05050102010706020507" pitchFamily="18" charset="2"/>
              </a:rPr>
              <a:t>)</a:t>
            </a:r>
            <a:r>
              <a:rPr kumimoji="1" lang="zh-CN" altLang="en-US" sz="2400" dirty="0">
                <a:solidFill>
                  <a:srgbClr val="000000"/>
                </a:solidFill>
                <a:cs typeface="Times New Roman" panose="02020603050405020304" pitchFamily="18" charset="0"/>
                <a:sym typeface="Symbol" panose="05050102010706020507" pitchFamily="18" charset="2"/>
              </a:rPr>
              <a:t>。</a:t>
            </a:r>
            <a:endParaRPr kumimoji="1" lang="zh-CN" altLang="en-US" sz="2400" dirty="0">
              <a:solidFill>
                <a:srgbClr val="000000"/>
              </a:solidFill>
              <a:cs typeface="Times New Roman" panose="02020603050405020304" pitchFamily="18" charset="0"/>
              <a:sym typeface="Symbol" panose="05050102010706020507" pitchFamily="18" charset="2"/>
            </a:endParaRPr>
          </a:p>
          <a:p>
            <a:pPr>
              <a:lnSpc>
                <a:spcPct val="120000"/>
              </a:lnSpc>
            </a:pPr>
            <a:endParaRPr kumimoji="1" lang="zh-CN" altLang="en-US" sz="2400" dirty="0">
              <a:solidFill>
                <a:srgbClr val="000000"/>
              </a:solidFill>
              <a:cs typeface="Times New Roman" panose="02020603050405020304" pitchFamily="18" charset="0"/>
            </a:endParaRPr>
          </a:p>
          <a:p>
            <a:pPr>
              <a:lnSpc>
                <a:spcPct val="120000"/>
              </a:lnSpc>
            </a:pPr>
            <a:r>
              <a:rPr kumimoji="1" lang="en-US" altLang="zh-CN" sz="2400" dirty="0">
                <a:solidFill>
                  <a:srgbClr val="FF0000"/>
                </a:solidFill>
                <a:cs typeface="Times New Roman" panose="02020603050405020304" pitchFamily="18" charset="0"/>
              </a:rPr>
              <a:t>Undirected graph</a:t>
            </a:r>
            <a:r>
              <a:rPr kumimoji="1" lang="en-US" altLang="zh-CN" sz="2400" dirty="0">
                <a:solidFill>
                  <a:srgbClr val="000000"/>
                </a:solidFill>
                <a:cs typeface="Times New Roman" panose="02020603050405020304" pitchFamily="18" charset="0"/>
              </a:rPr>
              <a:t> (</a:t>
            </a:r>
            <a:r>
              <a:rPr kumimoji="1" lang="zh-CN" altLang="en-US" sz="2400" dirty="0">
                <a:solidFill>
                  <a:srgbClr val="000000"/>
                </a:solidFill>
                <a:cs typeface="Times New Roman" panose="02020603050405020304" pitchFamily="18" charset="0"/>
              </a:rPr>
              <a:t>无向图</a:t>
            </a:r>
            <a:r>
              <a:rPr kumimoji="1" lang="en-US" altLang="zh-CN" sz="2400" dirty="0">
                <a:solidFill>
                  <a:srgbClr val="000000"/>
                </a:solidFill>
                <a:cs typeface="Times New Roman" panose="02020603050405020304" pitchFamily="18" charset="0"/>
              </a:rPr>
              <a:t>)</a:t>
            </a:r>
            <a:r>
              <a:rPr kumimoji="1" lang="zh-CN" altLang="en-US" sz="2400" dirty="0">
                <a:solidFill>
                  <a:srgbClr val="000000"/>
                </a:solidFill>
                <a:cs typeface="Times New Roman" panose="02020603050405020304" pitchFamily="18" charset="0"/>
              </a:rPr>
              <a:t>：若</a:t>
            </a:r>
            <a:r>
              <a:rPr kumimoji="1" lang="en-US" altLang="zh-CN" sz="2400" dirty="0">
                <a:solidFill>
                  <a:srgbClr val="000000"/>
                </a:solidFill>
                <a:cs typeface="Times New Roman" panose="02020603050405020304" pitchFamily="18" charset="0"/>
              </a:rPr>
              <a:t>&lt;v, w&gt; </a:t>
            </a:r>
            <a:r>
              <a:rPr kumimoji="1" lang="en-US" altLang="zh-CN" sz="2400" dirty="0">
                <a:solidFill>
                  <a:srgbClr val="000000"/>
                </a:solidFill>
                <a:cs typeface="Times New Roman" panose="02020603050405020304" pitchFamily="18" charset="0"/>
                <a:sym typeface="Symbol" panose="05050102010706020507" pitchFamily="18" charset="2"/>
              </a:rPr>
              <a:t>VR</a:t>
            </a:r>
            <a:r>
              <a:rPr kumimoji="1" lang="zh-CN" altLang="en-US" sz="2400" dirty="0">
                <a:solidFill>
                  <a:srgbClr val="000000"/>
                </a:solidFill>
                <a:cs typeface="Times New Roman" panose="02020603050405020304" pitchFamily="18" charset="0"/>
                <a:sym typeface="Symbol" panose="05050102010706020507" pitchFamily="18" charset="2"/>
              </a:rPr>
              <a:t>必能推导出</a:t>
            </a:r>
            <a:r>
              <a:rPr kumimoji="1" lang="en-US" altLang="zh-CN" sz="2400" dirty="0">
                <a:solidFill>
                  <a:srgbClr val="000000"/>
                </a:solidFill>
                <a:cs typeface="Times New Roman" panose="02020603050405020304" pitchFamily="18" charset="0"/>
                <a:sym typeface="Symbol" panose="05050102010706020507" pitchFamily="18" charset="2"/>
              </a:rPr>
              <a:t>&lt;w, v&gt; VR</a:t>
            </a:r>
            <a:r>
              <a:rPr kumimoji="1" lang="zh-CN" altLang="en-US" sz="2400" dirty="0">
                <a:solidFill>
                  <a:srgbClr val="000000"/>
                </a:solidFill>
                <a:cs typeface="Times New Roman" panose="02020603050405020304" pitchFamily="18" charset="0"/>
                <a:sym typeface="Symbol" panose="05050102010706020507" pitchFamily="18" charset="2"/>
              </a:rPr>
              <a:t>，即</a:t>
            </a:r>
            <a:r>
              <a:rPr kumimoji="1" lang="en-US" altLang="zh-CN" sz="2400" dirty="0">
                <a:solidFill>
                  <a:srgbClr val="000000"/>
                </a:solidFill>
                <a:cs typeface="Times New Roman" panose="02020603050405020304" pitchFamily="18" charset="0"/>
                <a:sym typeface="Symbol" panose="05050102010706020507" pitchFamily="18" charset="2"/>
              </a:rPr>
              <a:t>VR</a:t>
            </a:r>
            <a:r>
              <a:rPr kumimoji="1" lang="zh-CN" altLang="en-US" sz="2400" dirty="0">
                <a:solidFill>
                  <a:srgbClr val="000000"/>
                </a:solidFill>
                <a:cs typeface="Times New Roman" panose="02020603050405020304" pitchFamily="18" charset="0"/>
                <a:sym typeface="Symbol" panose="05050102010706020507" pitchFamily="18" charset="2"/>
              </a:rPr>
              <a:t>是对称的，则用无序对</a:t>
            </a:r>
            <a:r>
              <a:rPr kumimoji="1" lang="en-US" altLang="zh-CN" sz="2400" dirty="0">
                <a:solidFill>
                  <a:srgbClr val="FF0000"/>
                </a:solidFill>
                <a:cs typeface="Times New Roman" panose="02020603050405020304" pitchFamily="18" charset="0"/>
                <a:sym typeface="Symbol" panose="05050102010706020507" pitchFamily="18" charset="2"/>
              </a:rPr>
              <a:t>(v, w)</a:t>
            </a:r>
            <a:r>
              <a:rPr kumimoji="1" lang="zh-CN" altLang="en-US" sz="2400" dirty="0">
                <a:solidFill>
                  <a:srgbClr val="000000"/>
                </a:solidFill>
                <a:cs typeface="Times New Roman" panose="02020603050405020304" pitchFamily="18" charset="0"/>
                <a:sym typeface="Symbol" panose="05050102010706020507" pitchFamily="18" charset="2"/>
              </a:rPr>
              <a:t>代替有序对，表示</a:t>
            </a:r>
            <a:r>
              <a:rPr kumimoji="1" lang="en-US" altLang="zh-CN" sz="2400" dirty="0">
                <a:solidFill>
                  <a:srgbClr val="000000"/>
                </a:solidFill>
                <a:cs typeface="Times New Roman" panose="02020603050405020304" pitchFamily="18" charset="0"/>
                <a:sym typeface="Symbol" panose="05050102010706020507" pitchFamily="18" charset="2"/>
              </a:rPr>
              <a:t>v</a:t>
            </a:r>
            <a:r>
              <a:rPr kumimoji="1" lang="zh-CN" altLang="en-US" sz="2400" dirty="0">
                <a:solidFill>
                  <a:srgbClr val="000000"/>
                </a:solidFill>
                <a:cs typeface="Times New Roman" panose="02020603050405020304" pitchFamily="18" charset="0"/>
                <a:sym typeface="Symbol" panose="05050102010706020507" pitchFamily="18" charset="2"/>
              </a:rPr>
              <a:t>和</a:t>
            </a:r>
            <a:r>
              <a:rPr kumimoji="1" lang="en-US" altLang="zh-CN" sz="2400" dirty="0">
                <a:solidFill>
                  <a:srgbClr val="000000"/>
                </a:solidFill>
                <a:cs typeface="Times New Roman" panose="02020603050405020304" pitchFamily="18" charset="0"/>
                <a:sym typeface="Symbol" panose="05050102010706020507" pitchFamily="18" charset="2"/>
              </a:rPr>
              <a:t>w</a:t>
            </a:r>
            <a:r>
              <a:rPr kumimoji="1" lang="zh-CN" altLang="en-US" sz="2400" dirty="0">
                <a:solidFill>
                  <a:srgbClr val="000000"/>
                </a:solidFill>
                <a:cs typeface="Times New Roman" panose="02020603050405020304" pitchFamily="18" charset="0"/>
                <a:sym typeface="Symbol" panose="05050102010706020507" pitchFamily="18" charset="2"/>
              </a:rPr>
              <a:t>之间的一条</a:t>
            </a:r>
            <a:r>
              <a:rPr kumimoji="1" lang="zh-CN" altLang="en-US" sz="2400" dirty="0">
                <a:solidFill>
                  <a:srgbClr val="FF0000"/>
                </a:solidFill>
                <a:cs typeface="Times New Roman" panose="02020603050405020304" pitchFamily="18" charset="0"/>
                <a:sym typeface="Symbol" panose="05050102010706020507" pitchFamily="18" charset="2"/>
              </a:rPr>
              <a:t>边</a:t>
            </a:r>
            <a:r>
              <a:rPr kumimoji="1" lang="en-US" altLang="zh-CN" sz="2400" dirty="0">
                <a:solidFill>
                  <a:srgbClr val="FF0000"/>
                </a:solidFill>
                <a:cs typeface="Times New Roman" panose="02020603050405020304" pitchFamily="18" charset="0"/>
                <a:sym typeface="Symbol" panose="05050102010706020507" pitchFamily="18" charset="2"/>
              </a:rPr>
              <a:t>(Edge)</a:t>
            </a:r>
            <a:r>
              <a:rPr kumimoji="1" lang="zh-CN" altLang="en-US" sz="2400" dirty="0">
                <a:solidFill>
                  <a:srgbClr val="000000"/>
                </a:solidFill>
                <a:cs typeface="Times New Roman" panose="02020603050405020304" pitchFamily="18" charset="0"/>
                <a:sym typeface="Symbol" panose="05050102010706020507" pitchFamily="18" charset="2"/>
              </a:rPr>
              <a:t>。此时的图称为无向图。</a:t>
            </a:r>
            <a:endParaRPr kumimoji="1" lang="zh-CN" altLang="en-US" sz="2400" dirty="0">
              <a:solidFill>
                <a:srgbClr val="000000"/>
              </a:solidFill>
              <a:cs typeface="Times New Roman" panose="02020603050405020304" pitchFamily="18" charset="0"/>
              <a:sym typeface="Symbol" panose="05050102010706020507" pitchFamily="18" charset="2"/>
            </a:endParaRPr>
          </a:p>
        </p:txBody>
      </p:sp>
      <p:sp>
        <p:nvSpPr>
          <p:cNvPr id="3076" name="Rectangle 4"/>
          <p:cNvSpPr>
            <a:spLocks noGrp="1" noChangeArrowheads="1"/>
          </p:cNvSpPr>
          <p:nvPr>
            <p:ph type="title" idx="4294967295"/>
          </p:nvPr>
        </p:nvSpPr>
        <p:spPr/>
        <p:txBody>
          <a:bodyPr/>
          <a:lstStyle/>
          <a:p>
            <a:pPr algn="l"/>
            <a:r>
              <a:rPr lang="en-US" altLang="zh-CN" sz="3600">
                <a:solidFill>
                  <a:schemeClr val="accent1"/>
                </a:solidFill>
              </a:rPr>
              <a:t>7.1 Definition and notations of graph</a:t>
            </a:r>
            <a:endParaRPr lang="en-US" altLang="zh-CN" sz="360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5">
                                            <p:txEl>
                                              <p:pRg st="2" end="2"/>
                                            </p:txEl>
                                          </p:spTgt>
                                        </p:tgtEl>
                                        <p:attrNameLst>
                                          <p:attrName>style.visibility</p:attrName>
                                        </p:attrNameLst>
                                      </p:cBhvr>
                                      <p:to>
                                        <p:strVal val="visible"/>
                                      </p:to>
                                    </p:set>
                                    <p:animEffect transition="in" filter="wipe(left)">
                                      <p:cBhvr>
                                        <p:cTn id="7" dur="500"/>
                                        <p:tgtEl>
                                          <p:spTgt spid="307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75">
                                            <p:txEl>
                                              <p:pRg st="3" end="3"/>
                                            </p:txEl>
                                          </p:spTgt>
                                        </p:tgtEl>
                                        <p:attrNameLst>
                                          <p:attrName>style.visibility</p:attrName>
                                        </p:attrNameLst>
                                      </p:cBhvr>
                                      <p:to>
                                        <p:strVal val="visible"/>
                                      </p:to>
                                    </p:set>
                                    <p:animEffect transition="in" filter="wipe(left)">
                                      <p:cBhvr>
                                        <p:cTn id="12" dur="500"/>
                                        <p:tgtEl>
                                          <p:spTgt spid="307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75">
                                            <p:txEl>
                                              <p:pRg st="5" end="5"/>
                                            </p:txEl>
                                          </p:spTgt>
                                        </p:tgtEl>
                                        <p:attrNameLst>
                                          <p:attrName>style.visibility</p:attrName>
                                        </p:attrNameLst>
                                      </p:cBhvr>
                                      <p:to>
                                        <p:strVal val="visible"/>
                                      </p:to>
                                    </p:set>
                                    <p:animEffect transition="in" filter="wipe(left)">
                                      <p:cBhvr>
                                        <p:cTn id="17" dur="500"/>
                                        <p:tgtEl>
                                          <p:spTgt spid="30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0" name="Rectangle 34"/>
          <p:cNvSpPr>
            <a:spLocks noChangeArrowheads="1"/>
          </p:cNvSpPr>
          <p:nvPr/>
        </p:nvSpPr>
        <p:spPr bwMode="auto">
          <a:xfrm>
            <a:off x="505460" y="1296035"/>
            <a:ext cx="3147060" cy="317690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wrap="square">
            <a:noAutofit/>
          </a:bodyPr>
          <a:lstStyle/>
          <a:p>
            <a:pPr>
              <a:lnSpc>
                <a:spcPct val="150000"/>
              </a:lnSpc>
            </a:pPr>
            <a:r>
              <a:rPr kumimoji="1" lang="zh-CN" altLang="en-US" sz="2400">
                <a:solidFill>
                  <a:schemeClr val="accent1"/>
                </a:solidFill>
                <a:cs typeface="Times New Roman" panose="02020603050405020304" pitchFamily="18" charset="0"/>
                <a:sym typeface="Symbol" panose="05050102010706020507" pitchFamily="18" charset="2"/>
              </a:rPr>
              <a:t>因此，图由</a:t>
            </a:r>
            <a:endParaRPr kumimoji="1" lang="zh-CN" altLang="en-US" sz="2400">
              <a:solidFill>
                <a:schemeClr val="accent1"/>
              </a:solidFill>
              <a:cs typeface="Times New Roman" panose="02020603050405020304" pitchFamily="18" charset="0"/>
              <a:sym typeface="Symbol" panose="05050102010706020507" pitchFamily="18" charset="2"/>
            </a:endParaRPr>
          </a:p>
          <a:p>
            <a:pPr>
              <a:lnSpc>
                <a:spcPct val="150000"/>
              </a:lnSpc>
            </a:pPr>
            <a:r>
              <a:rPr kumimoji="1" lang="zh-CN" altLang="en-US" sz="2400">
                <a:solidFill>
                  <a:schemeClr val="accent1"/>
                </a:solidFill>
                <a:cs typeface="Times New Roman" panose="02020603050405020304" pitchFamily="18" charset="0"/>
                <a:sym typeface="Symbol" panose="05050102010706020507" pitchFamily="18" charset="2"/>
              </a:rPr>
              <a:t>顶点的有穷非空集合</a:t>
            </a:r>
            <a:r>
              <a:rPr kumimoji="1" lang="en-US" altLang="zh-CN" sz="2400">
                <a:solidFill>
                  <a:srgbClr val="FF0000"/>
                </a:solidFill>
                <a:cs typeface="Times New Roman" panose="02020603050405020304" pitchFamily="18" charset="0"/>
                <a:sym typeface="Symbol" panose="05050102010706020507" pitchFamily="18" charset="2"/>
              </a:rPr>
              <a:t>V</a:t>
            </a:r>
            <a:endParaRPr kumimoji="1" lang="en-US" altLang="zh-CN" sz="2400">
              <a:solidFill>
                <a:schemeClr val="accent1"/>
              </a:solidFill>
              <a:cs typeface="Times New Roman" panose="02020603050405020304" pitchFamily="18" charset="0"/>
              <a:sym typeface="Symbol" panose="05050102010706020507" pitchFamily="18" charset="2"/>
            </a:endParaRPr>
          </a:p>
          <a:p>
            <a:pPr>
              <a:lnSpc>
                <a:spcPct val="150000"/>
              </a:lnSpc>
            </a:pPr>
            <a:r>
              <a:rPr kumimoji="1" lang="zh-CN" altLang="en-US" sz="2400">
                <a:solidFill>
                  <a:schemeClr val="accent1"/>
                </a:solidFill>
                <a:cs typeface="Times New Roman" panose="02020603050405020304" pitchFamily="18" charset="0"/>
                <a:sym typeface="Symbol" panose="05050102010706020507" pitchFamily="18" charset="2"/>
              </a:rPr>
              <a:t>顶点的偶对</a:t>
            </a:r>
            <a:r>
              <a:rPr kumimoji="1" lang="en-US" altLang="zh-CN" sz="2400">
                <a:solidFill>
                  <a:schemeClr val="accent1"/>
                </a:solidFill>
                <a:cs typeface="Times New Roman" panose="02020603050405020304" pitchFamily="18" charset="0"/>
                <a:sym typeface="Symbol" panose="05050102010706020507" pitchFamily="18" charset="2"/>
              </a:rPr>
              <a:t>(</a:t>
            </a:r>
            <a:r>
              <a:rPr kumimoji="1" lang="zh-CN" altLang="en-US" sz="2400">
                <a:solidFill>
                  <a:schemeClr val="accent1"/>
                </a:solidFill>
                <a:cs typeface="Times New Roman" panose="02020603050405020304" pitchFamily="18" charset="0"/>
                <a:sym typeface="Symbol" panose="05050102010706020507" pitchFamily="18" charset="2"/>
              </a:rPr>
              <a:t>边</a:t>
            </a:r>
            <a:r>
              <a:rPr kumimoji="1" lang="en-US" altLang="zh-CN" sz="2400">
                <a:solidFill>
                  <a:schemeClr val="accent1"/>
                </a:solidFill>
                <a:cs typeface="Times New Roman" panose="02020603050405020304" pitchFamily="18" charset="0"/>
                <a:sym typeface="Symbol" panose="05050102010706020507" pitchFamily="18" charset="2"/>
              </a:rPr>
              <a:t>)</a:t>
            </a:r>
            <a:r>
              <a:rPr kumimoji="1" lang="zh-CN" altLang="en-US" sz="2400">
                <a:solidFill>
                  <a:schemeClr val="accent1"/>
                </a:solidFill>
                <a:cs typeface="Times New Roman" panose="02020603050405020304" pitchFamily="18" charset="0"/>
                <a:sym typeface="Symbol" panose="05050102010706020507" pitchFamily="18" charset="2"/>
              </a:rPr>
              <a:t>集合</a:t>
            </a:r>
            <a:r>
              <a:rPr kumimoji="1" lang="en-US" altLang="zh-CN" sz="2400">
                <a:solidFill>
                  <a:srgbClr val="FF0000"/>
                </a:solidFill>
                <a:cs typeface="Times New Roman" panose="02020603050405020304" pitchFamily="18" charset="0"/>
                <a:sym typeface="Symbol" panose="05050102010706020507" pitchFamily="18" charset="2"/>
              </a:rPr>
              <a:t>E</a:t>
            </a:r>
            <a:endParaRPr kumimoji="1" lang="zh-CN" altLang="en-US" sz="2400">
              <a:solidFill>
                <a:schemeClr val="accent1"/>
              </a:solidFill>
              <a:cs typeface="Times New Roman" panose="02020603050405020304" pitchFamily="18" charset="0"/>
              <a:sym typeface="Symbol" panose="05050102010706020507" pitchFamily="18" charset="2"/>
            </a:endParaRPr>
          </a:p>
          <a:p>
            <a:pPr>
              <a:lnSpc>
                <a:spcPct val="150000"/>
              </a:lnSpc>
            </a:pPr>
            <a:r>
              <a:rPr kumimoji="1" lang="zh-CN" altLang="en-US" sz="2400">
                <a:solidFill>
                  <a:schemeClr val="accent1"/>
                </a:solidFill>
                <a:cs typeface="Times New Roman" panose="02020603050405020304" pitchFamily="18" charset="0"/>
                <a:sym typeface="Symbol" panose="05050102010706020507" pitchFamily="18" charset="2"/>
              </a:rPr>
              <a:t>组成，记为</a:t>
            </a:r>
            <a:r>
              <a:rPr kumimoji="1" lang="en-US" altLang="zh-CN" sz="2400">
                <a:solidFill>
                  <a:srgbClr val="FF0000"/>
                </a:solidFill>
                <a:cs typeface="Times New Roman" panose="02020603050405020304" pitchFamily="18" charset="0"/>
                <a:sym typeface="Symbol" panose="05050102010706020507" pitchFamily="18" charset="2"/>
              </a:rPr>
              <a:t>G=(V, E)</a:t>
            </a:r>
            <a:r>
              <a:rPr kumimoji="1" lang="zh-CN" altLang="en-US" sz="2400">
                <a:solidFill>
                  <a:schemeClr val="accent1"/>
                </a:solidFill>
                <a:cs typeface="Times New Roman" panose="02020603050405020304" pitchFamily="18" charset="0"/>
                <a:sym typeface="Symbol" panose="05050102010706020507" pitchFamily="18" charset="2"/>
              </a:rPr>
              <a:t>。</a:t>
            </a:r>
            <a:endParaRPr kumimoji="1" lang="zh-CN" altLang="en-US" sz="2400">
              <a:solidFill>
                <a:schemeClr val="accent1"/>
              </a:solidFill>
              <a:cs typeface="Times New Roman" panose="02020603050405020304" pitchFamily="18" charset="0"/>
              <a:sym typeface="Symbol" panose="05050102010706020507" pitchFamily="18" charset="2"/>
            </a:endParaRPr>
          </a:p>
        </p:txBody>
      </p:sp>
      <p:sp>
        <p:nvSpPr>
          <p:cNvPr id="3" name="文本框 2"/>
          <p:cNvSpPr txBox="1"/>
          <p:nvPr/>
        </p:nvSpPr>
        <p:spPr>
          <a:xfrm>
            <a:off x="4251325" y="177165"/>
            <a:ext cx="7280275" cy="6536690"/>
          </a:xfrm>
          <a:prstGeom prst="rect">
            <a:avLst/>
          </a:prstGeom>
          <a:noFill/>
        </p:spPr>
        <p:txBody>
          <a:bodyPr wrap="square" rtlCol="0">
            <a:noAutofit/>
          </a:bodyPr>
          <a:p>
            <a:pPr>
              <a:lnSpc>
                <a:spcPct val="110000"/>
              </a:lnSpc>
            </a:pPr>
            <a:r>
              <a:rPr lang="en-US" altLang="zh-CN"/>
              <a:t>ADT Graph {</a:t>
            </a:r>
            <a:endParaRPr lang="en-US" altLang="zh-CN"/>
          </a:p>
          <a:p>
            <a:pPr indent="457200">
              <a:lnSpc>
                <a:spcPct val="110000"/>
              </a:lnSpc>
            </a:pPr>
            <a:r>
              <a:rPr lang="zh-CN" altLang="en-US"/>
              <a:t>数据对象</a:t>
            </a:r>
            <a:r>
              <a:rPr lang="en-US" altLang="zh-CN"/>
              <a:t>V </a:t>
            </a:r>
            <a:r>
              <a:rPr lang="zh-CN" altLang="en-US"/>
              <a:t>：</a:t>
            </a:r>
            <a:r>
              <a:rPr lang="en-US" altLang="zh-CN"/>
              <a:t> V</a:t>
            </a:r>
            <a:r>
              <a:rPr lang="zh-CN" altLang="en-US"/>
              <a:t>是具有相同特性的数据元素的集合，成为顶点集。</a:t>
            </a:r>
            <a:endParaRPr lang="zh-CN" altLang="en-US"/>
          </a:p>
          <a:p>
            <a:pPr indent="457200">
              <a:lnSpc>
                <a:spcPct val="110000"/>
              </a:lnSpc>
            </a:pPr>
            <a:r>
              <a:rPr lang="zh-CN" altLang="en-US"/>
              <a:t>数据关系</a:t>
            </a:r>
            <a:r>
              <a:rPr lang="en-US" altLang="zh-CN"/>
              <a:t>R </a:t>
            </a:r>
            <a:r>
              <a:rPr lang="zh-CN" altLang="en-US"/>
              <a:t>：</a:t>
            </a:r>
            <a:endParaRPr lang="zh-CN" altLang="en-US"/>
          </a:p>
          <a:p>
            <a:pPr marL="457200" lvl="1" indent="457200">
              <a:lnSpc>
                <a:spcPct val="110000"/>
              </a:lnSpc>
            </a:pPr>
            <a:r>
              <a:rPr lang="en-US" altLang="zh-CN"/>
              <a:t>R = {VR}</a:t>
            </a:r>
            <a:endParaRPr lang="en-US" altLang="zh-CN"/>
          </a:p>
          <a:p>
            <a:pPr marL="457200" lvl="1" indent="457200">
              <a:lnSpc>
                <a:spcPct val="110000"/>
              </a:lnSpc>
            </a:pPr>
            <a:r>
              <a:rPr lang="en-US" altLang="zh-CN"/>
              <a:t>VR = {&lt;v, w&gt; | v, w </a:t>
            </a:r>
            <a:r>
              <a:rPr lang="en-US" altLang="zh-CN">
                <a:latin typeface="微软雅黑" panose="020B0503020204020204" charset="-122"/>
                <a:ea typeface="微软雅黑" panose="020B0503020204020204" charset="-122"/>
              </a:rPr>
              <a:t>∈</a:t>
            </a:r>
            <a:r>
              <a:rPr lang="en-US" altLang="zh-CN"/>
              <a:t>V </a:t>
            </a:r>
            <a:r>
              <a:rPr lang="zh-CN" altLang="en-US"/>
              <a:t>且</a:t>
            </a:r>
            <a:r>
              <a:rPr lang="en-US" altLang="zh-CN"/>
              <a:t>P(v, w), &lt;v, w&gt;</a:t>
            </a:r>
            <a:r>
              <a:rPr lang="zh-CN" altLang="en-US"/>
              <a:t>表示从</a:t>
            </a:r>
            <a:r>
              <a:rPr lang="en-US" altLang="zh-CN"/>
              <a:t>v</a:t>
            </a:r>
            <a:r>
              <a:rPr lang="zh-CN" altLang="en-US"/>
              <a:t>到</a:t>
            </a:r>
            <a:r>
              <a:rPr lang="en-US" altLang="zh-CN"/>
              <a:t>w</a:t>
            </a:r>
            <a:r>
              <a:rPr lang="zh-CN" altLang="en-US"/>
              <a:t>的弧，</a:t>
            </a:r>
            <a:endParaRPr lang="zh-CN" altLang="en-US"/>
          </a:p>
          <a:p>
            <a:pPr marL="1828800" lvl="4" indent="457200">
              <a:lnSpc>
                <a:spcPct val="110000"/>
              </a:lnSpc>
            </a:pPr>
            <a:r>
              <a:rPr lang="zh-CN" altLang="en-US"/>
              <a:t>谓词</a:t>
            </a:r>
            <a:r>
              <a:rPr lang="en-US" altLang="zh-CN"/>
              <a:t>P(v, w)</a:t>
            </a:r>
            <a:r>
              <a:rPr lang="zh-CN" altLang="en-US"/>
              <a:t>定义了弧</a:t>
            </a:r>
            <a:r>
              <a:rPr lang="en-US" altLang="zh-CN"/>
              <a:t>&lt;v, w&gt;</a:t>
            </a:r>
            <a:r>
              <a:rPr lang="zh-CN" altLang="en-US"/>
              <a:t>的意义或信息</a:t>
            </a:r>
            <a:r>
              <a:rPr lang="en-US" altLang="zh-CN"/>
              <a:t>    }</a:t>
            </a:r>
            <a:endParaRPr lang="en-US" altLang="zh-CN"/>
          </a:p>
          <a:p>
            <a:pPr marL="0" lvl="0" indent="457200">
              <a:lnSpc>
                <a:spcPct val="110000"/>
              </a:lnSpc>
              <a:buNone/>
            </a:pPr>
            <a:r>
              <a:rPr lang="zh-CN" altLang="en-US">
                <a:solidFill>
                  <a:schemeClr val="tx1"/>
                </a:solidFill>
              </a:rPr>
              <a:t>基本操作</a:t>
            </a:r>
            <a:r>
              <a:rPr lang="en-US" altLang="zh-CN">
                <a:solidFill>
                  <a:schemeClr val="tx1"/>
                </a:solidFill>
              </a:rPr>
              <a:t>P </a:t>
            </a:r>
            <a:r>
              <a:rPr lang="zh-CN" altLang="en-US">
                <a:solidFill>
                  <a:schemeClr val="tx1"/>
                </a:solidFill>
              </a:rPr>
              <a:t>：</a:t>
            </a:r>
            <a:endParaRPr lang="zh-CN" altLang="en-US">
              <a:solidFill>
                <a:schemeClr val="tx1"/>
              </a:solidFill>
            </a:endParaRPr>
          </a:p>
          <a:p>
            <a:pPr marL="457200" lvl="1" indent="457200">
              <a:lnSpc>
                <a:spcPct val="110000"/>
              </a:lnSpc>
              <a:buNone/>
            </a:pPr>
            <a:r>
              <a:rPr lang="en-US" altLang="zh-CN">
                <a:solidFill>
                  <a:schemeClr val="tx1"/>
                </a:solidFill>
              </a:rPr>
              <a:t>CreateGraph(&amp;G, V, VR);</a:t>
            </a:r>
            <a:endParaRPr lang="en-US" altLang="zh-CN">
              <a:solidFill>
                <a:schemeClr val="tx1"/>
              </a:solidFill>
            </a:endParaRPr>
          </a:p>
          <a:p>
            <a:pPr marL="457200" lvl="1" indent="457200">
              <a:lnSpc>
                <a:spcPct val="110000"/>
              </a:lnSpc>
              <a:buNone/>
            </a:pPr>
            <a:r>
              <a:rPr lang="en-US" altLang="zh-CN">
                <a:solidFill>
                  <a:schemeClr val="tx1"/>
                </a:solidFill>
              </a:rPr>
              <a:t>DestroyGraph(&amp;G);</a:t>
            </a:r>
            <a:endParaRPr lang="en-US" altLang="zh-CN">
              <a:solidFill>
                <a:schemeClr val="tx1"/>
              </a:solidFill>
            </a:endParaRPr>
          </a:p>
          <a:p>
            <a:pPr marL="457200" lvl="1" indent="457200">
              <a:lnSpc>
                <a:spcPct val="110000"/>
              </a:lnSpc>
              <a:buNone/>
            </a:pPr>
            <a:r>
              <a:rPr lang="en-US" altLang="zh-CN">
                <a:solidFill>
                  <a:schemeClr val="tx1"/>
                </a:solidFill>
              </a:rPr>
              <a:t>LocateVex(G, v);</a:t>
            </a:r>
            <a:endParaRPr lang="en-US" altLang="zh-CN">
              <a:solidFill>
                <a:schemeClr val="tx1"/>
              </a:solidFill>
            </a:endParaRPr>
          </a:p>
          <a:p>
            <a:pPr marL="457200" lvl="1" indent="457200">
              <a:lnSpc>
                <a:spcPct val="110000"/>
              </a:lnSpc>
              <a:buNone/>
            </a:pPr>
            <a:r>
              <a:rPr lang="en-US" altLang="zh-CN">
                <a:solidFill>
                  <a:schemeClr val="tx1"/>
                </a:solidFill>
              </a:rPr>
              <a:t>GetVex(G, v);</a:t>
            </a:r>
            <a:endParaRPr lang="en-US" altLang="zh-CN">
              <a:solidFill>
                <a:schemeClr val="tx1"/>
              </a:solidFill>
            </a:endParaRPr>
          </a:p>
          <a:p>
            <a:pPr marL="457200" lvl="1" indent="457200">
              <a:lnSpc>
                <a:spcPct val="110000"/>
              </a:lnSpc>
              <a:buNone/>
            </a:pPr>
            <a:r>
              <a:rPr lang="en-US" altLang="zh-CN">
                <a:solidFill>
                  <a:schemeClr val="tx1"/>
                </a:solidFill>
              </a:rPr>
              <a:t>PutVex(&amp;G, v, value);</a:t>
            </a:r>
            <a:endParaRPr lang="en-US" altLang="zh-CN">
              <a:solidFill>
                <a:schemeClr val="tx1"/>
              </a:solidFill>
            </a:endParaRPr>
          </a:p>
          <a:p>
            <a:pPr marL="457200" lvl="1" indent="457200">
              <a:lnSpc>
                <a:spcPct val="110000"/>
              </a:lnSpc>
              <a:buNone/>
            </a:pPr>
            <a:r>
              <a:rPr lang="en-US" altLang="zh-CN">
                <a:solidFill>
                  <a:schemeClr val="tx1"/>
                </a:solidFill>
              </a:rPr>
              <a:t>FirstAdjVex(G, v);</a:t>
            </a:r>
            <a:endParaRPr lang="en-US" altLang="zh-CN">
              <a:solidFill>
                <a:schemeClr val="tx1"/>
              </a:solidFill>
            </a:endParaRPr>
          </a:p>
          <a:p>
            <a:pPr marL="457200" lvl="1" indent="457200">
              <a:lnSpc>
                <a:spcPct val="110000"/>
              </a:lnSpc>
              <a:buNone/>
            </a:pPr>
            <a:r>
              <a:rPr lang="en-US" altLang="zh-CN">
                <a:solidFill>
                  <a:schemeClr val="tx1"/>
                </a:solidFill>
              </a:rPr>
              <a:t>NextAdjVex(G, v, w);</a:t>
            </a:r>
            <a:endParaRPr lang="en-US" altLang="zh-CN">
              <a:solidFill>
                <a:schemeClr val="tx1"/>
              </a:solidFill>
            </a:endParaRPr>
          </a:p>
          <a:p>
            <a:pPr marL="457200" lvl="1" indent="457200">
              <a:lnSpc>
                <a:spcPct val="110000"/>
              </a:lnSpc>
              <a:buNone/>
            </a:pPr>
            <a:r>
              <a:rPr lang="en-US" altLang="zh-CN">
                <a:solidFill>
                  <a:schemeClr val="tx1"/>
                </a:solidFill>
              </a:rPr>
              <a:t>InsertVex(&amp;G, v);</a:t>
            </a:r>
            <a:endParaRPr lang="en-US" altLang="zh-CN">
              <a:solidFill>
                <a:schemeClr val="tx1"/>
              </a:solidFill>
            </a:endParaRPr>
          </a:p>
          <a:p>
            <a:pPr marL="457200" lvl="1" indent="457200">
              <a:lnSpc>
                <a:spcPct val="110000"/>
              </a:lnSpc>
              <a:buNone/>
            </a:pPr>
            <a:r>
              <a:rPr lang="en-US" altLang="zh-CN">
                <a:solidFill>
                  <a:schemeClr val="tx1"/>
                </a:solidFill>
              </a:rPr>
              <a:t>DeleteVex(&amp;G, v);</a:t>
            </a:r>
            <a:endParaRPr lang="en-US" altLang="zh-CN">
              <a:solidFill>
                <a:schemeClr val="tx1"/>
              </a:solidFill>
            </a:endParaRPr>
          </a:p>
          <a:p>
            <a:pPr marL="457200" lvl="1" indent="457200">
              <a:lnSpc>
                <a:spcPct val="110000"/>
              </a:lnSpc>
              <a:buNone/>
            </a:pPr>
            <a:r>
              <a:rPr lang="en-US" altLang="zh-CN">
                <a:solidFill>
                  <a:schemeClr val="tx1"/>
                </a:solidFill>
              </a:rPr>
              <a:t>InsertArc(&amp;G, v, w);</a:t>
            </a:r>
            <a:endParaRPr lang="en-US" altLang="zh-CN">
              <a:solidFill>
                <a:schemeClr val="tx1"/>
              </a:solidFill>
            </a:endParaRPr>
          </a:p>
          <a:p>
            <a:pPr marL="457200" lvl="1" indent="457200">
              <a:lnSpc>
                <a:spcPct val="110000"/>
              </a:lnSpc>
              <a:buNone/>
            </a:pPr>
            <a:r>
              <a:rPr lang="en-US" altLang="zh-CN">
                <a:solidFill>
                  <a:schemeClr val="tx1"/>
                </a:solidFill>
              </a:rPr>
              <a:t>DeleteArc(&amp;G, v, w);</a:t>
            </a:r>
            <a:endParaRPr lang="en-US" altLang="zh-CN">
              <a:solidFill>
                <a:schemeClr val="tx1"/>
              </a:solidFill>
            </a:endParaRPr>
          </a:p>
          <a:p>
            <a:pPr marL="457200" lvl="1" indent="457200">
              <a:lnSpc>
                <a:spcPct val="110000"/>
              </a:lnSpc>
              <a:buNone/>
            </a:pPr>
            <a:r>
              <a:rPr lang="en-US" altLang="zh-CN">
                <a:solidFill>
                  <a:schemeClr val="tx1"/>
                </a:solidFill>
              </a:rPr>
              <a:t>DFSTraverse(G, Visit());</a:t>
            </a:r>
            <a:endParaRPr lang="en-US" altLang="zh-CN">
              <a:solidFill>
                <a:schemeClr val="tx1"/>
              </a:solidFill>
            </a:endParaRPr>
          </a:p>
          <a:p>
            <a:pPr marL="457200" lvl="1" indent="457200">
              <a:lnSpc>
                <a:spcPct val="110000"/>
              </a:lnSpc>
              <a:buNone/>
            </a:pPr>
            <a:r>
              <a:rPr lang="en-US" altLang="zh-CN">
                <a:solidFill>
                  <a:schemeClr val="tx1"/>
                </a:solidFill>
              </a:rPr>
              <a:t>BFSTraverse(G, Visit());</a:t>
            </a:r>
            <a:endParaRPr lang="en-US" altLang="zh-CN">
              <a:solidFill>
                <a:schemeClr val="tx1"/>
              </a:solidFill>
            </a:endParaRPr>
          </a:p>
          <a:p>
            <a:pPr marL="0" lvl="0" indent="457200">
              <a:lnSpc>
                <a:spcPct val="110000"/>
              </a:lnSpc>
              <a:buNone/>
            </a:pPr>
            <a:r>
              <a:rPr lang="en-US" altLang="zh-CN">
                <a:solidFill>
                  <a:schemeClr val="tx1"/>
                </a:solidFill>
              </a:rPr>
              <a:t>} ADT Graph</a:t>
            </a:r>
            <a:endParaRPr lang="en-US" altLang="zh-CN">
              <a:solidFill>
                <a:schemeClr val="tx1"/>
              </a:solidFill>
            </a:endParaRPr>
          </a:p>
        </p:txBody>
      </p:sp>
      <p:sp>
        <p:nvSpPr>
          <p:cNvPr id="5" name="Rectangle 23"/>
          <p:cNvSpPr>
            <a:spLocks noChangeArrowheads="1"/>
          </p:cNvSpPr>
          <p:nvPr>
            <p:custDataLst>
              <p:tags r:id="rId1"/>
            </p:custDataLst>
          </p:nvPr>
        </p:nvSpPr>
        <p:spPr bwMode="auto">
          <a:xfrm>
            <a:off x="5233670" y="3866515"/>
            <a:ext cx="2174240" cy="26797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solidFill>
                <a:schemeClr val="dk1"/>
              </a:solidFill>
            </a:endParaRPr>
          </a:p>
        </p:txBody>
      </p:sp>
      <p:sp>
        <p:nvSpPr>
          <p:cNvPr id="6" name="Rectangle 24"/>
          <p:cNvSpPr>
            <a:spLocks noChangeArrowheads="1"/>
          </p:cNvSpPr>
          <p:nvPr>
            <p:custDataLst>
              <p:tags r:id="rId2"/>
            </p:custDataLst>
          </p:nvPr>
        </p:nvSpPr>
        <p:spPr bwMode="auto">
          <a:xfrm>
            <a:off x="5233670" y="4186555"/>
            <a:ext cx="2173605" cy="28575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solidFill>
                <a:schemeClr val="dk1"/>
              </a:solidFill>
            </a:endParaRPr>
          </a:p>
        </p:txBody>
      </p:sp>
      <p:sp>
        <p:nvSpPr>
          <p:cNvPr id="7" name="TextBox 1"/>
          <p:cNvSpPr txBox="1"/>
          <p:nvPr>
            <p:custDataLst>
              <p:tags r:id="rId3"/>
            </p:custDataLst>
          </p:nvPr>
        </p:nvSpPr>
        <p:spPr>
          <a:xfrm>
            <a:off x="8031480" y="3097530"/>
            <a:ext cx="3860165" cy="645160"/>
          </a:xfrm>
          <a:prstGeom prst="rect">
            <a:avLst/>
          </a:prstGeom>
        </p:spPr>
        <p:style>
          <a:lnRef idx="2">
            <a:schemeClr val="accent1"/>
          </a:lnRef>
          <a:fillRef idx="0">
            <a:srgbClr val="FFFFFF"/>
          </a:fillRef>
          <a:effectRef idx="0">
            <a:srgbClr val="FFFFFF"/>
          </a:effectRef>
          <a:fontRef idx="minor">
            <a:schemeClr val="dk1"/>
          </a:fontRef>
        </p:style>
        <p:txBody>
          <a:bodyPr wrap="square" rtlCol="0">
            <a:spAutoFit/>
          </a:bodyPr>
          <a:p>
            <a:r>
              <a:rPr lang="zh-CN" altLang="en-US" dirty="0">
                <a:solidFill>
                  <a:schemeClr val="tx1"/>
                </a:solidFill>
              </a:rPr>
              <a:t>返回</a:t>
            </a:r>
            <a:r>
              <a:rPr lang="en-US" altLang="zh-CN" dirty="0">
                <a:solidFill>
                  <a:schemeClr val="tx1"/>
                </a:solidFill>
              </a:rPr>
              <a:t>v</a:t>
            </a:r>
            <a:r>
              <a:rPr lang="zh-CN" altLang="en-US" dirty="0">
                <a:solidFill>
                  <a:schemeClr val="tx1"/>
                </a:solidFill>
              </a:rPr>
              <a:t>的第一个邻接顶点，若顶点在</a:t>
            </a:r>
            <a:r>
              <a:rPr lang="en-US" altLang="zh-CN" dirty="0">
                <a:solidFill>
                  <a:schemeClr val="tx1"/>
                </a:solidFill>
              </a:rPr>
              <a:t>G</a:t>
            </a:r>
            <a:r>
              <a:rPr lang="zh-CN" altLang="en-US" dirty="0">
                <a:solidFill>
                  <a:schemeClr val="tx1"/>
                </a:solidFill>
              </a:rPr>
              <a:t>中没有邻接顶点，则返回“空”</a:t>
            </a:r>
            <a:endParaRPr lang="zh-CN" altLang="en-US" dirty="0">
              <a:solidFill>
                <a:schemeClr val="tx1"/>
              </a:solidFill>
            </a:endParaRPr>
          </a:p>
        </p:txBody>
      </p:sp>
      <p:cxnSp>
        <p:nvCxnSpPr>
          <p:cNvPr id="8" name="直接箭头连接符 7"/>
          <p:cNvCxnSpPr/>
          <p:nvPr>
            <p:custDataLst>
              <p:tags r:id="rId4"/>
            </p:custDataLst>
          </p:nvPr>
        </p:nvCxnSpPr>
        <p:spPr>
          <a:xfrm flipH="1">
            <a:off x="7423467" y="3650933"/>
            <a:ext cx="599281" cy="302443"/>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sp>
        <p:nvSpPr>
          <p:cNvPr id="9" name="TextBox 26"/>
          <p:cNvSpPr txBox="1"/>
          <p:nvPr>
            <p:custDataLst>
              <p:tags r:id="rId5"/>
            </p:custDataLst>
          </p:nvPr>
        </p:nvSpPr>
        <p:spPr>
          <a:xfrm>
            <a:off x="8034020" y="3983990"/>
            <a:ext cx="3844925" cy="922020"/>
          </a:xfrm>
          <a:prstGeom prst="rect">
            <a:avLst/>
          </a:prstGeom>
        </p:spPr>
        <p:style>
          <a:lnRef idx="2">
            <a:schemeClr val="accent1"/>
          </a:lnRef>
          <a:fillRef idx="0">
            <a:srgbClr val="FFFFFF"/>
          </a:fillRef>
          <a:effectRef idx="0">
            <a:srgbClr val="FFFFFF"/>
          </a:effectRef>
          <a:fontRef idx="minor">
            <a:schemeClr val="dk1"/>
          </a:fontRef>
        </p:style>
        <p:txBody>
          <a:bodyPr wrap="square" rtlCol="0">
            <a:spAutoFit/>
          </a:bodyPr>
          <a:p>
            <a:r>
              <a:rPr lang="zh-CN" altLang="en-US" dirty="0">
                <a:solidFill>
                  <a:schemeClr val="tx1"/>
                </a:solidFill>
              </a:rPr>
              <a:t>返回</a:t>
            </a:r>
            <a:r>
              <a:rPr lang="en-US" altLang="zh-CN" dirty="0">
                <a:solidFill>
                  <a:schemeClr val="tx1"/>
                </a:solidFill>
              </a:rPr>
              <a:t>v</a:t>
            </a:r>
            <a:r>
              <a:rPr lang="zh-CN" altLang="en-US" dirty="0">
                <a:solidFill>
                  <a:schemeClr val="tx1"/>
                </a:solidFill>
              </a:rPr>
              <a:t>的（相对于</a:t>
            </a:r>
            <a:r>
              <a:rPr lang="en-US" altLang="zh-CN" dirty="0">
                <a:solidFill>
                  <a:schemeClr val="tx1"/>
                </a:solidFill>
              </a:rPr>
              <a:t>w</a:t>
            </a:r>
            <a:r>
              <a:rPr lang="zh-CN" altLang="en-US" dirty="0">
                <a:solidFill>
                  <a:schemeClr val="tx1"/>
                </a:solidFill>
              </a:rPr>
              <a:t>的）下一个邻接顶点，若</a:t>
            </a:r>
            <a:r>
              <a:rPr lang="en-US" altLang="zh-CN" dirty="0">
                <a:solidFill>
                  <a:schemeClr val="tx1"/>
                </a:solidFill>
              </a:rPr>
              <a:t>w</a:t>
            </a:r>
            <a:r>
              <a:rPr lang="zh-CN" altLang="en-US" dirty="0">
                <a:solidFill>
                  <a:schemeClr val="tx1"/>
                </a:solidFill>
              </a:rPr>
              <a:t>是</a:t>
            </a:r>
            <a:r>
              <a:rPr lang="en-US" altLang="zh-CN" dirty="0">
                <a:solidFill>
                  <a:schemeClr val="tx1"/>
                </a:solidFill>
              </a:rPr>
              <a:t>v</a:t>
            </a:r>
            <a:r>
              <a:rPr lang="zh-CN" altLang="en-US" dirty="0">
                <a:solidFill>
                  <a:schemeClr val="tx1"/>
                </a:solidFill>
              </a:rPr>
              <a:t>的最后一个邻接顶点，则返回“空”</a:t>
            </a:r>
            <a:endParaRPr lang="zh-CN" altLang="en-US" dirty="0">
              <a:solidFill>
                <a:schemeClr val="tx1"/>
              </a:solidFill>
            </a:endParaRPr>
          </a:p>
        </p:txBody>
      </p:sp>
      <p:cxnSp>
        <p:nvCxnSpPr>
          <p:cNvPr id="10" name="直接箭头连接符 9"/>
          <p:cNvCxnSpPr/>
          <p:nvPr>
            <p:custDataLst>
              <p:tags r:id="rId6"/>
            </p:custDataLst>
          </p:nvPr>
        </p:nvCxnSpPr>
        <p:spPr>
          <a:xfrm flipH="1">
            <a:off x="7421186" y="4052119"/>
            <a:ext cx="599281" cy="302443"/>
          </a:xfrm>
          <a:prstGeom prst="straightConnector1">
            <a:avLst/>
          </a:prstGeom>
          <a:ln>
            <a:tailEnd type="arrow" w="med" len="med"/>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Text Box 2"/>
          <p:cNvSpPr txBox="1">
            <a:spLocks noChangeArrowheads="1"/>
          </p:cNvSpPr>
          <p:nvPr>
            <p:custDataLst>
              <p:tags r:id="rId1"/>
            </p:custDataLst>
          </p:nvPr>
        </p:nvSpPr>
        <p:spPr bwMode="auto">
          <a:xfrm>
            <a:off x="1288415" y="765175"/>
            <a:ext cx="5529580"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40000"/>
              </a:lnSpc>
            </a:pPr>
            <a:r>
              <a:rPr kumimoji="1" lang="zh-CN" altLang="en-US" sz="2400" dirty="0">
                <a:solidFill>
                  <a:schemeClr val="dk1"/>
                </a:solidFill>
                <a:cs typeface="Times New Roman" panose="02020603050405020304" pitchFamily="18" charset="0"/>
              </a:rPr>
              <a:t>二元组</a:t>
            </a:r>
            <a:r>
              <a:rPr kumimoji="1" lang="en-US" altLang="zh-CN" sz="2400" dirty="0">
                <a:solidFill>
                  <a:schemeClr val="dk1"/>
                </a:solidFill>
                <a:cs typeface="Times New Roman" panose="02020603050405020304" pitchFamily="18" charset="0"/>
              </a:rPr>
              <a:t>G=(V, A)</a:t>
            </a:r>
            <a:r>
              <a:rPr kumimoji="1" lang="zh-CN" altLang="en-US" sz="2400" dirty="0">
                <a:solidFill>
                  <a:schemeClr val="dk1"/>
                </a:solidFill>
                <a:cs typeface="Times New Roman" panose="02020603050405020304" pitchFamily="18" charset="0"/>
              </a:rPr>
              <a:t>表示有向图，其中</a:t>
            </a:r>
            <a:endParaRPr kumimoji="1" lang="zh-CN" altLang="en-US" sz="2400" dirty="0">
              <a:solidFill>
                <a:schemeClr val="dk1"/>
              </a:solidFill>
              <a:cs typeface="Times New Roman" panose="02020603050405020304" pitchFamily="18" charset="0"/>
            </a:endParaRPr>
          </a:p>
          <a:p>
            <a:pPr>
              <a:lnSpc>
                <a:spcPct val="140000"/>
              </a:lnSpc>
            </a:pPr>
            <a:r>
              <a:rPr kumimoji="1" lang="en-US" altLang="zh-CN" sz="2400" dirty="0">
                <a:solidFill>
                  <a:schemeClr val="dk1"/>
                </a:solidFill>
                <a:cs typeface="Times New Roman" panose="02020603050405020304" pitchFamily="18" charset="0"/>
              </a:rPr>
              <a:t>V</a:t>
            </a:r>
            <a:r>
              <a:rPr kumimoji="1" lang="zh-CN" altLang="en-US" sz="2400" dirty="0">
                <a:solidFill>
                  <a:schemeClr val="dk1"/>
                </a:solidFill>
                <a:cs typeface="Times New Roman" panose="02020603050405020304" pitchFamily="18" charset="0"/>
              </a:rPr>
              <a:t>＝</a:t>
            </a:r>
            <a:r>
              <a:rPr kumimoji="1" lang="en-US" altLang="zh-CN" sz="2400" dirty="0">
                <a:solidFill>
                  <a:schemeClr val="dk1"/>
                </a:solidFill>
                <a:cs typeface="Times New Roman" panose="02020603050405020304" pitchFamily="18" charset="0"/>
              </a:rPr>
              <a:t>{v</a:t>
            </a:r>
            <a:r>
              <a:rPr kumimoji="1" lang="en-US" altLang="zh-CN" sz="2400" baseline="-25000" dirty="0">
                <a:solidFill>
                  <a:schemeClr val="dk1"/>
                </a:solidFill>
                <a:cs typeface="Times New Roman" panose="02020603050405020304" pitchFamily="18" charset="0"/>
              </a:rPr>
              <a:t>1</a:t>
            </a:r>
            <a:r>
              <a:rPr kumimoji="1" lang="en-US" altLang="zh-CN" sz="2400" dirty="0">
                <a:solidFill>
                  <a:schemeClr val="dk1"/>
                </a:solidFill>
                <a:cs typeface="Times New Roman" panose="02020603050405020304" pitchFamily="18" charset="0"/>
              </a:rPr>
              <a:t>, v</a:t>
            </a:r>
            <a:r>
              <a:rPr kumimoji="1" lang="en-US" altLang="zh-CN" sz="2400" baseline="-25000" dirty="0">
                <a:solidFill>
                  <a:schemeClr val="dk1"/>
                </a:solidFill>
                <a:cs typeface="Times New Roman" panose="02020603050405020304" pitchFamily="18" charset="0"/>
              </a:rPr>
              <a:t>2</a:t>
            </a:r>
            <a:r>
              <a:rPr kumimoji="1" lang="en-US" altLang="zh-CN" sz="2400" dirty="0">
                <a:solidFill>
                  <a:schemeClr val="dk1"/>
                </a:solidFill>
                <a:cs typeface="Times New Roman" panose="02020603050405020304" pitchFamily="18" charset="0"/>
              </a:rPr>
              <a:t>, …, </a:t>
            </a:r>
            <a:r>
              <a:rPr kumimoji="1" lang="en-US" altLang="zh-CN" sz="2400" dirty="0" err="1">
                <a:solidFill>
                  <a:schemeClr val="dk1"/>
                </a:solidFill>
                <a:cs typeface="Times New Roman" panose="02020603050405020304" pitchFamily="18" charset="0"/>
              </a:rPr>
              <a:t>v</a:t>
            </a:r>
            <a:r>
              <a:rPr kumimoji="1" lang="en-US" altLang="zh-CN" sz="2400" baseline="-25000" dirty="0" err="1">
                <a:solidFill>
                  <a:schemeClr val="dk1"/>
                </a:solidFill>
                <a:cs typeface="Times New Roman" panose="02020603050405020304" pitchFamily="18" charset="0"/>
              </a:rPr>
              <a:t>n</a:t>
            </a:r>
            <a:r>
              <a:rPr kumimoji="1" lang="en-US" altLang="zh-CN" sz="2400" dirty="0">
                <a:solidFill>
                  <a:schemeClr val="dk1"/>
                </a:solidFill>
                <a:cs typeface="Times New Roman" panose="02020603050405020304" pitchFamily="18" charset="0"/>
              </a:rPr>
              <a:t>}</a:t>
            </a:r>
            <a:r>
              <a:rPr kumimoji="1" lang="zh-CN" altLang="en-US" sz="2400" dirty="0">
                <a:solidFill>
                  <a:schemeClr val="dk1"/>
                </a:solidFill>
                <a:cs typeface="Times New Roman" panose="02020603050405020304" pitchFamily="18" charset="0"/>
              </a:rPr>
              <a:t>，</a:t>
            </a:r>
            <a:endParaRPr kumimoji="1" lang="zh-CN" altLang="en-US" sz="2400" dirty="0">
              <a:solidFill>
                <a:schemeClr val="dk1"/>
              </a:solidFill>
              <a:cs typeface="Times New Roman" panose="02020603050405020304" pitchFamily="18" charset="0"/>
            </a:endParaRPr>
          </a:p>
          <a:p>
            <a:pPr>
              <a:lnSpc>
                <a:spcPct val="140000"/>
              </a:lnSpc>
            </a:pPr>
            <a:r>
              <a:rPr kumimoji="1" lang="en-US" altLang="zh-CN" sz="2400" dirty="0">
                <a:solidFill>
                  <a:schemeClr val="dk1"/>
                </a:solidFill>
                <a:cs typeface="Times New Roman" panose="02020603050405020304" pitchFamily="18" charset="0"/>
              </a:rPr>
              <a:t>A</a:t>
            </a:r>
            <a:r>
              <a:rPr kumimoji="1" lang="zh-CN" altLang="en-US" sz="2400" dirty="0">
                <a:solidFill>
                  <a:schemeClr val="dk1"/>
                </a:solidFill>
                <a:cs typeface="Times New Roman" panose="02020603050405020304" pitchFamily="18" charset="0"/>
              </a:rPr>
              <a:t>＝</a:t>
            </a:r>
            <a:r>
              <a:rPr kumimoji="1" lang="en-US" altLang="zh-CN" sz="2400" dirty="0">
                <a:solidFill>
                  <a:schemeClr val="dk1"/>
                </a:solidFill>
                <a:cs typeface="Times New Roman" panose="02020603050405020304" pitchFamily="18" charset="0"/>
              </a:rPr>
              <a:t>{&lt;v</a:t>
            </a:r>
            <a:r>
              <a:rPr kumimoji="1" lang="en-US" altLang="zh-CN" sz="2400" baseline="-25000" dirty="0">
                <a:solidFill>
                  <a:schemeClr val="dk1"/>
                </a:solidFill>
                <a:cs typeface="Times New Roman" panose="02020603050405020304" pitchFamily="18" charset="0"/>
              </a:rPr>
              <a:t>1</a:t>
            </a:r>
            <a:r>
              <a:rPr kumimoji="1" lang="en-US" altLang="zh-CN" sz="2400" dirty="0">
                <a:solidFill>
                  <a:schemeClr val="dk1"/>
                </a:solidFill>
                <a:cs typeface="Times New Roman" panose="02020603050405020304" pitchFamily="18" charset="0"/>
              </a:rPr>
              <a:t>,v</a:t>
            </a:r>
            <a:r>
              <a:rPr kumimoji="1" lang="en-US" altLang="zh-CN" sz="2400" baseline="-25000" dirty="0">
                <a:solidFill>
                  <a:schemeClr val="dk1"/>
                </a:solidFill>
                <a:cs typeface="Times New Roman" panose="02020603050405020304" pitchFamily="18" charset="0"/>
              </a:rPr>
              <a:t>2</a:t>
            </a:r>
            <a:r>
              <a:rPr kumimoji="1" lang="en-US" altLang="zh-CN" sz="2400" dirty="0">
                <a:solidFill>
                  <a:schemeClr val="dk1"/>
                </a:solidFill>
                <a:cs typeface="Times New Roman" panose="02020603050405020304" pitchFamily="18" charset="0"/>
              </a:rPr>
              <a:t>&gt;, &lt;v</a:t>
            </a:r>
            <a:r>
              <a:rPr kumimoji="1" lang="en-US" altLang="zh-CN" sz="2400" baseline="-25000" dirty="0">
                <a:solidFill>
                  <a:schemeClr val="dk1"/>
                </a:solidFill>
                <a:cs typeface="Times New Roman" panose="02020603050405020304" pitchFamily="18" charset="0"/>
              </a:rPr>
              <a:t>1</a:t>
            </a:r>
            <a:r>
              <a:rPr kumimoji="1" lang="en-US" altLang="zh-CN" sz="2400" dirty="0">
                <a:solidFill>
                  <a:schemeClr val="dk1"/>
                </a:solidFill>
                <a:cs typeface="Times New Roman" panose="02020603050405020304" pitchFamily="18" charset="0"/>
              </a:rPr>
              <a:t>,v</a:t>
            </a:r>
            <a:r>
              <a:rPr kumimoji="1" lang="en-US" altLang="zh-CN" sz="2400" baseline="-25000" dirty="0">
                <a:solidFill>
                  <a:schemeClr val="dk1"/>
                </a:solidFill>
                <a:cs typeface="Times New Roman" panose="02020603050405020304" pitchFamily="18" charset="0"/>
              </a:rPr>
              <a:t>3</a:t>
            </a:r>
            <a:r>
              <a:rPr kumimoji="1" lang="en-US" altLang="zh-CN" sz="2400" dirty="0">
                <a:solidFill>
                  <a:schemeClr val="dk1"/>
                </a:solidFill>
                <a:cs typeface="Times New Roman" panose="02020603050405020304" pitchFamily="18" charset="0"/>
              </a:rPr>
              <a:t>&gt;, …&lt;v</a:t>
            </a:r>
            <a:r>
              <a:rPr kumimoji="1" lang="en-US" altLang="zh-CN" sz="2400" baseline="-25000" dirty="0">
                <a:solidFill>
                  <a:schemeClr val="dk1"/>
                </a:solidFill>
                <a:cs typeface="Times New Roman" panose="02020603050405020304" pitchFamily="18" charset="0"/>
              </a:rPr>
              <a:t>n-1</a:t>
            </a:r>
            <a:r>
              <a:rPr kumimoji="1" lang="en-US" altLang="zh-CN" sz="2400" dirty="0">
                <a:solidFill>
                  <a:schemeClr val="dk1"/>
                </a:solidFill>
                <a:cs typeface="Times New Roman" panose="02020603050405020304" pitchFamily="18" charset="0"/>
              </a:rPr>
              <a:t>v</a:t>
            </a:r>
            <a:r>
              <a:rPr kumimoji="1" lang="en-US" altLang="zh-CN" sz="2400" baseline="-25000" dirty="0">
                <a:solidFill>
                  <a:schemeClr val="dk1"/>
                </a:solidFill>
                <a:cs typeface="Times New Roman" panose="02020603050405020304" pitchFamily="18" charset="0"/>
              </a:rPr>
              <a:t>n</a:t>
            </a:r>
            <a:r>
              <a:rPr kumimoji="1" lang="en-US" altLang="zh-CN" sz="2400" dirty="0">
                <a:solidFill>
                  <a:schemeClr val="dk1"/>
                </a:solidFill>
                <a:cs typeface="Times New Roman" panose="02020603050405020304" pitchFamily="18" charset="0"/>
              </a:rPr>
              <a:t>&gt;}</a:t>
            </a:r>
            <a:endParaRPr kumimoji="1" lang="en-US" altLang="zh-CN" sz="2400" dirty="0">
              <a:solidFill>
                <a:schemeClr val="dk1"/>
              </a:solidFill>
              <a:cs typeface="Times New Roman" panose="02020603050405020304" pitchFamily="18" charset="0"/>
            </a:endParaRPr>
          </a:p>
        </p:txBody>
      </p:sp>
      <p:sp>
        <p:nvSpPr>
          <p:cNvPr id="265219" name="Text Box 3"/>
          <p:cNvSpPr txBox="1">
            <a:spLocks noChangeArrowheads="1"/>
          </p:cNvSpPr>
          <p:nvPr>
            <p:custDataLst>
              <p:tags r:id="rId2"/>
            </p:custDataLst>
          </p:nvPr>
        </p:nvSpPr>
        <p:spPr bwMode="auto">
          <a:xfrm>
            <a:off x="1289050" y="4664710"/>
            <a:ext cx="9892665" cy="1578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30000"/>
              </a:lnSpc>
            </a:pPr>
            <a:r>
              <a:rPr kumimoji="1" lang="en-US" altLang="zh-CN" sz="2400" dirty="0">
                <a:solidFill>
                  <a:schemeClr val="dk1"/>
                </a:solidFill>
                <a:latin typeface="+mj-lt"/>
                <a:cs typeface="Times New Roman" panose="02020603050405020304" pitchFamily="18" charset="0"/>
              </a:rPr>
              <a:t>        </a:t>
            </a:r>
            <a:r>
              <a:rPr kumimoji="1" lang="zh-CN" altLang="en-US" sz="2400" dirty="0">
                <a:solidFill>
                  <a:schemeClr val="dk1"/>
                </a:solidFill>
                <a:latin typeface="+mj-lt"/>
                <a:cs typeface="Times New Roman" panose="02020603050405020304" pitchFamily="18" charset="0"/>
              </a:rPr>
              <a:t>在以后的讨论中，我们</a:t>
            </a:r>
            <a:r>
              <a:rPr kumimoji="1" lang="zh-CN" altLang="en-US" sz="2400" dirty="0">
                <a:solidFill>
                  <a:srgbClr val="FF0000"/>
                </a:solidFill>
                <a:latin typeface="+mj-lt"/>
                <a:cs typeface="Times New Roman" panose="02020603050405020304" pitchFamily="18" charset="0"/>
              </a:rPr>
              <a:t>不考虑顶点到其自身的弧或边</a:t>
            </a:r>
            <a:r>
              <a:rPr kumimoji="1" lang="zh-CN" altLang="en-US" sz="2400" dirty="0">
                <a:solidFill>
                  <a:schemeClr val="dk1"/>
                </a:solidFill>
                <a:latin typeface="+mj-lt"/>
                <a:cs typeface="Times New Roman" panose="02020603050405020304" pitchFamily="18" charset="0"/>
              </a:rPr>
              <a:t>，那么对于有</a:t>
            </a:r>
            <a:r>
              <a:rPr kumimoji="1" lang="en-US" altLang="zh-CN" sz="2400" dirty="0">
                <a:solidFill>
                  <a:schemeClr val="dk1"/>
                </a:solidFill>
                <a:latin typeface="+mj-lt"/>
                <a:cs typeface="Times New Roman" panose="02020603050405020304" pitchFamily="18" charset="0"/>
              </a:rPr>
              <a:t>n</a:t>
            </a:r>
            <a:r>
              <a:rPr kumimoji="1" lang="zh-CN" altLang="en-US" sz="2400" dirty="0">
                <a:solidFill>
                  <a:schemeClr val="dk1"/>
                </a:solidFill>
                <a:latin typeface="+mj-lt"/>
                <a:cs typeface="Times New Roman" panose="02020603050405020304" pitchFamily="18" charset="0"/>
              </a:rPr>
              <a:t>个顶点的无向图，边的最大数目为</a:t>
            </a:r>
            <a:r>
              <a:rPr kumimoji="1" lang="en-US" altLang="zh-CN" sz="2400" b="1" dirty="0">
                <a:solidFill>
                  <a:srgbClr val="FF0000"/>
                </a:solidFill>
                <a:latin typeface="+mj-lt"/>
                <a:cs typeface="Times New Roman" panose="02020603050405020304" pitchFamily="18" charset="0"/>
              </a:rPr>
              <a:t>n(n-1)/2</a:t>
            </a:r>
            <a:r>
              <a:rPr kumimoji="1" lang="zh-CN" altLang="en-US" sz="2400" dirty="0">
                <a:solidFill>
                  <a:schemeClr val="dk1"/>
                </a:solidFill>
                <a:latin typeface="+mj-lt"/>
                <a:cs typeface="Times New Roman" panose="02020603050405020304" pitchFamily="18" charset="0"/>
              </a:rPr>
              <a:t>；对于</a:t>
            </a:r>
            <a:r>
              <a:rPr kumimoji="1" lang="en-US" altLang="zh-CN" sz="2400" dirty="0">
                <a:solidFill>
                  <a:schemeClr val="dk1"/>
                </a:solidFill>
                <a:latin typeface="+mj-lt"/>
                <a:cs typeface="Times New Roman" panose="02020603050405020304" pitchFamily="18" charset="0"/>
              </a:rPr>
              <a:t>n</a:t>
            </a:r>
            <a:r>
              <a:rPr kumimoji="1" lang="zh-CN" altLang="en-US" sz="2400" dirty="0">
                <a:solidFill>
                  <a:schemeClr val="dk1"/>
                </a:solidFill>
                <a:latin typeface="+mj-lt"/>
                <a:cs typeface="Times New Roman" panose="02020603050405020304" pitchFamily="18" charset="0"/>
              </a:rPr>
              <a:t>个顶点的有向图，弧的最大数目为</a:t>
            </a:r>
            <a:r>
              <a:rPr kumimoji="1" lang="en-US" altLang="zh-CN" sz="2400" b="1" dirty="0">
                <a:solidFill>
                  <a:srgbClr val="FF0000"/>
                </a:solidFill>
                <a:latin typeface="+mj-lt"/>
                <a:cs typeface="Times New Roman" panose="02020603050405020304" pitchFamily="18" charset="0"/>
              </a:rPr>
              <a:t>n(n-1)</a:t>
            </a:r>
            <a:r>
              <a:rPr kumimoji="1" lang="zh-CN" altLang="en-US" sz="2400" dirty="0">
                <a:solidFill>
                  <a:schemeClr val="dk1"/>
                </a:solidFill>
                <a:latin typeface="+mj-lt"/>
                <a:cs typeface="Times New Roman" panose="02020603050405020304" pitchFamily="18" charset="0"/>
              </a:rPr>
              <a:t>。由此我们可以得到下面的定义：</a:t>
            </a:r>
            <a:endParaRPr kumimoji="1" lang="zh-CN" altLang="en-US" sz="2400" dirty="0">
              <a:solidFill>
                <a:schemeClr val="dk1"/>
              </a:solidFill>
              <a:latin typeface="+mj-lt"/>
              <a:cs typeface="Times New Roman" panose="02020603050405020304" pitchFamily="18" charset="0"/>
            </a:endParaRPr>
          </a:p>
        </p:txBody>
      </p:sp>
      <p:grpSp>
        <p:nvGrpSpPr>
          <p:cNvPr id="5" name="组合 4"/>
          <p:cNvGrpSpPr/>
          <p:nvPr/>
        </p:nvGrpSpPr>
        <p:grpSpPr>
          <a:xfrm>
            <a:off x="8557091" y="2613675"/>
            <a:ext cx="1406080" cy="2093726"/>
            <a:chOff x="5509726" y="765175"/>
            <a:chExt cx="1406080" cy="2093726"/>
          </a:xfrm>
        </p:grpSpPr>
        <p:grpSp>
          <p:nvGrpSpPr>
            <p:cNvPr id="265231" name="Group 15"/>
            <p:cNvGrpSpPr/>
            <p:nvPr/>
          </p:nvGrpSpPr>
          <p:grpSpPr bwMode="auto">
            <a:xfrm>
              <a:off x="5509726" y="765175"/>
              <a:ext cx="1406080" cy="1444379"/>
              <a:chOff x="2592" y="1968"/>
              <a:chExt cx="1296" cy="1200"/>
            </a:xfrm>
          </p:grpSpPr>
          <p:sp>
            <p:nvSpPr>
              <p:cNvPr id="265232" name="Oval 16"/>
              <p:cNvSpPr>
                <a:spLocks noChangeArrowheads="1"/>
              </p:cNvSpPr>
              <p:nvPr>
                <p:custDataLst>
                  <p:tags r:id="rId3"/>
                </p:custDataLst>
              </p:nvPr>
            </p:nvSpPr>
            <p:spPr bwMode="auto">
              <a:xfrm>
                <a:off x="2592" y="1968"/>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cs typeface="Times New Roman" panose="02020603050405020304" pitchFamily="18" charset="0"/>
                  </a:rPr>
                  <a:t>V</a:t>
                </a:r>
                <a:r>
                  <a:rPr kumimoji="1" lang="en-US" altLang="zh-CN" sz="2000" baseline="-25000">
                    <a:solidFill>
                      <a:schemeClr val="dk1"/>
                    </a:solidFill>
                    <a:cs typeface="Times New Roman" panose="02020603050405020304" pitchFamily="18" charset="0"/>
                  </a:rPr>
                  <a:t>1</a:t>
                </a:r>
                <a:endParaRPr kumimoji="1" lang="en-US" altLang="zh-CN" sz="2000" baseline="-25000">
                  <a:solidFill>
                    <a:schemeClr val="dk1"/>
                  </a:solidFill>
                  <a:cs typeface="Times New Roman" panose="02020603050405020304" pitchFamily="18" charset="0"/>
                </a:endParaRPr>
              </a:p>
            </p:txBody>
          </p:sp>
          <p:sp>
            <p:nvSpPr>
              <p:cNvPr id="265233" name="Oval 17"/>
              <p:cNvSpPr>
                <a:spLocks noChangeArrowheads="1"/>
              </p:cNvSpPr>
              <p:nvPr>
                <p:custDataLst>
                  <p:tags r:id="rId4"/>
                </p:custDataLst>
              </p:nvPr>
            </p:nvSpPr>
            <p:spPr bwMode="auto">
              <a:xfrm>
                <a:off x="3504" y="1968"/>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cs typeface="Times New Roman" panose="02020603050405020304" pitchFamily="18" charset="0"/>
                  </a:rPr>
                  <a:t>V</a:t>
                </a:r>
                <a:r>
                  <a:rPr kumimoji="1" lang="en-US" altLang="zh-CN" sz="2000" baseline="-25000">
                    <a:solidFill>
                      <a:schemeClr val="dk1"/>
                    </a:solidFill>
                    <a:cs typeface="Times New Roman" panose="02020603050405020304" pitchFamily="18" charset="0"/>
                  </a:rPr>
                  <a:t>2</a:t>
                </a:r>
                <a:endParaRPr kumimoji="1" lang="en-US" altLang="zh-CN" sz="2000" baseline="-25000">
                  <a:solidFill>
                    <a:schemeClr val="dk1"/>
                  </a:solidFill>
                  <a:cs typeface="Times New Roman" panose="02020603050405020304" pitchFamily="18" charset="0"/>
                </a:endParaRPr>
              </a:p>
            </p:txBody>
          </p:sp>
          <p:sp>
            <p:nvSpPr>
              <p:cNvPr id="265234" name="Oval 18"/>
              <p:cNvSpPr>
                <a:spLocks noChangeArrowheads="1"/>
              </p:cNvSpPr>
              <p:nvPr>
                <p:custDataLst>
                  <p:tags r:id="rId5"/>
                </p:custDataLst>
              </p:nvPr>
            </p:nvSpPr>
            <p:spPr bwMode="auto">
              <a:xfrm>
                <a:off x="2592" y="2784"/>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cs typeface="Times New Roman" panose="02020603050405020304" pitchFamily="18" charset="0"/>
                  </a:rPr>
                  <a:t>V</a:t>
                </a:r>
                <a:r>
                  <a:rPr kumimoji="1" lang="en-US" altLang="zh-CN" sz="2000" baseline="-25000">
                    <a:solidFill>
                      <a:schemeClr val="dk1"/>
                    </a:solidFill>
                    <a:cs typeface="Times New Roman" panose="02020603050405020304" pitchFamily="18" charset="0"/>
                  </a:rPr>
                  <a:t>4</a:t>
                </a:r>
                <a:endParaRPr kumimoji="1" lang="en-US" altLang="zh-CN" sz="2000" baseline="-25000">
                  <a:solidFill>
                    <a:schemeClr val="dk1"/>
                  </a:solidFill>
                  <a:cs typeface="Times New Roman" panose="02020603050405020304" pitchFamily="18" charset="0"/>
                </a:endParaRPr>
              </a:p>
            </p:txBody>
          </p:sp>
          <p:sp>
            <p:nvSpPr>
              <p:cNvPr id="265235" name="Oval 19"/>
              <p:cNvSpPr>
                <a:spLocks noChangeArrowheads="1"/>
              </p:cNvSpPr>
              <p:nvPr>
                <p:custDataLst>
                  <p:tags r:id="rId6"/>
                </p:custDataLst>
              </p:nvPr>
            </p:nvSpPr>
            <p:spPr bwMode="auto">
              <a:xfrm>
                <a:off x="3504" y="2784"/>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err="1">
                    <a:solidFill>
                      <a:schemeClr val="dk1"/>
                    </a:solidFill>
                    <a:cs typeface="Times New Roman" panose="02020603050405020304" pitchFamily="18" charset="0"/>
                  </a:rPr>
                  <a:t>V</a:t>
                </a:r>
                <a:r>
                  <a:rPr kumimoji="1" lang="en-US" altLang="zh-CN" sz="2000" baseline="-25000" dirty="0" err="1">
                    <a:solidFill>
                      <a:schemeClr val="dk1"/>
                    </a:solidFill>
                    <a:cs typeface="Times New Roman" panose="02020603050405020304" pitchFamily="18" charset="0"/>
                  </a:rPr>
                  <a:t>5</a:t>
                </a:r>
                <a:endParaRPr kumimoji="1" lang="en-US" altLang="zh-CN" sz="2000" baseline="-25000" dirty="0" err="1">
                  <a:solidFill>
                    <a:schemeClr val="dk1"/>
                  </a:solidFill>
                  <a:cs typeface="Times New Roman" panose="02020603050405020304" pitchFamily="18" charset="0"/>
                </a:endParaRPr>
              </a:p>
            </p:txBody>
          </p:sp>
          <p:cxnSp>
            <p:nvCxnSpPr>
              <p:cNvPr id="265236" name="AutoShape 20"/>
              <p:cNvCxnSpPr>
                <a:cxnSpLocks noChangeShapeType="1"/>
                <a:stCxn id="265232" idx="6"/>
                <a:endCxn id="265233" idx="2"/>
              </p:cNvCxnSpPr>
              <p:nvPr>
                <p:custDataLst>
                  <p:tags r:id="rId7"/>
                </p:custDataLst>
              </p:nvPr>
            </p:nvCxnSpPr>
            <p:spPr bwMode="auto">
              <a:xfrm>
                <a:off x="2976" y="2160"/>
                <a:ext cx="528" cy="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7" name="AutoShape 21"/>
              <p:cNvCxnSpPr>
                <a:cxnSpLocks noChangeShapeType="1"/>
                <a:stCxn id="265232" idx="4"/>
                <a:endCxn id="265234" idx="0"/>
              </p:cNvCxnSpPr>
              <p:nvPr>
                <p:custDataLst>
                  <p:tags r:id="rId8"/>
                </p:custDataLst>
              </p:nvPr>
            </p:nvCxnSpPr>
            <p:spPr bwMode="auto">
              <a:xfrm>
                <a:off x="2784" y="2352"/>
                <a:ext cx="0" cy="43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5238" name="Oval 22"/>
              <p:cNvSpPr>
                <a:spLocks noChangeArrowheads="1"/>
              </p:cNvSpPr>
              <p:nvPr>
                <p:custDataLst>
                  <p:tags r:id="rId9"/>
                </p:custDataLst>
              </p:nvPr>
            </p:nvSpPr>
            <p:spPr bwMode="auto">
              <a:xfrm>
                <a:off x="3024" y="235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cs typeface="Times New Roman" panose="02020603050405020304" pitchFamily="18" charset="0"/>
                  </a:rPr>
                  <a:t>V</a:t>
                </a:r>
                <a:r>
                  <a:rPr kumimoji="1" lang="en-US" altLang="zh-CN" sz="2000" baseline="-25000">
                    <a:solidFill>
                      <a:schemeClr val="dk1"/>
                    </a:solidFill>
                    <a:cs typeface="Times New Roman" panose="02020603050405020304" pitchFamily="18" charset="0"/>
                  </a:rPr>
                  <a:t>3</a:t>
                </a:r>
                <a:endParaRPr kumimoji="1" lang="en-US" altLang="zh-CN" sz="2000" baseline="-25000">
                  <a:solidFill>
                    <a:schemeClr val="dk1"/>
                  </a:solidFill>
                  <a:cs typeface="Times New Roman" panose="02020603050405020304" pitchFamily="18" charset="0"/>
                </a:endParaRPr>
              </a:p>
            </p:txBody>
          </p:sp>
          <p:cxnSp>
            <p:nvCxnSpPr>
              <p:cNvPr id="265239" name="AutoShape 23"/>
              <p:cNvCxnSpPr>
                <a:cxnSpLocks noChangeShapeType="1"/>
                <a:stCxn id="265233" idx="4"/>
                <a:endCxn id="265235" idx="0"/>
              </p:cNvCxnSpPr>
              <p:nvPr>
                <p:custDataLst>
                  <p:tags r:id="rId10"/>
                </p:custDataLst>
              </p:nvPr>
            </p:nvCxnSpPr>
            <p:spPr bwMode="auto">
              <a:xfrm>
                <a:off x="3696" y="2352"/>
                <a:ext cx="0" cy="43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40" name="AutoShape 24"/>
              <p:cNvCxnSpPr>
                <a:cxnSpLocks noChangeShapeType="1"/>
                <a:stCxn id="265238" idx="5"/>
                <a:endCxn id="265235" idx="1"/>
              </p:cNvCxnSpPr>
              <p:nvPr>
                <p:custDataLst>
                  <p:tags r:id="rId11"/>
                </p:custDataLst>
              </p:nvPr>
            </p:nvCxnSpPr>
            <p:spPr bwMode="auto">
              <a:xfrm>
                <a:off x="3352" y="2680"/>
                <a:ext cx="208" cy="16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41" name="AutoShape 25"/>
              <p:cNvCxnSpPr>
                <a:cxnSpLocks noChangeShapeType="1"/>
                <a:stCxn id="265233" idx="3"/>
                <a:endCxn id="265238" idx="7"/>
              </p:cNvCxnSpPr>
              <p:nvPr>
                <p:custDataLst>
                  <p:tags r:id="rId12"/>
                </p:custDataLst>
              </p:nvPr>
            </p:nvCxnSpPr>
            <p:spPr bwMode="auto">
              <a:xfrm flipH="1">
                <a:off x="3352" y="2296"/>
                <a:ext cx="208" cy="11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42" name="AutoShape 26"/>
              <p:cNvCxnSpPr>
                <a:cxnSpLocks noChangeShapeType="1"/>
                <a:stCxn id="265238" idx="3"/>
                <a:endCxn id="265234" idx="7"/>
              </p:cNvCxnSpPr>
              <p:nvPr>
                <p:custDataLst>
                  <p:tags r:id="rId13"/>
                </p:custDataLst>
              </p:nvPr>
            </p:nvCxnSpPr>
            <p:spPr bwMode="auto">
              <a:xfrm flipH="1">
                <a:off x="2920" y="2680"/>
                <a:ext cx="160" cy="16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5243" name="Text Box 27"/>
            <p:cNvSpPr txBox="1">
              <a:spLocks noChangeArrowheads="1"/>
            </p:cNvSpPr>
            <p:nvPr/>
          </p:nvSpPr>
          <p:spPr bwMode="auto">
            <a:xfrm>
              <a:off x="5663245" y="2398526"/>
              <a:ext cx="10972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a:solidFill>
                    <a:srgbClr val="FF0000"/>
                  </a:solidFill>
                  <a:cs typeface="Times New Roman" panose="02020603050405020304" pitchFamily="18" charset="0"/>
                </a:rPr>
                <a:t>无向图</a:t>
              </a:r>
              <a:endParaRPr kumimoji="1" lang="zh-CN" altLang="en-US" sz="2400">
                <a:solidFill>
                  <a:srgbClr val="FF0000"/>
                </a:solidFill>
                <a:cs typeface="Times New Roman" panose="02020603050405020304" pitchFamily="18" charset="0"/>
              </a:endParaRPr>
            </a:p>
          </p:txBody>
        </p:sp>
      </p:grpSp>
      <p:grpSp>
        <p:nvGrpSpPr>
          <p:cNvPr id="6" name="组合 5"/>
          <p:cNvGrpSpPr/>
          <p:nvPr/>
        </p:nvGrpSpPr>
        <p:grpSpPr>
          <a:xfrm>
            <a:off x="6682603" y="855141"/>
            <a:ext cx="1406080" cy="2020304"/>
            <a:chOff x="7207113" y="822950"/>
            <a:chExt cx="1406080" cy="2020304"/>
          </a:xfrm>
        </p:grpSpPr>
        <p:grpSp>
          <p:nvGrpSpPr>
            <p:cNvPr id="265222" name="Group 6"/>
            <p:cNvGrpSpPr/>
            <p:nvPr/>
          </p:nvGrpSpPr>
          <p:grpSpPr bwMode="auto">
            <a:xfrm>
              <a:off x="7207113" y="822950"/>
              <a:ext cx="1406080" cy="1444379"/>
              <a:chOff x="4176" y="2016"/>
              <a:chExt cx="1296" cy="1200"/>
            </a:xfrm>
          </p:grpSpPr>
          <p:sp>
            <p:nvSpPr>
              <p:cNvPr id="265223" name="Oval 7"/>
              <p:cNvSpPr>
                <a:spLocks noChangeArrowheads="1"/>
              </p:cNvSpPr>
              <p:nvPr>
                <p:custDataLst>
                  <p:tags r:id="rId14"/>
                </p:custDataLst>
              </p:nvPr>
            </p:nvSpPr>
            <p:spPr bwMode="auto">
              <a:xfrm>
                <a:off x="4176" y="2016"/>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cs typeface="Times New Roman" panose="02020603050405020304" pitchFamily="18" charset="0"/>
                  </a:rPr>
                  <a:t>V</a:t>
                </a:r>
                <a:r>
                  <a:rPr kumimoji="1" lang="en-US" altLang="zh-CN" sz="2000" baseline="-25000">
                    <a:solidFill>
                      <a:schemeClr val="dk1"/>
                    </a:solidFill>
                    <a:cs typeface="Times New Roman" panose="02020603050405020304" pitchFamily="18" charset="0"/>
                  </a:rPr>
                  <a:t>1</a:t>
                </a:r>
                <a:endParaRPr kumimoji="1" lang="en-US" altLang="zh-CN" sz="2000" baseline="-25000">
                  <a:solidFill>
                    <a:schemeClr val="dk1"/>
                  </a:solidFill>
                  <a:cs typeface="Times New Roman" panose="02020603050405020304" pitchFamily="18" charset="0"/>
                </a:endParaRPr>
              </a:p>
            </p:txBody>
          </p:sp>
          <p:sp>
            <p:nvSpPr>
              <p:cNvPr id="265224" name="Oval 8"/>
              <p:cNvSpPr>
                <a:spLocks noChangeArrowheads="1"/>
              </p:cNvSpPr>
              <p:nvPr>
                <p:custDataLst>
                  <p:tags r:id="rId15"/>
                </p:custDataLst>
              </p:nvPr>
            </p:nvSpPr>
            <p:spPr bwMode="auto">
              <a:xfrm>
                <a:off x="5088" y="2016"/>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cs typeface="Times New Roman" panose="02020603050405020304" pitchFamily="18" charset="0"/>
                  </a:rPr>
                  <a:t>V</a:t>
                </a:r>
                <a:r>
                  <a:rPr kumimoji="1" lang="en-US" altLang="zh-CN" sz="2000" baseline="-25000">
                    <a:solidFill>
                      <a:schemeClr val="dk1"/>
                    </a:solidFill>
                    <a:cs typeface="Times New Roman" panose="02020603050405020304" pitchFamily="18" charset="0"/>
                  </a:rPr>
                  <a:t>2</a:t>
                </a:r>
                <a:endParaRPr kumimoji="1" lang="en-US" altLang="zh-CN" sz="2000" baseline="-25000">
                  <a:solidFill>
                    <a:schemeClr val="dk1"/>
                  </a:solidFill>
                  <a:cs typeface="Times New Roman" panose="02020603050405020304" pitchFamily="18" charset="0"/>
                </a:endParaRPr>
              </a:p>
            </p:txBody>
          </p:sp>
          <p:sp>
            <p:nvSpPr>
              <p:cNvPr id="265225" name="Oval 9"/>
              <p:cNvSpPr>
                <a:spLocks noChangeArrowheads="1"/>
              </p:cNvSpPr>
              <p:nvPr>
                <p:custDataLst>
                  <p:tags r:id="rId16"/>
                </p:custDataLst>
              </p:nvPr>
            </p:nvSpPr>
            <p:spPr bwMode="auto">
              <a:xfrm>
                <a:off x="4176" y="283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cs typeface="Times New Roman" panose="02020603050405020304" pitchFamily="18" charset="0"/>
                  </a:rPr>
                  <a:t>V</a:t>
                </a:r>
                <a:r>
                  <a:rPr kumimoji="1" lang="en-US" altLang="zh-CN" sz="2000" baseline="-25000">
                    <a:solidFill>
                      <a:schemeClr val="dk1"/>
                    </a:solidFill>
                    <a:cs typeface="Times New Roman" panose="02020603050405020304" pitchFamily="18" charset="0"/>
                  </a:rPr>
                  <a:t>3</a:t>
                </a:r>
                <a:endParaRPr kumimoji="1" lang="en-US" altLang="zh-CN" sz="2000" baseline="-25000">
                  <a:solidFill>
                    <a:schemeClr val="dk1"/>
                  </a:solidFill>
                  <a:cs typeface="Times New Roman" panose="02020603050405020304" pitchFamily="18" charset="0"/>
                </a:endParaRPr>
              </a:p>
            </p:txBody>
          </p:sp>
          <p:sp>
            <p:nvSpPr>
              <p:cNvPr id="265226" name="Oval 10"/>
              <p:cNvSpPr>
                <a:spLocks noChangeArrowheads="1"/>
              </p:cNvSpPr>
              <p:nvPr>
                <p:custDataLst>
                  <p:tags r:id="rId17"/>
                </p:custDataLst>
              </p:nvPr>
            </p:nvSpPr>
            <p:spPr bwMode="auto">
              <a:xfrm>
                <a:off x="5088" y="283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cs typeface="Times New Roman" panose="02020603050405020304" pitchFamily="18" charset="0"/>
                  </a:rPr>
                  <a:t>V</a:t>
                </a:r>
                <a:r>
                  <a:rPr kumimoji="1" lang="en-US" altLang="zh-CN" sz="2000" baseline="-25000">
                    <a:solidFill>
                      <a:schemeClr val="dk1"/>
                    </a:solidFill>
                    <a:cs typeface="Times New Roman" panose="02020603050405020304" pitchFamily="18" charset="0"/>
                  </a:rPr>
                  <a:t>4</a:t>
                </a:r>
                <a:endParaRPr kumimoji="1" lang="en-US" altLang="zh-CN" sz="2000" baseline="-25000">
                  <a:solidFill>
                    <a:schemeClr val="dk1"/>
                  </a:solidFill>
                  <a:cs typeface="Times New Roman" panose="02020603050405020304" pitchFamily="18" charset="0"/>
                </a:endParaRPr>
              </a:p>
            </p:txBody>
          </p:sp>
          <p:cxnSp>
            <p:nvCxnSpPr>
              <p:cNvPr id="265227" name="AutoShape 11"/>
              <p:cNvCxnSpPr>
                <a:cxnSpLocks noChangeShapeType="1"/>
                <a:stCxn id="265223" idx="6"/>
                <a:endCxn id="265224" idx="2"/>
              </p:cNvCxnSpPr>
              <p:nvPr>
                <p:custDataLst>
                  <p:tags r:id="rId18"/>
                </p:custDataLst>
              </p:nvPr>
            </p:nvCxnSpPr>
            <p:spPr bwMode="auto">
              <a:xfrm>
                <a:off x="4560" y="2208"/>
                <a:ext cx="528" cy="0"/>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28" name="AutoShape 12"/>
              <p:cNvCxnSpPr>
                <a:cxnSpLocks noChangeShapeType="1"/>
                <a:stCxn id="265223" idx="4"/>
                <a:endCxn id="265225" idx="0"/>
              </p:cNvCxnSpPr>
              <p:nvPr>
                <p:custDataLst>
                  <p:tags r:id="rId19"/>
                </p:custDataLst>
              </p:nvPr>
            </p:nvCxnSpPr>
            <p:spPr bwMode="auto">
              <a:xfrm>
                <a:off x="4368" y="2400"/>
                <a:ext cx="0" cy="432"/>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29" name="AutoShape 13"/>
              <p:cNvCxnSpPr>
                <a:cxnSpLocks noChangeShapeType="1"/>
                <a:stCxn id="265225" idx="6"/>
                <a:endCxn id="265226" idx="2"/>
              </p:cNvCxnSpPr>
              <p:nvPr>
                <p:custDataLst>
                  <p:tags r:id="rId20"/>
                </p:custDataLst>
              </p:nvPr>
            </p:nvCxnSpPr>
            <p:spPr bwMode="auto">
              <a:xfrm>
                <a:off x="4560" y="3024"/>
                <a:ext cx="528" cy="0"/>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5230" name="AutoShape 14"/>
              <p:cNvCxnSpPr>
                <a:cxnSpLocks noChangeShapeType="1"/>
                <a:stCxn id="265226" idx="1"/>
                <a:endCxn id="265223" idx="5"/>
              </p:cNvCxnSpPr>
              <p:nvPr>
                <p:custDataLst>
                  <p:tags r:id="rId21"/>
                </p:custDataLst>
              </p:nvPr>
            </p:nvCxnSpPr>
            <p:spPr bwMode="auto">
              <a:xfrm flipH="1" flipV="1">
                <a:off x="4504" y="2344"/>
                <a:ext cx="640" cy="544"/>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65244" name="Text Box 28"/>
            <p:cNvSpPr txBox="1">
              <a:spLocks noChangeArrowheads="1"/>
            </p:cNvSpPr>
            <p:nvPr/>
          </p:nvSpPr>
          <p:spPr bwMode="auto">
            <a:xfrm>
              <a:off x="7360632" y="2382879"/>
              <a:ext cx="10972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rgbClr val="FF0000"/>
                  </a:solidFill>
                  <a:cs typeface="Times New Roman" panose="02020603050405020304" pitchFamily="18" charset="0"/>
                </a:rPr>
                <a:t>有向图</a:t>
              </a:r>
              <a:endParaRPr kumimoji="1" lang="zh-CN" altLang="en-US" sz="2400" dirty="0">
                <a:solidFill>
                  <a:srgbClr val="FF0000"/>
                </a:solidFill>
                <a:cs typeface="Times New Roman" panose="02020603050405020304" pitchFamily="18" charset="0"/>
              </a:endParaRPr>
            </a:p>
          </p:txBody>
        </p:sp>
      </p:grpSp>
      <p:sp>
        <p:nvSpPr>
          <p:cNvPr id="3" name="矩形 2"/>
          <p:cNvSpPr/>
          <p:nvPr/>
        </p:nvSpPr>
        <p:spPr>
          <a:xfrm>
            <a:off x="1283970" y="2743835"/>
            <a:ext cx="5887085" cy="1529715"/>
          </a:xfrm>
          <a:prstGeom prst="rect">
            <a:avLst/>
          </a:prstGeom>
        </p:spPr>
        <p:txBody>
          <a:bodyPr wrap="square">
            <a:spAutoFit/>
          </a:bodyPr>
          <a:lstStyle/>
          <a:p>
            <a:pPr lvl="0">
              <a:lnSpc>
                <a:spcPct val="130000"/>
              </a:lnSpc>
            </a:pPr>
            <a:r>
              <a:rPr kumimoji="1" lang="zh-CN" altLang="en-US" sz="2400" dirty="0">
                <a:solidFill>
                  <a:srgbClr val="000000"/>
                </a:solidFill>
                <a:cs typeface="Times New Roman" panose="02020603050405020304" pitchFamily="18" charset="0"/>
              </a:rPr>
              <a:t>二元组</a:t>
            </a:r>
            <a:r>
              <a:rPr kumimoji="1" lang="en-US" altLang="zh-CN" sz="2400" dirty="0">
                <a:solidFill>
                  <a:srgbClr val="000000"/>
                </a:solidFill>
                <a:cs typeface="Times New Roman" panose="02020603050405020304" pitchFamily="18" charset="0"/>
              </a:rPr>
              <a:t>G=(V, E) </a:t>
            </a:r>
            <a:r>
              <a:rPr kumimoji="1" lang="zh-CN" altLang="en-US" sz="2400" dirty="0">
                <a:solidFill>
                  <a:srgbClr val="000000"/>
                </a:solidFill>
                <a:cs typeface="Times New Roman" panose="02020603050405020304" pitchFamily="18" charset="0"/>
              </a:rPr>
              <a:t>表示无向图，其中</a:t>
            </a:r>
            <a:endParaRPr kumimoji="1" lang="zh-CN" altLang="en-US" sz="2400" dirty="0">
              <a:solidFill>
                <a:srgbClr val="000000"/>
              </a:solidFill>
              <a:cs typeface="Times New Roman" panose="02020603050405020304" pitchFamily="18" charset="0"/>
            </a:endParaRPr>
          </a:p>
          <a:p>
            <a:pPr lvl="0">
              <a:lnSpc>
                <a:spcPct val="130000"/>
              </a:lnSpc>
            </a:pPr>
            <a:r>
              <a:rPr kumimoji="1" lang="en-US" altLang="zh-CN" sz="2400" dirty="0">
                <a:solidFill>
                  <a:schemeClr val="dk1"/>
                </a:solidFill>
                <a:cs typeface="Times New Roman" panose="02020603050405020304" pitchFamily="18" charset="0"/>
                <a:sym typeface="+mn-ea"/>
              </a:rPr>
              <a:t>V</a:t>
            </a:r>
            <a:r>
              <a:rPr kumimoji="1" lang="zh-CN" altLang="en-US" sz="2400" dirty="0">
                <a:solidFill>
                  <a:schemeClr val="dk1"/>
                </a:solidFill>
                <a:cs typeface="Times New Roman" panose="02020603050405020304" pitchFamily="18" charset="0"/>
                <a:sym typeface="+mn-ea"/>
              </a:rPr>
              <a:t>＝</a:t>
            </a:r>
            <a:r>
              <a:rPr kumimoji="1" lang="en-US" altLang="zh-CN" sz="2400" dirty="0">
                <a:solidFill>
                  <a:schemeClr val="dk1"/>
                </a:solidFill>
                <a:cs typeface="Times New Roman" panose="02020603050405020304" pitchFamily="18" charset="0"/>
                <a:sym typeface="+mn-ea"/>
              </a:rPr>
              <a:t>{v</a:t>
            </a:r>
            <a:r>
              <a:rPr kumimoji="1" lang="en-US" altLang="zh-CN" sz="2400" baseline="-25000" dirty="0">
                <a:solidFill>
                  <a:schemeClr val="dk1"/>
                </a:solidFill>
                <a:cs typeface="Times New Roman" panose="02020603050405020304" pitchFamily="18" charset="0"/>
                <a:sym typeface="+mn-ea"/>
              </a:rPr>
              <a:t>1</a:t>
            </a:r>
            <a:r>
              <a:rPr kumimoji="1" lang="en-US" altLang="zh-CN" sz="2400" dirty="0">
                <a:solidFill>
                  <a:schemeClr val="dk1"/>
                </a:solidFill>
                <a:cs typeface="Times New Roman" panose="02020603050405020304" pitchFamily="18" charset="0"/>
                <a:sym typeface="+mn-ea"/>
              </a:rPr>
              <a:t>, v</a:t>
            </a:r>
            <a:r>
              <a:rPr kumimoji="1" lang="en-US" altLang="zh-CN" sz="2400" baseline="-25000" dirty="0">
                <a:solidFill>
                  <a:schemeClr val="dk1"/>
                </a:solidFill>
                <a:cs typeface="Times New Roman" panose="02020603050405020304" pitchFamily="18" charset="0"/>
                <a:sym typeface="+mn-ea"/>
              </a:rPr>
              <a:t>2</a:t>
            </a:r>
            <a:r>
              <a:rPr kumimoji="1" lang="en-US" altLang="zh-CN" sz="2400" dirty="0">
                <a:solidFill>
                  <a:schemeClr val="dk1"/>
                </a:solidFill>
                <a:cs typeface="Times New Roman" panose="02020603050405020304" pitchFamily="18" charset="0"/>
                <a:sym typeface="+mn-ea"/>
              </a:rPr>
              <a:t>, …, </a:t>
            </a:r>
            <a:r>
              <a:rPr kumimoji="1" lang="en-US" altLang="zh-CN" sz="2400" dirty="0" err="1">
                <a:solidFill>
                  <a:schemeClr val="dk1"/>
                </a:solidFill>
                <a:cs typeface="Times New Roman" panose="02020603050405020304" pitchFamily="18" charset="0"/>
                <a:sym typeface="+mn-ea"/>
              </a:rPr>
              <a:t>v</a:t>
            </a:r>
            <a:r>
              <a:rPr kumimoji="1" lang="en-US" altLang="zh-CN" sz="2400" baseline="-25000" dirty="0" err="1">
                <a:solidFill>
                  <a:schemeClr val="dk1"/>
                </a:solidFill>
                <a:cs typeface="Times New Roman" panose="02020603050405020304" pitchFamily="18" charset="0"/>
                <a:sym typeface="+mn-ea"/>
              </a:rPr>
              <a:t>n</a:t>
            </a:r>
            <a:r>
              <a:rPr kumimoji="1" lang="en-US" altLang="zh-CN" sz="2400" dirty="0">
                <a:solidFill>
                  <a:schemeClr val="dk1"/>
                </a:solidFill>
                <a:cs typeface="Times New Roman" panose="02020603050405020304" pitchFamily="18" charset="0"/>
                <a:sym typeface="+mn-ea"/>
              </a:rPr>
              <a:t>}</a:t>
            </a:r>
            <a:r>
              <a:rPr kumimoji="1" lang="zh-CN" altLang="en-US" sz="2400" dirty="0">
                <a:solidFill>
                  <a:schemeClr val="dk1"/>
                </a:solidFill>
                <a:cs typeface="Times New Roman" panose="02020603050405020304" pitchFamily="18" charset="0"/>
                <a:sym typeface="+mn-ea"/>
              </a:rPr>
              <a:t>，</a:t>
            </a:r>
            <a:endParaRPr kumimoji="1" lang="zh-CN" altLang="en-US" sz="2400" dirty="0">
              <a:solidFill>
                <a:srgbClr val="000000"/>
              </a:solidFill>
              <a:cs typeface="Times New Roman" panose="02020603050405020304" pitchFamily="18" charset="0"/>
            </a:endParaRPr>
          </a:p>
          <a:p>
            <a:pPr lvl="0">
              <a:lnSpc>
                <a:spcPct val="130000"/>
              </a:lnSpc>
            </a:pPr>
            <a:r>
              <a:rPr kumimoji="1" lang="en-US" altLang="zh-CN" sz="2400" dirty="0">
                <a:solidFill>
                  <a:srgbClr val="000000"/>
                </a:solidFill>
                <a:cs typeface="Times New Roman" panose="02020603050405020304" pitchFamily="18" charset="0"/>
              </a:rPr>
              <a:t>E</a:t>
            </a:r>
            <a:r>
              <a:rPr kumimoji="1" lang="zh-CN" altLang="en-US" sz="2400" dirty="0">
                <a:solidFill>
                  <a:srgbClr val="000000"/>
                </a:solidFill>
                <a:cs typeface="Times New Roman" panose="02020603050405020304" pitchFamily="18" charset="0"/>
              </a:rPr>
              <a:t>＝</a:t>
            </a:r>
            <a:r>
              <a:rPr kumimoji="1" lang="en-US" altLang="zh-CN" sz="2400" dirty="0">
                <a:solidFill>
                  <a:srgbClr val="000000"/>
                </a:solidFill>
                <a:cs typeface="Times New Roman" panose="02020603050405020304" pitchFamily="18" charset="0"/>
              </a:rPr>
              <a:t>{(</a:t>
            </a:r>
            <a:r>
              <a:rPr kumimoji="1" lang="en-US" altLang="zh-CN" sz="2400" dirty="0" err="1">
                <a:solidFill>
                  <a:srgbClr val="000000"/>
                </a:solidFill>
                <a:cs typeface="Times New Roman" panose="02020603050405020304" pitchFamily="18" charset="0"/>
              </a:rPr>
              <a:t>v</a:t>
            </a:r>
            <a:r>
              <a:rPr kumimoji="1" lang="en-US" altLang="zh-CN" sz="2400" baseline="-25000" dirty="0" err="1">
                <a:solidFill>
                  <a:srgbClr val="000000"/>
                </a:solidFill>
                <a:cs typeface="Times New Roman" panose="02020603050405020304" pitchFamily="18" charset="0"/>
              </a:rPr>
              <a:t>1</a:t>
            </a:r>
            <a:r>
              <a:rPr kumimoji="1" lang="en-US" altLang="zh-CN" sz="2400" dirty="0" err="1">
                <a:solidFill>
                  <a:srgbClr val="000000"/>
                </a:solidFill>
                <a:cs typeface="Times New Roman" panose="02020603050405020304" pitchFamily="18" charset="0"/>
              </a:rPr>
              <a:t>,v</a:t>
            </a:r>
            <a:r>
              <a:rPr kumimoji="1" lang="en-US" altLang="zh-CN" sz="2400" baseline="-25000" dirty="0" err="1">
                <a:solidFill>
                  <a:srgbClr val="000000"/>
                </a:solidFill>
                <a:cs typeface="Times New Roman" panose="02020603050405020304" pitchFamily="18" charset="0"/>
              </a:rPr>
              <a:t>2</a:t>
            </a:r>
            <a:r>
              <a:rPr kumimoji="1" lang="en-US" altLang="zh-CN" sz="2400" dirty="0">
                <a:solidFill>
                  <a:srgbClr val="000000"/>
                </a:solidFill>
                <a:cs typeface="Times New Roman" panose="02020603050405020304" pitchFamily="18" charset="0"/>
              </a:rPr>
              <a:t>), (</a:t>
            </a:r>
            <a:r>
              <a:rPr kumimoji="1" lang="en-US" altLang="zh-CN" sz="2400" dirty="0" err="1">
                <a:solidFill>
                  <a:srgbClr val="000000"/>
                </a:solidFill>
                <a:cs typeface="Times New Roman" panose="02020603050405020304" pitchFamily="18" charset="0"/>
              </a:rPr>
              <a:t>v</a:t>
            </a:r>
            <a:r>
              <a:rPr kumimoji="1" lang="en-US" altLang="zh-CN" sz="2400" baseline="-25000" dirty="0" err="1">
                <a:solidFill>
                  <a:srgbClr val="000000"/>
                </a:solidFill>
                <a:cs typeface="Times New Roman" panose="02020603050405020304" pitchFamily="18" charset="0"/>
              </a:rPr>
              <a:t>1</a:t>
            </a:r>
            <a:r>
              <a:rPr kumimoji="1" lang="en-US" altLang="zh-CN" sz="2400" dirty="0" err="1">
                <a:solidFill>
                  <a:srgbClr val="000000"/>
                </a:solidFill>
                <a:cs typeface="Times New Roman" panose="02020603050405020304" pitchFamily="18" charset="0"/>
              </a:rPr>
              <a:t>,v</a:t>
            </a:r>
            <a:r>
              <a:rPr kumimoji="1" lang="en-US" altLang="zh-CN" sz="2400" baseline="-25000" dirty="0" err="1">
                <a:solidFill>
                  <a:srgbClr val="000000"/>
                </a:solidFill>
                <a:cs typeface="Times New Roman" panose="02020603050405020304" pitchFamily="18" charset="0"/>
              </a:rPr>
              <a:t>3</a:t>
            </a:r>
            <a:r>
              <a:rPr kumimoji="1" lang="en-US" altLang="zh-CN" sz="2400" dirty="0">
                <a:solidFill>
                  <a:srgbClr val="000000"/>
                </a:solidFill>
                <a:cs typeface="Times New Roman" panose="02020603050405020304" pitchFamily="18" charset="0"/>
              </a:rPr>
              <a:t>), …(</a:t>
            </a:r>
            <a:r>
              <a:rPr kumimoji="1" lang="en-US" altLang="zh-CN" sz="2400" dirty="0" err="1">
                <a:solidFill>
                  <a:srgbClr val="000000"/>
                </a:solidFill>
                <a:cs typeface="Times New Roman" panose="02020603050405020304" pitchFamily="18" charset="0"/>
              </a:rPr>
              <a:t>v</a:t>
            </a:r>
            <a:r>
              <a:rPr kumimoji="1" lang="en-US" altLang="zh-CN" sz="2400" baseline="-25000" dirty="0" err="1">
                <a:solidFill>
                  <a:srgbClr val="000000"/>
                </a:solidFill>
                <a:cs typeface="Times New Roman" panose="02020603050405020304" pitchFamily="18" charset="0"/>
              </a:rPr>
              <a:t>n-1</a:t>
            </a:r>
            <a:r>
              <a:rPr kumimoji="1" lang="en-US" altLang="zh-CN" sz="2400" dirty="0" err="1">
                <a:solidFill>
                  <a:srgbClr val="000000"/>
                </a:solidFill>
                <a:cs typeface="Times New Roman" panose="02020603050405020304" pitchFamily="18" charset="0"/>
              </a:rPr>
              <a:t>v</a:t>
            </a:r>
            <a:r>
              <a:rPr kumimoji="1" lang="en-US" altLang="zh-CN" sz="2400" baseline="-25000" dirty="0" err="1">
                <a:solidFill>
                  <a:srgbClr val="000000"/>
                </a:solidFill>
                <a:cs typeface="Times New Roman" panose="02020603050405020304" pitchFamily="18" charset="0"/>
              </a:rPr>
              <a:t>n</a:t>
            </a:r>
            <a:r>
              <a:rPr kumimoji="1" lang="en-US" altLang="zh-CN" sz="2400" dirty="0">
                <a:solidFill>
                  <a:srgbClr val="000000"/>
                </a:solidFill>
                <a:cs typeface="Times New Roman" panose="02020603050405020304" pitchFamily="18" charset="0"/>
              </a:rPr>
              <a:t>)}</a:t>
            </a:r>
            <a:endParaRPr kumimoji="1" lang="en-US" altLang="zh-CN" sz="2400" dirty="0">
              <a:solidFill>
                <a:srgbClr val="000000"/>
              </a:solidFill>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65218"/>
                                        </p:tgtEl>
                                        <p:attrNameLst>
                                          <p:attrName>style.visibility</p:attrName>
                                        </p:attrNameLst>
                                      </p:cBhvr>
                                      <p:to>
                                        <p:strVal val="visible"/>
                                      </p:to>
                                    </p:set>
                                    <p:animEffect transition="in" filter="fade">
                                      <p:cBhvr>
                                        <p:cTn id="7" dur="1000"/>
                                        <p:tgtEl>
                                          <p:spTgt spid="265218"/>
                                        </p:tgtEl>
                                      </p:cBhvr>
                                    </p:animEffect>
                                    <p:anim calcmode="lin" valueType="num">
                                      <p:cBhvr>
                                        <p:cTn id="8" dur="1000" fill="hold"/>
                                        <p:tgtEl>
                                          <p:spTgt spid="265218"/>
                                        </p:tgtEl>
                                        <p:attrNameLst>
                                          <p:attrName>ppt_x</p:attrName>
                                        </p:attrNameLst>
                                      </p:cBhvr>
                                      <p:tavLst>
                                        <p:tav tm="0">
                                          <p:val>
                                            <p:strVal val="#ppt_x"/>
                                          </p:val>
                                        </p:tav>
                                        <p:tav tm="100000">
                                          <p:val>
                                            <p:strVal val="#ppt_x"/>
                                          </p:val>
                                        </p:tav>
                                      </p:tavLst>
                                    </p:anim>
                                    <p:anim calcmode="lin" valueType="num">
                                      <p:cBhvr>
                                        <p:cTn id="9" dur="1000" fill="hold"/>
                                        <p:tgtEl>
                                          <p:spTgt spid="2652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265219"/>
                                        </p:tgtEl>
                                        <p:attrNameLst>
                                          <p:attrName>style.visibility</p:attrName>
                                        </p:attrNameLst>
                                      </p:cBhvr>
                                      <p:to>
                                        <p:strVal val="visible"/>
                                      </p:to>
                                    </p:set>
                                    <p:animEffect transition="in" filter="fade">
                                      <p:cBhvr>
                                        <p:cTn id="31" dur="1000"/>
                                        <p:tgtEl>
                                          <p:spTgt spid="265219"/>
                                        </p:tgtEl>
                                      </p:cBhvr>
                                    </p:animEffect>
                                    <p:anim calcmode="lin" valueType="num">
                                      <p:cBhvr>
                                        <p:cTn id="32" dur="1000" fill="hold"/>
                                        <p:tgtEl>
                                          <p:spTgt spid="265219"/>
                                        </p:tgtEl>
                                        <p:attrNameLst>
                                          <p:attrName>ppt_x</p:attrName>
                                        </p:attrNameLst>
                                      </p:cBhvr>
                                      <p:tavLst>
                                        <p:tav tm="0">
                                          <p:val>
                                            <p:strVal val="#ppt_x"/>
                                          </p:val>
                                        </p:tav>
                                        <p:tav tm="100000">
                                          <p:val>
                                            <p:strVal val="#ppt_x"/>
                                          </p:val>
                                        </p:tav>
                                      </p:tavLst>
                                    </p:anim>
                                    <p:anim calcmode="lin" valueType="num">
                                      <p:cBhvr>
                                        <p:cTn id="33" dur="1000" fill="hold"/>
                                        <p:tgtEl>
                                          <p:spTgt spid="2652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8" grpId="0" bldLvl="0" animBg="1"/>
      <p:bldP spid="265219" grpId="0" bldLvl="0" animBg="1"/>
      <p:bldP spid="3" grpId="0"/>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6.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07.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08.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09.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11.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12.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13.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14.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15.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116.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21.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4.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125.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126.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127.xml><?xml version="1.0" encoding="utf-8"?>
<p:tagLst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Lst>
</file>

<file path=ppt/tags/tag1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9.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3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3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3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3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4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4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4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4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5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5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6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6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FILL_FORE_SCHEMECOLOR_INDEX_BRIGHTNESS" val="0"/>
  <p:tag name="KSO_WM_UNIT_FILL_FORE_SCHEMECOLOR_INDEX" val="8"/>
  <p:tag name="KSO_WM_UNIT_FILL_TYPE" val="1"/>
  <p:tag name="KSO_WM_UNIT_SHADOW_SCHEMECOLOR_INDEX_BRIGHTNESS" val="0"/>
  <p:tag name="KSO_WM_UNIT_SHADOW_SCHEMECOLOR_INDEX" val="15"/>
</p:tagLst>
</file>

<file path=ppt/tags/tag1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8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9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9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9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9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9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9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9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9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0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0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0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0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1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1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1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4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4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4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4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5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7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06.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30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1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1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8.xml><?xml version="1.0" encoding="utf-8"?>
<p:tagLst xmlns:p="http://schemas.openxmlformats.org/presentationml/2006/main">
  <p:tag name="KSO_WM_UNIT_FILL_FORE_SCHEMECOLOR_INDEX_BRIGHTNESS" val="0"/>
  <p:tag name="KSO_WM_UNIT_FILL_FORE_SCHEMECOLOR_INDEX" val="8"/>
  <p:tag name="KSO_WM_UNIT_FILL_TYPE" val="1"/>
  <p:tag name="KSO_WM_UNIT_SHADOW_SCHEMECOLOR_INDEX_BRIGHTNESS" val="0"/>
  <p:tag name="KSO_WM_UNIT_SHADOW_SCHEMECOLOR_INDEX" val="15"/>
</p:tagLst>
</file>

<file path=ppt/tags/tag3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321.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322.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32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2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2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2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2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3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3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3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3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4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5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5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5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5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1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1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1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1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1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1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1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1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1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2.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423.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424.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42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2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2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6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6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6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6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6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6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6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6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6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7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7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7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7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7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7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7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7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7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0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0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0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0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0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0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1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1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1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5.xml><?xml version="1.0" encoding="utf-8"?>
<p:tagLst xmlns:p="http://schemas.openxmlformats.org/presentationml/2006/main">
  <p:tag name="COMMONDATA" val="eyJoZGlkIjoiZjVhM2RlMmM2M2YzNzUyZGQzMTAwZTU3MGUyMjdjYTQifQ=="/>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2.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xml><?xml version="1.0" encoding="utf-8"?>
<p:tagLst xmlns:p="http://schemas.openxmlformats.org/presentationml/2006/main">
  <p:tag name="KSO_WM_UNIT_SHADOW_SCHEMECOLOR_INDEX_BRIGHTNESS" val="0"/>
  <p:tag name="KSO_WM_UNIT_SHADOW_SCHEMECOLOR_INDEX" val="15"/>
</p:tagLst>
</file>

<file path=ppt/tags/tag76.xml><?xml version="1.0" encoding="utf-8"?>
<p:tagLst xmlns:p="http://schemas.openxmlformats.org/presentationml/2006/main">
  <p:tag name="KSO_WM_UNIT_SHADOW_SCHEMECOLOR_INDEX_BRIGHTNESS" val="0"/>
  <p:tag name="KSO_WM_UNIT_SHADOW_SCHEMECOLOR_INDEX" val="15"/>
</p:tagLst>
</file>

<file path=ppt/tags/tag77.xml><?xml version="1.0" encoding="utf-8"?>
<p:tagLst xmlns:p="http://schemas.openxmlformats.org/presentationml/2006/main">
  <p:tag name="KSO_WM_UNIT_SHADOW_SCHEMECOLOR_INDEX_BRIGHTNESS" val="0"/>
  <p:tag name="KSO_WM_UNIT_SHADOW_SCHEMECOLOR_INDEX" val="15"/>
</p:tagLst>
</file>

<file path=ppt/tags/tag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BEAUTIFY_FLAG" val=""/>
</p:tagLst>
</file>

<file path=ppt/tags/tag81.xml><?xml version="1.0" encoding="utf-8"?>
<p:tagLst xmlns:p="http://schemas.openxmlformats.org/presentationml/2006/main">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14"/>
  <p:tag name="KSO_WM_UNIT_TEXT_FILL_TYPE" val="1"/>
  <p:tag name="KSO_WM_BEAUTIFY_FLAG" val=""/>
</p:tagLst>
</file>

<file path=ppt/tags/tag82.xml><?xml version="1.0" encoding="utf-8"?>
<p:tagLst xmlns:p="http://schemas.openxmlformats.org/presentationml/2006/main">
  <p:tag name="KSO_WM_UNIT_LINE_FORE_SCHEMECOLOR_INDEX_BRIGHTNESS" val="0"/>
  <p:tag name="KSO_WM_UNIT_LINE_FORE_SCHEMECOLOR_INDEX" val="14"/>
  <p:tag name="KSO_WM_UNIT_LINE_FILL_TYPE" val="2"/>
  <p:tag name="KSO_WM_BEAUTIFY_FLAG" val=""/>
</p:tagLst>
</file>

<file path=ppt/tags/tag83.xml><?xml version="1.0" encoding="utf-8"?>
<p:tagLst xmlns:p="http://schemas.openxmlformats.org/presentationml/2006/main">
  <p:tag name="KSO_WM_UNIT_LINE_FORE_SCHEMECOLOR_INDEX_BRIGHTNESS" val="0"/>
  <p:tag name="KSO_WM_UNIT_LINE_FORE_SCHEMECOLOR_INDEX" val="8"/>
  <p:tag name="KSO_WM_UNIT_LINE_FILL_TYPE" val="2"/>
  <p:tag name="KSO_WM_UNIT_TEXT_FILL_FORE_SCHEMECOLOR_INDEX_BRIGHTNESS" val="0"/>
  <p:tag name="KSO_WM_UNIT_TEXT_FILL_FORE_SCHEMECOLOR_INDEX" val="14"/>
  <p:tag name="KSO_WM_UNIT_TEXT_FILL_TYPE" val="1"/>
  <p:tag name="KSO_WM_BEAUTIFY_FLAG" val=""/>
</p:tagLst>
</file>

<file path=ppt/tags/tag84.xml><?xml version="1.0" encoding="utf-8"?>
<p:tagLst xmlns:p="http://schemas.openxmlformats.org/presentationml/2006/main">
  <p:tag name="KSO_WM_UNIT_LINE_FORE_SCHEMECOLOR_INDEX_BRIGHTNESS" val="0"/>
  <p:tag name="KSO_WM_UNIT_LINE_FORE_SCHEMECOLOR_INDEX" val="14"/>
  <p:tag name="KSO_WM_UNIT_LINE_FILL_TYPE" val="2"/>
  <p:tag name="KSO_WM_BEAUTIFY_FLAG" val=""/>
</p:tagLst>
</file>

<file path=ppt/tags/tag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rbit">
  <a:themeElements>
    <a:clrScheme name="">
      <a:dk1>
        <a:srgbClr val="000000"/>
      </a:dk1>
      <a:lt1>
        <a:srgbClr val="FFFFFF"/>
      </a:lt1>
      <a:dk2>
        <a:srgbClr val="E8EEF2"/>
      </a:dk2>
      <a:lt2>
        <a:srgbClr val="F9FAFB"/>
      </a:lt2>
      <a:accent1>
        <a:srgbClr val="2B4663"/>
      </a:accent1>
      <a:accent2>
        <a:srgbClr val="5C7885"/>
      </a:accent2>
      <a:accent3>
        <a:srgbClr val="94ACBC"/>
      </a:accent3>
      <a:accent4>
        <a:srgbClr val="B9CAE1"/>
      </a:accent4>
      <a:accent5>
        <a:srgbClr val="97ABBD"/>
      </a:accent5>
      <a:accent6>
        <a:srgbClr val="3B606F"/>
      </a:accent6>
      <a:hlink>
        <a:srgbClr val="5FCBFB"/>
      </a:hlink>
      <a:folHlink>
        <a:srgbClr val="B759BC"/>
      </a:folHlink>
    </a:clrScheme>
    <a:fontScheme name="Orbit">
      <a:majorFont>
        <a:latin typeface="Arial"/>
        <a:ea typeface="幼圆"/>
        <a:cs typeface="Arial"/>
      </a:majorFont>
      <a:minorFont>
        <a:latin typeface="Arial"/>
        <a:ea typeface="幼圆"/>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rbit">
  <a:themeElements>
    <a:clrScheme name="">
      <a:dk1>
        <a:srgbClr val="000000"/>
      </a:dk1>
      <a:lt1>
        <a:srgbClr val="FFFFFF"/>
      </a:lt1>
      <a:dk2>
        <a:srgbClr val="E8EEF2"/>
      </a:dk2>
      <a:lt2>
        <a:srgbClr val="F9FAFB"/>
      </a:lt2>
      <a:accent1>
        <a:srgbClr val="2B4663"/>
      </a:accent1>
      <a:accent2>
        <a:srgbClr val="5C7885"/>
      </a:accent2>
      <a:accent3>
        <a:srgbClr val="94ACBC"/>
      </a:accent3>
      <a:accent4>
        <a:srgbClr val="B9CAE1"/>
      </a:accent4>
      <a:accent5>
        <a:srgbClr val="97ABBD"/>
      </a:accent5>
      <a:accent6>
        <a:srgbClr val="3B606F"/>
      </a:accent6>
      <a:hlink>
        <a:srgbClr val="5FCBFB"/>
      </a:hlink>
      <a:folHlink>
        <a:srgbClr val="B759BC"/>
      </a:folHlink>
    </a:clrScheme>
    <a:fontScheme name="Orbit">
      <a:majorFont>
        <a:latin typeface="Arial"/>
        <a:ea typeface="幼圆"/>
        <a:cs typeface="Arial"/>
      </a:majorFont>
      <a:minorFont>
        <a:latin typeface="Arial"/>
        <a:ea typeface="幼圆"/>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11430</Words>
  <Application>WPS 演示</Application>
  <PresentationFormat>宽屏</PresentationFormat>
  <Paragraphs>900</Paragraphs>
  <Slides>42</Slides>
  <Notes>4</Notes>
  <HiddenSlides>0</HiddenSlides>
  <MMClips>0</MMClips>
  <ScaleCrop>false</ScaleCrop>
  <HeadingPairs>
    <vt:vector size="8" baseType="variant">
      <vt:variant>
        <vt:lpstr>已用的字体</vt:lpstr>
      </vt:variant>
      <vt:variant>
        <vt:i4>14</vt:i4>
      </vt:variant>
      <vt:variant>
        <vt:lpstr>主题</vt:lpstr>
      </vt:variant>
      <vt:variant>
        <vt:i4>3</vt:i4>
      </vt:variant>
      <vt:variant>
        <vt:lpstr>嵌入 OLE 服务器</vt:lpstr>
      </vt:variant>
      <vt:variant>
        <vt:i4>3</vt:i4>
      </vt:variant>
      <vt:variant>
        <vt:lpstr>幻灯片标题</vt:lpstr>
      </vt:variant>
      <vt:variant>
        <vt:i4>42</vt:i4>
      </vt:variant>
    </vt:vector>
  </HeadingPairs>
  <TitlesOfParts>
    <vt:vector size="62" baseType="lpstr">
      <vt:lpstr>Arial</vt:lpstr>
      <vt:lpstr>宋体</vt:lpstr>
      <vt:lpstr>Wingdings</vt:lpstr>
      <vt:lpstr>Wingdings</vt:lpstr>
      <vt:lpstr>幼圆</vt:lpstr>
      <vt:lpstr>华文新魏</vt:lpstr>
      <vt:lpstr>Impact</vt:lpstr>
      <vt:lpstr>华文行楷</vt:lpstr>
      <vt:lpstr>黑体</vt:lpstr>
      <vt:lpstr>Times New Roman</vt:lpstr>
      <vt:lpstr>Symbol</vt:lpstr>
      <vt:lpstr>微软雅黑</vt:lpstr>
      <vt:lpstr>Arial Unicode MS</vt:lpstr>
      <vt:lpstr>Calibri</vt:lpstr>
      <vt:lpstr>WPS</vt:lpstr>
      <vt:lpstr>2_Orbit</vt:lpstr>
      <vt:lpstr>1_Orbit</vt:lpstr>
      <vt:lpstr>Equation.DSMT4</vt:lpstr>
      <vt:lpstr>Equation.DSMT4</vt:lpstr>
      <vt:lpstr>Equation.DSMT4</vt:lpstr>
      <vt:lpstr>Chapter 07 Graph 第七章 图</vt:lpstr>
      <vt:lpstr>本章学习的线索</vt:lpstr>
      <vt:lpstr>Contents</vt:lpstr>
      <vt:lpstr>PowerPoint 演示文稿</vt:lpstr>
      <vt:lpstr>Example</vt:lpstr>
      <vt:lpstr>Contents</vt:lpstr>
      <vt:lpstr>7.1 Definition and notations of graph</vt:lpstr>
      <vt:lpstr>PowerPoint 演示文稿</vt:lpstr>
      <vt:lpstr>PowerPoint 演示文稿</vt:lpstr>
      <vt:lpstr>Concepts of Graph</vt:lpstr>
      <vt:lpstr>PowerPoint 演示文稿</vt:lpstr>
      <vt:lpstr>PowerPoint 演示文稿</vt:lpstr>
      <vt:lpstr>PowerPoint 演示文稿</vt:lpstr>
      <vt:lpstr>PowerPoint 演示文稿</vt:lpstr>
      <vt:lpstr>PowerPoint 演示文稿</vt:lpstr>
      <vt:lpstr>PowerPoint 演示文稿</vt:lpstr>
      <vt:lpstr>Contents</vt:lpstr>
      <vt:lpstr>7.2 Storage structure of graph</vt:lpstr>
      <vt:lpstr>7.2.1 Adjacency matrix (邻接矩阵法)</vt:lpstr>
      <vt:lpstr>PowerPoint 演示文稿</vt:lpstr>
      <vt:lpstr>PowerPoint 演示文稿</vt:lpstr>
      <vt:lpstr>PowerPoint 演示文稿</vt:lpstr>
      <vt:lpstr>PowerPoint 演示文稿</vt:lpstr>
      <vt:lpstr>PowerPoint 演示文稿</vt:lpstr>
      <vt:lpstr>Time complexity analysis (Adj. matrix)</vt:lpstr>
      <vt:lpstr>7.2.2 Adjacency List (邻接表表示法)</vt:lpstr>
      <vt:lpstr>PowerPoint 演示文稿</vt:lpstr>
      <vt:lpstr>PowerPoint 演示文稿</vt:lpstr>
      <vt:lpstr>PowerPoint 演示文稿</vt:lpstr>
      <vt:lpstr>PowerPoint 演示文稿</vt:lpstr>
      <vt:lpstr>PowerPoint 演示文稿</vt:lpstr>
      <vt:lpstr>PowerPoint 演示文稿</vt:lpstr>
      <vt:lpstr>7.2.3 Orthogonal List</vt:lpstr>
      <vt:lpstr>PowerPoint 演示文稿</vt:lpstr>
      <vt:lpstr>PowerPoint 演示文稿</vt:lpstr>
      <vt:lpstr>PowerPoint 演示文稿</vt:lpstr>
      <vt:lpstr>PowerPoint 演示文稿</vt:lpstr>
      <vt:lpstr>Time complexity analysis (OL List)</vt:lpstr>
      <vt:lpstr>7.2.4 Adjacency Multilist</vt:lpstr>
      <vt:lpstr>PowerPoint 演示文稿</vt:lpstr>
      <vt:lpstr>PowerPoint 演示文稿</vt:lpstr>
      <vt:lpstr>Quick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dc:creator>
  <cp:lastModifiedBy>王犇</cp:lastModifiedBy>
  <cp:revision>243</cp:revision>
  <dcterms:created xsi:type="dcterms:W3CDTF">2019-06-19T02:08:00Z</dcterms:created>
  <dcterms:modified xsi:type="dcterms:W3CDTF">2024-04-22T08:17:05Z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2052-12.1.0.15336</vt:lpwstr>
  </property>
  <property fmtid="{D5CDD505-2E9C-101B-9397-08002B2CF9AE}" pid="3" name="ICV">
    <vt:lpwstr>ECD2649BF67C4413A73376E89FA200B9_11</vt:lpwstr>
  </property>
</Properties>
</file>