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90" r:id="rId3"/>
    <p:sldId id="351" r:id="rId5"/>
    <p:sldId id="413" r:id="rId6"/>
    <p:sldId id="430" r:id="rId7"/>
    <p:sldId id="431" r:id="rId8"/>
    <p:sldId id="428" r:id="rId9"/>
    <p:sldId id="432" r:id="rId10"/>
    <p:sldId id="433" r:id="rId11"/>
    <p:sldId id="434" r:id="rId12"/>
    <p:sldId id="394" r:id="rId13"/>
    <p:sldId id="1681" r:id="rId14"/>
    <p:sldId id="1682" r:id="rId15"/>
    <p:sldId id="1683" r:id="rId16"/>
    <p:sldId id="1684" r:id="rId17"/>
    <p:sldId id="1686" r:id="rId18"/>
    <p:sldId id="1687" r:id="rId19"/>
    <p:sldId id="398" r:id="rId20"/>
    <p:sldId id="319" r:id="rId21"/>
    <p:sldId id="422" r:id="rId22"/>
    <p:sldId id="425" r:id="rId23"/>
    <p:sldId id="1688" r:id="rId24"/>
    <p:sldId id="426" r:id="rId25"/>
    <p:sldId id="1690" r:id="rId26"/>
    <p:sldId id="1689" r:id="rId27"/>
    <p:sldId id="427" r:id="rId28"/>
    <p:sldId id="1712" r:id="rId29"/>
    <p:sldId id="1713" r:id="rId30"/>
    <p:sldId id="1714" r:id="rId31"/>
    <p:sldId id="1715" r:id="rId32"/>
    <p:sldId id="1716" r:id="rId33"/>
    <p:sldId id="1717" r:id="rId34"/>
    <p:sldId id="1718" r:id="rId35"/>
    <p:sldId id="1719" r:id="rId36"/>
    <p:sldId id="1720" r:id="rId37"/>
    <p:sldId id="1721" r:id="rId38"/>
    <p:sldId id="1722" r:id="rId39"/>
    <p:sldId id="1723" r:id="rId40"/>
    <p:sldId id="1724" r:id="rId41"/>
    <p:sldId id="1725" r:id="rId42"/>
    <p:sldId id="1726" r:id="rId43"/>
    <p:sldId id="1727" r:id="rId44"/>
    <p:sldId id="1728" r:id="rId45"/>
    <p:sldId id="1729" r:id="rId46"/>
    <p:sldId id="1730" r:id="rId47"/>
    <p:sldId id="1731" r:id="rId48"/>
    <p:sldId id="1732" r:id="rId49"/>
    <p:sldId id="1733" r:id="rId50"/>
    <p:sldId id="1734" r:id="rId51"/>
    <p:sldId id="1735" r:id="rId52"/>
    <p:sldId id="1736" r:id="rId53"/>
    <p:sldId id="1737" r:id="rId54"/>
    <p:sldId id="1738" r:id="rId55"/>
    <p:sldId id="1739" r:id="rId56"/>
    <p:sldId id="1740" r:id="rId57"/>
    <p:sldId id="1741" r:id="rId58"/>
    <p:sldId id="1742" r:id="rId59"/>
    <p:sldId id="1743" r:id="rId60"/>
    <p:sldId id="1744" r:id="rId61"/>
    <p:sldId id="1745" r:id="rId62"/>
    <p:sldId id="1326" r:id="rId63"/>
  </p:sldIdLst>
  <p:sldSz cx="9144000" cy="6858000" type="screen4x3"/>
  <p:notesSz cx="6858000" cy="9144000"/>
  <p:custDataLst>
    <p:tags r:id="rId68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 bingshu" initials="w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A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 autoAdjust="0"/>
    <p:restoredTop sz="87690" autoAdjust="0"/>
  </p:normalViewPr>
  <p:slideViewPr>
    <p:cSldViewPr snapToGrid="0">
      <p:cViewPr varScale="1">
        <p:scale>
          <a:sx n="69" d="100"/>
          <a:sy n="69" d="100"/>
        </p:scale>
        <p:origin x="818" y="36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gs" Target="tags/tag20.xml"/><Relationship Id="rId67" Type="http://schemas.openxmlformats.org/officeDocument/2006/relationships/commentAuthors" Target="commentAuthors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0246C-9FCA-4D37-9295-FCC8431360F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0A273-5967-4D83-AC0E-87A9DE1A765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耿国华视频 </a:t>
            </a:r>
            <a:r>
              <a:rPr lang="en-US" altLang="zh-CN" dirty="0"/>
              <a:t>6.11</a:t>
            </a:r>
            <a:r>
              <a:rPr lang="zh-CN" altLang="en-US" dirty="0"/>
              <a:t>树和二叉树  </a:t>
            </a:r>
            <a:r>
              <a:rPr lang="en-US" altLang="zh-CN" dirty="0"/>
              <a:t>  7</a:t>
            </a:r>
            <a:r>
              <a:rPr lang="zh-CN" altLang="en-US" dirty="0"/>
              <a:t>分</a:t>
            </a:r>
            <a:r>
              <a:rPr lang="en-US" altLang="zh-CN" dirty="0"/>
              <a:t>29</a:t>
            </a:r>
            <a:r>
              <a:rPr lang="zh-CN" altLang="en-US" dirty="0"/>
              <a:t>秒处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作为第六章第三次课的内容</a:t>
            </a:r>
            <a:endParaRPr lang="zh-CN" altLang="en-US" dirty="0"/>
          </a:p>
          <a:p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 中序遍历的算法    描述这一过程 大概需要</a:t>
            </a:r>
            <a:r>
              <a:rPr lang="en-US" altLang="zh-CN" dirty="0"/>
              <a:t>15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仍需要查询资料 对比分析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 中序遍历的算法    描述这一过程 大概需要</a:t>
            </a:r>
            <a:r>
              <a:rPr lang="en-US" altLang="zh-CN" dirty="0"/>
              <a:t>15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仍需要查询资料 对比分析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 中序遍历的算法    描述这一过程 大概需要</a:t>
            </a:r>
            <a:r>
              <a:rPr lang="en-US" altLang="zh-CN" dirty="0"/>
              <a:t>15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仍需要查询资料 对比分析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 中序遍历的算法    描述这一过程 大概需要</a:t>
            </a:r>
            <a:r>
              <a:rPr lang="en-US" altLang="zh-CN" dirty="0"/>
              <a:t>15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仍需要查询资料 对比分析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不好的地方：太多</a:t>
            </a:r>
            <a:r>
              <a:rPr lang="en-US" altLang="zh-CN" dirty="0" err="1"/>
              <a:t>goto</a:t>
            </a:r>
            <a:r>
              <a:rPr lang="zh-CN" altLang="en-US" dirty="0"/>
              <a:t>语句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A273-5967-4D83-AC0E-87A9DE1A7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先序和中序的非递归算法相似，很好实现，</a:t>
            </a:r>
            <a:endParaRPr lang="en-US" altLang="zh-CN" sz="1200" dirty="0"/>
          </a:p>
          <a:p>
            <a:r>
              <a:rPr lang="zh-CN" altLang="en-US" sz="1200" dirty="0"/>
              <a:t>但是后续不能仿照以上两种方式，因为其结构</a:t>
            </a:r>
            <a:r>
              <a:rPr lang="en-US" altLang="zh-CN" sz="1200" dirty="0"/>
              <a:t>LRD</a:t>
            </a:r>
            <a:r>
              <a:rPr lang="zh-CN" altLang="en-US" sz="1200" dirty="0"/>
              <a:t>有限制</a:t>
            </a:r>
            <a:endParaRPr lang="en-US" altLang="zh-CN" sz="1200" dirty="0"/>
          </a:p>
          <a:p>
            <a:r>
              <a:rPr lang="zh-CN" altLang="en-US" sz="1200" dirty="0"/>
              <a:t>访问根结点： 左、右子树访问完  再访问根结点</a:t>
            </a:r>
            <a:endParaRPr lang="en-US" altLang="zh-CN" sz="1200" dirty="0"/>
          </a:p>
          <a:p>
            <a:r>
              <a:rPr lang="en-US" altLang="zh-CN" sz="1200" dirty="0"/>
              <a:t>                      </a:t>
            </a:r>
            <a:r>
              <a:rPr lang="zh-CN" altLang="en-US" sz="1200" dirty="0"/>
              <a:t>左子树访问完毕，没有右子树，访问根结点</a:t>
            </a:r>
            <a:endParaRPr lang="en-US" altLang="zh-CN" sz="1200" dirty="0"/>
          </a:p>
          <a:p>
            <a:r>
              <a:rPr lang="zh-CN" altLang="en-US" sz="1200" dirty="0"/>
              <a:t>需要区分这两种情况</a:t>
            </a:r>
            <a:endParaRPr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不做硬性要求，增强对问题的分析和递归的理解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q</a:t>
            </a:r>
            <a:r>
              <a:rPr lang="zh-CN" altLang="en-US" dirty="0"/>
              <a:t>的功能 ，指针保留技术 </a:t>
            </a:r>
            <a:endParaRPr lang="en-US" altLang="zh-CN" dirty="0"/>
          </a:p>
          <a:p>
            <a:r>
              <a:rPr lang="zh-CN" altLang="en-US" dirty="0"/>
              <a:t>算法强制跳出循环的条件， </a:t>
            </a:r>
            <a:r>
              <a:rPr lang="en-US" altLang="zh-CN" dirty="0"/>
              <a:t>p</a:t>
            </a:r>
            <a:r>
              <a:rPr lang="zh-CN" altLang="en-US" dirty="0"/>
              <a:t>指针为空  </a:t>
            </a:r>
            <a:r>
              <a:rPr lang="en-US" altLang="zh-CN" dirty="0"/>
              <a:t>top</a:t>
            </a:r>
            <a:r>
              <a:rPr lang="zh-CN" altLang="en-US" dirty="0"/>
              <a:t>所指的栈为空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递归转换到非递归的原因  说明两种情况，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递归转换  两种途径：  直线型的表达，  工作栈消除递归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A273-5967-4D83-AC0E-87A9DE1A7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不做硬性要求，增强对问题的分析和递归的理解   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</a:t>
            </a:r>
            <a:r>
              <a:rPr lang="en-US" altLang="zh-CN" dirty="0"/>
              <a:t>q</a:t>
            </a:r>
            <a:r>
              <a:rPr lang="zh-CN" altLang="en-US" dirty="0"/>
              <a:t>的功能 ，指针保留技术 </a:t>
            </a:r>
            <a:endParaRPr lang="en-US" altLang="zh-CN" dirty="0"/>
          </a:p>
          <a:p>
            <a:r>
              <a:rPr lang="zh-CN" altLang="en-US" dirty="0"/>
              <a:t>算法强制跳出循环的条件， </a:t>
            </a:r>
            <a:r>
              <a:rPr lang="en-US" altLang="zh-CN" dirty="0"/>
              <a:t>p</a:t>
            </a:r>
            <a:r>
              <a:rPr lang="zh-CN" altLang="en-US" dirty="0"/>
              <a:t>指针为空  </a:t>
            </a:r>
            <a:r>
              <a:rPr lang="en-US" altLang="zh-CN" dirty="0"/>
              <a:t>top</a:t>
            </a:r>
            <a:r>
              <a:rPr lang="zh-CN" altLang="en-US" dirty="0"/>
              <a:t>所指的栈为空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把递归变成非递归的需求，如何实现，这样一种思想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A273-5967-4D83-AC0E-87A9DE1A7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/>
          <a:p>
            <a:fld id="{9A0DB2DC-4C9A-4742-B13C-FB6460FD3503}" type="slidenum">
              <a:rPr lang="zh-CN" altLang="en-US" dirty="0">
                <a:solidFill>
                  <a:prstClr val="black"/>
                </a:solidFill>
              </a:rPr>
            </a:fld>
            <a:endParaRPr lang="zh-CN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对应耿国华老师视频 第六章 </a:t>
            </a:r>
            <a:r>
              <a:rPr lang="en-US" altLang="zh-CN" dirty="0"/>
              <a:t>18-27</a:t>
            </a:r>
            <a:r>
              <a:rPr lang="zh-CN" altLang="en-US" dirty="0"/>
              <a:t>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线索 就是遍历的另外一种应用 ， 在遍历的过程中添加线索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若结点有左子树，则其</a:t>
            </a:r>
            <a:r>
              <a:rPr lang="en-US" altLang="zh-CN" dirty="0" err="1"/>
              <a:t>LChild</a:t>
            </a:r>
            <a:r>
              <a:rPr lang="zh-CN" altLang="en-US" dirty="0"/>
              <a:t>指向其左子树，否则</a:t>
            </a:r>
            <a:r>
              <a:rPr lang="en-US" altLang="zh-CN" dirty="0" err="1"/>
              <a:t>LChild</a:t>
            </a:r>
            <a:r>
              <a:rPr lang="zh-CN" altLang="en-US" dirty="0"/>
              <a:t>指向其前驱结点；</a:t>
            </a:r>
            <a:endParaRPr lang="en-US" altLang="zh-CN" dirty="0"/>
          </a:p>
          <a:p>
            <a:r>
              <a:rPr lang="zh-CN" altLang="en-US" dirty="0"/>
              <a:t>若结点有右子树，则其</a:t>
            </a:r>
            <a:r>
              <a:rPr lang="en-US" altLang="zh-CN" dirty="0" err="1"/>
              <a:t>RChild</a:t>
            </a:r>
            <a:r>
              <a:rPr lang="zh-CN" altLang="en-US" dirty="0"/>
              <a:t>指向其右子树，否则</a:t>
            </a:r>
            <a:r>
              <a:rPr lang="en-US" altLang="zh-CN" dirty="0" err="1"/>
              <a:t>RChild</a:t>
            </a:r>
            <a:r>
              <a:rPr lang="zh-CN" altLang="en-US" dirty="0"/>
              <a:t>指向其后继结点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我们把指向的 前驱和后继  称为线索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经过一次遍历 加前驱和后继，这就是线索化的过程</a:t>
            </a:r>
            <a:endParaRPr lang="en-US" altLang="zh-CN" dirty="0"/>
          </a:p>
          <a:p>
            <a:r>
              <a:rPr lang="zh-CN" altLang="en-US" dirty="0"/>
              <a:t>在结构上增加了标志位即 左标志位  和  右标志位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课程思政点：中国文化博大精深 </a:t>
            </a: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以一个简单的案例展示中序线索的过程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板书：遍历是线索的基础</a:t>
            </a:r>
            <a:endParaRPr lang="zh-CN" altLang="en-US" dirty="0"/>
          </a:p>
          <a:p>
            <a:r>
              <a:rPr lang="en-US" altLang="zh-CN" dirty="0"/>
              <a:t>1</a:t>
            </a:r>
            <a:r>
              <a:rPr lang="zh-CN" altLang="en-US" dirty="0"/>
              <a:t>）加线索：访问根结点的位置进行操作；</a:t>
            </a:r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）如何加线索。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endParaRPr lang="en-US" altLang="zh-CN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A273-5967-4D83-AC0E-87A9DE1A7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可参考 耿国华老师视频 </a:t>
            </a:r>
            <a:r>
              <a:rPr lang="en-US" altLang="zh-CN" dirty="0"/>
              <a:t>6.19 6.20</a:t>
            </a:r>
            <a:r>
              <a:rPr lang="zh-CN" altLang="en-US" dirty="0"/>
              <a:t>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/>
              <a:t>板书：递归进层三件事：</a:t>
            </a:r>
            <a:r>
              <a:rPr lang="en-US" altLang="zh-CN" sz="1200" dirty="0"/>
              <a:t>i</a:t>
            </a:r>
            <a:r>
              <a:rPr lang="en-US" altLang="zh-CN" sz="1200" dirty="0">
                <a:sym typeface="Wingdings" panose="05000000000000000000" pitchFamily="2" charset="2"/>
              </a:rPr>
              <a:t>i+1 </a:t>
            </a:r>
            <a:endParaRPr lang="en-US" altLang="zh-CN" sz="1200" dirty="0"/>
          </a:p>
          <a:p>
            <a:r>
              <a:rPr lang="en-US" altLang="zh-CN" sz="1200" dirty="0"/>
              <a:t>1.</a:t>
            </a:r>
            <a:r>
              <a:rPr lang="zh-CN" altLang="en-US" sz="1200" dirty="0"/>
              <a:t>保留本层参数</a:t>
            </a:r>
            <a:endParaRPr lang="en-US" altLang="zh-CN" sz="1200" dirty="0"/>
          </a:p>
          <a:p>
            <a:r>
              <a:rPr lang="en-US" altLang="zh-CN" sz="1200" dirty="0"/>
              <a:t>2.</a:t>
            </a:r>
            <a:r>
              <a:rPr lang="zh-CN" altLang="en-US" sz="1200" dirty="0"/>
              <a:t>给下层参数赋值</a:t>
            </a:r>
            <a:endParaRPr lang="en-US" altLang="zh-CN" sz="1200" dirty="0"/>
          </a:p>
          <a:p>
            <a:r>
              <a:rPr lang="en-US" altLang="zh-CN" sz="1200" dirty="0"/>
              <a:t>3.</a:t>
            </a:r>
            <a:r>
              <a:rPr lang="zh-CN" altLang="en-US" sz="1200" dirty="0"/>
              <a:t>控制转向新层开始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zh-CN" altLang="en-US" dirty="0"/>
              <a:t>退层：  </a:t>
            </a:r>
            <a:r>
              <a:rPr lang="en-US" altLang="zh-CN" dirty="0"/>
              <a:t>i+1</a:t>
            </a:r>
            <a:r>
              <a:rPr lang="en-US" altLang="zh-CN" dirty="0">
                <a:sym typeface="Wingdings" panose="05000000000000000000" pitchFamily="2" charset="2"/>
              </a:rPr>
              <a:t>i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1.</a:t>
            </a:r>
            <a:r>
              <a:rPr lang="zh-CN" altLang="en-US" dirty="0">
                <a:sym typeface="Wingdings" panose="05000000000000000000" pitchFamily="2" charset="2"/>
              </a:rPr>
              <a:t>本层结果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2.</a:t>
            </a:r>
            <a:r>
              <a:rPr lang="zh-CN" altLang="en-US" dirty="0">
                <a:sym typeface="Wingdings" panose="05000000000000000000" pitchFamily="2" charset="2"/>
              </a:rPr>
              <a:t>恢复上层参数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3.</a:t>
            </a:r>
            <a:r>
              <a:rPr lang="zh-CN" altLang="en-US" dirty="0">
                <a:sym typeface="Wingdings" panose="05000000000000000000" pitchFamily="2" charset="2"/>
              </a:rPr>
              <a:t>控制断点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A273-5967-4D83-AC0E-87A9DE1A7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有双亲结点就好找，我们这里都是假设有 </a:t>
            </a:r>
            <a:endParaRPr lang="en-US" altLang="zh-CN" dirty="0"/>
          </a:p>
          <a:p>
            <a:r>
              <a:rPr lang="zh-CN" altLang="en-US" dirty="0"/>
              <a:t>如果没有双亲结点，很难！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如果结点</a:t>
            </a:r>
            <a:r>
              <a:rPr lang="en-US" altLang="zh-CN" dirty="0"/>
              <a:t>P</a:t>
            </a:r>
            <a:r>
              <a:rPr lang="zh-CN" altLang="en-US" dirty="0"/>
              <a:t>有右子树，前驱就是右子树的根</a:t>
            </a:r>
            <a:endParaRPr lang="en-US" altLang="zh-CN" dirty="0"/>
          </a:p>
          <a:p>
            <a:r>
              <a:rPr lang="zh-CN" altLang="en-US" dirty="0"/>
              <a:t>如果结点</a:t>
            </a:r>
            <a:r>
              <a:rPr lang="en-US" altLang="zh-CN"/>
              <a:t>P</a:t>
            </a:r>
            <a:r>
              <a:rPr lang="zh-CN" altLang="en-US"/>
              <a:t>没有</a:t>
            </a:r>
            <a:r>
              <a:rPr lang="zh-CN" altLang="en-US" dirty="0"/>
              <a:t>右子树，前驱就是左子树的根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auto">
              <a:lnSpc>
                <a:spcPct val="150000"/>
              </a:lnSpc>
            </a:pP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为根结点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的后续后继为空</a:t>
            </a:r>
            <a:endParaRPr lang="en-US" altLang="zh-CN" sz="1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插入删除操作之后，会造成结构发生变化，我们仍要维持正确的线索。</a:t>
            </a:r>
            <a:endParaRPr lang="en-US" altLang="zh-CN" dirty="0"/>
          </a:p>
          <a:p>
            <a:r>
              <a:rPr lang="zh-CN" altLang="en-US" dirty="0"/>
              <a:t>这一部分需要大家理解即可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板书：中序遍历的递归算法     解释其用了栈的机制  是一种隐含的栈  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A273-5967-4D83-AC0E-87A9DE1A7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1" name="Slide Image Placeholder 1"/>
          <p:cNvSpPr>
            <a:spLocks noGrp="1" noRot="1" noChangeAspect="1" noChangeArrowheads="1"/>
          </p:cNvSpPr>
          <p:nvPr>
            <p:ph type="sldImg" idx="4294967295"/>
          </p:nvPr>
        </p:nvSpPr>
        <p:spPr>
          <a:xfrm>
            <a:off x="3408363" y="849313"/>
            <a:ext cx="3057525" cy="2293937"/>
          </a:xfrm>
          <a:ln>
            <a:miter lim="800000"/>
          </a:ln>
        </p:spPr>
      </p:sp>
      <p:sp>
        <p:nvSpPr>
          <p:cNvPr id="209922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zh-CN"/>
              <a:t>Thanks for your attentions. </a:t>
            </a:r>
            <a:endParaRPr lang="en-US" altLang="zh-CN"/>
          </a:p>
        </p:txBody>
      </p:sp>
      <p:sp>
        <p:nvSpPr>
          <p:cNvPr id="209923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1353337-3977-4BCB-857B-432382D1E16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0A273-5967-4D83-AC0E-87A9DE1A76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 中序遍历的算法    描述这一过程 大概需要</a:t>
            </a:r>
            <a:r>
              <a:rPr lang="en-US" altLang="zh-CN" dirty="0"/>
              <a:t>15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仍需要查询资料 对比分析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 中序遍历的算法    描述这一过程 大概需要</a:t>
            </a:r>
            <a:r>
              <a:rPr lang="en-US" altLang="zh-CN" dirty="0"/>
              <a:t>15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仍需要查询资料 对比分析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板书： 中序遍历的算法    描述这一过程 大概需要</a:t>
            </a:r>
            <a:r>
              <a:rPr lang="en-US" altLang="zh-CN" dirty="0"/>
              <a:t>15</a:t>
            </a:r>
            <a:r>
              <a:rPr lang="zh-CN" altLang="en-US" dirty="0"/>
              <a:t>分钟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仍需要查询资料 对比分析   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0CA58A-0B5A-4BDE-A0B8-9F8C1538916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7"/>
          <p:cNvSpPr/>
          <p:nvPr/>
        </p:nvSpPr>
        <p:spPr>
          <a:xfrm>
            <a:off x="0" y="0"/>
            <a:ext cx="9144000" cy="72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>
              <a:solidFill>
                <a:prstClr val="white"/>
              </a:solidFill>
            </a:endParaRPr>
          </a:p>
        </p:txBody>
      </p:sp>
      <p:grpSp>
        <p:nvGrpSpPr>
          <p:cNvPr id="21507" name="组合 9"/>
          <p:cNvGrpSpPr/>
          <p:nvPr/>
        </p:nvGrpSpPr>
        <p:grpSpPr>
          <a:xfrm>
            <a:off x="7243763" y="117475"/>
            <a:ext cx="1562100" cy="488950"/>
            <a:chOff x="158385" y="286693"/>
            <a:chExt cx="2644699" cy="621357"/>
          </a:xfrm>
        </p:grpSpPr>
        <p:pic>
          <p:nvPicPr>
            <p:cNvPr id="21508" name="图片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0002" y="350462"/>
              <a:ext cx="1963082" cy="493819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1509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8385" y="286693"/>
              <a:ext cx="622312" cy="621357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ctr" eaLnBrk="0" hangingPunct="0">
              <a:defRPr sz="2400" b="1" smtClean="0">
                <a:solidFill>
                  <a:srgbClr val="0070C0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12" name="日期占位符 1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fld id="{01790305-AABB-48BA-B524-6DA42CFC97D3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>
              <a:defRPr/>
            </a:pPr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69CA7-9810-45CC-B2EC-984500FE90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0E2621-F7B2-4A64-83F9-421BCB4288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69CA7-9810-45CC-B2EC-984500FE906C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6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4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2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5"/>
          <p:cNvSpPr/>
          <p:nvPr/>
        </p:nvSpPr>
        <p:spPr>
          <a:xfrm>
            <a:off x="606295" y="90277"/>
            <a:ext cx="950449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6.3 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二叉树的遍历与线索化</a:t>
            </a:r>
            <a:endParaRPr lang="en-US" altLang="zh-CN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31215" y="1052195"/>
            <a:ext cx="7668895" cy="5662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6.3.1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二叉树的遍历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		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一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.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遍历的概念</a:t>
            </a:r>
            <a:endParaRPr lang="zh-CN" altLang="en-US" sz="2800" u="sng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lvl="1" fontAlgn="auto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	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一</a:t>
            </a:r>
            <a:r>
              <a:rPr lang="en-US" altLang="zh-CN" sz="28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. </a:t>
            </a:r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遍历规律与递归算法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6.3.2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遍历算法应用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</a:t>
            </a: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6.3.3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基于栈的递归消除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6.3.4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线索二叉树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6.3.5 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由遍历序列确定二叉树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855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中序遍历二又树的非递归算法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按递归进层、退层所需工作直接写出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285" y="596265"/>
            <a:ext cx="425704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inorder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root)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{int top=0; p=root 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L1: if (p!=NULL)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遍历左子树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{top=top+2;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&gt;m) ... 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溢出处理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本层参数进栈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s[top]=L2;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返回地址进栈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给下层参数赋值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   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转向开始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L2: Visit(p-&gt;data);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 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if(top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m) ...      /*溢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遍历右子树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s[top]=L3;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}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L3: if(top!=0)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{ 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=s[top];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p=s[top-1];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取出返回地址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top=top-2;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退出本层参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恢复上层断点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}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996" y="3154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494270" y="2081530"/>
            <a:ext cx="537210" cy="469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62420" y="208851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7599045" y="3524885"/>
          <a:ext cx="709295" cy="2926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95"/>
              </a:tblGrid>
              <a:tr h="29267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7592060" y="612584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92060" y="578167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585075" y="543369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85075" y="508190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601585" y="472948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585075" y="437769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92060" y="403415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796530" y="6125845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US" altLang="zh-CN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796530" y="5781675"/>
            <a:ext cx="371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L2</a:t>
            </a:r>
            <a:endParaRPr lang="en-US" altLang="zh-CN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361112" y="6356350"/>
            <a:ext cx="602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top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969159" y="6597015"/>
            <a:ext cx="455295" cy="508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48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566410" y="46355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p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>
            <a:stCxn id="47" idx="3"/>
          </p:cNvCxnSpPr>
          <p:nvPr/>
        </p:nvCxnSpPr>
        <p:spPr>
          <a:xfrm>
            <a:off x="5993130" y="786716"/>
            <a:ext cx="1131570" cy="1816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7 -0.06945 0.00052 -0.04259 0.00052 -0.08056 L 0.00052 -0.08056 " pathEditMode="relative" ptsTypes="AA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7 -0.06945 0.00052 -0.04259 0.00052 -0.08056 L 0.00052 -0.08056 " pathEditMode="relative" ptsTypes="AA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33333E-6 L -4.44444E-6 0.00023 C -0.00208 0.00301 -0.00416 0.00625 -0.00625 0.00973 C -0.00729 0.01204 -0.00833 0.01436 -0.00954 0.01644 C -0.01041 0.0176 -0.01145 0.01875 -0.01232 0.01968 C -0.01406 0.02269 -0.01597 0.02593 -0.01822 0.02871 C -0.01892 0.02963 -0.02013 0.02986 -0.02066 0.03079 C -0.02187 0.03264 -0.02274 0.03496 -0.02413 0.03635 C -0.02569 0.03797 -0.02743 0.03889 -0.02934 0.03982 C -0.03177 0.04121 -0.03437 0.04283 -0.03697 0.04422 C -0.03802 0.04584 -0.03923 0.04746 -0.04045 0.04885 C -0.04496 0.05394 -0.0526 0.06019 -0.05746 0.06436 C -0.05885 0.06528 -0.06059 0.06621 -0.0618 0.0676 C -0.06284 0.06852 -0.06336 0.06991 -0.06441 0.07107 C -0.0684 0.07477 -0.07239 0.07801 -0.07638 0.08195 C -0.08541 0.09144 -0.07621 0.08357 -0.08402 0.09306 C -0.08663 0.0963 -0.08975 0.09885 -0.0927 0.10209 C -0.09479 0.10463 -0.09687 0.10695 -0.09861 0.10996 C -0.09965 0.11158 -0.10069 0.11366 -0.10191 0.11528 C -0.11579 0.13056 -0.09913 0.10949 -0.10538 0.11783 L -0.10538 0.11806 " pathEditMode="relative" rAng="0" ptsTypes="AAAAAAAAAAAAAAAAAAAAA">
                                      <p:cBhvr>
                                        <p:cTn id="4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6042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7.40741E-7 L 2.5E-6 0.00023 C -0.00209 0.00301 -0.00417 0.00625 -0.00625 0.00972 C -0.00729 0.01204 -0.00834 0.01435 -0.00955 0.01643 C -0.01042 0.01759 -0.01146 0.01875 -0.01233 0.01968 C -0.01406 0.02268 -0.01597 0.02593 -0.01823 0.0287 C -0.01893 0.02963 -0.02014 0.02986 -0.02066 0.03079 C -0.02188 0.03264 -0.02275 0.03495 -0.02413 0.03634 C -0.0257 0.03796 -0.02743 0.03889 -0.02934 0.03981 C -0.03177 0.0412 -0.03438 0.04282 -0.03698 0.04421 C -0.03802 0.04583 -0.03924 0.04745 -0.04045 0.04884 C -0.04497 0.05393 -0.05261 0.06018 -0.05747 0.06435 C -0.05886 0.06528 -0.06059 0.0662 -0.06181 0.06759 C -0.06285 0.06852 -0.06337 0.06991 -0.06441 0.07106 C -0.06841 0.07477 -0.0724 0.07801 -0.07639 0.08194 C -0.08542 0.09143 -0.07622 0.08356 -0.08403 0.09305 C -0.08663 0.0963 -0.08976 0.09884 -0.09271 0.10208 C -0.09479 0.10463 -0.09688 0.10694 -0.09861 0.10995 C -0.09966 0.11157 -0.1007 0.11366 -0.10191 0.11528 C -0.1158 0.13055 -0.09913 0.10949 -0.10538 0.11782 L -0.10538 0.11805 " pathEditMode="relative" rAng="0" ptsTypes="AAAAAAAAAAAAAAAAAAAAA">
                                      <p:cBhvr>
                                        <p:cTn id="5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2" y="6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/>
      <p:bldP spid="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855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中序遍历二又树的非递归算法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按递归进层、退层所需工作直接写出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285" y="596265"/>
            <a:ext cx="425704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inorder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root)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{int top=0; p=root 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L1: if (p!=NULL)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遍历左子树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{top=top+2;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&gt;m) ... 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溢出处理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本层参数进栈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s[top]=L2;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返回地址进栈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给下层参数赋值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   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转向开始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L2: Visit(p-&gt;data);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 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if(top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m) ...      /*溢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遍历右子树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s[top]=L3;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}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L3: if(top!=0)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{ 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=s[top];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p=s[top-1];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取出返回地址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top=top-2;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退出本层参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恢复上层断点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}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996" y="3154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494270" y="2081530"/>
            <a:ext cx="537210" cy="469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62420" y="208851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7599045" y="3524885"/>
          <a:ext cx="709295" cy="2926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95"/>
              </a:tblGrid>
              <a:tr h="29267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7592060" y="612584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92060" y="578167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585075" y="543369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85075" y="508190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601585" y="472948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585075" y="437769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92060" y="403415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796530" y="6125845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US" altLang="zh-CN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796530" y="5781675"/>
            <a:ext cx="371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L2</a:t>
            </a:r>
            <a:endParaRPr lang="en-US" altLang="zh-CN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361112" y="5755843"/>
            <a:ext cx="602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top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969159" y="5996508"/>
            <a:ext cx="455295" cy="508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48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774836" y="126876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p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>
            <a:stCxn id="47" idx="3"/>
          </p:cNvCxnSpPr>
          <p:nvPr/>
        </p:nvCxnSpPr>
        <p:spPr>
          <a:xfrm>
            <a:off x="5201556" y="1591935"/>
            <a:ext cx="1131570" cy="1816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791978" y="54184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</a:t>
            </a:r>
            <a:endParaRPr lang="en-US" altLang="zh-CN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791978" y="5074265"/>
            <a:ext cx="371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L2</a:t>
            </a:r>
            <a:endParaRPr lang="en-US" altLang="zh-CN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25 -0.02871 -0.00173 -0.01875 0 -0.07176 C 0 -0.075 0.00104 -0.07778 0.00157 -0.08079 C 0.00174 -0.08241 0.00191 -0.08426 0.00226 -0.08588 C 0.00261 -0.08774 0.0033 -0.08982 0.00382 -0.09167 C 0.00347 -0.09422 0.0033 -0.09653 0.00295 -0.09885 C 0.00278 -0.09977 0.00226 -0.10162 0.00226 -0.10162 L 0.00226 -0.10162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25 -0.02871 -0.00173 -0.01875 0 -0.07176 C 0 -0.075 0.00104 -0.07778 0.00157 -0.08079 C 0.00174 -0.08241 0.00191 -0.08426 0.00226 -0.08588 C 0.00261 -0.08774 0.0033 -0.08982 0.00382 -0.09167 C 0.00347 -0.09422 0.0033 -0.09653 0.00295 -0.09885 C 0.00278 -0.09977 0.00226 -0.10162 0.00226 -0.10162 L 0.00226 -0.10162 " pathEditMode="relative" ptsTypes="AAAAAAAAA">
                                      <p:cBhvr>
                                        <p:cTn id="8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39 0.00255 -0.00226 0.00555 -0.00382 0.00787 C -0.00799 0.01435 -0.00903 0.01157 -0.01354 0.01782 C -0.01511 0.01967 -0.01615 0.02222 -0.01719 0.02477 C -0.01788 0.02592 -0.01788 0.02755 -0.01875 0.0287 C -0.02032 0.03079 -0.0224 0.03171 -0.02396 0.03356 C -0.02726 0.0375 -0.02535 0.03819 -0.02847 0.04259 C -0.02969 0.04444 -0.0316 0.0456 -0.03299 0.04745 C -0.0342 0.0493 -0.03472 0.05162 -0.03594 0.05347 C -0.03733 0.05555 -0.03889 0.05741 -0.04045 0.05949 C -0.04132 0.06088 -0.04254 0.06204 -0.04341 0.06342 C -0.04584 0.06782 -0.04792 0.07245 -0.05087 0.07639 L -0.05521 0.08241 L -0.05521 0.08241 " pathEditMode="relative" ptsTypes="AAAAAAAAAAAAAAA">
                                      <p:cBhvr>
                                        <p:cTn id="4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39 0.00255 -0.00226 0.00555 -0.00382 0.00787 C -0.00799 0.01435 -0.00903 0.01157 -0.01354 0.01782 C -0.01511 0.01967 -0.01615 0.02222 -0.01719 0.02477 C -0.01788 0.02592 -0.01788 0.02755 -0.01875 0.0287 C -0.02032 0.03079 -0.0224 0.03171 -0.02396 0.03356 C -0.02726 0.0375 -0.02535 0.03819 -0.02847 0.04259 C -0.02969 0.04444 -0.0316 0.0456 -0.03299 0.04745 C -0.0342 0.0493 -0.03472 0.05162 -0.03594 0.05347 C -0.03733 0.05555 -0.03889 0.05741 -0.04045 0.05949 C -0.04132 0.06088 -0.04254 0.06204 -0.04341 0.06342 C -0.04584 0.06782 -0.04792 0.07245 -0.05087 0.07639 L -0.05521 0.08241 L -0.05521 0.08241 " pathEditMode="relative" ptsTypes="AAAAAAAAAAAAAAA">
                                      <p:cBhvr>
                                        <p:cTn id="5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9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4" grpId="0"/>
      <p:bldP spid="5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855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中序遍历二又树的非递归算法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按递归进层、退层所需工作直接写出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285" y="596265"/>
            <a:ext cx="425704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inorder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root)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{int top=0; p=root 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L1: if (p!=NULL)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遍历左子树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{top=top+2;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&gt;m) ... 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溢出处理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本层参数进栈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s[top]=L2;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返回地址进栈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给下层参数赋值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   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转向开始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L2: Visit(p-&gt;data);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 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if(top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m) ...      /*溢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遍历右子树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s[top]=L3;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}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L3: if(top!=0)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{ 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=s[top];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p=s[top-1];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取出返回地址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top=top-2;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退出本层参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恢复上层断点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}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996" y="3154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494270" y="2081530"/>
            <a:ext cx="537210" cy="469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62420" y="208851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7599045" y="3524885"/>
          <a:ext cx="709295" cy="2926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95"/>
              </a:tblGrid>
              <a:tr h="29267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7592060" y="612584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92060" y="578167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585075" y="543369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85075" y="508190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601585" y="472948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585075" y="437769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92060" y="403415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796530" y="6125845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US" altLang="zh-CN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796530" y="5781675"/>
            <a:ext cx="371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L2</a:t>
            </a:r>
            <a:endParaRPr lang="en-US" altLang="zh-CN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361112" y="5036420"/>
            <a:ext cx="602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top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969159" y="5277085"/>
            <a:ext cx="455295" cy="508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48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305618" y="1840283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p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>
            <a:stCxn id="47" idx="3"/>
          </p:cNvCxnSpPr>
          <p:nvPr/>
        </p:nvCxnSpPr>
        <p:spPr>
          <a:xfrm>
            <a:off x="4732338" y="2163449"/>
            <a:ext cx="1131570" cy="1816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791978" y="54184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</a:t>
            </a:r>
            <a:endParaRPr lang="en-US" altLang="zh-CN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791978" y="5074265"/>
            <a:ext cx="371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L2</a:t>
            </a:r>
            <a:endParaRPr lang="en-US" altLang="zh-CN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5201556" y="4292221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addr</a:t>
            </a:r>
            <a:r>
              <a:rPr lang="en-US" altLang="zh-CN" dirty="0"/>
              <a:t> = L2</a:t>
            </a:r>
            <a:endParaRPr lang="en-US" altLang="zh-CN" dirty="0"/>
          </a:p>
          <a:p>
            <a:r>
              <a:rPr lang="en-US" altLang="zh-CN" dirty="0"/>
              <a:t>p </a:t>
            </a:r>
            <a:r>
              <a:rPr lang="zh-CN" altLang="en-US" dirty="0"/>
              <a:t>指向</a:t>
            </a:r>
            <a:r>
              <a:rPr lang="en-US" altLang="zh-CN" dirty="0"/>
              <a:t>  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2.22222E-6 L 2.77778E-6 0.00023 C 0.00243 -0.00301 0.00503 -0.00579 0.00729 -0.0088 C 0.00885 -0.01065 0.00989 -0.0125 0.01111 -0.01459 C 0.01146 -0.01505 0.01128 -0.01621 0.0118 -0.01667 C 0.01215 -0.01736 0.01302 -0.01736 0.01354 -0.01806 C 0.01458 -0.01922 0.01528 -0.0206 0.01614 -0.02176 C 0.01979 -0.02639 0.02222 -0.02755 0.02552 -0.03403 C 0.02708 -0.03681 0.02812 -0.03982 0.02986 -0.04259 C 0.03055 -0.04352 0.03177 -0.04398 0.03246 -0.04468 C 0.0335 -0.04607 0.03437 -0.04792 0.03559 -0.04908 C 0.03646 -0.05 0.03767 -0.05047 0.03871 -0.05116 C 0.03993 -0.05209 0.0408 -0.05324 0.04184 -0.05417 C 0.04271 -0.05486 0.04409 -0.05533 0.04496 -0.05625 C 0.05069 -0.06181 0.04705 -0.05903 0.05121 -0.06505 C 0.05243 -0.06644 0.05364 -0.06783 0.05503 -0.06922 C 0.05816 -0.07662 0.05521 -0.07084 0.06128 -0.07871 C 0.06163 -0.07917 0.06267 -0.08056 0.06267 -0.08056 L 0.06267 -0.08056 " pathEditMode="relative" rAng="0" ptsTypes="AAAAAAAAAAAAAAAAAAA">
                                      <p:cBhvr>
                                        <p:cTn id="3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-4028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-2.77778E-7 0.00024 C 0.00226 -0.00301 0.00469 -0.00555 0.00694 -0.00856 C 0.00833 -0.01041 0.00938 -0.01226 0.01042 -0.01435 C 0.01076 -0.01481 0.01059 -0.01574 0.01094 -0.0162 C 0.01146 -0.01713 0.01215 -0.01713 0.01285 -0.01782 C 0.01372 -0.01898 0.01424 -0.02014 0.0151 -0.02129 C 0.01858 -0.02592 0.02083 -0.02685 0.02396 -0.03333 C 0.02535 -0.03611 0.02639 -0.03912 0.02813 -0.04166 C 0.02865 -0.04259 0.02969 -0.04305 0.03038 -0.04375 C 0.0316 -0.04514 0.03229 -0.04699 0.03351 -0.04814 C 0.0342 -0.04907 0.03542 -0.0493 0.03629 -0.05023 C 0.0375 -0.05092 0.03819 -0.05208 0.03941 -0.05301 C 0.0401 -0.0537 0.04132 -0.05439 0.04219 -0.05509 C 0.04774 -0.06041 0.0441 -0.05787 0.04809 -0.06365 C 0.04913 -0.06504 0.05035 -0.06643 0.05174 -0.06782 C 0.05469 -0.07523 0.05174 -0.06944 0.05747 -0.07708 C 0.05799 -0.07754 0.05885 -0.07893 0.05885 -0.07893 L 0.05885 -0.07893 " pathEditMode="relative" rAng="0" ptsTypes="AAAAAAAAAAAAAAAAAAA">
                                      <p:cBhvr>
                                        <p:cTn id="4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4" y="-39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7 0.01481 0.00017 0.03009 0.00052 0.04514 C 0.00087 0.05278 0.00191 0.06065 0.00191 0.06852 C 0.00208 0.07569 0.00122 0.09028 0.00122 0.09028 L 0.00122 0.09028 " pathEditMode="relative" ptsTypes="AAAAAA">
                                      <p:cBhvr>
                                        <p:cTn id="6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7 0.01481 0.00017 0.03009 0.00052 0.04514 C 0.00087 0.05278 0.00191 0.06065 0.00191 0.06852 C 0.00208 0.07569 0.00122 0.09028 0.00122 0.09028 L 0.00122 0.09028 " pathEditMode="relative" ptsTypes="AAAAAA">
                                      <p:cBhvr>
                                        <p:cTn id="6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00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4" grpId="0"/>
      <p:bldP spid="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855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中序遍历二又树的非递归算法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按递归进层、退层所需工作直接写出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285" y="596265"/>
            <a:ext cx="425704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inorder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root)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{int top=0; p=root 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L1: if (p!=NULL)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遍历左子树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{top=top+2;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&gt;m) ... 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溢出处理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本层参数进栈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s[top]=L2;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返回地址进栈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给下层参数赋值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   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转向开始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L2: Visit(p-&gt;data);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 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if(top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m) ...      /*溢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遍历右子树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s[top]=L3;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}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L3: if(top!=0)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{ 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=s[top];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p=s[top-1];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取出返回地址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top=top-2;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退出本层参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恢复上层断点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}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996" y="3154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494270" y="2081530"/>
            <a:ext cx="537210" cy="469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62420" y="208851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7599045" y="3524885"/>
          <a:ext cx="709295" cy="2926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95"/>
              </a:tblGrid>
              <a:tr h="29267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7592060" y="612584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92060" y="578167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585075" y="543369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85075" y="508190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601585" y="472948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585075" y="437769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92060" y="403415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796530" y="6125845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US" altLang="zh-CN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796530" y="5781675"/>
            <a:ext cx="371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L2</a:t>
            </a:r>
            <a:endParaRPr lang="en-US" altLang="zh-CN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361112" y="5719087"/>
            <a:ext cx="602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top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969159" y="5959752"/>
            <a:ext cx="455295" cy="508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48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646930" y="1390064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p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118735" y="1713230"/>
            <a:ext cx="1131570" cy="1816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791978" y="54184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</a:t>
            </a:r>
            <a:endParaRPr lang="en-US" altLang="zh-CN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791978" y="5074265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L3</a:t>
            </a:r>
            <a:endParaRPr lang="en-US" altLang="zh-CN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201556" y="4292221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 </a:t>
            </a:r>
            <a:r>
              <a:rPr lang="zh-CN" altLang="en-US" dirty="0"/>
              <a:t>指向</a:t>
            </a:r>
            <a:r>
              <a:rPr lang="en-US" altLang="zh-CN" dirty="0"/>
              <a:t>  NULL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5 -0.00741 -0.00017 -0.01482 -0.00069 -0.02199 C -0.00087 -0.02338 -0.00208 -0.02431 -0.00208 -0.0257 C -0.00226 -0.04236 -0.00191 -0.05926 -0.00139 -0.07593 C -0.00139 -0.07755 -0.00087 -0.07894 -0.00069 -0.08056 C -0.00052 -0.08657 -0.00069 -0.09259 -0.00069 -0.09861 L -0.00069 -0.09861 " pathEditMode="relative" ptsTypes="AAAAAAAA">
                                      <p:cBhvr>
                                        <p:cTn id="1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35 -0.00741 -0.00017 -0.01482 -0.00069 -0.02199 C -0.00087 -0.02338 -0.00208 -0.02431 -0.00208 -0.0257 C -0.00226 -0.04236 -0.00191 -0.05926 -0.00139 -0.07593 C -0.00139 -0.07755 -0.00087 -0.07894 -0.00069 -0.08056 C -0.00052 -0.08657 -0.00069 -0.09259 -0.00069 -0.09861 L -0.00069 -0.09861 " pathEditMode="relative" ptsTypes="AAAAAAAA">
                                      <p:cBhvr>
                                        <p:cTn id="1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04 0.00648 0.00104 0.00857 0.0033 0.01459 C 0.00417 0.01644 0.00521 0.01806 0.00608 0.01991 C 0.00747 0.02338 0.00903 0.02894 0.01094 0.03195 C 0.01267 0.03496 0.01701 0.04005 0.01701 0.04005 C 0.01806 0.04445 0.01701 0.04144 0.01979 0.04561 C 0.02118 0.04769 0.0224 0.04977 0.02396 0.05186 C 0.0257 0.05463 0.02778 0.05718 0.03004 0.05926 C 0.03108 0.06019 0.03247 0.06088 0.03351 0.06204 C 0.03472 0.06343 0.03698 0.06667 0.03698 0.06667 L 0.03698 0.06667 " pathEditMode="relative" ptsTypes="AAAAAAAAAAAA">
                                      <p:cBhvr>
                                        <p:cTn id="6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04 0.00648 0.00104 0.00857 0.0033 0.01459 C 0.00417 0.01644 0.00521 0.01806 0.00608 0.01991 C 0.00747 0.02338 0.00903 0.02894 0.01094 0.03195 C 0.01267 0.03496 0.01701 0.04005 0.01701 0.04005 C 0.01806 0.04445 0.01701 0.04144 0.01979 0.04561 C 0.02118 0.04769 0.0224 0.04977 0.02396 0.05186 C 0.0257 0.05463 0.02778 0.05718 0.03004 0.05926 C 0.03108 0.06019 0.03247 0.06088 0.03351 0.06204 C 0.03472 0.06343 0.03698 0.06667 0.03698 0.06667 L 0.03698 0.06667 " pathEditMode="relative" ptsTypes="AAAAAAAAAAAA">
                                      <p:cBhvr>
                                        <p:cTn id="65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4" grpId="0"/>
      <p:bldP spid="5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855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中序遍历二又树的非递归算法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按递归进层、退层所需工作直接写出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285" y="596265"/>
            <a:ext cx="425704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inorder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root)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{int top=0; p=root 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L1: if (p!=NULL)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遍历左子树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{top=top+2;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&gt;m) ... 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溢出处理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本层参数进栈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s[top]=L2;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返回地址进栈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给下层参数赋值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   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转向开始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L2: Visit(p-&gt;data);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 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if(top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m) ...      /*溢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遍历右子树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s[top]=L3;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}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L3: if(top!=0)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{ 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=s[top];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p=s[top-1];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取出返回地址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top=top-2;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退出本层参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恢复上层断点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}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996" y="3154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494270" y="2081530"/>
            <a:ext cx="537210" cy="469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62420" y="208851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7599045" y="3524885"/>
          <a:ext cx="709295" cy="2926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95"/>
              </a:tblGrid>
              <a:tr h="29267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7592060" y="612584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92060" y="578167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585075" y="543369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85075" y="508190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601585" y="472948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585075" y="437769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92060" y="403415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796530" y="6125845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US" altLang="zh-CN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796530" y="5781675"/>
            <a:ext cx="371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L2</a:t>
            </a:r>
            <a:endParaRPr lang="en-US" altLang="zh-CN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361112" y="4992579"/>
            <a:ext cx="602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top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969159" y="5233244"/>
            <a:ext cx="455295" cy="508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48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060288" y="18410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p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5532093" y="2164166"/>
            <a:ext cx="1131570" cy="1816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/>
          <p:nvPr/>
        </p:nvSpPr>
        <p:spPr>
          <a:xfrm>
            <a:off x="7791978" y="5418435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B</a:t>
            </a:r>
            <a:endParaRPr lang="en-US" altLang="zh-CN" sz="1600" dirty="0"/>
          </a:p>
        </p:txBody>
      </p:sp>
      <p:sp>
        <p:nvSpPr>
          <p:cNvPr id="50" name="文本框 49"/>
          <p:cNvSpPr txBox="1"/>
          <p:nvPr/>
        </p:nvSpPr>
        <p:spPr>
          <a:xfrm>
            <a:off x="7791978" y="5074265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L3</a:t>
            </a:r>
            <a:endParaRPr lang="en-US" altLang="zh-CN" sz="1600" dirty="0"/>
          </a:p>
        </p:txBody>
      </p:sp>
      <p:sp>
        <p:nvSpPr>
          <p:cNvPr id="56" name="文本框 55"/>
          <p:cNvSpPr txBox="1"/>
          <p:nvPr/>
        </p:nvSpPr>
        <p:spPr>
          <a:xfrm>
            <a:off x="5201556" y="4292221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addr</a:t>
            </a:r>
            <a:r>
              <a:rPr lang="en-US" altLang="zh-CN" dirty="0"/>
              <a:t> = L3</a:t>
            </a:r>
            <a:endParaRPr lang="en-US" altLang="zh-CN" dirty="0"/>
          </a:p>
          <a:p>
            <a:r>
              <a:rPr lang="en-US" altLang="zh-CN" dirty="0"/>
              <a:t>p </a:t>
            </a:r>
            <a:r>
              <a:rPr lang="zh-CN" altLang="en-US" dirty="0"/>
              <a:t>指向</a:t>
            </a:r>
            <a:r>
              <a:rPr lang="en-US" altLang="zh-CN" dirty="0"/>
              <a:t>  B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434 -0.00718 -0.00903 -0.01389 -0.01302 -0.02107 C -0.01372 -0.02246 -0.01441 -0.02362 -0.01511 -0.02477 C -0.0158 -0.02593 -0.01667 -0.02662 -0.01719 -0.02755 C -0.03021 -0.04977 -0.01146 -0.01875 -0.02205 -0.03774 C -0.02257 -0.03866 -0.02344 -0.03959 -0.02413 -0.04051 C -0.02448 -0.04422 -0.02483 -0.04769 -0.02604 -0.05139 C -0.02691 -0.05371 -0.02882 -0.05602 -0.03021 -0.05787 C -0.03038 -0.05903 -0.03073 -0.06019 -0.03091 -0.06135 C -0.0316 -0.06852 -0.03177 -0.0757 -0.03299 -0.08241 C -0.03351 -0.08588 -0.03542 -0.08519 -0.03698 -0.08519 L -0.03698 -0.08519 " pathEditMode="relative" ptsTypes="AAAAAAAAAAAAA">
                                      <p:cBhvr>
                                        <p:cTn id="3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434 -0.00718 -0.00903 -0.01389 -0.01302 -0.02107 C -0.01372 -0.02246 -0.01441 -0.02362 -0.01511 -0.02477 C -0.0158 -0.02593 -0.01667 -0.02662 -0.01719 -0.02755 C -0.03021 -0.04977 -0.01146 -0.01875 -0.02205 -0.03774 C -0.02257 -0.03866 -0.02344 -0.03959 -0.02413 -0.04051 C -0.02448 -0.04422 -0.02483 -0.04769 -0.02604 -0.05139 C -0.02691 -0.05371 -0.02882 -0.05602 -0.03021 -0.05787 C -0.03038 -0.05903 -0.03073 -0.06019 -0.03091 -0.06135 C -0.0316 -0.06852 -0.03177 -0.0757 -0.03299 -0.08241 C -0.03351 -0.08588 -0.03542 -0.08519 -0.03698 -0.08519 L -0.03698 -0.08519 " pathEditMode="relative" ptsTypes="AAAAAAAAAAAAA">
                                      <p:cBhvr>
                                        <p:cTn id="40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8 -4.07407E-6 L -0.00018 0.00024 C -0.00087 0.00394 -0.00209 0.00787 -0.00226 0.01204 C -0.00226 0.01528 -0.00209 0.01806 -0.00157 0.0213 C -0.00052 0.02871 0.00069 0.03033 0.0026 0.03704 C 0.00277 0.0382 0.00295 0.03936 0.00329 0.04051 C 0.00277 0.04584 0.00225 0.05162 0.00191 0.05718 C 0.00156 0.05949 0.00121 0.06181 0.00121 0.06412 C 0.00052 0.07454 0.00034 0.08496 -0.00018 0.09537 C -0.00122 0.11343 -0.00087 0.09537 -0.00087 0.11366 L -0.00087 0.11412 " pathEditMode="relative" rAng="0" ptsTypes="AAAAAAAAAAA">
                                      <p:cBhvr>
                                        <p:cTn id="63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" y="5694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4.07407E-6 L -0.00035 0.00023 C -0.00104 0.0037 -0.00208 0.00763 -0.00226 0.01157 C -0.00226 0.01481 -0.00208 0.01759 -0.00156 0.02037 C -0.0007 0.02754 0.00035 0.02939 0.00208 0.03564 C 0.00226 0.03703 0.00243 0.03796 0.00278 0.03912 C 0.00226 0.04444 0.00174 0.04976 0.00139 0.05532 C 0.00121 0.0574 0.00087 0.05995 0.00087 0.06203 C 0.00017 0.07222 0.00017 0.08217 -0.00035 0.09236 C -0.00122 0.10972 -0.00104 0.09236 -0.00104 0.10995 L -0.00104 0.11064 " pathEditMode="relative" rAng="0" ptsTypes="AAAAAAAAAAA">
                                      <p:cBhvr>
                                        <p:cTn id="65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7" grpId="0"/>
      <p:bldP spid="44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855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中序遍历二又树的非递归算法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按递归进层、退层所需工作直接写出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285" y="596265"/>
            <a:ext cx="425704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inorder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root)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{int top=0; p=root 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L1: if (p!=NULL)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遍历左子树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{top=top+2;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&gt;m) ... 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溢出处理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本层参数进栈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s[top]=L2;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返回地址进栈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给下层参数赋值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   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转向开始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L2: Visit(p-&gt;data);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 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if(top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m) ...      /*溢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遍历右子树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s[top]=L3;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}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L3: if(top!=0)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{ 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=s[top];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p=s[top-1];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取出返回地址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top=top-2;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退出本层参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恢复上层断点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}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996" y="3154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494270" y="2081530"/>
            <a:ext cx="537210" cy="469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62420" y="208851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7599045" y="3524885"/>
          <a:ext cx="709295" cy="2926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95"/>
              </a:tblGrid>
              <a:tr h="29267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7592060" y="612584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92060" y="578167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585075" y="543369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85075" y="508190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601585" y="472948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585075" y="437769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92060" y="403415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796530" y="6125845"/>
            <a:ext cx="30035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US" altLang="zh-CN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796530" y="5781675"/>
            <a:ext cx="371475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L2</a:t>
            </a:r>
            <a:endParaRPr lang="en-US" altLang="zh-CN" sz="16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48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5201556" y="4292221"/>
            <a:ext cx="1055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addr</a:t>
            </a:r>
            <a:r>
              <a:rPr lang="en-US" altLang="zh-CN" dirty="0"/>
              <a:t> = L2</a:t>
            </a:r>
            <a:endParaRPr lang="en-US" altLang="zh-CN" dirty="0"/>
          </a:p>
          <a:p>
            <a:r>
              <a:rPr lang="en-US" altLang="zh-CN" dirty="0"/>
              <a:t>p </a:t>
            </a:r>
            <a:r>
              <a:rPr lang="zh-CN" altLang="en-US" dirty="0"/>
              <a:t>指向</a:t>
            </a:r>
            <a:r>
              <a:rPr lang="en-US" altLang="zh-CN" dirty="0"/>
              <a:t>  A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6361112" y="5731613"/>
            <a:ext cx="602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top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52" name="直接箭头连接符 51"/>
          <p:cNvCxnSpPr/>
          <p:nvPr/>
        </p:nvCxnSpPr>
        <p:spPr>
          <a:xfrm flipV="1">
            <a:off x="6969159" y="5972278"/>
            <a:ext cx="455295" cy="508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659456" y="1214700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p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cxnSp>
        <p:nvCxnSpPr>
          <p:cNvPr id="54" name="直接箭头连接符 53"/>
          <p:cNvCxnSpPr/>
          <p:nvPr/>
        </p:nvCxnSpPr>
        <p:spPr>
          <a:xfrm>
            <a:off x="5131261" y="1537866"/>
            <a:ext cx="1131570" cy="1816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21 -0.01968 0.00018 -0.00394 0.00469 -0.01389 C 0.00591 -0.01644 0.00677 -0.01945 0.00816 -0.02199 C 0.00921 -0.02408 0.01112 -0.02546 0.01233 -0.02755 C 0.01337 -0.02963 0.01441 -0.03195 0.01563 -0.03403 C 0.01667 -0.03542 0.01806 -0.03611 0.0191 -0.0375 C 0.04046 -0.07014 0.02292 -0.0463 0.03421 -0.06134 C 0.03455 -0.0632 0.03473 -0.06505 0.03559 -0.0669 C 0.04011 -0.07755 0.03733 -0.06829 0.04098 -0.075 C 0.04237 -0.07732 0.04341 -0.07986 0.04445 -0.08241 C 0.04497 -0.0838 0.04497 -0.08565 0.04584 -0.08681 C 0.04827 -0.09051 0.05157 -0.09259 0.054 -0.09607 L 0.06025 -0.10417 L 0.06285 -0.10787 C 0.06355 -0.1088 0.06441 -0.10972 0.06493 -0.11065 C 0.0665 -0.11343 0.06771 -0.11597 0.0698 -0.11806 C 0.07153 -0.11968 0.07344 -0.12107 0.07518 -0.12245 C 0.07726 -0.12639 0.07639 -0.1257 0.08073 -0.12801 C 0.09948 -0.13796 0.09011 -0.13357 0.10469 -0.13727 C 0.11285 -0.13912 0.10851 -0.13889 0.11233 -0.13889 L 0.11233 -0.13889 " pathEditMode="relative" ptsTypes="AAAAAAAAAAAAAAAAAAAAAA">
                                      <p:cBhvr>
                                        <p:cTn id="50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1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521 -0.01968 0.00018 -0.00394 0.00469 -0.01389 C 0.00591 -0.01644 0.00677 -0.01945 0.00816 -0.02199 C 0.00921 -0.02408 0.01112 -0.02546 0.01233 -0.02755 C 0.01337 -0.02963 0.01441 -0.03195 0.01563 -0.03403 C 0.01667 -0.03542 0.01806 -0.03611 0.0191 -0.0375 C 0.04046 -0.07014 0.02292 -0.0463 0.03421 -0.06134 C 0.03455 -0.0632 0.03473 -0.06505 0.03559 -0.0669 C 0.04011 -0.07755 0.03733 -0.06829 0.04098 -0.075 C 0.04237 -0.07732 0.04341 -0.07986 0.04445 -0.08241 C 0.04497 -0.0838 0.04497 -0.08565 0.04584 -0.08681 C 0.04827 -0.09051 0.05157 -0.09259 0.054 -0.09607 L 0.06025 -0.10417 L 0.06285 -0.10787 C 0.06355 -0.1088 0.06441 -0.10972 0.06493 -0.11065 C 0.0665 -0.11343 0.06771 -0.11597 0.0698 -0.11806 C 0.07153 -0.11968 0.07344 -0.12107 0.07518 -0.12245 C 0.07726 -0.12639 0.07639 -0.1257 0.08073 -0.12801 C 0.09948 -0.13796 0.09011 -0.13357 0.10469 -0.13727 C 0.11285 -0.13912 0.10851 -0.13889 0.11233 -0.13889 L 0.11233 -0.13889 " pathEditMode="relative" ptsTypes="AAAAAAAAAAAAAAAAAAAAAA">
                                      <p:cBhvr>
                                        <p:cTn id="5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22 0.02269 0.00069 0.00671 -0.00347 0.02361 C -0.00538 0.03056 -0.00261 0.02616 -0.00625 0.03102 C -0.0059 0.03519 -0.00556 0.03958 -0.00486 0.04375 C -0.00469 0.04514 -0.00295 0.05046 -0.00278 0.05116 C -0.00261 0.05255 -0.00243 0.05417 -0.00208 0.05556 C -0.00365 0.08125 -0.00347 0.07083 -0.00347 0.08681 L -0.00347 0.08681 " pathEditMode="relative" ptsTypes="AAAAAAAAA">
                                      <p:cBhvr>
                                        <p:cTn id="6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122 0.02269 0.00069 0.00671 -0.00347 0.02361 C -0.00538 0.03056 -0.00261 0.02616 -0.00625 0.03102 C -0.0059 0.03519 -0.00556 0.03958 -0.00486 0.04375 C -0.00469 0.04514 -0.00295 0.05046 -0.00278 0.05116 C -0.00261 0.05255 -0.00243 0.05417 -0.00208 0.05556 C -0.00365 0.08125 -0.00347 0.07083 -0.00347 0.08681 L -0.00347 0.08681 " pathEditMode="relative" ptsTypes="AAAAAAAAA">
                                      <p:cBhvr>
                                        <p:cTn id="65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7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1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92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51" grpId="0"/>
      <p:bldP spid="5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855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中序遍历二又树的非递归算法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按递归进层、退层所需工作直接写出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1285" y="596265"/>
            <a:ext cx="425704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inorder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root)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{int top=0; p=root 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L1: if (p!=NULL)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遍历左子树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{top=top+2;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&gt;m) ... 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溢出处理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本层参数进栈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s[top]=L2;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返回地址进栈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给下层参数赋值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   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转向开始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L2: Visit(p-&gt;data);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 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if(top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m) ...      /*溢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遍历右子树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s[top]=L3;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}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L3: if(top!=0)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{ 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=s[top];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p=s[top-1];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取出返回地址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top=top-2;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退出本层参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恢复上层断点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}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</a:rPr>
                <a:t>B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996" y="3154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494270" y="2081530"/>
            <a:ext cx="537210" cy="4699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62420" y="208851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7599045" y="3524885"/>
          <a:ext cx="709295" cy="29267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95"/>
              </a:tblGrid>
              <a:tr h="292671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7592060" y="612584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592060" y="578167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585075" y="543369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585075" y="508190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7601585" y="472948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7585075" y="437769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7592060" y="4034155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/>
          <p:cNvSpPr txBox="1"/>
          <p:nvPr/>
        </p:nvSpPr>
        <p:spPr>
          <a:xfrm>
            <a:off x="7796530" y="612584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A</a:t>
            </a:r>
            <a:endParaRPr lang="en-US" altLang="zh-CN" sz="1600" dirty="0"/>
          </a:p>
        </p:txBody>
      </p:sp>
      <p:sp>
        <p:nvSpPr>
          <p:cNvPr id="43" name="文本框 42"/>
          <p:cNvSpPr txBox="1"/>
          <p:nvPr/>
        </p:nvSpPr>
        <p:spPr>
          <a:xfrm>
            <a:off x="7796530" y="5781675"/>
            <a:ext cx="3754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L3</a:t>
            </a:r>
            <a:endParaRPr lang="en-US" altLang="zh-CN" sz="1600" dirty="0"/>
          </a:p>
        </p:txBody>
      </p:sp>
      <p:sp>
        <p:nvSpPr>
          <p:cNvPr id="45" name="文本框 44"/>
          <p:cNvSpPr txBox="1"/>
          <p:nvPr/>
        </p:nvSpPr>
        <p:spPr>
          <a:xfrm>
            <a:off x="6361112" y="6301546"/>
            <a:ext cx="6026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top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6969159" y="6542211"/>
            <a:ext cx="455295" cy="5080"/>
          </a:xfrm>
          <a:prstGeom prst="straightConnector1">
            <a:avLst/>
          </a:prstGeom>
          <a:ln w="25400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48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5629910" y="265659"/>
            <a:ext cx="426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p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101715" y="588825"/>
            <a:ext cx="1131570" cy="181659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5209485" y="4398953"/>
            <a:ext cx="2106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 </a:t>
            </a:r>
            <a:r>
              <a:rPr lang="zh-CN" altLang="en-US" dirty="0"/>
              <a:t>指向</a:t>
            </a:r>
            <a:r>
              <a:rPr lang="en-US" altLang="zh-CN" dirty="0"/>
              <a:t>A</a:t>
            </a:r>
            <a:r>
              <a:rPr lang="zh-CN" altLang="en-US" dirty="0"/>
              <a:t>的右子树</a:t>
            </a:r>
            <a:r>
              <a:rPr lang="en-US" altLang="zh-CN" dirty="0"/>
              <a:t>  C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18 -0.00533 -0.00035 -0.01042 -0.0007 -0.01574 C -0.00087 -0.01806 -0.00243 -0.02292 -0.00278 -0.02477 C -0.00295 -0.02662 -0.00313 -0.02847 -0.0033 -0.03033 C -0.00278 -0.03889 -0.00261 -0.04746 -0.0007 -0.05579 C 0.00017 -0.05926 0.00121 -0.0625 0.00208 -0.06597 C 0.00312 -0.07778 0.00278 -0.07083 0.00278 -0.08681 L 0.00278 -0.08681 " pathEditMode="relative" ptsTypes="AAAAAAAAA">
                                      <p:cBhvr>
                                        <p:cTn id="27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018 -0.00533 -0.00035 -0.01042 -0.0007 -0.01574 C -0.00087 -0.01806 -0.00243 -0.02292 -0.00278 -0.02477 C -0.00295 -0.02662 -0.00313 -0.02847 -0.0033 -0.03033 C -0.00278 -0.03889 -0.00261 -0.04746 -0.0007 -0.05579 C 0.00017 -0.05926 0.00121 -0.0625 0.00208 -0.06597 C 0.00312 -0.07778 0.00278 -0.07083 0.00278 -0.08681 L 0.00278 -0.08681 " pathEditMode="relative" ptsTypes="AAAAAAAAA">
                                      <p:cBhvr>
                                        <p:cTn id="2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59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64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1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2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74 0.00254 0.00347 0.00532 0.00538 0.0081 C 0.00625 0.00926 0.00747 0.01041 0.00816 0.0118 C 0.00851 0.0125 0.00851 0.01365 0.00886 0.01458 C 0.0099 0.01666 0.01111 0.01875 0.01233 0.02083 C 0.01302 0.02245 0.01337 0.0243 0.01424 0.02546 C 0.01493 0.02615 0.01615 0.02615 0.01702 0.02639 C 0.01771 0.02847 0.01823 0.03055 0.0191 0.03264 C 0.01945 0.03379 0.02014 0.03449 0.02049 0.03541 C 0.02101 0.03727 0.02118 0.03912 0.02188 0.04097 C 0.0224 0.04282 0.02535 0.05046 0.02656 0.05277 C 0.02795 0.05509 0.02934 0.05717 0.03073 0.05926 C 0.0309 0.06134 0.03073 0.06365 0.03143 0.06551 C 0.03368 0.07199 0.03681 0.07546 0.04028 0.08009 C 0.04097 0.0824 0.0415 0.08472 0.04236 0.08657 C 0.04306 0.08796 0.04462 0.08865 0.04514 0.09027 C 0.04601 0.09375 0.04566 0.09768 0.04653 0.10115 C 0.04705 0.10347 0.04827 0.10555 0.04931 0.10764 C 0.05104 0.11134 0.05313 0.11389 0.05608 0.11666 C 0.05729 0.11782 0.05868 0.11875 0.06025 0.11944 C 0.06077 0.11967 0.06163 0.11944 0.06233 0.11944 L 0.06233 0.11944 " pathEditMode="relative" ptsTypes="AAAAAAAAAAAAAAAAAAAAAAA">
                                      <p:cBhvr>
                                        <p:cTn id="81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8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174 0.00254 0.00347 0.00532 0.00538 0.0081 C 0.00625 0.00926 0.00747 0.01041 0.00816 0.0118 C 0.00851 0.0125 0.00851 0.01365 0.00886 0.01458 C 0.0099 0.01666 0.01111 0.01875 0.01233 0.02083 C 0.01302 0.02245 0.01337 0.0243 0.01424 0.02546 C 0.01493 0.02615 0.01615 0.02615 0.01702 0.02639 C 0.01771 0.02847 0.01823 0.03055 0.0191 0.03264 C 0.01945 0.03379 0.02014 0.03449 0.02049 0.03541 C 0.02101 0.03727 0.02118 0.03912 0.02188 0.04097 C 0.0224 0.04282 0.02535 0.05046 0.02656 0.05277 C 0.02795 0.05509 0.02934 0.05717 0.03073 0.05926 C 0.0309 0.06134 0.03073 0.06365 0.03143 0.06551 C 0.03368 0.07199 0.03681 0.07546 0.04028 0.08009 C 0.04097 0.0824 0.0415 0.08472 0.04236 0.08657 C 0.04306 0.08796 0.04462 0.08865 0.04514 0.09027 C 0.04601 0.09375 0.04566 0.09768 0.04653 0.10115 C 0.04705 0.10347 0.04827 0.10555 0.04931 0.10764 C 0.05104 0.11134 0.05313 0.11389 0.05608 0.11666 C 0.05729 0.11782 0.05868 0.11875 0.06025 0.11944 C 0.06077 0.11967 0.06163 0.11944 0.06233 0.11944 L 0.06233 0.11944 " pathEditMode="relative" ptsTypes="AAAAAAAAAAAAAAAAAAAAAAA">
                                      <p:cBhvr>
                                        <p:cTn id="83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1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animClr clrSpc="rgb" dir="cw">
                                      <p:cBhvr>
                                        <p:cTn id="102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4" dur="500" fill="hold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0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1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5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8555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）中序遍历二又树的非递归算法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按递归进层、退层所需工作直接写出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8290" y="596265"/>
            <a:ext cx="4257040" cy="60007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inorder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root)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{int top=0; p=root 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L1: if (p!=NULL)       </a:t>
            </a:r>
            <a:r>
              <a:rPr 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遍历左子树</a:t>
            </a:r>
            <a:r>
              <a:rPr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{top=top+2;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tp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&gt;m) ... 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溢出处理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本层参数进栈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s[top]=L2;       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返回地址进栈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给下层参数赋值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   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转向开始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L2: Visit(p-&gt;data);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 top+2;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if(top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&gt;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m) ...      /*溢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出处理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s[top-1]=p;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遍历右子树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s[top]=L3;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L1;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}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L3: if(top!=0) </a:t>
            </a:r>
            <a:endParaRPr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{ 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=s[top];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p=s[top-1];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取出返回地址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top=top-2;       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退出本层参</a:t>
            </a:r>
            <a:r>
              <a:rPr 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l"/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addr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   /* </a:t>
            </a:r>
            <a:r>
              <a:rPr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恢复上层断点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</a:t>
            </a:r>
            <a:r>
              <a:rPr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 </a:t>
            </a:r>
            <a:endParaRPr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}</a:t>
            </a:r>
            <a:endParaRPr 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0" lvl="0" indent="0" algn="l">
              <a:buNone/>
            </a:pPr>
            <a:r>
              <a:rPr 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B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018" y="3176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508240" y="2081530"/>
            <a:ext cx="52324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55435" y="2081530"/>
            <a:ext cx="245110" cy="24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2" name="文本框 31"/>
          <p:cNvSpPr txBox="1"/>
          <p:nvPr/>
        </p:nvSpPr>
        <p:spPr>
          <a:xfrm>
            <a:off x="5566410" y="463550"/>
            <a:ext cx="419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</a:rPr>
              <a:t>P</a:t>
            </a:r>
            <a:endParaRPr lang="en-US" altLang="zh-CN" sz="3600" dirty="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>
            <a:stCxn id="32" idx="3"/>
          </p:cNvCxnSpPr>
          <p:nvPr/>
        </p:nvCxnSpPr>
        <p:spPr>
          <a:xfrm>
            <a:off x="5985510" y="786130"/>
            <a:ext cx="1139190" cy="18224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967095" y="4060825"/>
            <a:ext cx="19170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4">
                    <a:lumMod val="75000"/>
                  </a:schemeClr>
                </a:solidFill>
              </a:rPr>
              <a:t>问题： 结构</a:t>
            </a:r>
            <a:r>
              <a:rPr lang="en-US" altLang="zh-CN" sz="2400" b="1" dirty="0">
                <a:solidFill>
                  <a:schemeClr val="accent4">
                    <a:lumMod val="75000"/>
                  </a:schemeClr>
                </a:solidFill>
              </a:rPr>
              <a:t>?</a:t>
            </a:r>
            <a:endParaRPr lang="en-US" altLang="zh-CN" sz="2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8" name="文本框 17"/>
          <p:cNvSpPr txBox="1"/>
          <p:nvPr/>
        </p:nvSpPr>
        <p:spPr>
          <a:xfrm>
            <a:off x="5341620" y="4798060"/>
            <a:ext cx="3665220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方法改进：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用循环句代替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goto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，此时返回断点已无保留的必要，栈区只需保留本层参数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8" name="圆角矩形 47"/>
          <p:cNvSpPr/>
          <p:nvPr/>
        </p:nvSpPr>
        <p:spPr>
          <a:xfrm>
            <a:off x="662940" y="2098675"/>
            <a:ext cx="1270000" cy="27749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任意多边形 53"/>
          <p:cNvSpPr/>
          <p:nvPr/>
        </p:nvSpPr>
        <p:spPr>
          <a:xfrm>
            <a:off x="1913255" y="1779905"/>
            <a:ext cx="267970" cy="301625"/>
          </a:xfrm>
          <a:custGeom>
            <a:avLst/>
            <a:gdLst>
              <a:gd name="connisteX0" fmla="*/ 35272 w 340072"/>
              <a:gd name="connsiteY0" fmla="*/ 430926 h 430926"/>
              <a:gd name="connisteX1" fmla="*/ 108297 w 340072"/>
              <a:gd name="connsiteY1" fmla="*/ 416321 h 430926"/>
              <a:gd name="connisteX2" fmla="*/ 173702 w 340072"/>
              <a:gd name="connsiteY2" fmla="*/ 373141 h 430926"/>
              <a:gd name="connisteX3" fmla="*/ 209897 w 340072"/>
              <a:gd name="connsiteY3" fmla="*/ 307736 h 430926"/>
              <a:gd name="connisteX4" fmla="*/ 216882 w 340072"/>
              <a:gd name="connsiteY4" fmla="*/ 242331 h 430926"/>
              <a:gd name="connisteX5" fmla="*/ 216882 w 340072"/>
              <a:gd name="connsiteY5" fmla="*/ 176926 h 430926"/>
              <a:gd name="connisteX6" fmla="*/ 151477 w 340072"/>
              <a:gd name="connsiteY6" fmla="*/ 119141 h 430926"/>
              <a:gd name="connisteX7" fmla="*/ 86072 w 340072"/>
              <a:gd name="connsiteY7" fmla="*/ 96916 h 430926"/>
              <a:gd name="connisteX8" fmla="*/ 21302 w 340072"/>
              <a:gd name="connsiteY8" fmla="*/ 111521 h 430926"/>
              <a:gd name="connisteX9" fmla="*/ 6697 w 340072"/>
              <a:gd name="connsiteY9" fmla="*/ 176926 h 430926"/>
              <a:gd name="connisteX10" fmla="*/ 6697 w 340072"/>
              <a:gd name="connsiteY10" fmla="*/ 242331 h 430926"/>
              <a:gd name="connisteX11" fmla="*/ 72102 w 340072"/>
              <a:gd name="connsiteY11" fmla="*/ 293131 h 430926"/>
              <a:gd name="connisteX12" fmla="*/ 136872 w 340072"/>
              <a:gd name="connsiteY12" fmla="*/ 300116 h 430926"/>
              <a:gd name="connisteX13" fmla="*/ 202277 w 340072"/>
              <a:gd name="connsiteY13" fmla="*/ 278526 h 430926"/>
              <a:gd name="connisteX14" fmla="*/ 231487 w 340072"/>
              <a:gd name="connsiteY14" fmla="*/ 213121 h 430926"/>
              <a:gd name="connisteX15" fmla="*/ 238472 w 340072"/>
              <a:gd name="connsiteY15" fmla="*/ 147716 h 430926"/>
              <a:gd name="connisteX16" fmla="*/ 238472 w 340072"/>
              <a:gd name="connsiteY16" fmla="*/ 82311 h 430926"/>
              <a:gd name="connisteX17" fmla="*/ 231487 w 340072"/>
              <a:gd name="connsiteY17" fmla="*/ 17541 h 430926"/>
              <a:gd name="connisteX18" fmla="*/ 159097 w 340072"/>
              <a:gd name="connsiteY18" fmla="*/ 2936 h 430926"/>
              <a:gd name="connisteX19" fmla="*/ 93692 w 340072"/>
              <a:gd name="connsiteY19" fmla="*/ 53736 h 430926"/>
              <a:gd name="connisteX20" fmla="*/ 57497 w 340072"/>
              <a:gd name="connsiteY20" fmla="*/ 126126 h 430926"/>
              <a:gd name="connisteX21" fmla="*/ 64482 w 340072"/>
              <a:gd name="connsiteY21" fmla="*/ 191531 h 430926"/>
              <a:gd name="connisteX22" fmla="*/ 129887 w 340072"/>
              <a:gd name="connsiteY22" fmla="*/ 234711 h 430926"/>
              <a:gd name="connisteX23" fmla="*/ 195292 w 340072"/>
              <a:gd name="connsiteY23" fmla="*/ 220741 h 430926"/>
              <a:gd name="connisteX24" fmla="*/ 260697 w 340072"/>
              <a:gd name="connsiteY24" fmla="*/ 176926 h 430926"/>
              <a:gd name="connisteX25" fmla="*/ 318482 w 340072"/>
              <a:gd name="connsiteY25" fmla="*/ 111521 h 430926"/>
              <a:gd name="connisteX26" fmla="*/ 340072 w 340072"/>
              <a:gd name="connsiteY26" fmla="*/ 46116 h 4309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</a:cxnLst>
            <a:rect l="l" t="t" r="r" b="b"/>
            <a:pathLst>
              <a:path w="340072" h="430926">
                <a:moveTo>
                  <a:pt x="35272" y="430926"/>
                </a:moveTo>
                <a:cubicBezTo>
                  <a:pt x="48607" y="429021"/>
                  <a:pt x="80357" y="427751"/>
                  <a:pt x="108297" y="416321"/>
                </a:cubicBezTo>
                <a:cubicBezTo>
                  <a:pt x="136237" y="404891"/>
                  <a:pt x="153382" y="394731"/>
                  <a:pt x="173702" y="373141"/>
                </a:cubicBezTo>
                <a:cubicBezTo>
                  <a:pt x="194022" y="351551"/>
                  <a:pt x="201007" y="333771"/>
                  <a:pt x="209897" y="307736"/>
                </a:cubicBezTo>
                <a:cubicBezTo>
                  <a:pt x="218787" y="281701"/>
                  <a:pt x="215612" y="268366"/>
                  <a:pt x="216882" y="242331"/>
                </a:cubicBezTo>
                <a:cubicBezTo>
                  <a:pt x="218152" y="216296"/>
                  <a:pt x="230217" y="201691"/>
                  <a:pt x="216882" y="176926"/>
                </a:cubicBezTo>
                <a:cubicBezTo>
                  <a:pt x="203547" y="152161"/>
                  <a:pt x="177512" y="135016"/>
                  <a:pt x="151477" y="119141"/>
                </a:cubicBezTo>
                <a:cubicBezTo>
                  <a:pt x="125442" y="103266"/>
                  <a:pt x="112107" y="98186"/>
                  <a:pt x="86072" y="96916"/>
                </a:cubicBezTo>
                <a:cubicBezTo>
                  <a:pt x="60037" y="95646"/>
                  <a:pt x="37177" y="95646"/>
                  <a:pt x="21302" y="111521"/>
                </a:cubicBezTo>
                <a:cubicBezTo>
                  <a:pt x="5427" y="127396"/>
                  <a:pt x="9872" y="150891"/>
                  <a:pt x="6697" y="176926"/>
                </a:cubicBezTo>
                <a:cubicBezTo>
                  <a:pt x="3522" y="202961"/>
                  <a:pt x="-6638" y="218836"/>
                  <a:pt x="6697" y="242331"/>
                </a:cubicBezTo>
                <a:cubicBezTo>
                  <a:pt x="20032" y="265826"/>
                  <a:pt x="46067" y="281701"/>
                  <a:pt x="72102" y="293131"/>
                </a:cubicBezTo>
                <a:cubicBezTo>
                  <a:pt x="98137" y="304561"/>
                  <a:pt x="110837" y="303291"/>
                  <a:pt x="136872" y="300116"/>
                </a:cubicBezTo>
                <a:cubicBezTo>
                  <a:pt x="162907" y="296941"/>
                  <a:pt x="183227" y="295671"/>
                  <a:pt x="202277" y="278526"/>
                </a:cubicBezTo>
                <a:cubicBezTo>
                  <a:pt x="221327" y="261381"/>
                  <a:pt x="224502" y="239156"/>
                  <a:pt x="231487" y="213121"/>
                </a:cubicBezTo>
                <a:cubicBezTo>
                  <a:pt x="238472" y="187086"/>
                  <a:pt x="237202" y="173751"/>
                  <a:pt x="238472" y="147716"/>
                </a:cubicBezTo>
                <a:cubicBezTo>
                  <a:pt x="239742" y="121681"/>
                  <a:pt x="239742" y="108346"/>
                  <a:pt x="238472" y="82311"/>
                </a:cubicBezTo>
                <a:cubicBezTo>
                  <a:pt x="237202" y="56276"/>
                  <a:pt x="247362" y="33416"/>
                  <a:pt x="231487" y="17541"/>
                </a:cubicBezTo>
                <a:cubicBezTo>
                  <a:pt x="215612" y="1666"/>
                  <a:pt x="186402" y="-4049"/>
                  <a:pt x="159097" y="2936"/>
                </a:cubicBezTo>
                <a:cubicBezTo>
                  <a:pt x="131792" y="9921"/>
                  <a:pt x="114012" y="28971"/>
                  <a:pt x="93692" y="53736"/>
                </a:cubicBezTo>
                <a:cubicBezTo>
                  <a:pt x="73372" y="78501"/>
                  <a:pt x="63212" y="98821"/>
                  <a:pt x="57497" y="126126"/>
                </a:cubicBezTo>
                <a:cubicBezTo>
                  <a:pt x="51782" y="153431"/>
                  <a:pt x="49877" y="169941"/>
                  <a:pt x="64482" y="191531"/>
                </a:cubicBezTo>
                <a:cubicBezTo>
                  <a:pt x="79087" y="213121"/>
                  <a:pt x="103852" y="228996"/>
                  <a:pt x="129887" y="234711"/>
                </a:cubicBezTo>
                <a:cubicBezTo>
                  <a:pt x="155922" y="240426"/>
                  <a:pt x="169257" y="232171"/>
                  <a:pt x="195292" y="220741"/>
                </a:cubicBezTo>
                <a:cubicBezTo>
                  <a:pt x="221327" y="209311"/>
                  <a:pt x="235932" y="198516"/>
                  <a:pt x="260697" y="176926"/>
                </a:cubicBezTo>
                <a:cubicBezTo>
                  <a:pt x="285462" y="155336"/>
                  <a:pt x="302607" y="137556"/>
                  <a:pt x="318482" y="111521"/>
                </a:cubicBezTo>
                <a:cubicBezTo>
                  <a:pt x="334357" y="85486"/>
                  <a:pt x="336897" y="58181"/>
                  <a:pt x="340072" y="4611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弧形 55"/>
          <p:cNvSpPr/>
          <p:nvPr/>
        </p:nvSpPr>
        <p:spPr>
          <a:xfrm rot="20400000" flipH="1">
            <a:off x="356235" y="1369060"/>
            <a:ext cx="706755" cy="1496695"/>
          </a:xfrm>
          <a:prstGeom prst="arc">
            <a:avLst>
              <a:gd name="adj1" fmla="val 16200000"/>
              <a:gd name="adj2" fmla="val 4432572"/>
            </a:avLst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弧形 56"/>
          <p:cNvSpPr/>
          <p:nvPr/>
        </p:nvSpPr>
        <p:spPr>
          <a:xfrm rot="20400000" flipH="1">
            <a:off x="408305" y="1425575"/>
            <a:ext cx="1111250" cy="4067810"/>
          </a:xfrm>
          <a:prstGeom prst="arc">
            <a:avLst>
              <a:gd name="adj1" fmla="val 16195935"/>
              <a:gd name="adj2" fmla="val 3655480"/>
            </a:avLst>
          </a:prstGeom>
          <a:ln w="25400">
            <a:solidFill>
              <a:schemeClr val="accent4">
                <a:lumMod val="75000"/>
              </a:schemeClr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圆角矩形 57"/>
          <p:cNvSpPr/>
          <p:nvPr/>
        </p:nvSpPr>
        <p:spPr>
          <a:xfrm>
            <a:off x="676910" y="3804285"/>
            <a:ext cx="1270000" cy="277495"/>
          </a:xfrm>
          <a:prstGeom prst="round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任意多边形 58"/>
          <p:cNvSpPr/>
          <p:nvPr/>
        </p:nvSpPr>
        <p:spPr>
          <a:xfrm>
            <a:off x="1946910" y="3502660"/>
            <a:ext cx="267970" cy="301625"/>
          </a:xfrm>
          <a:custGeom>
            <a:avLst/>
            <a:gdLst>
              <a:gd name="connisteX0" fmla="*/ 35272 w 340072"/>
              <a:gd name="connsiteY0" fmla="*/ 430926 h 430926"/>
              <a:gd name="connisteX1" fmla="*/ 108297 w 340072"/>
              <a:gd name="connsiteY1" fmla="*/ 416321 h 430926"/>
              <a:gd name="connisteX2" fmla="*/ 173702 w 340072"/>
              <a:gd name="connsiteY2" fmla="*/ 373141 h 430926"/>
              <a:gd name="connisteX3" fmla="*/ 209897 w 340072"/>
              <a:gd name="connsiteY3" fmla="*/ 307736 h 430926"/>
              <a:gd name="connisteX4" fmla="*/ 216882 w 340072"/>
              <a:gd name="connsiteY4" fmla="*/ 242331 h 430926"/>
              <a:gd name="connisteX5" fmla="*/ 216882 w 340072"/>
              <a:gd name="connsiteY5" fmla="*/ 176926 h 430926"/>
              <a:gd name="connisteX6" fmla="*/ 151477 w 340072"/>
              <a:gd name="connsiteY6" fmla="*/ 119141 h 430926"/>
              <a:gd name="connisteX7" fmla="*/ 86072 w 340072"/>
              <a:gd name="connsiteY7" fmla="*/ 96916 h 430926"/>
              <a:gd name="connisteX8" fmla="*/ 21302 w 340072"/>
              <a:gd name="connsiteY8" fmla="*/ 111521 h 430926"/>
              <a:gd name="connisteX9" fmla="*/ 6697 w 340072"/>
              <a:gd name="connsiteY9" fmla="*/ 176926 h 430926"/>
              <a:gd name="connisteX10" fmla="*/ 6697 w 340072"/>
              <a:gd name="connsiteY10" fmla="*/ 242331 h 430926"/>
              <a:gd name="connisteX11" fmla="*/ 72102 w 340072"/>
              <a:gd name="connsiteY11" fmla="*/ 293131 h 430926"/>
              <a:gd name="connisteX12" fmla="*/ 136872 w 340072"/>
              <a:gd name="connsiteY12" fmla="*/ 300116 h 430926"/>
              <a:gd name="connisteX13" fmla="*/ 202277 w 340072"/>
              <a:gd name="connsiteY13" fmla="*/ 278526 h 430926"/>
              <a:gd name="connisteX14" fmla="*/ 231487 w 340072"/>
              <a:gd name="connsiteY14" fmla="*/ 213121 h 430926"/>
              <a:gd name="connisteX15" fmla="*/ 238472 w 340072"/>
              <a:gd name="connsiteY15" fmla="*/ 147716 h 430926"/>
              <a:gd name="connisteX16" fmla="*/ 238472 w 340072"/>
              <a:gd name="connsiteY16" fmla="*/ 82311 h 430926"/>
              <a:gd name="connisteX17" fmla="*/ 231487 w 340072"/>
              <a:gd name="connsiteY17" fmla="*/ 17541 h 430926"/>
              <a:gd name="connisteX18" fmla="*/ 159097 w 340072"/>
              <a:gd name="connsiteY18" fmla="*/ 2936 h 430926"/>
              <a:gd name="connisteX19" fmla="*/ 93692 w 340072"/>
              <a:gd name="connsiteY19" fmla="*/ 53736 h 430926"/>
              <a:gd name="connisteX20" fmla="*/ 57497 w 340072"/>
              <a:gd name="connsiteY20" fmla="*/ 126126 h 430926"/>
              <a:gd name="connisteX21" fmla="*/ 64482 w 340072"/>
              <a:gd name="connsiteY21" fmla="*/ 191531 h 430926"/>
              <a:gd name="connisteX22" fmla="*/ 129887 w 340072"/>
              <a:gd name="connsiteY22" fmla="*/ 234711 h 430926"/>
              <a:gd name="connisteX23" fmla="*/ 195292 w 340072"/>
              <a:gd name="connsiteY23" fmla="*/ 220741 h 430926"/>
              <a:gd name="connisteX24" fmla="*/ 260697 w 340072"/>
              <a:gd name="connsiteY24" fmla="*/ 176926 h 430926"/>
              <a:gd name="connisteX25" fmla="*/ 318482 w 340072"/>
              <a:gd name="connsiteY25" fmla="*/ 111521 h 430926"/>
              <a:gd name="connisteX26" fmla="*/ 340072 w 340072"/>
              <a:gd name="connsiteY26" fmla="*/ 46116 h 43092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</a:cxnLst>
            <a:rect l="l" t="t" r="r" b="b"/>
            <a:pathLst>
              <a:path w="340072" h="430926">
                <a:moveTo>
                  <a:pt x="35272" y="430926"/>
                </a:moveTo>
                <a:cubicBezTo>
                  <a:pt x="48607" y="429021"/>
                  <a:pt x="80357" y="427751"/>
                  <a:pt x="108297" y="416321"/>
                </a:cubicBezTo>
                <a:cubicBezTo>
                  <a:pt x="136237" y="404891"/>
                  <a:pt x="153382" y="394731"/>
                  <a:pt x="173702" y="373141"/>
                </a:cubicBezTo>
                <a:cubicBezTo>
                  <a:pt x="194022" y="351551"/>
                  <a:pt x="201007" y="333771"/>
                  <a:pt x="209897" y="307736"/>
                </a:cubicBezTo>
                <a:cubicBezTo>
                  <a:pt x="218787" y="281701"/>
                  <a:pt x="215612" y="268366"/>
                  <a:pt x="216882" y="242331"/>
                </a:cubicBezTo>
                <a:cubicBezTo>
                  <a:pt x="218152" y="216296"/>
                  <a:pt x="230217" y="201691"/>
                  <a:pt x="216882" y="176926"/>
                </a:cubicBezTo>
                <a:cubicBezTo>
                  <a:pt x="203547" y="152161"/>
                  <a:pt x="177512" y="135016"/>
                  <a:pt x="151477" y="119141"/>
                </a:cubicBezTo>
                <a:cubicBezTo>
                  <a:pt x="125442" y="103266"/>
                  <a:pt x="112107" y="98186"/>
                  <a:pt x="86072" y="96916"/>
                </a:cubicBezTo>
                <a:cubicBezTo>
                  <a:pt x="60037" y="95646"/>
                  <a:pt x="37177" y="95646"/>
                  <a:pt x="21302" y="111521"/>
                </a:cubicBezTo>
                <a:cubicBezTo>
                  <a:pt x="5427" y="127396"/>
                  <a:pt x="9872" y="150891"/>
                  <a:pt x="6697" y="176926"/>
                </a:cubicBezTo>
                <a:cubicBezTo>
                  <a:pt x="3522" y="202961"/>
                  <a:pt x="-6638" y="218836"/>
                  <a:pt x="6697" y="242331"/>
                </a:cubicBezTo>
                <a:cubicBezTo>
                  <a:pt x="20032" y="265826"/>
                  <a:pt x="46067" y="281701"/>
                  <a:pt x="72102" y="293131"/>
                </a:cubicBezTo>
                <a:cubicBezTo>
                  <a:pt x="98137" y="304561"/>
                  <a:pt x="110837" y="303291"/>
                  <a:pt x="136872" y="300116"/>
                </a:cubicBezTo>
                <a:cubicBezTo>
                  <a:pt x="162907" y="296941"/>
                  <a:pt x="183227" y="295671"/>
                  <a:pt x="202277" y="278526"/>
                </a:cubicBezTo>
                <a:cubicBezTo>
                  <a:pt x="221327" y="261381"/>
                  <a:pt x="224502" y="239156"/>
                  <a:pt x="231487" y="213121"/>
                </a:cubicBezTo>
                <a:cubicBezTo>
                  <a:pt x="238472" y="187086"/>
                  <a:pt x="237202" y="173751"/>
                  <a:pt x="238472" y="147716"/>
                </a:cubicBezTo>
                <a:cubicBezTo>
                  <a:pt x="239742" y="121681"/>
                  <a:pt x="239742" y="108346"/>
                  <a:pt x="238472" y="82311"/>
                </a:cubicBezTo>
                <a:cubicBezTo>
                  <a:pt x="237202" y="56276"/>
                  <a:pt x="247362" y="33416"/>
                  <a:pt x="231487" y="17541"/>
                </a:cubicBezTo>
                <a:cubicBezTo>
                  <a:pt x="215612" y="1666"/>
                  <a:pt x="186402" y="-4049"/>
                  <a:pt x="159097" y="2936"/>
                </a:cubicBezTo>
                <a:cubicBezTo>
                  <a:pt x="131792" y="9921"/>
                  <a:pt x="114012" y="28971"/>
                  <a:pt x="93692" y="53736"/>
                </a:cubicBezTo>
                <a:cubicBezTo>
                  <a:pt x="73372" y="78501"/>
                  <a:pt x="63212" y="98821"/>
                  <a:pt x="57497" y="126126"/>
                </a:cubicBezTo>
                <a:cubicBezTo>
                  <a:pt x="51782" y="153431"/>
                  <a:pt x="49877" y="169941"/>
                  <a:pt x="64482" y="191531"/>
                </a:cubicBezTo>
                <a:cubicBezTo>
                  <a:pt x="79087" y="213121"/>
                  <a:pt x="103852" y="228996"/>
                  <a:pt x="129887" y="234711"/>
                </a:cubicBezTo>
                <a:cubicBezTo>
                  <a:pt x="155922" y="240426"/>
                  <a:pt x="169257" y="232171"/>
                  <a:pt x="195292" y="220741"/>
                </a:cubicBezTo>
                <a:cubicBezTo>
                  <a:pt x="221327" y="209311"/>
                  <a:pt x="235932" y="198516"/>
                  <a:pt x="260697" y="176926"/>
                </a:cubicBezTo>
                <a:cubicBezTo>
                  <a:pt x="285462" y="155336"/>
                  <a:pt x="302607" y="137556"/>
                  <a:pt x="318482" y="111521"/>
                </a:cubicBezTo>
                <a:cubicBezTo>
                  <a:pt x="334357" y="85486"/>
                  <a:pt x="336897" y="58181"/>
                  <a:pt x="340072" y="46116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弧形 59"/>
          <p:cNvSpPr/>
          <p:nvPr/>
        </p:nvSpPr>
        <p:spPr>
          <a:xfrm>
            <a:off x="1732915" y="2170430"/>
            <a:ext cx="695960" cy="784225"/>
          </a:xfrm>
          <a:prstGeom prst="arc">
            <a:avLst>
              <a:gd name="adj1" fmla="val 16046720"/>
              <a:gd name="adj2" fmla="val 5004975"/>
            </a:avLst>
          </a:prstGeom>
          <a:ln w="317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弧形 60"/>
          <p:cNvSpPr/>
          <p:nvPr/>
        </p:nvSpPr>
        <p:spPr>
          <a:xfrm rot="180000">
            <a:off x="1002030" y="3966210"/>
            <a:ext cx="1899285" cy="970915"/>
          </a:xfrm>
          <a:prstGeom prst="arc">
            <a:avLst>
              <a:gd name="adj1" fmla="val 16046720"/>
              <a:gd name="adj2" fmla="val 5895099"/>
            </a:avLst>
          </a:prstGeom>
          <a:ln w="31750"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5341620" y="6125517"/>
            <a:ext cx="2738250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b="1" u="sng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整理后的算法框图</a:t>
            </a:r>
            <a:endParaRPr lang="zh-CN" altLang="en-US" sz="2400" b="1" u="sng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3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18" grpId="0"/>
      <p:bldP spid="6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2575551" y="2761471"/>
                <a:ext cx="2184400" cy="36933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/>
                  <a:t>top</a:t>
                </a:r>
                <a14:m>
                  <m:oMath xmlns:m="http://schemas.openxmlformats.org/officeDocument/2006/math">
                    <m:r>
                      <a:rPr lang="en-US" altLang="zh-CN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600" dirty="0"/>
                  <a:t> 0; p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zh-CN" sz="1600" dirty="0"/>
                  <a:t>  bt</a:t>
                </a:r>
                <a:endParaRPr lang="en-US" altLang="zh-CN" sz="1600" dirty="0"/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551" y="2761471"/>
                <a:ext cx="2184400" cy="369332"/>
              </a:xfrm>
              <a:prstGeom prst="rect">
                <a:avLst/>
              </a:prstGeom>
              <a:blipFill rotWithShape="1">
                <a:blip r:embed="rId1"/>
                <a:stretch>
                  <a:fillRect l="-319" t="-1852" r="-262" b="-1651"/>
                </a:stretch>
              </a:blipFill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菱形 4"/>
          <p:cNvSpPr/>
          <p:nvPr/>
        </p:nvSpPr>
        <p:spPr>
          <a:xfrm>
            <a:off x="2747329" y="3438128"/>
            <a:ext cx="1821180" cy="5766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p==</a:t>
            </a:r>
            <a:r>
              <a:rPr lang="en-US" sz="1400" dirty="0"/>
              <a:t>NULL?</a:t>
            </a:r>
            <a:endParaRPr lang="zh-CN" altLang="en-US" sz="1400" dirty="0"/>
          </a:p>
        </p:txBody>
      </p:sp>
      <p:sp>
        <p:nvSpPr>
          <p:cNvPr id="12" name="菱形 11"/>
          <p:cNvSpPr/>
          <p:nvPr/>
        </p:nvSpPr>
        <p:spPr>
          <a:xfrm>
            <a:off x="5030154" y="3437610"/>
            <a:ext cx="1605280" cy="576626"/>
          </a:xfrm>
          <a:prstGeom prst="diamon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</a:t>
            </a:r>
            <a:r>
              <a:rPr lang="en-US" sz="1400" dirty="0"/>
              <a:t>op=</a:t>
            </a:r>
            <a:r>
              <a:rPr lang="en-US" altLang="zh-CN" sz="1400" dirty="0"/>
              <a:t>=</a:t>
            </a:r>
            <a:r>
              <a:rPr lang="en-US" sz="1400" dirty="0"/>
              <a:t>0?</a:t>
            </a:r>
            <a:endParaRPr lang="en-US" sz="1400" dirty="0"/>
          </a:p>
        </p:txBody>
      </p:sp>
      <p:cxnSp>
        <p:nvCxnSpPr>
          <p:cNvPr id="13" name="直接箭头连接符 12"/>
          <p:cNvCxnSpPr>
            <a:endCxn id="4" idx="0"/>
          </p:cNvCxnSpPr>
          <p:nvPr/>
        </p:nvCxnSpPr>
        <p:spPr>
          <a:xfrm>
            <a:off x="3667751" y="2476821"/>
            <a:ext cx="0" cy="28465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H="1">
            <a:off x="3659189" y="3105785"/>
            <a:ext cx="3810" cy="33210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3681414" y="4022725"/>
            <a:ext cx="0" cy="73215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3730790" y="4138693"/>
            <a:ext cx="421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</a:t>
            </a:r>
            <a:endParaRPr lang="en-US" altLang="zh-CN" sz="1600" dirty="0"/>
          </a:p>
        </p:txBody>
      </p:sp>
      <p:cxnSp>
        <p:nvCxnSpPr>
          <p:cNvPr id="31" name="连接符: 肘形 30"/>
          <p:cNvCxnSpPr/>
          <p:nvPr/>
        </p:nvCxnSpPr>
        <p:spPr>
          <a:xfrm>
            <a:off x="4568509" y="3726180"/>
            <a:ext cx="461645" cy="3175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2992907" y="4754913"/>
            <a:ext cx="137668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 = p-&gt;LChild</a:t>
            </a:r>
            <a:endParaRPr lang="zh-CN" altLang="en-US" sz="1600" dirty="0"/>
          </a:p>
        </p:txBody>
      </p:sp>
      <p:sp>
        <p:nvSpPr>
          <p:cNvPr id="60" name="文本框 59"/>
          <p:cNvSpPr txBox="1"/>
          <p:nvPr/>
        </p:nvSpPr>
        <p:spPr>
          <a:xfrm rot="10800000" flipV="1">
            <a:off x="4459289" y="3357880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en-US" altLang="zh-CN" dirty="0"/>
          </a:p>
        </p:txBody>
      </p:sp>
      <p:sp>
        <p:nvSpPr>
          <p:cNvPr id="61" name="文本框 60"/>
          <p:cNvSpPr txBox="1"/>
          <p:nvPr/>
        </p:nvSpPr>
        <p:spPr>
          <a:xfrm>
            <a:off x="211774" y="119051"/>
            <a:ext cx="2856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</a:rPr>
              <a:t>方法改进：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2" name="直接箭头连接符 1"/>
          <p:cNvCxnSpPr/>
          <p:nvPr/>
        </p:nvCxnSpPr>
        <p:spPr>
          <a:xfrm>
            <a:off x="5832794" y="4022725"/>
            <a:ext cx="0" cy="732155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852325" y="4138693"/>
            <a:ext cx="42164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/>
              <a:t>No</a:t>
            </a:r>
            <a:endParaRPr lang="en-US" altLang="zh-CN" sz="1600" dirty="0"/>
          </a:p>
        </p:txBody>
      </p:sp>
      <p:sp>
        <p:nvSpPr>
          <p:cNvPr id="8" name="文本框 7"/>
          <p:cNvSpPr txBox="1"/>
          <p:nvPr/>
        </p:nvSpPr>
        <p:spPr>
          <a:xfrm>
            <a:off x="3869855" y="4475878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</a:t>
            </a:r>
            <a:r>
              <a:rPr lang="zh-CN" altLang="en-US" sz="1400" dirty="0"/>
              <a:t>进栈</a:t>
            </a:r>
            <a:endParaRPr lang="zh-CN" altLang="en-US" sz="1400" dirty="0"/>
          </a:p>
        </p:txBody>
      </p:sp>
      <p:sp>
        <p:nvSpPr>
          <p:cNvPr id="9" name="矩形 8"/>
          <p:cNvSpPr/>
          <p:nvPr/>
        </p:nvSpPr>
        <p:spPr>
          <a:xfrm>
            <a:off x="5148732" y="4754913"/>
            <a:ext cx="137668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Visit(p-&gt;data)</a:t>
            </a:r>
            <a:endParaRPr lang="zh-CN" alt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025680" y="4503818"/>
            <a:ext cx="630555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P</a:t>
            </a:r>
            <a:r>
              <a:rPr lang="zh-CN" altLang="en-US" sz="1400" dirty="0"/>
              <a:t>退栈</a:t>
            </a:r>
            <a:endParaRPr lang="zh-CN" altLang="en-US" sz="1400" dirty="0"/>
          </a:p>
        </p:txBody>
      </p:sp>
      <p:sp>
        <p:nvSpPr>
          <p:cNvPr id="17" name="矩形 16"/>
          <p:cNvSpPr/>
          <p:nvPr/>
        </p:nvSpPr>
        <p:spPr>
          <a:xfrm>
            <a:off x="5108727" y="5664233"/>
            <a:ext cx="1376680" cy="3693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p = p-&gt;RChild</a:t>
            </a:r>
            <a:endParaRPr lang="en-US" altLang="zh-CN" sz="1600" dirty="0"/>
          </a:p>
        </p:txBody>
      </p:sp>
      <p:cxnSp>
        <p:nvCxnSpPr>
          <p:cNvPr id="18" name="连接符: 肘形 47"/>
          <p:cNvCxnSpPr>
            <a:stCxn id="54" idx="2"/>
          </p:cNvCxnSpPr>
          <p:nvPr/>
        </p:nvCxnSpPr>
        <p:spPr>
          <a:xfrm rot="5400000" flipH="1">
            <a:off x="2746059" y="4189095"/>
            <a:ext cx="1837690" cy="33020"/>
          </a:xfrm>
          <a:prstGeom prst="bentConnector5">
            <a:avLst>
              <a:gd name="adj1" fmla="val -20836"/>
              <a:gd name="adj2" fmla="val 4542307"/>
              <a:gd name="adj3" fmla="val 99896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连接符: 肘形 47"/>
          <p:cNvCxnSpPr>
            <a:stCxn id="17" idx="1"/>
          </p:cNvCxnSpPr>
          <p:nvPr/>
        </p:nvCxnSpPr>
        <p:spPr>
          <a:xfrm rot="10800000">
            <a:off x="3659189" y="3223895"/>
            <a:ext cx="1449705" cy="2625090"/>
          </a:xfrm>
          <a:prstGeom prst="bentConnector3">
            <a:avLst>
              <a:gd name="adj1" fmla="val 223565"/>
            </a:avLst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434909" y="5222875"/>
            <a:ext cx="1071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遍历左子树</a:t>
            </a:r>
            <a:endParaRPr lang="zh-CN" sz="1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3870009" y="5912485"/>
            <a:ext cx="1071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遍历右子树</a:t>
            </a:r>
            <a:endParaRPr lang="zh-CN" sz="1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656389" y="4786630"/>
            <a:ext cx="10718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140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访问根节点</a:t>
            </a:r>
            <a:endParaRPr lang="zh-CN" sz="140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38" name="直接箭头连接符 37"/>
          <p:cNvCxnSpPr/>
          <p:nvPr/>
        </p:nvCxnSpPr>
        <p:spPr>
          <a:xfrm>
            <a:off x="5852479" y="5124450"/>
            <a:ext cx="0" cy="546100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386238" y="1994987"/>
            <a:ext cx="5416868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中序遍历二叉树的非递归算法处理流程</a:t>
            </a:r>
            <a:endParaRPr 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09329" y="635686"/>
            <a:ext cx="8627026" cy="113505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为使程序合理组织，需去掉goto语句， 用循环句代替if与goto,此时返回断点已无保留的必要，栈区只需保留本层参数。</a:t>
            </a:r>
            <a:endParaRPr lang="zh-CN" altLang="en-US" sz="2400" dirty="0"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 rot="10800000" flipV="1">
            <a:off x="6580824" y="3355975"/>
            <a:ext cx="570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Yes</a:t>
            </a:r>
            <a:endParaRPr lang="en-US" altLang="zh-CN" dirty="0"/>
          </a:p>
        </p:txBody>
      </p:sp>
      <p:cxnSp>
        <p:nvCxnSpPr>
          <p:cNvPr id="52" name="连接符: 肘形 30"/>
          <p:cNvCxnSpPr/>
          <p:nvPr/>
        </p:nvCxnSpPr>
        <p:spPr>
          <a:xfrm>
            <a:off x="6635434" y="3724275"/>
            <a:ext cx="461645" cy="3175"/>
          </a:xfrm>
          <a:prstGeom prst="bentConnector2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7097079" y="3540760"/>
            <a:ext cx="663575" cy="369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END</a:t>
            </a:r>
            <a:endParaRPr lang="en-US" sz="1600" dirty="0"/>
          </a:p>
        </p:txBody>
      </p:sp>
      <p:sp>
        <p:nvSpPr>
          <p:cNvPr id="32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83238" y="164137"/>
            <a:ext cx="8879759" cy="66171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）中序遍历二又树的非递归算法</a:t>
            </a:r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（直接实现栈操作）</a:t>
            </a:r>
            <a:endParaRPr lang="en-US" altLang="zh-CN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/>
              <a:t>/*s[m]表示栈，top表示栈顶指针*/</a:t>
            </a:r>
            <a:endParaRPr lang="zh-CN" altLang="en-US" sz="2200" dirty="0"/>
          </a:p>
          <a:p>
            <a:r>
              <a:rPr lang="en-US" altLang="zh-CN" sz="2200" dirty="0"/>
              <a:t>v</a:t>
            </a:r>
            <a:r>
              <a:rPr lang="zh-CN" altLang="en-US" sz="2200" dirty="0"/>
              <a:t>oid inorder(BiTree root)  /*中序遍历二叉树， </a:t>
            </a:r>
            <a:r>
              <a:rPr lang="en-US" altLang="zh-CN" sz="2200" dirty="0"/>
              <a:t>root</a:t>
            </a:r>
            <a:r>
              <a:rPr lang="zh-CN" altLang="en-US" sz="2200" dirty="0"/>
              <a:t>为二叉树的根结点*/</a:t>
            </a:r>
            <a:endParaRPr lang="zh-CN" altLang="en-US" sz="2200" dirty="0"/>
          </a:p>
          <a:p>
            <a:r>
              <a:rPr lang="en-US" altLang="zh-CN" sz="2200" dirty="0"/>
              <a:t>{  </a:t>
            </a:r>
            <a:r>
              <a:rPr lang="zh-CN" altLang="en-US" sz="2200" dirty="0"/>
              <a:t>top=0;p=bt</a:t>
            </a:r>
            <a:endParaRPr lang="zh-CN" altLang="en-US" sz="2200" dirty="0"/>
          </a:p>
          <a:p>
            <a:r>
              <a:rPr lang="zh-CN" altLang="en-US" sz="2200" dirty="0"/>
              <a:t>    do{</a:t>
            </a:r>
            <a:endParaRPr lang="zh-CN" altLang="en-US" sz="2200" dirty="0"/>
          </a:p>
          <a:p>
            <a:pPr lvl="1"/>
            <a:r>
              <a:rPr lang="zh-CN" altLang="en-US" sz="2200" dirty="0"/>
              <a:t>      while(p!=NULL)</a:t>
            </a:r>
            <a:endParaRPr lang="zh-CN" altLang="en-US" sz="2200" dirty="0"/>
          </a:p>
          <a:p>
            <a:pPr lvl="1"/>
            <a:r>
              <a:rPr lang="zh-CN" altLang="en-US" sz="2200" dirty="0"/>
              <a:t>      {   if (top&gt;m) return(‘overflow' );</a:t>
            </a:r>
            <a:endParaRPr lang="zh-CN" altLang="en-US" sz="2200" dirty="0"/>
          </a:p>
          <a:p>
            <a:pPr lvl="1"/>
            <a:r>
              <a:rPr lang="zh-CN" altLang="en-US" sz="2200" dirty="0"/>
              <a:t>          top=top+1;</a:t>
            </a:r>
            <a:endParaRPr lang="zh-CN" altLang="en-US" sz="2200" dirty="0"/>
          </a:p>
          <a:p>
            <a:pPr lvl="1"/>
            <a:r>
              <a:rPr lang="zh-CN" altLang="en-US" sz="2200" dirty="0"/>
              <a:t>          s[top]=p;</a:t>
            </a:r>
            <a:endParaRPr lang="zh-CN" altLang="en-US" sz="2200" dirty="0"/>
          </a:p>
          <a:p>
            <a:pPr lvl="1"/>
            <a:r>
              <a:rPr lang="zh-CN" altLang="en-US" sz="2200" dirty="0"/>
              <a:t>          p=p-&gt;L</a:t>
            </a:r>
            <a:r>
              <a:rPr lang="en-US" altLang="zh-CN" sz="2200" dirty="0"/>
              <a:t>C</a:t>
            </a:r>
            <a:r>
              <a:rPr lang="zh-CN" altLang="en-US" sz="2200" dirty="0"/>
              <a:t>hild;  </a:t>
            </a:r>
            <a:r>
              <a:rPr lang="en-US" altLang="zh-CN" sz="2200" dirty="0"/>
              <a:t> </a:t>
            </a:r>
            <a:endParaRPr lang="en-US" altLang="zh-CN" sz="2200" dirty="0"/>
          </a:p>
          <a:p>
            <a:pPr lvl="1"/>
            <a:r>
              <a:rPr lang="en-US" altLang="zh-CN" sz="2200" dirty="0"/>
              <a:t>       </a:t>
            </a:r>
            <a:r>
              <a:rPr lang="zh-CN" altLang="en-US" sz="2200" dirty="0"/>
              <a:t>} /* 遍历左子树*/</a:t>
            </a:r>
            <a:endParaRPr lang="zh-CN" altLang="en-US" sz="2200" dirty="0"/>
          </a:p>
          <a:p>
            <a:pPr lvl="1"/>
            <a:r>
              <a:rPr lang="zh-CN" altLang="en-US" sz="2200" dirty="0"/>
              <a:t>        if(top!=0)</a:t>
            </a:r>
            <a:endParaRPr lang="zh-CN" altLang="en-US" sz="2200" dirty="0"/>
          </a:p>
          <a:p>
            <a:pPr lvl="1"/>
            <a:r>
              <a:rPr lang="zh-CN" altLang="en-US" sz="2200" dirty="0"/>
              <a:t>        {    p=s[top];</a:t>
            </a:r>
            <a:endParaRPr lang="zh-CN" altLang="en-US" sz="2200" dirty="0"/>
          </a:p>
          <a:p>
            <a:pPr lvl="1"/>
            <a:r>
              <a:rPr lang="zh-CN" altLang="en-US" sz="2200" dirty="0"/>
              <a:t>             top=top-1;</a:t>
            </a:r>
            <a:endParaRPr lang="zh-CN" altLang="en-US" sz="2200" dirty="0"/>
          </a:p>
          <a:p>
            <a:pPr lvl="1"/>
            <a:r>
              <a:rPr lang="zh-CN" altLang="en-US" sz="2200" dirty="0"/>
              <a:t>             Visit(p-&gt;data);  /*访问根结点*/</a:t>
            </a:r>
            <a:endParaRPr lang="zh-CN" altLang="en-US" sz="2200" dirty="0"/>
          </a:p>
          <a:p>
            <a:pPr lvl="1"/>
            <a:r>
              <a:rPr lang="zh-CN" altLang="en-US" sz="2200" dirty="0"/>
              <a:t>             p=p-&gt;Rchild;</a:t>
            </a:r>
            <a:r>
              <a:rPr lang="en-US" altLang="zh-CN" sz="2200" dirty="0"/>
              <a:t>  /</a:t>
            </a:r>
            <a:r>
              <a:rPr lang="zh-CN" altLang="en-US" sz="2200" dirty="0"/>
              <a:t>*遍历右子树*/</a:t>
            </a:r>
            <a:endParaRPr lang="en-US" altLang="zh-CN" sz="2200" dirty="0"/>
          </a:p>
          <a:p>
            <a:pPr lvl="1"/>
            <a:r>
              <a:rPr lang="en-US" altLang="zh-CN" sz="2200" dirty="0"/>
              <a:t>          </a:t>
            </a:r>
            <a:r>
              <a:rPr lang="zh-CN" altLang="en-US" sz="2200" dirty="0"/>
              <a:t>} </a:t>
            </a:r>
            <a:endParaRPr lang="en-US" altLang="zh-CN" sz="2200" dirty="0"/>
          </a:p>
          <a:p>
            <a:pPr lvl="1"/>
            <a:r>
              <a:rPr lang="zh-CN" altLang="en-US" sz="2200" dirty="0">
                <a:solidFill>
                  <a:schemeClr val="tx1"/>
                </a:solidFill>
              </a:rPr>
              <a:t>}while( p!=NULL ll top!=0)</a:t>
            </a:r>
            <a:endParaRPr lang="zh-CN" altLang="en-US" sz="2200" dirty="0">
              <a:solidFill>
                <a:schemeClr val="tx1"/>
              </a:solidFill>
            </a:endParaRPr>
          </a:p>
          <a:p>
            <a:r>
              <a:rPr lang="en-US" altLang="zh-CN" sz="2200" dirty="0"/>
              <a:t>}</a:t>
            </a:r>
            <a:endParaRPr lang="en-US" altLang="zh-CN" sz="2200" dirty="0"/>
          </a:p>
        </p:txBody>
      </p:sp>
      <p:sp>
        <p:nvSpPr>
          <p:cNvPr id="3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6" y="150770"/>
            <a:ext cx="6374304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6.3.3 </a:t>
            </a:r>
            <a:r>
              <a:rPr lang="zh-CN" altLang="en-US" sz="3200" dirty="0">
                <a:solidFill>
                  <a:schemeClr val="bg1"/>
                </a:solidFill>
              </a:rPr>
              <a:t>基于栈的递归消除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447" y="1121092"/>
            <a:ext cx="4516755" cy="461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 递归转换到非递归的原因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递归的执行效率低；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     运行环境没有递归机制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 递归转化的两种方法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 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基于栈的递归消除方法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6490" y="419227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递归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118485" y="3722370"/>
            <a:ext cx="445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可化为直线型：用循环代替递归</a:t>
            </a:r>
            <a:endParaRPr lang="zh-CN" altLang="en-US" sz="2400" u="sng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171825" y="4487545"/>
            <a:ext cx="2926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采用工作栈消除递归</a:t>
            </a:r>
            <a:endParaRPr lang="zh-CN" altLang="en-US" sz="2400" u="sng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</p:txBody>
      </p:sp>
      <p:cxnSp>
        <p:nvCxnSpPr>
          <p:cNvPr id="21" name="直接箭头连接符 20"/>
          <p:cNvCxnSpPr>
            <a:stCxn id="6" idx="3"/>
            <a:endCxn id="11" idx="1"/>
          </p:cNvCxnSpPr>
          <p:nvPr/>
        </p:nvCxnSpPr>
        <p:spPr>
          <a:xfrm flipV="1">
            <a:off x="2020570" y="3952875"/>
            <a:ext cx="1097915" cy="500380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20" idx="1"/>
          </p:cNvCxnSpPr>
          <p:nvPr/>
        </p:nvCxnSpPr>
        <p:spPr>
          <a:xfrm>
            <a:off x="2020570" y="4453255"/>
            <a:ext cx="1151255" cy="264795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）中序遍历二又树的非递归算法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调用栈操作的函数</a:t>
            </a:r>
            <a:r>
              <a:rPr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47955" y="655663"/>
            <a:ext cx="6560820" cy="53245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inorder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root)  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    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InitStack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(&amp;S); 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p=root;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while(p!=NULL II !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lsEmpty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(S))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    if (p!=NULL) /*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根指针进栈，遍历左子树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{  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Push(&amp;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S,p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p=p-&gt;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{ /*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根指针退栈，访问根结点，遍历右子树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Pop(&amp;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S,&amp;p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);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Visit(p-&gt;data); 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p=p-&gt;</a:t>
            </a:r>
            <a:r>
              <a:rPr lang="en-US" alt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}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 /*while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/>
            <a:r>
              <a:rPr lang="en-US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B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018" y="3176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508240" y="2081530"/>
            <a:ext cx="523240" cy="483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55435" y="2081530"/>
            <a:ext cx="245110" cy="245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2" name="文本框 31"/>
          <p:cNvSpPr txBox="1"/>
          <p:nvPr/>
        </p:nvSpPr>
        <p:spPr>
          <a:xfrm>
            <a:off x="6038850" y="470535"/>
            <a:ext cx="419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</a:rPr>
              <a:t>P</a:t>
            </a:r>
            <a:endParaRPr lang="en-US" altLang="zh-CN" sz="360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>
            <a:stCxn id="32" idx="3"/>
          </p:cNvCxnSpPr>
          <p:nvPr/>
        </p:nvCxnSpPr>
        <p:spPr>
          <a:xfrm>
            <a:off x="6457950" y="793115"/>
            <a:ext cx="660400" cy="7683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7081520" y="4474210"/>
          <a:ext cx="709295" cy="1816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95"/>
              </a:tblGrid>
              <a:tr h="18167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7074535" y="596519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074535" y="562102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067550" y="527304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067550" y="492125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9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4915" y="323044"/>
            <a:ext cx="793783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递归算法的时间复杂度分析：</a:t>
            </a:r>
            <a:endParaRPr lang="en-US" altLang="zh-CN" sz="3200" dirty="0"/>
          </a:p>
          <a:p>
            <a:r>
              <a:rPr lang="zh-CN" altLang="en-US" sz="2400" dirty="0"/>
              <a:t>对有</a:t>
            </a:r>
            <a:r>
              <a:rPr lang="en-US" altLang="zh-CN" sz="2400" dirty="0"/>
              <a:t>n</a:t>
            </a:r>
            <a:r>
              <a:rPr lang="zh-CN" altLang="en-US" sz="2400" dirty="0"/>
              <a:t>个结点的二叉树，该算法每循环一次，</a:t>
            </a:r>
            <a:r>
              <a:rPr lang="en-US" altLang="zh-CN" sz="2400" dirty="0"/>
              <a:t>p</a:t>
            </a:r>
            <a:r>
              <a:rPr lang="zh-CN" altLang="en-US" sz="2400" dirty="0"/>
              <a:t>指向一个结点或空（无左孩子或无右孩子的空链域），因此指向空的次数为 </a:t>
            </a:r>
            <a:r>
              <a:rPr lang="en-US" altLang="zh-CN" sz="2400" dirty="0"/>
              <a:t>n+1, n</a:t>
            </a:r>
            <a:r>
              <a:rPr lang="zh-CN" altLang="en-US" sz="2400" dirty="0"/>
              <a:t>为结点个数，故循环次数为 </a:t>
            </a:r>
            <a:endParaRPr lang="en-US" altLang="zh-CN" sz="2400" dirty="0"/>
          </a:p>
          <a:p>
            <a:r>
              <a:rPr lang="en-US" altLang="zh-CN" sz="2400" dirty="0"/>
              <a:t>                                   n+(n+1) = 2n+1</a:t>
            </a:r>
            <a:endParaRPr lang="en-US" altLang="zh-CN" sz="2400" dirty="0"/>
          </a:p>
          <a:p>
            <a:r>
              <a:rPr lang="zh-CN" altLang="en-US" sz="2400" dirty="0"/>
              <a:t>因此，算法的时间复杂度为</a:t>
            </a:r>
            <a:r>
              <a:rPr lang="zh-CN" altLang="en-US" sz="2400" dirty="0">
                <a:solidFill>
                  <a:srgbClr val="FF0000"/>
                </a:solidFill>
              </a:rPr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O(n)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r>
              <a:rPr lang="zh-CN" altLang="en-US" sz="3200" dirty="0"/>
              <a:t>递归算法的空间复杂度分析：</a:t>
            </a:r>
            <a:endParaRPr lang="en-US" altLang="zh-CN" sz="3200" dirty="0"/>
          </a:p>
          <a:p>
            <a:r>
              <a:rPr lang="zh-CN" altLang="en-US" sz="2400" dirty="0"/>
              <a:t>所需栈的空间最多等于二叉树深度</a:t>
            </a:r>
            <a:r>
              <a:rPr lang="en-US" altLang="zh-CN" sz="2400" dirty="0"/>
              <a:t>K</a:t>
            </a:r>
            <a:r>
              <a:rPr lang="zh-CN" altLang="en-US" sz="2400" dirty="0"/>
              <a:t>乘以每个结点所需空间数，记作</a:t>
            </a:r>
            <a:r>
              <a:rPr lang="en-US" altLang="zh-CN" sz="2400" dirty="0">
                <a:solidFill>
                  <a:srgbClr val="FF0000"/>
                </a:solidFill>
              </a:rPr>
              <a:t>O(K),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/>
              <a:t>表面上看，递归算法好像没有使用栈，实际上递归算法的执行需要反复多次调用自身。每调用一次，都有系统运行栈区在支持，这是隐含的栈，需要保留本层参数、临时变量与返回地址等。</a:t>
            </a:r>
            <a:endParaRPr lang="en-US" altLang="zh-CN" sz="2400" dirty="0"/>
          </a:p>
          <a:p>
            <a:r>
              <a:rPr lang="zh-CN" altLang="en-US" sz="2400" dirty="0"/>
              <a:t>因此，递归算法比非递归算法占用的空间更多。</a:t>
            </a:r>
            <a:endParaRPr lang="en-US" altLang="zh-CN" sz="2400" dirty="0"/>
          </a:p>
        </p:txBody>
      </p:sp>
      <p:sp>
        <p:nvSpPr>
          <p:cNvPr id="3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4942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序遍历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二又树的非递归算法</a:t>
            </a:r>
            <a:endParaRPr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6387" y="723900"/>
            <a:ext cx="8790548" cy="46097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LRD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后续遍历的非递归算法比较复杂，要求左右子树都访问完毕，再访问根结点。如何判定当前栈顶结点的左右子树都访问过？有多种方案，这里采用的是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判断刚访问过的结点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是不是当前栈顶结点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的右孩子。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endParaRPr lang="zh-CN" altLang="en-US" sz="1800" dirty="0"/>
          </a:p>
          <a:p>
            <a:pPr algn="l" fontAlgn="auto">
              <a:lnSpc>
                <a:spcPct val="12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两种情况：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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无右孩子，这时直接访问根结点；</a:t>
            </a:r>
            <a:endParaRPr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如果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的右孩子是刚被访问的结点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q,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此时也应该访问根结点。</a:t>
            </a:r>
            <a:endParaRPr lang="en-US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9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4942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序遍历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二又树的非递归算法</a:t>
            </a:r>
            <a:endParaRPr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137" y="483870"/>
            <a:ext cx="6131243" cy="65675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lang="en-US" altLang="en-US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PostOrder</a:t>
            </a:r>
            <a:r>
              <a:rPr lang="en-US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</a:t>
            </a:r>
            <a:r>
              <a:rPr lang="en-US" altLang="en-US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lang="en-US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 )</a:t>
            </a:r>
            <a:endParaRPr lang="en-US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     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BiTNode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 p,*q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BITNode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**S;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top=0; q=NULL; p=root;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S= 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BITNode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**) malloc (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sizeot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1 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BiTNode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*)  *NUM) 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户NUM为预定义的常数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while(p!=NULL || top!=0){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while(p!=NULL)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top++; s[top]=p; p=p-&gt;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;} /*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左子树遍历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if(top&gt;0){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p=s[top];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if((p-&gt;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==NULL) Il (p-&gt;-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==q))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/*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无右孩子，或右孩子已遍历过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visit(p-&gt;data);    /*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户访问根结点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q=p;  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保存到q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为下一次已处理结点前驱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top-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p=NULL;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} 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 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} 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 fontAlgn="auto">
              <a:lnSpc>
                <a:spcPct val="120000"/>
              </a:lnSpc>
              <a:buNone/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} /*while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free(s);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B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018" y="3176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508240" y="2081530"/>
            <a:ext cx="52324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55435" y="2081530"/>
            <a:ext cx="245110" cy="24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2" name="文本框 31"/>
          <p:cNvSpPr txBox="1"/>
          <p:nvPr/>
        </p:nvSpPr>
        <p:spPr>
          <a:xfrm>
            <a:off x="6038850" y="470535"/>
            <a:ext cx="419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</a:rPr>
              <a:t>P</a:t>
            </a:r>
            <a:endParaRPr lang="en-US" altLang="zh-CN" sz="360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>
            <a:stCxn id="32" idx="3"/>
          </p:cNvCxnSpPr>
          <p:nvPr/>
        </p:nvCxnSpPr>
        <p:spPr>
          <a:xfrm>
            <a:off x="6457950" y="793115"/>
            <a:ext cx="660400" cy="7683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7081520" y="4474210"/>
          <a:ext cx="709295" cy="1816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95"/>
              </a:tblGrid>
              <a:tr h="18167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7074535" y="596519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074535" y="562102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067550" y="527304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067550" y="492125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9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1285" y="132443"/>
            <a:ext cx="49428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序遍历</a:t>
            </a:r>
            <a:r>
              <a:rPr lang="zh-CN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sz="2400" b="1" dirty="0" err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二又树的非递归算法</a:t>
            </a:r>
            <a:endParaRPr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4137" y="483870"/>
            <a:ext cx="6816408" cy="62721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 fontAlgn="auto">
              <a:lnSpc>
                <a:spcPct val="120000"/>
              </a:lnSpc>
            </a:pPr>
            <a:r>
              <a:rPr lang="en-US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void </a:t>
            </a:r>
            <a:r>
              <a:rPr lang="en-US" altLang="en-US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PostOrder</a:t>
            </a:r>
            <a:r>
              <a:rPr lang="en-US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 </a:t>
            </a:r>
            <a:r>
              <a:rPr lang="en-US" altLang="en-US" sz="16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BiTree</a:t>
            </a:r>
            <a:r>
              <a:rPr lang="en-US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root )</a:t>
            </a:r>
            <a:endParaRPr lang="en-US" altLang="en-US" sz="16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     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BiTNode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* p,*q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Stack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  q=NULL; p=root;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>
              <a:lnSpc>
                <a:spcPct val="120000"/>
              </a:lnSpc>
            </a:pP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InitStack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(&amp;S);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while(p!=NULL || !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IsEmpty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(S){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If (p!=NULL)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{  Push(&amp;S, p);  p=p-&gt;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LChild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} /*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左子树遍历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lse{  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GetTop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(&amp;S, &amp;p);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if((p-&gt;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==NULL) Il (p-&gt;-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==q))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/*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无右孩子，或右孩子已遍历过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{ visit(p-&gt;data);    /*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户访问根结点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"/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q=p;  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保存到q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 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为下一次已处理结点前驱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3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Pop(&amp;S, &amp;p)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； 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p=NULL;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} 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else 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{ 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p=p-&gt;</a:t>
            </a:r>
            <a:r>
              <a:rPr lang="en-US" altLang="en-US" sz="16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RChild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; </a:t>
            </a:r>
            <a:r>
              <a:rPr lang="en-US" altLang="zh-CN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} 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457200" lvl="1" indent="0" algn="l" fontAlgn="auto">
              <a:lnSpc>
                <a:spcPct val="120000"/>
              </a:lnSpc>
              <a:buNone/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} /*while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循环</a:t>
            </a: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*/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free(s);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l" fontAlgn="auto">
              <a:lnSpc>
                <a:spcPct val="120000"/>
              </a:lnSpc>
            </a:pPr>
            <a:r>
              <a:rPr lang="en-US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}</a:t>
            </a:r>
            <a:endParaRPr lang="en-US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7188200" y="723900"/>
            <a:ext cx="384810" cy="38481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7235190" y="723900"/>
            <a:ext cx="3149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A</a:t>
            </a:r>
            <a:endParaRPr lang="en-US" altLang="zh-CN">
              <a:solidFill>
                <a:srgbClr val="FF0000"/>
              </a:solidFill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466840" y="1713230"/>
            <a:ext cx="384810" cy="384810"/>
            <a:chOff x="10881" y="1937"/>
            <a:chExt cx="606" cy="606"/>
          </a:xfrm>
        </p:grpSpPr>
        <p:sp>
          <p:nvSpPr>
            <p:cNvPr id="6" name="椭圆 5"/>
            <p:cNvSpPr/>
            <p:nvPr/>
          </p:nvSpPr>
          <p:spPr>
            <a:xfrm>
              <a:off x="10881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0936" y="1937"/>
              <a:ext cx="484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B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7844155" y="1713230"/>
            <a:ext cx="384810" cy="384810"/>
            <a:chOff x="13050" y="1937"/>
            <a:chExt cx="606" cy="606"/>
          </a:xfrm>
        </p:grpSpPr>
        <p:sp>
          <p:nvSpPr>
            <p:cNvPr id="11" name="椭圆 10"/>
            <p:cNvSpPr/>
            <p:nvPr/>
          </p:nvSpPr>
          <p:spPr>
            <a:xfrm>
              <a:off x="13050" y="1937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3105" y="1937"/>
              <a:ext cx="48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7287895" y="2548890"/>
            <a:ext cx="384810" cy="384810"/>
            <a:chOff x="11926" y="3150"/>
            <a:chExt cx="606" cy="606"/>
          </a:xfrm>
        </p:grpSpPr>
        <p:sp>
          <p:nvSpPr>
            <p:cNvPr id="12" name="椭圆 11"/>
            <p:cNvSpPr/>
            <p:nvPr/>
          </p:nvSpPr>
          <p:spPr>
            <a:xfrm>
              <a:off x="11926" y="3150"/>
              <a:ext cx="606" cy="606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2018" y="3176"/>
              <a:ext cx="509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D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</p:grpSp>
      <p:cxnSp>
        <p:nvCxnSpPr>
          <p:cNvPr id="20" name="直接连接符 19"/>
          <p:cNvCxnSpPr>
            <a:stCxn id="13" idx="2"/>
            <a:endCxn id="14" idx="0"/>
          </p:cNvCxnSpPr>
          <p:nvPr/>
        </p:nvCxnSpPr>
        <p:spPr>
          <a:xfrm flipH="1">
            <a:off x="6655435" y="1092200"/>
            <a:ext cx="737235" cy="6210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endCxn id="16" idx="0"/>
          </p:cNvCxnSpPr>
          <p:nvPr/>
        </p:nvCxnSpPr>
        <p:spPr>
          <a:xfrm>
            <a:off x="7391400" y="1115695"/>
            <a:ext cx="640080" cy="597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6" idx="2"/>
            <a:endCxn id="19" idx="0"/>
          </p:cNvCxnSpPr>
          <p:nvPr/>
        </p:nvCxnSpPr>
        <p:spPr>
          <a:xfrm flipH="1">
            <a:off x="7508240" y="2081530"/>
            <a:ext cx="523240" cy="483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16" idx="2"/>
          </p:cNvCxnSpPr>
          <p:nvPr/>
        </p:nvCxnSpPr>
        <p:spPr>
          <a:xfrm>
            <a:off x="8031480" y="2081530"/>
            <a:ext cx="448945" cy="515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6655435" y="2081530"/>
            <a:ext cx="245110" cy="24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V="1">
            <a:off x="6322060" y="2082800"/>
            <a:ext cx="29527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798185" y="238569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0" name="文本框 29"/>
          <p:cNvSpPr txBox="1"/>
          <p:nvPr/>
        </p:nvSpPr>
        <p:spPr>
          <a:xfrm>
            <a:off x="6617335" y="23939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1" name="文本框 30"/>
          <p:cNvSpPr txBox="1"/>
          <p:nvPr/>
        </p:nvSpPr>
        <p:spPr>
          <a:xfrm>
            <a:off x="8183880" y="259715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2" name="文本框 31"/>
          <p:cNvSpPr txBox="1"/>
          <p:nvPr/>
        </p:nvSpPr>
        <p:spPr>
          <a:xfrm>
            <a:off x="6038850" y="470535"/>
            <a:ext cx="41910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>
                <a:solidFill>
                  <a:srgbClr val="FF0000"/>
                </a:solidFill>
              </a:rPr>
              <a:t>P</a:t>
            </a:r>
            <a:endParaRPr lang="en-US" altLang="zh-CN" sz="3600">
              <a:solidFill>
                <a:srgbClr val="FF0000"/>
              </a:solidFill>
            </a:endParaRPr>
          </a:p>
        </p:txBody>
      </p:sp>
      <p:cxnSp>
        <p:nvCxnSpPr>
          <p:cNvPr id="33" name="直接箭头连接符 32"/>
          <p:cNvCxnSpPr>
            <a:stCxn id="32" idx="3"/>
          </p:cNvCxnSpPr>
          <p:nvPr/>
        </p:nvCxnSpPr>
        <p:spPr>
          <a:xfrm>
            <a:off x="6457950" y="793115"/>
            <a:ext cx="660400" cy="76835"/>
          </a:xfrm>
          <a:prstGeom prst="straightConnector1">
            <a:avLst/>
          </a:prstGeom>
          <a:ln w="28575" cmpd="sng">
            <a:solidFill>
              <a:srgbClr val="FF0000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表格 4"/>
          <p:cNvGraphicFramePr>
            <a:graphicFrameLocks noGrp="1"/>
          </p:cNvGraphicFramePr>
          <p:nvPr/>
        </p:nvGraphicFramePr>
        <p:xfrm>
          <a:off x="7081520" y="4474210"/>
          <a:ext cx="709295" cy="18167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9295"/>
              </a:tblGrid>
              <a:tr h="1816735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cxnSp>
        <p:nvCxnSpPr>
          <p:cNvPr id="35" name="直接连接符 34"/>
          <p:cNvCxnSpPr/>
          <p:nvPr/>
        </p:nvCxnSpPr>
        <p:spPr>
          <a:xfrm>
            <a:off x="7074535" y="596519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>
            <a:off x="7074535" y="562102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7067550" y="527304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067550" y="4921250"/>
            <a:ext cx="7232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508875" y="2941955"/>
            <a:ext cx="245110" cy="245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7168515" y="2936240"/>
            <a:ext cx="295275" cy="2292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658610" y="3141345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15" name="文本框 14"/>
          <p:cNvSpPr txBox="1"/>
          <p:nvPr/>
        </p:nvSpPr>
        <p:spPr>
          <a:xfrm>
            <a:off x="7477760" y="3149600"/>
            <a:ext cx="61595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/>
              <a:t>NULL</a:t>
            </a:r>
            <a:endParaRPr lang="en-US" altLang="zh-CN" sz="1600"/>
          </a:p>
        </p:txBody>
      </p:sp>
      <p:sp>
        <p:nvSpPr>
          <p:cNvPr id="39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7651" y="1663329"/>
            <a:ext cx="777508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/>
              <a:t>本节对非计算机专业可以省略， 对计算机软件专业来说 是特色 有必要了解。</a:t>
            </a:r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二叉树遍历方法是最基础的</a:t>
            </a:r>
            <a:endParaRPr lang="en-US" altLang="zh-CN" sz="3200" dirty="0"/>
          </a:p>
          <a:p>
            <a:r>
              <a:rPr lang="zh-CN" altLang="en-US" sz="3200" dirty="0"/>
              <a:t>既是难点 又是重点！</a:t>
            </a:r>
            <a:endParaRPr lang="en-US" altLang="zh-CN" sz="3200" dirty="0"/>
          </a:p>
          <a:p>
            <a:endParaRPr lang="zh-CN" altLang="en-US" sz="3200" dirty="0"/>
          </a:p>
        </p:txBody>
      </p:sp>
      <p:sp>
        <p:nvSpPr>
          <p:cNvPr id="3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5"/>
          <p:cNvSpPr/>
          <p:nvPr/>
        </p:nvSpPr>
        <p:spPr>
          <a:xfrm>
            <a:off x="606295" y="90277"/>
            <a:ext cx="9504492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6.3 </a:t>
            </a: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二叉树的遍历与线索化</a:t>
            </a:r>
            <a:endParaRPr lang="zh-CN" altLang="en-US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0235" y="1557093"/>
            <a:ext cx="6563015" cy="4148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 6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.3.1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二叉树的遍历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 6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.3.2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遍历算法的应用</a:t>
            </a:r>
            <a:endParaRPr lang="en-US" altLang="zh-CN" sz="36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 6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.3.3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基于栈的递归消除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 6</a:t>
            </a:r>
            <a:r>
              <a:rPr lang="en-US" altLang="zh-CN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.3.4 </a:t>
            </a:r>
            <a:r>
              <a:rPr lang="zh-CN" altLang="en-US" sz="3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线索二叉树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6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.</a:t>
            </a:r>
            <a:r>
              <a:rPr lang="en-US" altLang="zh-CN" sz="3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3.5 </a:t>
            </a:r>
            <a:r>
              <a:rPr lang="zh-CN" altLang="en-US" sz="3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由遍历序列确定二叉树</a:t>
            </a:r>
            <a:endParaRPr lang="zh-CN" altLang="en-US" sz="3600" dirty="0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6" y="150770"/>
            <a:ext cx="6374304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6.3.4 </a:t>
            </a:r>
            <a:r>
              <a:rPr lang="zh-CN" altLang="en-US" sz="3200" dirty="0">
                <a:solidFill>
                  <a:schemeClr val="bg1"/>
                </a:solidFill>
              </a:rPr>
              <a:t>线索二叉树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869" y="644179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294764" y="1654810"/>
            <a:ext cx="6670676" cy="3247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）基本概念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）二叉树的线索化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）在二叉树中找前驱和后继结点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）遍历中序线索二叉树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）中序线索二叉树的插入、删除运算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6" y="150770"/>
            <a:ext cx="6374304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6.3.4 </a:t>
            </a:r>
            <a:r>
              <a:rPr lang="zh-CN" altLang="en-US" sz="3200" dirty="0">
                <a:solidFill>
                  <a:schemeClr val="bg1"/>
                </a:solidFill>
              </a:rPr>
              <a:t>线索二叉树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869" y="644179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1644" y="999490"/>
            <a:ext cx="8524876" cy="1697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）基本概念</a:t>
            </a:r>
            <a:endParaRPr lang="en-US" altLang="zh-CN" sz="2400" b="1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          </a:t>
            </a:r>
            <a:r>
              <a:rPr lang="zh-CN" altLang="en-US" sz="2400" dirty="0"/>
              <a:t>二叉树的遍历算法是将二叉树中的结点按一定规律</a:t>
            </a:r>
            <a:r>
              <a:rPr lang="en-US" altLang="zh-CN" sz="2400" dirty="0"/>
              <a:t> </a:t>
            </a:r>
            <a:r>
              <a:rPr lang="zh-CN" altLang="en-US" sz="2400" dirty="0">
                <a:solidFill>
                  <a:srgbClr val="FF0000"/>
                </a:solidFill>
              </a:rPr>
              <a:t>线性化</a:t>
            </a:r>
            <a:r>
              <a:rPr lang="en-US" altLang="zh-CN" sz="2400" dirty="0"/>
              <a:t> </a:t>
            </a:r>
            <a:r>
              <a:rPr lang="zh-CN" altLang="en-US" sz="2400" dirty="0"/>
              <a:t>的过程。不能直接得到结点在遍历序列中的前驱和后继信息。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4204" y="3125559"/>
            <a:ext cx="750189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求解方法一：</a:t>
            </a:r>
            <a:endParaRPr lang="zh-CN" altLang="en-US" sz="2400" dirty="0"/>
          </a:p>
          <a:p>
            <a:r>
              <a:rPr lang="zh-CN" altLang="en-US" sz="2400" dirty="0"/>
              <a:t>将二叉树遍历一遍，在遍历过程中便可得到结点的前驱和后继，但这种动态访问</a:t>
            </a:r>
            <a:r>
              <a:rPr lang="zh-CN" altLang="en-US" sz="2400" dirty="0">
                <a:solidFill>
                  <a:srgbClr val="FF0000"/>
                </a:solidFill>
              </a:rPr>
              <a:t>浪费时间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24204" y="4729239"/>
            <a:ext cx="7501890" cy="11988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400" dirty="0"/>
              <a:t>求解方法二：</a:t>
            </a:r>
            <a:endParaRPr lang="zh-CN" altLang="en-US" sz="2400" dirty="0"/>
          </a:p>
          <a:p>
            <a:r>
              <a:rPr lang="zh-CN" altLang="en-US" sz="2400" dirty="0"/>
              <a:t>充分利用二叉链表中的空链域，将遍历过程中结点的前驱、后继信息保存下来。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8869" y="644179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74345" y="2473325"/>
            <a:ext cx="8479578" cy="1143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</a:rPr>
              <a:t>表示</a:t>
            </a:r>
            <a:r>
              <a:rPr lang="zh-CN" altLang="en-US" sz="2400" dirty="0"/>
              <a:t>：为了区分孩子结点和前驱、后继结点，为结点结构增设两个标志域，如下所示：</a:t>
            </a:r>
            <a:endParaRPr lang="en-US" altLang="zh-CN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4344" y="774332"/>
            <a:ext cx="8479579" cy="1697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n</a:t>
            </a:r>
            <a:r>
              <a:rPr lang="zh-CN" altLang="en-US" sz="2400" dirty="0"/>
              <a:t>个结点的二叉树中有多少个空链域？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解答</a:t>
            </a:r>
            <a:r>
              <a:rPr lang="zh-CN" altLang="en-US" sz="2400" dirty="0"/>
              <a:t>：</a:t>
            </a:r>
            <a:r>
              <a:rPr lang="en-US" altLang="zh-CN" sz="2400" dirty="0"/>
              <a:t>n</a:t>
            </a:r>
            <a:r>
              <a:rPr lang="zh-CN" altLang="en-US" sz="2400" dirty="0"/>
              <a:t>个结点的二叉树中共有</a:t>
            </a:r>
            <a:r>
              <a:rPr lang="en-US" altLang="zh-CN" sz="2400" dirty="0"/>
              <a:t>2n</a:t>
            </a:r>
            <a:r>
              <a:rPr lang="zh-CN" altLang="en-US" sz="2400" dirty="0"/>
              <a:t>个链域，其中</a:t>
            </a:r>
            <a:r>
              <a:rPr lang="en-US" altLang="zh-CN" sz="2400" dirty="0"/>
              <a:t>n-1</a:t>
            </a:r>
            <a:r>
              <a:rPr lang="zh-CN" altLang="en-US" sz="2400" dirty="0"/>
              <a:t>个为非空链域，</a:t>
            </a:r>
            <a:r>
              <a:rPr lang="en-US" altLang="zh-CN" sz="2400" dirty="0">
                <a:solidFill>
                  <a:srgbClr val="FF0000"/>
                </a:solidFill>
              </a:rPr>
              <a:t>n+1</a:t>
            </a:r>
            <a:r>
              <a:rPr lang="zh-CN" altLang="en-US" sz="2400" dirty="0"/>
              <a:t>个为空链域，可利用空链域存放前驱和后继信息。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629323" y="4341855"/>
            <a:ext cx="99420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其中</a:t>
            </a:r>
            <a:endParaRPr lang="zh-CN" altLang="en-US" sz="2400" dirty="0"/>
          </a:p>
        </p:txBody>
      </p:sp>
      <p:graphicFrame>
        <p:nvGraphicFramePr>
          <p:cNvPr id="11" name="表格 3"/>
          <p:cNvGraphicFramePr>
            <a:graphicFrameLocks noGrp="1"/>
          </p:cNvGraphicFramePr>
          <p:nvPr/>
        </p:nvGraphicFramePr>
        <p:xfrm>
          <a:off x="3247932" y="3781036"/>
          <a:ext cx="7829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Ltag</a:t>
                      </a:r>
                      <a:endParaRPr lang="en-US" altLang="zh-CN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030887" y="3781036"/>
          <a:ext cx="7829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Data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3"/>
          <p:cNvGraphicFramePr>
            <a:graphicFrameLocks noGrp="1"/>
          </p:cNvGraphicFramePr>
          <p:nvPr/>
        </p:nvGraphicFramePr>
        <p:xfrm>
          <a:off x="4813842" y="3781036"/>
          <a:ext cx="78295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9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Rtag</a:t>
                      </a:r>
                      <a:endParaRPr lang="en-US" altLang="zh-CN" b="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表格 3"/>
          <p:cNvGraphicFramePr>
            <a:graphicFrameLocks noGrp="1"/>
          </p:cNvGraphicFramePr>
          <p:nvPr/>
        </p:nvGraphicFramePr>
        <p:xfrm>
          <a:off x="5597059" y="3780928"/>
          <a:ext cx="987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RChild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表格 3"/>
          <p:cNvGraphicFramePr>
            <a:graphicFrameLocks noGrp="1"/>
          </p:cNvGraphicFramePr>
          <p:nvPr/>
        </p:nvGraphicFramePr>
        <p:xfrm>
          <a:off x="2260769" y="3780928"/>
          <a:ext cx="98742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74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LChild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pSp>
        <p:nvGrpSpPr>
          <p:cNvPr id="20" name="组合 19"/>
          <p:cNvGrpSpPr/>
          <p:nvPr/>
        </p:nvGrpSpPr>
        <p:grpSpPr>
          <a:xfrm>
            <a:off x="1644678" y="4602047"/>
            <a:ext cx="7345680" cy="795020"/>
            <a:chOff x="2264" y="6781"/>
            <a:chExt cx="11568" cy="1252"/>
          </a:xfrm>
        </p:grpSpPr>
        <p:sp>
          <p:nvSpPr>
            <p:cNvPr id="13" name="文本框 12"/>
            <p:cNvSpPr txBox="1"/>
            <p:nvPr/>
          </p:nvSpPr>
          <p:spPr>
            <a:xfrm>
              <a:off x="2264" y="7022"/>
              <a:ext cx="10510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Ltag</a:t>
              </a:r>
              <a:endParaRPr lang="en-US" altLang="zh-CN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322" y="6781"/>
              <a:ext cx="10510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 LChild</a:t>
              </a:r>
              <a:r>
                <a:rPr lang="zh-CN" altLang="en-US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域指示结点的左孩子</a:t>
              </a:r>
              <a:endParaRPr lang="zh-CN" altLang="en-US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3322" y="7453"/>
              <a:ext cx="10510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LChild</a:t>
              </a:r>
              <a:r>
                <a:rPr lang="zh-CN" altLang="en-US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域指示结点的遍历前驱</a:t>
              </a:r>
              <a:endParaRPr lang="zh-CN" altLang="en-US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左中括号 17"/>
            <p:cNvSpPr/>
            <p:nvPr/>
          </p:nvSpPr>
          <p:spPr>
            <a:xfrm>
              <a:off x="3322" y="7022"/>
              <a:ext cx="119" cy="754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uFillTx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717040" y="5483372"/>
            <a:ext cx="7345680" cy="795020"/>
            <a:chOff x="2264" y="6781"/>
            <a:chExt cx="11568" cy="1252"/>
          </a:xfrm>
        </p:grpSpPr>
        <p:sp>
          <p:nvSpPr>
            <p:cNvPr id="22" name="文本框 21"/>
            <p:cNvSpPr txBox="1"/>
            <p:nvPr/>
          </p:nvSpPr>
          <p:spPr>
            <a:xfrm>
              <a:off x="2264" y="7022"/>
              <a:ext cx="10510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Rtag</a:t>
              </a:r>
              <a:endParaRPr lang="en-US" altLang="zh-CN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3322" y="6781"/>
              <a:ext cx="10510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0      RChild</a:t>
              </a:r>
              <a:r>
                <a:rPr lang="zh-CN" altLang="en-US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域指示结点的右孩子</a:t>
              </a:r>
              <a:endParaRPr lang="zh-CN" altLang="en-US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322" y="7453"/>
              <a:ext cx="10510" cy="5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      RChild</a:t>
              </a:r>
              <a:r>
                <a:rPr lang="zh-CN" altLang="en-US" dirty="0">
                  <a:solidFill>
                    <a:schemeClr val="tx1"/>
                  </a:solidFill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域指示结点的遍历后继</a:t>
              </a:r>
              <a:endParaRPr lang="zh-CN" altLang="en-US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左中括号 24"/>
            <p:cNvSpPr/>
            <p:nvPr/>
          </p:nvSpPr>
          <p:spPr>
            <a:xfrm>
              <a:off x="3322" y="7022"/>
              <a:ext cx="119" cy="754"/>
            </a:xfrm>
            <a:prstGeom prst="leftBracket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uFillTx/>
              </a:endParaRPr>
            </a:p>
          </p:txBody>
        </p:sp>
      </p:grpSp>
      <p:sp>
        <p:nvSpPr>
          <p:cNvPr id="26" name="文本框 25"/>
          <p:cNvSpPr txBox="1"/>
          <p:nvPr/>
        </p:nvSpPr>
        <p:spPr>
          <a:xfrm>
            <a:off x="525080" y="799810"/>
            <a:ext cx="5722713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zh-CN" altLang="en-US" sz="2400" dirty="0"/>
          </a:p>
        </p:txBody>
      </p:sp>
      <p:sp>
        <p:nvSpPr>
          <p:cNvPr id="27" name="文本框 26"/>
          <p:cNvSpPr txBox="1"/>
          <p:nvPr/>
        </p:nvSpPr>
        <p:spPr>
          <a:xfrm>
            <a:off x="3310797" y="101584"/>
            <a:ext cx="3679283" cy="6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）基本概念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355551" y="244217"/>
            <a:ext cx="6374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递归最简单的一个例子：</a:t>
            </a:r>
            <a:r>
              <a:rPr lang="en-US" sz="3200" dirty="0">
                <a:solidFill>
                  <a:schemeClr val="tx1"/>
                </a:solidFill>
              </a:rPr>
              <a:t>N</a:t>
            </a:r>
            <a:r>
              <a:rPr lang="zh-CN" altLang="en-US" sz="3200" dirty="0">
                <a:solidFill>
                  <a:schemeClr val="tx1"/>
                </a:solidFill>
              </a:rPr>
              <a:t>的阶乘 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660970" y="939882"/>
                <a:ext cx="4572000" cy="1053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970" y="939882"/>
                <a:ext cx="4572000" cy="1053494"/>
              </a:xfrm>
              <a:prstGeom prst="rect">
                <a:avLst/>
              </a:prstGeom>
              <a:blipFill rotWithShape="1">
                <a:blip r:embed="rId1"/>
                <a:stretch>
                  <a:fillRect l="-7" t="-8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5257800" y="2141786"/>
            <a:ext cx="159639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Fact(3)</a:t>
            </a:r>
            <a:endParaRPr lang="en-US" altLang="zh-CN" sz="40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271645" y="3397181"/>
            <a:ext cx="233616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Fact(2) * 3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87395" y="4611301"/>
            <a:ext cx="233616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Fact(1) * 2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89760" y="5751761"/>
            <a:ext cx="159639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Fact(1)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cxnSp>
        <p:nvCxnSpPr>
          <p:cNvPr id="14" name="直接连接符 13"/>
          <p:cNvCxnSpPr>
            <a:stCxn id="10" idx="2"/>
          </p:cNvCxnSpPr>
          <p:nvPr/>
        </p:nvCxnSpPr>
        <p:spPr>
          <a:xfrm flipH="1">
            <a:off x="5283835" y="2848541"/>
            <a:ext cx="772160" cy="60706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H="1">
            <a:off x="4185920" y="4004241"/>
            <a:ext cx="772160" cy="60706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2942590" y="5218996"/>
            <a:ext cx="772160" cy="607060"/>
          </a:xfrm>
          <a:prstGeom prst="line">
            <a:avLst/>
          </a:prstGeom>
          <a:ln w="41275" cmpd="sng">
            <a:solidFill>
              <a:schemeClr val="accent1">
                <a:shade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弧形 17"/>
          <p:cNvSpPr/>
          <p:nvPr/>
        </p:nvSpPr>
        <p:spPr>
          <a:xfrm rot="3600000" flipH="1" flipV="1">
            <a:off x="1959610" y="4590346"/>
            <a:ext cx="1626235" cy="2092325"/>
          </a:xfrm>
          <a:prstGeom prst="arc">
            <a:avLst>
              <a:gd name="adj1" fmla="val 16200000"/>
              <a:gd name="adj2" fmla="val 2874328"/>
            </a:avLst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弧形 18"/>
          <p:cNvSpPr/>
          <p:nvPr/>
        </p:nvSpPr>
        <p:spPr>
          <a:xfrm rot="3600000" flipH="1" flipV="1">
            <a:off x="3267075" y="3678486"/>
            <a:ext cx="1481455" cy="1645920"/>
          </a:xfrm>
          <a:prstGeom prst="arc">
            <a:avLst>
              <a:gd name="adj1" fmla="val 16200000"/>
              <a:gd name="adj2" fmla="val 2874328"/>
            </a:avLst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弧形 19"/>
          <p:cNvSpPr/>
          <p:nvPr/>
        </p:nvSpPr>
        <p:spPr>
          <a:xfrm rot="3600000" flipH="1" flipV="1">
            <a:off x="4428490" y="2381181"/>
            <a:ext cx="1412240" cy="1792605"/>
          </a:xfrm>
          <a:prstGeom prst="arc">
            <a:avLst>
              <a:gd name="adj1" fmla="val 16200000"/>
              <a:gd name="adj2" fmla="val 2874328"/>
            </a:avLst>
          </a:prstGeom>
          <a:ln w="412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459865" y="4851966"/>
            <a:ext cx="3886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1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942590" y="3520371"/>
            <a:ext cx="3886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2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084955" y="2442141"/>
            <a:ext cx="38862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chemeClr val="tx1"/>
                </a:solidFill>
                <a:sym typeface="+mn-ea"/>
              </a:rPr>
              <a:t>6</a:t>
            </a:r>
            <a:endParaRPr lang="en-US" altLang="zh-CN" sz="32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4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8" grpId="0" animBg="1"/>
      <p:bldP spid="19" grpId="0" animBg="1"/>
      <p:bldP spid="20" grpId="0" animBg="1"/>
      <p:bldP spid="21" grpId="0"/>
      <p:bldP spid="22" grpId="0"/>
      <p:bldP spid="2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8869" y="644179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6919" y="1121092"/>
            <a:ext cx="8335003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线索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：在这种存储结构中，指向前驱和后继结点的指针叫做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线索链表：以这种结构组成的二叉链表作为二叉树的存储结构，叫做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线索链表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线索化：对二叉树以某种次序进行遍历并且加上线索的过程叫做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线索化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线索二叉树：线索化了的二叉树称为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线索二叉树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0797" y="101584"/>
            <a:ext cx="3679283" cy="6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）基本概念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728869" y="644179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322389" y="15611"/>
            <a:ext cx="8335003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线索：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: 圆角 3"/>
          <p:cNvSpPr/>
          <p:nvPr/>
        </p:nvSpPr>
        <p:spPr>
          <a:xfrm>
            <a:off x="1201125" y="843460"/>
            <a:ext cx="7456267" cy="245383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359125" y="889816"/>
            <a:ext cx="34121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/>
              <a:t>《</a:t>
            </a:r>
            <a:r>
              <a:rPr lang="zh-CN" altLang="en-US" sz="2400" dirty="0"/>
              <a:t>风筝</a:t>
            </a:r>
            <a:r>
              <a:rPr lang="en-US" altLang="zh-CN" sz="2400" dirty="0"/>
              <a:t>》</a:t>
            </a:r>
            <a:endParaRPr lang="en-US" altLang="zh-CN" sz="2400" dirty="0"/>
          </a:p>
          <a:p>
            <a:pPr algn="ctr"/>
            <a:r>
              <a:rPr lang="en-US" altLang="zh-CN" sz="2400" dirty="0"/>
              <a:t>                            ----</a:t>
            </a:r>
            <a:r>
              <a:rPr lang="zh-CN" altLang="en-US" sz="2400" dirty="0"/>
              <a:t>孔尚任</a:t>
            </a:r>
            <a:endParaRPr lang="en-US" altLang="zh-CN" sz="2400" dirty="0"/>
          </a:p>
          <a:p>
            <a:pPr algn="ctr"/>
            <a:r>
              <a:rPr lang="zh-CN" altLang="en-US" sz="2400" dirty="0"/>
              <a:t>结伴儿童裤褶红，</a:t>
            </a:r>
            <a:endParaRPr lang="en-US" altLang="zh-CN" sz="2400" dirty="0"/>
          </a:p>
          <a:p>
            <a:pPr algn="ctr"/>
            <a:r>
              <a:rPr lang="zh-CN" altLang="en-US" sz="2400" dirty="0"/>
              <a:t>手提</a:t>
            </a:r>
            <a:r>
              <a:rPr lang="zh-CN" altLang="en-US" sz="2400" dirty="0">
                <a:solidFill>
                  <a:srgbClr val="FF0000"/>
                </a:solidFill>
              </a:rPr>
              <a:t>线索</a:t>
            </a:r>
            <a:r>
              <a:rPr lang="zh-CN" altLang="en-US" sz="2400" dirty="0"/>
              <a:t>骂天公。</a:t>
            </a:r>
            <a:endParaRPr lang="zh-CN" altLang="en-US" sz="2400" dirty="0"/>
          </a:p>
          <a:p>
            <a:pPr algn="ctr"/>
            <a:r>
              <a:rPr lang="zh-CN" altLang="en-US" sz="2400" dirty="0"/>
              <a:t>人人夸你春来早，</a:t>
            </a:r>
            <a:endParaRPr lang="en-US" altLang="zh-CN" sz="2400" dirty="0"/>
          </a:p>
          <a:p>
            <a:pPr algn="ctr"/>
            <a:r>
              <a:rPr lang="zh-CN" altLang="en-US" sz="2400" dirty="0"/>
              <a:t>欠我风筝五丈风。</a:t>
            </a:r>
            <a:endParaRPr lang="zh-CN" altLang="en-US" sz="2400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258" y="948650"/>
            <a:ext cx="3304702" cy="2203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矩形: 圆角 18"/>
          <p:cNvSpPr/>
          <p:nvPr/>
        </p:nvSpPr>
        <p:spPr>
          <a:xfrm>
            <a:off x="1240209" y="3402482"/>
            <a:ext cx="7456267" cy="11424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《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清文献通考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·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刑一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》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：“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﹝ 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顺治 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﹞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十三年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Helvetica Neue"/>
              </a:rPr>
              <a:t>……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严商民下海交易之禁，奉谕：海逆未勦，必有奸民暗通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Helvetica Neue"/>
              </a:rPr>
              <a:t>线索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Helvetica Neue"/>
              </a:rPr>
              <a:t>，资以粮物。”</a:t>
            </a:r>
            <a:endParaRPr lang="zh-CN" altLang="en-US" sz="2400" dirty="0"/>
          </a:p>
        </p:txBody>
      </p:sp>
      <p:sp>
        <p:nvSpPr>
          <p:cNvPr id="20" name="矩形: 圆角 19"/>
          <p:cNvSpPr/>
          <p:nvPr/>
        </p:nvSpPr>
        <p:spPr>
          <a:xfrm>
            <a:off x="1240208" y="4766948"/>
            <a:ext cx="7456267" cy="114240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清代文论家惠栋评价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《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史记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》:"《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史记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》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长篇之妙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千百言如一句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由来</a:t>
            </a:r>
            <a:r>
              <a:rPr lang="zh-CN" altLang="en-US" sz="2400" b="0" i="0" dirty="0">
                <a:solidFill>
                  <a:srgbClr val="FF0000"/>
                </a:solidFill>
                <a:effectLst/>
                <a:latin typeface="+mn-ea"/>
              </a:rPr>
              <a:t>线索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在手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,</a:t>
            </a:r>
            <a:r>
              <a:rPr lang="zh-CN" altLang="en-US" sz="2400" b="0" i="0" dirty="0">
                <a:solidFill>
                  <a:srgbClr val="333333"/>
                </a:solidFill>
                <a:effectLst/>
                <a:latin typeface="+mn-ea"/>
              </a:rPr>
              <a:t>举重若轻也。</a:t>
            </a:r>
            <a:r>
              <a:rPr lang="en-US" altLang="zh-CN" sz="2400" b="0" i="0" dirty="0">
                <a:solidFill>
                  <a:srgbClr val="333333"/>
                </a:solidFill>
                <a:effectLst/>
                <a:latin typeface="+mn-ea"/>
              </a:rPr>
              <a:t>"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175" y="4872133"/>
            <a:ext cx="11540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脉络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条理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86175" y="3340789"/>
            <a:ext cx="1096205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消息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9590" y="1744994"/>
            <a:ext cx="11806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线绳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16" grpId="0"/>
      <p:bldP spid="19" grpId="0" bldLvl="0" animBg="1"/>
      <p:bldP spid="20" grpId="0" bldLvl="0" animBg="1"/>
      <p:bldP spid="21" grpId="0"/>
      <p:bldP spid="22" grpId="0"/>
      <p:bldP spid="2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5" y="150770"/>
            <a:ext cx="621528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6.3.4 </a:t>
            </a:r>
            <a:r>
              <a:rPr lang="zh-CN" altLang="en-US" sz="3200" dirty="0">
                <a:solidFill>
                  <a:schemeClr val="bg1"/>
                </a:solidFill>
              </a:rPr>
              <a:t>线索二叉树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1041" y="1245685"/>
            <a:ext cx="8663860" cy="4725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）二叉树的线索化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线索化是在遍历过程中修改空指针域的过程。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对二叉树按照不同的遍历次序进行线索化，可以得到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线索二叉树。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本节主要针对中序线索二叉树进行讲解。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78302" y="1202168"/>
            <a:ext cx="8518082" cy="4285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中序线索化算法思路：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按中序遍历规则）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中序线索化采用中序递归遍历算法框架；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加线索操作就是访问结点操作；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加线索操作需要利用刚访问过结点与当前结点的关系，因此，设置一个指针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pre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，始终记录刚访问过的结点，其操作如下：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如果当前访问结点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的左子域为空，则让其左子域指向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如果前驱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的右子域为空，则让其右子域指向当前遍历结点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root;</a:t>
            </a:r>
            <a:endParaRPr lang="en-US" altLang="zh-CN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AutoNum type="alphaLcParenR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为下次做准备，当前访问结点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root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作为下一个访问结点的前驱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848517" y="55864"/>
            <a:ext cx="3679283" cy="6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）二叉树的线索化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00380" y="902970"/>
            <a:ext cx="8493149" cy="5952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中序线索化算法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Inthread(BiTree root)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{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/*对root所指的二叉树进行中序线索化，其中pre始终指向刚访问过的结点，其初值为NULL*/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if (root!=NULL)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{   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Inthread(root-&gt;LChild);  /*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线索化左子树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(root-&gt;LChild==NULL)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{   root-&gt;Ltag=1; root-&gt;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=pre;  } /*置前驱线索*/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 (pre!=NULL&amp;&amp; pre-&gt;RChild==NULL)  /*置后继线索*/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{  pre-&gt; RChild=root; pre-&gt;Rtag=1;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pre=root;    /*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指针保留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Inthread(root-&gt;RChild);  /*线索化右子树*/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256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924084" y="3721969"/>
            <a:ext cx="415498" cy="14773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/>
              <a:t>加</a:t>
            </a:r>
            <a:endParaRPr lang="en-US" altLang="zh-CN" dirty="0"/>
          </a:p>
          <a:p>
            <a:r>
              <a:rPr lang="zh-CN" altLang="en-US" dirty="0"/>
              <a:t>线</a:t>
            </a:r>
            <a:endParaRPr lang="en-US" altLang="zh-CN" dirty="0"/>
          </a:p>
          <a:p>
            <a:r>
              <a:rPr lang="zh-CN" altLang="en-US" dirty="0"/>
              <a:t>索</a:t>
            </a:r>
            <a:endParaRPr lang="en-US" altLang="zh-CN" dirty="0"/>
          </a:p>
          <a:p>
            <a:r>
              <a:rPr lang="zh-CN" altLang="en-US" dirty="0"/>
              <a:t>操</a:t>
            </a:r>
            <a:endParaRPr lang="en-US" altLang="zh-CN" dirty="0"/>
          </a:p>
          <a:p>
            <a:r>
              <a:rPr lang="zh-CN" altLang="en-US" dirty="0"/>
              <a:t>作</a:t>
            </a:r>
            <a:endParaRPr lang="zh-CN" altLang="en-US" dirty="0"/>
          </a:p>
        </p:txBody>
      </p:sp>
      <p:sp>
        <p:nvSpPr>
          <p:cNvPr id="4" name="右大括号 3"/>
          <p:cNvSpPr/>
          <p:nvPr/>
        </p:nvSpPr>
        <p:spPr>
          <a:xfrm>
            <a:off x="7486650" y="3738623"/>
            <a:ext cx="415498" cy="147732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2848517" y="55864"/>
            <a:ext cx="3679283" cy="6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）二叉树的线索化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4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1655" y="2738120"/>
            <a:ext cx="3149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）二叉树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）先序线索二叉树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）中序线索二叉树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）后序线索二叉树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407" y="1279223"/>
            <a:ext cx="8138160" cy="737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不同的线索方法对同一颗二叉树的遍历结果：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90565" y="251269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90565" y="2487930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19370" y="325183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40960" y="3227070"/>
            <a:ext cx="36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08750" y="325247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508750" y="3227705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36770" y="397764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36770" y="3952875"/>
            <a:ext cx="361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97905" y="397827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116320" y="3953510"/>
            <a:ext cx="374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046595" y="397827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84060" y="3953510"/>
            <a:ext cx="373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047615" y="475424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047615" y="4729480"/>
            <a:ext cx="374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08750" y="475488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508750" y="4730115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142355" y="2850515"/>
            <a:ext cx="429260" cy="44767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427345" y="2867025"/>
            <a:ext cx="415290" cy="41910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918710" y="3625850"/>
            <a:ext cx="287020" cy="3619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338570" y="3634105"/>
            <a:ext cx="267335" cy="33591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856730" y="3599180"/>
            <a:ext cx="292735" cy="416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12995" y="4388485"/>
            <a:ext cx="260350" cy="3829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351270" y="4392930"/>
            <a:ext cx="276860" cy="3816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5277485" y="5197475"/>
            <a:ext cx="242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）二叉树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3680" y="2400935"/>
            <a:ext cx="4379595" cy="3526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2848517" y="55864"/>
            <a:ext cx="3679283" cy="6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）二叉树的线索化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4" grpId="0" bldLvl="0" animBg="1"/>
      <p:bldP spid="16" grpId="0"/>
      <p:bldP spid="18" grpId="0" bldLvl="0" animBg="1"/>
      <p:bldP spid="19" grpId="0"/>
      <p:bldP spid="20" grpId="0" bldLvl="0" animBg="1"/>
      <p:bldP spid="21" grpId="0"/>
      <p:bldP spid="22" grpId="0" bldLvl="0" animBg="1"/>
      <p:bldP spid="23" grpId="0"/>
      <p:bldP spid="24" grpId="0" bldLvl="0" animBg="1"/>
      <p:bldP spid="25" grpId="0"/>
      <p:bldP spid="26" grpId="0" bldLvl="0" animBg="1"/>
      <p:bldP spid="27" grpId="0"/>
      <p:bldP spid="28" grpId="0" bldLvl="0" animBg="1"/>
      <p:bldP spid="29" grpId="0"/>
      <p:bldP spid="7" grpId="0"/>
      <p:bldP spid="8" grpId="0" bldLvl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1655" y="2738120"/>
            <a:ext cx="3149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）二叉树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）先序线索二叉树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）中序线索二叉树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）后序线索二叉树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407" y="1279223"/>
            <a:ext cx="8212505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不同的线索方法对同一棵二叉树的遍历结果：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70905" y="249047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70905" y="2465705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96535" y="323024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18125" y="3205480"/>
            <a:ext cx="36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701790" y="323024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701790" y="3205480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813935" y="395605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813935" y="3931285"/>
            <a:ext cx="361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290945" y="395605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309360" y="3931285"/>
            <a:ext cx="374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239635" y="395605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77100" y="3931285"/>
            <a:ext cx="373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224780" y="473265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24780" y="4707890"/>
            <a:ext cx="374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701790" y="473265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701790" y="4707890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322695" y="2828290"/>
            <a:ext cx="434975" cy="46037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589270" y="2843530"/>
            <a:ext cx="440055" cy="4013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5095875" y="3604260"/>
            <a:ext cx="287020" cy="3619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531610" y="3611880"/>
            <a:ext cx="267335" cy="33591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049770" y="3576955"/>
            <a:ext cx="292735" cy="416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090160" y="4366895"/>
            <a:ext cx="260350" cy="3829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544310" y="4370705"/>
            <a:ext cx="276860" cy="3816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/>
        </p:nvCxnSpPr>
        <p:spPr>
          <a:xfrm rot="16200000" flipV="1">
            <a:off x="4751070" y="4503420"/>
            <a:ext cx="631190" cy="315595"/>
          </a:xfrm>
          <a:prstGeom prst="curvedConnector3">
            <a:avLst>
              <a:gd name="adj1" fmla="val -1257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任意多边形 52"/>
          <p:cNvSpPr/>
          <p:nvPr/>
        </p:nvSpPr>
        <p:spPr>
          <a:xfrm>
            <a:off x="7625715" y="4251960"/>
            <a:ext cx="435610" cy="348615"/>
          </a:xfrm>
          <a:custGeom>
            <a:avLst/>
            <a:gdLst>
              <a:gd name="connisteX0" fmla="*/ 0 w 435610"/>
              <a:gd name="connsiteY0" fmla="*/ 0 h 348615"/>
              <a:gd name="connisteX1" fmla="*/ 435610 w 435610"/>
              <a:gd name="connsiteY1" fmla="*/ 348615 h 348615"/>
              <a:gd name="connisteX2" fmla="*/ 721360 w 435610"/>
              <a:gd name="connsiteY2" fmla="*/ 485140 h 3486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35610" h="348615">
                <a:moveTo>
                  <a:pt x="0" y="0"/>
                </a:moveTo>
                <a:cubicBezTo>
                  <a:pt x="81280" y="66675"/>
                  <a:pt x="291465" y="251460"/>
                  <a:pt x="435610" y="348615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6337935" y="4333240"/>
            <a:ext cx="361315" cy="596900"/>
          </a:xfrm>
          <a:custGeom>
            <a:avLst/>
            <a:gdLst>
              <a:gd name="connisteX0" fmla="*/ 361034 w 361034"/>
              <a:gd name="connsiteY0" fmla="*/ 596900 h 596900"/>
              <a:gd name="connisteX1" fmla="*/ 56869 w 361034"/>
              <a:gd name="connsiteY1" fmla="*/ 497205 h 596900"/>
              <a:gd name="connisteX2" fmla="*/ 62584 w 361034"/>
              <a:gd name="connsiteY2" fmla="*/ 0 h 596900"/>
              <a:gd name="connisteX3" fmla="*/ 547724 w 361034"/>
              <a:gd name="connsiteY3" fmla="*/ -168275 h 596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1035" h="596900">
                <a:moveTo>
                  <a:pt x="361035" y="596900"/>
                </a:moveTo>
                <a:cubicBezTo>
                  <a:pt x="300075" y="586740"/>
                  <a:pt x="116560" y="616585"/>
                  <a:pt x="56870" y="497205"/>
                </a:cubicBezTo>
                <a:cubicBezTo>
                  <a:pt x="-2820" y="377825"/>
                  <a:pt x="-35840" y="133350"/>
                  <a:pt x="6258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4535805" y="4283075"/>
            <a:ext cx="311150" cy="360680"/>
          </a:xfrm>
          <a:custGeom>
            <a:avLst/>
            <a:gdLst>
              <a:gd name="connisteX0" fmla="*/ 311150 w 311150"/>
              <a:gd name="connsiteY0" fmla="*/ 0 h 360680"/>
              <a:gd name="connisteX1" fmla="*/ 0 w 311150"/>
              <a:gd name="connsiteY1" fmla="*/ 360680 h 360680"/>
              <a:gd name="connisteX2" fmla="*/ -24765 w 311150"/>
              <a:gd name="connsiteY2" fmla="*/ 373380 h 36068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11150" h="360680">
                <a:moveTo>
                  <a:pt x="311150" y="0"/>
                </a:moveTo>
                <a:cubicBezTo>
                  <a:pt x="249555" y="71755"/>
                  <a:pt x="67310" y="285750"/>
                  <a:pt x="0" y="36068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5605145" y="3605530"/>
            <a:ext cx="255270" cy="1324610"/>
          </a:xfrm>
          <a:custGeom>
            <a:avLst/>
            <a:gdLst>
              <a:gd name="connisteX0" fmla="*/ 31115 w 255433"/>
              <a:gd name="connsiteY0" fmla="*/ 1324610 h 1324610"/>
              <a:gd name="connisteX1" fmla="*/ 255270 w 255433"/>
              <a:gd name="connsiteY1" fmla="*/ 889000 h 1324610"/>
              <a:gd name="connisteX2" fmla="*/ 0 w 255433"/>
              <a:gd name="connsiteY2" fmla="*/ 0 h 13246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55434" h="1324610">
                <a:moveTo>
                  <a:pt x="31115" y="1324610"/>
                </a:moveTo>
                <a:cubicBezTo>
                  <a:pt x="81280" y="1255395"/>
                  <a:pt x="261620" y="1153795"/>
                  <a:pt x="255270" y="889000"/>
                </a:cubicBezTo>
                <a:cubicBezTo>
                  <a:pt x="248920" y="624205"/>
                  <a:pt x="55245" y="168910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5998845" y="2896870"/>
            <a:ext cx="286385" cy="1243330"/>
          </a:xfrm>
          <a:custGeom>
            <a:avLst/>
            <a:gdLst>
              <a:gd name="connisteX0" fmla="*/ 286600 w 286600"/>
              <a:gd name="connsiteY0" fmla="*/ 1243330 h 1243330"/>
              <a:gd name="connisteX1" fmla="*/ 850 w 286600"/>
              <a:gd name="connsiteY1" fmla="*/ 913765 h 1243330"/>
              <a:gd name="connisteX2" fmla="*/ 218655 w 286600"/>
              <a:gd name="connsiteY2" fmla="*/ 0 h 1243330"/>
              <a:gd name="connisteX3" fmla="*/ 423760 w 286600"/>
              <a:gd name="connsiteY3" fmla="*/ -491490 h 1243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86600" h="1243330">
                <a:moveTo>
                  <a:pt x="286600" y="1243330"/>
                </a:moveTo>
                <a:cubicBezTo>
                  <a:pt x="225005" y="1195705"/>
                  <a:pt x="14185" y="1162685"/>
                  <a:pt x="850" y="913765"/>
                </a:cubicBezTo>
                <a:cubicBezTo>
                  <a:pt x="-12485" y="664845"/>
                  <a:pt x="134200" y="281305"/>
                  <a:pt x="21865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任意多边形 32"/>
          <p:cNvSpPr/>
          <p:nvPr/>
        </p:nvSpPr>
        <p:spPr>
          <a:xfrm>
            <a:off x="5707380" y="2878455"/>
            <a:ext cx="391795" cy="584200"/>
          </a:xfrm>
          <a:custGeom>
            <a:avLst/>
            <a:gdLst>
              <a:gd name="connisteX0" fmla="*/ 0 w 391795"/>
              <a:gd name="connsiteY0" fmla="*/ 584200 h 584200"/>
              <a:gd name="connisteX1" fmla="*/ 223520 w 391795"/>
              <a:gd name="connsiteY1" fmla="*/ 422275 h 584200"/>
              <a:gd name="connisteX2" fmla="*/ 391795 w 391795"/>
              <a:gd name="connsiteY2" fmla="*/ 0 h 5842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91795" h="584200">
                <a:moveTo>
                  <a:pt x="0" y="584200"/>
                </a:moveTo>
                <a:cubicBezTo>
                  <a:pt x="41275" y="560070"/>
                  <a:pt x="145415" y="539115"/>
                  <a:pt x="223520" y="422275"/>
                </a:cubicBezTo>
                <a:cubicBezTo>
                  <a:pt x="301625" y="305435"/>
                  <a:pt x="362585" y="81280"/>
                  <a:pt x="39179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任意多边形 40"/>
          <p:cNvSpPr/>
          <p:nvPr/>
        </p:nvSpPr>
        <p:spPr>
          <a:xfrm>
            <a:off x="6969125" y="3624580"/>
            <a:ext cx="298450" cy="678180"/>
          </a:xfrm>
          <a:custGeom>
            <a:avLst/>
            <a:gdLst>
              <a:gd name="connisteX0" fmla="*/ 298450 w 298450"/>
              <a:gd name="connsiteY0" fmla="*/ 652780 h 678004"/>
              <a:gd name="connisteX1" fmla="*/ 99695 w 298450"/>
              <a:gd name="connsiteY1" fmla="*/ 602615 h 678004"/>
              <a:gd name="connisteX2" fmla="*/ 0 w 298450"/>
              <a:gd name="connsiteY2" fmla="*/ 0 h 678004"/>
              <a:gd name="connisteX3" fmla="*/ -31115 w 298450"/>
              <a:gd name="connsiteY3" fmla="*/ -360680 h 67800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298450" h="678004">
                <a:moveTo>
                  <a:pt x="298450" y="652780"/>
                </a:moveTo>
                <a:cubicBezTo>
                  <a:pt x="260985" y="654685"/>
                  <a:pt x="159385" y="733425"/>
                  <a:pt x="99695" y="602615"/>
                </a:cubicBezTo>
                <a:cubicBezTo>
                  <a:pt x="40005" y="471805"/>
                  <a:pt x="26035" y="19240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任意多边形 44"/>
          <p:cNvSpPr/>
          <p:nvPr/>
        </p:nvSpPr>
        <p:spPr>
          <a:xfrm>
            <a:off x="6775450" y="3630295"/>
            <a:ext cx="396240" cy="1193800"/>
          </a:xfrm>
          <a:custGeom>
            <a:avLst/>
            <a:gdLst>
              <a:gd name="connisteX0" fmla="*/ 306315 w 396475"/>
              <a:gd name="connsiteY0" fmla="*/ 1193800 h 1193800"/>
              <a:gd name="connisteX1" fmla="*/ 380610 w 396475"/>
              <a:gd name="connsiteY1" fmla="*/ 976630 h 1193800"/>
              <a:gd name="connisteX2" fmla="*/ 26280 w 396475"/>
              <a:gd name="connsiteY2" fmla="*/ 435610 h 1193800"/>
              <a:gd name="connisteX3" fmla="*/ 82160 w 396475"/>
              <a:gd name="connsiteY3" fmla="*/ 0 h 1193800"/>
              <a:gd name="connisteX4" fmla="*/ 343145 w 396475"/>
              <a:gd name="connsiteY4" fmla="*/ -541020 h 11938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396476" h="1193800">
                <a:moveTo>
                  <a:pt x="306315" y="1193800"/>
                </a:moveTo>
                <a:cubicBezTo>
                  <a:pt x="328540" y="1161415"/>
                  <a:pt x="436490" y="1128395"/>
                  <a:pt x="380610" y="976630"/>
                </a:cubicBezTo>
                <a:cubicBezTo>
                  <a:pt x="324730" y="824865"/>
                  <a:pt x="85970" y="631190"/>
                  <a:pt x="26280" y="435610"/>
                </a:cubicBezTo>
                <a:cubicBezTo>
                  <a:pt x="-33410" y="240030"/>
                  <a:pt x="18660" y="195580"/>
                  <a:pt x="8216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017135" y="5408930"/>
            <a:ext cx="253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c</a:t>
            </a:r>
            <a:r>
              <a:rPr lang="zh-CN" altLang="en-US"/>
              <a:t>）中序线索二叉树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132580" y="4600575"/>
            <a:ext cx="99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614285" y="4561840"/>
            <a:ext cx="99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043680" y="2400935"/>
            <a:ext cx="4379595" cy="3526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848517" y="55864"/>
            <a:ext cx="3679283" cy="6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）二叉树的线索化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4" grpId="0" bldLvl="0" animBg="1"/>
      <p:bldP spid="16" grpId="0"/>
      <p:bldP spid="18" grpId="0" bldLvl="0" animBg="1"/>
      <p:bldP spid="19" grpId="0"/>
      <p:bldP spid="20" grpId="0" bldLvl="0" animBg="1"/>
      <p:bldP spid="21" grpId="0"/>
      <p:bldP spid="22" grpId="0" bldLvl="0" animBg="1"/>
      <p:bldP spid="23" grpId="0"/>
      <p:bldP spid="24" grpId="0" bldLvl="0" animBg="1"/>
      <p:bldP spid="25" grpId="0"/>
      <p:bldP spid="26" grpId="0" bldLvl="0" animBg="1"/>
      <p:bldP spid="27" grpId="0"/>
      <p:bldP spid="28" grpId="0" bldLvl="0" animBg="1"/>
      <p:bldP spid="29" grpId="0"/>
      <p:bldP spid="53" grpId="0" bldLvl="0" animBg="1"/>
      <p:bldP spid="56" grpId="0" bldLvl="0" animBg="1"/>
      <p:bldP spid="4" grpId="0" bldLvl="0" animBg="1"/>
      <p:bldP spid="11" grpId="0" bldLvl="0" animBg="1"/>
      <p:bldP spid="32" grpId="0" bldLvl="0" animBg="1"/>
      <p:bldP spid="33" grpId="0" bldLvl="0" animBg="1"/>
      <p:bldP spid="41" grpId="0" bldLvl="0" animBg="1"/>
      <p:bldP spid="45" grpId="0" bldLvl="0" animBg="1"/>
      <p:bldP spid="5" grpId="0"/>
      <p:bldP spid="7" grpId="0"/>
      <p:bldP spid="8" grpId="0"/>
      <p:bldP spid="10" grpId="0" bldLvl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1655" y="2738120"/>
            <a:ext cx="3149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）二叉树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）先序线索二叉树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）中序线索二叉树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）后序线索二叉树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407" y="1279223"/>
            <a:ext cx="8212505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不同的线索方法对同一棵二叉树的遍历结果：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790565" y="251269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790565" y="2487930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19370" y="325183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140960" y="3227070"/>
            <a:ext cx="36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508750" y="325247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508750" y="3227705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636770" y="397764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636770" y="3952875"/>
            <a:ext cx="361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097905" y="397827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116320" y="3953510"/>
            <a:ext cx="374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046595" y="397827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084060" y="3953510"/>
            <a:ext cx="373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047615" y="475424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047615" y="4729480"/>
            <a:ext cx="374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508750" y="475488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508750" y="4730115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142355" y="2850515"/>
            <a:ext cx="429260" cy="44767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427345" y="2867025"/>
            <a:ext cx="415290" cy="41910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4918710" y="3625850"/>
            <a:ext cx="287020" cy="3619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338570" y="3634105"/>
            <a:ext cx="267335" cy="33591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6856730" y="3599180"/>
            <a:ext cx="292735" cy="416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12995" y="4388485"/>
            <a:ext cx="260350" cy="3829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351270" y="4392930"/>
            <a:ext cx="276860" cy="3816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线连接符 43"/>
          <p:cNvCxnSpPr/>
          <p:nvPr/>
        </p:nvCxnSpPr>
        <p:spPr>
          <a:xfrm rot="16200000" flipV="1">
            <a:off x="4573905" y="4525010"/>
            <a:ext cx="631190" cy="315595"/>
          </a:xfrm>
          <a:prstGeom prst="curvedConnector3">
            <a:avLst>
              <a:gd name="adj1" fmla="val -1257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曲线连接符 47"/>
          <p:cNvCxnSpPr>
            <a:endCxn id="16" idx="1"/>
          </p:cNvCxnSpPr>
          <p:nvPr/>
        </p:nvCxnSpPr>
        <p:spPr>
          <a:xfrm rot="16200000">
            <a:off x="4653915" y="3528060"/>
            <a:ext cx="557530" cy="415925"/>
          </a:xfrm>
          <a:prstGeom prst="curvedConnector2">
            <a:avLst/>
          </a:prstGeom>
          <a:ln w="12700" cmpd="sng">
            <a:solidFill>
              <a:schemeClr val="tx1"/>
            </a:solidFill>
            <a:prstDash val="dash"/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曲线连接符 48"/>
          <p:cNvCxnSpPr>
            <a:stCxn id="16" idx="2"/>
            <a:endCxn id="20" idx="6"/>
          </p:cNvCxnSpPr>
          <p:nvPr/>
        </p:nvCxnSpPr>
        <p:spPr>
          <a:xfrm rot="5400000">
            <a:off x="4938078" y="3796983"/>
            <a:ext cx="495935" cy="276860"/>
          </a:xfrm>
          <a:prstGeom prst="curvedConnector2">
            <a:avLst/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26" idx="6"/>
            <a:endCxn id="19" idx="1"/>
          </p:cNvCxnSpPr>
          <p:nvPr/>
        </p:nvCxnSpPr>
        <p:spPr>
          <a:xfrm flipV="1">
            <a:off x="5458460" y="3458210"/>
            <a:ext cx="1050290" cy="1501775"/>
          </a:xfrm>
          <a:prstGeom prst="curvedConnector3">
            <a:avLst>
              <a:gd name="adj1" fmla="val 50000"/>
            </a:avLst>
          </a:prstGeom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6207760" y="3547110"/>
            <a:ext cx="317500" cy="447675"/>
          </a:xfrm>
          <a:custGeom>
            <a:avLst/>
            <a:gdLst>
              <a:gd name="connisteX0" fmla="*/ 0 w 317500"/>
              <a:gd name="connsiteY0" fmla="*/ 447675 h 447675"/>
              <a:gd name="connisteX1" fmla="*/ 118110 w 317500"/>
              <a:gd name="connsiteY1" fmla="*/ 161290 h 447675"/>
              <a:gd name="connisteX2" fmla="*/ 317500 w 317500"/>
              <a:gd name="connsiteY2" fmla="*/ 0 h 447675"/>
              <a:gd name="connisteX3" fmla="*/ 329565 w 317500"/>
              <a:gd name="connsiteY3" fmla="*/ -12700 h 4476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17500" h="447675">
                <a:moveTo>
                  <a:pt x="0" y="447675"/>
                </a:moveTo>
                <a:cubicBezTo>
                  <a:pt x="19685" y="393700"/>
                  <a:pt x="54610" y="250825"/>
                  <a:pt x="118110" y="161290"/>
                </a:cubicBezTo>
                <a:cubicBezTo>
                  <a:pt x="181610" y="71755"/>
                  <a:pt x="274955" y="34925"/>
                  <a:pt x="31750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任意多边形 52"/>
          <p:cNvSpPr/>
          <p:nvPr/>
        </p:nvSpPr>
        <p:spPr>
          <a:xfrm>
            <a:off x="7432675" y="4274185"/>
            <a:ext cx="435610" cy="348615"/>
          </a:xfrm>
          <a:custGeom>
            <a:avLst/>
            <a:gdLst>
              <a:gd name="connisteX0" fmla="*/ 0 w 435610"/>
              <a:gd name="connsiteY0" fmla="*/ 0 h 348615"/>
              <a:gd name="connisteX1" fmla="*/ 435610 w 435610"/>
              <a:gd name="connsiteY1" fmla="*/ 348615 h 348615"/>
              <a:gd name="connisteX2" fmla="*/ 721360 w 435610"/>
              <a:gd name="connsiteY2" fmla="*/ 485140 h 3486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35610" h="348615">
                <a:moveTo>
                  <a:pt x="0" y="0"/>
                </a:moveTo>
                <a:cubicBezTo>
                  <a:pt x="81280" y="66675"/>
                  <a:pt x="291465" y="251460"/>
                  <a:pt x="435610" y="348615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任意多边形 55"/>
          <p:cNvSpPr/>
          <p:nvPr/>
        </p:nvSpPr>
        <p:spPr>
          <a:xfrm>
            <a:off x="6144895" y="4355465"/>
            <a:ext cx="361315" cy="596900"/>
          </a:xfrm>
          <a:custGeom>
            <a:avLst/>
            <a:gdLst>
              <a:gd name="connisteX0" fmla="*/ 361034 w 361034"/>
              <a:gd name="connsiteY0" fmla="*/ 596900 h 596900"/>
              <a:gd name="connisteX1" fmla="*/ 56869 w 361034"/>
              <a:gd name="connsiteY1" fmla="*/ 497205 h 596900"/>
              <a:gd name="connisteX2" fmla="*/ 62584 w 361034"/>
              <a:gd name="connsiteY2" fmla="*/ 0 h 596900"/>
              <a:gd name="connisteX3" fmla="*/ 547724 w 361034"/>
              <a:gd name="connsiteY3" fmla="*/ -168275 h 5969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61035" h="596900">
                <a:moveTo>
                  <a:pt x="361035" y="596900"/>
                </a:moveTo>
                <a:cubicBezTo>
                  <a:pt x="300075" y="586740"/>
                  <a:pt x="116560" y="616585"/>
                  <a:pt x="56870" y="497205"/>
                </a:cubicBezTo>
                <a:cubicBezTo>
                  <a:pt x="-2820" y="377825"/>
                  <a:pt x="-35840" y="133350"/>
                  <a:pt x="6258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 3"/>
          <p:cNvSpPr/>
          <p:nvPr/>
        </p:nvSpPr>
        <p:spPr>
          <a:xfrm>
            <a:off x="6788785" y="4355465"/>
            <a:ext cx="342265" cy="416560"/>
          </a:xfrm>
          <a:custGeom>
            <a:avLst/>
            <a:gdLst>
              <a:gd name="connisteX0" fmla="*/ 342265 w 342265"/>
              <a:gd name="connsiteY0" fmla="*/ 0 h 416560"/>
              <a:gd name="connisteX1" fmla="*/ 0 w 342265"/>
              <a:gd name="connsiteY1" fmla="*/ 416560 h 416560"/>
              <a:gd name="connisteX2" fmla="*/ -354330 w 342265"/>
              <a:gd name="connsiteY2" fmla="*/ 839470 h 4165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42265" h="416560">
                <a:moveTo>
                  <a:pt x="342265" y="0"/>
                </a:moveTo>
                <a:cubicBezTo>
                  <a:pt x="280670" y="74930"/>
                  <a:pt x="139065" y="248920"/>
                  <a:pt x="0" y="41656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919595" y="4380230"/>
            <a:ext cx="365760" cy="553085"/>
          </a:xfrm>
          <a:custGeom>
            <a:avLst/>
            <a:gdLst>
              <a:gd name="connisteX0" fmla="*/ 0 w 365542"/>
              <a:gd name="connsiteY0" fmla="*/ 553085 h 553085"/>
              <a:gd name="connisteX1" fmla="*/ 323215 w 365542"/>
              <a:gd name="connsiteY1" fmla="*/ 410210 h 553085"/>
              <a:gd name="connisteX2" fmla="*/ 354330 w 365542"/>
              <a:gd name="connsiteY2" fmla="*/ 0 h 5530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65542" h="553085">
                <a:moveTo>
                  <a:pt x="0" y="553085"/>
                </a:moveTo>
                <a:cubicBezTo>
                  <a:pt x="64135" y="532765"/>
                  <a:pt x="252095" y="520700"/>
                  <a:pt x="323215" y="410210"/>
                </a:cubicBezTo>
                <a:cubicBezTo>
                  <a:pt x="394335" y="299720"/>
                  <a:pt x="354330" y="79375"/>
                  <a:pt x="35433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860925" y="5215255"/>
            <a:ext cx="2424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）先序线索二叉树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3680" y="2400935"/>
            <a:ext cx="4379595" cy="3526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603490" y="4565015"/>
            <a:ext cx="820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848517" y="55864"/>
            <a:ext cx="3679283" cy="6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）二叉树的线索化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4" grpId="0" bldLvl="0" animBg="1"/>
      <p:bldP spid="16" grpId="0"/>
      <p:bldP spid="18" grpId="0" bldLvl="0" animBg="1"/>
      <p:bldP spid="19" grpId="0"/>
      <p:bldP spid="20" grpId="0" bldLvl="0" animBg="1"/>
      <p:bldP spid="21" grpId="0"/>
      <p:bldP spid="22" grpId="0" bldLvl="0" animBg="1"/>
      <p:bldP spid="23" grpId="0"/>
      <p:bldP spid="24" grpId="0" bldLvl="0" animBg="1"/>
      <p:bldP spid="25" grpId="0"/>
      <p:bldP spid="26" grpId="0" bldLvl="0" animBg="1"/>
      <p:bldP spid="27" grpId="0"/>
      <p:bldP spid="28" grpId="0" bldLvl="0" animBg="1"/>
      <p:bldP spid="29" grpId="0"/>
      <p:bldP spid="52" grpId="0" bldLvl="0" animBg="1"/>
      <p:bldP spid="53" grpId="0" bldLvl="0" animBg="1"/>
      <p:bldP spid="56" grpId="0" bldLvl="0" animBg="1"/>
      <p:bldP spid="4" grpId="0" bldLvl="0" animBg="1"/>
      <p:bldP spid="5" grpId="0" bldLvl="0" animBg="1"/>
      <p:bldP spid="7" grpId="0"/>
      <p:bldP spid="8" grpId="0" bldLvl="0" animBg="1"/>
      <p:bldP spid="1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41655" y="2738120"/>
            <a:ext cx="3149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）二叉树  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）先序线索二叉树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）中序线索二叉树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）后序线索二叉树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20407" y="1279223"/>
            <a:ext cx="8212505" cy="662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不同的线索方法对同一棵二叉树的遍历结果：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5953760" y="248412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5953760" y="2459355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279390" y="322389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00980" y="3199130"/>
            <a:ext cx="3670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6684645" y="322389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684645" y="3199130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796790" y="394970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4796790" y="3924935"/>
            <a:ext cx="3613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6273800" y="394970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6292215" y="3924935"/>
            <a:ext cx="374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7222490" y="394970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7259955" y="3924935"/>
            <a:ext cx="3733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5207635" y="472630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5207635" y="4701540"/>
            <a:ext cx="3740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6684645" y="472630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6684645" y="4701540"/>
            <a:ext cx="4108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6305550" y="2821940"/>
            <a:ext cx="434975" cy="46037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H="1">
            <a:off x="5572125" y="2837180"/>
            <a:ext cx="440055" cy="4013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5078730" y="3597910"/>
            <a:ext cx="287020" cy="3619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 flipH="1">
            <a:off x="6514465" y="3605530"/>
            <a:ext cx="267335" cy="33591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7032625" y="3570605"/>
            <a:ext cx="292735" cy="41656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5073015" y="4360545"/>
            <a:ext cx="260350" cy="3829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6527165" y="4364355"/>
            <a:ext cx="276860" cy="38163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任意多边形 4"/>
          <p:cNvSpPr/>
          <p:nvPr/>
        </p:nvSpPr>
        <p:spPr>
          <a:xfrm>
            <a:off x="4893945" y="5073015"/>
            <a:ext cx="354330" cy="130175"/>
          </a:xfrm>
          <a:custGeom>
            <a:avLst/>
            <a:gdLst>
              <a:gd name="connisteX0" fmla="*/ 354330 w 354330"/>
              <a:gd name="connsiteY0" fmla="*/ 0 h 130175"/>
              <a:gd name="connisteX1" fmla="*/ 0 w 354330"/>
              <a:gd name="connsiteY1" fmla="*/ 130175 h 1301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354330" h="130175">
                <a:moveTo>
                  <a:pt x="354330" y="0"/>
                </a:moveTo>
                <a:cubicBezTo>
                  <a:pt x="236220" y="43180"/>
                  <a:pt x="118110" y="86995"/>
                  <a:pt x="0" y="130175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4846955" y="4307840"/>
            <a:ext cx="351790" cy="622300"/>
          </a:xfrm>
          <a:custGeom>
            <a:avLst/>
            <a:gdLst>
              <a:gd name="connisteX0" fmla="*/ 3944 w 351924"/>
              <a:gd name="connsiteY0" fmla="*/ 0 h 622300"/>
              <a:gd name="connisteX1" fmla="*/ 47124 w 351924"/>
              <a:gd name="connsiteY1" fmla="*/ 391795 h 622300"/>
              <a:gd name="connisteX2" fmla="*/ 351924 w 351924"/>
              <a:gd name="connsiteY2" fmla="*/ 622300 h 622300"/>
              <a:gd name="connisteX3" fmla="*/ 513849 w 351924"/>
              <a:gd name="connsiteY3" fmla="*/ 628015 h 62230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51925" h="622300">
                <a:moveTo>
                  <a:pt x="3945" y="0"/>
                </a:moveTo>
                <a:cubicBezTo>
                  <a:pt x="6485" y="73660"/>
                  <a:pt x="-22725" y="267335"/>
                  <a:pt x="47125" y="391795"/>
                </a:cubicBezTo>
                <a:cubicBezTo>
                  <a:pt x="116975" y="516255"/>
                  <a:pt x="258580" y="575310"/>
                  <a:pt x="351925" y="62230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5198745" y="4158615"/>
            <a:ext cx="514350" cy="765175"/>
          </a:xfrm>
          <a:custGeom>
            <a:avLst/>
            <a:gdLst>
              <a:gd name="connisteX0" fmla="*/ 422910 w 514173"/>
              <a:gd name="connsiteY0" fmla="*/ 765175 h 765175"/>
              <a:gd name="connisteX1" fmla="*/ 485140 w 514173"/>
              <a:gd name="connsiteY1" fmla="*/ 360680 h 765175"/>
              <a:gd name="connisteX2" fmla="*/ 0 w 514173"/>
              <a:gd name="connsiteY2" fmla="*/ 0 h 765175"/>
              <a:gd name="connisteX3" fmla="*/ -354330 w 514173"/>
              <a:gd name="connsiteY3" fmla="*/ -123825 h 7651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514173" h="765175">
                <a:moveTo>
                  <a:pt x="422910" y="765175"/>
                </a:moveTo>
                <a:cubicBezTo>
                  <a:pt x="445135" y="691515"/>
                  <a:pt x="569595" y="513715"/>
                  <a:pt x="485140" y="360680"/>
                </a:cubicBezTo>
                <a:cubicBezTo>
                  <a:pt x="400685" y="207645"/>
                  <a:pt x="167640" y="9715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5628005" y="3580765"/>
            <a:ext cx="1050925" cy="1401445"/>
          </a:xfrm>
          <a:custGeom>
            <a:avLst/>
            <a:gdLst>
              <a:gd name="connisteX0" fmla="*/ 0 w 1050925"/>
              <a:gd name="connsiteY0" fmla="*/ 0 h 1401205"/>
              <a:gd name="connisteX1" fmla="*/ 553085 w 1050925"/>
              <a:gd name="connsiteY1" fmla="*/ 1200150 h 1401205"/>
              <a:gd name="connisteX2" fmla="*/ 1050925 w 1050925"/>
              <a:gd name="connsiteY2" fmla="*/ 1398905 h 1401205"/>
              <a:gd name="connisteX3" fmla="*/ 1436370 w 1050925"/>
              <a:gd name="connsiteY3" fmla="*/ 1299210 h 140120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050925" h="1401205">
                <a:moveTo>
                  <a:pt x="0" y="0"/>
                </a:moveTo>
                <a:cubicBezTo>
                  <a:pt x="100965" y="236220"/>
                  <a:pt x="342900" y="920115"/>
                  <a:pt x="553085" y="1200150"/>
                </a:cubicBezTo>
                <a:cubicBezTo>
                  <a:pt x="763270" y="1480185"/>
                  <a:pt x="874395" y="1379220"/>
                  <a:pt x="1050925" y="1398905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 29"/>
          <p:cNvSpPr/>
          <p:nvPr/>
        </p:nvSpPr>
        <p:spPr>
          <a:xfrm>
            <a:off x="6405245" y="4351655"/>
            <a:ext cx="323215" cy="422910"/>
          </a:xfrm>
          <a:custGeom>
            <a:avLst/>
            <a:gdLst>
              <a:gd name="connisteX0" fmla="*/ 0 w 323215"/>
              <a:gd name="connsiteY0" fmla="*/ 0 h 422910"/>
              <a:gd name="connisteX1" fmla="*/ 99060 w 323215"/>
              <a:gd name="connsiteY1" fmla="*/ 155575 h 422910"/>
              <a:gd name="connisteX2" fmla="*/ 323215 w 323215"/>
              <a:gd name="connsiteY2" fmla="*/ 422910 h 422910"/>
              <a:gd name="connisteX3" fmla="*/ 310515 w 323215"/>
              <a:gd name="connsiteY3" fmla="*/ 422910 h 4229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323215" h="422910">
                <a:moveTo>
                  <a:pt x="0" y="0"/>
                </a:moveTo>
                <a:cubicBezTo>
                  <a:pt x="15240" y="26035"/>
                  <a:pt x="34290" y="71120"/>
                  <a:pt x="99060" y="155575"/>
                </a:cubicBezTo>
                <a:cubicBezTo>
                  <a:pt x="163830" y="240030"/>
                  <a:pt x="280670" y="369570"/>
                  <a:pt x="323215" y="42291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任意多边形 42"/>
          <p:cNvSpPr/>
          <p:nvPr/>
        </p:nvSpPr>
        <p:spPr>
          <a:xfrm>
            <a:off x="5665470" y="3530600"/>
            <a:ext cx="1019175" cy="1338580"/>
          </a:xfrm>
          <a:custGeom>
            <a:avLst/>
            <a:gdLst>
              <a:gd name="connisteX0" fmla="*/ 1019175 w 1019175"/>
              <a:gd name="connsiteY0" fmla="*/ 1330960 h 1338346"/>
              <a:gd name="connisteX1" fmla="*/ 671195 w 1019175"/>
              <a:gd name="connsiteY1" fmla="*/ 1150620 h 1338346"/>
              <a:gd name="connisteX2" fmla="*/ 0 w 1019175"/>
              <a:gd name="connsiteY2" fmla="*/ 0 h 133834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019175" h="1338347">
                <a:moveTo>
                  <a:pt x="1019175" y="1330960"/>
                </a:moveTo>
                <a:cubicBezTo>
                  <a:pt x="963295" y="1317625"/>
                  <a:pt x="875030" y="1416685"/>
                  <a:pt x="671195" y="1150620"/>
                </a:cubicBezTo>
                <a:cubicBezTo>
                  <a:pt x="467360" y="884555"/>
                  <a:pt x="127000" y="22669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任意多边形 45"/>
          <p:cNvSpPr/>
          <p:nvPr/>
        </p:nvSpPr>
        <p:spPr>
          <a:xfrm>
            <a:off x="6616700" y="4307840"/>
            <a:ext cx="669925" cy="647065"/>
          </a:xfrm>
          <a:custGeom>
            <a:avLst/>
            <a:gdLst>
              <a:gd name="connisteX0" fmla="*/ 472440 w 669730"/>
              <a:gd name="connsiteY0" fmla="*/ 647065 h 647065"/>
              <a:gd name="connisteX1" fmla="*/ 646430 w 669730"/>
              <a:gd name="connsiteY1" fmla="*/ 460375 h 647065"/>
              <a:gd name="connisteX2" fmla="*/ 0 w 669730"/>
              <a:gd name="connsiteY2" fmla="*/ 0 h 6470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69731" h="647065">
                <a:moveTo>
                  <a:pt x="472440" y="647065"/>
                </a:moveTo>
                <a:cubicBezTo>
                  <a:pt x="520065" y="619125"/>
                  <a:pt x="741045" y="589915"/>
                  <a:pt x="646430" y="460375"/>
                </a:cubicBezTo>
                <a:cubicBezTo>
                  <a:pt x="551815" y="330835"/>
                  <a:pt x="132715" y="8826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任意多边形 46"/>
          <p:cNvSpPr/>
          <p:nvPr/>
        </p:nvSpPr>
        <p:spPr>
          <a:xfrm>
            <a:off x="6659880" y="4233545"/>
            <a:ext cx="665480" cy="262255"/>
          </a:xfrm>
          <a:custGeom>
            <a:avLst/>
            <a:gdLst>
              <a:gd name="connisteX0" fmla="*/ 665480 w 665480"/>
              <a:gd name="connsiteY0" fmla="*/ 93345 h 262570"/>
              <a:gd name="connisteX1" fmla="*/ 565785 w 665480"/>
              <a:gd name="connsiteY1" fmla="*/ 260985 h 262570"/>
              <a:gd name="connisteX2" fmla="*/ 0 w 665480"/>
              <a:gd name="connsiteY2" fmla="*/ 0 h 2625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65480" h="262570">
                <a:moveTo>
                  <a:pt x="665480" y="93345"/>
                </a:moveTo>
                <a:cubicBezTo>
                  <a:pt x="656590" y="132080"/>
                  <a:pt x="699135" y="279400"/>
                  <a:pt x="565785" y="260985"/>
                </a:cubicBezTo>
                <a:cubicBezTo>
                  <a:pt x="432435" y="242570"/>
                  <a:pt x="111125" y="5524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任意多边形 48"/>
          <p:cNvSpPr/>
          <p:nvPr/>
        </p:nvSpPr>
        <p:spPr>
          <a:xfrm>
            <a:off x="7095490" y="3449955"/>
            <a:ext cx="833755" cy="832485"/>
          </a:xfrm>
          <a:custGeom>
            <a:avLst/>
            <a:gdLst>
              <a:gd name="connisteX0" fmla="*/ 515620 w 833997"/>
              <a:gd name="connsiteY0" fmla="*/ 802005 h 832697"/>
              <a:gd name="connisteX1" fmla="*/ 814070 w 833997"/>
              <a:gd name="connsiteY1" fmla="*/ 739775 h 832697"/>
              <a:gd name="connisteX2" fmla="*/ 0 w 833997"/>
              <a:gd name="connsiteY2" fmla="*/ 0 h 83269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833998" h="832697">
                <a:moveTo>
                  <a:pt x="515620" y="802005"/>
                </a:moveTo>
                <a:cubicBezTo>
                  <a:pt x="591820" y="804545"/>
                  <a:pt x="916940" y="900430"/>
                  <a:pt x="814070" y="739775"/>
                </a:cubicBezTo>
                <a:cubicBezTo>
                  <a:pt x="711200" y="579120"/>
                  <a:pt x="168910" y="146685"/>
                  <a:pt x="0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4203065" y="5045075"/>
            <a:ext cx="995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NULL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923790" y="5408930"/>
            <a:ext cx="2536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d</a:t>
            </a:r>
            <a:r>
              <a:rPr lang="zh-CN" altLang="en-US"/>
              <a:t>）后序线索二叉树</a:t>
            </a:r>
            <a:endParaRPr lang="zh-CN" altLang="en-US"/>
          </a:p>
        </p:txBody>
      </p:sp>
      <p:sp>
        <p:nvSpPr>
          <p:cNvPr id="54" name="矩形 53"/>
          <p:cNvSpPr/>
          <p:nvPr/>
        </p:nvSpPr>
        <p:spPr>
          <a:xfrm>
            <a:off x="4043680" y="2400935"/>
            <a:ext cx="4379595" cy="35267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/>
          <p:cNvSpPr txBox="1"/>
          <p:nvPr/>
        </p:nvSpPr>
        <p:spPr>
          <a:xfrm>
            <a:off x="2848517" y="55864"/>
            <a:ext cx="3679283" cy="6727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/>
              <a:t>（</a:t>
            </a:r>
            <a:r>
              <a:rPr lang="en-US" altLang="zh-CN" sz="2800" b="1" dirty="0"/>
              <a:t>2</a:t>
            </a:r>
            <a:r>
              <a:rPr lang="zh-CN" altLang="en-US" sz="2800" b="1" dirty="0"/>
              <a:t>）二叉树的线索化</a:t>
            </a:r>
            <a:endParaRPr lang="en-US" altLang="zh-CN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/>
      <p:bldP spid="14" grpId="0" bldLvl="0" animBg="1"/>
      <p:bldP spid="16" grpId="0"/>
      <p:bldP spid="18" grpId="0" bldLvl="0" animBg="1"/>
      <p:bldP spid="19" grpId="0"/>
      <p:bldP spid="20" grpId="0" bldLvl="0" animBg="1"/>
      <p:bldP spid="21" grpId="0"/>
      <p:bldP spid="22" grpId="0" bldLvl="0" animBg="1"/>
      <p:bldP spid="23" grpId="0"/>
      <p:bldP spid="24" grpId="0" bldLvl="0" animBg="1"/>
      <p:bldP spid="25" grpId="0"/>
      <p:bldP spid="26" grpId="0" bldLvl="0" animBg="1"/>
      <p:bldP spid="27" grpId="0"/>
      <p:bldP spid="28" grpId="0" bldLvl="0" animBg="1"/>
      <p:bldP spid="29" grpId="0"/>
      <p:bldP spid="5" grpId="0" bldLvl="0" animBg="1"/>
      <p:bldP spid="7" grpId="0" bldLvl="0" animBg="1"/>
      <p:bldP spid="8" grpId="0" bldLvl="0" animBg="1"/>
      <p:bldP spid="10" grpId="0" bldLvl="0" animBg="1"/>
      <p:bldP spid="30" grpId="0" bldLvl="0" animBg="1"/>
      <p:bldP spid="43" grpId="0" bldLvl="0" animBg="1"/>
      <p:bldP spid="46" grpId="0" bldLvl="0" animBg="1"/>
      <p:bldP spid="47" grpId="0" bldLvl="0" animBg="1"/>
      <p:bldP spid="49" grpId="0" bldLvl="0" animBg="1"/>
      <p:bldP spid="50" grpId="0"/>
      <p:bldP spid="51" grpId="0"/>
      <p:bldP spid="54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5" y="150770"/>
            <a:ext cx="6215281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6.3.4 </a:t>
            </a:r>
            <a:r>
              <a:rPr lang="zh-CN" altLang="en-US" sz="3200" dirty="0">
                <a:solidFill>
                  <a:schemeClr val="bg1"/>
                </a:solidFill>
              </a:rPr>
              <a:t>线索二叉树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706120" y="1424940"/>
            <a:ext cx="8171662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931" y="1107663"/>
            <a:ext cx="7568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）在线索二叉树中找前驱和后继结点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8102" y="2669131"/>
            <a:ext cx="8029778" cy="2600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仍以中序线索二叉树为例，讨论如何在线索二叉树中查找结点的前驱和后继。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中序找前驱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中序找后继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355551" y="244217"/>
            <a:ext cx="6374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dirty="0">
                <a:solidFill>
                  <a:schemeClr val="tx1"/>
                </a:solidFill>
              </a:rPr>
              <a:t>递归最简单的一个例子：</a:t>
            </a:r>
            <a:r>
              <a:rPr lang="en-US" sz="3200" dirty="0">
                <a:solidFill>
                  <a:schemeClr val="tx1"/>
                </a:solidFill>
              </a:rPr>
              <a:t>N</a:t>
            </a:r>
            <a:r>
              <a:rPr lang="zh-CN" altLang="en-US" sz="3200" dirty="0">
                <a:solidFill>
                  <a:schemeClr val="tx1"/>
                </a:solidFill>
              </a:rPr>
              <a:t>的阶乘 </a:t>
            </a:r>
            <a:endParaRPr lang="en-US" altLang="zh-CN" sz="3200" dirty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2034" y="2426610"/>
            <a:ext cx="3983694" cy="29897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阶乘问题的递归算法:</a:t>
            </a:r>
            <a:endParaRPr lang="en-US" altLang="zh-CN" sz="2400" dirty="0"/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long  Fact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if(n==0)   return 1;      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return n*Fact(n-1);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endParaRPr lang="zh-CN" altLang="en-US" sz="2400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2660970" y="939882"/>
                <a:ext cx="4572000" cy="10534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i="1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!=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!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970" y="939882"/>
                <a:ext cx="4572000" cy="1053494"/>
              </a:xfrm>
              <a:prstGeom prst="rect">
                <a:avLst/>
              </a:prstGeom>
              <a:blipFill rotWithShape="1">
                <a:blip r:embed="rId1"/>
                <a:stretch>
                  <a:fillRect l="-7" t="-8" r="7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4424449" y="2211114"/>
            <a:ext cx="4572000" cy="32316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/>
              <a:t>用循环结构表示阶乘问题的算法:</a:t>
            </a:r>
            <a:endParaRPr lang="en-US" altLang="zh-CN" sz="2400" dirty="0"/>
          </a:p>
          <a:p>
            <a:r>
              <a:rPr lang="zh-CN" altLang="en-US" sz="2400" dirty="0">
                <a:sym typeface="+mn-ea"/>
              </a:rPr>
              <a:t>long </a:t>
            </a:r>
            <a:r>
              <a:rPr lang="en-US" altLang="zh-CN" sz="2400" dirty="0">
                <a:sym typeface="+mn-ea"/>
              </a:rPr>
              <a:t>F</a:t>
            </a:r>
            <a:r>
              <a:rPr lang="zh-CN" altLang="en-US" sz="2400" dirty="0">
                <a:sym typeface="+mn-ea"/>
              </a:rPr>
              <a:t>act (int n)</a:t>
            </a:r>
            <a:endParaRPr lang="zh-CN" altLang="en-US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{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int </a:t>
            </a:r>
            <a:r>
              <a:rPr lang="en-US" altLang="zh-CN" sz="2400" dirty="0">
                <a:sym typeface="+mn-ea"/>
              </a:rPr>
              <a:t>res</a:t>
            </a:r>
            <a:r>
              <a:rPr lang="zh-CN" altLang="en-US" sz="2400" dirty="0">
                <a:sym typeface="+mn-ea"/>
              </a:rPr>
              <a:t> =1;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for( int i=1;i&lt;=n;i++)  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       </a:t>
            </a:r>
            <a:r>
              <a:rPr lang="en-US" altLang="zh-CN" sz="2400" dirty="0">
                <a:sym typeface="+mn-ea"/>
              </a:rPr>
              <a:t>res</a:t>
            </a:r>
            <a:r>
              <a:rPr lang="zh-CN" altLang="en-US" sz="2400" dirty="0">
                <a:sym typeface="+mn-ea"/>
              </a:rPr>
              <a:t> = </a:t>
            </a:r>
            <a:r>
              <a:rPr lang="en-US" altLang="zh-CN" sz="2400" dirty="0">
                <a:sym typeface="+mn-ea"/>
              </a:rPr>
              <a:t>res</a:t>
            </a:r>
            <a:r>
              <a:rPr lang="zh-CN" altLang="en-US" sz="2400" dirty="0">
                <a:sym typeface="+mn-ea"/>
              </a:rPr>
              <a:t> * i;          </a:t>
            </a:r>
            <a:endParaRPr lang="zh-CN" altLang="en-US" sz="2400" dirty="0"/>
          </a:p>
          <a:p>
            <a:pPr lvl="1"/>
            <a:r>
              <a:rPr lang="zh-CN" altLang="en-US" sz="2400" dirty="0">
                <a:sym typeface="+mn-ea"/>
              </a:rPr>
              <a:t>return </a:t>
            </a:r>
            <a:r>
              <a:rPr lang="en-US" altLang="zh-CN" sz="2400" dirty="0">
                <a:sym typeface="+mn-ea"/>
              </a:rPr>
              <a:t>res</a:t>
            </a:r>
            <a:r>
              <a:rPr lang="zh-CN" altLang="en-US" sz="2400" dirty="0">
                <a:sym typeface="+mn-ea"/>
              </a:rPr>
              <a:t> ;</a:t>
            </a:r>
            <a:endParaRPr lang="zh-CN" altLang="en-US" sz="2400" dirty="0"/>
          </a:p>
          <a:p>
            <a:r>
              <a:rPr lang="zh-CN" altLang="en-US" sz="2400" dirty="0">
                <a:sym typeface="+mn-ea"/>
              </a:rPr>
              <a:t>}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2458683" y="5849573"/>
            <a:ext cx="56525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可化为直线型：用循环代替递归</a:t>
            </a:r>
            <a:endParaRPr lang="zh-CN" altLang="en-US" sz="2800" u="sng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8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8750" y="4732705"/>
            <a:ext cx="551370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问题：p的中序前驱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结点在树中什么位置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解答：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结点应在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的左子树的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“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最右下端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009640" y="3480142"/>
            <a:ext cx="2486660" cy="2827020"/>
            <a:chOff x="8677" y="5086"/>
            <a:chExt cx="3916" cy="4452"/>
          </a:xfrm>
        </p:grpSpPr>
        <p:sp>
          <p:nvSpPr>
            <p:cNvPr id="32" name="椭圆 31"/>
            <p:cNvSpPr/>
            <p:nvPr/>
          </p:nvSpPr>
          <p:spPr>
            <a:xfrm>
              <a:off x="10758" y="5275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9662" y="6465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947" y="6465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677" y="7658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441" y="7658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9662" y="8892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348" y="8892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>
              <a:stCxn id="32" idx="3"/>
              <a:endCxn id="33" idx="7"/>
            </p:cNvCxnSpPr>
            <p:nvPr/>
          </p:nvCxnSpPr>
          <p:spPr>
            <a:xfrm flipH="1">
              <a:off x="10214" y="5827"/>
              <a:ext cx="639" cy="73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9209" y="7046"/>
              <a:ext cx="601" cy="69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37" idx="0"/>
            </p:cNvCxnSpPr>
            <p:nvPr/>
          </p:nvCxnSpPr>
          <p:spPr>
            <a:xfrm flipH="1">
              <a:off x="9986" y="8233"/>
              <a:ext cx="555" cy="65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11304" y="5827"/>
              <a:ext cx="735" cy="71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6" idx="0"/>
              <a:endCxn id="33" idx="5"/>
            </p:cNvCxnSpPr>
            <p:nvPr/>
          </p:nvCxnSpPr>
          <p:spPr>
            <a:xfrm flipH="1" flipV="1">
              <a:off x="10214" y="7017"/>
              <a:ext cx="551" cy="64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0"/>
              <a:endCxn id="36" idx="5"/>
            </p:cNvCxnSpPr>
            <p:nvPr/>
          </p:nvCxnSpPr>
          <p:spPr>
            <a:xfrm flipH="1" flipV="1">
              <a:off x="10993" y="8210"/>
              <a:ext cx="679" cy="6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11405" y="5086"/>
              <a:ext cx="46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7741920" y="5931242"/>
            <a:ext cx="32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06388" y="720593"/>
            <a:ext cx="8631840" cy="25309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在中序线索树中找结点前驱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根据二叉树的基本概念和存储结构可知：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对于结点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p,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Ltag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LChild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的前驱；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Ltag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==0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p-&gt;Child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的左孩子。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由中序遍历的规律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LDR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可知，先访问根结点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的左孩子，再访问根结点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aphicFrame>
        <p:nvGraphicFramePr>
          <p:cNvPr id="18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970598" y="4067517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3" name="椭圆 22"/>
          <p:cNvSpPr/>
          <p:nvPr/>
        </p:nvSpPr>
        <p:spPr>
          <a:xfrm>
            <a:off x="2918778" y="4091647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918778" y="4057357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2355533" y="4087202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2355533" y="4052912"/>
            <a:ext cx="32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13728" y="4039577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8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38513" y="4071962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6" name="文本框 45"/>
          <p:cNvSpPr txBox="1"/>
          <p:nvPr/>
        </p:nvSpPr>
        <p:spPr>
          <a:xfrm>
            <a:off x="1042531" y="29080"/>
            <a:ext cx="7568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）在线索二叉树中找前驱和后继结点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1" grpId="0"/>
      <p:bldP spid="22" grpId="0"/>
      <p:bldP spid="23" grpId="0" bldLvl="0" animBg="1"/>
      <p:bldP spid="24" grpId="0"/>
      <p:bldP spid="25" grpId="0" bldLvl="0" animBg="1"/>
      <p:bldP spid="26" grpId="0"/>
      <p:bldP spid="2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65480" y="1008380"/>
            <a:ext cx="8171662" cy="5208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在中序线索树中找结点前驱算法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BiTNode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InPre(BiTNode * p)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/*在中序线索二叉树中查找p的中序前驱，并用pre指针返回结果*/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if(p-&gt;Ltag==1)    pre= p-&gt;LChild;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/*直接利用线索*/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     /*在p的左子树中查找”最右下端”结点*/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for(q=p-&gt;LChild;q-&gt;Rtag==0;q=q-&gt;RChild);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pre=q;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return pre;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531" y="29080"/>
            <a:ext cx="7568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）在线索二叉树中找前驱和后继结点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551038" y="860564"/>
            <a:ext cx="8340371" cy="1515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在中序线索树中找结点后继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p,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即为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的后继结点；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Rtag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==0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是，说明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有右子树。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003589" y="3239135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2951769" y="3263265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951769" y="3228975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427384" y="3225165"/>
            <a:ext cx="373380" cy="398780"/>
            <a:chOff x="6003" y="6259"/>
            <a:chExt cx="588" cy="628"/>
          </a:xfrm>
        </p:grpSpPr>
        <p:sp>
          <p:nvSpPr>
            <p:cNvPr id="5" name="椭圆 4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03" y="6259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514261" y="4077166"/>
            <a:ext cx="5513705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问题：p的中序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后继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结点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树中什么位置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?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解答：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结点应在p的右子树的“最左下端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46719" y="3211195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371504" y="3243580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275869" y="321564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328381" y="2686705"/>
            <a:ext cx="2487295" cy="2707640"/>
            <a:chOff x="8677" y="5275"/>
            <a:chExt cx="3917" cy="4264"/>
          </a:xfrm>
        </p:grpSpPr>
        <p:sp>
          <p:nvSpPr>
            <p:cNvPr id="32" name="椭圆 31"/>
            <p:cNvSpPr/>
            <p:nvPr/>
          </p:nvSpPr>
          <p:spPr>
            <a:xfrm>
              <a:off x="10758" y="5275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椭圆 32"/>
            <p:cNvSpPr/>
            <p:nvPr/>
          </p:nvSpPr>
          <p:spPr>
            <a:xfrm>
              <a:off x="9662" y="6465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11947" y="6465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677" y="7658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10441" y="7658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9662" y="8892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11348" y="8892"/>
              <a:ext cx="647" cy="64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>
              <a:stCxn id="32" idx="3"/>
              <a:endCxn id="33" idx="7"/>
            </p:cNvCxnSpPr>
            <p:nvPr/>
          </p:nvCxnSpPr>
          <p:spPr>
            <a:xfrm flipH="1">
              <a:off x="10214" y="5827"/>
              <a:ext cx="639" cy="73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9209" y="7046"/>
              <a:ext cx="601" cy="69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>
              <a:endCxn id="37" idx="0"/>
            </p:cNvCxnSpPr>
            <p:nvPr/>
          </p:nvCxnSpPr>
          <p:spPr>
            <a:xfrm flipH="1">
              <a:off x="9986" y="8233"/>
              <a:ext cx="555" cy="65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 flipV="1">
              <a:off x="11304" y="5827"/>
              <a:ext cx="735" cy="718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连接符 42"/>
            <p:cNvCxnSpPr>
              <a:stCxn id="36" idx="0"/>
              <a:endCxn id="33" idx="5"/>
            </p:cNvCxnSpPr>
            <p:nvPr/>
          </p:nvCxnSpPr>
          <p:spPr>
            <a:xfrm flipH="1" flipV="1">
              <a:off x="10214" y="7017"/>
              <a:ext cx="551" cy="64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>
              <a:stCxn id="38" idx="0"/>
              <a:endCxn id="36" idx="5"/>
            </p:cNvCxnSpPr>
            <p:nvPr/>
          </p:nvCxnSpPr>
          <p:spPr>
            <a:xfrm flipH="1" flipV="1">
              <a:off x="10993" y="8210"/>
              <a:ext cx="679" cy="6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9473" y="6089"/>
              <a:ext cx="465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6981478" y="4982865"/>
            <a:ext cx="323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1042531" y="29080"/>
            <a:ext cx="7568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）在线索二叉树中找前驱和后继结点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74040" y="903093"/>
            <a:ext cx="8258472" cy="5262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在中序线索树中找结点后继算法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BiTNode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 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Next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BiTNode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*p)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/*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在中序线索二叉树中查找p的后继结点，并用succ指针返回结果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*/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if(p-&gt;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Rtag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==1)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Next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=p-&gt;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RChild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/*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直接利用</a:t>
            </a:r>
            <a:r>
              <a:rPr 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线索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*/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在p的右子树中查找”最左下端”结点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*/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For(q=p-&gt;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RChild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q-&gt;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Ltag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==0;q=q-&gt;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LChild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Next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=q;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  (Next);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531" y="29080"/>
            <a:ext cx="7568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）在线索二叉树中找前驱和后继结点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097280" y="2035933"/>
            <a:ext cx="7360920" cy="148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先序线索二叉树  和  后序线索二叉树</a:t>
            </a:r>
            <a:endParaRPr lang="en-US" altLang="zh-CN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是如何查找前驱和后继呢？</a:t>
            </a:r>
            <a:endParaRPr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42531" y="29080"/>
            <a:ext cx="7568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）在线索二叉树中找前驱和后继结点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671172" y="6161846"/>
            <a:ext cx="2057400" cy="365125"/>
          </a:xfrm>
        </p:spPr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88226" y="104775"/>
            <a:ext cx="5147656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线索树中找结点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的前驱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1704386" y="2075838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704386" y="2041548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260896" y="2056153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034326" y="1710078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225086" y="2041548"/>
            <a:ext cx="373380" cy="398780"/>
            <a:chOff x="6003" y="6260"/>
            <a:chExt cx="588" cy="628"/>
          </a:xfrm>
        </p:grpSpPr>
        <p:sp>
          <p:nvSpPr>
            <p:cNvPr id="26" name="椭圆 25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03" y="6260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29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2143806" y="2056153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2917236" y="1710078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1695496" y="1710078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2651" y="687767"/>
            <a:ext cx="814324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的双亲结点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的左子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结论一：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的先序前驱为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8108847" y="1228665"/>
            <a:ext cx="456588" cy="367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571637" y="1877000"/>
            <a:ext cx="456588" cy="367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/>
          <p:cNvCxnSpPr>
            <a:stCxn id="33" idx="3"/>
            <a:endCxn id="18" idx="7"/>
          </p:cNvCxnSpPr>
          <p:nvPr/>
        </p:nvCxnSpPr>
        <p:spPr>
          <a:xfrm flipH="1">
            <a:off x="7961359" y="1542389"/>
            <a:ext cx="214354" cy="388438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endCxn id="33" idx="5"/>
          </p:cNvCxnSpPr>
          <p:nvPr/>
        </p:nvCxnSpPr>
        <p:spPr>
          <a:xfrm flipH="1" flipV="1">
            <a:off x="8498569" y="1542389"/>
            <a:ext cx="279568" cy="437481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18" idx="3"/>
          </p:cNvCxnSpPr>
          <p:nvPr/>
        </p:nvCxnSpPr>
        <p:spPr>
          <a:xfrm flipH="1">
            <a:off x="7333512" y="2190724"/>
            <a:ext cx="304991" cy="471771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7615451" y="1877000"/>
            <a:ext cx="40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8152661" y="1235015"/>
            <a:ext cx="407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1704386" y="3636400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704386" y="3602110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260896" y="3616715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5034326" y="327064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1695496" y="327064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401994" y="2737508"/>
            <a:ext cx="7899123" cy="499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情况二：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的右子，且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无左子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结论二：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的先序前驱仍为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592695" y="4580890"/>
            <a:ext cx="410845" cy="410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115265" y="5281295"/>
            <a:ext cx="410845" cy="410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54" idx="1"/>
            <a:endCxn id="53" idx="5"/>
          </p:cNvCxnSpPr>
          <p:nvPr/>
        </p:nvCxnSpPr>
        <p:spPr>
          <a:xfrm flipH="1" flipV="1">
            <a:off x="7943373" y="4931568"/>
            <a:ext cx="232059" cy="40989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4" idx="3"/>
          </p:cNvCxnSpPr>
          <p:nvPr/>
        </p:nvCxnSpPr>
        <p:spPr>
          <a:xfrm flipH="1">
            <a:off x="7877140" y="5631815"/>
            <a:ext cx="298450" cy="43497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8425394" y="5670039"/>
            <a:ext cx="340995" cy="426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8131175" y="5294703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7636510" y="4587240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900726" y="3261115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225086" y="3612270"/>
            <a:ext cx="1851660" cy="375285"/>
          </a:xfrm>
          <a:prstGeom prst="rect">
            <a:avLst/>
          </a:prstGeom>
          <a:noFill/>
          <a:ln w="12700" cmpd="sng">
            <a:solidFill>
              <a:srgbClr val="D8090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pc="-2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· · · · · ·</a:t>
            </a:r>
            <a:endParaRPr lang="en-US" altLang="zh-CN" sz="4000" spc="-25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358686" y="3600205"/>
            <a:ext cx="373380" cy="398780"/>
            <a:chOff x="6003" y="6260"/>
            <a:chExt cx="588" cy="628"/>
          </a:xfrm>
        </p:grpSpPr>
        <p:sp>
          <p:nvSpPr>
            <p:cNvPr id="64" name="椭圆 63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003" y="6260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1" name="椭圆 50"/>
          <p:cNvSpPr/>
          <p:nvPr/>
        </p:nvSpPr>
        <p:spPr>
          <a:xfrm>
            <a:off x="1856151" y="6038321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文本框 65"/>
          <p:cNvSpPr txBox="1"/>
          <p:nvPr/>
        </p:nvSpPr>
        <p:spPr>
          <a:xfrm>
            <a:off x="1856151" y="6004031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67" name="表格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4412661" y="6018636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8" name="文本框 67"/>
          <p:cNvSpPr txBox="1"/>
          <p:nvPr/>
        </p:nvSpPr>
        <p:spPr>
          <a:xfrm>
            <a:off x="5186091" y="5666774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1847261" y="5666774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3052491" y="5657249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510451" y="6002126"/>
            <a:ext cx="373380" cy="398780"/>
            <a:chOff x="6003" y="6260"/>
            <a:chExt cx="588" cy="628"/>
          </a:xfrm>
        </p:grpSpPr>
        <p:sp>
          <p:nvSpPr>
            <p:cNvPr id="73" name="椭圆 72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文本框 73"/>
            <p:cNvSpPr txBox="1"/>
            <p:nvPr/>
          </p:nvSpPr>
          <p:spPr>
            <a:xfrm>
              <a:off x="6003" y="6260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75" name="表格 3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2295571" y="6002126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8" name="椭圆 77"/>
          <p:cNvSpPr/>
          <p:nvPr/>
        </p:nvSpPr>
        <p:spPr>
          <a:xfrm>
            <a:off x="7095796" y="5309943"/>
            <a:ext cx="456588" cy="367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>
            <a:endCxn id="78" idx="7"/>
          </p:cNvCxnSpPr>
          <p:nvPr/>
        </p:nvCxnSpPr>
        <p:spPr>
          <a:xfrm flipH="1">
            <a:off x="7485518" y="4975332"/>
            <a:ext cx="214354" cy="388438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8" idx="3"/>
          </p:cNvCxnSpPr>
          <p:nvPr/>
        </p:nvCxnSpPr>
        <p:spPr>
          <a:xfrm flipH="1">
            <a:off x="6857671" y="5623667"/>
            <a:ext cx="304991" cy="471771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401994" y="4256246"/>
            <a:ext cx="6104999" cy="142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情况三：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的右子，且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有左子 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结论三：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的先序前驱是结点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的左子树中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按先序遍历最后访问的那个结点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3716246" y="5974186"/>
            <a:ext cx="373380" cy="398780"/>
            <a:chOff x="6003" y="6260"/>
            <a:chExt cx="588" cy="628"/>
          </a:xfrm>
        </p:grpSpPr>
        <p:sp>
          <p:nvSpPr>
            <p:cNvPr id="84" name="椭圆 83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文本框 84"/>
            <p:cNvSpPr txBox="1"/>
            <p:nvPr/>
          </p:nvSpPr>
          <p:spPr>
            <a:xfrm>
              <a:off x="6003" y="6260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bldLvl="0" animBg="1"/>
      <p:bldP spid="40" grpId="0"/>
      <p:bldP spid="42" grpId="0"/>
      <p:bldP spid="48" grpId="0"/>
      <p:bldP spid="52" grpId="0"/>
      <p:bldP spid="53" grpId="0" bldLvl="0" animBg="1"/>
      <p:bldP spid="54" grpId="0" bldLvl="0" animBg="1"/>
      <p:bldP spid="59" grpId="0"/>
      <p:bldP spid="60" grpId="0"/>
      <p:bldP spid="61" grpId="0"/>
      <p:bldP spid="62" grpId="0" bldLvl="0" animBg="1"/>
      <p:bldP spid="51" grpId="0" bldLvl="0" animBg="1"/>
      <p:bldP spid="66" grpId="0"/>
      <p:bldP spid="68" grpId="0"/>
      <p:bldP spid="69" grpId="0"/>
      <p:bldP spid="70" grpId="0"/>
      <p:bldP spid="78" grpId="0" bldLvl="0" animBg="1"/>
      <p:bldP spid="8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81289" y="335419"/>
            <a:ext cx="5405361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线索树中找结点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380" y="1466215"/>
            <a:ext cx="61239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情况一：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700655" y="2070100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2168525" y="2094230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68525" y="2059940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06065" y="2049780"/>
            <a:ext cx="373380" cy="398780"/>
            <a:chOff x="6003" y="6259"/>
            <a:chExt cx="588" cy="628"/>
          </a:xfrm>
        </p:grpSpPr>
        <p:sp>
          <p:nvSpPr>
            <p:cNvPr id="5" name="椭圆 4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03" y="6259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375660" y="172847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701540" y="2074545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474970" y="172847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629410" y="4259580"/>
            <a:ext cx="61823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先序线索树中找结点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后继的语句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if(p-&gt;Ltag==0)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Next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=p-&gt;LChild;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Next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=p-&gt;RChild;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2169160" y="3421380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69160" y="3387090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4758055" y="3383280"/>
            <a:ext cx="373380" cy="398780"/>
            <a:chOff x="6003" y="6259"/>
            <a:chExt cx="588" cy="628"/>
          </a:xfrm>
        </p:grpSpPr>
        <p:sp>
          <p:nvSpPr>
            <p:cNvPr id="26" name="椭圆 25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03" y="6259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3376295" y="305562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4702175" y="3401695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5475605" y="305562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0380" y="2613025"/>
            <a:ext cx="61239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情况二：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700655" y="3406775"/>
            <a:ext cx="1851660" cy="375285"/>
          </a:xfrm>
          <a:prstGeom prst="rect">
            <a:avLst/>
          </a:prstGeom>
          <a:noFill/>
          <a:ln w="12700" cmpd="sng">
            <a:solidFill>
              <a:srgbClr val="D8090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pc="-2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· · · · · ·</a:t>
            </a:r>
            <a:endParaRPr lang="en-US" altLang="zh-CN" sz="4000" spc="-25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2159635" y="172847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2159000" y="305562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ldLvl="0" animBg="1"/>
      <p:bldP spid="13" grpId="0"/>
      <p:bldP spid="10" grpId="0"/>
      <p:bldP spid="14" grpId="0"/>
      <p:bldP spid="22" grpId="0"/>
      <p:bldP spid="23" grpId="0" bldLvl="0" animBg="1"/>
      <p:bldP spid="24" grpId="0"/>
      <p:bldP spid="28" grpId="0"/>
      <p:bldP spid="30" grpId="0"/>
      <p:bldP spid="31" grpId="0"/>
      <p:bldP spid="49" grpId="0" bldLvl="0" animBg="1"/>
      <p:bldP spid="50" grpId="0"/>
      <p:bldP spid="5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041362" y="285254"/>
            <a:ext cx="551809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线索树中找结点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的前驱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00380" y="1466215"/>
            <a:ext cx="61239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情况一：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2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2255520" y="3363595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" name="椭圆 3"/>
          <p:cNvSpPr/>
          <p:nvPr/>
        </p:nvSpPr>
        <p:spPr>
          <a:xfrm>
            <a:off x="6382385" y="2084705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82385" y="2050415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652520" y="3343275"/>
            <a:ext cx="373380" cy="398780"/>
            <a:chOff x="6003" y="6259"/>
            <a:chExt cx="588" cy="628"/>
          </a:xfrm>
        </p:grpSpPr>
        <p:sp>
          <p:nvSpPr>
            <p:cNvPr id="5" name="椭圆 4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6003" y="6259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930525" y="3021965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4372610" y="2065020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5146040" y="1718945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96429" y="4139128"/>
            <a:ext cx="618236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后序线索树中找结点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前驱的语句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if(p-&gt;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Rtag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==0)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pre=p-&gt;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RChild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else  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pre = p-&gt;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LChild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384925" y="3388360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384925" y="3354070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850890" y="2060575"/>
            <a:ext cx="373380" cy="398780"/>
            <a:chOff x="6003" y="6259"/>
            <a:chExt cx="588" cy="628"/>
          </a:xfrm>
        </p:grpSpPr>
        <p:sp>
          <p:nvSpPr>
            <p:cNvPr id="26" name="椭圆 25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003" y="6259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X</a:t>
              </a:r>
              <a:endPara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5048250" y="301244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9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2255520" y="2065020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  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3028950" y="1718945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00380" y="2613025"/>
            <a:ext cx="6123940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情况二：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4372610" y="3363595"/>
            <a:ext cx="1851660" cy="375285"/>
          </a:xfrm>
          <a:prstGeom prst="rect">
            <a:avLst/>
          </a:prstGeom>
          <a:noFill/>
          <a:ln w="12700" cmpd="sng">
            <a:solidFill>
              <a:srgbClr val="D8090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pc="-2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· · · · · ·</a:t>
            </a:r>
            <a:endParaRPr lang="en-US" altLang="zh-CN" sz="4000" spc="-25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6373495" y="1718945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6374765" y="3022600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>
          <a:xfrm>
            <a:off x="6696785" y="6570662"/>
            <a:ext cx="2057400" cy="365125"/>
          </a:xfrm>
        </p:spPr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2088226" y="104775"/>
            <a:ext cx="5147656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线索树中找结点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的后继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953" y="4419484"/>
            <a:ext cx="814324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情况三：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的左孩子， 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有右孩子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结论三：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的后序后继为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的右孩子的最左下方访问的结点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2" name="直接连接符 31"/>
          <p:cNvCxnSpPr/>
          <p:nvPr/>
        </p:nvCxnSpPr>
        <p:spPr>
          <a:xfrm flipV="1">
            <a:off x="7932774" y="6338712"/>
            <a:ext cx="37966" cy="4496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椭圆 38"/>
          <p:cNvSpPr/>
          <p:nvPr/>
        </p:nvSpPr>
        <p:spPr>
          <a:xfrm>
            <a:off x="5930187" y="1965544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文本框 39"/>
          <p:cNvSpPr txBox="1"/>
          <p:nvPr/>
        </p:nvSpPr>
        <p:spPr>
          <a:xfrm>
            <a:off x="5933875" y="1940068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1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3965451" y="1935914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 · 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2" name="文本框 41"/>
          <p:cNvSpPr txBox="1"/>
          <p:nvPr/>
        </p:nvSpPr>
        <p:spPr>
          <a:xfrm>
            <a:off x="4738881" y="1589839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5866958" y="1595946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383012" y="607756"/>
            <a:ext cx="7899123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的父结点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情况一：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的右孩子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结论二：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的后序后继为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7568763" y="4693392"/>
            <a:ext cx="410845" cy="410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8091333" y="5393797"/>
            <a:ext cx="410845" cy="410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6" name="直接连接符 55"/>
          <p:cNvCxnSpPr>
            <a:stCxn id="54" idx="1"/>
            <a:endCxn id="53" idx="5"/>
          </p:cNvCxnSpPr>
          <p:nvPr/>
        </p:nvCxnSpPr>
        <p:spPr>
          <a:xfrm flipH="1" flipV="1">
            <a:off x="7919441" y="5044070"/>
            <a:ext cx="232059" cy="40989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/>
          <p:cNvCxnSpPr>
            <a:stCxn id="54" idx="3"/>
          </p:cNvCxnSpPr>
          <p:nvPr/>
        </p:nvCxnSpPr>
        <p:spPr>
          <a:xfrm flipH="1">
            <a:off x="7853208" y="5744317"/>
            <a:ext cx="298450" cy="43497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 flipV="1">
            <a:off x="8401462" y="5782541"/>
            <a:ext cx="340995" cy="426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7612578" y="4699742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2605281" y="1580314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929641" y="1931469"/>
            <a:ext cx="1851660" cy="375285"/>
          </a:xfrm>
          <a:prstGeom prst="rect">
            <a:avLst/>
          </a:prstGeom>
          <a:noFill/>
          <a:ln w="1270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pc="-2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· · · · · ·</a:t>
            </a:r>
            <a:endParaRPr lang="en-US" altLang="zh-CN" sz="4000" spc="-25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8" name="椭圆 77"/>
          <p:cNvSpPr/>
          <p:nvPr/>
        </p:nvSpPr>
        <p:spPr>
          <a:xfrm>
            <a:off x="7071864" y="5422445"/>
            <a:ext cx="456588" cy="367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/>
          <p:cNvCxnSpPr>
            <a:endCxn id="78" idx="7"/>
          </p:cNvCxnSpPr>
          <p:nvPr/>
        </p:nvCxnSpPr>
        <p:spPr>
          <a:xfrm flipH="1">
            <a:off x="7461586" y="5087834"/>
            <a:ext cx="214354" cy="388438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78" idx="3"/>
          </p:cNvCxnSpPr>
          <p:nvPr/>
        </p:nvCxnSpPr>
        <p:spPr>
          <a:xfrm flipH="1">
            <a:off x="6833739" y="5736169"/>
            <a:ext cx="304991" cy="471771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/>
          <p:cNvSpPr txBox="1"/>
          <p:nvPr/>
        </p:nvSpPr>
        <p:spPr>
          <a:xfrm>
            <a:off x="7128678" y="5405862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7" name="椭圆 86"/>
          <p:cNvSpPr/>
          <p:nvPr/>
        </p:nvSpPr>
        <p:spPr>
          <a:xfrm>
            <a:off x="7660828" y="6163931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X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8" name="椭圆 87"/>
          <p:cNvSpPr/>
          <p:nvPr/>
        </p:nvSpPr>
        <p:spPr>
          <a:xfrm>
            <a:off x="5449128" y="1940435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358938" y="2525517"/>
            <a:ext cx="8143240" cy="961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情况二：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为结点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的左孩子， 且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无右孩子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结论二：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P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的后序后继为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椭圆 90"/>
          <p:cNvSpPr/>
          <p:nvPr/>
        </p:nvSpPr>
        <p:spPr>
          <a:xfrm>
            <a:off x="5905935" y="3763574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5919906" y="3744330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4" name="文本框 93"/>
          <p:cNvSpPr txBox="1"/>
          <p:nvPr/>
        </p:nvSpPr>
        <p:spPr>
          <a:xfrm>
            <a:off x="4749815" y="3418755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95" name="组合 94"/>
          <p:cNvGrpSpPr/>
          <p:nvPr/>
        </p:nvGrpSpPr>
        <p:grpSpPr>
          <a:xfrm>
            <a:off x="3333756" y="3722491"/>
            <a:ext cx="373380" cy="398780"/>
            <a:chOff x="6003" y="6260"/>
            <a:chExt cx="588" cy="628"/>
          </a:xfrm>
        </p:grpSpPr>
        <p:sp>
          <p:nvSpPr>
            <p:cNvPr id="96" name="椭圆 95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文本框 96"/>
            <p:cNvSpPr txBox="1"/>
            <p:nvPr/>
          </p:nvSpPr>
          <p:spPr>
            <a:xfrm>
              <a:off x="6003" y="6260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98" name="表格 3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925882" y="3738297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9" name="文本框 98"/>
          <p:cNvSpPr txBox="1"/>
          <p:nvPr/>
        </p:nvSpPr>
        <p:spPr>
          <a:xfrm>
            <a:off x="2658200" y="3404864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5869741" y="3418755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2" name="椭圆 101"/>
          <p:cNvSpPr/>
          <p:nvPr/>
        </p:nvSpPr>
        <p:spPr>
          <a:xfrm>
            <a:off x="5861632" y="5861738"/>
            <a:ext cx="323215" cy="3308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875603" y="5842494"/>
            <a:ext cx="2952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4" name="表格 3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921148" y="5842688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5" name="文本框 104"/>
          <p:cNvSpPr txBox="1"/>
          <p:nvPr/>
        </p:nvSpPr>
        <p:spPr>
          <a:xfrm>
            <a:off x="4705512" y="5516919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6" name="组合 105"/>
          <p:cNvGrpSpPr/>
          <p:nvPr/>
        </p:nvGrpSpPr>
        <p:grpSpPr>
          <a:xfrm>
            <a:off x="3289453" y="5820655"/>
            <a:ext cx="373380" cy="398780"/>
            <a:chOff x="6003" y="6260"/>
            <a:chExt cx="588" cy="628"/>
          </a:xfrm>
        </p:grpSpPr>
        <p:sp>
          <p:nvSpPr>
            <p:cNvPr id="107" name="椭圆 106"/>
            <p:cNvSpPr/>
            <p:nvPr/>
          </p:nvSpPr>
          <p:spPr>
            <a:xfrm>
              <a:off x="6003" y="6313"/>
              <a:ext cx="509" cy="521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文本框 107"/>
            <p:cNvSpPr txBox="1"/>
            <p:nvPr/>
          </p:nvSpPr>
          <p:spPr>
            <a:xfrm>
              <a:off x="6003" y="6260"/>
              <a:ext cx="588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109" name="表格 3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1881579" y="5836461"/>
          <a:ext cx="185166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166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· 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· · · · · ·</a:t>
                      </a:r>
                      <a:endParaRPr lang="en-US" altLang="zh-CN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0" name="文本框 109"/>
          <p:cNvSpPr txBox="1"/>
          <p:nvPr/>
        </p:nvSpPr>
        <p:spPr>
          <a:xfrm>
            <a:off x="2613897" y="5503028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" name="文本框 110"/>
          <p:cNvSpPr txBox="1"/>
          <p:nvPr/>
        </p:nvSpPr>
        <p:spPr>
          <a:xfrm>
            <a:off x="5825438" y="5516919"/>
            <a:ext cx="3041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3973778" y="3750876"/>
            <a:ext cx="1851660" cy="375285"/>
          </a:xfrm>
          <a:prstGeom prst="rect">
            <a:avLst/>
          </a:prstGeom>
          <a:noFill/>
          <a:ln w="12700" cmpd="sng">
            <a:solidFill>
              <a:srgbClr val="D8090F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spc="-250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· · · · · · ·</a:t>
            </a:r>
            <a:endParaRPr lang="en-US" altLang="zh-CN" sz="4000" spc="-250" dirty="0">
              <a:solidFill>
                <a:schemeClr val="tx1"/>
              </a:solidFill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4" name="椭圆 113"/>
          <p:cNvSpPr/>
          <p:nvPr/>
        </p:nvSpPr>
        <p:spPr>
          <a:xfrm>
            <a:off x="7582734" y="2790182"/>
            <a:ext cx="410845" cy="410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8" name="直接连接符 117"/>
          <p:cNvCxnSpPr/>
          <p:nvPr/>
        </p:nvCxnSpPr>
        <p:spPr>
          <a:xfrm flipH="1" flipV="1">
            <a:off x="7467178" y="3811498"/>
            <a:ext cx="340995" cy="42672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本框 118"/>
          <p:cNvSpPr txBox="1"/>
          <p:nvPr/>
        </p:nvSpPr>
        <p:spPr>
          <a:xfrm>
            <a:off x="7626549" y="2796532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椭圆 119"/>
          <p:cNvSpPr/>
          <p:nvPr/>
        </p:nvSpPr>
        <p:spPr>
          <a:xfrm>
            <a:off x="7085835" y="3519235"/>
            <a:ext cx="456588" cy="367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" name="直接连接符 120"/>
          <p:cNvCxnSpPr>
            <a:endCxn id="120" idx="7"/>
          </p:cNvCxnSpPr>
          <p:nvPr/>
        </p:nvCxnSpPr>
        <p:spPr>
          <a:xfrm flipH="1">
            <a:off x="7475557" y="3184624"/>
            <a:ext cx="214354" cy="388438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20" idx="3"/>
          </p:cNvCxnSpPr>
          <p:nvPr/>
        </p:nvCxnSpPr>
        <p:spPr>
          <a:xfrm flipH="1">
            <a:off x="6847710" y="3832959"/>
            <a:ext cx="304991" cy="471771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文本框 122"/>
          <p:cNvSpPr txBox="1"/>
          <p:nvPr/>
        </p:nvSpPr>
        <p:spPr>
          <a:xfrm>
            <a:off x="7142649" y="3502652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椭圆 123"/>
          <p:cNvSpPr/>
          <p:nvPr/>
        </p:nvSpPr>
        <p:spPr>
          <a:xfrm>
            <a:off x="7778742" y="1040645"/>
            <a:ext cx="410845" cy="410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5" name="直接连接符 124"/>
          <p:cNvCxnSpPr/>
          <p:nvPr/>
        </p:nvCxnSpPr>
        <p:spPr>
          <a:xfrm flipV="1">
            <a:off x="7592327" y="1365182"/>
            <a:ext cx="230230" cy="272977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/>
          <p:cNvSpPr txBox="1"/>
          <p:nvPr/>
        </p:nvSpPr>
        <p:spPr>
          <a:xfrm>
            <a:off x="7822557" y="1046995"/>
            <a:ext cx="3670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F</a:t>
            </a:r>
            <a:endParaRPr lang="en-US" altLang="zh-CN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椭圆 126"/>
          <p:cNvSpPr/>
          <p:nvPr/>
        </p:nvSpPr>
        <p:spPr>
          <a:xfrm>
            <a:off x="8395211" y="1589839"/>
            <a:ext cx="456588" cy="36755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P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128" name="直接连接符 127"/>
          <p:cNvCxnSpPr>
            <a:endCxn id="127" idx="1"/>
          </p:cNvCxnSpPr>
          <p:nvPr/>
        </p:nvCxnSpPr>
        <p:spPr>
          <a:xfrm>
            <a:off x="8172842" y="1374421"/>
            <a:ext cx="289235" cy="26924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椭圆 129"/>
          <p:cNvSpPr/>
          <p:nvPr/>
        </p:nvSpPr>
        <p:spPr>
          <a:xfrm>
            <a:off x="7325626" y="1624379"/>
            <a:ext cx="410845" cy="41084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1" name="直接连接符 130"/>
          <p:cNvCxnSpPr/>
          <p:nvPr/>
        </p:nvCxnSpPr>
        <p:spPr>
          <a:xfrm flipH="1" flipV="1">
            <a:off x="8720476" y="1926098"/>
            <a:ext cx="258209" cy="284994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/>
          <p:nvPr/>
        </p:nvCxnSpPr>
        <p:spPr>
          <a:xfrm flipV="1">
            <a:off x="7152701" y="1965544"/>
            <a:ext cx="222421" cy="3412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/>
          <p:nvPr/>
        </p:nvCxnSpPr>
        <p:spPr>
          <a:xfrm flipV="1">
            <a:off x="8317459" y="1961826"/>
            <a:ext cx="222421" cy="34121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9" grpId="0" bldLvl="0" animBg="1"/>
      <p:bldP spid="40" grpId="0"/>
      <p:bldP spid="42" grpId="0"/>
      <p:bldP spid="48" grpId="0"/>
      <p:bldP spid="52" grpId="0"/>
      <p:bldP spid="53" grpId="0" bldLvl="0" animBg="1"/>
      <p:bldP spid="54" grpId="0" bldLvl="0" animBg="1"/>
      <p:bldP spid="60" grpId="0"/>
      <p:bldP spid="61" grpId="0"/>
      <p:bldP spid="62" grpId="0" bldLvl="0" animBg="1"/>
      <p:bldP spid="78" grpId="0" bldLvl="0" animBg="1"/>
      <p:bldP spid="81" grpId="0"/>
      <p:bldP spid="87" grpId="0" bldLvl="0" animBg="1"/>
      <p:bldP spid="88" grpId="0" bldLvl="0" animBg="1"/>
      <p:bldP spid="90" grpId="0"/>
      <p:bldP spid="91" grpId="0" bldLvl="0" animBg="1"/>
      <p:bldP spid="92" grpId="0"/>
      <p:bldP spid="94" grpId="0"/>
      <p:bldP spid="99" grpId="0"/>
      <p:bldP spid="100" grpId="0"/>
      <p:bldP spid="102" grpId="0" bldLvl="0" animBg="1"/>
      <p:bldP spid="103" grpId="0"/>
      <p:bldP spid="105" grpId="0"/>
      <p:bldP spid="110" grpId="0"/>
      <p:bldP spid="111" grpId="0"/>
      <p:bldP spid="112" grpId="0" bldLvl="0" animBg="1"/>
      <p:bldP spid="114" grpId="0" bldLvl="0" animBg="1"/>
      <p:bldP spid="119" grpId="0"/>
      <p:bldP spid="120" grpId="0" bldLvl="0" animBg="1"/>
      <p:bldP spid="123" grpId="0"/>
      <p:bldP spid="124" grpId="0" bldLvl="0" animBg="1"/>
      <p:bldP spid="126" grpId="0"/>
      <p:bldP spid="127" grpId="0" bldLvl="0" animBg="1"/>
      <p:bldP spid="130" grpId="0" bldLvl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335092" y="781788"/>
            <a:ext cx="6203628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ym typeface="+mn-ea"/>
              </a:rPr>
              <a:t>总结</a:t>
            </a:r>
            <a:r>
              <a:rPr lang="en-US" altLang="zh-CN" sz="3600" dirty="0">
                <a:sym typeface="+mn-ea"/>
              </a:rPr>
              <a:t> </a:t>
            </a:r>
            <a:endParaRPr lang="en-US" altLang="zh-CN" sz="3600" dirty="0"/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前序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DLR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找前驱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复杂；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找后继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简单。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中序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LDR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找前驱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简单；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找后继  简单。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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后序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LRD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找前驱  简单；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          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找后继  复杂；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042531" y="29080"/>
            <a:ext cx="75688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）在线索二叉树中找前驱和后继结点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6" y="150770"/>
            <a:ext cx="6374304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6.3.3 </a:t>
            </a:r>
            <a:r>
              <a:rPr lang="zh-CN" altLang="en-US" sz="3200" dirty="0">
                <a:solidFill>
                  <a:schemeClr val="bg1"/>
                </a:solidFill>
              </a:rPr>
              <a:t>基于栈的递归消除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13447" y="1121092"/>
            <a:ext cx="4516755" cy="46158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 递归转换到非递归的原因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	 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递归的执行效率低；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     运行环境没有递归机制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 递归转化的两种方法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 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5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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基于栈的递归消除方法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6490" y="4192270"/>
            <a:ext cx="89408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递归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921052" y="3679595"/>
            <a:ext cx="4450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可化为直线型：用循环代替递归</a:t>
            </a:r>
            <a:endParaRPr lang="zh-CN" altLang="en-US" sz="2400" u="sng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67162" y="4527015"/>
            <a:ext cx="29260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 sz="2400" u="sng" dirty="0">
                <a:latin typeface="微软雅黑" panose="020B0503020204020204" pitchFamily="34" charset="-122"/>
                <a:ea typeface="微软雅黑" panose="020B0503020204020204" pitchFamily="34" charset="-122"/>
                <a:sym typeface="Wingdings 2" panose="05020102010507070707" pitchFamily="18" charset="2"/>
              </a:rPr>
              <a:t>采用工作栈消除递归</a:t>
            </a:r>
            <a:endParaRPr lang="zh-CN" altLang="en-US" sz="2400" u="sng" dirty="0">
              <a:latin typeface="微软雅黑" panose="020B0503020204020204" pitchFamily="34" charset="-122"/>
              <a:ea typeface="微软雅黑" panose="020B0503020204020204" pitchFamily="34" charset="-122"/>
              <a:sym typeface="Wingdings 2" panose="05020102010507070707" pitchFamily="18" charset="2"/>
            </a:endParaRPr>
          </a:p>
        </p:txBody>
      </p:sp>
      <p:cxnSp>
        <p:nvCxnSpPr>
          <p:cNvPr id="21" name="直接箭头连接符 20"/>
          <p:cNvCxnSpPr>
            <a:stCxn id="6" idx="3"/>
            <a:endCxn id="11" idx="1"/>
          </p:cNvCxnSpPr>
          <p:nvPr/>
        </p:nvCxnSpPr>
        <p:spPr>
          <a:xfrm flipV="1">
            <a:off x="2020570" y="3909783"/>
            <a:ext cx="1900482" cy="543472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6" idx="3"/>
            <a:endCxn id="20" idx="1"/>
          </p:cNvCxnSpPr>
          <p:nvPr/>
        </p:nvCxnSpPr>
        <p:spPr>
          <a:xfrm>
            <a:off x="2020570" y="4453255"/>
            <a:ext cx="1946592" cy="303948"/>
          </a:xfrm>
          <a:prstGeom prst="straightConnector1">
            <a:avLst/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2230084" y="37818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直接尾递归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2250758" y="45706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复杂情况</a:t>
            </a:r>
            <a:endParaRPr lang="zh-CN" altLang="en-US" dirty="0"/>
          </a:p>
        </p:txBody>
      </p:sp>
      <p:sp>
        <p:nvSpPr>
          <p:cNvPr id="16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5" y="150770"/>
            <a:ext cx="621528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6.3.4 </a:t>
            </a:r>
            <a:r>
              <a:rPr lang="zh-CN" altLang="en-US" sz="3200" dirty="0">
                <a:solidFill>
                  <a:schemeClr val="bg1"/>
                </a:solidFill>
              </a:rPr>
              <a:t>线索二叉树</a:t>
            </a:r>
            <a:endParaRPr lang="zh-CN" altLang="en-US" sz="3200" dirty="0">
              <a:solidFill>
                <a:schemeClr val="bg1"/>
              </a:solidFill>
            </a:endParaRPr>
          </a:p>
          <a:p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20692" y="861542"/>
            <a:ext cx="8302616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）遍历中序线索二叉树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54902" y="3205126"/>
            <a:ext cx="5131748" cy="34135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在中序线索树上求中序遍历的第一个结点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BiTNode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InFirst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BiTree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bt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BiTNode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*p=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if(!p)   return (NULL);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while(p-&gt;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Ltag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==0)  p=p-&gt;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LChild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return p;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1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61010" y="1684228"/>
            <a:ext cx="5010150" cy="1422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遍历线索树的问题可以分成两步：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）求出中序线索树上遍历的第一个结点；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）遍历中序二叉线索树。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7421" y="858983"/>
            <a:ext cx="8269157" cy="53009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中序线索二叉树中找结点的后继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BiTNode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 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Next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BiTNode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*p)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在中序线索二叉树中查找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的后继结点，并用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succ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指针返回结果*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/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if(p-&gt;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Rtag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==1)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Next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=p-&gt;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RChild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直接利用线索*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se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/*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在p的右子树中查找”最左下端”结点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*/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For(q=p-&gt;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RChild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; q-&gt;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Ltag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==0;q=q-&gt;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LChild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);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      Next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=q;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return  (Next);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398082" y="-1"/>
            <a:ext cx="483075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）遍历中序线索二叉树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437421" y="651885"/>
            <a:ext cx="8269157" cy="57626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遍历中序线索二叉树的算法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void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TInOrder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</a:t>
            </a:r>
            <a:r>
              <a:rPr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BiT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ree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bt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)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BiTNode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 p;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p=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InFrst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en-US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bt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);   /*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找出中序线索树上求中序遍历的第一个结点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*/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while(p)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{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V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isit(p)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p=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InNext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(p);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}</a:t>
            </a:r>
            <a:endParaRPr 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98082" y="-1"/>
            <a:ext cx="4830758" cy="662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）遍历中序线索二叉树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6" y="150770"/>
            <a:ext cx="6374304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6.3.4 </a:t>
            </a:r>
            <a:r>
              <a:rPr lang="zh-CN" altLang="en-US" sz="3200" dirty="0">
                <a:solidFill>
                  <a:schemeClr val="bg1"/>
                </a:solidFill>
              </a:rPr>
              <a:t>线索二叉树 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28869" y="6441793"/>
            <a:ext cx="2535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 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61613" y="999776"/>
            <a:ext cx="8193872" cy="4918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）中序线索二叉树的插入、删除运算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二叉树加上线索之后，当插入或删除一结点时，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可能会破坏原树的线索。所以在线索二叉树中插入或删除结点的难点在于：插入一个结点后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仍要保持正确的线索。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   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我们主要以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中序线索二叉树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为例，说明线索二叉树的插入和删除运算</a:t>
            </a:r>
            <a:r>
              <a:rPr lang="en-US" altLang="zh-CN" sz="2400" dirty="0"/>
              <a:t>。</a:t>
            </a:r>
            <a:endParaRPr lang="en-US" altLang="zh-CN" sz="2800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9880" y="2071370"/>
            <a:ext cx="8204835" cy="580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 第一种：将新的结点插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到二叉树中，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作某结点的左孩子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10018" y="1068192"/>
            <a:ext cx="8539342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插入结点运算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515" y="3192780"/>
            <a:ext cx="8204835" cy="580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 第二种：将新的结点插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入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到二叉树中，作某结点的右孩子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10515" y="4391660"/>
            <a:ext cx="8652671" cy="1753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我们仅讨论后一种情况。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InsNode(BiTNode * p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，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BiTNode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* r)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表示在线索二叉树中插入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所指向的结点，做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 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所指结点的右孩子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。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412240" y="50551"/>
            <a:ext cx="6799106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）中序线索二叉树的插入、删除运算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0515" y="1083945"/>
            <a:ext cx="8204835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a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）若结点p的右孩子为空，则插入结点r的过程很简单。原来p的后继变为r的后继，结点p变为r的前驱，结点r成为p的右孩子。结点r的插入对</a:t>
            </a: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p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原来的后继结点没有任何的影响。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515" y="2552065"/>
            <a:ext cx="820483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结点的右孩子为空时的插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入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过程为：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95375" y="3423285"/>
            <a:ext cx="2546985" cy="2652395"/>
            <a:chOff x="1725" y="5391"/>
            <a:chExt cx="4011" cy="4177"/>
          </a:xfrm>
        </p:grpSpPr>
        <p:sp>
          <p:nvSpPr>
            <p:cNvPr id="12" name="椭圆 11"/>
            <p:cNvSpPr/>
            <p:nvPr/>
          </p:nvSpPr>
          <p:spPr>
            <a:xfrm>
              <a:off x="3547" y="5391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2485" y="6556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1725" y="7699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3103" y="7699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2372" y="8922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3827" y="8922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5" name="直接连接符 34"/>
            <p:cNvCxnSpPr>
              <a:endCxn id="14" idx="7"/>
            </p:cNvCxnSpPr>
            <p:nvPr/>
          </p:nvCxnSpPr>
          <p:spPr>
            <a:xfrm flipH="1">
              <a:off x="3037" y="5947"/>
              <a:ext cx="602" cy="70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 flipH="1">
              <a:off x="2169" y="7145"/>
              <a:ext cx="452" cy="57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H="1">
              <a:off x="2706" y="8288"/>
              <a:ext cx="527" cy="634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>
              <a:stCxn id="22" idx="0"/>
              <a:endCxn id="14" idx="5"/>
            </p:cNvCxnSpPr>
            <p:nvPr/>
          </p:nvCxnSpPr>
          <p:spPr>
            <a:xfrm flipH="1" flipV="1">
              <a:off x="3037" y="7108"/>
              <a:ext cx="390" cy="591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任意多边形 41"/>
            <p:cNvSpPr/>
            <p:nvPr/>
          </p:nvSpPr>
          <p:spPr>
            <a:xfrm>
              <a:off x="3746" y="5979"/>
              <a:ext cx="745" cy="2318"/>
            </a:xfrm>
            <a:custGeom>
              <a:avLst/>
              <a:gdLst>
                <a:gd name="connisteX0" fmla="*/ 0 w 473032"/>
                <a:gd name="connsiteY0" fmla="*/ 1292860 h 1472010"/>
                <a:gd name="connisteX1" fmla="*/ 469265 w 473032"/>
                <a:gd name="connsiteY1" fmla="*/ 1365885 h 1472010"/>
                <a:gd name="connisteX2" fmla="*/ 188595 w 473032"/>
                <a:gd name="connsiteY2" fmla="*/ 0 h 147201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473033" h="1472011">
                  <a:moveTo>
                    <a:pt x="0" y="1292860"/>
                  </a:moveTo>
                  <a:cubicBezTo>
                    <a:pt x="99695" y="1334770"/>
                    <a:pt x="431800" y="1624330"/>
                    <a:pt x="469265" y="1365885"/>
                  </a:cubicBezTo>
                  <a:cubicBezTo>
                    <a:pt x="506730" y="1107440"/>
                    <a:pt x="254000" y="274320"/>
                    <a:pt x="188595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H="1">
              <a:off x="3655" y="7371"/>
              <a:ext cx="1099" cy="42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本框 45"/>
            <p:cNvSpPr txBox="1"/>
            <p:nvPr/>
          </p:nvSpPr>
          <p:spPr>
            <a:xfrm>
              <a:off x="4754" y="6988"/>
              <a:ext cx="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7" name="直接箭头连接符 46"/>
            <p:cNvCxnSpPr>
              <a:stCxn id="48" idx="1"/>
              <a:endCxn id="28" idx="7"/>
            </p:cNvCxnSpPr>
            <p:nvPr/>
          </p:nvCxnSpPr>
          <p:spPr>
            <a:xfrm flipH="1">
              <a:off x="4379" y="8578"/>
              <a:ext cx="859" cy="439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5238" y="8288"/>
              <a:ext cx="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9" name="椭圆 48"/>
          <p:cNvSpPr/>
          <p:nvPr/>
        </p:nvSpPr>
        <p:spPr>
          <a:xfrm>
            <a:off x="6280785" y="342328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/>
          <p:cNvSpPr/>
          <p:nvPr/>
        </p:nvSpPr>
        <p:spPr>
          <a:xfrm>
            <a:off x="5606415" y="416306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/>
          <p:cNvSpPr/>
          <p:nvPr/>
        </p:nvSpPr>
        <p:spPr>
          <a:xfrm>
            <a:off x="5123815" y="488886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椭圆 51"/>
          <p:cNvSpPr/>
          <p:nvPr/>
        </p:nvSpPr>
        <p:spPr>
          <a:xfrm>
            <a:off x="5998845" y="488886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5534660" y="566547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椭圆 54"/>
          <p:cNvSpPr/>
          <p:nvPr/>
        </p:nvSpPr>
        <p:spPr>
          <a:xfrm>
            <a:off x="6458585" y="566547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7" name="直接连接符 56"/>
          <p:cNvCxnSpPr>
            <a:endCxn id="50" idx="7"/>
          </p:cNvCxnSpPr>
          <p:nvPr/>
        </p:nvCxnSpPr>
        <p:spPr>
          <a:xfrm flipH="1">
            <a:off x="5956935" y="3776345"/>
            <a:ext cx="382270" cy="44704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/>
          <p:cNvCxnSpPr/>
          <p:nvPr/>
        </p:nvCxnSpPr>
        <p:spPr>
          <a:xfrm flipH="1">
            <a:off x="5405755" y="4537075"/>
            <a:ext cx="287020" cy="36195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/>
          <p:cNvCxnSpPr/>
          <p:nvPr/>
        </p:nvCxnSpPr>
        <p:spPr>
          <a:xfrm flipH="1">
            <a:off x="5746750" y="5262880"/>
            <a:ext cx="334645" cy="40259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>
            <a:stCxn id="52" idx="0"/>
            <a:endCxn id="50" idx="5"/>
          </p:cNvCxnSpPr>
          <p:nvPr/>
        </p:nvCxnSpPr>
        <p:spPr>
          <a:xfrm flipH="1" flipV="1">
            <a:off x="5956935" y="4513580"/>
            <a:ext cx="247650" cy="37528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/>
          <p:nvPr/>
        </p:nvCxnSpPr>
        <p:spPr>
          <a:xfrm flipH="1">
            <a:off x="6349365" y="4680585"/>
            <a:ext cx="697865" cy="268605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文本框 62"/>
          <p:cNvSpPr txBox="1"/>
          <p:nvPr/>
        </p:nvSpPr>
        <p:spPr>
          <a:xfrm>
            <a:off x="7047230" y="4437380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4" name="直接箭头连接符 63"/>
          <p:cNvCxnSpPr>
            <a:stCxn id="65" idx="1"/>
            <a:endCxn id="55" idx="7"/>
          </p:cNvCxnSpPr>
          <p:nvPr/>
        </p:nvCxnSpPr>
        <p:spPr>
          <a:xfrm flipH="1">
            <a:off x="6809105" y="5423535"/>
            <a:ext cx="542925" cy="30226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/>
          <p:cNvSpPr txBox="1"/>
          <p:nvPr/>
        </p:nvSpPr>
        <p:spPr>
          <a:xfrm>
            <a:off x="7352030" y="5239385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66" name="直接连接符 65"/>
          <p:cNvCxnSpPr>
            <a:stCxn id="55" idx="0"/>
            <a:endCxn id="52" idx="5"/>
          </p:cNvCxnSpPr>
          <p:nvPr/>
        </p:nvCxnSpPr>
        <p:spPr>
          <a:xfrm flipH="1" flipV="1">
            <a:off x="6349365" y="5239385"/>
            <a:ext cx="314960" cy="42608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任意多边形 66"/>
          <p:cNvSpPr/>
          <p:nvPr/>
        </p:nvSpPr>
        <p:spPr>
          <a:xfrm>
            <a:off x="6201410" y="5290185"/>
            <a:ext cx="261620" cy="619760"/>
          </a:xfrm>
          <a:custGeom>
            <a:avLst/>
            <a:gdLst>
              <a:gd name="connisteX0" fmla="*/ 261620 w 261620"/>
              <a:gd name="connsiteY0" fmla="*/ 579120 h 619787"/>
              <a:gd name="connisteX1" fmla="*/ 66675 w 261620"/>
              <a:gd name="connsiteY1" fmla="*/ 561340 h 619787"/>
              <a:gd name="connisteX2" fmla="*/ 0 w 261620"/>
              <a:gd name="connsiteY2" fmla="*/ 0 h 6197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261620" h="619788">
                <a:moveTo>
                  <a:pt x="261620" y="579120"/>
                </a:moveTo>
                <a:cubicBezTo>
                  <a:pt x="224155" y="586740"/>
                  <a:pt x="118745" y="676910"/>
                  <a:pt x="66675" y="561340"/>
                </a:cubicBezTo>
                <a:cubicBezTo>
                  <a:pt x="14605" y="445770"/>
                  <a:pt x="9525" y="111760"/>
                  <a:pt x="0" y="0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任意多边形 67"/>
          <p:cNvSpPr/>
          <p:nvPr/>
        </p:nvSpPr>
        <p:spPr>
          <a:xfrm>
            <a:off x="6597650" y="3790950"/>
            <a:ext cx="741680" cy="2209800"/>
          </a:xfrm>
          <a:custGeom>
            <a:avLst/>
            <a:gdLst>
              <a:gd name="connisteX0" fmla="*/ 267970 w 741955"/>
              <a:gd name="connsiteY0" fmla="*/ 2091055 h 2209917"/>
              <a:gd name="connisteX1" fmla="*/ 737235 w 741955"/>
              <a:gd name="connsiteY1" fmla="*/ 1986915 h 2209917"/>
              <a:gd name="connisteX2" fmla="*/ 0 w 741955"/>
              <a:gd name="connsiteY2" fmla="*/ 0 h 220991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741956" h="2209918">
                <a:moveTo>
                  <a:pt x="267970" y="2091055"/>
                </a:moveTo>
                <a:cubicBezTo>
                  <a:pt x="376555" y="2110105"/>
                  <a:pt x="790575" y="2405380"/>
                  <a:pt x="737235" y="1986915"/>
                </a:cubicBezTo>
                <a:cubicBezTo>
                  <a:pt x="683895" y="1568450"/>
                  <a:pt x="156845" y="395605"/>
                  <a:pt x="0" y="0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任意多边形 68"/>
          <p:cNvSpPr/>
          <p:nvPr/>
        </p:nvSpPr>
        <p:spPr>
          <a:xfrm>
            <a:off x="6433820" y="3818255"/>
            <a:ext cx="473075" cy="1471930"/>
          </a:xfrm>
          <a:custGeom>
            <a:avLst/>
            <a:gdLst>
              <a:gd name="connisteX0" fmla="*/ 0 w 473032"/>
              <a:gd name="connsiteY0" fmla="*/ 1292860 h 1472010"/>
              <a:gd name="connisteX1" fmla="*/ 469265 w 473032"/>
              <a:gd name="connsiteY1" fmla="*/ 1365885 h 1472010"/>
              <a:gd name="connisteX2" fmla="*/ 188595 w 473032"/>
              <a:gd name="connsiteY2" fmla="*/ 0 h 147201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473033" h="1472011">
                <a:moveTo>
                  <a:pt x="0" y="1292860"/>
                </a:moveTo>
                <a:cubicBezTo>
                  <a:pt x="99695" y="1334770"/>
                  <a:pt x="431800" y="1624330"/>
                  <a:pt x="469265" y="1365885"/>
                </a:cubicBezTo>
                <a:cubicBezTo>
                  <a:pt x="506730" y="1107440"/>
                  <a:pt x="254000" y="274320"/>
                  <a:pt x="188595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0" name="直接箭头连接符 69"/>
          <p:cNvCxnSpPr/>
          <p:nvPr/>
        </p:nvCxnSpPr>
        <p:spPr>
          <a:xfrm>
            <a:off x="3554730" y="4790440"/>
            <a:ext cx="1530350" cy="0"/>
          </a:xfrm>
          <a:prstGeom prst="straightConnector1">
            <a:avLst/>
          </a:prstGeom>
          <a:ln w="28575" cmpd="sng">
            <a:solidFill>
              <a:srgbClr val="D8090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04315" y="6238875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插入前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847080" y="6238875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插入后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412240" y="50551"/>
            <a:ext cx="6799106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）中序线索二叉树的插入、删除运算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9" grpId="0" bldLvl="0" animBg="1"/>
      <p:bldP spid="50" grpId="0" bldLvl="0" animBg="1"/>
      <p:bldP spid="51" grpId="0" bldLvl="0" animBg="1"/>
      <p:bldP spid="52" grpId="0" bldLvl="0" animBg="1"/>
      <p:bldP spid="54" grpId="0" bldLvl="0" animBg="1"/>
      <p:bldP spid="55" grpId="0" bldLvl="0" animBg="1"/>
      <p:bldP spid="63" grpId="0"/>
      <p:bldP spid="65" grpId="0"/>
      <p:bldP spid="67" grpId="0" bldLvl="0" animBg="1"/>
      <p:bldP spid="68" grpId="0" bldLvl="0" animBg="1"/>
      <p:bldP spid="69" grpId="1" bldLvl="0" animBg="1"/>
      <p:bldP spid="69" grpId="2" bldLvl="0" animBg="1"/>
      <p:bldP spid="5" grpId="0"/>
      <p:bldP spid="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0515" y="1083945"/>
            <a:ext cx="8655685" cy="1476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b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）若p的右孩子不为空，则插入后，p的右孩子变为r的右孩子结点，p变为r的前驱结点，r变为p的右孩子结点。这时还需要修改原来p的右子树中“最左下端”结点的左指针域，使它由原来的指向结点p变为指向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r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0515" y="2485390"/>
            <a:ext cx="8204835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结点的右孩子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不</a:t>
            </a:r>
            <a:r>
              <a:rPr sz="2400" dirty="0" err="1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为空时的插</a:t>
            </a:r>
            <a:r>
              <a:rPr 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入</a:t>
            </a: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过程为：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6263640" y="275780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/>
          <p:cNvSpPr/>
          <p:nvPr/>
        </p:nvSpPr>
        <p:spPr>
          <a:xfrm>
            <a:off x="5612130" y="329057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/>
          <p:cNvSpPr/>
          <p:nvPr/>
        </p:nvSpPr>
        <p:spPr>
          <a:xfrm>
            <a:off x="5123815" y="390969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/>
          <p:cNvSpPr/>
          <p:nvPr/>
        </p:nvSpPr>
        <p:spPr>
          <a:xfrm>
            <a:off x="6151880" y="390969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612130" y="457454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237095" y="5266055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>
            <a:stCxn id="23" idx="3"/>
            <a:endCxn id="24" idx="7"/>
          </p:cNvCxnSpPr>
          <p:nvPr/>
        </p:nvCxnSpPr>
        <p:spPr>
          <a:xfrm flipH="1">
            <a:off x="5962650" y="3108325"/>
            <a:ext cx="361315" cy="242570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>
            <a:stCxn id="24" idx="3"/>
            <a:endCxn id="25" idx="0"/>
          </p:cNvCxnSpPr>
          <p:nvPr/>
        </p:nvCxnSpPr>
        <p:spPr>
          <a:xfrm flipH="1">
            <a:off x="5329555" y="3641090"/>
            <a:ext cx="342900" cy="2686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27" idx="3"/>
            <a:endCxn id="29" idx="0"/>
          </p:cNvCxnSpPr>
          <p:nvPr/>
        </p:nvCxnSpPr>
        <p:spPr>
          <a:xfrm flipH="1">
            <a:off x="5817870" y="4260215"/>
            <a:ext cx="394335" cy="31432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27" idx="0"/>
            <a:endCxn id="24" idx="5"/>
          </p:cNvCxnSpPr>
          <p:nvPr/>
        </p:nvCxnSpPr>
        <p:spPr>
          <a:xfrm flipH="1" flipV="1">
            <a:off x="5962650" y="3641090"/>
            <a:ext cx="394970" cy="26860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flipH="1">
            <a:off x="6584315" y="3808095"/>
            <a:ext cx="468630" cy="18034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7052945" y="3564890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0" name="直接连接符 39"/>
          <p:cNvCxnSpPr>
            <a:stCxn id="56" idx="0"/>
            <a:endCxn id="27" idx="5"/>
          </p:cNvCxnSpPr>
          <p:nvPr/>
        </p:nvCxnSpPr>
        <p:spPr>
          <a:xfrm flipH="1" flipV="1">
            <a:off x="6502400" y="4260215"/>
            <a:ext cx="377825" cy="31432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/>
          <p:cNvSpPr/>
          <p:nvPr/>
        </p:nvSpPr>
        <p:spPr>
          <a:xfrm>
            <a:off x="6765290" y="592074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7814945" y="592074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" name="直接连接符 44"/>
          <p:cNvCxnSpPr>
            <a:stCxn id="31" idx="3"/>
            <a:endCxn id="41" idx="0"/>
          </p:cNvCxnSpPr>
          <p:nvPr/>
        </p:nvCxnSpPr>
        <p:spPr>
          <a:xfrm flipH="1">
            <a:off x="6971030" y="5616575"/>
            <a:ext cx="326390" cy="30416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44" idx="0"/>
            <a:endCxn id="31" idx="5"/>
          </p:cNvCxnSpPr>
          <p:nvPr/>
        </p:nvCxnSpPr>
        <p:spPr>
          <a:xfrm flipH="1" flipV="1">
            <a:off x="7587615" y="5616575"/>
            <a:ext cx="433070" cy="30416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/>
          <p:cNvSpPr/>
          <p:nvPr/>
        </p:nvSpPr>
        <p:spPr>
          <a:xfrm>
            <a:off x="6674485" y="4574540"/>
            <a:ext cx="410845" cy="41084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箭头连接符 60"/>
          <p:cNvCxnSpPr>
            <a:stCxn id="70" idx="1"/>
          </p:cNvCxnSpPr>
          <p:nvPr/>
        </p:nvCxnSpPr>
        <p:spPr>
          <a:xfrm flipH="1">
            <a:off x="7102475" y="4417060"/>
            <a:ext cx="419100" cy="199390"/>
          </a:xfrm>
          <a:prstGeom prst="straightConnector1">
            <a:avLst/>
          </a:prstGeom>
          <a:ln w="12700" cmpd="sng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文本框 69"/>
          <p:cNvSpPr txBox="1"/>
          <p:nvPr/>
        </p:nvSpPr>
        <p:spPr>
          <a:xfrm>
            <a:off x="7521575" y="4232910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2" name="直接连接符 71"/>
          <p:cNvCxnSpPr>
            <a:stCxn id="31" idx="0"/>
            <a:endCxn id="56" idx="5"/>
          </p:cNvCxnSpPr>
          <p:nvPr/>
        </p:nvCxnSpPr>
        <p:spPr>
          <a:xfrm flipH="1" flipV="1">
            <a:off x="7025005" y="4925060"/>
            <a:ext cx="417830" cy="340995"/>
          </a:xfrm>
          <a:prstGeom prst="line">
            <a:avLst/>
          </a:prstGeom>
          <a:ln w="12700" cmpd="sng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619125" y="3350895"/>
            <a:ext cx="3208020" cy="2919095"/>
            <a:chOff x="975" y="5277"/>
            <a:chExt cx="5052" cy="4597"/>
          </a:xfrm>
        </p:grpSpPr>
        <p:sp>
          <p:nvSpPr>
            <p:cNvPr id="73" name="椭圆 72"/>
            <p:cNvSpPr/>
            <p:nvPr/>
          </p:nvSpPr>
          <p:spPr>
            <a:xfrm>
              <a:off x="2770" y="527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/>
            <p:cNvSpPr/>
            <p:nvPr/>
          </p:nvSpPr>
          <p:spPr>
            <a:xfrm>
              <a:off x="1744" y="6116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/>
            <p:cNvSpPr/>
            <p:nvPr/>
          </p:nvSpPr>
          <p:spPr>
            <a:xfrm>
              <a:off x="975" y="7091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/>
            <p:cNvSpPr/>
            <p:nvPr/>
          </p:nvSpPr>
          <p:spPr>
            <a:xfrm>
              <a:off x="2594" y="7091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/>
            <p:cNvSpPr/>
            <p:nvPr/>
          </p:nvSpPr>
          <p:spPr>
            <a:xfrm>
              <a:off x="1744" y="8138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/>
            <p:cNvSpPr/>
            <p:nvPr/>
          </p:nvSpPr>
          <p:spPr>
            <a:xfrm>
              <a:off x="3751" y="8138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>
              <a:stCxn id="73" idx="3"/>
              <a:endCxn id="74" idx="7"/>
            </p:cNvCxnSpPr>
            <p:nvPr/>
          </p:nvCxnSpPr>
          <p:spPr>
            <a:xfrm flipH="1">
              <a:off x="2296" y="5829"/>
              <a:ext cx="569" cy="3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/>
            <p:cNvCxnSpPr>
              <a:stCxn id="74" idx="3"/>
              <a:endCxn id="75" idx="0"/>
            </p:cNvCxnSpPr>
            <p:nvPr/>
          </p:nvCxnSpPr>
          <p:spPr>
            <a:xfrm flipH="1">
              <a:off x="1299" y="6668"/>
              <a:ext cx="540" cy="4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>
              <a:stCxn id="76" idx="3"/>
              <a:endCxn id="77" idx="0"/>
            </p:cNvCxnSpPr>
            <p:nvPr/>
          </p:nvCxnSpPr>
          <p:spPr>
            <a:xfrm flipH="1">
              <a:off x="2068" y="7643"/>
              <a:ext cx="621" cy="49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>
              <a:stCxn id="76" idx="0"/>
              <a:endCxn id="74" idx="5"/>
            </p:cNvCxnSpPr>
            <p:nvPr/>
          </p:nvCxnSpPr>
          <p:spPr>
            <a:xfrm flipH="1" flipV="1">
              <a:off x="2296" y="6668"/>
              <a:ext cx="622" cy="4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 flipH="1">
              <a:off x="3276" y="6931"/>
              <a:ext cx="737" cy="31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文本框 83"/>
            <p:cNvSpPr txBox="1"/>
            <p:nvPr/>
          </p:nvSpPr>
          <p:spPr>
            <a:xfrm>
              <a:off x="4013" y="6548"/>
              <a:ext cx="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椭圆 85"/>
            <p:cNvSpPr/>
            <p:nvPr/>
          </p:nvSpPr>
          <p:spPr>
            <a:xfrm>
              <a:off x="2914" y="922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4679" y="922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88" name="直接连接符 87"/>
            <p:cNvCxnSpPr>
              <a:stCxn id="78" idx="3"/>
              <a:endCxn id="86" idx="0"/>
            </p:cNvCxnSpPr>
            <p:nvPr/>
          </p:nvCxnSpPr>
          <p:spPr>
            <a:xfrm flipH="1">
              <a:off x="3238" y="8690"/>
              <a:ext cx="608" cy="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>
              <a:stCxn id="87" idx="0"/>
              <a:endCxn id="78" idx="5"/>
            </p:cNvCxnSpPr>
            <p:nvPr/>
          </p:nvCxnSpPr>
          <p:spPr>
            <a:xfrm flipH="1" flipV="1">
              <a:off x="4303" y="8690"/>
              <a:ext cx="700" cy="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椭圆 89"/>
            <p:cNvSpPr/>
            <p:nvPr/>
          </p:nvSpPr>
          <p:spPr>
            <a:xfrm>
              <a:off x="4233" y="7354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1" name="直接箭头连接符 90"/>
            <p:cNvCxnSpPr/>
            <p:nvPr/>
          </p:nvCxnSpPr>
          <p:spPr>
            <a:xfrm flipH="1">
              <a:off x="4889" y="7106"/>
              <a:ext cx="678" cy="29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528" y="6811"/>
              <a:ext cx="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93" name="直接连接符 92"/>
            <p:cNvCxnSpPr>
              <a:stCxn id="78" idx="1"/>
              <a:endCxn id="76" idx="5"/>
            </p:cNvCxnSpPr>
            <p:nvPr/>
          </p:nvCxnSpPr>
          <p:spPr>
            <a:xfrm flipH="1" flipV="1">
              <a:off x="3146" y="7643"/>
              <a:ext cx="700" cy="59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任意多边形 93"/>
            <p:cNvSpPr/>
            <p:nvPr/>
          </p:nvSpPr>
          <p:spPr>
            <a:xfrm>
              <a:off x="2508" y="7714"/>
              <a:ext cx="394" cy="1815"/>
            </a:xfrm>
            <a:custGeom>
              <a:avLst/>
              <a:gdLst>
                <a:gd name="connisteX0" fmla="*/ 250246 w 250246"/>
                <a:gd name="connsiteY0" fmla="*/ 1152525 h 1152525"/>
                <a:gd name="connisteX1" fmla="*/ 56 w 250246"/>
                <a:gd name="connsiteY1" fmla="*/ 975360 h 1152525"/>
                <a:gd name="connisteX2" fmla="*/ 231831 w 250246"/>
                <a:gd name="connsiteY2" fmla="*/ 0 h 1152525"/>
                <a:gd name="connisteX3" fmla="*/ 231831 w 250246"/>
                <a:gd name="connsiteY3" fmla="*/ 6350 h 11525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50247" h="1152525">
                  <a:moveTo>
                    <a:pt x="250247" y="1152525"/>
                  </a:moveTo>
                  <a:cubicBezTo>
                    <a:pt x="195637" y="1136650"/>
                    <a:pt x="3867" y="1205865"/>
                    <a:pt x="57" y="975360"/>
                  </a:cubicBezTo>
                  <a:cubicBezTo>
                    <a:pt x="-3753" y="744855"/>
                    <a:pt x="185477" y="193675"/>
                    <a:pt x="231832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5" name="任意多边形 94"/>
          <p:cNvSpPr/>
          <p:nvPr/>
        </p:nvSpPr>
        <p:spPr>
          <a:xfrm>
            <a:off x="6295390" y="4311650"/>
            <a:ext cx="368300" cy="481330"/>
          </a:xfrm>
          <a:custGeom>
            <a:avLst/>
            <a:gdLst>
              <a:gd name="connisteX0" fmla="*/ 368461 w 368461"/>
              <a:gd name="connsiteY0" fmla="*/ 481330 h 481330"/>
              <a:gd name="connisteX1" fmla="*/ 33181 w 368461"/>
              <a:gd name="connsiteY1" fmla="*/ 335280 h 481330"/>
              <a:gd name="connisteX2" fmla="*/ 27466 w 368461"/>
              <a:gd name="connsiteY2" fmla="*/ 0 h 48133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368461" h="481330">
                <a:moveTo>
                  <a:pt x="368461" y="481330"/>
                </a:moveTo>
                <a:cubicBezTo>
                  <a:pt x="301786" y="459105"/>
                  <a:pt x="101126" y="431800"/>
                  <a:pt x="33181" y="335280"/>
                </a:cubicBezTo>
                <a:cubicBezTo>
                  <a:pt x="-34764" y="238760"/>
                  <a:pt x="21751" y="64135"/>
                  <a:pt x="27466" y="0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任意多边形 95"/>
          <p:cNvSpPr/>
          <p:nvPr/>
        </p:nvSpPr>
        <p:spPr>
          <a:xfrm>
            <a:off x="6627495" y="4963795"/>
            <a:ext cx="170180" cy="1176655"/>
          </a:xfrm>
          <a:custGeom>
            <a:avLst/>
            <a:gdLst>
              <a:gd name="connisteX0" fmla="*/ 134301 w 170496"/>
              <a:gd name="connsiteY0" fmla="*/ 1176655 h 1176655"/>
              <a:gd name="connisteX1" fmla="*/ 316 w 170496"/>
              <a:gd name="connsiteY1" fmla="*/ 719455 h 1176655"/>
              <a:gd name="connisteX2" fmla="*/ 170496 w 170496"/>
              <a:gd name="connsiteY2" fmla="*/ 0 h 11766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170497" h="1176655">
                <a:moveTo>
                  <a:pt x="134302" y="1176655"/>
                </a:moveTo>
                <a:cubicBezTo>
                  <a:pt x="103822" y="1099820"/>
                  <a:pt x="-6668" y="955040"/>
                  <a:pt x="317" y="719455"/>
                </a:cubicBezTo>
                <a:cubicBezTo>
                  <a:pt x="7302" y="483870"/>
                  <a:pt x="133667" y="134620"/>
                  <a:pt x="170497" y="0"/>
                </a:cubicBezTo>
              </a:path>
            </a:pathLst>
          </a:custGeom>
          <a:noFill/>
          <a:ln w="12700" cmpd="sng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7" name="任意多边形 96"/>
          <p:cNvSpPr/>
          <p:nvPr/>
        </p:nvSpPr>
        <p:spPr>
          <a:xfrm>
            <a:off x="6128385" y="4330065"/>
            <a:ext cx="633095" cy="1834515"/>
          </a:xfrm>
          <a:custGeom>
            <a:avLst/>
            <a:gdLst>
              <a:gd name="connisteX0" fmla="*/ 633158 w 633158"/>
              <a:gd name="connsiteY0" fmla="*/ 1834515 h 1834515"/>
              <a:gd name="connisteX1" fmla="*/ 23558 w 633158"/>
              <a:gd name="connsiteY1" fmla="*/ 792480 h 1834515"/>
              <a:gd name="connisteX2" fmla="*/ 175958 w 633158"/>
              <a:gd name="connsiteY2" fmla="*/ 0 h 183451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</a:cxnLst>
            <a:rect l="l" t="t" r="r" b="b"/>
            <a:pathLst>
              <a:path w="633158" h="1834515">
                <a:moveTo>
                  <a:pt x="633158" y="1834515"/>
                </a:moveTo>
                <a:cubicBezTo>
                  <a:pt x="508063" y="1642110"/>
                  <a:pt x="114998" y="1159510"/>
                  <a:pt x="23558" y="792480"/>
                </a:cubicBezTo>
                <a:cubicBezTo>
                  <a:pt x="-67882" y="425450"/>
                  <a:pt x="133413" y="137795"/>
                  <a:pt x="175958" y="0"/>
                </a:cubicBezTo>
              </a:path>
            </a:pathLst>
          </a:custGeom>
          <a:noFill/>
          <a:ln w="12700" cmpd="sng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8" name="直接箭头连接符 97"/>
          <p:cNvCxnSpPr/>
          <p:nvPr/>
        </p:nvCxnSpPr>
        <p:spPr>
          <a:xfrm>
            <a:off x="3576955" y="4855210"/>
            <a:ext cx="1530350" cy="0"/>
          </a:xfrm>
          <a:prstGeom prst="straightConnector1">
            <a:avLst/>
          </a:prstGeom>
          <a:ln w="28575" cmpd="sng">
            <a:solidFill>
              <a:srgbClr val="D8090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560195" y="6269990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插入前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28385" y="6269990"/>
            <a:ext cx="18218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插入后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1412240" y="50551"/>
            <a:ext cx="6799106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）中序线索二叉树的插入、删除运算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 bldLvl="0" animBg="1"/>
      <p:bldP spid="24" grpId="0" bldLvl="0" animBg="1"/>
      <p:bldP spid="25" grpId="0" bldLvl="0" animBg="1"/>
      <p:bldP spid="27" grpId="0" bldLvl="0" animBg="1"/>
      <p:bldP spid="29" grpId="0" bldLvl="0" animBg="1"/>
      <p:bldP spid="31" grpId="0" bldLvl="0" animBg="1"/>
      <p:bldP spid="39" grpId="0"/>
      <p:bldP spid="41" grpId="0" bldLvl="0" animBg="1"/>
      <p:bldP spid="44" grpId="0" bldLvl="0" animBg="1"/>
      <p:bldP spid="56" grpId="0" bldLvl="0" animBg="1"/>
      <p:bldP spid="70" grpId="0"/>
      <p:bldP spid="95" grpId="0" bldLvl="0" animBg="1"/>
      <p:bldP spid="96" grpId="0" bldLvl="0" animBg="1"/>
      <p:bldP spid="97" grpId="0" bldLvl="0" animBg="1"/>
      <p:bldP spid="97" grpId="1" bldLvl="0" animBg="1"/>
      <p:bldP spid="5" grpId="0"/>
      <p:bldP spid="6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705056" y="73040"/>
            <a:ext cx="8609983" cy="6588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中序线索二叉树中插入某结点的右结点过程的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语言算法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ts val="1720"/>
              </a:lnSpc>
            </a:pP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InsNode(BiTNode * p , BiTNode * r)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if(p-&gt;Rtag==1）/*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p无右孩子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r-&gt;RChild=p-&gt;RChild；/*p的后继变为r的后继*/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r-&gt;Rtag=1;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p-&gt;RChild=r; /*r成为p的右孩子*/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r-&gt;LChild=p; /*p变为r的前驱*/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r-&gt;Ltag=1;     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p-&gt;Rtag=0； /*p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有右子树了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else /*p有右孩子*/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{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s=p-&gt;RChild;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while(s-&gt;Ltag==0)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s=s-&gt;LChild;     /*查找p结点的右子树的“最左下端“结点*/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r-&gt;RChild=p-&gt;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   /*</a:t>
            </a:r>
            <a:r>
              <a:rPr lang="en-US" altLang="zh-CN" sz="16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p的右孩子变为r的右孩子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r-&gt;Rtag=0;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r-&gt;LChild=p; /*p变为r的前驱*/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r-&gt;Ltag=1;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p-&gt;RChild=r; /*r变为p的右孩子*/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s-&gt;LChild=r; /*r变为p原来右子树的“最左下端〞结点的前驱*/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/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10515" y="917575"/>
            <a:ext cx="8204835" cy="10147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删除结点运算：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与插</a:t>
            </a:r>
            <a:r>
              <a:rPr 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入</a:t>
            </a:r>
            <a:r>
              <a:rPr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操作一样，在线索二叉树中删除一个结点也会破坏原来的线索，所以需要在删除的过程中保持二叉树的线索化。</a:t>
            </a:r>
            <a:endParaRPr sz="20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10515" y="1932305"/>
            <a:ext cx="8204835" cy="645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24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在中序线索二叉树中删除结点r的过程为：</a:t>
            </a:r>
            <a:endParaRPr sz="2400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728345" y="2668905"/>
            <a:ext cx="3101340" cy="3969385"/>
            <a:chOff x="1147" y="4203"/>
            <a:chExt cx="4884" cy="6251"/>
          </a:xfrm>
        </p:grpSpPr>
        <p:sp>
          <p:nvSpPr>
            <p:cNvPr id="23" name="椭圆 22"/>
            <p:cNvSpPr/>
            <p:nvPr/>
          </p:nvSpPr>
          <p:spPr>
            <a:xfrm>
              <a:off x="2942" y="4203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916" y="5042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1147" y="601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766" y="601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1916" y="7064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4475" y="8153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2" name="直接连接符 31"/>
            <p:cNvCxnSpPr>
              <a:stCxn id="23" idx="3"/>
              <a:endCxn id="24" idx="7"/>
            </p:cNvCxnSpPr>
            <p:nvPr/>
          </p:nvCxnSpPr>
          <p:spPr>
            <a:xfrm flipH="1">
              <a:off x="2468" y="4755"/>
              <a:ext cx="569" cy="3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/>
            <p:cNvCxnSpPr>
              <a:stCxn id="24" idx="3"/>
              <a:endCxn id="25" idx="0"/>
            </p:cNvCxnSpPr>
            <p:nvPr/>
          </p:nvCxnSpPr>
          <p:spPr>
            <a:xfrm flipH="1">
              <a:off x="1471" y="5594"/>
              <a:ext cx="540" cy="4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>
              <a:stCxn id="27" idx="3"/>
              <a:endCxn id="29" idx="0"/>
            </p:cNvCxnSpPr>
            <p:nvPr/>
          </p:nvCxnSpPr>
          <p:spPr>
            <a:xfrm flipH="1">
              <a:off x="2240" y="6569"/>
              <a:ext cx="621" cy="49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27" idx="0"/>
              <a:endCxn id="24" idx="5"/>
            </p:cNvCxnSpPr>
            <p:nvPr/>
          </p:nvCxnSpPr>
          <p:spPr>
            <a:xfrm flipH="1" flipV="1">
              <a:off x="2468" y="5594"/>
              <a:ext cx="622" cy="4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/>
            <p:nvPr/>
          </p:nvCxnSpPr>
          <p:spPr>
            <a:xfrm flipH="1">
              <a:off x="3447" y="5857"/>
              <a:ext cx="738" cy="28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文本框 38"/>
            <p:cNvSpPr txBox="1"/>
            <p:nvPr/>
          </p:nvSpPr>
          <p:spPr>
            <a:xfrm>
              <a:off x="4185" y="5474"/>
              <a:ext cx="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40" name="直接连接符 39"/>
            <p:cNvCxnSpPr>
              <a:stCxn id="56" idx="0"/>
              <a:endCxn id="27" idx="5"/>
            </p:cNvCxnSpPr>
            <p:nvPr/>
          </p:nvCxnSpPr>
          <p:spPr>
            <a:xfrm flipH="1" flipV="1">
              <a:off x="3318" y="6569"/>
              <a:ext cx="595" cy="49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3732" y="9184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5385" y="9184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>
              <a:stCxn id="31" idx="3"/>
              <a:endCxn id="41" idx="0"/>
            </p:cNvCxnSpPr>
            <p:nvPr/>
          </p:nvCxnSpPr>
          <p:spPr>
            <a:xfrm flipH="1">
              <a:off x="4056" y="8705"/>
              <a:ext cx="514" cy="47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4" idx="0"/>
              <a:endCxn id="31" idx="5"/>
            </p:cNvCxnSpPr>
            <p:nvPr/>
          </p:nvCxnSpPr>
          <p:spPr>
            <a:xfrm flipH="1" flipV="1">
              <a:off x="5027" y="8705"/>
              <a:ext cx="682" cy="479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椭圆 55"/>
            <p:cNvSpPr/>
            <p:nvPr/>
          </p:nvSpPr>
          <p:spPr>
            <a:xfrm>
              <a:off x="3589" y="7064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1" name="直接箭头连接符 60"/>
            <p:cNvCxnSpPr>
              <a:stCxn id="70" idx="1"/>
            </p:cNvCxnSpPr>
            <p:nvPr/>
          </p:nvCxnSpPr>
          <p:spPr>
            <a:xfrm flipH="1">
              <a:off x="4263" y="6816"/>
              <a:ext cx="660" cy="31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/>
            <p:cNvSpPr txBox="1"/>
            <p:nvPr/>
          </p:nvSpPr>
          <p:spPr>
            <a:xfrm>
              <a:off x="4923" y="6526"/>
              <a:ext cx="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rPr>
                <a:t>r</a:t>
              </a:r>
              <a:endParaRPr lang="en-US" altLang="zh-CN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2" name="直接连接符 71"/>
            <p:cNvCxnSpPr>
              <a:stCxn id="31" idx="0"/>
              <a:endCxn id="56" idx="5"/>
            </p:cNvCxnSpPr>
            <p:nvPr/>
          </p:nvCxnSpPr>
          <p:spPr>
            <a:xfrm flipH="1" flipV="1">
              <a:off x="4141" y="7616"/>
              <a:ext cx="658" cy="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任意多边形 94"/>
            <p:cNvSpPr/>
            <p:nvPr/>
          </p:nvSpPr>
          <p:spPr>
            <a:xfrm>
              <a:off x="2992" y="6650"/>
              <a:ext cx="580" cy="758"/>
            </a:xfrm>
            <a:custGeom>
              <a:avLst/>
              <a:gdLst>
                <a:gd name="connisteX0" fmla="*/ 368461 w 368461"/>
                <a:gd name="connsiteY0" fmla="*/ 481330 h 481330"/>
                <a:gd name="connisteX1" fmla="*/ 33181 w 368461"/>
                <a:gd name="connsiteY1" fmla="*/ 335280 h 481330"/>
                <a:gd name="connisteX2" fmla="*/ 27466 w 368461"/>
                <a:gd name="connsiteY2" fmla="*/ 0 h 48133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368461" h="481330">
                  <a:moveTo>
                    <a:pt x="368461" y="481330"/>
                  </a:moveTo>
                  <a:cubicBezTo>
                    <a:pt x="301786" y="459105"/>
                    <a:pt x="101126" y="431800"/>
                    <a:pt x="33181" y="335280"/>
                  </a:cubicBezTo>
                  <a:cubicBezTo>
                    <a:pt x="-34764" y="238760"/>
                    <a:pt x="21751" y="64135"/>
                    <a:pt x="27466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任意多边形 95"/>
            <p:cNvSpPr/>
            <p:nvPr/>
          </p:nvSpPr>
          <p:spPr>
            <a:xfrm>
              <a:off x="3515" y="7677"/>
              <a:ext cx="268" cy="1853"/>
            </a:xfrm>
            <a:custGeom>
              <a:avLst/>
              <a:gdLst>
                <a:gd name="connisteX0" fmla="*/ 134301 w 170496"/>
                <a:gd name="connsiteY0" fmla="*/ 1176655 h 1176655"/>
                <a:gd name="connisteX1" fmla="*/ 316 w 170496"/>
                <a:gd name="connsiteY1" fmla="*/ 719455 h 1176655"/>
                <a:gd name="connisteX2" fmla="*/ 170496 w 170496"/>
                <a:gd name="connsiteY2" fmla="*/ 0 h 117665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70497" h="1176655">
                  <a:moveTo>
                    <a:pt x="134302" y="1176655"/>
                  </a:moveTo>
                  <a:cubicBezTo>
                    <a:pt x="103822" y="1099820"/>
                    <a:pt x="-6668" y="955040"/>
                    <a:pt x="317" y="719455"/>
                  </a:cubicBezTo>
                  <a:cubicBezTo>
                    <a:pt x="7302" y="483870"/>
                    <a:pt x="133667" y="134620"/>
                    <a:pt x="170497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2457" y="9874"/>
              <a:ext cx="28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删除前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5064125" y="2668905"/>
            <a:ext cx="3206750" cy="3969385"/>
            <a:chOff x="7975" y="4203"/>
            <a:chExt cx="5050" cy="6251"/>
          </a:xfrm>
        </p:grpSpPr>
        <p:grpSp>
          <p:nvGrpSpPr>
            <p:cNvPr id="8" name="组合 7"/>
            <p:cNvGrpSpPr/>
            <p:nvPr/>
          </p:nvGrpSpPr>
          <p:grpSpPr>
            <a:xfrm>
              <a:off x="7975" y="4203"/>
              <a:ext cx="5051" cy="4596"/>
              <a:chOff x="975" y="5277"/>
              <a:chExt cx="5051" cy="4596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770" y="5277"/>
                <a:ext cx="647" cy="64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1744" y="6116"/>
                <a:ext cx="647" cy="64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975" y="7091"/>
                <a:ext cx="647" cy="64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594" y="7091"/>
                <a:ext cx="647" cy="64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椭圆 76"/>
              <p:cNvSpPr/>
              <p:nvPr/>
            </p:nvSpPr>
            <p:spPr>
              <a:xfrm>
                <a:off x="1744" y="8138"/>
                <a:ext cx="647" cy="64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椭圆 77"/>
              <p:cNvSpPr/>
              <p:nvPr/>
            </p:nvSpPr>
            <p:spPr>
              <a:xfrm>
                <a:off x="3751" y="8138"/>
                <a:ext cx="647" cy="64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9" name="直接连接符 78"/>
              <p:cNvCxnSpPr>
                <a:stCxn id="73" idx="3"/>
                <a:endCxn id="74" idx="7"/>
              </p:cNvCxnSpPr>
              <p:nvPr/>
            </p:nvCxnSpPr>
            <p:spPr>
              <a:xfrm flipH="1">
                <a:off x="2296" y="5829"/>
                <a:ext cx="569" cy="382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>
                <a:stCxn id="74" idx="3"/>
                <a:endCxn id="75" idx="0"/>
              </p:cNvCxnSpPr>
              <p:nvPr/>
            </p:nvCxnSpPr>
            <p:spPr>
              <a:xfrm flipH="1">
                <a:off x="1299" y="6668"/>
                <a:ext cx="540" cy="423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>
                <a:stCxn id="76" idx="3"/>
                <a:endCxn id="77" idx="0"/>
              </p:cNvCxnSpPr>
              <p:nvPr/>
            </p:nvCxnSpPr>
            <p:spPr>
              <a:xfrm flipH="1">
                <a:off x="2068" y="7643"/>
                <a:ext cx="621" cy="495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>
                <a:stCxn id="76" idx="0"/>
                <a:endCxn id="74" idx="5"/>
              </p:cNvCxnSpPr>
              <p:nvPr/>
            </p:nvCxnSpPr>
            <p:spPr>
              <a:xfrm flipH="1" flipV="1">
                <a:off x="2296" y="6668"/>
                <a:ext cx="622" cy="423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箭头连接符 82"/>
              <p:cNvCxnSpPr/>
              <p:nvPr/>
            </p:nvCxnSpPr>
            <p:spPr>
              <a:xfrm flipH="1">
                <a:off x="3276" y="6931"/>
                <a:ext cx="737" cy="313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文本框 83"/>
              <p:cNvSpPr txBox="1"/>
              <p:nvPr/>
            </p:nvSpPr>
            <p:spPr>
              <a:xfrm>
                <a:off x="4013" y="6548"/>
                <a:ext cx="49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</a:t>
                </a:r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2914" y="9227"/>
                <a:ext cx="647" cy="64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椭圆 86"/>
              <p:cNvSpPr/>
              <p:nvPr/>
            </p:nvSpPr>
            <p:spPr>
              <a:xfrm>
                <a:off x="4679" y="9227"/>
                <a:ext cx="647" cy="64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8" name="直接连接符 87"/>
              <p:cNvCxnSpPr>
                <a:stCxn id="78" idx="3"/>
                <a:endCxn id="86" idx="0"/>
              </p:cNvCxnSpPr>
              <p:nvPr/>
            </p:nvCxnSpPr>
            <p:spPr>
              <a:xfrm flipH="1">
                <a:off x="3238" y="8690"/>
                <a:ext cx="608" cy="5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>
                <a:stCxn id="87" idx="0"/>
                <a:endCxn id="78" idx="5"/>
              </p:cNvCxnSpPr>
              <p:nvPr/>
            </p:nvCxnSpPr>
            <p:spPr>
              <a:xfrm flipH="1" flipV="1">
                <a:off x="4303" y="8690"/>
                <a:ext cx="700" cy="537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椭圆 89"/>
              <p:cNvSpPr/>
              <p:nvPr/>
            </p:nvSpPr>
            <p:spPr>
              <a:xfrm>
                <a:off x="4233" y="7354"/>
                <a:ext cx="647" cy="647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91" name="直接箭头连接符 90"/>
              <p:cNvCxnSpPr/>
              <p:nvPr/>
            </p:nvCxnSpPr>
            <p:spPr>
              <a:xfrm flipH="1">
                <a:off x="4889" y="7106"/>
                <a:ext cx="678" cy="292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文本框 91"/>
              <p:cNvSpPr txBox="1"/>
              <p:nvPr/>
            </p:nvSpPr>
            <p:spPr>
              <a:xfrm>
                <a:off x="5528" y="6169"/>
                <a:ext cx="499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r</a:t>
                </a:r>
                <a:endParaRPr lang="en-US" altLang="zh-CN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cxnSp>
            <p:nvCxnSpPr>
              <p:cNvPr id="93" name="直接连接符 92"/>
              <p:cNvCxnSpPr>
                <a:stCxn id="78" idx="1"/>
                <a:endCxn id="76" idx="5"/>
              </p:cNvCxnSpPr>
              <p:nvPr/>
            </p:nvCxnSpPr>
            <p:spPr>
              <a:xfrm flipH="1" flipV="1">
                <a:off x="3146" y="7643"/>
                <a:ext cx="700" cy="590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任意多边形 93"/>
              <p:cNvSpPr/>
              <p:nvPr/>
            </p:nvSpPr>
            <p:spPr>
              <a:xfrm>
                <a:off x="2508" y="7714"/>
                <a:ext cx="394" cy="1815"/>
              </a:xfrm>
              <a:custGeom>
                <a:avLst/>
                <a:gdLst>
                  <a:gd name="connisteX0" fmla="*/ 250246 w 250246"/>
                  <a:gd name="connsiteY0" fmla="*/ 1152525 h 1152525"/>
                  <a:gd name="connisteX1" fmla="*/ 56 w 250246"/>
                  <a:gd name="connsiteY1" fmla="*/ 975360 h 1152525"/>
                  <a:gd name="connisteX2" fmla="*/ 231831 w 250246"/>
                  <a:gd name="connsiteY2" fmla="*/ 0 h 1152525"/>
                  <a:gd name="connisteX3" fmla="*/ 231831 w 250246"/>
                  <a:gd name="connsiteY3" fmla="*/ 6350 h 1152525"/>
                </a:gdLst>
                <a:ahLst/>
                <a:cxnLst>
                  <a:cxn ang="0">
                    <a:pos x="connisteX0" y="connsiteY0"/>
                  </a:cxn>
                  <a:cxn ang="0">
                    <a:pos x="connisteX1" y="connsiteY1"/>
                  </a:cxn>
                  <a:cxn ang="0">
                    <a:pos x="connisteX2" y="connsiteY2"/>
                  </a:cxn>
                  <a:cxn ang="0">
                    <a:pos x="connisteX3" y="connsiteY3"/>
                  </a:cxn>
                </a:cxnLst>
                <a:rect l="l" t="t" r="r" b="b"/>
                <a:pathLst>
                  <a:path w="250247" h="1152525">
                    <a:moveTo>
                      <a:pt x="250247" y="1152525"/>
                    </a:moveTo>
                    <a:cubicBezTo>
                      <a:pt x="195637" y="1136650"/>
                      <a:pt x="3867" y="1205865"/>
                      <a:pt x="57" y="975360"/>
                    </a:cubicBezTo>
                    <a:cubicBezTo>
                      <a:pt x="-3753" y="744855"/>
                      <a:pt x="185477" y="193675"/>
                      <a:pt x="231832" y="0"/>
                    </a:cubicBez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2" name="文本框 11"/>
            <p:cNvSpPr txBox="1"/>
            <p:nvPr/>
          </p:nvSpPr>
          <p:spPr>
            <a:xfrm>
              <a:off x="9651" y="9874"/>
              <a:ext cx="28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rPr>
                <a:t>删除后</a:t>
              </a:r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98" name="直接箭头连接符 97"/>
          <p:cNvCxnSpPr/>
          <p:nvPr/>
        </p:nvCxnSpPr>
        <p:spPr>
          <a:xfrm>
            <a:off x="3469005" y="4358640"/>
            <a:ext cx="1530350" cy="0"/>
          </a:xfrm>
          <a:prstGeom prst="straightConnector1">
            <a:avLst/>
          </a:prstGeom>
          <a:ln w="28575" cmpd="sng">
            <a:solidFill>
              <a:srgbClr val="D8090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1412240" y="50551"/>
            <a:ext cx="6799106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）中序线索二叉树的插入、删除运算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C87717-A16C-46C8-8501-38B3BAF8FB93}" type="slidenum">
              <a:rPr lang="zh-CN" altLang="en-US" smtClean="0"/>
            </a:fld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577215" y="93664"/>
            <a:ext cx="7673975" cy="1884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删除某一结点的右子树结点是比较复杂的 需要考虑：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删除的结点只有右子树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删除的结点只有左子树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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删除的结点同时有左子树和右子树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0" name="组合 59"/>
          <p:cNvGrpSpPr/>
          <p:nvPr/>
        </p:nvGrpSpPr>
        <p:grpSpPr>
          <a:xfrm>
            <a:off x="654685" y="3085465"/>
            <a:ext cx="2762885" cy="2919095"/>
            <a:chOff x="975" y="5277"/>
            <a:chExt cx="4351" cy="4597"/>
          </a:xfrm>
        </p:grpSpPr>
        <p:sp>
          <p:nvSpPr>
            <p:cNvPr id="63" name="椭圆 62"/>
            <p:cNvSpPr/>
            <p:nvPr/>
          </p:nvSpPr>
          <p:spPr>
            <a:xfrm>
              <a:off x="2770" y="527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/>
            <p:cNvSpPr/>
            <p:nvPr/>
          </p:nvSpPr>
          <p:spPr>
            <a:xfrm>
              <a:off x="1744" y="6116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/>
            <p:cNvSpPr/>
            <p:nvPr/>
          </p:nvSpPr>
          <p:spPr>
            <a:xfrm>
              <a:off x="975" y="7091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2594" y="7091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/>
            <p:cNvSpPr/>
            <p:nvPr/>
          </p:nvSpPr>
          <p:spPr>
            <a:xfrm>
              <a:off x="1744" y="8138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/>
            <p:cNvSpPr/>
            <p:nvPr/>
          </p:nvSpPr>
          <p:spPr>
            <a:xfrm>
              <a:off x="3751" y="8138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9" name="直接连接符 68"/>
            <p:cNvCxnSpPr>
              <a:stCxn id="63" idx="3"/>
              <a:endCxn id="64" idx="7"/>
            </p:cNvCxnSpPr>
            <p:nvPr/>
          </p:nvCxnSpPr>
          <p:spPr>
            <a:xfrm flipH="1">
              <a:off x="2296" y="5829"/>
              <a:ext cx="569" cy="3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70"/>
            <p:cNvCxnSpPr>
              <a:stCxn id="64" idx="3"/>
              <a:endCxn id="65" idx="0"/>
            </p:cNvCxnSpPr>
            <p:nvPr/>
          </p:nvCxnSpPr>
          <p:spPr>
            <a:xfrm flipH="1">
              <a:off x="1299" y="6668"/>
              <a:ext cx="540" cy="4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连接符 84"/>
            <p:cNvCxnSpPr>
              <a:stCxn id="66" idx="3"/>
              <a:endCxn id="67" idx="0"/>
            </p:cNvCxnSpPr>
            <p:nvPr/>
          </p:nvCxnSpPr>
          <p:spPr>
            <a:xfrm flipH="1">
              <a:off x="2068" y="7643"/>
              <a:ext cx="621" cy="49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>
              <a:stCxn id="66" idx="0"/>
              <a:endCxn id="64" idx="5"/>
            </p:cNvCxnSpPr>
            <p:nvPr/>
          </p:nvCxnSpPr>
          <p:spPr>
            <a:xfrm flipH="1" flipV="1">
              <a:off x="2296" y="6668"/>
              <a:ext cx="622" cy="4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H="1">
              <a:off x="3276" y="6931"/>
              <a:ext cx="737" cy="31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4013" y="6548"/>
              <a:ext cx="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1" name="椭圆 100"/>
            <p:cNvSpPr/>
            <p:nvPr/>
          </p:nvSpPr>
          <p:spPr>
            <a:xfrm>
              <a:off x="2914" y="922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/>
            <p:cNvSpPr/>
            <p:nvPr/>
          </p:nvSpPr>
          <p:spPr>
            <a:xfrm>
              <a:off x="4679" y="922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/>
            <p:cNvCxnSpPr>
              <a:stCxn id="68" idx="3"/>
              <a:endCxn id="101" idx="0"/>
            </p:cNvCxnSpPr>
            <p:nvPr/>
          </p:nvCxnSpPr>
          <p:spPr>
            <a:xfrm flipH="1">
              <a:off x="3238" y="8690"/>
              <a:ext cx="608" cy="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>
              <a:stCxn id="102" idx="0"/>
              <a:endCxn id="68" idx="5"/>
            </p:cNvCxnSpPr>
            <p:nvPr/>
          </p:nvCxnSpPr>
          <p:spPr>
            <a:xfrm flipH="1" flipV="1">
              <a:off x="4303" y="8690"/>
              <a:ext cx="700" cy="537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接箭头连接符 105"/>
            <p:cNvCxnSpPr/>
            <p:nvPr/>
          </p:nvCxnSpPr>
          <p:spPr>
            <a:xfrm flipH="1">
              <a:off x="4412" y="8043"/>
              <a:ext cx="678" cy="29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>
              <a:stCxn id="68" idx="1"/>
              <a:endCxn id="66" idx="5"/>
            </p:cNvCxnSpPr>
            <p:nvPr/>
          </p:nvCxnSpPr>
          <p:spPr>
            <a:xfrm flipH="1" flipV="1">
              <a:off x="3146" y="7643"/>
              <a:ext cx="700" cy="590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任意多边形 93"/>
            <p:cNvSpPr/>
            <p:nvPr/>
          </p:nvSpPr>
          <p:spPr>
            <a:xfrm>
              <a:off x="2508" y="7714"/>
              <a:ext cx="394" cy="1815"/>
            </a:xfrm>
            <a:custGeom>
              <a:avLst/>
              <a:gdLst>
                <a:gd name="connisteX0" fmla="*/ 250246 w 250246"/>
                <a:gd name="connsiteY0" fmla="*/ 1152525 h 1152525"/>
                <a:gd name="connisteX1" fmla="*/ 56 w 250246"/>
                <a:gd name="connsiteY1" fmla="*/ 975360 h 1152525"/>
                <a:gd name="connisteX2" fmla="*/ 231831 w 250246"/>
                <a:gd name="connsiteY2" fmla="*/ 0 h 1152525"/>
                <a:gd name="connisteX3" fmla="*/ 231831 w 250246"/>
                <a:gd name="connsiteY3" fmla="*/ 6350 h 115252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</a:cxnLst>
              <a:rect l="l" t="t" r="r" b="b"/>
              <a:pathLst>
                <a:path w="250247" h="1152525">
                  <a:moveTo>
                    <a:pt x="250247" y="1152525"/>
                  </a:moveTo>
                  <a:cubicBezTo>
                    <a:pt x="195637" y="1136650"/>
                    <a:pt x="3867" y="1205865"/>
                    <a:pt x="57" y="975360"/>
                  </a:cubicBezTo>
                  <a:cubicBezTo>
                    <a:pt x="-3753" y="744855"/>
                    <a:pt x="185477" y="193675"/>
                    <a:pt x="231832" y="0"/>
                  </a:cubicBezTo>
                </a:path>
              </a:pathLst>
            </a:custGeom>
            <a:noFill/>
            <a:ln w="12700" cmpd="sng">
              <a:solidFill>
                <a:schemeClr val="tx1"/>
              </a:solidFill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" name="文本框 109"/>
          <p:cNvSpPr txBox="1"/>
          <p:nvPr/>
        </p:nvSpPr>
        <p:spPr>
          <a:xfrm>
            <a:off x="681196" y="2077116"/>
            <a:ext cx="7959883" cy="9612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前两种是比较好实现的，第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种情况涉及到结点删除后，选择哪一个结点取代被删除的结点问题，这需要依据具体的问题来处置。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2" name="文本框 111"/>
          <p:cNvSpPr txBox="1"/>
          <p:nvPr/>
        </p:nvSpPr>
        <p:spPr>
          <a:xfrm>
            <a:off x="1030922" y="6181090"/>
            <a:ext cx="2475230" cy="369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同时有左右子树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3" name="文本框 112"/>
          <p:cNvSpPr txBox="1"/>
          <p:nvPr/>
        </p:nvSpPr>
        <p:spPr>
          <a:xfrm>
            <a:off x="3208972" y="4607243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14" name="直接箭头连接符 113"/>
          <p:cNvCxnSpPr/>
          <p:nvPr/>
        </p:nvCxnSpPr>
        <p:spPr>
          <a:xfrm>
            <a:off x="3463925" y="4442777"/>
            <a:ext cx="1530350" cy="0"/>
          </a:xfrm>
          <a:prstGeom prst="straightConnector1">
            <a:avLst/>
          </a:prstGeom>
          <a:ln w="28575" cmpd="sng">
            <a:solidFill>
              <a:srgbClr val="D8090F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5" name="组合 114"/>
          <p:cNvGrpSpPr/>
          <p:nvPr/>
        </p:nvGrpSpPr>
        <p:grpSpPr>
          <a:xfrm>
            <a:off x="5429885" y="3237830"/>
            <a:ext cx="2881630" cy="2919095"/>
            <a:chOff x="975" y="5277"/>
            <a:chExt cx="4538" cy="4597"/>
          </a:xfrm>
        </p:grpSpPr>
        <p:sp>
          <p:nvSpPr>
            <p:cNvPr id="116" name="椭圆 115"/>
            <p:cNvSpPr/>
            <p:nvPr/>
          </p:nvSpPr>
          <p:spPr>
            <a:xfrm>
              <a:off x="2770" y="527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/>
            <p:cNvSpPr/>
            <p:nvPr/>
          </p:nvSpPr>
          <p:spPr>
            <a:xfrm>
              <a:off x="1744" y="6116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/>
            <p:cNvSpPr/>
            <p:nvPr/>
          </p:nvSpPr>
          <p:spPr>
            <a:xfrm>
              <a:off x="975" y="7091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/>
            <p:cNvSpPr/>
            <p:nvPr/>
          </p:nvSpPr>
          <p:spPr>
            <a:xfrm>
              <a:off x="2594" y="7091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/>
            <p:cNvSpPr/>
            <p:nvPr/>
          </p:nvSpPr>
          <p:spPr>
            <a:xfrm>
              <a:off x="1744" y="8138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/>
            <p:cNvSpPr/>
            <p:nvPr/>
          </p:nvSpPr>
          <p:spPr>
            <a:xfrm>
              <a:off x="4188" y="7696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2" name="直接连接符 121"/>
            <p:cNvCxnSpPr>
              <a:stCxn id="116" idx="3"/>
              <a:endCxn id="117" idx="7"/>
            </p:cNvCxnSpPr>
            <p:nvPr/>
          </p:nvCxnSpPr>
          <p:spPr>
            <a:xfrm flipH="1">
              <a:off x="2296" y="5829"/>
              <a:ext cx="569" cy="382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连接符 122"/>
            <p:cNvCxnSpPr>
              <a:stCxn id="117" idx="3"/>
              <a:endCxn id="118" idx="0"/>
            </p:cNvCxnSpPr>
            <p:nvPr/>
          </p:nvCxnSpPr>
          <p:spPr>
            <a:xfrm flipH="1">
              <a:off x="1299" y="6668"/>
              <a:ext cx="540" cy="4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123"/>
            <p:cNvCxnSpPr>
              <a:stCxn id="119" idx="3"/>
              <a:endCxn id="120" idx="0"/>
            </p:cNvCxnSpPr>
            <p:nvPr/>
          </p:nvCxnSpPr>
          <p:spPr>
            <a:xfrm flipH="1">
              <a:off x="2068" y="7643"/>
              <a:ext cx="621" cy="495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124"/>
            <p:cNvCxnSpPr>
              <a:stCxn id="119" idx="0"/>
              <a:endCxn id="117" idx="5"/>
            </p:cNvCxnSpPr>
            <p:nvPr/>
          </p:nvCxnSpPr>
          <p:spPr>
            <a:xfrm flipH="1" flipV="1">
              <a:off x="2296" y="6668"/>
              <a:ext cx="622" cy="423"/>
            </a:xfrm>
            <a:prstGeom prst="line">
              <a:avLst/>
            </a:prstGeom>
            <a:ln w="12700" cmpd="sng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接箭头连接符 125"/>
            <p:cNvCxnSpPr/>
            <p:nvPr/>
          </p:nvCxnSpPr>
          <p:spPr>
            <a:xfrm flipH="1">
              <a:off x="3276" y="6931"/>
              <a:ext cx="737" cy="313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文本框 126"/>
            <p:cNvSpPr txBox="1"/>
            <p:nvPr/>
          </p:nvSpPr>
          <p:spPr>
            <a:xfrm>
              <a:off x="4013" y="6548"/>
              <a:ext cx="49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endPara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8" name="椭圆 127"/>
            <p:cNvSpPr/>
            <p:nvPr/>
          </p:nvSpPr>
          <p:spPr>
            <a:xfrm>
              <a:off x="2914" y="922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/>
            <p:cNvSpPr/>
            <p:nvPr/>
          </p:nvSpPr>
          <p:spPr>
            <a:xfrm>
              <a:off x="4679" y="9227"/>
              <a:ext cx="647" cy="647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2" name="直接箭头连接符 131"/>
            <p:cNvCxnSpPr/>
            <p:nvPr/>
          </p:nvCxnSpPr>
          <p:spPr>
            <a:xfrm flipH="1">
              <a:off x="4835" y="7654"/>
              <a:ext cx="678" cy="292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文本框 134"/>
          <p:cNvSpPr txBox="1"/>
          <p:nvPr/>
        </p:nvSpPr>
        <p:spPr>
          <a:xfrm>
            <a:off x="8280400" y="4543707"/>
            <a:ext cx="316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6" y="150770"/>
            <a:ext cx="6374304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6.3.3 </a:t>
            </a:r>
            <a:r>
              <a:rPr lang="zh-CN" altLang="en-US" sz="3200" dirty="0">
                <a:solidFill>
                  <a:schemeClr val="bg1"/>
                </a:solidFill>
              </a:rPr>
              <a:t>基于栈的递归消除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459" y="895438"/>
            <a:ext cx="8695055" cy="2251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        在大量复杂的情况下，递归的问题无法直接转换成循环，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需要采用工作栈消除递归。</a:t>
            </a:r>
            <a:r>
              <a:rPr lang="zh-CN" altLang="en-US" sz="2400" dirty="0"/>
              <a:t>   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将递归中系统隐含的栈   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----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用户自己操纵的栈    </a:t>
            </a:r>
            <a:endParaRPr lang="en-US" altLang="zh-CN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                                                      </a:t>
            </a:r>
            <a:r>
              <a:rPr lang="zh-CN" altLang="en-US" sz="2400" b="1" u="sng" dirty="0">
                <a:sym typeface="+mn-ea"/>
              </a:rPr>
              <a:t> 工作栈提供一种控制结构</a:t>
            </a:r>
            <a:endParaRPr lang="zh-CN" altLang="en-US" sz="2400" b="1" u="sng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4580" y="3068516"/>
            <a:ext cx="7692701" cy="11438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递归进层的三件事    </a:t>
            </a:r>
            <a:r>
              <a:rPr lang="zh-CN" altLang="en-US" sz="2400" b="1" u="sng" dirty="0">
                <a:solidFill>
                  <a:srgbClr val="FF0000"/>
                </a:solidFill>
                <a:sym typeface="+mn-ea"/>
              </a:rPr>
              <a:t>递归进层时，需保留信息 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递归退层的三件事  </a:t>
            </a:r>
            <a:r>
              <a:rPr lang="zh-CN" altLang="en-US" sz="2400" dirty="0">
                <a:sym typeface="+mn-ea"/>
              </a:rPr>
              <a:t>  </a:t>
            </a:r>
            <a:r>
              <a:rPr lang="en-US" altLang="zh-CN" sz="2400" b="1" u="sng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b="1" u="sng" dirty="0">
                <a:solidFill>
                  <a:srgbClr val="FF0000"/>
                </a:solidFill>
                <a:sym typeface="+mn-ea"/>
              </a:rPr>
              <a:t>递归退层时，需恢复信息</a:t>
            </a:r>
            <a:endParaRPr lang="zh-CN" altLang="en-US" sz="2400" dirty="0"/>
          </a:p>
        </p:txBody>
      </p:sp>
      <p:sp>
        <p:nvSpPr>
          <p:cNvPr id="12" name="文本框 11"/>
          <p:cNvSpPr txBox="1"/>
          <p:nvPr/>
        </p:nvSpPr>
        <p:spPr>
          <a:xfrm>
            <a:off x="1650365" y="4405989"/>
            <a:ext cx="5690235" cy="23069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rnd">
            <a:solidFill>
              <a:srgbClr val="FF0000"/>
            </a:solidFill>
          </a:ln>
          <a:effectLst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递归进层三件事:</a:t>
            </a:r>
            <a:endParaRPr lang="zh-CN" altLang="en-US" sz="24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1 保存本层参数，返回地址;</a:t>
            </a:r>
            <a:endParaRPr lang="zh-CN" altLang="en-US" sz="24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2 传递参数，分配局部数据空间;</a:t>
            </a:r>
            <a:endParaRPr lang="zh-CN" altLang="en-US" sz="24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3 控制转移。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/>
          <p:nvPr/>
        </p:nvSpPr>
        <p:spPr>
          <a:xfrm>
            <a:off x="690563" y="3622675"/>
            <a:ext cx="8178800" cy="836613"/>
          </a:xfrm>
          <a:prstGeom prst="rect">
            <a:avLst/>
          </a:prstGeom>
        </p:spPr>
        <p:txBody>
          <a:bodyPr lIns="68580" tIns="34290" rIns="68580" bIns="34290" anchor="b">
            <a:normAutofit/>
          </a:bodyPr>
          <a:lstStyle/>
          <a:p>
            <a:pPr algn="ctr" fontAlgn="auto">
              <a:lnSpc>
                <a:spcPct val="90000"/>
              </a:lnSpc>
              <a:spcAft>
                <a:spcPts val="450"/>
              </a:spcAft>
            </a:pPr>
            <a:r>
              <a:rPr lang="zh-CN" altLang="en-US" sz="3600" b="1" noProof="1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谢谢大家！</a:t>
            </a:r>
            <a:endParaRPr lang="en-US" altLang="zh-CN" sz="3600" b="1" noProof="1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0" y="1357313"/>
            <a:ext cx="9144000" cy="69850"/>
          </a:xfrm>
          <a:prstGeom prst="roundRect">
            <a:avLst/>
          </a:prstGeom>
          <a:solidFill>
            <a:srgbClr val="4F54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1" name="减号 10"/>
          <p:cNvSpPr/>
          <p:nvPr/>
        </p:nvSpPr>
        <p:spPr>
          <a:xfrm rot="5400000">
            <a:off x="1849438" y="1338263"/>
            <a:ext cx="341312" cy="449262"/>
          </a:xfrm>
          <a:prstGeom prst="mathMinus">
            <a:avLst/>
          </a:prstGeom>
          <a:solidFill>
            <a:srgbClr val="4F54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12" name="减号 11"/>
          <p:cNvSpPr/>
          <p:nvPr/>
        </p:nvSpPr>
        <p:spPr>
          <a:xfrm rot="5400000">
            <a:off x="7387431" y="1332707"/>
            <a:ext cx="352425" cy="449262"/>
          </a:xfrm>
          <a:prstGeom prst="mathMinus">
            <a:avLst/>
          </a:prstGeom>
          <a:solidFill>
            <a:srgbClr val="4F54B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pic>
        <p:nvPicPr>
          <p:cNvPr id="208901" name="图片 15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25" y="1638300"/>
            <a:ext cx="3568700" cy="206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2" name="图片 1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674813"/>
            <a:ext cx="3621087" cy="206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8903" name="图片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725" y="55563"/>
            <a:ext cx="4741863" cy="1223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904" name="灯片编号占位符 4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8FE6614-9872-477D-A0CD-06DEF0F9A1D6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6" y="150770"/>
            <a:ext cx="6374304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6.3.3 </a:t>
            </a:r>
            <a:r>
              <a:rPr lang="zh-CN" altLang="en-US" sz="3200" dirty="0">
                <a:solidFill>
                  <a:schemeClr val="bg1"/>
                </a:solidFill>
              </a:rPr>
              <a:t>基于栈的递归消除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459" y="895438"/>
            <a:ext cx="8695055" cy="2251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        在大量复杂的情况下，递归的问题无法直接转换成循环，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需要采用工作栈消除递归。</a:t>
            </a:r>
            <a:r>
              <a:rPr lang="zh-CN" altLang="en-US" sz="2400" dirty="0"/>
              <a:t>   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将递归中系统隐含的栈   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----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用户自己操纵的栈    </a:t>
            </a:r>
            <a:endParaRPr lang="en-US" altLang="zh-CN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                                                      </a:t>
            </a:r>
            <a:r>
              <a:rPr lang="zh-CN" altLang="en-US" sz="2400" b="1" u="sng" dirty="0">
                <a:sym typeface="+mn-ea"/>
              </a:rPr>
              <a:t>  工作栈提供一种控制结构</a:t>
            </a:r>
            <a:endParaRPr lang="zh-CN" altLang="en-US" sz="2400" b="1" u="sng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4580" y="3068516"/>
            <a:ext cx="7692701" cy="11438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递归进层的三件事    </a:t>
            </a:r>
            <a:r>
              <a:rPr lang="zh-CN" altLang="en-US" sz="2400" b="1" u="sng" dirty="0">
                <a:solidFill>
                  <a:srgbClr val="FF0000"/>
                </a:solidFill>
                <a:sym typeface="+mn-ea"/>
              </a:rPr>
              <a:t>递归进层时，需保留信息 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递归退层的三件事  </a:t>
            </a:r>
            <a:r>
              <a:rPr lang="zh-CN" altLang="en-US" sz="2400" dirty="0">
                <a:sym typeface="+mn-ea"/>
              </a:rPr>
              <a:t>  </a:t>
            </a:r>
            <a:r>
              <a:rPr lang="en-US" altLang="zh-CN" sz="2400" b="1" u="sng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b="1" u="sng" dirty="0">
                <a:solidFill>
                  <a:srgbClr val="FF0000"/>
                </a:solidFill>
                <a:sym typeface="+mn-ea"/>
              </a:rPr>
              <a:t>递归退层时，需恢复信息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021663" y="4357080"/>
            <a:ext cx="2880963" cy="230695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 cap="rnd">
            <a:solidFill>
              <a:srgbClr val="FF0000"/>
            </a:solidFill>
          </a:ln>
          <a:effectLst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递归退层三件事:</a:t>
            </a:r>
            <a:endParaRPr lang="zh-CN" altLang="en-US" sz="2400" b="1" dirty="0">
              <a:solidFill>
                <a:schemeClr val="accent1"/>
              </a:solidFill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1 恢复上层；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2 传递结果；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3 控制断点执行。</a:t>
            </a:r>
            <a:endParaRPr lang="en-US" altLang="zh-CN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8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 flipV="1">
            <a:off x="0" y="0"/>
            <a:ext cx="9144000" cy="886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91" y="0"/>
            <a:ext cx="900644" cy="895438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126426" y="150770"/>
            <a:ext cx="6374304" cy="5835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dirty="0">
                <a:solidFill>
                  <a:schemeClr val="bg1"/>
                </a:solidFill>
              </a:rPr>
              <a:t>6.3.3 </a:t>
            </a:r>
            <a:r>
              <a:rPr lang="zh-CN" altLang="en-US" sz="3200" dirty="0">
                <a:solidFill>
                  <a:schemeClr val="bg1"/>
                </a:solidFill>
              </a:rPr>
              <a:t>基于栈的递归消除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75459" y="895438"/>
            <a:ext cx="8695055" cy="2251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        在大量复杂的情况下，递归的问题无法直接转换成循环，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需要采用工作栈消除递归。</a:t>
            </a:r>
            <a:r>
              <a:rPr lang="zh-CN" altLang="en-US" sz="2400" dirty="0"/>
              <a:t>   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将递归中系统隐含的栈    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----</a:t>
            </a:r>
            <a:r>
              <a:rPr lang="en-US" altLang="zh-CN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Wingdings" panose="05000000000000000000" pitchFamily="2" charset="2"/>
              </a:rPr>
              <a:t>  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用户自己操纵的栈    </a:t>
            </a:r>
            <a:endParaRPr lang="en-US" altLang="zh-CN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ym typeface="+mn-ea"/>
              </a:rPr>
              <a:t>                                                      </a:t>
            </a:r>
            <a:r>
              <a:rPr lang="zh-CN" altLang="en-US" sz="2400" b="1" u="sng" dirty="0">
                <a:sym typeface="+mn-ea"/>
              </a:rPr>
              <a:t>  工作栈提供一种控制结构</a:t>
            </a:r>
            <a:endParaRPr lang="zh-CN" altLang="en-US" sz="2400" b="1" u="sng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64580" y="3068516"/>
            <a:ext cx="7692701" cy="114383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dirty="0">
                <a:sym typeface="+mn-ea"/>
              </a:rPr>
              <a:t> </a:t>
            </a: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递归进层的三件事    </a:t>
            </a:r>
            <a:r>
              <a:rPr lang="zh-CN" altLang="en-US" sz="2400" b="1" u="sng" dirty="0">
                <a:solidFill>
                  <a:srgbClr val="FF0000"/>
                </a:solidFill>
                <a:sym typeface="+mn-ea"/>
              </a:rPr>
              <a:t>递归进层时，需保留信息 </a:t>
            </a:r>
            <a:endParaRPr lang="zh-CN" altLang="en-US" sz="24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        递归退层的三件事  </a:t>
            </a:r>
            <a:r>
              <a:rPr lang="zh-CN" altLang="en-US" sz="2400" dirty="0">
                <a:sym typeface="+mn-ea"/>
              </a:rPr>
              <a:t>  </a:t>
            </a:r>
            <a:r>
              <a:rPr lang="en-US" altLang="zh-CN" sz="2400" b="1" u="sng" dirty="0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 sz="2400" b="1" u="sng" dirty="0">
                <a:solidFill>
                  <a:srgbClr val="FF0000"/>
                </a:solidFill>
                <a:sym typeface="+mn-ea"/>
              </a:rPr>
              <a:t>递归退层时，需恢复信息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868455" y="4849522"/>
            <a:ext cx="5192395" cy="645160"/>
          </a:xfrm>
          <a:prstGeom prst="rect">
            <a:avLst/>
          </a:prstGeom>
          <a:solidFill>
            <a:schemeClr val="bg1"/>
          </a:solidFill>
          <a:ln w="19050" cap="rnd">
            <a:solidFill>
              <a:srgbClr val="C00000"/>
            </a:solidFill>
          </a:ln>
          <a:effectLst/>
        </p:spPr>
        <p:txBody>
          <a:bodyPr wrap="square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/>
                </a:solidFill>
                <a:sym typeface="+mn-ea"/>
              </a:rPr>
              <a:t>1)   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中序遍历二叉树的非递归算法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868455" y="5516286"/>
            <a:ext cx="517525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lvl="1"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2）后序遍历的二叉树的非递归算法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12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 txBox="1"/>
          <p:nvPr/>
        </p:nvSpPr>
        <p:spPr>
          <a:xfrm>
            <a:off x="8165068" y="6356350"/>
            <a:ext cx="1035844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BB141CC-C80B-45F3-B46F-595C30957939}" type="slidenum">
              <a:rPr lang="zh-CN" altLang="en-US" smtClean="0">
                <a:latin typeface="Calibri" panose="020F0502020204030204" charset="0"/>
              </a:rPr>
            </a:fld>
            <a:endParaRPr lang="zh-CN" altLang="en-US" dirty="0">
              <a:latin typeface="Calibri" panose="020F0502020204030204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75985" y="1465708"/>
            <a:ext cx="3968010" cy="34778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算法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6.2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InOrder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BiTree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root)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if(root!=NULL)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{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InOrder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(root-&gt;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LChild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Visit(root-&gt;data);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InOrder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(root-&gt;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RChild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0005" y="827236"/>
            <a:ext cx="4060190" cy="40897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中序遍历的递归过程：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若二叉树为空，则为空操作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否则依次执行如下操作：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）按中序遍历左子树；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）访问根节点；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）按中序遍历右子树；</a:t>
            </a: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10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11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12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13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14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15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16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17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18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19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2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20.xml><?xml version="1.0" encoding="utf-8"?>
<p:tagLst xmlns:p="http://schemas.openxmlformats.org/presentationml/2006/main">
  <p:tag name="KSO_WPP_MARK_KEY" val="5685f54c-8407-4c00-ac6c-3a946acfa36e"/>
  <p:tag name="COMMONDATA" val="eyJoZGlkIjoiYTc2ZGZiNzZiNDVlOGViOWVmM2JhOTY0NGJkNjUyYzgifQ=="/>
</p:tagLst>
</file>

<file path=ppt/tags/tag3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4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5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6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7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8.xml><?xml version="1.0" encoding="utf-8"?>
<p:tagLst xmlns:p="http://schemas.openxmlformats.org/presentationml/2006/main">
  <p:tag name="TABLE_ENDDRAG_ORIGIN_RECT" val="145*29"/>
  <p:tag name="TABLE_ENDDRAG_RECT" val="71*210*145*29"/>
</p:tagLst>
</file>

<file path=ppt/tags/tag9.xml><?xml version="1.0" encoding="utf-8"?>
<p:tagLst xmlns:p="http://schemas.openxmlformats.org/presentationml/2006/main">
  <p:tag name="TABLE_ENDDRAG_ORIGIN_RECT" val="145*29"/>
  <p:tag name="TABLE_ENDDRAG_RECT" val="71*210*145*29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15492</Words>
  <Application>WPS 演示</Application>
  <PresentationFormat>全屏显示(4:3)</PresentationFormat>
  <Paragraphs>1672</Paragraphs>
  <Slides>60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60</vt:i4>
      </vt:variant>
    </vt:vector>
  </HeadingPairs>
  <TitlesOfParts>
    <vt:vector size="73" baseType="lpstr">
      <vt:lpstr>Arial</vt:lpstr>
      <vt:lpstr>宋体</vt:lpstr>
      <vt:lpstr>Wingdings</vt:lpstr>
      <vt:lpstr>Calibri</vt:lpstr>
      <vt:lpstr>微软雅黑</vt:lpstr>
      <vt:lpstr>Wingdings 2</vt:lpstr>
      <vt:lpstr>Cambria Math</vt:lpstr>
      <vt:lpstr>Arial Unicode MS</vt:lpstr>
      <vt:lpstr>等线 Light</vt:lpstr>
      <vt:lpstr>Calibri Light</vt:lpstr>
      <vt:lpstr>等线</vt:lpstr>
      <vt:lpstr>Helvetica Neue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bingshu</dc:creator>
  <cp:lastModifiedBy>BookPlus</cp:lastModifiedBy>
  <cp:revision>585</cp:revision>
  <dcterms:created xsi:type="dcterms:W3CDTF">2022-02-23T02:30:00Z</dcterms:created>
  <dcterms:modified xsi:type="dcterms:W3CDTF">2024-04-10T15:54:51Z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0610A272747E4935AA17887B7461113F</vt:lpwstr>
  </property>
</Properties>
</file>