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9"/>
  </p:handoutMasterIdLst>
  <p:sldIdLst>
    <p:sldId id="267" r:id="rId3"/>
    <p:sldId id="1622" r:id="rId5"/>
    <p:sldId id="1623" r:id="rId6"/>
    <p:sldId id="1624" r:id="rId7"/>
    <p:sldId id="1625" r:id="rId8"/>
    <p:sldId id="1626" r:id="rId9"/>
    <p:sldId id="1627" r:id="rId10"/>
    <p:sldId id="1583" r:id="rId11"/>
    <p:sldId id="1333" r:id="rId12"/>
    <p:sldId id="1267" r:id="rId13"/>
    <p:sldId id="1405" r:id="rId14"/>
    <p:sldId id="1406" r:id="rId15"/>
    <p:sldId id="1584" r:id="rId16"/>
    <p:sldId id="1407" r:id="rId17"/>
    <p:sldId id="1408" r:id="rId18"/>
    <p:sldId id="1409" r:id="rId19"/>
    <p:sldId id="1585" r:id="rId20"/>
    <p:sldId id="1416" r:id="rId21"/>
    <p:sldId id="1417" r:id="rId22"/>
    <p:sldId id="1410" r:id="rId23"/>
    <p:sldId id="1411" r:id="rId24"/>
    <p:sldId id="1413" r:id="rId25"/>
    <p:sldId id="1599" r:id="rId26"/>
    <p:sldId id="1415" r:id="rId27"/>
    <p:sldId id="1418" r:id="rId28"/>
    <p:sldId id="1586" r:id="rId29"/>
    <p:sldId id="1587" r:id="rId30"/>
    <p:sldId id="1420" r:id="rId31"/>
    <p:sldId id="1590" r:id="rId32"/>
    <p:sldId id="1589" r:id="rId33"/>
    <p:sldId id="1591" r:id="rId34"/>
    <p:sldId id="1433" r:id="rId35"/>
    <p:sldId id="1435" r:id="rId36"/>
    <p:sldId id="1439" r:id="rId37"/>
    <p:sldId id="1597" r:id="rId38"/>
    <p:sldId id="1598" r:id="rId39"/>
    <p:sldId id="1592" r:id="rId40"/>
    <p:sldId id="1593" r:id="rId41"/>
    <p:sldId id="1440" r:id="rId42"/>
    <p:sldId id="1594" r:id="rId43"/>
    <p:sldId id="1595" r:id="rId44"/>
    <p:sldId id="1437" r:id="rId45"/>
    <p:sldId id="1600" r:id="rId46"/>
    <p:sldId id="1596" r:id="rId47"/>
    <p:sldId id="1326" r:id="rId48"/>
  </p:sldIdLst>
  <p:sldSz cx="9144000" cy="6858000" type="screen4x3"/>
  <p:notesSz cx="6858000" cy="9144000"/>
  <p:custDataLst>
    <p:tags r:id="rId5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bingshu" initials="w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D8090F"/>
    <a:srgbClr val="C909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347" autoAdjust="0"/>
    <p:restoredTop sz="86030" autoAdjust="0"/>
  </p:normalViewPr>
  <p:slideViewPr>
    <p:cSldViewPr snapToGrid="0">
      <p:cViewPr varScale="1">
        <p:scale>
          <a:sx n="68" d="100"/>
          <a:sy n="68" d="100"/>
        </p:scale>
        <p:origin x="638" y="26"/>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4" Type="http://schemas.openxmlformats.org/officeDocument/2006/relationships/tags" Target="tags/tag1.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handoutMaster" Target="handoutMasters/handoutMaster1.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40246C-9FCA-4D37-9295-FCC8431360F7}"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D0A273-5967-4D83-AC0E-87A9DE1A765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a:t> </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p:nvPr>
        </p:nvSpPr>
        <p:spPr>
          <a:noFill/>
          <a:ln>
            <a:noFill/>
          </a:ln>
        </p:spPr>
        <p:txBody>
          <a:bodyPr wrap="square" lIns="91440" tIns="45720" rIns="91440" bIns="45720" anchor="t"/>
          <a:lstStyle/>
          <a:p>
            <a:pPr lvl="0"/>
            <a:endParaRPr lang="zh-CN" altLang="en-US" dirty="0"/>
          </a:p>
        </p:txBody>
      </p:sp>
      <p:sp>
        <p:nvSpPr>
          <p:cNvPr id="3174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fld id="{9A0DB2DC-4C9A-4742-B13C-FB6460FD3503}" type="slidenum">
              <a:rPr lang="zh-CN" altLang="en-US" dirty="0">
                <a:solidFill>
                  <a:prstClr val="black"/>
                </a:solidFill>
              </a:rPr>
            </a:fld>
            <a:endParaRPr lang="zh-CN" altLang="en-US" dirty="0">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部分图片参照 </a:t>
            </a:r>
            <a:r>
              <a:rPr lang="en-US" altLang="zh-CN" dirty="0"/>
              <a:t>https://zhuanlan.zhihu.com/p/134251528</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p:nvPr>
        </p:nvSpPr>
        <p:spPr>
          <a:noFill/>
          <a:ln>
            <a:noFill/>
          </a:ln>
        </p:spPr>
        <p:txBody>
          <a:bodyPr wrap="square" lIns="91440" tIns="45720" rIns="91440" bIns="45720" anchor="t"/>
          <a:lstStyle/>
          <a:p>
            <a:pPr lvl="0"/>
            <a:endParaRPr lang="zh-CN" altLang="en-US" dirty="0"/>
          </a:p>
        </p:txBody>
      </p:sp>
      <p:sp>
        <p:nvSpPr>
          <p:cNvPr id="3174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fld id="{9A0DB2DC-4C9A-4742-B13C-FB6460FD3503}" type="slidenum">
              <a:rPr lang="zh-CN" altLang="en-US" dirty="0">
                <a:solidFill>
                  <a:prstClr val="black"/>
                </a:solidFill>
              </a:rPr>
            </a:fld>
            <a:endParaRPr lang="zh-CN" altLang="en-US" dirty="0">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二叉链表的表示，给予不同的解释而已</a:t>
            </a:r>
            <a:endParaRPr lang="en-US" altLang="zh-CN" dirty="0"/>
          </a:p>
          <a:p>
            <a:r>
              <a:rPr lang="en-US" altLang="zh-CN" dirty="0"/>
              <a:t> </a:t>
            </a:r>
            <a:endParaRPr lang="en-US" altLang="zh-CN" dirty="0"/>
          </a:p>
          <a:p>
            <a:r>
              <a:rPr lang="zh-CN" altLang="en-US" dirty="0"/>
              <a:t>一个机构两块牌子， 比如 </a:t>
            </a:r>
            <a:r>
              <a:rPr lang="en-US" altLang="zh-CN" dirty="0"/>
              <a:t>http://www.gwytb.gov.cn/  </a:t>
            </a:r>
            <a:r>
              <a:rPr lang="zh-CN" altLang="en-US" dirty="0"/>
              <a:t>中共中央台湾工作办公室、国务院台湾事务办公室</a:t>
            </a:r>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5D5D5D"/>
                </a:solidFill>
                <a:effectLst/>
                <a:latin typeface="微软雅黑" panose="020B0503020204020204" pitchFamily="34" charset="-122"/>
                <a:ea typeface="微软雅黑" panose="020B0503020204020204" pitchFamily="34" charset="-122"/>
              </a:rPr>
              <a:t>党政合一的“一个机构两块牌子” </a:t>
            </a:r>
            <a:r>
              <a:rPr lang="en-US" altLang="zh-CN" dirty="0"/>
              <a:t>https://news.163.com/special/ytbz/ </a:t>
            </a:r>
            <a:endParaRPr lang="en-US" altLang="zh-CN" dirty="0"/>
          </a:p>
          <a:p>
            <a:endParaRPr lang="en-US" altLang="zh-CN" dirty="0"/>
          </a:p>
          <a:p>
            <a:r>
              <a:rPr lang="zh-CN" altLang="en-US" dirty="0"/>
              <a:t>课程思政点 </a:t>
            </a:r>
            <a:r>
              <a:rPr lang="en-US" altLang="zh-CN" dirty="0"/>
              <a:t>http://www.gwytb.gov.cn/</a:t>
            </a:r>
            <a:endParaRPr lang="en-US" altLang="zh-CN"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树和森林都可以转换为二叉树，二者的不同是：</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由树转换而成的二叉树，其根结点必然无右孩子，</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由森林转换成而得的二叉树，根结点有右孩子。</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dirty="0">
                <a:latin typeface="微软雅黑" panose="020B0503020204020204" pitchFamily="34" charset="-122"/>
                <a:ea typeface="微软雅黑" panose="020B0503020204020204" pitchFamily="34" charset="-122"/>
                <a:sym typeface="Wingdings" panose="05000000000000000000" pitchFamily="2" charset="2"/>
              </a:rPr>
              <a:t>根据这个递归定义，同样可以写出递归的转换算法。</a:t>
            </a:r>
            <a:endParaRPr lang="zh-CN" altLang="en-US" sz="1200" b="0" dirty="0"/>
          </a:p>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p:nvPr>
        </p:nvSpPr>
        <p:spPr>
          <a:noFill/>
          <a:ln>
            <a:noFill/>
          </a:ln>
        </p:spPr>
        <p:txBody>
          <a:bodyPr wrap="square" lIns="91440" tIns="45720" rIns="91440" bIns="45720" anchor="t"/>
          <a:lstStyle/>
          <a:p>
            <a:pPr lvl="0"/>
            <a:endParaRPr lang="zh-CN" altLang="en-US" dirty="0"/>
          </a:p>
        </p:txBody>
      </p:sp>
      <p:sp>
        <p:nvSpPr>
          <p:cNvPr id="3174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fld id="{9A0DB2DC-4C9A-4742-B13C-FB6460FD3503}" type="slidenum">
              <a:rPr lang="zh-CN" altLang="en-US" dirty="0">
                <a:solidFill>
                  <a:prstClr val="black"/>
                </a:solidFill>
              </a:rPr>
            </a:fld>
            <a:endParaRPr lang="zh-CN" altLang="en-US" dirty="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树和森林都可以转换为二叉树，二者的不同是：</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由树转换而成的二叉树，其根结点必然无右孩子，</a:t>
            </a:r>
            <a:endParaRPr lang="en-US" altLang="zh-CN"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dirty="0">
                <a:latin typeface="微软雅黑" panose="020B0503020204020204" pitchFamily="34" charset="-122"/>
                <a:ea typeface="微软雅黑" panose="020B0503020204020204" pitchFamily="34" charset="-122"/>
              </a:rPr>
              <a:t>由森林转换成而得的二叉树，根结点有右孩子。</a:t>
            </a:r>
            <a:endParaRPr lang="zh-CN" altLang="en-US" sz="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p:cNvSpPr>
          <p:nvPr>
            <p:ph type="sldImg" idx="4294967295"/>
          </p:nvPr>
        </p:nvSpPr>
        <p:spPr>
          <a:ln>
            <a:miter lim="800000"/>
          </a:ln>
        </p:spPr>
      </p:sp>
      <p:sp>
        <p:nvSpPr>
          <p:cNvPr id="9218" name="备注占位符 2"/>
          <p:cNvSpPr>
            <a:spLocks noGrp="1" noChangeArrowheads="1"/>
          </p:cNvSpPr>
          <p:nvPr>
            <p:ph type="body" idx="4294967295"/>
          </p:nvPr>
        </p:nvSpPr>
        <p:spPr/>
        <p:txBody>
          <a:bodyPr/>
          <a:lstStyle/>
          <a:p>
            <a:r>
              <a:rPr lang="zh-CN" altLang="en-US"/>
              <a:t> </a:t>
            </a:r>
            <a:endParaRPr lang="zh-CN" altLang="en-US"/>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8716A9C-B832-4C09-8D1C-62504B99389D}" type="slidenum">
              <a:rPr lang="zh-CN" altLang="en-US"/>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08363" y="849313"/>
            <a:ext cx="3057525" cy="2293937"/>
          </a:xfrm>
        </p:spPr>
      </p:sp>
      <p:sp>
        <p:nvSpPr>
          <p:cNvPr id="3" name="Notes Placeholder 2"/>
          <p:cNvSpPr>
            <a:spLocks noGrp="1"/>
          </p:cNvSpPr>
          <p:nvPr>
            <p:ph type="body" idx="1"/>
          </p:nvPr>
        </p:nvSpPr>
        <p:spPr/>
        <p:txBody>
          <a:bodyPr/>
          <a:lstStyle/>
          <a:p>
            <a:r>
              <a:rPr lang="en-US" altLang="zh-CN" dirty="0"/>
              <a:t>Thanks for your attentions. </a:t>
            </a:r>
            <a:endParaRPr lang="en-US" dirty="0"/>
          </a:p>
        </p:txBody>
      </p:sp>
      <p:sp>
        <p:nvSpPr>
          <p:cNvPr id="4" name="Slide Number Placeholder 3"/>
          <p:cNvSpPr>
            <a:spLocks noGrp="1"/>
          </p:cNvSpPr>
          <p:nvPr>
            <p:ph type="sldNum" sz="quarter" idx="10"/>
          </p:nvPr>
        </p:nvSpPr>
        <p:spPr/>
        <p:txBody>
          <a:bodyPr/>
          <a:lstStyle/>
          <a:p>
            <a:fld id="{CAEE754D-AB13-4A80-B6E4-342A5DABBA1F}"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ChangeArrowheads="1"/>
          </p:cNvSpPr>
          <p:nvPr>
            <p:ph type="sldImg" idx="4294967295"/>
          </p:nvPr>
        </p:nvSpPr>
        <p:spPr>
          <a:ln>
            <a:miter lim="800000"/>
          </a:ln>
        </p:spPr>
      </p:sp>
      <p:sp>
        <p:nvSpPr>
          <p:cNvPr id="9218" name="备注占位符 2"/>
          <p:cNvSpPr>
            <a:spLocks noGrp="1" noChangeArrowheads="1"/>
          </p:cNvSpPr>
          <p:nvPr>
            <p:ph type="body" idx="4294967295"/>
          </p:nvPr>
        </p:nvSpPr>
        <p:spPr/>
        <p:txBody>
          <a:bodyPr/>
          <a:lstStyle/>
          <a:p>
            <a:r>
              <a:rPr lang="zh-CN" altLang="en-US"/>
              <a:t> </a:t>
            </a:r>
            <a:endParaRPr lang="zh-CN" altLang="en-US"/>
          </a:p>
        </p:txBody>
      </p:sp>
      <p:sp>
        <p:nvSpPr>
          <p:cNvPr id="9219"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8716A9C-B832-4C09-8D1C-62504B99389D}"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a:ln>
            <a:solidFill>
              <a:srgbClr val="000000"/>
            </a:solidFill>
            <a:miter/>
          </a:ln>
        </p:spPr>
      </p:sp>
      <p:sp>
        <p:nvSpPr>
          <p:cNvPr id="31746" name="备注占位符 2"/>
          <p:cNvSpPr>
            <a:spLocks noGrp="1"/>
          </p:cNvSpPr>
          <p:nvPr>
            <p:ph type="body"/>
          </p:nvPr>
        </p:nvSpPr>
        <p:spPr>
          <a:noFill/>
          <a:ln>
            <a:noFill/>
          </a:ln>
        </p:spPr>
        <p:txBody>
          <a:bodyPr wrap="square" lIns="91440" tIns="45720" rIns="91440" bIns="45720" anchor="t"/>
          <a:lstStyle/>
          <a:p>
            <a:pPr lvl="0"/>
            <a:r>
              <a:rPr lang="zh-CN" altLang="en-US" dirty="0"/>
              <a:t>耿国华老师视频 第六章第</a:t>
            </a:r>
            <a:r>
              <a:rPr lang="en-US" altLang="zh-CN" dirty="0"/>
              <a:t>27</a:t>
            </a:r>
            <a:r>
              <a:rPr lang="zh-CN" altLang="en-US" dirty="0"/>
              <a:t>节 </a:t>
            </a:r>
            <a:r>
              <a:rPr lang="en-US" altLang="zh-CN" dirty="0"/>
              <a:t>12</a:t>
            </a:r>
            <a:r>
              <a:rPr lang="zh-CN" altLang="en-US" dirty="0"/>
              <a:t>分</a:t>
            </a:r>
            <a:r>
              <a:rPr lang="en-US" altLang="zh-CN" dirty="0"/>
              <a:t>23</a:t>
            </a:r>
            <a:r>
              <a:rPr lang="zh-CN" altLang="en-US" dirty="0"/>
              <a:t>秒处开始</a:t>
            </a:r>
            <a:endParaRPr lang="zh-CN" altLang="en-US" dirty="0"/>
          </a:p>
        </p:txBody>
      </p:sp>
      <p:sp>
        <p:nvSpPr>
          <p:cNvPr id="31747"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lstStyle/>
          <a:p>
            <a:fld id="{9A0DB2DC-4C9A-4742-B13C-FB6460FD3503}" type="slidenum">
              <a:rPr lang="zh-CN" altLang="en-US" dirty="0">
                <a:solidFill>
                  <a:prstClr val="black"/>
                </a:solidFill>
              </a:rPr>
            </a:fld>
            <a:endParaRPr lang="zh-CN" alt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60CA58A-0B5A-4BDE-A0B8-9F8C1538916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60E2621-F7B2-4A64-83F9-421BCB42882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D69CA7-9810-45CC-B2EC-984500FE906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60E2621-F7B2-4A64-83F9-421BCB42882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D69CA7-9810-45CC-B2EC-984500FE906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60E2621-F7B2-4A64-83F9-421BCB42882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D69CA7-9810-45CC-B2EC-984500FE906C}"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7"/>
          <p:cNvSpPr/>
          <p:nvPr/>
        </p:nvSpPr>
        <p:spPr>
          <a:xfrm>
            <a:off x="0" y="0"/>
            <a:ext cx="9144000" cy="72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800">
              <a:solidFill>
                <a:prstClr val="white"/>
              </a:solidFill>
            </a:endParaRPr>
          </a:p>
        </p:txBody>
      </p:sp>
      <p:grpSp>
        <p:nvGrpSpPr>
          <p:cNvPr id="21507" name="组合 9"/>
          <p:cNvGrpSpPr/>
          <p:nvPr/>
        </p:nvGrpSpPr>
        <p:grpSpPr>
          <a:xfrm>
            <a:off x="7243763" y="117475"/>
            <a:ext cx="1562100" cy="488950"/>
            <a:chOff x="158385" y="286693"/>
            <a:chExt cx="2644699" cy="621357"/>
          </a:xfrm>
        </p:grpSpPr>
        <p:pic>
          <p:nvPicPr>
            <p:cNvPr id="21508" name="图片 11"/>
            <p:cNvPicPr>
              <a:picLocks noChangeAspect="1"/>
            </p:cNvPicPr>
            <p:nvPr/>
          </p:nvPicPr>
          <p:blipFill>
            <a:blip r:embed="rId2"/>
            <a:stretch>
              <a:fillRect/>
            </a:stretch>
          </p:blipFill>
          <p:spPr>
            <a:xfrm>
              <a:off x="840002" y="350462"/>
              <a:ext cx="1963082" cy="493819"/>
            </a:xfrm>
            <a:prstGeom prst="rect">
              <a:avLst/>
            </a:prstGeom>
            <a:noFill/>
            <a:ln w="9525">
              <a:noFill/>
            </a:ln>
          </p:spPr>
        </p:pic>
        <p:pic>
          <p:nvPicPr>
            <p:cNvPr id="21509" name="图片 12"/>
            <p:cNvPicPr>
              <a:picLocks noChangeAspect="1"/>
            </p:cNvPicPr>
            <p:nvPr/>
          </p:nvPicPr>
          <p:blipFill>
            <a:blip r:embed="rId3"/>
            <a:stretch>
              <a:fillRect/>
            </a:stretch>
          </p:blipFill>
          <p:spPr>
            <a:xfrm>
              <a:off x="158385" y="286693"/>
              <a:ext cx="622312" cy="621357"/>
            </a:xfrm>
            <a:prstGeom prst="rect">
              <a:avLst/>
            </a:prstGeom>
            <a:noFill/>
            <a:ln w="9525">
              <a:noFill/>
            </a:ln>
          </p:spPr>
        </p:pic>
      </p:grpSp>
      <p:sp>
        <p:nvSpPr>
          <p:cNvPr id="11" name="灯片编号占位符 5"/>
          <p:cNvSpPr>
            <a:spLocks noGrp="1"/>
          </p:cNvSpPr>
          <p:nvPr>
            <p:ph type="sldNum" sz="quarter" idx="4"/>
          </p:nvPr>
        </p:nvSpPr>
        <p:spPr>
          <a:xfrm>
            <a:off x="8165068" y="6356350"/>
            <a:ext cx="1035844" cy="365125"/>
          </a:xfrm>
          <a:prstGeom prst="rect">
            <a:avLst/>
          </a:prstGeom>
        </p:spPr>
        <p:txBody>
          <a:bodyPr vert="horz" wrap="square" lIns="91440" tIns="45720" rIns="91440" bIns="45720" numCol="1" anchor="ctr" anchorCtr="0" compatLnSpc="1"/>
          <a:lstStyle>
            <a:lvl1pPr algn="ctr" eaLnBrk="0" hangingPunct="0">
              <a:defRPr sz="2400" b="1" smtClean="0">
                <a:solidFill>
                  <a:srgbClr val="0070C0"/>
                </a:solidFill>
              </a:defRPr>
            </a:lvl1pPr>
          </a:lstStyle>
          <a:p>
            <a:pPr fontAlgn="base">
              <a:spcBef>
                <a:spcPct val="0"/>
              </a:spcBef>
              <a:spcAft>
                <a:spcPct val="0"/>
              </a:spcAft>
              <a:defRPr/>
            </a:pPr>
            <a:fld id="{6BB141CC-C80B-45F3-B46F-595C30957939}" type="slidenum">
              <a:rPr lang="zh-CN" altLang="en-US" smtClean="0">
                <a:latin typeface="Calibri" panose="020F0502020204030204" charset="0"/>
              </a:rPr>
            </a:fld>
            <a:endParaRPr lang="zh-CN" altLang="en-US" dirty="0">
              <a:latin typeface="Calibri" panose="020F0502020204030204" charset="0"/>
            </a:endParaRPr>
          </a:p>
        </p:txBody>
      </p:sp>
      <p:sp>
        <p:nvSpPr>
          <p:cNvPr id="12" name="日期占位符 1"/>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defRPr/>
            </a:lvl1pPr>
          </a:lstStyle>
          <a:p>
            <a:pPr>
              <a:defRPr/>
            </a:pPr>
            <a:fld id="{01790305-AABB-48BA-B524-6DA42CFC97D3}" type="datetime1">
              <a:rPr lang="zh-CN" altLang="en-US" smtClean="0">
                <a:solidFill>
                  <a:prstClr val="black">
                    <a:tint val="75000"/>
                  </a:prstClr>
                </a:solidFill>
              </a:rPr>
            </a:fld>
            <a:endParaRPr lang="zh-CN" altLang="en-US">
              <a:solidFill>
                <a:prstClr val="black">
                  <a:tint val="75000"/>
                </a:prstClr>
              </a:solidFill>
            </a:endParaRPr>
          </a:p>
        </p:txBody>
      </p:sp>
      <p:sp>
        <p:nvSpPr>
          <p:cNvPr id="13" name="页脚占位符 2"/>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defRPr/>
            </a:lvl1pPr>
          </a:lstStyle>
          <a:p>
            <a:pPr>
              <a:defRPr/>
            </a:pPr>
            <a:endParaRPr lang="zh-CN" altLang="en-US">
              <a:solidFill>
                <a:prstClr val="black">
                  <a:tint val="75000"/>
                </a:prstClr>
              </a:solidFill>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260E2621-F7B2-4A64-83F9-421BCB42882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D69CA7-9810-45CC-B2EC-984500FE906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260E2621-F7B2-4A64-83F9-421BCB428825}"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D69CA7-9810-45CC-B2EC-984500FE906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260E2621-F7B2-4A64-83F9-421BCB42882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D69CA7-9810-45CC-B2EC-984500FE906C}"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260E2621-F7B2-4A64-83F9-421BCB428825}"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D69CA7-9810-45CC-B2EC-984500FE906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60E2621-F7B2-4A64-83F9-421BCB428825}"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D69CA7-9810-45CC-B2EC-984500FE906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E2621-F7B2-4A64-83F9-421BCB428825}"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D69CA7-9810-45CC-B2EC-984500FE906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260E2621-F7B2-4A64-83F9-421BCB42882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D69CA7-9810-45CC-B2EC-984500FE906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260E2621-F7B2-4A64-83F9-421BCB428825}"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D69CA7-9810-45CC-B2EC-984500FE906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0E2621-F7B2-4A64-83F9-421BCB428825}" type="datetimeFigureOut">
              <a:rPr lang="zh-CN" altLang="en-US" smtClean="0"/>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69CA7-9810-45CC-B2EC-984500FE906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mailto:wangbingshu@nwpu.edu.cn" TargetMode="Externa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4.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207348" y="1755199"/>
            <a:ext cx="5250156" cy="1015663"/>
          </a:xfrm>
          <a:prstGeom prst="rect">
            <a:avLst/>
          </a:prstGeom>
          <a:solidFill>
            <a:schemeClr val="bg1"/>
          </a:solidFill>
        </p:spPr>
        <p:txBody>
          <a:bodyPr wrap="none" rtlCol="0">
            <a:spAutoFit/>
          </a:bodyPr>
          <a:lstStyle/>
          <a:p>
            <a:pPr algn="ctr"/>
            <a:r>
              <a:rPr lang="en-US" altLang="zh-CN" sz="6000" kern="100" dirty="0">
                <a:solidFill>
                  <a:srgbClr val="000000"/>
                </a:solidFill>
              </a:rPr>
              <a:t>Data Structures</a:t>
            </a:r>
            <a:endParaRPr lang="en-US" altLang="zh-CN" sz="6000" kern="100" dirty="0">
              <a:solidFill>
                <a:srgbClr val="000000"/>
              </a:solidFill>
            </a:endParaRPr>
          </a:p>
        </p:txBody>
      </p:sp>
      <p:sp>
        <p:nvSpPr>
          <p:cNvPr id="10" name="矩形: 圆角 9"/>
          <p:cNvSpPr/>
          <p:nvPr/>
        </p:nvSpPr>
        <p:spPr>
          <a:xfrm>
            <a:off x="0" y="6662345"/>
            <a:ext cx="9144000" cy="1878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a:off x="0" y="-1"/>
            <a:ext cx="9144000" cy="92332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
            <a:ext cx="3967262" cy="1023672"/>
          </a:xfrm>
          <a:prstGeom prst="rect">
            <a:avLst/>
          </a:prstGeom>
        </p:spPr>
      </p:pic>
      <p:sp>
        <p:nvSpPr>
          <p:cNvPr id="13" name="文本框 12"/>
          <p:cNvSpPr txBox="1"/>
          <p:nvPr/>
        </p:nvSpPr>
        <p:spPr>
          <a:xfrm>
            <a:off x="5558067" y="128755"/>
            <a:ext cx="3585933" cy="584775"/>
          </a:xfrm>
          <a:prstGeom prst="rect">
            <a:avLst/>
          </a:prstGeom>
          <a:noFill/>
        </p:spPr>
        <p:txBody>
          <a:bodyPr wrap="square">
            <a:spAutoFit/>
          </a:bodyPr>
          <a:lstStyle/>
          <a:p>
            <a:r>
              <a:rPr lang="en-US" altLang="zh-CN" sz="3200" dirty="0">
                <a:solidFill>
                  <a:schemeClr val="bg1"/>
                </a:solidFill>
              </a:rPr>
              <a:t>School of Software</a:t>
            </a:r>
            <a:endParaRPr lang="zh-CN" altLang="en-US" sz="3000" dirty="0">
              <a:solidFill>
                <a:schemeClr val="bg1"/>
              </a:solidFill>
            </a:endParaRPr>
          </a:p>
        </p:txBody>
      </p:sp>
      <p:sp>
        <p:nvSpPr>
          <p:cNvPr id="14" name="文本框 13"/>
          <p:cNvSpPr txBox="1"/>
          <p:nvPr/>
        </p:nvSpPr>
        <p:spPr>
          <a:xfrm>
            <a:off x="2529359" y="2857970"/>
            <a:ext cx="4129405" cy="39878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Spring,</a:t>
            </a:r>
            <a:r>
              <a:rPr lang="zh-CN" altLang="en-US" sz="2000" dirty="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2024 </a:t>
            </a:r>
            <a:r>
              <a:rPr lang="en-US" altLang="zh-CN" sz="2000" dirty="0">
                <a:latin typeface="微软雅黑" panose="020B0503020204020204" pitchFamily="34" charset="-122"/>
                <a:ea typeface="微软雅黑" panose="020B0503020204020204" pitchFamily="34" charset="-122"/>
              </a:rPr>
              <a:t>for undergraduates</a:t>
            </a:r>
            <a:endParaRPr lang="zh-CN" altLang="en-US" sz="2000" dirty="0">
              <a:latin typeface="微软雅黑" panose="020B0503020204020204" pitchFamily="34" charset="-122"/>
              <a:ea typeface="微软雅黑" panose="020B0503020204020204" pitchFamily="34" charset="-122"/>
            </a:endParaRPr>
          </a:p>
        </p:txBody>
      </p:sp>
      <p:sp>
        <p:nvSpPr>
          <p:cNvPr id="17" name="文本框 16"/>
          <p:cNvSpPr txBox="1"/>
          <p:nvPr/>
        </p:nvSpPr>
        <p:spPr>
          <a:xfrm>
            <a:off x="2529359" y="4431224"/>
            <a:ext cx="4340691" cy="521970"/>
          </a:xfrm>
          <a:prstGeom prst="rect">
            <a:avLst/>
          </a:prstGeom>
          <a:noFill/>
        </p:spPr>
        <p:txBody>
          <a:bodyPr wrap="square">
            <a:spAutoFit/>
          </a:bodyPr>
          <a:lstStyle/>
          <a:p>
            <a:pPr algn="ctr"/>
            <a:r>
              <a:rPr lang="en-US" altLang="zh-CN" sz="2800" dirty="0">
                <a:latin typeface="微软雅黑" panose="020B0503020204020204" pitchFamily="34" charset="-122"/>
                <a:ea typeface="微软雅黑" panose="020B0503020204020204" pitchFamily="34" charset="-122"/>
                <a:cs typeface="微软雅黑" panose="020B0503020204020204" pitchFamily="34" charset="-122"/>
              </a:rPr>
              <a:t> Bingshu Wang </a:t>
            </a: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（王兵书）</a:t>
            </a:r>
            <a:endParaRPr lang="en-US"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8" name="文本框 17"/>
          <p:cNvSpPr txBox="1"/>
          <p:nvPr/>
        </p:nvSpPr>
        <p:spPr>
          <a:xfrm>
            <a:off x="2100877" y="6127588"/>
            <a:ext cx="5027337" cy="461665"/>
          </a:xfrm>
          <a:prstGeom prst="rect">
            <a:avLst/>
          </a:prstGeom>
          <a:noFill/>
        </p:spPr>
        <p:txBody>
          <a:bodyPr wrap="none" rtlCol="0">
            <a:spAutoFit/>
          </a:bodyPr>
          <a:lstStyle/>
          <a:p>
            <a:pPr algn="ctr"/>
            <a:r>
              <a:rPr lang="en-US" altLang="zh-CN" sz="2400" dirty="0"/>
              <a:t>Email</a:t>
            </a:r>
            <a:r>
              <a:rPr lang="zh-CN" altLang="en-US" sz="2400" dirty="0"/>
              <a:t>：</a:t>
            </a:r>
            <a:r>
              <a:rPr lang="en-US" altLang="zh-CN" sz="2400" dirty="0">
                <a:hlinkClick r:id="rId2"/>
              </a:rPr>
              <a:t>wangbingshu@nwpu.edu.cn</a:t>
            </a:r>
            <a:r>
              <a:rPr lang="en-US" altLang="zh-CN" sz="2400" dirty="0"/>
              <a:t> </a:t>
            </a:r>
            <a:endParaRPr lang="zh-CN" altLang="en-US" sz="2400" dirty="0"/>
          </a:p>
        </p:txBody>
      </p:sp>
      <p:sp>
        <p:nvSpPr>
          <p:cNvPr id="3" name="灯片编号占位符 2"/>
          <p:cNvSpPr>
            <a:spLocks noGrp="1"/>
          </p:cNvSpPr>
          <p:nvPr>
            <p:ph type="sldNum" sz="quarter" idx="12"/>
          </p:nvPr>
        </p:nvSpPr>
        <p:spPr/>
        <p:txBody>
          <a:bodyPr/>
          <a:lstStyle/>
          <a:p>
            <a:fld id="{6DC87717-A16C-46C8-8501-38B3BAF8FB93}"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6" y="150770"/>
            <a:ext cx="6374304" cy="584775"/>
          </a:xfrm>
          <a:prstGeom prst="rect">
            <a:avLst/>
          </a:prstGeom>
          <a:noFill/>
        </p:spPr>
        <p:txBody>
          <a:bodyPr wrap="square">
            <a:spAutoFit/>
          </a:bodyPr>
          <a:lstStyle/>
          <a:p>
            <a:r>
              <a:rPr lang="en-US" altLang="zh-CN" sz="3200" dirty="0">
                <a:solidFill>
                  <a:schemeClr val="bg1"/>
                </a:solidFill>
              </a:rPr>
              <a:t>6.4.1 </a:t>
            </a:r>
            <a:r>
              <a:rPr lang="zh-CN" altLang="en-US" sz="3200" dirty="0">
                <a:solidFill>
                  <a:schemeClr val="bg1"/>
                </a:solidFill>
              </a:rPr>
              <a:t>树的存储结构</a:t>
            </a:r>
            <a:endParaRPr lang="zh-CN" altLang="en-US" sz="3200" dirty="0">
              <a:solidFill>
                <a:schemeClr val="bg1"/>
              </a:solidFill>
            </a:endParaRPr>
          </a:p>
        </p:txBody>
      </p:sp>
      <p:sp>
        <p:nvSpPr>
          <p:cNvPr id="3" name="矩形 2"/>
          <p:cNvSpPr/>
          <p:nvPr/>
        </p:nvSpPr>
        <p:spPr>
          <a:xfrm>
            <a:off x="1274000" y="1586553"/>
            <a:ext cx="4572000" cy="3108543"/>
          </a:xfrm>
          <a:prstGeom prst="rect">
            <a:avLst/>
          </a:prstGeom>
        </p:spPr>
        <p:txBody>
          <a:bodyPr>
            <a:spAutoFit/>
          </a:bodyPr>
          <a:lstStyle/>
          <a:p>
            <a:r>
              <a:rPr lang="zh-CN" altLang="en-US" sz="2800" dirty="0">
                <a:latin typeface="微软雅黑" panose="020B0503020204020204" pitchFamily="34" charset="-122"/>
                <a:ea typeface="微软雅黑" panose="020B0503020204020204" pitchFamily="34" charset="-122"/>
              </a:rPr>
              <a:t>树的主要存储方法有</a:t>
            </a:r>
            <a:r>
              <a:rPr lang="en-US" altLang="zh-CN"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800" dirty="0">
                <a:latin typeface="微软雅黑" panose="020B0503020204020204" pitchFamily="34" charset="-122"/>
                <a:ea typeface="微软雅黑" panose="020B0503020204020204" pitchFamily="34" charset="-122"/>
              </a:rPr>
              <a:t>双亲表示法</a:t>
            </a:r>
            <a:endParaRPr lang="en-US" altLang="zh-CN" sz="2800" dirty="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800" dirty="0">
                <a:latin typeface="微软雅黑" panose="020B0503020204020204" pitchFamily="34" charset="-122"/>
                <a:ea typeface="微软雅黑" panose="020B0503020204020204" pitchFamily="34" charset="-122"/>
              </a:rPr>
              <a:t>孩子表示法</a:t>
            </a:r>
            <a:endParaRPr lang="en-US" altLang="zh-CN" sz="2800" dirty="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800" dirty="0">
                <a:latin typeface="微软雅黑" panose="020B0503020204020204" pitchFamily="34" charset="-122"/>
                <a:ea typeface="微软雅黑" panose="020B0503020204020204" pitchFamily="34" charset="-122"/>
              </a:rPr>
              <a:t>孩子兄弟表示法</a:t>
            </a:r>
            <a:endParaRPr lang="zh-CN" altLang="en-US" sz="2800" dirty="0">
              <a:latin typeface="微软雅黑" panose="020B0503020204020204" pitchFamily="34" charset="-122"/>
              <a:ea typeface="微软雅黑" panose="020B0503020204020204" pitchFamily="34" charset="-122"/>
            </a:endParaRPr>
          </a:p>
        </p:txBody>
      </p:sp>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6" y="150770"/>
            <a:ext cx="6374304" cy="584775"/>
          </a:xfrm>
          <a:prstGeom prst="rect">
            <a:avLst/>
          </a:prstGeom>
          <a:noFill/>
        </p:spPr>
        <p:txBody>
          <a:bodyPr wrap="square">
            <a:spAutoFit/>
          </a:bodyPr>
          <a:lstStyle/>
          <a:p>
            <a:r>
              <a:rPr lang="en-US" altLang="zh-CN" sz="3200" dirty="0">
                <a:solidFill>
                  <a:schemeClr val="bg1"/>
                </a:solidFill>
              </a:rPr>
              <a:t>6.4.1 </a:t>
            </a:r>
            <a:r>
              <a:rPr lang="zh-CN" altLang="en-US" sz="3200" dirty="0">
                <a:solidFill>
                  <a:schemeClr val="bg1"/>
                </a:solidFill>
              </a:rPr>
              <a:t>树的存储结构</a:t>
            </a:r>
            <a:endParaRPr lang="zh-CN" altLang="en-US" sz="3200" dirty="0">
              <a:solidFill>
                <a:schemeClr val="bg1"/>
              </a:solidFill>
            </a:endParaRPr>
          </a:p>
        </p:txBody>
      </p:sp>
      <p:sp>
        <p:nvSpPr>
          <p:cNvPr id="28" name="矩形 27"/>
          <p:cNvSpPr/>
          <p:nvPr/>
        </p:nvSpPr>
        <p:spPr>
          <a:xfrm>
            <a:off x="3507328" y="3429000"/>
            <a:ext cx="1947236" cy="368808"/>
          </a:xfrm>
          <a:prstGeom prst="rect">
            <a:avLst/>
          </a:prstGeom>
          <a:solidFill>
            <a:srgbClr val="FFFFFF"/>
          </a:solidFill>
        </p:spPr>
        <p:txBody>
          <a:bodyPr wrap="none" lIns="0" tIns="0" rIns="0" bIns="0">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数据    </a:t>
            </a:r>
            <a:r>
              <a:rPr lang="zh-TW" altLang="zh-CN" sz="2800" dirty="0">
                <a:latin typeface="微软雅黑" panose="020B0503020204020204" pitchFamily="34" charset="-122"/>
                <a:ea typeface="微软雅黑" panose="020B0503020204020204" pitchFamily="34" charset="-122"/>
              </a:rPr>
              <a:t>双亲</a:t>
            </a:r>
            <a:r>
              <a:rPr lang="zh-CN" altLang="en-US" sz="2800" dirty="0">
                <a:latin typeface="微软雅黑" panose="020B0503020204020204" pitchFamily="34" charset="-122"/>
                <a:ea typeface="微软雅黑" panose="020B0503020204020204" pitchFamily="34" charset="-122"/>
              </a:rPr>
              <a:t>      </a:t>
            </a:r>
            <a:endParaRPr lang="zh-TW" sz="2800" dirty="0">
              <a:latin typeface="微软雅黑" panose="020B0503020204020204" pitchFamily="34" charset="-122"/>
              <a:ea typeface="微软雅黑" panose="020B0503020204020204" pitchFamily="34" charset="-122"/>
            </a:endParaRPr>
          </a:p>
        </p:txBody>
      </p:sp>
      <p:sp>
        <p:nvSpPr>
          <p:cNvPr id="33" name="矩形 32"/>
          <p:cNvSpPr/>
          <p:nvPr/>
        </p:nvSpPr>
        <p:spPr>
          <a:xfrm>
            <a:off x="2727679" y="4798887"/>
            <a:ext cx="3506534" cy="556260"/>
          </a:xfrm>
          <a:prstGeom prst="rect">
            <a:avLst/>
          </a:prstGeom>
          <a:solidFill>
            <a:srgbClr val="FFFFFF"/>
          </a:solidFill>
          <a:ln w="28575">
            <a:solidFill>
              <a:schemeClr val="bg1"/>
            </a:solidFill>
          </a:ln>
        </p:spPr>
        <p:txBody>
          <a:bodyPr wrap="none" lIns="0" tIns="0" rIns="0" bIns="0">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2900" dirty="0">
                <a:latin typeface="微软雅黑" panose="020B0503020204020204" pitchFamily="34" charset="-122"/>
                <a:ea typeface="微软雅黑" panose="020B0503020204020204" pitchFamily="34" charset="-122"/>
              </a:rPr>
              <a:t>双亲表示法结点结构</a:t>
            </a:r>
            <a:endParaRPr lang="zh-TW" sz="2900"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nvGraphicFramePr>
        <p:xfrm>
          <a:off x="3086225" y="4003358"/>
          <a:ext cx="2641630" cy="556260"/>
        </p:xfrm>
        <a:graphic>
          <a:graphicData uri="http://schemas.openxmlformats.org/drawingml/2006/table">
            <a:tbl>
              <a:tblPr firstRow="1" bandRow="1">
                <a:tableStyleId>{5C22544A-7EE6-4342-B048-85BDC9FD1C3A}</a:tableStyleId>
              </a:tblPr>
              <a:tblGrid>
                <a:gridCol w="1320815"/>
                <a:gridCol w="1320815"/>
              </a:tblGrid>
              <a:tr h="556260">
                <a:tc>
                  <a:txBody>
                    <a:bodyPr/>
                    <a:lstStyle/>
                    <a:p>
                      <a:r>
                        <a:rPr lang="en-US" altLang="zh-CN" sz="2800" b="0" dirty="0">
                          <a:solidFill>
                            <a:schemeClr val="tx1"/>
                          </a:solidFill>
                          <a:latin typeface="微软雅黑" panose="020B0503020204020204" pitchFamily="34" charset="-122"/>
                          <a:ea typeface="微软雅黑" panose="020B0503020204020204" pitchFamily="34" charset="-122"/>
                        </a:rPr>
                        <a:t>Data</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defRPr/>
                      </a:pPr>
                      <a:r>
                        <a:rPr lang="en-US" altLang="zh-CN" sz="2800" b="0" dirty="0">
                          <a:solidFill>
                            <a:schemeClr val="tx1"/>
                          </a:solidFill>
                          <a:latin typeface="微软雅黑" panose="020B0503020204020204" pitchFamily="34" charset="-122"/>
                          <a:ea typeface="微软雅黑" panose="020B0503020204020204" pitchFamily="34" charset="-122"/>
                        </a:rPr>
                        <a:t>Parent</a:t>
                      </a:r>
                      <a:endParaRPr lang="en-US" altLang="zh-CN" sz="2800" b="0" dirty="0">
                        <a:solidFill>
                          <a:schemeClr val="tx1"/>
                        </a:solidFill>
                        <a:latin typeface="微软雅黑" panose="020B0503020204020204" pitchFamily="34" charset="-122"/>
                        <a:ea typeface="微软雅黑" panose="020B0503020204020204" pitchFamily="34"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 name="文本框 12"/>
          <p:cNvSpPr txBox="1"/>
          <p:nvPr/>
        </p:nvSpPr>
        <p:spPr>
          <a:xfrm>
            <a:off x="383412" y="895438"/>
            <a:ext cx="8390198" cy="1482650"/>
          </a:xfrm>
          <a:prstGeom prst="rect">
            <a:avLst/>
          </a:prstGeom>
          <a:noFill/>
        </p:spPr>
        <p:txBody>
          <a:bodyPr wrap="square">
            <a:spAutoFit/>
          </a:bodyPr>
          <a:lstStyle/>
          <a:p>
            <a:pPr indent="0" algn="just">
              <a:lnSpc>
                <a:spcPts val="3660"/>
              </a:lnSpc>
            </a:pPr>
            <a:r>
              <a:rPr lang="zh-TW" altLang="zh-CN" sz="2800" dirty="0">
                <a:solidFill>
                  <a:srgbClr val="FF0000"/>
                </a:solidFill>
                <a:latin typeface="微软雅黑" panose="020B0503020204020204" pitchFamily="34" charset="-122"/>
                <a:ea typeface="微软雅黑" panose="020B0503020204020204" pitchFamily="34" charset="-122"/>
              </a:rPr>
              <a:t>1</a:t>
            </a:r>
            <a:r>
              <a:rPr lang="en-US" altLang="zh-TW" sz="2800" b="1" dirty="0">
                <a:solidFill>
                  <a:srgbClr val="FF0000"/>
                </a:solidFill>
                <a:latin typeface="微软雅黑" panose="020B0503020204020204" pitchFamily="34" charset="-122"/>
                <a:ea typeface="微软雅黑" panose="020B0503020204020204" pitchFamily="34" charset="-122"/>
              </a:rPr>
              <a:t>.</a:t>
            </a:r>
            <a:r>
              <a:rPr lang="zh-CN" altLang="zh-CN" sz="2800" dirty="0">
                <a:solidFill>
                  <a:srgbClr val="FF0000"/>
                </a:solidFill>
                <a:latin typeface="微软雅黑" panose="020B0503020204020204" pitchFamily="34" charset="-122"/>
                <a:ea typeface="微软雅黑" panose="020B0503020204020204" pitchFamily="34" charset="-122"/>
              </a:rPr>
              <a:t>双</a:t>
            </a:r>
            <a:r>
              <a:rPr lang="zh-TW" altLang="zh-CN" sz="2800" dirty="0">
                <a:solidFill>
                  <a:srgbClr val="FF0000"/>
                </a:solidFill>
                <a:latin typeface="微软雅黑" panose="020B0503020204020204" pitchFamily="34" charset="-122"/>
                <a:ea typeface="微软雅黑" panose="020B0503020204020204" pitchFamily="34" charset="-122"/>
              </a:rPr>
              <a:t>亲表示法</a:t>
            </a:r>
            <a:r>
              <a:rPr lang="zh-TW" altLang="zh-CN" sz="2800" dirty="0">
                <a:latin typeface="微软雅黑" panose="020B0503020204020204" pitchFamily="34" charset="-122"/>
                <a:ea typeface="微软雅黑" panose="020B0503020204020204" pitchFamily="34" charset="-122"/>
              </a:rPr>
              <a:t>：用一组连续的空间来存储树中的结点，在保存每个结点的同时附设一个指示器来指示其双亲结点在表中的位置</a:t>
            </a:r>
            <a:endParaRPr lang="zh-TW" altLang="zh-CN" sz="2800" dirty="0">
              <a:latin typeface="微软雅黑" panose="020B0503020204020204" pitchFamily="34" charset="-122"/>
              <a:ea typeface="微软雅黑" panose="020B0503020204020204" pitchFamily="34" charset="-122"/>
            </a:endParaRPr>
          </a:p>
        </p:txBody>
      </p:sp>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2261909" y="2772137"/>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sp>
        <p:nvSpPr>
          <p:cNvPr id="16" name="椭圆 15"/>
          <p:cNvSpPr/>
          <p:nvPr/>
        </p:nvSpPr>
        <p:spPr>
          <a:xfrm>
            <a:off x="1586480" y="3474334"/>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18" name="椭圆 17"/>
          <p:cNvSpPr/>
          <p:nvPr/>
        </p:nvSpPr>
        <p:spPr>
          <a:xfrm>
            <a:off x="3006172" y="3474334"/>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9" name="椭圆 18"/>
          <p:cNvSpPr/>
          <p:nvPr/>
        </p:nvSpPr>
        <p:spPr>
          <a:xfrm>
            <a:off x="795783" y="4417342"/>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sp>
        <p:nvSpPr>
          <p:cNvPr id="20" name="椭圆 19"/>
          <p:cNvSpPr/>
          <p:nvPr/>
        </p:nvSpPr>
        <p:spPr>
          <a:xfrm>
            <a:off x="1586480" y="4417342"/>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21" name="椭圆 20"/>
          <p:cNvSpPr/>
          <p:nvPr/>
        </p:nvSpPr>
        <p:spPr>
          <a:xfrm>
            <a:off x="2377177" y="4417342"/>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22" name="椭圆 21"/>
          <p:cNvSpPr/>
          <p:nvPr/>
        </p:nvSpPr>
        <p:spPr>
          <a:xfrm>
            <a:off x="3615294" y="4417342"/>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cxnSp>
        <p:nvCxnSpPr>
          <p:cNvPr id="23" name="直接连接符 22"/>
          <p:cNvCxnSpPr>
            <a:stCxn id="4" idx="3"/>
            <a:endCxn id="16" idx="7"/>
          </p:cNvCxnSpPr>
          <p:nvPr/>
        </p:nvCxnSpPr>
        <p:spPr>
          <a:xfrm flipH="1">
            <a:off x="1991544" y="3211780"/>
            <a:ext cx="339863" cy="3379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6" idx="3"/>
            <a:endCxn id="19" idx="0"/>
          </p:cNvCxnSpPr>
          <p:nvPr/>
        </p:nvCxnSpPr>
        <p:spPr>
          <a:xfrm flipH="1">
            <a:off x="1033064" y="3913977"/>
            <a:ext cx="622914" cy="5033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6" idx="4"/>
            <a:endCxn id="20" idx="0"/>
          </p:cNvCxnSpPr>
          <p:nvPr/>
        </p:nvCxnSpPr>
        <p:spPr>
          <a:xfrm>
            <a:off x="1823761" y="3989408"/>
            <a:ext cx="0" cy="4279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21" idx="1"/>
            <a:endCxn id="16" idx="5"/>
          </p:cNvCxnSpPr>
          <p:nvPr/>
        </p:nvCxnSpPr>
        <p:spPr>
          <a:xfrm flipH="1" flipV="1">
            <a:off x="1991544" y="3913977"/>
            <a:ext cx="455131" cy="5787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18" idx="1"/>
            <a:endCxn id="4" idx="5"/>
          </p:cNvCxnSpPr>
          <p:nvPr/>
        </p:nvCxnSpPr>
        <p:spPr>
          <a:xfrm flipH="1" flipV="1">
            <a:off x="2666973" y="3211780"/>
            <a:ext cx="408697" cy="3379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2" idx="0"/>
            <a:endCxn id="18" idx="5"/>
          </p:cNvCxnSpPr>
          <p:nvPr/>
        </p:nvCxnSpPr>
        <p:spPr>
          <a:xfrm flipH="1" flipV="1">
            <a:off x="3411236" y="3913977"/>
            <a:ext cx="441339" cy="50336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39" name="表格 39"/>
          <p:cNvGraphicFramePr>
            <a:graphicFrameLocks noGrp="1"/>
          </p:cNvGraphicFramePr>
          <p:nvPr/>
        </p:nvGraphicFramePr>
        <p:xfrm>
          <a:off x="5885440" y="1952545"/>
          <a:ext cx="2697945" cy="3474720"/>
        </p:xfrm>
        <a:graphic>
          <a:graphicData uri="http://schemas.openxmlformats.org/drawingml/2006/table">
            <a:tbl>
              <a:tblPr firstRow="1" bandRow="1">
                <a:tableStyleId>{5940675A-B579-460E-94D1-54222C63F5DA}</a:tableStyleId>
              </a:tblPr>
              <a:tblGrid>
                <a:gridCol w="899315"/>
                <a:gridCol w="899315"/>
                <a:gridCol w="899315"/>
              </a:tblGrid>
              <a:tr h="370840">
                <a:tc>
                  <a:txBody>
                    <a:bodyPr/>
                    <a:lstStyle/>
                    <a:p>
                      <a:pPr algn="r"/>
                      <a:r>
                        <a:rPr lang="zh-CN" altLang="en-US" sz="2000" dirty="0"/>
                        <a:t>结点</a:t>
                      </a:r>
                      <a:endParaRPr lang="en-US" altLang="zh-CN" sz="2000" dirty="0"/>
                    </a:p>
                    <a:p>
                      <a:pPr algn="r"/>
                      <a:r>
                        <a:rPr lang="zh-CN" altLang="en-US" sz="2000" dirty="0"/>
                        <a:t>序号</a:t>
                      </a:r>
                      <a:endParaRPr lang="zh-CN" alt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dirty="0"/>
                        <a:t>Data</a:t>
                      </a:r>
                      <a:endParaRPr lang="zh-CN" altLang="en-US" sz="2000" dirty="0"/>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t>Parent</a:t>
                      </a:r>
                      <a:endParaRPr lang="zh-CN" altLang="en-US" sz="2000" dirty="0"/>
                    </a:p>
                  </a:txBody>
                  <a:tcPr/>
                </a:tc>
              </a:tr>
              <a:tr h="370840">
                <a:tc>
                  <a:txBody>
                    <a:bodyPr/>
                    <a:lstStyle/>
                    <a:p>
                      <a:pPr algn="r"/>
                      <a:r>
                        <a:rPr lang="en-US" altLang="zh-CN" sz="2000" dirty="0"/>
                        <a:t>0</a:t>
                      </a:r>
                      <a:endParaRPr lang="zh-CN" alt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dirty="0"/>
                        <a:t>A</a:t>
                      </a:r>
                      <a:endParaRPr lang="zh-CN" altLang="en-US" sz="2000" dirty="0"/>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t>-1</a:t>
                      </a:r>
                      <a:endParaRPr lang="zh-CN" altLang="en-US" sz="2000" dirty="0"/>
                    </a:p>
                  </a:txBody>
                  <a:tcPr/>
                </a:tc>
              </a:tr>
              <a:tr h="370840">
                <a:tc>
                  <a:txBody>
                    <a:bodyPr/>
                    <a:lstStyle/>
                    <a:p>
                      <a:pPr algn="r"/>
                      <a:r>
                        <a:rPr lang="en-US" altLang="zh-CN" sz="2000" dirty="0"/>
                        <a:t>1</a:t>
                      </a:r>
                      <a:endParaRPr lang="zh-CN" alt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dirty="0"/>
                        <a:t>B</a:t>
                      </a:r>
                      <a:endParaRPr lang="zh-CN" altLang="en-US" sz="2000" dirty="0"/>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t>0</a:t>
                      </a:r>
                      <a:endParaRPr lang="zh-CN" altLang="en-US" sz="2000" dirty="0"/>
                    </a:p>
                  </a:txBody>
                  <a:tcPr/>
                </a:tc>
              </a:tr>
              <a:tr h="370840">
                <a:tc>
                  <a:txBody>
                    <a:bodyPr/>
                    <a:lstStyle/>
                    <a:p>
                      <a:pPr algn="r"/>
                      <a:r>
                        <a:rPr lang="en-US" altLang="zh-CN" sz="2000" dirty="0"/>
                        <a:t>2</a:t>
                      </a:r>
                      <a:endParaRPr lang="zh-CN" alt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dirty="0"/>
                        <a:t>C</a:t>
                      </a:r>
                      <a:endParaRPr lang="zh-CN" altLang="en-US" sz="2000" dirty="0"/>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t>0</a:t>
                      </a:r>
                      <a:endParaRPr lang="zh-CN" altLang="en-US" sz="2000" dirty="0"/>
                    </a:p>
                  </a:txBody>
                  <a:tcPr/>
                </a:tc>
              </a:tr>
              <a:tr h="370840">
                <a:tc>
                  <a:txBody>
                    <a:bodyPr/>
                    <a:lstStyle/>
                    <a:p>
                      <a:pPr algn="r"/>
                      <a:r>
                        <a:rPr lang="en-US" altLang="zh-CN" sz="2000" dirty="0"/>
                        <a:t>3</a:t>
                      </a:r>
                      <a:endParaRPr lang="zh-CN" alt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dirty="0"/>
                        <a:t>D</a:t>
                      </a:r>
                      <a:endParaRPr lang="zh-CN" altLang="en-US" sz="2000" dirty="0"/>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t>1</a:t>
                      </a:r>
                      <a:endParaRPr lang="zh-CN" altLang="en-US" sz="2000" dirty="0"/>
                    </a:p>
                  </a:txBody>
                  <a:tcPr/>
                </a:tc>
              </a:tr>
              <a:tr h="370840">
                <a:tc>
                  <a:txBody>
                    <a:bodyPr/>
                    <a:lstStyle/>
                    <a:p>
                      <a:pPr algn="r"/>
                      <a:r>
                        <a:rPr lang="en-US" altLang="zh-CN" sz="2000" dirty="0"/>
                        <a:t>4</a:t>
                      </a:r>
                      <a:endParaRPr lang="zh-CN" alt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dirty="0"/>
                        <a:t>E</a:t>
                      </a:r>
                      <a:endParaRPr lang="zh-CN" altLang="en-US" sz="2000" dirty="0"/>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t>1</a:t>
                      </a:r>
                      <a:endParaRPr lang="zh-CN" altLang="en-US" sz="2000" dirty="0"/>
                    </a:p>
                  </a:txBody>
                  <a:tcPr/>
                </a:tc>
              </a:tr>
              <a:tr h="370840">
                <a:tc>
                  <a:txBody>
                    <a:bodyPr/>
                    <a:lstStyle/>
                    <a:p>
                      <a:pPr algn="r"/>
                      <a:r>
                        <a:rPr lang="en-US" altLang="zh-CN" sz="2000" dirty="0"/>
                        <a:t>5</a:t>
                      </a:r>
                      <a:endParaRPr lang="zh-CN" alt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dirty="0"/>
                        <a:t>F</a:t>
                      </a:r>
                      <a:endParaRPr lang="zh-CN" altLang="en-US" sz="2000" dirty="0"/>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t>1</a:t>
                      </a:r>
                      <a:endParaRPr lang="zh-CN" altLang="en-US" sz="2000" dirty="0"/>
                    </a:p>
                  </a:txBody>
                  <a:tcPr/>
                </a:tc>
              </a:tr>
              <a:tr h="370840">
                <a:tc>
                  <a:txBody>
                    <a:bodyPr/>
                    <a:lstStyle/>
                    <a:p>
                      <a:pPr algn="r"/>
                      <a:r>
                        <a:rPr lang="en-US" altLang="zh-CN" sz="2000" dirty="0"/>
                        <a:t>6</a:t>
                      </a:r>
                      <a:endParaRPr lang="zh-CN" altLang="en-US" sz="20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altLang="zh-CN" sz="2000" dirty="0"/>
                        <a:t>G</a:t>
                      </a:r>
                      <a:endParaRPr lang="zh-CN" altLang="en-US" sz="2000" dirty="0"/>
                    </a:p>
                  </a:txBody>
                  <a:tcPr>
                    <a:lnL w="12700" cap="flat" cmpd="sng" algn="ctr">
                      <a:solidFill>
                        <a:schemeClr val="tx1"/>
                      </a:solidFill>
                      <a:prstDash val="solid"/>
                      <a:round/>
                      <a:headEnd type="none" w="med" len="med"/>
                      <a:tailEnd type="none" w="med" len="med"/>
                    </a:lnL>
                  </a:tcPr>
                </a:tc>
                <a:tc>
                  <a:txBody>
                    <a:bodyPr/>
                    <a:lstStyle/>
                    <a:p>
                      <a:pPr algn="ctr"/>
                      <a:r>
                        <a:rPr lang="en-US" altLang="zh-CN" sz="2000" dirty="0"/>
                        <a:t>2</a:t>
                      </a:r>
                      <a:endParaRPr lang="zh-CN" altLang="en-US" sz="2000" dirty="0"/>
                    </a:p>
                  </a:txBody>
                  <a:tcPr/>
                </a:tc>
              </a:tr>
            </a:tbl>
          </a:graphicData>
        </a:graphic>
      </p:graphicFrame>
      <p:sp>
        <p:nvSpPr>
          <p:cNvPr id="41" name="文本框 40"/>
          <p:cNvSpPr txBox="1"/>
          <p:nvPr/>
        </p:nvSpPr>
        <p:spPr>
          <a:xfrm>
            <a:off x="6115012" y="5487893"/>
            <a:ext cx="233910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树的双亲表示法</a:t>
            </a:r>
            <a:endParaRPr lang="zh-CN" altLang="en-US" sz="2400" dirty="0">
              <a:latin typeface="微软雅黑" panose="020B0503020204020204" pitchFamily="34" charset="-122"/>
              <a:ea typeface="微软雅黑" panose="020B0503020204020204" pitchFamily="34" charset="-122"/>
            </a:endParaRPr>
          </a:p>
        </p:txBody>
      </p:sp>
      <p:sp>
        <p:nvSpPr>
          <p:cNvPr id="42" name="文本框 41"/>
          <p:cNvSpPr txBox="1"/>
          <p:nvPr/>
        </p:nvSpPr>
        <p:spPr>
          <a:xfrm>
            <a:off x="383412" y="138754"/>
            <a:ext cx="8390198" cy="1482650"/>
          </a:xfrm>
          <a:prstGeom prst="rect">
            <a:avLst/>
          </a:prstGeom>
          <a:noFill/>
        </p:spPr>
        <p:txBody>
          <a:bodyPr wrap="square">
            <a:spAutoFit/>
          </a:bodyPr>
          <a:lstStyle/>
          <a:p>
            <a:pPr indent="0" algn="just">
              <a:lnSpc>
                <a:spcPts val="3660"/>
              </a:lnSpc>
            </a:pPr>
            <a:r>
              <a:rPr lang="zh-TW" altLang="zh-CN" sz="2400" dirty="0">
                <a:solidFill>
                  <a:srgbClr val="FF0000"/>
                </a:solidFill>
                <a:latin typeface="微软雅黑" panose="020B0503020204020204" pitchFamily="34" charset="-122"/>
                <a:ea typeface="微软雅黑" panose="020B0503020204020204" pitchFamily="34" charset="-122"/>
              </a:rPr>
              <a:t>1</a:t>
            </a:r>
            <a:r>
              <a:rPr lang="en-US" altLang="zh-TW" sz="2400" b="1" dirty="0">
                <a:solidFill>
                  <a:srgbClr val="FF0000"/>
                </a:solidFill>
                <a:latin typeface="微软雅黑" panose="020B0503020204020204" pitchFamily="34" charset="-122"/>
                <a:ea typeface="微软雅黑" panose="020B0503020204020204" pitchFamily="34" charset="-122"/>
              </a:rPr>
              <a:t>.</a:t>
            </a:r>
            <a:r>
              <a:rPr lang="zh-CN" altLang="zh-CN" sz="2400" dirty="0">
                <a:solidFill>
                  <a:srgbClr val="FF0000"/>
                </a:solidFill>
                <a:latin typeface="微软雅黑" panose="020B0503020204020204" pitchFamily="34" charset="-122"/>
                <a:ea typeface="微软雅黑" panose="020B0503020204020204" pitchFamily="34" charset="-122"/>
              </a:rPr>
              <a:t>双</a:t>
            </a:r>
            <a:r>
              <a:rPr lang="zh-TW" altLang="zh-CN" sz="2400" dirty="0">
                <a:solidFill>
                  <a:srgbClr val="FF0000"/>
                </a:solidFill>
                <a:latin typeface="微软雅黑" panose="020B0503020204020204" pitchFamily="34" charset="-122"/>
                <a:ea typeface="微软雅黑" panose="020B0503020204020204" pitchFamily="34" charset="-122"/>
              </a:rPr>
              <a:t>亲表示法</a:t>
            </a:r>
            <a:r>
              <a:rPr lang="zh-TW" altLang="zh-CN" sz="2400" dirty="0">
                <a:latin typeface="微软雅黑" panose="020B0503020204020204" pitchFamily="34" charset="-122"/>
                <a:ea typeface="微软雅黑" panose="020B0503020204020204" pitchFamily="34" charset="-122"/>
              </a:rPr>
              <a:t>：用一组连续的空间来存储树中的结点，在保存每个结点的同时附设一个指示器来指示其双亲结点在表中的位置</a:t>
            </a:r>
            <a:r>
              <a:rPr lang="zh-CN" altLang="en-US" sz="2400" dirty="0">
                <a:latin typeface="微软雅黑" panose="020B0503020204020204" pitchFamily="34" charset="-122"/>
                <a:ea typeface="微软雅黑" panose="020B0503020204020204" pitchFamily="34" charset="-122"/>
              </a:rPr>
              <a:t>。</a:t>
            </a:r>
            <a:endParaRPr lang="zh-TW" altLang="zh-CN" sz="2400" dirty="0">
              <a:latin typeface="微软雅黑" panose="020B0503020204020204" pitchFamily="34" charset="-122"/>
              <a:ea typeface="微软雅黑" panose="020B0503020204020204" pitchFamily="34" charset="-122"/>
            </a:endParaRPr>
          </a:p>
        </p:txBody>
      </p:sp>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383412" y="138754"/>
            <a:ext cx="8390198" cy="1482650"/>
          </a:xfrm>
          <a:prstGeom prst="rect">
            <a:avLst/>
          </a:prstGeom>
          <a:noFill/>
        </p:spPr>
        <p:txBody>
          <a:bodyPr wrap="square">
            <a:spAutoFit/>
          </a:bodyPr>
          <a:lstStyle/>
          <a:p>
            <a:pPr indent="0" algn="just">
              <a:lnSpc>
                <a:spcPts val="3660"/>
              </a:lnSpc>
            </a:pPr>
            <a:r>
              <a:rPr lang="zh-TW" altLang="zh-CN" sz="2400" dirty="0">
                <a:solidFill>
                  <a:srgbClr val="FF0000"/>
                </a:solidFill>
                <a:latin typeface="微软雅黑" panose="020B0503020204020204" pitchFamily="34" charset="-122"/>
                <a:ea typeface="微软雅黑" panose="020B0503020204020204" pitchFamily="34" charset="-122"/>
              </a:rPr>
              <a:t>1</a:t>
            </a:r>
            <a:r>
              <a:rPr lang="en-US" altLang="zh-TW" sz="2400" b="1" dirty="0">
                <a:solidFill>
                  <a:srgbClr val="FF0000"/>
                </a:solidFill>
                <a:latin typeface="微软雅黑" panose="020B0503020204020204" pitchFamily="34" charset="-122"/>
                <a:ea typeface="微软雅黑" panose="020B0503020204020204" pitchFamily="34" charset="-122"/>
              </a:rPr>
              <a:t>.</a:t>
            </a:r>
            <a:r>
              <a:rPr lang="zh-CN" altLang="zh-CN" sz="2400" dirty="0">
                <a:solidFill>
                  <a:srgbClr val="FF0000"/>
                </a:solidFill>
                <a:latin typeface="微软雅黑" panose="020B0503020204020204" pitchFamily="34" charset="-122"/>
                <a:ea typeface="微软雅黑" panose="020B0503020204020204" pitchFamily="34" charset="-122"/>
              </a:rPr>
              <a:t>双</a:t>
            </a:r>
            <a:r>
              <a:rPr lang="zh-TW" altLang="zh-CN" sz="2400" dirty="0">
                <a:solidFill>
                  <a:srgbClr val="FF0000"/>
                </a:solidFill>
                <a:latin typeface="微软雅黑" panose="020B0503020204020204" pitchFamily="34" charset="-122"/>
                <a:ea typeface="微软雅黑" panose="020B0503020204020204" pitchFamily="34" charset="-122"/>
              </a:rPr>
              <a:t>亲表示法</a:t>
            </a:r>
            <a:r>
              <a:rPr lang="zh-TW" altLang="zh-CN" sz="2400" dirty="0">
                <a:latin typeface="微软雅黑" panose="020B0503020204020204" pitchFamily="34" charset="-122"/>
                <a:ea typeface="微软雅黑" panose="020B0503020204020204" pitchFamily="34" charset="-122"/>
              </a:rPr>
              <a:t>：用一组连续的空间来存储树中的结点，在保存每个结点的同时附设一个指示器来指示其双亲结点在表中的位置</a:t>
            </a:r>
            <a:r>
              <a:rPr lang="zh-CN" altLang="en-US" sz="2400" dirty="0">
                <a:latin typeface="微软雅黑" panose="020B0503020204020204" pitchFamily="34" charset="-122"/>
                <a:ea typeface="微软雅黑" panose="020B0503020204020204" pitchFamily="34" charset="-122"/>
              </a:rPr>
              <a:t>。</a:t>
            </a:r>
            <a:endParaRPr lang="zh-TW" altLang="zh-CN" sz="2400" dirty="0">
              <a:latin typeface="微软雅黑" panose="020B0503020204020204" pitchFamily="34" charset="-122"/>
              <a:ea typeface="微软雅黑" panose="020B0503020204020204" pitchFamily="34" charset="-122"/>
            </a:endParaRPr>
          </a:p>
        </p:txBody>
      </p:sp>
      <p:sp>
        <p:nvSpPr>
          <p:cNvPr id="14" name="文本框 13"/>
          <p:cNvSpPr txBox="1"/>
          <p:nvPr/>
        </p:nvSpPr>
        <p:spPr>
          <a:xfrm>
            <a:off x="4313578" y="2742388"/>
            <a:ext cx="4629872" cy="2769541"/>
          </a:xfrm>
          <a:prstGeom prst="rect">
            <a:avLst/>
          </a:prstGeom>
          <a:noFill/>
          <a:ln>
            <a:solidFill>
              <a:schemeClr val="accent1"/>
            </a:solidFill>
          </a:ln>
        </p:spPr>
        <p:txBody>
          <a:bodyPr wrap="square">
            <a:spAutoFit/>
          </a:bodyPr>
          <a:lstStyle/>
          <a:p>
            <a:pPr>
              <a:lnSpc>
                <a:spcPct val="119000"/>
              </a:lnSpc>
            </a:pPr>
            <a:r>
              <a:rPr lang="zh-CN" altLang="en-US" sz="2400" dirty="0">
                <a:latin typeface="微软雅黑" panose="020B0503020204020204" pitchFamily="34" charset="-122"/>
                <a:ea typeface="微软雅黑" panose="020B0503020204020204" pitchFamily="34" charset="-122"/>
              </a:rPr>
              <a:t>树可以定义为</a:t>
            </a:r>
            <a:endParaRPr lang="en-US" altLang="zh-CN" sz="2400" dirty="0">
              <a:latin typeface="微软雅黑" panose="020B0503020204020204" pitchFamily="34" charset="-122"/>
              <a:ea typeface="微软雅黑" panose="020B0503020204020204" pitchFamily="34" charset="-122"/>
            </a:endParaRPr>
          </a:p>
          <a:p>
            <a:pPr>
              <a:lnSpc>
                <a:spcPct val="119000"/>
              </a:lnSpc>
            </a:pPr>
            <a:r>
              <a:rPr lang="en-US" altLang="zh-CN" sz="2400" dirty="0">
                <a:latin typeface="微软雅黑" panose="020B0503020204020204" pitchFamily="34" charset="-122"/>
                <a:ea typeface="微软雅黑" panose="020B0503020204020204" pitchFamily="34" charset="-122"/>
              </a:rPr>
              <a:t>typedef struct</a:t>
            </a:r>
            <a:endParaRPr lang="en-US" altLang="zh-CN" sz="2400" dirty="0">
              <a:latin typeface="微软雅黑" panose="020B0503020204020204" pitchFamily="34" charset="-122"/>
              <a:ea typeface="微软雅黑" panose="020B0503020204020204" pitchFamily="34" charset="-122"/>
            </a:endParaRPr>
          </a:p>
          <a:p>
            <a:pPr>
              <a:lnSpc>
                <a:spcPct val="119000"/>
              </a:lnSpc>
              <a:spcAft>
                <a:spcPts val="280"/>
              </a:spcAft>
            </a:pP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19000"/>
              </a:lnSpc>
              <a:spcAft>
                <a:spcPts val="280"/>
              </a:spcAft>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TNode</a:t>
            </a:r>
            <a:r>
              <a:rPr lang="en-US" altLang="zh-CN" sz="2400" dirty="0">
                <a:latin typeface="微软雅黑" panose="020B0503020204020204" pitchFamily="34" charset="-122"/>
                <a:ea typeface="微软雅黑" panose="020B0503020204020204" pitchFamily="34" charset="-122"/>
              </a:rPr>
              <a:t> tree[MAX];</a:t>
            </a:r>
            <a:endParaRPr lang="en-US" altLang="zh-CN" sz="2400" dirty="0">
              <a:latin typeface="微软雅黑" panose="020B0503020204020204" pitchFamily="34" charset="-122"/>
              <a:ea typeface="微软雅黑" panose="020B0503020204020204" pitchFamily="34" charset="-122"/>
            </a:endParaRPr>
          </a:p>
          <a:p>
            <a:pPr>
              <a:lnSpc>
                <a:spcPct val="119000"/>
              </a:lnSpc>
            </a:pPr>
            <a:r>
              <a:rPr lang="en-US" altLang="zh-CN" sz="2400" dirty="0">
                <a:latin typeface="微软雅黑" panose="020B0503020204020204" pitchFamily="34" charset="-122"/>
                <a:ea typeface="微软雅黑" panose="020B0503020204020204" pitchFamily="34" charset="-122"/>
              </a:rPr>
              <a:t>       int </a:t>
            </a:r>
            <a:r>
              <a:rPr lang="en-US" altLang="zh-CN" sz="2400" dirty="0" err="1">
                <a:latin typeface="微软雅黑" panose="020B0503020204020204" pitchFamily="34" charset="-122"/>
                <a:ea typeface="微软雅黑" panose="020B0503020204020204" pitchFamily="34" charset="-122"/>
              </a:rPr>
              <a:t>nodenum</a:t>
            </a:r>
            <a:r>
              <a:rPr lang="en-US" altLang="zh-CN" sz="2400" dirty="0">
                <a:latin typeface="微软雅黑" panose="020B0503020204020204" pitchFamily="34" charset="-122"/>
                <a:ea typeface="微软雅黑" panose="020B0503020204020204" pitchFamily="34" charset="-122"/>
              </a:rPr>
              <a:t>; /*</a:t>
            </a:r>
            <a:r>
              <a:rPr lang="zh-TW" altLang="zh-CN" sz="2400" dirty="0">
                <a:latin typeface="微软雅黑" panose="020B0503020204020204" pitchFamily="34" charset="-122"/>
                <a:ea typeface="微软雅黑" panose="020B0503020204020204" pitchFamily="34" charset="-122"/>
              </a:rPr>
              <a:t>结点数</a:t>
            </a:r>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a:lnSpc>
                <a:spcPct val="119000"/>
              </a:lnSpc>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ParentTree</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383412" y="2528035"/>
            <a:ext cx="3551587" cy="2983894"/>
          </a:xfrm>
          <a:prstGeom prst="rect">
            <a:avLst/>
          </a:prstGeom>
          <a:noFill/>
          <a:ln>
            <a:solidFill>
              <a:schemeClr val="accent1"/>
            </a:solidFill>
          </a:ln>
        </p:spPr>
        <p:txBody>
          <a:bodyPr wrap="square">
            <a:spAutoFit/>
          </a:bodyPr>
          <a:lstStyle/>
          <a:p>
            <a:pPr>
              <a:lnSpc>
                <a:spcPct val="119000"/>
              </a:lnSpc>
            </a:pPr>
            <a:r>
              <a:rPr lang="zh-CN" altLang="en-US" sz="2400" dirty="0">
                <a:latin typeface="微软雅黑" panose="020B0503020204020204" pitchFamily="34" charset="-122"/>
                <a:ea typeface="微软雅黑" panose="020B0503020204020204" pitchFamily="34" charset="-122"/>
              </a:rPr>
              <a:t>双亲表示法的形式说明</a:t>
            </a:r>
            <a:endParaRPr lang="en-US" altLang="zh-CN" sz="2400" dirty="0">
              <a:latin typeface="微软雅黑" panose="020B0503020204020204" pitchFamily="34" charset="-122"/>
              <a:ea typeface="微软雅黑" panose="020B0503020204020204" pitchFamily="34" charset="-122"/>
            </a:endParaRPr>
          </a:p>
          <a:p>
            <a:pPr indent="0">
              <a:lnSpc>
                <a:spcPct val="119000"/>
              </a:lnSpc>
            </a:pPr>
            <a:r>
              <a:rPr lang="en-US" altLang="zh-CN" sz="2400" dirty="0">
                <a:latin typeface="微软雅黑" panose="020B0503020204020204" pitchFamily="34" charset="-122"/>
                <a:ea typeface="微软雅黑" panose="020B0503020204020204" pitchFamily="34" charset="-122"/>
              </a:rPr>
              <a:t>#define MAX 100 </a:t>
            </a:r>
            <a:endParaRPr lang="en-US" altLang="zh-CN" sz="2400" dirty="0">
              <a:latin typeface="微软雅黑" panose="020B0503020204020204" pitchFamily="34" charset="-122"/>
              <a:ea typeface="微软雅黑" panose="020B0503020204020204" pitchFamily="34" charset="-122"/>
            </a:endParaRPr>
          </a:p>
          <a:p>
            <a:pPr indent="0">
              <a:lnSpc>
                <a:spcPct val="119000"/>
              </a:lnSpc>
            </a:pPr>
            <a:r>
              <a:rPr lang="en-US" altLang="zh-CN" sz="2400" dirty="0">
                <a:latin typeface="微软雅黑" panose="020B0503020204020204" pitchFamily="34" charset="-122"/>
                <a:ea typeface="微软雅黑" panose="020B0503020204020204" pitchFamily="34" charset="-122"/>
              </a:rPr>
              <a:t>typedef struct </a:t>
            </a:r>
            <a:r>
              <a:rPr lang="en-US" altLang="zh-CN" sz="2400" dirty="0" err="1">
                <a:latin typeface="微软雅黑" panose="020B0503020204020204" pitchFamily="34" charset="-122"/>
                <a:ea typeface="微软雅黑" panose="020B0503020204020204" pitchFamily="34" charset="-122"/>
              </a:rPr>
              <a:t>TNode</a:t>
            </a:r>
            <a:endParaRPr lang="en-US" altLang="zh-CN" sz="2400" dirty="0">
              <a:latin typeface="微软雅黑" panose="020B0503020204020204" pitchFamily="34" charset="-122"/>
              <a:ea typeface="微软雅黑" panose="020B0503020204020204" pitchFamily="34" charset="-122"/>
            </a:endParaRPr>
          </a:p>
          <a:p>
            <a:pPr indent="0">
              <a:lnSpc>
                <a:spcPct val="119000"/>
              </a:lnSpc>
            </a:pP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98425" indent="0">
              <a:spcAft>
                <a:spcPts val="140"/>
              </a:spcAft>
            </a:pP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DataType</a:t>
            </a:r>
            <a:r>
              <a:rPr lang="en-US" altLang="zh-CN" sz="2400" dirty="0">
                <a:latin typeface="微软雅黑" panose="020B0503020204020204" pitchFamily="34" charset="-122"/>
                <a:ea typeface="微软雅黑" panose="020B0503020204020204" pitchFamily="34" charset="-122"/>
              </a:rPr>
              <a:t> data; </a:t>
            </a:r>
            <a:endParaRPr lang="en-US" altLang="zh-CN" sz="2400" dirty="0">
              <a:latin typeface="微软雅黑" panose="020B0503020204020204" pitchFamily="34" charset="-122"/>
              <a:ea typeface="微软雅黑" panose="020B0503020204020204" pitchFamily="34" charset="-122"/>
            </a:endParaRPr>
          </a:p>
          <a:p>
            <a:pPr marL="98425" indent="0">
              <a:spcAft>
                <a:spcPts val="140"/>
              </a:spcAft>
            </a:pPr>
            <a:r>
              <a:rPr lang="en-US" altLang="zh-CN" sz="2400" dirty="0">
                <a:latin typeface="微软雅黑" panose="020B0503020204020204" pitchFamily="34" charset="-122"/>
                <a:ea typeface="微软雅黑" panose="020B0503020204020204" pitchFamily="34" charset="-122"/>
              </a:rPr>
              <a:t>    int parent;</a:t>
            </a:r>
            <a:endParaRPr lang="en-US" altLang="zh-CN" sz="2400" dirty="0">
              <a:latin typeface="微软雅黑" panose="020B0503020204020204" pitchFamily="34" charset="-122"/>
              <a:ea typeface="微软雅黑" panose="020B0503020204020204" pitchFamily="34" charset="-122"/>
            </a:endParaRPr>
          </a:p>
          <a:p>
            <a:pPr indent="0"/>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TNode</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12480" y="189382"/>
            <a:ext cx="8759141" cy="2243050"/>
          </a:xfrm>
          <a:prstGeom prst="rect">
            <a:avLst/>
          </a:prstGeom>
          <a:noFill/>
        </p:spPr>
        <p:txBody>
          <a:bodyPr wrap="square">
            <a:spAutoFit/>
          </a:bodyPr>
          <a:lstStyle/>
          <a:p>
            <a:pPr indent="12700">
              <a:lnSpc>
                <a:spcPct val="150000"/>
              </a:lnSpc>
              <a:spcAft>
                <a:spcPts val="490"/>
              </a:spcAft>
            </a:pPr>
            <a:r>
              <a:rPr lang="en-US" altLang="zh-CN" sz="2400" dirty="0">
                <a:solidFill>
                  <a:srgbClr val="FF0000"/>
                </a:solidFill>
                <a:latin typeface="微软雅黑" panose="020B0503020204020204" pitchFamily="34" charset="-122"/>
                <a:ea typeface="微软雅黑" panose="020B0503020204020204" pitchFamily="34" charset="-122"/>
              </a:rPr>
              <a:t>2. </a:t>
            </a:r>
            <a:r>
              <a:rPr lang="zh-TW" altLang="zh-CN" sz="2400" dirty="0">
                <a:solidFill>
                  <a:srgbClr val="FF0000"/>
                </a:solidFill>
                <a:latin typeface="微软雅黑" panose="020B0503020204020204" pitchFamily="34" charset="-122"/>
                <a:ea typeface="微软雅黑" panose="020B0503020204020204" pitchFamily="34" charset="-122"/>
              </a:rPr>
              <a:t>孩子表示法</a:t>
            </a:r>
            <a:r>
              <a:rPr lang="zh-TW" altLang="zh-CN" sz="2400" dirty="0">
                <a:latin typeface="微软雅黑" panose="020B0503020204020204" pitchFamily="34" charset="-122"/>
                <a:ea typeface="微软雅黑" panose="020B0503020204020204" pitchFamily="34" charset="-122"/>
              </a:rPr>
              <a:t>:通常是</a:t>
            </a:r>
            <a:r>
              <a:rPr lang="zh-CN" altLang="en-US" sz="2400" dirty="0">
                <a:latin typeface="微软雅黑" panose="020B0503020204020204" pitchFamily="34" charset="-122"/>
                <a:ea typeface="微软雅黑" panose="020B0503020204020204" pitchFamily="34" charset="-122"/>
              </a:rPr>
              <a:t>把每</a:t>
            </a:r>
            <a:r>
              <a:rPr lang="zh-TW" altLang="zh-CN" sz="2400" dirty="0">
                <a:latin typeface="微软雅黑" panose="020B0503020204020204" pitchFamily="34" charset="-122"/>
                <a:ea typeface="微软雅黑" panose="020B0503020204020204" pitchFamily="34" charset="-122"/>
              </a:rPr>
              <a:t>个结点的孩子结点构成一个单链表</a:t>
            </a:r>
            <a:r>
              <a:rPr lang="zh-CN" altLang="en-US" sz="2400" dirty="0">
                <a:latin typeface="微软雅黑" panose="020B0503020204020204" pitchFamily="34" charset="-122"/>
                <a:ea typeface="微软雅黑" panose="020B0503020204020204" pitchFamily="34" charset="-122"/>
              </a:rPr>
              <a:t>，</a:t>
            </a:r>
            <a:r>
              <a:rPr lang="zh-TW" altLang="zh-CN" sz="2400" dirty="0">
                <a:latin typeface="微软雅黑" panose="020B0503020204020204" pitchFamily="34" charset="-122"/>
                <a:ea typeface="微软雅黑" panose="020B0503020204020204" pitchFamily="34" charset="-122"/>
              </a:rPr>
              <a:t>称为孩子链表</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n </a:t>
            </a:r>
            <a:r>
              <a:rPr lang="zh-TW" altLang="zh-CN" sz="2400" dirty="0">
                <a:latin typeface="微软雅黑" panose="020B0503020204020204" pitchFamily="34" charset="-122"/>
                <a:ea typeface="微软雅黑" panose="020B0503020204020204" pitchFamily="34" charset="-122"/>
              </a:rPr>
              <a:t>个结点共</a:t>
            </a:r>
            <a:r>
              <a:rPr lang="zh-CN" altLang="en-US" sz="2400" dirty="0">
                <a:latin typeface="微软雅黑" panose="020B0503020204020204" pitchFamily="34" charset="-122"/>
                <a:ea typeface="微软雅黑" panose="020B0503020204020204" pitchFamily="34" charset="-122"/>
              </a:rPr>
              <a:t>有 </a:t>
            </a:r>
            <a:r>
              <a:rPr lang="en-US" altLang="zh-CN" sz="2400" dirty="0">
                <a:latin typeface="微软雅黑" panose="020B0503020204020204" pitchFamily="34" charset="-122"/>
                <a:ea typeface="微软雅黑" panose="020B0503020204020204" pitchFamily="34" charset="-122"/>
              </a:rPr>
              <a:t>n </a:t>
            </a:r>
            <a:r>
              <a:rPr lang="zh-TW" altLang="zh-CN" sz="2400" dirty="0">
                <a:latin typeface="微软雅黑" panose="020B0503020204020204" pitchFamily="34" charset="-122"/>
                <a:ea typeface="微软雅黑" panose="020B0503020204020204" pitchFamily="34" charset="-122"/>
              </a:rPr>
              <a:t>个孩子链表</a:t>
            </a:r>
            <a:r>
              <a:rPr lang="zh-CN" altLang="en-US" sz="2400" dirty="0">
                <a:latin typeface="微软雅黑" panose="020B0503020204020204" pitchFamily="34" charset="-122"/>
                <a:ea typeface="微软雅黑" panose="020B0503020204020204" pitchFamily="34" charset="-122"/>
              </a:rPr>
              <a:t>（叶子结点的孩子链表为空链表）</a:t>
            </a:r>
            <a:r>
              <a:rPr lang="zh-TW" altLang="zh-CN" sz="2400" dirty="0">
                <a:latin typeface="微软雅黑" panose="020B0503020204020204" pitchFamily="34" charset="-122"/>
                <a:ea typeface="微软雅黑" panose="020B0503020204020204" pitchFamily="34" charset="-122"/>
              </a:rPr>
              <a:t>，而</a:t>
            </a:r>
            <a:r>
              <a:rPr lang="en-US" altLang="zh-TW"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n </a:t>
            </a:r>
            <a:r>
              <a:rPr lang="zh-TW" altLang="zh-CN" sz="2400" dirty="0">
                <a:latin typeface="微软雅黑" panose="020B0503020204020204" pitchFamily="34" charset="-122"/>
                <a:ea typeface="微软雅黑" panose="020B0503020204020204" pitchFamily="34" charset="-122"/>
              </a:rPr>
              <a:t>个结点的数据和</a:t>
            </a:r>
            <a:r>
              <a:rPr lang="en-US" altLang="zh-TW"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n </a:t>
            </a:r>
            <a:r>
              <a:rPr lang="zh-TW" altLang="zh-CN" sz="2400" dirty="0">
                <a:latin typeface="微软雅黑" panose="020B0503020204020204" pitchFamily="34" charset="-122"/>
                <a:ea typeface="微软雅黑" panose="020B0503020204020204" pitchFamily="34" charset="-122"/>
              </a:rPr>
              <a:t>个孩子链表的头</a:t>
            </a:r>
            <a:r>
              <a:rPr lang="zh-CN" altLang="en-US" sz="2400" dirty="0">
                <a:latin typeface="微软雅黑" panose="020B0503020204020204" pitchFamily="34" charset="-122"/>
                <a:ea typeface="微软雅黑" panose="020B0503020204020204" pitchFamily="34" charset="-122"/>
              </a:rPr>
              <a:t>指</a:t>
            </a:r>
            <a:r>
              <a:rPr lang="zh-TW" altLang="zh-CN" sz="2400" dirty="0">
                <a:latin typeface="微软雅黑" panose="020B0503020204020204" pitchFamily="34" charset="-122"/>
                <a:ea typeface="微软雅黑" panose="020B0503020204020204" pitchFamily="34" charset="-122"/>
              </a:rPr>
              <a:t>针又组成一个</a:t>
            </a:r>
            <a:r>
              <a:rPr lang="zh-CN" altLang="en-US" sz="2400" dirty="0">
                <a:latin typeface="微软雅黑" panose="020B0503020204020204" pitchFamily="34" charset="-122"/>
                <a:ea typeface="微软雅黑" panose="020B0503020204020204" pitchFamily="34" charset="-122"/>
              </a:rPr>
              <a:t>顺</a:t>
            </a:r>
            <a:r>
              <a:rPr lang="zh-TW" altLang="zh-CN" sz="2400" dirty="0">
                <a:latin typeface="微软雅黑" panose="020B0503020204020204" pitchFamily="34" charset="-122"/>
                <a:ea typeface="微软雅黑" panose="020B0503020204020204" pitchFamily="34" charset="-122"/>
              </a:rPr>
              <a:t>序表。</a:t>
            </a:r>
            <a:endParaRPr lang="zh-TW" altLang="zh-CN" sz="2400" dirty="0">
              <a:latin typeface="微软雅黑" panose="020B0503020204020204" pitchFamily="34" charset="-122"/>
              <a:ea typeface="微软雅黑" panose="020B0503020204020204" pitchFamily="34" charset="-122"/>
            </a:endParaRPr>
          </a:p>
        </p:txBody>
      </p:sp>
      <p:sp>
        <p:nvSpPr>
          <p:cNvPr id="10" name="椭圆 9"/>
          <p:cNvSpPr/>
          <p:nvPr/>
        </p:nvSpPr>
        <p:spPr>
          <a:xfrm>
            <a:off x="6955077" y="3803435"/>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sp>
        <p:nvSpPr>
          <p:cNvPr id="11" name="椭圆 10"/>
          <p:cNvSpPr/>
          <p:nvPr/>
        </p:nvSpPr>
        <p:spPr>
          <a:xfrm>
            <a:off x="6279648" y="4505632"/>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12" name="椭圆 11"/>
          <p:cNvSpPr/>
          <p:nvPr/>
        </p:nvSpPr>
        <p:spPr>
          <a:xfrm>
            <a:off x="7699340" y="4505632"/>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3" name="椭圆 12"/>
          <p:cNvSpPr/>
          <p:nvPr/>
        </p:nvSpPr>
        <p:spPr>
          <a:xfrm>
            <a:off x="5488951" y="5448640"/>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sp>
        <p:nvSpPr>
          <p:cNvPr id="14" name="椭圆 13"/>
          <p:cNvSpPr/>
          <p:nvPr/>
        </p:nvSpPr>
        <p:spPr>
          <a:xfrm>
            <a:off x="6279648" y="5448640"/>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16" name="椭圆 15"/>
          <p:cNvSpPr/>
          <p:nvPr/>
        </p:nvSpPr>
        <p:spPr>
          <a:xfrm>
            <a:off x="7070345" y="5448640"/>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18" name="椭圆 17"/>
          <p:cNvSpPr/>
          <p:nvPr/>
        </p:nvSpPr>
        <p:spPr>
          <a:xfrm>
            <a:off x="8308462" y="5448640"/>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cxnSp>
        <p:nvCxnSpPr>
          <p:cNvPr id="19" name="直接连接符 18"/>
          <p:cNvCxnSpPr>
            <a:stCxn id="10" idx="3"/>
            <a:endCxn id="11" idx="7"/>
          </p:cNvCxnSpPr>
          <p:nvPr/>
        </p:nvCxnSpPr>
        <p:spPr>
          <a:xfrm flipH="1">
            <a:off x="6684712" y="4243078"/>
            <a:ext cx="339863" cy="3379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1" idx="3"/>
            <a:endCxn id="13" idx="0"/>
          </p:cNvCxnSpPr>
          <p:nvPr/>
        </p:nvCxnSpPr>
        <p:spPr>
          <a:xfrm flipH="1">
            <a:off x="5726232" y="4945275"/>
            <a:ext cx="622914" cy="5033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11" idx="4"/>
            <a:endCxn id="14" idx="0"/>
          </p:cNvCxnSpPr>
          <p:nvPr/>
        </p:nvCxnSpPr>
        <p:spPr>
          <a:xfrm>
            <a:off x="6516929" y="5020706"/>
            <a:ext cx="0" cy="4279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6" idx="1"/>
            <a:endCxn id="11" idx="5"/>
          </p:cNvCxnSpPr>
          <p:nvPr/>
        </p:nvCxnSpPr>
        <p:spPr>
          <a:xfrm flipH="1" flipV="1">
            <a:off x="6684712" y="4945275"/>
            <a:ext cx="455131" cy="5787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2" idx="1"/>
            <a:endCxn id="10" idx="5"/>
          </p:cNvCxnSpPr>
          <p:nvPr/>
        </p:nvCxnSpPr>
        <p:spPr>
          <a:xfrm flipH="1" flipV="1">
            <a:off x="7360141" y="4243078"/>
            <a:ext cx="408697" cy="3379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8" idx="0"/>
            <a:endCxn id="12" idx="5"/>
          </p:cNvCxnSpPr>
          <p:nvPr/>
        </p:nvCxnSpPr>
        <p:spPr>
          <a:xfrm flipH="1" flipV="1">
            <a:off x="8104404" y="4945275"/>
            <a:ext cx="441339" cy="503365"/>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5" name="表格 39"/>
          <p:cNvGraphicFramePr>
            <a:graphicFrameLocks noGrp="1"/>
          </p:cNvGraphicFramePr>
          <p:nvPr/>
        </p:nvGraphicFramePr>
        <p:xfrm>
          <a:off x="1183688" y="2773418"/>
          <a:ext cx="952436" cy="2773680"/>
        </p:xfrm>
        <a:graphic>
          <a:graphicData uri="http://schemas.openxmlformats.org/drawingml/2006/table">
            <a:tbl>
              <a:tblPr firstRow="1" bandRow="1">
                <a:tableStyleId>{5940675A-B579-460E-94D1-54222C63F5DA}</a:tableStyleId>
              </a:tblPr>
              <a:tblGrid>
                <a:gridCol w="459937"/>
                <a:gridCol w="492499"/>
              </a:tblGrid>
              <a:tr h="370840">
                <a:tc>
                  <a:txBody>
                    <a:bodyPr/>
                    <a:lstStyle/>
                    <a:p>
                      <a:pPr algn="ctr"/>
                      <a:r>
                        <a:rPr lang="en-US" altLang="zh-CN" sz="2000" dirty="0"/>
                        <a:t>A</a:t>
                      </a:r>
                      <a:endParaRPr lang="zh-CN" altLang="en-US" sz="2000" dirty="0"/>
                    </a:p>
                  </a:txBody>
                  <a:tcPr/>
                </a:tc>
                <a:tc>
                  <a:txBody>
                    <a:bodyPr/>
                    <a:lstStyle/>
                    <a:p>
                      <a:pPr algn="ctr"/>
                      <a:endParaRPr lang="zh-CN" altLang="en-US" sz="2000" dirty="0"/>
                    </a:p>
                  </a:txBody>
                  <a:tcPr/>
                </a:tc>
              </a:tr>
              <a:tr h="370840">
                <a:tc>
                  <a:txBody>
                    <a:bodyPr/>
                    <a:lstStyle/>
                    <a:p>
                      <a:pPr algn="ctr"/>
                      <a:r>
                        <a:rPr lang="en-US" altLang="zh-CN" sz="2000" dirty="0"/>
                        <a:t>B</a:t>
                      </a:r>
                      <a:endParaRPr lang="zh-CN" altLang="en-US" sz="2000" dirty="0"/>
                    </a:p>
                  </a:txBody>
                  <a:tcPr/>
                </a:tc>
                <a:tc>
                  <a:txBody>
                    <a:bodyPr/>
                    <a:lstStyle/>
                    <a:p>
                      <a:pPr algn="ctr"/>
                      <a:endParaRPr lang="zh-CN" altLang="en-US" sz="2000" dirty="0"/>
                    </a:p>
                  </a:txBody>
                  <a:tcPr/>
                </a:tc>
              </a:tr>
              <a:tr h="370840">
                <a:tc>
                  <a:txBody>
                    <a:bodyPr/>
                    <a:lstStyle/>
                    <a:p>
                      <a:pPr algn="ctr"/>
                      <a:r>
                        <a:rPr lang="en-US" altLang="zh-CN" sz="2000" dirty="0"/>
                        <a:t>C</a:t>
                      </a:r>
                      <a:endParaRPr lang="zh-CN" altLang="en-US" sz="2000" dirty="0"/>
                    </a:p>
                  </a:txBody>
                  <a:tcPr/>
                </a:tc>
                <a:tc>
                  <a:txBody>
                    <a:bodyPr/>
                    <a:lstStyle/>
                    <a:p>
                      <a:pPr algn="ctr"/>
                      <a:endParaRPr lang="zh-CN" altLang="en-US" sz="2000" dirty="0"/>
                    </a:p>
                  </a:txBody>
                  <a:tcPr/>
                </a:tc>
              </a:tr>
              <a:tr h="370840">
                <a:tc>
                  <a:txBody>
                    <a:bodyPr/>
                    <a:lstStyle/>
                    <a:p>
                      <a:pPr algn="ctr"/>
                      <a:r>
                        <a:rPr lang="en-US" altLang="zh-CN" sz="2000" dirty="0"/>
                        <a:t>D</a:t>
                      </a:r>
                      <a:endParaRPr lang="zh-CN" altLang="en-US" sz="2000" dirty="0"/>
                    </a:p>
                  </a:txBody>
                  <a:tcPr/>
                </a:tc>
                <a:tc>
                  <a:txBody>
                    <a:bodyPr/>
                    <a:lstStyle/>
                    <a:p>
                      <a:pPr algn="ctr"/>
                      <a:r>
                        <a:rPr lang="en-US" altLang="zh-CN" sz="2000" dirty="0"/>
                        <a:t>^</a:t>
                      </a:r>
                      <a:endParaRPr lang="zh-CN" altLang="en-US" sz="2000" dirty="0"/>
                    </a:p>
                  </a:txBody>
                  <a:tcPr/>
                </a:tc>
              </a:tr>
              <a:tr h="370840">
                <a:tc>
                  <a:txBody>
                    <a:bodyPr/>
                    <a:lstStyle/>
                    <a:p>
                      <a:pPr algn="ctr"/>
                      <a:r>
                        <a:rPr lang="en-US" altLang="zh-CN" sz="2000" dirty="0"/>
                        <a:t>E</a:t>
                      </a:r>
                      <a:endParaRPr lang="zh-CN" altLang="en-US" sz="2000" dirty="0"/>
                    </a:p>
                  </a:txBody>
                  <a:tcPr/>
                </a:tc>
                <a:tc>
                  <a:txBody>
                    <a:bodyPr/>
                    <a:lstStyle/>
                    <a:p>
                      <a:pPr algn="ctr"/>
                      <a:r>
                        <a:rPr lang="en-US" altLang="zh-CN" sz="2000" dirty="0"/>
                        <a:t>^</a:t>
                      </a:r>
                      <a:endParaRPr lang="zh-CN" altLang="en-US" sz="2000" dirty="0"/>
                    </a:p>
                  </a:txBody>
                  <a:tcPr/>
                </a:tc>
              </a:tr>
              <a:tr h="370840">
                <a:tc>
                  <a:txBody>
                    <a:bodyPr/>
                    <a:lstStyle/>
                    <a:p>
                      <a:pPr algn="ctr"/>
                      <a:r>
                        <a:rPr lang="en-US" altLang="zh-CN" sz="2000" dirty="0"/>
                        <a:t>F</a:t>
                      </a:r>
                      <a:endParaRPr lang="zh-CN" altLang="en-US" sz="2000" dirty="0"/>
                    </a:p>
                  </a:txBody>
                  <a:tcPr/>
                </a:tc>
                <a:tc>
                  <a:txBody>
                    <a:bodyPr/>
                    <a:lstStyle/>
                    <a:p>
                      <a:pPr algn="ctr"/>
                      <a:r>
                        <a:rPr lang="en-US" altLang="zh-CN" sz="2000" dirty="0"/>
                        <a:t>^</a:t>
                      </a:r>
                      <a:endParaRPr lang="zh-CN" altLang="en-US" sz="2000" dirty="0"/>
                    </a:p>
                  </a:txBody>
                  <a:tcPr/>
                </a:tc>
              </a:tr>
              <a:tr h="370840">
                <a:tc>
                  <a:txBody>
                    <a:bodyPr/>
                    <a:lstStyle/>
                    <a:p>
                      <a:pPr algn="ctr"/>
                      <a:r>
                        <a:rPr lang="en-US" altLang="zh-CN" sz="2000" dirty="0"/>
                        <a:t>G</a:t>
                      </a:r>
                      <a:endParaRPr lang="zh-CN" altLang="en-US" sz="2000" dirty="0"/>
                    </a:p>
                  </a:txBody>
                  <a:tcPr/>
                </a:tc>
                <a:tc>
                  <a:txBody>
                    <a:bodyPr/>
                    <a:lstStyle/>
                    <a:p>
                      <a:pPr algn="ctr"/>
                      <a:r>
                        <a:rPr lang="en-US" altLang="zh-CN" sz="2000" dirty="0"/>
                        <a:t>^</a:t>
                      </a:r>
                      <a:endParaRPr lang="zh-CN" altLang="en-US" sz="2000" dirty="0"/>
                    </a:p>
                  </a:txBody>
                  <a:tcPr/>
                </a:tc>
              </a:tr>
            </a:tbl>
          </a:graphicData>
        </a:graphic>
      </p:graphicFrame>
      <p:sp>
        <p:nvSpPr>
          <p:cNvPr id="26" name="文本框 25"/>
          <p:cNvSpPr txBox="1"/>
          <p:nvPr/>
        </p:nvSpPr>
        <p:spPr>
          <a:xfrm>
            <a:off x="782739" y="2790780"/>
            <a:ext cx="327333" cy="2800767"/>
          </a:xfrm>
          <a:prstGeom prst="rect">
            <a:avLst/>
          </a:prstGeom>
          <a:noFill/>
        </p:spPr>
        <p:txBody>
          <a:bodyPr wrap="none" rtlCol="0">
            <a:spAutoFit/>
          </a:bodyPr>
          <a:lstStyle/>
          <a:p>
            <a:pPr algn="ctr"/>
            <a:r>
              <a:rPr lang="en-US" altLang="zh-CN" sz="2200" dirty="0"/>
              <a:t>0</a:t>
            </a:r>
            <a:endParaRPr lang="en-US" altLang="zh-CN" sz="2200" dirty="0"/>
          </a:p>
          <a:p>
            <a:pPr algn="ctr"/>
            <a:r>
              <a:rPr lang="en-US" altLang="zh-CN" sz="2200" dirty="0"/>
              <a:t>1</a:t>
            </a:r>
            <a:endParaRPr lang="en-US" altLang="zh-CN" sz="2200" dirty="0"/>
          </a:p>
          <a:p>
            <a:pPr algn="ctr"/>
            <a:r>
              <a:rPr lang="en-US" altLang="zh-CN" sz="2200" dirty="0"/>
              <a:t>2</a:t>
            </a:r>
            <a:endParaRPr lang="en-US" altLang="zh-CN" sz="2200" dirty="0"/>
          </a:p>
          <a:p>
            <a:pPr algn="ctr"/>
            <a:r>
              <a:rPr lang="en-US" altLang="zh-CN" sz="2200" dirty="0"/>
              <a:t>3</a:t>
            </a:r>
            <a:endParaRPr lang="en-US" altLang="zh-CN" sz="2200" dirty="0"/>
          </a:p>
          <a:p>
            <a:pPr algn="ctr"/>
            <a:r>
              <a:rPr lang="en-US" altLang="zh-CN" sz="2200" dirty="0"/>
              <a:t>4</a:t>
            </a:r>
            <a:endParaRPr lang="en-US" altLang="zh-CN" sz="2200" dirty="0"/>
          </a:p>
          <a:p>
            <a:pPr algn="ctr"/>
            <a:r>
              <a:rPr lang="en-US" altLang="zh-CN" sz="2200" dirty="0"/>
              <a:t>5</a:t>
            </a:r>
            <a:endParaRPr lang="en-US" altLang="zh-CN" sz="2200" dirty="0"/>
          </a:p>
          <a:p>
            <a:pPr algn="ctr"/>
            <a:r>
              <a:rPr lang="en-US" altLang="zh-CN" sz="2200" dirty="0"/>
              <a:t>6</a:t>
            </a:r>
            <a:endParaRPr lang="en-US" altLang="zh-CN" sz="2200" dirty="0"/>
          </a:p>
          <a:p>
            <a:pPr algn="ctr"/>
            <a:r>
              <a:rPr lang="en-US" altLang="zh-CN" sz="2200" dirty="0"/>
              <a:t>7</a:t>
            </a:r>
            <a:endParaRPr lang="zh-CN" altLang="en-US" sz="2200" dirty="0"/>
          </a:p>
        </p:txBody>
      </p:sp>
      <p:graphicFrame>
        <p:nvGraphicFramePr>
          <p:cNvPr id="28" name="表格 39"/>
          <p:cNvGraphicFramePr>
            <a:graphicFrameLocks noGrp="1"/>
          </p:cNvGraphicFramePr>
          <p:nvPr/>
        </p:nvGraphicFramePr>
        <p:xfrm>
          <a:off x="2550215" y="2751407"/>
          <a:ext cx="952436" cy="396240"/>
        </p:xfrm>
        <a:graphic>
          <a:graphicData uri="http://schemas.openxmlformats.org/drawingml/2006/table">
            <a:tbl>
              <a:tblPr firstRow="1" bandRow="1">
                <a:tableStyleId>{5940675A-B579-460E-94D1-54222C63F5DA}</a:tableStyleId>
              </a:tblPr>
              <a:tblGrid>
                <a:gridCol w="459937"/>
                <a:gridCol w="492499"/>
              </a:tblGrid>
              <a:tr h="370840">
                <a:tc>
                  <a:txBody>
                    <a:bodyPr/>
                    <a:lstStyle/>
                    <a:p>
                      <a:pPr algn="ctr"/>
                      <a:r>
                        <a:rPr lang="en-US" altLang="zh-CN" sz="2000" dirty="0"/>
                        <a:t>B </a:t>
                      </a:r>
                      <a:endParaRPr lang="zh-CN" altLang="en-US" sz="2000" dirty="0"/>
                    </a:p>
                  </a:txBody>
                  <a:tcPr/>
                </a:tc>
                <a:tc>
                  <a:txBody>
                    <a:bodyPr/>
                    <a:lstStyle/>
                    <a:p>
                      <a:pPr algn="ctr"/>
                      <a:endParaRPr lang="zh-CN" altLang="en-US" sz="2000" dirty="0"/>
                    </a:p>
                  </a:txBody>
                  <a:tcPr/>
                </a:tc>
              </a:tr>
            </a:tbl>
          </a:graphicData>
        </a:graphic>
      </p:graphicFrame>
      <p:graphicFrame>
        <p:nvGraphicFramePr>
          <p:cNvPr id="29" name="表格 39"/>
          <p:cNvGraphicFramePr>
            <a:graphicFrameLocks noGrp="1"/>
          </p:cNvGraphicFramePr>
          <p:nvPr/>
        </p:nvGraphicFramePr>
        <p:xfrm>
          <a:off x="3916742" y="2738696"/>
          <a:ext cx="952436" cy="396240"/>
        </p:xfrm>
        <a:graphic>
          <a:graphicData uri="http://schemas.openxmlformats.org/drawingml/2006/table">
            <a:tbl>
              <a:tblPr firstRow="1" bandRow="1">
                <a:tableStyleId>{5940675A-B579-460E-94D1-54222C63F5DA}</a:tableStyleId>
              </a:tblPr>
              <a:tblGrid>
                <a:gridCol w="459937"/>
                <a:gridCol w="492499"/>
              </a:tblGrid>
              <a:tr h="370840">
                <a:tc>
                  <a:txBody>
                    <a:bodyPr/>
                    <a:lstStyle/>
                    <a:p>
                      <a:pPr algn="ctr"/>
                      <a:r>
                        <a:rPr lang="en-US" altLang="zh-CN" sz="2000" dirty="0"/>
                        <a:t>C</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a:t>
                      </a:r>
                      <a:endParaRPr lang="zh-CN" altLang="en-US" sz="2000" dirty="0"/>
                    </a:p>
                  </a:txBody>
                  <a:tcPr/>
                </a:tc>
              </a:tr>
            </a:tbl>
          </a:graphicData>
        </a:graphic>
      </p:graphicFrame>
      <p:graphicFrame>
        <p:nvGraphicFramePr>
          <p:cNvPr id="30" name="表格 39"/>
          <p:cNvGraphicFramePr>
            <a:graphicFrameLocks noGrp="1"/>
          </p:cNvGraphicFramePr>
          <p:nvPr/>
        </p:nvGraphicFramePr>
        <p:xfrm>
          <a:off x="2550215" y="3185719"/>
          <a:ext cx="952436" cy="396240"/>
        </p:xfrm>
        <a:graphic>
          <a:graphicData uri="http://schemas.openxmlformats.org/drawingml/2006/table">
            <a:tbl>
              <a:tblPr firstRow="1" bandRow="1">
                <a:tableStyleId>{5940675A-B579-460E-94D1-54222C63F5DA}</a:tableStyleId>
              </a:tblPr>
              <a:tblGrid>
                <a:gridCol w="459937"/>
                <a:gridCol w="492499"/>
              </a:tblGrid>
              <a:tr h="370840">
                <a:tc>
                  <a:txBody>
                    <a:bodyPr/>
                    <a:lstStyle/>
                    <a:p>
                      <a:pPr algn="ctr"/>
                      <a:r>
                        <a:rPr lang="en-US" altLang="zh-CN" sz="2000" dirty="0"/>
                        <a:t>D</a:t>
                      </a:r>
                      <a:endParaRPr lang="zh-CN" altLang="en-US" sz="2000" dirty="0"/>
                    </a:p>
                  </a:txBody>
                  <a:tcPr/>
                </a:tc>
                <a:tc>
                  <a:txBody>
                    <a:bodyPr/>
                    <a:lstStyle/>
                    <a:p>
                      <a:pPr algn="ctr"/>
                      <a:endParaRPr lang="zh-CN" altLang="en-US" sz="2000" dirty="0"/>
                    </a:p>
                  </a:txBody>
                  <a:tcPr/>
                </a:tc>
              </a:tr>
            </a:tbl>
          </a:graphicData>
        </a:graphic>
      </p:graphicFrame>
      <p:graphicFrame>
        <p:nvGraphicFramePr>
          <p:cNvPr id="31" name="表格 39"/>
          <p:cNvGraphicFramePr>
            <a:graphicFrameLocks noGrp="1"/>
          </p:cNvGraphicFramePr>
          <p:nvPr/>
        </p:nvGraphicFramePr>
        <p:xfrm>
          <a:off x="3916742" y="3173008"/>
          <a:ext cx="952436" cy="396240"/>
        </p:xfrm>
        <a:graphic>
          <a:graphicData uri="http://schemas.openxmlformats.org/drawingml/2006/table">
            <a:tbl>
              <a:tblPr firstRow="1" bandRow="1">
                <a:tableStyleId>{5940675A-B579-460E-94D1-54222C63F5DA}</a:tableStyleId>
              </a:tblPr>
              <a:tblGrid>
                <a:gridCol w="459937"/>
                <a:gridCol w="492499"/>
              </a:tblGrid>
              <a:tr h="370840">
                <a:tc>
                  <a:txBody>
                    <a:bodyPr/>
                    <a:lstStyle/>
                    <a:p>
                      <a:pPr algn="ctr"/>
                      <a:r>
                        <a:rPr lang="en-US" altLang="zh-CN" sz="2000" dirty="0"/>
                        <a:t>E</a:t>
                      </a:r>
                      <a:endParaRPr lang="zh-CN" altLang="en-US" sz="2000" dirty="0"/>
                    </a:p>
                  </a:txBody>
                  <a:tcPr/>
                </a:tc>
                <a:tc>
                  <a:txBody>
                    <a:bodyPr/>
                    <a:lstStyle/>
                    <a:p>
                      <a:pPr algn="ctr"/>
                      <a:endParaRPr lang="zh-CN" altLang="en-US" sz="2000" dirty="0"/>
                    </a:p>
                  </a:txBody>
                  <a:tcPr/>
                </a:tc>
              </a:tr>
            </a:tbl>
          </a:graphicData>
        </a:graphic>
      </p:graphicFrame>
      <p:graphicFrame>
        <p:nvGraphicFramePr>
          <p:cNvPr id="32" name="表格 39"/>
          <p:cNvGraphicFramePr>
            <a:graphicFrameLocks noGrp="1"/>
          </p:cNvGraphicFramePr>
          <p:nvPr/>
        </p:nvGraphicFramePr>
        <p:xfrm>
          <a:off x="2550215" y="3627304"/>
          <a:ext cx="952436" cy="396240"/>
        </p:xfrm>
        <a:graphic>
          <a:graphicData uri="http://schemas.openxmlformats.org/drawingml/2006/table">
            <a:tbl>
              <a:tblPr firstRow="1" bandRow="1">
                <a:tableStyleId>{5940675A-B579-460E-94D1-54222C63F5DA}</a:tableStyleId>
              </a:tblPr>
              <a:tblGrid>
                <a:gridCol w="459937"/>
                <a:gridCol w="492499"/>
              </a:tblGrid>
              <a:tr h="370840">
                <a:tc>
                  <a:txBody>
                    <a:bodyPr/>
                    <a:lstStyle/>
                    <a:p>
                      <a:pPr algn="ctr"/>
                      <a:r>
                        <a:rPr lang="en-US" altLang="zh-CN" sz="2000" dirty="0"/>
                        <a:t>G</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a:t>
                      </a:r>
                      <a:endParaRPr lang="zh-CN" altLang="en-US" sz="2000" dirty="0"/>
                    </a:p>
                  </a:txBody>
                  <a:tcPr/>
                </a:tc>
              </a:tr>
            </a:tbl>
          </a:graphicData>
        </a:graphic>
      </p:graphicFrame>
      <p:graphicFrame>
        <p:nvGraphicFramePr>
          <p:cNvPr id="34" name="表格 39"/>
          <p:cNvGraphicFramePr>
            <a:graphicFrameLocks noGrp="1"/>
          </p:cNvGraphicFramePr>
          <p:nvPr/>
        </p:nvGraphicFramePr>
        <p:xfrm>
          <a:off x="5262143" y="3173008"/>
          <a:ext cx="952436" cy="396240"/>
        </p:xfrm>
        <a:graphic>
          <a:graphicData uri="http://schemas.openxmlformats.org/drawingml/2006/table">
            <a:tbl>
              <a:tblPr firstRow="1" bandRow="1">
                <a:tableStyleId>{5940675A-B579-460E-94D1-54222C63F5DA}</a:tableStyleId>
              </a:tblPr>
              <a:tblGrid>
                <a:gridCol w="459937"/>
                <a:gridCol w="492499"/>
              </a:tblGrid>
              <a:tr h="370840">
                <a:tc>
                  <a:txBody>
                    <a:bodyPr/>
                    <a:lstStyle/>
                    <a:p>
                      <a:pPr algn="ctr"/>
                      <a:r>
                        <a:rPr lang="en-US" altLang="zh-CN" sz="2000" dirty="0"/>
                        <a:t>F</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a:t>
                      </a:r>
                      <a:endParaRPr lang="zh-CN" altLang="en-US" sz="2000" dirty="0"/>
                    </a:p>
                  </a:txBody>
                  <a:tcPr/>
                </a:tc>
              </a:tr>
            </a:tbl>
          </a:graphicData>
        </a:graphic>
      </p:graphicFrame>
      <p:cxnSp>
        <p:nvCxnSpPr>
          <p:cNvPr id="5" name="直接箭头连接符 4"/>
          <p:cNvCxnSpPr>
            <a:endCxn id="28" idx="1"/>
          </p:cNvCxnSpPr>
          <p:nvPr/>
        </p:nvCxnSpPr>
        <p:spPr>
          <a:xfrm>
            <a:off x="1950334" y="2949527"/>
            <a:ext cx="5998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endCxn id="30" idx="1"/>
          </p:cNvCxnSpPr>
          <p:nvPr/>
        </p:nvCxnSpPr>
        <p:spPr>
          <a:xfrm>
            <a:off x="1928112" y="3383839"/>
            <a:ext cx="62210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32" idx="1"/>
          </p:cNvCxnSpPr>
          <p:nvPr/>
        </p:nvCxnSpPr>
        <p:spPr>
          <a:xfrm>
            <a:off x="1950334" y="3825424"/>
            <a:ext cx="5998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3316861" y="2936816"/>
            <a:ext cx="5998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3316860" y="3383839"/>
            <a:ext cx="5998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4662262" y="3371128"/>
            <a:ext cx="59988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1689598" y="5732507"/>
            <a:ext cx="233910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树的孩子表示法</a:t>
            </a:r>
            <a:endParaRPr lang="zh-CN" altLang="en-US" sz="2400" dirty="0">
              <a:latin typeface="微软雅黑" panose="020B0503020204020204" pitchFamily="34" charset="-122"/>
              <a:ea typeface="微软雅黑" panose="020B0503020204020204" pitchFamily="34" charset="-122"/>
            </a:endParaRPr>
          </a:p>
        </p:txBody>
      </p:sp>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99765" y="213773"/>
            <a:ext cx="2703865" cy="249936"/>
          </a:xfrm>
          <a:prstGeom prst="rect">
            <a:avLst/>
          </a:prstGeom>
          <a:solidFill>
            <a:srgbClr val="FFFFFF"/>
          </a:solidFill>
          <a:ln>
            <a:solidFill>
              <a:schemeClr val="bg1"/>
            </a:solidFill>
          </a:ln>
        </p:spPr>
        <p:txBody>
          <a:bodyPr wrap="none" lIns="0" tIns="0" rIns="0" bIns="0">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zh-TW" sz="2400" dirty="0">
                <a:latin typeface="微软雅黑" panose="020B0503020204020204" pitchFamily="34" charset="-122"/>
                <a:ea typeface="微软雅黑" panose="020B0503020204020204" pitchFamily="34" charset="-122"/>
              </a:rPr>
              <a:t>孩子链表结点的定义</a:t>
            </a:r>
            <a:endParaRPr lang="zh-TW" sz="2400" dirty="0">
              <a:latin typeface="微软雅黑" panose="020B0503020204020204" pitchFamily="34" charset="-122"/>
              <a:ea typeface="微软雅黑" panose="020B0503020204020204" pitchFamily="34" charset="-122"/>
            </a:endParaRPr>
          </a:p>
        </p:txBody>
      </p:sp>
      <p:sp>
        <p:nvSpPr>
          <p:cNvPr id="6" name="矩形 5"/>
          <p:cNvSpPr/>
          <p:nvPr/>
        </p:nvSpPr>
        <p:spPr>
          <a:xfrm>
            <a:off x="3606709" y="215946"/>
            <a:ext cx="2782516" cy="328063"/>
          </a:xfrm>
          <a:prstGeom prst="rect">
            <a:avLst/>
          </a:prstGeom>
          <a:solidFill>
            <a:srgbClr val="FFFFFF"/>
          </a:solidFill>
          <a:ln>
            <a:solidFill>
              <a:schemeClr val="bg1"/>
            </a:solidFill>
          </a:ln>
        </p:spPr>
        <p:txBody>
          <a:bodyPr wrap="none" lIns="0" tIns="0" rIns="0" bIns="0">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zh-CN" altLang="en-US" sz="2400" dirty="0">
                <a:latin typeface="微软雅黑" panose="020B0503020204020204" pitchFamily="34" charset="-122"/>
                <a:ea typeface="微软雅黑" panose="020B0503020204020204" pitchFamily="34" charset="-122"/>
              </a:rPr>
              <a:t>顺</a:t>
            </a:r>
            <a:r>
              <a:rPr lang="zh-TW" sz="2400" dirty="0">
                <a:latin typeface="微软雅黑" panose="020B0503020204020204" pitchFamily="34" charset="-122"/>
                <a:ea typeface="微软雅黑" panose="020B0503020204020204" pitchFamily="34" charset="-122"/>
              </a:rPr>
              <a:t>序表结点结构定义</a:t>
            </a:r>
            <a:endParaRPr lang="zh-TW" sz="2400" dirty="0">
              <a:latin typeface="微软雅黑" panose="020B0503020204020204" pitchFamily="34" charset="-122"/>
              <a:ea typeface="微软雅黑" panose="020B0503020204020204" pitchFamily="34" charset="-122"/>
            </a:endParaRPr>
          </a:p>
        </p:txBody>
      </p:sp>
      <p:sp>
        <p:nvSpPr>
          <p:cNvPr id="7" name="矩形 6"/>
          <p:cNvSpPr/>
          <p:nvPr/>
        </p:nvSpPr>
        <p:spPr>
          <a:xfrm>
            <a:off x="7187666" y="213772"/>
            <a:ext cx="1267640" cy="382323"/>
          </a:xfrm>
          <a:prstGeom prst="rect">
            <a:avLst/>
          </a:prstGeom>
          <a:solidFill>
            <a:srgbClr val="FFFFFF"/>
          </a:solidFill>
          <a:ln>
            <a:solidFill>
              <a:schemeClr val="bg1"/>
            </a:solidFill>
          </a:ln>
        </p:spPr>
        <p:txBody>
          <a:bodyPr wrap="none" lIns="0" tIns="0" rIns="0" bIns="0">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TW" sz="2400" dirty="0">
                <a:latin typeface="微软雅黑" panose="020B0503020204020204" pitchFamily="34" charset="-122"/>
                <a:ea typeface="微软雅黑" panose="020B0503020204020204" pitchFamily="34" charset="-122"/>
              </a:rPr>
              <a:t>树的定义</a:t>
            </a:r>
            <a:endParaRPr lang="zh-TW" sz="2400" dirty="0">
              <a:latin typeface="微软雅黑" panose="020B0503020204020204" pitchFamily="34" charset="-122"/>
              <a:ea typeface="微软雅黑" panose="020B0503020204020204" pitchFamily="34" charset="-122"/>
            </a:endParaRPr>
          </a:p>
        </p:txBody>
      </p:sp>
      <p:sp>
        <p:nvSpPr>
          <p:cNvPr id="10" name="文本框 9"/>
          <p:cNvSpPr txBox="1"/>
          <p:nvPr/>
        </p:nvSpPr>
        <p:spPr>
          <a:xfrm>
            <a:off x="590308" y="707513"/>
            <a:ext cx="8194877" cy="6048387"/>
          </a:xfrm>
          <a:prstGeom prst="rect">
            <a:avLst/>
          </a:prstGeom>
          <a:noFill/>
        </p:spPr>
        <p:txBody>
          <a:bodyPr wrap="square">
            <a:spAutoFit/>
          </a:bodyPr>
          <a:lstStyle/>
          <a:p>
            <a:pPr indent="609600">
              <a:lnSpc>
                <a:spcPct val="120000"/>
              </a:lnSpc>
              <a:spcAft>
                <a:spcPts val="350"/>
              </a:spcAft>
            </a:pPr>
            <a:r>
              <a:rPr lang="en-US" altLang="zh-CN" sz="1800" dirty="0">
                <a:latin typeface="微软雅黑" panose="020B0503020204020204" pitchFamily="34" charset="-122"/>
                <a:ea typeface="微软雅黑" panose="020B0503020204020204" pitchFamily="34" charset="-122"/>
              </a:rPr>
              <a:t>typedef struct </a:t>
            </a:r>
            <a:r>
              <a:rPr lang="en-US" altLang="zh-CN" sz="1800" dirty="0" err="1">
                <a:latin typeface="微软雅黑" panose="020B0503020204020204" pitchFamily="34" charset="-122"/>
                <a:ea typeface="微软雅黑" panose="020B0503020204020204" pitchFamily="34" charset="-122"/>
              </a:rPr>
              <a:t>ChildNode</a:t>
            </a:r>
            <a:r>
              <a:rPr lang="en-US" altLang="zh-CN" sz="1800" dirty="0">
                <a:latin typeface="微软雅黑" panose="020B0503020204020204" pitchFamily="34" charset="-122"/>
                <a:ea typeface="微软雅黑" panose="020B0503020204020204" pitchFamily="34" charset="-122"/>
              </a:rPr>
              <a:t> /*</a:t>
            </a:r>
            <a:r>
              <a:rPr lang="zh-TW" altLang="zh-CN" sz="1800" dirty="0">
                <a:latin typeface="微软雅黑" panose="020B0503020204020204" pitchFamily="34" charset="-122"/>
                <a:ea typeface="微软雅黑" panose="020B0503020204020204" pitchFamily="34" charset="-122"/>
              </a:rPr>
              <a:t>孩子链表结点的定义</a:t>
            </a:r>
            <a:r>
              <a:rPr lang="en-US" altLang="zh-TW" sz="1800" dirty="0">
                <a:latin typeface="微软雅黑" panose="020B0503020204020204" pitchFamily="34" charset="-122"/>
                <a:ea typeface="微软雅黑" panose="020B0503020204020204" pitchFamily="34" charset="-122"/>
              </a:rPr>
              <a:t>*</a:t>
            </a:r>
            <a:r>
              <a:rPr lang="zh-TW" altLang="zh-CN" sz="1800" dirty="0">
                <a:latin typeface="微软雅黑" panose="020B0503020204020204" pitchFamily="34" charset="-122"/>
                <a:ea typeface="微软雅黑" panose="020B0503020204020204" pitchFamily="34" charset="-122"/>
              </a:rPr>
              <a:t>/</a:t>
            </a:r>
            <a:endParaRPr lang="en-US" altLang="zh-TW" sz="1800" dirty="0">
              <a:latin typeface="微软雅黑" panose="020B0503020204020204" pitchFamily="34" charset="-122"/>
              <a:ea typeface="微软雅黑" panose="020B0503020204020204" pitchFamily="34" charset="-122"/>
            </a:endParaRPr>
          </a:p>
          <a:p>
            <a:pPr indent="609600">
              <a:lnSpc>
                <a:spcPct val="120000"/>
              </a:lnSpc>
            </a:pP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indent="609600">
              <a:lnSpc>
                <a:spcPct val="120000"/>
              </a:lnSpc>
            </a:pPr>
            <a:r>
              <a:rPr lang="en-US" altLang="zh-CN" sz="1800" dirty="0">
                <a:latin typeface="微软雅黑" panose="020B0503020204020204" pitchFamily="34" charset="-122"/>
                <a:ea typeface="微软雅黑" panose="020B0503020204020204" pitchFamily="34" charset="-122"/>
              </a:rPr>
              <a:t> 	 int Child;   /*</a:t>
            </a:r>
            <a:r>
              <a:rPr lang="zh-TW" altLang="zh-CN" sz="1800" dirty="0">
                <a:latin typeface="微软雅黑" panose="020B0503020204020204" pitchFamily="34" charset="-122"/>
                <a:ea typeface="微软雅黑" panose="020B0503020204020204" pitchFamily="34" charset="-122"/>
              </a:rPr>
              <a:t>该孩子结点在线性表中的位置</a:t>
            </a: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indent="609600">
              <a:lnSpc>
                <a:spcPct val="120000"/>
              </a:lnSpc>
            </a:pPr>
            <a:r>
              <a:rPr lang="en-US" altLang="zh-CN" sz="1800" dirty="0">
                <a:latin typeface="微软雅黑" panose="020B0503020204020204" pitchFamily="34" charset="-122"/>
                <a:ea typeface="微软雅黑" panose="020B0503020204020204" pitchFamily="34" charset="-122"/>
              </a:rPr>
              <a:t>  	 struct </a:t>
            </a:r>
            <a:r>
              <a:rPr lang="en-US" altLang="zh-CN" sz="1800" dirty="0" err="1">
                <a:latin typeface="微软雅黑" panose="020B0503020204020204" pitchFamily="34" charset="-122"/>
                <a:ea typeface="微软雅黑" panose="020B0503020204020204" pitchFamily="34" charset="-122"/>
              </a:rPr>
              <a:t>ChildNode</a:t>
            </a:r>
            <a:r>
              <a:rPr lang="en-US" altLang="zh-CN" sz="1800" dirty="0">
                <a:latin typeface="微软雅黑" panose="020B0503020204020204" pitchFamily="34" charset="-122"/>
                <a:ea typeface="微软雅黑" panose="020B0503020204020204" pitchFamily="34" charset="-122"/>
              </a:rPr>
              <a:t> * next;   /*</a:t>
            </a:r>
            <a:r>
              <a:rPr lang="zh-TW" altLang="zh-CN" sz="1800" dirty="0">
                <a:latin typeface="微软雅黑" panose="020B0503020204020204" pitchFamily="34" charset="-122"/>
                <a:ea typeface="微软雅黑" panose="020B0503020204020204" pitchFamily="34" charset="-122"/>
              </a:rPr>
              <a:t>指向下一个孩子结点的指针</a:t>
            </a:r>
            <a:r>
              <a:rPr lang="en-US"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pPr indent="609600">
              <a:lnSpc>
                <a:spcPct val="120000"/>
              </a:lnSpc>
            </a:pP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ChildNode</a:t>
            </a: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indent="609600">
              <a:lnSpc>
                <a:spcPct val="120000"/>
              </a:lnSpc>
            </a:pPr>
            <a:endParaRPr lang="en-US" altLang="zh-CN" sz="1800" dirty="0">
              <a:latin typeface="微软雅黑" panose="020B0503020204020204" pitchFamily="34" charset="-122"/>
              <a:ea typeface="微软雅黑" panose="020B0503020204020204" pitchFamily="34" charset="-122"/>
            </a:endParaRPr>
          </a:p>
          <a:p>
            <a:pPr indent="609600">
              <a:lnSpc>
                <a:spcPct val="120000"/>
              </a:lnSpc>
              <a:spcAft>
                <a:spcPts val="210"/>
              </a:spcAft>
            </a:pPr>
            <a:r>
              <a:rPr lang="en-US" altLang="zh-CN" sz="1800" dirty="0">
                <a:latin typeface="微软雅黑" panose="020B0503020204020204" pitchFamily="34" charset="-122"/>
                <a:ea typeface="微软雅黑" panose="020B0503020204020204" pitchFamily="34" charset="-122"/>
              </a:rPr>
              <a:t>typedef struct  /*</a:t>
            </a:r>
            <a:r>
              <a:rPr lang="zh-TW" altLang="zh-CN" sz="1800" dirty="0">
                <a:latin typeface="微软雅黑" panose="020B0503020204020204" pitchFamily="34" charset="-122"/>
                <a:ea typeface="微软雅黑" panose="020B0503020204020204" pitchFamily="34" charset="-122"/>
              </a:rPr>
              <a:t>顺序表结点的结构定义</a:t>
            </a: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indent="609600" algn="just">
              <a:lnSpc>
                <a:spcPct val="120000"/>
              </a:lnSpc>
            </a:pP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indent="609600" algn="just">
              <a:lnSpc>
                <a:spcPct val="120000"/>
              </a:lnSpc>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DataType</a:t>
            </a:r>
            <a:r>
              <a:rPr lang="en-US" altLang="zh-CN" sz="1800" dirty="0">
                <a:latin typeface="微软雅黑" panose="020B0503020204020204" pitchFamily="34" charset="-122"/>
                <a:ea typeface="微软雅黑" panose="020B0503020204020204" pitchFamily="34" charset="-122"/>
              </a:rPr>
              <a:t> data;       /* </a:t>
            </a:r>
            <a:r>
              <a:rPr lang="zh-TW" altLang="zh-CN" sz="1800" dirty="0">
                <a:latin typeface="微软雅黑" panose="020B0503020204020204" pitchFamily="34" charset="-122"/>
                <a:ea typeface="微软雅黑" panose="020B0503020204020204" pitchFamily="34" charset="-122"/>
              </a:rPr>
              <a:t>结点的信息*/</a:t>
            </a:r>
            <a:endParaRPr lang="zh-TW" altLang="zh-CN" sz="1800" dirty="0">
              <a:latin typeface="微软雅黑" panose="020B0503020204020204" pitchFamily="34" charset="-122"/>
              <a:ea typeface="微软雅黑" panose="020B0503020204020204" pitchFamily="34" charset="-122"/>
            </a:endParaRPr>
          </a:p>
          <a:p>
            <a:pPr marL="62865" indent="0">
              <a:lnSpc>
                <a:spcPct val="120000"/>
              </a:lnSpc>
              <a:spcAft>
                <a:spcPts val="210"/>
              </a:spcAft>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ChildNode</a:t>
            </a:r>
            <a:r>
              <a:rPr lang="en-US" altLang="zh-CN" sz="1800" dirty="0">
                <a:latin typeface="微软雅黑" panose="020B0503020204020204" pitchFamily="34" charset="-122"/>
                <a:ea typeface="微软雅黑" panose="020B0503020204020204" pitchFamily="34" charset="-122"/>
              </a:rPr>
              <a:t> * </a:t>
            </a:r>
            <a:r>
              <a:rPr lang="en-US" altLang="zh-CN" sz="1800" dirty="0" err="1">
                <a:latin typeface="微软雅黑" panose="020B0503020204020204" pitchFamily="34" charset="-122"/>
                <a:ea typeface="微软雅黑" panose="020B0503020204020204" pitchFamily="34" charset="-122"/>
              </a:rPr>
              <a:t>FirstChild</a:t>
            </a:r>
            <a:r>
              <a:rPr lang="en-US" altLang="zh-CN" sz="1800" dirty="0">
                <a:latin typeface="微软雅黑" panose="020B0503020204020204" pitchFamily="34" charset="-122"/>
                <a:ea typeface="微软雅黑" panose="020B0503020204020204" pitchFamily="34" charset="-122"/>
              </a:rPr>
              <a:t> </a:t>
            </a:r>
            <a:r>
              <a:rPr lang="zh-TW" altLang="zh-CN" sz="1800" dirty="0">
                <a:latin typeface="微软雅黑" panose="020B0503020204020204" pitchFamily="34" charset="-122"/>
                <a:ea typeface="微软雅黑" panose="020B0503020204020204" pitchFamily="34" charset="-122"/>
              </a:rPr>
              <a:t>; </a:t>
            </a:r>
            <a:r>
              <a:rPr lang="en-US" altLang="zh-TW" sz="1800" dirty="0">
                <a:latin typeface="微软雅黑" panose="020B0503020204020204" pitchFamily="34" charset="-122"/>
                <a:ea typeface="微软雅黑" panose="020B0503020204020204" pitchFamily="34" charset="-122"/>
              </a:rPr>
              <a:t>  </a:t>
            </a:r>
            <a:r>
              <a:rPr lang="en-US" altLang="zh-CN" sz="1800" dirty="0">
                <a:latin typeface="微软雅黑" panose="020B0503020204020204" pitchFamily="34" charset="-122"/>
                <a:ea typeface="微软雅黑" panose="020B0503020204020204" pitchFamily="34" charset="-122"/>
              </a:rPr>
              <a:t>/*</a:t>
            </a:r>
            <a:r>
              <a:rPr lang="zh-TW" altLang="zh-CN" sz="1800" dirty="0">
                <a:latin typeface="微软雅黑" panose="020B0503020204020204" pitchFamily="34" charset="-122"/>
                <a:ea typeface="微软雅黑" panose="020B0503020204020204" pitchFamily="34" charset="-122"/>
              </a:rPr>
              <a:t>指向孩子链表的头指针</a:t>
            </a: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indent="609600" algn="just">
              <a:lnSpc>
                <a:spcPct val="120000"/>
              </a:lnSpc>
              <a:spcAft>
                <a:spcPts val="770"/>
              </a:spcAft>
            </a:pPr>
            <a:r>
              <a:rPr lang="en-US" altLang="zh-CN" sz="1800" dirty="0">
                <a:latin typeface="微软雅黑" panose="020B0503020204020204" pitchFamily="34" charset="-122"/>
                <a:ea typeface="微软雅黑" panose="020B0503020204020204" pitchFamily="34" charset="-122"/>
              </a:rPr>
              <a:t>}</a:t>
            </a:r>
            <a:r>
              <a:rPr lang="en-US" altLang="zh-CN" sz="1800" dirty="0" err="1">
                <a:latin typeface="微软雅黑" panose="020B0503020204020204" pitchFamily="34" charset="-122"/>
                <a:ea typeface="微软雅黑" panose="020B0503020204020204" pitchFamily="34" charset="-122"/>
              </a:rPr>
              <a:t>DataNode</a:t>
            </a: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indent="609600" algn="just">
              <a:lnSpc>
                <a:spcPct val="120000"/>
              </a:lnSpc>
              <a:spcAft>
                <a:spcPts val="770"/>
              </a:spcAft>
            </a:pPr>
            <a:endParaRPr lang="en-US" altLang="zh-CN" sz="1800" dirty="0">
              <a:latin typeface="微软雅黑" panose="020B0503020204020204" pitchFamily="34" charset="-122"/>
              <a:ea typeface="微软雅黑" panose="020B0503020204020204" pitchFamily="34" charset="-122"/>
            </a:endParaRPr>
          </a:p>
          <a:p>
            <a:pPr indent="609600" algn="just">
              <a:lnSpc>
                <a:spcPct val="120000"/>
              </a:lnSpc>
            </a:pPr>
            <a:r>
              <a:rPr lang="en-US" altLang="zh-CN" sz="1800" dirty="0">
                <a:latin typeface="微软雅黑" panose="020B0503020204020204" pitchFamily="34" charset="-122"/>
                <a:ea typeface="微软雅黑" panose="020B0503020204020204" pitchFamily="34" charset="-122"/>
              </a:rPr>
              <a:t>typedef struct  /*</a:t>
            </a:r>
            <a:r>
              <a:rPr lang="zh-TW" altLang="zh-CN" sz="1800" dirty="0">
                <a:latin typeface="微软雅黑" panose="020B0503020204020204" pitchFamily="34" charset="-122"/>
                <a:ea typeface="微软雅黑" panose="020B0503020204020204" pitchFamily="34" charset="-122"/>
              </a:rPr>
              <a:t>树的定义 </a:t>
            </a: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indent="609600" algn="just">
              <a:lnSpc>
                <a:spcPct val="120000"/>
              </a:lnSpc>
              <a:spcAft>
                <a:spcPts val="210"/>
              </a:spcAft>
            </a:pP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indent="609600" algn="just">
              <a:lnSpc>
                <a:spcPct val="120000"/>
              </a:lnSpc>
            </a:pP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DataNode</a:t>
            </a:r>
            <a:r>
              <a:rPr lang="en-US" altLang="zh-CN" sz="1800" dirty="0">
                <a:latin typeface="微软雅黑" panose="020B0503020204020204" pitchFamily="34" charset="-122"/>
                <a:ea typeface="微软雅黑" panose="020B0503020204020204" pitchFamily="34" charset="-122"/>
              </a:rPr>
              <a:t> nodes[MAX];  /* </a:t>
            </a:r>
            <a:r>
              <a:rPr lang="zh-TW" altLang="zh-CN" sz="1800" dirty="0">
                <a:latin typeface="微软雅黑" panose="020B0503020204020204" pitchFamily="34" charset="-122"/>
                <a:ea typeface="微软雅黑" panose="020B0503020204020204" pitchFamily="34" charset="-122"/>
              </a:rPr>
              <a:t>顺序表</a:t>
            </a: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indent="203200">
              <a:lnSpc>
                <a:spcPct val="120000"/>
              </a:lnSpc>
            </a:pPr>
            <a:r>
              <a:rPr lang="en-US" altLang="zh-CN" sz="1800" dirty="0">
                <a:latin typeface="微软雅黑" panose="020B0503020204020204" pitchFamily="34" charset="-122"/>
                <a:ea typeface="微软雅黑" panose="020B0503020204020204" pitchFamily="34" charset="-122"/>
              </a:rPr>
              <a:t>          int </a:t>
            </a:r>
            <a:r>
              <a:rPr lang="en-US" altLang="zh-CN" sz="1800" dirty="0" err="1">
                <a:latin typeface="微软雅黑" panose="020B0503020204020204" pitchFamily="34" charset="-122"/>
                <a:ea typeface="微软雅黑" panose="020B0503020204020204" pitchFamily="34" charset="-122"/>
              </a:rPr>
              <a:t>root,num</a:t>
            </a:r>
            <a:r>
              <a:rPr lang="en-US" altLang="zh-CN" sz="1800" dirty="0">
                <a:latin typeface="微软雅黑" panose="020B0503020204020204" pitchFamily="34" charset="-122"/>
                <a:ea typeface="微软雅黑" panose="020B0503020204020204" pitchFamily="34" charset="-122"/>
              </a:rPr>
              <a:t>;   /*</a:t>
            </a:r>
            <a:r>
              <a:rPr lang="zh-TW" altLang="zh-CN" sz="1800" dirty="0">
                <a:latin typeface="微软雅黑" panose="020B0503020204020204" pitchFamily="34" charset="-122"/>
                <a:ea typeface="微软雅黑" panose="020B0503020204020204" pitchFamily="34" charset="-122"/>
              </a:rPr>
              <a:t>该树的根结点在线性表中的位置和该树的结点个数</a:t>
            </a:r>
            <a:r>
              <a:rPr lang="en-US" altLang="zh-CN" sz="1800" dirty="0">
                <a:latin typeface="微软雅黑" panose="020B0503020204020204" pitchFamily="34" charset="-122"/>
                <a:ea typeface="微软雅黑" panose="020B0503020204020204" pitchFamily="34" charset="-122"/>
              </a:rPr>
              <a:t>*/</a:t>
            </a:r>
            <a:endParaRPr lang="en-US" altLang="zh-TW" sz="1800" dirty="0">
              <a:latin typeface="微软雅黑" panose="020B0503020204020204" pitchFamily="34" charset="-122"/>
              <a:ea typeface="微软雅黑" panose="020B0503020204020204" pitchFamily="34" charset="-122"/>
            </a:endParaRPr>
          </a:p>
          <a:p>
            <a:pPr indent="203200">
              <a:lnSpc>
                <a:spcPct val="120000"/>
              </a:lnSpc>
            </a:pPr>
            <a:r>
              <a:rPr lang="en-US" altLang="zh-CN" sz="1800" dirty="0">
                <a:latin typeface="微软雅黑" panose="020B0503020204020204" pitchFamily="34" charset="-122"/>
                <a:ea typeface="微软雅黑" panose="020B0503020204020204" pitchFamily="34" charset="-122"/>
              </a:rPr>
              <a:t>      } </a:t>
            </a:r>
            <a:r>
              <a:rPr lang="en-US" altLang="zh-CN" sz="1800" dirty="0" err="1">
                <a:latin typeface="微软雅黑" panose="020B0503020204020204" pitchFamily="34" charset="-122"/>
                <a:ea typeface="微软雅黑" panose="020B0503020204020204" pitchFamily="34" charset="-122"/>
              </a:rPr>
              <a:t>ChildTree</a:t>
            </a: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
                                            <p:txEl>
                                              <p:pRg st="15" end="1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8530" y="81302"/>
            <a:ext cx="8326143" cy="1770647"/>
          </a:xfrm>
          <a:prstGeom prst="rect">
            <a:avLst/>
          </a:prstGeom>
          <a:solidFill>
            <a:srgbClr val="FFFFFF"/>
          </a:solidFill>
        </p:spPr>
        <p:txBody>
          <a:bodyPr lIns="0" tIns="0" rIns="0" bIns="0">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just">
              <a:lnSpc>
                <a:spcPts val="3900"/>
              </a:lnSpc>
              <a:spcAft>
                <a:spcPts val="1190"/>
              </a:spcAft>
            </a:pPr>
            <a:r>
              <a:rPr lang="zh-TW" sz="2400" dirty="0">
                <a:solidFill>
                  <a:srgbClr val="FF0000"/>
                </a:solidFill>
                <a:latin typeface="微软雅黑" panose="020B0503020204020204" pitchFamily="34" charset="-122"/>
                <a:ea typeface="微软雅黑" panose="020B0503020204020204" pitchFamily="34" charset="-122"/>
              </a:rPr>
              <a:t>3</a:t>
            </a:r>
            <a:r>
              <a:rPr lang="zh-CN" sz="2400" dirty="0">
                <a:solidFill>
                  <a:srgbClr val="FF0000"/>
                </a:solidFill>
                <a:latin typeface="微软雅黑" panose="020B0503020204020204" pitchFamily="34" charset="-122"/>
                <a:ea typeface="微软雅黑" panose="020B0503020204020204" pitchFamily="34" charset="-122"/>
              </a:rPr>
              <a:t>.孩</a:t>
            </a:r>
            <a:r>
              <a:rPr lang="zh-TW" sz="2400" dirty="0">
                <a:solidFill>
                  <a:srgbClr val="FF0000"/>
                </a:solidFill>
                <a:latin typeface="微软雅黑" panose="020B0503020204020204" pitchFamily="34" charset="-122"/>
                <a:ea typeface="微软雅黑" panose="020B0503020204020204" pitchFamily="34" charset="-122"/>
              </a:rPr>
              <a:t>子兄弟表示法（二叉链表表示法）</a:t>
            </a:r>
            <a:r>
              <a:rPr lang="zh-TW" sz="2400" dirty="0">
                <a:latin typeface="微软雅黑" panose="020B0503020204020204" pitchFamily="34" charset="-122"/>
                <a:ea typeface="微软雅黑" panose="020B0503020204020204" pitchFamily="34" charset="-122"/>
              </a:rPr>
              <a:t>：链表中每个结点设有两个链域，分别指向该结点的第</a:t>
            </a:r>
            <a:r>
              <a:rPr lang="en-US" sz="2400" dirty="0">
                <a:latin typeface="微软雅黑" panose="020B0503020204020204" pitchFamily="34" charset="-122"/>
                <a:ea typeface="微软雅黑" panose="020B0503020204020204" pitchFamily="34" charset="-122"/>
              </a:rPr>
              <a:t>一</a:t>
            </a:r>
            <a:r>
              <a:rPr lang="zh-TW" sz="2400" dirty="0">
                <a:latin typeface="微软雅黑" panose="020B0503020204020204" pitchFamily="34" charset="-122"/>
                <a:ea typeface="微软雅黑" panose="020B0503020204020204" pitchFamily="34" charset="-122"/>
              </a:rPr>
              <a:t>个孩子结点和下一个兄弟（右兄弟）结点。</a:t>
            </a:r>
            <a:endParaRPr lang="zh-TW" sz="2400" dirty="0">
              <a:latin typeface="微软雅黑" panose="020B0503020204020204" pitchFamily="34" charset="-122"/>
              <a:ea typeface="微软雅黑" panose="020B0503020204020204" pitchFamily="34" charset="-122"/>
            </a:endParaRPr>
          </a:p>
          <a:p>
            <a:pPr indent="0" algn="just">
              <a:spcAft>
                <a:spcPts val="1820"/>
              </a:spcAft>
            </a:pPr>
            <a:r>
              <a:rPr lang="en-US" altLang="zh-TW" sz="1800" dirty="0">
                <a:solidFill>
                  <a:schemeClr val="accent1"/>
                </a:solidFill>
                <a:latin typeface="微软雅黑 Light" panose="020B0502040204020203" pitchFamily="34" charset="-122"/>
                <a:ea typeface="微软雅黑 Light" panose="020B0502040204020203" pitchFamily="34" charset="-122"/>
              </a:rPr>
              <a:t> </a:t>
            </a:r>
            <a:endParaRPr lang="zh-TW" sz="1800" dirty="0">
              <a:solidFill>
                <a:schemeClr val="accent1"/>
              </a:solidFill>
              <a:latin typeface="微软雅黑 Light" panose="020B0502040204020203" pitchFamily="34" charset="-122"/>
              <a:ea typeface="微软雅黑 Light" panose="020B0502040204020203" pitchFamily="34" charset="-122"/>
              <a:cs typeface="Microsoft Uighur" panose="02000000000000000000" pitchFamily="2" charset="-78"/>
            </a:endParaRPr>
          </a:p>
        </p:txBody>
      </p:sp>
      <p:sp>
        <p:nvSpPr>
          <p:cNvPr id="7" name="矩形 6"/>
          <p:cNvSpPr/>
          <p:nvPr/>
        </p:nvSpPr>
        <p:spPr>
          <a:xfrm>
            <a:off x="1883503" y="3257551"/>
            <a:ext cx="6259286" cy="2852780"/>
          </a:xfrm>
          <a:prstGeom prst="rect">
            <a:avLst/>
          </a:prstGeom>
          <a:solidFill>
            <a:srgbClr val="FFFFFF"/>
          </a:solidFill>
        </p:spPr>
        <p:txBody>
          <a:bodyPr wrap="none" lIns="0" tIns="0" rIns="0" bIns="0">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just">
              <a:spcAft>
                <a:spcPts val="1820"/>
              </a:spcAft>
            </a:pPr>
            <a:r>
              <a:rPr lang="en-US" altLang="zh-CN" sz="2000" dirty="0">
                <a:latin typeface="微软雅黑" panose="020B0503020204020204" pitchFamily="34" charset="-122"/>
                <a:ea typeface="微软雅黑" panose="020B0503020204020204" pitchFamily="34" charset="-122"/>
              </a:rPr>
              <a:t>typedef struct </a:t>
            </a:r>
            <a:r>
              <a:rPr lang="en-US" altLang="zh-CN" sz="2000" dirty="0" err="1">
                <a:latin typeface="微软雅黑" panose="020B0503020204020204" pitchFamily="34" charset="-122"/>
                <a:ea typeface="微软雅黑" panose="020B0503020204020204" pitchFamily="34" charset="-122"/>
              </a:rPr>
              <a:t>CSNode</a:t>
            </a:r>
            <a:endParaRPr lang="en-US" altLang="zh-CN" sz="2000" dirty="0">
              <a:latin typeface="微软雅黑" panose="020B0503020204020204" pitchFamily="34" charset="-122"/>
              <a:ea typeface="微软雅黑" panose="020B0503020204020204" pitchFamily="34" charset="-122"/>
            </a:endParaRPr>
          </a:p>
          <a:p>
            <a:pPr indent="0" algn="just">
              <a:spcAft>
                <a:spcPts val="1820"/>
              </a:spcAft>
            </a:pP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indent="0" algn="just">
              <a:spcAft>
                <a:spcPts val="1820"/>
              </a:spcAft>
            </a:pP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DataType</a:t>
            </a:r>
            <a:r>
              <a:rPr lang="en-US" altLang="zh-CN" sz="2000" dirty="0">
                <a:latin typeface="微软雅黑" panose="020B0503020204020204" pitchFamily="34" charset="-122"/>
                <a:ea typeface="微软雅黑" panose="020B0503020204020204" pitchFamily="34" charset="-122"/>
              </a:rPr>
              <a:t> data; /* </a:t>
            </a:r>
            <a:r>
              <a:rPr lang="zh-CN" altLang="en-US" sz="2000" dirty="0">
                <a:latin typeface="微软雅黑" panose="020B0503020204020204" pitchFamily="34" charset="-122"/>
                <a:ea typeface="微软雅黑" panose="020B0503020204020204" pitchFamily="34" charset="-122"/>
              </a:rPr>
              <a:t>结点信息</a:t>
            </a:r>
            <a:r>
              <a:rPr lang="en-US" altLang="zh-CN" sz="2000" dirty="0">
                <a:latin typeface="微软雅黑" panose="020B0503020204020204" pitchFamily="34" charset="-122"/>
                <a:ea typeface="微软雅黑" panose="020B0503020204020204" pitchFamily="34" charset="-122"/>
              </a:rPr>
              <a:t>*/ </a:t>
            </a:r>
            <a:endParaRPr lang="en-US" altLang="zh-CN" sz="2000" dirty="0">
              <a:latin typeface="微软雅黑" panose="020B0503020204020204" pitchFamily="34" charset="-122"/>
              <a:ea typeface="微软雅黑" panose="020B0503020204020204" pitchFamily="34" charset="-122"/>
            </a:endParaRPr>
          </a:p>
          <a:p>
            <a:pPr indent="0" algn="just">
              <a:spcAft>
                <a:spcPts val="1820"/>
              </a:spcAft>
            </a:pPr>
            <a:r>
              <a:rPr lang="en-US" altLang="zh-CN" sz="2000" dirty="0">
                <a:latin typeface="微软雅黑" panose="020B0503020204020204" pitchFamily="34" charset="-122"/>
                <a:ea typeface="微软雅黑" panose="020B0503020204020204" pitchFamily="34" charset="-122"/>
              </a:rPr>
              <a:t>     Struct </a:t>
            </a:r>
            <a:r>
              <a:rPr lang="en-US" altLang="zh-CN" sz="2000" dirty="0" err="1">
                <a:latin typeface="微软雅黑" panose="020B0503020204020204" pitchFamily="34" charset="-122"/>
                <a:ea typeface="微软雅黑" panose="020B0503020204020204" pitchFamily="34" charset="-122"/>
              </a:rPr>
              <a:t>CSNode</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FirstChild</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第一个孩子</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indent="0" algn="just">
              <a:spcAft>
                <a:spcPts val="1820"/>
              </a:spcAft>
            </a:pPr>
            <a:r>
              <a:rPr lang="en-US" altLang="zh-CN" sz="2000" dirty="0">
                <a:latin typeface="微软雅黑" panose="020B0503020204020204" pitchFamily="34" charset="-122"/>
                <a:ea typeface="微软雅黑" panose="020B0503020204020204" pitchFamily="34" charset="-122"/>
              </a:rPr>
              <a:t>     Struct </a:t>
            </a:r>
            <a:r>
              <a:rPr lang="en-US" altLang="zh-CN" sz="2000" dirty="0" err="1">
                <a:latin typeface="微软雅黑" panose="020B0503020204020204" pitchFamily="34" charset="-122"/>
                <a:ea typeface="微软雅黑" panose="020B0503020204020204" pitchFamily="34" charset="-122"/>
              </a:rPr>
              <a:t>CSNode</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Nextsibling</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下一个兄弟</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indent="0" algn="just">
              <a:spcAft>
                <a:spcPts val="1820"/>
              </a:spcAft>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CSNode</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CSTree</a:t>
            </a:r>
            <a:r>
              <a:rPr lang="en-US"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2310189" y="2205990"/>
          <a:ext cx="4808241" cy="457200"/>
        </p:xfrm>
        <a:graphic>
          <a:graphicData uri="http://schemas.openxmlformats.org/drawingml/2006/table">
            <a:tbl>
              <a:tblPr firstRow="1" bandRow="1">
                <a:tableStyleId>{5C22544A-7EE6-4342-B048-85BDC9FD1C3A}</a:tableStyleId>
              </a:tblPr>
              <a:tblGrid>
                <a:gridCol w="1602747"/>
                <a:gridCol w="1602747"/>
                <a:gridCol w="1602747"/>
              </a:tblGrid>
              <a:tr h="336550">
                <a:tc>
                  <a:txBody>
                    <a:bodyPr/>
                    <a:lstStyle/>
                    <a:p>
                      <a:r>
                        <a:rPr lang="en-US" altLang="zh-CN" sz="2400" dirty="0">
                          <a:solidFill>
                            <a:srgbClr val="FF0000"/>
                          </a:solidFill>
                        </a:rPr>
                        <a:t>Data</a:t>
                      </a:r>
                      <a:endParaRPr lang="zh-CN" alt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err="1">
                          <a:solidFill>
                            <a:srgbClr val="FF0000"/>
                          </a:solidFill>
                        </a:rPr>
                        <a:t>FirstChild</a:t>
                      </a:r>
                      <a:endParaRPr lang="zh-CN" alt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altLang="zh-CN" sz="2400" dirty="0" err="1">
                          <a:solidFill>
                            <a:srgbClr val="FF0000"/>
                          </a:solidFill>
                        </a:rPr>
                        <a:t>Nextsibling</a:t>
                      </a:r>
                      <a:endParaRPr lang="zh-CN" altLang="en-US" sz="24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3"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18530" y="81302"/>
            <a:ext cx="8326143" cy="1770647"/>
          </a:xfrm>
          <a:prstGeom prst="rect">
            <a:avLst/>
          </a:prstGeom>
          <a:solidFill>
            <a:srgbClr val="FFFFFF"/>
          </a:solidFill>
        </p:spPr>
        <p:txBody>
          <a:bodyPr lIns="0" tIns="0" rIns="0" bIns="0">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just">
              <a:lnSpc>
                <a:spcPts val="3900"/>
              </a:lnSpc>
              <a:spcAft>
                <a:spcPts val="1190"/>
              </a:spcAft>
            </a:pPr>
            <a:r>
              <a:rPr lang="zh-TW" sz="2400" dirty="0">
                <a:solidFill>
                  <a:srgbClr val="FF0000"/>
                </a:solidFill>
                <a:latin typeface="微软雅黑" panose="020B0503020204020204" pitchFamily="34" charset="-122"/>
                <a:ea typeface="微软雅黑" panose="020B0503020204020204" pitchFamily="34" charset="-122"/>
              </a:rPr>
              <a:t>3</a:t>
            </a:r>
            <a:r>
              <a:rPr lang="zh-CN" sz="2400" dirty="0">
                <a:solidFill>
                  <a:srgbClr val="FF0000"/>
                </a:solidFill>
                <a:latin typeface="微软雅黑" panose="020B0503020204020204" pitchFamily="34" charset="-122"/>
                <a:ea typeface="微软雅黑" panose="020B0503020204020204" pitchFamily="34" charset="-122"/>
              </a:rPr>
              <a:t>.孩</a:t>
            </a:r>
            <a:r>
              <a:rPr lang="zh-TW" sz="2400" dirty="0">
                <a:solidFill>
                  <a:srgbClr val="FF0000"/>
                </a:solidFill>
                <a:latin typeface="微软雅黑" panose="020B0503020204020204" pitchFamily="34" charset="-122"/>
                <a:ea typeface="微软雅黑" panose="020B0503020204020204" pitchFamily="34" charset="-122"/>
              </a:rPr>
              <a:t>子兄弟表示法（二叉链表表示法）</a:t>
            </a:r>
            <a:r>
              <a:rPr lang="zh-TW" sz="2400" dirty="0">
                <a:latin typeface="微软雅黑" panose="020B0503020204020204" pitchFamily="34" charset="-122"/>
                <a:ea typeface="微软雅黑" panose="020B0503020204020204" pitchFamily="34" charset="-122"/>
              </a:rPr>
              <a:t>：链表中每个结点设有两个链域，分别指向该结点的第</a:t>
            </a:r>
            <a:r>
              <a:rPr lang="en-US" sz="2400" dirty="0">
                <a:latin typeface="微软雅黑" panose="020B0503020204020204" pitchFamily="34" charset="-122"/>
                <a:ea typeface="微软雅黑" panose="020B0503020204020204" pitchFamily="34" charset="-122"/>
              </a:rPr>
              <a:t>一</a:t>
            </a:r>
            <a:r>
              <a:rPr lang="zh-TW" sz="2400" dirty="0">
                <a:latin typeface="微软雅黑" panose="020B0503020204020204" pitchFamily="34" charset="-122"/>
                <a:ea typeface="微软雅黑" panose="020B0503020204020204" pitchFamily="34" charset="-122"/>
              </a:rPr>
              <a:t>个孩子结点和下一个兄弟（右兄弟）结点。</a:t>
            </a:r>
            <a:endParaRPr lang="zh-TW" sz="2400" dirty="0">
              <a:latin typeface="微软雅黑" panose="020B0503020204020204" pitchFamily="34" charset="-122"/>
              <a:ea typeface="微软雅黑" panose="020B0503020204020204" pitchFamily="34" charset="-122"/>
            </a:endParaRPr>
          </a:p>
          <a:p>
            <a:pPr indent="0" algn="just">
              <a:spcAft>
                <a:spcPts val="1820"/>
              </a:spcAft>
            </a:pPr>
            <a:r>
              <a:rPr lang="en-US" altLang="zh-TW" sz="1800" dirty="0">
                <a:solidFill>
                  <a:schemeClr val="accent1"/>
                </a:solidFill>
                <a:latin typeface="微软雅黑 Light" panose="020B0502040204020203" pitchFamily="34" charset="-122"/>
                <a:ea typeface="微软雅黑 Light" panose="020B0502040204020203" pitchFamily="34" charset="-122"/>
              </a:rPr>
              <a:t> </a:t>
            </a:r>
            <a:endParaRPr lang="zh-TW" sz="1800" dirty="0">
              <a:solidFill>
                <a:schemeClr val="accent1"/>
              </a:solidFill>
              <a:latin typeface="微软雅黑 Light" panose="020B0502040204020203" pitchFamily="34" charset="-122"/>
              <a:ea typeface="微软雅黑 Light" panose="020B0502040204020203" pitchFamily="34" charset="-122"/>
              <a:cs typeface="Microsoft Uighur" panose="02000000000000000000" pitchFamily="2" charset="-78"/>
            </a:endParaRPr>
          </a:p>
        </p:txBody>
      </p:sp>
      <p:sp>
        <p:nvSpPr>
          <p:cNvPr id="5" name="椭圆 4"/>
          <p:cNvSpPr/>
          <p:nvPr/>
        </p:nvSpPr>
        <p:spPr>
          <a:xfrm>
            <a:off x="6955077" y="3803435"/>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sp>
        <p:nvSpPr>
          <p:cNvPr id="8" name="椭圆 7"/>
          <p:cNvSpPr/>
          <p:nvPr/>
        </p:nvSpPr>
        <p:spPr>
          <a:xfrm>
            <a:off x="6279648" y="4505632"/>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9" name="椭圆 8"/>
          <p:cNvSpPr/>
          <p:nvPr/>
        </p:nvSpPr>
        <p:spPr>
          <a:xfrm>
            <a:off x="7699340" y="4505632"/>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0" name="椭圆 9"/>
          <p:cNvSpPr/>
          <p:nvPr/>
        </p:nvSpPr>
        <p:spPr>
          <a:xfrm>
            <a:off x="5488951" y="5448640"/>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sp>
        <p:nvSpPr>
          <p:cNvPr id="11" name="椭圆 10"/>
          <p:cNvSpPr/>
          <p:nvPr/>
        </p:nvSpPr>
        <p:spPr>
          <a:xfrm>
            <a:off x="6279648" y="5448640"/>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12" name="椭圆 11"/>
          <p:cNvSpPr/>
          <p:nvPr/>
        </p:nvSpPr>
        <p:spPr>
          <a:xfrm>
            <a:off x="7070345" y="5448640"/>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13" name="椭圆 12"/>
          <p:cNvSpPr/>
          <p:nvPr/>
        </p:nvSpPr>
        <p:spPr>
          <a:xfrm>
            <a:off x="7623761" y="5497336"/>
            <a:ext cx="474562" cy="5150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cxnSp>
        <p:nvCxnSpPr>
          <p:cNvPr id="14" name="直接连接符 13"/>
          <p:cNvCxnSpPr>
            <a:stCxn id="5" idx="3"/>
            <a:endCxn id="8" idx="7"/>
          </p:cNvCxnSpPr>
          <p:nvPr/>
        </p:nvCxnSpPr>
        <p:spPr>
          <a:xfrm flipH="1">
            <a:off x="6684712" y="4243078"/>
            <a:ext cx="339863" cy="3379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8" idx="3"/>
            <a:endCxn id="10" idx="0"/>
          </p:cNvCxnSpPr>
          <p:nvPr/>
        </p:nvCxnSpPr>
        <p:spPr>
          <a:xfrm flipH="1">
            <a:off x="5726232" y="4945275"/>
            <a:ext cx="622914" cy="50336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4"/>
            <a:endCxn id="11" idx="0"/>
          </p:cNvCxnSpPr>
          <p:nvPr/>
        </p:nvCxnSpPr>
        <p:spPr>
          <a:xfrm>
            <a:off x="6516929" y="5020706"/>
            <a:ext cx="0" cy="42793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2" idx="1"/>
            <a:endCxn id="8" idx="5"/>
          </p:cNvCxnSpPr>
          <p:nvPr/>
        </p:nvCxnSpPr>
        <p:spPr>
          <a:xfrm flipH="1" flipV="1">
            <a:off x="6684712" y="4945275"/>
            <a:ext cx="455131" cy="57879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9" idx="1"/>
            <a:endCxn id="5" idx="5"/>
          </p:cNvCxnSpPr>
          <p:nvPr/>
        </p:nvCxnSpPr>
        <p:spPr>
          <a:xfrm flipH="1" flipV="1">
            <a:off x="7360141" y="4243078"/>
            <a:ext cx="408697" cy="33798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7814608" y="4982990"/>
            <a:ext cx="13241" cy="541081"/>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20" name="表格 39"/>
          <p:cNvGraphicFramePr>
            <a:graphicFrameLocks noGrp="1"/>
          </p:cNvGraphicFramePr>
          <p:nvPr/>
        </p:nvGraphicFramePr>
        <p:xfrm>
          <a:off x="3132400" y="1653829"/>
          <a:ext cx="1184958" cy="396240"/>
        </p:xfrm>
        <a:graphic>
          <a:graphicData uri="http://schemas.openxmlformats.org/drawingml/2006/table">
            <a:tbl>
              <a:tblPr firstRow="1" bandRow="1">
                <a:tableStyleId>{5940675A-B579-460E-94D1-54222C63F5DA}</a:tableStyleId>
              </a:tblPr>
              <a:tblGrid>
                <a:gridCol w="377184"/>
                <a:gridCol w="403887"/>
                <a:gridCol w="403887"/>
              </a:tblGrid>
              <a:tr h="370840">
                <a:tc>
                  <a:txBody>
                    <a:bodyPr/>
                    <a:lstStyle/>
                    <a:p>
                      <a:pPr algn="ct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A</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a:t>
                      </a:r>
                      <a:endParaRPr lang="zh-CN" altLang="en-US" sz="2000" dirty="0"/>
                    </a:p>
                  </a:txBody>
                  <a:tcPr/>
                </a:tc>
              </a:tr>
            </a:tbl>
          </a:graphicData>
        </a:graphic>
      </p:graphicFrame>
      <p:graphicFrame>
        <p:nvGraphicFramePr>
          <p:cNvPr id="21" name="表格 39"/>
          <p:cNvGraphicFramePr>
            <a:graphicFrameLocks noGrp="1"/>
          </p:cNvGraphicFramePr>
          <p:nvPr/>
        </p:nvGraphicFramePr>
        <p:xfrm>
          <a:off x="1947442" y="2453153"/>
          <a:ext cx="1184958" cy="396240"/>
        </p:xfrm>
        <a:graphic>
          <a:graphicData uri="http://schemas.openxmlformats.org/drawingml/2006/table">
            <a:tbl>
              <a:tblPr firstRow="1" bandRow="1">
                <a:tableStyleId>{5940675A-B579-460E-94D1-54222C63F5DA}</a:tableStyleId>
              </a:tblPr>
              <a:tblGrid>
                <a:gridCol w="377184"/>
                <a:gridCol w="403887"/>
                <a:gridCol w="403887"/>
              </a:tblGrid>
              <a:tr h="370840">
                <a:tc>
                  <a:txBody>
                    <a:bodyPr/>
                    <a:lstStyle/>
                    <a:p>
                      <a:pPr algn="ct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B</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dirty="0"/>
                    </a:p>
                  </a:txBody>
                  <a:tcPr/>
                </a:tc>
              </a:tr>
            </a:tbl>
          </a:graphicData>
        </a:graphic>
      </p:graphicFrame>
      <p:graphicFrame>
        <p:nvGraphicFramePr>
          <p:cNvPr id="22" name="表格 39"/>
          <p:cNvGraphicFramePr>
            <a:graphicFrameLocks noGrp="1"/>
          </p:cNvGraphicFramePr>
          <p:nvPr/>
        </p:nvGraphicFramePr>
        <p:xfrm>
          <a:off x="803478" y="3450597"/>
          <a:ext cx="1184958" cy="396240"/>
        </p:xfrm>
        <a:graphic>
          <a:graphicData uri="http://schemas.openxmlformats.org/drawingml/2006/table">
            <a:tbl>
              <a:tblPr firstRow="1" bandRow="1">
                <a:tableStyleId>{5940675A-B579-460E-94D1-54222C63F5DA}</a:tableStyleId>
              </a:tblPr>
              <a:tblGrid>
                <a:gridCol w="377184"/>
                <a:gridCol w="403887"/>
                <a:gridCol w="403887"/>
              </a:tblGrid>
              <a:tr h="370840">
                <a:tc>
                  <a:txBody>
                    <a:bodyPr/>
                    <a:lstStyle/>
                    <a:p>
                      <a:pPr algn="ctr"/>
                      <a:r>
                        <a:rPr lang="en-US" altLang="zh-CN" sz="2000" dirty="0"/>
                        <a:t>^</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D</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dirty="0"/>
                    </a:p>
                  </a:txBody>
                  <a:tcPr/>
                </a:tc>
              </a:tr>
            </a:tbl>
          </a:graphicData>
        </a:graphic>
      </p:graphicFrame>
      <p:graphicFrame>
        <p:nvGraphicFramePr>
          <p:cNvPr id="23" name="表格 39"/>
          <p:cNvGraphicFramePr>
            <a:graphicFrameLocks noGrp="1"/>
          </p:cNvGraphicFramePr>
          <p:nvPr/>
        </p:nvGraphicFramePr>
        <p:xfrm>
          <a:off x="2071437" y="4325448"/>
          <a:ext cx="1184958" cy="396240"/>
        </p:xfrm>
        <a:graphic>
          <a:graphicData uri="http://schemas.openxmlformats.org/drawingml/2006/table">
            <a:tbl>
              <a:tblPr firstRow="1" bandRow="1">
                <a:tableStyleId>{5940675A-B579-460E-94D1-54222C63F5DA}</a:tableStyleId>
              </a:tblPr>
              <a:tblGrid>
                <a:gridCol w="377184"/>
                <a:gridCol w="403887"/>
                <a:gridCol w="403887"/>
              </a:tblGrid>
              <a:tr h="370840">
                <a:tc>
                  <a:txBody>
                    <a:bodyPr/>
                    <a:lstStyle/>
                    <a:p>
                      <a:pPr algn="ct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E</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dirty="0"/>
                    </a:p>
                  </a:txBody>
                  <a:tcPr/>
                </a:tc>
              </a:tr>
            </a:tbl>
          </a:graphicData>
        </a:graphic>
      </p:graphicFrame>
      <p:graphicFrame>
        <p:nvGraphicFramePr>
          <p:cNvPr id="24" name="表格 39"/>
          <p:cNvGraphicFramePr>
            <a:graphicFrameLocks noGrp="1"/>
          </p:cNvGraphicFramePr>
          <p:nvPr/>
        </p:nvGraphicFramePr>
        <p:xfrm>
          <a:off x="3062571" y="5299261"/>
          <a:ext cx="1184958" cy="396240"/>
        </p:xfrm>
        <a:graphic>
          <a:graphicData uri="http://schemas.openxmlformats.org/drawingml/2006/table">
            <a:tbl>
              <a:tblPr firstRow="1" bandRow="1">
                <a:tableStyleId>{5940675A-B579-460E-94D1-54222C63F5DA}</a:tableStyleId>
              </a:tblPr>
              <a:tblGrid>
                <a:gridCol w="377184"/>
                <a:gridCol w="403887"/>
                <a:gridCol w="403887"/>
              </a:tblGrid>
              <a:tr h="370840">
                <a:tc>
                  <a:txBody>
                    <a:bodyPr/>
                    <a:lstStyle/>
                    <a:p>
                      <a:pPr algn="ctr"/>
                      <a:r>
                        <a:rPr lang="en-US" altLang="zh-CN" sz="2000" dirty="0"/>
                        <a:t> ^</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F</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a:t>
                      </a:r>
                      <a:endParaRPr lang="zh-CN" altLang="en-US" sz="2000" dirty="0"/>
                    </a:p>
                  </a:txBody>
                  <a:tcPr/>
                </a:tc>
              </a:tr>
            </a:tbl>
          </a:graphicData>
        </a:graphic>
      </p:graphicFrame>
      <p:graphicFrame>
        <p:nvGraphicFramePr>
          <p:cNvPr id="25" name="表格 39"/>
          <p:cNvGraphicFramePr>
            <a:graphicFrameLocks noGrp="1"/>
          </p:cNvGraphicFramePr>
          <p:nvPr/>
        </p:nvGraphicFramePr>
        <p:xfrm>
          <a:off x="4461077" y="3154994"/>
          <a:ext cx="1184958" cy="396240"/>
        </p:xfrm>
        <a:graphic>
          <a:graphicData uri="http://schemas.openxmlformats.org/drawingml/2006/table">
            <a:tbl>
              <a:tblPr firstRow="1" bandRow="1">
                <a:tableStyleId>{5940675A-B579-460E-94D1-54222C63F5DA}</a:tableStyleId>
              </a:tblPr>
              <a:tblGrid>
                <a:gridCol w="377184"/>
                <a:gridCol w="403887"/>
                <a:gridCol w="403887"/>
              </a:tblGrid>
              <a:tr h="370840">
                <a:tc>
                  <a:txBody>
                    <a:bodyPr/>
                    <a:lstStyle/>
                    <a:p>
                      <a:pPr algn="ct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C</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a:t>
                      </a:r>
                      <a:endParaRPr lang="zh-CN" altLang="en-US" sz="2000" dirty="0"/>
                    </a:p>
                  </a:txBody>
                  <a:tcPr/>
                </a:tc>
              </a:tr>
            </a:tbl>
          </a:graphicData>
        </a:graphic>
      </p:graphicFrame>
      <p:graphicFrame>
        <p:nvGraphicFramePr>
          <p:cNvPr id="26" name="表格 39"/>
          <p:cNvGraphicFramePr>
            <a:graphicFrameLocks noGrp="1"/>
          </p:cNvGraphicFramePr>
          <p:nvPr/>
        </p:nvGraphicFramePr>
        <p:xfrm>
          <a:off x="3902429" y="4301817"/>
          <a:ext cx="1184958" cy="396240"/>
        </p:xfrm>
        <a:graphic>
          <a:graphicData uri="http://schemas.openxmlformats.org/drawingml/2006/table">
            <a:tbl>
              <a:tblPr firstRow="1" bandRow="1">
                <a:tableStyleId>{5940675A-B579-460E-94D1-54222C63F5DA}</a:tableStyleId>
              </a:tblPr>
              <a:tblGrid>
                <a:gridCol w="377184"/>
                <a:gridCol w="403887"/>
                <a:gridCol w="403887"/>
              </a:tblGrid>
              <a:tr h="370840">
                <a:tc>
                  <a:txBody>
                    <a:bodyPr/>
                    <a:lstStyle/>
                    <a:p>
                      <a:pPr algn="ctr"/>
                      <a:r>
                        <a:rPr lang="en-US" altLang="zh-CN" sz="2000" dirty="0"/>
                        <a:t>^</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G</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a:t>
                      </a:r>
                      <a:endParaRPr lang="zh-CN" altLang="en-US" sz="2000" dirty="0"/>
                    </a:p>
                  </a:txBody>
                  <a:tcPr/>
                </a:tc>
              </a:tr>
            </a:tbl>
          </a:graphicData>
        </a:graphic>
      </p:graphicFrame>
      <p:cxnSp>
        <p:nvCxnSpPr>
          <p:cNvPr id="4" name="直接箭头连接符 3"/>
          <p:cNvCxnSpPr>
            <a:endCxn id="21" idx="0"/>
          </p:cNvCxnSpPr>
          <p:nvPr/>
        </p:nvCxnSpPr>
        <p:spPr>
          <a:xfrm flipH="1">
            <a:off x="2539921" y="1851949"/>
            <a:ext cx="716474" cy="6012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22" idx="0"/>
          </p:cNvCxnSpPr>
          <p:nvPr/>
        </p:nvCxnSpPr>
        <p:spPr>
          <a:xfrm flipH="1">
            <a:off x="1395957" y="2683584"/>
            <a:ext cx="785727" cy="7670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23" idx="0"/>
          </p:cNvCxnSpPr>
          <p:nvPr/>
        </p:nvCxnSpPr>
        <p:spPr>
          <a:xfrm>
            <a:off x="1788820" y="3681028"/>
            <a:ext cx="875096" cy="6444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endCxn id="24" idx="0"/>
          </p:cNvCxnSpPr>
          <p:nvPr/>
        </p:nvCxnSpPr>
        <p:spPr>
          <a:xfrm>
            <a:off x="3068980" y="4485722"/>
            <a:ext cx="586070" cy="8135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endCxn id="25" idx="0"/>
          </p:cNvCxnSpPr>
          <p:nvPr/>
        </p:nvCxnSpPr>
        <p:spPr>
          <a:xfrm>
            <a:off x="2924467" y="2694039"/>
            <a:ext cx="2129089" cy="4609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endCxn id="26" idx="0"/>
          </p:cNvCxnSpPr>
          <p:nvPr/>
        </p:nvCxnSpPr>
        <p:spPr>
          <a:xfrm flipH="1">
            <a:off x="4494908" y="3450597"/>
            <a:ext cx="157184" cy="8512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988436" y="5806790"/>
            <a:ext cx="295465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树的孩子兄弟表示法</a:t>
            </a:r>
            <a:endParaRPr lang="zh-CN" altLang="en-US" sz="2400" dirty="0">
              <a:latin typeface="微软雅黑" panose="020B0503020204020204" pitchFamily="34" charset="-122"/>
              <a:ea typeface="微软雅黑" panose="020B0503020204020204" pitchFamily="34" charset="-122"/>
            </a:endParaRPr>
          </a:p>
        </p:txBody>
      </p:sp>
      <p:sp>
        <p:nvSpPr>
          <p:cNvPr id="3"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5"/>
          <p:cNvSpPr/>
          <p:nvPr/>
        </p:nvSpPr>
        <p:spPr>
          <a:xfrm>
            <a:off x="606295" y="90277"/>
            <a:ext cx="9504492" cy="646331"/>
          </a:xfrm>
          <a:prstGeom prst="rect">
            <a:avLst/>
          </a:prstGeom>
          <a:noFill/>
          <a:ln w="9525">
            <a:noFill/>
          </a:ln>
        </p:spPr>
        <p:txBody>
          <a:bodyPr wrap="square" anchor="t">
            <a:spAutoFit/>
          </a:bodyPr>
          <a:lstStyle/>
          <a:p>
            <a:r>
              <a:rPr lang="en-US" altLang="zh-CN" sz="3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6.4 </a:t>
            </a:r>
            <a:r>
              <a:rPr lang="zh-CN" altLang="en-US" sz="3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树、森林和二叉树的关系</a:t>
            </a:r>
            <a:endParaRPr lang="zh-CN" altLang="en-US" sz="3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p:cNvSpPr txBox="1"/>
          <p:nvPr/>
        </p:nvSpPr>
        <p:spPr>
          <a:xfrm>
            <a:off x="1047638" y="2037153"/>
            <a:ext cx="7048724" cy="255454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sym typeface="Wingdings 2" panose="05020102010507070707" pitchFamily="18" charset="2"/>
              </a:rPr>
              <a:t></a:t>
            </a:r>
            <a:r>
              <a:rPr lang="en-US" altLang="zh-CN" sz="3200" dirty="0">
                <a:latin typeface="微软雅黑" panose="020B0503020204020204" pitchFamily="34" charset="-122"/>
                <a:ea typeface="微软雅黑" panose="020B0503020204020204" pitchFamily="34" charset="-122"/>
                <a:sym typeface="Wingdings 2" panose="05020102010507070707" pitchFamily="18" charset="2"/>
              </a:rPr>
              <a:t>6.4.1 </a:t>
            </a:r>
            <a:r>
              <a:rPr lang="zh-CN" altLang="en-US" sz="3200" dirty="0">
                <a:latin typeface="微软雅黑" panose="020B0503020204020204" pitchFamily="34" charset="-122"/>
                <a:ea typeface="微软雅黑" panose="020B0503020204020204" pitchFamily="34" charset="-122"/>
                <a:sym typeface="Wingdings 2" panose="05020102010507070707" pitchFamily="18" charset="2"/>
              </a:rPr>
              <a:t>树的存储结构</a:t>
            </a:r>
            <a:endParaRPr lang="en-US" altLang="zh-CN" sz="3200" dirty="0">
              <a:latin typeface="微软雅黑" panose="020B0503020204020204" pitchFamily="34" charset="-122"/>
              <a:ea typeface="微软雅黑" panose="020B0503020204020204" pitchFamily="34" charset="-122"/>
              <a:sym typeface="Wingdings 2" panose="05020102010507070707" pitchFamily="18" charset="2"/>
            </a:endParaRPr>
          </a:p>
          <a:p>
            <a:endParaRPr lang="zh-CN" altLang="en-US" sz="3200" dirty="0">
              <a:latin typeface="微软雅黑" panose="020B0503020204020204" pitchFamily="34" charset="-122"/>
              <a:ea typeface="微软雅黑" panose="020B0503020204020204" pitchFamily="34" charset="-122"/>
              <a:sym typeface="Wingdings 2" panose="05020102010507070707" pitchFamily="18" charset="2"/>
            </a:endParaRPr>
          </a:p>
          <a:p>
            <a:r>
              <a:rPr lang="zh-CN" altLang="en-US" sz="3200"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3200"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6.4.2 </a:t>
            </a:r>
            <a:r>
              <a:rPr lang="zh-CN" altLang="en-US" sz="3200"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树，森林与二叉树的相互转换</a:t>
            </a:r>
            <a:endParaRPr lang="en-US" altLang="zh-CN" sz="3200"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endParaRPr>
          </a:p>
          <a:p>
            <a:endParaRPr lang="zh-CN" altLang="en-US" sz="3200" dirty="0">
              <a:latin typeface="微软雅黑" panose="020B0503020204020204" pitchFamily="34" charset="-122"/>
              <a:ea typeface="微软雅黑" panose="020B0503020204020204" pitchFamily="34" charset="-122"/>
              <a:sym typeface="Wingdings 2" panose="05020102010507070707" pitchFamily="18" charset="2"/>
            </a:endParaRPr>
          </a:p>
          <a:p>
            <a:r>
              <a:rPr lang="zh-CN" altLang="en-US" sz="3200" dirty="0">
                <a:latin typeface="微软雅黑" panose="020B0503020204020204" pitchFamily="34" charset="-122"/>
                <a:ea typeface="微软雅黑" panose="020B0503020204020204" pitchFamily="34" charset="-122"/>
                <a:sym typeface="Wingdings 2" panose="05020102010507070707" pitchFamily="18" charset="2"/>
              </a:rPr>
              <a:t></a:t>
            </a:r>
            <a:r>
              <a:rPr lang="en-US" altLang="zh-CN" sz="3200" dirty="0">
                <a:latin typeface="微软雅黑" panose="020B0503020204020204" pitchFamily="34" charset="-122"/>
                <a:ea typeface="微软雅黑" panose="020B0503020204020204" pitchFamily="34" charset="-122"/>
                <a:sym typeface="Wingdings 2" panose="05020102010507070707" pitchFamily="18" charset="2"/>
              </a:rPr>
              <a:t>6.4.3 </a:t>
            </a:r>
            <a:r>
              <a:rPr lang="zh-CN" altLang="en-US" sz="3200" dirty="0">
                <a:latin typeface="微软雅黑" panose="020B0503020204020204" pitchFamily="34" charset="-122"/>
                <a:ea typeface="微软雅黑" panose="020B0503020204020204" pitchFamily="34" charset="-122"/>
                <a:sym typeface="Wingdings 2" panose="05020102010507070707" pitchFamily="18" charset="2"/>
              </a:rPr>
              <a:t>树与森林的遍历</a:t>
            </a:r>
            <a:endParaRPr lang="zh-CN" altLang="en-US" sz="3200" dirty="0">
              <a:latin typeface="微软雅黑" panose="020B0503020204020204" pitchFamily="34" charset="-122"/>
              <a:ea typeface="微软雅黑" panose="020B0503020204020204" pitchFamily="34" charset="-122"/>
              <a:sym typeface="Wingdings 2" panose="05020102010507070707" pitchFamily="18" charset="2"/>
            </a:endParaRPr>
          </a:p>
        </p:txBody>
      </p:sp>
      <p:sp>
        <p:nvSpPr>
          <p:cNvPr id="5"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6" y="150770"/>
            <a:ext cx="7128574" cy="584775"/>
          </a:xfrm>
          <a:prstGeom prst="rect">
            <a:avLst/>
          </a:prstGeom>
          <a:noFill/>
        </p:spPr>
        <p:txBody>
          <a:bodyPr wrap="square">
            <a:spAutoFit/>
          </a:bodyPr>
          <a:lstStyle/>
          <a:p>
            <a:r>
              <a:rPr lang="en-US" altLang="zh-CN" sz="3200" dirty="0">
                <a:solidFill>
                  <a:schemeClr val="bg1"/>
                </a:solidFill>
              </a:rPr>
              <a:t>6.4.2 </a:t>
            </a:r>
            <a:r>
              <a:rPr lang="zh-CN" altLang="en-US" sz="3200" dirty="0">
                <a:solidFill>
                  <a:schemeClr val="bg1"/>
                </a:solidFill>
              </a:rPr>
              <a:t>树</a:t>
            </a:r>
            <a:r>
              <a:rPr lang="en-US" altLang="zh-CN" sz="3200" dirty="0">
                <a:solidFill>
                  <a:schemeClr val="bg1"/>
                </a:solidFill>
              </a:rPr>
              <a:t>,</a:t>
            </a:r>
            <a:r>
              <a:rPr lang="zh-CN" altLang="en-US" sz="3200" dirty="0">
                <a:solidFill>
                  <a:schemeClr val="bg1"/>
                </a:solidFill>
              </a:rPr>
              <a:t>森林与二叉树的相互转换</a:t>
            </a:r>
            <a:endParaRPr lang="zh-CN" altLang="en-US" sz="3200" dirty="0">
              <a:solidFill>
                <a:schemeClr val="bg1"/>
              </a:solidFill>
            </a:endParaRPr>
          </a:p>
        </p:txBody>
      </p:sp>
      <p:sp>
        <p:nvSpPr>
          <p:cNvPr id="2" name="矩形 1"/>
          <p:cNvSpPr/>
          <p:nvPr/>
        </p:nvSpPr>
        <p:spPr>
          <a:xfrm>
            <a:off x="1887419" y="1458929"/>
            <a:ext cx="5902344" cy="2500556"/>
          </a:xfrm>
          <a:prstGeom prst="rect">
            <a:avLst/>
          </a:prstGeom>
          <a:ln>
            <a:solidFill>
              <a:schemeClr val="bg1"/>
            </a:solidFill>
          </a:ln>
        </p:spPr>
        <p:txBody>
          <a:bodyPr wrap="square">
            <a:spAutoFit/>
          </a:bodyPr>
          <a:lstStyle/>
          <a:p>
            <a:pPr>
              <a:lnSpc>
                <a:spcPct val="150000"/>
              </a:lnSpc>
            </a:pPr>
            <a:r>
              <a:rPr lang="zh-CN" altLang="en-US" sz="3600" dirty="0"/>
              <a:t>1.树转换为二叉树</a:t>
            </a:r>
            <a:endParaRPr lang="en-US" altLang="zh-CN" sz="3600" dirty="0"/>
          </a:p>
          <a:p>
            <a:pPr>
              <a:lnSpc>
                <a:spcPct val="150000"/>
              </a:lnSpc>
            </a:pPr>
            <a:r>
              <a:rPr lang="zh-CN" altLang="en-US" sz="3600" dirty="0"/>
              <a:t>2.森林转换为二叉树</a:t>
            </a:r>
            <a:endParaRPr lang="en-US" altLang="zh-CN" sz="3600" dirty="0"/>
          </a:p>
          <a:p>
            <a:pPr>
              <a:lnSpc>
                <a:spcPct val="150000"/>
              </a:lnSpc>
            </a:pPr>
            <a:r>
              <a:rPr lang="zh-CN" altLang="en-US" sz="3600" dirty="0"/>
              <a:t>3.二叉树还原为树或森林</a:t>
            </a:r>
            <a:endParaRPr lang="zh-CN" altLang="en-US" sz="3600" dirty="0"/>
          </a:p>
        </p:txBody>
      </p:sp>
      <p:sp>
        <p:nvSpPr>
          <p:cNvPr id="3"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rgbClr val="FF0000"/>
                                      </p:to>
                                    </p:animClr>
                                    <p:animClr clrSpc="rgb" dir="cw">
                                      <p:cBhvr>
                                        <p:cTn id="7" dur="500" fill="hold"/>
                                        <p:tgtEl>
                                          <p:spTgt spid="2">
                                            <p:txEl>
                                              <p:pRg st="0" end="0"/>
                                            </p:txEl>
                                          </p:spTgt>
                                        </p:tgtEl>
                                        <p:attrNameLst>
                                          <p:attrName>fillcolor</p:attrName>
                                        </p:attrNameLst>
                                      </p:cBhvr>
                                      <p:to>
                                        <a:srgbClr val="FF0000"/>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5"/>
          <p:cNvSpPr/>
          <p:nvPr/>
        </p:nvSpPr>
        <p:spPr>
          <a:xfrm>
            <a:off x="606295" y="90277"/>
            <a:ext cx="9504492" cy="645160"/>
          </a:xfrm>
          <a:prstGeom prst="rect">
            <a:avLst/>
          </a:prstGeom>
          <a:noFill/>
          <a:ln w="9525">
            <a:noFill/>
          </a:ln>
        </p:spPr>
        <p:txBody>
          <a:bodyPr wrap="square" anchor="t">
            <a:spAutoFit/>
          </a:bodyPr>
          <a:lstStyle/>
          <a:p>
            <a:r>
              <a:rPr lang="en-US" altLang="zh-CN" sz="3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6.3 </a:t>
            </a:r>
            <a:r>
              <a:rPr lang="zh-CN" altLang="en-US" sz="3600"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二叉树的遍历与线索化</a:t>
            </a:r>
            <a:endParaRPr lang="zh-CN" altLang="en-US" sz="3600"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p:cNvSpPr txBox="1"/>
          <p:nvPr/>
        </p:nvSpPr>
        <p:spPr>
          <a:xfrm>
            <a:off x="1280235" y="1557093"/>
            <a:ext cx="6563015" cy="4148508"/>
          </a:xfrm>
          <a:prstGeom prst="rect">
            <a:avLst/>
          </a:prstGeom>
          <a:noFill/>
        </p:spPr>
        <p:txBody>
          <a:bodyPr wrap="none" rtlCol="0">
            <a:spAutoFit/>
          </a:bodyPr>
          <a:lstStyle/>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.3.1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二叉树的遍历</a:t>
            </a:r>
            <a:endParaRPr lang="zh-CN" altLang="en-US"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.3.2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遍历算法的应用</a:t>
            </a:r>
            <a:endParaRPr lang="en-US" altLang="zh-CN"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.3.3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基于栈的递归消除</a:t>
            </a:r>
            <a:endParaRPr lang="zh-CN" altLang="en-US"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.3.4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线索二叉树</a:t>
            </a:r>
            <a:endParaRPr lang="zh-CN" altLang="en-US"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36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6</a:t>
            </a:r>
            <a:r>
              <a:rPr lang="zh-CN" altLang="en-US" sz="3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a:t>
            </a:r>
            <a:r>
              <a:rPr lang="en-US" altLang="zh-CN" sz="3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3.5 </a:t>
            </a:r>
            <a:r>
              <a:rPr lang="zh-CN" altLang="en-US" sz="3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由遍历序列确定二叉树</a:t>
            </a:r>
            <a:endParaRPr lang="zh-CN" altLang="en-US" sz="3600"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4" name="灯片编号占位符 3"/>
          <p:cNvSpPr>
            <a:spLocks noGrp="1"/>
          </p:cNvSpPr>
          <p:nvPr>
            <p:ph type="sldNum" sz="quarter" idx="4"/>
          </p:nvPr>
        </p:nvSpPr>
        <p:spPr/>
        <p:txBody>
          <a:bodyPr/>
          <a:lstStyle/>
          <a:p>
            <a:pPr fontAlgn="base">
              <a:spcBef>
                <a:spcPct val="0"/>
              </a:spcBef>
              <a:spcAft>
                <a:spcPct val="0"/>
              </a:spcAft>
              <a:defRPr/>
            </a:pPr>
            <a:fld id="{6BB141CC-C80B-45F3-B46F-595C30957939}" type="slidenum">
              <a:rPr lang="zh-CN" altLang="en-US" smtClean="0">
                <a:latin typeface="Calibri" panose="020F0502020204030204" charset="0"/>
              </a:rPr>
            </a:fld>
            <a:endParaRPr lang="zh-CN" altLang="en-US" dirty="0">
              <a:latin typeface="Calibri" panose="020F0502020204030204"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6" y="150770"/>
            <a:ext cx="7128574" cy="584775"/>
          </a:xfrm>
          <a:prstGeom prst="rect">
            <a:avLst/>
          </a:prstGeom>
          <a:noFill/>
        </p:spPr>
        <p:txBody>
          <a:bodyPr wrap="square">
            <a:spAutoFit/>
          </a:bodyPr>
          <a:lstStyle/>
          <a:p>
            <a:r>
              <a:rPr lang="en-US" altLang="zh-CN" sz="3200" dirty="0">
                <a:solidFill>
                  <a:schemeClr val="bg1"/>
                </a:solidFill>
              </a:rPr>
              <a:t>6.4.2 </a:t>
            </a:r>
            <a:r>
              <a:rPr lang="zh-CN" altLang="en-US" sz="3200" dirty="0">
                <a:solidFill>
                  <a:schemeClr val="bg1"/>
                </a:solidFill>
              </a:rPr>
              <a:t>树</a:t>
            </a:r>
            <a:r>
              <a:rPr lang="en-US" altLang="zh-CN" sz="3200" dirty="0">
                <a:solidFill>
                  <a:schemeClr val="bg1"/>
                </a:solidFill>
              </a:rPr>
              <a:t>,</a:t>
            </a:r>
            <a:r>
              <a:rPr lang="zh-CN" altLang="en-US" sz="3200" dirty="0">
                <a:solidFill>
                  <a:schemeClr val="bg1"/>
                </a:solidFill>
              </a:rPr>
              <a:t>森林与二叉树的相互转换</a:t>
            </a:r>
            <a:endParaRPr lang="zh-CN" altLang="en-US" sz="3200" dirty="0">
              <a:solidFill>
                <a:schemeClr val="bg1"/>
              </a:solidFill>
            </a:endParaRPr>
          </a:p>
        </p:txBody>
      </p:sp>
      <p:sp>
        <p:nvSpPr>
          <p:cNvPr id="8" name="矩形 7"/>
          <p:cNvSpPr/>
          <p:nvPr/>
        </p:nvSpPr>
        <p:spPr>
          <a:xfrm>
            <a:off x="0" y="1037086"/>
            <a:ext cx="9080500" cy="2770985"/>
          </a:xfrm>
          <a:prstGeom prst="rect">
            <a:avLst/>
          </a:prstGeom>
          <a:solidFill>
            <a:srgbClr val="FFFFFF"/>
          </a:solidFill>
        </p:spPr>
        <p:txBody>
          <a:bodyPr lIns="0" tIns="0" rIns="0" bIns="0">
            <a:no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330200">
              <a:spcAft>
                <a:spcPts val="560"/>
              </a:spcAft>
            </a:pPr>
            <a:r>
              <a:rPr lang="zh-CN" sz="2400" b="1" dirty="0">
                <a:solidFill>
                  <a:srgbClr val="FF0000"/>
                </a:solidFill>
                <a:latin typeface="微软雅黑" panose="020B0503020204020204" pitchFamily="34" charset="-122"/>
                <a:ea typeface="微软雅黑" panose="020B0503020204020204" pitchFamily="34" charset="-122"/>
              </a:rPr>
              <a:t>1 </a:t>
            </a:r>
            <a:r>
              <a:rPr lang="zh-CN" sz="2400" dirty="0">
                <a:solidFill>
                  <a:srgbClr val="FF0000"/>
                </a:solidFill>
                <a:latin typeface="微软雅黑" panose="020B0503020204020204" pitchFamily="34" charset="-122"/>
                <a:ea typeface="微软雅黑" panose="020B0503020204020204" pitchFamily="34" charset="-122"/>
              </a:rPr>
              <a:t>.树</a:t>
            </a:r>
            <a:r>
              <a:rPr lang="zh-TW" sz="2400" dirty="0">
                <a:solidFill>
                  <a:srgbClr val="FF0000"/>
                </a:solidFill>
                <a:latin typeface="微软雅黑" panose="020B0503020204020204" pitchFamily="34" charset="-122"/>
                <a:ea typeface="微软雅黑" panose="020B0503020204020204" pitchFamily="34" charset="-122"/>
              </a:rPr>
              <a:t>转换为二叉树</a:t>
            </a:r>
            <a:endParaRPr lang="zh-TW" sz="2400" dirty="0">
              <a:solidFill>
                <a:srgbClr val="FF0000"/>
              </a:solidFill>
              <a:latin typeface="微软雅黑" panose="020B0503020204020204" pitchFamily="34" charset="-122"/>
              <a:ea typeface="微软雅黑" panose="020B0503020204020204" pitchFamily="34" charset="-122"/>
            </a:endParaRPr>
          </a:p>
          <a:p>
            <a:pPr indent="330200">
              <a:lnSpc>
                <a:spcPts val="2855"/>
              </a:lnSpc>
              <a:spcAft>
                <a:spcPts val="140"/>
              </a:spcAft>
            </a:pPr>
            <a:r>
              <a:rPr lang="zh-TW" sz="2000" dirty="0">
                <a:latin typeface="微软雅黑" panose="020B0503020204020204" pitchFamily="34" charset="-122"/>
                <a:ea typeface="微软雅黑" panose="020B0503020204020204" pitchFamily="34" charset="-122"/>
              </a:rPr>
              <a:t>方法：</a:t>
            </a:r>
            <a:endParaRPr lang="en-US" altLang="zh-TW" sz="2000" dirty="0">
              <a:latin typeface="微软雅黑" panose="020B0503020204020204" pitchFamily="34" charset="-122"/>
              <a:ea typeface="微软雅黑" panose="020B0503020204020204" pitchFamily="34" charset="-122"/>
            </a:endParaRPr>
          </a:p>
          <a:p>
            <a:pPr indent="330200">
              <a:lnSpc>
                <a:spcPts val="2855"/>
              </a:lnSpc>
              <a:spcAft>
                <a:spcPts val="140"/>
              </a:spcAft>
            </a:pPr>
            <a:r>
              <a:rPr lang="zh-TW" altLang="en-US" sz="2400" dirty="0">
                <a:latin typeface="微软雅黑" panose="020B0503020204020204" pitchFamily="34" charset="-122"/>
                <a:ea typeface="微软雅黑" panose="020B0503020204020204" pitchFamily="34" charset="-122"/>
                <a:sym typeface="Wingdings" panose="05000000000000000000" pitchFamily="2" charset="2"/>
              </a:rPr>
              <a:t></a:t>
            </a:r>
            <a:r>
              <a:rPr lang="zh-TW" sz="2000" dirty="0">
                <a:latin typeface="微软雅黑" panose="020B0503020204020204" pitchFamily="34" charset="-122"/>
                <a:ea typeface="微软雅黑" panose="020B0503020204020204" pitchFamily="34" charset="-122"/>
              </a:rPr>
              <a:t>树中所有相邻兄弟之间架一条</a:t>
            </a:r>
            <a:r>
              <a:rPr lang="zh-CN" sz="2000" dirty="0">
                <a:latin typeface="微软雅黑" panose="020B0503020204020204" pitchFamily="34" charset="-122"/>
                <a:ea typeface="微软雅黑" panose="020B0503020204020204" pitchFamily="34" charset="-122"/>
              </a:rPr>
              <a:t>连线</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indent="330200">
              <a:lnSpc>
                <a:spcPts val="2855"/>
              </a:lnSpc>
              <a:spcAft>
                <a:spcPts val="140"/>
              </a:spcAft>
            </a:pPr>
            <a:r>
              <a:rPr lang="zh-TW" altLang="en-US" sz="2400" dirty="0">
                <a:latin typeface="微软雅黑" panose="020B0503020204020204" pitchFamily="34" charset="-122"/>
                <a:ea typeface="微软雅黑" panose="020B0503020204020204" pitchFamily="34" charset="-122"/>
                <a:sym typeface="Wingdings" panose="05000000000000000000" pitchFamily="2" charset="2"/>
              </a:rPr>
              <a:t></a:t>
            </a:r>
            <a:r>
              <a:rPr lang="zh-TW" sz="2000" dirty="0">
                <a:latin typeface="微软雅黑" panose="020B0503020204020204" pitchFamily="34" charset="-122"/>
                <a:ea typeface="微软雅黑" panose="020B0503020204020204" pitchFamily="34" charset="-122"/>
              </a:rPr>
              <a:t>对树中的每个结点，只保留其与第一个孩子结点之间的连线，删去其与</a:t>
            </a:r>
            <a:endParaRPr lang="en-US" altLang="zh-TW" sz="2000" dirty="0">
              <a:latin typeface="微软雅黑" panose="020B0503020204020204" pitchFamily="34" charset="-122"/>
              <a:ea typeface="微软雅黑" panose="020B0503020204020204" pitchFamily="34" charset="-122"/>
            </a:endParaRPr>
          </a:p>
          <a:p>
            <a:pPr indent="330200">
              <a:lnSpc>
                <a:spcPts val="2855"/>
              </a:lnSpc>
              <a:spcAft>
                <a:spcPts val="140"/>
              </a:spcAft>
            </a:pPr>
            <a:r>
              <a:rPr lang="en-US" altLang="zh-TW" sz="2000" dirty="0">
                <a:latin typeface="微软雅黑" panose="020B0503020204020204" pitchFamily="34" charset="-122"/>
                <a:ea typeface="微软雅黑" panose="020B0503020204020204" pitchFamily="34" charset="-122"/>
              </a:rPr>
              <a:t>     </a:t>
            </a:r>
            <a:r>
              <a:rPr lang="zh-TW" sz="2000" dirty="0">
                <a:latin typeface="微软雅黑" panose="020B0503020204020204" pitchFamily="34" charset="-122"/>
                <a:ea typeface="微软雅黑" panose="020B0503020204020204" pitchFamily="34" charset="-122"/>
              </a:rPr>
              <a:t>其他孩子结</a:t>
            </a:r>
            <a:r>
              <a:rPr lang="zh-CN" altLang="en-US" sz="2000" dirty="0">
                <a:latin typeface="微软雅黑" panose="020B0503020204020204" pitchFamily="34" charset="-122"/>
                <a:ea typeface="微软雅黑" panose="020B0503020204020204" pitchFamily="34" charset="-122"/>
              </a:rPr>
              <a:t>点</a:t>
            </a:r>
            <a:r>
              <a:rPr lang="zh-TW" sz="2000" dirty="0">
                <a:latin typeface="微软雅黑" panose="020B0503020204020204" pitchFamily="34" charset="-122"/>
                <a:ea typeface="微软雅黑" panose="020B0503020204020204" pitchFamily="34" charset="-122"/>
              </a:rPr>
              <a:t>之间的连线</a:t>
            </a:r>
            <a:r>
              <a:rPr lang="zh-CN" altLang="en-US" sz="2000" dirty="0">
                <a:latin typeface="微软雅黑" panose="020B0503020204020204" pitchFamily="34" charset="-122"/>
                <a:ea typeface="微软雅黑" panose="020B0503020204020204" pitchFamily="34" charset="-122"/>
              </a:rPr>
              <a:t>；</a:t>
            </a:r>
            <a:endParaRPr lang="en-US" altLang="zh-TW" sz="2000" dirty="0">
              <a:latin typeface="微软雅黑" panose="020B0503020204020204" pitchFamily="34" charset="-122"/>
              <a:ea typeface="微软雅黑" panose="020B0503020204020204" pitchFamily="34" charset="-122"/>
            </a:endParaRPr>
          </a:p>
          <a:p>
            <a:pPr indent="330200">
              <a:lnSpc>
                <a:spcPts val="2855"/>
              </a:lnSpc>
              <a:spcAft>
                <a:spcPts val="140"/>
              </a:spcAft>
            </a:pPr>
            <a:r>
              <a:rPr lang="zh-TW" altLang="en-US" sz="2400" dirty="0">
                <a:latin typeface="微软雅黑" panose="020B0503020204020204" pitchFamily="34" charset="-122"/>
                <a:ea typeface="微软雅黑" panose="020B0503020204020204" pitchFamily="34" charset="-122"/>
                <a:sym typeface="Wingdings" panose="05000000000000000000" pitchFamily="2" charset="2"/>
              </a:rPr>
              <a:t></a:t>
            </a:r>
            <a:r>
              <a:rPr lang="zh-TW" sz="2000" dirty="0">
                <a:latin typeface="微软雅黑" panose="020B0503020204020204" pitchFamily="34" charset="-122"/>
                <a:ea typeface="微软雅黑" panose="020B0503020204020204" pitchFamily="34" charset="-122"/>
              </a:rPr>
              <a:t>以树的根结点为轴心，将整棵树顺时针旋转一定的角度, 使之结构层次分明。</a:t>
            </a:r>
            <a:endParaRPr lang="en-US" altLang="zh-TW" sz="2000" dirty="0">
              <a:latin typeface="微软雅黑" panose="020B0503020204020204" pitchFamily="34" charset="-122"/>
              <a:ea typeface="微软雅黑" panose="020B0503020204020204" pitchFamily="34" charset="-122"/>
            </a:endParaRPr>
          </a:p>
          <a:p>
            <a:pPr indent="330200">
              <a:lnSpc>
                <a:spcPts val="2855"/>
              </a:lnSpc>
              <a:spcAft>
                <a:spcPts val="140"/>
              </a:spcAft>
            </a:pPr>
            <a:r>
              <a:rPr lang="zh-CN" altLang="en-US" sz="2000" dirty="0">
                <a:latin typeface="微软雅黑" panose="020B0503020204020204" pitchFamily="34" charset="-122"/>
                <a:ea typeface="微软雅黑" panose="020B0503020204020204" pitchFamily="34" charset="-122"/>
              </a:rPr>
              <a:t>可以证明，经过这样的转换所构成的二叉树是唯一的。</a:t>
            </a:r>
            <a:endParaRPr lang="zh-TW" sz="2000" dirty="0">
              <a:latin typeface="微软雅黑" panose="020B0503020204020204" pitchFamily="34" charset="-122"/>
              <a:ea typeface="微软雅黑" panose="020B0503020204020204" pitchFamily="34" charset="-122"/>
            </a:endParaRPr>
          </a:p>
        </p:txBody>
      </p:sp>
      <p:sp>
        <p:nvSpPr>
          <p:cNvPr id="7" name="椭圆 6"/>
          <p:cNvSpPr/>
          <p:nvPr/>
        </p:nvSpPr>
        <p:spPr>
          <a:xfrm>
            <a:off x="1124055" y="397637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10" name="直接连接符 9"/>
          <p:cNvCxnSpPr>
            <a:stCxn id="7" idx="3"/>
            <a:endCxn id="11" idx="7"/>
          </p:cNvCxnSpPr>
          <p:nvPr/>
        </p:nvCxnSpPr>
        <p:spPr>
          <a:xfrm flipH="1">
            <a:off x="740780" y="4250131"/>
            <a:ext cx="426808"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487053" y="464077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12" name="椭圆 11"/>
          <p:cNvSpPr/>
          <p:nvPr/>
        </p:nvSpPr>
        <p:spPr>
          <a:xfrm>
            <a:off x="1121731" y="464077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3" name="椭圆 12"/>
          <p:cNvSpPr/>
          <p:nvPr/>
        </p:nvSpPr>
        <p:spPr>
          <a:xfrm>
            <a:off x="1756410" y="464077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sp>
        <p:nvSpPr>
          <p:cNvPr id="14" name="椭圆 13"/>
          <p:cNvSpPr/>
          <p:nvPr/>
        </p:nvSpPr>
        <p:spPr>
          <a:xfrm>
            <a:off x="238857" y="534297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16" name="椭圆 15"/>
          <p:cNvSpPr/>
          <p:nvPr/>
        </p:nvSpPr>
        <p:spPr>
          <a:xfrm>
            <a:off x="831351" y="533176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18" name="椭圆 17"/>
          <p:cNvSpPr/>
          <p:nvPr/>
        </p:nvSpPr>
        <p:spPr>
          <a:xfrm>
            <a:off x="1418991" y="534297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19" name="椭圆 18"/>
          <p:cNvSpPr/>
          <p:nvPr/>
        </p:nvSpPr>
        <p:spPr>
          <a:xfrm>
            <a:off x="1128611" y="603396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20" name="直接连接符 19"/>
          <p:cNvCxnSpPr>
            <a:stCxn id="11" idx="3"/>
            <a:endCxn id="14" idx="0"/>
          </p:cNvCxnSpPr>
          <p:nvPr/>
        </p:nvCxnSpPr>
        <p:spPr>
          <a:xfrm flipH="1">
            <a:off x="387487" y="4914538"/>
            <a:ext cx="143099"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7" idx="4"/>
            <a:endCxn id="12" idx="0"/>
          </p:cNvCxnSpPr>
          <p:nvPr/>
        </p:nvCxnSpPr>
        <p:spPr>
          <a:xfrm flipH="1">
            <a:off x="1270361" y="4297101"/>
            <a:ext cx="2324" cy="3436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7" idx="5"/>
            <a:endCxn id="13" idx="1"/>
          </p:cNvCxnSpPr>
          <p:nvPr/>
        </p:nvCxnSpPr>
        <p:spPr>
          <a:xfrm>
            <a:off x="1377782" y="4250131"/>
            <a:ext cx="422161" cy="4376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2" idx="3"/>
            <a:endCxn id="16" idx="0"/>
          </p:cNvCxnSpPr>
          <p:nvPr/>
        </p:nvCxnSpPr>
        <p:spPr>
          <a:xfrm flipH="1">
            <a:off x="979981" y="4914538"/>
            <a:ext cx="185283" cy="417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12" idx="5"/>
            <a:endCxn id="18" idx="0"/>
          </p:cNvCxnSpPr>
          <p:nvPr/>
        </p:nvCxnSpPr>
        <p:spPr>
          <a:xfrm>
            <a:off x="1375458" y="4914538"/>
            <a:ext cx="192163"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16" idx="4"/>
            <a:endCxn id="19" idx="1"/>
          </p:cNvCxnSpPr>
          <p:nvPr/>
        </p:nvCxnSpPr>
        <p:spPr>
          <a:xfrm>
            <a:off x="979981" y="5652500"/>
            <a:ext cx="192163" cy="4284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2" name="椭圆 51"/>
          <p:cNvSpPr/>
          <p:nvPr/>
        </p:nvSpPr>
        <p:spPr>
          <a:xfrm>
            <a:off x="3354098" y="399566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53" name="直接连接符 52"/>
          <p:cNvCxnSpPr>
            <a:stCxn id="52" idx="3"/>
            <a:endCxn id="54" idx="7"/>
          </p:cNvCxnSpPr>
          <p:nvPr/>
        </p:nvCxnSpPr>
        <p:spPr>
          <a:xfrm flipH="1">
            <a:off x="2970823" y="4269421"/>
            <a:ext cx="426808"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4" name="椭圆 53"/>
          <p:cNvSpPr/>
          <p:nvPr/>
        </p:nvSpPr>
        <p:spPr>
          <a:xfrm>
            <a:off x="2717096" y="466006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55" name="椭圆 54"/>
          <p:cNvSpPr/>
          <p:nvPr/>
        </p:nvSpPr>
        <p:spPr>
          <a:xfrm>
            <a:off x="3351774" y="466006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56" name="椭圆 55"/>
          <p:cNvSpPr/>
          <p:nvPr/>
        </p:nvSpPr>
        <p:spPr>
          <a:xfrm>
            <a:off x="3986453" y="466006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sp>
        <p:nvSpPr>
          <p:cNvPr id="57" name="椭圆 56"/>
          <p:cNvSpPr/>
          <p:nvPr/>
        </p:nvSpPr>
        <p:spPr>
          <a:xfrm>
            <a:off x="2468900" y="536226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58" name="椭圆 57"/>
          <p:cNvSpPr/>
          <p:nvPr/>
        </p:nvSpPr>
        <p:spPr>
          <a:xfrm>
            <a:off x="3061394" y="535105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59" name="椭圆 58"/>
          <p:cNvSpPr/>
          <p:nvPr/>
        </p:nvSpPr>
        <p:spPr>
          <a:xfrm>
            <a:off x="3649034" y="536226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60" name="椭圆 59"/>
          <p:cNvSpPr/>
          <p:nvPr/>
        </p:nvSpPr>
        <p:spPr>
          <a:xfrm>
            <a:off x="3358654" y="605325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61" name="直接连接符 60"/>
          <p:cNvCxnSpPr>
            <a:stCxn id="54" idx="3"/>
            <a:endCxn id="57" idx="0"/>
          </p:cNvCxnSpPr>
          <p:nvPr/>
        </p:nvCxnSpPr>
        <p:spPr>
          <a:xfrm flipH="1">
            <a:off x="2617530" y="4933828"/>
            <a:ext cx="143099"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2" idx="4"/>
            <a:endCxn id="55" idx="0"/>
          </p:cNvCxnSpPr>
          <p:nvPr/>
        </p:nvCxnSpPr>
        <p:spPr>
          <a:xfrm flipH="1">
            <a:off x="3500404" y="4316391"/>
            <a:ext cx="2324" cy="3436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52" idx="5"/>
            <a:endCxn id="56" idx="1"/>
          </p:cNvCxnSpPr>
          <p:nvPr/>
        </p:nvCxnSpPr>
        <p:spPr>
          <a:xfrm>
            <a:off x="3607825" y="4269421"/>
            <a:ext cx="422161" cy="4376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55" idx="3"/>
            <a:endCxn id="58" idx="0"/>
          </p:cNvCxnSpPr>
          <p:nvPr/>
        </p:nvCxnSpPr>
        <p:spPr>
          <a:xfrm flipH="1">
            <a:off x="3210024" y="4933828"/>
            <a:ext cx="185283" cy="417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55" idx="5"/>
            <a:endCxn id="59" idx="0"/>
          </p:cNvCxnSpPr>
          <p:nvPr/>
        </p:nvCxnSpPr>
        <p:spPr>
          <a:xfrm>
            <a:off x="3605501" y="4933828"/>
            <a:ext cx="192163"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58" idx="4"/>
            <a:endCxn id="60" idx="1"/>
          </p:cNvCxnSpPr>
          <p:nvPr/>
        </p:nvCxnSpPr>
        <p:spPr>
          <a:xfrm>
            <a:off x="3210024" y="5671790"/>
            <a:ext cx="192163"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54" idx="6"/>
            <a:endCxn id="55" idx="2"/>
          </p:cNvCxnSpPr>
          <p:nvPr/>
        </p:nvCxnSpPr>
        <p:spPr>
          <a:xfrm>
            <a:off x="3014356" y="4820433"/>
            <a:ext cx="3374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55" idx="6"/>
            <a:endCxn id="56" idx="2"/>
          </p:cNvCxnSpPr>
          <p:nvPr/>
        </p:nvCxnSpPr>
        <p:spPr>
          <a:xfrm>
            <a:off x="3649034" y="4820433"/>
            <a:ext cx="33741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58" idx="6"/>
            <a:endCxn id="59" idx="2"/>
          </p:cNvCxnSpPr>
          <p:nvPr/>
        </p:nvCxnSpPr>
        <p:spPr>
          <a:xfrm>
            <a:off x="3358654" y="5511425"/>
            <a:ext cx="290380" cy="112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6" name="椭圆 125"/>
          <p:cNvSpPr/>
          <p:nvPr/>
        </p:nvSpPr>
        <p:spPr>
          <a:xfrm>
            <a:off x="5483532" y="402334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127" name="直接连接符 126"/>
          <p:cNvCxnSpPr>
            <a:stCxn id="126" idx="3"/>
            <a:endCxn id="128" idx="7"/>
          </p:cNvCxnSpPr>
          <p:nvPr/>
        </p:nvCxnSpPr>
        <p:spPr>
          <a:xfrm flipH="1">
            <a:off x="5100257" y="4297101"/>
            <a:ext cx="426808"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8" name="椭圆 127"/>
          <p:cNvSpPr/>
          <p:nvPr/>
        </p:nvSpPr>
        <p:spPr>
          <a:xfrm>
            <a:off x="4846530" y="468774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129" name="椭圆 128"/>
          <p:cNvSpPr/>
          <p:nvPr/>
        </p:nvSpPr>
        <p:spPr>
          <a:xfrm>
            <a:off x="5481208" y="468774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30" name="椭圆 129"/>
          <p:cNvSpPr/>
          <p:nvPr/>
        </p:nvSpPr>
        <p:spPr>
          <a:xfrm>
            <a:off x="6115887" y="468774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sp>
        <p:nvSpPr>
          <p:cNvPr id="131" name="椭圆 130"/>
          <p:cNvSpPr/>
          <p:nvPr/>
        </p:nvSpPr>
        <p:spPr>
          <a:xfrm>
            <a:off x="4598334" y="538994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132" name="椭圆 131"/>
          <p:cNvSpPr/>
          <p:nvPr/>
        </p:nvSpPr>
        <p:spPr>
          <a:xfrm>
            <a:off x="5190828" y="537873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133" name="椭圆 132"/>
          <p:cNvSpPr/>
          <p:nvPr/>
        </p:nvSpPr>
        <p:spPr>
          <a:xfrm>
            <a:off x="5778468" y="538994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134" name="椭圆 133"/>
          <p:cNvSpPr/>
          <p:nvPr/>
        </p:nvSpPr>
        <p:spPr>
          <a:xfrm>
            <a:off x="5488088" y="608093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135" name="直接连接符 134"/>
          <p:cNvCxnSpPr>
            <a:stCxn id="128" idx="3"/>
            <a:endCxn id="131" idx="0"/>
          </p:cNvCxnSpPr>
          <p:nvPr/>
        </p:nvCxnSpPr>
        <p:spPr>
          <a:xfrm flipH="1">
            <a:off x="4746964" y="4961508"/>
            <a:ext cx="143099"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8" name="直接连接符 137"/>
          <p:cNvCxnSpPr>
            <a:stCxn id="129" idx="3"/>
            <a:endCxn id="132" idx="0"/>
          </p:cNvCxnSpPr>
          <p:nvPr/>
        </p:nvCxnSpPr>
        <p:spPr>
          <a:xfrm flipH="1">
            <a:off x="5339458" y="4961508"/>
            <a:ext cx="185283" cy="417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32" idx="4"/>
            <a:endCxn id="134" idx="1"/>
          </p:cNvCxnSpPr>
          <p:nvPr/>
        </p:nvCxnSpPr>
        <p:spPr>
          <a:xfrm>
            <a:off x="5339458" y="5699470"/>
            <a:ext cx="192163"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1" name="直接连接符 140"/>
          <p:cNvCxnSpPr>
            <a:stCxn id="128" idx="6"/>
            <a:endCxn id="129" idx="2"/>
          </p:cNvCxnSpPr>
          <p:nvPr/>
        </p:nvCxnSpPr>
        <p:spPr>
          <a:xfrm>
            <a:off x="5143790" y="4848113"/>
            <a:ext cx="33741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a:stCxn id="129" idx="6"/>
            <a:endCxn id="130" idx="2"/>
          </p:cNvCxnSpPr>
          <p:nvPr/>
        </p:nvCxnSpPr>
        <p:spPr>
          <a:xfrm>
            <a:off x="5778468" y="4848113"/>
            <a:ext cx="33741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a:stCxn id="132" idx="6"/>
            <a:endCxn id="133" idx="2"/>
          </p:cNvCxnSpPr>
          <p:nvPr/>
        </p:nvCxnSpPr>
        <p:spPr>
          <a:xfrm>
            <a:off x="5488088" y="5539105"/>
            <a:ext cx="290380" cy="112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4" name="椭圆 143"/>
          <p:cNvSpPr/>
          <p:nvPr/>
        </p:nvSpPr>
        <p:spPr>
          <a:xfrm>
            <a:off x="7948072" y="385191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145" name="直接连接符 144"/>
          <p:cNvCxnSpPr>
            <a:stCxn id="144" idx="3"/>
            <a:endCxn id="146" idx="7"/>
          </p:cNvCxnSpPr>
          <p:nvPr/>
        </p:nvCxnSpPr>
        <p:spPr>
          <a:xfrm flipH="1">
            <a:off x="7765378" y="4125671"/>
            <a:ext cx="226227" cy="22841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6" name="椭圆 145"/>
          <p:cNvSpPr/>
          <p:nvPr/>
        </p:nvSpPr>
        <p:spPr>
          <a:xfrm>
            <a:off x="7511651" y="430711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147" name="椭圆 146"/>
          <p:cNvSpPr/>
          <p:nvPr/>
        </p:nvSpPr>
        <p:spPr>
          <a:xfrm>
            <a:off x="7957740" y="475656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48" name="椭圆 147"/>
          <p:cNvSpPr/>
          <p:nvPr/>
        </p:nvSpPr>
        <p:spPr>
          <a:xfrm>
            <a:off x="8407135" y="5331768"/>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sp>
        <p:nvSpPr>
          <p:cNvPr id="149" name="椭圆 148"/>
          <p:cNvSpPr/>
          <p:nvPr/>
        </p:nvSpPr>
        <p:spPr>
          <a:xfrm>
            <a:off x="7130899" y="491037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150" name="椭圆 149"/>
          <p:cNvSpPr/>
          <p:nvPr/>
        </p:nvSpPr>
        <p:spPr>
          <a:xfrm>
            <a:off x="7660480" y="535105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151" name="椭圆 150"/>
          <p:cNvSpPr/>
          <p:nvPr/>
        </p:nvSpPr>
        <p:spPr>
          <a:xfrm>
            <a:off x="8119569" y="607895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152" name="椭圆 151"/>
          <p:cNvSpPr/>
          <p:nvPr/>
        </p:nvSpPr>
        <p:spPr>
          <a:xfrm>
            <a:off x="7328417" y="610022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153" name="直接连接符 152"/>
          <p:cNvCxnSpPr>
            <a:stCxn id="146" idx="3"/>
            <a:endCxn id="149" idx="0"/>
          </p:cNvCxnSpPr>
          <p:nvPr/>
        </p:nvCxnSpPr>
        <p:spPr>
          <a:xfrm flipH="1">
            <a:off x="7279529" y="4580877"/>
            <a:ext cx="275655" cy="329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4" name="直接连接符 153"/>
          <p:cNvCxnSpPr>
            <a:stCxn id="147" idx="3"/>
            <a:endCxn id="150" idx="0"/>
          </p:cNvCxnSpPr>
          <p:nvPr/>
        </p:nvCxnSpPr>
        <p:spPr>
          <a:xfrm flipH="1">
            <a:off x="7809110" y="5030328"/>
            <a:ext cx="192163" cy="3207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5" name="直接连接符 154"/>
          <p:cNvCxnSpPr>
            <a:stCxn id="150" idx="4"/>
            <a:endCxn id="152" idx="7"/>
          </p:cNvCxnSpPr>
          <p:nvPr/>
        </p:nvCxnSpPr>
        <p:spPr>
          <a:xfrm flipH="1">
            <a:off x="7582144" y="5671790"/>
            <a:ext cx="226966" cy="47540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6" name="直接连接符 155"/>
          <p:cNvCxnSpPr>
            <a:stCxn id="146" idx="5"/>
            <a:endCxn id="147" idx="1"/>
          </p:cNvCxnSpPr>
          <p:nvPr/>
        </p:nvCxnSpPr>
        <p:spPr>
          <a:xfrm>
            <a:off x="7765378" y="4580877"/>
            <a:ext cx="235895" cy="2226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7" name="直接连接符 156"/>
          <p:cNvCxnSpPr>
            <a:stCxn id="147" idx="5"/>
            <a:endCxn id="148" idx="1"/>
          </p:cNvCxnSpPr>
          <p:nvPr/>
        </p:nvCxnSpPr>
        <p:spPr>
          <a:xfrm>
            <a:off x="8211467" y="5030328"/>
            <a:ext cx="239201" cy="3484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8" name="直接连接符 157"/>
          <p:cNvCxnSpPr>
            <a:stCxn id="150" idx="5"/>
            <a:endCxn id="151" idx="1"/>
          </p:cNvCxnSpPr>
          <p:nvPr/>
        </p:nvCxnSpPr>
        <p:spPr>
          <a:xfrm>
            <a:off x="7914207" y="5624820"/>
            <a:ext cx="248895" cy="50110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83" name="文本框 182"/>
          <p:cNvSpPr txBox="1"/>
          <p:nvPr/>
        </p:nvSpPr>
        <p:spPr>
          <a:xfrm>
            <a:off x="979981" y="6343492"/>
            <a:ext cx="415498" cy="369332"/>
          </a:xfrm>
          <a:prstGeom prst="rect">
            <a:avLst/>
          </a:prstGeom>
          <a:noFill/>
        </p:spPr>
        <p:txBody>
          <a:bodyPr wrap="none" rtlCol="0">
            <a:spAutoFit/>
          </a:bodyPr>
          <a:lstStyle/>
          <a:p>
            <a:r>
              <a:rPr lang="zh-CN" altLang="en-US" dirty="0"/>
              <a:t>树</a:t>
            </a:r>
            <a:endParaRPr lang="zh-CN" altLang="en-US" dirty="0"/>
          </a:p>
        </p:txBody>
      </p:sp>
      <p:sp>
        <p:nvSpPr>
          <p:cNvPr id="184" name="文本框 183"/>
          <p:cNvSpPr txBox="1"/>
          <p:nvPr/>
        </p:nvSpPr>
        <p:spPr>
          <a:xfrm>
            <a:off x="4313844" y="6468348"/>
            <a:ext cx="2236510" cy="400110"/>
          </a:xfrm>
          <a:prstGeom prst="rect">
            <a:avLst/>
          </a:prstGeom>
          <a:noFill/>
        </p:spPr>
        <p:txBody>
          <a:bodyPr wrap="none" rtlCol="0">
            <a:spAutoFit/>
          </a:bodyPr>
          <a:lstStyle/>
          <a:p>
            <a:r>
              <a:rPr lang="zh-CN" altLang="en-US" sz="2000" dirty="0"/>
              <a:t>树到二叉树的转换</a:t>
            </a:r>
            <a:endParaRPr lang="zh-CN" altLang="en-US" sz="2000" dirty="0"/>
          </a:p>
        </p:txBody>
      </p:sp>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2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3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3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4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4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4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4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34"/>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33"/>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4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45"/>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4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4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4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4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5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5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52"/>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53"/>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54"/>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55"/>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56"/>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57"/>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animBg="1"/>
      <p:bldP spid="13" grpId="0" animBg="1"/>
      <p:bldP spid="14" grpId="0" animBg="1"/>
      <p:bldP spid="16" grpId="0" animBg="1"/>
      <p:bldP spid="18" grpId="0" animBg="1"/>
      <p:bldP spid="19" grpId="0" animBg="1"/>
      <p:bldP spid="52" grpId="0" animBg="1"/>
      <p:bldP spid="54" grpId="0" animBg="1"/>
      <p:bldP spid="55" grpId="0" animBg="1"/>
      <p:bldP spid="56" grpId="0" animBg="1"/>
      <p:bldP spid="57" grpId="0" animBg="1"/>
      <p:bldP spid="58" grpId="0" animBg="1"/>
      <p:bldP spid="59" grpId="0" animBg="1"/>
      <p:bldP spid="60" grpId="0" animBg="1"/>
      <p:bldP spid="126" grpId="0" animBg="1"/>
      <p:bldP spid="128" grpId="0" animBg="1"/>
      <p:bldP spid="129" grpId="0" animBg="1"/>
      <p:bldP spid="130" grpId="0" animBg="1"/>
      <p:bldP spid="131" grpId="0" animBg="1"/>
      <p:bldP spid="132" grpId="0" animBg="1"/>
      <p:bldP spid="133" grpId="0" animBg="1"/>
      <p:bldP spid="134" grpId="0" animBg="1"/>
      <p:bldP spid="144" grpId="0" animBg="1"/>
      <p:bldP spid="146" grpId="0" animBg="1"/>
      <p:bldP spid="147" grpId="0" animBg="1"/>
      <p:bldP spid="148" grpId="0" animBg="1"/>
      <p:bldP spid="149" grpId="0" animBg="1"/>
      <p:bldP spid="150" grpId="0" animBg="1"/>
      <p:bldP spid="151" grpId="0" animBg="1"/>
      <p:bldP spid="152" grpId="0" animBg="1"/>
      <p:bldP spid="183" grpId="0"/>
      <p:bldP spid="18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48856" y="1037086"/>
            <a:ext cx="8646288" cy="5567037"/>
          </a:xfrm>
          <a:prstGeom prst="rect">
            <a:avLst/>
          </a:prstGeom>
          <a:noFill/>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      通过转换过程可以看岀，树中的任意一个结点都对应于二叉树中的一个结点。</a:t>
            </a:r>
            <a:endParaRPr lang="zh-CN" altLang="en-US" sz="2400" dirty="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      树中某结点的</a:t>
            </a:r>
            <a:r>
              <a:rPr lang="zh-CN" altLang="en-US" sz="2400" dirty="0">
                <a:solidFill>
                  <a:srgbClr val="FF0000"/>
                </a:solidFill>
                <a:latin typeface="微软雅黑" panose="020B0503020204020204" pitchFamily="34" charset="-122"/>
                <a:ea typeface="微软雅黑" panose="020B0503020204020204" pitchFamily="34" charset="-122"/>
              </a:rPr>
              <a:t>第一个</a:t>
            </a:r>
            <a:r>
              <a:rPr lang="zh-CN" altLang="en-US" sz="2400" dirty="0">
                <a:latin typeface="微软雅黑" panose="020B0503020204020204" pitchFamily="34" charset="-122"/>
                <a:ea typeface="微软雅黑" panose="020B0503020204020204" pitchFamily="34" charset="-122"/>
              </a:rPr>
              <a:t>孩子在二叉树中是相应结点的</a:t>
            </a:r>
            <a:r>
              <a:rPr lang="zh-CN" altLang="en-US" sz="2400" dirty="0">
                <a:solidFill>
                  <a:srgbClr val="FF0000"/>
                </a:solidFill>
                <a:latin typeface="微软雅黑" panose="020B0503020204020204" pitchFamily="34" charset="-122"/>
                <a:ea typeface="微软雅黑" panose="020B0503020204020204" pitchFamily="34" charset="-122"/>
              </a:rPr>
              <a:t>左孩子</a:t>
            </a:r>
            <a:r>
              <a:rPr lang="zh-CN" altLang="en-US" sz="2400" dirty="0">
                <a:latin typeface="微软雅黑" panose="020B0503020204020204" pitchFamily="34" charset="-122"/>
                <a:ea typeface="微软雅黑" panose="020B0503020204020204" pitchFamily="34" charset="-122"/>
              </a:rPr>
              <a:t>，树中</a:t>
            </a:r>
            <a:r>
              <a:rPr lang="zh-CN" altLang="en-US" sz="2400" dirty="0">
                <a:solidFill>
                  <a:srgbClr val="FF0000"/>
                </a:solidFill>
                <a:latin typeface="微软雅黑" panose="020B0503020204020204" pitchFamily="34" charset="-122"/>
                <a:ea typeface="微软雅黑" panose="020B0503020204020204" pitchFamily="34" charset="-122"/>
              </a:rPr>
              <a:t>某结点的右兄弟结点在二叉树中是相应结点的右孩子</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nSpc>
                <a:spcPct val="150000"/>
              </a:lnSpc>
            </a:pP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      也就是说，在二叉树中，左分支上的各结点 在原来的树中是父子关系，而右分支上的各结点在原来的树中是兄弟关系。由于</a:t>
            </a:r>
            <a:r>
              <a:rPr lang="zh-CN" altLang="en-US" sz="2400" u="sng" dirty="0">
                <a:latin typeface="微软雅黑" panose="020B0503020204020204" pitchFamily="34" charset="-122"/>
                <a:ea typeface="微软雅黑" panose="020B0503020204020204" pitchFamily="34" charset="-122"/>
              </a:rPr>
              <a:t>树的根结点没有兄弟</a:t>
            </a:r>
            <a:r>
              <a:rPr lang="zh-CN" altLang="en-US" sz="2400" dirty="0">
                <a:latin typeface="微软雅黑" panose="020B0503020204020204" pitchFamily="34" charset="-122"/>
                <a:ea typeface="微软雅黑" panose="020B0503020204020204" pitchFamily="34" charset="-122"/>
              </a:rPr>
              <a:t>，所以变换后的二叉树的根结点的右孩子必然为空。</a:t>
            </a:r>
            <a:endParaRPr lang="zh-CN" altLang="en-US" sz="2400"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2696901" y="167067"/>
            <a:ext cx="4572000" cy="523220"/>
          </a:xfrm>
          <a:prstGeom prst="rect">
            <a:avLst/>
          </a:prstGeom>
          <a:noFill/>
        </p:spPr>
        <p:txBody>
          <a:bodyPr wrap="square">
            <a:spAutoFit/>
          </a:bodyPr>
          <a:lstStyle/>
          <a:p>
            <a:pPr indent="330200">
              <a:spcAft>
                <a:spcPts val="560"/>
              </a:spcAft>
            </a:pPr>
            <a:r>
              <a:rPr lang="zh-CN" altLang="zh-CN" sz="2800" b="1" dirty="0">
                <a:latin typeface="微软雅黑" panose="020B0503020204020204" pitchFamily="34" charset="-122"/>
                <a:ea typeface="微软雅黑" panose="020B0503020204020204" pitchFamily="34" charset="-122"/>
              </a:rPr>
              <a:t>1 </a:t>
            </a:r>
            <a:r>
              <a:rPr lang="zh-CN" altLang="zh-CN" sz="2800" dirty="0">
                <a:latin typeface="微软雅黑" panose="020B0503020204020204" pitchFamily="34" charset="-122"/>
                <a:ea typeface="微软雅黑" panose="020B0503020204020204" pitchFamily="34" charset="-122"/>
              </a:rPr>
              <a:t>.树</a:t>
            </a:r>
            <a:r>
              <a:rPr lang="zh-TW" altLang="zh-CN" sz="2800" dirty="0">
                <a:latin typeface="微软雅黑" panose="020B0503020204020204" pitchFamily="34" charset="-122"/>
                <a:ea typeface="微软雅黑" panose="020B0503020204020204" pitchFamily="34" charset="-122"/>
              </a:rPr>
              <a:t>转换为二叉树</a:t>
            </a:r>
            <a:endParaRPr lang="zh-TW" altLang="zh-CN" sz="2800" dirty="0">
              <a:latin typeface="微软雅黑" panose="020B0503020204020204" pitchFamily="34" charset="-122"/>
              <a:ea typeface="微软雅黑" panose="020B0503020204020204" pitchFamily="34" charset="-122"/>
            </a:endParaRPr>
          </a:p>
        </p:txBody>
      </p:sp>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71007" y="967367"/>
            <a:ext cx="3353803" cy="461665"/>
          </a:xfrm>
          <a:prstGeom prst="rect">
            <a:avLst/>
          </a:prstGeom>
        </p:spPr>
        <p:txBody>
          <a:bodyPr wrap="none">
            <a:spAutoFit/>
          </a:bodyPr>
          <a:lstStyle/>
          <a:p>
            <a:r>
              <a:rPr lang="zh-TW" altLang="zh-CN" sz="2400" dirty="0">
                <a:solidFill>
                  <a:srgbClr val="FF0000"/>
                </a:solidFill>
                <a:latin typeface="微软雅黑" panose="020B0503020204020204" pitchFamily="34" charset="-122"/>
                <a:ea typeface="微软雅黑" panose="020B0503020204020204" pitchFamily="34" charset="-122"/>
              </a:rPr>
              <a:t>树与二叉树的对应关系</a:t>
            </a:r>
            <a:r>
              <a:rPr lang="en-US" altLang="zh-TW" sz="2400" dirty="0">
                <a:solidFill>
                  <a:srgbClr val="FF0000"/>
                </a:solidFill>
                <a:latin typeface="微软雅黑" panose="020B0503020204020204" pitchFamily="34" charset="-122"/>
                <a:ea typeface="微软雅黑" panose="020B0503020204020204" pitchFamily="34" charset="-122"/>
              </a:rPr>
              <a:t> </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8" name="椭圆 7"/>
          <p:cNvSpPr/>
          <p:nvPr/>
        </p:nvSpPr>
        <p:spPr>
          <a:xfrm>
            <a:off x="1848490" y="897473"/>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10" name="直接连接符 9"/>
          <p:cNvCxnSpPr>
            <a:stCxn id="8" idx="3"/>
            <a:endCxn id="11" idx="7"/>
          </p:cNvCxnSpPr>
          <p:nvPr/>
        </p:nvCxnSpPr>
        <p:spPr>
          <a:xfrm flipH="1">
            <a:off x="1465215" y="1171234"/>
            <a:ext cx="426808"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211488" y="156188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12" name="椭圆 11"/>
          <p:cNvSpPr/>
          <p:nvPr/>
        </p:nvSpPr>
        <p:spPr>
          <a:xfrm>
            <a:off x="1846166" y="156188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3" name="椭圆 12"/>
          <p:cNvSpPr/>
          <p:nvPr/>
        </p:nvSpPr>
        <p:spPr>
          <a:xfrm>
            <a:off x="2480845" y="156188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16" name="椭圆 15"/>
          <p:cNvSpPr/>
          <p:nvPr/>
        </p:nvSpPr>
        <p:spPr>
          <a:xfrm>
            <a:off x="1846166" y="227325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cxnSp>
        <p:nvCxnSpPr>
          <p:cNvPr id="21" name="直接连接符 20"/>
          <p:cNvCxnSpPr>
            <a:stCxn id="8" idx="4"/>
            <a:endCxn id="12" idx="0"/>
          </p:cNvCxnSpPr>
          <p:nvPr/>
        </p:nvCxnSpPr>
        <p:spPr>
          <a:xfrm flipH="1">
            <a:off x="1994796" y="1218204"/>
            <a:ext cx="2324" cy="3436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8" idx="5"/>
            <a:endCxn id="13" idx="1"/>
          </p:cNvCxnSpPr>
          <p:nvPr/>
        </p:nvCxnSpPr>
        <p:spPr>
          <a:xfrm>
            <a:off x="2102217" y="1171234"/>
            <a:ext cx="422161" cy="4376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2" idx="4"/>
            <a:endCxn id="16" idx="0"/>
          </p:cNvCxnSpPr>
          <p:nvPr/>
        </p:nvCxnSpPr>
        <p:spPr>
          <a:xfrm>
            <a:off x="1994796" y="1882611"/>
            <a:ext cx="0" cy="39064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6474840" y="55958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28" name="直接连接符 27"/>
          <p:cNvCxnSpPr>
            <a:stCxn id="27" idx="3"/>
            <a:endCxn id="29" idx="7"/>
          </p:cNvCxnSpPr>
          <p:nvPr/>
        </p:nvCxnSpPr>
        <p:spPr>
          <a:xfrm flipH="1">
            <a:off x="6091565" y="833347"/>
            <a:ext cx="426808"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椭圆 28"/>
          <p:cNvSpPr/>
          <p:nvPr/>
        </p:nvSpPr>
        <p:spPr>
          <a:xfrm>
            <a:off x="5837838" y="1223993"/>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30" name="椭圆 29"/>
          <p:cNvSpPr/>
          <p:nvPr/>
        </p:nvSpPr>
        <p:spPr>
          <a:xfrm>
            <a:off x="6211551" y="177500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31" name="椭圆 30"/>
          <p:cNvSpPr/>
          <p:nvPr/>
        </p:nvSpPr>
        <p:spPr>
          <a:xfrm>
            <a:off x="6748371" y="243362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32" name="椭圆 31"/>
          <p:cNvSpPr/>
          <p:nvPr/>
        </p:nvSpPr>
        <p:spPr>
          <a:xfrm>
            <a:off x="5837838" y="2433623"/>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cxnSp>
        <p:nvCxnSpPr>
          <p:cNvPr id="33" name="直接连接符 32"/>
          <p:cNvCxnSpPr>
            <a:stCxn id="29" idx="5"/>
            <a:endCxn id="30" idx="0"/>
          </p:cNvCxnSpPr>
          <p:nvPr/>
        </p:nvCxnSpPr>
        <p:spPr>
          <a:xfrm>
            <a:off x="6091565" y="1497754"/>
            <a:ext cx="268616" cy="27725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0" idx="5"/>
            <a:endCxn id="31" idx="1"/>
          </p:cNvCxnSpPr>
          <p:nvPr/>
        </p:nvCxnSpPr>
        <p:spPr>
          <a:xfrm>
            <a:off x="6465278" y="2048765"/>
            <a:ext cx="326626" cy="43182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0" idx="3"/>
            <a:endCxn id="32" idx="0"/>
          </p:cNvCxnSpPr>
          <p:nvPr/>
        </p:nvCxnSpPr>
        <p:spPr>
          <a:xfrm flipH="1">
            <a:off x="5986468" y="2048765"/>
            <a:ext cx="268616" cy="384858"/>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44" name="表格 39"/>
          <p:cNvGraphicFramePr>
            <a:graphicFrameLocks noGrp="1"/>
          </p:cNvGraphicFramePr>
          <p:nvPr/>
        </p:nvGraphicFramePr>
        <p:xfrm>
          <a:off x="1357605" y="3104974"/>
          <a:ext cx="1184958" cy="396240"/>
        </p:xfrm>
        <a:graphic>
          <a:graphicData uri="http://schemas.openxmlformats.org/drawingml/2006/table">
            <a:tbl>
              <a:tblPr firstRow="1" bandRow="1">
                <a:tableStyleId>{5940675A-B579-460E-94D1-54222C63F5DA}</a:tableStyleId>
              </a:tblPr>
              <a:tblGrid>
                <a:gridCol w="377184"/>
                <a:gridCol w="403887"/>
                <a:gridCol w="403887"/>
              </a:tblGrid>
              <a:tr h="370840">
                <a:tc>
                  <a:txBody>
                    <a:bodyPr/>
                    <a:lstStyle/>
                    <a:p>
                      <a:pPr algn="ct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A</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a:t>
                      </a:r>
                      <a:endParaRPr lang="zh-CN" altLang="en-US" sz="2000" dirty="0"/>
                    </a:p>
                  </a:txBody>
                  <a:tcPr/>
                </a:tc>
              </a:tr>
            </a:tbl>
          </a:graphicData>
        </a:graphic>
      </p:graphicFrame>
      <p:graphicFrame>
        <p:nvGraphicFramePr>
          <p:cNvPr id="45" name="表格 39"/>
          <p:cNvGraphicFramePr>
            <a:graphicFrameLocks noGrp="1"/>
          </p:cNvGraphicFramePr>
          <p:nvPr/>
        </p:nvGraphicFramePr>
        <p:xfrm>
          <a:off x="172647" y="3904298"/>
          <a:ext cx="1184958" cy="396240"/>
        </p:xfrm>
        <a:graphic>
          <a:graphicData uri="http://schemas.openxmlformats.org/drawingml/2006/table">
            <a:tbl>
              <a:tblPr firstRow="1" bandRow="1">
                <a:tableStyleId>{5940675A-B579-460E-94D1-54222C63F5DA}</a:tableStyleId>
              </a:tblPr>
              <a:tblGrid>
                <a:gridCol w="377184"/>
                <a:gridCol w="403887"/>
                <a:gridCol w="403887"/>
              </a:tblGrid>
              <a:tr h="370840">
                <a:tc>
                  <a:txBody>
                    <a:bodyPr/>
                    <a:lstStyle/>
                    <a:p>
                      <a:pPr algn="ctr"/>
                      <a:r>
                        <a:rPr lang="en-US" altLang="zh-CN" sz="2000" dirty="0"/>
                        <a:t>^</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B</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dirty="0"/>
                    </a:p>
                  </a:txBody>
                  <a:tcPr/>
                </a:tc>
              </a:tr>
            </a:tbl>
          </a:graphicData>
        </a:graphic>
      </p:graphicFrame>
      <p:graphicFrame>
        <p:nvGraphicFramePr>
          <p:cNvPr id="46" name="表格 39"/>
          <p:cNvGraphicFramePr>
            <a:graphicFrameLocks noGrp="1"/>
          </p:cNvGraphicFramePr>
          <p:nvPr/>
        </p:nvGraphicFramePr>
        <p:xfrm>
          <a:off x="1710107" y="3902346"/>
          <a:ext cx="1184958" cy="396240"/>
        </p:xfrm>
        <a:graphic>
          <a:graphicData uri="http://schemas.openxmlformats.org/drawingml/2006/table">
            <a:tbl>
              <a:tblPr firstRow="1" bandRow="1">
                <a:tableStyleId>{5940675A-B579-460E-94D1-54222C63F5DA}</a:tableStyleId>
              </a:tblPr>
              <a:tblGrid>
                <a:gridCol w="377184"/>
                <a:gridCol w="403887"/>
                <a:gridCol w="403887"/>
              </a:tblGrid>
              <a:tr h="370840">
                <a:tc>
                  <a:txBody>
                    <a:bodyPr/>
                    <a:lstStyle/>
                    <a:p>
                      <a:pPr algn="ct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C</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dirty="0"/>
                    </a:p>
                  </a:txBody>
                  <a:tcPr/>
                </a:tc>
              </a:tr>
            </a:tbl>
          </a:graphicData>
        </a:graphic>
      </p:graphicFrame>
      <p:graphicFrame>
        <p:nvGraphicFramePr>
          <p:cNvPr id="47" name="表格 39"/>
          <p:cNvGraphicFramePr>
            <a:graphicFrameLocks noGrp="1"/>
          </p:cNvGraphicFramePr>
          <p:nvPr/>
        </p:nvGraphicFramePr>
        <p:xfrm>
          <a:off x="3296591" y="3912704"/>
          <a:ext cx="1184958" cy="396240"/>
        </p:xfrm>
        <a:graphic>
          <a:graphicData uri="http://schemas.openxmlformats.org/drawingml/2006/table">
            <a:tbl>
              <a:tblPr firstRow="1" bandRow="1">
                <a:tableStyleId>{5940675A-B579-460E-94D1-54222C63F5DA}</a:tableStyleId>
              </a:tblPr>
              <a:tblGrid>
                <a:gridCol w="377184"/>
                <a:gridCol w="403887"/>
                <a:gridCol w="403887"/>
              </a:tblGrid>
              <a:tr h="370840">
                <a:tc>
                  <a:txBody>
                    <a:bodyPr/>
                    <a:lstStyle/>
                    <a:p>
                      <a:pPr algn="ctr"/>
                      <a:r>
                        <a:rPr lang="en-US" altLang="zh-CN" sz="2000" dirty="0"/>
                        <a:t>^</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E</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a:t>
                      </a:r>
                      <a:endParaRPr lang="zh-CN" altLang="en-US" sz="2000" dirty="0"/>
                    </a:p>
                  </a:txBody>
                  <a:tcPr/>
                </a:tc>
              </a:tr>
            </a:tbl>
          </a:graphicData>
        </a:graphic>
      </p:graphicFrame>
      <p:graphicFrame>
        <p:nvGraphicFramePr>
          <p:cNvPr id="48" name="表格 39"/>
          <p:cNvGraphicFramePr>
            <a:graphicFrameLocks noGrp="1"/>
          </p:cNvGraphicFramePr>
          <p:nvPr/>
        </p:nvGraphicFramePr>
        <p:xfrm>
          <a:off x="1710107" y="4939161"/>
          <a:ext cx="1184958" cy="396240"/>
        </p:xfrm>
        <a:graphic>
          <a:graphicData uri="http://schemas.openxmlformats.org/drawingml/2006/table">
            <a:tbl>
              <a:tblPr firstRow="1" bandRow="1">
                <a:tableStyleId>{5940675A-B579-460E-94D1-54222C63F5DA}</a:tableStyleId>
              </a:tblPr>
              <a:tblGrid>
                <a:gridCol w="377184"/>
                <a:gridCol w="403887"/>
                <a:gridCol w="403887"/>
              </a:tblGrid>
              <a:tr h="370840">
                <a:tc>
                  <a:txBody>
                    <a:bodyPr/>
                    <a:lstStyle/>
                    <a:p>
                      <a:pPr algn="ctr"/>
                      <a:r>
                        <a:rPr lang="en-US" altLang="zh-CN" sz="2000" dirty="0"/>
                        <a:t>^</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D</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a:t>
                      </a:r>
                      <a:endParaRPr lang="zh-CN" altLang="en-US" sz="2000" dirty="0"/>
                    </a:p>
                  </a:txBody>
                  <a:tcPr/>
                </a:tc>
              </a:tr>
            </a:tbl>
          </a:graphicData>
        </a:graphic>
      </p:graphicFrame>
      <p:cxnSp>
        <p:nvCxnSpPr>
          <p:cNvPr id="49" name="直接箭头连接符 48"/>
          <p:cNvCxnSpPr>
            <a:endCxn id="45" idx="0"/>
          </p:cNvCxnSpPr>
          <p:nvPr/>
        </p:nvCxnSpPr>
        <p:spPr>
          <a:xfrm flipH="1">
            <a:off x="765126" y="3303094"/>
            <a:ext cx="716474" cy="60120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a:endCxn id="47" idx="1"/>
          </p:cNvCxnSpPr>
          <p:nvPr/>
        </p:nvCxnSpPr>
        <p:spPr>
          <a:xfrm>
            <a:off x="2719247" y="4101960"/>
            <a:ext cx="577344" cy="88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a:endCxn id="46" idx="1"/>
          </p:cNvCxnSpPr>
          <p:nvPr/>
        </p:nvCxnSpPr>
        <p:spPr>
          <a:xfrm flipV="1">
            <a:off x="1138651" y="4100466"/>
            <a:ext cx="571456" cy="1035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1898033" y="4093613"/>
            <a:ext cx="0" cy="83799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0" name="表格 39"/>
          <p:cNvGraphicFramePr>
            <a:graphicFrameLocks noGrp="1"/>
          </p:cNvGraphicFramePr>
          <p:nvPr/>
        </p:nvGraphicFramePr>
        <p:xfrm>
          <a:off x="6365584" y="2836793"/>
          <a:ext cx="1184958" cy="396240"/>
        </p:xfrm>
        <a:graphic>
          <a:graphicData uri="http://schemas.openxmlformats.org/drawingml/2006/table">
            <a:tbl>
              <a:tblPr firstRow="1" bandRow="1">
                <a:tableStyleId>{5940675A-B579-460E-94D1-54222C63F5DA}</a:tableStyleId>
              </a:tblPr>
              <a:tblGrid>
                <a:gridCol w="377184"/>
                <a:gridCol w="403887"/>
                <a:gridCol w="403887"/>
              </a:tblGrid>
              <a:tr h="370840">
                <a:tc>
                  <a:txBody>
                    <a:bodyPr/>
                    <a:lstStyle/>
                    <a:p>
                      <a:pPr algn="ct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A</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a:t>
                      </a:r>
                      <a:endParaRPr lang="zh-CN" altLang="en-US" sz="2000" dirty="0"/>
                    </a:p>
                  </a:txBody>
                  <a:tcPr/>
                </a:tc>
              </a:tr>
            </a:tbl>
          </a:graphicData>
        </a:graphic>
      </p:graphicFrame>
      <p:graphicFrame>
        <p:nvGraphicFramePr>
          <p:cNvPr id="61" name="表格 39"/>
          <p:cNvGraphicFramePr>
            <a:graphicFrameLocks noGrp="1"/>
          </p:cNvGraphicFramePr>
          <p:nvPr/>
        </p:nvGraphicFramePr>
        <p:xfrm>
          <a:off x="5180626" y="3513278"/>
          <a:ext cx="1184958" cy="396240"/>
        </p:xfrm>
        <a:graphic>
          <a:graphicData uri="http://schemas.openxmlformats.org/drawingml/2006/table">
            <a:tbl>
              <a:tblPr firstRow="1" bandRow="1">
                <a:tableStyleId>{5940675A-B579-460E-94D1-54222C63F5DA}</a:tableStyleId>
              </a:tblPr>
              <a:tblGrid>
                <a:gridCol w="377184"/>
                <a:gridCol w="403887"/>
                <a:gridCol w="403887"/>
              </a:tblGrid>
              <a:tr h="370840">
                <a:tc>
                  <a:txBody>
                    <a:bodyPr/>
                    <a:lstStyle/>
                    <a:p>
                      <a:pPr algn="ctr"/>
                      <a:r>
                        <a:rPr lang="en-US" altLang="zh-CN" sz="2000" dirty="0"/>
                        <a:t>^</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B</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dirty="0"/>
                    </a:p>
                  </a:txBody>
                  <a:tcPr/>
                </a:tc>
              </a:tr>
            </a:tbl>
          </a:graphicData>
        </a:graphic>
      </p:graphicFrame>
      <p:graphicFrame>
        <p:nvGraphicFramePr>
          <p:cNvPr id="62" name="表格 39"/>
          <p:cNvGraphicFramePr>
            <a:graphicFrameLocks noGrp="1"/>
          </p:cNvGraphicFramePr>
          <p:nvPr/>
        </p:nvGraphicFramePr>
        <p:xfrm>
          <a:off x="6293582" y="4410253"/>
          <a:ext cx="1184958" cy="396240"/>
        </p:xfrm>
        <a:graphic>
          <a:graphicData uri="http://schemas.openxmlformats.org/drawingml/2006/table">
            <a:tbl>
              <a:tblPr firstRow="1" bandRow="1">
                <a:tableStyleId>{5940675A-B579-460E-94D1-54222C63F5DA}</a:tableStyleId>
              </a:tblPr>
              <a:tblGrid>
                <a:gridCol w="377184"/>
                <a:gridCol w="403887"/>
                <a:gridCol w="403887"/>
              </a:tblGrid>
              <a:tr h="370840">
                <a:tc>
                  <a:txBody>
                    <a:bodyPr/>
                    <a:lstStyle/>
                    <a:p>
                      <a:pPr algn="ct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C</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000" dirty="0"/>
                    </a:p>
                  </a:txBody>
                  <a:tcPr/>
                </a:tc>
              </a:tr>
            </a:tbl>
          </a:graphicData>
        </a:graphic>
      </p:graphicFrame>
      <p:graphicFrame>
        <p:nvGraphicFramePr>
          <p:cNvPr id="63" name="表格 39"/>
          <p:cNvGraphicFramePr>
            <a:graphicFrameLocks noGrp="1"/>
          </p:cNvGraphicFramePr>
          <p:nvPr/>
        </p:nvGraphicFramePr>
        <p:xfrm>
          <a:off x="7550542" y="5203947"/>
          <a:ext cx="1184958" cy="396240"/>
        </p:xfrm>
        <a:graphic>
          <a:graphicData uri="http://schemas.openxmlformats.org/drawingml/2006/table">
            <a:tbl>
              <a:tblPr firstRow="1" bandRow="1">
                <a:tableStyleId>{5940675A-B579-460E-94D1-54222C63F5DA}</a:tableStyleId>
              </a:tblPr>
              <a:tblGrid>
                <a:gridCol w="377184"/>
                <a:gridCol w="403887"/>
                <a:gridCol w="403887"/>
              </a:tblGrid>
              <a:tr h="370840">
                <a:tc>
                  <a:txBody>
                    <a:bodyPr/>
                    <a:lstStyle/>
                    <a:p>
                      <a:pPr algn="ctr"/>
                      <a:r>
                        <a:rPr lang="en-US" altLang="zh-CN" sz="2000" dirty="0"/>
                        <a:t>^</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E</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a:t>
                      </a:r>
                      <a:endParaRPr lang="zh-CN" altLang="en-US" sz="2000" dirty="0"/>
                    </a:p>
                  </a:txBody>
                  <a:tcPr/>
                </a:tc>
              </a:tr>
            </a:tbl>
          </a:graphicData>
        </a:graphic>
      </p:graphicFrame>
      <p:graphicFrame>
        <p:nvGraphicFramePr>
          <p:cNvPr id="64" name="表格 39"/>
          <p:cNvGraphicFramePr>
            <a:graphicFrameLocks noGrp="1"/>
          </p:cNvGraphicFramePr>
          <p:nvPr/>
        </p:nvGraphicFramePr>
        <p:xfrm>
          <a:off x="5305266" y="5209437"/>
          <a:ext cx="1184958" cy="396240"/>
        </p:xfrm>
        <a:graphic>
          <a:graphicData uri="http://schemas.openxmlformats.org/drawingml/2006/table">
            <a:tbl>
              <a:tblPr firstRow="1" bandRow="1">
                <a:tableStyleId>{5940675A-B579-460E-94D1-54222C63F5DA}</a:tableStyleId>
              </a:tblPr>
              <a:tblGrid>
                <a:gridCol w="377184"/>
                <a:gridCol w="403887"/>
                <a:gridCol w="403887"/>
              </a:tblGrid>
              <a:tr h="370840">
                <a:tc>
                  <a:txBody>
                    <a:bodyPr/>
                    <a:lstStyle/>
                    <a:p>
                      <a:pPr algn="ctr"/>
                      <a:r>
                        <a:rPr lang="en-US" altLang="zh-CN" sz="2000" dirty="0"/>
                        <a:t>^</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D</a:t>
                      </a:r>
                      <a:endParaRPr lang="zh-CN" altLang="en-US" sz="2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dirty="0"/>
                        <a:t>^</a:t>
                      </a:r>
                      <a:endParaRPr lang="zh-CN" altLang="en-US" sz="2000" dirty="0"/>
                    </a:p>
                  </a:txBody>
                  <a:tcPr/>
                </a:tc>
              </a:tr>
            </a:tbl>
          </a:graphicData>
        </a:graphic>
      </p:graphicFrame>
      <p:cxnSp>
        <p:nvCxnSpPr>
          <p:cNvPr id="65" name="直接箭头连接符 64"/>
          <p:cNvCxnSpPr>
            <a:endCxn id="61" idx="0"/>
          </p:cNvCxnSpPr>
          <p:nvPr/>
        </p:nvCxnSpPr>
        <p:spPr>
          <a:xfrm flipH="1">
            <a:off x="5773105" y="3028065"/>
            <a:ext cx="708403" cy="4852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endCxn id="63" idx="0"/>
          </p:cNvCxnSpPr>
          <p:nvPr/>
        </p:nvCxnSpPr>
        <p:spPr>
          <a:xfrm>
            <a:off x="7308222" y="4592656"/>
            <a:ext cx="834799" cy="6112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a:endCxn id="62" idx="0"/>
          </p:cNvCxnSpPr>
          <p:nvPr/>
        </p:nvCxnSpPr>
        <p:spPr>
          <a:xfrm>
            <a:off x="6144734" y="3755948"/>
            <a:ext cx="741327" cy="65430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endCxn id="64" idx="0"/>
          </p:cNvCxnSpPr>
          <p:nvPr/>
        </p:nvCxnSpPr>
        <p:spPr>
          <a:xfrm flipH="1">
            <a:off x="5897745" y="4601520"/>
            <a:ext cx="583763" cy="60791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箭头: 左右 71"/>
          <p:cNvSpPr/>
          <p:nvPr/>
        </p:nvSpPr>
        <p:spPr>
          <a:xfrm>
            <a:off x="3570790" y="1401514"/>
            <a:ext cx="1354238" cy="61248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对应</a:t>
            </a:r>
            <a:endParaRPr lang="zh-CN" altLang="en-US" dirty="0"/>
          </a:p>
        </p:txBody>
      </p:sp>
      <p:cxnSp>
        <p:nvCxnSpPr>
          <p:cNvPr id="75" name="连接符: 肘形 74"/>
          <p:cNvCxnSpPr/>
          <p:nvPr/>
        </p:nvCxnSpPr>
        <p:spPr>
          <a:xfrm rot="10800000" flipV="1">
            <a:off x="445258" y="1647485"/>
            <a:ext cx="560363" cy="1510787"/>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392213" y="2234538"/>
            <a:ext cx="1107996" cy="646331"/>
          </a:xfrm>
          <a:prstGeom prst="rect">
            <a:avLst/>
          </a:prstGeom>
          <a:noFill/>
        </p:spPr>
        <p:txBody>
          <a:bodyPr wrap="none" rtlCol="0">
            <a:spAutoFit/>
          </a:bodyPr>
          <a:lstStyle/>
          <a:p>
            <a:r>
              <a:rPr lang="zh-CN" altLang="en-US" dirty="0"/>
              <a:t>孩子兄弟</a:t>
            </a:r>
            <a:endParaRPr lang="en-US" altLang="zh-CN" dirty="0"/>
          </a:p>
          <a:p>
            <a:r>
              <a:rPr lang="zh-CN" altLang="en-US" dirty="0"/>
              <a:t>表示法</a:t>
            </a:r>
            <a:endParaRPr lang="zh-CN" altLang="en-US" dirty="0"/>
          </a:p>
        </p:txBody>
      </p:sp>
      <p:sp>
        <p:nvSpPr>
          <p:cNvPr id="80" name="文本框 79"/>
          <p:cNvSpPr txBox="1"/>
          <p:nvPr/>
        </p:nvSpPr>
        <p:spPr>
          <a:xfrm>
            <a:off x="7125920" y="2043022"/>
            <a:ext cx="1338828" cy="369332"/>
          </a:xfrm>
          <a:prstGeom prst="rect">
            <a:avLst/>
          </a:prstGeom>
          <a:noFill/>
        </p:spPr>
        <p:txBody>
          <a:bodyPr wrap="none" rtlCol="0">
            <a:spAutoFit/>
          </a:bodyPr>
          <a:lstStyle/>
          <a:p>
            <a:r>
              <a:rPr lang="zh-CN" altLang="en-US" dirty="0"/>
              <a:t>链表表示法</a:t>
            </a:r>
            <a:endParaRPr lang="zh-CN" altLang="en-US" dirty="0"/>
          </a:p>
        </p:txBody>
      </p:sp>
      <p:cxnSp>
        <p:nvCxnSpPr>
          <p:cNvPr id="81" name="连接符: 肘形 80"/>
          <p:cNvCxnSpPr/>
          <p:nvPr/>
        </p:nvCxnSpPr>
        <p:spPr>
          <a:xfrm rot="16200000" flipH="1">
            <a:off x="7193102" y="1963555"/>
            <a:ext cx="1691260" cy="759657"/>
          </a:xfrm>
          <a:prstGeom prst="bentConnector3">
            <a:avLst>
              <a:gd name="adj1" fmla="val 38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4" name="文本框 83"/>
          <p:cNvSpPr txBox="1"/>
          <p:nvPr/>
        </p:nvSpPr>
        <p:spPr>
          <a:xfrm>
            <a:off x="2696901" y="167067"/>
            <a:ext cx="4572000" cy="523220"/>
          </a:xfrm>
          <a:prstGeom prst="rect">
            <a:avLst/>
          </a:prstGeom>
          <a:noFill/>
        </p:spPr>
        <p:txBody>
          <a:bodyPr wrap="square">
            <a:spAutoFit/>
          </a:bodyPr>
          <a:lstStyle/>
          <a:p>
            <a:pPr indent="330200">
              <a:spcAft>
                <a:spcPts val="560"/>
              </a:spcAft>
            </a:pPr>
            <a:r>
              <a:rPr lang="zh-CN" altLang="zh-CN" sz="2800" b="1" dirty="0">
                <a:latin typeface="微软雅黑" panose="020B0503020204020204" pitchFamily="34" charset="-122"/>
                <a:ea typeface="微软雅黑" panose="020B0503020204020204" pitchFamily="34" charset="-122"/>
              </a:rPr>
              <a:t>1 </a:t>
            </a:r>
            <a:r>
              <a:rPr lang="zh-CN" altLang="zh-CN" sz="2800" dirty="0">
                <a:latin typeface="微软雅黑" panose="020B0503020204020204" pitchFamily="34" charset="-122"/>
                <a:ea typeface="微软雅黑" panose="020B0503020204020204" pitchFamily="34" charset="-122"/>
              </a:rPr>
              <a:t>.树</a:t>
            </a:r>
            <a:r>
              <a:rPr lang="zh-TW" altLang="zh-CN" sz="2800" dirty="0">
                <a:latin typeface="微软雅黑" panose="020B0503020204020204" pitchFamily="34" charset="-122"/>
                <a:ea typeface="微软雅黑" panose="020B0503020204020204" pitchFamily="34" charset="-122"/>
              </a:rPr>
              <a:t>转换为二叉树</a:t>
            </a:r>
            <a:endParaRPr lang="zh-TW" altLang="zh-CN" sz="2800" dirty="0">
              <a:latin typeface="微软雅黑" panose="020B0503020204020204" pitchFamily="34" charset="-122"/>
              <a:ea typeface="微软雅黑" panose="020B0503020204020204" pitchFamily="34" charset="-122"/>
            </a:endParaRPr>
          </a:p>
        </p:txBody>
      </p:sp>
      <p:sp>
        <p:nvSpPr>
          <p:cNvPr id="85" name="文本框 84"/>
          <p:cNvSpPr txBox="1"/>
          <p:nvPr/>
        </p:nvSpPr>
        <p:spPr>
          <a:xfrm>
            <a:off x="392213" y="5816914"/>
            <a:ext cx="8368864" cy="961289"/>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事实上，一棵树采用兄弟表示法所建立的存储结构和它对应的二叉树的二叉链表的</a:t>
            </a:r>
            <a:r>
              <a:rPr lang="zh-CN" altLang="en-US" sz="2000" dirty="0">
                <a:solidFill>
                  <a:srgbClr val="FF0000"/>
                </a:solidFill>
                <a:latin typeface="微软雅黑" panose="020B0503020204020204" pitchFamily="34" charset="-122"/>
                <a:ea typeface="微软雅黑" panose="020B0503020204020204" pitchFamily="34" charset="-122"/>
              </a:rPr>
              <a:t>存储结构是完全相同的</a:t>
            </a:r>
            <a:r>
              <a:rPr lang="zh-CN" altLang="en-US"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3"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6" grpId="0" animBg="1"/>
      <p:bldP spid="27" grpId="0" animBg="1"/>
      <p:bldP spid="29" grpId="0" animBg="1"/>
      <p:bldP spid="30" grpId="0" animBg="1"/>
      <p:bldP spid="31" grpId="0" animBg="1"/>
      <p:bldP spid="32" grpId="0" animBg="1"/>
      <p:bldP spid="72" grpId="0" animBg="1"/>
      <p:bldP spid="79" grpId="0"/>
      <p:bldP spid="80" grpId="0"/>
      <p:bldP spid="8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文本框 49"/>
          <p:cNvSpPr txBox="1"/>
          <p:nvPr/>
        </p:nvSpPr>
        <p:spPr>
          <a:xfrm>
            <a:off x="808892" y="112766"/>
            <a:ext cx="7010400" cy="584775"/>
          </a:xfrm>
          <a:prstGeom prst="rect">
            <a:avLst/>
          </a:prstGeom>
          <a:noFill/>
        </p:spPr>
        <p:txBody>
          <a:bodyPr wrap="square">
            <a:spAutoFit/>
          </a:bodyPr>
          <a:lstStyle/>
          <a:p>
            <a:pPr algn="ctr"/>
            <a:r>
              <a:rPr lang="zh-CN" altLang="en-US" sz="3200" dirty="0">
                <a:latin typeface="+mn-ea"/>
              </a:rPr>
              <a:t>一个机构两块牌子</a:t>
            </a:r>
            <a:endParaRPr lang="en-US" altLang="zh-CN" sz="3200" dirty="0">
              <a:latin typeface="+mn-ea"/>
            </a:endParaRPr>
          </a:p>
        </p:txBody>
      </p:sp>
      <p:sp>
        <p:nvSpPr>
          <p:cNvPr id="54" name="文本框 53"/>
          <p:cNvSpPr txBox="1"/>
          <p:nvPr/>
        </p:nvSpPr>
        <p:spPr>
          <a:xfrm>
            <a:off x="293076" y="747534"/>
            <a:ext cx="8557847" cy="2554545"/>
          </a:xfrm>
          <a:prstGeom prst="rect">
            <a:avLst/>
          </a:prstGeom>
          <a:noFill/>
        </p:spPr>
        <p:txBody>
          <a:bodyPr wrap="square">
            <a:spAutoFit/>
          </a:bodyPr>
          <a:lstStyle/>
          <a:p>
            <a:r>
              <a:rPr lang="zh-CN" altLang="en-US" sz="2000" dirty="0"/>
              <a:t>“一个机构两块牌子”的现象，一个主要方面是产生于中国目前的党政关系。因为中国由中国共产党领导，又由于党政分离的行政改革需要，担负着国家部门职权的党内部门有时就需要以国家名义行政，这样同样一套内设机构和领导班子，在党和国家的不同场合就挂上不同的牌子，成为“一个机构两块牌子”。</a:t>
            </a:r>
            <a:endParaRPr lang="en-US" altLang="zh-CN" sz="2000" dirty="0"/>
          </a:p>
          <a:p>
            <a:endParaRPr lang="en-US" altLang="zh-CN" sz="2000" dirty="0"/>
          </a:p>
          <a:p>
            <a:r>
              <a:rPr lang="zh-CN" altLang="en-US" sz="2000" dirty="0"/>
              <a:t>比如 中共中央台湾工作办公室、国务院台湾事务办公室</a:t>
            </a:r>
            <a:endParaRPr lang="en-US" altLang="zh-CN" sz="2000" dirty="0"/>
          </a:p>
          <a:p>
            <a:r>
              <a:rPr lang="en-US" altLang="zh-CN" sz="2000" dirty="0"/>
              <a:t>http://www.gwytb.gov.cn/</a:t>
            </a:r>
            <a:endParaRPr lang="zh-CN" altLang="en-US" sz="2000" dirty="0"/>
          </a:p>
        </p:txBody>
      </p:sp>
      <p:pic>
        <p:nvPicPr>
          <p:cNvPr id="3" name="图片 2"/>
          <p:cNvPicPr>
            <a:picLocks noChangeAspect="1"/>
          </p:cNvPicPr>
          <p:nvPr/>
        </p:nvPicPr>
        <p:blipFill>
          <a:blip r:embed="rId1"/>
          <a:stretch>
            <a:fillRect/>
          </a:stretch>
        </p:blipFill>
        <p:spPr>
          <a:xfrm>
            <a:off x="-1" y="3429000"/>
            <a:ext cx="9144000" cy="2544278"/>
          </a:xfrm>
          <a:prstGeom prst="rect">
            <a:avLst/>
          </a:prstGeom>
        </p:spPr>
      </p:pic>
      <p:sp>
        <p:nvSpPr>
          <p:cNvPr id="4"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6" y="150770"/>
            <a:ext cx="7128574" cy="584775"/>
          </a:xfrm>
          <a:prstGeom prst="rect">
            <a:avLst/>
          </a:prstGeom>
          <a:noFill/>
        </p:spPr>
        <p:txBody>
          <a:bodyPr wrap="square">
            <a:spAutoFit/>
          </a:bodyPr>
          <a:lstStyle/>
          <a:p>
            <a:r>
              <a:rPr lang="en-US" altLang="zh-CN" sz="3200" dirty="0">
                <a:solidFill>
                  <a:schemeClr val="bg1"/>
                </a:solidFill>
              </a:rPr>
              <a:t>6.4.2 </a:t>
            </a:r>
            <a:r>
              <a:rPr lang="zh-CN" altLang="en-US" sz="3200" dirty="0">
                <a:solidFill>
                  <a:schemeClr val="bg1"/>
                </a:solidFill>
              </a:rPr>
              <a:t>树</a:t>
            </a:r>
            <a:r>
              <a:rPr lang="en-US" altLang="zh-CN" sz="3200" dirty="0">
                <a:solidFill>
                  <a:schemeClr val="bg1"/>
                </a:solidFill>
              </a:rPr>
              <a:t>,</a:t>
            </a:r>
            <a:r>
              <a:rPr lang="zh-CN" altLang="en-US" sz="3200" dirty="0">
                <a:solidFill>
                  <a:schemeClr val="bg1"/>
                </a:solidFill>
              </a:rPr>
              <a:t>森林与二叉树的相互转换</a:t>
            </a:r>
            <a:endParaRPr lang="zh-CN" altLang="en-US" sz="3200" dirty="0">
              <a:solidFill>
                <a:schemeClr val="bg1"/>
              </a:solidFill>
            </a:endParaRPr>
          </a:p>
        </p:txBody>
      </p:sp>
      <p:sp>
        <p:nvSpPr>
          <p:cNvPr id="6" name="矩形 5"/>
          <p:cNvSpPr/>
          <p:nvPr/>
        </p:nvSpPr>
        <p:spPr>
          <a:xfrm>
            <a:off x="1887419" y="1458929"/>
            <a:ext cx="5902344" cy="2500556"/>
          </a:xfrm>
          <a:prstGeom prst="rect">
            <a:avLst/>
          </a:prstGeom>
          <a:ln>
            <a:solidFill>
              <a:schemeClr val="bg1"/>
            </a:solidFill>
          </a:ln>
        </p:spPr>
        <p:txBody>
          <a:bodyPr wrap="square">
            <a:spAutoFit/>
          </a:bodyPr>
          <a:lstStyle/>
          <a:p>
            <a:pPr>
              <a:lnSpc>
                <a:spcPct val="150000"/>
              </a:lnSpc>
            </a:pPr>
            <a:r>
              <a:rPr lang="zh-CN" altLang="en-US" sz="3600" dirty="0"/>
              <a:t>1.树转换为二叉树</a:t>
            </a:r>
            <a:endParaRPr lang="en-US" altLang="zh-CN" sz="3600" dirty="0"/>
          </a:p>
          <a:p>
            <a:pPr>
              <a:lnSpc>
                <a:spcPct val="150000"/>
              </a:lnSpc>
            </a:pPr>
            <a:r>
              <a:rPr lang="zh-CN" altLang="en-US" sz="3600" dirty="0">
                <a:solidFill>
                  <a:srgbClr val="FF0000"/>
                </a:solidFill>
              </a:rPr>
              <a:t>2.森林转换为二叉树</a:t>
            </a:r>
            <a:endParaRPr lang="en-US" altLang="zh-CN" sz="3600" dirty="0">
              <a:solidFill>
                <a:srgbClr val="FF0000"/>
              </a:solidFill>
            </a:endParaRPr>
          </a:p>
          <a:p>
            <a:pPr>
              <a:lnSpc>
                <a:spcPct val="150000"/>
              </a:lnSpc>
            </a:pPr>
            <a:r>
              <a:rPr lang="zh-CN" altLang="en-US" sz="3600" dirty="0"/>
              <a:t>3.二叉树还原为树或森林</a:t>
            </a:r>
            <a:endParaRPr lang="zh-CN" altLang="en-US" sz="3600" dirty="0"/>
          </a:p>
        </p:txBody>
      </p:sp>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696901" y="167067"/>
            <a:ext cx="4572000" cy="523220"/>
          </a:xfrm>
          <a:prstGeom prst="rect">
            <a:avLst/>
          </a:prstGeom>
          <a:noFill/>
        </p:spPr>
        <p:txBody>
          <a:bodyPr wrap="square">
            <a:spAutoFit/>
          </a:bodyPr>
          <a:lstStyle/>
          <a:p>
            <a:pPr indent="330200">
              <a:spcAft>
                <a:spcPts val="560"/>
              </a:spcAft>
            </a:pPr>
            <a:r>
              <a:rPr lang="zh-CN" altLang="zh-CN" sz="2800" b="1" dirty="0">
                <a:latin typeface="微软雅黑" panose="020B0503020204020204" pitchFamily="34" charset="-122"/>
                <a:ea typeface="微软雅黑" panose="020B0503020204020204" pitchFamily="34" charset="-122"/>
              </a:rPr>
              <a:t>1 </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森林</a:t>
            </a:r>
            <a:r>
              <a:rPr lang="zh-TW" altLang="zh-CN" sz="2800" dirty="0">
                <a:latin typeface="微软雅黑" panose="020B0503020204020204" pitchFamily="34" charset="-122"/>
                <a:ea typeface="微软雅黑" panose="020B0503020204020204" pitchFamily="34" charset="-122"/>
              </a:rPr>
              <a:t>转换为二叉树</a:t>
            </a:r>
            <a:endParaRPr lang="zh-TW" altLang="zh-CN" sz="28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364602" y="885463"/>
            <a:ext cx="8461094" cy="5575822"/>
          </a:xfrm>
          <a:prstGeom prst="rect">
            <a:avLst/>
          </a:prstGeom>
          <a:noFill/>
        </p:spPr>
        <p:txBody>
          <a:bodyPr wrap="square" rtlCol="0">
            <a:spAutoFit/>
          </a:bodyPr>
          <a:lstStyle/>
          <a:p>
            <a:pPr>
              <a:lnSpc>
                <a:spcPct val="150000"/>
              </a:lnSpc>
            </a:pPr>
            <a:r>
              <a:rPr lang="zh-CN" altLang="en-US" sz="2400" dirty="0"/>
              <a:t>森林是若干棵树的集合。树可以转换为二叉树，森林同样也可以转换为二叉树。森林也可以方便地用孩子兄弟链表表示，森林转换为二叉树的方法如下： </a:t>
            </a:r>
            <a:endParaRPr lang="en-US" altLang="zh-CN" sz="2400" dirty="0"/>
          </a:p>
          <a:p>
            <a:pPr>
              <a:lnSpc>
                <a:spcPct val="150000"/>
              </a:lnSpc>
            </a:pPr>
            <a:endParaRPr lang="en-US" altLang="zh-CN" sz="2400" dirty="0"/>
          </a:p>
          <a:p>
            <a:pPr>
              <a:lnSpc>
                <a:spcPct val="150000"/>
              </a:lnSpc>
            </a:pPr>
            <a:r>
              <a:rPr lang="zh-CN" altLang="zh-CN" sz="2400" dirty="0">
                <a:sym typeface="Wingdings" panose="05000000000000000000" pitchFamily="2" charset="2"/>
              </a:rPr>
              <a:t></a:t>
            </a:r>
            <a:r>
              <a:rPr lang="zh-CN" altLang="en-US" sz="2400" dirty="0">
                <a:sym typeface="Wingdings" panose="05000000000000000000" pitchFamily="2" charset="2"/>
              </a:rPr>
              <a:t>将森林中的每棵树转换成相应的二叉树；</a:t>
            </a:r>
            <a:endParaRPr lang="en-US" altLang="zh-CN" sz="2400" dirty="0">
              <a:sym typeface="Wingdings" panose="05000000000000000000" pitchFamily="2" charset="2"/>
            </a:endParaRPr>
          </a:p>
          <a:p>
            <a:pPr>
              <a:lnSpc>
                <a:spcPct val="150000"/>
              </a:lnSpc>
            </a:pPr>
            <a:endParaRPr lang="en-US" altLang="zh-CN" sz="2400" dirty="0">
              <a:sym typeface="Wingdings" panose="05000000000000000000" pitchFamily="2" charset="2"/>
            </a:endParaRPr>
          </a:p>
          <a:p>
            <a:pPr>
              <a:lnSpc>
                <a:spcPct val="150000"/>
              </a:lnSpc>
            </a:pPr>
            <a:r>
              <a:rPr lang="zh-CN" altLang="en-US" sz="2400" dirty="0">
                <a:sym typeface="Wingdings" panose="05000000000000000000" pitchFamily="2" charset="2"/>
              </a:rPr>
              <a:t>第一棵二叉树不动，从第二棵二叉树开始，依次把后一棵二叉树的根结点作为前一棵二叉树根结点的右孩子，当所有的二叉树连在一起后，所得到的二叉树就是由森林转换得到的二叉树。</a:t>
            </a:r>
            <a:endParaRPr lang="zh-CN" altLang="en-US" sz="2400" dirty="0"/>
          </a:p>
        </p:txBody>
      </p:sp>
      <p:sp>
        <p:nvSpPr>
          <p:cNvPr id="3"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696901" y="167067"/>
            <a:ext cx="4572000" cy="523220"/>
          </a:xfrm>
          <a:prstGeom prst="rect">
            <a:avLst/>
          </a:prstGeom>
          <a:noFill/>
        </p:spPr>
        <p:txBody>
          <a:bodyPr wrap="square">
            <a:spAutoFit/>
          </a:bodyPr>
          <a:lstStyle/>
          <a:p>
            <a:pPr indent="330200">
              <a:spcAft>
                <a:spcPts val="560"/>
              </a:spcAft>
            </a:pPr>
            <a:r>
              <a:rPr lang="zh-CN" altLang="zh-CN" sz="2800" b="1" dirty="0">
                <a:latin typeface="微软雅黑" panose="020B0503020204020204" pitchFamily="34" charset="-122"/>
                <a:ea typeface="微软雅黑" panose="020B0503020204020204" pitchFamily="34" charset="-122"/>
              </a:rPr>
              <a:t>1 </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森林</a:t>
            </a:r>
            <a:r>
              <a:rPr lang="zh-TW" altLang="zh-CN" sz="2800" dirty="0">
                <a:latin typeface="微软雅黑" panose="020B0503020204020204" pitchFamily="34" charset="-122"/>
                <a:ea typeface="微软雅黑" panose="020B0503020204020204" pitchFamily="34" charset="-122"/>
              </a:rPr>
              <a:t>转换为二叉树</a:t>
            </a:r>
            <a:endParaRPr lang="zh-TW" altLang="zh-CN" sz="28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4" name="文本框 3"/>
              <p:cNvSpPr txBox="1"/>
              <p:nvPr/>
            </p:nvSpPr>
            <p:spPr>
              <a:xfrm>
                <a:off x="457201" y="943975"/>
                <a:ext cx="8501604" cy="4467826"/>
              </a:xfrm>
              <a:prstGeom prst="rect">
                <a:avLst/>
              </a:prstGeom>
              <a:noFill/>
            </p:spPr>
            <p:txBody>
              <a:bodyPr wrap="square">
                <a:spAutoFit/>
              </a:bodyPr>
              <a:lstStyle/>
              <a:p>
                <a:pPr>
                  <a:lnSpc>
                    <a:spcPct val="150000"/>
                  </a:lnSpc>
                </a:pPr>
                <a:r>
                  <a:rPr lang="zh-CN" altLang="en-US" sz="2400" dirty="0"/>
                  <a:t>将森林 </a:t>
                </a:r>
                <a14:m>
                  <m:oMath xmlns:m="http://schemas.openxmlformats.org/officeDocument/2006/math">
                    <m:r>
                      <a:rPr lang="en-US" altLang="zh-CN" sz="2400" i="1" dirty="0">
                        <a:latin typeface="Cambria Math" panose="02040503050406030204" pitchFamily="18" charset="0"/>
                      </a:rPr>
                      <m:t>𝐹</m:t>
                    </m:r>
                  </m:oMath>
                </a14:m>
                <a:r>
                  <a:rPr lang="zh-CN" altLang="en-US" sz="2400" i="1" dirty="0"/>
                  <a:t> </a:t>
                </a:r>
                <a:r>
                  <a:rPr lang="zh-CN" altLang="en-US" sz="2400" dirty="0"/>
                  <a:t>看作树的有序集 </a:t>
                </a:r>
                <a14:m>
                  <m:oMath xmlns:m="http://schemas.openxmlformats.org/officeDocument/2006/math">
                    <m:r>
                      <a:rPr lang="en-US" altLang="zh-CN" sz="2400" i="1" dirty="0">
                        <a:latin typeface="Cambria Math" panose="02040503050406030204" pitchFamily="18" charset="0"/>
                      </a:rPr>
                      <m:t>𝐹</m:t>
                    </m:r>
                    <m:r>
                      <a:rPr lang="en-US" altLang="zh-CN" sz="2400" i="1" dirty="0" smtClean="0">
                        <a:latin typeface="Cambria Math" panose="02040503050406030204" pitchFamily="18" charset="0"/>
                      </a:rPr>
                      <m:t>=</m:t>
                    </m:r>
                    <m:d>
                      <m:dPr>
                        <m:begChr m:val="{"/>
                        <m:endChr m:val="}"/>
                        <m:ctrlPr>
                          <a:rPr lang="en-US" altLang="zh-CN" sz="2400" i="1" dirty="0" smtClean="0">
                            <a:latin typeface="Cambria Math" panose="02040503050406030204" pitchFamily="18" charset="0"/>
                          </a:rPr>
                        </m:ctrlPr>
                      </m:dPr>
                      <m:e>
                        <m:sSub>
                          <m:sSubPr>
                            <m:ctrlPr>
                              <a:rPr lang="en-US" altLang="zh-CN" sz="2400" i="1" dirty="0" smtClean="0">
                                <a:latin typeface="Cambria Math" panose="02040503050406030204" pitchFamily="18" charset="0"/>
                              </a:rPr>
                            </m:ctrlPr>
                          </m:sSubPr>
                          <m:e>
                            <m:r>
                              <a:rPr lang="en-US" altLang="zh-CN" sz="2400" i="1" dirty="0">
                                <a:latin typeface="Cambria Math" panose="02040503050406030204" pitchFamily="18" charset="0"/>
                              </a:rPr>
                              <m:t>𝑇</m:t>
                            </m:r>
                          </m:e>
                          <m:sub>
                            <m:r>
                              <a:rPr lang="en-US" altLang="zh-CN" sz="2400" b="0" i="1" dirty="0" smtClean="0">
                                <a:latin typeface="Cambria Math" panose="02040503050406030204" pitchFamily="18" charset="0"/>
                              </a:rPr>
                              <m:t>1</m:t>
                            </m:r>
                          </m:sub>
                        </m:sSub>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𝑇</m:t>
                            </m:r>
                          </m:e>
                          <m:sub>
                            <m:r>
                              <a:rPr lang="en-US" altLang="zh-CN" sz="2400" b="0" i="1" dirty="0" smtClean="0">
                                <a:latin typeface="Cambria Math" panose="02040503050406030204" pitchFamily="18" charset="0"/>
                              </a:rPr>
                              <m:t>2</m:t>
                            </m:r>
                          </m:sub>
                        </m:sSub>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𝑇</m:t>
                            </m:r>
                          </m:e>
                          <m:sub>
                            <m:r>
                              <a:rPr lang="en-US" altLang="zh-CN" sz="2400" b="0" i="1" dirty="0" smtClean="0">
                                <a:latin typeface="Cambria Math" panose="02040503050406030204" pitchFamily="18" charset="0"/>
                              </a:rPr>
                              <m:t>𝑛</m:t>
                            </m:r>
                          </m:sub>
                        </m:sSub>
                      </m:e>
                    </m:d>
                    <m:r>
                      <a:rPr lang="en-US" altLang="zh-CN" sz="2400" b="0" i="1" dirty="0" smtClean="0">
                        <a:latin typeface="Cambria Math" panose="02040503050406030204" pitchFamily="18" charset="0"/>
                      </a:rPr>
                      <m:t>,</m:t>
                    </m:r>
                  </m:oMath>
                </a14:m>
                <a:r>
                  <a:rPr lang="zh-CN" altLang="en-US" sz="2400" dirty="0"/>
                  <a:t> 它对应的二叉树为</a:t>
                </a:r>
                <a:r>
                  <a:rPr lang="zh-CN" altLang="en-US" sz="2400" i="1" dirty="0"/>
                  <a:t> </a:t>
                </a:r>
                <a14:m>
                  <m:oMath xmlns:m="http://schemas.openxmlformats.org/officeDocument/2006/math">
                    <m:r>
                      <a:rPr lang="en-US" altLang="zh-CN" sz="2400" b="0" i="1" dirty="0" smtClean="0">
                        <a:latin typeface="Cambria Math" panose="02040503050406030204" pitchFamily="18" charset="0"/>
                      </a:rPr>
                      <m:t>𝐵</m:t>
                    </m:r>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𝐹</m:t>
                    </m:r>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 </m:t>
                    </m:r>
                  </m:oMath>
                </a14:m>
                <a:r>
                  <a:rPr lang="zh-CN" altLang="en-US" sz="2400" dirty="0"/>
                  <a:t>:</a:t>
                </a:r>
                <a:endParaRPr lang="en-US" altLang="zh-CN" sz="2400" dirty="0"/>
              </a:p>
              <a:p>
                <a:pPr>
                  <a:lnSpc>
                    <a:spcPct val="150000"/>
                  </a:lnSpc>
                </a:pPr>
                <a:endParaRPr lang="en-US" altLang="zh-CN" sz="2400" dirty="0"/>
              </a:p>
              <a:p>
                <a:pPr>
                  <a:lnSpc>
                    <a:spcPct val="150000"/>
                  </a:lnSpc>
                </a:pPr>
                <a:r>
                  <a:rPr lang="zh-CN" altLang="en-US" sz="2400" dirty="0"/>
                  <a:t>(1)若  </a:t>
                </a:r>
                <a14:m>
                  <m:oMath xmlns:m="http://schemas.openxmlformats.org/officeDocument/2006/math">
                    <m:r>
                      <a:rPr lang="en-US" altLang="zh-CN" sz="2400" i="1" dirty="0" smtClean="0">
                        <a:latin typeface="Cambria Math" panose="02040503050406030204" pitchFamily="18" charset="0"/>
                      </a:rPr>
                      <m:t>𝑛</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0</m:t>
                    </m:r>
                    <m:r>
                      <a:rPr lang="en-US" altLang="zh-CN" sz="2400" i="1" dirty="0">
                        <a:latin typeface="Cambria Math" panose="02040503050406030204" pitchFamily="18" charset="0"/>
                      </a:rPr>
                      <m:t> </m:t>
                    </m:r>
                  </m:oMath>
                </a14:m>
                <a:r>
                  <a:rPr lang="zh-CN" altLang="en-US" sz="2400" dirty="0"/>
                  <a:t>，则</a:t>
                </a:r>
                <a14:m>
                  <m:oMath xmlns:m="http://schemas.openxmlformats.org/officeDocument/2006/math">
                    <m:r>
                      <a:rPr lang="en-US" altLang="zh-CN" sz="2400" b="0" i="1" dirty="0" smtClean="0">
                        <a:latin typeface="Cambria Math" panose="02040503050406030204" pitchFamily="18" charset="0"/>
                      </a:rPr>
                      <m:t>𝐵</m:t>
                    </m:r>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𝐹</m:t>
                    </m:r>
                    <m:r>
                      <a:rPr lang="en-US" altLang="zh-CN" sz="2400" b="0" i="1" dirty="0" smtClean="0">
                        <a:latin typeface="Cambria Math" panose="02040503050406030204" pitchFamily="18" charset="0"/>
                      </a:rPr>
                      <m:t>)</m:t>
                    </m:r>
                  </m:oMath>
                </a14:m>
                <a:r>
                  <a:rPr lang="zh-CN" altLang="en-US" sz="2400" dirty="0"/>
                  <a:t>为空;</a:t>
                </a:r>
                <a:endParaRPr lang="en-US" altLang="zh-CN" sz="2400" dirty="0"/>
              </a:p>
              <a:p>
                <a:pPr>
                  <a:lnSpc>
                    <a:spcPct val="150000"/>
                  </a:lnSpc>
                </a:pPr>
                <a:r>
                  <a:rPr lang="en-US" altLang="zh-CN" sz="2400" dirty="0"/>
                  <a:t> </a:t>
                </a:r>
                <a:endParaRPr lang="en-US" altLang="zh-CN" sz="2400" dirty="0"/>
              </a:p>
              <a:p>
                <a:pPr>
                  <a:lnSpc>
                    <a:spcPct val="150000"/>
                  </a:lnSpc>
                </a:pPr>
                <a:r>
                  <a:rPr lang="zh-CN" altLang="en-US" sz="2400" dirty="0"/>
                  <a:t>(2)若 </a:t>
                </a:r>
                <a14:m>
                  <m:oMath xmlns:m="http://schemas.openxmlformats.org/officeDocument/2006/math">
                    <m:r>
                      <a:rPr lang="en-US" altLang="zh-CN" sz="2400" i="1" dirty="0" smtClean="0">
                        <a:latin typeface="Cambria Math" panose="02040503050406030204" pitchFamily="18" charset="0"/>
                      </a:rPr>
                      <m:t>𝑛</m:t>
                    </m:r>
                    <m:r>
                      <a:rPr lang="en-US" altLang="zh-CN" sz="2400" b="0" i="1" dirty="0" smtClean="0">
                        <a:latin typeface="Cambria Math" panose="02040503050406030204" pitchFamily="18" charset="0"/>
                      </a:rPr>
                      <m:t>&gt;</m:t>
                    </m:r>
                    <m:r>
                      <a:rPr lang="en-US" altLang="zh-CN" sz="2400" b="0" i="1" dirty="0" smtClean="0">
                        <a:latin typeface="Cambria Math" panose="02040503050406030204" pitchFamily="18" charset="0"/>
                      </a:rPr>
                      <m:t>0</m:t>
                    </m:r>
                    <m:r>
                      <a:rPr lang="en-US" altLang="zh-CN" sz="2400" i="1" dirty="0">
                        <a:latin typeface="Cambria Math" panose="02040503050406030204" pitchFamily="18" charset="0"/>
                      </a:rPr>
                      <m:t> </m:t>
                    </m:r>
                  </m:oMath>
                </a14:m>
                <a:r>
                  <a:rPr lang="zh-CN" altLang="en-US" sz="2400" dirty="0"/>
                  <a:t>，二叉树 </a:t>
                </a:r>
                <a14:m>
                  <m:oMath xmlns:m="http://schemas.openxmlformats.org/officeDocument/2006/math">
                    <m:r>
                      <a:rPr lang="en-US" altLang="zh-CN" sz="2400" i="1" dirty="0">
                        <a:latin typeface="Cambria Math" panose="02040503050406030204" pitchFamily="18" charset="0"/>
                      </a:rPr>
                      <m:t>𝐵</m:t>
                    </m:r>
                    <m:r>
                      <a:rPr lang="en-US" altLang="zh-CN" sz="2400" i="1" dirty="0">
                        <a:latin typeface="Cambria Math" panose="02040503050406030204" pitchFamily="18" charset="0"/>
                      </a:rPr>
                      <m:t>(</m:t>
                    </m:r>
                    <m:r>
                      <a:rPr lang="en-US" altLang="zh-CN" sz="2400" i="1" dirty="0">
                        <a:latin typeface="Cambria Math" panose="02040503050406030204" pitchFamily="18" charset="0"/>
                      </a:rPr>
                      <m:t>𝐹</m:t>
                    </m:r>
                    <m:r>
                      <a:rPr lang="en-US" altLang="zh-CN" sz="2400" i="1" dirty="0">
                        <a:latin typeface="Cambria Math" panose="02040503050406030204" pitchFamily="18" charset="0"/>
                      </a:rPr>
                      <m:t>)</m:t>
                    </m:r>
                  </m:oMath>
                </a14:m>
                <a:r>
                  <a:rPr lang="zh-CN" altLang="en-US" sz="2400" i="1" dirty="0"/>
                  <a:t> </a:t>
                </a:r>
                <a:r>
                  <a:rPr lang="zh-CN" altLang="en-US" sz="2400" dirty="0"/>
                  <a:t>的根为森林中第一棵树 </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𝑇</m:t>
                        </m:r>
                      </m:e>
                      <m:sub>
                        <m:r>
                          <a:rPr lang="en-US" altLang="zh-CN" sz="2400" i="1" dirty="0">
                            <a:latin typeface="Cambria Math" panose="02040503050406030204" pitchFamily="18" charset="0"/>
                          </a:rPr>
                          <m:t>1</m:t>
                        </m:r>
                      </m:sub>
                    </m:sSub>
                  </m:oMath>
                </a14:m>
                <a:r>
                  <a:rPr lang="zh-CN" altLang="en-US" sz="2400" dirty="0"/>
                  <a:t> 的根; </a:t>
                </a:r>
                <a14:m>
                  <m:oMath xmlns:m="http://schemas.openxmlformats.org/officeDocument/2006/math">
                    <m:r>
                      <a:rPr lang="en-US" altLang="zh-CN" sz="2400" i="1" dirty="0">
                        <a:latin typeface="Cambria Math" panose="02040503050406030204" pitchFamily="18" charset="0"/>
                      </a:rPr>
                      <m:t>𝐵</m:t>
                    </m:r>
                    <m:r>
                      <a:rPr lang="en-US" altLang="zh-CN" sz="2400" i="1" dirty="0">
                        <a:latin typeface="Cambria Math" panose="02040503050406030204" pitchFamily="18" charset="0"/>
                      </a:rPr>
                      <m:t>(</m:t>
                    </m:r>
                    <m:r>
                      <a:rPr lang="en-US" altLang="zh-CN" sz="2400" i="1" dirty="0">
                        <a:latin typeface="Cambria Math" panose="02040503050406030204" pitchFamily="18" charset="0"/>
                      </a:rPr>
                      <m:t>𝐹</m:t>
                    </m:r>
                    <m:r>
                      <a:rPr lang="en-US" altLang="zh-CN" sz="2400" i="1" dirty="0">
                        <a:latin typeface="Cambria Math" panose="02040503050406030204" pitchFamily="18" charset="0"/>
                      </a:rPr>
                      <m:t>)</m:t>
                    </m:r>
                  </m:oMath>
                </a14:m>
                <a:r>
                  <a:rPr lang="zh-CN" altLang="en-US" sz="2400" dirty="0"/>
                  <a:t> 的左子树为 </a:t>
                </a:r>
                <a14:m>
                  <m:oMath xmlns:m="http://schemas.openxmlformats.org/officeDocument/2006/math">
                    <m:r>
                      <a:rPr lang="en-US" altLang="zh-CN" sz="2400" b="0" i="1" dirty="0" smtClean="0">
                        <a:latin typeface="Cambria Math" panose="02040503050406030204" pitchFamily="18" charset="0"/>
                      </a:rPr>
                      <m:t>𝐵</m:t>
                    </m:r>
                    <m:d>
                      <m:dPr>
                        <m:begChr m:val="{"/>
                        <m:endChr m:val="}"/>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𝑇</m:t>
                            </m:r>
                          </m:e>
                          <m:sub>
                            <m:r>
                              <a:rPr lang="en-US" altLang="zh-CN" sz="2400" i="1" dirty="0">
                                <a:latin typeface="Cambria Math" panose="02040503050406030204" pitchFamily="18" charset="0"/>
                              </a:rPr>
                              <m:t>1</m:t>
                            </m:r>
                            <m:r>
                              <a:rPr lang="en-US" altLang="zh-CN" sz="2400" b="0" i="1" dirty="0" smtClean="0">
                                <a:latin typeface="Cambria Math" panose="02040503050406030204" pitchFamily="18" charset="0"/>
                              </a:rPr>
                              <m:t>1</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𝑇</m:t>
                            </m:r>
                          </m:e>
                          <m:sub>
                            <m:r>
                              <a:rPr lang="en-US" altLang="zh-CN" sz="2400" b="0" i="1" dirty="0" smtClean="0">
                                <a:latin typeface="Cambria Math" panose="02040503050406030204" pitchFamily="18" charset="0"/>
                              </a:rPr>
                              <m:t>1</m:t>
                            </m:r>
                            <m:r>
                              <a:rPr lang="en-US" altLang="zh-CN" sz="2400" i="1" dirty="0">
                                <a:latin typeface="Cambria Math" panose="02040503050406030204" pitchFamily="18" charset="0"/>
                              </a:rPr>
                              <m:t>2</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𝑇</m:t>
                            </m:r>
                          </m:e>
                          <m:sub>
                            <m:r>
                              <a:rPr lang="en-US" altLang="zh-CN" sz="2400" b="0" i="1" dirty="0" smtClean="0">
                                <a:latin typeface="Cambria Math" panose="02040503050406030204" pitchFamily="18" charset="0"/>
                              </a:rPr>
                              <m:t>1</m:t>
                            </m:r>
                            <m:r>
                              <a:rPr lang="en-US" altLang="zh-CN" sz="2400" b="0" i="1" dirty="0" smtClean="0">
                                <a:latin typeface="Cambria Math" panose="02040503050406030204" pitchFamily="18" charset="0"/>
                              </a:rPr>
                              <m:t>𝑚</m:t>
                            </m:r>
                          </m:sub>
                        </m:sSub>
                      </m:e>
                    </m:d>
                    <m:r>
                      <a:rPr lang="en-US" altLang="zh-CN" sz="2400" i="1" dirty="0">
                        <a:latin typeface="Cambria Math" panose="02040503050406030204" pitchFamily="18" charset="0"/>
                      </a:rPr>
                      <m:t>,</m:t>
                    </m:r>
                  </m:oMath>
                </a14:m>
                <a:r>
                  <a:rPr lang="zh-CN" altLang="en-US" sz="2400" dirty="0"/>
                  <a:t> 其中 </a:t>
                </a:r>
                <a14:m>
                  <m:oMath xmlns:m="http://schemas.openxmlformats.org/officeDocument/2006/math">
                    <m:r>
                      <a:rPr lang="en-US" altLang="zh-CN" sz="2400" i="1" dirty="0">
                        <a:latin typeface="Cambria Math" panose="02040503050406030204" pitchFamily="18" charset="0"/>
                      </a:rPr>
                      <m:t>𝐵</m:t>
                    </m:r>
                    <m:d>
                      <m:dPr>
                        <m:begChr m:val="{"/>
                        <m:endChr m:val="}"/>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𝑇</m:t>
                            </m:r>
                          </m:e>
                          <m:sub>
                            <m:r>
                              <a:rPr lang="en-US" altLang="zh-CN" sz="2400" i="1" dirty="0">
                                <a:latin typeface="Cambria Math" panose="02040503050406030204" pitchFamily="18" charset="0"/>
                              </a:rPr>
                              <m:t>11</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𝑇</m:t>
                            </m:r>
                          </m:e>
                          <m:sub>
                            <m:r>
                              <a:rPr lang="en-US" altLang="zh-CN" sz="2400" i="1" dirty="0">
                                <a:latin typeface="Cambria Math" panose="02040503050406030204" pitchFamily="18" charset="0"/>
                              </a:rPr>
                              <m:t>12</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𝑇</m:t>
                            </m:r>
                          </m:e>
                          <m:sub>
                            <m:r>
                              <a:rPr lang="en-US" altLang="zh-CN" sz="2400" i="1" dirty="0">
                                <a:latin typeface="Cambria Math" panose="02040503050406030204" pitchFamily="18" charset="0"/>
                              </a:rPr>
                              <m:t>1</m:t>
                            </m:r>
                            <m:r>
                              <a:rPr lang="en-US" altLang="zh-CN" sz="2400" i="1" dirty="0">
                                <a:latin typeface="Cambria Math" panose="02040503050406030204" pitchFamily="18" charset="0"/>
                              </a:rPr>
                              <m:t>𝑚</m:t>
                            </m:r>
                          </m:sub>
                        </m:sSub>
                      </m:e>
                    </m:d>
                  </m:oMath>
                </a14:m>
                <a:r>
                  <a:rPr lang="zh-CN" altLang="en-US" sz="2400" dirty="0"/>
                  <a:t> 是</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𝑇</m:t>
                        </m:r>
                      </m:e>
                      <m:sub>
                        <m:r>
                          <a:rPr lang="en-US" altLang="zh-CN" sz="2400" i="1" dirty="0">
                            <a:latin typeface="Cambria Math" panose="02040503050406030204" pitchFamily="18" charset="0"/>
                          </a:rPr>
                          <m:t>1</m:t>
                        </m:r>
                      </m:sub>
                    </m:sSub>
                  </m:oMath>
                </a14:m>
                <a:r>
                  <a:rPr lang="zh-CN" altLang="en-US" sz="2400" dirty="0"/>
                  <a:t> 的子树森林; </a:t>
                </a:r>
                <a14:m>
                  <m:oMath xmlns:m="http://schemas.openxmlformats.org/officeDocument/2006/math">
                    <m:r>
                      <a:rPr lang="en-US" altLang="zh-CN" sz="2400" i="1" dirty="0">
                        <a:latin typeface="Cambria Math" panose="02040503050406030204" pitchFamily="18" charset="0"/>
                      </a:rPr>
                      <m:t>𝐵</m:t>
                    </m:r>
                    <m:r>
                      <a:rPr lang="en-US" altLang="zh-CN" sz="2400" i="1" dirty="0">
                        <a:latin typeface="Cambria Math" panose="02040503050406030204" pitchFamily="18" charset="0"/>
                      </a:rPr>
                      <m:t>(</m:t>
                    </m:r>
                    <m:r>
                      <a:rPr lang="en-US" altLang="zh-CN" sz="2400" i="1" dirty="0">
                        <a:latin typeface="Cambria Math" panose="02040503050406030204" pitchFamily="18" charset="0"/>
                      </a:rPr>
                      <m:t>𝐹</m:t>
                    </m:r>
                    <m:r>
                      <a:rPr lang="en-US" altLang="zh-CN" sz="2400" i="1" dirty="0">
                        <a:latin typeface="Cambria Math" panose="02040503050406030204" pitchFamily="18" charset="0"/>
                      </a:rPr>
                      <m:t>)</m:t>
                    </m:r>
                  </m:oMath>
                </a14:m>
                <a:r>
                  <a:rPr lang="zh-CN" altLang="en-US" sz="2400" dirty="0"/>
                  <a:t> 的右子树是 </a:t>
                </a:r>
                <a14:m>
                  <m:oMath xmlns:m="http://schemas.openxmlformats.org/officeDocument/2006/math">
                    <m:r>
                      <a:rPr lang="en-US" altLang="zh-CN" sz="2400" b="0" i="1" dirty="0" smtClean="0">
                        <a:latin typeface="Cambria Math" panose="02040503050406030204" pitchFamily="18" charset="0"/>
                      </a:rPr>
                      <m:t>𝐵</m:t>
                    </m:r>
                    <m:d>
                      <m:dPr>
                        <m:begChr m:val="{"/>
                        <m:endChr m:val="}"/>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𝑇</m:t>
                            </m:r>
                          </m:e>
                          <m:sub>
                            <m:r>
                              <a:rPr lang="en-US" altLang="zh-CN" sz="2400" i="1" dirty="0">
                                <a:latin typeface="Cambria Math" panose="02040503050406030204" pitchFamily="18" charset="0"/>
                              </a:rPr>
                              <m:t>2</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𝑇</m:t>
                            </m:r>
                          </m:e>
                          <m:sub>
                            <m:r>
                              <a:rPr lang="en-US" altLang="zh-CN" sz="2400" i="1" dirty="0">
                                <a:latin typeface="Cambria Math" panose="02040503050406030204" pitchFamily="18" charset="0"/>
                              </a:rPr>
                              <m:t>𝑛</m:t>
                            </m:r>
                          </m:sub>
                        </m:sSub>
                      </m:e>
                    </m:d>
                    <m:r>
                      <a:rPr lang="en-US" altLang="zh-CN" sz="2400" i="1" dirty="0">
                        <a:latin typeface="Cambria Math" panose="02040503050406030204" pitchFamily="18" charset="0"/>
                      </a:rPr>
                      <m:t> </m:t>
                    </m:r>
                  </m:oMath>
                </a14:m>
                <a:r>
                  <a:rPr lang="zh-CN" altLang="en-US" sz="2400" dirty="0"/>
                  <a:t>。</a:t>
                </a:r>
                <a:endParaRPr lang="zh-CN" altLang="en-US" sz="2400" dirty="0"/>
              </a:p>
            </p:txBody>
          </p:sp>
        </mc:Choice>
        <mc:Fallback>
          <p:sp>
            <p:nvSpPr>
              <p:cNvPr id="4" name="文本框 3"/>
              <p:cNvSpPr txBox="1">
                <a:spLocks noRot="1" noChangeAspect="1" noMove="1" noResize="1" noEditPoints="1" noAdjustHandles="1" noChangeArrowheads="1" noChangeShapeType="1" noTextEdit="1"/>
              </p:cNvSpPr>
              <p:nvPr/>
            </p:nvSpPr>
            <p:spPr>
              <a:xfrm>
                <a:off x="457201" y="943975"/>
                <a:ext cx="8501604" cy="4467826"/>
              </a:xfrm>
              <a:prstGeom prst="rect">
                <a:avLst/>
              </a:prstGeom>
              <a:blipFill rotWithShape="1">
                <a:blip r:embed="rId1"/>
                <a:stretch>
                  <a:fillRect t="-8" r="3" b="7"/>
                </a:stretch>
              </a:blipFill>
            </p:spPr>
            <p:txBody>
              <a:bodyPr/>
              <a:lstStyle/>
              <a:p>
                <a:r>
                  <a:rPr lang="zh-CN" altLang="en-US">
                    <a:noFill/>
                  </a:rPr>
                  <a:t> </a:t>
                </a:r>
              </a:p>
            </p:txBody>
          </p:sp>
        </mc:Fallback>
      </mc:AlternateContent>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696901" y="167067"/>
            <a:ext cx="4572000" cy="523220"/>
          </a:xfrm>
          <a:prstGeom prst="rect">
            <a:avLst/>
          </a:prstGeom>
          <a:noFill/>
        </p:spPr>
        <p:txBody>
          <a:bodyPr wrap="square">
            <a:spAutoFit/>
          </a:bodyPr>
          <a:lstStyle/>
          <a:p>
            <a:pPr indent="330200">
              <a:spcAft>
                <a:spcPts val="560"/>
              </a:spcAft>
            </a:pPr>
            <a:r>
              <a:rPr lang="en-US" altLang="zh-CN" sz="2800" b="1" dirty="0">
                <a:latin typeface="微软雅黑" panose="020B0503020204020204" pitchFamily="34" charset="-122"/>
                <a:ea typeface="微软雅黑" panose="020B0503020204020204" pitchFamily="34" charset="-122"/>
              </a:rPr>
              <a:t>2</a:t>
            </a:r>
            <a:r>
              <a:rPr lang="zh-CN" altLang="zh-CN" sz="2800" b="1" dirty="0">
                <a:latin typeface="微软雅黑" panose="020B0503020204020204" pitchFamily="34" charset="-122"/>
                <a:ea typeface="微软雅黑" panose="020B0503020204020204" pitchFamily="34" charset="-122"/>
              </a:rPr>
              <a:t> </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森林</a:t>
            </a:r>
            <a:r>
              <a:rPr lang="zh-TW" altLang="zh-CN" sz="2800" dirty="0">
                <a:latin typeface="微软雅黑" panose="020B0503020204020204" pitchFamily="34" charset="-122"/>
                <a:ea typeface="微软雅黑" panose="020B0503020204020204" pitchFamily="34" charset="-122"/>
              </a:rPr>
              <a:t>转换为二叉树</a:t>
            </a:r>
            <a:endParaRPr lang="zh-TW" altLang="zh-CN" sz="2800" dirty="0">
              <a:latin typeface="微软雅黑" panose="020B0503020204020204" pitchFamily="34" charset="-122"/>
              <a:ea typeface="微软雅黑" panose="020B0503020204020204" pitchFamily="34" charset="-122"/>
            </a:endParaRPr>
          </a:p>
        </p:txBody>
      </p:sp>
      <p:sp>
        <p:nvSpPr>
          <p:cNvPr id="3" name="椭圆 2"/>
          <p:cNvSpPr/>
          <p:nvPr/>
        </p:nvSpPr>
        <p:spPr>
          <a:xfrm>
            <a:off x="4089449" y="211874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4" name="直接连接符 3"/>
          <p:cNvCxnSpPr>
            <a:stCxn id="3" idx="3"/>
            <a:endCxn id="5" idx="7"/>
          </p:cNvCxnSpPr>
          <p:nvPr/>
        </p:nvCxnSpPr>
        <p:spPr>
          <a:xfrm flipH="1">
            <a:off x="3706174" y="2392507"/>
            <a:ext cx="426808"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3452447" y="2783153"/>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6" name="椭圆 5"/>
          <p:cNvSpPr/>
          <p:nvPr/>
        </p:nvSpPr>
        <p:spPr>
          <a:xfrm>
            <a:off x="3908354" y="344149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7" name="椭圆 6"/>
          <p:cNvSpPr/>
          <p:nvPr/>
        </p:nvSpPr>
        <p:spPr>
          <a:xfrm>
            <a:off x="4370134" y="429519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sp>
        <p:nvSpPr>
          <p:cNvPr id="9" name="椭圆 8"/>
          <p:cNvSpPr/>
          <p:nvPr/>
        </p:nvSpPr>
        <p:spPr>
          <a:xfrm>
            <a:off x="4662953" y="211874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10" name="椭圆 9"/>
          <p:cNvSpPr/>
          <p:nvPr/>
        </p:nvSpPr>
        <p:spPr>
          <a:xfrm>
            <a:off x="4361647" y="2780051"/>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11" name="椭圆 10"/>
          <p:cNvSpPr/>
          <p:nvPr/>
        </p:nvSpPr>
        <p:spPr>
          <a:xfrm>
            <a:off x="5387037" y="2139291"/>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12" name="椭圆 11"/>
          <p:cNvSpPr/>
          <p:nvPr/>
        </p:nvSpPr>
        <p:spPr>
          <a:xfrm>
            <a:off x="4933776" y="2800903"/>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14" name="直接连接符 13"/>
          <p:cNvCxnSpPr>
            <a:stCxn id="5" idx="5"/>
            <a:endCxn id="6" idx="1"/>
          </p:cNvCxnSpPr>
          <p:nvPr/>
        </p:nvCxnSpPr>
        <p:spPr>
          <a:xfrm>
            <a:off x="3706174" y="3056914"/>
            <a:ext cx="245713" cy="4315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5"/>
            <a:endCxn id="7" idx="0"/>
          </p:cNvCxnSpPr>
          <p:nvPr/>
        </p:nvCxnSpPr>
        <p:spPr>
          <a:xfrm>
            <a:off x="4162081" y="3715253"/>
            <a:ext cx="356683" cy="57994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9" idx="4"/>
            <a:endCxn id="10" idx="0"/>
          </p:cNvCxnSpPr>
          <p:nvPr/>
        </p:nvCxnSpPr>
        <p:spPr>
          <a:xfrm flipH="1">
            <a:off x="4510277" y="2439477"/>
            <a:ext cx="301306" cy="3405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97" idx="1"/>
          </p:cNvCxnSpPr>
          <p:nvPr/>
        </p:nvCxnSpPr>
        <p:spPr>
          <a:xfrm>
            <a:off x="5094042" y="3115092"/>
            <a:ext cx="405370" cy="3771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1" idx="3"/>
            <a:endCxn id="12" idx="0"/>
          </p:cNvCxnSpPr>
          <p:nvPr/>
        </p:nvCxnSpPr>
        <p:spPr>
          <a:xfrm flipH="1">
            <a:off x="5082406" y="2413052"/>
            <a:ext cx="348164" cy="38785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7633069" y="1530383"/>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20" name="直接连接符 19"/>
          <p:cNvCxnSpPr>
            <a:stCxn id="19" idx="3"/>
            <a:endCxn id="21" idx="7"/>
          </p:cNvCxnSpPr>
          <p:nvPr/>
        </p:nvCxnSpPr>
        <p:spPr>
          <a:xfrm flipH="1">
            <a:off x="7030838" y="1804144"/>
            <a:ext cx="645764" cy="3181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6777111" y="207530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22" name="椭圆 21"/>
          <p:cNvSpPr/>
          <p:nvPr/>
        </p:nvSpPr>
        <p:spPr>
          <a:xfrm>
            <a:off x="8275058" y="214836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23" name="椭圆 22"/>
          <p:cNvSpPr/>
          <p:nvPr/>
        </p:nvSpPr>
        <p:spPr>
          <a:xfrm>
            <a:off x="8720948" y="408338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 </a:t>
            </a:r>
            <a:endParaRPr lang="zh-CN" altLang="en-US" sz="2400" dirty="0"/>
          </a:p>
        </p:txBody>
      </p:sp>
      <p:sp>
        <p:nvSpPr>
          <p:cNvPr id="24" name="椭圆 23"/>
          <p:cNvSpPr/>
          <p:nvPr/>
        </p:nvSpPr>
        <p:spPr>
          <a:xfrm>
            <a:off x="7112396" y="280482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25" name="椭圆 24"/>
          <p:cNvSpPr/>
          <p:nvPr/>
        </p:nvSpPr>
        <p:spPr>
          <a:xfrm>
            <a:off x="7984678" y="283935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26" name="椭圆 25"/>
          <p:cNvSpPr/>
          <p:nvPr/>
        </p:nvSpPr>
        <p:spPr>
          <a:xfrm>
            <a:off x="8572318" y="285055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27" name="椭圆 26"/>
          <p:cNvSpPr/>
          <p:nvPr/>
        </p:nvSpPr>
        <p:spPr>
          <a:xfrm>
            <a:off x="8281938" y="354154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28" name="直接连接符 27"/>
          <p:cNvCxnSpPr>
            <a:stCxn id="21" idx="5"/>
            <a:endCxn id="24" idx="0"/>
          </p:cNvCxnSpPr>
          <p:nvPr/>
        </p:nvCxnSpPr>
        <p:spPr>
          <a:xfrm>
            <a:off x="7030838" y="2349065"/>
            <a:ext cx="230188" cy="45575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9" idx="4"/>
            <a:endCxn id="22" idx="0"/>
          </p:cNvCxnSpPr>
          <p:nvPr/>
        </p:nvCxnSpPr>
        <p:spPr>
          <a:xfrm>
            <a:off x="7781699" y="1851114"/>
            <a:ext cx="641989" cy="2972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27" idx="5"/>
            <a:endCxn id="23" idx="1"/>
          </p:cNvCxnSpPr>
          <p:nvPr/>
        </p:nvCxnSpPr>
        <p:spPr>
          <a:xfrm>
            <a:off x="8535665" y="3815310"/>
            <a:ext cx="228816" cy="3150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2" idx="3"/>
            <a:endCxn id="25" idx="0"/>
          </p:cNvCxnSpPr>
          <p:nvPr/>
        </p:nvCxnSpPr>
        <p:spPr>
          <a:xfrm flipH="1">
            <a:off x="8133308" y="2422121"/>
            <a:ext cx="185283" cy="417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22" idx="5"/>
            <a:endCxn id="26" idx="0"/>
          </p:cNvCxnSpPr>
          <p:nvPr/>
        </p:nvCxnSpPr>
        <p:spPr>
          <a:xfrm>
            <a:off x="8528785" y="2422121"/>
            <a:ext cx="192163"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6" idx="3"/>
            <a:endCxn id="27" idx="0"/>
          </p:cNvCxnSpPr>
          <p:nvPr/>
        </p:nvCxnSpPr>
        <p:spPr>
          <a:xfrm flipH="1">
            <a:off x="8430568" y="3124318"/>
            <a:ext cx="185283" cy="41723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8463614" y="4721711"/>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J </a:t>
            </a:r>
            <a:endParaRPr lang="zh-CN" altLang="en-US" sz="2400" dirty="0"/>
          </a:p>
        </p:txBody>
      </p:sp>
      <p:cxnSp>
        <p:nvCxnSpPr>
          <p:cNvPr id="73" name="直接连接符 72"/>
          <p:cNvCxnSpPr>
            <a:stCxn id="23" idx="4"/>
          </p:cNvCxnSpPr>
          <p:nvPr/>
        </p:nvCxnSpPr>
        <p:spPr>
          <a:xfrm flipH="1">
            <a:off x="8615851" y="4404111"/>
            <a:ext cx="253727" cy="37026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2" name="椭圆 81"/>
          <p:cNvSpPr/>
          <p:nvPr/>
        </p:nvSpPr>
        <p:spPr>
          <a:xfrm>
            <a:off x="7409656" y="351216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 </a:t>
            </a:r>
            <a:endParaRPr lang="zh-CN" altLang="en-US" sz="2400" dirty="0"/>
          </a:p>
        </p:txBody>
      </p:sp>
      <p:cxnSp>
        <p:nvCxnSpPr>
          <p:cNvPr id="83" name="直接连接符 82"/>
          <p:cNvCxnSpPr>
            <a:stCxn id="24" idx="5"/>
            <a:endCxn id="82" idx="0"/>
          </p:cNvCxnSpPr>
          <p:nvPr/>
        </p:nvCxnSpPr>
        <p:spPr>
          <a:xfrm>
            <a:off x="7366123" y="3078585"/>
            <a:ext cx="192163" cy="43358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7" name="椭圆 96"/>
          <p:cNvSpPr/>
          <p:nvPr/>
        </p:nvSpPr>
        <p:spPr>
          <a:xfrm>
            <a:off x="5455879" y="344524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a:t>
            </a:r>
            <a:endParaRPr lang="zh-CN" altLang="en-US" sz="2400" dirty="0"/>
          </a:p>
        </p:txBody>
      </p:sp>
      <p:sp>
        <p:nvSpPr>
          <p:cNvPr id="100" name="椭圆 99"/>
          <p:cNvSpPr/>
          <p:nvPr/>
        </p:nvSpPr>
        <p:spPr>
          <a:xfrm>
            <a:off x="5141975" y="428610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J </a:t>
            </a:r>
            <a:endParaRPr lang="zh-CN" altLang="en-US" sz="2400" dirty="0"/>
          </a:p>
        </p:txBody>
      </p:sp>
      <p:cxnSp>
        <p:nvCxnSpPr>
          <p:cNvPr id="101" name="直接连接符 100"/>
          <p:cNvCxnSpPr>
            <a:stCxn id="97" idx="4"/>
            <a:endCxn id="100" idx="0"/>
          </p:cNvCxnSpPr>
          <p:nvPr/>
        </p:nvCxnSpPr>
        <p:spPr>
          <a:xfrm flipH="1">
            <a:off x="5290605" y="3765973"/>
            <a:ext cx="313904" cy="5201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1" name="椭圆 110"/>
          <p:cNvSpPr/>
          <p:nvPr/>
        </p:nvSpPr>
        <p:spPr>
          <a:xfrm>
            <a:off x="557574" y="222387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112" name="直接连接符 111"/>
          <p:cNvCxnSpPr>
            <a:stCxn id="111" idx="3"/>
            <a:endCxn id="113" idx="7"/>
          </p:cNvCxnSpPr>
          <p:nvPr/>
        </p:nvCxnSpPr>
        <p:spPr>
          <a:xfrm flipH="1">
            <a:off x="330688" y="2497635"/>
            <a:ext cx="270419"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3" name="椭圆 112"/>
          <p:cNvSpPr/>
          <p:nvPr/>
        </p:nvSpPr>
        <p:spPr>
          <a:xfrm>
            <a:off x="76961" y="2888281"/>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114" name="椭圆 113"/>
          <p:cNvSpPr/>
          <p:nvPr/>
        </p:nvSpPr>
        <p:spPr>
          <a:xfrm>
            <a:off x="567982" y="2882273"/>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15" name="椭圆 114"/>
          <p:cNvSpPr/>
          <p:nvPr/>
        </p:nvSpPr>
        <p:spPr>
          <a:xfrm>
            <a:off x="1010432" y="2888281"/>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cxnSp>
        <p:nvCxnSpPr>
          <p:cNvPr id="121" name="直接连接符 120"/>
          <p:cNvCxnSpPr>
            <a:stCxn id="111" idx="4"/>
            <a:endCxn id="114" idx="0"/>
          </p:cNvCxnSpPr>
          <p:nvPr/>
        </p:nvCxnSpPr>
        <p:spPr>
          <a:xfrm>
            <a:off x="706204" y="2544605"/>
            <a:ext cx="10408" cy="3376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11" idx="5"/>
            <a:endCxn id="115" idx="1"/>
          </p:cNvCxnSpPr>
          <p:nvPr/>
        </p:nvCxnSpPr>
        <p:spPr>
          <a:xfrm>
            <a:off x="811301" y="2497635"/>
            <a:ext cx="242664"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7" name="椭圆 126"/>
          <p:cNvSpPr/>
          <p:nvPr/>
        </p:nvSpPr>
        <p:spPr>
          <a:xfrm>
            <a:off x="1415125" y="221439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128" name="椭圆 127"/>
          <p:cNvSpPr/>
          <p:nvPr/>
        </p:nvSpPr>
        <p:spPr>
          <a:xfrm>
            <a:off x="1415125" y="2896548"/>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129" name="椭圆 128"/>
          <p:cNvSpPr/>
          <p:nvPr/>
        </p:nvSpPr>
        <p:spPr>
          <a:xfrm>
            <a:off x="2156393" y="222387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130" name="椭圆 129"/>
          <p:cNvSpPr/>
          <p:nvPr/>
        </p:nvSpPr>
        <p:spPr>
          <a:xfrm>
            <a:off x="1807955" y="288548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131" name="直接连接符 130"/>
          <p:cNvCxnSpPr>
            <a:stCxn id="127" idx="4"/>
            <a:endCxn id="128" idx="0"/>
          </p:cNvCxnSpPr>
          <p:nvPr/>
        </p:nvCxnSpPr>
        <p:spPr>
          <a:xfrm>
            <a:off x="1563755" y="2535123"/>
            <a:ext cx="0" cy="361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29" idx="5"/>
            <a:endCxn id="134" idx="0"/>
          </p:cNvCxnSpPr>
          <p:nvPr/>
        </p:nvCxnSpPr>
        <p:spPr>
          <a:xfrm>
            <a:off x="2410120" y="2497635"/>
            <a:ext cx="258635" cy="3989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29" idx="3"/>
            <a:endCxn id="130" idx="0"/>
          </p:cNvCxnSpPr>
          <p:nvPr/>
        </p:nvCxnSpPr>
        <p:spPr>
          <a:xfrm flipH="1">
            <a:off x="1956585" y="2497635"/>
            <a:ext cx="243341" cy="38785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4" name="椭圆 133"/>
          <p:cNvSpPr/>
          <p:nvPr/>
        </p:nvSpPr>
        <p:spPr>
          <a:xfrm>
            <a:off x="2520125" y="2896548"/>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a:t>
            </a:r>
            <a:endParaRPr lang="zh-CN" altLang="en-US" sz="2400" dirty="0"/>
          </a:p>
        </p:txBody>
      </p:sp>
      <p:sp>
        <p:nvSpPr>
          <p:cNvPr id="135" name="椭圆 134"/>
          <p:cNvSpPr/>
          <p:nvPr/>
        </p:nvSpPr>
        <p:spPr>
          <a:xfrm>
            <a:off x="2520125" y="365288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J </a:t>
            </a:r>
            <a:endParaRPr lang="zh-CN" altLang="en-US" sz="2400" dirty="0"/>
          </a:p>
        </p:txBody>
      </p:sp>
      <p:cxnSp>
        <p:nvCxnSpPr>
          <p:cNvPr id="136" name="直接连接符 135"/>
          <p:cNvCxnSpPr>
            <a:stCxn id="134" idx="4"/>
            <a:endCxn id="135" idx="0"/>
          </p:cNvCxnSpPr>
          <p:nvPr/>
        </p:nvCxnSpPr>
        <p:spPr>
          <a:xfrm>
            <a:off x="2668755" y="3217279"/>
            <a:ext cx="0" cy="43561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8" name="文本框 147"/>
          <p:cNvSpPr txBox="1"/>
          <p:nvPr/>
        </p:nvSpPr>
        <p:spPr>
          <a:xfrm>
            <a:off x="932633" y="5261168"/>
            <a:ext cx="108395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(a) </a:t>
            </a:r>
            <a:r>
              <a:rPr lang="zh-CN" altLang="en-US" sz="2000" dirty="0">
                <a:latin typeface="微软雅黑" panose="020B0503020204020204" pitchFamily="34" charset="-122"/>
                <a:ea typeface="微软雅黑" panose="020B0503020204020204" pitchFamily="34" charset="-122"/>
              </a:rPr>
              <a:t>森林</a:t>
            </a:r>
            <a:endParaRPr lang="zh-CN" altLang="en-US" sz="2000" dirty="0">
              <a:latin typeface="微软雅黑" panose="020B0503020204020204" pitchFamily="34" charset="-122"/>
              <a:ea typeface="微软雅黑" panose="020B0503020204020204" pitchFamily="34" charset="-122"/>
            </a:endParaRPr>
          </a:p>
        </p:txBody>
      </p:sp>
      <p:sp>
        <p:nvSpPr>
          <p:cNvPr id="149" name="文本框 148"/>
          <p:cNvSpPr txBox="1"/>
          <p:nvPr/>
        </p:nvSpPr>
        <p:spPr>
          <a:xfrm>
            <a:off x="2880699" y="5261168"/>
            <a:ext cx="3671198"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(b) </a:t>
            </a:r>
            <a:r>
              <a:rPr lang="zh-CN" altLang="en-US" sz="2000" dirty="0">
                <a:latin typeface="微软雅黑" panose="020B0503020204020204" pitchFamily="34" charset="-122"/>
                <a:ea typeface="微软雅黑" panose="020B0503020204020204" pitchFamily="34" charset="-122"/>
              </a:rPr>
              <a:t>森林中每棵树对应的二叉树</a:t>
            </a:r>
            <a:endParaRPr lang="zh-CN" altLang="en-US" sz="2000" dirty="0">
              <a:latin typeface="微软雅黑" panose="020B0503020204020204" pitchFamily="34" charset="-122"/>
              <a:ea typeface="微软雅黑" panose="020B0503020204020204" pitchFamily="34" charset="-122"/>
            </a:endParaRPr>
          </a:p>
        </p:txBody>
      </p:sp>
      <p:sp>
        <p:nvSpPr>
          <p:cNvPr id="150" name="文本框 149"/>
          <p:cNvSpPr txBox="1"/>
          <p:nvPr/>
        </p:nvSpPr>
        <p:spPr>
          <a:xfrm>
            <a:off x="6562944" y="5261168"/>
            <a:ext cx="2610010"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(c) </a:t>
            </a:r>
            <a:r>
              <a:rPr lang="zh-CN" altLang="en-US" sz="2000" dirty="0">
                <a:latin typeface="微软雅黑" panose="020B0503020204020204" pitchFamily="34" charset="-122"/>
                <a:ea typeface="微软雅黑" panose="020B0503020204020204" pitchFamily="34" charset="-122"/>
              </a:rPr>
              <a:t>森林对应的二叉树</a:t>
            </a:r>
            <a:endParaRPr lang="zh-CN" altLang="en-US" sz="2000" dirty="0">
              <a:latin typeface="微软雅黑" panose="020B0503020204020204" pitchFamily="34" charset="-122"/>
              <a:ea typeface="微软雅黑" panose="020B0503020204020204" pitchFamily="34" charset="-122"/>
            </a:endParaRPr>
          </a:p>
        </p:txBody>
      </p:sp>
      <p:sp>
        <p:nvSpPr>
          <p:cNvPr id="151" name="箭头: 上弧形 150"/>
          <p:cNvSpPr/>
          <p:nvPr/>
        </p:nvSpPr>
        <p:spPr>
          <a:xfrm>
            <a:off x="2410120" y="4813311"/>
            <a:ext cx="1137517" cy="400110"/>
          </a:xfrm>
          <a:prstGeom prst="curvedDownArrow">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2" name="箭头: 上弧形 151"/>
          <p:cNvSpPr/>
          <p:nvPr/>
        </p:nvSpPr>
        <p:spPr>
          <a:xfrm>
            <a:off x="6008415" y="4813311"/>
            <a:ext cx="1137517" cy="400110"/>
          </a:xfrm>
          <a:prstGeom prst="curvedDownArrow">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9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4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5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3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3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3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8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8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9" grpId="0" animBg="1"/>
      <p:bldP spid="10" grpId="0" animBg="1"/>
      <p:bldP spid="11" grpId="0" animBg="1"/>
      <p:bldP spid="12" grpId="0" animBg="1"/>
      <p:bldP spid="19" grpId="0" animBg="1"/>
      <p:bldP spid="21" grpId="0" animBg="1"/>
      <p:bldP spid="22" grpId="0" animBg="1"/>
      <p:bldP spid="23" grpId="0" animBg="1"/>
      <p:bldP spid="24" grpId="0" animBg="1"/>
      <p:bldP spid="25" grpId="0" animBg="1"/>
      <p:bldP spid="26" grpId="0" animBg="1"/>
      <p:bldP spid="27" grpId="0" animBg="1"/>
      <p:bldP spid="72" grpId="0" animBg="1"/>
      <p:bldP spid="82" grpId="0" animBg="1"/>
      <p:bldP spid="97" grpId="0" animBg="1"/>
      <p:bldP spid="100" grpId="0" animBg="1"/>
      <p:bldP spid="111" grpId="0" animBg="1"/>
      <p:bldP spid="113" grpId="0" animBg="1"/>
      <p:bldP spid="114" grpId="0" animBg="1"/>
      <p:bldP spid="115" grpId="0" animBg="1"/>
      <p:bldP spid="127" grpId="0" animBg="1"/>
      <p:bldP spid="128" grpId="0" animBg="1"/>
      <p:bldP spid="129" grpId="0" animBg="1"/>
      <p:bldP spid="130" grpId="0" animBg="1"/>
      <p:bldP spid="134" grpId="0" animBg="1"/>
      <p:bldP spid="135" grpId="0" animBg="1"/>
      <p:bldP spid="148" grpId="0"/>
      <p:bldP spid="149" grpId="0"/>
      <p:bldP spid="150" grpId="0"/>
      <p:bldP spid="151" grpId="0" animBg="1"/>
      <p:bldP spid="15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659503" y="400007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10" name="直接连接符 9"/>
          <p:cNvCxnSpPr>
            <a:stCxn id="8" idx="3"/>
            <a:endCxn id="11" idx="7"/>
          </p:cNvCxnSpPr>
          <p:nvPr/>
        </p:nvCxnSpPr>
        <p:spPr>
          <a:xfrm flipH="1">
            <a:off x="432617" y="4273831"/>
            <a:ext cx="270419"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78890" y="466447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12" name="椭圆 11"/>
          <p:cNvSpPr/>
          <p:nvPr/>
        </p:nvSpPr>
        <p:spPr>
          <a:xfrm>
            <a:off x="669911" y="465846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3" name="椭圆 12"/>
          <p:cNvSpPr/>
          <p:nvPr/>
        </p:nvSpPr>
        <p:spPr>
          <a:xfrm>
            <a:off x="1112361" y="466447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cxnSp>
        <p:nvCxnSpPr>
          <p:cNvPr id="14" name="直接连接符 13"/>
          <p:cNvCxnSpPr>
            <a:stCxn id="8" idx="4"/>
            <a:endCxn id="12" idx="0"/>
          </p:cNvCxnSpPr>
          <p:nvPr/>
        </p:nvCxnSpPr>
        <p:spPr>
          <a:xfrm>
            <a:off x="808133" y="4320801"/>
            <a:ext cx="10408" cy="3376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5"/>
            <a:endCxn id="13" idx="1"/>
          </p:cNvCxnSpPr>
          <p:nvPr/>
        </p:nvCxnSpPr>
        <p:spPr>
          <a:xfrm>
            <a:off x="913230" y="4273831"/>
            <a:ext cx="242664"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517054" y="3990588"/>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19" name="椭圆 18"/>
          <p:cNvSpPr/>
          <p:nvPr/>
        </p:nvSpPr>
        <p:spPr>
          <a:xfrm>
            <a:off x="1517054" y="467274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20" name="椭圆 19"/>
          <p:cNvSpPr/>
          <p:nvPr/>
        </p:nvSpPr>
        <p:spPr>
          <a:xfrm>
            <a:off x="2258322" y="400007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21" name="椭圆 20"/>
          <p:cNvSpPr/>
          <p:nvPr/>
        </p:nvSpPr>
        <p:spPr>
          <a:xfrm>
            <a:off x="1909884" y="466168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22" name="直接连接符 21"/>
          <p:cNvCxnSpPr>
            <a:stCxn id="18" idx="4"/>
            <a:endCxn id="19" idx="0"/>
          </p:cNvCxnSpPr>
          <p:nvPr/>
        </p:nvCxnSpPr>
        <p:spPr>
          <a:xfrm>
            <a:off x="1665684" y="4311319"/>
            <a:ext cx="0" cy="361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0" idx="5"/>
            <a:endCxn id="25" idx="0"/>
          </p:cNvCxnSpPr>
          <p:nvPr/>
        </p:nvCxnSpPr>
        <p:spPr>
          <a:xfrm>
            <a:off x="2512049" y="4273831"/>
            <a:ext cx="258635" cy="3989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0" idx="3"/>
            <a:endCxn id="21" idx="0"/>
          </p:cNvCxnSpPr>
          <p:nvPr/>
        </p:nvCxnSpPr>
        <p:spPr>
          <a:xfrm flipH="1">
            <a:off x="2058514" y="4273831"/>
            <a:ext cx="243341" cy="38785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2622054" y="467274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a:t>
            </a:r>
            <a:endParaRPr lang="zh-CN" altLang="en-US" sz="2400" dirty="0"/>
          </a:p>
        </p:txBody>
      </p:sp>
      <p:sp>
        <p:nvSpPr>
          <p:cNvPr id="26" name="椭圆 25"/>
          <p:cNvSpPr/>
          <p:nvPr/>
        </p:nvSpPr>
        <p:spPr>
          <a:xfrm>
            <a:off x="2622054" y="542908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J </a:t>
            </a:r>
            <a:endParaRPr lang="zh-CN" altLang="en-US" sz="2400" dirty="0"/>
          </a:p>
        </p:txBody>
      </p:sp>
      <p:cxnSp>
        <p:nvCxnSpPr>
          <p:cNvPr id="27" name="直接连接符 26"/>
          <p:cNvCxnSpPr>
            <a:stCxn id="25" idx="4"/>
            <a:endCxn id="26" idx="0"/>
          </p:cNvCxnSpPr>
          <p:nvPr/>
        </p:nvCxnSpPr>
        <p:spPr>
          <a:xfrm>
            <a:off x="2770684" y="4993475"/>
            <a:ext cx="0" cy="43561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5156815" y="319681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48" name="直接连接符 47"/>
          <p:cNvCxnSpPr>
            <a:stCxn id="47" idx="3"/>
            <a:endCxn id="49" idx="7"/>
          </p:cNvCxnSpPr>
          <p:nvPr/>
        </p:nvCxnSpPr>
        <p:spPr>
          <a:xfrm flipH="1">
            <a:off x="4554584" y="3470580"/>
            <a:ext cx="645764" cy="3181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4300857" y="374174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50" name="椭圆 49"/>
          <p:cNvSpPr/>
          <p:nvPr/>
        </p:nvSpPr>
        <p:spPr>
          <a:xfrm>
            <a:off x="5798804" y="381479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51" name="椭圆 50"/>
          <p:cNvSpPr/>
          <p:nvPr/>
        </p:nvSpPr>
        <p:spPr>
          <a:xfrm>
            <a:off x="6244694" y="574981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 </a:t>
            </a:r>
            <a:endParaRPr lang="zh-CN" altLang="en-US" sz="2400" dirty="0"/>
          </a:p>
        </p:txBody>
      </p:sp>
      <p:sp>
        <p:nvSpPr>
          <p:cNvPr id="52" name="椭圆 51"/>
          <p:cNvSpPr/>
          <p:nvPr/>
        </p:nvSpPr>
        <p:spPr>
          <a:xfrm>
            <a:off x="4636142" y="447126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53" name="椭圆 52"/>
          <p:cNvSpPr/>
          <p:nvPr/>
        </p:nvSpPr>
        <p:spPr>
          <a:xfrm>
            <a:off x="5508424" y="4505788"/>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54" name="椭圆 53"/>
          <p:cNvSpPr/>
          <p:nvPr/>
        </p:nvSpPr>
        <p:spPr>
          <a:xfrm>
            <a:off x="6096064" y="4516993"/>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55" name="椭圆 54"/>
          <p:cNvSpPr/>
          <p:nvPr/>
        </p:nvSpPr>
        <p:spPr>
          <a:xfrm>
            <a:off x="5805684" y="520798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56" name="直接连接符 55"/>
          <p:cNvCxnSpPr>
            <a:stCxn id="49" idx="5"/>
            <a:endCxn id="52" idx="0"/>
          </p:cNvCxnSpPr>
          <p:nvPr/>
        </p:nvCxnSpPr>
        <p:spPr>
          <a:xfrm>
            <a:off x="4554584" y="4015501"/>
            <a:ext cx="230188" cy="45575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7" idx="4"/>
            <a:endCxn id="50" idx="0"/>
          </p:cNvCxnSpPr>
          <p:nvPr/>
        </p:nvCxnSpPr>
        <p:spPr>
          <a:xfrm>
            <a:off x="5305445" y="3517550"/>
            <a:ext cx="641989" cy="2972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5" idx="5"/>
            <a:endCxn id="51" idx="1"/>
          </p:cNvCxnSpPr>
          <p:nvPr/>
        </p:nvCxnSpPr>
        <p:spPr>
          <a:xfrm>
            <a:off x="6059411" y="5481746"/>
            <a:ext cx="228816" cy="3150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0" idx="3"/>
            <a:endCxn id="53" idx="0"/>
          </p:cNvCxnSpPr>
          <p:nvPr/>
        </p:nvCxnSpPr>
        <p:spPr>
          <a:xfrm flipH="1">
            <a:off x="5657054" y="4088557"/>
            <a:ext cx="185283" cy="417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0" idx="5"/>
            <a:endCxn id="54" idx="0"/>
          </p:cNvCxnSpPr>
          <p:nvPr/>
        </p:nvCxnSpPr>
        <p:spPr>
          <a:xfrm>
            <a:off x="6052531" y="4088557"/>
            <a:ext cx="192163"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4" idx="3"/>
            <a:endCxn id="55" idx="0"/>
          </p:cNvCxnSpPr>
          <p:nvPr/>
        </p:nvCxnSpPr>
        <p:spPr>
          <a:xfrm flipH="1">
            <a:off x="5954314" y="4790754"/>
            <a:ext cx="185283" cy="41723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5987360" y="638814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J </a:t>
            </a:r>
            <a:endParaRPr lang="zh-CN" altLang="en-US" sz="2400" dirty="0"/>
          </a:p>
        </p:txBody>
      </p:sp>
      <p:cxnSp>
        <p:nvCxnSpPr>
          <p:cNvPr id="63" name="直接连接符 62"/>
          <p:cNvCxnSpPr>
            <a:stCxn id="51" idx="4"/>
          </p:cNvCxnSpPr>
          <p:nvPr/>
        </p:nvCxnSpPr>
        <p:spPr>
          <a:xfrm flipH="1">
            <a:off x="6139597" y="6070547"/>
            <a:ext cx="253727" cy="37026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4933402" y="517860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 </a:t>
            </a:r>
            <a:endParaRPr lang="zh-CN" altLang="en-US" sz="2400" dirty="0"/>
          </a:p>
        </p:txBody>
      </p:sp>
      <p:cxnSp>
        <p:nvCxnSpPr>
          <p:cNvPr id="65" name="直接连接符 64"/>
          <p:cNvCxnSpPr>
            <a:stCxn id="52" idx="5"/>
            <a:endCxn id="64" idx="0"/>
          </p:cNvCxnSpPr>
          <p:nvPr/>
        </p:nvCxnSpPr>
        <p:spPr>
          <a:xfrm>
            <a:off x="4889869" y="4745021"/>
            <a:ext cx="192163" cy="43358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箭头: 右 3"/>
          <p:cNvSpPr/>
          <p:nvPr/>
        </p:nvSpPr>
        <p:spPr>
          <a:xfrm>
            <a:off x="3253967" y="4699561"/>
            <a:ext cx="723755" cy="479044"/>
          </a:xfrm>
          <a:prstGeom prst="rightArrow">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2782415" y="5905328"/>
            <a:ext cx="2374400" cy="369332"/>
          </a:xfrm>
          <a:prstGeom prst="rect">
            <a:avLst/>
          </a:prstGeom>
          <a:noFill/>
        </p:spPr>
        <p:txBody>
          <a:bodyPr wrap="square">
            <a:spAutoFit/>
          </a:bodyPr>
          <a:lstStyle/>
          <a:p>
            <a:r>
              <a:rPr lang="zh-CN" altLang="en-US" sz="1800" dirty="0">
                <a:latin typeface="微软雅黑" panose="020B0503020204020204" pitchFamily="34" charset="-122"/>
                <a:ea typeface="微软雅黑" panose="020B0503020204020204" pitchFamily="34" charset="-122"/>
              </a:rPr>
              <a:t>森林转换成二叉树</a:t>
            </a:r>
            <a:endParaRPr lang="zh-CN" altLang="en-US" dirty="0"/>
          </a:p>
        </p:txBody>
      </p:sp>
      <p:sp>
        <p:nvSpPr>
          <p:cNvPr id="67" name="椭圆 66"/>
          <p:cNvSpPr/>
          <p:nvPr/>
        </p:nvSpPr>
        <p:spPr>
          <a:xfrm>
            <a:off x="1306854" y="37491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68" name="直接连接符 67"/>
          <p:cNvCxnSpPr>
            <a:stCxn id="67" idx="3"/>
            <a:endCxn id="69" idx="7"/>
          </p:cNvCxnSpPr>
          <p:nvPr/>
        </p:nvCxnSpPr>
        <p:spPr>
          <a:xfrm flipH="1">
            <a:off x="923579" y="648676"/>
            <a:ext cx="426808"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9" name="椭圆 68"/>
          <p:cNvSpPr/>
          <p:nvPr/>
        </p:nvSpPr>
        <p:spPr>
          <a:xfrm>
            <a:off x="669852" y="103932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70" name="椭圆 69"/>
          <p:cNvSpPr/>
          <p:nvPr/>
        </p:nvSpPr>
        <p:spPr>
          <a:xfrm>
            <a:off x="1304530" y="103932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71" name="椭圆 70"/>
          <p:cNvSpPr/>
          <p:nvPr/>
        </p:nvSpPr>
        <p:spPr>
          <a:xfrm>
            <a:off x="1939209" y="103932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sp>
        <p:nvSpPr>
          <p:cNvPr id="72" name="椭圆 71"/>
          <p:cNvSpPr/>
          <p:nvPr/>
        </p:nvSpPr>
        <p:spPr>
          <a:xfrm>
            <a:off x="421656" y="174151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73" name="椭圆 72"/>
          <p:cNvSpPr/>
          <p:nvPr/>
        </p:nvSpPr>
        <p:spPr>
          <a:xfrm>
            <a:off x="1014150" y="173031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74" name="椭圆 73"/>
          <p:cNvSpPr/>
          <p:nvPr/>
        </p:nvSpPr>
        <p:spPr>
          <a:xfrm>
            <a:off x="1601790" y="174151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75" name="椭圆 74"/>
          <p:cNvSpPr/>
          <p:nvPr/>
        </p:nvSpPr>
        <p:spPr>
          <a:xfrm>
            <a:off x="1311410" y="2432511"/>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76" name="直接连接符 75"/>
          <p:cNvCxnSpPr>
            <a:stCxn id="69" idx="3"/>
            <a:endCxn id="72" idx="0"/>
          </p:cNvCxnSpPr>
          <p:nvPr/>
        </p:nvCxnSpPr>
        <p:spPr>
          <a:xfrm flipH="1">
            <a:off x="570286" y="1313083"/>
            <a:ext cx="143099"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7" name="直接连接符 76"/>
          <p:cNvCxnSpPr>
            <a:stCxn id="67" idx="4"/>
            <a:endCxn id="70" idx="0"/>
          </p:cNvCxnSpPr>
          <p:nvPr/>
        </p:nvCxnSpPr>
        <p:spPr>
          <a:xfrm flipH="1">
            <a:off x="1453160" y="695646"/>
            <a:ext cx="2324" cy="3436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67" idx="5"/>
            <a:endCxn id="71" idx="1"/>
          </p:cNvCxnSpPr>
          <p:nvPr/>
        </p:nvCxnSpPr>
        <p:spPr>
          <a:xfrm>
            <a:off x="1560581" y="648676"/>
            <a:ext cx="422161" cy="4376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70" idx="3"/>
            <a:endCxn id="73" idx="0"/>
          </p:cNvCxnSpPr>
          <p:nvPr/>
        </p:nvCxnSpPr>
        <p:spPr>
          <a:xfrm flipH="1">
            <a:off x="1162780" y="1313083"/>
            <a:ext cx="185283" cy="417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0" name="直接连接符 79"/>
          <p:cNvCxnSpPr>
            <a:stCxn id="70" idx="5"/>
            <a:endCxn id="74" idx="0"/>
          </p:cNvCxnSpPr>
          <p:nvPr/>
        </p:nvCxnSpPr>
        <p:spPr>
          <a:xfrm>
            <a:off x="1558257" y="1313083"/>
            <a:ext cx="192163"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1" name="直接连接符 80"/>
          <p:cNvCxnSpPr>
            <a:stCxn id="73" idx="4"/>
            <a:endCxn id="75" idx="1"/>
          </p:cNvCxnSpPr>
          <p:nvPr/>
        </p:nvCxnSpPr>
        <p:spPr>
          <a:xfrm>
            <a:off x="1162780" y="2051045"/>
            <a:ext cx="192163" cy="4284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3" name="椭圆 82"/>
          <p:cNvSpPr/>
          <p:nvPr/>
        </p:nvSpPr>
        <p:spPr>
          <a:xfrm>
            <a:off x="5008380" y="138578"/>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84" name="直接连接符 83"/>
          <p:cNvCxnSpPr>
            <a:stCxn id="83" idx="3"/>
            <a:endCxn id="85" idx="7"/>
          </p:cNvCxnSpPr>
          <p:nvPr/>
        </p:nvCxnSpPr>
        <p:spPr>
          <a:xfrm flipH="1">
            <a:off x="4825686" y="412339"/>
            <a:ext cx="226227" cy="22841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5" name="椭圆 84"/>
          <p:cNvSpPr/>
          <p:nvPr/>
        </p:nvSpPr>
        <p:spPr>
          <a:xfrm>
            <a:off x="4571959" y="59378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86" name="椭圆 85"/>
          <p:cNvSpPr/>
          <p:nvPr/>
        </p:nvSpPr>
        <p:spPr>
          <a:xfrm>
            <a:off x="5018048" y="104323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87" name="椭圆 86"/>
          <p:cNvSpPr/>
          <p:nvPr/>
        </p:nvSpPr>
        <p:spPr>
          <a:xfrm>
            <a:off x="5467443" y="161843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sp>
        <p:nvSpPr>
          <p:cNvPr id="88" name="椭圆 87"/>
          <p:cNvSpPr/>
          <p:nvPr/>
        </p:nvSpPr>
        <p:spPr>
          <a:xfrm>
            <a:off x="4191207" y="119704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89" name="椭圆 88"/>
          <p:cNvSpPr/>
          <p:nvPr/>
        </p:nvSpPr>
        <p:spPr>
          <a:xfrm>
            <a:off x="4720788" y="163772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90" name="椭圆 89"/>
          <p:cNvSpPr/>
          <p:nvPr/>
        </p:nvSpPr>
        <p:spPr>
          <a:xfrm>
            <a:off x="5179877" y="236562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91" name="椭圆 90"/>
          <p:cNvSpPr/>
          <p:nvPr/>
        </p:nvSpPr>
        <p:spPr>
          <a:xfrm>
            <a:off x="4388725" y="238689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92" name="直接连接符 91"/>
          <p:cNvCxnSpPr>
            <a:stCxn id="85" idx="3"/>
            <a:endCxn id="88" idx="0"/>
          </p:cNvCxnSpPr>
          <p:nvPr/>
        </p:nvCxnSpPr>
        <p:spPr>
          <a:xfrm flipH="1">
            <a:off x="4339837" y="867545"/>
            <a:ext cx="275655" cy="329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6" idx="3"/>
            <a:endCxn id="89" idx="0"/>
          </p:cNvCxnSpPr>
          <p:nvPr/>
        </p:nvCxnSpPr>
        <p:spPr>
          <a:xfrm flipH="1">
            <a:off x="4869418" y="1316996"/>
            <a:ext cx="192163" cy="3207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89" idx="4"/>
            <a:endCxn id="91" idx="7"/>
          </p:cNvCxnSpPr>
          <p:nvPr/>
        </p:nvCxnSpPr>
        <p:spPr>
          <a:xfrm flipH="1">
            <a:off x="4642452" y="1958458"/>
            <a:ext cx="226966" cy="47540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85" idx="5"/>
            <a:endCxn id="86" idx="1"/>
          </p:cNvCxnSpPr>
          <p:nvPr/>
        </p:nvCxnSpPr>
        <p:spPr>
          <a:xfrm>
            <a:off x="4825686" y="867545"/>
            <a:ext cx="235895" cy="2226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86" idx="5"/>
            <a:endCxn id="87" idx="1"/>
          </p:cNvCxnSpPr>
          <p:nvPr/>
        </p:nvCxnSpPr>
        <p:spPr>
          <a:xfrm>
            <a:off x="5271775" y="1316996"/>
            <a:ext cx="239201" cy="3484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89" idx="5"/>
            <a:endCxn id="90" idx="1"/>
          </p:cNvCxnSpPr>
          <p:nvPr/>
        </p:nvCxnSpPr>
        <p:spPr>
          <a:xfrm>
            <a:off x="4974515" y="1911488"/>
            <a:ext cx="248895" cy="50110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98" name="箭头: 右 97"/>
          <p:cNvSpPr/>
          <p:nvPr/>
        </p:nvSpPr>
        <p:spPr>
          <a:xfrm>
            <a:off x="3007741" y="1117888"/>
            <a:ext cx="723755" cy="479044"/>
          </a:xfrm>
          <a:prstGeom prst="rightArrow">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p:cNvSpPr txBox="1"/>
          <p:nvPr/>
        </p:nvSpPr>
        <p:spPr>
          <a:xfrm>
            <a:off x="2337352" y="2705024"/>
            <a:ext cx="2374400" cy="369332"/>
          </a:xfrm>
          <a:prstGeom prst="rect">
            <a:avLst/>
          </a:prstGeom>
          <a:noFill/>
        </p:spPr>
        <p:txBody>
          <a:bodyPr wrap="square">
            <a:spAutoFit/>
          </a:bodyPr>
          <a:lstStyle/>
          <a:p>
            <a:r>
              <a:rPr lang="zh-CN" altLang="en-US" sz="1800" dirty="0">
                <a:latin typeface="微软雅黑" panose="020B0503020204020204" pitchFamily="34" charset="-122"/>
                <a:ea typeface="微软雅黑" panose="020B0503020204020204" pitchFamily="34" charset="-122"/>
              </a:rPr>
              <a:t>树转换成二叉树</a:t>
            </a:r>
            <a:endParaRPr lang="zh-CN" altLang="en-US" dirty="0"/>
          </a:p>
        </p:txBody>
      </p:sp>
      <p:sp>
        <p:nvSpPr>
          <p:cNvPr id="101" name="文本框 100"/>
          <p:cNvSpPr txBox="1"/>
          <p:nvPr/>
        </p:nvSpPr>
        <p:spPr>
          <a:xfrm>
            <a:off x="6650230" y="3970829"/>
            <a:ext cx="2272168" cy="1289905"/>
          </a:xfrm>
          <a:prstGeom prst="rect">
            <a:avLst/>
          </a:prstGeom>
          <a:noFill/>
        </p:spPr>
        <p:txBody>
          <a:bodyPr wrap="square">
            <a:spAutoFit/>
          </a:bodyPr>
          <a:lstStyle/>
          <a:p>
            <a:pPr>
              <a:lnSpc>
                <a:spcPct val="150000"/>
              </a:lnSpc>
            </a:pPr>
            <a:r>
              <a:rPr lang="zh-CN" altLang="en-US" sz="1800" dirty="0">
                <a:latin typeface="微软雅黑" panose="020B0503020204020204" pitchFamily="34" charset="-122"/>
                <a:ea typeface="微软雅黑" panose="020B0503020204020204" pitchFamily="34" charset="-122"/>
              </a:rPr>
              <a:t>由森林转换成而得的二叉树，</a:t>
            </a:r>
            <a:r>
              <a:rPr lang="zh-CN" altLang="en-US" sz="1800" dirty="0">
                <a:solidFill>
                  <a:srgbClr val="FF0000"/>
                </a:solidFill>
                <a:latin typeface="微软雅黑" panose="020B0503020204020204" pitchFamily="34" charset="-122"/>
                <a:ea typeface="微软雅黑" panose="020B0503020204020204" pitchFamily="34" charset="-122"/>
              </a:rPr>
              <a:t>根结点有右孩子</a:t>
            </a:r>
            <a:r>
              <a:rPr lang="zh-CN" altLang="en-US"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103" name="文本框 102"/>
          <p:cNvSpPr txBox="1"/>
          <p:nvPr/>
        </p:nvSpPr>
        <p:spPr>
          <a:xfrm>
            <a:off x="5919860" y="849520"/>
            <a:ext cx="2691611" cy="874407"/>
          </a:xfrm>
          <a:prstGeom prst="rect">
            <a:avLst/>
          </a:prstGeom>
          <a:noFill/>
        </p:spPr>
        <p:txBody>
          <a:bodyPr wrap="square">
            <a:spAutoFit/>
          </a:bodyPr>
          <a:lstStyle/>
          <a:p>
            <a:pPr>
              <a:lnSpc>
                <a:spcPct val="150000"/>
              </a:lnSpc>
            </a:pPr>
            <a:r>
              <a:rPr lang="zh-CN" altLang="en-US" sz="1800" dirty="0">
                <a:latin typeface="微软雅黑" panose="020B0503020204020204" pitchFamily="34" charset="-122"/>
                <a:ea typeface="微软雅黑" panose="020B0503020204020204" pitchFamily="34" charset="-122"/>
              </a:rPr>
              <a:t>由树转换而成的二叉树，其</a:t>
            </a:r>
            <a:r>
              <a:rPr lang="zh-CN" altLang="en-US" sz="1800" dirty="0">
                <a:solidFill>
                  <a:srgbClr val="FF0000"/>
                </a:solidFill>
                <a:latin typeface="微软雅黑" panose="020B0503020204020204" pitchFamily="34" charset="-122"/>
                <a:ea typeface="微软雅黑" panose="020B0503020204020204" pitchFamily="34" charset="-122"/>
              </a:rPr>
              <a:t>根结点必然无右孩子</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cxnSp>
        <p:nvCxnSpPr>
          <p:cNvPr id="105" name="直接连接符 104"/>
          <p:cNvCxnSpPr/>
          <p:nvPr/>
        </p:nvCxnSpPr>
        <p:spPr>
          <a:xfrm>
            <a:off x="-127322" y="3118402"/>
            <a:ext cx="9271322" cy="6763"/>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5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6"/>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7"/>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8"/>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9"/>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60"/>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1"/>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2"/>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4"/>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01"/>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8" grpId="0" animBg="1"/>
      <p:bldP spid="19" grpId="0" animBg="1"/>
      <p:bldP spid="20" grpId="0" animBg="1"/>
      <p:bldP spid="21" grpId="0" animBg="1"/>
      <p:bldP spid="25" grpId="0" animBg="1"/>
      <p:bldP spid="26" grpId="0" animBg="1"/>
      <p:bldP spid="47" grpId="0" animBg="1"/>
      <p:bldP spid="49" grpId="0" animBg="1"/>
      <p:bldP spid="50" grpId="0" animBg="1"/>
      <p:bldP spid="51" grpId="0" animBg="1"/>
      <p:bldP spid="52" grpId="0" animBg="1"/>
      <p:bldP spid="53" grpId="0" animBg="1"/>
      <p:bldP spid="54" grpId="0" animBg="1"/>
      <p:bldP spid="55" grpId="0" animBg="1"/>
      <p:bldP spid="62" grpId="0" animBg="1"/>
      <p:bldP spid="64" grpId="0" animBg="1"/>
      <p:bldP spid="4" grpId="0" animBg="1"/>
      <p:bldP spid="66" grpId="0"/>
      <p:bldP spid="67" grpId="0" animBg="1"/>
      <p:bldP spid="69" grpId="0" animBg="1"/>
      <p:bldP spid="70" grpId="0" animBg="1"/>
      <p:bldP spid="71" grpId="0" animBg="1"/>
      <p:bldP spid="72" grpId="0" animBg="1"/>
      <p:bldP spid="73" grpId="0" animBg="1"/>
      <p:bldP spid="74" grpId="0" animBg="1"/>
      <p:bldP spid="75" grpId="0" animBg="1"/>
      <p:bldP spid="83" grpId="0" animBg="1"/>
      <p:bldP spid="85" grpId="0" animBg="1"/>
      <p:bldP spid="86" grpId="0" animBg="1"/>
      <p:bldP spid="87" grpId="0" animBg="1"/>
      <p:bldP spid="88" grpId="0" animBg="1"/>
      <p:bldP spid="89" grpId="0" animBg="1"/>
      <p:bldP spid="90" grpId="0" animBg="1"/>
      <p:bldP spid="91" grpId="0" animBg="1"/>
      <p:bldP spid="98" grpId="0" animBg="1"/>
      <p:bldP spid="99" grpId="0"/>
      <p:bldP spid="101" grpId="0"/>
      <p:bldP spid="10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6" y="150770"/>
            <a:ext cx="7128574" cy="584775"/>
          </a:xfrm>
          <a:prstGeom prst="rect">
            <a:avLst/>
          </a:prstGeom>
          <a:noFill/>
        </p:spPr>
        <p:txBody>
          <a:bodyPr wrap="square">
            <a:spAutoFit/>
          </a:bodyPr>
          <a:lstStyle/>
          <a:p>
            <a:r>
              <a:rPr lang="en-US" altLang="zh-CN" sz="3200" dirty="0">
                <a:solidFill>
                  <a:schemeClr val="bg1"/>
                </a:solidFill>
              </a:rPr>
              <a:t>6.4.2 </a:t>
            </a:r>
            <a:r>
              <a:rPr lang="zh-CN" altLang="en-US" sz="3200" dirty="0">
                <a:solidFill>
                  <a:schemeClr val="bg1"/>
                </a:solidFill>
              </a:rPr>
              <a:t>树</a:t>
            </a:r>
            <a:r>
              <a:rPr lang="en-US" altLang="zh-CN" sz="3200" dirty="0">
                <a:solidFill>
                  <a:schemeClr val="bg1"/>
                </a:solidFill>
              </a:rPr>
              <a:t>,</a:t>
            </a:r>
            <a:r>
              <a:rPr lang="zh-CN" altLang="en-US" sz="3200" dirty="0">
                <a:solidFill>
                  <a:schemeClr val="bg1"/>
                </a:solidFill>
              </a:rPr>
              <a:t>森林与二叉树的相互转换</a:t>
            </a:r>
            <a:endParaRPr lang="zh-CN" altLang="en-US" sz="3200" dirty="0">
              <a:solidFill>
                <a:schemeClr val="bg1"/>
              </a:solidFill>
            </a:endParaRPr>
          </a:p>
        </p:txBody>
      </p:sp>
      <p:sp>
        <p:nvSpPr>
          <p:cNvPr id="6" name="矩形 5"/>
          <p:cNvSpPr/>
          <p:nvPr/>
        </p:nvSpPr>
        <p:spPr>
          <a:xfrm>
            <a:off x="1887419" y="1458929"/>
            <a:ext cx="5902344" cy="2500556"/>
          </a:xfrm>
          <a:prstGeom prst="rect">
            <a:avLst/>
          </a:prstGeom>
          <a:ln>
            <a:solidFill>
              <a:schemeClr val="bg1"/>
            </a:solidFill>
          </a:ln>
        </p:spPr>
        <p:txBody>
          <a:bodyPr wrap="square">
            <a:spAutoFit/>
          </a:bodyPr>
          <a:lstStyle/>
          <a:p>
            <a:pPr>
              <a:lnSpc>
                <a:spcPct val="150000"/>
              </a:lnSpc>
            </a:pPr>
            <a:r>
              <a:rPr lang="zh-CN" altLang="en-US" sz="3600" dirty="0"/>
              <a:t>1.树转换为二叉树</a:t>
            </a:r>
            <a:endParaRPr lang="en-US" altLang="zh-CN" sz="3600" dirty="0"/>
          </a:p>
          <a:p>
            <a:pPr>
              <a:lnSpc>
                <a:spcPct val="150000"/>
              </a:lnSpc>
            </a:pPr>
            <a:r>
              <a:rPr lang="zh-CN" altLang="en-US" sz="3600" dirty="0"/>
              <a:t>2.森林转换为二叉树</a:t>
            </a:r>
            <a:endParaRPr lang="en-US" altLang="zh-CN" sz="3600" dirty="0"/>
          </a:p>
          <a:p>
            <a:pPr>
              <a:lnSpc>
                <a:spcPct val="150000"/>
              </a:lnSpc>
            </a:pPr>
            <a:r>
              <a:rPr lang="zh-CN" altLang="en-US" sz="3600" dirty="0">
                <a:solidFill>
                  <a:srgbClr val="FF0000"/>
                </a:solidFill>
              </a:rPr>
              <a:t>3.二叉树还原为树或森林</a:t>
            </a:r>
            <a:endParaRPr lang="zh-CN" altLang="en-US" sz="3600" dirty="0">
              <a:solidFill>
                <a:srgbClr val="FF0000"/>
              </a:solidFill>
            </a:endParaRPr>
          </a:p>
        </p:txBody>
      </p:sp>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6" y="150770"/>
            <a:ext cx="6374304" cy="584775"/>
          </a:xfrm>
          <a:prstGeom prst="rect">
            <a:avLst/>
          </a:prstGeom>
          <a:noFill/>
        </p:spPr>
        <p:txBody>
          <a:bodyPr wrap="square">
            <a:spAutoFit/>
          </a:bodyPr>
          <a:lstStyle/>
          <a:p>
            <a:r>
              <a:rPr lang="en-US" altLang="zh-CN" sz="3200" dirty="0">
                <a:solidFill>
                  <a:schemeClr val="bg1"/>
                </a:solidFill>
              </a:rPr>
              <a:t>6.3.5 </a:t>
            </a:r>
            <a:r>
              <a:rPr lang="zh-CN" altLang="en-US" sz="3200" dirty="0">
                <a:solidFill>
                  <a:schemeClr val="bg1"/>
                </a:solidFill>
              </a:rPr>
              <a:t>由遍历序列确定二叉树</a:t>
            </a:r>
            <a:endParaRPr lang="zh-CN" altLang="en-US" sz="3200" dirty="0">
              <a:solidFill>
                <a:schemeClr val="bg1"/>
              </a:solidFill>
            </a:endParaRPr>
          </a:p>
        </p:txBody>
      </p:sp>
      <p:sp>
        <p:nvSpPr>
          <p:cNvPr id="3" name="矩形 2"/>
          <p:cNvSpPr/>
          <p:nvPr/>
        </p:nvSpPr>
        <p:spPr>
          <a:xfrm>
            <a:off x="440062" y="1037086"/>
            <a:ext cx="8177466" cy="3108543"/>
          </a:xfrm>
          <a:prstGeom prst="rect">
            <a:avLst/>
          </a:prstGeom>
        </p:spPr>
        <p:txBody>
          <a:bodyPr wrap="square">
            <a:spAutoFit/>
          </a:bodyPr>
          <a:lstStyle/>
          <a:p>
            <a:r>
              <a:rPr lang="zh-CN" altLang="en-US" sz="2800" dirty="0"/>
              <a:t>        在二叉树的遍历中，给定一棵二叉树和一种遍历方法，就可以确定该二叉树相应的线性序列。</a:t>
            </a:r>
            <a:endParaRPr lang="en-US" altLang="zh-CN" sz="2800" dirty="0"/>
          </a:p>
          <a:p>
            <a:r>
              <a:rPr lang="zh-CN" altLang="en-US" sz="2800" dirty="0"/>
              <a:t>那么，根据给定的遍历序列能否唯一地确定一棵二叉树呢？</a:t>
            </a:r>
            <a:endParaRPr lang="en-US" altLang="zh-CN" sz="2800" dirty="0"/>
          </a:p>
          <a:p>
            <a:r>
              <a:rPr lang="zh-CN" altLang="en-US" sz="2800" dirty="0"/>
              <a:t>        显然，只由一种序列是无法确定二叉树的，下表展示了两种遍历序列确定二叉树的情况</a:t>
            </a:r>
            <a:endParaRPr lang="en-US" altLang="zh-CN" sz="2800" dirty="0"/>
          </a:p>
          <a:p>
            <a:endParaRPr lang="zh-CN" altLang="en-US" sz="2800" dirty="0"/>
          </a:p>
        </p:txBody>
      </p:sp>
      <p:graphicFrame>
        <p:nvGraphicFramePr>
          <p:cNvPr id="2" name="表格 3"/>
          <p:cNvGraphicFramePr>
            <a:graphicFrameLocks noGrp="1"/>
          </p:cNvGraphicFramePr>
          <p:nvPr/>
        </p:nvGraphicFramePr>
        <p:xfrm>
          <a:off x="1162481" y="4287277"/>
          <a:ext cx="6819038" cy="1828800"/>
        </p:xfrm>
        <a:graphic>
          <a:graphicData uri="http://schemas.openxmlformats.org/drawingml/2006/table">
            <a:tbl>
              <a:tblPr firstRow="1" bandRow="1">
                <a:tableStyleId>{5C22544A-7EE6-4342-B048-85BDC9FD1C3A}</a:tableStyleId>
              </a:tblPr>
              <a:tblGrid>
                <a:gridCol w="3409519"/>
                <a:gridCol w="3409519"/>
              </a:tblGrid>
              <a:tr h="370840">
                <a:tc>
                  <a:txBody>
                    <a:bodyPr/>
                    <a:lstStyle/>
                    <a:p>
                      <a:pPr algn="ctr"/>
                      <a:r>
                        <a:rPr lang="zh-CN" altLang="en-US" sz="2400" dirty="0"/>
                        <a:t>两种遍历序列的组合</a:t>
                      </a:r>
                      <a:endParaRPr lang="zh-CN" altLang="en-US" sz="2400" dirty="0"/>
                    </a:p>
                  </a:txBody>
                  <a:tcPr/>
                </a:tc>
                <a:tc>
                  <a:txBody>
                    <a:bodyPr/>
                    <a:lstStyle/>
                    <a:p>
                      <a:pPr algn="ctr"/>
                      <a:r>
                        <a:rPr lang="zh-CN" altLang="en-US" sz="2400" dirty="0"/>
                        <a:t>是否能唯一确定二叉树</a:t>
                      </a:r>
                      <a:endParaRPr lang="zh-CN" altLang="en-US" sz="2400" dirty="0"/>
                    </a:p>
                  </a:txBody>
                  <a:tcPr/>
                </a:tc>
              </a:tr>
              <a:tr h="370840">
                <a:tc>
                  <a:txBody>
                    <a:bodyPr/>
                    <a:lstStyle/>
                    <a:p>
                      <a:pPr algn="ctr"/>
                      <a:r>
                        <a:rPr lang="zh-CN" altLang="en-US" sz="2400" dirty="0"/>
                        <a:t>先序</a:t>
                      </a:r>
                      <a:r>
                        <a:rPr lang="en-US" altLang="zh-CN" sz="2400" dirty="0"/>
                        <a:t>+</a:t>
                      </a:r>
                      <a:r>
                        <a:rPr lang="zh-CN" altLang="en-US" sz="2400" dirty="0"/>
                        <a:t>中序</a:t>
                      </a:r>
                      <a:endParaRPr lang="zh-CN" altLang="en-US" sz="2400" dirty="0"/>
                    </a:p>
                  </a:txBody>
                  <a:tcPr/>
                </a:tc>
                <a:tc>
                  <a:txBody>
                    <a:bodyPr/>
                    <a:lstStyle/>
                    <a:p>
                      <a:pPr algn="ctr"/>
                      <a:r>
                        <a:rPr lang="zh-CN" altLang="en-US" sz="2400" dirty="0"/>
                        <a:t>是</a:t>
                      </a:r>
                      <a:endParaRPr lang="zh-CN" altLang="en-US" sz="2400" dirty="0"/>
                    </a:p>
                  </a:txBody>
                  <a:tcPr/>
                </a:tc>
              </a:tr>
              <a:tr h="370840">
                <a:tc>
                  <a:txBody>
                    <a:bodyPr/>
                    <a:lstStyle/>
                    <a:p>
                      <a:pPr algn="ctr"/>
                      <a:r>
                        <a:rPr lang="zh-CN" altLang="en-US" sz="2400" dirty="0"/>
                        <a:t>后序</a:t>
                      </a:r>
                      <a:r>
                        <a:rPr lang="en-US" altLang="zh-CN" sz="2400" dirty="0"/>
                        <a:t>+</a:t>
                      </a:r>
                      <a:r>
                        <a:rPr lang="zh-CN" altLang="en-US" sz="2400" dirty="0"/>
                        <a:t>中序</a:t>
                      </a:r>
                      <a:endParaRPr lang="zh-CN" altLang="en-US" sz="2400" dirty="0"/>
                    </a:p>
                  </a:txBody>
                  <a:tcPr/>
                </a:tc>
                <a:tc>
                  <a:txBody>
                    <a:bodyPr/>
                    <a:lstStyle/>
                    <a:p>
                      <a:pPr algn="ctr"/>
                      <a:r>
                        <a:rPr lang="zh-CN" altLang="en-US" sz="2400" dirty="0"/>
                        <a:t>是</a:t>
                      </a:r>
                      <a:endParaRPr lang="zh-CN" altLang="en-US" sz="2400" dirty="0"/>
                    </a:p>
                  </a:txBody>
                  <a:tcPr/>
                </a:tc>
              </a:tr>
              <a:tr h="370840">
                <a:tc>
                  <a:txBody>
                    <a:bodyPr/>
                    <a:lstStyle/>
                    <a:p>
                      <a:pPr algn="ctr"/>
                      <a:r>
                        <a:rPr lang="zh-CN" altLang="en-US" sz="2400" dirty="0"/>
                        <a:t>先序</a:t>
                      </a:r>
                      <a:r>
                        <a:rPr lang="en-US" altLang="zh-CN" sz="2400" dirty="0"/>
                        <a:t>+</a:t>
                      </a:r>
                      <a:r>
                        <a:rPr lang="zh-CN" altLang="en-US" sz="2400" dirty="0"/>
                        <a:t>后序</a:t>
                      </a:r>
                      <a:endParaRPr lang="zh-CN" altLang="en-US" sz="2400" dirty="0"/>
                    </a:p>
                  </a:txBody>
                  <a:tcPr/>
                </a:tc>
                <a:tc>
                  <a:txBody>
                    <a:bodyPr/>
                    <a:lstStyle/>
                    <a:p>
                      <a:pPr algn="ctr"/>
                      <a:r>
                        <a:rPr lang="zh-CN" altLang="en-US" sz="2400" dirty="0"/>
                        <a:t>否</a:t>
                      </a:r>
                      <a:endParaRPr lang="zh-CN" altLang="en-US" sz="24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413321" y="161279"/>
            <a:ext cx="4572000" cy="523220"/>
          </a:xfrm>
          <a:prstGeom prst="rect">
            <a:avLst/>
          </a:prstGeom>
          <a:noFill/>
        </p:spPr>
        <p:txBody>
          <a:bodyPr wrap="square">
            <a:spAutoFit/>
          </a:bodyPr>
          <a:lstStyle/>
          <a:p>
            <a:pPr indent="330200">
              <a:spcAft>
                <a:spcPts val="560"/>
              </a:spcAft>
            </a:pPr>
            <a:r>
              <a:rPr lang="en-US" altLang="zh-CN" sz="2800" b="1" dirty="0">
                <a:latin typeface="微软雅黑" panose="020B0503020204020204" pitchFamily="34" charset="-122"/>
                <a:ea typeface="微软雅黑" panose="020B0503020204020204" pitchFamily="34" charset="-122"/>
              </a:rPr>
              <a:t>3</a:t>
            </a:r>
            <a:r>
              <a:rPr lang="zh-CN" altLang="zh-CN" sz="2800" b="1" dirty="0">
                <a:latin typeface="微软雅黑" panose="020B0503020204020204" pitchFamily="34" charset="-122"/>
                <a:ea typeface="微软雅黑" panose="020B0503020204020204" pitchFamily="34" charset="-122"/>
              </a:rPr>
              <a:t> </a:t>
            </a:r>
            <a:r>
              <a:rPr lang="zh-CN" altLang="zh-CN" sz="2800" dirty="0">
                <a:latin typeface="微软雅黑" panose="020B0503020204020204" pitchFamily="34" charset="-122"/>
                <a:ea typeface="微软雅黑" panose="020B0503020204020204" pitchFamily="34" charset="-122"/>
              </a:rPr>
              <a:t>.</a:t>
            </a:r>
            <a:r>
              <a:rPr lang="zh-TW" altLang="zh-CN" sz="2800" dirty="0">
                <a:latin typeface="微软雅黑" panose="020B0503020204020204" pitchFamily="34" charset="-122"/>
                <a:ea typeface="微软雅黑" panose="020B0503020204020204" pitchFamily="34" charset="-122"/>
              </a:rPr>
              <a:t>二叉树</a:t>
            </a:r>
            <a:r>
              <a:rPr lang="zh-CN" altLang="en-US" sz="2800" dirty="0">
                <a:latin typeface="微软雅黑" panose="020B0503020204020204" pitchFamily="34" charset="-122"/>
                <a:ea typeface="微软雅黑" panose="020B0503020204020204" pitchFamily="34" charset="-122"/>
              </a:rPr>
              <a:t>还原为树或森林</a:t>
            </a:r>
            <a:endParaRPr lang="zh-TW" altLang="zh-CN" sz="2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245536" y="610859"/>
            <a:ext cx="8397434" cy="2186176"/>
          </a:xfrm>
          <a:prstGeom prst="rect">
            <a:avLst/>
          </a:prstGeom>
          <a:noFill/>
        </p:spPr>
        <p:txBody>
          <a:bodyPr wrap="square">
            <a:spAutoFit/>
          </a:bodyPr>
          <a:lstStyle/>
          <a:p>
            <a:pPr indent="0">
              <a:lnSpc>
                <a:spcPct val="150000"/>
              </a:lnSpc>
              <a:spcAft>
                <a:spcPts val="280"/>
              </a:spcAft>
            </a:pPr>
            <a:r>
              <a:rPr lang="en-US" altLang="zh-TW" sz="2400" b="1" dirty="0">
                <a:latin typeface="微软雅黑" panose="020B0503020204020204" pitchFamily="34" charset="-122"/>
                <a:ea typeface="微软雅黑" panose="020B0503020204020204" pitchFamily="34" charset="-122"/>
                <a:sym typeface="Wingdings" panose="05000000000000000000" pitchFamily="2" charset="2"/>
              </a:rPr>
              <a:t></a:t>
            </a:r>
            <a:r>
              <a:rPr lang="zh-TW" altLang="zh-CN" sz="2000" dirty="0">
                <a:latin typeface="微软雅黑" panose="020B0503020204020204" pitchFamily="34" charset="-122"/>
                <a:ea typeface="微软雅黑" panose="020B0503020204020204" pitchFamily="34" charset="-122"/>
              </a:rPr>
              <a:t>若某结点是其双亲的左孩子，则把该结点的右孩子、右孩子的右孩子</a:t>
            </a:r>
            <a:r>
              <a:rPr lang="zh-CN" altLang="zh-CN" sz="2000" dirty="0">
                <a:latin typeface="微软雅黑" panose="020B0503020204020204" pitchFamily="34" charset="-122"/>
                <a:ea typeface="微软雅黑" panose="020B0503020204020204" pitchFamily="34" charset="-122"/>
              </a:rPr>
              <a:t>…都与</a:t>
            </a:r>
            <a:r>
              <a:rPr lang="zh-TW" altLang="zh-CN" sz="2000" dirty="0">
                <a:latin typeface="微软雅黑" panose="020B0503020204020204" pitchFamily="34" charset="-122"/>
                <a:ea typeface="微软雅黑" panose="020B0503020204020204" pitchFamily="34" charset="-122"/>
              </a:rPr>
              <a:t>该结点的双亲结点用线连起来</a:t>
            </a:r>
            <a:r>
              <a:rPr lang="zh-CN" altLang="en-US" sz="2000" dirty="0">
                <a:latin typeface="微软雅黑" panose="020B0503020204020204" pitchFamily="34" charset="-122"/>
                <a:ea typeface="微软雅黑" panose="020B0503020204020204" pitchFamily="34" charset="-122"/>
              </a:rPr>
              <a:t>；</a:t>
            </a:r>
            <a:endParaRPr lang="en-US" altLang="zh-TW" sz="2000" dirty="0">
              <a:latin typeface="微软雅黑" panose="020B0503020204020204" pitchFamily="34" charset="-122"/>
              <a:ea typeface="微软雅黑" panose="020B0503020204020204" pitchFamily="34" charset="-122"/>
            </a:endParaRPr>
          </a:p>
          <a:p>
            <a:pPr indent="0">
              <a:lnSpc>
                <a:spcPct val="150000"/>
              </a:lnSpc>
            </a:pPr>
            <a:r>
              <a:rPr lang="en-US" altLang="zh-TW" sz="2400" b="1" dirty="0">
                <a:latin typeface="微软雅黑" panose="020B0503020204020204" pitchFamily="34" charset="-122"/>
                <a:ea typeface="微软雅黑" panose="020B0503020204020204" pitchFamily="34" charset="-122"/>
                <a:sym typeface="Wingdings" panose="05000000000000000000" pitchFamily="2" charset="2"/>
              </a:rPr>
              <a:t></a:t>
            </a:r>
            <a:r>
              <a:rPr lang="zh-TW" altLang="zh-CN" sz="2000" dirty="0">
                <a:latin typeface="微软雅黑" panose="020B0503020204020204" pitchFamily="34" charset="-122"/>
                <a:ea typeface="微软雅黑" panose="020B0503020204020204" pitchFamily="34" charset="-122"/>
              </a:rPr>
              <a:t>删掉原二叉树中所有双亲结点与右孩子结点的连线。</a:t>
            </a:r>
            <a:endParaRPr lang="en-US" altLang="zh-TW" sz="2000" dirty="0">
              <a:latin typeface="微软雅黑" panose="020B0503020204020204" pitchFamily="34" charset="-122"/>
              <a:ea typeface="微软雅黑" panose="020B0503020204020204" pitchFamily="34" charset="-122"/>
            </a:endParaRPr>
          </a:p>
          <a:p>
            <a:pPr indent="0">
              <a:lnSpc>
                <a:spcPct val="150000"/>
              </a:lnSpc>
            </a:pPr>
            <a:r>
              <a:rPr lang="en-US" altLang="zh-TW" sz="2400" b="1" dirty="0">
                <a:latin typeface="微软雅黑" panose="020B0503020204020204" pitchFamily="34" charset="-122"/>
                <a:ea typeface="微软雅黑" panose="020B0503020204020204" pitchFamily="34" charset="-122"/>
                <a:sym typeface="Wingdings" panose="05000000000000000000" pitchFamily="2" charset="2"/>
              </a:rPr>
              <a:t></a:t>
            </a:r>
            <a:r>
              <a:rPr lang="zh-TW" altLang="zh-CN" sz="2000" dirty="0">
                <a:latin typeface="微软雅黑" panose="020B0503020204020204" pitchFamily="34" charset="-122"/>
                <a:ea typeface="微软雅黑" panose="020B0503020204020204" pitchFamily="34" charset="-122"/>
              </a:rPr>
              <a:t>整理</a:t>
            </a:r>
            <a:r>
              <a:rPr lang="zh-CN" altLang="en-US" sz="2000" dirty="0">
                <a:latin typeface="微软雅黑" panose="020B0503020204020204" pitchFamily="34" charset="-122"/>
                <a:ea typeface="微软雅黑" panose="020B0503020204020204" pitchFamily="34" charset="-122"/>
              </a:rPr>
              <a:t>由</a:t>
            </a:r>
            <a:r>
              <a:rPr lang="en-US" altLang="zh-TW" sz="2400" b="1"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TW" sz="2400" b="1" dirty="0">
                <a:latin typeface="微软雅黑" panose="020B0503020204020204" pitchFamily="34" charset="-122"/>
                <a:ea typeface="微软雅黑" panose="020B0503020204020204" pitchFamily="34" charset="-122"/>
                <a:sym typeface="Wingdings" panose="05000000000000000000" pitchFamily="2" charset="2"/>
              </a:rPr>
              <a:t></a:t>
            </a:r>
            <a:r>
              <a:rPr lang="zh-TW" altLang="zh-CN" sz="2000" dirty="0">
                <a:latin typeface="微软雅黑" panose="020B0503020204020204" pitchFamily="34" charset="-122"/>
                <a:ea typeface="微软雅黑" panose="020B0503020204020204" pitchFamily="34" charset="-122"/>
              </a:rPr>
              <a:t>所得到的树或森林</a:t>
            </a:r>
            <a:r>
              <a:rPr lang="zh-CN" altLang="en-US" sz="2000" dirty="0">
                <a:latin typeface="微软雅黑" panose="020B0503020204020204" pitchFamily="34" charset="-122"/>
                <a:ea typeface="微软雅黑" panose="020B0503020204020204" pitchFamily="34" charset="-122"/>
              </a:rPr>
              <a:t>，使之结构层次分明</a:t>
            </a:r>
            <a:r>
              <a:rPr lang="zh-TW" altLang="zh-CN" sz="2000" dirty="0">
                <a:latin typeface="微软雅黑" panose="020B0503020204020204" pitchFamily="34" charset="-122"/>
                <a:ea typeface="微软雅黑" panose="020B0503020204020204" pitchFamily="34" charset="-122"/>
              </a:rPr>
              <a:t>。</a:t>
            </a:r>
            <a:endParaRPr lang="zh-CN" altLang="en-US" sz="2000" dirty="0"/>
          </a:p>
        </p:txBody>
      </p:sp>
      <p:sp>
        <p:nvSpPr>
          <p:cNvPr id="7" name="椭圆 6"/>
          <p:cNvSpPr/>
          <p:nvPr/>
        </p:nvSpPr>
        <p:spPr>
          <a:xfrm>
            <a:off x="7595994" y="306377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8" name="直接连接符 7"/>
          <p:cNvCxnSpPr>
            <a:stCxn id="7" idx="3"/>
            <a:endCxn id="9" idx="7"/>
          </p:cNvCxnSpPr>
          <p:nvPr/>
        </p:nvCxnSpPr>
        <p:spPr>
          <a:xfrm flipH="1">
            <a:off x="7369108" y="3337533"/>
            <a:ext cx="270419"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7115381" y="372817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10" name="椭圆 9"/>
          <p:cNvSpPr/>
          <p:nvPr/>
        </p:nvSpPr>
        <p:spPr>
          <a:xfrm>
            <a:off x="7606402" y="3722171"/>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1" name="椭圆 10"/>
          <p:cNvSpPr/>
          <p:nvPr/>
        </p:nvSpPr>
        <p:spPr>
          <a:xfrm>
            <a:off x="8048852" y="372817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cxnSp>
        <p:nvCxnSpPr>
          <p:cNvPr id="12" name="直接连接符 11"/>
          <p:cNvCxnSpPr>
            <a:stCxn id="7" idx="4"/>
            <a:endCxn id="10" idx="0"/>
          </p:cNvCxnSpPr>
          <p:nvPr/>
        </p:nvCxnSpPr>
        <p:spPr>
          <a:xfrm>
            <a:off x="7744624" y="3384503"/>
            <a:ext cx="10408" cy="3376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7" idx="5"/>
            <a:endCxn id="11" idx="1"/>
          </p:cNvCxnSpPr>
          <p:nvPr/>
        </p:nvCxnSpPr>
        <p:spPr>
          <a:xfrm>
            <a:off x="7849721" y="3337533"/>
            <a:ext cx="242664"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8453545" y="305429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15" name="椭圆 14"/>
          <p:cNvSpPr/>
          <p:nvPr/>
        </p:nvSpPr>
        <p:spPr>
          <a:xfrm>
            <a:off x="8453545" y="373644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16" name="椭圆 15"/>
          <p:cNvSpPr/>
          <p:nvPr/>
        </p:nvSpPr>
        <p:spPr>
          <a:xfrm>
            <a:off x="8057214" y="4196408"/>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17" name="椭圆 16"/>
          <p:cNvSpPr/>
          <p:nvPr/>
        </p:nvSpPr>
        <p:spPr>
          <a:xfrm>
            <a:off x="7708776" y="485802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18" name="直接连接符 17"/>
          <p:cNvCxnSpPr>
            <a:stCxn id="14" idx="4"/>
            <a:endCxn id="15" idx="0"/>
          </p:cNvCxnSpPr>
          <p:nvPr/>
        </p:nvCxnSpPr>
        <p:spPr>
          <a:xfrm>
            <a:off x="8602175" y="3375021"/>
            <a:ext cx="0" cy="361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16" idx="5"/>
            <a:endCxn id="21" idx="0"/>
          </p:cNvCxnSpPr>
          <p:nvPr/>
        </p:nvCxnSpPr>
        <p:spPr>
          <a:xfrm>
            <a:off x="8310941" y="4470169"/>
            <a:ext cx="258635" cy="3989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6" idx="3"/>
            <a:endCxn id="17" idx="0"/>
          </p:cNvCxnSpPr>
          <p:nvPr/>
        </p:nvCxnSpPr>
        <p:spPr>
          <a:xfrm flipH="1">
            <a:off x="7857406" y="4470169"/>
            <a:ext cx="243341" cy="38785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8420946" y="486908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a:t>
            </a:r>
            <a:endParaRPr lang="zh-CN" altLang="en-US" sz="2400" dirty="0"/>
          </a:p>
        </p:txBody>
      </p:sp>
      <p:sp>
        <p:nvSpPr>
          <p:cNvPr id="22" name="椭圆 21"/>
          <p:cNvSpPr/>
          <p:nvPr/>
        </p:nvSpPr>
        <p:spPr>
          <a:xfrm>
            <a:off x="8420946" y="5625423"/>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J </a:t>
            </a:r>
            <a:endParaRPr lang="zh-CN" altLang="en-US" sz="2400" dirty="0"/>
          </a:p>
        </p:txBody>
      </p:sp>
      <p:cxnSp>
        <p:nvCxnSpPr>
          <p:cNvPr id="23" name="直接连接符 22"/>
          <p:cNvCxnSpPr>
            <a:stCxn id="21" idx="4"/>
            <a:endCxn id="22" idx="0"/>
          </p:cNvCxnSpPr>
          <p:nvPr/>
        </p:nvCxnSpPr>
        <p:spPr>
          <a:xfrm>
            <a:off x="8569576" y="5189813"/>
            <a:ext cx="0" cy="43561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4" name="椭圆 23"/>
          <p:cNvSpPr/>
          <p:nvPr/>
        </p:nvSpPr>
        <p:spPr>
          <a:xfrm>
            <a:off x="1028182" y="295369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25" name="直接连接符 24"/>
          <p:cNvCxnSpPr>
            <a:stCxn id="24" idx="3"/>
            <a:endCxn id="26" idx="7"/>
          </p:cNvCxnSpPr>
          <p:nvPr/>
        </p:nvCxnSpPr>
        <p:spPr>
          <a:xfrm flipH="1">
            <a:off x="425951" y="3227453"/>
            <a:ext cx="645764" cy="3181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172224" y="3498613"/>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27" name="椭圆 26"/>
          <p:cNvSpPr/>
          <p:nvPr/>
        </p:nvSpPr>
        <p:spPr>
          <a:xfrm>
            <a:off x="1670171" y="357166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28" name="椭圆 27"/>
          <p:cNvSpPr/>
          <p:nvPr/>
        </p:nvSpPr>
        <p:spPr>
          <a:xfrm>
            <a:off x="2116061" y="550668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 </a:t>
            </a:r>
            <a:endParaRPr lang="zh-CN" altLang="en-US" sz="2400" dirty="0"/>
          </a:p>
        </p:txBody>
      </p:sp>
      <p:sp>
        <p:nvSpPr>
          <p:cNvPr id="29" name="椭圆 28"/>
          <p:cNvSpPr/>
          <p:nvPr/>
        </p:nvSpPr>
        <p:spPr>
          <a:xfrm>
            <a:off x="507509" y="4228133"/>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30" name="椭圆 29"/>
          <p:cNvSpPr/>
          <p:nvPr/>
        </p:nvSpPr>
        <p:spPr>
          <a:xfrm>
            <a:off x="1379791" y="4262661"/>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31" name="椭圆 30"/>
          <p:cNvSpPr/>
          <p:nvPr/>
        </p:nvSpPr>
        <p:spPr>
          <a:xfrm>
            <a:off x="1967431" y="427386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32" name="椭圆 31"/>
          <p:cNvSpPr/>
          <p:nvPr/>
        </p:nvSpPr>
        <p:spPr>
          <a:xfrm>
            <a:off x="1677051" y="4964858"/>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33" name="直接连接符 32"/>
          <p:cNvCxnSpPr>
            <a:stCxn id="26" idx="5"/>
            <a:endCxn id="29" idx="0"/>
          </p:cNvCxnSpPr>
          <p:nvPr/>
        </p:nvCxnSpPr>
        <p:spPr>
          <a:xfrm>
            <a:off x="425951" y="3772374"/>
            <a:ext cx="230188" cy="45575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24" idx="4"/>
            <a:endCxn id="27" idx="0"/>
          </p:cNvCxnSpPr>
          <p:nvPr/>
        </p:nvCxnSpPr>
        <p:spPr>
          <a:xfrm>
            <a:off x="1176812" y="3274423"/>
            <a:ext cx="641989" cy="2972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2" idx="5"/>
            <a:endCxn id="28" idx="1"/>
          </p:cNvCxnSpPr>
          <p:nvPr/>
        </p:nvCxnSpPr>
        <p:spPr>
          <a:xfrm>
            <a:off x="1930778" y="5238619"/>
            <a:ext cx="228816" cy="3150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27" idx="3"/>
            <a:endCxn id="30" idx="0"/>
          </p:cNvCxnSpPr>
          <p:nvPr/>
        </p:nvCxnSpPr>
        <p:spPr>
          <a:xfrm flipH="1">
            <a:off x="1528421" y="3845430"/>
            <a:ext cx="185283" cy="417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7" idx="5"/>
            <a:endCxn id="31" idx="0"/>
          </p:cNvCxnSpPr>
          <p:nvPr/>
        </p:nvCxnSpPr>
        <p:spPr>
          <a:xfrm>
            <a:off x="1923898" y="3845430"/>
            <a:ext cx="192163"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1" idx="3"/>
            <a:endCxn id="32" idx="0"/>
          </p:cNvCxnSpPr>
          <p:nvPr/>
        </p:nvCxnSpPr>
        <p:spPr>
          <a:xfrm flipH="1">
            <a:off x="1825681" y="4547627"/>
            <a:ext cx="185283" cy="417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8" idx="4"/>
            <a:endCxn id="45" idx="7"/>
          </p:cNvCxnSpPr>
          <p:nvPr/>
        </p:nvCxnSpPr>
        <p:spPr>
          <a:xfrm flipH="1">
            <a:off x="2014519" y="5827420"/>
            <a:ext cx="250172" cy="25825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0" name="椭圆 39"/>
          <p:cNvSpPr/>
          <p:nvPr/>
        </p:nvSpPr>
        <p:spPr>
          <a:xfrm>
            <a:off x="804769" y="4935478"/>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 </a:t>
            </a:r>
            <a:endParaRPr lang="zh-CN" altLang="en-US" sz="2400" dirty="0"/>
          </a:p>
        </p:txBody>
      </p:sp>
      <p:cxnSp>
        <p:nvCxnSpPr>
          <p:cNvPr id="41" name="直接连接符 40"/>
          <p:cNvCxnSpPr>
            <a:stCxn id="29" idx="5"/>
            <a:endCxn id="40" idx="0"/>
          </p:cNvCxnSpPr>
          <p:nvPr/>
        </p:nvCxnSpPr>
        <p:spPr>
          <a:xfrm>
            <a:off x="761236" y="4501894"/>
            <a:ext cx="192163" cy="43358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箭头: 右 41"/>
          <p:cNvSpPr/>
          <p:nvPr/>
        </p:nvSpPr>
        <p:spPr>
          <a:xfrm>
            <a:off x="2824655" y="4260511"/>
            <a:ext cx="529409" cy="387851"/>
          </a:xfrm>
          <a:prstGeom prst="rightArrow">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4069942" y="6457800"/>
            <a:ext cx="2374400" cy="369332"/>
          </a:xfrm>
          <a:prstGeom prst="rect">
            <a:avLst/>
          </a:prstGeom>
          <a:noFill/>
        </p:spPr>
        <p:txBody>
          <a:bodyPr wrap="square">
            <a:spAutoFit/>
          </a:bodyPr>
          <a:lstStyle/>
          <a:p>
            <a:r>
              <a:rPr lang="zh-CN" altLang="en-US" sz="1800" dirty="0">
                <a:latin typeface="微软雅黑" panose="020B0503020204020204" pitchFamily="34" charset="-122"/>
                <a:ea typeface="微软雅黑" panose="020B0503020204020204" pitchFamily="34" charset="-122"/>
              </a:rPr>
              <a:t>二叉树转换成森林</a:t>
            </a:r>
            <a:endParaRPr lang="zh-CN" altLang="en-US" dirty="0"/>
          </a:p>
        </p:txBody>
      </p:sp>
      <p:sp>
        <p:nvSpPr>
          <p:cNvPr id="45" name="椭圆 44"/>
          <p:cNvSpPr/>
          <p:nvPr/>
        </p:nvSpPr>
        <p:spPr>
          <a:xfrm>
            <a:off x="1760792" y="603870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J </a:t>
            </a:r>
            <a:endParaRPr lang="zh-CN" altLang="en-US" sz="2400" dirty="0"/>
          </a:p>
        </p:txBody>
      </p:sp>
      <p:cxnSp>
        <p:nvCxnSpPr>
          <p:cNvPr id="46" name="直接连接符 45"/>
          <p:cNvCxnSpPr>
            <a:endCxn id="29" idx="7"/>
          </p:cNvCxnSpPr>
          <p:nvPr/>
        </p:nvCxnSpPr>
        <p:spPr>
          <a:xfrm flipH="1">
            <a:off x="761236" y="3261011"/>
            <a:ext cx="377446" cy="101409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24" idx="4"/>
            <a:endCxn id="40" idx="7"/>
          </p:cNvCxnSpPr>
          <p:nvPr/>
        </p:nvCxnSpPr>
        <p:spPr>
          <a:xfrm flipH="1">
            <a:off x="1058496" y="3274423"/>
            <a:ext cx="118316" cy="1708025"/>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31" idx="5"/>
            <a:endCxn id="28" idx="0"/>
          </p:cNvCxnSpPr>
          <p:nvPr/>
        </p:nvCxnSpPr>
        <p:spPr>
          <a:xfrm>
            <a:off x="2221158" y="4547627"/>
            <a:ext cx="43533" cy="95906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8" name="椭圆 57"/>
          <p:cNvSpPr/>
          <p:nvPr/>
        </p:nvSpPr>
        <p:spPr>
          <a:xfrm>
            <a:off x="4254422" y="2973898"/>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59" name="直接连接符 58"/>
          <p:cNvCxnSpPr>
            <a:stCxn id="58" idx="3"/>
            <a:endCxn id="60" idx="7"/>
          </p:cNvCxnSpPr>
          <p:nvPr/>
        </p:nvCxnSpPr>
        <p:spPr>
          <a:xfrm flipH="1">
            <a:off x="3652191" y="3247659"/>
            <a:ext cx="645764" cy="3181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3398464" y="351881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61" name="椭圆 60"/>
          <p:cNvSpPr/>
          <p:nvPr/>
        </p:nvSpPr>
        <p:spPr>
          <a:xfrm>
            <a:off x="4896411" y="359187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62" name="椭圆 61"/>
          <p:cNvSpPr/>
          <p:nvPr/>
        </p:nvSpPr>
        <p:spPr>
          <a:xfrm>
            <a:off x="5342301" y="552689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 </a:t>
            </a:r>
            <a:endParaRPr lang="zh-CN" altLang="en-US" sz="2400" dirty="0"/>
          </a:p>
        </p:txBody>
      </p:sp>
      <p:sp>
        <p:nvSpPr>
          <p:cNvPr id="63" name="椭圆 62"/>
          <p:cNvSpPr/>
          <p:nvPr/>
        </p:nvSpPr>
        <p:spPr>
          <a:xfrm>
            <a:off x="3733749" y="424833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64" name="椭圆 63"/>
          <p:cNvSpPr/>
          <p:nvPr/>
        </p:nvSpPr>
        <p:spPr>
          <a:xfrm>
            <a:off x="4606031" y="428286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65" name="椭圆 64"/>
          <p:cNvSpPr/>
          <p:nvPr/>
        </p:nvSpPr>
        <p:spPr>
          <a:xfrm>
            <a:off x="5193671" y="429407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66" name="椭圆 65"/>
          <p:cNvSpPr/>
          <p:nvPr/>
        </p:nvSpPr>
        <p:spPr>
          <a:xfrm>
            <a:off x="4903291" y="498506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67" name="直接连接符 66"/>
          <p:cNvCxnSpPr>
            <a:stCxn id="60" idx="5"/>
            <a:endCxn id="63" idx="0"/>
          </p:cNvCxnSpPr>
          <p:nvPr/>
        </p:nvCxnSpPr>
        <p:spPr>
          <a:xfrm>
            <a:off x="3652191" y="3792580"/>
            <a:ext cx="230188" cy="45575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8" name="直接连接符 67"/>
          <p:cNvCxnSpPr>
            <a:stCxn id="58" idx="4"/>
            <a:endCxn id="61" idx="0"/>
          </p:cNvCxnSpPr>
          <p:nvPr/>
        </p:nvCxnSpPr>
        <p:spPr>
          <a:xfrm>
            <a:off x="4403052" y="3294629"/>
            <a:ext cx="641989" cy="2972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66" idx="5"/>
            <a:endCxn id="62" idx="1"/>
          </p:cNvCxnSpPr>
          <p:nvPr/>
        </p:nvCxnSpPr>
        <p:spPr>
          <a:xfrm>
            <a:off x="5157018" y="5258825"/>
            <a:ext cx="228816" cy="3150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1" idx="3"/>
            <a:endCxn id="64" idx="0"/>
          </p:cNvCxnSpPr>
          <p:nvPr/>
        </p:nvCxnSpPr>
        <p:spPr>
          <a:xfrm flipH="1">
            <a:off x="4754661" y="3865636"/>
            <a:ext cx="185283" cy="417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1" idx="5"/>
            <a:endCxn id="65" idx="0"/>
          </p:cNvCxnSpPr>
          <p:nvPr/>
        </p:nvCxnSpPr>
        <p:spPr>
          <a:xfrm>
            <a:off x="5150138" y="3865636"/>
            <a:ext cx="192163"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2" name="直接连接符 71"/>
          <p:cNvCxnSpPr>
            <a:stCxn id="65" idx="3"/>
            <a:endCxn id="66" idx="0"/>
          </p:cNvCxnSpPr>
          <p:nvPr/>
        </p:nvCxnSpPr>
        <p:spPr>
          <a:xfrm flipH="1">
            <a:off x="5051921" y="4567833"/>
            <a:ext cx="185283" cy="417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3" name="直接连接符 72"/>
          <p:cNvCxnSpPr>
            <a:stCxn id="62" idx="4"/>
            <a:endCxn id="76" idx="7"/>
          </p:cNvCxnSpPr>
          <p:nvPr/>
        </p:nvCxnSpPr>
        <p:spPr>
          <a:xfrm flipH="1">
            <a:off x="5240759" y="5847626"/>
            <a:ext cx="250172" cy="25825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4" name="椭圆 73"/>
          <p:cNvSpPr/>
          <p:nvPr/>
        </p:nvSpPr>
        <p:spPr>
          <a:xfrm>
            <a:off x="4031009" y="495568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 </a:t>
            </a:r>
            <a:endParaRPr lang="zh-CN" altLang="en-US" sz="2400" dirty="0"/>
          </a:p>
        </p:txBody>
      </p:sp>
      <p:cxnSp>
        <p:nvCxnSpPr>
          <p:cNvPr id="75" name="直接连接符 74"/>
          <p:cNvCxnSpPr>
            <a:stCxn id="63" idx="5"/>
            <a:endCxn id="74" idx="0"/>
          </p:cNvCxnSpPr>
          <p:nvPr/>
        </p:nvCxnSpPr>
        <p:spPr>
          <a:xfrm>
            <a:off x="3987476" y="4522100"/>
            <a:ext cx="192163" cy="43358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6" name="椭圆 75"/>
          <p:cNvSpPr/>
          <p:nvPr/>
        </p:nvSpPr>
        <p:spPr>
          <a:xfrm>
            <a:off x="4987032" y="605891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J </a:t>
            </a:r>
            <a:endParaRPr lang="zh-CN" altLang="en-US" sz="2400" dirty="0"/>
          </a:p>
        </p:txBody>
      </p:sp>
      <p:cxnSp>
        <p:nvCxnSpPr>
          <p:cNvPr id="77" name="直接连接符 76"/>
          <p:cNvCxnSpPr>
            <a:endCxn id="63" idx="7"/>
          </p:cNvCxnSpPr>
          <p:nvPr/>
        </p:nvCxnSpPr>
        <p:spPr>
          <a:xfrm flipH="1">
            <a:off x="3987476" y="3281217"/>
            <a:ext cx="377446" cy="101409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8" name="直接连接符 77"/>
          <p:cNvCxnSpPr>
            <a:stCxn id="58" idx="4"/>
            <a:endCxn id="74" idx="7"/>
          </p:cNvCxnSpPr>
          <p:nvPr/>
        </p:nvCxnSpPr>
        <p:spPr>
          <a:xfrm flipH="1">
            <a:off x="4284736" y="3294629"/>
            <a:ext cx="118316" cy="1708025"/>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9" name="直接连接符 78"/>
          <p:cNvCxnSpPr>
            <a:stCxn id="65" idx="5"/>
            <a:endCxn id="62" idx="0"/>
          </p:cNvCxnSpPr>
          <p:nvPr/>
        </p:nvCxnSpPr>
        <p:spPr>
          <a:xfrm>
            <a:off x="5447398" y="4567833"/>
            <a:ext cx="43533" cy="95906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flipH="1">
            <a:off x="5193671" y="4002421"/>
            <a:ext cx="237565" cy="232196"/>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flipH="1">
            <a:off x="3649703" y="3868579"/>
            <a:ext cx="237565" cy="232196"/>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flipH="1">
            <a:off x="3931090" y="4613337"/>
            <a:ext cx="237565" cy="232196"/>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a:off x="4477043" y="3387806"/>
            <a:ext cx="359261" cy="3305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flipV="1">
            <a:off x="3589034" y="3963836"/>
            <a:ext cx="367944" cy="69613"/>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H="1" flipV="1">
            <a:off x="3864244" y="4669625"/>
            <a:ext cx="367944" cy="69613"/>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H="1" flipV="1">
            <a:off x="5121896" y="4111063"/>
            <a:ext cx="367944" cy="69613"/>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4553303" y="3274423"/>
            <a:ext cx="268749" cy="24511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89" name="箭头: 右 88"/>
          <p:cNvSpPr/>
          <p:nvPr/>
        </p:nvSpPr>
        <p:spPr>
          <a:xfrm>
            <a:off x="6354159" y="4270688"/>
            <a:ext cx="529409" cy="387851"/>
          </a:xfrm>
          <a:prstGeom prst="rightArrow">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cxnSp>
        <p:nvCxnSpPr>
          <p:cNvPr id="3" name="直接连接符 2"/>
          <p:cNvCxnSpPr/>
          <p:nvPr/>
        </p:nvCxnSpPr>
        <p:spPr>
          <a:xfrm flipH="1">
            <a:off x="5179333" y="5293653"/>
            <a:ext cx="237565" cy="232196"/>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flipH="1" flipV="1">
            <a:off x="5107558" y="5402295"/>
            <a:ext cx="367944" cy="69613"/>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文本框 4"/>
              <p:cNvSpPr txBox="1"/>
              <p:nvPr/>
            </p:nvSpPr>
            <p:spPr>
              <a:xfrm>
                <a:off x="264348" y="2720226"/>
                <a:ext cx="8615304" cy="3477362"/>
              </a:xfrm>
              <a:prstGeom prst="rect">
                <a:avLst/>
              </a:prstGeom>
              <a:noFill/>
            </p:spPr>
            <p:txBody>
              <a:bodyPr wrap="square">
                <a:spAutoFit/>
              </a:bodyPr>
              <a:lstStyle/>
              <a:p>
                <a:pPr>
                  <a:lnSpc>
                    <a:spcPct val="150000"/>
                  </a:lnSpc>
                  <a:spcAft>
                    <a:spcPts val="280"/>
                  </a:spcAft>
                </a:pP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用递归的方法描述</a:t>
                </a:r>
                <a:r>
                  <a:rPr lang="zh-CN" altLang="en-US" sz="2400" dirty="0">
                    <a:latin typeface="微软雅黑" panose="020B0503020204020204" pitchFamily="34" charset="-122"/>
                    <a:ea typeface="微软雅黑" panose="020B0503020204020204" pitchFamily="34" charset="-122"/>
                  </a:rPr>
                  <a:t>二叉树转换成森林的</a:t>
                </a: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过程：</a:t>
                </a:r>
                <a:endParaRPr lang="en-US" altLang="zh-CN" sz="2400" dirty="0">
                  <a:latin typeface="微软雅黑" panose="020B0503020204020204" pitchFamily="34" charset="-122"/>
                  <a:ea typeface="微软雅黑" panose="020B0503020204020204" pitchFamily="34" charset="-122"/>
                  <a:sym typeface="Wingdings" panose="05000000000000000000" pitchFamily="2" charset="2"/>
                </a:endParaRPr>
              </a:p>
              <a:p>
                <a:pPr>
                  <a:lnSpc>
                    <a:spcPct val="150000"/>
                  </a:lnSpc>
                  <a:spcAft>
                    <a:spcPts val="280"/>
                  </a:spcAft>
                </a:pP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若</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B</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是一棵二叉树，</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T</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是</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B</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的根结点，</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L</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是</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B</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的左子树，</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R</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是</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B</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的右子树，且</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B</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对应的森林</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F(B) </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中含有</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n</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棵树为 </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a:latin typeface="Cambria Math" panose="02040503050406030204" pitchFamily="18" charset="0"/>
                          </a:rPr>
                          <m:t>𝑇</m:t>
                        </m:r>
                      </m:e>
                      <m:sub>
                        <m:r>
                          <a:rPr lang="en-US" altLang="zh-CN" sz="2000" b="0" i="1" dirty="0" smtClean="0">
                            <a:latin typeface="Cambria Math" panose="02040503050406030204" pitchFamily="18" charset="0"/>
                          </a:rPr>
                          <m:t>1</m:t>
                        </m:r>
                      </m:sub>
                    </m:sSub>
                    <m:r>
                      <a:rPr lang="en-US" altLang="zh-CN" sz="2000" b="0" i="1" dirty="0" smtClean="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𝑇</m:t>
                        </m:r>
                      </m:e>
                      <m:sub>
                        <m:r>
                          <a:rPr lang="en-US" altLang="zh-CN" sz="2000" b="0" i="1" dirty="0" smtClean="0">
                            <a:latin typeface="Cambria Math" panose="02040503050406030204" pitchFamily="18" charset="0"/>
                          </a:rPr>
                          <m:t>2</m:t>
                        </m:r>
                      </m:sub>
                    </m:sSub>
                    <m:r>
                      <a:rPr lang="en-US" altLang="zh-CN" sz="2000" b="0" i="1" dirty="0" smtClean="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𝑇</m:t>
                        </m:r>
                      </m:e>
                      <m:sub>
                        <m:r>
                          <a:rPr lang="en-US" altLang="zh-CN" sz="2000" b="0" i="1" dirty="0" smtClean="0">
                            <a:latin typeface="Cambria Math" panose="02040503050406030204" pitchFamily="18" charset="0"/>
                          </a:rPr>
                          <m:t>𝑛</m:t>
                        </m:r>
                      </m:sub>
                    </m:sSub>
                  </m:oMath>
                </a14:m>
                <a:r>
                  <a:rPr lang="en-US" altLang="zh-TW" sz="20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 则有</a:t>
                </a:r>
                <a:endParaRPr lang="en-US" altLang="zh-TW" sz="2000" dirty="0">
                  <a:latin typeface="微软雅黑" panose="020B0503020204020204" pitchFamily="34" charset="-122"/>
                  <a:ea typeface="微软雅黑" panose="020B0503020204020204" pitchFamily="34" charset="-122"/>
                  <a:sym typeface="Wingdings" panose="05000000000000000000" pitchFamily="2" charset="2"/>
                </a:endParaRPr>
              </a:p>
              <a:p>
                <a:pPr indent="0">
                  <a:lnSpc>
                    <a:spcPct val="150000"/>
                  </a:lnSpc>
                  <a:spcAft>
                    <a:spcPts val="280"/>
                  </a:spcAft>
                </a:pPr>
                <a:r>
                  <a:rPr lang="en-US" altLang="zh-TW" sz="20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B</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为空， 则</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F(B)</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为空的森林（</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n=0</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a:t>
                </a:r>
                <a:endParaRPr lang="en-US" altLang="zh-TW" sz="2000" dirty="0">
                  <a:latin typeface="微软雅黑" panose="020B0503020204020204" pitchFamily="34" charset="-122"/>
                  <a:ea typeface="微软雅黑" panose="020B0503020204020204" pitchFamily="34" charset="-122"/>
                </a:endParaRPr>
              </a:p>
              <a:p>
                <a:pPr indent="0">
                  <a:lnSpc>
                    <a:spcPct val="150000"/>
                  </a:lnSpc>
                </a:pPr>
                <a:r>
                  <a:rPr lang="en-US" altLang="zh-TW" sz="2000" b="1" dirty="0">
                    <a:latin typeface="微软雅黑" panose="020B0503020204020204" pitchFamily="34" charset="-122"/>
                    <a:ea typeface="微软雅黑" panose="020B0503020204020204" pitchFamily="34" charset="-122"/>
                    <a:sym typeface="Wingdings" panose="05000000000000000000" pitchFamily="2" charset="2"/>
                  </a:rPr>
                  <a:t></a:t>
                </a:r>
                <a:r>
                  <a:rPr lang="en-US" altLang="zh-TW" sz="2000" dirty="0">
                    <a:latin typeface="微软雅黑" panose="020B0503020204020204" pitchFamily="34" charset="-122"/>
                    <a:ea typeface="微软雅黑" panose="020B0503020204020204" pitchFamily="34" charset="-122"/>
                    <a:sym typeface="Wingdings" panose="05000000000000000000" pitchFamily="2" charset="2"/>
                  </a:rPr>
                  <a:t>B</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为非空，则</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F(B)</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中第一棵树</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i="1" dirty="0">
                            <a:latin typeface="Cambria Math" panose="02040503050406030204" pitchFamily="18" charset="0"/>
                          </a:rPr>
                          <m:t>𝑇</m:t>
                        </m:r>
                      </m:e>
                      <m:sub>
                        <m:r>
                          <a:rPr lang="en-US" altLang="zh-CN" sz="2000" b="0" i="1" dirty="0" smtClean="0">
                            <a:latin typeface="Cambria Math" panose="02040503050406030204" pitchFamily="18" charset="0"/>
                          </a:rPr>
                          <m:t>1</m:t>
                        </m:r>
                      </m:sub>
                    </m:sSub>
                  </m:oMath>
                </a14:m>
                <a:r>
                  <a:rPr lang="zh-CN" altLang="en-US" sz="2000" dirty="0">
                    <a:latin typeface="微软雅黑" panose="020B0503020204020204" pitchFamily="34" charset="-122"/>
                    <a:ea typeface="微软雅黑" panose="020B0503020204020204" pitchFamily="34" charset="-122"/>
                  </a:rPr>
                  <a:t>的根为二叉树</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的根</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𝑇</m:t>
                        </m:r>
                      </m:e>
                      <m:sub>
                        <m:r>
                          <a:rPr lang="en-US" altLang="zh-CN" sz="2000" i="1" dirty="0">
                            <a:latin typeface="Cambria Math" panose="02040503050406030204" pitchFamily="18" charset="0"/>
                          </a:rPr>
                          <m:t>1</m:t>
                        </m:r>
                      </m:sub>
                    </m:sSub>
                  </m:oMath>
                </a14:m>
                <a:r>
                  <a:rPr lang="zh-CN" altLang="en-US" sz="2000" dirty="0">
                    <a:latin typeface="微软雅黑" panose="020B0503020204020204" pitchFamily="34" charset="-122"/>
                    <a:ea typeface="微软雅黑" panose="020B0503020204020204" pitchFamily="34" charset="-122"/>
                  </a:rPr>
                  <a:t>中根结点的子树森林由</a:t>
                </a:r>
                <a:r>
                  <a:rPr lang="en-US" altLang="zh-CN" sz="2000" dirty="0">
                    <a:latin typeface="微软雅黑" panose="020B0503020204020204" pitchFamily="34" charset="-122"/>
                    <a:ea typeface="微软雅黑" panose="020B0503020204020204" pitchFamily="34" charset="-122"/>
                  </a:rPr>
                  <a:t>B</a:t>
                </a:r>
                <a:r>
                  <a:rPr lang="zh-CN" altLang="en-US" sz="2000" dirty="0">
                    <a:latin typeface="微软雅黑" panose="020B0503020204020204" pitchFamily="34" charset="-122"/>
                    <a:ea typeface="微软雅黑" panose="020B0503020204020204" pitchFamily="34" charset="-122"/>
                  </a:rPr>
                  <a:t>的左子树</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转换而成，即 </a:t>
                </a:r>
                <a14:m>
                  <m:oMath xmlns:m="http://schemas.openxmlformats.org/officeDocument/2006/math">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𝐹</m:t>
                        </m:r>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𝐿</m:t>
                            </m:r>
                          </m:e>
                        </m:d>
                        <m:r>
                          <a:rPr lang="en-US" altLang="zh-CN" sz="2000" b="0" i="1" dirty="0" smtClean="0">
                            <a:latin typeface="Cambria Math" panose="02040503050406030204" pitchFamily="18" charset="0"/>
                          </a:rPr>
                          <m:t>={</m:t>
                        </m:r>
                        <m:r>
                          <a:rPr lang="en-US" altLang="zh-CN" sz="2000" i="1" dirty="0">
                            <a:latin typeface="Cambria Math" panose="02040503050406030204" pitchFamily="18" charset="0"/>
                          </a:rPr>
                          <m:t>𝑇</m:t>
                        </m:r>
                      </m:e>
                      <m:sub>
                        <m:r>
                          <a:rPr lang="en-US" altLang="zh-CN" sz="2000" b="0" i="1" dirty="0" smtClean="0">
                            <a:latin typeface="Cambria Math" panose="02040503050406030204" pitchFamily="18" charset="0"/>
                          </a:rPr>
                          <m:t>1</m:t>
                        </m:r>
                        <m:r>
                          <a:rPr lang="en-US" altLang="zh-CN" sz="2000" i="1" dirty="0">
                            <a:latin typeface="Cambria Math" panose="02040503050406030204" pitchFamily="18" charset="0"/>
                          </a:rPr>
                          <m:t>1</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𝑇</m:t>
                        </m:r>
                      </m:e>
                      <m:sub>
                        <m:r>
                          <a:rPr lang="en-US" altLang="zh-CN" sz="2000" b="0" i="1" dirty="0" smtClean="0">
                            <a:latin typeface="Cambria Math" panose="02040503050406030204" pitchFamily="18" charset="0"/>
                          </a:rPr>
                          <m:t>1</m:t>
                        </m:r>
                        <m:r>
                          <a:rPr lang="en-US" altLang="zh-CN" sz="2000" i="1" dirty="0">
                            <a:latin typeface="Cambria Math" panose="02040503050406030204" pitchFamily="18" charset="0"/>
                          </a:rPr>
                          <m:t>2</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𝑇</m:t>
                        </m:r>
                      </m:e>
                      <m:sub>
                        <m:r>
                          <a:rPr lang="en-US" altLang="zh-CN" sz="2000" b="0" i="1" dirty="0" smtClean="0">
                            <a:latin typeface="Cambria Math" panose="02040503050406030204" pitchFamily="18" charset="0"/>
                          </a:rPr>
                          <m:t>1</m:t>
                        </m:r>
                        <m:r>
                          <a:rPr lang="en-US" altLang="zh-CN" sz="2000" b="0" i="1" dirty="0" smtClean="0">
                            <a:latin typeface="Cambria Math" panose="02040503050406030204" pitchFamily="18" charset="0"/>
                          </a:rPr>
                          <m:t>𝑚</m:t>
                        </m:r>
                      </m:sub>
                    </m:sSub>
                    <m:r>
                      <a:rPr lang="en-US" altLang="zh-CN" sz="2000" b="0" i="1" dirty="0" smtClean="0">
                        <a:latin typeface="Cambria Math" panose="02040503050406030204" pitchFamily="18" charset="0"/>
                      </a:rPr>
                      <m:t>}</m:t>
                    </m:r>
                  </m:oMath>
                </a14:m>
                <a:r>
                  <a:rPr lang="en-US" altLang="zh-TW" sz="2000" dirty="0">
                    <a:latin typeface="微软雅黑" panose="020B0503020204020204" pitchFamily="34" charset="-122"/>
                    <a:ea typeface="微软雅黑" panose="020B0503020204020204" pitchFamily="34" charset="-122"/>
                    <a:sym typeface="Wingdings" panose="05000000000000000000" pitchFamily="2" charset="2"/>
                  </a:rPr>
                  <a:t>, B</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的右子树</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R</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转换为</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F(B)</a:t>
                </a:r>
                <a:r>
                  <a:rPr lang="zh-CN" altLang="en-US" sz="2000" dirty="0">
                    <a:latin typeface="微软雅黑" panose="020B0503020204020204" pitchFamily="34" charset="-122"/>
                    <a:ea typeface="微软雅黑" panose="020B0503020204020204" pitchFamily="34" charset="-122"/>
                    <a:sym typeface="Wingdings" panose="05000000000000000000" pitchFamily="2" charset="2"/>
                  </a:rPr>
                  <a:t>中其余树组成的森林，即 </a:t>
                </a:r>
                <a14:m>
                  <m:oMath xmlns:m="http://schemas.openxmlformats.org/officeDocument/2006/math">
                    <m:r>
                      <a:rPr lang="en-US" altLang="zh-CN" sz="2000" i="1" dirty="0">
                        <a:latin typeface="Cambria Math" panose="02040503050406030204" pitchFamily="18" charset="0"/>
                      </a:rPr>
                      <m:t>𝐹</m:t>
                    </m:r>
                    <m:d>
                      <m:dPr>
                        <m:ctrlPr>
                          <a:rPr lang="en-US" altLang="zh-CN" sz="2000" i="1" dirty="0">
                            <a:latin typeface="Cambria Math" panose="02040503050406030204" pitchFamily="18" charset="0"/>
                          </a:rPr>
                        </m:ctrlPr>
                      </m:dPr>
                      <m:e>
                        <m:r>
                          <a:rPr lang="en-US" altLang="zh-CN" sz="2000" i="1" dirty="0" smtClean="0">
                            <a:latin typeface="Cambria Math" panose="02040503050406030204" pitchFamily="18" charset="0"/>
                          </a:rPr>
                          <m:t>𝑅</m:t>
                        </m:r>
                      </m:e>
                    </m:d>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𝑇</m:t>
                        </m:r>
                      </m:e>
                      <m:sub>
                        <m:r>
                          <a:rPr lang="en-US" altLang="zh-CN" sz="2000" i="1" dirty="0">
                            <a:latin typeface="Cambria Math" panose="02040503050406030204" pitchFamily="18" charset="0"/>
                          </a:rPr>
                          <m:t>2</m:t>
                        </m:r>
                      </m:sub>
                    </m:sSub>
                    <m:r>
                      <a:rPr lang="en-US" altLang="zh-CN" sz="2000" i="1" dirty="0">
                        <a:latin typeface="Cambria Math" panose="02040503050406030204" pitchFamily="18" charset="0"/>
                      </a:rPr>
                      <m:t>,…,</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𝑇</m:t>
                        </m:r>
                      </m:e>
                      <m:sub>
                        <m:r>
                          <a:rPr lang="en-US" altLang="zh-CN" sz="2000" i="1" dirty="0">
                            <a:latin typeface="Cambria Math" panose="02040503050406030204" pitchFamily="18" charset="0"/>
                          </a:rPr>
                          <m:t>𝑛</m:t>
                        </m:r>
                      </m:sub>
                    </m:sSub>
                    <m:r>
                      <a:rPr lang="en-US" altLang="zh-CN" sz="2000" b="0" i="1" dirty="0" smtClean="0">
                        <a:latin typeface="Cambria Math" panose="02040503050406030204" pitchFamily="18" charset="0"/>
                      </a:rPr>
                      <m:t>}</m:t>
                    </m:r>
                    <m:r>
                      <a:rPr lang="zh-CN" altLang="en-US" sz="2000" i="1" dirty="0">
                        <a:latin typeface="Cambria Math" panose="02040503050406030204" pitchFamily="18" charset="0"/>
                      </a:rPr>
                      <m:t>。</m:t>
                    </m:r>
                  </m:oMath>
                </a14:m>
                <a:endParaRPr lang="en-US" altLang="zh-TW" sz="2000" dirty="0">
                  <a:latin typeface="微软雅黑" panose="020B0503020204020204" pitchFamily="34" charset="-122"/>
                  <a:ea typeface="微软雅黑" panose="020B0503020204020204" pitchFamily="34"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264348" y="2720226"/>
                <a:ext cx="8615304" cy="3477362"/>
              </a:xfrm>
              <a:prstGeom prst="rect">
                <a:avLst/>
              </a:prstGeom>
              <a:blipFill rotWithShape="1">
                <a:blip r:embed="rId1"/>
                <a:stretch>
                  <a:fillRect l="-2" t="-15" r="5" b="18"/>
                </a:stretch>
              </a:blipFill>
            </p:spPr>
            <p:txBody>
              <a:bodyPr/>
              <a:lstStyle/>
              <a:p>
                <a:r>
                  <a:rPr lang="zh-CN" altLang="en-US">
                    <a:noFill/>
                  </a:rPr>
                  <a:t> </a:t>
                </a:r>
              </a:p>
            </p:txBody>
          </p:sp>
        </mc:Fallback>
      </mc:AlternateContent>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pic>
        <p:nvPicPr>
          <p:cNvPr id="6" name="图片 5"/>
          <p:cNvPicPr>
            <a:picLocks noChangeAspect="1"/>
          </p:cNvPicPr>
          <p:nvPr/>
        </p:nvPicPr>
        <p:blipFill>
          <a:blip r:embed="rId2"/>
          <a:stretch>
            <a:fillRect/>
          </a:stretch>
        </p:blipFill>
        <p:spPr>
          <a:xfrm>
            <a:off x="1452943" y="233115"/>
            <a:ext cx="5811769" cy="2322534"/>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5"/>
          <p:cNvSpPr/>
          <p:nvPr/>
        </p:nvSpPr>
        <p:spPr>
          <a:xfrm>
            <a:off x="606295" y="90277"/>
            <a:ext cx="9504492" cy="646331"/>
          </a:xfrm>
          <a:prstGeom prst="rect">
            <a:avLst/>
          </a:prstGeom>
          <a:noFill/>
          <a:ln w="9525">
            <a:noFill/>
          </a:ln>
        </p:spPr>
        <p:txBody>
          <a:bodyPr wrap="square" anchor="t">
            <a:spAutoFit/>
          </a:bodyPr>
          <a:lstStyle/>
          <a:p>
            <a:r>
              <a:rPr lang="en-US" altLang="zh-CN" sz="3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6.4 </a:t>
            </a:r>
            <a:r>
              <a:rPr lang="zh-CN" altLang="en-US" sz="3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树、森林和二叉树的关系</a:t>
            </a:r>
            <a:endParaRPr lang="zh-CN" altLang="en-US" sz="3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p:cNvSpPr txBox="1"/>
          <p:nvPr/>
        </p:nvSpPr>
        <p:spPr>
          <a:xfrm>
            <a:off x="1047638" y="2037153"/>
            <a:ext cx="7048724" cy="2554545"/>
          </a:xfrm>
          <a:prstGeom prst="rect">
            <a:avLst/>
          </a:prstGeom>
          <a:noFill/>
        </p:spPr>
        <p:txBody>
          <a:bodyPr wrap="none" rtlCol="0">
            <a:spAutoFit/>
          </a:bodyPr>
          <a:lstStyle/>
          <a:p>
            <a:r>
              <a:rPr lang="zh-CN" altLang="en-US" sz="3200" dirty="0">
                <a:latin typeface="微软雅黑" panose="020B0503020204020204" pitchFamily="34" charset="-122"/>
                <a:ea typeface="微软雅黑" panose="020B0503020204020204" pitchFamily="34" charset="-122"/>
                <a:sym typeface="Wingdings 2" panose="05020102010507070707" pitchFamily="18" charset="2"/>
              </a:rPr>
              <a:t></a:t>
            </a:r>
            <a:r>
              <a:rPr lang="en-US" altLang="zh-CN" sz="3200" dirty="0">
                <a:latin typeface="微软雅黑" panose="020B0503020204020204" pitchFamily="34" charset="-122"/>
                <a:ea typeface="微软雅黑" panose="020B0503020204020204" pitchFamily="34" charset="-122"/>
                <a:sym typeface="Wingdings 2" panose="05020102010507070707" pitchFamily="18" charset="2"/>
              </a:rPr>
              <a:t>6.4.1 </a:t>
            </a:r>
            <a:r>
              <a:rPr lang="zh-CN" altLang="en-US" sz="3200" dirty="0">
                <a:latin typeface="微软雅黑" panose="020B0503020204020204" pitchFamily="34" charset="-122"/>
                <a:ea typeface="微软雅黑" panose="020B0503020204020204" pitchFamily="34" charset="-122"/>
                <a:sym typeface="Wingdings 2" panose="05020102010507070707" pitchFamily="18" charset="2"/>
              </a:rPr>
              <a:t>树的存储结构</a:t>
            </a:r>
            <a:endParaRPr lang="en-US" altLang="zh-CN" sz="3200" dirty="0">
              <a:latin typeface="微软雅黑" panose="020B0503020204020204" pitchFamily="34" charset="-122"/>
              <a:ea typeface="微软雅黑" panose="020B0503020204020204" pitchFamily="34" charset="-122"/>
              <a:sym typeface="Wingdings 2" panose="05020102010507070707" pitchFamily="18" charset="2"/>
            </a:endParaRPr>
          </a:p>
          <a:p>
            <a:endParaRPr lang="zh-CN" altLang="en-US" sz="3200" dirty="0">
              <a:latin typeface="微软雅黑" panose="020B0503020204020204" pitchFamily="34" charset="-122"/>
              <a:ea typeface="微软雅黑" panose="020B0503020204020204" pitchFamily="34" charset="-122"/>
              <a:sym typeface="Wingdings 2" panose="05020102010507070707" pitchFamily="18" charset="2"/>
            </a:endParaRPr>
          </a:p>
          <a:p>
            <a:r>
              <a:rPr lang="zh-CN" altLang="en-US" sz="3200" dirty="0">
                <a:latin typeface="微软雅黑" panose="020B0503020204020204" pitchFamily="34" charset="-122"/>
                <a:ea typeface="微软雅黑" panose="020B0503020204020204" pitchFamily="34" charset="-122"/>
                <a:sym typeface="Wingdings 2" panose="05020102010507070707" pitchFamily="18" charset="2"/>
              </a:rPr>
              <a:t></a:t>
            </a:r>
            <a:r>
              <a:rPr lang="en-US" altLang="zh-CN" sz="3200" dirty="0">
                <a:latin typeface="微软雅黑" panose="020B0503020204020204" pitchFamily="34" charset="-122"/>
                <a:ea typeface="微软雅黑" panose="020B0503020204020204" pitchFamily="34" charset="-122"/>
                <a:sym typeface="Wingdings 2" panose="05020102010507070707" pitchFamily="18" charset="2"/>
              </a:rPr>
              <a:t>6.4.2 </a:t>
            </a:r>
            <a:r>
              <a:rPr lang="zh-CN" altLang="en-US" sz="3200" dirty="0">
                <a:latin typeface="微软雅黑" panose="020B0503020204020204" pitchFamily="34" charset="-122"/>
                <a:ea typeface="微软雅黑" panose="020B0503020204020204" pitchFamily="34" charset="-122"/>
                <a:sym typeface="Wingdings 2" panose="05020102010507070707" pitchFamily="18" charset="2"/>
              </a:rPr>
              <a:t>树，森林与二叉树的相互转换</a:t>
            </a:r>
            <a:endParaRPr lang="en-US" altLang="zh-CN" sz="3200" dirty="0">
              <a:latin typeface="微软雅黑" panose="020B0503020204020204" pitchFamily="34" charset="-122"/>
              <a:ea typeface="微软雅黑" panose="020B0503020204020204" pitchFamily="34" charset="-122"/>
              <a:sym typeface="Wingdings 2" panose="05020102010507070707" pitchFamily="18" charset="2"/>
            </a:endParaRPr>
          </a:p>
          <a:p>
            <a:endParaRPr lang="zh-CN" altLang="en-US" sz="3200" dirty="0">
              <a:latin typeface="微软雅黑" panose="020B0503020204020204" pitchFamily="34" charset="-122"/>
              <a:ea typeface="微软雅黑" panose="020B0503020204020204" pitchFamily="34" charset="-122"/>
              <a:sym typeface="Wingdings 2" panose="05020102010507070707" pitchFamily="18" charset="2"/>
            </a:endParaRPr>
          </a:p>
          <a:p>
            <a:r>
              <a:rPr lang="zh-CN" altLang="en-US" sz="3200"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3200"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6.4.3 </a:t>
            </a:r>
            <a:r>
              <a:rPr lang="zh-CN" altLang="en-US" sz="3200"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树与森林的遍历</a:t>
            </a:r>
            <a:endParaRPr lang="zh-CN" altLang="en-US" sz="3200"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endParaRPr>
          </a:p>
        </p:txBody>
      </p:sp>
      <p:sp>
        <p:nvSpPr>
          <p:cNvPr id="5"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75622" y="725357"/>
            <a:ext cx="7708900" cy="2242473"/>
          </a:xfrm>
          <a:prstGeom prst="rect">
            <a:avLst/>
          </a:prstGeom>
        </p:spPr>
        <p:txBody>
          <a:bodyPr wrap="square">
            <a:spAutoFit/>
          </a:bodyPr>
          <a:lstStyle/>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树的先根遍历</a:t>
            </a:r>
            <a:r>
              <a:rPr lang="en-US" altLang="zh-CN" sz="2400" dirty="0">
                <a:solidFill>
                  <a:srgbClr val="FF0000"/>
                </a:solidFill>
                <a:latin typeface="微软雅黑" panose="020B0503020204020204" pitchFamily="34" charset="-122"/>
                <a:ea typeface="微软雅黑" panose="020B0503020204020204" pitchFamily="34" charset="-122"/>
              </a:rPr>
              <a:t> </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若树非空，则遍历方法为:</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访问根结点；</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从左到右，依次先根遍历根结点的每一棵子树。</a:t>
            </a:r>
            <a:endParaRPr lang="zh-CN" altLang="en-US" sz="24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421652" y="3497137"/>
            <a:ext cx="4801304" cy="1569660"/>
          </a:xfrm>
          <a:prstGeom prst="rect">
            <a:avLst/>
          </a:prstGeom>
          <a:noFill/>
        </p:spPr>
        <p:txBody>
          <a:bodyPr wrap="square" rtlCol="0">
            <a:spAutoFit/>
          </a:bodyPr>
          <a:lstStyle/>
          <a:p>
            <a:r>
              <a:rPr lang="zh-CN" altLang="en-US" sz="3200" dirty="0"/>
              <a:t>示例：</a:t>
            </a:r>
            <a:endParaRPr lang="en-US" altLang="zh-CN" sz="3200" dirty="0"/>
          </a:p>
          <a:p>
            <a:endParaRPr lang="en-US" altLang="zh-CN" sz="3200" dirty="0">
              <a:solidFill>
                <a:srgbClr val="FF0000"/>
              </a:solidFill>
            </a:endParaRPr>
          </a:p>
          <a:p>
            <a:r>
              <a:rPr lang="en-US" altLang="zh-CN" sz="3200" dirty="0">
                <a:solidFill>
                  <a:srgbClr val="FF0000"/>
                </a:solidFill>
              </a:rPr>
              <a:t>A B E C F H G D</a:t>
            </a:r>
            <a:endParaRPr lang="en-US" altLang="zh-CN" sz="3200" dirty="0">
              <a:solidFill>
                <a:srgbClr val="FF0000"/>
              </a:solidFill>
            </a:endParaRPr>
          </a:p>
        </p:txBody>
      </p:sp>
      <p:sp>
        <p:nvSpPr>
          <p:cNvPr id="10" name="文本框 9"/>
          <p:cNvSpPr txBox="1"/>
          <p:nvPr/>
        </p:nvSpPr>
        <p:spPr>
          <a:xfrm>
            <a:off x="3414531" y="159347"/>
            <a:ext cx="2992057" cy="523220"/>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1.树的遍历</a:t>
            </a:r>
            <a:endParaRPr lang="en-US" altLang="zh-CN" sz="2800" dirty="0">
              <a:latin typeface="微软雅黑" panose="020B0503020204020204" pitchFamily="34" charset="-122"/>
              <a:ea typeface="微软雅黑" panose="020B0503020204020204" pitchFamily="34" charset="-122"/>
            </a:endParaRPr>
          </a:p>
        </p:txBody>
      </p:sp>
      <p:sp>
        <p:nvSpPr>
          <p:cNvPr id="11" name="椭圆 10"/>
          <p:cNvSpPr/>
          <p:nvPr/>
        </p:nvSpPr>
        <p:spPr>
          <a:xfrm>
            <a:off x="6355812" y="3091171"/>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12" name="直接连接符 11"/>
          <p:cNvCxnSpPr>
            <a:stCxn id="11" idx="3"/>
            <a:endCxn id="13" idx="7"/>
          </p:cNvCxnSpPr>
          <p:nvPr/>
        </p:nvCxnSpPr>
        <p:spPr>
          <a:xfrm flipH="1">
            <a:off x="5972537" y="3364932"/>
            <a:ext cx="426808"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718810" y="3755578"/>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14" name="椭圆 13"/>
          <p:cNvSpPr/>
          <p:nvPr/>
        </p:nvSpPr>
        <p:spPr>
          <a:xfrm>
            <a:off x="6353488" y="3755578"/>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6" name="椭圆 15"/>
          <p:cNvSpPr/>
          <p:nvPr/>
        </p:nvSpPr>
        <p:spPr>
          <a:xfrm>
            <a:off x="6988167" y="3755578"/>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sp>
        <p:nvSpPr>
          <p:cNvPr id="18" name="椭圆 17"/>
          <p:cNvSpPr/>
          <p:nvPr/>
        </p:nvSpPr>
        <p:spPr>
          <a:xfrm>
            <a:off x="5470614" y="445777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19" name="椭圆 18"/>
          <p:cNvSpPr/>
          <p:nvPr/>
        </p:nvSpPr>
        <p:spPr>
          <a:xfrm>
            <a:off x="6063108" y="444657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20" name="椭圆 19"/>
          <p:cNvSpPr/>
          <p:nvPr/>
        </p:nvSpPr>
        <p:spPr>
          <a:xfrm>
            <a:off x="6650748" y="445777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21" name="椭圆 20"/>
          <p:cNvSpPr/>
          <p:nvPr/>
        </p:nvSpPr>
        <p:spPr>
          <a:xfrm>
            <a:off x="6360368" y="514876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22" name="直接连接符 21"/>
          <p:cNvCxnSpPr>
            <a:stCxn id="13" idx="3"/>
            <a:endCxn id="18" idx="0"/>
          </p:cNvCxnSpPr>
          <p:nvPr/>
        </p:nvCxnSpPr>
        <p:spPr>
          <a:xfrm flipH="1">
            <a:off x="5619244" y="4029339"/>
            <a:ext cx="143099"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4"/>
            <a:endCxn id="14" idx="0"/>
          </p:cNvCxnSpPr>
          <p:nvPr/>
        </p:nvCxnSpPr>
        <p:spPr>
          <a:xfrm flipH="1">
            <a:off x="6502118" y="3411902"/>
            <a:ext cx="2324" cy="3436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1" idx="5"/>
            <a:endCxn id="16" idx="1"/>
          </p:cNvCxnSpPr>
          <p:nvPr/>
        </p:nvCxnSpPr>
        <p:spPr>
          <a:xfrm>
            <a:off x="6609539" y="3364932"/>
            <a:ext cx="422161" cy="4376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4" idx="3"/>
            <a:endCxn id="19" idx="0"/>
          </p:cNvCxnSpPr>
          <p:nvPr/>
        </p:nvCxnSpPr>
        <p:spPr>
          <a:xfrm flipH="1">
            <a:off x="6211738" y="4029339"/>
            <a:ext cx="185283" cy="417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4" idx="5"/>
            <a:endCxn id="20" idx="0"/>
          </p:cNvCxnSpPr>
          <p:nvPr/>
        </p:nvCxnSpPr>
        <p:spPr>
          <a:xfrm>
            <a:off x="6607215" y="4029339"/>
            <a:ext cx="192163"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9" idx="4"/>
            <a:endCxn id="21" idx="1"/>
          </p:cNvCxnSpPr>
          <p:nvPr/>
        </p:nvCxnSpPr>
        <p:spPr>
          <a:xfrm>
            <a:off x="6211738" y="4767301"/>
            <a:ext cx="192163" cy="4284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6" grpId="0" animBg="1"/>
      <p:bldP spid="18" grpId="0" animBg="1"/>
      <p:bldP spid="19" grpId="0" animBg="1"/>
      <p:bldP spid="20"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3424" y="800720"/>
            <a:ext cx="7793388" cy="2242473"/>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树的后根遍历</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若树非空，则遍历方法为:</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从左到右</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依次后根遍历根结点的每一棵子树;</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访问根结点。</a:t>
            </a:r>
            <a:endParaRPr lang="zh-CN" altLang="en-US" sz="24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3414531" y="159347"/>
            <a:ext cx="2992057" cy="523220"/>
          </a:xfrm>
          <a:prstGeom prst="rect">
            <a:avLst/>
          </a:prstGeom>
          <a:noFill/>
        </p:spPr>
        <p:txBody>
          <a:bodyPr wrap="square">
            <a:spAutoFit/>
          </a:bodyPr>
          <a:lstStyle/>
          <a:p>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.树的遍历</a:t>
            </a:r>
            <a:endParaRPr lang="en-US" altLang="zh-CN" sz="2800" dirty="0">
              <a:latin typeface="微软雅黑" panose="020B0503020204020204" pitchFamily="34" charset="-122"/>
              <a:ea typeface="微软雅黑" panose="020B0503020204020204" pitchFamily="34" charset="-122"/>
            </a:endParaRPr>
          </a:p>
        </p:txBody>
      </p:sp>
      <p:sp>
        <p:nvSpPr>
          <p:cNvPr id="11" name="椭圆 10"/>
          <p:cNvSpPr/>
          <p:nvPr/>
        </p:nvSpPr>
        <p:spPr>
          <a:xfrm>
            <a:off x="6465771" y="2882828"/>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12" name="直接连接符 11"/>
          <p:cNvCxnSpPr>
            <a:stCxn id="11" idx="3"/>
            <a:endCxn id="13" idx="7"/>
          </p:cNvCxnSpPr>
          <p:nvPr/>
        </p:nvCxnSpPr>
        <p:spPr>
          <a:xfrm flipH="1">
            <a:off x="6082496" y="3156589"/>
            <a:ext cx="426808"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5828769" y="354723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14" name="椭圆 13"/>
          <p:cNvSpPr/>
          <p:nvPr/>
        </p:nvSpPr>
        <p:spPr>
          <a:xfrm>
            <a:off x="6463447" y="354723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6" name="椭圆 15"/>
          <p:cNvSpPr/>
          <p:nvPr/>
        </p:nvSpPr>
        <p:spPr>
          <a:xfrm>
            <a:off x="7098126" y="354723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sp>
        <p:nvSpPr>
          <p:cNvPr id="18" name="椭圆 17"/>
          <p:cNvSpPr/>
          <p:nvPr/>
        </p:nvSpPr>
        <p:spPr>
          <a:xfrm>
            <a:off x="5580573" y="424943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19" name="椭圆 18"/>
          <p:cNvSpPr/>
          <p:nvPr/>
        </p:nvSpPr>
        <p:spPr>
          <a:xfrm>
            <a:off x="6173067" y="423822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20" name="椭圆 19"/>
          <p:cNvSpPr/>
          <p:nvPr/>
        </p:nvSpPr>
        <p:spPr>
          <a:xfrm>
            <a:off x="6760707" y="424943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21" name="椭圆 20"/>
          <p:cNvSpPr/>
          <p:nvPr/>
        </p:nvSpPr>
        <p:spPr>
          <a:xfrm>
            <a:off x="6470327" y="494042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22" name="直接连接符 21"/>
          <p:cNvCxnSpPr>
            <a:stCxn id="13" idx="3"/>
            <a:endCxn id="18" idx="0"/>
          </p:cNvCxnSpPr>
          <p:nvPr/>
        </p:nvCxnSpPr>
        <p:spPr>
          <a:xfrm flipH="1">
            <a:off x="5729203" y="3820996"/>
            <a:ext cx="143099"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4"/>
            <a:endCxn id="14" idx="0"/>
          </p:cNvCxnSpPr>
          <p:nvPr/>
        </p:nvCxnSpPr>
        <p:spPr>
          <a:xfrm flipH="1">
            <a:off x="6612077" y="3203559"/>
            <a:ext cx="2324" cy="3436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1" idx="5"/>
            <a:endCxn id="16" idx="1"/>
          </p:cNvCxnSpPr>
          <p:nvPr/>
        </p:nvCxnSpPr>
        <p:spPr>
          <a:xfrm>
            <a:off x="6719498" y="3156589"/>
            <a:ext cx="422161" cy="4376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4" idx="3"/>
            <a:endCxn id="19" idx="0"/>
          </p:cNvCxnSpPr>
          <p:nvPr/>
        </p:nvCxnSpPr>
        <p:spPr>
          <a:xfrm flipH="1">
            <a:off x="6321697" y="3820996"/>
            <a:ext cx="185283" cy="417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4" idx="5"/>
            <a:endCxn id="20" idx="0"/>
          </p:cNvCxnSpPr>
          <p:nvPr/>
        </p:nvCxnSpPr>
        <p:spPr>
          <a:xfrm>
            <a:off x="6717174" y="3820996"/>
            <a:ext cx="192163"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9" idx="4"/>
            <a:endCxn id="21" idx="1"/>
          </p:cNvCxnSpPr>
          <p:nvPr/>
        </p:nvCxnSpPr>
        <p:spPr>
          <a:xfrm>
            <a:off x="6321697" y="4558958"/>
            <a:ext cx="192163" cy="4284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21652" y="3497137"/>
            <a:ext cx="4801304" cy="1569660"/>
          </a:xfrm>
          <a:prstGeom prst="rect">
            <a:avLst/>
          </a:prstGeom>
          <a:noFill/>
        </p:spPr>
        <p:txBody>
          <a:bodyPr wrap="square" rtlCol="0">
            <a:spAutoFit/>
          </a:bodyPr>
          <a:lstStyle/>
          <a:p>
            <a:r>
              <a:rPr lang="zh-CN" altLang="en-US" sz="3200" dirty="0"/>
              <a:t>示例：</a:t>
            </a:r>
            <a:endParaRPr lang="en-US" altLang="zh-CN" sz="3200" dirty="0"/>
          </a:p>
          <a:p>
            <a:endParaRPr lang="en-US" altLang="zh-CN" sz="3200" dirty="0">
              <a:solidFill>
                <a:srgbClr val="FF0000"/>
              </a:solidFill>
            </a:endParaRPr>
          </a:p>
          <a:p>
            <a:r>
              <a:rPr lang="en-US" altLang="zh-CN" sz="3200" dirty="0">
                <a:solidFill>
                  <a:srgbClr val="FF0000"/>
                </a:solidFill>
              </a:rPr>
              <a:t>E B H F G C D A</a:t>
            </a:r>
            <a:endParaRPr lang="en-US" altLang="zh-CN" sz="3200" dirty="0">
              <a:solidFill>
                <a:srgbClr val="FF0000"/>
              </a:solidFill>
            </a:endParaRPr>
          </a:p>
        </p:txBody>
      </p:sp>
      <p:sp>
        <p:nvSpPr>
          <p:cNvPr id="3"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6" grpId="0" animBg="1"/>
      <p:bldP spid="18" grpId="0" animBg="1"/>
      <p:bldP spid="19" grpId="0" animBg="1"/>
      <p:bldP spid="20" grpId="0" animBg="1"/>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14531" y="159347"/>
            <a:ext cx="2992057" cy="523220"/>
          </a:xfrm>
          <a:prstGeom prst="rect">
            <a:avLst/>
          </a:prstGeom>
          <a:noFill/>
        </p:spPr>
        <p:txBody>
          <a:bodyPr wrap="square">
            <a:spAutoFit/>
          </a:bodyPr>
          <a:lstStyle/>
          <a:p>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.树的遍历</a:t>
            </a:r>
            <a:endParaRPr lang="en-US" altLang="zh-CN" sz="2800" dirty="0">
              <a:latin typeface="微软雅黑" panose="020B0503020204020204" pitchFamily="34" charset="-122"/>
              <a:ea typeface="微软雅黑" panose="020B0503020204020204" pitchFamily="34" charset="-122"/>
            </a:endParaRPr>
          </a:p>
        </p:txBody>
      </p:sp>
      <p:sp>
        <p:nvSpPr>
          <p:cNvPr id="11" name="椭圆 10"/>
          <p:cNvSpPr/>
          <p:nvPr/>
        </p:nvSpPr>
        <p:spPr>
          <a:xfrm>
            <a:off x="2026883" y="857258"/>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12" name="直接连接符 11"/>
          <p:cNvCxnSpPr>
            <a:stCxn id="11" idx="3"/>
            <a:endCxn id="13" idx="7"/>
          </p:cNvCxnSpPr>
          <p:nvPr/>
        </p:nvCxnSpPr>
        <p:spPr>
          <a:xfrm flipH="1">
            <a:off x="1643608" y="1131019"/>
            <a:ext cx="426808"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389881" y="152166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14" name="椭圆 13"/>
          <p:cNvSpPr/>
          <p:nvPr/>
        </p:nvSpPr>
        <p:spPr>
          <a:xfrm>
            <a:off x="2024559" y="152166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6" name="椭圆 15"/>
          <p:cNvSpPr/>
          <p:nvPr/>
        </p:nvSpPr>
        <p:spPr>
          <a:xfrm>
            <a:off x="2659238" y="152166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sp>
        <p:nvSpPr>
          <p:cNvPr id="18" name="椭圆 17"/>
          <p:cNvSpPr/>
          <p:nvPr/>
        </p:nvSpPr>
        <p:spPr>
          <a:xfrm>
            <a:off x="1141685" y="222386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19" name="椭圆 18"/>
          <p:cNvSpPr/>
          <p:nvPr/>
        </p:nvSpPr>
        <p:spPr>
          <a:xfrm>
            <a:off x="1734179" y="221265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20" name="椭圆 19"/>
          <p:cNvSpPr/>
          <p:nvPr/>
        </p:nvSpPr>
        <p:spPr>
          <a:xfrm>
            <a:off x="2321819" y="222386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21" name="椭圆 20"/>
          <p:cNvSpPr/>
          <p:nvPr/>
        </p:nvSpPr>
        <p:spPr>
          <a:xfrm>
            <a:off x="2031439" y="291485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22" name="直接连接符 21"/>
          <p:cNvCxnSpPr>
            <a:stCxn id="13" idx="3"/>
            <a:endCxn id="18" idx="0"/>
          </p:cNvCxnSpPr>
          <p:nvPr/>
        </p:nvCxnSpPr>
        <p:spPr>
          <a:xfrm flipH="1">
            <a:off x="1290315" y="1795426"/>
            <a:ext cx="143099"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1" idx="4"/>
            <a:endCxn id="14" idx="0"/>
          </p:cNvCxnSpPr>
          <p:nvPr/>
        </p:nvCxnSpPr>
        <p:spPr>
          <a:xfrm flipH="1">
            <a:off x="2173189" y="1177989"/>
            <a:ext cx="2324" cy="34367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11" idx="5"/>
            <a:endCxn id="16" idx="1"/>
          </p:cNvCxnSpPr>
          <p:nvPr/>
        </p:nvCxnSpPr>
        <p:spPr>
          <a:xfrm>
            <a:off x="2280610" y="1131019"/>
            <a:ext cx="422161" cy="43761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14" idx="3"/>
            <a:endCxn id="19" idx="0"/>
          </p:cNvCxnSpPr>
          <p:nvPr/>
        </p:nvCxnSpPr>
        <p:spPr>
          <a:xfrm flipH="1">
            <a:off x="1882809" y="1795426"/>
            <a:ext cx="185283" cy="417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14" idx="5"/>
            <a:endCxn id="20" idx="0"/>
          </p:cNvCxnSpPr>
          <p:nvPr/>
        </p:nvCxnSpPr>
        <p:spPr>
          <a:xfrm>
            <a:off x="2278286" y="1795426"/>
            <a:ext cx="192163"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19" idx="4"/>
            <a:endCxn id="21" idx="1"/>
          </p:cNvCxnSpPr>
          <p:nvPr/>
        </p:nvCxnSpPr>
        <p:spPr>
          <a:xfrm>
            <a:off x="1882809" y="2533388"/>
            <a:ext cx="192163" cy="42843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3682403" y="1427776"/>
            <a:ext cx="3728900"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转换成二叉树</a:t>
            </a:r>
            <a:endParaRPr lang="en-US" altLang="zh-CN" sz="2800" dirty="0">
              <a:latin typeface="微软雅黑" panose="020B0503020204020204" pitchFamily="34" charset="-122"/>
              <a:ea typeface="微软雅黑" panose="020B0503020204020204" pitchFamily="34" charset="-122"/>
            </a:endParaRPr>
          </a:p>
        </p:txBody>
      </p:sp>
      <p:sp>
        <p:nvSpPr>
          <p:cNvPr id="48" name="椭圆 47"/>
          <p:cNvSpPr/>
          <p:nvPr/>
        </p:nvSpPr>
        <p:spPr>
          <a:xfrm>
            <a:off x="7358102" y="859953"/>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49" name="直接连接符 48"/>
          <p:cNvCxnSpPr>
            <a:stCxn id="48" idx="3"/>
            <a:endCxn id="50" idx="7"/>
          </p:cNvCxnSpPr>
          <p:nvPr/>
        </p:nvCxnSpPr>
        <p:spPr>
          <a:xfrm flipH="1">
            <a:off x="7175408" y="1133714"/>
            <a:ext cx="226227" cy="22841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6921681" y="131515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51" name="椭圆 50"/>
          <p:cNvSpPr/>
          <p:nvPr/>
        </p:nvSpPr>
        <p:spPr>
          <a:xfrm>
            <a:off x="7367770" y="176461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52" name="椭圆 51"/>
          <p:cNvSpPr/>
          <p:nvPr/>
        </p:nvSpPr>
        <p:spPr>
          <a:xfrm>
            <a:off x="7817165" y="2339811"/>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sp>
        <p:nvSpPr>
          <p:cNvPr id="53" name="椭圆 52"/>
          <p:cNvSpPr/>
          <p:nvPr/>
        </p:nvSpPr>
        <p:spPr>
          <a:xfrm>
            <a:off x="6540929" y="191842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54" name="椭圆 53"/>
          <p:cNvSpPr/>
          <p:nvPr/>
        </p:nvSpPr>
        <p:spPr>
          <a:xfrm>
            <a:off x="7070510" y="235910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55" name="椭圆 54"/>
          <p:cNvSpPr/>
          <p:nvPr/>
        </p:nvSpPr>
        <p:spPr>
          <a:xfrm>
            <a:off x="7529599" y="308699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56" name="椭圆 55"/>
          <p:cNvSpPr/>
          <p:nvPr/>
        </p:nvSpPr>
        <p:spPr>
          <a:xfrm>
            <a:off x="6738447" y="310826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57" name="直接连接符 56"/>
          <p:cNvCxnSpPr>
            <a:stCxn id="50" idx="3"/>
            <a:endCxn id="53" idx="0"/>
          </p:cNvCxnSpPr>
          <p:nvPr/>
        </p:nvCxnSpPr>
        <p:spPr>
          <a:xfrm flipH="1">
            <a:off x="6689559" y="1588920"/>
            <a:ext cx="275655" cy="32950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1" idx="3"/>
            <a:endCxn id="54" idx="0"/>
          </p:cNvCxnSpPr>
          <p:nvPr/>
        </p:nvCxnSpPr>
        <p:spPr>
          <a:xfrm flipH="1">
            <a:off x="7219140" y="2038371"/>
            <a:ext cx="192163" cy="3207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4" idx="4"/>
            <a:endCxn id="56" idx="7"/>
          </p:cNvCxnSpPr>
          <p:nvPr/>
        </p:nvCxnSpPr>
        <p:spPr>
          <a:xfrm flipH="1">
            <a:off x="6992174" y="2679833"/>
            <a:ext cx="226966" cy="47540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0" idx="5"/>
            <a:endCxn id="51" idx="1"/>
          </p:cNvCxnSpPr>
          <p:nvPr/>
        </p:nvCxnSpPr>
        <p:spPr>
          <a:xfrm>
            <a:off x="7175408" y="1588920"/>
            <a:ext cx="235895" cy="22266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1" idx="5"/>
            <a:endCxn id="52" idx="1"/>
          </p:cNvCxnSpPr>
          <p:nvPr/>
        </p:nvCxnSpPr>
        <p:spPr>
          <a:xfrm>
            <a:off x="7621497" y="2038371"/>
            <a:ext cx="239201" cy="34841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4" idx="5"/>
            <a:endCxn id="55" idx="1"/>
          </p:cNvCxnSpPr>
          <p:nvPr/>
        </p:nvCxnSpPr>
        <p:spPr>
          <a:xfrm>
            <a:off x="7324237" y="2632863"/>
            <a:ext cx="248895" cy="50110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箭头: 右 2"/>
          <p:cNvSpPr/>
          <p:nvPr/>
        </p:nvSpPr>
        <p:spPr>
          <a:xfrm>
            <a:off x="4242124" y="1842396"/>
            <a:ext cx="1178078" cy="523220"/>
          </a:xfrm>
          <a:prstGeom prst="rightArrow">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p:cNvSpPr txBox="1"/>
          <p:nvPr/>
        </p:nvSpPr>
        <p:spPr>
          <a:xfrm>
            <a:off x="5415100" y="3995538"/>
            <a:ext cx="3728900" cy="52197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二叉树</a:t>
            </a:r>
            <a:r>
              <a:rPr lang="zh-CN" altLang="en-US" sz="2800" dirty="0">
                <a:solidFill>
                  <a:srgbClr val="FF0000"/>
                </a:solidFill>
                <a:latin typeface="微软雅黑" panose="020B0503020204020204" pitchFamily="34" charset="-122"/>
                <a:ea typeface="微软雅黑" panose="020B0503020204020204" pitchFamily="34" charset="-122"/>
              </a:rPr>
              <a:t>先序</a:t>
            </a:r>
            <a:r>
              <a:rPr lang="zh-CN" altLang="en-US" sz="2800" dirty="0">
                <a:latin typeface="微软雅黑" panose="020B0503020204020204" pitchFamily="34" charset="-122"/>
                <a:ea typeface="微软雅黑" panose="020B0503020204020204" pitchFamily="34" charset="-122"/>
              </a:rPr>
              <a:t>遍历：</a:t>
            </a:r>
            <a:endParaRPr lang="en-US" altLang="zh-CN" sz="2800" dirty="0">
              <a:latin typeface="微软雅黑" panose="020B0503020204020204" pitchFamily="34" charset="-122"/>
              <a:ea typeface="微软雅黑" panose="020B0503020204020204" pitchFamily="34" charset="-122"/>
            </a:endParaRPr>
          </a:p>
        </p:txBody>
      </p:sp>
      <p:sp>
        <p:nvSpPr>
          <p:cNvPr id="64" name="文本框 63"/>
          <p:cNvSpPr txBox="1"/>
          <p:nvPr/>
        </p:nvSpPr>
        <p:spPr>
          <a:xfrm>
            <a:off x="549797" y="4019074"/>
            <a:ext cx="4022203" cy="2246769"/>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树的</a:t>
            </a:r>
            <a:r>
              <a:rPr lang="zh-CN" altLang="en-US" sz="2800" dirty="0">
                <a:solidFill>
                  <a:srgbClr val="FF0000"/>
                </a:solidFill>
                <a:latin typeface="微软雅黑" panose="020B0503020204020204" pitchFamily="34" charset="-122"/>
                <a:ea typeface="微软雅黑" panose="020B0503020204020204" pitchFamily="34" charset="-122"/>
              </a:rPr>
              <a:t>先根</a:t>
            </a:r>
            <a:r>
              <a:rPr lang="zh-CN" altLang="en-US" sz="2800" dirty="0">
                <a:latin typeface="微软雅黑" panose="020B0503020204020204" pitchFamily="34" charset="-122"/>
                <a:ea typeface="微软雅黑" panose="020B0503020204020204" pitchFamily="34" charset="-122"/>
              </a:rPr>
              <a:t>遍历：</a:t>
            </a:r>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A B E C F H G D</a:t>
            </a:r>
            <a:endParaRPr lang="en-US" altLang="zh-CN" sz="2800" dirty="0">
              <a:latin typeface="微软雅黑" panose="020B0503020204020204" pitchFamily="34" charset="-122"/>
              <a:ea typeface="微软雅黑" panose="020B0503020204020204" pitchFamily="34" charset="-122"/>
            </a:endParaRPr>
          </a:p>
          <a:p>
            <a:endParaRPr lang="en-US" altLang="zh-CN" sz="2800" dirty="0">
              <a:solidFill>
                <a:srgbClr val="FF0000"/>
              </a:solidFill>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树的</a:t>
            </a:r>
            <a:r>
              <a:rPr lang="zh-CN" altLang="en-US" sz="2800" dirty="0">
                <a:solidFill>
                  <a:srgbClr val="FF0000"/>
                </a:solidFill>
                <a:latin typeface="微软雅黑" panose="020B0503020204020204" pitchFamily="34" charset="-122"/>
                <a:ea typeface="微软雅黑" panose="020B0503020204020204" pitchFamily="34" charset="-122"/>
              </a:rPr>
              <a:t>后根</a:t>
            </a:r>
            <a:r>
              <a:rPr lang="zh-CN" altLang="en-US" sz="2800" dirty="0">
                <a:latin typeface="微软雅黑" panose="020B0503020204020204" pitchFamily="34" charset="-122"/>
                <a:ea typeface="微软雅黑" panose="020B0503020204020204" pitchFamily="34" charset="-122"/>
              </a:rPr>
              <a:t>遍历：</a:t>
            </a:r>
            <a:endParaRPr lang="en-US" altLang="zh-CN" sz="2800" dirty="0">
              <a:solidFill>
                <a:srgbClr val="FF0000"/>
              </a:solidFill>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E B H F G C D A</a:t>
            </a:r>
            <a:endParaRPr lang="en-US" altLang="zh-CN" sz="2800" dirty="0">
              <a:latin typeface="微软雅黑" panose="020B0503020204020204" pitchFamily="34" charset="-122"/>
              <a:ea typeface="微软雅黑" panose="020B0503020204020204" pitchFamily="34" charset="-122"/>
            </a:endParaRPr>
          </a:p>
        </p:txBody>
      </p:sp>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
        <p:nvSpPr>
          <p:cNvPr id="4" name="文本框 3"/>
          <p:cNvSpPr txBox="1"/>
          <p:nvPr/>
        </p:nvSpPr>
        <p:spPr>
          <a:xfrm>
            <a:off x="5506085" y="4441825"/>
            <a:ext cx="3042285" cy="521970"/>
          </a:xfrm>
          <a:prstGeom prst="rect">
            <a:avLst/>
          </a:prstGeom>
          <a:noFill/>
        </p:spPr>
        <p:txBody>
          <a:bodyPr wrap="square" rtlCol="0" anchor="t">
            <a:spAutoFit/>
          </a:bodyPr>
          <a:p>
            <a:r>
              <a:rPr lang="en-US" altLang="zh-CN" sz="2800" dirty="0">
                <a:latin typeface="微软雅黑" panose="020B0503020204020204" pitchFamily="34" charset="-122"/>
                <a:ea typeface="微软雅黑" panose="020B0503020204020204" pitchFamily="34" charset="-122"/>
                <a:sym typeface="+mn-ea"/>
              </a:rPr>
              <a:t>A B E C F H G D</a:t>
            </a:r>
            <a:endParaRPr lang="en-US" altLang="zh-CN" sz="2800" dirty="0">
              <a:latin typeface="微软雅黑" panose="020B0503020204020204" pitchFamily="34" charset="-122"/>
              <a:ea typeface="微软雅黑" panose="020B0503020204020204" pitchFamily="34" charset="-122"/>
              <a:sym typeface="+mn-ea"/>
            </a:endParaRPr>
          </a:p>
        </p:txBody>
      </p:sp>
      <p:sp>
        <p:nvSpPr>
          <p:cNvPr id="5" name="文本框 4"/>
          <p:cNvSpPr txBox="1"/>
          <p:nvPr/>
        </p:nvSpPr>
        <p:spPr>
          <a:xfrm>
            <a:off x="5456555" y="5713730"/>
            <a:ext cx="3041650" cy="521970"/>
          </a:xfrm>
          <a:prstGeom prst="rect">
            <a:avLst/>
          </a:prstGeom>
          <a:noFill/>
        </p:spPr>
        <p:txBody>
          <a:bodyPr wrap="square" rtlCol="0" anchor="t">
            <a:spAutoFit/>
          </a:bodyPr>
          <a:p>
            <a:r>
              <a:rPr lang="en-US" altLang="zh-CN" sz="2800" dirty="0">
                <a:latin typeface="微软雅黑" panose="020B0503020204020204" pitchFamily="34" charset="-122"/>
                <a:ea typeface="微软雅黑" panose="020B0503020204020204" pitchFamily="34" charset="-122"/>
                <a:sym typeface="+mn-ea"/>
              </a:rPr>
              <a:t>E B H F G C D A</a:t>
            </a:r>
            <a:endParaRPr lang="en-US" altLang="zh-CN" sz="2800" dirty="0">
              <a:latin typeface="微软雅黑" panose="020B0503020204020204" pitchFamily="34" charset="-122"/>
              <a:ea typeface="微软雅黑" panose="020B0503020204020204" pitchFamily="34" charset="-122"/>
              <a:sym typeface="+mn-ea"/>
            </a:endParaRPr>
          </a:p>
        </p:txBody>
      </p:sp>
      <p:sp>
        <p:nvSpPr>
          <p:cNvPr id="6" name="文本框 5"/>
          <p:cNvSpPr txBox="1"/>
          <p:nvPr/>
        </p:nvSpPr>
        <p:spPr>
          <a:xfrm>
            <a:off x="5506720" y="5225415"/>
            <a:ext cx="3041650" cy="521970"/>
          </a:xfrm>
          <a:prstGeom prst="rect">
            <a:avLst/>
          </a:prstGeom>
          <a:noFill/>
        </p:spPr>
        <p:txBody>
          <a:bodyPr wrap="square" rtlCol="0" anchor="t">
            <a:spAutoFit/>
          </a:bodyPr>
          <a:p>
            <a:r>
              <a:rPr lang="zh-CN" altLang="en-US" sz="2800" dirty="0">
                <a:latin typeface="微软雅黑" panose="020B0503020204020204" pitchFamily="34" charset="-122"/>
                <a:ea typeface="微软雅黑" panose="020B0503020204020204" pitchFamily="34" charset="-122"/>
                <a:sym typeface="+mn-ea"/>
              </a:rPr>
              <a:t>二叉树</a:t>
            </a:r>
            <a:r>
              <a:rPr lang="zh-CN" altLang="en-US" sz="2800" dirty="0">
                <a:solidFill>
                  <a:srgbClr val="FF0000"/>
                </a:solidFill>
                <a:latin typeface="微软雅黑" panose="020B0503020204020204" pitchFamily="34" charset="-122"/>
                <a:ea typeface="微软雅黑" panose="020B0503020204020204" pitchFamily="34" charset="-122"/>
                <a:sym typeface="+mn-ea"/>
              </a:rPr>
              <a:t>中序</a:t>
            </a:r>
            <a:r>
              <a:rPr lang="zh-CN" altLang="en-US" sz="2800" dirty="0">
                <a:latin typeface="微软雅黑" panose="020B0503020204020204" pitchFamily="34" charset="-122"/>
                <a:ea typeface="微软雅黑" panose="020B0503020204020204" pitchFamily="34" charset="-122"/>
                <a:sym typeface="+mn-ea"/>
              </a:rPr>
              <a:t>遍历：</a:t>
            </a:r>
            <a:endParaRPr lang="zh-CN" altLang="en-US" sz="2800" dirty="0">
              <a:latin typeface="微软雅黑" panose="020B0503020204020204" pitchFamily="34" charset="-122"/>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64" grpId="0"/>
      <p:bldP spid="64"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414531" y="159347"/>
            <a:ext cx="2992057" cy="523220"/>
          </a:xfrm>
          <a:prstGeom prst="rect">
            <a:avLst/>
          </a:prstGeom>
          <a:noFill/>
        </p:spPr>
        <p:txBody>
          <a:bodyPr wrap="square">
            <a:spAutoFit/>
          </a:bodyPr>
          <a:lstStyle/>
          <a:p>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.树的遍历</a:t>
            </a:r>
            <a:endParaRPr lang="en-US" altLang="zh-CN" sz="2800" dirty="0">
              <a:latin typeface="微软雅黑" panose="020B0503020204020204" pitchFamily="34" charset="-122"/>
              <a:ea typeface="微软雅黑" panose="020B0503020204020204" pitchFamily="34" charset="-122"/>
            </a:endParaRPr>
          </a:p>
        </p:txBody>
      </p:sp>
      <p:sp>
        <p:nvSpPr>
          <p:cNvPr id="63" name="文本框 62"/>
          <p:cNvSpPr txBox="1"/>
          <p:nvPr/>
        </p:nvSpPr>
        <p:spPr>
          <a:xfrm>
            <a:off x="5681318" y="2595000"/>
            <a:ext cx="2675604" cy="1815882"/>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二叉树先序遍历</a:t>
            </a:r>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二叉树中序遍历</a:t>
            </a:r>
            <a:endParaRPr lang="en-US" altLang="zh-CN" sz="2800" dirty="0">
              <a:latin typeface="微软雅黑" panose="020B0503020204020204" pitchFamily="34" charset="-122"/>
              <a:ea typeface="微软雅黑" panose="020B0503020204020204" pitchFamily="34" charset="-122"/>
            </a:endParaRPr>
          </a:p>
        </p:txBody>
      </p:sp>
      <p:sp>
        <p:nvSpPr>
          <p:cNvPr id="64" name="文本框 63"/>
          <p:cNvSpPr txBox="1"/>
          <p:nvPr/>
        </p:nvSpPr>
        <p:spPr>
          <a:xfrm>
            <a:off x="833379" y="2595000"/>
            <a:ext cx="2505920" cy="1815882"/>
          </a:xfrm>
          <a:prstGeom prst="rect">
            <a:avLst/>
          </a:prstGeom>
          <a:noFill/>
        </p:spPr>
        <p:txBody>
          <a:bodyPr wrap="square">
            <a:spAutoFit/>
          </a:bodyPr>
          <a:lstStyle/>
          <a:p>
            <a:r>
              <a:rPr lang="zh-CN" altLang="en-US" sz="2800" dirty="0">
                <a:latin typeface="微软雅黑" panose="020B0503020204020204" pitchFamily="34" charset="-122"/>
                <a:ea typeface="微软雅黑" panose="020B0503020204020204" pitchFamily="34" charset="-122"/>
              </a:rPr>
              <a:t>树的先根遍历</a:t>
            </a:r>
            <a:endParaRPr lang="en-US" altLang="zh-CN" sz="2800" dirty="0">
              <a:latin typeface="微软雅黑" panose="020B0503020204020204" pitchFamily="34" charset="-122"/>
              <a:ea typeface="微软雅黑" panose="020B0503020204020204" pitchFamily="34" charset="-122"/>
            </a:endParaRPr>
          </a:p>
          <a:p>
            <a:r>
              <a:rPr lang="en-US" altLang="zh-CN" sz="2800" dirty="0">
                <a:solidFill>
                  <a:srgbClr val="FF0000"/>
                </a:solidFill>
                <a:latin typeface="微软雅黑" panose="020B0503020204020204" pitchFamily="34" charset="-122"/>
                <a:ea typeface="微软雅黑" panose="020B0503020204020204" pitchFamily="34" charset="-122"/>
              </a:rPr>
              <a:t> </a:t>
            </a:r>
            <a:endParaRPr lang="en-US" altLang="zh-CN" sz="2800" dirty="0">
              <a:solidFill>
                <a:srgbClr val="FF0000"/>
              </a:solidFill>
              <a:latin typeface="微软雅黑" panose="020B0503020204020204" pitchFamily="34" charset="-122"/>
              <a:ea typeface="微软雅黑" panose="020B0503020204020204" pitchFamily="34" charset="-122"/>
            </a:endParaRPr>
          </a:p>
          <a:p>
            <a:endParaRPr lang="en-US" altLang="zh-CN" sz="2800" dirty="0">
              <a:solidFill>
                <a:srgbClr val="FF0000"/>
              </a:solidFill>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树的后根遍历</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
        <p:nvSpPr>
          <p:cNvPr id="2" name="箭头: 左右 1"/>
          <p:cNvSpPr/>
          <p:nvPr/>
        </p:nvSpPr>
        <p:spPr>
          <a:xfrm>
            <a:off x="3761772" y="2743198"/>
            <a:ext cx="1406324" cy="3472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箭头: 左右 37"/>
          <p:cNvSpPr/>
          <p:nvPr/>
        </p:nvSpPr>
        <p:spPr>
          <a:xfrm>
            <a:off x="3761772" y="3926709"/>
            <a:ext cx="1406324" cy="3472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345389" y="1034114"/>
            <a:ext cx="6501036" cy="954107"/>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树的遍历结果与由树转换而得的二叉树有如下关系：</a:t>
            </a:r>
            <a:endParaRPr lang="en-US" altLang="zh-CN" sz="2800" dirty="0">
              <a:latin typeface="微软雅黑" panose="020B0503020204020204" pitchFamily="34" charset="-122"/>
              <a:ea typeface="微软雅黑" panose="020B0503020204020204" pitchFamily="34" charset="-122"/>
            </a:endParaRPr>
          </a:p>
        </p:txBody>
      </p:sp>
      <p:sp>
        <p:nvSpPr>
          <p:cNvPr id="3"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9685" y="944917"/>
            <a:ext cx="7968178" cy="954107"/>
          </a:xfrm>
          <a:prstGeom prst="rect">
            <a:avLst/>
          </a:prstGeom>
        </p:spPr>
        <p:txBody>
          <a:bodyPr wrap="square">
            <a:spAutoFit/>
          </a:bodyPr>
          <a:lstStyle/>
          <a:p>
            <a:r>
              <a:rPr lang="zh-CN" altLang="en-US" sz="2800" dirty="0"/>
              <a:t>用孩子兄弟链表实现树的</a:t>
            </a:r>
            <a:r>
              <a:rPr lang="zh-CN" altLang="en-US" sz="2800" dirty="0">
                <a:solidFill>
                  <a:srgbClr val="FF0000"/>
                </a:solidFill>
              </a:rPr>
              <a:t>先根遍历</a:t>
            </a:r>
            <a:endParaRPr lang="en-US" altLang="zh-CN" sz="2800" dirty="0">
              <a:solidFill>
                <a:srgbClr val="FF0000"/>
              </a:solidFill>
            </a:endParaRPr>
          </a:p>
          <a:p>
            <a:r>
              <a:rPr lang="zh-CN" altLang="en-US" sz="2800" dirty="0"/>
              <a:t>方法一：</a:t>
            </a:r>
            <a:endParaRPr lang="en-US" altLang="zh-CN" sz="2800" dirty="0"/>
          </a:p>
        </p:txBody>
      </p:sp>
      <p:sp>
        <p:nvSpPr>
          <p:cNvPr id="3" name="矩形 2"/>
          <p:cNvSpPr/>
          <p:nvPr/>
        </p:nvSpPr>
        <p:spPr>
          <a:xfrm>
            <a:off x="1334912" y="1959128"/>
            <a:ext cx="6677724" cy="4493538"/>
          </a:xfrm>
          <a:prstGeom prst="rect">
            <a:avLst/>
          </a:prstGeom>
        </p:spPr>
        <p:txBody>
          <a:bodyPr wrap="square">
            <a:spAutoFit/>
          </a:bodyPr>
          <a:lstStyle/>
          <a:p>
            <a:r>
              <a:rPr lang="zh-CN" altLang="en-US" sz="2200" dirty="0">
                <a:latin typeface="微软雅黑" panose="020B0503020204020204" pitchFamily="34" charset="-122"/>
                <a:ea typeface="微软雅黑" panose="020B0503020204020204" pitchFamily="34" charset="-122"/>
              </a:rPr>
              <a:t>void RootFirst (CSTree root)</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if (root!=NULL)</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  </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Visit(root -&gt;data) ;    /*访问根结点*/</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p= root-&gt; FirstChild;</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while (p!=NULL)</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 </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RootFirst( p );    /*访问以p为根的子树*/</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p = p -&gt; Nextsibling;</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021903" y="111361"/>
            <a:ext cx="3871732" cy="523220"/>
          </a:xfrm>
          <a:prstGeom prst="rect">
            <a:avLst/>
          </a:prstGeom>
          <a:noFill/>
        </p:spPr>
        <p:txBody>
          <a:bodyPr wrap="square">
            <a:spAutoFit/>
          </a:bodyPr>
          <a:lstStyle/>
          <a:p>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.树的遍历算法实现</a:t>
            </a:r>
            <a:endParaRPr lang="en-US" altLang="zh-CN" sz="2800" dirty="0">
              <a:latin typeface="微软雅黑" panose="020B0503020204020204" pitchFamily="34" charset="-122"/>
              <a:ea typeface="微软雅黑" panose="020B0503020204020204" pitchFamily="34" charset="-122"/>
            </a:endParaRPr>
          </a:p>
        </p:txBody>
      </p:sp>
      <p:sp>
        <p:nvSpPr>
          <p:cNvPr id="4"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9685" y="944917"/>
            <a:ext cx="7968178" cy="954107"/>
          </a:xfrm>
          <a:prstGeom prst="rect">
            <a:avLst/>
          </a:prstGeom>
        </p:spPr>
        <p:txBody>
          <a:bodyPr wrap="square">
            <a:spAutoFit/>
          </a:bodyPr>
          <a:lstStyle/>
          <a:p>
            <a:r>
              <a:rPr lang="zh-CN" altLang="en-US" sz="2800" dirty="0"/>
              <a:t>用孩子兄弟链表实现树的</a:t>
            </a:r>
            <a:r>
              <a:rPr lang="zh-CN" altLang="en-US" sz="2800" dirty="0">
                <a:solidFill>
                  <a:srgbClr val="FF0000"/>
                </a:solidFill>
              </a:rPr>
              <a:t>先根遍历</a:t>
            </a:r>
            <a:endParaRPr lang="en-US" altLang="zh-CN" sz="2800" dirty="0">
              <a:solidFill>
                <a:srgbClr val="FF0000"/>
              </a:solidFill>
            </a:endParaRPr>
          </a:p>
          <a:p>
            <a:r>
              <a:rPr lang="zh-CN" altLang="en-US" sz="2800" dirty="0"/>
              <a:t>方法二：</a:t>
            </a:r>
            <a:endParaRPr lang="en-US" altLang="zh-CN" sz="2800" dirty="0"/>
          </a:p>
        </p:txBody>
      </p:sp>
      <p:sp>
        <p:nvSpPr>
          <p:cNvPr id="3" name="矩形 2"/>
          <p:cNvSpPr/>
          <p:nvPr/>
        </p:nvSpPr>
        <p:spPr>
          <a:xfrm>
            <a:off x="796688" y="2028616"/>
            <a:ext cx="7647043" cy="3139321"/>
          </a:xfrm>
          <a:prstGeom prst="rect">
            <a:avLst/>
          </a:prstGeom>
        </p:spPr>
        <p:txBody>
          <a:bodyPr wrap="square">
            <a:spAutoFit/>
          </a:bodyPr>
          <a:lstStyle/>
          <a:p>
            <a:r>
              <a:rPr lang="zh-CN" altLang="en-US" sz="2200" dirty="0">
                <a:latin typeface="微软雅黑" panose="020B0503020204020204" pitchFamily="34" charset="-122"/>
                <a:ea typeface="微软雅黑" panose="020B0503020204020204" pitchFamily="34" charset="-122"/>
              </a:rPr>
              <a:t>void RootFirst (CSTree root)</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if (root!=NULL)</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  </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Visit(root -&gt;data) ;    /*访问根结点*/</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RootFirst</a:t>
            </a:r>
            <a:r>
              <a:rPr lang="en-US" altLang="zh-CN" sz="2200" dirty="0">
                <a:latin typeface="微软雅黑" panose="020B0503020204020204" pitchFamily="34" charset="-122"/>
                <a:ea typeface="微软雅黑" panose="020B0503020204020204" pitchFamily="34" charset="-122"/>
              </a:rPr>
              <a:t>(root-&gt;</a:t>
            </a:r>
            <a:r>
              <a:rPr lang="en-US" altLang="zh-CN" sz="2200" dirty="0" err="1">
                <a:latin typeface="微软雅黑" panose="020B0503020204020204" pitchFamily="34" charset="-122"/>
                <a:ea typeface="微软雅黑" panose="020B0503020204020204" pitchFamily="34" charset="-122"/>
              </a:rPr>
              <a:t>FirstChild</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先根遍历首子树</a:t>
            </a:r>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r>
              <a:rPr lang="en-US" altLang="zh-CN" sz="2200" dirty="0" err="1">
                <a:latin typeface="微软雅黑" panose="020B0503020204020204" pitchFamily="34" charset="-122"/>
                <a:ea typeface="微软雅黑" panose="020B0503020204020204" pitchFamily="34" charset="-122"/>
              </a:rPr>
              <a:t>RootFirst</a:t>
            </a:r>
            <a:r>
              <a:rPr lang="en-US" altLang="zh-CN" sz="2200" dirty="0">
                <a:latin typeface="微软雅黑" panose="020B0503020204020204" pitchFamily="34" charset="-122"/>
                <a:ea typeface="微软雅黑" panose="020B0503020204020204" pitchFamily="34" charset="-122"/>
              </a:rPr>
              <a:t>(root-&gt;</a:t>
            </a:r>
            <a:r>
              <a:rPr lang="en-US" altLang="zh-CN" sz="2200" dirty="0" err="1">
                <a:latin typeface="微软雅黑" panose="020B0503020204020204" pitchFamily="34" charset="-122"/>
                <a:ea typeface="微软雅黑" panose="020B0503020204020204" pitchFamily="34" charset="-122"/>
              </a:rPr>
              <a:t>Nextsibling</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先根遍历兄弟树</a:t>
            </a:r>
            <a:r>
              <a:rPr lang="en-US" altLang="zh-CN" sz="2200" dirty="0">
                <a:latin typeface="微软雅黑" panose="020B0503020204020204" pitchFamily="34" charset="-122"/>
                <a:ea typeface="微软雅黑" panose="020B0503020204020204" pitchFamily="34" charset="-122"/>
              </a:rPr>
              <a:t>*/</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    }</a:t>
            </a:r>
            <a:endParaRPr lang="en-US" altLang="zh-CN" sz="2200" dirty="0">
              <a:latin typeface="微软雅黑" panose="020B0503020204020204" pitchFamily="34" charset="-122"/>
              <a:ea typeface="微软雅黑" panose="020B0503020204020204" pitchFamily="34" charset="-122"/>
            </a:endParaRPr>
          </a:p>
          <a:p>
            <a:r>
              <a:rPr lang="en-US"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3021903" y="111361"/>
            <a:ext cx="3871732" cy="523220"/>
          </a:xfrm>
          <a:prstGeom prst="rect">
            <a:avLst/>
          </a:prstGeom>
          <a:noFill/>
        </p:spPr>
        <p:txBody>
          <a:bodyPr wrap="square">
            <a:spAutoFit/>
          </a:bodyPr>
          <a:lstStyle/>
          <a:p>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.树的遍历算法实现</a:t>
            </a:r>
            <a:endParaRPr lang="en-US" altLang="zh-CN" sz="2800" dirty="0">
              <a:latin typeface="微软雅黑" panose="020B0503020204020204" pitchFamily="34" charset="-122"/>
              <a:ea typeface="微软雅黑" panose="020B0503020204020204" pitchFamily="34" charset="-122"/>
            </a:endParaRPr>
          </a:p>
        </p:txBody>
      </p:sp>
      <p:sp>
        <p:nvSpPr>
          <p:cNvPr id="4"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2689" y="971558"/>
            <a:ext cx="7404866" cy="3042692"/>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森林的</a:t>
            </a:r>
            <a:r>
              <a:rPr lang="zh-CN" altLang="en-US" sz="2800" dirty="0">
                <a:solidFill>
                  <a:srgbClr val="FF0000"/>
                </a:solidFill>
                <a:latin typeface="微软雅黑" panose="020B0503020204020204" pitchFamily="34" charset="-122"/>
                <a:ea typeface="微软雅黑" panose="020B0503020204020204" pitchFamily="34" charset="-122"/>
              </a:rPr>
              <a:t>先序</a:t>
            </a:r>
            <a:r>
              <a:rPr lang="zh-CN" altLang="en-US" sz="2800" dirty="0">
                <a:latin typeface="微软雅黑" panose="020B0503020204020204" pitchFamily="34" charset="-122"/>
                <a:ea typeface="微软雅黑" panose="020B0503020204020204" pitchFamily="34" charset="-122"/>
              </a:rPr>
              <a:t>遍历：</a:t>
            </a:r>
            <a:r>
              <a:rPr lang="en-US" altLang="zh-CN"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若森林非空，则遍历方法为:</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访问森林中第一棵树的根结点;</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先序遍历第一棵树的根结点的子树森林;</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先序遍历除去第一棵树之后剩余的树构成的森林。</a:t>
            </a:r>
            <a:endParaRPr lang="en-US" altLang="zh-CN" sz="24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16820" y="113382"/>
            <a:ext cx="3808071" cy="523220"/>
          </a:xfrm>
          <a:prstGeom prst="rect">
            <a:avLst/>
          </a:prstGeom>
          <a:noFill/>
        </p:spPr>
        <p:txBody>
          <a:bodyPr wrap="square">
            <a:spAutoFit/>
          </a:bodyPr>
          <a:lstStyle/>
          <a:p>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.森林的遍历</a:t>
            </a:r>
            <a:endParaRPr lang="en-US" altLang="zh-CN" sz="2800" dirty="0">
              <a:latin typeface="微软雅黑" panose="020B0503020204020204" pitchFamily="34" charset="-122"/>
              <a:ea typeface="微软雅黑" panose="020B0503020204020204" pitchFamily="34" charset="-122"/>
            </a:endParaRPr>
          </a:p>
        </p:txBody>
      </p:sp>
      <p:sp>
        <p:nvSpPr>
          <p:cNvPr id="8" name="椭圆 7"/>
          <p:cNvSpPr/>
          <p:nvPr/>
        </p:nvSpPr>
        <p:spPr>
          <a:xfrm>
            <a:off x="5517326" y="449251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10" name="直接连接符 9"/>
          <p:cNvCxnSpPr>
            <a:stCxn id="8" idx="3"/>
            <a:endCxn id="11" idx="7"/>
          </p:cNvCxnSpPr>
          <p:nvPr/>
        </p:nvCxnSpPr>
        <p:spPr>
          <a:xfrm flipH="1">
            <a:off x="5290440" y="4766273"/>
            <a:ext cx="270419"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5036713" y="515691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12" name="椭圆 11"/>
          <p:cNvSpPr/>
          <p:nvPr/>
        </p:nvSpPr>
        <p:spPr>
          <a:xfrm>
            <a:off x="5527734" y="5150911"/>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3" name="椭圆 12"/>
          <p:cNvSpPr/>
          <p:nvPr/>
        </p:nvSpPr>
        <p:spPr>
          <a:xfrm>
            <a:off x="5970184" y="515691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cxnSp>
        <p:nvCxnSpPr>
          <p:cNvPr id="14" name="直接连接符 13"/>
          <p:cNvCxnSpPr>
            <a:stCxn id="8" idx="4"/>
            <a:endCxn id="12" idx="0"/>
          </p:cNvCxnSpPr>
          <p:nvPr/>
        </p:nvCxnSpPr>
        <p:spPr>
          <a:xfrm>
            <a:off x="5665956" y="4813243"/>
            <a:ext cx="10408" cy="3376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5"/>
            <a:endCxn id="13" idx="1"/>
          </p:cNvCxnSpPr>
          <p:nvPr/>
        </p:nvCxnSpPr>
        <p:spPr>
          <a:xfrm>
            <a:off x="5771053" y="4766273"/>
            <a:ext cx="242664"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374877" y="448303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19" name="椭圆 18"/>
          <p:cNvSpPr/>
          <p:nvPr/>
        </p:nvSpPr>
        <p:spPr>
          <a:xfrm>
            <a:off x="6374877" y="516518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20" name="椭圆 19"/>
          <p:cNvSpPr/>
          <p:nvPr/>
        </p:nvSpPr>
        <p:spPr>
          <a:xfrm>
            <a:off x="7116145" y="449251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21" name="椭圆 20"/>
          <p:cNvSpPr/>
          <p:nvPr/>
        </p:nvSpPr>
        <p:spPr>
          <a:xfrm>
            <a:off x="6767707" y="515412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22" name="直接连接符 21"/>
          <p:cNvCxnSpPr>
            <a:stCxn id="18" idx="4"/>
            <a:endCxn id="19" idx="0"/>
          </p:cNvCxnSpPr>
          <p:nvPr/>
        </p:nvCxnSpPr>
        <p:spPr>
          <a:xfrm>
            <a:off x="6523507" y="4803761"/>
            <a:ext cx="0" cy="361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0" idx="5"/>
            <a:endCxn id="25" idx="0"/>
          </p:cNvCxnSpPr>
          <p:nvPr/>
        </p:nvCxnSpPr>
        <p:spPr>
          <a:xfrm>
            <a:off x="7369872" y="4766273"/>
            <a:ext cx="258635" cy="3989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0" idx="3"/>
            <a:endCxn id="21" idx="0"/>
          </p:cNvCxnSpPr>
          <p:nvPr/>
        </p:nvCxnSpPr>
        <p:spPr>
          <a:xfrm flipH="1">
            <a:off x="6916337" y="4766273"/>
            <a:ext cx="243341" cy="38785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7479877" y="516518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a:t>
            </a:r>
            <a:endParaRPr lang="zh-CN" altLang="en-US" sz="2400" dirty="0"/>
          </a:p>
        </p:txBody>
      </p:sp>
      <p:sp>
        <p:nvSpPr>
          <p:cNvPr id="26" name="椭圆 25"/>
          <p:cNvSpPr/>
          <p:nvPr/>
        </p:nvSpPr>
        <p:spPr>
          <a:xfrm>
            <a:off x="7479877" y="592152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J </a:t>
            </a:r>
            <a:endParaRPr lang="zh-CN" altLang="en-US" sz="2400" dirty="0"/>
          </a:p>
        </p:txBody>
      </p:sp>
      <p:cxnSp>
        <p:nvCxnSpPr>
          <p:cNvPr id="27" name="直接连接符 26"/>
          <p:cNvCxnSpPr>
            <a:stCxn id="25" idx="4"/>
            <a:endCxn id="26" idx="0"/>
          </p:cNvCxnSpPr>
          <p:nvPr/>
        </p:nvCxnSpPr>
        <p:spPr>
          <a:xfrm>
            <a:off x="7628507" y="5485917"/>
            <a:ext cx="0" cy="43561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62689" y="4197247"/>
            <a:ext cx="4801304" cy="1569660"/>
          </a:xfrm>
          <a:prstGeom prst="rect">
            <a:avLst/>
          </a:prstGeom>
          <a:noFill/>
        </p:spPr>
        <p:txBody>
          <a:bodyPr wrap="square" rtlCol="0">
            <a:spAutoFit/>
          </a:bodyPr>
          <a:lstStyle/>
          <a:p>
            <a:r>
              <a:rPr lang="zh-CN" altLang="en-US" sz="3200" dirty="0"/>
              <a:t>示例：</a:t>
            </a:r>
            <a:endParaRPr lang="en-US" altLang="zh-CN" sz="3200" dirty="0"/>
          </a:p>
          <a:p>
            <a:endParaRPr lang="en-US" altLang="zh-CN" sz="3200" dirty="0">
              <a:solidFill>
                <a:srgbClr val="FF0000"/>
              </a:solidFill>
            </a:endParaRPr>
          </a:p>
          <a:p>
            <a:r>
              <a:rPr lang="en-US" altLang="zh-CN" sz="3200" dirty="0">
                <a:solidFill>
                  <a:srgbClr val="FF0000"/>
                </a:solidFill>
              </a:rPr>
              <a:t>A B C D E F G  H I J</a:t>
            </a:r>
            <a:endParaRPr lang="en-US" altLang="zh-CN" sz="3200" dirty="0">
              <a:solidFill>
                <a:srgbClr val="FF0000"/>
              </a:solidFill>
            </a:endParaRPr>
          </a:p>
        </p:txBody>
      </p:sp>
      <p:sp>
        <p:nvSpPr>
          <p:cNvPr id="3"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6" y="150770"/>
            <a:ext cx="6374304" cy="584775"/>
          </a:xfrm>
          <a:prstGeom prst="rect">
            <a:avLst/>
          </a:prstGeom>
          <a:noFill/>
        </p:spPr>
        <p:txBody>
          <a:bodyPr wrap="square">
            <a:spAutoFit/>
          </a:bodyPr>
          <a:lstStyle/>
          <a:p>
            <a:r>
              <a:rPr lang="en-US" altLang="zh-CN" sz="3200" dirty="0">
                <a:solidFill>
                  <a:schemeClr val="bg1"/>
                </a:solidFill>
              </a:rPr>
              <a:t>6.3.5 </a:t>
            </a:r>
            <a:r>
              <a:rPr lang="zh-CN" altLang="en-US" sz="3200" dirty="0">
                <a:solidFill>
                  <a:schemeClr val="bg1"/>
                </a:solidFill>
              </a:rPr>
              <a:t>由遍历序列确定二叉树</a:t>
            </a:r>
            <a:endParaRPr lang="zh-CN" altLang="en-US" sz="3200" dirty="0">
              <a:solidFill>
                <a:schemeClr val="bg1"/>
              </a:solidFill>
            </a:endParaRPr>
          </a:p>
        </p:txBody>
      </p:sp>
      <p:sp>
        <p:nvSpPr>
          <p:cNvPr id="3" name="矩形 2"/>
          <p:cNvSpPr/>
          <p:nvPr/>
        </p:nvSpPr>
        <p:spPr>
          <a:xfrm>
            <a:off x="672573" y="1146308"/>
            <a:ext cx="7603522" cy="1815882"/>
          </a:xfrm>
          <a:prstGeom prst="rect">
            <a:avLst/>
          </a:prstGeom>
        </p:spPr>
        <p:txBody>
          <a:bodyPr wrap="square">
            <a:spAutoFit/>
          </a:bodyPr>
          <a:lstStyle/>
          <a:p>
            <a:r>
              <a:rPr lang="zh-CN" altLang="en-US" sz="2800" dirty="0"/>
              <a:t>已知一棵二叉树的先序和中序序列分别为：</a:t>
            </a:r>
            <a:endParaRPr lang="en-US" altLang="zh-CN" sz="2800" dirty="0"/>
          </a:p>
          <a:p>
            <a:r>
              <a:rPr lang="en-US" altLang="zh-CN" sz="2800" dirty="0"/>
              <a:t>A B C D E F G H I</a:t>
            </a:r>
            <a:endParaRPr lang="en-US" altLang="zh-CN" sz="2800" dirty="0"/>
          </a:p>
          <a:p>
            <a:r>
              <a:rPr lang="en-US" altLang="zh-CN" sz="2800" dirty="0"/>
              <a:t>B C A E D G H F I</a:t>
            </a:r>
            <a:endParaRPr lang="en-US" altLang="zh-CN" sz="2800" dirty="0"/>
          </a:p>
          <a:p>
            <a:r>
              <a:rPr lang="zh-CN" altLang="en-US" sz="2800" dirty="0"/>
              <a:t>试构造该二叉树</a:t>
            </a:r>
            <a:endParaRPr lang="zh-CN" altLang="en-US" sz="2800" dirty="0"/>
          </a:p>
        </p:txBody>
      </p:sp>
      <p:sp>
        <p:nvSpPr>
          <p:cNvPr id="6" name="椭圆 5"/>
          <p:cNvSpPr/>
          <p:nvPr/>
        </p:nvSpPr>
        <p:spPr>
          <a:xfrm>
            <a:off x="1109141" y="3580109"/>
            <a:ext cx="595673" cy="527513"/>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根</a:t>
            </a:r>
            <a:endParaRPr lang="zh-CN" altLang="en-US" sz="2800" dirty="0">
              <a:solidFill>
                <a:schemeClr val="tx1"/>
              </a:solidFill>
            </a:endParaRPr>
          </a:p>
        </p:txBody>
      </p:sp>
      <p:sp>
        <p:nvSpPr>
          <p:cNvPr id="2" name="矩形 1"/>
          <p:cNvSpPr/>
          <p:nvPr/>
        </p:nvSpPr>
        <p:spPr>
          <a:xfrm>
            <a:off x="1942455" y="3636936"/>
            <a:ext cx="1079715" cy="423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左子树</a:t>
            </a:r>
            <a:endParaRPr lang="zh-CN" altLang="en-US" sz="2000" dirty="0">
              <a:solidFill>
                <a:schemeClr val="tx1"/>
              </a:solidFill>
            </a:endParaRPr>
          </a:p>
        </p:txBody>
      </p:sp>
      <p:sp>
        <p:nvSpPr>
          <p:cNvPr id="8" name="矩形 7"/>
          <p:cNvSpPr/>
          <p:nvPr/>
        </p:nvSpPr>
        <p:spPr>
          <a:xfrm>
            <a:off x="3200401" y="3632055"/>
            <a:ext cx="1079715" cy="423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右子树</a:t>
            </a:r>
            <a:endParaRPr lang="zh-CN" altLang="en-US" sz="2000" dirty="0">
              <a:solidFill>
                <a:schemeClr val="tx1"/>
              </a:solidFill>
            </a:endParaRPr>
          </a:p>
        </p:txBody>
      </p:sp>
      <p:sp>
        <p:nvSpPr>
          <p:cNvPr id="10" name="椭圆 9"/>
          <p:cNvSpPr/>
          <p:nvPr/>
        </p:nvSpPr>
        <p:spPr>
          <a:xfrm>
            <a:off x="6279907" y="3590153"/>
            <a:ext cx="595673" cy="527513"/>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rPr>
              <a:t>根</a:t>
            </a:r>
            <a:endParaRPr lang="zh-CN" altLang="en-US" sz="2800" dirty="0">
              <a:solidFill>
                <a:schemeClr val="tx1"/>
              </a:solidFill>
            </a:endParaRPr>
          </a:p>
        </p:txBody>
      </p:sp>
      <p:sp>
        <p:nvSpPr>
          <p:cNvPr id="11" name="矩形 10"/>
          <p:cNvSpPr/>
          <p:nvPr/>
        </p:nvSpPr>
        <p:spPr>
          <a:xfrm>
            <a:off x="5070533" y="3642100"/>
            <a:ext cx="1079715" cy="423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左子树</a:t>
            </a:r>
            <a:endParaRPr lang="zh-CN" altLang="en-US" sz="2000" dirty="0">
              <a:solidFill>
                <a:schemeClr val="tx1"/>
              </a:solidFill>
            </a:endParaRPr>
          </a:p>
        </p:txBody>
      </p:sp>
      <p:sp>
        <p:nvSpPr>
          <p:cNvPr id="12" name="矩形 11"/>
          <p:cNvSpPr/>
          <p:nvPr/>
        </p:nvSpPr>
        <p:spPr>
          <a:xfrm>
            <a:off x="7005239" y="3642100"/>
            <a:ext cx="1079715" cy="4236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右子树</a:t>
            </a:r>
            <a:endParaRPr lang="zh-CN" altLang="en-US" sz="2000" dirty="0">
              <a:solidFill>
                <a:schemeClr val="tx1"/>
              </a:solidFill>
            </a:endParaRPr>
          </a:p>
        </p:txBody>
      </p:sp>
      <p:sp>
        <p:nvSpPr>
          <p:cNvPr id="13" name="文本框 12"/>
          <p:cNvSpPr txBox="1"/>
          <p:nvPr/>
        </p:nvSpPr>
        <p:spPr>
          <a:xfrm>
            <a:off x="2076774" y="4515043"/>
            <a:ext cx="1751308" cy="523220"/>
          </a:xfrm>
          <a:prstGeom prst="rect">
            <a:avLst/>
          </a:prstGeom>
          <a:noFill/>
        </p:spPr>
        <p:txBody>
          <a:bodyPr wrap="square">
            <a:spAutoFit/>
          </a:bodyPr>
          <a:lstStyle/>
          <a:p>
            <a:r>
              <a:rPr lang="zh-CN" altLang="en-US" sz="2800" dirty="0"/>
              <a:t>先序遍历</a:t>
            </a:r>
            <a:endParaRPr lang="zh-CN" altLang="en-US" sz="2800" dirty="0"/>
          </a:p>
        </p:txBody>
      </p:sp>
      <p:sp>
        <p:nvSpPr>
          <p:cNvPr id="14" name="文本框 13"/>
          <p:cNvSpPr txBox="1"/>
          <p:nvPr/>
        </p:nvSpPr>
        <p:spPr>
          <a:xfrm>
            <a:off x="5829951" y="4515043"/>
            <a:ext cx="1751308" cy="523220"/>
          </a:xfrm>
          <a:prstGeom prst="rect">
            <a:avLst/>
          </a:prstGeom>
          <a:noFill/>
        </p:spPr>
        <p:txBody>
          <a:bodyPr wrap="square">
            <a:spAutoFit/>
          </a:bodyPr>
          <a:lstStyle/>
          <a:p>
            <a:r>
              <a:rPr lang="zh-CN" altLang="en-US" sz="2800" dirty="0"/>
              <a:t>中序遍历</a:t>
            </a:r>
            <a:endParaRPr lang="zh-CN" altLang="en-US"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2689" y="971558"/>
            <a:ext cx="7404866" cy="3042692"/>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森林的</a:t>
            </a:r>
            <a:r>
              <a:rPr lang="zh-CN" altLang="en-US" sz="2800" dirty="0">
                <a:solidFill>
                  <a:srgbClr val="FF0000"/>
                </a:solidFill>
                <a:latin typeface="微软雅黑" panose="020B0503020204020204" pitchFamily="34" charset="-122"/>
                <a:ea typeface="微软雅黑" panose="020B0503020204020204" pitchFamily="34" charset="-122"/>
              </a:rPr>
              <a:t>中序</a:t>
            </a:r>
            <a:r>
              <a:rPr lang="zh-CN" altLang="en-US" sz="2800" dirty="0">
                <a:latin typeface="微软雅黑" panose="020B0503020204020204" pitchFamily="34" charset="-122"/>
                <a:ea typeface="微软雅黑" panose="020B0503020204020204" pitchFamily="34" charset="-122"/>
              </a:rPr>
              <a:t>遍历：</a:t>
            </a:r>
            <a:r>
              <a:rPr lang="en-US" altLang="zh-CN"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若森林非空，则遍历方法为:</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中序遍历森林中第一棵树的根结点的子树森林</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访问第一棵树的根结点</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中序遍历除去第一棵树之后剩余的树构成的森林。</a:t>
            </a:r>
            <a:endParaRPr lang="en-US" altLang="zh-CN" sz="24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16820" y="113382"/>
            <a:ext cx="3808071" cy="523220"/>
          </a:xfrm>
          <a:prstGeom prst="rect">
            <a:avLst/>
          </a:prstGeom>
          <a:noFill/>
        </p:spPr>
        <p:txBody>
          <a:bodyPr wrap="square">
            <a:spAutoFit/>
          </a:bodyPr>
          <a:lstStyle/>
          <a:p>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.森林的遍历</a:t>
            </a:r>
            <a:endParaRPr lang="en-US" altLang="zh-CN" sz="2800" dirty="0">
              <a:latin typeface="微软雅黑" panose="020B0503020204020204" pitchFamily="34" charset="-122"/>
              <a:ea typeface="微软雅黑" panose="020B0503020204020204" pitchFamily="34" charset="-122"/>
            </a:endParaRPr>
          </a:p>
        </p:txBody>
      </p:sp>
      <p:sp>
        <p:nvSpPr>
          <p:cNvPr id="8" name="椭圆 7"/>
          <p:cNvSpPr/>
          <p:nvPr/>
        </p:nvSpPr>
        <p:spPr>
          <a:xfrm>
            <a:off x="5517326" y="449251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10" name="直接连接符 9"/>
          <p:cNvCxnSpPr>
            <a:stCxn id="8" idx="3"/>
            <a:endCxn id="11" idx="7"/>
          </p:cNvCxnSpPr>
          <p:nvPr/>
        </p:nvCxnSpPr>
        <p:spPr>
          <a:xfrm flipH="1">
            <a:off x="5290440" y="4766273"/>
            <a:ext cx="270419"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5036713" y="515691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12" name="椭圆 11"/>
          <p:cNvSpPr/>
          <p:nvPr/>
        </p:nvSpPr>
        <p:spPr>
          <a:xfrm>
            <a:off x="5527734" y="5150911"/>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3" name="椭圆 12"/>
          <p:cNvSpPr/>
          <p:nvPr/>
        </p:nvSpPr>
        <p:spPr>
          <a:xfrm>
            <a:off x="5970184" y="515691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cxnSp>
        <p:nvCxnSpPr>
          <p:cNvPr id="14" name="直接连接符 13"/>
          <p:cNvCxnSpPr>
            <a:stCxn id="8" idx="4"/>
            <a:endCxn id="12" idx="0"/>
          </p:cNvCxnSpPr>
          <p:nvPr/>
        </p:nvCxnSpPr>
        <p:spPr>
          <a:xfrm>
            <a:off x="5665956" y="4813243"/>
            <a:ext cx="10408" cy="3376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5"/>
            <a:endCxn id="13" idx="1"/>
          </p:cNvCxnSpPr>
          <p:nvPr/>
        </p:nvCxnSpPr>
        <p:spPr>
          <a:xfrm>
            <a:off x="5771053" y="4766273"/>
            <a:ext cx="242664"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374877" y="448303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19" name="椭圆 18"/>
          <p:cNvSpPr/>
          <p:nvPr/>
        </p:nvSpPr>
        <p:spPr>
          <a:xfrm>
            <a:off x="6374877" y="516518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20" name="椭圆 19"/>
          <p:cNvSpPr/>
          <p:nvPr/>
        </p:nvSpPr>
        <p:spPr>
          <a:xfrm>
            <a:off x="7116145" y="449251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21" name="椭圆 20"/>
          <p:cNvSpPr/>
          <p:nvPr/>
        </p:nvSpPr>
        <p:spPr>
          <a:xfrm>
            <a:off x="6767707" y="515412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22" name="直接连接符 21"/>
          <p:cNvCxnSpPr>
            <a:stCxn id="18" idx="4"/>
            <a:endCxn id="19" idx="0"/>
          </p:cNvCxnSpPr>
          <p:nvPr/>
        </p:nvCxnSpPr>
        <p:spPr>
          <a:xfrm>
            <a:off x="6523507" y="4803761"/>
            <a:ext cx="0" cy="361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0" idx="5"/>
            <a:endCxn id="25" idx="0"/>
          </p:cNvCxnSpPr>
          <p:nvPr/>
        </p:nvCxnSpPr>
        <p:spPr>
          <a:xfrm>
            <a:off x="7369872" y="4766273"/>
            <a:ext cx="258635" cy="3989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0" idx="3"/>
            <a:endCxn id="21" idx="0"/>
          </p:cNvCxnSpPr>
          <p:nvPr/>
        </p:nvCxnSpPr>
        <p:spPr>
          <a:xfrm flipH="1">
            <a:off x="6916337" y="4766273"/>
            <a:ext cx="243341" cy="38785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7479877" y="516518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a:t>
            </a:r>
            <a:endParaRPr lang="zh-CN" altLang="en-US" sz="2400" dirty="0"/>
          </a:p>
        </p:txBody>
      </p:sp>
      <p:sp>
        <p:nvSpPr>
          <p:cNvPr id="26" name="椭圆 25"/>
          <p:cNvSpPr/>
          <p:nvPr/>
        </p:nvSpPr>
        <p:spPr>
          <a:xfrm>
            <a:off x="7479877" y="592152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J </a:t>
            </a:r>
            <a:endParaRPr lang="zh-CN" altLang="en-US" sz="2400" dirty="0"/>
          </a:p>
        </p:txBody>
      </p:sp>
      <p:cxnSp>
        <p:nvCxnSpPr>
          <p:cNvPr id="27" name="直接连接符 26"/>
          <p:cNvCxnSpPr>
            <a:stCxn id="25" idx="4"/>
            <a:endCxn id="26" idx="0"/>
          </p:cNvCxnSpPr>
          <p:nvPr/>
        </p:nvCxnSpPr>
        <p:spPr>
          <a:xfrm>
            <a:off x="7628507" y="5485917"/>
            <a:ext cx="0" cy="43561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85030" y="4197247"/>
            <a:ext cx="4801304" cy="1569660"/>
          </a:xfrm>
          <a:prstGeom prst="rect">
            <a:avLst/>
          </a:prstGeom>
          <a:noFill/>
        </p:spPr>
        <p:txBody>
          <a:bodyPr wrap="square" rtlCol="0">
            <a:spAutoFit/>
          </a:bodyPr>
          <a:lstStyle/>
          <a:p>
            <a:r>
              <a:rPr lang="zh-CN" altLang="en-US" sz="3200" dirty="0"/>
              <a:t>示例：</a:t>
            </a:r>
            <a:endParaRPr lang="en-US" altLang="zh-CN" sz="3200" dirty="0"/>
          </a:p>
          <a:p>
            <a:endParaRPr lang="en-US" altLang="zh-CN" sz="3200" dirty="0">
              <a:solidFill>
                <a:srgbClr val="FF0000"/>
              </a:solidFill>
            </a:endParaRPr>
          </a:p>
          <a:p>
            <a:r>
              <a:rPr lang="en-US" altLang="zh-CN" sz="3200" dirty="0">
                <a:solidFill>
                  <a:srgbClr val="FF0000"/>
                </a:solidFill>
              </a:rPr>
              <a:t>B C D A F E H J I  G </a:t>
            </a:r>
            <a:endParaRPr lang="en-US" altLang="zh-CN" sz="3200" dirty="0">
              <a:solidFill>
                <a:srgbClr val="FF0000"/>
              </a:solidFill>
            </a:endParaRPr>
          </a:p>
        </p:txBody>
      </p:sp>
      <p:sp>
        <p:nvSpPr>
          <p:cNvPr id="3"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8" grpId="0" animBg="1"/>
      <p:bldP spid="19" grpId="0" animBg="1"/>
      <p:bldP spid="20" grpId="0" animBg="1"/>
      <p:bldP spid="21" grpId="0" animBg="1"/>
      <p:bldP spid="25" grpId="0" animBg="1"/>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2689" y="971558"/>
            <a:ext cx="7404866" cy="3042692"/>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森林的</a:t>
            </a:r>
            <a:r>
              <a:rPr lang="zh-CN" altLang="en-US" sz="2800" dirty="0">
                <a:solidFill>
                  <a:srgbClr val="FF0000"/>
                </a:solidFill>
                <a:latin typeface="微软雅黑" panose="020B0503020204020204" pitchFamily="34" charset="-122"/>
                <a:ea typeface="微软雅黑" panose="020B0503020204020204" pitchFamily="34" charset="-122"/>
              </a:rPr>
              <a:t>后序</a:t>
            </a:r>
            <a:r>
              <a:rPr lang="zh-CN" altLang="en-US" sz="2800" dirty="0">
                <a:latin typeface="微软雅黑" panose="020B0503020204020204" pitchFamily="34" charset="-122"/>
                <a:ea typeface="微软雅黑" panose="020B0503020204020204" pitchFamily="34" charset="-122"/>
              </a:rPr>
              <a:t>遍历：</a:t>
            </a:r>
            <a:r>
              <a:rPr lang="en-US" altLang="zh-CN" sz="2800" dirty="0">
                <a:latin typeface="微软雅黑" panose="020B0503020204020204" pitchFamily="34" charset="-122"/>
                <a:ea typeface="微软雅黑" panose="020B0503020204020204" pitchFamily="34" charset="-122"/>
              </a:rPr>
              <a:t> </a:t>
            </a:r>
            <a:endParaRPr lang="en-US" altLang="zh-CN" sz="28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若森林非空，则遍历方法为:</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后序遍历森林中第一棵树的根结点的子树森林;</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后序遍历除去第一棵树之后剩余的树构成的森林;</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2400" dirty="0">
                <a:latin typeface="微软雅黑" panose="020B0503020204020204" pitchFamily="34" charset="-122"/>
                <a:ea typeface="微软雅黑" panose="020B0503020204020204" pitchFamily="34" charset="-122"/>
              </a:rPr>
              <a:t>访问第一棵树的根结点。 </a:t>
            </a:r>
            <a:endParaRPr lang="en-US" altLang="zh-CN" sz="24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16820" y="113382"/>
            <a:ext cx="3808071" cy="523220"/>
          </a:xfrm>
          <a:prstGeom prst="rect">
            <a:avLst/>
          </a:prstGeom>
          <a:noFill/>
        </p:spPr>
        <p:txBody>
          <a:bodyPr wrap="square">
            <a:spAutoFit/>
          </a:bodyPr>
          <a:lstStyle/>
          <a:p>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.森林的遍历</a:t>
            </a:r>
            <a:endParaRPr lang="en-US" altLang="zh-CN" sz="2800" dirty="0">
              <a:latin typeface="微软雅黑" panose="020B0503020204020204" pitchFamily="34" charset="-122"/>
              <a:ea typeface="微软雅黑" panose="020B0503020204020204" pitchFamily="34" charset="-122"/>
            </a:endParaRPr>
          </a:p>
        </p:txBody>
      </p:sp>
      <p:sp>
        <p:nvSpPr>
          <p:cNvPr id="8" name="椭圆 7"/>
          <p:cNvSpPr/>
          <p:nvPr/>
        </p:nvSpPr>
        <p:spPr>
          <a:xfrm>
            <a:off x="5517326" y="449251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10" name="直接连接符 9"/>
          <p:cNvCxnSpPr>
            <a:stCxn id="8" idx="3"/>
            <a:endCxn id="11" idx="7"/>
          </p:cNvCxnSpPr>
          <p:nvPr/>
        </p:nvCxnSpPr>
        <p:spPr>
          <a:xfrm flipH="1">
            <a:off x="5290440" y="4766273"/>
            <a:ext cx="270419"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5036713" y="515691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12" name="椭圆 11"/>
          <p:cNvSpPr/>
          <p:nvPr/>
        </p:nvSpPr>
        <p:spPr>
          <a:xfrm>
            <a:off x="5527734" y="5150911"/>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3" name="椭圆 12"/>
          <p:cNvSpPr/>
          <p:nvPr/>
        </p:nvSpPr>
        <p:spPr>
          <a:xfrm>
            <a:off x="5970184" y="515691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cxnSp>
        <p:nvCxnSpPr>
          <p:cNvPr id="14" name="直接连接符 13"/>
          <p:cNvCxnSpPr>
            <a:stCxn id="8" idx="4"/>
            <a:endCxn id="12" idx="0"/>
          </p:cNvCxnSpPr>
          <p:nvPr/>
        </p:nvCxnSpPr>
        <p:spPr>
          <a:xfrm>
            <a:off x="5665956" y="4813243"/>
            <a:ext cx="10408" cy="3376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5"/>
            <a:endCxn id="13" idx="1"/>
          </p:cNvCxnSpPr>
          <p:nvPr/>
        </p:nvCxnSpPr>
        <p:spPr>
          <a:xfrm>
            <a:off x="5771053" y="4766273"/>
            <a:ext cx="242664"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6374877" y="448303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19" name="椭圆 18"/>
          <p:cNvSpPr/>
          <p:nvPr/>
        </p:nvSpPr>
        <p:spPr>
          <a:xfrm>
            <a:off x="6374877" y="516518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20" name="椭圆 19"/>
          <p:cNvSpPr/>
          <p:nvPr/>
        </p:nvSpPr>
        <p:spPr>
          <a:xfrm>
            <a:off x="7116145" y="449251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21" name="椭圆 20"/>
          <p:cNvSpPr/>
          <p:nvPr/>
        </p:nvSpPr>
        <p:spPr>
          <a:xfrm>
            <a:off x="6767707" y="515412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22" name="直接连接符 21"/>
          <p:cNvCxnSpPr>
            <a:stCxn id="18" idx="4"/>
            <a:endCxn id="19" idx="0"/>
          </p:cNvCxnSpPr>
          <p:nvPr/>
        </p:nvCxnSpPr>
        <p:spPr>
          <a:xfrm>
            <a:off x="6523507" y="4803761"/>
            <a:ext cx="0" cy="361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0" idx="5"/>
            <a:endCxn id="25" idx="0"/>
          </p:cNvCxnSpPr>
          <p:nvPr/>
        </p:nvCxnSpPr>
        <p:spPr>
          <a:xfrm>
            <a:off x="7369872" y="4766273"/>
            <a:ext cx="258635" cy="3989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0" idx="3"/>
            <a:endCxn id="21" idx="0"/>
          </p:cNvCxnSpPr>
          <p:nvPr/>
        </p:nvCxnSpPr>
        <p:spPr>
          <a:xfrm flipH="1">
            <a:off x="6916337" y="4766273"/>
            <a:ext cx="243341" cy="38785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7479877" y="5165186"/>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a:t>
            </a:r>
            <a:endParaRPr lang="zh-CN" altLang="en-US" sz="2400" dirty="0"/>
          </a:p>
        </p:txBody>
      </p:sp>
      <p:sp>
        <p:nvSpPr>
          <p:cNvPr id="26" name="椭圆 25"/>
          <p:cNvSpPr/>
          <p:nvPr/>
        </p:nvSpPr>
        <p:spPr>
          <a:xfrm>
            <a:off x="7479877" y="592152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J </a:t>
            </a:r>
            <a:endParaRPr lang="zh-CN" altLang="en-US" sz="2400" dirty="0"/>
          </a:p>
        </p:txBody>
      </p:sp>
      <p:cxnSp>
        <p:nvCxnSpPr>
          <p:cNvPr id="27" name="直接连接符 26"/>
          <p:cNvCxnSpPr>
            <a:stCxn id="25" idx="4"/>
            <a:endCxn id="26" idx="0"/>
          </p:cNvCxnSpPr>
          <p:nvPr/>
        </p:nvCxnSpPr>
        <p:spPr>
          <a:xfrm>
            <a:off x="7628507" y="5485917"/>
            <a:ext cx="0" cy="43561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85030" y="4197247"/>
            <a:ext cx="4801304" cy="1569660"/>
          </a:xfrm>
          <a:prstGeom prst="rect">
            <a:avLst/>
          </a:prstGeom>
          <a:noFill/>
        </p:spPr>
        <p:txBody>
          <a:bodyPr wrap="square" rtlCol="0">
            <a:spAutoFit/>
          </a:bodyPr>
          <a:lstStyle/>
          <a:p>
            <a:r>
              <a:rPr lang="zh-CN" altLang="en-US" sz="3200" dirty="0"/>
              <a:t>示例：</a:t>
            </a:r>
            <a:endParaRPr lang="en-US" altLang="zh-CN" sz="3200" dirty="0"/>
          </a:p>
          <a:p>
            <a:endParaRPr lang="en-US" altLang="zh-CN" sz="3200" dirty="0">
              <a:solidFill>
                <a:srgbClr val="FF0000"/>
              </a:solidFill>
            </a:endParaRPr>
          </a:p>
          <a:p>
            <a:r>
              <a:rPr lang="en-US" altLang="zh-CN" sz="3200" dirty="0">
                <a:solidFill>
                  <a:srgbClr val="FF0000"/>
                </a:solidFill>
              </a:rPr>
              <a:t>D C B F J I H G E A</a:t>
            </a:r>
            <a:endParaRPr lang="en-US" altLang="zh-CN" sz="3200" dirty="0">
              <a:solidFill>
                <a:srgbClr val="FF0000"/>
              </a:solidFill>
            </a:endParaRPr>
          </a:p>
        </p:txBody>
      </p:sp>
      <p:sp>
        <p:nvSpPr>
          <p:cNvPr id="3"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8" grpId="0" animBg="1"/>
      <p:bldP spid="19" grpId="0" animBg="1"/>
      <p:bldP spid="20" grpId="0" animBg="1"/>
      <p:bldP spid="21" grpId="0" animBg="1"/>
      <p:bldP spid="25" grpId="0" animBg="1"/>
      <p:bldP spid="2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flipV="1">
            <a:off x="0" y="0"/>
            <a:ext cx="9144000" cy="8863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2891" y="0"/>
            <a:ext cx="900644" cy="895438"/>
          </a:xfrm>
          <a:prstGeom prst="rect">
            <a:avLst/>
          </a:prstGeom>
        </p:spPr>
      </p:pic>
      <p:sp>
        <p:nvSpPr>
          <p:cNvPr id="17" name="文本框 16"/>
          <p:cNvSpPr txBox="1"/>
          <p:nvPr/>
        </p:nvSpPr>
        <p:spPr>
          <a:xfrm>
            <a:off x="1126426" y="150770"/>
            <a:ext cx="7128574" cy="584775"/>
          </a:xfrm>
          <a:prstGeom prst="rect">
            <a:avLst/>
          </a:prstGeom>
          <a:noFill/>
        </p:spPr>
        <p:txBody>
          <a:bodyPr wrap="square">
            <a:spAutoFit/>
          </a:bodyPr>
          <a:lstStyle/>
          <a:p>
            <a:r>
              <a:rPr lang="en-US" altLang="zh-CN" sz="3200" dirty="0">
                <a:solidFill>
                  <a:schemeClr val="bg1"/>
                </a:solidFill>
              </a:rPr>
              <a:t>6.4.3  </a:t>
            </a:r>
            <a:r>
              <a:rPr lang="zh-CN" altLang="en-US" sz="3200" dirty="0">
                <a:solidFill>
                  <a:schemeClr val="bg1"/>
                </a:solidFill>
              </a:rPr>
              <a:t>树与森林的遍历</a:t>
            </a:r>
            <a:endParaRPr lang="zh-CN" altLang="en-US" sz="3200" dirty="0">
              <a:solidFill>
                <a:schemeClr val="bg1"/>
              </a:solidFill>
            </a:endParaRPr>
          </a:p>
        </p:txBody>
      </p:sp>
      <p:sp>
        <p:nvSpPr>
          <p:cNvPr id="6" name="矩形 5"/>
          <p:cNvSpPr/>
          <p:nvPr/>
        </p:nvSpPr>
        <p:spPr>
          <a:xfrm>
            <a:off x="112891" y="1162050"/>
            <a:ext cx="8897759" cy="3905043"/>
          </a:xfrm>
          <a:prstGeom prst="rect">
            <a:avLst/>
          </a:prstGeom>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      对照二叉树和森林之间的转换关系可以发现，森林的先序遍历、中序遍历和后序遍历是对应相同的。因此，可用相应二叉树的遍历结果来验证森林的遍历结果。</a:t>
            </a:r>
            <a:endParaRPr lang="en-US" altLang="zh-CN" sz="2400" dirty="0">
              <a:latin typeface="微软雅黑" panose="020B0503020204020204" pitchFamily="34" charset="-122"/>
              <a:ea typeface="微软雅黑" panose="020B0503020204020204" pitchFamily="34" charset="-122"/>
            </a:endParaRPr>
          </a:p>
          <a:p>
            <a:pPr>
              <a:lnSpc>
                <a:spcPct val="150000"/>
              </a:lnSpc>
            </a:pPr>
            <a:endParaRPr lang="en-US" altLang="zh-CN"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      树可以看成只有一棵树的森林，所以</a:t>
            </a:r>
            <a:r>
              <a:rPr lang="zh-CN" altLang="en-US" sz="2400" dirty="0">
                <a:solidFill>
                  <a:srgbClr val="FF0000"/>
                </a:solidFill>
                <a:latin typeface="微软雅黑" panose="020B0503020204020204" pitchFamily="34" charset="-122"/>
                <a:ea typeface="微软雅黑" panose="020B0503020204020204" pitchFamily="34" charset="-122"/>
              </a:rPr>
              <a:t>树的先根遍历和后根遍历分别与森林的先序遍历和中序遍历对应</a:t>
            </a:r>
            <a:r>
              <a:rPr lang="zh-CN" altLang="en-US" sz="2400" dirty="0">
                <a:latin typeface="微软雅黑" panose="020B0503020204020204" pitchFamily="34" charset="-122"/>
                <a:ea typeface="微软雅黑" panose="020B0503020204020204" pitchFamily="34" charset="-122"/>
              </a:rPr>
              <a:t>。森林的遍历算法可以采用其对应的二叉树的遍历算法来实现。</a:t>
            </a:r>
            <a:endParaRPr lang="en-US" altLang="zh-CN" sz="2400" dirty="0">
              <a:latin typeface="微软雅黑" panose="020B0503020204020204" pitchFamily="34" charset="-122"/>
              <a:ea typeface="微软雅黑" panose="020B0503020204020204" pitchFamily="34" charset="-122"/>
            </a:endParaRPr>
          </a:p>
        </p:txBody>
      </p:sp>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659503" y="94833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10" name="直接连接符 9"/>
          <p:cNvCxnSpPr>
            <a:stCxn id="8" idx="3"/>
            <a:endCxn id="11" idx="7"/>
          </p:cNvCxnSpPr>
          <p:nvPr/>
        </p:nvCxnSpPr>
        <p:spPr>
          <a:xfrm flipH="1">
            <a:off x="432617" y="1222096"/>
            <a:ext cx="270419"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178890" y="161274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12" name="椭圆 11"/>
          <p:cNvSpPr/>
          <p:nvPr/>
        </p:nvSpPr>
        <p:spPr>
          <a:xfrm>
            <a:off x="669911" y="160673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13" name="椭圆 12"/>
          <p:cNvSpPr/>
          <p:nvPr/>
        </p:nvSpPr>
        <p:spPr>
          <a:xfrm>
            <a:off x="1112361" y="161274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a:t>
            </a:r>
            <a:endParaRPr lang="zh-CN" altLang="en-US" sz="2400" dirty="0"/>
          </a:p>
        </p:txBody>
      </p:sp>
      <p:cxnSp>
        <p:nvCxnSpPr>
          <p:cNvPr id="14" name="直接连接符 13"/>
          <p:cNvCxnSpPr>
            <a:stCxn id="8" idx="4"/>
            <a:endCxn id="12" idx="0"/>
          </p:cNvCxnSpPr>
          <p:nvPr/>
        </p:nvCxnSpPr>
        <p:spPr>
          <a:xfrm>
            <a:off x="808133" y="1269066"/>
            <a:ext cx="10408" cy="3376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8" idx="5"/>
            <a:endCxn id="13" idx="1"/>
          </p:cNvCxnSpPr>
          <p:nvPr/>
        </p:nvCxnSpPr>
        <p:spPr>
          <a:xfrm>
            <a:off x="913230" y="1222096"/>
            <a:ext cx="242664" cy="4376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1517054" y="938853"/>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19" name="椭圆 18"/>
          <p:cNvSpPr/>
          <p:nvPr/>
        </p:nvSpPr>
        <p:spPr>
          <a:xfrm>
            <a:off x="1517054" y="162100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20" name="椭圆 19"/>
          <p:cNvSpPr/>
          <p:nvPr/>
        </p:nvSpPr>
        <p:spPr>
          <a:xfrm>
            <a:off x="2258322" y="94833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21" name="椭圆 20"/>
          <p:cNvSpPr/>
          <p:nvPr/>
        </p:nvSpPr>
        <p:spPr>
          <a:xfrm>
            <a:off x="1909884" y="1609947"/>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22" name="直接连接符 21"/>
          <p:cNvCxnSpPr>
            <a:stCxn id="18" idx="4"/>
            <a:endCxn id="19" idx="0"/>
          </p:cNvCxnSpPr>
          <p:nvPr/>
        </p:nvCxnSpPr>
        <p:spPr>
          <a:xfrm>
            <a:off x="1665684" y="1259584"/>
            <a:ext cx="0" cy="3614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20" idx="5"/>
            <a:endCxn id="25" idx="0"/>
          </p:cNvCxnSpPr>
          <p:nvPr/>
        </p:nvCxnSpPr>
        <p:spPr>
          <a:xfrm>
            <a:off x="2512049" y="1222096"/>
            <a:ext cx="258635" cy="3989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直接连接符 23"/>
          <p:cNvCxnSpPr>
            <a:stCxn id="20" idx="3"/>
            <a:endCxn id="21" idx="0"/>
          </p:cNvCxnSpPr>
          <p:nvPr/>
        </p:nvCxnSpPr>
        <p:spPr>
          <a:xfrm flipH="1">
            <a:off x="2058514" y="1222096"/>
            <a:ext cx="243341" cy="38785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2622054" y="1621009"/>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a:t>
            </a:r>
            <a:endParaRPr lang="zh-CN" altLang="en-US" sz="2400" dirty="0"/>
          </a:p>
        </p:txBody>
      </p:sp>
      <p:sp>
        <p:nvSpPr>
          <p:cNvPr id="26" name="椭圆 25"/>
          <p:cNvSpPr/>
          <p:nvPr/>
        </p:nvSpPr>
        <p:spPr>
          <a:xfrm>
            <a:off x="2622054" y="237735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J </a:t>
            </a:r>
            <a:endParaRPr lang="zh-CN" altLang="en-US" sz="2400" dirty="0"/>
          </a:p>
        </p:txBody>
      </p:sp>
      <p:cxnSp>
        <p:nvCxnSpPr>
          <p:cNvPr id="27" name="直接连接符 26"/>
          <p:cNvCxnSpPr>
            <a:stCxn id="25" idx="4"/>
            <a:endCxn id="26" idx="0"/>
          </p:cNvCxnSpPr>
          <p:nvPr/>
        </p:nvCxnSpPr>
        <p:spPr>
          <a:xfrm>
            <a:off x="2770684" y="1941740"/>
            <a:ext cx="0" cy="43561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椭圆 46"/>
          <p:cNvSpPr/>
          <p:nvPr/>
        </p:nvSpPr>
        <p:spPr>
          <a:xfrm>
            <a:off x="5156815" y="145084"/>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A</a:t>
            </a:r>
            <a:endParaRPr lang="zh-CN" altLang="en-US" sz="2400" dirty="0"/>
          </a:p>
        </p:txBody>
      </p:sp>
      <p:cxnSp>
        <p:nvCxnSpPr>
          <p:cNvPr id="48" name="直接连接符 47"/>
          <p:cNvCxnSpPr>
            <a:stCxn id="47" idx="3"/>
            <a:endCxn id="49" idx="7"/>
          </p:cNvCxnSpPr>
          <p:nvPr/>
        </p:nvCxnSpPr>
        <p:spPr>
          <a:xfrm flipH="1">
            <a:off x="4554584" y="418845"/>
            <a:ext cx="645764" cy="31813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9" name="椭圆 48"/>
          <p:cNvSpPr/>
          <p:nvPr/>
        </p:nvSpPr>
        <p:spPr>
          <a:xfrm>
            <a:off x="4300857" y="69000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B</a:t>
            </a:r>
            <a:endParaRPr lang="zh-CN" altLang="en-US" sz="2400" dirty="0"/>
          </a:p>
        </p:txBody>
      </p:sp>
      <p:sp>
        <p:nvSpPr>
          <p:cNvPr id="50" name="椭圆 49"/>
          <p:cNvSpPr/>
          <p:nvPr/>
        </p:nvSpPr>
        <p:spPr>
          <a:xfrm>
            <a:off x="5798804" y="763061"/>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E</a:t>
            </a:r>
            <a:endParaRPr lang="zh-CN" altLang="en-US" sz="2400" dirty="0"/>
          </a:p>
        </p:txBody>
      </p:sp>
      <p:sp>
        <p:nvSpPr>
          <p:cNvPr id="51" name="椭圆 50"/>
          <p:cNvSpPr/>
          <p:nvPr/>
        </p:nvSpPr>
        <p:spPr>
          <a:xfrm>
            <a:off x="6244694" y="2698081"/>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I </a:t>
            </a:r>
            <a:endParaRPr lang="zh-CN" altLang="en-US" sz="2400" dirty="0"/>
          </a:p>
        </p:txBody>
      </p:sp>
      <p:sp>
        <p:nvSpPr>
          <p:cNvPr id="52" name="椭圆 51"/>
          <p:cNvSpPr/>
          <p:nvPr/>
        </p:nvSpPr>
        <p:spPr>
          <a:xfrm>
            <a:off x="4636142" y="1419525"/>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a:t>
            </a:r>
            <a:endParaRPr lang="zh-CN" altLang="en-US" sz="2400" dirty="0"/>
          </a:p>
        </p:txBody>
      </p:sp>
      <p:sp>
        <p:nvSpPr>
          <p:cNvPr id="53" name="椭圆 52"/>
          <p:cNvSpPr/>
          <p:nvPr/>
        </p:nvSpPr>
        <p:spPr>
          <a:xfrm>
            <a:off x="5508424" y="1454053"/>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F</a:t>
            </a:r>
            <a:endParaRPr lang="zh-CN" altLang="en-US" sz="2400" dirty="0"/>
          </a:p>
        </p:txBody>
      </p:sp>
      <p:sp>
        <p:nvSpPr>
          <p:cNvPr id="54" name="椭圆 53"/>
          <p:cNvSpPr/>
          <p:nvPr/>
        </p:nvSpPr>
        <p:spPr>
          <a:xfrm>
            <a:off x="6096064" y="1465258"/>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G</a:t>
            </a:r>
            <a:endParaRPr lang="zh-CN" altLang="en-US" sz="2400" dirty="0"/>
          </a:p>
        </p:txBody>
      </p:sp>
      <p:sp>
        <p:nvSpPr>
          <p:cNvPr id="55" name="椭圆 54"/>
          <p:cNvSpPr/>
          <p:nvPr/>
        </p:nvSpPr>
        <p:spPr>
          <a:xfrm>
            <a:off x="5805684" y="215625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a:t>
            </a:r>
            <a:endParaRPr lang="zh-CN" altLang="en-US" sz="2400" dirty="0"/>
          </a:p>
        </p:txBody>
      </p:sp>
      <p:cxnSp>
        <p:nvCxnSpPr>
          <p:cNvPr id="56" name="直接连接符 55"/>
          <p:cNvCxnSpPr>
            <a:stCxn id="49" idx="5"/>
            <a:endCxn id="52" idx="0"/>
          </p:cNvCxnSpPr>
          <p:nvPr/>
        </p:nvCxnSpPr>
        <p:spPr>
          <a:xfrm>
            <a:off x="4554584" y="963766"/>
            <a:ext cx="230188" cy="45575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47" idx="4"/>
            <a:endCxn id="50" idx="0"/>
          </p:cNvCxnSpPr>
          <p:nvPr/>
        </p:nvCxnSpPr>
        <p:spPr>
          <a:xfrm>
            <a:off x="5305445" y="465815"/>
            <a:ext cx="641989" cy="29724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55" idx="5"/>
            <a:endCxn id="51" idx="1"/>
          </p:cNvCxnSpPr>
          <p:nvPr/>
        </p:nvCxnSpPr>
        <p:spPr>
          <a:xfrm>
            <a:off x="6059411" y="2430011"/>
            <a:ext cx="228816" cy="31504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50" idx="3"/>
            <a:endCxn id="53" idx="0"/>
          </p:cNvCxnSpPr>
          <p:nvPr/>
        </p:nvCxnSpPr>
        <p:spPr>
          <a:xfrm flipH="1">
            <a:off x="5657054" y="1036822"/>
            <a:ext cx="185283" cy="41723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50" idx="5"/>
            <a:endCxn id="54" idx="0"/>
          </p:cNvCxnSpPr>
          <p:nvPr/>
        </p:nvCxnSpPr>
        <p:spPr>
          <a:xfrm>
            <a:off x="6052531" y="1036822"/>
            <a:ext cx="192163" cy="4284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4" idx="3"/>
            <a:endCxn id="55" idx="0"/>
          </p:cNvCxnSpPr>
          <p:nvPr/>
        </p:nvCxnSpPr>
        <p:spPr>
          <a:xfrm flipH="1">
            <a:off x="5954314" y="1739019"/>
            <a:ext cx="185283" cy="41723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2" name="椭圆 61"/>
          <p:cNvSpPr/>
          <p:nvPr/>
        </p:nvSpPr>
        <p:spPr>
          <a:xfrm>
            <a:off x="5987360" y="3336412"/>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J </a:t>
            </a:r>
            <a:endParaRPr lang="zh-CN" altLang="en-US" sz="2400" dirty="0"/>
          </a:p>
        </p:txBody>
      </p:sp>
      <p:cxnSp>
        <p:nvCxnSpPr>
          <p:cNvPr id="63" name="直接连接符 62"/>
          <p:cNvCxnSpPr>
            <a:stCxn id="51" idx="4"/>
          </p:cNvCxnSpPr>
          <p:nvPr/>
        </p:nvCxnSpPr>
        <p:spPr>
          <a:xfrm flipH="1">
            <a:off x="6139597" y="3018812"/>
            <a:ext cx="253727" cy="37026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椭圆 63"/>
          <p:cNvSpPr/>
          <p:nvPr/>
        </p:nvSpPr>
        <p:spPr>
          <a:xfrm>
            <a:off x="4933402" y="2126870"/>
            <a:ext cx="297260" cy="3207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 </a:t>
            </a:r>
            <a:endParaRPr lang="zh-CN" altLang="en-US" sz="2400" dirty="0"/>
          </a:p>
        </p:txBody>
      </p:sp>
      <p:cxnSp>
        <p:nvCxnSpPr>
          <p:cNvPr id="65" name="直接连接符 64"/>
          <p:cNvCxnSpPr>
            <a:stCxn id="52" idx="5"/>
            <a:endCxn id="64" idx="0"/>
          </p:cNvCxnSpPr>
          <p:nvPr/>
        </p:nvCxnSpPr>
        <p:spPr>
          <a:xfrm>
            <a:off x="4889869" y="1693286"/>
            <a:ext cx="192163" cy="43358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 name="箭头: 右 3"/>
          <p:cNvSpPr/>
          <p:nvPr/>
        </p:nvSpPr>
        <p:spPr>
          <a:xfrm>
            <a:off x="3253967" y="1647826"/>
            <a:ext cx="723755" cy="479044"/>
          </a:xfrm>
          <a:prstGeom prst="rightArrow">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文本框 65"/>
          <p:cNvSpPr txBox="1"/>
          <p:nvPr/>
        </p:nvSpPr>
        <p:spPr>
          <a:xfrm>
            <a:off x="2782415" y="2853593"/>
            <a:ext cx="2374400" cy="369332"/>
          </a:xfrm>
          <a:prstGeom prst="rect">
            <a:avLst/>
          </a:prstGeom>
          <a:noFill/>
        </p:spPr>
        <p:txBody>
          <a:bodyPr wrap="square">
            <a:spAutoFit/>
          </a:bodyPr>
          <a:lstStyle/>
          <a:p>
            <a:r>
              <a:rPr lang="zh-CN" altLang="en-US" sz="1800" dirty="0">
                <a:latin typeface="微软雅黑" panose="020B0503020204020204" pitchFamily="34" charset="-122"/>
                <a:ea typeface="微软雅黑" panose="020B0503020204020204" pitchFamily="34" charset="-122"/>
              </a:rPr>
              <a:t>森林转换成二叉树</a:t>
            </a:r>
            <a:endParaRPr lang="zh-CN" altLang="en-US" dirty="0"/>
          </a:p>
        </p:txBody>
      </p:sp>
      <p:sp>
        <p:nvSpPr>
          <p:cNvPr id="101" name="文本框 100"/>
          <p:cNvSpPr txBox="1"/>
          <p:nvPr/>
        </p:nvSpPr>
        <p:spPr>
          <a:xfrm>
            <a:off x="6650230" y="919094"/>
            <a:ext cx="2272168" cy="1289905"/>
          </a:xfrm>
          <a:prstGeom prst="rect">
            <a:avLst/>
          </a:prstGeom>
          <a:noFill/>
        </p:spPr>
        <p:txBody>
          <a:bodyPr wrap="square">
            <a:spAutoFit/>
          </a:bodyPr>
          <a:lstStyle/>
          <a:p>
            <a:pPr>
              <a:lnSpc>
                <a:spcPct val="150000"/>
              </a:lnSpc>
            </a:pPr>
            <a:r>
              <a:rPr lang="zh-CN" altLang="en-US" sz="1800" dirty="0">
                <a:latin typeface="微软雅黑" panose="020B0503020204020204" pitchFamily="34" charset="-122"/>
                <a:ea typeface="微软雅黑" panose="020B0503020204020204" pitchFamily="34" charset="-122"/>
              </a:rPr>
              <a:t>由森林转换成而得的二叉树，</a:t>
            </a:r>
            <a:r>
              <a:rPr lang="zh-CN" altLang="en-US" sz="1800" dirty="0">
                <a:solidFill>
                  <a:srgbClr val="FF0000"/>
                </a:solidFill>
                <a:latin typeface="微软雅黑" panose="020B0503020204020204" pitchFamily="34" charset="-122"/>
                <a:ea typeface="微软雅黑" panose="020B0503020204020204" pitchFamily="34" charset="-122"/>
              </a:rPr>
              <a:t>根结点有右孩子</a:t>
            </a:r>
            <a:r>
              <a:rPr lang="zh-CN" altLang="en-US" sz="1800" dirty="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82" name="文本框 81"/>
          <p:cNvSpPr txBox="1"/>
          <p:nvPr/>
        </p:nvSpPr>
        <p:spPr>
          <a:xfrm>
            <a:off x="5842337" y="3917662"/>
            <a:ext cx="2260652" cy="2554545"/>
          </a:xfrm>
          <a:prstGeom prst="rect">
            <a:avLst/>
          </a:prstGeom>
          <a:noFill/>
        </p:spPr>
        <p:txBody>
          <a:bodyPr wrap="square">
            <a:spAutoFit/>
          </a:bodyPr>
          <a:lstStyle/>
          <a:p>
            <a:r>
              <a:rPr lang="zh-CN" altLang="en-US" sz="2000" dirty="0"/>
              <a:t>二叉树的先序遍历：</a:t>
            </a:r>
            <a:endParaRPr lang="en-US" altLang="zh-CN" sz="2000" dirty="0"/>
          </a:p>
          <a:p>
            <a:r>
              <a:rPr lang="en-US" altLang="zh-CN" sz="2000" dirty="0"/>
              <a:t>A B C D E F G  H I J</a:t>
            </a:r>
            <a:endParaRPr lang="en-US" altLang="zh-CN" sz="2000" dirty="0"/>
          </a:p>
          <a:p>
            <a:endParaRPr lang="en-US" altLang="zh-CN" sz="2000" dirty="0"/>
          </a:p>
          <a:p>
            <a:r>
              <a:rPr lang="zh-CN" altLang="en-US" sz="2000" dirty="0"/>
              <a:t>二叉树的中序遍历：</a:t>
            </a:r>
            <a:endParaRPr lang="en-US" altLang="zh-CN" sz="2000" dirty="0"/>
          </a:p>
          <a:p>
            <a:r>
              <a:rPr lang="en-US" altLang="zh-CN" sz="2000" dirty="0"/>
              <a:t>B C D A F E H J I  G </a:t>
            </a:r>
            <a:endParaRPr lang="en-US" altLang="zh-CN" sz="2000" dirty="0"/>
          </a:p>
          <a:p>
            <a:endParaRPr lang="en-US" altLang="zh-CN" sz="2000" dirty="0"/>
          </a:p>
          <a:p>
            <a:r>
              <a:rPr lang="zh-CN" altLang="en-US" sz="2000" dirty="0"/>
              <a:t>二叉树的后序遍历：</a:t>
            </a:r>
            <a:endParaRPr lang="en-US" altLang="zh-CN" sz="2000" dirty="0"/>
          </a:p>
          <a:p>
            <a:r>
              <a:rPr lang="en-US" altLang="zh-CN" sz="2000" dirty="0"/>
              <a:t>D C B F J I H G E A</a:t>
            </a:r>
            <a:endParaRPr lang="en-US" altLang="zh-CN" sz="2000" dirty="0"/>
          </a:p>
        </p:txBody>
      </p:sp>
      <p:sp>
        <p:nvSpPr>
          <p:cNvPr id="100" name="文本框 99"/>
          <p:cNvSpPr txBox="1"/>
          <p:nvPr/>
        </p:nvSpPr>
        <p:spPr>
          <a:xfrm>
            <a:off x="1276626" y="3917662"/>
            <a:ext cx="2260652" cy="2554545"/>
          </a:xfrm>
          <a:prstGeom prst="rect">
            <a:avLst/>
          </a:prstGeom>
          <a:noFill/>
        </p:spPr>
        <p:txBody>
          <a:bodyPr wrap="square">
            <a:spAutoFit/>
          </a:bodyPr>
          <a:lstStyle/>
          <a:p>
            <a:r>
              <a:rPr lang="zh-CN" altLang="en-US" sz="2000" dirty="0"/>
              <a:t>森林的先序遍历：</a:t>
            </a:r>
            <a:endParaRPr lang="en-US" altLang="zh-CN" sz="2000" dirty="0"/>
          </a:p>
          <a:p>
            <a:r>
              <a:rPr lang="en-US" altLang="zh-CN" sz="2000" dirty="0"/>
              <a:t>A B C D E F G  H I J</a:t>
            </a:r>
            <a:endParaRPr lang="en-US" altLang="zh-CN" sz="2000" dirty="0"/>
          </a:p>
          <a:p>
            <a:endParaRPr lang="en-US" altLang="zh-CN" sz="2000" dirty="0"/>
          </a:p>
          <a:p>
            <a:r>
              <a:rPr lang="zh-CN" altLang="en-US" sz="2000" dirty="0"/>
              <a:t>森林的中序遍历：</a:t>
            </a:r>
            <a:endParaRPr lang="en-US" altLang="zh-CN" sz="2000" dirty="0"/>
          </a:p>
          <a:p>
            <a:r>
              <a:rPr lang="en-US" altLang="zh-CN" sz="2000" dirty="0"/>
              <a:t>B C D A F E H J I  G </a:t>
            </a:r>
            <a:endParaRPr lang="en-US" altLang="zh-CN" sz="2000" dirty="0"/>
          </a:p>
          <a:p>
            <a:endParaRPr lang="en-US" altLang="zh-CN" sz="2000" dirty="0"/>
          </a:p>
          <a:p>
            <a:r>
              <a:rPr lang="zh-CN" altLang="en-US" sz="2000" dirty="0"/>
              <a:t>森林的后序遍历：</a:t>
            </a:r>
            <a:endParaRPr lang="en-US" altLang="zh-CN" sz="2000" dirty="0"/>
          </a:p>
          <a:p>
            <a:r>
              <a:rPr lang="en-US" altLang="zh-CN" sz="2000" dirty="0"/>
              <a:t>D C B F J I H G E A</a:t>
            </a:r>
            <a:endParaRPr lang="en-US" altLang="zh-CN" sz="2000" dirty="0"/>
          </a:p>
        </p:txBody>
      </p:sp>
      <p:sp>
        <p:nvSpPr>
          <p:cNvPr id="102" name="文本框 101"/>
          <p:cNvSpPr txBox="1"/>
          <p:nvPr/>
        </p:nvSpPr>
        <p:spPr>
          <a:xfrm>
            <a:off x="4224904" y="4542562"/>
            <a:ext cx="929805" cy="523220"/>
          </a:xfrm>
          <a:prstGeom prst="rect">
            <a:avLst/>
          </a:prstGeom>
          <a:noFill/>
        </p:spPr>
        <p:txBody>
          <a:bodyPr wrap="square">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相同</a:t>
            </a:r>
            <a:endParaRPr lang="zh-CN" altLang="en-US" sz="2800" dirty="0">
              <a:solidFill>
                <a:srgbClr val="FF0000"/>
              </a:solidFill>
            </a:endParaRPr>
          </a:p>
        </p:txBody>
      </p:sp>
      <p:sp>
        <p:nvSpPr>
          <p:cNvPr id="3" name="箭头: 左右 2"/>
          <p:cNvSpPr/>
          <p:nvPr/>
        </p:nvSpPr>
        <p:spPr>
          <a:xfrm>
            <a:off x="3850141" y="4933290"/>
            <a:ext cx="1679332" cy="58646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animBg="1"/>
      <p:bldP spid="18" grpId="0" animBg="1"/>
      <p:bldP spid="19" grpId="0" animBg="1"/>
      <p:bldP spid="20" grpId="0" animBg="1"/>
      <p:bldP spid="21" grpId="0" animBg="1"/>
      <p:bldP spid="25" grpId="0" animBg="1"/>
      <p:bldP spid="26" grpId="0" animBg="1"/>
      <p:bldP spid="47" grpId="0" animBg="1"/>
      <p:bldP spid="49" grpId="0" animBg="1"/>
      <p:bldP spid="50" grpId="0" animBg="1"/>
      <p:bldP spid="51" grpId="0" animBg="1"/>
      <p:bldP spid="52" grpId="0" animBg="1"/>
      <p:bldP spid="53" grpId="0" animBg="1"/>
      <p:bldP spid="54" grpId="0" animBg="1"/>
      <p:bldP spid="55" grpId="0" animBg="1"/>
      <p:bldP spid="62" grpId="0" animBg="1"/>
      <p:bldP spid="6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a:latin typeface="Calibri" panose="020F0502020204030204" charset="0"/>
            </a:endParaRPr>
          </a:p>
        </p:txBody>
      </p:sp>
      <p:sp>
        <p:nvSpPr>
          <p:cNvPr id="8195" name="Rectangle 2"/>
          <p:cNvSpPr>
            <a:spLocks noChangeArrowheads="1"/>
          </p:cNvSpPr>
          <p:nvPr/>
        </p:nvSpPr>
        <p:spPr bwMode="auto">
          <a:xfrm>
            <a:off x="165100" y="769938"/>
            <a:ext cx="1588" cy="31115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34914" anchor="ctr">
            <a:spAutoFit/>
          </a:bodyPr>
          <a:lstStyle/>
          <a:p>
            <a:pPr eaLnBrk="0" hangingPunct="0"/>
            <a:endParaRPr lang="zh-CN" altLang="zh-CN">
              <a:latin typeface="Arial" panose="020B0604020202020204" pitchFamily="34" charset="0"/>
            </a:endParaRPr>
          </a:p>
        </p:txBody>
      </p:sp>
      <p:sp>
        <p:nvSpPr>
          <p:cNvPr id="9" name="矩形 8"/>
          <p:cNvSpPr/>
          <p:nvPr/>
        </p:nvSpPr>
        <p:spPr>
          <a:xfrm flipV="1">
            <a:off x="0" y="0"/>
            <a:ext cx="9144000"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8197" name="图片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713" y="0"/>
            <a:ext cx="90011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文本框 16"/>
          <p:cNvSpPr txBox="1">
            <a:spLocks noChangeArrowheads="1"/>
          </p:cNvSpPr>
          <p:nvPr/>
        </p:nvSpPr>
        <p:spPr bwMode="auto">
          <a:xfrm>
            <a:off x="1127125" y="150813"/>
            <a:ext cx="6373813"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a:solidFill>
                  <a:schemeClr val="bg1"/>
                </a:solidFill>
              </a:rPr>
              <a:t>第六章　树和二叉树</a:t>
            </a:r>
            <a:r>
              <a:rPr lang="zh-CN" altLang="en-US" sz="3200">
                <a:solidFill>
                  <a:schemeClr val="bg1"/>
                </a:solidFill>
              </a:rPr>
              <a:t> </a:t>
            </a:r>
            <a:endParaRPr lang="zh-CN" altLang="en-US" sz="3200">
              <a:solidFill>
                <a:schemeClr val="bg1"/>
              </a:solidFill>
            </a:endParaRPr>
          </a:p>
        </p:txBody>
      </p:sp>
      <p:sp>
        <p:nvSpPr>
          <p:cNvPr id="8" name="矩形 5"/>
          <p:cNvSpPr/>
          <p:nvPr/>
        </p:nvSpPr>
        <p:spPr>
          <a:xfrm>
            <a:off x="494030" y="1130300"/>
            <a:ext cx="7377430" cy="4979505"/>
          </a:xfrm>
          <a:prstGeom prst="rect">
            <a:avLst/>
          </a:prstGeom>
          <a:noFill/>
          <a:ln w="9525">
            <a:noFill/>
          </a:ln>
        </p:spPr>
        <p:txBody>
          <a:bodyPr wrap="square" anchor="t">
            <a:spAutoFit/>
          </a:bodyPr>
          <a:lstStyle/>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.1</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 树的定义与基本术语</a:t>
            </a:r>
            <a:endParaRPr lang="en-US" altLang="zh-CN"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.2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二叉树</a:t>
            </a:r>
            <a:endParaRPr lang="en-US" altLang="zh-CN"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.3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二叉树的遍历与线索化</a:t>
            </a:r>
            <a:endParaRPr lang="zh-CN" altLang="en-US"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.4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树、森林和二叉树的关系</a:t>
            </a:r>
            <a:endParaRPr lang="zh-CN" altLang="en-US"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a:t>
            </a:r>
            <a:r>
              <a:rPr lang="zh-CN" altLang="en-US" sz="36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6</a:t>
            </a:r>
            <a:r>
              <a:rPr lang="zh-CN" altLang="en-US" sz="3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.5 哈夫曼树及其应用</a:t>
            </a:r>
            <a:endParaRPr lang="zh-CN" altLang="en-US" sz="3200"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3600" dirty="0">
                <a:latin typeface="微软雅黑" panose="020B0503020204020204" pitchFamily="34" charset="-122"/>
                <a:ea typeface="微软雅黑" panose="020B0503020204020204" pitchFamily="34" charset="-122"/>
                <a:sym typeface="Wingdings" panose="05000000000000000000" pitchFamily="2" charset="2"/>
              </a:rPr>
              <a:t>6</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.6 总结与提高</a:t>
            </a:r>
            <a:endParaRPr lang="zh-CN" altLang="en-US" sz="3200"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p:nvPr/>
        </p:nvSpPr>
        <p:spPr>
          <a:xfrm>
            <a:off x="690528" y="3622019"/>
            <a:ext cx="8179506" cy="836561"/>
          </a:xfrm>
          <a:prstGeom prst="rect">
            <a:avLst/>
          </a:prstGeom>
        </p:spPr>
        <p:txBody>
          <a:bodyPr vert="horz" lIns="68580" tIns="34290" rIns="68580" bIns="34290" rtlCol="0" anchor="b">
            <a:normAutofit/>
          </a:bodyPr>
          <a:lstStyle/>
          <a:p>
            <a:pPr algn="ctr">
              <a:lnSpc>
                <a:spcPct val="90000"/>
              </a:lnSpc>
              <a:spcBef>
                <a:spcPct val="0"/>
              </a:spcBef>
              <a:spcAft>
                <a:spcPts val="450"/>
              </a:spcAft>
            </a:pPr>
            <a:r>
              <a:rPr lang="zh-CN" altLang="en-US" sz="3600" b="1" dirty="0">
                <a:effectLst>
                  <a:outerShdw blurRad="38100" dist="19050" dir="2700000" algn="tl" rotWithShape="0">
                    <a:schemeClr val="dk1">
                      <a:alpha val="40000"/>
                    </a:schemeClr>
                  </a:outerShdw>
                </a:effectLst>
                <a:latin typeface="+mj-lt"/>
                <a:ea typeface="+mj-ea"/>
                <a:cs typeface="+mj-cs"/>
              </a:rPr>
              <a:t>谢谢大家！</a:t>
            </a:r>
            <a:endParaRPr lang="en-US" altLang="zh-CN" sz="3600" b="1" dirty="0">
              <a:effectLst>
                <a:outerShdw blurRad="38100" dist="19050" dir="2700000" algn="tl" rotWithShape="0">
                  <a:schemeClr val="dk1">
                    <a:alpha val="40000"/>
                  </a:schemeClr>
                </a:outerShdw>
              </a:effectLst>
              <a:latin typeface="+mj-lt"/>
              <a:ea typeface="+mj-ea"/>
              <a:cs typeface="+mj-cs"/>
            </a:endParaRPr>
          </a:p>
        </p:txBody>
      </p:sp>
      <p:sp>
        <p:nvSpPr>
          <p:cNvPr id="10" name="矩形: 圆角 9"/>
          <p:cNvSpPr/>
          <p:nvPr/>
        </p:nvSpPr>
        <p:spPr>
          <a:xfrm>
            <a:off x="2" y="1357933"/>
            <a:ext cx="9143999" cy="69944"/>
          </a:xfrm>
          <a:prstGeom prst="roundRect">
            <a:avLst/>
          </a:prstGeom>
          <a:solidFill>
            <a:srgbClr val="4F54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减号 10"/>
          <p:cNvSpPr/>
          <p:nvPr/>
        </p:nvSpPr>
        <p:spPr>
          <a:xfrm rot="5400000">
            <a:off x="1849924" y="1338618"/>
            <a:ext cx="340819" cy="449397"/>
          </a:xfrm>
          <a:prstGeom prst="mathMinus">
            <a:avLst/>
          </a:prstGeom>
          <a:solidFill>
            <a:srgbClr val="4F54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减号 11"/>
          <p:cNvSpPr/>
          <p:nvPr/>
        </p:nvSpPr>
        <p:spPr>
          <a:xfrm rot="5400000">
            <a:off x="7387084" y="1332613"/>
            <a:ext cx="352829" cy="449397"/>
          </a:xfrm>
          <a:prstGeom prst="mathMinus">
            <a:avLst/>
          </a:prstGeom>
          <a:solidFill>
            <a:srgbClr val="4F54B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11452" y="1637757"/>
            <a:ext cx="3568889" cy="2068469"/>
          </a:xfrm>
          <a:prstGeom prst="rect">
            <a:avLst/>
          </a:prstGeom>
        </p:spPr>
      </p:pic>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523" y="1675460"/>
            <a:ext cx="3620656" cy="2068468"/>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5032" y="56147"/>
            <a:ext cx="4741233" cy="12233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1594755" y="1028057"/>
            <a:ext cx="595673" cy="527513"/>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a:t>
            </a:r>
            <a:endParaRPr lang="zh-CN" altLang="en-US" sz="2800" dirty="0">
              <a:solidFill>
                <a:schemeClr val="tx1"/>
              </a:solidFill>
            </a:endParaRPr>
          </a:p>
        </p:txBody>
      </p:sp>
      <p:sp>
        <p:nvSpPr>
          <p:cNvPr id="7" name="椭圆 6"/>
          <p:cNvSpPr/>
          <p:nvPr/>
        </p:nvSpPr>
        <p:spPr>
          <a:xfrm>
            <a:off x="314056" y="2195596"/>
            <a:ext cx="818828" cy="72842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BC</a:t>
            </a:r>
            <a:endParaRPr lang="zh-CN" altLang="en-US" sz="2800" dirty="0">
              <a:solidFill>
                <a:schemeClr val="tx1"/>
              </a:solidFill>
            </a:endParaRPr>
          </a:p>
        </p:txBody>
      </p:sp>
      <p:sp>
        <p:nvSpPr>
          <p:cNvPr id="8" name="椭圆 7"/>
          <p:cNvSpPr/>
          <p:nvPr/>
        </p:nvSpPr>
        <p:spPr>
          <a:xfrm>
            <a:off x="2190428" y="2161687"/>
            <a:ext cx="1074548" cy="886316"/>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DEF</a:t>
            </a:r>
            <a:endParaRPr lang="en-US" altLang="zh-CN" sz="2800" dirty="0">
              <a:solidFill>
                <a:schemeClr val="tx1"/>
              </a:solidFill>
            </a:endParaRPr>
          </a:p>
          <a:p>
            <a:pPr algn="ctr"/>
            <a:r>
              <a:rPr lang="en-US" altLang="zh-CN" sz="2800" dirty="0">
                <a:solidFill>
                  <a:schemeClr val="tx1"/>
                </a:solidFill>
              </a:rPr>
              <a:t>GHI</a:t>
            </a:r>
            <a:endParaRPr lang="zh-CN" altLang="en-US" sz="2800" dirty="0">
              <a:solidFill>
                <a:schemeClr val="tx1"/>
              </a:solidFill>
            </a:endParaRPr>
          </a:p>
        </p:txBody>
      </p:sp>
      <p:cxnSp>
        <p:nvCxnSpPr>
          <p:cNvPr id="4" name="直接连接符 3"/>
          <p:cNvCxnSpPr>
            <a:stCxn id="6" idx="3"/>
            <a:endCxn id="7" idx="7"/>
          </p:cNvCxnSpPr>
          <p:nvPr/>
        </p:nvCxnSpPr>
        <p:spPr>
          <a:xfrm flipH="1">
            <a:off x="1012969" y="1478318"/>
            <a:ext cx="669020" cy="82395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接连接符 10"/>
          <p:cNvCxnSpPr>
            <a:stCxn id="6" idx="5"/>
            <a:endCxn id="8" idx="0"/>
          </p:cNvCxnSpPr>
          <p:nvPr/>
        </p:nvCxnSpPr>
        <p:spPr>
          <a:xfrm>
            <a:off x="2103194" y="1478318"/>
            <a:ext cx="624508" cy="683369"/>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507521" y="3546241"/>
            <a:ext cx="595673" cy="527513"/>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a:t>
            </a:r>
            <a:endParaRPr lang="zh-CN" altLang="en-US" sz="2800" dirty="0">
              <a:solidFill>
                <a:schemeClr val="tx1"/>
              </a:solidFill>
            </a:endParaRPr>
          </a:p>
        </p:txBody>
      </p:sp>
      <p:sp>
        <p:nvSpPr>
          <p:cNvPr id="16" name="椭圆 15"/>
          <p:cNvSpPr/>
          <p:nvPr/>
        </p:nvSpPr>
        <p:spPr>
          <a:xfrm>
            <a:off x="255656" y="4713781"/>
            <a:ext cx="595673" cy="58377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B</a:t>
            </a:r>
            <a:endParaRPr lang="zh-CN" altLang="en-US" sz="2800" dirty="0">
              <a:solidFill>
                <a:schemeClr val="tx1"/>
              </a:solidFill>
            </a:endParaRPr>
          </a:p>
        </p:txBody>
      </p:sp>
      <p:sp>
        <p:nvSpPr>
          <p:cNvPr id="18" name="椭圆 17"/>
          <p:cNvSpPr/>
          <p:nvPr/>
        </p:nvSpPr>
        <p:spPr>
          <a:xfrm>
            <a:off x="2456319" y="4776258"/>
            <a:ext cx="595673" cy="527513"/>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D</a:t>
            </a:r>
            <a:endParaRPr lang="zh-CN" altLang="en-US" sz="2800" dirty="0">
              <a:solidFill>
                <a:schemeClr val="tx1"/>
              </a:solidFill>
            </a:endParaRPr>
          </a:p>
        </p:txBody>
      </p:sp>
      <p:cxnSp>
        <p:nvCxnSpPr>
          <p:cNvPr id="19" name="直接连接符 18"/>
          <p:cNvCxnSpPr>
            <a:stCxn id="14" idx="3"/>
            <a:endCxn id="16" idx="7"/>
          </p:cNvCxnSpPr>
          <p:nvPr/>
        </p:nvCxnSpPr>
        <p:spPr>
          <a:xfrm flipH="1">
            <a:off x="764095" y="3996502"/>
            <a:ext cx="830660" cy="8027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14" idx="5"/>
            <a:endCxn id="18" idx="0"/>
          </p:cNvCxnSpPr>
          <p:nvPr/>
        </p:nvCxnSpPr>
        <p:spPr>
          <a:xfrm>
            <a:off x="2015960" y="3996502"/>
            <a:ext cx="738196" cy="77975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764095" y="5506470"/>
            <a:ext cx="595673" cy="527513"/>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C</a:t>
            </a:r>
            <a:endParaRPr lang="zh-CN" altLang="en-US" sz="2800" dirty="0">
              <a:solidFill>
                <a:schemeClr val="tx1"/>
              </a:solidFill>
            </a:endParaRPr>
          </a:p>
        </p:txBody>
      </p:sp>
      <p:cxnSp>
        <p:nvCxnSpPr>
          <p:cNvPr id="23" name="直接连接符 22"/>
          <p:cNvCxnSpPr>
            <a:stCxn id="22" idx="0"/>
            <a:endCxn id="16" idx="5"/>
          </p:cNvCxnSpPr>
          <p:nvPr/>
        </p:nvCxnSpPr>
        <p:spPr>
          <a:xfrm flipH="1" flipV="1">
            <a:off x="764095" y="5212060"/>
            <a:ext cx="297837" cy="29441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7" name="椭圆 26"/>
          <p:cNvSpPr/>
          <p:nvPr/>
        </p:nvSpPr>
        <p:spPr>
          <a:xfrm>
            <a:off x="3151914" y="5506470"/>
            <a:ext cx="989307" cy="826575"/>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FGHI</a:t>
            </a:r>
            <a:endParaRPr lang="zh-CN" altLang="en-US" sz="2800" dirty="0">
              <a:solidFill>
                <a:schemeClr val="tx1"/>
              </a:solidFill>
            </a:endParaRPr>
          </a:p>
        </p:txBody>
      </p:sp>
      <p:sp>
        <p:nvSpPr>
          <p:cNvPr id="28" name="椭圆 27"/>
          <p:cNvSpPr/>
          <p:nvPr/>
        </p:nvSpPr>
        <p:spPr>
          <a:xfrm>
            <a:off x="1611265" y="5511271"/>
            <a:ext cx="595673" cy="527513"/>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E</a:t>
            </a:r>
            <a:endParaRPr lang="zh-CN" altLang="en-US" sz="2800" dirty="0">
              <a:solidFill>
                <a:schemeClr val="tx1"/>
              </a:solidFill>
            </a:endParaRPr>
          </a:p>
        </p:txBody>
      </p:sp>
      <p:cxnSp>
        <p:nvCxnSpPr>
          <p:cNvPr id="31" name="直接连接符 30"/>
          <p:cNvCxnSpPr>
            <a:stCxn id="18" idx="3"/>
            <a:endCxn id="28" idx="7"/>
          </p:cNvCxnSpPr>
          <p:nvPr/>
        </p:nvCxnSpPr>
        <p:spPr>
          <a:xfrm flipH="1">
            <a:off x="2119704" y="5226519"/>
            <a:ext cx="423849" cy="3620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18" idx="5"/>
            <a:endCxn id="27" idx="1"/>
          </p:cNvCxnSpPr>
          <p:nvPr/>
        </p:nvCxnSpPr>
        <p:spPr>
          <a:xfrm>
            <a:off x="2964758" y="5226519"/>
            <a:ext cx="332037" cy="40100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5798167" y="2091923"/>
            <a:ext cx="595673" cy="527513"/>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a:t>
            </a:r>
            <a:endParaRPr lang="zh-CN" altLang="en-US" sz="2800" dirty="0">
              <a:solidFill>
                <a:schemeClr val="tx1"/>
              </a:solidFill>
            </a:endParaRPr>
          </a:p>
        </p:txBody>
      </p:sp>
      <p:sp>
        <p:nvSpPr>
          <p:cNvPr id="38" name="椭圆 37"/>
          <p:cNvSpPr/>
          <p:nvPr/>
        </p:nvSpPr>
        <p:spPr>
          <a:xfrm>
            <a:off x="4546302" y="3259463"/>
            <a:ext cx="595673" cy="58377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B</a:t>
            </a:r>
            <a:endParaRPr lang="zh-CN" altLang="en-US" sz="2800" dirty="0">
              <a:solidFill>
                <a:schemeClr val="tx1"/>
              </a:solidFill>
            </a:endParaRPr>
          </a:p>
        </p:txBody>
      </p:sp>
      <p:sp>
        <p:nvSpPr>
          <p:cNvPr id="39" name="椭圆 38"/>
          <p:cNvSpPr/>
          <p:nvPr/>
        </p:nvSpPr>
        <p:spPr>
          <a:xfrm>
            <a:off x="6746965" y="3321940"/>
            <a:ext cx="595673" cy="527513"/>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D</a:t>
            </a:r>
            <a:endParaRPr lang="zh-CN" altLang="en-US" sz="2800" dirty="0">
              <a:solidFill>
                <a:schemeClr val="tx1"/>
              </a:solidFill>
            </a:endParaRPr>
          </a:p>
        </p:txBody>
      </p:sp>
      <p:cxnSp>
        <p:nvCxnSpPr>
          <p:cNvPr id="40" name="直接连接符 39"/>
          <p:cNvCxnSpPr>
            <a:stCxn id="37" idx="3"/>
            <a:endCxn id="38" idx="7"/>
          </p:cNvCxnSpPr>
          <p:nvPr/>
        </p:nvCxnSpPr>
        <p:spPr>
          <a:xfrm flipH="1">
            <a:off x="5054741" y="2542184"/>
            <a:ext cx="830660" cy="80277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7" idx="5"/>
            <a:endCxn id="39" idx="0"/>
          </p:cNvCxnSpPr>
          <p:nvPr/>
        </p:nvCxnSpPr>
        <p:spPr>
          <a:xfrm>
            <a:off x="6306606" y="2542184"/>
            <a:ext cx="738196" cy="77975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椭圆 41"/>
          <p:cNvSpPr/>
          <p:nvPr/>
        </p:nvSpPr>
        <p:spPr>
          <a:xfrm>
            <a:off x="5054741" y="4052152"/>
            <a:ext cx="595673" cy="527513"/>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C</a:t>
            </a:r>
            <a:endParaRPr lang="zh-CN" altLang="en-US" sz="2800" dirty="0">
              <a:solidFill>
                <a:schemeClr val="tx1"/>
              </a:solidFill>
            </a:endParaRPr>
          </a:p>
        </p:txBody>
      </p:sp>
      <p:cxnSp>
        <p:nvCxnSpPr>
          <p:cNvPr id="43" name="直接连接符 42"/>
          <p:cNvCxnSpPr>
            <a:stCxn id="42" idx="0"/>
            <a:endCxn id="38" idx="5"/>
          </p:cNvCxnSpPr>
          <p:nvPr/>
        </p:nvCxnSpPr>
        <p:spPr>
          <a:xfrm flipH="1" flipV="1">
            <a:off x="5054741" y="3757742"/>
            <a:ext cx="297837" cy="29441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7717707" y="4073754"/>
            <a:ext cx="504703" cy="527513"/>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F</a:t>
            </a:r>
            <a:endParaRPr lang="zh-CN" altLang="en-US" sz="2800" dirty="0">
              <a:solidFill>
                <a:schemeClr val="tx1"/>
              </a:solidFill>
            </a:endParaRPr>
          </a:p>
        </p:txBody>
      </p:sp>
      <p:sp>
        <p:nvSpPr>
          <p:cNvPr id="45" name="椭圆 44"/>
          <p:cNvSpPr/>
          <p:nvPr/>
        </p:nvSpPr>
        <p:spPr>
          <a:xfrm>
            <a:off x="5901911" y="4056953"/>
            <a:ext cx="595673" cy="527513"/>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E</a:t>
            </a:r>
            <a:endParaRPr lang="zh-CN" altLang="en-US" sz="2800" dirty="0">
              <a:solidFill>
                <a:schemeClr val="tx1"/>
              </a:solidFill>
            </a:endParaRPr>
          </a:p>
        </p:txBody>
      </p:sp>
      <p:cxnSp>
        <p:nvCxnSpPr>
          <p:cNvPr id="46" name="直接连接符 45"/>
          <p:cNvCxnSpPr>
            <a:stCxn id="39" idx="3"/>
            <a:endCxn id="45" idx="7"/>
          </p:cNvCxnSpPr>
          <p:nvPr/>
        </p:nvCxnSpPr>
        <p:spPr>
          <a:xfrm flipH="1">
            <a:off x="6410350" y="3772201"/>
            <a:ext cx="423849" cy="36200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39" idx="5"/>
            <a:endCxn id="44" idx="1"/>
          </p:cNvCxnSpPr>
          <p:nvPr/>
        </p:nvCxnSpPr>
        <p:spPr>
          <a:xfrm>
            <a:off x="7255404" y="3772201"/>
            <a:ext cx="536215" cy="378805"/>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0" name="椭圆 49"/>
          <p:cNvSpPr/>
          <p:nvPr/>
        </p:nvSpPr>
        <p:spPr>
          <a:xfrm>
            <a:off x="8364427" y="4786045"/>
            <a:ext cx="595673" cy="527513"/>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I</a:t>
            </a:r>
            <a:endParaRPr lang="zh-CN" altLang="en-US" sz="2800" dirty="0">
              <a:solidFill>
                <a:schemeClr val="tx1"/>
              </a:solidFill>
            </a:endParaRPr>
          </a:p>
        </p:txBody>
      </p:sp>
      <p:sp>
        <p:nvSpPr>
          <p:cNvPr id="51" name="椭圆 50"/>
          <p:cNvSpPr/>
          <p:nvPr/>
        </p:nvSpPr>
        <p:spPr>
          <a:xfrm>
            <a:off x="7054684" y="4725474"/>
            <a:ext cx="595673" cy="527513"/>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G</a:t>
            </a:r>
            <a:endParaRPr lang="zh-CN" altLang="en-US" sz="2800" dirty="0">
              <a:solidFill>
                <a:schemeClr val="tx1"/>
              </a:solidFill>
            </a:endParaRPr>
          </a:p>
        </p:txBody>
      </p:sp>
      <p:sp>
        <p:nvSpPr>
          <p:cNvPr id="52" name="椭圆 51"/>
          <p:cNvSpPr/>
          <p:nvPr/>
        </p:nvSpPr>
        <p:spPr>
          <a:xfrm>
            <a:off x="7523511" y="5412877"/>
            <a:ext cx="595673" cy="527513"/>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H</a:t>
            </a:r>
            <a:endParaRPr lang="zh-CN" altLang="en-US" sz="2800" dirty="0">
              <a:solidFill>
                <a:schemeClr val="tx1"/>
              </a:solidFill>
            </a:endParaRPr>
          </a:p>
        </p:txBody>
      </p:sp>
      <p:cxnSp>
        <p:nvCxnSpPr>
          <p:cNvPr id="54" name="直接连接符 53"/>
          <p:cNvCxnSpPr>
            <a:stCxn id="44" idx="3"/>
            <a:endCxn id="51" idx="7"/>
          </p:cNvCxnSpPr>
          <p:nvPr/>
        </p:nvCxnSpPr>
        <p:spPr>
          <a:xfrm flipH="1">
            <a:off x="7563123" y="4524015"/>
            <a:ext cx="228496" cy="27871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1" idx="5"/>
            <a:endCxn id="52" idx="0"/>
          </p:cNvCxnSpPr>
          <p:nvPr/>
        </p:nvCxnSpPr>
        <p:spPr>
          <a:xfrm>
            <a:off x="7563123" y="5175735"/>
            <a:ext cx="258225" cy="23714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直接连接符 59"/>
          <p:cNvCxnSpPr>
            <a:stCxn id="44" idx="5"/>
            <a:endCxn id="50" idx="1"/>
          </p:cNvCxnSpPr>
          <p:nvPr/>
        </p:nvCxnSpPr>
        <p:spPr>
          <a:xfrm>
            <a:off x="8148498" y="4524015"/>
            <a:ext cx="303163" cy="33928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2119704" y="-33028"/>
            <a:ext cx="3778184" cy="1143839"/>
          </a:xfrm>
          <a:prstGeom prst="rect">
            <a:avLst/>
          </a:prstGeom>
          <a:noFill/>
        </p:spPr>
        <p:txBody>
          <a:bodyPr wrap="square">
            <a:spAutoFit/>
          </a:bodyPr>
          <a:lstStyle/>
          <a:p>
            <a:pPr>
              <a:lnSpc>
                <a:spcPct val="150000"/>
              </a:lnSpc>
            </a:pPr>
            <a:r>
              <a:rPr lang="zh-CN" altLang="en-US" sz="2400" dirty="0"/>
              <a:t>先序遍历 </a:t>
            </a:r>
            <a:r>
              <a:rPr lang="en-US" altLang="zh-CN" sz="2400" dirty="0"/>
              <a:t>A B C D E F G H I</a:t>
            </a:r>
            <a:endParaRPr lang="en-US" altLang="zh-CN" sz="2400" dirty="0"/>
          </a:p>
          <a:p>
            <a:pPr>
              <a:lnSpc>
                <a:spcPct val="150000"/>
              </a:lnSpc>
            </a:pPr>
            <a:r>
              <a:rPr lang="zh-CN" altLang="en-US" sz="2400" dirty="0"/>
              <a:t>中序遍历 </a:t>
            </a:r>
            <a:r>
              <a:rPr lang="en-US" altLang="zh-CN" sz="2400" dirty="0"/>
              <a:t>B C A E D G H F I</a:t>
            </a:r>
            <a:endParaRPr lang="en-US" altLang="zh-CN" sz="2400" dirty="0"/>
          </a:p>
        </p:txBody>
      </p:sp>
      <p:sp>
        <p:nvSpPr>
          <p:cNvPr id="65" name="椭圆 64"/>
          <p:cNvSpPr/>
          <p:nvPr/>
        </p:nvSpPr>
        <p:spPr>
          <a:xfrm>
            <a:off x="5915044" y="95716"/>
            <a:ext cx="478796" cy="42874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根</a:t>
            </a:r>
            <a:endParaRPr lang="zh-CN" altLang="en-US" sz="2000" dirty="0">
              <a:solidFill>
                <a:schemeClr val="tx1"/>
              </a:solidFill>
            </a:endParaRPr>
          </a:p>
        </p:txBody>
      </p:sp>
      <p:sp>
        <p:nvSpPr>
          <p:cNvPr id="66" name="矩形 65"/>
          <p:cNvSpPr/>
          <p:nvPr/>
        </p:nvSpPr>
        <p:spPr>
          <a:xfrm>
            <a:off x="6497135" y="194790"/>
            <a:ext cx="1024273" cy="3156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左子树</a:t>
            </a:r>
            <a:endParaRPr lang="zh-CN" altLang="en-US" sz="2000" dirty="0">
              <a:solidFill>
                <a:schemeClr val="tx1"/>
              </a:solidFill>
            </a:endParaRPr>
          </a:p>
        </p:txBody>
      </p:sp>
      <p:sp>
        <p:nvSpPr>
          <p:cNvPr id="67" name="矩形 66"/>
          <p:cNvSpPr/>
          <p:nvPr/>
        </p:nvSpPr>
        <p:spPr>
          <a:xfrm>
            <a:off x="7624704" y="194790"/>
            <a:ext cx="1024274" cy="3156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右子树</a:t>
            </a:r>
            <a:endParaRPr lang="zh-CN" altLang="en-US" sz="2000" dirty="0">
              <a:solidFill>
                <a:schemeClr val="tx1"/>
              </a:solidFill>
            </a:endParaRPr>
          </a:p>
        </p:txBody>
      </p:sp>
      <p:sp>
        <p:nvSpPr>
          <p:cNvPr id="69" name="椭圆 68"/>
          <p:cNvSpPr/>
          <p:nvPr/>
        </p:nvSpPr>
        <p:spPr>
          <a:xfrm>
            <a:off x="7051450" y="639525"/>
            <a:ext cx="478796" cy="42874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根</a:t>
            </a:r>
            <a:endParaRPr lang="zh-CN" altLang="en-US" sz="2000" dirty="0">
              <a:solidFill>
                <a:schemeClr val="tx1"/>
              </a:solidFill>
            </a:endParaRPr>
          </a:p>
        </p:txBody>
      </p:sp>
      <p:sp>
        <p:nvSpPr>
          <p:cNvPr id="70" name="矩形 69"/>
          <p:cNvSpPr/>
          <p:nvPr/>
        </p:nvSpPr>
        <p:spPr>
          <a:xfrm>
            <a:off x="5907736" y="699178"/>
            <a:ext cx="1024273" cy="3156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左子树</a:t>
            </a:r>
            <a:endParaRPr lang="zh-CN" altLang="en-US" sz="2000" dirty="0">
              <a:solidFill>
                <a:schemeClr val="tx1"/>
              </a:solidFill>
            </a:endParaRPr>
          </a:p>
        </p:txBody>
      </p:sp>
      <p:sp>
        <p:nvSpPr>
          <p:cNvPr id="71" name="矩形 70"/>
          <p:cNvSpPr/>
          <p:nvPr/>
        </p:nvSpPr>
        <p:spPr>
          <a:xfrm>
            <a:off x="7607047" y="696058"/>
            <a:ext cx="1024274" cy="3156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右子树</a:t>
            </a:r>
            <a:endParaRPr lang="zh-CN" alt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8" grpId="0" bldLvl="0" animBg="1"/>
      <p:bldP spid="14" grpId="0" bldLvl="0" animBg="1"/>
      <p:bldP spid="16" grpId="0" bldLvl="0" animBg="1"/>
      <p:bldP spid="18" grpId="0" bldLvl="0" animBg="1"/>
      <p:bldP spid="22" grpId="0" bldLvl="0" animBg="1"/>
      <p:bldP spid="27" grpId="0" bldLvl="0" animBg="1"/>
      <p:bldP spid="28" grpId="0" bldLvl="0" animBg="1"/>
      <p:bldP spid="37" grpId="0" bldLvl="0" animBg="1"/>
      <p:bldP spid="38" grpId="0" bldLvl="0" animBg="1"/>
      <p:bldP spid="39" grpId="0" bldLvl="0" animBg="1"/>
      <p:bldP spid="42" grpId="0" bldLvl="0" animBg="1"/>
      <p:bldP spid="44" grpId="0" bldLvl="0" animBg="1"/>
      <p:bldP spid="45" grpId="0" bldLvl="0" animBg="1"/>
      <p:bldP spid="50" grpId="0" bldLvl="0" animBg="1"/>
      <p:bldP spid="51" grpId="0" bldLvl="0" animBg="1"/>
      <p:bldP spid="5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nvSpPr>
        <p:spPr>
          <a:xfrm>
            <a:off x="5019458" y="1778552"/>
            <a:ext cx="595673" cy="527513"/>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a:t>
            </a:r>
            <a:endParaRPr lang="zh-CN" altLang="en-US" sz="2800" dirty="0">
              <a:solidFill>
                <a:schemeClr val="tx1"/>
              </a:solidFill>
            </a:endParaRPr>
          </a:p>
        </p:txBody>
      </p:sp>
      <p:cxnSp>
        <p:nvCxnSpPr>
          <p:cNvPr id="4" name="直接连接符 3"/>
          <p:cNvCxnSpPr>
            <a:endCxn id="48" idx="0"/>
          </p:cNvCxnSpPr>
          <p:nvPr/>
        </p:nvCxnSpPr>
        <p:spPr>
          <a:xfrm>
            <a:off x="5562281" y="2158192"/>
            <a:ext cx="423082" cy="82769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2611306" y="1719489"/>
            <a:ext cx="595673" cy="527513"/>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A</a:t>
            </a:r>
            <a:endParaRPr lang="zh-CN" altLang="en-US" sz="2800" dirty="0">
              <a:solidFill>
                <a:schemeClr val="tx1"/>
              </a:solidFill>
            </a:endParaRPr>
          </a:p>
        </p:txBody>
      </p:sp>
      <p:sp>
        <p:nvSpPr>
          <p:cNvPr id="38" name="椭圆 37"/>
          <p:cNvSpPr/>
          <p:nvPr/>
        </p:nvSpPr>
        <p:spPr>
          <a:xfrm>
            <a:off x="1645400" y="2985883"/>
            <a:ext cx="595673" cy="58377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B</a:t>
            </a:r>
            <a:endParaRPr lang="zh-CN" altLang="en-US" sz="2800" dirty="0">
              <a:solidFill>
                <a:schemeClr val="tx1"/>
              </a:solidFill>
            </a:endParaRPr>
          </a:p>
        </p:txBody>
      </p:sp>
      <p:cxnSp>
        <p:nvCxnSpPr>
          <p:cNvPr id="40" name="直接连接符 39"/>
          <p:cNvCxnSpPr>
            <a:stCxn id="37" idx="3"/>
            <a:endCxn id="38" idx="7"/>
          </p:cNvCxnSpPr>
          <p:nvPr/>
        </p:nvCxnSpPr>
        <p:spPr>
          <a:xfrm flipH="1">
            <a:off x="2153839" y="2169750"/>
            <a:ext cx="544701" cy="90162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3205038" y="-61454"/>
            <a:ext cx="2651050" cy="1143839"/>
          </a:xfrm>
          <a:prstGeom prst="rect">
            <a:avLst/>
          </a:prstGeom>
          <a:noFill/>
        </p:spPr>
        <p:txBody>
          <a:bodyPr wrap="square">
            <a:spAutoFit/>
          </a:bodyPr>
          <a:lstStyle/>
          <a:p>
            <a:pPr>
              <a:lnSpc>
                <a:spcPct val="150000"/>
              </a:lnSpc>
            </a:pPr>
            <a:r>
              <a:rPr lang="zh-CN" altLang="en-US" sz="2400" dirty="0"/>
              <a:t>先序遍历 </a:t>
            </a:r>
            <a:r>
              <a:rPr lang="en-US" altLang="zh-CN" sz="2400" dirty="0"/>
              <a:t>A B  </a:t>
            </a:r>
            <a:endParaRPr lang="en-US" altLang="zh-CN" sz="2400" dirty="0"/>
          </a:p>
          <a:p>
            <a:pPr>
              <a:lnSpc>
                <a:spcPct val="150000"/>
              </a:lnSpc>
            </a:pPr>
            <a:r>
              <a:rPr lang="zh-CN" altLang="en-US" sz="2400" dirty="0"/>
              <a:t>后序遍历 </a:t>
            </a:r>
            <a:r>
              <a:rPr lang="en-US" altLang="zh-CN" sz="2400" dirty="0"/>
              <a:t>B A</a:t>
            </a:r>
            <a:endParaRPr lang="en-US" altLang="zh-CN" sz="2400" dirty="0"/>
          </a:p>
        </p:txBody>
      </p:sp>
      <p:sp>
        <p:nvSpPr>
          <p:cNvPr id="65" name="椭圆 64"/>
          <p:cNvSpPr/>
          <p:nvPr/>
        </p:nvSpPr>
        <p:spPr>
          <a:xfrm>
            <a:off x="5915044" y="95716"/>
            <a:ext cx="478796" cy="42874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根</a:t>
            </a:r>
            <a:endParaRPr lang="zh-CN" altLang="en-US" sz="2000" dirty="0">
              <a:solidFill>
                <a:schemeClr val="tx1"/>
              </a:solidFill>
            </a:endParaRPr>
          </a:p>
        </p:txBody>
      </p:sp>
      <p:sp>
        <p:nvSpPr>
          <p:cNvPr id="66" name="矩形 65"/>
          <p:cNvSpPr/>
          <p:nvPr/>
        </p:nvSpPr>
        <p:spPr>
          <a:xfrm>
            <a:off x="6497135" y="194790"/>
            <a:ext cx="1024273" cy="3156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左子树</a:t>
            </a:r>
            <a:endParaRPr lang="zh-CN" altLang="en-US" sz="2000" dirty="0">
              <a:solidFill>
                <a:schemeClr val="tx1"/>
              </a:solidFill>
            </a:endParaRPr>
          </a:p>
        </p:txBody>
      </p:sp>
      <p:sp>
        <p:nvSpPr>
          <p:cNvPr id="67" name="矩形 66"/>
          <p:cNvSpPr/>
          <p:nvPr/>
        </p:nvSpPr>
        <p:spPr>
          <a:xfrm>
            <a:off x="7624704" y="194790"/>
            <a:ext cx="1024274" cy="3156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右子树</a:t>
            </a:r>
            <a:endParaRPr lang="zh-CN" altLang="en-US" sz="2000" dirty="0">
              <a:solidFill>
                <a:schemeClr val="tx1"/>
              </a:solidFill>
            </a:endParaRPr>
          </a:p>
        </p:txBody>
      </p:sp>
      <p:sp>
        <p:nvSpPr>
          <p:cNvPr id="69" name="椭圆 68"/>
          <p:cNvSpPr/>
          <p:nvPr/>
        </p:nvSpPr>
        <p:spPr>
          <a:xfrm>
            <a:off x="8227348" y="635424"/>
            <a:ext cx="478796" cy="42874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根</a:t>
            </a:r>
            <a:endParaRPr lang="zh-CN" altLang="en-US" sz="2000" dirty="0">
              <a:solidFill>
                <a:schemeClr val="tx1"/>
              </a:solidFill>
            </a:endParaRPr>
          </a:p>
        </p:txBody>
      </p:sp>
      <p:sp>
        <p:nvSpPr>
          <p:cNvPr id="70" name="矩形 69"/>
          <p:cNvSpPr/>
          <p:nvPr/>
        </p:nvSpPr>
        <p:spPr>
          <a:xfrm>
            <a:off x="5907736" y="699178"/>
            <a:ext cx="1024273" cy="3156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左子树</a:t>
            </a:r>
            <a:endParaRPr lang="zh-CN" altLang="en-US" sz="2000" dirty="0">
              <a:solidFill>
                <a:schemeClr val="tx1"/>
              </a:solidFill>
            </a:endParaRPr>
          </a:p>
        </p:txBody>
      </p:sp>
      <p:sp>
        <p:nvSpPr>
          <p:cNvPr id="71" name="矩形 70"/>
          <p:cNvSpPr/>
          <p:nvPr/>
        </p:nvSpPr>
        <p:spPr>
          <a:xfrm>
            <a:off x="7094910" y="691957"/>
            <a:ext cx="1024274" cy="3156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右子树</a:t>
            </a:r>
            <a:endParaRPr lang="zh-CN" altLang="en-US" sz="2000" dirty="0">
              <a:solidFill>
                <a:schemeClr val="tx1"/>
              </a:solidFill>
            </a:endParaRPr>
          </a:p>
        </p:txBody>
      </p:sp>
      <p:sp>
        <p:nvSpPr>
          <p:cNvPr id="48" name="椭圆 47"/>
          <p:cNvSpPr/>
          <p:nvPr/>
        </p:nvSpPr>
        <p:spPr>
          <a:xfrm>
            <a:off x="5687526" y="2985883"/>
            <a:ext cx="595673" cy="583770"/>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rPr>
              <a:t>B</a:t>
            </a:r>
            <a:endParaRPr lang="zh-CN" altLang="en-US" sz="2800" dirty="0">
              <a:solidFill>
                <a:schemeClr val="tx1"/>
              </a:solidFill>
            </a:endParaRPr>
          </a:p>
        </p:txBody>
      </p:sp>
      <p:sp>
        <p:nvSpPr>
          <p:cNvPr id="82" name="文本框 81"/>
          <p:cNvSpPr txBox="1"/>
          <p:nvPr/>
        </p:nvSpPr>
        <p:spPr>
          <a:xfrm>
            <a:off x="821718" y="3907349"/>
            <a:ext cx="7297466" cy="581057"/>
          </a:xfrm>
          <a:prstGeom prst="rect">
            <a:avLst/>
          </a:prstGeom>
          <a:noFill/>
        </p:spPr>
        <p:txBody>
          <a:bodyPr wrap="square">
            <a:spAutoFit/>
          </a:bodyPr>
          <a:lstStyle/>
          <a:p>
            <a:pPr>
              <a:lnSpc>
                <a:spcPct val="150000"/>
              </a:lnSpc>
            </a:pPr>
            <a:r>
              <a:rPr lang="zh-CN" altLang="en-US" sz="2400" dirty="0">
                <a:latin typeface="微软雅黑" panose="020B0503020204020204" pitchFamily="34" charset="-122"/>
                <a:ea typeface="微软雅黑" panose="020B0503020204020204" pitchFamily="34" charset="-122"/>
              </a:rPr>
              <a:t>这两个二叉树都满足要求先序</a:t>
            </a:r>
            <a:r>
              <a:rPr lang="en-US" altLang="zh-CN" sz="2400" dirty="0">
                <a:latin typeface="微软雅黑" panose="020B0503020204020204" pitchFamily="34" charset="-122"/>
                <a:ea typeface="微软雅黑" panose="020B0503020204020204" pitchFamily="34" charset="-122"/>
              </a:rPr>
              <a:t>(AB)</a:t>
            </a:r>
            <a:r>
              <a:rPr lang="zh-CN" altLang="en-US" sz="2400" dirty="0">
                <a:latin typeface="微软雅黑" panose="020B0503020204020204" pitchFamily="34" charset="-122"/>
                <a:ea typeface="微软雅黑" panose="020B0503020204020204" pitchFamily="34" charset="-122"/>
              </a:rPr>
              <a:t>和后序</a:t>
            </a:r>
            <a:r>
              <a:rPr lang="en-US" altLang="zh-CN" sz="2400" dirty="0">
                <a:latin typeface="微软雅黑" panose="020B0503020204020204" pitchFamily="34" charset="-122"/>
                <a:ea typeface="微软雅黑" panose="020B0503020204020204" pitchFamily="34" charset="-122"/>
              </a:rPr>
              <a:t>(BA)</a:t>
            </a:r>
            <a:r>
              <a:rPr lang="zh-CN" altLang="en-US" sz="2400" dirty="0">
                <a:latin typeface="微软雅黑" panose="020B0503020204020204" pitchFamily="34" charset="-122"/>
                <a:ea typeface="微软雅黑" panose="020B0503020204020204" pitchFamily="34" charset="-122"/>
              </a:rPr>
              <a:t>的要求</a:t>
            </a:r>
            <a:endParaRPr lang="en-US" altLang="zh-CN" sz="24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1548846" y="5470053"/>
            <a:ext cx="6218839" cy="589841"/>
          </a:xfrm>
          <a:prstGeom prst="rect">
            <a:avLst/>
          </a:prstGeom>
          <a:noFill/>
        </p:spPr>
        <p:txBody>
          <a:bodyPr wrap="square">
            <a:spAutoFit/>
          </a:bodyPr>
          <a:lstStyle/>
          <a:p>
            <a:pPr>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结论：先序和后序不能唯一确定一棵二叉树</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37" grpId="0" bldLvl="0" animBg="1"/>
      <p:bldP spid="38" grpId="0" bldLvl="0" animBg="1"/>
      <p:bldP spid="48" grpId="0" bldLvl="0" animBg="1"/>
      <p:bldP spid="82"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8650" y="723418"/>
            <a:ext cx="7886700" cy="967271"/>
          </a:xfrm>
        </p:spPr>
        <p:txBody>
          <a:bodyPr>
            <a:normAutofit/>
          </a:bodyPr>
          <a:lstStyle/>
          <a:p>
            <a:pPr algn="ctr"/>
            <a:r>
              <a:rPr lang="zh-CN" altLang="en-US" sz="3600" dirty="0"/>
              <a:t>其他参考资料</a:t>
            </a:r>
            <a:endParaRPr lang="zh-CN" altLang="en-US" sz="3600" dirty="0"/>
          </a:p>
        </p:txBody>
      </p:sp>
      <p:sp>
        <p:nvSpPr>
          <p:cNvPr id="3" name="内容占位符 2"/>
          <p:cNvSpPr>
            <a:spLocks noGrp="1"/>
          </p:cNvSpPr>
          <p:nvPr>
            <p:ph idx="1"/>
          </p:nvPr>
        </p:nvSpPr>
        <p:spPr/>
        <p:txBody>
          <a:bodyPr/>
          <a:lstStyle/>
          <a:p>
            <a:r>
              <a:rPr lang="en-US" altLang="zh-CN" dirty="0"/>
              <a:t>https://shunsvineyard.info/2021/04/02/build-the-forest-in-python-series-single-threaded-binary-search-trees/</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
        <p:nvSpPr>
          <p:cNvPr id="8195" name="Rectangle 2"/>
          <p:cNvSpPr>
            <a:spLocks noChangeArrowheads="1"/>
          </p:cNvSpPr>
          <p:nvPr/>
        </p:nvSpPr>
        <p:spPr bwMode="auto">
          <a:xfrm>
            <a:off x="165100" y="769938"/>
            <a:ext cx="1588" cy="311150"/>
          </a:xfrm>
          <a:prstGeom prst="rect">
            <a:avLst/>
          </a:prstGeom>
          <a:solidFill>
            <a:srgbClr val="F5F5F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34914" anchor="ctr">
            <a:spAutoFit/>
          </a:bodyPr>
          <a:lstStyle/>
          <a:p>
            <a:pPr eaLnBrk="0" hangingPunct="0"/>
            <a:endParaRPr lang="zh-CN" altLang="zh-CN">
              <a:latin typeface="Arial" panose="020B0604020202020204" pitchFamily="34" charset="0"/>
            </a:endParaRPr>
          </a:p>
        </p:txBody>
      </p:sp>
      <p:sp>
        <p:nvSpPr>
          <p:cNvPr id="9" name="矩形 8"/>
          <p:cNvSpPr/>
          <p:nvPr/>
        </p:nvSpPr>
        <p:spPr>
          <a:xfrm flipV="1">
            <a:off x="0" y="0"/>
            <a:ext cx="9144000" cy="885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8197" name="图片 1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2713" y="0"/>
            <a:ext cx="900112"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文本框 16"/>
          <p:cNvSpPr txBox="1">
            <a:spLocks noChangeArrowheads="1"/>
          </p:cNvSpPr>
          <p:nvPr/>
        </p:nvSpPr>
        <p:spPr bwMode="auto">
          <a:xfrm>
            <a:off x="1127125" y="150813"/>
            <a:ext cx="6373813"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4000">
                <a:solidFill>
                  <a:schemeClr val="bg1"/>
                </a:solidFill>
              </a:rPr>
              <a:t>第六章　树和二叉树</a:t>
            </a:r>
            <a:r>
              <a:rPr lang="zh-CN" altLang="en-US" sz="3200">
                <a:solidFill>
                  <a:schemeClr val="bg1"/>
                </a:solidFill>
              </a:rPr>
              <a:t> </a:t>
            </a:r>
            <a:endParaRPr lang="zh-CN" altLang="en-US" sz="3200">
              <a:solidFill>
                <a:schemeClr val="bg1"/>
              </a:solidFill>
            </a:endParaRPr>
          </a:p>
        </p:txBody>
      </p:sp>
      <p:sp>
        <p:nvSpPr>
          <p:cNvPr id="8" name="矩形 5"/>
          <p:cNvSpPr/>
          <p:nvPr/>
        </p:nvSpPr>
        <p:spPr>
          <a:xfrm>
            <a:off x="494030" y="1130300"/>
            <a:ext cx="7377430" cy="4979505"/>
          </a:xfrm>
          <a:prstGeom prst="rect">
            <a:avLst/>
          </a:prstGeom>
          <a:noFill/>
          <a:ln w="9525">
            <a:noFill/>
          </a:ln>
        </p:spPr>
        <p:txBody>
          <a:bodyPr wrap="square" anchor="t">
            <a:spAutoFit/>
          </a:bodyPr>
          <a:lstStyle/>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.1</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 树的定义与基本术语</a:t>
            </a:r>
            <a:endParaRPr lang="en-US" altLang="zh-CN"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.2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二叉树</a:t>
            </a:r>
            <a:endParaRPr lang="en-US" altLang="zh-CN"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latin typeface="微软雅黑" panose="020B0503020204020204" pitchFamily="34" charset="-122"/>
                <a:ea typeface="微软雅黑" panose="020B0503020204020204" pitchFamily="34" charset="-122"/>
                <a:sym typeface="Arial" panose="020B0604020202020204" pitchFamily="34" charset="0"/>
              </a:rPr>
              <a:t>.3 </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二叉树的遍历与线索化</a:t>
            </a:r>
            <a:endParaRPr lang="zh-CN" altLang="en-US" sz="36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6</a:t>
            </a:r>
            <a:r>
              <a:rPr lang="en-US" altLang="zh-CN" sz="3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.4 </a:t>
            </a:r>
            <a:r>
              <a:rPr lang="zh-CN" altLang="en-US" sz="3600"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树、森林和二叉树的关系</a:t>
            </a:r>
            <a:endParaRPr lang="zh-CN" altLang="en-US" sz="3600"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a:t>
            </a:r>
            <a:r>
              <a:rPr lang="zh-CN" altLang="en-US" sz="3600" dirty="0">
                <a:latin typeface="微软雅黑" panose="020B0503020204020204" pitchFamily="34" charset="-122"/>
                <a:ea typeface="微软雅黑" panose="020B0503020204020204" pitchFamily="34" charset="-122"/>
                <a:sym typeface="Wingdings" panose="05000000000000000000" pitchFamily="2" charset="2"/>
              </a:rPr>
              <a:t> 6</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.5 哈夫曼树及其应用</a:t>
            </a:r>
            <a:endParaRPr lang="zh-CN" altLang="en-US" sz="3200" dirty="0">
              <a:latin typeface="微软雅黑" panose="020B0503020204020204" pitchFamily="34" charset="-122"/>
              <a:ea typeface="微软雅黑" panose="020B0503020204020204" pitchFamily="34" charset="-122"/>
              <a:sym typeface="Arial" panose="020B0604020202020204" pitchFamily="34" charset="0"/>
            </a:endParaRPr>
          </a:p>
          <a:p>
            <a:pPr>
              <a:lnSpc>
                <a:spcPct val="150000"/>
              </a:lnSpc>
            </a:pPr>
            <a:r>
              <a:rPr lang="en-US" altLang="zh-CN" sz="3600" dirty="0">
                <a:latin typeface="微软雅黑" panose="020B0503020204020204" pitchFamily="34" charset="-122"/>
                <a:ea typeface="微软雅黑" panose="020B0503020204020204" pitchFamily="34" charset="-122"/>
                <a:sym typeface="Wingdings" panose="05000000000000000000" pitchFamily="2" charset="2"/>
              </a:rPr>
              <a:t></a:t>
            </a:r>
            <a:r>
              <a:rPr lang="en-US" altLang="zh-CN" sz="3200" dirty="0">
                <a:latin typeface="微软雅黑" panose="020B0503020204020204" pitchFamily="34" charset="-122"/>
                <a:ea typeface="微软雅黑" panose="020B0503020204020204" pitchFamily="34" charset="-122"/>
                <a:sym typeface="Wingdings" panose="05000000000000000000" pitchFamily="2" charset="2"/>
              </a:rPr>
              <a:t> </a:t>
            </a:r>
            <a:r>
              <a:rPr lang="zh-CN" altLang="en-US" sz="3600" dirty="0">
                <a:latin typeface="微软雅黑" panose="020B0503020204020204" pitchFamily="34" charset="-122"/>
                <a:ea typeface="微软雅黑" panose="020B0503020204020204" pitchFamily="34" charset="-122"/>
                <a:sym typeface="Wingdings" panose="05000000000000000000" pitchFamily="2" charset="2"/>
              </a:rPr>
              <a:t>6</a:t>
            </a:r>
            <a:r>
              <a:rPr lang="zh-CN" altLang="en-US" sz="3600" dirty="0">
                <a:latin typeface="微软雅黑" panose="020B0503020204020204" pitchFamily="34" charset="-122"/>
                <a:ea typeface="微软雅黑" panose="020B0503020204020204" pitchFamily="34" charset="-122"/>
                <a:sym typeface="Arial" panose="020B0604020202020204" pitchFamily="34" charset="0"/>
              </a:rPr>
              <a:t>.6 总结与提高</a:t>
            </a:r>
            <a:endParaRPr lang="zh-CN" altLang="en-US" sz="3200" dirty="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5"/>
          <p:cNvSpPr/>
          <p:nvPr/>
        </p:nvSpPr>
        <p:spPr>
          <a:xfrm>
            <a:off x="606295" y="90277"/>
            <a:ext cx="9504492" cy="646331"/>
          </a:xfrm>
          <a:prstGeom prst="rect">
            <a:avLst/>
          </a:prstGeom>
          <a:noFill/>
          <a:ln w="9525">
            <a:noFill/>
          </a:ln>
        </p:spPr>
        <p:txBody>
          <a:bodyPr wrap="square" anchor="t">
            <a:spAutoFit/>
          </a:bodyPr>
          <a:lstStyle/>
          <a:p>
            <a:r>
              <a:rPr lang="en-US" altLang="zh-CN" sz="3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6.4 </a:t>
            </a:r>
            <a:r>
              <a:rPr lang="zh-CN" altLang="en-US" sz="3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树、森林和二叉树的关系</a:t>
            </a:r>
            <a:endParaRPr lang="zh-CN" altLang="en-US" sz="3600" b="1" dirty="0">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3" name="文本框 2"/>
          <p:cNvSpPr txBox="1"/>
          <p:nvPr/>
        </p:nvSpPr>
        <p:spPr>
          <a:xfrm>
            <a:off x="1047638" y="2037153"/>
            <a:ext cx="7048724" cy="2554545"/>
          </a:xfrm>
          <a:prstGeom prst="rect">
            <a:avLst/>
          </a:prstGeom>
          <a:noFill/>
        </p:spPr>
        <p:txBody>
          <a:bodyPr wrap="none" rtlCol="0">
            <a:spAutoFit/>
          </a:bodyPr>
          <a:lstStyle/>
          <a:p>
            <a:r>
              <a:rPr lang="zh-CN" altLang="en-US" sz="3200"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a:t>
            </a:r>
            <a:r>
              <a:rPr lang="en-US" altLang="zh-CN" sz="3200"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6.4.1 </a:t>
            </a:r>
            <a:r>
              <a:rPr lang="zh-CN" altLang="en-US" sz="3200"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rPr>
              <a:t>树的存储结构</a:t>
            </a:r>
            <a:endParaRPr lang="en-US" altLang="zh-CN" sz="3200" dirty="0">
              <a:solidFill>
                <a:srgbClr val="FF0000"/>
              </a:solidFill>
              <a:latin typeface="微软雅黑" panose="020B0503020204020204" pitchFamily="34" charset="-122"/>
              <a:ea typeface="微软雅黑" panose="020B0503020204020204" pitchFamily="34" charset="-122"/>
              <a:sym typeface="Wingdings 2" panose="05020102010507070707" pitchFamily="18" charset="2"/>
            </a:endParaRPr>
          </a:p>
          <a:p>
            <a:endParaRPr lang="zh-CN" altLang="en-US" sz="3200" dirty="0">
              <a:latin typeface="微软雅黑" panose="020B0503020204020204" pitchFamily="34" charset="-122"/>
              <a:ea typeface="微软雅黑" panose="020B0503020204020204" pitchFamily="34" charset="-122"/>
              <a:sym typeface="Wingdings 2" panose="05020102010507070707" pitchFamily="18" charset="2"/>
            </a:endParaRPr>
          </a:p>
          <a:p>
            <a:r>
              <a:rPr lang="zh-CN" altLang="en-US" sz="3200" dirty="0">
                <a:latin typeface="微软雅黑" panose="020B0503020204020204" pitchFamily="34" charset="-122"/>
                <a:ea typeface="微软雅黑" panose="020B0503020204020204" pitchFamily="34" charset="-122"/>
                <a:sym typeface="Wingdings 2" panose="05020102010507070707" pitchFamily="18" charset="2"/>
              </a:rPr>
              <a:t></a:t>
            </a:r>
            <a:r>
              <a:rPr lang="en-US" altLang="zh-CN" sz="3200" dirty="0">
                <a:latin typeface="微软雅黑" panose="020B0503020204020204" pitchFamily="34" charset="-122"/>
                <a:ea typeface="微软雅黑" panose="020B0503020204020204" pitchFamily="34" charset="-122"/>
                <a:sym typeface="Wingdings 2" panose="05020102010507070707" pitchFamily="18" charset="2"/>
              </a:rPr>
              <a:t>6.4.2 </a:t>
            </a:r>
            <a:r>
              <a:rPr lang="zh-CN" altLang="en-US" sz="3200" dirty="0">
                <a:latin typeface="微软雅黑" panose="020B0503020204020204" pitchFamily="34" charset="-122"/>
                <a:ea typeface="微软雅黑" panose="020B0503020204020204" pitchFamily="34" charset="-122"/>
                <a:sym typeface="Wingdings 2" panose="05020102010507070707" pitchFamily="18" charset="2"/>
              </a:rPr>
              <a:t>树，森林与二叉树的相互转换</a:t>
            </a:r>
            <a:endParaRPr lang="en-US" altLang="zh-CN" sz="3200" dirty="0">
              <a:latin typeface="微软雅黑" panose="020B0503020204020204" pitchFamily="34" charset="-122"/>
              <a:ea typeface="微软雅黑" panose="020B0503020204020204" pitchFamily="34" charset="-122"/>
              <a:sym typeface="Wingdings 2" panose="05020102010507070707" pitchFamily="18" charset="2"/>
            </a:endParaRPr>
          </a:p>
          <a:p>
            <a:endParaRPr lang="zh-CN" altLang="en-US" sz="3200" dirty="0">
              <a:latin typeface="微软雅黑" panose="020B0503020204020204" pitchFamily="34" charset="-122"/>
              <a:ea typeface="微软雅黑" panose="020B0503020204020204" pitchFamily="34" charset="-122"/>
              <a:sym typeface="Wingdings 2" panose="05020102010507070707" pitchFamily="18" charset="2"/>
            </a:endParaRPr>
          </a:p>
          <a:p>
            <a:r>
              <a:rPr lang="zh-CN" altLang="en-US" sz="3200" dirty="0">
                <a:latin typeface="微软雅黑" panose="020B0503020204020204" pitchFamily="34" charset="-122"/>
                <a:ea typeface="微软雅黑" panose="020B0503020204020204" pitchFamily="34" charset="-122"/>
                <a:sym typeface="Wingdings 2" panose="05020102010507070707" pitchFamily="18" charset="2"/>
              </a:rPr>
              <a:t></a:t>
            </a:r>
            <a:r>
              <a:rPr lang="en-US" altLang="zh-CN" sz="3200" dirty="0">
                <a:latin typeface="微软雅黑" panose="020B0503020204020204" pitchFamily="34" charset="-122"/>
                <a:ea typeface="微软雅黑" panose="020B0503020204020204" pitchFamily="34" charset="-122"/>
                <a:sym typeface="Wingdings 2" panose="05020102010507070707" pitchFamily="18" charset="2"/>
              </a:rPr>
              <a:t>6.4.3 </a:t>
            </a:r>
            <a:r>
              <a:rPr lang="zh-CN" altLang="en-US" sz="3200" dirty="0">
                <a:latin typeface="微软雅黑" panose="020B0503020204020204" pitchFamily="34" charset="-122"/>
                <a:ea typeface="微软雅黑" panose="020B0503020204020204" pitchFamily="34" charset="-122"/>
                <a:sym typeface="Wingdings 2" panose="05020102010507070707" pitchFamily="18" charset="2"/>
              </a:rPr>
              <a:t>树与森林的遍历</a:t>
            </a:r>
            <a:endParaRPr lang="zh-CN" altLang="en-US" sz="3200" dirty="0">
              <a:latin typeface="微软雅黑" panose="020B0503020204020204" pitchFamily="34" charset="-122"/>
              <a:ea typeface="微软雅黑" panose="020B0503020204020204" pitchFamily="34" charset="-122"/>
              <a:sym typeface="Wingdings 2" panose="05020102010507070707" pitchFamily="18" charset="2"/>
            </a:endParaRPr>
          </a:p>
        </p:txBody>
      </p:sp>
      <p:sp>
        <p:nvSpPr>
          <p:cNvPr id="2" name="灯片编号占位符 1"/>
          <p:cNvSpPr txBox="1">
            <a:spLocks noChangeArrowheads="1"/>
          </p:cNvSpPr>
          <p:nvPr/>
        </p:nvSpPr>
        <p:spPr bwMode="auto">
          <a:xfrm>
            <a:off x="8375650" y="6305550"/>
            <a:ext cx="10350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8F7A39-F7CD-4688-B144-3C6773881405}" type="slidenum">
              <a:rPr lang="zh-CN" altLang="en-US">
                <a:latin typeface="Calibri" panose="020F0502020204030204" charset="0"/>
              </a:rPr>
            </a:fld>
            <a:endParaRPr lang="zh-CN" altLang="en-US" dirty="0">
              <a:latin typeface="Calibri" panose="020F0502020204030204"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rgbClr val="FF0000"/>
                                      </p:to>
                                    </p:animClr>
                                    <p:animClr clrSpc="rgb" dir="cw">
                                      <p:cBhvr>
                                        <p:cTn id="7" dur="500" fill="hold"/>
                                        <p:tgtEl>
                                          <p:spTgt spid="3">
                                            <p:txEl>
                                              <p:pRg st="0" end="0"/>
                                            </p:txEl>
                                          </p:spTgt>
                                        </p:tgtEl>
                                        <p:attrNameLst>
                                          <p:attrName>fillcolor</p:attrName>
                                        </p:attrNameLst>
                                      </p:cBhvr>
                                      <p:to>
                                        <a:srgbClr val="FF0000"/>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3">
                                            <p:txEl>
                                              <p:pRg st="2" end="2"/>
                                            </p:txEl>
                                          </p:spTgt>
                                        </p:tgtEl>
                                        <p:attrNameLst>
                                          <p:attrName>style.color</p:attrName>
                                        </p:attrNameLst>
                                      </p:cBhvr>
                                      <p:to>
                                        <a:srgbClr val="FF0000"/>
                                      </p:to>
                                    </p:animClr>
                                    <p:animClr clrSpc="rgb" dir="cw">
                                      <p:cBhvr>
                                        <p:cTn id="14" dur="500" fill="hold"/>
                                        <p:tgtEl>
                                          <p:spTgt spid="3">
                                            <p:txEl>
                                              <p:pRg st="2" end="2"/>
                                            </p:txEl>
                                          </p:spTgt>
                                        </p:tgtEl>
                                        <p:attrNameLst>
                                          <p:attrName>fillcolor</p:attrName>
                                        </p:attrNameLst>
                                      </p:cBhvr>
                                      <p:to>
                                        <a:srgbClr val="FF0000"/>
                                      </p:to>
                                    </p:animClr>
                                    <p:set>
                                      <p:cBhvr>
                                        <p:cTn id="15" dur="500" fill="hold"/>
                                        <p:tgtEl>
                                          <p:spTgt spid="3">
                                            <p:txEl>
                                              <p:pRg st="2" end="2"/>
                                            </p:txEl>
                                          </p:spTgt>
                                        </p:tgtEl>
                                        <p:attrNameLst>
                                          <p:attrName>fill.type</p:attrName>
                                        </p:attrNameLst>
                                      </p:cBhvr>
                                      <p:to>
                                        <p:strVal val="solid"/>
                                      </p:to>
                                    </p:set>
                                    <p:set>
                                      <p:cBhvr>
                                        <p:cTn id="16" dur="500" fill="hold"/>
                                        <p:tgtEl>
                                          <p:spTgt spid="3">
                                            <p:txEl>
                                              <p:pRg st="2" end="2"/>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3">
                                            <p:txEl>
                                              <p:pRg st="4" end="4"/>
                                            </p:txEl>
                                          </p:spTgt>
                                        </p:tgtEl>
                                        <p:attrNameLst>
                                          <p:attrName>style.color</p:attrName>
                                        </p:attrNameLst>
                                      </p:cBhvr>
                                      <p:to>
                                        <a:srgbClr val="FF0000"/>
                                      </p:to>
                                    </p:animClr>
                                    <p:animClr clrSpc="rgb" dir="cw">
                                      <p:cBhvr>
                                        <p:cTn id="21" dur="500" fill="hold"/>
                                        <p:tgtEl>
                                          <p:spTgt spid="3">
                                            <p:txEl>
                                              <p:pRg st="4" end="4"/>
                                            </p:txEl>
                                          </p:spTgt>
                                        </p:tgtEl>
                                        <p:attrNameLst>
                                          <p:attrName>fillcolor</p:attrName>
                                        </p:attrNameLst>
                                      </p:cBhvr>
                                      <p:to>
                                        <a:srgbClr val="FF0000"/>
                                      </p:to>
                                    </p:animClr>
                                    <p:set>
                                      <p:cBhvr>
                                        <p:cTn id="22" dur="500" fill="hold"/>
                                        <p:tgtEl>
                                          <p:spTgt spid="3">
                                            <p:txEl>
                                              <p:pRg st="4" end="4"/>
                                            </p:txEl>
                                          </p:spTgt>
                                        </p:tgtEl>
                                        <p:attrNameLst>
                                          <p:attrName>fill.type</p:attrName>
                                        </p:attrNameLst>
                                      </p:cBhvr>
                                      <p:to>
                                        <p:strVal val="solid"/>
                                      </p:to>
                                    </p:set>
                                    <p:set>
                                      <p:cBhvr>
                                        <p:cTn id="23" dur="500" fill="hold"/>
                                        <p:tgtEl>
                                          <p:spTgt spid="3">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ff06fa63-33a9-4f23-9367-504d92ebc4f6"/>
  <p:tag name="COMMONDATA" val="eyJoZGlkIjoiYTc2ZGZiNzZiNDVlOGViOWVmM2JhOTY0NGJkNjUyYzgifQ=="/>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6085</Words>
  <Application>WPS 演示</Application>
  <PresentationFormat>全屏显示(4:3)</PresentationFormat>
  <Paragraphs>1275</Paragraphs>
  <Slides>45</Slides>
  <Notes>39</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45</vt:i4>
      </vt:variant>
    </vt:vector>
  </HeadingPairs>
  <TitlesOfParts>
    <vt:vector size="59" baseType="lpstr">
      <vt:lpstr>Arial</vt:lpstr>
      <vt:lpstr>宋体</vt:lpstr>
      <vt:lpstr>Wingdings</vt:lpstr>
      <vt:lpstr>Calibri</vt:lpstr>
      <vt:lpstr>微软雅黑</vt:lpstr>
      <vt:lpstr>Wingdings 2</vt:lpstr>
      <vt:lpstr>等线</vt:lpstr>
      <vt:lpstr>Arial Unicode MS</vt:lpstr>
      <vt:lpstr>等线 Light</vt:lpstr>
      <vt:lpstr>Calibri Light</vt:lpstr>
      <vt:lpstr>微软雅黑 Light</vt:lpstr>
      <vt:lpstr>Microsoft Uighur</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其他参考资料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bingshu</dc:creator>
  <cp:lastModifiedBy>BookPlus</cp:lastModifiedBy>
  <cp:revision>1240</cp:revision>
  <dcterms:created xsi:type="dcterms:W3CDTF">2022-02-23T02:30:00Z</dcterms:created>
  <dcterms:modified xsi:type="dcterms:W3CDTF">2024-04-15T13:57:53Z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F63DE8CB6EE1442FBAAC02C317296399</vt:lpwstr>
  </property>
  <property fmtid="{D5CDD505-2E9C-101B-9397-08002B2CF9AE}" pid="3" name="KSOProductBuildVer">
    <vt:lpwstr>2052-11.1.0.13703</vt:lpwstr>
  </property>
</Properties>
</file>