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267" r:id="rId3"/>
    <p:sldId id="533" r:id="rId5"/>
    <p:sldId id="1047" r:id="rId6"/>
    <p:sldId id="532" r:id="rId7"/>
    <p:sldId id="1026" r:id="rId8"/>
    <p:sldId id="1028" r:id="rId9"/>
    <p:sldId id="1034" r:id="rId10"/>
    <p:sldId id="1035" r:id="rId11"/>
    <p:sldId id="256" r:id="rId12"/>
    <p:sldId id="1039" r:id="rId13"/>
    <p:sldId id="1030" r:id="rId14"/>
    <p:sldId id="1036" r:id="rId15"/>
    <p:sldId id="1037" r:id="rId16"/>
    <p:sldId id="1042" r:id="rId17"/>
    <p:sldId id="1040" r:id="rId18"/>
    <p:sldId id="1041" r:id="rId19"/>
    <p:sldId id="534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bingshu" initials="w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47C1"/>
    <a:srgbClr val="7B318F"/>
    <a:srgbClr val="0AA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82335" autoAdjust="0"/>
  </p:normalViewPr>
  <p:slideViewPr>
    <p:cSldViewPr snapToGrid="0">
      <p:cViewPr varScale="1">
        <p:scale>
          <a:sx n="63" d="100"/>
          <a:sy n="63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5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74AE-0E5C-4933-9F7F-A2E455558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DC50-7547-4C2F-ADE7-16EE32F447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因人数太多，由助教帮忙审核平时作业。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因人数太多，由助教帮忙审核平时作业。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因人数太多，由助教帮忙审核平时作业。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因人数太多，由助教帮忙审核平时作业。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预计开篇部分要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8DC50-7547-4C2F-ADE7-16EE32F44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8DC50-7547-4C2F-ADE7-16EE32F44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章和第</a:t>
            </a:r>
            <a:r>
              <a:rPr lang="en-US" altLang="zh-CN" dirty="0"/>
              <a:t>10</a:t>
            </a:r>
            <a:r>
              <a:rPr lang="zh-CN" altLang="en-US" dirty="0"/>
              <a:t>章不考试，给大家课后自学用。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8DC50-7547-4C2F-ADE7-16EE32F44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8DC50-7547-4C2F-ADE7-16EE32F44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1507" name="组合 9"/>
          <p:cNvGrpSpPr/>
          <p:nvPr/>
        </p:nvGrpSpPr>
        <p:grpSpPr>
          <a:xfrm>
            <a:off x="7243763" y="117475"/>
            <a:ext cx="1562100" cy="488950"/>
            <a:chOff x="158385" y="286693"/>
            <a:chExt cx="2644699" cy="621357"/>
          </a:xfrm>
        </p:grpSpPr>
        <p:pic>
          <p:nvPicPr>
            <p:cNvPr id="21508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002" y="350462"/>
              <a:ext cx="1963082" cy="4938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09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85" y="286693"/>
              <a:ext cx="622312" cy="62135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4857" y="6305551"/>
            <a:ext cx="103584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1500" b="1" smtClean="0">
                <a:solidFill>
                  <a:srgbClr val="0070C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1A0F-6897-415B-9D0A-62B7BB69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mailto:wangbingshu@nwpu.edu.cn" TargetMode="Externa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wmf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teacher.nwpu.edu.cn/wangbingshu.html" TargetMode="External"/><Relationship Id="rId3" Type="http://schemas.openxmlformats.org/officeDocument/2006/relationships/hyperlink" Target="mailto:wangbingshu@nwpu.edu.cn" TargetMode="Externa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jpeg"/><Relationship Id="rId1" Type="http://schemas.openxmlformats.org/officeDocument/2006/relationships/hyperlink" Target="https://teacher.nwpu.edu.cn/wangbingshu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../&#35762;&#20041;-&#20013;&#25991;/Chap4.ppt" TargetMode="External"/><Relationship Id="rId8" Type="http://schemas.openxmlformats.org/officeDocument/2006/relationships/hyperlink" Target="../&#35762;&#20041;-&#20013;&#25991;/Chap8.ppt" TargetMode="External"/><Relationship Id="rId7" Type="http://schemas.openxmlformats.org/officeDocument/2006/relationships/hyperlink" Target="../&#35762;&#20041;-&#20013;&#25991;/Chap5.ppt" TargetMode="External"/><Relationship Id="rId6" Type="http://schemas.openxmlformats.org/officeDocument/2006/relationships/hyperlink" Target="../&#35762;&#20041;-&#20013;&#25991;/Chap3.ppt" TargetMode="External"/><Relationship Id="rId5" Type="http://schemas.openxmlformats.org/officeDocument/2006/relationships/hyperlink" Target="../&#35762;&#20041;-&#20013;&#25991;/Chap7.ppt" TargetMode="External"/><Relationship Id="rId4" Type="http://schemas.openxmlformats.org/officeDocument/2006/relationships/hyperlink" Target="Chap2.ppt#-1,1,Chapter%2002%20Linear%20List" TargetMode="External"/><Relationship Id="rId3" Type="http://schemas.openxmlformats.org/officeDocument/2006/relationships/hyperlink" Target="../&#35762;&#20041;-&#20013;&#25991;/Chap6.ppt" TargetMode="External"/><Relationship Id="rId2" Type="http://schemas.openxmlformats.org/officeDocument/2006/relationships/audio" Target="../media/audio1.wav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hyperlink" Target="../&#35762;&#20041;-&#20013;&#25991;/Chap10.ppt" TargetMode="External"/><Relationship Id="rId10" Type="http://schemas.openxmlformats.org/officeDocument/2006/relationships/hyperlink" Target="../&#35762;&#20041;-&#20013;&#25991;/Chap9.ppt" TargetMode="External"/><Relationship Id="rId1" Type="http://schemas.openxmlformats.org/officeDocument/2006/relationships/hyperlink" Target="Chap1.ppt#-1,1,Chapter%2001%20Tuto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7348" y="1755199"/>
            <a:ext cx="525015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kern="100" dirty="0">
                <a:solidFill>
                  <a:srgbClr val="000000"/>
                </a:solidFill>
              </a:rPr>
              <a:t>Data Structures</a:t>
            </a:r>
            <a:endParaRPr lang="en-US" altLang="zh-CN" sz="6000" kern="100" dirty="0">
              <a:solidFill>
                <a:srgbClr val="00000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6662345"/>
            <a:ext cx="9144000" cy="187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0" y="-1"/>
            <a:ext cx="9144000" cy="92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7262" cy="10236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58067" y="128755"/>
            <a:ext cx="3585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School of Software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29359" y="2857970"/>
            <a:ext cx="4129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 for undergraduates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760" y="4498922"/>
            <a:ext cx="877824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NimbusRomNo9L-Regu"/>
              </a:rPr>
              <a:t>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Bingshu WANG</a:t>
            </a:r>
            <a:r>
              <a:rPr lang="en-US" altLang="zh-CN" sz="2800" dirty="0">
                <a:latin typeface="NimbusRomNo9L-Regu"/>
              </a:rPr>
              <a:t> </a:t>
            </a:r>
            <a:r>
              <a:rPr lang="zh-CN" altLang="en-US" sz="2800" dirty="0">
                <a:latin typeface="NimbusRomNo9L-Regu"/>
              </a:rPr>
              <a:t>（王兵书）</a:t>
            </a:r>
            <a:endParaRPr lang="en-US" altLang="zh-CN" sz="2800" dirty="0">
              <a:latin typeface="NimbusRomNo9L-Regu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00877" y="6127588"/>
            <a:ext cx="5027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2"/>
              </a:rPr>
              <a:t>wangbingshu@nwpu.edu.cn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10800000"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授课安排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59"/>
            <a:ext cx="900644" cy="89543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4215" y="1078865"/>
            <a:ext cx="5080000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sz="2800" b="1">
                <a:ea typeface="等线" panose="02010600030101010101" pitchFamily="2" charset="-122"/>
              </a:rPr>
              <a:t>绪论</a:t>
            </a: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</a:rPr>
              <a:t>-4</a:t>
            </a:r>
            <a:r>
              <a:rPr lang="zh-CN" sz="2800" b="1">
                <a:ea typeface="等线" panose="02010600030101010101" pitchFamily="2" charset="-122"/>
              </a:rPr>
              <a:t>课时</a:t>
            </a:r>
            <a:endParaRPr lang="en-US" sz="2800" b="1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sz="2800" b="1">
                <a:ea typeface="等线" panose="02010600030101010101" pitchFamily="2" charset="-122"/>
              </a:rPr>
              <a:t>线性表</a:t>
            </a: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</a:rPr>
              <a:t>-8</a:t>
            </a:r>
            <a:r>
              <a:rPr lang="zh-CN" sz="2800" b="1">
                <a:ea typeface="等线" panose="02010600030101010101" pitchFamily="2" charset="-122"/>
              </a:rPr>
              <a:t>课时</a:t>
            </a:r>
            <a:endParaRPr lang="en-US" sz="2800" b="1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charset="0"/>
              </a:rPr>
              <a:t>3.</a:t>
            </a:r>
            <a:r>
              <a:rPr lang="zh-CN" sz="2800" b="1">
                <a:ea typeface="等线" panose="02010600030101010101" pitchFamily="2" charset="-122"/>
              </a:rPr>
              <a:t>栈和队列</a:t>
            </a: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</a:rPr>
              <a:t>-8</a:t>
            </a:r>
            <a:r>
              <a:rPr lang="zh-CN" sz="2800" b="1">
                <a:ea typeface="等线" panose="02010600030101010101" pitchFamily="2" charset="-122"/>
              </a:rPr>
              <a:t>课时</a:t>
            </a:r>
            <a:endParaRPr lang="en-US" sz="2800" b="1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charset="0"/>
              </a:rPr>
              <a:t>4.</a:t>
            </a:r>
            <a:r>
              <a:rPr lang="zh-CN" sz="2800" b="1">
                <a:ea typeface="等线" panose="02010600030101010101" pitchFamily="2" charset="-122"/>
              </a:rPr>
              <a:t>稀疏数组和广义表</a:t>
            </a: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</a:rPr>
              <a:t>-4</a:t>
            </a:r>
            <a:r>
              <a:rPr lang="zh-CN" sz="2800" b="1">
                <a:ea typeface="等线" panose="02010600030101010101" pitchFamily="2" charset="-122"/>
              </a:rPr>
              <a:t>课时</a:t>
            </a:r>
            <a:endParaRPr lang="en-US" sz="2800" b="1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charset="0"/>
              </a:rPr>
              <a:t>5.</a:t>
            </a:r>
            <a:r>
              <a:rPr lang="zh-CN" sz="2800" b="1">
                <a:ea typeface="等线" panose="02010600030101010101" pitchFamily="2" charset="-122"/>
              </a:rPr>
              <a:t>树和二叉树</a:t>
            </a:r>
            <a:r>
              <a:rPr lang="en-US" sz="2800" b="1">
                <a:latin typeface="Calibri" panose="020F0502020204030204" pitchFamily="34" charset="0"/>
                <a:ea typeface="等线" panose="02010600030101010101" pitchFamily="2" charset="-122"/>
              </a:rPr>
              <a:t>-8</a:t>
            </a:r>
            <a:r>
              <a:rPr lang="zh-CN" sz="2800" b="1">
                <a:ea typeface="等线" panose="02010600030101010101" pitchFamily="2" charset="-122"/>
              </a:rPr>
              <a:t>课时</a:t>
            </a:r>
            <a:endParaRPr lang="zh-CN" sz="2800" b="1">
              <a:ea typeface="等线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ea typeface="等线" panose="02010600030101010101" pitchFamily="2" charset="-122"/>
              </a:rPr>
              <a:t>6.图-8课时</a:t>
            </a:r>
            <a:endParaRPr lang="zh-CN" altLang="en-US" sz="2800" b="1">
              <a:ea typeface="等线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ea typeface="等线" panose="02010600030101010101" pitchFamily="2" charset="-122"/>
              </a:rPr>
              <a:t>7.查找-8课时</a:t>
            </a:r>
            <a:endParaRPr lang="zh-CN" altLang="en-US" sz="2800" b="1">
              <a:ea typeface="等线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ea typeface="等线" panose="02010600030101010101" pitchFamily="2" charset="-122"/>
              </a:rPr>
              <a:t>8.内部排序-8课时</a:t>
            </a:r>
            <a:endParaRPr lang="zh-CN" altLang="en-US" sz="2800" b="1">
              <a:ea typeface="等线" panose="02010600030101010101" pitchFamily="2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5320030" y="1343025"/>
            <a:ext cx="516890" cy="27857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39840" y="2426335"/>
            <a:ext cx="237299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ea typeface="等线" panose="02010600030101010101" pitchFamily="2" charset="-122"/>
              </a:rPr>
              <a:t>王兵书老师负责</a:t>
            </a:r>
            <a:r>
              <a:rPr lang="en-US" sz="32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charset="0"/>
              </a:rPr>
              <a:t>32</a:t>
            </a:r>
            <a:r>
              <a:rPr lang="zh-CN" sz="3200" b="1">
                <a:ea typeface="等线" panose="02010600030101010101" pitchFamily="2" charset="-122"/>
              </a:rPr>
              <a:t>课时</a:t>
            </a:r>
            <a:endParaRPr lang="zh-CN" altLang="en-US" sz="3200" b="1">
              <a:ea typeface="等线" panose="02010600030101010101" pitchFamily="2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346065" y="4208145"/>
            <a:ext cx="464185" cy="1941830"/>
          </a:xfrm>
          <a:prstGeom prst="rightBrace">
            <a:avLst>
              <a:gd name="adj1" fmla="val 835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0805" y="4640580"/>
            <a:ext cx="237299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ea typeface="等线" panose="02010600030101010101" pitchFamily="2" charset="-122"/>
              </a:rPr>
              <a:t>王犇老师负责</a:t>
            </a:r>
            <a:r>
              <a:rPr lang="en-US" altLang="zh-CN" sz="3200" b="1">
                <a:ea typeface="等线" panose="02010600030101010101" pitchFamily="2" charset="-122"/>
              </a:rPr>
              <a:t>24</a:t>
            </a:r>
            <a:r>
              <a:rPr lang="zh-CN" sz="3200" b="1">
                <a:ea typeface="等线" panose="02010600030101010101" pitchFamily="2" charset="-122"/>
              </a:rPr>
              <a:t>课时</a:t>
            </a:r>
            <a:endParaRPr lang="zh-CN" altLang="en-US" sz="3200" b="1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21104" y="931532"/>
          <a:ext cx="7755013" cy="5120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28567"/>
                <a:gridCol w="3281820"/>
                <a:gridCol w="1052186"/>
                <a:gridCol w="1792440"/>
              </a:tblGrid>
              <a:tr h="34333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</a:rPr>
                        <a:t>Week 1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Tutorials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List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List, Stack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zh-CN" sz="2400" b="1" kern="100"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&amp; Queue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 Matrix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zh-CN" sz="2400" b="1" kern="100"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Practical 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List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 &amp; Binary Tree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Practical 2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 &amp; Binary Tree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Practical 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Searching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Practical 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Searching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Practical 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Sorting, Conclusion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95106" y="102397"/>
            <a:ext cx="2884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499" y="1414360"/>
            <a:ext cx="4876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兵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827943" y="1085439"/>
            <a:ext cx="293208" cy="262550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791291" y="3924300"/>
            <a:ext cx="329859" cy="208193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Requirements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2365" y="1153480"/>
            <a:ext cx="8151312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认真听课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认真完成作业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认真做实验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" y="5000396"/>
            <a:ext cx="7992637" cy="166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/>
              <a:t>Any question, please contact me or  ask T.A.s without hesitation.</a:t>
            </a:r>
            <a:endParaRPr lang="en-US" altLang="zh-CN" sz="3200" b="1" dirty="0"/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QQ  or Email 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9" name="Picture 5" descr="BD066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21" y="2952638"/>
            <a:ext cx="243840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Rules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799" y="1158657"/>
            <a:ext cx="8277772" cy="4615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课程总成绩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平时成绩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(30%) +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期末成绩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(70%)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平时成绩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课程教学阶段作业完成情况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期末成绩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期末考试成绩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平时作业在线上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系统完成，由任课老师布置。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实验课成绩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机试成绩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平时实验成绩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实验课由专门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老师负责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ChatGPT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7799" y="1158657"/>
            <a:ext cx="3289168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这门课有多重要？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56" y="895438"/>
            <a:ext cx="3152640" cy="5884124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ChatGPT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54" y="978877"/>
            <a:ext cx="5422679" cy="5603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7799" y="1158657"/>
            <a:ext cx="3289168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这门课好学吗？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ChatGPT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95" y="895438"/>
            <a:ext cx="3210885" cy="59716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351" y="1164444"/>
            <a:ext cx="3289168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对于数据结构这门课，我如何学习才能考优秀的成绩？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249" y="372184"/>
            <a:ext cx="5136444" cy="11385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2060" y="2609195"/>
            <a:ext cx="7307580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让我们一起走进数据结构的世界，为您成为数字艺术殿堂的设计师而努力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10800000"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Teachers </a:t>
            </a:r>
            <a:r>
              <a:rPr lang="zh-CN" altLang="en-US" sz="4000" dirty="0"/>
              <a:t>主讲教师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59"/>
            <a:ext cx="900644" cy="895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1" y="1143013"/>
            <a:ext cx="895802" cy="12986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82154" y="841504"/>
            <a:ext cx="7887908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Bingshu WANG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王兵书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 Professor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Software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wangbingshu@nwpu.edu.cn</a:t>
            </a:r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Tel: 13246628035 </a:t>
            </a:r>
            <a:endParaRPr lang="en-US" altLang="zh-CN" sz="20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website</a:t>
            </a:r>
            <a:r>
              <a:rPr lang="zh-CN" altLang="en-US" sz="2000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：https://teacher.nwpu.edu.cn/wangbingshu.html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88260" y="3846020"/>
            <a:ext cx="7386134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 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https://teacher.nwpu.edu.cn/wben.html</a:t>
            </a:r>
            <a:endParaRPr lang="en-US" altLang="zh-CN" sz="2000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17010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3590925"/>
            <a:ext cx="1045845" cy="1344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0598" y="1196816"/>
            <a:ext cx="6110764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王兵书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副教授，硕士生导师，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月份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入职西北工业大学软件学院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月毕业于澳门大学，获哲学博士学位（计算机科学）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博导：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陈俊龙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C.L. Philip Chen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，欧洲科学院院士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1293813"/>
            <a:ext cx="1123474" cy="16282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0420" y="5045075"/>
            <a:ext cx="808736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CAA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CAAI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 Transactions on Artificial Intelligence, IEEE Transactions on Cybernetics, Computers and Electronics in Agriculture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期刊审稿人；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ICME, AAAI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AAAI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等国际会议审稿人。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rot="10800000"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/>
              <a:t>Teachers </a:t>
            </a:r>
            <a:r>
              <a:rPr lang="zh-CN" altLang="en-US" sz="4000" dirty="0"/>
              <a:t>主讲教师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59"/>
            <a:ext cx="900644" cy="8954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4870" y="3472180"/>
            <a:ext cx="77463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主要研究方向：计算机视觉、人工智能和数字图像处理，宽度学习系统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主要研究内容聚焦于监控场景下的图像和视频分析，随机位置的目标检测和模式识别，阴影检测与分割的相关理论与应用，宽度学习系统理论及其应用等。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个人主页：https://teacher.nwpu.edu.cn/wangbingshu.html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/>
            </a:endParaRPr>
          </a:p>
        </p:txBody>
      </p:sp>
    </p:spTree>
  </p:cSld>
  <p:clrMapOvr>
    <a:masterClrMapping/>
  </p:clrMapOvr>
  <p:transition advTm="1518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1654" y="530401"/>
            <a:ext cx="2717847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QQ</a:t>
            </a:r>
            <a:r>
              <a:rPr lang="zh-CN" altLang="en-US" sz="4400" dirty="0"/>
              <a:t>二维码</a:t>
            </a:r>
            <a:endParaRPr lang="zh-CN" altLang="en-US" sz="4400" dirty="0"/>
          </a:p>
          <a:p>
            <a:endParaRPr lang="zh-CN" altLang="en-US" sz="4400" dirty="0"/>
          </a:p>
          <a:p>
            <a:r>
              <a:rPr lang="zh-CN" altLang="en-US" sz="2400" dirty="0"/>
              <a:t>群号：</a:t>
            </a:r>
            <a:r>
              <a:rPr lang="en-US" altLang="zh-CN" sz="2400" dirty="0"/>
              <a:t>856380255</a:t>
            </a:r>
            <a:endParaRPr lang="en-US" altLang="zh-CN" sz="2400" dirty="0"/>
          </a:p>
        </p:txBody>
      </p:sp>
      <p:pic>
        <p:nvPicPr>
          <p:cNvPr id="3" name="图片 2" descr="2023-2024学年春季-数据结构群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128905"/>
            <a:ext cx="4518025" cy="579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5"/>
          <p:cNvSpPr/>
          <p:nvPr/>
        </p:nvSpPr>
        <p:spPr>
          <a:xfrm>
            <a:off x="123826" y="896383"/>
            <a:ext cx="7525940" cy="5078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prstClr val="white"/>
                </a:solidFill>
                <a:sym typeface="Arial" panose="020B0604020202020204" pitchFamily="34" charset="0"/>
              </a:rPr>
              <a:t>学校简介</a:t>
            </a:r>
            <a:endParaRPr lang="zh-CN" altLang="en-US" sz="2700" b="1" dirty="0">
              <a:solidFill>
                <a:prstClr val="white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/>
          <p:nvPr/>
        </p:nvSpPr>
        <p:spPr>
          <a:xfrm>
            <a:off x="695195" y="52177"/>
            <a:ext cx="950449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600" b="1" dirty="0" err="1">
                <a:solidFill>
                  <a:prstClr val="white"/>
                </a:solidFill>
                <a:sym typeface="Arial" panose="020B0604020202020204" pitchFamily="34" charset="0"/>
              </a:rPr>
              <a:t>TextBook</a:t>
            </a:r>
            <a:r>
              <a:rPr lang="en-US" altLang="zh-CN" sz="3600" b="1" dirty="0">
                <a:solidFill>
                  <a:prstClr val="white"/>
                </a:solidFill>
                <a:sym typeface="Arial" panose="020B0604020202020204" pitchFamily="34" charset="0"/>
              </a:rPr>
              <a:t> </a:t>
            </a:r>
            <a:r>
              <a:rPr lang="zh-CN" altLang="en-US" sz="3600" b="1" dirty="0">
                <a:solidFill>
                  <a:prstClr val="white"/>
                </a:solidFill>
                <a:sym typeface="Arial" panose="020B0604020202020204" pitchFamily="34" charset="0"/>
              </a:rPr>
              <a:t>教材</a:t>
            </a:r>
            <a:endParaRPr lang="zh-CN" altLang="en-US" sz="3600" b="1" dirty="0">
              <a:solidFill>
                <a:prstClr val="white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793" y="966103"/>
            <a:ext cx="8626014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数据结构：用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描述（第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24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耿国华等编著，高等教育出版社，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en-US" altLang="zh-CN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、数据结构（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语言版）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严蔚敏、 吴伟民编著， 清华大学出版社，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901" y="4409014"/>
            <a:ext cx="8090281" cy="234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教学参考书：</a:t>
            </a:r>
            <a:endParaRPr lang="en-US" altLang="zh-CN" sz="20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 数据结构（用面向对象方法与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描述）， 殷人昆等著， 清华大学出版社，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2007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年。</a:t>
            </a:r>
            <a:endParaRPr lang="en-US" altLang="zh-CN" sz="20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Data Structures and Program Design in C++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R. L. Kruse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A. J.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TimesNewRomanPSMT"/>
              </a:rPr>
              <a:t>Ryba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Higher Education Press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Prentice Hall Inc.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2001</a:t>
            </a:r>
            <a:r>
              <a:rPr lang="en-US" altLang="zh-CN" sz="2000" dirty="0"/>
              <a:t> </a:t>
            </a:r>
            <a:endParaRPr lang="en-US" altLang="zh-CN" sz="20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75" y="724373"/>
            <a:ext cx="1733749" cy="2156405"/>
          </a:xfrm>
          <a:prstGeom prst="rect">
            <a:avLst/>
          </a:prstGeom>
        </p:spPr>
      </p:pic>
      <p:pic>
        <p:nvPicPr>
          <p:cNvPr id="21" name="Picture 20" descr="b2008926101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12" y="2688125"/>
            <a:ext cx="14747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5"/>
          <p:cNvSpPr/>
          <p:nvPr/>
        </p:nvSpPr>
        <p:spPr>
          <a:xfrm>
            <a:off x="123826" y="896383"/>
            <a:ext cx="7525940" cy="5078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prstClr val="white"/>
                </a:solidFill>
                <a:sym typeface="Arial" panose="020B0604020202020204" pitchFamily="34" charset="0"/>
              </a:rPr>
              <a:t>学校简介</a:t>
            </a:r>
            <a:endParaRPr lang="zh-CN" altLang="en-US" sz="2700" b="1" dirty="0">
              <a:solidFill>
                <a:prstClr val="white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/>
          <p:nvPr/>
        </p:nvSpPr>
        <p:spPr>
          <a:xfrm>
            <a:off x="695195" y="52177"/>
            <a:ext cx="950449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600" b="1" dirty="0">
                <a:solidFill>
                  <a:prstClr val="white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T.A.s</a:t>
            </a:r>
            <a:endParaRPr lang="zh-CN" altLang="en-US" sz="3600" b="1" dirty="0">
              <a:solidFill>
                <a:prstClr val="white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1271" y="2134925"/>
          <a:ext cx="8623617" cy="347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70"/>
                <a:gridCol w="2196673"/>
                <a:gridCol w="4446174"/>
              </a:tblGrid>
              <a:tr h="687596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联系电话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联系邮箱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77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邢雨豪 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19929931226</a:t>
                      </a:r>
                      <a:endParaRPr lang="en-US" altLang="zh-CN" sz="2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xingyuhao@mail.nwpu.edu.cn</a:t>
                      </a:r>
                      <a:endParaRPr lang="en-US" altLang="zh-CN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</a:tr>
              <a:tr h="5577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辛必乔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18531734119</a:t>
                      </a:r>
                      <a:endParaRPr lang="en-US" altLang="zh-CN" sz="2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biqiaoxin@mail.nwpu.edu.cn </a:t>
                      </a:r>
                      <a:endParaRPr lang="en-US" altLang="zh-CN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</a:tr>
              <a:tr h="5577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李长萍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15153810721</a:t>
                      </a:r>
                      <a:endParaRPr lang="en-US" altLang="zh-CN" sz="2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lichangping@mail.nwpu.edu.cn </a:t>
                      </a:r>
                      <a:endParaRPr lang="en-US" altLang="zh-CN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</a:tr>
              <a:tr h="5577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王依萌</a:t>
                      </a:r>
                      <a:endParaRPr lang="zh-CN" altLang="en-US" sz="2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13835997668</a:t>
                      </a:r>
                      <a:endParaRPr lang="en-US" altLang="zh-CN" sz="2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zh-CN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ymym@mail.nwpu.edu.cn</a:t>
                      </a:r>
                      <a:endParaRPr lang="zh-CN" altLang="en-US" sz="2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7717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zh-CN" altLang="en-US" sz="2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86796" y="11502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助教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47876" y="5818893"/>
            <a:ext cx="764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课程咨询邮箱：</a:t>
            </a:r>
            <a:r>
              <a:rPr lang="en-US" altLang="zh-CN" sz="2800" dirty="0"/>
              <a:t>NWPU_DataStructure@163.com</a:t>
            </a:r>
            <a:endParaRPr lang="zh-CN" altLang="en-US" sz="28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Motivations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606" y="1841159"/>
            <a:ext cx="8340769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学会分析研究计算机加工的数据结构的特性，以便为应用涉及的数据选择适当的逻辑结构、存储结构及其相应的算法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初步掌握算法的时间分析和空间分析技术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培养数据抽象能力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10800000" flipV="1">
            <a:off x="-1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5" y="0"/>
            <a:ext cx="900644" cy="8954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5872" y="1534271"/>
            <a:ext cx="7852254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教学重点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线性表、栈和队列、树和二叉树、图等抽象数据结构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查找、检索、排序等算法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教学难点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树和二叉树、图的相关操作及应用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高级检索结构及算法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075">
            <a:hlinkClick r:id="rId1" action="ppaction://hlinkpres?slideindex=1&amp;slidetitle=Chapter 01 Tutorials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90525" y="1772816"/>
            <a:ext cx="3959225" cy="5397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err="1">
                <a:solidFill>
                  <a:srgbClr val="FFFF00"/>
                </a:solidFill>
                <a:ea typeface="幼圆" panose="02010509060101010101" pitchFamily="49" charset="-122"/>
              </a:rPr>
              <a:t>Chap1</a:t>
            </a:r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                  Tutorials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87" name="Text Box 3076">
            <a:hlinkClick r:id="rId3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89488" y="1775991"/>
            <a:ext cx="3959225" cy="5397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Chap6 Tree &amp; Binary Tree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88" name="Text Box 3077">
            <a:hlinkClick r:id="rId4" action="ppaction://hlinkpres?slideindex=1&amp;slidetitle=Chapter 02 Linear List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90525" y="2844087"/>
            <a:ext cx="3959225" cy="5397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Chap2               Linear List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89" name="Text Box 3078">
            <a:hlinkClick r:id="rId5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89488" y="2846468"/>
            <a:ext cx="3959225" cy="539750"/>
          </a:xfrm>
          <a:prstGeom prst="rect">
            <a:avLst/>
          </a:prstGeom>
          <a:solidFill>
            <a:srgbClr val="002060"/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Chap7                       Graph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90" name="Text Box 3079">
            <a:hlinkClick r:id="rId6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90525" y="3915358"/>
            <a:ext cx="3959225" cy="5397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Chap3        Stack &amp; Queue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91" name="Text Box 3080">
            <a:hlinkClick r:id="rId7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90525" y="6057900"/>
            <a:ext cx="3959225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Chap5            General List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92" name="Text Box 3081">
            <a:hlinkClick r:id="rId8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89488" y="3916945"/>
            <a:ext cx="3959225" cy="539750"/>
          </a:xfrm>
          <a:prstGeom prst="rect">
            <a:avLst/>
          </a:prstGeom>
          <a:solidFill>
            <a:srgbClr val="002060"/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Chap8                Searching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93" name="Text Box 3082">
            <a:hlinkClick r:id="rId9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90525" y="4986629"/>
            <a:ext cx="3959225" cy="53975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292929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Chap4                       String</a:t>
            </a:r>
            <a:endParaRPr kumimoji="1" lang="en-US" altLang="zh-CN" sz="2400" b="1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16394" name="Text Box 3083">
            <a:hlinkClick r:id="rId10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89488" y="4987422"/>
            <a:ext cx="3959225" cy="539750"/>
          </a:xfrm>
          <a:prstGeom prst="rect">
            <a:avLst/>
          </a:prstGeom>
          <a:solidFill>
            <a:srgbClr val="002060"/>
          </a:soli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Chap9                     Sorting</a:t>
            </a:r>
            <a:endParaRPr kumimoji="1" lang="en-US" altLang="zh-CN" sz="24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6395" name="Text Box 3084">
            <a:hlinkClick r:id="rId11" action="ppaction://hlinkpres?slideindex=1&amp;slidetitle=" highlightClick="1"/>
            <a:hlinkHover r:id="" action="ppaction://noaction" highlightClick="1">
              <a:snd r:embed="rId2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89488" y="6057900"/>
            <a:ext cx="3959225" cy="53975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292929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Chap10            Algorithms</a:t>
            </a:r>
            <a:endParaRPr kumimoji="1" lang="en-US" altLang="zh-CN" sz="2400" b="1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7183" name="Rectangle 3087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4400">
                <a:effectLst>
                  <a:outerShdw blurRad="38100" dist="38100" dir="2700000" algn="tl">
                    <a:srgbClr val="000080"/>
                  </a:outerShdw>
                </a:effectLst>
              </a:rPr>
              <a:t>Content</a:t>
            </a:r>
            <a:endParaRPr lang="en-US" altLang="zh-CN" sz="4400">
              <a:effectLst>
                <a:outerShdw blurRad="38100" dist="38100" dir="2700000" algn="tl">
                  <a:srgbClr val="000080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fda79afa-0b89-4b6c-b0bd-d6b29b4963df}"/>
</p:tagLst>
</file>

<file path=ppt/tags/tag4.xml><?xml version="1.0" encoding="utf-8"?>
<p:tagLst xmlns:p="http://schemas.openxmlformats.org/presentationml/2006/main">
  <p:tag name="KSO_WM_UNIT_TABLE_BEAUTIFY" val="smartTable{1e8f302b-d5b9-49d3-bfc1-79ff2e00bc93}"/>
</p:tagLst>
</file>

<file path=ppt/tags/tag5.xml><?xml version="1.0" encoding="utf-8"?>
<p:tagLst xmlns:p="http://schemas.openxmlformats.org/presentationml/2006/main">
  <p:tag name="KSO_WPP_MARK_KEY" val="ca58255b-a572-497c-9eee-2e6e14e30f97"/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2539</Words>
  <Application>WPS 演示</Application>
  <PresentationFormat>全屏显示(4:3)</PresentationFormat>
  <Paragraphs>307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NimbusRomNo9L-Regu</vt:lpstr>
      <vt:lpstr>Segoe Print</vt:lpstr>
      <vt:lpstr>Times New Roman</vt:lpstr>
      <vt:lpstr>楷体</vt:lpstr>
      <vt:lpstr>TimesNewRomanPSMT</vt:lpstr>
      <vt:lpstr>等线</vt:lpstr>
      <vt:lpstr>Arial Unicode MS</vt:lpstr>
      <vt:lpstr>幼圆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bingshu</dc:creator>
  <cp:lastModifiedBy>BookPlus</cp:lastModifiedBy>
  <cp:revision>1385</cp:revision>
  <dcterms:created xsi:type="dcterms:W3CDTF">2021-09-11T01:34:00Z</dcterms:created>
  <dcterms:modified xsi:type="dcterms:W3CDTF">2024-02-26T15:58:44Z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BE43F7686071435EB705624FC0C0A4B3</vt:lpwstr>
  </property>
</Properties>
</file>