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 id="2147483660" r:id="rId3"/>
  </p:sldMasterIdLst>
  <p:notesMasterIdLst>
    <p:notesMasterId r:id="rId5"/>
  </p:notesMasterIdLst>
  <p:sldIdLst>
    <p:sldId id="267" r:id="rId4"/>
    <p:sldId id="1506" r:id="rId6"/>
    <p:sldId id="1507" r:id="rId7"/>
    <p:sldId id="1574" r:id="rId8"/>
    <p:sldId id="1575" r:id="rId9"/>
    <p:sldId id="1678" r:id="rId10"/>
    <p:sldId id="1577" r:id="rId11"/>
    <p:sldId id="1578" r:id="rId12"/>
    <p:sldId id="1579" r:id="rId13"/>
    <p:sldId id="1580" r:id="rId14"/>
    <p:sldId id="1581" r:id="rId15"/>
    <p:sldId id="1582" r:id="rId16"/>
    <p:sldId id="1330" r:id="rId17"/>
    <p:sldId id="1471" r:id="rId18"/>
    <p:sldId id="1662" r:id="rId19"/>
    <p:sldId id="1676" r:id="rId20"/>
    <p:sldId id="1663" r:id="rId21"/>
    <p:sldId id="1267" r:id="rId22"/>
    <p:sldId id="1474" r:id="rId23"/>
    <p:sldId id="1403" r:id="rId24"/>
    <p:sldId id="1401" r:id="rId25"/>
    <p:sldId id="1532" r:id="rId26"/>
    <p:sldId id="1664" r:id="rId27"/>
    <p:sldId id="1585" r:id="rId28"/>
    <p:sldId id="1673" r:id="rId29"/>
    <p:sldId id="1586" r:id="rId30"/>
    <p:sldId id="1677" r:id="rId31"/>
    <p:sldId id="1221" r:id="rId32"/>
    <p:sldId id="1670" r:id="rId33"/>
    <p:sldId id="1671" r:id="rId34"/>
    <p:sldId id="1665" r:id="rId35"/>
    <p:sldId id="1672" r:id="rId36"/>
    <p:sldId id="1666" r:id="rId37"/>
    <p:sldId id="1335" r:id="rId38"/>
    <p:sldId id="1674" r:id="rId39"/>
    <p:sldId id="1667" r:id="rId40"/>
    <p:sldId id="1647" r:id="rId41"/>
    <p:sldId id="1648" r:id="rId42"/>
    <p:sldId id="1668" r:id="rId43"/>
    <p:sldId id="1337" r:id="rId44"/>
    <p:sldId id="1588" r:id="rId45"/>
    <p:sldId id="1347" r:id="rId46"/>
    <p:sldId id="1679" r:id="rId47"/>
    <p:sldId id="1718" r:id="rId48"/>
    <p:sldId id="1719" r:id="rId49"/>
    <p:sldId id="1720" r:id="rId50"/>
    <p:sldId id="1721" r:id="rId51"/>
    <p:sldId id="1722" r:id="rId52"/>
    <p:sldId id="1723" r:id="rId53"/>
    <p:sldId id="1724" r:id="rId54"/>
    <p:sldId id="1725" r:id="rId55"/>
    <p:sldId id="1726" r:id="rId56"/>
    <p:sldId id="1727" r:id="rId57"/>
    <p:sldId id="1326" r:id="rId58"/>
    <p:sldId id="1660" r:id="rId59"/>
  </p:sldIdLst>
  <p:sldSz cx="9144000" cy="6858000" type="screen4x3"/>
  <p:notesSz cx="6858000" cy="9144000"/>
  <p:custDataLst>
    <p:tags r:id="rId6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 bingshu" initials="w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47C1"/>
    <a:srgbClr val="7B318F"/>
    <a:srgbClr val="0AA4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57" autoAdjust="0"/>
    <p:restoredTop sz="83555" autoAdjust="0"/>
  </p:normalViewPr>
  <p:slideViewPr>
    <p:cSldViewPr snapToGrid="0" showGuides="1">
      <p:cViewPr>
        <p:scale>
          <a:sx n="66" d="100"/>
          <a:sy n="66" d="100"/>
        </p:scale>
        <p:origin x="518" y="-2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4" Type="http://schemas.openxmlformats.org/officeDocument/2006/relationships/tags" Target="tags/tag6.xml"/><Relationship Id="rId63" Type="http://schemas.openxmlformats.org/officeDocument/2006/relationships/commentAuthors" Target="commentAuthors.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9674AE-0E5C-4933-9F7F-A2E455558FC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C8DC50-7547-4C2F-ADE7-16EE32F447A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 </a:t>
            </a:r>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幻灯片图像占位符 1"/>
          <p:cNvSpPr>
            <a:spLocks noGrp="1" noRot="1" noChangeAspect="1" noChangeArrowheads="1"/>
          </p:cNvSpPr>
          <p:nvPr>
            <p:ph type="sldImg" idx="4294967295"/>
          </p:nvPr>
        </p:nvSpPr>
        <p:spPr>
          <a:ln>
            <a:miter lim="800000"/>
          </a:ln>
        </p:spPr>
      </p:sp>
      <p:sp>
        <p:nvSpPr>
          <p:cNvPr id="78850" name="备注占位符 2"/>
          <p:cNvSpPr>
            <a:spLocks noGrp="1" noChangeArrowheads="1"/>
          </p:cNvSpPr>
          <p:nvPr>
            <p:ph type="body" idx="4294967295"/>
          </p:nvPr>
        </p:nvSpPr>
        <p:spPr/>
        <p:txBody>
          <a:bodyPr/>
          <a:lstStyle/>
          <a:p>
            <a:r>
              <a:rPr lang="zh-CN" altLang="en-US"/>
              <a:t> </a:t>
            </a:r>
            <a:endParaRPr lang="zh-CN" altLang="en-US"/>
          </a:p>
        </p:txBody>
      </p:sp>
      <p:sp>
        <p:nvSpPr>
          <p:cNvPr id="78851"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9BF87FF-FA02-4436-955E-D1C3ED1E43FD}" type="slidenum">
              <a:rPr lang="zh-CN" altLang="en-US"/>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幻灯片图像占位符 1"/>
          <p:cNvSpPr>
            <a:spLocks noGrp="1" noRot="1" noChangeAspect="1" noChangeArrowheads="1"/>
          </p:cNvSpPr>
          <p:nvPr>
            <p:ph type="sldImg" idx="4294967295"/>
          </p:nvPr>
        </p:nvSpPr>
        <p:spPr>
          <a:ln>
            <a:miter lim="800000"/>
          </a:ln>
        </p:spPr>
      </p:sp>
      <p:sp>
        <p:nvSpPr>
          <p:cNvPr id="78850" name="备注占位符 2"/>
          <p:cNvSpPr>
            <a:spLocks noGrp="1" noChangeArrowheads="1"/>
          </p:cNvSpPr>
          <p:nvPr>
            <p:ph type="body" idx="4294967295"/>
          </p:nvPr>
        </p:nvSpPr>
        <p:spPr/>
        <p:txBody>
          <a:bodyPr/>
          <a:lstStyle/>
          <a:p>
            <a:r>
              <a:rPr lang="zh-CN" altLang="en-US"/>
              <a:t> </a:t>
            </a:r>
            <a:endParaRPr lang="zh-CN" altLang="en-US"/>
          </a:p>
        </p:txBody>
      </p:sp>
      <p:sp>
        <p:nvSpPr>
          <p:cNvPr id="78851"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9BF87FF-FA02-4436-955E-D1C3ED1E43FD}" type="slidenum">
              <a:rPr lang="zh-CN" altLang="en-US"/>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幻灯片图像占位符 1"/>
          <p:cNvSpPr>
            <a:spLocks noGrp="1" noRot="1" noChangeAspect="1" noChangeArrowheads="1"/>
          </p:cNvSpPr>
          <p:nvPr>
            <p:ph type="sldImg" idx="4294967295"/>
          </p:nvPr>
        </p:nvSpPr>
        <p:spPr>
          <a:ln>
            <a:miter lim="800000"/>
          </a:ln>
        </p:spPr>
      </p:sp>
      <p:sp>
        <p:nvSpPr>
          <p:cNvPr id="78850" name="备注占位符 2"/>
          <p:cNvSpPr>
            <a:spLocks noGrp="1" noChangeArrowheads="1"/>
          </p:cNvSpPr>
          <p:nvPr>
            <p:ph type="body" idx="4294967295"/>
          </p:nvPr>
        </p:nvSpPr>
        <p:spPr/>
        <p:txBody>
          <a:bodyPr/>
          <a:lstStyle/>
          <a:p>
            <a:r>
              <a:rPr lang="zh-CN" altLang="en-US"/>
              <a:t> </a:t>
            </a:r>
            <a:endParaRPr lang="zh-CN" altLang="en-US"/>
          </a:p>
        </p:txBody>
      </p:sp>
      <p:sp>
        <p:nvSpPr>
          <p:cNvPr id="78851"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9BF87FF-FA02-4436-955E-D1C3ED1E43FD}" type="slidenum">
              <a:rPr lang="zh-CN" altLang="en-US"/>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数据指向的时候 要加一个例子  板书</a:t>
            </a:r>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数据指向的时候 要加一个例子  板书</a:t>
            </a:r>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新宋体" panose="02010609030101010101" pitchFamily="49" charset="-122"/>
                <a:ea typeface="新宋体" panose="02010609030101010101" pitchFamily="49" charset="-122"/>
              </a:rPr>
              <a:t>眼睛要阔，遍历名山大川；度量要宏，容纳五湖四海。</a:t>
            </a:r>
            <a:endParaRPr lang="zh-CN" altLang="en-US" sz="1200" b="0" i="0" u="none" strike="noStrike" dirty="0">
              <a:effectLst/>
              <a:latin typeface="新宋体" panose="02010609030101010101" pitchFamily="49" charset="-122"/>
              <a:ea typeface="新宋体" panose="02010609030101010101" pitchFamily="49" charset="-122"/>
            </a:endParaRPr>
          </a:p>
          <a:p>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DLR  DRL   LDR  RDL </a:t>
            </a:r>
            <a:r>
              <a:rPr lang="zh-CN" altLang="en-US" dirty="0"/>
              <a:t>等等遍历的方法</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1:m</a:t>
            </a:r>
            <a:r>
              <a:rPr lang="zh-CN" altLang="en-US" dirty="0"/>
              <a:t>层次结构属于非线性结构</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solidFill>
                  <a:srgbClr val="FF0000"/>
                </a:solidFill>
              </a:rPr>
              <a:t> </a:t>
            </a:r>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幻灯片图像占位符 1"/>
          <p:cNvSpPr>
            <a:spLocks noGrp="1" noRot="1" noChangeAspect="1" noChangeArrowheads="1"/>
          </p:cNvSpPr>
          <p:nvPr>
            <p:ph type="sldImg" idx="4294967295"/>
          </p:nvPr>
        </p:nvSpPr>
        <p:spPr>
          <a:ln>
            <a:miter lim="800000"/>
          </a:ln>
        </p:spPr>
      </p:sp>
      <p:sp>
        <p:nvSpPr>
          <p:cNvPr id="78850" name="备注占位符 2"/>
          <p:cNvSpPr>
            <a:spLocks noGrp="1" noChangeArrowheads="1"/>
          </p:cNvSpPr>
          <p:nvPr>
            <p:ph type="body" idx="4294967295"/>
          </p:nvPr>
        </p:nvSpPr>
        <p:spPr/>
        <p:txBody>
          <a:bodyPr/>
          <a:lstStyle/>
          <a:p>
            <a:r>
              <a:rPr lang="zh-CN" altLang="en-US"/>
              <a:t> </a:t>
            </a:r>
            <a:endParaRPr lang="zh-CN" altLang="en-US"/>
          </a:p>
        </p:txBody>
      </p:sp>
      <p:sp>
        <p:nvSpPr>
          <p:cNvPr id="78851"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9BF87FF-FA02-4436-955E-D1C3ED1E43FD}" type="slidenum">
              <a:rPr lang="zh-CN" altLang="en-US"/>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636363"/>
                </a:solidFill>
                <a:effectLst/>
                <a:latin typeface="微软雅黑" panose="020B0503020204020204" pitchFamily="34" charset="-122"/>
                <a:ea typeface="微软雅黑" panose="020B0503020204020204" pitchFamily="34" charset="-122"/>
              </a:rPr>
              <a:t> </a:t>
            </a:r>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横着表达</a:t>
            </a:r>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636363"/>
                </a:solidFill>
                <a:effectLst/>
                <a:latin typeface="微软雅黑" panose="020B0503020204020204" pitchFamily="34" charset="-122"/>
                <a:ea typeface="微软雅黑" panose="020B0503020204020204" pitchFamily="34" charset="-122"/>
              </a:rPr>
              <a:t> </a:t>
            </a:r>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横着表达</a:t>
            </a:r>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636363"/>
                </a:solidFill>
                <a:effectLst/>
                <a:latin typeface="微软雅黑" panose="020B0503020204020204" pitchFamily="34" charset="-122"/>
                <a:ea typeface="微软雅黑" panose="020B0503020204020204" pitchFamily="34" charset="-122"/>
              </a:rPr>
              <a:t> </a:t>
            </a:r>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递归算法的时间复杂度： </a:t>
            </a:r>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只有根结点</a:t>
            </a:r>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200" dirty="0">
                <a:latin typeface="微软雅黑" panose="020B0503020204020204" pitchFamily="34" charset="-122"/>
                <a:ea typeface="微软雅黑" panose="020B0503020204020204" pitchFamily="34" charset="-122"/>
              </a:rPr>
              <a:t>注意：一是重点理解访问根结点操作的含义</a:t>
            </a:r>
            <a:endParaRPr lang="zh-CN" altLang="en-US" sz="1200" dirty="0">
              <a:latin typeface="微软雅黑" panose="020B0503020204020204" pitchFamily="34" charset="-122"/>
              <a:ea typeface="微软雅黑" panose="020B0503020204020204" pitchFamily="34" charset="-122"/>
            </a:endParaRPr>
          </a:p>
          <a:p>
            <a:pPr algn="l"/>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二是对具体问题需要考虑遍历的层次</a:t>
            </a:r>
            <a:endParaRPr lang="en-US" altLang="zh-CN" sz="1200" dirty="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200" dirty="0">
                <a:latin typeface="微软雅黑" panose="020B0503020204020204" pitchFamily="34" charset="-122"/>
                <a:ea typeface="微软雅黑" panose="020B0503020204020204" pitchFamily="34" charset="-122"/>
              </a:rPr>
              <a:t> </a:t>
            </a:r>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幻灯片图像占位符 1"/>
          <p:cNvSpPr>
            <a:spLocks noGrp="1" noRot="1" noChangeAspect="1" noChangeArrowheads="1"/>
          </p:cNvSpPr>
          <p:nvPr>
            <p:ph type="sldImg" idx="4294967295"/>
          </p:nvPr>
        </p:nvSpPr>
        <p:spPr>
          <a:ln>
            <a:miter lim="800000"/>
          </a:ln>
        </p:spPr>
      </p:sp>
      <p:sp>
        <p:nvSpPr>
          <p:cNvPr id="78850" name="备注占位符 2"/>
          <p:cNvSpPr>
            <a:spLocks noGrp="1" noChangeArrowheads="1"/>
          </p:cNvSpPr>
          <p:nvPr>
            <p:ph type="body" idx="4294967295"/>
          </p:nvPr>
        </p:nvSpPr>
        <p:spPr/>
        <p:txBody>
          <a:bodyPr/>
          <a:lstStyle/>
          <a:p>
            <a:r>
              <a:rPr lang="zh-CN" altLang="en-US"/>
              <a:t> </a:t>
            </a:r>
            <a:endParaRPr lang="zh-CN" altLang="en-US"/>
          </a:p>
        </p:txBody>
      </p:sp>
      <p:sp>
        <p:nvSpPr>
          <p:cNvPr id="78851"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9BF87FF-FA02-4436-955E-D1C3ED1E43FD}" type="slidenum">
              <a:rPr lang="zh-CN" altLang="en-US"/>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200" dirty="0">
                <a:latin typeface="微软雅黑" panose="020B0503020204020204" pitchFamily="34" charset="-122"/>
                <a:ea typeface="微软雅黑" panose="020B0503020204020204" pitchFamily="34" charset="-122"/>
              </a:rPr>
              <a:t> </a:t>
            </a:r>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t>
            </a:r>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200" dirty="0">
                <a:latin typeface="微软雅黑" panose="020B0503020204020204" pitchFamily="34" charset="-122"/>
                <a:ea typeface="微软雅黑" panose="020B0503020204020204" pitchFamily="34" charset="-122"/>
              </a:rPr>
              <a:t> </a:t>
            </a:r>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t>
            </a:r>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t>
            </a:r>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t>
            </a:r>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t>
            </a:r>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横着表达</a:t>
            </a:r>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横着表达</a:t>
            </a:r>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t>
            </a:r>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幻灯片图像占位符 1"/>
          <p:cNvSpPr>
            <a:spLocks noGrp="1" noRot="1" noChangeAspect="1" noChangeArrowheads="1"/>
          </p:cNvSpPr>
          <p:nvPr>
            <p:ph type="sldImg" idx="4294967295"/>
          </p:nvPr>
        </p:nvSpPr>
        <p:spPr>
          <a:ln>
            <a:miter lim="800000"/>
          </a:ln>
        </p:spPr>
      </p:sp>
      <p:sp>
        <p:nvSpPr>
          <p:cNvPr id="78850" name="备注占位符 2"/>
          <p:cNvSpPr>
            <a:spLocks noGrp="1" noChangeArrowheads="1"/>
          </p:cNvSpPr>
          <p:nvPr>
            <p:ph type="body" idx="4294967295"/>
          </p:nvPr>
        </p:nvSpPr>
        <p:spPr/>
        <p:txBody>
          <a:bodyPr/>
          <a:lstStyle/>
          <a:p>
            <a:r>
              <a:rPr lang="zh-CN" altLang="en-US"/>
              <a:t> </a:t>
            </a:r>
            <a:endParaRPr lang="zh-CN" altLang="en-US"/>
          </a:p>
        </p:txBody>
      </p:sp>
      <p:sp>
        <p:nvSpPr>
          <p:cNvPr id="78851"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9BF87FF-FA02-4436-955E-D1C3ED1E43FD}" type="slidenum">
              <a:rPr lang="zh-CN" altLang="en-US"/>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中序遍历不行，因为无法确定根结点的位置，不能计算树的高度</a:t>
            </a:r>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t>
            </a:r>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参照实习题</a:t>
            </a:r>
            <a:r>
              <a:rPr lang="en-US" altLang="zh-CN" dirty="0"/>
              <a:t>3  </a:t>
            </a:r>
            <a:r>
              <a:rPr lang="zh-CN" altLang="en-US" dirty="0"/>
              <a:t>（</a:t>
            </a:r>
            <a:r>
              <a:rPr lang="en-US" altLang="zh-CN" dirty="0"/>
              <a:t>P209</a:t>
            </a:r>
            <a:r>
              <a:rPr lang="zh-CN" altLang="en-US" dirty="0"/>
              <a:t>页）</a:t>
            </a:r>
            <a:r>
              <a:rPr lang="en-US" altLang="zh-CN" dirty="0"/>
              <a:t> </a:t>
            </a:r>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对左右位置交换， 先序 后序可以；  </a:t>
            </a:r>
            <a:endParaRPr lang="en-US" altLang="zh-CN" sz="1200" dirty="0"/>
          </a:p>
          <a:p>
            <a:r>
              <a:rPr lang="zh-CN" altLang="en-US" sz="1200" dirty="0"/>
              <a:t>中序</a:t>
            </a:r>
            <a:r>
              <a:rPr lang="en-US" altLang="zh-CN" sz="1200" dirty="0"/>
              <a:t>LDR</a:t>
            </a:r>
            <a:r>
              <a:rPr lang="zh-CN" altLang="en-US" sz="1200" dirty="0"/>
              <a:t>不行，   需要做分析</a:t>
            </a:r>
            <a:r>
              <a:rPr lang="en-US" altLang="zh-CN" sz="1200" dirty="0"/>
              <a:t>  </a:t>
            </a:r>
            <a:endParaRPr lang="en-US" altLang="zh-CN" sz="1200" dirty="0"/>
          </a:p>
          <a:p>
            <a:r>
              <a:rPr lang="zh-CN" altLang="en-US" sz="1200" dirty="0"/>
              <a:t>中序是中间访问结点的，是一种对称性的遍历，左子树交换之后，变成了根结点的右子树，</a:t>
            </a:r>
            <a:endParaRPr lang="en-US" altLang="zh-CN" sz="1200" dirty="0"/>
          </a:p>
          <a:p>
            <a:r>
              <a:rPr lang="zh-CN" altLang="en-US" sz="1200" dirty="0"/>
              <a:t>再对根结点的右子树进行操作 实际上是刚才的左子树结果。这种方式是不行的</a:t>
            </a:r>
            <a:endParaRPr lang="en-US" altLang="zh-CN" sz="1200" dirty="0"/>
          </a:p>
          <a:p>
            <a:r>
              <a:rPr lang="en-US" altLang="zh-CN" sz="1200" dirty="0"/>
              <a:t> </a:t>
            </a:r>
            <a:endParaRPr lang="zh-CN" altLang="en-US" sz="1200" dirty="0"/>
          </a:p>
          <a:p>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对左右位置交换， 先序 后序可以；  </a:t>
            </a:r>
            <a:endParaRPr lang="en-US" altLang="zh-CN" sz="1200" dirty="0"/>
          </a:p>
          <a:p>
            <a:r>
              <a:rPr lang="zh-CN" altLang="en-US" sz="1200" dirty="0"/>
              <a:t>中序</a:t>
            </a:r>
            <a:r>
              <a:rPr lang="en-US" altLang="zh-CN" sz="1200" dirty="0"/>
              <a:t>LDR</a:t>
            </a:r>
            <a:r>
              <a:rPr lang="zh-CN" altLang="en-US" sz="1200" dirty="0"/>
              <a:t>不行，   需要做分析</a:t>
            </a:r>
            <a:r>
              <a:rPr lang="en-US" altLang="zh-CN" sz="1200" dirty="0"/>
              <a:t>  </a:t>
            </a:r>
            <a:endParaRPr lang="en-US" altLang="zh-CN" sz="1200" dirty="0"/>
          </a:p>
          <a:p>
            <a:r>
              <a:rPr lang="zh-CN" altLang="en-US" sz="1200" dirty="0"/>
              <a:t>中序是中间访问结点的，是一种对称性的遍历，左子树交换之后，变成了根结点的右子树，</a:t>
            </a:r>
            <a:endParaRPr lang="en-US" altLang="zh-CN" sz="1200" dirty="0"/>
          </a:p>
          <a:p>
            <a:r>
              <a:rPr lang="zh-CN" altLang="en-US" sz="1200" dirty="0"/>
              <a:t>再对根结点的右子树进行操作 实际上是刚才的左子树结果。这种方式是不行的</a:t>
            </a:r>
            <a:endParaRPr lang="en-US" altLang="zh-CN" sz="1200" dirty="0"/>
          </a:p>
          <a:p>
            <a:r>
              <a:rPr lang="en-US" altLang="zh-CN" sz="1200" dirty="0"/>
              <a:t> </a:t>
            </a:r>
            <a:endParaRPr lang="zh-CN" altLang="en-US" sz="1200" dirty="0"/>
          </a:p>
          <a:p>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幻灯片图像占位符 1"/>
          <p:cNvSpPr>
            <a:spLocks noGrp="1" noRot="1" noChangeAspect="1" noChangeArrowheads="1"/>
          </p:cNvSpPr>
          <p:nvPr>
            <p:ph type="sldImg" idx="4294967295"/>
          </p:nvPr>
        </p:nvSpPr>
        <p:spPr>
          <a:ln>
            <a:miter lim="800000"/>
          </a:ln>
        </p:spPr>
      </p:sp>
      <p:sp>
        <p:nvSpPr>
          <p:cNvPr id="78850" name="备注占位符 2"/>
          <p:cNvSpPr>
            <a:spLocks noGrp="1" noChangeArrowheads="1"/>
          </p:cNvSpPr>
          <p:nvPr>
            <p:ph type="body" idx="4294967295"/>
          </p:nvPr>
        </p:nvSpPr>
        <p:spPr/>
        <p:txBody>
          <a:bodyPr/>
          <a:lstStyle/>
          <a:p>
            <a:r>
              <a:rPr lang="zh-CN" altLang="en-US"/>
              <a:t> </a:t>
            </a:r>
            <a:endParaRPr lang="zh-CN" altLang="en-US"/>
          </a:p>
        </p:txBody>
      </p:sp>
      <p:sp>
        <p:nvSpPr>
          <p:cNvPr id="78851"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9BF87FF-FA02-4436-955E-D1C3ED1E43FD}" type="slidenum">
              <a:rPr lang="zh-CN" altLang="en-US"/>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对左右位置交换， 先序 后序可以；  </a:t>
            </a:r>
            <a:endParaRPr lang="en-US" altLang="zh-CN" sz="1200" dirty="0"/>
          </a:p>
          <a:p>
            <a:r>
              <a:rPr lang="zh-CN" altLang="en-US" sz="1200" dirty="0"/>
              <a:t>中序</a:t>
            </a:r>
            <a:r>
              <a:rPr lang="en-US" altLang="zh-CN" sz="1200" dirty="0"/>
              <a:t>LDR</a:t>
            </a:r>
            <a:r>
              <a:rPr lang="zh-CN" altLang="en-US" sz="1200" dirty="0"/>
              <a:t>不行，   需要做分析</a:t>
            </a:r>
            <a:r>
              <a:rPr lang="en-US" altLang="zh-CN" sz="1200" dirty="0"/>
              <a:t>  </a:t>
            </a:r>
            <a:endParaRPr lang="en-US" altLang="zh-CN" sz="1200" dirty="0"/>
          </a:p>
          <a:p>
            <a:r>
              <a:rPr lang="zh-CN" altLang="en-US" sz="1200" dirty="0"/>
              <a:t>中序是中间访问结点的，是一种对称性的遍历，左子树交换之后，变成了根结点的右子树，</a:t>
            </a:r>
            <a:endParaRPr lang="en-US" altLang="zh-CN" sz="1200" dirty="0"/>
          </a:p>
          <a:p>
            <a:r>
              <a:rPr lang="zh-CN" altLang="en-US" sz="1200" dirty="0"/>
              <a:t>再对根结点的右子树进行操作 实际上是刚才的左子树结果。这种方式是不行的</a:t>
            </a:r>
            <a:endParaRPr lang="en-US" altLang="zh-CN" sz="1200" dirty="0"/>
          </a:p>
          <a:p>
            <a:r>
              <a:rPr lang="en-US" altLang="zh-CN" sz="1200" dirty="0"/>
              <a:t> </a:t>
            </a:r>
            <a:endParaRPr lang="zh-CN" altLang="en-US" sz="1200" dirty="0"/>
          </a:p>
          <a:p>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考虑这个题，如何将编号的结果用算法来实现出来， </a:t>
            </a:r>
            <a:r>
              <a:rPr lang="en-US" altLang="zh-CN" dirty="0"/>
              <a:t>3</a:t>
            </a:r>
            <a:r>
              <a:rPr lang="zh-CN" altLang="en-US" dirty="0"/>
              <a:t>分钟展示  </a:t>
            </a:r>
            <a:endParaRPr lang="en-US" altLang="zh-CN" dirty="0"/>
          </a:p>
          <a:p>
            <a:r>
              <a:rPr lang="zh-CN" altLang="en-US" dirty="0"/>
              <a:t>后序遍历，在实现过程中  </a:t>
            </a:r>
            <a:r>
              <a:rPr lang="en-US" altLang="zh-CN" dirty="0" err="1"/>
              <a:t>printf</a:t>
            </a:r>
            <a:r>
              <a:rPr lang="en-US" altLang="zh-CN" dirty="0"/>
              <a:t>(“%d”</a:t>
            </a:r>
            <a:r>
              <a:rPr lang="zh-CN" altLang="en-US" dirty="0"/>
              <a:t>，</a:t>
            </a:r>
            <a:r>
              <a:rPr lang="en-US" altLang="zh-CN" dirty="0"/>
              <a:t>v++);    </a:t>
            </a:r>
            <a:endParaRPr lang="en-US" altLang="zh-CN" dirty="0"/>
          </a:p>
          <a:p>
            <a:r>
              <a:rPr lang="zh-CN" altLang="en-US" dirty="0"/>
              <a:t>一方面要有方法  一方面还要有实现</a:t>
            </a:r>
            <a:endParaRPr lang="en-US" altLang="zh-CN" dirty="0"/>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636363"/>
                </a:solidFill>
                <a:effectLst/>
                <a:latin typeface="微软雅黑" panose="020B0503020204020204" pitchFamily="34" charset="-122"/>
                <a:ea typeface="微软雅黑" panose="020B0503020204020204" pitchFamily="34" charset="-122"/>
              </a:rPr>
              <a:t> </a:t>
            </a:r>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636363"/>
                </a:solidFill>
                <a:effectLst/>
                <a:latin typeface="微软雅黑" panose="020B0503020204020204" pitchFamily="34" charset="-122"/>
                <a:ea typeface="微软雅黑" panose="020B0503020204020204" pitchFamily="34" charset="-122"/>
              </a:rPr>
              <a:t> </a:t>
            </a:r>
            <a:r>
              <a:rPr lang="zh-CN" altLang="en-US" b="0" i="0" dirty="0">
                <a:solidFill>
                  <a:srgbClr val="636363"/>
                </a:solidFill>
                <a:effectLst/>
                <a:latin typeface="微软雅黑" panose="020B0503020204020204" pitchFamily="34" charset="-122"/>
                <a:ea typeface="微软雅黑" panose="020B0503020204020204" pitchFamily="34" charset="-122"/>
              </a:rPr>
              <a:t>访问根结点时可以进行查询、插入、删除等操作，</a:t>
            </a:r>
            <a:r>
              <a:rPr lang="zh-CN" altLang="en-US" b="0" i="0" dirty="0">
                <a:solidFill>
                  <a:srgbClr val="374151"/>
                </a:solidFill>
                <a:effectLst/>
                <a:latin typeface="Söhne"/>
              </a:rPr>
              <a:t>访问根节点的具体操作根据具体的应用场景而异。</a:t>
            </a:r>
            <a:endParaRPr lang="en-US" altLang="zh-CN" b="0" i="0" dirty="0">
              <a:solidFill>
                <a:srgbClr val="374151"/>
              </a:solidFill>
              <a:effectLst/>
              <a:latin typeface="Söhne"/>
            </a:endParaRPr>
          </a:p>
          <a:p>
            <a:r>
              <a:rPr lang="zh-CN" altLang="en-US" b="0" i="0" dirty="0">
                <a:solidFill>
                  <a:srgbClr val="374151"/>
                </a:solidFill>
                <a:effectLst/>
                <a:latin typeface="Söhne"/>
              </a:rPr>
              <a:t>比如，对于求二叉树的深度，可以在访问根节点时将根节点的深度作为参数传递给下一级子树；</a:t>
            </a:r>
            <a:endParaRPr lang="en-US" altLang="zh-CN" b="0" i="0" dirty="0">
              <a:solidFill>
                <a:srgbClr val="374151"/>
              </a:solidFill>
              <a:effectLst/>
              <a:latin typeface="Söhne"/>
            </a:endParaRPr>
          </a:p>
          <a:p>
            <a:r>
              <a:rPr lang="zh-CN" altLang="en-US" b="0" i="0" dirty="0">
                <a:solidFill>
                  <a:srgbClr val="374151"/>
                </a:solidFill>
                <a:effectLst/>
                <a:latin typeface="Söhne"/>
              </a:rPr>
              <a:t>对于遍历二叉树，可以在访问根节点时将节点的值输出或者存储到一个数据结构中等等。因此，“访问根节点”是二叉树遍历的一个关键步骤，决定了如何对每个节点进行处理。</a:t>
            </a:r>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Slide Image Placeholder 1"/>
          <p:cNvSpPr>
            <a:spLocks noGrp="1" noRot="1" noChangeAspect="1" noChangeArrowheads="1"/>
          </p:cNvSpPr>
          <p:nvPr>
            <p:ph type="sldImg" idx="4294967295"/>
          </p:nvPr>
        </p:nvSpPr>
        <p:spPr>
          <a:xfrm>
            <a:off x="3408363" y="849313"/>
            <a:ext cx="3057525" cy="2293937"/>
          </a:xfrm>
          <a:ln>
            <a:miter lim="800000"/>
          </a:ln>
        </p:spPr>
      </p:sp>
      <p:sp>
        <p:nvSpPr>
          <p:cNvPr id="209922" name="Notes Placeholder 2"/>
          <p:cNvSpPr>
            <a:spLocks noGrp="1" noChangeArrowheads="1"/>
          </p:cNvSpPr>
          <p:nvPr>
            <p:ph type="body" idx="4294967295"/>
          </p:nvPr>
        </p:nvSpPr>
        <p:spPr/>
        <p:txBody>
          <a:bodyPr/>
          <a:lstStyle/>
          <a:p>
            <a:r>
              <a:rPr lang="en-US" altLang="zh-CN"/>
              <a:t>Thanks for your attentions. </a:t>
            </a:r>
            <a:endParaRPr lang="en-US" altLang="zh-CN"/>
          </a:p>
        </p:txBody>
      </p:sp>
      <p:sp>
        <p:nvSpPr>
          <p:cNvPr id="20992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1353337-3977-4BCB-857B-432382D1E16C}" type="slidenum">
              <a:rPr lang="en-US" altLang="zh-CN"/>
            </a:fld>
            <a:endParaRPr lang="en-US"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t>
            </a:r>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幻灯片图像占位符 1"/>
          <p:cNvSpPr>
            <a:spLocks noGrp="1" noRot="1" noChangeAspect="1" noChangeArrowheads="1"/>
          </p:cNvSpPr>
          <p:nvPr>
            <p:ph type="sldImg" idx="4294967295"/>
          </p:nvPr>
        </p:nvSpPr>
        <p:spPr>
          <a:ln>
            <a:miter lim="800000"/>
          </a:ln>
        </p:spPr>
      </p:sp>
      <p:sp>
        <p:nvSpPr>
          <p:cNvPr id="78850" name="备注占位符 2"/>
          <p:cNvSpPr>
            <a:spLocks noGrp="1" noChangeArrowheads="1"/>
          </p:cNvSpPr>
          <p:nvPr>
            <p:ph type="body" idx="4294967295"/>
          </p:nvPr>
        </p:nvSpPr>
        <p:spPr/>
        <p:txBody>
          <a:bodyPr/>
          <a:lstStyle/>
          <a:p>
            <a:r>
              <a:rPr lang="zh-CN" altLang="en-US"/>
              <a:t> </a:t>
            </a:r>
            <a:endParaRPr lang="zh-CN" altLang="en-US"/>
          </a:p>
        </p:txBody>
      </p:sp>
      <p:sp>
        <p:nvSpPr>
          <p:cNvPr id="78851"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9BF87FF-FA02-4436-955E-D1C3ED1E43FD}" type="slidenum">
              <a:rPr lang="zh-CN" altLang="en-US"/>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幻灯片图像占位符 1"/>
          <p:cNvSpPr>
            <a:spLocks noGrp="1" noRot="1" noChangeAspect="1" noChangeArrowheads="1"/>
          </p:cNvSpPr>
          <p:nvPr>
            <p:ph type="sldImg" idx="4294967295"/>
          </p:nvPr>
        </p:nvSpPr>
        <p:spPr>
          <a:ln>
            <a:miter lim="800000"/>
          </a:ln>
        </p:spPr>
      </p:sp>
      <p:sp>
        <p:nvSpPr>
          <p:cNvPr id="78850" name="备注占位符 2"/>
          <p:cNvSpPr>
            <a:spLocks noGrp="1" noChangeArrowheads="1"/>
          </p:cNvSpPr>
          <p:nvPr>
            <p:ph type="body" idx="4294967295"/>
          </p:nvPr>
        </p:nvSpPr>
        <p:spPr/>
        <p:txBody>
          <a:bodyPr/>
          <a:lstStyle/>
          <a:p>
            <a:r>
              <a:rPr lang="zh-CN" altLang="en-US"/>
              <a:t> </a:t>
            </a:r>
            <a:endParaRPr lang="zh-CN" altLang="en-US"/>
          </a:p>
        </p:txBody>
      </p:sp>
      <p:sp>
        <p:nvSpPr>
          <p:cNvPr id="78851"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9BF87FF-FA02-4436-955E-D1C3ED1E43FD}" type="slidenum">
              <a:rPr lang="zh-CN" altLang="en-US"/>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幻灯片图像占位符 1"/>
          <p:cNvSpPr>
            <a:spLocks noGrp="1" noRot="1" noChangeAspect="1" noChangeArrowheads="1"/>
          </p:cNvSpPr>
          <p:nvPr>
            <p:ph type="sldImg" idx="4294967295"/>
          </p:nvPr>
        </p:nvSpPr>
        <p:spPr>
          <a:ln>
            <a:miter lim="800000"/>
          </a:ln>
        </p:spPr>
      </p:sp>
      <p:sp>
        <p:nvSpPr>
          <p:cNvPr id="78850" name="备注占位符 2"/>
          <p:cNvSpPr>
            <a:spLocks noGrp="1" noChangeArrowheads="1"/>
          </p:cNvSpPr>
          <p:nvPr>
            <p:ph type="body" idx="4294967295"/>
          </p:nvPr>
        </p:nvSpPr>
        <p:spPr/>
        <p:txBody>
          <a:bodyPr/>
          <a:lstStyle/>
          <a:p>
            <a:r>
              <a:rPr lang="zh-CN" altLang="en-US"/>
              <a:t> </a:t>
            </a:r>
            <a:endParaRPr lang="zh-CN" altLang="en-US"/>
          </a:p>
        </p:txBody>
      </p:sp>
      <p:sp>
        <p:nvSpPr>
          <p:cNvPr id="78851"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9BF87FF-FA02-4436-955E-D1C3ED1E43FD}" type="slidenum">
              <a:rPr lang="zh-CN" altLang="en-US"/>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幻灯片图像占位符 1"/>
          <p:cNvSpPr>
            <a:spLocks noGrp="1" noRot="1" noChangeAspect="1" noChangeArrowheads="1"/>
          </p:cNvSpPr>
          <p:nvPr>
            <p:ph type="sldImg" idx="4294967295"/>
          </p:nvPr>
        </p:nvSpPr>
        <p:spPr>
          <a:ln>
            <a:miter lim="800000"/>
          </a:ln>
        </p:spPr>
      </p:sp>
      <p:sp>
        <p:nvSpPr>
          <p:cNvPr id="78850" name="备注占位符 2"/>
          <p:cNvSpPr>
            <a:spLocks noGrp="1" noChangeArrowheads="1"/>
          </p:cNvSpPr>
          <p:nvPr>
            <p:ph type="body" idx="4294967295"/>
          </p:nvPr>
        </p:nvSpPr>
        <p:spPr/>
        <p:txBody>
          <a:bodyPr/>
          <a:lstStyle/>
          <a:p>
            <a:r>
              <a:rPr lang="zh-CN" altLang="en-US"/>
              <a:t> </a:t>
            </a:r>
            <a:endParaRPr lang="zh-CN" altLang="en-US"/>
          </a:p>
        </p:txBody>
      </p:sp>
      <p:sp>
        <p:nvSpPr>
          <p:cNvPr id="78851"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9BF87FF-FA02-4436-955E-D1C3ED1E43FD}" type="slidenum">
              <a:rPr lang="zh-CN" altLang="en-US"/>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3EF7BF5-C312-441F-B6C9-2A4DC373BF80}" type="datetime1">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6DC87717-A16C-46C8-8501-38B3BAF8FB9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F568593-0C0F-49B3-8154-AD2DACF2C344}"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C87717-A16C-46C8-8501-38B3BAF8FB9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33AEA64-A43D-4AFC-9488-F5EAA0945242}"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C87717-A16C-46C8-8501-38B3BAF8FB93}"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3EF7BF5-C312-441F-B6C9-2A4DC373BF80}" type="datetime1">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6DC87717-A16C-46C8-8501-38B3BAF8FB93}"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01501B8E-31AA-47FB-B48F-15F7878F6525}"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C87717-A16C-46C8-8501-38B3BAF8FB93}"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31FEBFF-ECBF-4FA4-9DA0-FBBDEE80DD4F}"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C87717-A16C-46C8-8501-38B3BAF8FB93}"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0A8DDADF-0345-46A8-B192-0ED522001E3A}"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C87717-A16C-46C8-8501-38B3BAF8FB93}"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E52801E1-6468-4667-A5F6-88D7E589FD37}"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DC87717-A16C-46C8-8501-38B3BAF8FB93}"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8417702-808C-415D-BE58-CD3A4C75CB9A}"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DC87717-A16C-46C8-8501-38B3BAF8FB93}"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8F56835-752F-4BA4-AEEB-4BF7CF8F1CED}"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DC87717-A16C-46C8-8501-38B3BAF8FB93}"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2B3C8D9-2787-4C26-9F4E-D386303FB393}"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C87717-A16C-46C8-8501-38B3BAF8FB9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01501B8E-31AA-47FB-B48F-15F7878F6525}"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C87717-A16C-46C8-8501-38B3BAF8FB93}"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A8C17C5-9BF0-4983-A1D4-F48A8BD527DA}"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C87717-A16C-46C8-8501-38B3BAF8FB93}"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F568593-0C0F-49B3-8154-AD2DACF2C344}"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C87717-A16C-46C8-8501-38B3BAF8FB93}"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33AEA64-A43D-4AFC-9488-F5EAA0945242}"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C87717-A16C-46C8-8501-38B3BAF8FB9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31FEBFF-ECBF-4FA4-9DA0-FBBDEE80DD4F}"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C87717-A16C-46C8-8501-38B3BAF8FB9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0A8DDADF-0345-46A8-B192-0ED522001E3A}"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C87717-A16C-46C8-8501-38B3BAF8FB9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E52801E1-6468-4667-A5F6-88D7E589FD37}"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DC87717-A16C-46C8-8501-38B3BAF8FB9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8417702-808C-415D-BE58-CD3A4C75CB9A}"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DC87717-A16C-46C8-8501-38B3BAF8FB9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8F56835-752F-4BA4-AEEB-4BF7CF8F1CED}"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DC87717-A16C-46C8-8501-38B3BAF8FB9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2B3C8D9-2787-4C26-9F4E-D386303FB393}"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C87717-A16C-46C8-8501-38B3BAF8FB9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A8C17C5-9BF0-4983-A1D4-F48A8BD527DA}"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C87717-A16C-46C8-8501-38B3BAF8FB9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D849870-2574-4B81-94A8-CC35298539AC}" type="datetime1">
              <a:rPr lang="zh-CN" altLang="en-US" smtClean="0"/>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DC87717-A16C-46C8-8501-38B3BAF8FB93}"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D849870-2574-4B81-94A8-CC35298539AC}" type="datetime1">
              <a:rPr lang="zh-CN" altLang="en-US" smtClean="0"/>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DC87717-A16C-46C8-8501-38B3BAF8FB93}"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hyperlink" Target="mailto:wangbingshu@nwpu.edu.cn" TargetMode="Externa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image" Target="../media/image6.jpe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2.xml"/><Relationship Id="rId2" Type="http://schemas.openxmlformats.org/officeDocument/2006/relationships/tags" Target="../tags/tag1.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6" Type="http://schemas.openxmlformats.org/officeDocument/2006/relationships/notesSlide" Target="../notesSlides/notesSlide38.xml"/><Relationship Id="rId5" Type="http://schemas.openxmlformats.org/officeDocument/2006/relationships/slideLayout" Target="../slideLayouts/slideLayout1.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5" Type="http://schemas.openxmlformats.org/officeDocument/2006/relationships/notesSlide" Target="../notesSlides/notesSlide54.xml"/><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image" Target="../media/image8.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207348" y="1755199"/>
            <a:ext cx="5250156" cy="1015663"/>
          </a:xfrm>
          <a:prstGeom prst="rect">
            <a:avLst/>
          </a:prstGeom>
          <a:solidFill>
            <a:schemeClr val="bg1"/>
          </a:solidFill>
        </p:spPr>
        <p:txBody>
          <a:bodyPr wrap="none" rtlCol="0">
            <a:spAutoFit/>
          </a:bodyPr>
          <a:lstStyle/>
          <a:p>
            <a:pPr algn="ctr"/>
            <a:r>
              <a:rPr lang="en-US" altLang="zh-CN" sz="6000" kern="100" dirty="0">
                <a:solidFill>
                  <a:srgbClr val="000000"/>
                </a:solidFill>
              </a:rPr>
              <a:t>Data Structures</a:t>
            </a:r>
            <a:endParaRPr lang="en-US" altLang="zh-CN" sz="6000" kern="100" dirty="0">
              <a:solidFill>
                <a:srgbClr val="000000"/>
              </a:solidFill>
            </a:endParaRPr>
          </a:p>
        </p:txBody>
      </p:sp>
      <p:sp>
        <p:nvSpPr>
          <p:cNvPr id="10" name="矩形: 圆角 9"/>
          <p:cNvSpPr/>
          <p:nvPr/>
        </p:nvSpPr>
        <p:spPr>
          <a:xfrm>
            <a:off x="0" y="6662345"/>
            <a:ext cx="9144000" cy="1878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p:cNvSpPr/>
          <p:nvPr/>
        </p:nvSpPr>
        <p:spPr>
          <a:xfrm>
            <a:off x="0" y="-1"/>
            <a:ext cx="9144000" cy="9233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
            <a:ext cx="3967262" cy="1023672"/>
          </a:xfrm>
          <a:prstGeom prst="rect">
            <a:avLst/>
          </a:prstGeom>
        </p:spPr>
      </p:pic>
      <p:sp>
        <p:nvSpPr>
          <p:cNvPr id="13" name="文本框 12"/>
          <p:cNvSpPr txBox="1"/>
          <p:nvPr/>
        </p:nvSpPr>
        <p:spPr>
          <a:xfrm>
            <a:off x="5558067" y="128755"/>
            <a:ext cx="3585933" cy="584775"/>
          </a:xfrm>
          <a:prstGeom prst="rect">
            <a:avLst/>
          </a:prstGeom>
          <a:noFill/>
        </p:spPr>
        <p:txBody>
          <a:bodyPr wrap="square">
            <a:spAutoFit/>
          </a:bodyPr>
          <a:lstStyle/>
          <a:p>
            <a:r>
              <a:rPr lang="en-US" altLang="zh-CN" sz="3200" dirty="0">
                <a:solidFill>
                  <a:schemeClr val="bg1"/>
                </a:solidFill>
              </a:rPr>
              <a:t>School of Software</a:t>
            </a:r>
            <a:endParaRPr lang="zh-CN" altLang="en-US" sz="3000" dirty="0">
              <a:solidFill>
                <a:schemeClr val="bg1"/>
              </a:solidFill>
            </a:endParaRPr>
          </a:p>
        </p:txBody>
      </p:sp>
      <p:sp>
        <p:nvSpPr>
          <p:cNvPr id="14" name="文本框 13"/>
          <p:cNvSpPr txBox="1"/>
          <p:nvPr/>
        </p:nvSpPr>
        <p:spPr>
          <a:xfrm>
            <a:off x="2529359" y="2857970"/>
            <a:ext cx="4129405" cy="39878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Spring,</a:t>
            </a:r>
            <a:r>
              <a:rPr lang="zh-CN" altLang="en-US" sz="2000" dirty="0">
                <a:latin typeface="微软雅黑" panose="020B0503020204020204" pitchFamily="34" charset="-122"/>
                <a:ea typeface="微软雅黑" panose="020B0503020204020204" pitchFamily="34" charset="-122"/>
              </a:rPr>
              <a:t> </a:t>
            </a:r>
            <a:r>
              <a:rPr lang="en-US" altLang="zh-CN" sz="2000">
                <a:latin typeface="微软雅黑" panose="020B0503020204020204" pitchFamily="34" charset="-122"/>
                <a:ea typeface="微软雅黑" panose="020B0503020204020204" pitchFamily="34" charset="-122"/>
              </a:rPr>
              <a:t>2024 </a:t>
            </a:r>
            <a:r>
              <a:rPr lang="en-US" altLang="zh-CN" sz="2000" dirty="0">
                <a:latin typeface="微软雅黑" panose="020B0503020204020204" pitchFamily="34" charset="-122"/>
                <a:ea typeface="微软雅黑" panose="020B0503020204020204" pitchFamily="34" charset="-122"/>
              </a:rPr>
              <a:t>for undergraduates</a:t>
            </a:r>
            <a:endParaRPr lang="zh-CN" altLang="en-US" sz="2000"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2523096" y="4431224"/>
            <a:ext cx="4827937" cy="521970"/>
          </a:xfrm>
          <a:prstGeom prst="rect">
            <a:avLst/>
          </a:prstGeom>
          <a:noFill/>
        </p:spPr>
        <p:txBody>
          <a:bodyPr wrap="square">
            <a:spAutoFit/>
          </a:bodyPr>
          <a:lstStyle/>
          <a:p>
            <a:pPr algn="ctr"/>
            <a:r>
              <a:rPr lang="en-US" altLang="zh-CN" sz="2800" dirty="0">
                <a:latin typeface="微软雅黑" panose="020B0503020204020204" pitchFamily="34" charset="-122"/>
                <a:ea typeface="微软雅黑" panose="020B0503020204020204" pitchFamily="34" charset="-122"/>
                <a:cs typeface="微软雅黑" panose="020B0503020204020204" pitchFamily="34" charset="-122"/>
              </a:rPr>
              <a:t> Bingshu Wang </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rPr>
              <a:t>（王兵书）</a:t>
            </a:r>
            <a:endParaRPr lang="en-US" altLang="zh-CN" sz="2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8" name="文本框 17"/>
          <p:cNvSpPr txBox="1"/>
          <p:nvPr/>
        </p:nvSpPr>
        <p:spPr>
          <a:xfrm>
            <a:off x="2100877" y="6127588"/>
            <a:ext cx="5027337" cy="461665"/>
          </a:xfrm>
          <a:prstGeom prst="rect">
            <a:avLst/>
          </a:prstGeom>
          <a:noFill/>
        </p:spPr>
        <p:txBody>
          <a:bodyPr wrap="none" rtlCol="0">
            <a:spAutoFit/>
          </a:bodyPr>
          <a:lstStyle/>
          <a:p>
            <a:pPr algn="ctr"/>
            <a:r>
              <a:rPr lang="en-US" altLang="zh-CN" sz="2400" dirty="0"/>
              <a:t>Email</a:t>
            </a:r>
            <a:r>
              <a:rPr lang="zh-CN" altLang="en-US" sz="2400" dirty="0"/>
              <a:t>：</a:t>
            </a:r>
            <a:r>
              <a:rPr lang="en-US" altLang="zh-CN" sz="2400" dirty="0">
                <a:hlinkClick r:id="rId2"/>
              </a:rPr>
              <a:t>wangbingshu@nwpu.edu.cn</a:t>
            </a:r>
            <a:r>
              <a:rPr lang="en-US" altLang="zh-CN" sz="2400" dirty="0"/>
              <a:t> </a:t>
            </a:r>
            <a:endParaRPr lang="zh-CN" altLang="en-US" sz="2400" dirty="0"/>
          </a:p>
        </p:txBody>
      </p:sp>
      <p:sp>
        <p:nvSpPr>
          <p:cNvPr id="3" name="灯片编号占位符 2"/>
          <p:cNvSpPr>
            <a:spLocks noGrp="1"/>
          </p:cNvSpPr>
          <p:nvPr>
            <p:ph type="sldNum" sz="quarter" idx="12"/>
          </p:nvPr>
        </p:nvSpPr>
        <p:spPr/>
        <p:txBody>
          <a:bodyPr/>
          <a:lstStyle/>
          <a:p>
            <a:fld id="{6DC87717-A16C-46C8-8501-38B3BAF8FB93}" type="slidenum">
              <a:rPr lang="zh-CN" altLang="en-US" smtClean="0"/>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灯片编号占位符 1"/>
          <p:cNvSpPr txBox="1">
            <a:spLocks noChangeArrowheads="1"/>
          </p:cNvSpPr>
          <p:nvPr/>
        </p:nvSpPr>
        <p:spPr bwMode="auto">
          <a:xfrm>
            <a:off x="8375650" y="6305550"/>
            <a:ext cx="10350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1B130DD-CC1B-40AE-987C-D28F25B9504B}" type="slidenum">
              <a:rPr lang="zh-CN" altLang="en-US">
                <a:latin typeface="Calibri" panose="020F0502020204030204" pitchFamily="34" charset="0"/>
              </a:rPr>
            </a:fld>
            <a:endParaRPr lang="zh-CN" altLang="en-US">
              <a:latin typeface="Calibri" panose="020F0502020204030204" pitchFamily="34" charset="0"/>
            </a:endParaRPr>
          </a:p>
        </p:txBody>
      </p:sp>
      <p:sp>
        <p:nvSpPr>
          <p:cNvPr id="34" name="矩形 33"/>
          <p:cNvSpPr/>
          <p:nvPr/>
        </p:nvSpPr>
        <p:spPr>
          <a:xfrm flipV="1">
            <a:off x="0" y="0"/>
            <a:ext cx="9144000" cy="885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pic>
        <p:nvPicPr>
          <p:cNvPr id="77827" name="图片 1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713" y="0"/>
            <a:ext cx="900112"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8" name="文本框 16"/>
          <p:cNvSpPr txBox="1">
            <a:spLocks noChangeArrowheads="1"/>
          </p:cNvSpPr>
          <p:nvPr/>
        </p:nvSpPr>
        <p:spPr bwMode="auto">
          <a:xfrm>
            <a:off x="1127125" y="150813"/>
            <a:ext cx="6373813"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200" dirty="0">
                <a:solidFill>
                  <a:schemeClr val="bg1"/>
                </a:solidFill>
              </a:rPr>
              <a:t>6.2.3 </a:t>
            </a:r>
            <a:r>
              <a:rPr lang="zh-CN" altLang="en-US" sz="3200" dirty="0">
                <a:solidFill>
                  <a:schemeClr val="bg1"/>
                </a:solidFill>
              </a:rPr>
              <a:t>二叉树的存储结构</a:t>
            </a:r>
            <a:endParaRPr lang="zh-CN" altLang="en-US" sz="3200" dirty="0">
              <a:solidFill>
                <a:schemeClr val="bg1"/>
              </a:solidFill>
            </a:endParaRPr>
          </a:p>
          <a:p>
            <a:endParaRPr lang="zh-CN" altLang="en-US" sz="3200" dirty="0">
              <a:solidFill>
                <a:schemeClr val="bg1"/>
              </a:solidFill>
            </a:endParaRPr>
          </a:p>
        </p:txBody>
      </p:sp>
      <p:sp>
        <p:nvSpPr>
          <p:cNvPr id="77829" name="文本框 1"/>
          <p:cNvSpPr txBox="1">
            <a:spLocks noChangeArrowheads="1"/>
          </p:cNvSpPr>
          <p:nvPr/>
        </p:nvSpPr>
        <p:spPr bwMode="auto">
          <a:xfrm>
            <a:off x="113030" y="1114425"/>
            <a:ext cx="8520430" cy="1383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latin typeface="微软雅黑" panose="020B0503020204020204" pitchFamily="34" charset="-122"/>
                <a:ea typeface="微软雅黑" panose="020B0503020204020204" pitchFamily="34" charset="-122"/>
              </a:rPr>
              <a:t>链式存储结构：</a:t>
            </a:r>
            <a:r>
              <a:rPr lang="zh-CN" altLang="en-US" sz="2800" dirty="0">
                <a:latin typeface="微软雅黑" panose="020B0503020204020204" pitchFamily="34" charset="-122"/>
                <a:ea typeface="微软雅黑" panose="020B0503020204020204" pitchFamily="34" charset="-122"/>
              </a:rPr>
              <a:t>对于任意的二叉树来说，每个结点只有两个孩子，一个双亲结点。我们可以涉及每个结点至少包括三个域：</a:t>
            </a:r>
            <a:r>
              <a:rPr lang="zh-CN" altLang="en-US" sz="2800" dirty="0">
                <a:solidFill>
                  <a:srgbClr val="FF0000"/>
                </a:solidFill>
                <a:latin typeface="微软雅黑" panose="020B0503020204020204" pitchFamily="34" charset="-122"/>
                <a:ea typeface="微软雅黑" panose="020B0503020204020204" pitchFamily="34" charset="-122"/>
              </a:rPr>
              <a:t>数据域</a:t>
            </a:r>
            <a:r>
              <a:rPr lang="zh-CN" altLang="en-US" sz="2800" dirty="0">
                <a:latin typeface="微软雅黑" panose="020B0503020204020204" pitchFamily="34" charset="-122"/>
                <a:ea typeface="微软雅黑" panose="020B0503020204020204" pitchFamily="34" charset="-122"/>
              </a:rPr>
              <a:t>、</a:t>
            </a:r>
            <a:r>
              <a:rPr lang="zh-CN" altLang="en-US" sz="2800" dirty="0">
                <a:solidFill>
                  <a:srgbClr val="FF0000"/>
                </a:solidFill>
                <a:latin typeface="微软雅黑" panose="020B0503020204020204" pitchFamily="34" charset="-122"/>
                <a:ea typeface="微软雅黑" panose="020B0503020204020204" pitchFamily="34" charset="-122"/>
              </a:rPr>
              <a:t>左孩子域</a:t>
            </a:r>
            <a:r>
              <a:rPr lang="zh-CN" altLang="en-US" sz="2800" dirty="0">
                <a:latin typeface="微软雅黑" panose="020B0503020204020204" pitchFamily="34" charset="-122"/>
                <a:ea typeface="微软雅黑" panose="020B0503020204020204" pitchFamily="34" charset="-122"/>
              </a:rPr>
              <a:t>和</a:t>
            </a:r>
            <a:r>
              <a:rPr lang="zh-CN" altLang="en-US" sz="2800" dirty="0">
                <a:solidFill>
                  <a:srgbClr val="FF0000"/>
                </a:solidFill>
                <a:latin typeface="微软雅黑" panose="020B0503020204020204" pitchFamily="34" charset="-122"/>
                <a:ea typeface="微软雅黑" panose="020B0503020204020204" pitchFamily="34" charset="-122"/>
              </a:rPr>
              <a:t>右孩子域</a:t>
            </a:r>
            <a:r>
              <a:rPr lang="zh-CN" altLang="en-US"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
        <p:nvSpPr>
          <p:cNvPr id="8" name="椭圆 7"/>
          <p:cNvSpPr/>
          <p:nvPr/>
        </p:nvSpPr>
        <p:spPr>
          <a:xfrm>
            <a:off x="839470" y="3429000"/>
            <a:ext cx="444770" cy="4851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3200" dirty="0">
                <a:solidFill>
                  <a:schemeClr val="tx1"/>
                </a:solidFill>
              </a:rPr>
              <a:t>B </a:t>
            </a:r>
            <a:endParaRPr lang="zh-CN" altLang="en-US" sz="3200" dirty="0">
              <a:solidFill>
                <a:schemeClr val="tx1"/>
              </a:solidFill>
            </a:endParaRPr>
          </a:p>
        </p:txBody>
      </p:sp>
      <p:sp>
        <p:nvSpPr>
          <p:cNvPr id="9" name="椭圆 8"/>
          <p:cNvSpPr/>
          <p:nvPr/>
        </p:nvSpPr>
        <p:spPr>
          <a:xfrm>
            <a:off x="1657345" y="2641381"/>
            <a:ext cx="444770" cy="4851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3200" dirty="0">
                <a:solidFill>
                  <a:schemeClr val="tx1"/>
                </a:solidFill>
              </a:rPr>
              <a:t>A </a:t>
            </a:r>
            <a:endParaRPr lang="zh-CN" altLang="en-US" sz="3200" dirty="0">
              <a:solidFill>
                <a:schemeClr val="tx1"/>
              </a:solidFill>
            </a:endParaRPr>
          </a:p>
        </p:txBody>
      </p:sp>
      <p:cxnSp>
        <p:nvCxnSpPr>
          <p:cNvPr id="10" name="直接连接符 9"/>
          <p:cNvCxnSpPr>
            <a:stCxn id="9" idx="3"/>
            <a:endCxn id="8" idx="7"/>
          </p:cNvCxnSpPr>
          <p:nvPr/>
        </p:nvCxnSpPr>
        <p:spPr>
          <a:xfrm flipH="1">
            <a:off x="1219105" y="3055522"/>
            <a:ext cx="503375" cy="44453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83403" y="4198861"/>
            <a:ext cx="444770" cy="4851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3200" dirty="0">
                <a:solidFill>
                  <a:schemeClr val="tx1"/>
                </a:solidFill>
              </a:rPr>
              <a:t>D </a:t>
            </a:r>
            <a:endParaRPr lang="zh-CN" altLang="en-US" sz="3200" dirty="0">
              <a:solidFill>
                <a:schemeClr val="tx1"/>
              </a:solidFill>
            </a:endParaRPr>
          </a:p>
        </p:txBody>
      </p:sp>
      <p:cxnSp>
        <p:nvCxnSpPr>
          <p:cNvPr id="15" name="直接连接符 14"/>
          <p:cNvCxnSpPr>
            <a:stCxn id="8" idx="3"/>
            <a:endCxn id="12" idx="7"/>
          </p:cNvCxnSpPr>
          <p:nvPr/>
        </p:nvCxnSpPr>
        <p:spPr>
          <a:xfrm flipH="1">
            <a:off x="463038" y="3843141"/>
            <a:ext cx="441567" cy="42677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682220" y="4970414"/>
            <a:ext cx="444770" cy="4851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3200" dirty="0">
                <a:solidFill>
                  <a:schemeClr val="tx1"/>
                </a:solidFill>
              </a:rPr>
              <a:t>G </a:t>
            </a:r>
            <a:endParaRPr lang="zh-CN" altLang="en-US" sz="3200" dirty="0">
              <a:solidFill>
                <a:schemeClr val="tx1"/>
              </a:solidFill>
            </a:endParaRPr>
          </a:p>
        </p:txBody>
      </p:sp>
      <p:cxnSp>
        <p:nvCxnSpPr>
          <p:cNvPr id="21" name="直接连接符 20"/>
          <p:cNvCxnSpPr>
            <a:stCxn id="12" idx="5"/>
            <a:endCxn id="20" idx="1"/>
          </p:cNvCxnSpPr>
          <p:nvPr/>
        </p:nvCxnSpPr>
        <p:spPr>
          <a:xfrm>
            <a:off x="463038" y="4613002"/>
            <a:ext cx="284317" cy="42846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a:off x="2416161" y="3452021"/>
            <a:ext cx="444770" cy="4851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3200" dirty="0">
                <a:solidFill>
                  <a:schemeClr val="tx1"/>
                </a:solidFill>
              </a:rPr>
              <a:t>C </a:t>
            </a:r>
            <a:endParaRPr lang="zh-CN" altLang="en-US" sz="3200" dirty="0">
              <a:solidFill>
                <a:schemeClr val="tx1"/>
              </a:solidFill>
            </a:endParaRPr>
          </a:p>
        </p:txBody>
      </p:sp>
      <p:cxnSp>
        <p:nvCxnSpPr>
          <p:cNvPr id="25" name="直接连接符 24"/>
          <p:cNvCxnSpPr>
            <a:stCxn id="9" idx="5"/>
            <a:endCxn id="24" idx="1"/>
          </p:cNvCxnSpPr>
          <p:nvPr/>
        </p:nvCxnSpPr>
        <p:spPr>
          <a:xfrm>
            <a:off x="2036980" y="3055522"/>
            <a:ext cx="444316" cy="46755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1731841" y="4271139"/>
            <a:ext cx="444770" cy="4851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3200" dirty="0">
                <a:solidFill>
                  <a:schemeClr val="tx1"/>
                </a:solidFill>
              </a:rPr>
              <a:t>E </a:t>
            </a:r>
            <a:endParaRPr lang="zh-CN" altLang="en-US" sz="3200" dirty="0">
              <a:solidFill>
                <a:schemeClr val="tx1"/>
              </a:solidFill>
            </a:endParaRPr>
          </a:p>
        </p:txBody>
      </p:sp>
      <p:sp>
        <p:nvSpPr>
          <p:cNvPr id="29" name="椭圆 28"/>
          <p:cNvSpPr/>
          <p:nvPr/>
        </p:nvSpPr>
        <p:spPr>
          <a:xfrm>
            <a:off x="3161097" y="4287227"/>
            <a:ext cx="444770" cy="4851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3200" dirty="0">
                <a:solidFill>
                  <a:schemeClr val="tx1"/>
                </a:solidFill>
              </a:rPr>
              <a:t>F </a:t>
            </a:r>
            <a:endParaRPr lang="zh-CN" altLang="en-US" sz="3200" dirty="0">
              <a:solidFill>
                <a:schemeClr val="tx1"/>
              </a:solidFill>
            </a:endParaRPr>
          </a:p>
        </p:txBody>
      </p:sp>
      <p:cxnSp>
        <p:nvCxnSpPr>
          <p:cNvPr id="30" name="直接连接符 29"/>
          <p:cNvCxnSpPr>
            <a:stCxn id="24" idx="5"/>
            <a:endCxn id="29" idx="1"/>
          </p:cNvCxnSpPr>
          <p:nvPr/>
        </p:nvCxnSpPr>
        <p:spPr>
          <a:xfrm>
            <a:off x="2795796" y="3866162"/>
            <a:ext cx="430436" cy="49212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24" idx="3"/>
            <a:endCxn id="28" idx="7"/>
          </p:cNvCxnSpPr>
          <p:nvPr/>
        </p:nvCxnSpPr>
        <p:spPr>
          <a:xfrm flipH="1">
            <a:off x="2111476" y="3866162"/>
            <a:ext cx="369820" cy="47603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846866" y="6109985"/>
            <a:ext cx="1620957" cy="523220"/>
          </a:xfrm>
          <a:prstGeom prst="rect">
            <a:avLst/>
          </a:prstGeom>
          <a:noFill/>
        </p:spPr>
        <p:txBody>
          <a:bodyPr wrap="none" rtlCol="0">
            <a:spAutoFit/>
          </a:bodyPr>
          <a:lstStyle/>
          <a:p>
            <a:r>
              <a:rPr lang="zh-CN" altLang="en-US" sz="2800" dirty="0"/>
              <a:t>二叉链表</a:t>
            </a:r>
            <a:endParaRPr lang="zh-CN" altLang="en-US" sz="2800" dirty="0"/>
          </a:p>
        </p:txBody>
      </p:sp>
      <p:graphicFrame>
        <p:nvGraphicFramePr>
          <p:cNvPr id="40" name="表格 4"/>
          <p:cNvGraphicFramePr>
            <a:graphicFrameLocks noGrp="1"/>
          </p:cNvGraphicFramePr>
          <p:nvPr/>
        </p:nvGraphicFramePr>
        <p:xfrm>
          <a:off x="3074846" y="6081772"/>
          <a:ext cx="4572000" cy="614363"/>
        </p:xfrm>
        <a:graphic>
          <a:graphicData uri="http://schemas.openxmlformats.org/drawingml/2006/table">
            <a:tbl>
              <a:tblPr firstRow="1" bandRow="1">
                <a:tableStyleId>{5940675A-B579-460E-94D1-54222C63F5DA}</a:tableStyleId>
              </a:tblPr>
              <a:tblGrid>
                <a:gridCol w="1524000"/>
                <a:gridCol w="1524000"/>
                <a:gridCol w="1524000"/>
              </a:tblGrid>
              <a:tr h="614363">
                <a:tc>
                  <a:txBody>
                    <a:bodyPr/>
                    <a:lstStyle/>
                    <a:p>
                      <a:r>
                        <a:rPr lang="en-US" altLang="zh-CN" sz="2800" dirty="0" err="1"/>
                        <a:t>LChild</a:t>
                      </a:r>
                      <a:endParaRPr lang="zh-CN" altLang="en-US" sz="2800" dirty="0"/>
                    </a:p>
                  </a:txBody>
                  <a:tcPr/>
                </a:tc>
                <a:tc>
                  <a:txBody>
                    <a:bodyPr/>
                    <a:lstStyle/>
                    <a:p>
                      <a:r>
                        <a:rPr lang="en-US" altLang="zh-CN" sz="2800" dirty="0"/>
                        <a:t>Data</a:t>
                      </a:r>
                      <a:endParaRPr lang="zh-CN" altLang="en-US" sz="2800" dirty="0"/>
                    </a:p>
                  </a:txBody>
                  <a:tcPr/>
                </a:tc>
                <a:tc>
                  <a:txBody>
                    <a:bodyPr/>
                    <a:lstStyle/>
                    <a:p>
                      <a:r>
                        <a:rPr lang="en-US" altLang="zh-CN" sz="2800" dirty="0" err="1"/>
                        <a:t>RChild</a:t>
                      </a:r>
                      <a:endParaRPr lang="zh-CN" altLang="en-US" sz="2800" dirty="0"/>
                    </a:p>
                  </a:txBody>
                  <a:tcPr/>
                </a:tc>
              </a:tr>
            </a:tbl>
          </a:graphicData>
        </a:graphic>
      </p:graphicFrame>
      <p:graphicFrame>
        <p:nvGraphicFramePr>
          <p:cNvPr id="41" name="表格 4"/>
          <p:cNvGraphicFramePr>
            <a:graphicFrameLocks noGrp="1"/>
          </p:cNvGraphicFramePr>
          <p:nvPr/>
        </p:nvGraphicFramePr>
        <p:xfrm>
          <a:off x="5578016" y="2581528"/>
          <a:ext cx="1242060" cy="396240"/>
        </p:xfrm>
        <a:graphic>
          <a:graphicData uri="http://schemas.openxmlformats.org/drawingml/2006/table">
            <a:tbl>
              <a:tblPr firstRow="1" bandRow="1">
                <a:tableStyleId>{5940675A-B579-460E-94D1-54222C63F5DA}</a:tableStyleId>
              </a:tblPr>
              <a:tblGrid>
                <a:gridCol w="414020"/>
                <a:gridCol w="330636"/>
                <a:gridCol w="497404"/>
              </a:tblGrid>
              <a:tr h="358819">
                <a:tc>
                  <a:txBody>
                    <a:bodyPr/>
                    <a:lstStyle/>
                    <a:p>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a:txBody>
                  <a:tcPr/>
                </a:tc>
                <a:tc>
                  <a:txBody>
                    <a:bodyPr/>
                    <a:lstStyle/>
                    <a:p>
                      <a:r>
                        <a:rPr lang="en-US" altLang="zh-CN" sz="2000" dirty="0">
                          <a:latin typeface="微软雅黑" panose="020B0503020204020204" pitchFamily="34" charset="-122"/>
                          <a:ea typeface="微软雅黑" panose="020B0503020204020204" pitchFamily="34" charset="-122"/>
                        </a:rPr>
                        <a:t>A</a:t>
                      </a:r>
                      <a:endParaRPr lang="zh-CN" altLang="en-US" sz="2000" dirty="0">
                        <a:latin typeface="微软雅黑" panose="020B0503020204020204" pitchFamily="34" charset="-122"/>
                        <a:ea typeface="微软雅黑" panose="020B0503020204020204" pitchFamily="34" charset="-122"/>
                      </a:endParaRPr>
                    </a:p>
                  </a:txBody>
                  <a:tcPr/>
                </a:tc>
                <a:tc>
                  <a:txBody>
                    <a:bodyPr/>
                    <a:lstStyle/>
                    <a:p>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a:txBody>
                  <a:tcPr/>
                </a:tc>
              </a:tr>
            </a:tbl>
          </a:graphicData>
        </a:graphic>
      </p:graphicFrame>
      <p:graphicFrame>
        <p:nvGraphicFramePr>
          <p:cNvPr id="58" name="表格 4"/>
          <p:cNvGraphicFramePr>
            <a:graphicFrameLocks noGrp="1"/>
          </p:cNvGraphicFramePr>
          <p:nvPr/>
        </p:nvGraphicFramePr>
        <p:xfrm>
          <a:off x="4739816" y="3382745"/>
          <a:ext cx="1242060" cy="396240"/>
        </p:xfrm>
        <a:graphic>
          <a:graphicData uri="http://schemas.openxmlformats.org/drawingml/2006/table">
            <a:tbl>
              <a:tblPr firstRow="1" bandRow="1">
                <a:tableStyleId>{5940675A-B579-460E-94D1-54222C63F5DA}</a:tableStyleId>
              </a:tblPr>
              <a:tblGrid>
                <a:gridCol w="414020"/>
                <a:gridCol w="330636"/>
                <a:gridCol w="497404"/>
              </a:tblGrid>
              <a:tr h="358819">
                <a:tc>
                  <a:txBody>
                    <a:bodyPr/>
                    <a:lstStyle/>
                    <a:p>
                      <a:endParaRPr lang="zh-CN" altLang="en-US" sz="2000" dirty="0">
                        <a:latin typeface="微软雅黑" panose="020B0503020204020204" pitchFamily="34" charset="-122"/>
                        <a:ea typeface="微软雅黑" panose="020B0503020204020204" pitchFamily="34" charset="-122"/>
                      </a:endParaRPr>
                    </a:p>
                  </a:txBody>
                  <a:tcPr/>
                </a:tc>
                <a:tc>
                  <a:txBody>
                    <a:bodyPr/>
                    <a:lstStyle/>
                    <a:p>
                      <a:r>
                        <a:rPr lang="en-US" altLang="zh-CN" sz="2000" dirty="0">
                          <a:latin typeface="微软雅黑" panose="020B0503020204020204" pitchFamily="34" charset="-122"/>
                          <a:ea typeface="微软雅黑" panose="020B0503020204020204" pitchFamily="34" charset="-122"/>
                        </a:rPr>
                        <a:t>B</a:t>
                      </a:r>
                      <a:endParaRPr lang="zh-CN" altLang="en-US" sz="2000" dirty="0">
                        <a:latin typeface="微软雅黑" panose="020B0503020204020204" pitchFamily="34" charset="-122"/>
                        <a:ea typeface="微软雅黑" panose="020B0503020204020204" pitchFamily="34" charset="-122"/>
                      </a:endParaRPr>
                    </a:p>
                  </a:txBody>
                  <a:tcPr/>
                </a:tc>
                <a:tc>
                  <a:txBody>
                    <a:bodyPr/>
                    <a:lstStyle/>
                    <a:p>
                      <a:r>
                        <a:rPr lang="en-US" altLang="zh-CN" sz="2000" dirty="0">
                          <a:latin typeface="微软雅黑" panose="020B0503020204020204" pitchFamily="34" charset="-122"/>
                          <a:ea typeface="微软雅黑" panose="020B0503020204020204" pitchFamily="34" charset="-122"/>
                        </a:rPr>
                        <a:t> </a:t>
                      </a:r>
                      <a:r>
                        <a:rPr lang="en-US" altLang="zh-CN" sz="2000" dirty="0">
                          <a:latin typeface="Lucida Sans Unicode" panose="020B0602030504020204" pitchFamily="34" charset="0"/>
                          <a:ea typeface="微软雅黑" panose="020B0503020204020204" pitchFamily="34" charset="-122"/>
                          <a:cs typeface="Lucida Sans Unicode" panose="020B0602030504020204" pitchFamily="34" charset="0"/>
                        </a:rPr>
                        <a:t>∧</a:t>
                      </a:r>
                      <a:endParaRPr lang="zh-CN" altLang="en-US" sz="2000" dirty="0">
                        <a:latin typeface="微软雅黑" panose="020B0503020204020204" pitchFamily="34" charset="-122"/>
                        <a:ea typeface="微软雅黑" panose="020B0503020204020204" pitchFamily="34" charset="-122"/>
                      </a:endParaRPr>
                    </a:p>
                  </a:txBody>
                  <a:tcPr/>
                </a:tc>
              </a:tr>
            </a:tbl>
          </a:graphicData>
        </a:graphic>
      </p:graphicFrame>
      <p:graphicFrame>
        <p:nvGraphicFramePr>
          <p:cNvPr id="61" name="表格 4"/>
          <p:cNvGraphicFramePr>
            <a:graphicFrameLocks noGrp="1"/>
          </p:cNvGraphicFramePr>
          <p:nvPr/>
        </p:nvGraphicFramePr>
        <p:xfrm>
          <a:off x="6627472" y="3328742"/>
          <a:ext cx="1242060" cy="396240"/>
        </p:xfrm>
        <a:graphic>
          <a:graphicData uri="http://schemas.openxmlformats.org/drawingml/2006/table">
            <a:tbl>
              <a:tblPr firstRow="1" bandRow="1">
                <a:tableStyleId>{5940675A-B579-460E-94D1-54222C63F5DA}</a:tableStyleId>
              </a:tblPr>
              <a:tblGrid>
                <a:gridCol w="414020"/>
                <a:gridCol w="330636"/>
                <a:gridCol w="497404"/>
              </a:tblGrid>
              <a:tr h="358819">
                <a:tc>
                  <a:txBody>
                    <a:bodyPr/>
                    <a:lstStyle/>
                    <a:p>
                      <a:endParaRPr lang="zh-CN" altLang="en-US" sz="2000" dirty="0">
                        <a:latin typeface="微软雅黑" panose="020B0503020204020204" pitchFamily="34" charset="-122"/>
                        <a:ea typeface="微软雅黑" panose="020B0503020204020204" pitchFamily="34" charset="-122"/>
                      </a:endParaRPr>
                    </a:p>
                  </a:txBody>
                  <a:tcPr/>
                </a:tc>
                <a:tc>
                  <a:txBody>
                    <a:bodyPr/>
                    <a:lstStyle/>
                    <a:p>
                      <a:r>
                        <a:rPr lang="en-US" altLang="zh-CN" sz="2000" dirty="0">
                          <a:latin typeface="微软雅黑" panose="020B0503020204020204" pitchFamily="34" charset="-122"/>
                          <a:ea typeface="微软雅黑" panose="020B0503020204020204" pitchFamily="34" charset="-122"/>
                        </a:rPr>
                        <a:t>C</a:t>
                      </a:r>
                      <a:endParaRPr lang="zh-CN" altLang="en-US" sz="2000" dirty="0">
                        <a:latin typeface="微软雅黑" panose="020B0503020204020204" pitchFamily="34" charset="-122"/>
                        <a:ea typeface="微软雅黑" panose="020B0503020204020204" pitchFamily="34" charset="-122"/>
                      </a:endParaRPr>
                    </a:p>
                  </a:txBody>
                  <a:tcPr/>
                </a:tc>
                <a:tc>
                  <a:txBody>
                    <a:bodyPr/>
                    <a:lstStyle/>
                    <a:p>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a:txBody>
                  <a:tcPr/>
                </a:tc>
              </a:tr>
            </a:tbl>
          </a:graphicData>
        </a:graphic>
      </p:graphicFrame>
      <p:graphicFrame>
        <p:nvGraphicFramePr>
          <p:cNvPr id="62" name="表格 4"/>
          <p:cNvGraphicFramePr>
            <a:graphicFrameLocks noGrp="1"/>
          </p:cNvGraphicFramePr>
          <p:nvPr/>
        </p:nvGraphicFramePr>
        <p:xfrm>
          <a:off x="6087126" y="4292635"/>
          <a:ext cx="1242060" cy="396240"/>
        </p:xfrm>
        <a:graphic>
          <a:graphicData uri="http://schemas.openxmlformats.org/drawingml/2006/table">
            <a:tbl>
              <a:tblPr firstRow="1" bandRow="1">
                <a:tableStyleId>{5940675A-B579-460E-94D1-54222C63F5DA}</a:tableStyleId>
              </a:tblPr>
              <a:tblGrid>
                <a:gridCol w="414020"/>
                <a:gridCol w="330636"/>
                <a:gridCol w="497404"/>
              </a:tblGrid>
              <a:tr h="358819">
                <a:tc>
                  <a:txBody>
                    <a:bodyPr/>
                    <a:lstStyle/>
                    <a:p>
                      <a:r>
                        <a:rPr lang="en-US" altLang="zh-CN" sz="2000" dirty="0">
                          <a:latin typeface="Lucida Sans Unicode" panose="020B0602030504020204" pitchFamily="34" charset="0"/>
                          <a:ea typeface="微软雅黑" panose="020B0503020204020204" pitchFamily="34" charset="-122"/>
                          <a:cs typeface="Lucida Sans Unicode" panose="020B0602030504020204" pitchFamily="34" charset="0"/>
                        </a:rPr>
                        <a:t>∧</a:t>
                      </a:r>
                      <a:endParaRPr lang="zh-CN" altLang="en-US" sz="2000" dirty="0">
                        <a:latin typeface="微软雅黑" panose="020B0503020204020204" pitchFamily="34" charset="-122"/>
                        <a:ea typeface="微软雅黑" panose="020B0503020204020204" pitchFamily="34" charset="-122"/>
                      </a:endParaRPr>
                    </a:p>
                  </a:txBody>
                  <a:tcPr/>
                </a:tc>
                <a:tc>
                  <a:txBody>
                    <a:bodyPr/>
                    <a:lstStyle/>
                    <a:p>
                      <a:r>
                        <a:rPr lang="en-US" altLang="zh-CN" sz="2000" dirty="0">
                          <a:latin typeface="微软雅黑" panose="020B0503020204020204" pitchFamily="34" charset="-122"/>
                          <a:ea typeface="微软雅黑" panose="020B0503020204020204" pitchFamily="34" charset="-122"/>
                        </a:rPr>
                        <a:t>E</a:t>
                      </a:r>
                      <a:endParaRPr lang="zh-CN" altLang="en-US" sz="2000" dirty="0">
                        <a:latin typeface="微软雅黑" panose="020B0503020204020204" pitchFamily="34" charset="-122"/>
                        <a:ea typeface="微软雅黑" panose="020B0503020204020204" pitchFamily="34" charset="-122"/>
                      </a:endParaRPr>
                    </a:p>
                  </a:txBody>
                  <a:tcPr/>
                </a:tc>
                <a:tc>
                  <a:txBody>
                    <a:bodyPr/>
                    <a:lstStyle/>
                    <a:p>
                      <a:r>
                        <a:rPr lang="en-US" altLang="zh-CN" sz="2000" dirty="0">
                          <a:latin typeface="微软雅黑" panose="020B0503020204020204" pitchFamily="34" charset="-122"/>
                          <a:ea typeface="微软雅黑" panose="020B0503020204020204" pitchFamily="34" charset="-122"/>
                        </a:rPr>
                        <a:t> </a:t>
                      </a:r>
                      <a:r>
                        <a:rPr lang="en-US" altLang="zh-CN" sz="2000" dirty="0">
                          <a:latin typeface="Lucida Sans Unicode" panose="020B0602030504020204" pitchFamily="34" charset="0"/>
                          <a:ea typeface="微软雅黑" panose="020B0503020204020204" pitchFamily="34" charset="-122"/>
                          <a:cs typeface="Lucida Sans Unicode" panose="020B0602030504020204" pitchFamily="34" charset="0"/>
                        </a:rPr>
                        <a:t>∧</a:t>
                      </a:r>
                      <a:endParaRPr lang="zh-CN" altLang="en-US" sz="2000" dirty="0">
                        <a:latin typeface="微软雅黑" panose="020B0503020204020204" pitchFamily="34" charset="-122"/>
                        <a:ea typeface="微软雅黑" panose="020B0503020204020204" pitchFamily="34" charset="-122"/>
                      </a:endParaRPr>
                    </a:p>
                  </a:txBody>
                  <a:tcPr/>
                </a:tc>
              </a:tr>
            </a:tbl>
          </a:graphicData>
        </a:graphic>
      </p:graphicFrame>
      <p:graphicFrame>
        <p:nvGraphicFramePr>
          <p:cNvPr id="63" name="表格 4"/>
          <p:cNvGraphicFramePr>
            <a:graphicFrameLocks noGrp="1"/>
          </p:cNvGraphicFramePr>
          <p:nvPr/>
        </p:nvGraphicFramePr>
        <p:xfrm>
          <a:off x="7759042" y="4269916"/>
          <a:ext cx="1242060" cy="396240"/>
        </p:xfrm>
        <a:graphic>
          <a:graphicData uri="http://schemas.openxmlformats.org/drawingml/2006/table">
            <a:tbl>
              <a:tblPr firstRow="1" bandRow="1">
                <a:tableStyleId>{5940675A-B579-460E-94D1-54222C63F5DA}</a:tableStyleId>
              </a:tblPr>
              <a:tblGrid>
                <a:gridCol w="414020"/>
                <a:gridCol w="330636"/>
                <a:gridCol w="497404"/>
              </a:tblGrid>
              <a:tr h="358819">
                <a:tc>
                  <a:txBody>
                    <a:bodyPr/>
                    <a:lstStyle/>
                    <a:p>
                      <a:r>
                        <a:rPr lang="en-US" altLang="zh-CN" sz="2000" dirty="0">
                          <a:latin typeface="Lucida Sans Unicode" panose="020B0602030504020204" pitchFamily="34" charset="0"/>
                          <a:ea typeface="微软雅黑" panose="020B0503020204020204" pitchFamily="34" charset="-122"/>
                          <a:cs typeface="Lucida Sans Unicode" panose="020B0602030504020204" pitchFamily="34" charset="0"/>
                        </a:rPr>
                        <a:t>∧</a:t>
                      </a:r>
                      <a:endParaRPr lang="zh-CN" altLang="en-US" sz="2000" dirty="0">
                        <a:latin typeface="微软雅黑" panose="020B0503020204020204" pitchFamily="34" charset="-122"/>
                        <a:ea typeface="微软雅黑" panose="020B0503020204020204" pitchFamily="34" charset="-122"/>
                      </a:endParaRPr>
                    </a:p>
                  </a:txBody>
                  <a:tcPr/>
                </a:tc>
                <a:tc>
                  <a:txBody>
                    <a:bodyPr/>
                    <a:lstStyle/>
                    <a:p>
                      <a:r>
                        <a:rPr lang="en-US" altLang="zh-CN" sz="2000" dirty="0">
                          <a:latin typeface="微软雅黑" panose="020B0503020204020204" pitchFamily="34" charset="-122"/>
                          <a:ea typeface="微软雅黑" panose="020B0503020204020204" pitchFamily="34" charset="-122"/>
                        </a:rPr>
                        <a:t>F</a:t>
                      </a:r>
                      <a:endParaRPr lang="zh-CN" altLang="en-US" sz="2000" dirty="0">
                        <a:latin typeface="微软雅黑" panose="020B0503020204020204" pitchFamily="34" charset="-122"/>
                        <a:ea typeface="微软雅黑" panose="020B0503020204020204" pitchFamily="34" charset="-122"/>
                      </a:endParaRPr>
                    </a:p>
                  </a:txBody>
                  <a:tcPr/>
                </a:tc>
                <a:tc>
                  <a:txBody>
                    <a:bodyPr/>
                    <a:lstStyle/>
                    <a:p>
                      <a:r>
                        <a:rPr lang="en-US" altLang="zh-CN" sz="2000" dirty="0">
                          <a:latin typeface="微软雅黑" panose="020B0503020204020204" pitchFamily="34" charset="-122"/>
                          <a:ea typeface="微软雅黑" panose="020B0503020204020204" pitchFamily="34" charset="-122"/>
                        </a:rPr>
                        <a:t> </a:t>
                      </a:r>
                      <a:r>
                        <a:rPr lang="en-US" altLang="zh-CN" sz="2000" dirty="0">
                          <a:latin typeface="Lucida Sans Unicode" panose="020B0602030504020204" pitchFamily="34" charset="0"/>
                          <a:ea typeface="微软雅黑" panose="020B0503020204020204" pitchFamily="34" charset="-122"/>
                          <a:cs typeface="Lucida Sans Unicode" panose="020B0602030504020204" pitchFamily="34" charset="0"/>
                        </a:rPr>
                        <a:t>∧</a:t>
                      </a:r>
                      <a:endParaRPr lang="zh-CN" altLang="en-US" sz="2000" dirty="0">
                        <a:latin typeface="微软雅黑" panose="020B0503020204020204" pitchFamily="34" charset="-122"/>
                        <a:ea typeface="微软雅黑" panose="020B0503020204020204" pitchFamily="34" charset="-122"/>
                      </a:endParaRPr>
                    </a:p>
                  </a:txBody>
                  <a:tcPr/>
                </a:tc>
              </a:tr>
            </a:tbl>
          </a:graphicData>
        </a:graphic>
      </p:graphicFrame>
      <p:graphicFrame>
        <p:nvGraphicFramePr>
          <p:cNvPr id="64" name="表格 4"/>
          <p:cNvGraphicFramePr>
            <a:graphicFrameLocks noGrp="1"/>
          </p:cNvGraphicFramePr>
          <p:nvPr/>
        </p:nvGraphicFramePr>
        <p:xfrm>
          <a:off x="4845066" y="5061134"/>
          <a:ext cx="1242060" cy="396240"/>
        </p:xfrm>
        <a:graphic>
          <a:graphicData uri="http://schemas.openxmlformats.org/drawingml/2006/table">
            <a:tbl>
              <a:tblPr firstRow="1" bandRow="1">
                <a:tableStyleId>{5940675A-B579-460E-94D1-54222C63F5DA}</a:tableStyleId>
              </a:tblPr>
              <a:tblGrid>
                <a:gridCol w="414020"/>
                <a:gridCol w="330636"/>
                <a:gridCol w="497404"/>
              </a:tblGrid>
              <a:tr h="358819">
                <a:tc>
                  <a:txBody>
                    <a:bodyPr/>
                    <a:lstStyle/>
                    <a:p>
                      <a:r>
                        <a:rPr lang="en-US" altLang="zh-CN" sz="2000" dirty="0">
                          <a:latin typeface="Lucida Sans Unicode" panose="020B0602030504020204" pitchFamily="34" charset="0"/>
                          <a:ea typeface="微软雅黑" panose="020B0503020204020204" pitchFamily="34" charset="-122"/>
                          <a:cs typeface="Lucida Sans Unicode" panose="020B0602030504020204" pitchFamily="34" charset="0"/>
                        </a:rPr>
                        <a:t>∧</a:t>
                      </a:r>
                      <a:endParaRPr lang="zh-CN" altLang="en-US" sz="2000" dirty="0">
                        <a:latin typeface="微软雅黑" panose="020B0503020204020204" pitchFamily="34" charset="-122"/>
                        <a:ea typeface="微软雅黑" panose="020B0503020204020204" pitchFamily="34" charset="-122"/>
                      </a:endParaRPr>
                    </a:p>
                  </a:txBody>
                  <a:tcPr/>
                </a:tc>
                <a:tc>
                  <a:txBody>
                    <a:bodyPr/>
                    <a:lstStyle/>
                    <a:p>
                      <a:r>
                        <a:rPr lang="en-US" altLang="zh-CN" sz="2000" dirty="0">
                          <a:latin typeface="微软雅黑" panose="020B0503020204020204" pitchFamily="34" charset="-122"/>
                          <a:ea typeface="微软雅黑" panose="020B0503020204020204" pitchFamily="34" charset="-122"/>
                        </a:rPr>
                        <a:t>G</a:t>
                      </a:r>
                      <a:endParaRPr lang="zh-CN" altLang="en-US" sz="2000" dirty="0">
                        <a:latin typeface="微软雅黑" panose="020B0503020204020204" pitchFamily="34" charset="-122"/>
                        <a:ea typeface="微软雅黑" panose="020B0503020204020204" pitchFamily="34" charset="-122"/>
                      </a:endParaRPr>
                    </a:p>
                  </a:txBody>
                  <a:tcPr/>
                </a:tc>
                <a:tc>
                  <a:txBody>
                    <a:bodyPr/>
                    <a:lstStyle/>
                    <a:p>
                      <a:r>
                        <a:rPr lang="en-US" altLang="zh-CN" sz="2000" dirty="0">
                          <a:latin typeface="微软雅黑" panose="020B0503020204020204" pitchFamily="34" charset="-122"/>
                          <a:ea typeface="微软雅黑" panose="020B0503020204020204" pitchFamily="34" charset="-122"/>
                        </a:rPr>
                        <a:t> </a:t>
                      </a:r>
                      <a:r>
                        <a:rPr lang="en-US" altLang="zh-CN" sz="2000" dirty="0">
                          <a:latin typeface="Lucida Sans Unicode" panose="020B0602030504020204" pitchFamily="34" charset="0"/>
                          <a:ea typeface="微软雅黑" panose="020B0503020204020204" pitchFamily="34" charset="-122"/>
                          <a:cs typeface="Lucida Sans Unicode" panose="020B0602030504020204" pitchFamily="34" charset="0"/>
                        </a:rPr>
                        <a:t>∧</a:t>
                      </a:r>
                      <a:endParaRPr lang="zh-CN" altLang="en-US" sz="2000" dirty="0">
                        <a:latin typeface="微软雅黑" panose="020B0503020204020204" pitchFamily="34" charset="-122"/>
                        <a:ea typeface="微软雅黑" panose="020B0503020204020204" pitchFamily="34" charset="-122"/>
                      </a:endParaRPr>
                    </a:p>
                  </a:txBody>
                  <a:tcPr/>
                </a:tc>
              </a:tr>
            </a:tbl>
          </a:graphicData>
        </a:graphic>
      </p:graphicFrame>
      <p:graphicFrame>
        <p:nvGraphicFramePr>
          <p:cNvPr id="65" name="表格 4"/>
          <p:cNvGraphicFramePr>
            <a:graphicFrameLocks noGrp="1"/>
          </p:cNvGraphicFramePr>
          <p:nvPr/>
        </p:nvGraphicFramePr>
        <p:xfrm>
          <a:off x="3921952" y="4292635"/>
          <a:ext cx="1242060" cy="396240"/>
        </p:xfrm>
        <a:graphic>
          <a:graphicData uri="http://schemas.openxmlformats.org/drawingml/2006/table">
            <a:tbl>
              <a:tblPr firstRow="1" bandRow="1">
                <a:tableStyleId>{5940675A-B579-460E-94D1-54222C63F5DA}</a:tableStyleId>
              </a:tblPr>
              <a:tblGrid>
                <a:gridCol w="414020"/>
                <a:gridCol w="330636"/>
                <a:gridCol w="497404"/>
              </a:tblGrid>
              <a:tr h="358819">
                <a:tc>
                  <a:txBody>
                    <a:bodyPr/>
                    <a:lstStyle/>
                    <a:p>
                      <a:r>
                        <a:rPr lang="en-US" altLang="zh-CN" sz="2000" dirty="0">
                          <a:latin typeface="Lucida Sans Unicode" panose="020B0602030504020204" pitchFamily="34" charset="0"/>
                          <a:ea typeface="微软雅黑" panose="020B0503020204020204" pitchFamily="34" charset="-122"/>
                          <a:cs typeface="Lucida Sans Unicode" panose="020B0602030504020204" pitchFamily="34" charset="0"/>
                        </a:rPr>
                        <a:t>∧</a:t>
                      </a:r>
                      <a:endParaRPr lang="zh-CN" altLang="en-US" sz="2000" dirty="0">
                        <a:latin typeface="微软雅黑" panose="020B0503020204020204" pitchFamily="34" charset="-122"/>
                        <a:ea typeface="微软雅黑" panose="020B0503020204020204" pitchFamily="34" charset="-122"/>
                      </a:endParaRPr>
                    </a:p>
                  </a:txBody>
                  <a:tcPr/>
                </a:tc>
                <a:tc>
                  <a:txBody>
                    <a:bodyPr/>
                    <a:lstStyle/>
                    <a:p>
                      <a:r>
                        <a:rPr lang="en-US" altLang="zh-CN" sz="2000" dirty="0">
                          <a:latin typeface="微软雅黑" panose="020B0503020204020204" pitchFamily="34" charset="-122"/>
                          <a:ea typeface="微软雅黑" panose="020B0503020204020204" pitchFamily="34" charset="-122"/>
                        </a:rPr>
                        <a:t>D</a:t>
                      </a:r>
                      <a:endParaRPr lang="zh-CN" altLang="en-US" sz="2000" dirty="0">
                        <a:latin typeface="微软雅黑" panose="020B0503020204020204" pitchFamily="34" charset="-122"/>
                        <a:ea typeface="微软雅黑" panose="020B0503020204020204" pitchFamily="34" charset="-122"/>
                      </a:endParaRPr>
                    </a:p>
                  </a:txBody>
                  <a:tcPr/>
                </a:tc>
                <a:tc>
                  <a:txBody>
                    <a:bodyPr/>
                    <a:lstStyle/>
                    <a:p>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a:txBody>
                  <a:tcPr/>
                </a:tc>
              </a:tr>
            </a:tbl>
          </a:graphicData>
        </a:graphic>
      </p:graphicFrame>
      <p:cxnSp>
        <p:nvCxnSpPr>
          <p:cNvPr id="55" name="直接箭头连接符 54"/>
          <p:cNvCxnSpPr>
            <a:endCxn id="58" idx="0"/>
          </p:cNvCxnSpPr>
          <p:nvPr/>
        </p:nvCxnSpPr>
        <p:spPr>
          <a:xfrm flipH="1">
            <a:off x="5360846" y="2779648"/>
            <a:ext cx="420708" cy="603097"/>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endCxn id="65" idx="0"/>
          </p:cNvCxnSpPr>
          <p:nvPr/>
        </p:nvCxnSpPr>
        <p:spPr>
          <a:xfrm flipH="1">
            <a:off x="4542982" y="3651163"/>
            <a:ext cx="415073" cy="641472"/>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endCxn id="62" idx="0"/>
          </p:cNvCxnSpPr>
          <p:nvPr/>
        </p:nvCxnSpPr>
        <p:spPr>
          <a:xfrm flipH="1">
            <a:off x="6708156" y="3607248"/>
            <a:ext cx="207536" cy="685387"/>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endCxn id="63" idx="0"/>
          </p:cNvCxnSpPr>
          <p:nvPr/>
        </p:nvCxnSpPr>
        <p:spPr>
          <a:xfrm>
            <a:off x="7604706" y="3571502"/>
            <a:ext cx="775366" cy="698414"/>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endCxn id="61" idx="0"/>
          </p:cNvCxnSpPr>
          <p:nvPr/>
        </p:nvCxnSpPr>
        <p:spPr>
          <a:xfrm>
            <a:off x="6628601" y="2766634"/>
            <a:ext cx="619901" cy="562108"/>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endCxn id="64" idx="0"/>
          </p:cNvCxnSpPr>
          <p:nvPr/>
        </p:nvCxnSpPr>
        <p:spPr>
          <a:xfrm>
            <a:off x="4854061" y="4529825"/>
            <a:ext cx="612035" cy="531309"/>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20" grpId="0" animBg="1"/>
      <p:bldP spid="24" grpId="0" animBg="1"/>
      <p:bldP spid="28" grpId="0" animBg="1"/>
      <p:bldP spid="29" grpId="0" animBg="1"/>
      <p:bldP spid="3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灯片编号占位符 1"/>
          <p:cNvSpPr txBox="1">
            <a:spLocks noChangeArrowheads="1"/>
          </p:cNvSpPr>
          <p:nvPr/>
        </p:nvSpPr>
        <p:spPr bwMode="auto">
          <a:xfrm>
            <a:off x="8375650" y="6305550"/>
            <a:ext cx="10350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1B130DD-CC1B-40AE-987C-D28F25B9504B}" type="slidenum">
              <a:rPr lang="zh-CN" altLang="en-US">
                <a:latin typeface="Calibri" panose="020F0502020204030204" pitchFamily="34" charset="0"/>
              </a:rPr>
            </a:fld>
            <a:endParaRPr lang="zh-CN" altLang="en-US">
              <a:latin typeface="Calibri" panose="020F0502020204030204" pitchFamily="34" charset="0"/>
            </a:endParaRPr>
          </a:p>
        </p:txBody>
      </p:sp>
      <p:sp>
        <p:nvSpPr>
          <p:cNvPr id="34" name="矩形 33"/>
          <p:cNvSpPr/>
          <p:nvPr/>
        </p:nvSpPr>
        <p:spPr>
          <a:xfrm flipV="1">
            <a:off x="0" y="0"/>
            <a:ext cx="9144000" cy="885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pic>
        <p:nvPicPr>
          <p:cNvPr id="77827" name="图片 1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713" y="0"/>
            <a:ext cx="900112"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8" name="文本框 16"/>
          <p:cNvSpPr txBox="1">
            <a:spLocks noChangeArrowheads="1"/>
          </p:cNvSpPr>
          <p:nvPr/>
        </p:nvSpPr>
        <p:spPr bwMode="auto">
          <a:xfrm>
            <a:off x="1127125" y="150813"/>
            <a:ext cx="6373813"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200" dirty="0">
                <a:solidFill>
                  <a:schemeClr val="bg1"/>
                </a:solidFill>
              </a:rPr>
              <a:t>6.2.3 </a:t>
            </a:r>
            <a:r>
              <a:rPr lang="zh-CN" altLang="en-US" sz="3200" dirty="0">
                <a:solidFill>
                  <a:schemeClr val="bg1"/>
                </a:solidFill>
              </a:rPr>
              <a:t>二叉树的存储结构</a:t>
            </a:r>
            <a:endParaRPr lang="zh-CN" altLang="en-US" sz="3200" dirty="0">
              <a:solidFill>
                <a:schemeClr val="bg1"/>
              </a:solidFill>
            </a:endParaRPr>
          </a:p>
          <a:p>
            <a:endParaRPr lang="zh-CN" altLang="en-US" sz="3200" dirty="0">
              <a:solidFill>
                <a:schemeClr val="bg1"/>
              </a:solidFill>
            </a:endParaRPr>
          </a:p>
        </p:txBody>
      </p:sp>
      <p:sp>
        <p:nvSpPr>
          <p:cNvPr id="77829" name="文本框 1"/>
          <p:cNvSpPr txBox="1">
            <a:spLocks noChangeArrowheads="1"/>
          </p:cNvSpPr>
          <p:nvPr/>
        </p:nvSpPr>
        <p:spPr bwMode="auto">
          <a:xfrm>
            <a:off x="311785" y="885825"/>
            <a:ext cx="8520430" cy="295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800" dirty="0">
                <a:latin typeface="微软雅黑" panose="020B0503020204020204" pitchFamily="34" charset="-122"/>
                <a:ea typeface="微软雅黑" panose="020B0503020204020204" pitchFamily="34" charset="-122"/>
              </a:rPr>
              <a:t>二叉树的二叉链表结点的结构用</a:t>
            </a:r>
            <a:r>
              <a:rPr lang="en-US" altLang="zh-CN" sz="2800" dirty="0">
                <a:solidFill>
                  <a:srgbClr val="FF0000"/>
                </a:solidFill>
                <a:latin typeface="微软雅黑" panose="020B0503020204020204" pitchFamily="34" charset="-122"/>
                <a:ea typeface="微软雅黑" panose="020B0503020204020204" pitchFamily="34" charset="-122"/>
              </a:rPr>
              <a:t>C</a:t>
            </a:r>
            <a:r>
              <a:rPr lang="zh-CN" altLang="en-US" sz="2800" dirty="0">
                <a:solidFill>
                  <a:srgbClr val="FF0000"/>
                </a:solidFill>
                <a:latin typeface="微软雅黑" panose="020B0503020204020204" pitchFamily="34" charset="-122"/>
                <a:ea typeface="微软雅黑" panose="020B0503020204020204" pitchFamily="34" charset="-122"/>
              </a:rPr>
              <a:t>语言</a:t>
            </a:r>
            <a:r>
              <a:rPr lang="zh-CN" altLang="en-US" sz="2800" dirty="0">
                <a:latin typeface="微软雅黑" panose="020B0503020204020204" pitchFamily="34" charset="-122"/>
                <a:ea typeface="微软雅黑" panose="020B0503020204020204" pitchFamily="34" charset="-122"/>
              </a:rPr>
              <a:t>描述为：</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typedef struct Node</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DataType        </a:t>
            </a:r>
            <a:r>
              <a:rPr lang="en-US" altLang="zh-CN" sz="2400" dirty="0">
                <a:solidFill>
                  <a:srgbClr val="FF0000"/>
                </a:solidFill>
                <a:latin typeface="微软雅黑" panose="020B0503020204020204" pitchFamily="34" charset="-122"/>
                <a:ea typeface="微软雅黑" panose="020B0503020204020204" pitchFamily="34" charset="-122"/>
              </a:rPr>
              <a:t>data</a:t>
            </a:r>
            <a:r>
              <a:rPr lang="zh-CN" altLang="en-US"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struct Node    </a:t>
            </a:r>
            <a:r>
              <a:rPr lang="en-US" altLang="zh-CN" sz="2400" dirty="0">
                <a:solidFill>
                  <a:srgbClr val="FF0000"/>
                </a:solidFill>
                <a:latin typeface="微软雅黑" panose="020B0503020204020204" pitchFamily="34" charset="-122"/>
                <a:ea typeface="微软雅黑" panose="020B0503020204020204" pitchFamily="34" charset="-122"/>
              </a:rPr>
              <a:t>*LChild</a:t>
            </a:r>
            <a:r>
              <a:rPr lang="zh-CN" altLang="en-US"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sym typeface="+mn-ea"/>
              </a:rPr>
              <a:t>		struct Node   </a:t>
            </a:r>
            <a:r>
              <a:rPr lang="en-US" altLang="zh-CN" sz="2400" dirty="0">
                <a:solidFill>
                  <a:srgbClr val="FF0000"/>
                </a:solidFill>
                <a:latin typeface="微软雅黑" panose="020B0503020204020204" pitchFamily="34" charset="-122"/>
                <a:ea typeface="微软雅黑" panose="020B0503020204020204" pitchFamily="34" charset="-122"/>
                <a:sym typeface="+mn-ea"/>
              </a:rPr>
              <a:t> *RChild</a:t>
            </a:r>
            <a:r>
              <a:rPr lang="zh-CN" altLang="en-US" sz="2400" dirty="0">
                <a:latin typeface="微软雅黑" panose="020B0503020204020204" pitchFamily="34" charset="-122"/>
                <a:ea typeface="微软雅黑" panose="020B0503020204020204" pitchFamily="34" charset="-122"/>
                <a:sym typeface="+mn-ea"/>
              </a:rPr>
              <a:t>；</a:t>
            </a:r>
            <a:endParaRPr lang="zh-CN" altLang="en-US"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a:t>
            </a:r>
            <a:r>
              <a:rPr lang="en-US" altLang="zh-CN" sz="2400" dirty="0">
                <a:solidFill>
                  <a:srgbClr val="FF0000"/>
                </a:solidFill>
                <a:latin typeface="微软雅黑" panose="020B0503020204020204" pitchFamily="34" charset="-122"/>
                <a:ea typeface="微软雅黑" panose="020B0503020204020204" pitchFamily="34" charset="-122"/>
              </a:rPr>
              <a:t>BiTNode</a:t>
            </a:r>
            <a:r>
              <a:rPr lang="zh-CN" altLang="en-US" sz="2400" dirty="0">
                <a:solidFill>
                  <a:srgbClr val="FF0000"/>
                </a:solidFill>
                <a:latin typeface="微软雅黑" panose="020B0503020204020204" pitchFamily="34" charset="-122"/>
                <a:ea typeface="微软雅黑" panose="020B0503020204020204" pitchFamily="34" charset="-122"/>
              </a:rPr>
              <a:t>，</a:t>
            </a:r>
            <a:r>
              <a:rPr lang="en-US" altLang="zh-CN" sz="2400" dirty="0">
                <a:solidFill>
                  <a:srgbClr val="FF0000"/>
                </a:solidFill>
                <a:latin typeface="微软雅黑" panose="020B0503020204020204" pitchFamily="34" charset="-122"/>
                <a:ea typeface="微软雅黑" panose="020B0503020204020204" pitchFamily="34" charset="-122"/>
              </a:rPr>
              <a:t>*</a:t>
            </a:r>
            <a:r>
              <a:rPr lang="en-US" altLang="zh-CN" sz="2400" dirty="0" err="1">
                <a:solidFill>
                  <a:srgbClr val="FF0000"/>
                </a:solidFill>
                <a:latin typeface="微软雅黑" panose="020B0503020204020204" pitchFamily="34" charset="-122"/>
                <a:ea typeface="微软雅黑" panose="020B0503020204020204" pitchFamily="34" charset="-122"/>
              </a:rPr>
              <a:t>BiTree</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512662" y="5681245"/>
            <a:ext cx="1620957" cy="523220"/>
          </a:xfrm>
          <a:prstGeom prst="rect">
            <a:avLst/>
          </a:prstGeom>
          <a:noFill/>
        </p:spPr>
        <p:txBody>
          <a:bodyPr wrap="none" rtlCol="0">
            <a:spAutoFit/>
          </a:bodyPr>
          <a:lstStyle/>
          <a:p>
            <a:r>
              <a:rPr lang="zh-CN" altLang="en-US" sz="2800" dirty="0"/>
              <a:t>三叉链表</a:t>
            </a:r>
            <a:endParaRPr lang="zh-CN" altLang="en-US" sz="2800" dirty="0"/>
          </a:p>
        </p:txBody>
      </p:sp>
      <p:graphicFrame>
        <p:nvGraphicFramePr>
          <p:cNvPr id="4" name="表格 4"/>
          <p:cNvGraphicFramePr>
            <a:graphicFrameLocks noGrp="1"/>
          </p:cNvGraphicFramePr>
          <p:nvPr/>
        </p:nvGraphicFramePr>
        <p:xfrm>
          <a:off x="2197953" y="5635674"/>
          <a:ext cx="6096000" cy="614363"/>
        </p:xfrm>
        <a:graphic>
          <a:graphicData uri="http://schemas.openxmlformats.org/drawingml/2006/table">
            <a:tbl>
              <a:tblPr firstRow="1" bandRow="1">
                <a:tableStyleId>{5940675A-B579-460E-94D1-54222C63F5DA}</a:tableStyleId>
              </a:tblPr>
              <a:tblGrid>
                <a:gridCol w="1524000"/>
                <a:gridCol w="1524000"/>
                <a:gridCol w="1524000"/>
                <a:gridCol w="1524000"/>
              </a:tblGrid>
              <a:tr h="614363">
                <a:tc>
                  <a:txBody>
                    <a:bodyPr/>
                    <a:lstStyle/>
                    <a:p>
                      <a:r>
                        <a:rPr lang="en-US" altLang="zh-CN" sz="2800" dirty="0" err="1"/>
                        <a:t>LChild</a:t>
                      </a:r>
                      <a:endParaRPr lang="zh-CN" altLang="en-US" sz="2800" dirty="0"/>
                    </a:p>
                  </a:txBody>
                  <a:tcPr/>
                </a:tc>
                <a:tc>
                  <a:txBody>
                    <a:bodyPr/>
                    <a:lstStyle/>
                    <a:p>
                      <a:r>
                        <a:rPr lang="en-US" altLang="zh-CN" sz="2800" b="1" dirty="0"/>
                        <a:t>Data</a:t>
                      </a:r>
                      <a:endParaRPr lang="zh-CN" altLang="en-US" sz="2800" b="1" dirty="0"/>
                    </a:p>
                  </a:txBody>
                  <a:tcPr/>
                </a:tc>
                <a:tc>
                  <a:txBody>
                    <a:bodyPr/>
                    <a:lstStyle/>
                    <a:p>
                      <a:r>
                        <a:rPr lang="en-US" altLang="zh-CN" sz="2800" dirty="0"/>
                        <a:t>Parent </a:t>
                      </a:r>
                      <a:endParaRPr lang="zh-CN" altLang="en-US" sz="2800" dirty="0"/>
                    </a:p>
                  </a:txBody>
                  <a:tcPr/>
                </a:tc>
                <a:tc>
                  <a:txBody>
                    <a:bodyPr/>
                    <a:lstStyle/>
                    <a:p>
                      <a:r>
                        <a:rPr lang="en-US" altLang="zh-CN" sz="2800" dirty="0" err="1"/>
                        <a:t>RChild</a:t>
                      </a:r>
                      <a:endParaRPr lang="zh-CN" altLang="en-US" sz="2800" dirty="0"/>
                    </a:p>
                  </a:txBody>
                  <a:tcPr/>
                </a:tc>
              </a:tr>
            </a:tbl>
          </a:graphicData>
        </a:graphic>
      </p:graphicFrame>
      <p:sp>
        <p:nvSpPr>
          <p:cNvPr id="10" name="文本框 9"/>
          <p:cNvSpPr txBox="1"/>
          <p:nvPr/>
        </p:nvSpPr>
        <p:spPr>
          <a:xfrm>
            <a:off x="512662" y="4199551"/>
            <a:ext cx="8237722" cy="1135054"/>
          </a:xfrm>
          <a:prstGeom prst="rect">
            <a:avLst/>
          </a:prstGeom>
          <a:noFill/>
        </p:spPr>
        <p:txBody>
          <a:bodyPr wrap="square">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有时，为了找到父结点，可以增加一个</a:t>
            </a:r>
            <a:r>
              <a:rPr lang="en-US" altLang="zh-CN" sz="2400" dirty="0">
                <a:latin typeface="微软雅黑" panose="020B0503020204020204" pitchFamily="34" charset="-122"/>
                <a:ea typeface="微软雅黑" panose="020B0503020204020204" pitchFamily="34" charset="-122"/>
              </a:rPr>
              <a:t>Parent</a:t>
            </a:r>
            <a:r>
              <a:rPr lang="zh-CN" altLang="en-US" sz="2400" dirty="0">
                <a:latin typeface="微软雅黑" panose="020B0503020204020204" pitchFamily="34" charset="-122"/>
                <a:ea typeface="微软雅黑" panose="020B0503020204020204" pitchFamily="34" charset="-122"/>
              </a:rPr>
              <a:t>域，</a:t>
            </a:r>
            <a:r>
              <a:rPr lang="en-US" altLang="zh-CN" sz="2400" dirty="0">
                <a:latin typeface="微软雅黑" panose="020B0503020204020204" pitchFamily="34" charset="-122"/>
                <a:ea typeface="微软雅黑" panose="020B0503020204020204" pitchFamily="34" charset="-122"/>
              </a:rPr>
              <a:t>Parent</a:t>
            </a:r>
            <a:r>
              <a:rPr lang="zh-CN" altLang="en-US" sz="2400" dirty="0">
                <a:latin typeface="微软雅黑" panose="020B0503020204020204" pitchFamily="34" charset="-122"/>
                <a:ea typeface="微软雅黑" panose="020B0503020204020204" pitchFamily="34" charset="-122"/>
              </a:rPr>
              <a:t>域指向该结点的父结点。该结点结构如下：</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灯片编号占位符 1"/>
          <p:cNvSpPr txBox="1">
            <a:spLocks noChangeArrowheads="1"/>
          </p:cNvSpPr>
          <p:nvPr/>
        </p:nvSpPr>
        <p:spPr bwMode="auto">
          <a:xfrm>
            <a:off x="8375650" y="6305550"/>
            <a:ext cx="10350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1B130DD-CC1B-40AE-987C-D28F25B9504B}" type="slidenum">
              <a:rPr lang="zh-CN" altLang="en-US">
                <a:latin typeface="Calibri" panose="020F0502020204030204" pitchFamily="34" charset="0"/>
              </a:rPr>
            </a:fld>
            <a:endParaRPr lang="zh-CN" altLang="en-US">
              <a:latin typeface="Calibri" panose="020F0502020204030204" pitchFamily="34" charset="0"/>
            </a:endParaRPr>
          </a:p>
        </p:txBody>
      </p:sp>
      <p:sp>
        <p:nvSpPr>
          <p:cNvPr id="34" name="矩形 33"/>
          <p:cNvSpPr/>
          <p:nvPr/>
        </p:nvSpPr>
        <p:spPr>
          <a:xfrm flipV="1">
            <a:off x="0" y="0"/>
            <a:ext cx="9144000" cy="885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pic>
        <p:nvPicPr>
          <p:cNvPr id="77827" name="图片 1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713" y="0"/>
            <a:ext cx="900112"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8" name="文本框 16"/>
          <p:cNvSpPr txBox="1">
            <a:spLocks noChangeArrowheads="1"/>
          </p:cNvSpPr>
          <p:nvPr/>
        </p:nvSpPr>
        <p:spPr bwMode="auto">
          <a:xfrm>
            <a:off x="1127125" y="150813"/>
            <a:ext cx="6373813"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200" dirty="0">
                <a:solidFill>
                  <a:schemeClr val="bg1"/>
                </a:solidFill>
              </a:rPr>
              <a:t>6.2.3 </a:t>
            </a:r>
            <a:r>
              <a:rPr lang="zh-CN" altLang="en-US" sz="3200" dirty="0">
                <a:solidFill>
                  <a:schemeClr val="bg1"/>
                </a:solidFill>
              </a:rPr>
              <a:t>二叉树的存储结构</a:t>
            </a:r>
            <a:endParaRPr lang="zh-CN" altLang="en-US" sz="3200" dirty="0">
              <a:solidFill>
                <a:schemeClr val="bg1"/>
              </a:solidFill>
            </a:endParaRPr>
          </a:p>
          <a:p>
            <a:endParaRPr lang="zh-CN" altLang="en-US" sz="3200" dirty="0">
              <a:solidFill>
                <a:schemeClr val="bg1"/>
              </a:solidFill>
            </a:endParaRPr>
          </a:p>
        </p:txBody>
      </p:sp>
      <p:sp>
        <p:nvSpPr>
          <p:cNvPr id="77829" name="文本框 1"/>
          <p:cNvSpPr txBox="1">
            <a:spLocks noChangeArrowheads="1"/>
          </p:cNvSpPr>
          <p:nvPr/>
        </p:nvSpPr>
        <p:spPr bwMode="auto">
          <a:xfrm>
            <a:off x="463550" y="1002253"/>
            <a:ext cx="8520430" cy="518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800" dirty="0">
                <a:solidFill>
                  <a:srgbClr val="FF0000"/>
                </a:solidFill>
                <a:latin typeface="微软雅黑" panose="020B0503020204020204" pitchFamily="34" charset="-122"/>
                <a:ea typeface="微软雅黑" panose="020B0503020204020204" pitchFamily="34" charset="-122"/>
              </a:rPr>
              <a:t>结论：</a:t>
            </a:r>
            <a:endParaRPr lang="zh-CN" altLang="en-US" sz="28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2800" dirty="0">
                <a:latin typeface="微软雅黑" panose="020B0503020204020204" pitchFamily="34" charset="-122"/>
                <a:ea typeface="微软雅黑" panose="020B0503020204020204" pitchFamily="34" charset="-122"/>
              </a:rPr>
              <a:t>若一个二叉树含有</a:t>
            </a:r>
            <a:r>
              <a:rPr lang="en-US" altLang="zh-CN" sz="2800" dirty="0">
                <a:latin typeface="微软雅黑" panose="020B0503020204020204" pitchFamily="34" charset="-122"/>
                <a:ea typeface="微软雅黑" panose="020B0503020204020204" pitchFamily="34" charset="-122"/>
              </a:rPr>
              <a:t>n</a:t>
            </a:r>
            <a:r>
              <a:rPr lang="zh-CN" altLang="en-US" sz="2800" dirty="0">
                <a:latin typeface="微软雅黑" panose="020B0503020204020204" pitchFamily="34" charset="-122"/>
                <a:ea typeface="微软雅黑" panose="020B0503020204020204" pitchFamily="34" charset="-122"/>
              </a:rPr>
              <a:t>个结点，则它的二叉链表中必含有</a:t>
            </a:r>
            <a:r>
              <a:rPr lang="en-US" altLang="zh-CN" sz="2800" dirty="0">
                <a:latin typeface="微软雅黑" panose="020B0503020204020204" pitchFamily="34" charset="-122"/>
                <a:ea typeface="微软雅黑" panose="020B0503020204020204" pitchFamily="34" charset="-122"/>
              </a:rPr>
              <a:t>2n</a:t>
            </a:r>
            <a:r>
              <a:rPr lang="zh-CN" altLang="en-US" sz="2800" dirty="0">
                <a:latin typeface="微软雅黑" panose="020B0503020204020204" pitchFamily="34" charset="-122"/>
                <a:ea typeface="微软雅黑" panose="020B0503020204020204" pitchFamily="34" charset="-122"/>
              </a:rPr>
              <a:t>个指针域，其中必有</a:t>
            </a:r>
            <a:r>
              <a:rPr lang="en-US" altLang="zh-CN" sz="2800" dirty="0">
                <a:latin typeface="微软雅黑" panose="020B0503020204020204" pitchFamily="34" charset="-122"/>
                <a:ea typeface="微软雅黑" panose="020B0503020204020204" pitchFamily="34" charset="-122"/>
              </a:rPr>
              <a:t>n+1</a:t>
            </a:r>
            <a:r>
              <a:rPr lang="zh-CN" altLang="en-US" sz="2800" dirty="0">
                <a:latin typeface="微软雅黑" panose="020B0503020204020204" pitchFamily="34" charset="-122"/>
                <a:ea typeface="微软雅黑" panose="020B0503020204020204" pitchFamily="34" charset="-122"/>
              </a:rPr>
              <a:t>个空的链域。</a:t>
            </a:r>
            <a:endParaRPr lang="zh-CN" altLang="en-US" sz="2800" dirty="0">
              <a:latin typeface="微软雅黑" panose="020B0503020204020204" pitchFamily="34" charset="-122"/>
              <a:ea typeface="微软雅黑" panose="020B0503020204020204" pitchFamily="34" charset="-122"/>
            </a:endParaRPr>
          </a:p>
          <a:p>
            <a:pPr>
              <a:lnSpc>
                <a:spcPct val="150000"/>
              </a:lnSpc>
            </a:pPr>
            <a:endParaRPr lang="zh-CN" altLang="en-US" sz="2800" dirty="0">
              <a:latin typeface="微软雅黑" panose="020B0503020204020204" pitchFamily="34" charset="-122"/>
              <a:ea typeface="微软雅黑" panose="020B0503020204020204" pitchFamily="34" charset="-122"/>
            </a:endParaRPr>
          </a:p>
          <a:p>
            <a:pPr>
              <a:lnSpc>
                <a:spcPct val="150000"/>
              </a:lnSpc>
            </a:pPr>
            <a:r>
              <a:rPr lang="zh-CN" altLang="en-US" sz="2800" dirty="0">
                <a:latin typeface="微软雅黑" panose="020B0503020204020204" pitchFamily="34" charset="-122"/>
                <a:ea typeface="微软雅黑" panose="020B0503020204020204" pitchFamily="34" charset="-122"/>
              </a:rPr>
              <a:t>证明结论：</a:t>
            </a:r>
            <a:endParaRPr lang="zh-CN" altLang="en-US" sz="2800" dirty="0">
              <a:latin typeface="微软雅黑" panose="020B0503020204020204" pitchFamily="34" charset="-122"/>
              <a:ea typeface="微软雅黑" panose="020B0503020204020204" pitchFamily="34" charset="-122"/>
            </a:endParaRPr>
          </a:p>
          <a:p>
            <a:pPr>
              <a:lnSpc>
                <a:spcPct val="150000"/>
              </a:lnSpc>
            </a:pPr>
            <a:r>
              <a:rPr lang="zh-CN" altLang="en-US" sz="2800" dirty="0">
                <a:latin typeface="微软雅黑" panose="020B0503020204020204" pitchFamily="34" charset="-122"/>
                <a:ea typeface="微软雅黑" panose="020B0503020204020204" pitchFamily="34" charset="-122"/>
              </a:rPr>
              <a:t>分支数目：</a:t>
            </a:r>
            <a:r>
              <a:rPr lang="en-US" altLang="zh-CN" sz="2800" dirty="0">
                <a:latin typeface="微软雅黑" panose="020B0503020204020204" pitchFamily="34" charset="-122"/>
                <a:ea typeface="微软雅黑" panose="020B0503020204020204" pitchFamily="34" charset="-122"/>
              </a:rPr>
              <a:t>B=n-1</a:t>
            </a:r>
            <a:r>
              <a:rPr lang="zh-CN" altLang="en-US"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a:p>
            <a:pPr>
              <a:lnSpc>
                <a:spcPct val="150000"/>
              </a:lnSpc>
            </a:pPr>
            <a:r>
              <a:rPr lang="zh-CN" altLang="en-US" sz="2800" dirty="0">
                <a:latin typeface="微软雅黑" panose="020B0503020204020204" pitchFamily="34" charset="-122"/>
                <a:ea typeface="微软雅黑" panose="020B0503020204020204" pitchFamily="34" charset="-122"/>
              </a:rPr>
              <a:t>即非空的链域有：</a:t>
            </a:r>
            <a:r>
              <a:rPr lang="en-US" altLang="zh-CN" sz="2800" dirty="0">
                <a:latin typeface="微软雅黑" panose="020B0503020204020204" pitchFamily="34" charset="-122"/>
                <a:ea typeface="微软雅黑" panose="020B0503020204020204" pitchFamily="34" charset="-122"/>
              </a:rPr>
              <a:t>n-1</a:t>
            </a:r>
            <a:r>
              <a:rPr lang="zh-CN" altLang="en-US" sz="2800" dirty="0">
                <a:latin typeface="微软雅黑" panose="020B0503020204020204" pitchFamily="34" charset="-122"/>
                <a:ea typeface="微软雅黑" panose="020B0503020204020204" pitchFamily="34" charset="-122"/>
              </a:rPr>
              <a:t>个，</a:t>
            </a:r>
            <a:endParaRPr lang="zh-CN" altLang="en-US" sz="2800" dirty="0">
              <a:latin typeface="微软雅黑" panose="020B0503020204020204" pitchFamily="34" charset="-122"/>
              <a:ea typeface="微软雅黑" panose="020B0503020204020204" pitchFamily="34" charset="-122"/>
            </a:endParaRPr>
          </a:p>
          <a:p>
            <a:pPr>
              <a:lnSpc>
                <a:spcPct val="150000"/>
              </a:lnSpc>
            </a:pPr>
            <a:r>
              <a:rPr lang="zh-CN" altLang="en-US" sz="2800" dirty="0">
                <a:latin typeface="微软雅黑" panose="020B0503020204020204" pitchFamily="34" charset="-122"/>
                <a:ea typeface="微软雅黑" panose="020B0503020204020204" pitchFamily="34" charset="-122"/>
              </a:rPr>
              <a:t>故空链域有</a:t>
            </a:r>
            <a:r>
              <a:rPr lang="en-US" altLang="zh-CN" sz="2800" dirty="0">
                <a:latin typeface="微软雅黑" panose="020B0503020204020204" pitchFamily="34" charset="-122"/>
                <a:ea typeface="微软雅黑" panose="020B0503020204020204" pitchFamily="34" charset="-122"/>
              </a:rPr>
              <a:t>2n-</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n-1</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=n+1</a:t>
            </a:r>
            <a:r>
              <a:rPr lang="zh-CN" altLang="en-US" sz="2800" dirty="0">
                <a:latin typeface="微软雅黑" panose="020B0503020204020204" pitchFamily="34" charset="-122"/>
                <a:ea typeface="微软雅黑" panose="020B0503020204020204" pitchFamily="34" charset="-122"/>
              </a:rPr>
              <a:t>个。</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82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782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rot="10800000" flipV="1">
            <a:off x="0" y="0"/>
            <a:ext cx="9144000" cy="886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a:solidFill>
                  <a:schemeClr val="bg1"/>
                </a:solidFill>
              </a:rPr>
              <a:t>第六章   树和二叉树</a:t>
            </a:r>
            <a:endParaRPr lang="zh-CN" altLang="en-US" sz="4000" b="1" dirty="0">
              <a:solidFill>
                <a:schemeClr val="bg1"/>
              </a:solidFill>
            </a:endParaRPr>
          </a:p>
        </p:txBody>
      </p:sp>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891" y="0"/>
            <a:ext cx="900644" cy="895438"/>
          </a:xfrm>
          <a:prstGeom prst="rect">
            <a:avLst/>
          </a:prstGeom>
        </p:spPr>
      </p:pic>
      <p:sp>
        <p:nvSpPr>
          <p:cNvPr id="10" name="矩形 5"/>
          <p:cNvSpPr/>
          <p:nvPr/>
        </p:nvSpPr>
        <p:spPr>
          <a:xfrm>
            <a:off x="494030" y="1130300"/>
            <a:ext cx="7377430" cy="4979505"/>
          </a:xfrm>
          <a:prstGeom prst="rect">
            <a:avLst/>
          </a:prstGeom>
          <a:noFill/>
          <a:ln w="9525">
            <a:noFill/>
          </a:ln>
        </p:spPr>
        <p:txBody>
          <a:bodyPr wrap="square" anchor="t">
            <a:spAutoFit/>
          </a:bodyPr>
          <a:lstStyle/>
          <a:p>
            <a:pPr>
              <a:lnSpc>
                <a:spcPct val="150000"/>
              </a:lnSpc>
            </a:pPr>
            <a:r>
              <a:rPr lang="en-US" altLang="zh-CN" sz="3600" dirty="0">
                <a:latin typeface="微软雅黑" panose="020B0503020204020204" pitchFamily="34" charset="-122"/>
                <a:ea typeface="微软雅黑" panose="020B0503020204020204" pitchFamily="34" charset="-122"/>
                <a:sym typeface="Wingdings" panose="05000000000000000000" pitchFamily="2" charset="2"/>
              </a:rPr>
              <a:t> 6</a:t>
            </a:r>
            <a:r>
              <a:rPr lang="en-US" altLang="zh-CN" sz="3600" dirty="0">
                <a:latin typeface="微软雅黑" panose="020B0503020204020204" pitchFamily="34" charset="-122"/>
                <a:ea typeface="微软雅黑" panose="020B0503020204020204" pitchFamily="34" charset="-122"/>
                <a:sym typeface="Arial" panose="020B0604020202020204" pitchFamily="34" charset="0"/>
              </a:rPr>
              <a:t>.1</a:t>
            </a:r>
            <a:r>
              <a:rPr lang="zh-CN" altLang="en-US" sz="3600" dirty="0">
                <a:latin typeface="微软雅黑" panose="020B0503020204020204" pitchFamily="34" charset="-122"/>
                <a:ea typeface="微软雅黑" panose="020B0503020204020204" pitchFamily="34" charset="-122"/>
                <a:sym typeface="Arial" panose="020B0604020202020204" pitchFamily="34" charset="0"/>
              </a:rPr>
              <a:t> 树的定义与基本术语</a:t>
            </a:r>
            <a:endParaRPr lang="en-US" altLang="zh-CN" sz="3600" dirty="0">
              <a:latin typeface="微软雅黑" panose="020B0503020204020204" pitchFamily="34" charset="-122"/>
              <a:ea typeface="微软雅黑" panose="020B0503020204020204" pitchFamily="34" charset="-122"/>
              <a:sym typeface="Arial" panose="020B0604020202020204" pitchFamily="34" charset="0"/>
            </a:endParaRPr>
          </a:p>
          <a:p>
            <a:pPr>
              <a:lnSpc>
                <a:spcPct val="150000"/>
              </a:lnSpc>
            </a:pPr>
            <a:r>
              <a:rPr lang="en-US" altLang="zh-CN" sz="3600" dirty="0">
                <a:latin typeface="微软雅黑" panose="020B0503020204020204" pitchFamily="34" charset="-122"/>
                <a:ea typeface="微软雅黑" panose="020B0503020204020204" pitchFamily="34" charset="-122"/>
                <a:sym typeface="Wingdings" panose="05000000000000000000" pitchFamily="2" charset="2"/>
              </a:rPr>
              <a:t> 6</a:t>
            </a:r>
            <a:r>
              <a:rPr lang="en-US" altLang="zh-CN" sz="3600" dirty="0">
                <a:latin typeface="微软雅黑" panose="020B0503020204020204" pitchFamily="34" charset="-122"/>
                <a:ea typeface="微软雅黑" panose="020B0503020204020204" pitchFamily="34" charset="-122"/>
                <a:sym typeface="Arial" panose="020B0604020202020204" pitchFamily="34" charset="0"/>
              </a:rPr>
              <a:t>.2 </a:t>
            </a:r>
            <a:r>
              <a:rPr lang="zh-CN" altLang="en-US" sz="3600" dirty="0">
                <a:latin typeface="微软雅黑" panose="020B0503020204020204" pitchFamily="34" charset="-122"/>
                <a:ea typeface="微软雅黑" panose="020B0503020204020204" pitchFamily="34" charset="-122"/>
                <a:sym typeface="Arial" panose="020B0604020202020204" pitchFamily="34" charset="0"/>
              </a:rPr>
              <a:t>二叉树</a:t>
            </a:r>
            <a:endParaRPr lang="en-US" altLang="zh-CN" sz="3600" dirty="0">
              <a:latin typeface="微软雅黑" panose="020B0503020204020204" pitchFamily="34" charset="-122"/>
              <a:ea typeface="微软雅黑" panose="020B0503020204020204" pitchFamily="34" charset="-122"/>
              <a:sym typeface="Arial" panose="020B0604020202020204" pitchFamily="34" charset="0"/>
            </a:endParaRPr>
          </a:p>
          <a:p>
            <a:pPr>
              <a:lnSpc>
                <a:spcPct val="150000"/>
              </a:lnSpc>
            </a:pPr>
            <a:r>
              <a:rPr lang="en-US" altLang="zh-CN" sz="36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 6</a:t>
            </a:r>
            <a:r>
              <a:rPr lang="en-US" altLang="zh-CN" sz="36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.3 </a:t>
            </a:r>
            <a:r>
              <a:rPr lang="zh-CN" altLang="en-US" sz="36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二叉树的遍历与线索化</a:t>
            </a:r>
            <a:endParaRPr lang="zh-CN" altLang="en-US" sz="3600" dirty="0">
              <a:solidFill>
                <a:srgbClr val="FF0000"/>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50000"/>
              </a:lnSpc>
            </a:pPr>
            <a:r>
              <a:rPr lang="en-US" altLang="zh-CN" sz="3600" dirty="0">
                <a:latin typeface="微软雅黑" panose="020B0503020204020204" pitchFamily="34" charset="-122"/>
                <a:ea typeface="微软雅黑" panose="020B0503020204020204" pitchFamily="34" charset="-122"/>
                <a:sym typeface="Wingdings" panose="05000000000000000000" pitchFamily="2" charset="2"/>
              </a:rPr>
              <a:t> 6</a:t>
            </a:r>
            <a:r>
              <a:rPr lang="en-US" altLang="zh-CN" sz="3600" dirty="0">
                <a:latin typeface="微软雅黑" panose="020B0503020204020204" pitchFamily="34" charset="-122"/>
                <a:ea typeface="微软雅黑" panose="020B0503020204020204" pitchFamily="34" charset="-122"/>
                <a:sym typeface="Arial" panose="020B0604020202020204" pitchFamily="34" charset="0"/>
              </a:rPr>
              <a:t>.4 </a:t>
            </a:r>
            <a:r>
              <a:rPr lang="zh-CN" altLang="en-US" sz="3600" dirty="0">
                <a:latin typeface="微软雅黑" panose="020B0503020204020204" pitchFamily="34" charset="-122"/>
                <a:ea typeface="微软雅黑" panose="020B0503020204020204" pitchFamily="34" charset="-122"/>
                <a:sym typeface="Arial" panose="020B0604020202020204" pitchFamily="34" charset="0"/>
              </a:rPr>
              <a:t>树、森林和二叉树的关系</a:t>
            </a:r>
            <a:endParaRPr lang="zh-CN" altLang="en-US" sz="3600" dirty="0">
              <a:latin typeface="微软雅黑" panose="020B0503020204020204" pitchFamily="34" charset="-122"/>
              <a:ea typeface="微软雅黑" panose="020B0503020204020204" pitchFamily="34" charset="-122"/>
              <a:sym typeface="Arial" panose="020B0604020202020204" pitchFamily="34" charset="0"/>
            </a:endParaRPr>
          </a:p>
          <a:p>
            <a:pPr>
              <a:lnSpc>
                <a:spcPct val="150000"/>
              </a:lnSpc>
            </a:pPr>
            <a:r>
              <a:rPr lang="en-US" altLang="zh-CN" sz="3600"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3600" dirty="0">
                <a:latin typeface="微软雅黑" panose="020B0503020204020204" pitchFamily="34" charset="-122"/>
                <a:ea typeface="微软雅黑" panose="020B0503020204020204" pitchFamily="34" charset="-122"/>
                <a:sym typeface="Wingdings" panose="05000000000000000000" pitchFamily="2" charset="2"/>
              </a:rPr>
              <a:t> 6</a:t>
            </a:r>
            <a:r>
              <a:rPr lang="zh-CN" altLang="en-US" sz="3600" dirty="0">
                <a:latin typeface="微软雅黑" panose="020B0503020204020204" pitchFamily="34" charset="-122"/>
                <a:ea typeface="微软雅黑" panose="020B0503020204020204" pitchFamily="34" charset="-122"/>
                <a:sym typeface="Arial" panose="020B0604020202020204" pitchFamily="34" charset="0"/>
              </a:rPr>
              <a:t>.5 哈夫曼树及其应用</a:t>
            </a:r>
            <a:endParaRPr lang="zh-CN" altLang="en-US" sz="3200" dirty="0">
              <a:latin typeface="微软雅黑" panose="020B0503020204020204" pitchFamily="34" charset="-122"/>
              <a:ea typeface="微软雅黑" panose="020B0503020204020204" pitchFamily="34" charset="-122"/>
              <a:sym typeface="Arial" panose="020B0604020202020204" pitchFamily="34" charset="0"/>
            </a:endParaRPr>
          </a:p>
          <a:p>
            <a:pPr>
              <a:lnSpc>
                <a:spcPct val="150000"/>
              </a:lnSpc>
            </a:pPr>
            <a:r>
              <a:rPr lang="en-US" altLang="zh-CN" sz="3600" dirty="0">
                <a:latin typeface="微软雅黑" panose="020B0503020204020204" pitchFamily="34" charset="-122"/>
                <a:ea typeface="微软雅黑" panose="020B0503020204020204" pitchFamily="34" charset="-122"/>
                <a:sym typeface="Wingdings" panose="05000000000000000000" pitchFamily="2" charset="2"/>
              </a:rPr>
              <a:t></a:t>
            </a:r>
            <a:r>
              <a:rPr lang="en-US" altLang="zh-CN" sz="3200" dirty="0">
                <a:latin typeface="微软雅黑" panose="020B0503020204020204" pitchFamily="34" charset="-122"/>
                <a:ea typeface="微软雅黑" panose="020B0503020204020204" pitchFamily="34" charset="-122"/>
                <a:sym typeface="Wingdings" panose="05000000000000000000" pitchFamily="2" charset="2"/>
              </a:rPr>
              <a:t> </a:t>
            </a:r>
            <a:r>
              <a:rPr lang="zh-CN" altLang="en-US" sz="3600" dirty="0">
                <a:latin typeface="微软雅黑" panose="020B0503020204020204" pitchFamily="34" charset="-122"/>
                <a:ea typeface="微软雅黑" panose="020B0503020204020204" pitchFamily="34" charset="-122"/>
                <a:sym typeface="Wingdings" panose="05000000000000000000" pitchFamily="2" charset="2"/>
              </a:rPr>
              <a:t>6</a:t>
            </a:r>
            <a:r>
              <a:rPr lang="zh-CN" altLang="en-US" sz="3600" dirty="0">
                <a:latin typeface="微软雅黑" panose="020B0503020204020204" pitchFamily="34" charset="-122"/>
                <a:ea typeface="微软雅黑" panose="020B0503020204020204" pitchFamily="34" charset="-122"/>
                <a:sym typeface="Arial" panose="020B0604020202020204" pitchFamily="34" charset="0"/>
              </a:rPr>
              <a:t>.6 总结与提高</a:t>
            </a:r>
            <a:endParaRPr lang="zh-CN" altLang="en-US" sz="3200"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灯片编号占位符 4"/>
          <p:cNvSpPr>
            <a:spLocks noGrp="1"/>
          </p:cNvSpPr>
          <p:nvPr>
            <p:ph type="sldNum" sz="quarter" idx="12"/>
          </p:nvPr>
        </p:nvSpPr>
        <p:spPr/>
        <p:txBody>
          <a:bodyPr/>
          <a:lstStyle/>
          <a:p>
            <a:fld id="{6DC87717-A16C-46C8-8501-38B3BAF8FB93}" type="slidenum">
              <a:rPr lang="zh-CN" altLang="en-US" smtClean="0"/>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rot="10800000" flipV="1">
            <a:off x="0" y="0"/>
            <a:ext cx="9144000" cy="886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4000" dirty="0">
                <a:latin typeface="微软雅黑" panose="020B0503020204020204" pitchFamily="34" charset="-122"/>
                <a:ea typeface="微软雅黑" panose="020B0503020204020204" pitchFamily="34" charset="-122"/>
                <a:sym typeface="Wingdings" panose="05000000000000000000" pitchFamily="2" charset="2"/>
              </a:rPr>
              <a:t>       6</a:t>
            </a:r>
            <a:r>
              <a:rPr lang="en-US" altLang="zh-CN" sz="4000" dirty="0">
                <a:latin typeface="微软雅黑" panose="020B0503020204020204" pitchFamily="34" charset="-122"/>
                <a:ea typeface="微软雅黑" panose="020B0503020204020204" pitchFamily="34" charset="-122"/>
                <a:sym typeface="Arial" panose="020B0604020202020204" pitchFamily="34" charset="0"/>
              </a:rPr>
              <a:t>.3 </a:t>
            </a:r>
            <a:r>
              <a:rPr lang="zh-CN" altLang="en-US" sz="4000" dirty="0">
                <a:latin typeface="微软雅黑" panose="020B0503020204020204" pitchFamily="34" charset="-122"/>
                <a:ea typeface="微软雅黑" panose="020B0503020204020204" pitchFamily="34" charset="-122"/>
                <a:sym typeface="Arial" panose="020B0604020202020204" pitchFamily="34" charset="0"/>
              </a:rPr>
              <a:t>二叉树的遍历与线索化</a:t>
            </a:r>
            <a:endParaRPr lang="zh-CN" altLang="en-US" sz="4000" dirty="0">
              <a:latin typeface="微软雅黑" panose="020B0503020204020204" pitchFamily="34" charset="-122"/>
              <a:ea typeface="微软雅黑" panose="020B0503020204020204" pitchFamily="34" charset="-122"/>
              <a:sym typeface="Arial" panose="020B0604020202020204" pitchFamily="34" charset="0"/>
            </a:endParaRPr>
          </a:p>
        </p:txBody>
      </p:sp>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891" y="0"/>
            <a:ext cx="900644" cy="895438"/>
          </a:xfrm>
          <a:prstGeom prst="rect">
            <a:avLst/>
          </a:prstGeom>
        </p:spPr>
      </p:pic>
      <p:sp>
        <p:nvSpPr>
          <p:cNvPr id="10" name="矩形 5"/>
          <p:cNvSpPr/>
          <p:nvPr/>
        </p:nvSpPr>
        <p:spPr>
          <a:xfrm>
            <a:off x="530225" y="986790"/>
            <a:ext cx="7377430" cy="5441170"/>
          </a:xfrm>
          <a:prstGeom prst="rect">
            <a:avLst/>
          </a:prstGeom>
          <a:noFill/>
          <a:ln w="9525">
            <a:noFill/>
          </a:ln>
        </p:spPr>
        <p:txBody>
          <a:bodyPr wrap="square" anchor="t">
            <a:spAutoFit/>
          </a:bodyPr>
          <a:lstStyle/>
          <a:p>
            <a:pPr>
              <a:lnSpc>
                <a:spcPct val="150000"/>
              </a:lnSpc>
            </a:pPr>
            <a:r>
              <a:rPr lang="en-US" altLang="zh-CN" sz="3600" dirty="0">
                <a:latin typeface="微软雅黑" panose="020B0503020204020204" pitchFamily="34" charset="-122"/>
                <a:ea typeface="微软雅黑" panose="020B0503020204020204" pitchFamily="34" charset="-122"/>
                <a:sym typeface="Wingdings" panose="05000000000000000000" pitchFamily="2" charset="2"/>
              </a:rPr>
              <a:t> 6</a:t>
            </a:r>
            <a:r>
              <a:rPr lang="en-US" altLang="zh-CN" sz="3600" dirty="0">
                <a:latin typeface="微软雅黑" panose="020B0503020204020204" pitchFamily="34" charset="-122"/>
                <a:ea typeface="微软雅黑" panose="020B0503020204020204" pitchFamily="34" charset="-122"/>
                <a:sym typeface="Arial" panose="020B0604020202020204" pitchFamily="34" charset="0"/>
              </a:rPr>
              <a:t>.3.1 </a:t>
            </a:r>
            <a:r>
              <a:rPr lang="zh-CN" altLang="en-US" sz="3600" dirty="0">
                <a:latin typeface="微软雅黑" panose="020B0503020204020204" pitchFamily="34" charset="-122"/>
                <a:ea typeface="微软雅黑" panose="020B0503020204020204" pitchFamily="34" charset="-122"/>
                <a:sym typeface="Arial" panose="020B0604020202020204" pitchFamily="34" charset="0"/>
              </a:rPr>
              <a:t>二叉树的遍历</a:t>
            </a:r>
            <a:endParaRPr lang="zh-CN" altLang="en-US" sz="3600" dirty="0">
              <a:latin typeface="微软雅黑" panose="020B0503020204020204" pitchFamily="34" charset="-122"/>
              <a:ea typeface="微软雅黑" panose="020B0503020204020204" pitchFamily="34" charset="-122"/>
              <a:sym typeface="Arial" panose="020B0604020202020204" pitchFamily="34" charset="0"/>
            </a:endParaRPr>
          </a:p>
          <a:p>
            <a:pPr>
              <a:lnSpc>
                <a:spcPct val="150000"/>
              </a:lnSpc>
            </a:pPr>
            <a:r>
              <a:rPr lang="zh-CN" altLang="en-US" sz="2800" dirty="0">
                <a:latin typeface="微软雅黑" panose="020B0503020204020204" pitchFamily="34" charset="-122"/>
                <a:ea typeface="微软雅黑" panose="020B0503020204020204" pitchFamily="34" charset="-122"/>
                <a:sym typeface="Arial" panose="020B0604020202020204" pitchFamily="34" charset="0"/>
              </a:rPr>
              <a:t> </a:t>
            </a:r>
            <a:r>
              <a:rPr lang="en-US" altLang="zh-CN" sz="2800" dirty="0">
                <a:latin typeface="微软雅黑" panose="020B0503020204020204" pitchFamily="34" charset="-122"/>
                <a:ea typeface="微软雅黑" panose="020B0503020204020204" pitchFamily="34" charset="-122"/>
                <a:sym typeface="Arial" panose="020B0604020202020204" pitchFamily="34" charset="0"/>
              </a:rPr>
              <a:t>     </a:t>
            </a:r>
            <a:r>
              <a:rPr lang="zh-CN" altLang="en-US" sz="2800" dirty="0">
                <a:latin typeface="微软雅黑" panose="020B0503020204020204" pitchFamily="34" charset="-122"/>
                <a:ea typeface="微软雅黑" panose="020B0503020204020204" pitchFamily="34" charset="-122"/>
                <a:sym typeface="Arial" panose="020B0604020202020204" pitchFamily="34" charset="0"/>
              </a:rPr>
              <a:t>一、遍历的概念</a:t>
            </a:r>
            <a:endParaRPr lang="zh-CN" altLang="en-US" sz="2800" dirty="0">
              <a:latin typeface="微软雅黑" panose="020B0503020204020204" pitchFamily="34" charset="-122"/>
              <a:ea typeface="微软雅黑" panose="020B0503020204020204" pitchFamily="34" charset="-122"/>
              <a:sym typeface="Arial" panose="020B0604020202020204" pitchFamily="34" charset="0"/>
            </a:endParaRPr>
          </a:p>
          <a:p>
            <a:pPr>
              <a:lnSpc>
                <a:spcPct val="150000"/>
              </a:lnSpc>
            </a:pPr>
            <a:r>
              <a:rPr lang="zh-CN" altLang="en-US" sz="2800" dirty="0">
                <a:latin typeface="微软雅黑" panose="020B0503020204020204" pitchFamily="34" charset="-122"/>
                <a:ea typeface="微软雅黑" panose="020B0503020204020204" pitchFamily="34" charset="-122"/>
                <a:sym typeface="Arial" panose="020B0604020202020204" pitchFamily="34" charset="0"/>
              </a:rPr>
              <a:t> </a:t>
            </a:r>
            <a:r>
              <a:rPr lang="en-US" altLang="zh-CN" sz="2800" dirty="0">
                <a:latin typeface="微软雅黑" panose="020B0503020204020204" pitchFamily="34" charset="-122"/>
                <a:ea typeface="微软雅黑" panose="020B0503020204020204" pitchFamily="34" charset="-122"/>
                <a:sym typeface="Arial" panose="020B0604020202020204" pitchFamily="34" charset="0"/>
              </a:rPr>
              <a:t>     </a:t>
            </a:r>
            <a:r>
              <a:rPr lang="zh-CN" altLang="en-US" sz="2800" dirty="0">
                <a:latin typeface="微软雅黑" panose="020B0503020204020204" pitchFamily="34" charset="-122"/>
                <a:ea typeface="微软雅黑" panose="020B0503020204020204" pitchFamily="34" charset="-122"/>
                <a:sym typeface="Arial" panose="020B0604020202020204" pitchFamily="34" charset="0"/>
              </a:rPr>
              <a:t>二、遍历规律与递归算法</a:t>
            </a:r>
            <a:endParaRPr lang="en-US" altLang="zh-CN" sz="2800" dirty="0">
              <a:latin typeface="微软雅黑" panose="020B0503020204020204" pitchFamily="34" charset="-122"/>
              <a:ea typeface="微软雅黑" panose="020B0503020204020204" pitchFamily="34" charset="-122"/>
              <a:sym typeface="Arial" panose="020B0604020202020204" pitchFamily="34" charset="0"/>
            </a:endParaRPr>
          </a:p>
          <a:p>
            <a:pPr>
              <a:lnSpc>
                <a:spcPct val="150000"/>
              </a:lnSpc>
            </a:pPr>
            <a:r>
              <a:rPr lang="en-US" altLang="zh-CN" sz="3600" dirty="0">
                <a:latin typeface="微软雅黑" panose="020B0503020204020204" pitchFamily="34" charset="-122"/>
                <a:ea typeface="微软雅黑" panose="020B0503020204020204" pitchFamily="34" charset="-122"/>
                <a:sym typeface="Wingdings" panose="05000000000000000000" pitchFamily="2" charset="2"/>
              </a:rPr>
              <a:t> 6</a:t>
            </a:r>
            <a:r>
              <a:rPr lang="en-US" altLang="zh-CN" sz="3600" dirty="0">
                <a:latin typeface="微软雅黑" panose="020B0503020204020204" pitchFamily="34" charset="-122"/>
                <a:ea typeface="微软雅黑" panose="020B0503020204020204" pitchFamily="34" charset="-122"/>
                <a:sym typeface="Arial" panose="020B0604020202020204" pitchFamily="34" charset="0"/>
              </a:rPr>
              <a:t>.3.2 </a:t>
            </a:r>
            <a:r>
              <a:rPr lang="zh-CN" altLang="en-US" sz="3600" dirty="0">
                <a:latin typeface="微软雅黑" panose="020B0503020204020204" pitchFamily="34" charset="-122"/>
                <a:ea typeface="微软雅黑" panose="020B0503020204020204" pitchFamily="34" charset="-122"/>
                <a:sym typeface="Arial" panose="020B0604020202020204" pitchFamily="34" charset="0"/>
              </a:rPr>
              <a:t>遍历算法的应用</a:t>
            </a:r>
            <a:endParaRPr lang="en-US" altLang="zh-CN" sz="3600" dirty="0">
              <a:latin typeface="微软雅黑" panose="020B0503020204020204" pitchFamily="34" charset="-122"/>
              <a:ea typeface="微软雅黑" panose="020B0503020204020204" pitchFamily="34" charset="-122"/>
              <a:sym typeface="Arial" panose="020B0604020202020204" pitchFamily="34" charset="0"/>
            </a:endParaRPr>
          </a:p>
          <a:p>
            <a:pPr>
              <a:lnSpc>
                <a:spcPct val="150000"/>
              </a:lnSpc>
            </a:pPr>
            <a:r>
              <a:rPr lang="en-US" altLang="zh-CN" sz="3600" dirty="0">
                <a:latin typeface="微软雅黑" panose="020B0503020204020204" pitchFamily="34" charset="-122"/>
                <a:ea typeface="微软雅黑" panose="020B0503020204020204" pitchFamily="34" charset="-122"/>
                <a:sym typeface="Wingdings" panose="05000000000000000000" pitchFamily="2" charset="2"/>
              </a:rPr>
              <a:t> 6</a:t>
            </a:r>
            <a:r>
              <a:rPr lang="en-US" altLang="zh-CN" sz="3600" dirty="0">
                <a:latin typeface="微软雅黑" panose="020B0503020204020204" pitchFamily="34" charset="-122"/>
                <a:ea typeface="微软雅黑" panose="020B0503020204020204" pitchFamily="34" charset="-122"/>
                <a:sym typeface="Arial" panose="020B0604020202020204" pitchFamily="34" charset="0"/>
              </a:rPr>
              <a:t>.3.3 </a:t>
            </a:r>
            <a:r>
              <a:rPr lang="zh-CN" altLang="en-US" sz="3600" dirty="0">
                <a:latin typeface="微软雅黑" panose="020B0503020204020204" pitchFamily="34" charset="-122"/>
                <a:ea typeface="微软雅黑" panose="020B0503020204020204" pitchFamily="34" charset="-122"/>
                <a:sym typeface="Arial" panose="020B0604020202020204" pitchFamily="34" charset="0"/>
              </a:rPr>
              <a:t>基于栈的递归消除</a:t>
            </a:r>
            <a:endParaRPr lang="zh-CN" altLang="en-US" sz="3600" dirty="0">
              <a:latin typeface="微软雅黑" panose="020B0503020204020204" pitchFamily="34" charset="-122"/>
              <a:ea typeface="微软雅黑" panose="020B0503020204020204" pitchFamily="34" charset="-122"/>
              <a:sym typeface="Arial" panose="020B0604020202020204" pitchFamily="34" charset="0"/>
            </a:endParaRPr>
          </a:p>
          <a:p>
            <a:pPr>
              <a:lnSpc>
                <a:spcPct val="150000"/>
              </a:lnSpc>
            </a:pPr>
            <a:r>
              <a:rPr lang="en-US" altLang="zh-CN" sz="3600" dirty="0">
                <a:latin typeface="微软雅黑" panose="020B0503020204020204" pitchFamily="34" charset="-122"/>
                <a:ea typeface="微软雅黑" panose="020B0503020204020204" pitchFamily="34" charset="-122"/>
                <a:sym typeface="Wingdings" panose="05000000000000000000" pitchFamily="2" charset="2"/>
              </a:rPr>
              <a:t> 6</a:t>
            </a:r>
            <a:r>
              <a:rPr lang="en-US" altLang="zh-CN" sz="3600" dirty="0">
                <a:latin typeface="微软雅黑" panose="020B0503020204020204" pitchFamily="34" charset="-122"/>
                <a:ea typeface="微软雅黑" panose="020B0503020204020204" pitchFamily="34" charset="-122"/>
                <a:sym typeface="Arial" panose="020B0604020202020204" pitchFamily="34" charset="0"/>
              </a:rPr>
              <a:t>.3.4 </a:t>
            </a:r>
            <a:r>
              <a:rPr lang="zh-CN" altLang="en-US" sz="3600" dirty="0">
                <a:latin typeface="微软雅黑" panose="020B0503020204020204" pitchFamily="34" charset="-122"/>
                <a:ea typeface="微软雅黑" panose="020B0503020204020204" pitchFamily="34" charset="-122"/>
                <a:sym typeface="Arial" panose="020B0604020202020204" pitchFamily="34" charset="0"/>
              </a:rPr>
              <a:t>线索二叉树</a:t>
            </a:r>
            <a:endParaRPr lang="zh-CN" altLang="en-US" sz="3600" dirty="0">
              <a:latin typeface="微软雅黑" panose="020B0503020204020204" pitchFamily="34" charset="-122"/>
              <a:ea typeface="微软雅黑" panose="020B0503020204020204" pitchFamily="34" charset="-122"/>
              <a:sym typeface="Arial" panose="020B0604020202020204" pitchFamily="34" charset="0"/>
            </a:endParaRPr>
          </a:p>
          <a:p>
            <a:pPr>
              <a:lnSpc>
                <a:spcPct val="150000"/>
              </a:lnSpc>
            </a:pPr>
            <a:r>
              <a:rPr lang="en-US" altLang="zh-CN" sz="3600"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3600" dirty="0">
                <a:latin typeface="微软雅黑" panose="020B0503020204020204" pitchFamily="34" charset="-122"/>
                <a:ea typeface="微软雅黑" panose="020B0503020204020204" pitchFamily="34" charset="-122"/>
                <a:sym typeface="Wingdings" panose="05000000000000000000" pitchFamily="2" charset="2"/>
              </a:rPr>
              <a:t> 6</a:t>
            </a:r>
            <a:r>
              <a:rPr lang="zh-CN" altLang="en-US" sz="3600" dirty="0">
                <a:latin typeface="微软雅黑" panose="020B0503020204020204" pitchFamily="34" charset="-122"/>
                <a:ea typeface="微软雅黑" panose="020B0503020204020204" pitchFamily="34" charset="-122"/>
                <a:sym typeface="Arial" panose="020B0604020202020204" pitchFamily="34" charset="0"/>
              </a:rPr>
              <a:t>.</a:t>
            </a:r>
            <a:r>
              <a:rPr lang="en-US" altLang="zh-CN" sz="3600" dirty="0">
                <a:latin typeface="微软雅黑" panose="020B0503020204020204" pitchFamily="34" charset="-122"/>
                <a:ea typeface="微软雅黑" panose="020B0503020204020204" pitchFamily="34" charset="-122"/>
                <a:sym typeface="Arial" panose="020B0604020202020204" pitchFamily="34" charset="0"/>
              </a:rPr>
              <a:t>3.5 </a:t>
            </a:r>
            <a:r>
              <a:rPr lang="zh-CN" altLang="en-US" sz="3600" dirty="0">
                <a:latin typeface="微软雅黑" panose="020B0503020204020204" pitchFamily="34" charset="-122"/>
                <a:ea typeface="微软雅黑" panose="020B0503020204020204" pitchFamily="34" charset="-122"/>
                <a:sym typeface="Arial" panose="020B0604020202020204" pitchFamily="34" charset="0"/>
              </a:rPr>
              <a:t>由遍历序列确定二叉树</a:t>
            </a:r>
            <a:endParaRPr lang="zh-CN" altLang="en-US" sz="3200"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灯片编号占位符 4"/>
          <p:cNvSpPr>
            <a:spLocks noGrp="1"/>
          </p:cNvSpPr>
          <p:nvPr>
            <p:ph type="sldNum" sz="quarter" idx="12"/>
          </p:nvPr>
        </p:nvSpPr>
        <p:spPr/>
        <p:txBody>
          <a:bodyPr/>
          <a:lstStyle/>
          <a:p>
            <a:fld id="{6DC87717-A16C-46C8-8501-38B3BAF8FB93}" type="slidenum">
              <a:rPr lang="zh-CN" altLang="en-US" smtClean="0"/>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28869" y="6441793"/>
            <a:ext cx="253596" cy="461665"/>
          </a:xfrm>
          <a:prstGeom prst="rect">
            <a:avLst/>
          </a:prstGeom>
          <a:noFill/>
        </p:spPr>
        <p:txBody>
          <a:bodyPr wrap="none" rtlCol="0">
            <a:spAutoFit/>
          </a:bodyPr>
          <a:lstStyle/>
          <a:p>
            <a:r>
              <a:rPr lang="zh-CN" altLang="en-US" sz="2400" dirty="0"/>
              <a:t> </a:t>
            </a:r>
            <a:endParaRPr lang="zh-CN" altLang="en-US" sz="2400" dirty="0"/>
          </a:p>
        </p:txBody>
      </p:sp>
      <p:sp>
        <p:nvSpPr>
          <p:cNvPr id="5" name="灯片编号占位符 4"/>
          <p:cNvSpPr>
            <a:spLocks noGrp="1"/>
          </p:cNvSpPr>
          <p:nvPr>
            <p:ph type="sldNum" sz="quarter" idx="12"/>
          </p:nvPr>
        </p:nvSpPr>
        <p:spPr/>
        <p:txBody>
          <a:bodyPr/>
          <a:lstStyle/>
          <a:p>
            <a:fld id="{6DC87717-A16C-46C8-8501-38B3BAF8FB93}" type="slidenum">
              <a:rPr lang="zh-CN" altLang="en-US" smtClean="0"/>
            </a:fld>
            <a:endParaRPr lang="zh-CN" altLang="en-US"/>
          </a:p>
        </p:txBody>
      </p:sp>
      <p:sp>
        <p:nvSpPr>
          <p:cNvPr id="8" name="文本框 7"/>
          <p:cNvSpPr txBox="1"/>
          <p:nvPr/>
        </p:nvSpPr>
        <p:spPr>
          <a:xfrm>
            <a:off x="446980" y="373900"/>
            <a:ext cx="8697019" cy="1471750"/>
          </a:xfrm>
          <a:prstGeom prst="rect">
            <a:avLst/>
          </a:prstGeom>
          <a:noFill/>
        </p:spPr>
        <p:txBody>
          <a:bodyPr wrap="square" rtlCol="0">
            <a:spAutoFit/>
          </a:bodyPr>
          <a:lstStyle/>
          <a:p>
            <a:pPr>
              <a:lnSpc>
                <a:spcPct val="150000"/>
              </a:lnSpc>
            </a:pPr>
            <a:r>
              <a:rPr lang="zh-CN" altLang="en-US" sz="2800" dirty="0">
                <a:latin typeface="微软雅黑" panose="020B0503020204020204" pitchFamily="34" charset="-122"/>
                <a:ea typeface="微软雅黑" panose="020B0503020204020204" pitchFamily="34" charset="-122"/>
              </a:rPr>
              <a:t>遍历：</a:t>
            </a:r>
            <a:endParaRPr lang="en-US" altLang="zh-CN" sz="2800" dirty="0">
              <a:latin typeface="微软雅黑" panose="020B0503020204020204" pitchFamily="34" charset="-122"/>
              <a:ea typeface="微软雅黑" panose="020B0503020204020204" pitchFamily="34" charset="-122"/>
            </a:endParaRPr>
          </a:p>
          <a:p>
            <a:pPr>
              <a:lnSpc>
                <a:spcPct val="150000"/>
              </a:lnSpc>
            </a:pPr>
            <a:r>
              <a:rPr lang="zh-CN" altLang="en-US" sz="2800" b="0" i="0" dirty="0">
                <a:effectLst/>
                <a:latin typeface="微软雅黑" panose="020B0503020204020204" pitchFamily="34" charset="-122"/>
                <a:ea typeface="微软雅黑" panose="020B0503020204020204" pitchFamily="34" charset="-122"/>
              </a:rPr>
              <a:t>高樯健席从今始，</a:t>
            </a:r>
            <a:r>
              <a:rPr lang="zh-CN" altLang="en-US" sz="3600" b="1" i="0" dirty="0">
                <a:effectLst/>
                <a:latin typeface="微软雅黑" panose="020B0503020204020204" pitchFamily="34" charset="-122"/>
                <a:ea typeface="微软雅黑" panose="020B0503020204020204" pitchFamily="34" charset="-122"/>
              </a:rPr>
              <a:t>遍历</a:t>
            </a:r>
            <a:r>
              <a:rPr lang="zh-CN" altLang="en-US" sz="2800" b="0" i="0" dirty="0">
                <a:effectLst/>
                <a:latin typeface="微软雅黑" panose="020B0503020204020204" pitchFamily="34" charset="-122"/>
                <a:ea typeface="微软雅黑" panose="020B0503020204020204" pitchFamily="34" charset="-122"/>
              </a:rPr>
              <a:t>三湘与五湖。</a:t>
            </a:r>
            <a:endParaRPr lang="en-US" altLang="zh-CN" sz="2800" b="0" i="0" dirty="0">
              <a:effectLst/>
              <a:latin typeface="微软雅黑" panose="020B0503020204020204" pitchFamily="34" charset="-122"/>
              <a:ea typeface="微软雅黑" panose="020B0503020204020204" pitchFamily="34" charset="-122"/>
            </a:endParaRPr>
          </a:p>
        </p:txBody>
      </p:sp>
      <p:pic>
        <p:nvPicPr>
          <p:cNvPr id="1026" name="Picture 2" descr="李白乘舟顺江而下手绘水墨古船动画素材_漫品狗_MG动画短片素材_flash源文件_动漫矢量图免费素材网"/>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73956" y="3921318"/>
            <a:ext cx="4796088" cy="2936682"/>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46980" y="2168815"/>
            <a:ext cx="8697018" cy="1667764"/>
          </a:xfrm>
          <a:prstGeom prst="rect">
            <a:avLst/>
          </a:prstGeom>
          <a:noFill/>
        </p:spPr>
        <p:txBody>
          <a:bodyPr wrap="square">
            <a:spAutoFit/>
          </a:bodyPr>
          <a:lstStyle/>
          <a:p>
            <a:pPr>
              <a:lnSpc>
                <a:spcPct val="150000"/>
              </a:lnSpc>
            </a:pPr>
            <a:r>
              <a:rPr lang="zh-CN" altLang="en-US" sz="2400" dirty="0">
                <a:latin typeface="新宋体" panose="02010609030101010101" pitchFamily="49" charset="-122"/>
                <a:ea typeface="新宋体" panose="02010609030101010101" pitchFamily="49" charset="-122"/>
              </a:rPr>
              <a:t>三湘：</a:t>
            </a:r>
            <a:r>
              <a:rPr lang="zh-CN" altLang="en-US" sz="2400" b="0" i="0" u="none" strike="noStrike" dirty="0">
                <a:effectLst/>
                <a:latin typeface="新宋体" panose="02010609030101010101" pitchFamily="49" charset="-122"/>
                <a:ea typeface="新宋体" panose="02010609030101010101" pitchFamily="49" charset="-122"/>
              </a:rPr>
              <a:t>湖南湘乡、湘潭、湘阴</a:t>
            </a:r>
            <a:r>
              <a:rPr lang="en-US" altLang="zh-CN" sz="2400" b="0" i="0" u="none" strike="noStrike" dirty="0">
                <a:effectLst/>
                <a:latin typeface="新宋体" panose="02010609030101010101" pitchFamily="49" charset="-122"/>
                <a:ea typeface="新宋体" panose="02010609030101010101" pitchFamily="49" charset="-122"/>
              </a:rPr>
              <a:t>(</a:t>
            </a:r>
            <a:r>
              <a:rPr lang="zh-CN" altLang="en-US" sz="2400" b="0" i="0" u="none" strike="noStrike" dirty="0">
                <a:effectLst/>
                <a:latin typeface="新宋体" panose="02010609030101010101" pitchFamily="49" charset="-122"/>
                <a:ea typeface="新宋体" panose="02010609030101010101" pitchFamily="49" charset="-122"/>
              </a:rPr>
              <a:t>或湘源</a:t>
            </a:r>
            <a:r>
              <a:rPr lang="en-US" altLang="zh-CN" sz="2400" b="0" i="0" u="none" strike="noStrike" dirty="0">
                <a:effectLst/>
                <a:latin typeface="新宋体" panose="02010609030101010101" pitchFamily="49" charset="-122"/>
                <a:ea typeface="新宋体" panose="02010609030101010101" pitchFamily="49" charset="-122"/>
              </a:rPr>
              <a:t>)</a:t>
            </a:r>
            <a:r>
              <a:rPr lang="zh-CN" altLang="en-US" sz="2400" b="0" i="0" u="none" strike="noStrike" dirty="0">
                <a:effectLst/>
                <a:latin typeface="新宋体" panose="02010609030101010101" pitchFamily="49" charset="-122"/>
                <a:ea typeface="新宋体" panose="02010609030101010101" pitchFamily="49" charset="-122"/>
              </a:rPr>
              <a:t>，合称三湘。</a:t>
            </a:r>
            <a:endParaRPr lang="zh-CN" altLang="en-US" sz="2400" b="0" i="0" u="none" strike="noStrike" dirty="0">
              <a:effectLst/>
              <a:latin typeface="新宋体" panose="02010609030101010101" pitchFamily="49" charset="-122"/>
              <a:ea typeface="新宋体" panose="02010609030101010101" pitchFamily="49" charset="-122"/>
            </a:endParaRPr>
          </a:p>
          <a:p>
            <a:pPr>
              <a:lnSpc>
                <a:spcPct val="150000"/>
              </a:lnSpc>
            </a:pPr>
            <a:r>
              <a:rPr lang="zh-CN" altLang="en-US" sz="2400" b="0" i="0" u="none" strike="noStrike" dirty="0">
                <a:effectLst/>
                <a:latin typeface="新宋体" panose="02010609030101010101" pitchFamily="49" charset="-122"/>
                <a:ea typeface="新宋体" panose="02010609030101010101" pitchFamily="49" charset="-122"/>
              </a:rPr>
              <a:t>古人诗文中的三湘，多泛指湘江流域及洞庭湖地区。</a:t>
            </a:r>
            <a:endParaRPr lang="en-US" altLang="zh-CN" sz="2400" b="0" i="0" u="none" strike="noStrike" dirty="0">
              <a:effectLst/>
              <a:latin typeface="新宋体" panose="02010609030101010101" pitchFamily="49" charset="-122"/>
              <a:ea typeface="新宋体" panose="02010609030101010101" pitchFamily="49" charset="-122"/>
            </a:endParaRPr>
          </a:p>
          <a:p>
            <a:pPr>
              <a:lnSpc>
                <a:spcPct val="150000"/>
              </a:lnSpc>
            </a:pPr>
            <a:r>
              <a:rPr lang="zh-CN" altLang="en-US" sz="2400" dirty="0">
                <a:latin typeface="新宋体" panose="02010609030101010101" pitchFamily="49" charset="-122"/>
                <a:ea typeface="新宋体" panose="02010609030101010101" pitchFamily="49" charset="-122"/>
              </a:rPr>
              <a:t>五湖：吴越地区湖泊。亦有古人说“五湖者，太湖之别名也。”</a:t>
            </a:r>
            <a:endParaRPr lang="en-US" altLang="zh-CN" sz="2400" dirty="0">
              <a:latin typeface="新宋体" panose="02010609030101010101" pitchFamily="49" charset="-122"/>
              <a:ea typeface="新宋体" panose="0201060903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flipV="1">
            <a:off x="0" y="0"/>
            <a:ext cx="9144000" cy="886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891" y="0"/>
            <a:ext cx="900644" cy="895438"/>
          </a:xfrm>
          <a:prstGeom prst="rect">
            <a:avLst/>
          </a:prstGeom>
        </p:spPr>
      </p:pic>
      <p:sp>
        <p:nvSpPr>
          <p:cNvPr id="17" name="文本框 16"/>
          <p:cNvSpPr txBox="1"/>
          <p:nvPr/>
        </p:nvSpPr>
        <p:spPr>
          <a:xfrm>
            <a:off x="1126426" y="150770"/>
            <a:ext cx="6374304" cy="583565"/>
          </a:xfrm>
          <a:prstGeom prst="rect">
            <a:avLst/>
          </a:prstGeom>
          <a:noFill/>
        </p:spPr>
        <p:txBody>
          <a:bodyPr wrap="square">
            <a:spAutoFit/>
          </a:bodyPr>
          <a:lstStyle/>
          <a:p>
            <a:r>
              <a:rPr lang="en-US" altLang="zh-CN" sz="32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6.3.1</a:t>
            </a:r>
            <a:r>
              <a:rPr lang="zh-CN" altLang="en-US" sz="32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二叉树的遍历</a:t>
            </a:r>
            <a:endParaRPr lang="zh-CN" altLang="en-US" sz="32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文本框 6"/>
          <p:cNvSpPr txBox="1"/>
          <p:nvPr/>
        </p:nvSpPr>
        <p:spPr>
          <a:xfrm>
            <a:off x="728869" y="6441793"/>
            <a:ext cx="253596" cy="461665"/>
          </a:xfrm>
          <a:prstGeom prst="rect">
            <a:avLst/>
          </a:prstGeom>
          <a:noFill/>
        </p:spPr>
        <p:txBody>
          <a:bodyPr wrap="none" rtlCol="0">
            <a:spAutoFit/>
          </a:bodyPr>
          <a:lstStyle/>
          <a:p>
            <a:r>
              <a:rPr lang="zh-CN" altLang="en-US" sz="2400" dirty="0"/>
              <a:t> </a:t>
            </a:r>
            <a:endParaRPr lang="zh-CN" altLang="en-US" sz="2400" dirty="0"/>
          </a:p>
        </p:txBody>
      </p:sp>
      <p:sp>
        <p:nvSpPr>
          <p:cNvPr id="5" name="灯片编号占位符 4"/>
          <p:cNvSpPr>
            <a:spLocks noGrp="1"/>
          </p:cNvSpPr>
          <p:nvPr>
            <p:ph type="sldNum" sz="quarter" idx="12"/>
          </p:nvPr>
        </p:nvSpPr>
        <p:spPr/>
        <p:txBody>
          <a:bodyPr/>
          <a:lstStyle/>
          <a:p>
            <a:fld id="{6DC87717-A16C-46C8-8501-38B3BAF8FB93}" type="slidenum">
              <a:rPr lang="zh-CN" altLang="en-US" smtClean="0"/>
            </a:fld>
            <a:endParaRPr lang="zh-CN" altLang="en-US"/>
          </a:p>
        </p:txBody>
      </p:sp>
      <p:sp>
        <p:nvSpPr>
          <p:cNvPr id="8" name="文本框 7"/>
          <p:cNvSpPr txBox="1"/>
          <p:nvPr/>
        </p:nvSpPr>
        <p:spPr>
          <a:xfrm>
            <a:off x="342900" y="1035613"/>
            <a:ext cx="8250038" cy="3894208"/>
          </a:xfrm>
          <a:prstGeom prst="rect">
            <a:avLst/>
          </a:prstGeom>
          <a:noFill/>
        </p:spPr>
        <p:txBody>
          <a:bodyPr wrap="square" rtlCol="0">
            <a:spAutoFit/>
          </a:bodyPr>
          <a:lstStyle/>
          <a:p>
            <a:pPr>
              <a:lnSpc>
                <a:spcPct val="150000"/>
              </a:lnSpc>
            </a:pPr>
            <a:r>
              <a:rPr lang="en-US" altLang="zh-CN" sz="2800" dirty="0" err="1">
                <a:solidFill>
                  <a:schemeClr val="accent1"/>
                </a:solidFill>
                <a:latin typeface="微软雅黑" panose="020B0503020204020204" pitchFamily="34" charset="-122"/>
                <a:ea typeface="微软雅黑" panose="020B0503020204020204" pitchFamily="34" charset="-122"/>
              </a:rPr>
              <a:t>二叉树定义</a:t>
            </a:r>
            <a:r>
              <a:rPr lang="en-US" altLang="zh-CN" sz="2800" dirty="0">
                <a:solidFill>
                  <a:schemeClr val="accent1"/>
                </a:solidFill>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a:p>
            <a:pPr>
              <a:lnSpc>
                <a:spcPct val="150000"/>
              </a:lnSpc>
            </a:pPr>
            <a:r>
              <a:rPr lang="en-US" altLang="zh-CN" sz="2800" dirty="0">
                <a:latin typeface="微软雅黑" panose="020B0503020204020204" pitchFamily="34" charset="-122"/>
                <a:ea typeface="微软雅黑" panose="020B0503020204020204" pitchFamily="34" charset="-122"/>
              </a:rPr>
              <a:t>     n&gt;=0 </a:t>
            </a:r>
            <a:r>
              <a:rPr lang="zh-CN" altLang="en-US" sz="2800" dirty="0">
                <a:latin typeface="微软雅黑" panose="020B0503020204020204" pitchFamily="34" charset="-122"/>
                <a:ea typeface="微软雅黑" panose="020B0503020204020204" pitchFamily="34" charset="-122"/>
              </a:rPr>
              <a:t>个有限结点构成的集合；</a:t>
            </a:r>
            <a:endParaRPr lang="zh-CN" altLang="en-US" sz="2800" dirty="0">
              <a:latin typeface="微软雅黑" panose="020B0503020204020204" pitchFamily="34" charset="-122"/>
              <a:ea typeface="微软雅黑" panose="020B0503020204020204" pitchFamily="34" charset="-122"/>
            </a:endParaRPr>
          </a:p>
          <a:p>
            <a:pPr>
              <a:lnSpc>
                <a:spcPct val="150000"/>
              </a:lnSpc>
            </a:pPr>
            <a:r>
              <a:rPr lang="en-US" altLang="zh-CN" sz="2800" dirty="0">
                <a:latin typeface="微软雅黑" panose="020B0503020204020204" pitchFamily="34" charset="-122"/>
                <a:ea typeface="微软雅黑" panose="020B0503020204020204" pitchFamily="34" charset="-122"/>
              </a:rPr>
              <a:t>     n = 0 </a:t>
            </a:r>
            <a:r>
              <a:rPr lang="zh-CN" altLang="en-US" sz="2800" dirty="0">
                <a:latin typeface="微软雅黑" panose="020B0503020204020204" pitchFamily="34" charset="-122"/>
                <a:ea typeface="微软雅黑" panose="020B0503020204020204" pitchFamily="34" charset="-122"/>
              </a:rPr>
              <a:t>为空二叉树；</a:t>
            </a:r>
            <a:endParaRPr lang="zh-CN" altLang="en-US" sz="2800" dirty="0">
              <a:latin typeface="微软雅黑" panose="020B0503020204020204" pitchFamily="34" charset="-122"/>
              <a:ea typeface="微软雅黑" panose="020B0503020204020204" pitchFamily="34" charset="-122"/>
            </a:endParaRPr>
          </a:p>
          <a:p>
            <a:pPr>
              <a:lnSpc>
                <a:spcPct val="150000"/>
              </a:lnSpc>
            </a:pPr>
            <a:r>
              <a:rPr lang="en-US" altLang="zh-CN" sz="2800" dirty="0">
                <a:latin typeface="微软雅黑" panose="020B0503020204020204" pitchFamily="34" charset="-122"/>
                <a:ea typeface="微软雅黑" panose="020B0503020204020204" pitchFamily="34" charset="-122"/>
              </a:rPr>
              <a:t>     n &gt; 0 </a:t>
            </a:r>
            <a:r>
              <a:rPr lang="zh-CN" altLang="en-US" sz="2800" dirty="0">
                <a:latin typeface="微软雅黑" panose="020B0503020204020204" pitchFamily="34" charset="-122"/>
                <a:ea typeface="微软雅黑" panose="020B0503020204020204" pitchFamily="34" charset="-122"/>
              </a:rPr>
              <a:t>的二叉树由一个根节点和分别称为左右子树的两个互不相交的二叉树构成</a:t>
            </a:r>
            <a:endParaRPr lang="zh-CN" altLang="en-US" sz="2800" dirty="0">
              <a:latin typeface="微软雅黑" panose="020B0503020204020204" pitchFamily="34" charset="-122"/>
              <a:ea typeface="微软雅黑" panose="020B0503020204020204" pitchFamily="34" charset="-122"/>
            </a:endParaRPr>
          </a:p>
          <a:p>
            <a:pPr>
              <a:lnSpc>
                <a:spcPct val="150000"/>
              </a:lnSpc>
            </a:pPr>
            <a:r>
              <a:rPr lang="zh-CN" altLang="en-US" sz="2800" dirty="0">
                <a:solidFill>
                  <a:schemeClr val="accent1"/>
                </a:solidFill>
                <a:latin typeface="微软雅黑" panose="020B0503020204020204" pitchFamily="34" charset="-122"/>
                <a:ea typeface="微软雅黑" panose="020B0503020204020204" pitchFamily="34" charset="-122"/>
              </a:rPr>
              <a:t>二叉树的二叉链表存储结构</a:t>
            </a:r>
            <a:r>
              <a:rPr lang="en-US" altLang="zh-CN" sz="2800" dirty="0">
                <a:solidFill>
                  <a:schemeClr val="accent1"/>
                </a:solidFill>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cxnSp>
        <p:nvCxnSpPr>
          <p:cNvPr id="13" name="直接箭头连接符 12"/>
          <p:cNvCxnSpPr/>
          <p:nvPr/>
        </p:nvCxnSpPr>
        <p:spPr>
          <a:xfrm flipH="1">
            <a:off x="1830070" y="5673566"/>
            <a:ext cx="598805" cy="425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3025140" y="5673566"/>
            <a:ext cx="472440" cy="425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383790" y="5218906"/>
            <a:ext cx="641350" cy="245110"/>
          </a:xfrm>
          <a:prstGeom prst="rect">
            <a:avLst/>
          </a:prstGeom>
          <a:noFill/>
        </p:spPr>
        <p:txBody>
          <a:bodyPr wrap="square" rtlCol="0">
            <a:spAutoFit/>
          </a:bodyPr>
          <a:lstStyle/>
          <a:p>
            <a:pPr algn="ctr"/>
            <a:r>
              <a:rPr lang="en-US" altLang="zh-CN" sz="1000">
                <a:solidFill>
                  <a:schemeClr val="lt1"/>
                </a:solidFill>
              </a:rPr>
              <a:t>Data</a:t>
            </a:r>
            <a:endParaRPr lang="en-US" altLang="zh-CN" sz="1000">
              <a:solidFill>
                <a:schemeClr val="lt1"/>
              </a:solidFill>
            </a:endParaRPr>
          </a:p>
        </p:txBody>
      </p:sp>
      <p:graphicFrame>
        <p:nvGraphicFramePr>
          <p:cNvPr id="18" name="表格 17"/>
          <p:cNvGraphicFramePr/>
          <p:nvPr>
            <p:custDataLst>
              <p:tags r:id="rId2"/>
            </p:custDataLst>
          </p:nvPr>
        </p:nvGraphicFramePr>
        <p:xfrm>
          <a:off x="4844503" y="5304730"/>
          <a:ext cx="4314501" cy="507261"/>
        </p:xfrm>
        <a:graphic>
          <a:graphicData uri="http://schemas.openxmlformats.org/drawingml/2006/table">
            <a:tbl>
              <a:tblPr firstRow="1" bandRow="1">
                <a:tableStyleId>{5C22544A-7EE6-4342-B048-85BDC9FD1C3A}</a:tableStyleId>
              </a:tblPr>
              <a:tblGrid>
                <a:gridCol w="1438167"/>
                <a:gridCol w="1438167"/>
                <a:gridCol w="1438167"/>
              </a:tblGrid>
              <a:tr h="507261">
                <a:tc>
                  <a:txBody>
                    <a:bodyPr/>
                    <a:lstStyle/>
                    <a:p>
                      <a:pPr algn="ctr">
                        <a:buNone/>
                      </a:pPr>
                      <a:r>
                        <a:rPr lang="en-US" altLang="zh-CN" sz="2400" dirty="0" err="1"/>
                        <a:t>LChild</a:t>
                      </a:r>
                      <a:endParaRPr lang="en-US" altLang="zh-CN" sz="2400" dirty="0"/>
                    </a:p>
                  </a:txBody>
                  <a:tcPr/>
                </a:tc>
                <a:tc>
                  <a:txBody>
                    <a:bodyPr/>
                    <a:lstStyle/>
                    <a:p>
                      <a:pPr algn="ctr">
                        <a:buNone/>
                      </a:pPr>
                      <a:r>
                        <a:rPr lang="en-US" altLang="zh-CN" sz="2400"/>
                        <a:t>Data</a:t>
                      </a:r>
                      <a:endParaRPr lang="en-US" altLang="zh-CN" sz="2400"/>
                    </a:p>
                  </a:txBody>
                  <a:tcPr/>
                </a:tc>
                <a:tc>
                  <a:txBody>
                    <a:bodyPr/>
                    <a:lstStyle/>
                    <a:p>
                      <a:pPr algn="ctr">
                        <a:buNone/>
                      </a:pPr>
                      <a:r>
                        <a:rPr lang="en-US" altLang="zh-CN" sz="2400" dirty="0" err="1">
                          <a:sym typeface="+mn-ea"/>
                        </a:rPr>
                        <a:t>RChild</a:t>
                      </a:r>
                      <a:endParaRPr lang="en-US" altLang="zh-CN" sz="2400" dirty="0"/>
                    </a:p>
                  </a:txBody>
                  <a:tcPr/>
                </a:tc>
              </a:tr>
            </a:tbl>
          </a:graphicData>
        </a:graphic>
      </p:graphicFrame>
      <p:sp>
        <p:nvSpPr>
          <p:cNvPr id="19" name="椭圆 18"/>
          <p:cNvSpPr/>
          <p:nvPr/>
        </p:nvSpPr>
        <p:spPr>
          <a:xfrm>
            <a:off x="2263958" y="4945814"/>
            <a:ext cx="926100" cy="8123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800" dirty="0">
                <a:solidFill>
                  <a:schemeClr val="tx1"/>
                </a:solidFill>
              </a:rPr>
              <a:t>Data</a:t>
            </a:r>
            <a:endParaRPr lang="en-US" altLang="zh-CN" sz="1800" dirty="0">
              <a:solidFill>
                <a:schemeClr val="tx1"/>
              </a:solidFill>
            </a:endParaRPr>
          </a:p>
        </p:txBody>
      </p:sp>
      <p:cxnSp>
        <p:nvCxnSpPr>
          <p:cNvPr id="22" name="直接箭头连接符 21"/>
          <p:cNvCxnSpPr/>
          <p:nvPr/>
        </p:nvCxnSpPr>
        <p:spPr>
          <a:xfrm>
            <a:off x="3025140" y="5673566"/>
            <a:ext cx="472440" cy="425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a:off x="1830070" y="5673566"/>
            <a:ext cx="598805" cy="425450"/>
          </a:xfrm>
          <a:prstGeom prst="straightConnector1">
            <a:avLst/>
          </a:prstGeom>
          <a:ln w="38100">
            <a:solidFill>
              <a:schemeClr val="accent1"/>
            </a:solidFill>
            <a:tailEnd type="arrow" w="med" len="med"/>
          </a:ln>
        </p:spPr>
        <p:style>
          <a:lnRef idx="1">
            <a:schemeClr val="dk1"/>
          </a:lnRef>
          <a:fillRef idx="0">
            <a:schemeClr val="dk1"/>
          </a:fillRef>
          <a:effectRef idx="0">
            <a:schemeClr val="dk1"/>
          </a:effectRef>
          <a:fontRef idx="minor">
            <a:schemeClr val="tx1"/>
          </a:fontRef>
        </p:style>
      </p:cxnSp>
      <p:cxnSp>
        <p:nvCxnSpPr>
          <p:cNvPr id="26" name="直接箭头连接符 25"/>
          <p:cNvCxnSpPr/>
          <p:nvPr/>
        </p:nvCxnSpPr>
        <p:spPr>
          <a:xfrm>
            <a:off x="3025140" y="5673566"/>
            <a:ext cx="472440" cy="425450"/>
          </a:xfrm>
          <a:prstGeom prst="straightConnector1">
            <a:avLst/>
          </a:prstGeom>
          <a:ln w="38100">
            <a:solidFill>
              <a:schemeClr val="accent1"/>
            </a:solidFill>
            <a:tailEnd type="arrow" w="med" len="med"/>
          </a:ln>
        </p:spPr>
        <p:style>
          <a:lnRef idx="1">
            <a:schemeClr val="dk1"/>
          </a:lnRef>
          <a:fillRef idx="0">
            <a:schemeClr val="dk1"/>
          </a:fillRef>
          <a:effectRef idx="0">
            <a:schemeClr val="dk1"/>
          </a:effectRef>
          <a:fontRef idx="minor">
            <a:schemeClr val="tx1"/>
          </a:fontRef>
        </p:style>
      </p:cxnSp>
      <p:sp>
        <p:nvSpPr>
          <p:cNvPr id="28" name="文本框 27"/>
          <p:cNvSpPr txBox="1"/>
          <p:nvPr/>
        </p:nvSpPr>
        <p:spPr>
          <a:xfrm>
            <a:off x="1161097" y="6095721"/>
            <a:ext cx="1143953" cy="461665"/>
          </a:xfrm>
          <a:prstGeom prst="rect">
            <a:avLst/>
          </a:prstGeom>
          <a:noFill/>
        </p:spPr>
        <p:txBody>
          <a:bodyPr wrap="square" rtlCol="0">
            <a:spAutoFit/>
          </a:bodyPr>
          <a:lstStyle/>
          <a:p>
            <a:pPr algn="ctr"/>
            <a:r>
              <a:rPr lang="en-US" altLang="zh-CN" sz="2400" dirty="0" err="1">
                <a:solidFill>
                  <a:schemeClr val="tx1"/>
                </a:solidFill>
              </a:rPr>
              <a:t>LChild</a:t>
            </a:r>
            <a:endParaRPr lang="en-US" altLang="zh-CN" sz="2400" dirty="0">
              <a:solidFill>
                <a:schemeClr val="tx1"/>
              </a:solidFill>
            </a:endParaRPr>
          </a:p>
        </p:txBody>
      </p:sp>
      <p:sp>
        <p:nvSpPr>
          <p:cNvPr id="29" name="文本框 28"/>
          <p:cNvSpPr txBox="1"/>
          <p:nvPr/>
        </p:nvSpPr>
        <p:spPr>
          <a:xfrm>
            <a:off x="2925603" y="6095721"/>
            <a:ext cx="1143953" cy="461665"/>
          </a:xfrm>
          <a:prstGeom prst="rect">
            <a:avLst/>
          </a:prstGeom>
          <a:noFill/>
        </p:spPr>
        <p:txBody>
          <a:bodyPr wrap="square" rtlCol="0">
            <a:spAutoFit/>
          </a:bodyPr>
          <a:lstStyle/>
          <a:p>
            <a:pPr algn="ctr"/>
            <a:r>
              <a:rPr lang="en-US" altLang="zh-CN" sz="2400" dirty="0" err="1"/>
              <a:t>R</a:t>
            </a:r>
            <a:r>
              <a:rPr lang="en-US" altLang="zh-CN" sz="2400" dirty="0" err="1">
                <a:solidFill>
                  <a:schemeClr val="tx1"/>
                </a:solidFill>
              </a:rPr>
              <a:t>Child</a:t>
            </a:r>
            <a:endParaRPr lang="en-US" altLang="zh-CN" sz="2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flipV="1">
            <a:off x="0" y="0"/>
            <a:ext cx="9144000" cy="886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891" y="0"/>
            <a:ext cx="900644" cy="895438"/>
          </a:xfrm>
          <a:prstGeom prst="rect">
            <a:avLst/>
          </a:prstGeom>
        </p:spPr>
      </p:pic>
      <p:sp>
        <p:nvSpPr>
          <p:cNvPr id="17" name="文本框 16"/>
          <p:cNvSpPr txBox="1"/>
          <p:nvPr/>
        </p:nvSpPr>
        <p:spPr>
          <a:xfrm>
            <a:off x="1126426" y="150770"/>
            <a:ext cx="6374304" cy="583565"/>
          </a:xfrm>
          <a:prstGeom prst="rect">
            <a:avLst/>
          </a:prstGeom>
          <a:noFill/>
        </p:spPr>
        <p:txBody>
          <a:bodyPr wrap="square">
            <a:spAutoFit/>
          </a:bodyPr>
          <a:lstStyle/>
          <a:p>
            <a:r>
              <a:rPr lang="en-US" altLang="zh-CN" sz="32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6.3.1</a:t>
            </a:r>
            <a:r>
              <a:rPr lang="zh-CN" altLang="en-US" sz="32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二叉树的遍历</a:t>
            </a:r>
            <a:endParaRPr lang="zh-CN" altLang="en-US" sz="32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文本框 6"/>
          <p:cNvSpPr txBox="1"/>
          <p:nvPr/>
        </p:nvSpPr>
        <p:spPr>
          <a:xfrm>
            <a:off x="728869" y="6441793"/>
            <a:ext cx="253596" cy="461665"/>
          </a:xfrm>
          <a:prstGeom prst="rect">
            <a:avLst/>
          </a:prstGeom>
          <a:noFill/>
        </p:spPr>
        <p:txBody>
          <a:bodyPr wrap="none" rtlCol="0">
            <a:spAutoFit/>
          </a:bodyPr>
          <a:lstStyle/>
          <a:p>
            <a:r>
              <a:rPr lang="zh-CN" altLang="en-US" sz="2400" dirty="0"/>
              <a:t> </a:t>
            </a:r>
            <a:endParaRPr lang="zh-CN" altLang="en-US" sz="2400" dirty="0"/>
          </a:p>
        </p:txBody>
      </p:sp>
      <p:sp>
        <p:nvSpPr>
          <p:cNvPr id="5" name="灯片编号占位符 4"/>
          <p:cNvSpPr>
            <a:spLocks noGrp="1"/>
          </p:cNvSpPr>
          <p:nvPr>
            <p:ph type="sldNum" sz="quarter" idx="12"/>
          </p:nvPr>
        </p:nvSpPr>
        <p:spPr/>
        <p:txBody>
          <a:bodyPr/>
          <a:lstStyle/>
          <a:p>
            <a:fld id="{6DC87717-A16C-46C8-8501-38B3BAF8FB93}" type="slidenum">
              <a:rPr lang="zh-CN" altLang="en-US" smtClean="0"/>
            </a:fld>
            <a:endParaRPr lang="zh-CN" altLang="en-US"/>
          </a:p>
        </p:txBody>
      </p:sp>
      <p:sp>
        <p:nvSpPr>
          <p:cNvPr id="8" name="文本框 7"/>
          <p:cNvSpPr txBox="1"/>
          <p:nvPr/>
        </p:nvSpPr>
        <p:spPr>
          <a:xfrm>
            <a:off x="351790" y="1068705"/>
            <a:ext cx="8719542" cy="2036648"/>
          </a:xfrm>
          <a:prstGeom prst="rect">
            <a:avLst/>
          </a:prstGeom>
          <a:noFill/>
        </p:spPr>
        <p:txBody>
          <a:bodyPr wrap="square" rtlCol="0">
            <a:spAutoFit/>
          </a:bodyPr>
          <a:lstStyle/>
          <a:p>
            <a:pPr>
              <a:lnSpc>
                <a:spcPct val="150000"/>
              </a:lnSpc>
            </a:pPr>
            <a:r>
              <a:rPr lang="en-US" altLang="zh-CN" sz="2800" dirty="0" err="1">
                <a:solidFill>
                  <a:schemeClr val="accent1"/>
                </a:solidFill>
                <a:latin typeface="微软雅黑" panose="020B0503020204020204" pitchFamily="34" charset="-122"/>
                <a:ea typeface="微软雅黑" panose="020B0503020204020204" pitchFamily="34" charset="-122"/>
              </a:rPr>
              <a:t>遍历含义</a:t>
            </a:r>
            <a:r>
              <a:rPr lang="zh-CN" altLang="en-US" sz="2800" dirty="0">
                <a:solidFill>
                  <a:schemeClr val="accent1"/>
                </a:solidFill>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指按</a:t>
            </a:r>
            <a:r>
              <a:rPr lang="zh-CN" altLang="en-US" sz="2800" dirty="0">
                <a:solidFill>
                  <a:srgbClr val="FF0000"/>
                </a:solidFill>
                <a:latin typeface="微软雅黑" panose="020B0503020204020204" pitchFamily="34" charset="-122"/>
                <a:ea typeface="微软雅黑" panose="020B0503020204020204" pitchFamily="34" charset="-122"/>
              </a:rPr>
              <a:t>一定规律</a:t>
            </a:r>
            <a:r>
              <a:rPr lang="en-US" altLang="zh-CN" sz="2800" dirty="0" err="1">
                <a:latin typeface="微软雅黑" panose="020B0503020204020204" pitchFamily="34" charset="-122"/>
                <a:ea typeface="微软雅黑" panose="020B0503020204020204" pitchFamily="34" charset="-122"/>
              </a:rPr>
              <a:t>对二叉树中的每个结点访问且仅</a:t>
            </a:r>
            <a:r>
              <a:rPr lang="en-US" altLang="zh-CN" sz="2800" dirty="0" err="1">
                <a:solidFill>
                  <a:srgbClr val="FF0000"/>
                </a:solidFill>
                <a:latin typeface="微软雅黑" panose="020B0503020204020204" pitchFamily="34" charset="-122"/>
                <a:ea typeface="微软雅黑" panose="020B0503020204020204" pitchFamily="34" charset="-122"/>
              </a:rPr>
              <a:t>访问一次</a:t>
            </a:r>
            <a:r>
              <a:rPr lang="zh-CN" altLang="en-US" sz="2800" dirty="0">
                <a:solidFill>
                  <a:srgbClr val="FF0000"/>
                </a:solidFill>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a:p>
            <a:pPr>
              <a:lnSpc>
                <a:spcPct val="150000"/>
              </a:lnSpc>
            </a:pPr>
            <a:r>
              <a:rPr lang="zh-CN" altLang="en-US" sz="2800" dirty="0">
                <a:solidFill>
                  <a:schemeClr val="accent1"/>
                </a:solidFill>
                <a:latin typeface="微软雅黑" panose="020B0503020204020204" pitchFamily="34" charset="-122"/>
                <a:ea typeface="微软雅黑" panose="020B0503020204020204" pitchFamily="34" charset="-122"/>
              </a:rPr>
              <a:t>遍历目的：</a:t>
            </a:r>
            <a:r>
              <a:rPr lang="zh-CN" altLang="en-US" sz="2800" dirty="0">
                <a:latin typeface="微软雅黑" panose="020B0503020204020204" pitchFamily="34" charset="-122"/>
                <a:ea typeface="微软雅黑" panose="020B0503020204020204" pitchFamily="34" charset="-122"/>
              </a:rPr>
              <a:t>将非线性化结构变成线性化的访问序列。</a:t>
            </a:r>
            <a:r>
              <a:rPr lang="en-US" altLang="zh-CN" sz="3200" dirty="0">
                <a:latin typeface="微软雅黑" panose="020B0503020204020204" pitchFamily="34" charset="-122"/>
                <a:ea typeface="微软雅黑" panose="020B0503020204020204" pitchFamily="34" charset="-122"/>
              </a:rPr>
              <a:t>   </a:t>
            </a:r>
            <a:endParaRPr lang="en-US" altLang="zh-CN" sz="32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2383790" y="4515485"/>
            <a:ext cx="641350" cy="245110"/>
          </a:xfrm>
          <a:prstGeom prst="rect">
            <a:avLst/>
          </a:prstGeom>
          <a:noFill/>
        </p:spPr>
        <p:txBody>
          <a:bodyPr wrap="square" rtlCol="0">
            <a:spAutoFit/>
          </a:bodyPr>
          <a:lstStyle/>
          <a:p>
            <a:pPr algn="ctr"/>
            <a:r>
              <a:rPr lang="en-US" altLang="zh-CN" sz="1000">
                <a:solidFill>
                  <a:schemeClr val="lt1"/>
                </a:solidFill>
              </a:rPr>
              <a:t>Data</a:t>
            </a:r>
            <a:endParaRPr lang="en-US" altLang="zh-CN" sz="1000">
              <a:solidFill>
                <a:schemeClr val="lt1"/>
              </a:solidFill>
            </a:endParaRPr>
          </a:p>
        </p:txBody>
      </p:sp>
      <p:sp>
        <p:nvSpPr>
          <p:cNvPr id="11" name="椭圆 10"/>
          <p:cNvSpPr/>
          <p:nvPr/>
        </p:nvSpPr>
        <p:spPr>
          <a:xfrm>
            <a:off x="1548130" y="3879850"/>
            <a:ext cx="661670" cy="53213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450975" y="5641340"/>
            <a:ext cx="661670" cy="53213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363470" y="4711065"/>
            <a:ext cx="661670" cy="53213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86460" y="4760595"/>
            <a:ext cx="661670" cy="53213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51790" y="5641340"/>
            <a:ext cx="661670" cy="53213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箭头连接符 17"/>
          <p:cNvCxnSpPr>
            <a:stCxn id="11" idx="3"/>
          </p:cNvCxnSpPr>
          <p:nvPr/>
        </p:nvCxnSpPr>
        <p:spPr>
          <a:xfrm flipH="1">
            <a:off x="1345565" y="4333875"/>
            <a:ext cx="299720" cy="4349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1" idx="5"/>
            <a:endCxn id="13" idx="1"/>
          </p:cNvCxnSpPr>
          <p:nvPr/>
        </p:nvCxnSpPr>
        <p:spPr>
          <a:xfrm>
            <a:off x="2112645" y="4333875"/>
            <a:ext cx="347980" cy="45529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4" idx="3"/>
            <a:endCxn id="16" idx="0"/>
          </p:cNvCxnSpPr>
          <p:nvPr/>
        </p:nvCxnSpPr>
        <p:spPr>
          <a:xfrm flipH="1">
            <a:off x="682625" y="5214620"/>
            <a:ext cx="300990" cy="42672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4" idx="5"/>
            <a:endCxn id="12" idx="0"/>
          </p:cNvCxnSpPr>
          <p:nvPr/>
        </p:nvCxnSpPr>
        <p:spPr>
          <a:xfrm>
            <a:off x="1450975" y="5214620"/>
            <a:ext cx="330835" cy="42672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2" name="右箭头 22"/>
          <p:cNvSpPr/>
          <p:nvPr/>
        </p:nvSpPr>
        <p:spPr>
          <a:xfrm>
            <a:off x="3469005" y="4458970"/>
            <a:ext cx="2205355" cy="833755"/>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3" name="文本框 22"/>
          <p:cNvSpPr txBox="1"/>
          <p:nvPr/>
        </p:nvSpPr>
        <p:spPr>
          <a:xfrm>
            <a:off x="4085590" y="4250690"/>
            <a:ext cx="1457960" cy="460375"/>
          </a:xfrm>
          <a:prstGeom prst="rect">
            <a:avLst/>
          </a:prstGeom>
          <a:noFill/>
        </p:spPr>
        <p:txBody>
          <a:bodyPr wrap="square" rtlCol="0">
            <a:spAutoFit/>
          </a:bodyPr>
          <a:lstStyle/>
          <a:p>
            <a:r>
              <a:rPr lang="zh-CN" altLang="en-US" sz="2400" dirty="0"/>
              <a:t>遍历</a:t>
            </a:r>
            <a:endParaRPr lang="zh-CN" altLang="en-US" sz="2400" dirty="0"/>
          </a:p>
        </p:txBody>
      </p:sp>
      <p:sp>
        <p:nvSpPr>
          <p:cNvPr id="24" name="文本框 23"/>
          <p:cNvSpPr txBox="1"/>
          <p:nvPr/>
        </p:nvSpPr>
        <p:spPr>
          <a:xfrm>
            <a:off x="5953760" y="4711065"/>
            <a:ext cx="2823210" cy="583565"/>
          </a:xfrm>
          <a:prstGeom prst="rect">
            <a:avLst/>
          </a:prstGeom>
          <a:noFill/>
        </p:spPr>
        <p:txBody>
          <a:bodyPr wrap="square" rtlCol="0">
            <a:spAutoFit/>
          </a:bodyPr>
          <a:lstStyle/>
          <a:p>
            <a:r>
              <a:rPr lang="zh-CN" altLang="en-US" sz="3200" dirty="0"/>
              <a:t>结点访问序列</a:t>
            </a:r>
            <a:endParaRPr lang="zh-CN" altLang="en-US" sz="3200" dirty="0"/>
          </a:p>
        </p:txBody>
      </p:sp>
      <p:cxnSp>
        <p:nvCxnSpPr>
          <p:cNvPr id="25" name="直接箭头连接符 24"/>
          <p:cNvCxnSpPr/>
          <p:nvPr/>
        </p:nvCxnSpPr>
        <p:spPr>
          <a:xfrm flipH="1">
            <a:off x="2896870" y="5297805"/>
            <a:ext cx="8890" cy="65405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303145" y="6068695"/>
            <a:ext cx="1500505" cy="368300"/>
          </a:xfrm>
          <a:prstGeom prst="rect">
            <a:avLst/>
          </a:prstGeom>
          <a:noFill/>
        </p:spPr>
        <p:txBody>
          <a:bodyPr wrap="square" rtlCol="0">
            <a:spAutoFit/>
          </a:bodyPr>
          <a:lstStyle/>
          <a:p>
            <a:r>
              <a:rPr lang="zh-CN" altLang="en-US"/>
              <a:t>非线性结构</a:t>
            </a:r>
            <a:endParaRPr lang="zh-CN" altLang="en-US"/>
          </a:p>
        </p:txBody>
      </p:sp>
      <p:cxnSp>
        <p:nvCxnSpPr>
          <p:cNvPr id="27" name="直接箭头连接符 26"/>
          <p:cNvCxnSpPr/>
          <p:nvPr/>
        </p:nvCxnSpPr>
        <p:spPr>
          <a:xfrm>
            <a:off x="7136765" y="5288915"/>
            <a:ext cx="9525" cy="65405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6698615" y="5951855"/>
            <a:ext cx="995045" cy="368300"/>
          </a:xfrm>
          <a:prstGeom prst="rect">
            <a:avLst/>
          </a:prstGeom>
          <a:noFill/>
        </p:spPr>
        <p:txBody>
          <a:bodyPr wrap="square" rtlCol="0">
            <a:spAutoFit/>
          </a:bodyPr>
          <a:lstStyle/>
          <a:p>
            <a:r>
              <a:rPr lang="zh-CN" altLang="en-US"/>
              <a:t>线性化</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1"/>
      <p:bldP spid="22" grpId="0" animBg="1"/>
      <p:bldP spid="23" grpId="0"/>
      <p:bldP spid="24" grpId="0"/>
      <p:bldP spid="26" grpId="0"/>
      <p:bldP spid="2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flipV="1">
            <a:off x="0" y="0"/>
            <a:ext cx="9144000" cy="886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891" y="0"/>
            <a:ext cx="900644" cy="895438"/>
          </a:xfrm>
          <a:prstGeom prst="rect">
            <a:avLst/>
          </a:prstGeom>
        </p:spPr>
      </p:pic>
      <p:sp>
        <p:nvSpPr>
          <p:cNvPr id="17" name="文本框 16"/>
          <p:cNvSpPr txBox="1"/>
          <p:nvPr/>
        </p:nvSpPr>
        <p:spPr>
          <a:xfrm>
            <a:off x="1126426" y="150770"/>
            <a:ext cx="6374304" cy="583565"/>
          </a:xfrm>
          <a:prstGeom prst="rect">
            <a:avLst/>
          </a:prstGeom>
          <a:noFill/>
        </p:spPr>
        <p:txBody>
          <a:bodyPr wrap="square">
            <a:spAutoFit/>
          </a:bodyPr>
          <a:lstStyle/>
          <a:p>
            <a:r>
              <a:rPr lang="en-US" altLang="zh-CN" sz="32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6.3.1</a:t>
            </a:r>
            <a:r>
              <a:rPr lang="zh-CN" altLang="en-US" sz="32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二叉树的遍历</a:t>
            </a:r>
            <a:endParaRPr lang="zh-CN" altLang="en-US" sz="32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文本框 6"/>
          <p:cNvSpPr txBox="1"/>
          <p:nvPr/>
        </p:nvSpPr>
        <p:spPr>
          <a:xfrm>
            <a:off x="728869" y="6441793"/>
            <a:ext cx="253596" cy="461665"/>
          </a:xfrm>
          <a:prstGeom prst="rect">
            <a:avLst/>
          </a:prstGeom>
          <a:noFill/>
        </p:spPr>
        <p:txBody>
          <a:bodyPr wrap="none" rtlCol="0">
            <a:spAutoFit/>
          </a:bodyPr>
          <a:lstStyle/>
          <a:p>
            <a:r>
              <a:rPr lang="zh-CN" altLang="en-US" sz="2400" dirty="0"/>
              <a:t> </a:t>
            </a:r>
            <a:endParaRPr lang="zh-CN" altLang="en-US" sz="2400" dirty="0"/>
          </a:p>
        </p:txBody>
      </p:sp>
      <p:sp>
        <p:nvSpPr>
          <p:cNvPr id="5" name="灯片编号占位符 4"/>
          <p:cNvSpPr>
            <a:spLocks noGrp="1"/>
          </p:cNvSpPr>
          <p:nvPr>
            <p:ph type="sldNum" sz="quarter" idx="12"/>
          </p:nvPr>
        </p:nvSpPr>
        <p:spPr/>
        <p:txBody>
          <a:bodyPr/>
          <a:lstStyle/>
          <a:p>
            <a:fld id="{6DC87717-A16C-46C8-8501-38B3BAF8FB93}" type="slidenum">
              <a:rPr lang="zh-CN" altLang="en-US" smtClean="0"/>
            </a:fld>
            <a:endParaRPr lang="zh-CN" altLang="en-US"/>
          </a:p>
        </p:txBody>
      </p:sp>
      <p:sp>
        <p:nvSpPr>
          <p:cNvPr id="2" name="文本框 1"/>
          <p:cNvSpPr txBox="1"/>
          <p:nvPr/>
        </p:nvSpPr>
        <p:spPr>
          <a:xfrm>
            <a:off x="471204" y="1089165"/>
            <a:ext cx="8115678" cy="5632311"/>
          </a:xfrm>
          <a:prstGeom prst="rect">
            <a:avLst/>
          </a:prstGeom>
          <a:noFill/>
        </p:spPr>
        <p:txBody>
          <a:bodyPr wrap="square" rtlCol="0">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用</a:t>
            </a:r>
            <a:r>
              <a:rPr lang="en-US" altLang="zh-CN" sz="2400" dirty="0">
                <a:latin typeface="微软雅黑" panose="020B0503020204020204" pitchFamily="34" charset="-122"/>
                <a:ea typeface="微软雅黑" panose="020B0503020204020204" pitchFamily="34" charset="-122"/>
              </a:rPr>
              <a:t>L</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D</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R</a:t>
            </a:r>
            <a:r>
              <a:rPr lang="zh-CN" altLang="en-US" sz="2400" dirty="0">
                <a:latin typeface="微软雅黑" panose="020B0503020204020204" pitchFamily="34" charset="-122"/>
                <a:ea typeface="微软雅黑" panose="020B0503020204020204" pitchFamily="34" charset="-122"/>
              </a:rPr>
              <a:t>分别表示遍历左子树、访问根节点、遍历右子树</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二叉树的遍历顺序有：</a:t>
            </a:r>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）访问根，遍历左子树，遍历右子树（</a:t>
            </a:r>
            <a:r>
              <a:rPr lang="zh-CN" altLang="en-US" sz="2400" dirty="0">
                <a:solidFill>
                  <a:schemeClr val="tx1"/>
                </a:solidFill>
                <a:latin typeface="微软雅黑" panose="020B0503020204020204" pitchFamily="34" charset="-122"/>
                <a:ea typeface="微软雅黑" panose="020B0503020204020204" pitchFamily="34" charset="-122"/>
              </a:rPr>
              <a:t>记做</a:t>
            </a:r>
            <a:r>
              <a:rPr lang="en-US" altLang="zh-CN" sz="2400" dirty="0">
                <a:solidFill>
                  <a:srgbClr val="FF0000"/>
                </a:solidFill>
                <a:latin typeface="微软雅黑" panose="020B0503020204020204" pitchFamily="34" charset="-122"/>
                <a:ea typeface="微软雅黑" panose="020B0503020204020204" pitchFamily="34" charset="-122"/>
              </a:rPr>
              <a:t>DLR</a:t>
            </a:r>
            <a:r>
              <a:rPr lang="zh-CN" altLang="en-US"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sym typeface="+mn-ea"/>
              </a:rPr>
              <a:t>（</a:t>
            </a:r>
            <a:r>
              <a:rPr lang="en-US" altLang="zh-CN" sz="2400" dirty="0">
                <a:latin typeface="微软雅黑" panose="020B0503020204020204" pitchFamily="34" charset="-122"/>
                <a:ea typeface="微软雅黑" panose="020B0503020204020204" pitchFamily="34" charset="-122"/>
                <a:sym typeface="+mn-ea"/>
              </a:rPr>
              <a:t>2</a:t>
            </a:r>
            <a:r>
              <a:rPr lang="zh-CN" altLang="en-US" sz="2400" dirty="0">
                <a:latin typeface="微软雅黑" panose="020B0503020204020204" pitchFamily="34" charset="-122"/>
                <a:ea typeface="微软雅黑" panose="020B0503020204020204" pitchFamily="34" charset="-122"/>
                <a:sym typeface="+mn-ea"/>
              </a:rPr>
              <a:t>）访问根，遍历右子树，遍历左子树（</a:t>
            </a:r>
            <a:r>
              <a:rPr lang="zh-CN" altLang="en-US" sz="2400" dirty="0">
                <a:solidFill>
                  <a:schemeClr val="tx1"/>
                </a:solidFill>
                <a:latin typeface="微软雅黑" panose="020B0503020204020204" pitchFamily="34" charset="-122"/>
                <a:ea typeface="微软雅黑" panose="020B0503020204020204" pitchFamily="34" charset="-122"/>
                <a:sym typeface="+mn-ea"/>
              </a:rPr>
              <a:t>记做</a:t>
            </a:r>
            <a:r>
              <a:rPr lang="en-US" altLang="zh-CN" sz="2400" dirty="0">
                <a:solidFill>
                  <a:srgbClr val="FF0000"/>
                </a:solidFill>
                <a:latin typeface="微软雅黑" panose="020B0503020204020204" pitchFamily="34" charset="-122"/>
                <a:ea typeface="微软雅黑" panose="020B0503020204020204" pitchFamily="34" charset="-122"/>
                <a:sym typeface="+mn-ea"/>
              </a:rPr>
              <a:t>DRL</a:t>
            </a:r>
            <a:r>
              <a:rPr lang="zh-CN" altLang="en-US" sz="2400" dirty="0">
                <a:latin typeface="微软雅黑" panose="020B0503020204020204" pitchFamily="34" charset="-122"/>
                <a:ea typeface="微软雅黑" panose="020B0503020204020204" pitchFamily="34" charset="-122"/>
                <a:sym typeface="+mn-ea"/>
              </a:rPr>
              <a:t>）</a:t>
            </a:r>
            <a:endParaRPr lang="zh-CN" altLang="en-US" sz="2400" dirty="0">
              <a:latin typeface="微软雅黑" panose="020B0503020204020204" pitchFamily="34" charset="-122"/>
              <a:ea typeface="微软雅黑" panose="020B0503020204020204" pitchFamily="34" charset="-122"/>
              <a:sym typeface="+mn-ea"/>
            </a:endParaRPr>
          </a:p>
          <a:p>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）遍历左子树，访问根，遍历右子树（记做</a:t>
            </a:r>
            <a:r>
              <a:rPr lang="en-US" altLang="zh-CN" sz="2400" dirty="0">
                <a:solidFill>
                  <a:srgbClr val="FF0000"/>
                </a:solidFill>
                <a:latin typeface="微软雅黑" panose="020B0503020204020204" pitchFamily="34" charset="-122"/>
                <a:ea typeface="微软雅黑" panose="020B0503020204020204" pitchFamily="34" charset="-122"/>
              </a:rPr>
              <a:t>LDR</a:t>
            </a:r>
            <a:r>
              <a:rPr lang="zh-CN" altLang="en-US"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sym typeface="+mn-ea"/>
              </a:rPr>
              <a:t>（</a:t>
            </a:r>
            <a:r>
              <a:rPr lang="en-US" altLang="zh-CN" sz="2400" dirty="0">
                <a:latin typeface="微软雅黑" panose="020B0503020204020204" pitchFamily="34" charset="-122"/>
                <a:ea typeface="微软雅黑" panose="020B0503020204020204" pitchFamily="34" charset="-122"/>
                <a:sym typeface="+mn-ea"/>
              </a:rPr>
              <a:t>4</a:t>
            </a:r>
            <a:r>
              <a:rPr lang="zh-CN" altLang="en-US" sz="2400" dirty="0">
                <a:latin typeface="微软雅黑" panose="020B0503020204020204" pitchFamily="34" charset="-122"/>
                <a:ea typeface="微软雅黑" panose="020B0503020204020204" pitchFamily="34" charset="-122"/>
                <a:sym typeface="+mn-ea"/>
              </a:rPr>
              <a:t>）遍历右子树，访问根，遍历左子树（记做</a:t>
            </a:r>
            <a:r>
              <a:rPr lang="en-US" altLang="zh-CN" sz="2400" dirty="0">
                <a:solidFill>
                  <a:srgbClr val="FF0000"/>
                </a:solidFill>
                <a:latin typeface="微软雅黑" panose="020B0503020204020204" pitchFamily="34" charset="-122"/>
                <a:ea typeface="微软雅黑" panose="020B0503020204020204" pitchFamily="34" charset="-122"/>
                <a:sym typeface="+mn-ea"/>
              </a:rPr>
              <a:t>RDL</a:t>
            </a:r>
            <a:r>
              <a:rPr lang="zh-CN" altLang="en-US" sz="2400" dirty="0">
                <a:latin typeface="微软雅黑" panose="020B0503020204020204" pitchFamily="34" charset="-122"/>
                <a:ea typeface="微软雅黑" panose="020B0503020204020204" pitchFamily="34" charset="-122"/>
                <a:sym typeface="+mn-ea"/>
              </a:rPr>
              <a:t>）</a:t>
            </a:r>
            <a:endParaRPr lang="zh-CN" altLang="en-US" sz="2400" dirty="0">
              <a:latin typeface="微软雅黑" panose="020B0503020204020204" pitchFamily="34" charset="-122"/>
              <a:ea typeface="微软雅黑" panose="020B0503020204020204" pitchFamily="34" charset="-122"/>
              <a:sym typeface="+mn-ea"/>
            </a:endParaRPr>
          </a:p>
          <a:p>
            <a:endParaRPr lang="zh-CN" altLang="en-US" sz="2400" dirty="0">
              <a:latin typeface="微软雅黑" panose="020B0503020204020204" pitchFamily="34" charset="-122"/>
              <a:ea typeface="微软雅黑" panose="020B0503020204020204" pitchFamily="34" charset="-122"/>
              <a:sym typeface="+mn-ea"/>
            </a:endParaRPr>
          </a:p>
          <a:p>
            <a:r>
              <a:rPr lang="zh-CN" altLang="en-US" sz="2400" dirty="0">
                <a:latin typeface="微软雅黑" panose="020B0503020204020204" pitchFamily="34" charset="-122"/>
                <a:ea typeface="微软雅黑" panose="020B0503020204020204" pitchFamily="34" charset="-122"/>
                <a:sym typeface="+mn-ea"/>
              </a:rPr>
              <a:t>（</a:t>
            </a:r>
            <a:r>
              <a:rPr lang="en-US" altLang="zh-CN" sz="2400" dirty="0">
                <a:latin typeface="微软雅黑" panose="020B0503020204020204" pitchFamily="34" charset="-122"/>
                <a:ea typeface="微软雅黑" panose="020B0503020204020204" pitchFamily="34" charset="-122"/>
                <a:sym typeface="+mn-ea"/>
              </a:rPr>
              <a:t>5</a:t>
            </a:r>
            <a:r>
              <a:rPr lang="zh-CN" altLang="en-US" sz="2400" dirty="0">
                <a:latin typeface="微软雅黑" panose="020B0503020204020204" pitchFamily="34" charset="-122"/>
                <a:ea typeface="微软雅黑" panose="020B0503020204020204" pitchFamily="34" charset="-122"/>
                <a:sym typeface="+mn-ea"/>
              </a:rPr>
              <a:t>）遍历左子树，遍历右子树，访问根（记做</a:t>
            </a:r>
            <a:r>
              <a:rPr lang="en-US" altLang="zh-CN" sz="2400" dirty="0">
                <a:solidFill>
                  <a:srgbClr val="FF0000"/>
                </a:solidFill>
                <a:latin typeface="微软雅黑" panose="020B0503020204020204" pitchFamily="34" charset="-122"/>
                <a:ea typeface="微软雅黑" panose="020B0503020204020204" pitchFamily="34" charset="-122"/>
                <a:sym typeface="+mn-ea"/>
              </a:rPr>
              <a:t>LRD</a:t>
            </a:r>
            <a:r>
              <a:rPr lang="zh-CN" altLang="en-US" sz="2400" dirty="0">
                <a:latin typeface="微软雅黑" panose="020B0503020204020204" pitchFamily="34" charset="-122"/>
                <a:ea typeface="微软雅黑" panose="020B0503020204020204" pitchFamily="34" charset="-122"/>
                <a:sym typeface="+mn-ea"/>
              </a:rPr>
              <a:t>）</a:t>
            </a:r>
            <a:endParaRPr lang="zh-CN" altLang="en-US" sz="2400" dirty="0">
              <a:latin typeface="微软雅黑" panose="020B0503020204020204" pitchFamily="34" charset="-122"/>
              <a:ea typeface="微软雅黑" panose="020B0503020204020204" pitchFamily="34" charset="-122"/>
              <a:sym typeface="+mn-ea"/>
            </a:endParaRPr>
          </a:p>
          <a:p>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sym typeface="+mn-ea"/>
              </a:rPr>
              <a:t>（</a:t>
            </a:r>
            <a:r>
              <a:rPr lang="en-US" altLang="zh-CN" sz="2400" dirty="0">
                <a:latin typeface="微软雅黑" panose="020B0503020204020204" pitchFamily="34" charset="-122"/>
                <a:ea typeface="微软雅黑" panose="020B0503020204020204" pitchFamily="34" charset="-122"/>
                <a:sym typeface="+mn-ea"/>
              </a:rPr>
              <a:t>6</a:t>
            </a:r>
            <a:r>
              <a:rPr lang="zh-CN" altLang="en-US" sz="2400" dirty="0">
                <a:latin typeface="微软雅黑" panose="020B0503020204020204" pitchFamily="34" charset="-122"/>
                <a:ea typeface="微软雅黑" panose="020B0503020204020204" pitchFamily="34" charset="-122"/>
                <a:sym typeface="+mn-ea"/>
              </a:rPr>
              <a:t>）遍历右子树，遍历左子树，访问根（记做</a:t>
            </a:r>
            <a:r>
              <a:rPr lang="en-US" altLang="zh-CN" sz="2400" dirty="0">
                <a:solidFill>
                  <a:srgbClr val="FF0000"/>
                </a:solidFill>
                <a:latin typeface="微软雅黑" panose="020B0503020204020204" pitchFamily="34" charset="-122"/>
                <a:ea typeface="微软雅黑" panose="020B0503020204020204" pitchFamily="34" charset="-122"/>
                <a:sym typeface="+mn-ea"/>
              </a:rPr>
              <a:t>RLD</a:t>
            </a:r>
            <a:r>
              <a:rPr lang="zh-CN" altLang="en-US" sz="2400" dirty="0">
                <a:latin typeface="微软雅黑" panose="020B0503020204020204" pitchFamily="34" charset="-122"/>
                <a:ea typeface="微软雅黑" panose="020B0503020204020204" pitchFamily="34" charset="-122"/>
                <a:sym typeface="+mn-ea"/>
              </a:rPr>
              <a:t>）</a:t>
            </a:r>
            <a:endParaRPr lang="zh-CN" altLang="en-US"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flipV="1">
            <a:off x="0" y="0"/>
            <a:ext cx="9144000" cy="886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891" y="0"/>
            <a:ext cx="900644" cy="895438"/>
          </a:xfrm>
          <a:prstGeom prst="rect">
            <a:avLst/>
          </a:prstGeom>
        </p:spPr>
      </p:pic>
      <p:sp>
        <p:nvSpPr>
          <p:cNvPr id="17" name="文本框 16"/>
          <p:cNvSpPr txBox="1"/>
          <p:nvPr/>
        </p:nvSpPr>
        <p:spPr>
          <a:xfrm>
            <a:off x="1126426" y="150770"/>
            <a:ext cx="6374304" cy="583565"/>
          </a:xfrm>
          <a:prstGeom prst="rect">
            <a:avLst/>
          </a:prstGeom>
          <a:noFill/>
        </p:spPr>
        <p:txBody>
          <a:bodyPr wrap="square">
            <a:spAutoFit/>
          </a:bodyPr>
          <a:lstStyle/>
          <a:p>
            <a:r>
              <a:rPr lang="en-US" altLang="zh-CN" sz="32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6.3.1</a:t>
            </a:r>
            <a:r>
              <a:rPr lang="zh-CN" altLang="en-US" sz="32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二叉树的遍历</a:t>
            </a:r>
            <a:endParaRPr lang="zh-CN" altLang="en-US" sz="32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文本框 6"/>
          <p:cNvSpPr txBox="1"/>
          <p:nvPr/>
        </p:nvSpPr>
        <p:spPr>
          <a:xfrm>
            <a:off x="728869" y="6441793"/>
            <a:ext cx="253596" cy="461665"/>
          </a:xfrm>
          <a:prstGeom prst="rect">
            <a:avLst/>
          </a:prstGeom>
          <a:noFill/>
        </p:spPr>
        <p:txBody>
          <a:bodyPr wrap="none" rtlCol="0">
            <a:spAutoFit/>
          </a:bodyPr>
          <a:lstStyle/>
          <a:p>
            <a:r>
              <a:rPr lang="zh-CN" altLang="en-US" sz="2400" dirty="0"/>
              <a:t> </a:t>
            </a:r>
            <a:endParaRPr lang="zh-CN" altLang="en-US" sz="2400" dirty="0"/>
          </a:p>
        </p:txBody>
      </p:sp>
      <p:sp>
        <p:nvSpPr>
          <p:cNvPr id="5" name="灯片编号占位符 4"/>
          <p:cNvSpPr>
            <a:spLocks noGrp="1"/>
          </p:cNvSpPr>
          <p:nvPr>
            <p:ph type="sldNum" sz="quarter" idx="12"/>
          </p:nvPr>
        </p:nvSpPr>
        <p:spPr/>
        <p:txBody>
          <a:bodyPr/>
          <a:lstStyle/>
          <a:p>
            <a:fld id="{6DC87717-A16C-46C8-8501-38B3BAF8FB93}" type="slidenum">
              <a:rPr lang="zh-CN" altLang="en-US" smtClean="0"/>
            </a:fld>
            <a:endParaRPr lang="zh-CN" altLang="en-US"/>
          </a:p>
        </p:txBody>
      </p:sp>
      <p:sp>
        <p:nvSpPr>
          <p:cNvPr id="2" name="文本框 1"/>
          <p:cNvSpPr txBox="1"/>
          <p:nvPr/>
        </p:nvSpPr>
        <p:spPr>
          <a:xfrm>
            <a:off x="277760" y="895438"/>
            <a:ext cx="7336155" cy="5567037"/>
          </a:xfrm>
          <a:prstGeom prst="rect">
            <a:avLst/>
          </a:prstGeom>
          <a:noFill/>
        </p:spPr>
        <p:txBody>
          <a:bodyPr wrap="square" rtlCol="0">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      用</a:t>
            </a:r>
            <a:r>
              <a:rPr lang="en-US" altLang="zh-CN" sz="2400" dirty="0">
                <a:latin typeface="微软雅黑" panose="020B0503020204020204" pitchFamily="34" charset="-122"/>
                <a:ea typeface="微软雅黑" panose="020B0503020204020204" pitchFamily="34" charset="-122"/>
              </a:rPr>
              <a:t>L</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D</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R</a:t>
            </a:r>
            <a:r>
              <a:rPr lang="zh-CN" altLang="en-US" sz="2400" dirty="0">
                <a:latin typeface="微软雅黑" panose="020B0503020204020204" pitchFamily="34" charset="-122"/>
                <a:ea typeface="微软雅黑" panose="020B0503020204020204" pitchFamily="34" charset="-122"/>
              </a:rPr>
              <a:t>分别表示遍历左子树、访问根节点、遍历右子树， 按照先左后右的顺序遍历 有：</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）访问根，遍历左子树，遍历右子树（</a:t>
            </a:r>
            <a:r>
              <a:rPr lang="zh-CN" altLang="en-US" sz="2400" dirty="0">
                <a:solidFill>
                  <a:schemeClr val="tx1"/>
                </a:solidFill>
                <a:latin typeface="微软雅黑" panose="020B0503020204020204" pitchFamily="34" charset="-122"/>
                <a:ea typeface="微软雅黑" panose="020B0503020204020204" pitchFamily="34" charset="-122"/>
              </a:rPr>
              <a:t>记做</a:t>
            </a:r>
            <a:r>
              <a:rPr lang="en-US" altLang="zh-CN" sz="2400" dirty="0">
                <a:solidFill>
                  <a:srgbClr val="FF0000"/>
                </a:solidFill>
                <a:latin typeface="微软雅黑" panose="020B0503020204020204" pitchFamily="34" charset="-122"/>
                <a:ea typeface="微软雅黑" panose="020B0503020204020204" pitchFamily="34" charset="-122"/>
              </a:rPr>
              <a:t>DLR</a:t>
            </a:r>
            <a:r>
              <a:rPr lang="zh-CN" altLang="en-US"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先序遍历</a:t>
            </a:r>
            <a:r>
              <a:rPr lang="zh-CN" altLang="en-US" sz="2400" dirty="0">
                <a:latin typeface="微软雅黑" panose="020B0503020204020204" pitchFamily="34" charset="-122"/>
                <a:ea typeface="微软雅黑" panose="020B0503020204020204" pitchFamily="34" charset="-122"/>
              </a:rPr>
              <a:t>（先根遍历）</a:t>
            </a:r>
            <a:endParaRPr lang="zh-CN" altLang="en-US" sz="2400" dirty="0">
              <a:latin typeface="微软雅黑" panose="020B0503020204020204" pitchFamily="34" charset="-122"/>
              <a:ea typeface="微软雅黑" panose="020B0503020204020204" pitchFamily="34" charset="-122"/>
            </a:endParaRPr>
          </a:p>
          <a:p>
            <a:pPr>
              <a:lnSpc>
                <a:spcPct val="150000"/>
              </a:lnSpc>
            </a:pPr>
            <a:endParaRPr lang="zh-CN" altLang="en-US"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）遍历左子树，访问根，遍历右子树（记做</a:t>
            </a:r>
            <a:r>
              <a:rPr lang="en-US" altLang="zh-CN" sz="2400" dirty="0">
                <a:solidFill>
                  <a:srgbClr val="FF0000"/>
                </a:solidFill>
                <a:latin typeface="微软雅黑" panose="020B0503020204020204" pitchFamily="34" charset="-122"/>
                <a:ea typeface="微软雅黑" panose="020B0503020204020204" pitchFamily="34" charset="-122"/>
              </a:rPr>
              <a:t>LDR</a:t>
            </a:r>
            <a:r>
              <a:rPr lang="zh-CN" altLang="en-US"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中序遍历</a:t>
            </a:r>
            <a:r>
              <a:rPr lang="zh-CN" altLang="en-US" sz="2400" dirty="0">
                <a:latin typeface="微软雅黑" panose="020B0503020204020204" pitchFamily="34" charset="-122"/>
                <a:ea typeface="微软雅黑" panose="020B0503020204020204" pitchFamily="34" charset="-122"/>
              </a:rPr>
              <a:t>（中根遍历）</a:t>
            </a:r>
            <a:endParaRPr lang="en-US" altLang="zh-CN" sz="2400" dirty="0">
              <a:latin typeface="微软雅黑" panose="020B0503020204020204" pitchFamily="34" charset="-122"/>
              <a:ea typeface="微软雅黑" panose="020B0503020204020204" pitchFamily="34" charset="-122"/>
            </a:endParaRPr>
          </a:p>
          <a:p>
            <a:pPr>
              <a:lnSpc>
                <a:spcPct val="150000"/>
              </a:lnSpc>
            </a:pPr>
            <a:endParaRPr lang="zh-CN" altLang="en-US" sz="2400" dirty="0">
              <a:latin typeface="微软雅黑" panose="020B0503020204020204" pitchFamily="34" charset="-122"/>
              <a:ea typeface="微软雅黑" panose="020B0503020204020204" pitchFamily="34" charset="-122"/>
              <a:sym typeface="+mn-ea"/>
            </a:endParaRPr>
          </a:p>
          <a:p>
            <a:pPr>
              <a:lnSpc>
                <a:spcPct val="150000"/>
              </a:lnSpc>
            </a:pPr>
            <a:r>
              <a:rPr lang="zh-CN" altLang="en-US" sz="2400" dirty="0">
                <a:latin typeface="微软雅黑" panose="020B0503020204020204" pitchFamily="34" charset="-122"/>
                <a:ea typeface="微软雅黑" panose="020B0503020204020204" pitchFamily="34" charset="-122"/>
                <a:sym typeface="+mn-ea"/>
              </a:rPr>
              <a:t>（</a:t>
            </a:r>
            <a:r>
              <a:rPr lang="en-US" altLang="zh-CN" sz="2400" dirty="0">
                <a:latin typeface="微软雅黑" panose="020B0503020204020204" pitchFamily="34" charset="-122"/>
                <a:ea typeface="微软雅黑" panose="020B0503020204020204" pitchFamily="34" charset="-122"/>
                <a:sym typeface="+mn-ea"/>
              </a:rPr>
              <a:t>5</a:t>
            </a:r>
            <a:r>
              <a:rPr lang="zh-CN" altLang="en-US" sz="2400" dirty="0">
                <a:latin typeface="微软雅黑" panose="020B0503020204020204" pitchFamily="34" charset="-122"/>
                <a:ea typeface="微软雅黑" panose="020B0503020204020204" pitchFamily="34" charset="-122"/>
                <a:sym typeface="+mn-ea"/>
              </a:rPr>
              <a:t>）遍历左子树，遍历右子树，访问根（记做</a:t>
            </a:r>
            <a:r>
              <a:rPr lang="en-US" altLang="zh-CN" sz="2400" dirty="0">
                <a:solidFill>
                  <a:srgbClr val="FF0000"/>
                </a:solidFill>
                <a:latin typeface="微软雅黑" panose="020B0503020204020204" pitchFamily="34" charset="-122"/>
                <a:ea typeface="微软雅黑" panose="020B0503020204020204" pitchFamily="34" charset="-122"/>
                <a:sym typeface="+mn-ea"/>
              </a:rPr>
              <a:t>LRD</a:t>
            </a:r>
            <a:r>
              <a:rPr lang="zh-CN" altLang="en-US" sz="2400" dirty="0">
                <a:latin typeface="微软雅黑" panose="020B0503020204020204" pitchFamily="34" charset="-122"/>
                <a:ea typeface="微软雅黑" panose="020B0503020204020204" pitchFamily="34" charset="-122"/>
                <a:sym typeface="+mn-ea"/>
              </a:rPr>
              <a:t>）</a:t>
            </a:r>
            <a:endParaRPr lang="zh-CN" altLang="en-US" sz="2400" dirty="0">
              <a:latin typeface="微软雅黑" panose="020B0503020204020204" pitchFamily="34" charset="-122"/>
              <a:ea typeface="微软雅黑" panose="020B0503020204020204" pitchFamily="34" charset="-122"/>
              <a:sym typeface="+mn-ea"/>
            </a:endParaRPr>
          </a:p>
          <a:p>
            <a:pPr>
              <a:lnSpc>
                <a:spcPct val="150000"/>
              </a:lnSpc>
            </a:pPr>
            <a:r>
              <a:rPr lang="en-US" altLang="zh-CN" sz="2400" dirty="0">
                <a:latin typeface="微软雅黑" panose="020B0503020204020204" pitchFamily="34" charset="-122"/>
                <a:ea typeface="微软雅黑" panose="020B0503020204020204" pitchFamily="34" charset="-122"/>
                <a:sym typeface="+mn-ea"/>
              </a:rPr>
              <a:t>   </a:t>
            </a:r>
            <a:r>
              <a:rPr lang="zh-CN" altLang="en-US" sz="2400" dirty="0">
                <a:solidFill>
                  <a:srgbClr val="FF0000"/>
                </a:solidFill>
                <a:latin typeface="微软雅黑" panose="020B0503020204020204" pitchFamily="34" charset="-122"/>
                <a:ea typeface="微软雅黑" panose="020B0503020204020204" pitchFamily="34" charset="-122"/>
                <a:sym typeface="+mn-ea"/>
              </a:rPr>
              <a:t>后序遍历</a:t>
            </a:r>
            <a:r>
              <a:rPr lang="zh-CN" altLang="en-US" sz="2400" dirty="0">
                <a:latin typeface="微软雅黑" panose="020B0503020204020204" pitchFamily="34" charset="-122"/>
                <a:ea typeface="微软雅黑" panose="020B0503020204020204" pitchFamily="34" charset="-122"/>
                <a:sym typeface="+mn-ea"/>
              </a:rPr>
              <a:t>（后根遍历）</a:t>
            </a:r>
            <a:endParaRPr lang="zh-CN" altLang="en-US" sz="2400" dirty="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灯片编号占位符 1"/>
          <p:cNvSpPr txBox="1">
            <a:spLocks noChangeArrowheads="1"/>
          </p:cNvSpPr>
          <p:nvPr/>
        </p:nvSpPr>
        <p:spPr bwMode="auto">
          <a:xfrm>
            <a:off x="8375650" y="6305550"/>
            <a:ext cx="10350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1B130DD-CC1B-40AE-987C-D28F25B9504B}" type="slidenum">
              <a:rPr lang="zh-CN" altLang="en-US">
                <a:latin typeface="Calibri" panose="020F0502020204030204" pitchFamily="34" charset="0"/>
              </a:rPr>
            </a:fld>
            <a:endParaRPr lang="zh-CN" altLang="en-US">
              <a:latin typeface="Calibri" panose="020F0502020204030204" pitchFamily="34" charset="0"/>
            </a:endParaRPr>
          </a:p>
        </p:txBody>
      </p:sp>
      <p:sp>
        <p:nvSpPr>
          <p:cNvPr id="34" name="矩形 33"/>
          <p:cNvSpPr/>
          <p:nvPr/>
        </p:nvSpPr>
        <p:spPr>
          <a:xfrm flipV="1">
            <a:off x="0" y="0"/>
            <a:ext cx="9144000" cy="885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pic>
        <p:nvPicPr>
          <p:cNvPr id="77827" name="图片 1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713" y="0"/>
            <a:ext cx="900112"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8" name="文本框 16"/>
          <p:cNvSpPr txBox="1">
            <a:spLocks noChangeArrowheads="1"/>
          </p:cNvSpPr>
          <p:nvPr/>
        </p:nvSpPr>
        <p:spPr bwMode="auto">
          <a:xfrm>
            <a:off x="1127125" y="150813"/>
            <a:ext cx="637381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200" dirty="0">
                <a:solidFill>
                  <a:schemeClr val="bg1"/>
                </a:solidFill>
              </a:rPr>
              <a:t>6.2.2 </a:t>
            </a:r>
            <a:r>
              <a:rPr lang="zh-CN" altLang="en-US" sz="3200" dirty="0">
                <a:solidFill>
                  <a:schemeClr val="bg1"/>
                </a:solidFill>
              </a:rPr>
              <a:t>二叉树性质</a:t>
            </a:r>
            <a:endParaRPr lang="zh-CN" altLang="en-US" sz="3200" dirty="0">
              <a:solidFill>
                <a:schemeClr val="bg1"/>
              </a:solidFill>
            </a:endParaRPr>
          </a:p>
          <a:p>
            <a:endParaRPr lang="zh-CN" altLang="en-US" sz="3200" dirty="0">
              <a:solidFill>
                <a:schemeClr val="bg1"/>
              </a:solidFill>
            </a:endParaRPr>
          </a:p>
        </p:txBody>
      </p:sp>
      <p:sp>
        <p:nvSpPr>
          <p:cNvPr id="77829" name="文本框 1"/>
          <p:cNvSpPr txBox="1">
            <a:spLocks noChangeArrowheads="1"/>
          </p:cNvSpPr>
          <p:nvPr/>
        </p:nvSpPr>
        <p:spPr bwMode="auto">
          <a:xfrm>
            <a:off x="40481" y="975385"/>
            <a:ext cx="42735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dirty="0">
                <a:latin typeface="微软雅黑" panose="020B0503020204020204" pitchFamily="34" charset="-122"/>
                <a:ea typeface="微软雅黑" panose="020B0503020204020204" pitchFamily="34" charset="-122"/>
              </a:rPr>
              <a:t>二叉树的性质</a:t>
            </a:r>
            <a:endParaRPr lang="zh-CN" altLang="en-US" sz="2800" b="1" dirty="0">
              <a:latin typeface="微软雅黑" panose="020B0503020204020204" pitchFamily="34" charset="-122"/>
              <a:ea typeface="微软雅黑" panose="020B0503020204020204" pitchFamily="34" charset="-122"/>
            </a:endParaRPr>
          </a:p>
        </p:txBody>
      </p:sp>
      <p:sp>
        <p:nvSpPr>
          <p:cNvPr id="8" name="文本框 1"/>
          <p:cNvSpPr txBox="1">
            <a:spLocks noChangeArrowheads="1"/>
          </p:cNvSpPr>
          <p:nvPr/>
        </p:nvSpPr>
        <p:spPr bwMode="auto">
          <a:xfrm>
            <a:off x="112713" y="1257373"/>
            <a:ext cx="1572711" cy="5347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250000"/>
              </a:lnSpc>
            </a:pPr>
            <a:r>
              <a:rPr lang="zh-CN" altLang="en-US" sz="2000" dirty="0">
                <a:latin typeface="微软雅黑" panose="020B0503020204020204" pitchFamily="34" charset="-122"/>
                <a:ea typeface="微软雅黑" panose="020B0503020204020204" pitchFamily="34" charset="-122"/>
              </a:rPr>
              <a:t>性质</a:t>
            </a:r>
            <a:r>
              <a:rPr lang="en-US" altLang="zh-CN" sz="2000" dirty="0">
                <a:latin typeface="微软雅黑" panose="020B0503020204020204" pitchFamily="34" charset="-122"/>
                <a:ea typeface="微软雅黑" panose="020B0503020204020204" pitchFamily="34" charset="-122"/>
              </a:rPr>
              <a:t>1</a:t>
            </a:r>
            <a:endParaRPr lang="en-US" altLang="zh-CN" sz="2000" dirty="0">
              <a:latin typeface="微软雅黑" panose="020B0503020204020204" pitchFamily="34" charset="-122"/>
              <a:ea typeface="微软雅黑" panose="020B0503020204020204" pitchFamily="34" charset="-122"/>
            </a:endParaRPr>
          </a:p>
          <a:p>
            <a:pPr>
              <a:lnSpc>
                <a:spcPct val="250000"/>
              </a:lnSpc>
            </a:pPr>
            <a:r>
              <a:rPr lang="zh-CN" altLang="en-US" sz="2000" dirty="0">
                <a:latin typeface="微软雅黑" panose="020B0503020204020204" pitchFamily="34" charset="-122"/>
                <a:ea typeface="微软雅黑" panose="020B0503020204020204" pitchFamily="34" charset="-122"/>
              </a:rPr>
              <a:t>性质</a:t>
            </a:r>
            <a:r>
              <a:rPr lang="en-US" altLang="zh-CN" sz="2000" dirty="0">
                <a:latin typeface="微软雅黑" panose="020B0503020204020204" pitchFamily="34" charset="-122"/>
                <a:ea typeface="微软雅黑" panose="020B0503020204020204" pitchFamily="34" charset="-122"/>
              </a:rPr>
              <a:t>2</a:t>
            </a:r>
            <a:endParaRPr lang="en-US" altLang="zh-CN" sz="2000" dirty="0">
              <a:latin typeface="微软雅黑" panose="020B0503020204020204" pitchFamily="34" charset="-122"/>
              <a:ea typeface="微软雅黑" panose="020B0503020204020204" pitchFamily="34" charset="-122"/>
            </a:endParaRPr>
          </a:p>
          <a:p>
            <a:pPr>
              <a:lnSpc>
                <a:spcPct val="250000"/>
              </a:lnSpc>
            </a:pPr>
            <a:r>
              <a:rPr lang="zh-CN" altLang="en-US" sz="2000" dirty="0">
                <a:latin typeface="微软雅黑" panose="020B0503020204020204" pitchFamily="34" charset="-122"/>
                <a:ea typeface="微软雅黑" panose="020B0503020204020204" pitchFamily="34" charset="-122"/>
              </a:rPr>
              <a:t>性质</a:t>
            </a:r>
            <a:r>
              <a:rPr lang="en-US" altLang="zh-CN" sz="2000" dirty="0">
                <a:latin typeface="微软雅黑" panose="020B0503020204020204" pitchFamily="34" charset="-122"/>
                <a:ea typeface="微软雅黑" panose="020B0503020204020204" pitchFamily="34" charset="-122"/>
              </a:rPr>
              <a:t>3</a:t>
            </a:r>
            <a:endParaRPr lang="en-US" altLang="zh-CN" sz="2000" dirty="0">
              <a:latin typeface="微软雅黑" panose="020B0503020204020204" pitchFamily="34" charset="-122"/>
              <a:ea typeface="微软雅黑" panose="020B0503020204020204" pitchFamily="34" charset="-122"/>
            </a:endParaRPr>
          </a:p>
          <a:p>
            <a:pPr>
              <a:lnSpc>
                <a:spcPct val="250000"/>
              </a:lnSpc>
            </a:pPr>
            <a:r>
              <a:rPr lang="zh-CN" altLang="en-US" sz="2000" dirty="0">
                <a:solidFill>
                  <a:srgbClr val="FF0000"/>
                </a:solidFill>
                <a:latin typeface="微软雅黑" panose="020B0503020204020204" pitchFamily="34" charset="-122"/>
                <a:ea typeface="微软雅黑" panose="020B0503020204020204" pitchFamily="34" charset="-122"/>
              </a:rPr>
              <a:t>满二叉树</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250000"/>
              </a:lnSpc>
            </a:pPr>
            <a:r>
              <a:rPr lang="zh-CN" altLang="en-US" sz="2000" dirty="0">
                <a:latin typeface="微软雅黑" panose="020B0503020204020204" pitchFamily="34" charset="-122"/>
                <a:ea typeface="微软雅黑" panose="020B0503020204020204" pitchFamily="34" charset="-122"/>
              </a:rPr>
              <a:t>完全二叉树</a:t>
            </a:r>
            <a:endParaRPr lang="en-US" altLang="zh-CN" sz="2000" dirty="0">
              <a:latin typeface="微软雅黑" panose="020B0503020204020204" pitchFamily="34" charset="-122"/>
              <a:ea typeface="微软雅黑" panose="020B0503020204020204" pitchFamily="34" charset="-122"/>
            </a:endParaRPr>
          </a:p>
          <a:p>
            <a:pPr>
              <a:lnSpc>
                <a:spcPct val="250000"/>
              </a:lnSpc>
            </a:pPr>
            <a:r>
              <a:rPr lang="zh-CN" altLang="en-US" sz="2000" dirty="0">
                <a:latin typeface="微软雅黑" panose="020B0503020204020204" pitchFamily="34" charset="-122"/>
                <a:ea typeface="微软雅黑" panose="020B0503020204020204" pitchFamily="34" charset="-122"/>
              </a:rPr>
              <a:t>性质</a:t>
            </a:r>
            <a:r>
              <a:rPr lang="en-US" altLang="zh-CN" sz="2000" dirty="0">
                <a:latin typeface="微软雅黑" panose="020B0503020204020204" pitchFamily="34" charset="-122"/>
                <a:ea typeface="微软雅黑" panose="020B0503020204020204" pitchFamily="34" charset="-122"/>
              </a:rPr>
              <a:t>4</a:t>
            </a:r>
            <a:endParaRPr lang="en-US" altLang="zh-CN" sz="2000" dirty="0">
              <a:latin typeface="微软雅黑" panose="020B0503020204020204" pitchFamily="34" charset="-122"/>
              <a:ea typeface="微软雅黑" panose="020B0503020204020204" pitchFamily="34" charset="-122"/>
            </a:endParaRPr>
          </a:p>
          <a:p>
            <a:pPr>
              <a:lnSpc>
                <a:spcPct val="250000"/>
              </a:lnSpc>
            </a:pPr>
            <a:r>
              <a:rPr lang="zh-CN" altLang="en-US" sz="2000" dirty="0">
                <a:latin typeface="微软雅黑" panose="020B0503020204020204" pitchFamily="34" charset="-122"/>
                <a:ea typeface="微软雅黑" panose="020B0503020204020204" pitchFamily="34" charset="-122"/>
              </a:rPr>
              <a:t>性质</a:t>
            </a:r>
            <a:r>
              <a:rPr lang="en-US" altLang="zh-CN" sz="2000" dirty="0">
                <a:latin typeface="微软雅黑" panose="020B0503020204020204" pitchFamily="34" charset="-122"/>
                <a:ea typeface="微软雅黑" panose="020B0503020204020204" pitchFamily="34" charset="-122"/>
              </a:rPr>
              <a:t>5</a:t>
            </a:r>
            <a:endParaRPr lang="en-US" altLang="zh-CN" sz="2000" dirty="0">
              <a:latin typeface="微软雅黑" panose="020B0503020204020204" pitchFamily="34" charset="-122"/>
              <a:ea typeface="微软雅黑" panose="020B0503020204020204" pitchFamily="34" charset="-122"/>
            </a:endParaRPr>
          </a:p>
        </p:txBody>
      </p:sp>
      <p:sp>
        <p:nvSpPr>
          <p:cNvPr id="9" name="文本框 1"/>
          <p:cNvSpPr txBox="1">
            <a:spLocks noChangeArrowheads="1"/>
          </p:cNvSpPr>
          <p:nvPr/>
        </p:nvSpPr>
        <p:spPr bwMode="auto">
          <a:xfrm>
            <a:off x="1994376" y="1803676"/>
            <a:ext cx="6699458" cy="1053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满二叉树</a:t>
            </a:r>
            <a:r>
              <a:rPr lang="zh-CN" altLang="en-US" sz="2000" dirty="0">
                <a:latin typeface="微软雅黑" panose="020B0503020204020204" pitchFamily="34" charset="-122"/>
                <a:ea typeface="微软雅黑" panose="020B0503020204020204" pitchFamily="34" charset="-122"/>
              </a:rPr>
              <a:t>：深度为</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且有</a:t>
            </a:r>
            <a:r>
              <a:rPr lang="en-US" altLang="zh-CN" sz="2000" dirty="0">
                <a:latin typeface="微软雅黑" panose="020B0503020204020204" pitchFamily="34" charset="-122"/>
                <a:ea typeface="微软雅黑" panose="020B0503020204020204" pitchFamily="34" charset="-122"/>
                <a:sym typeface="+mn-ea"/>
              </a:rPr>
              <a:t>2</a:t>
            </a:r>
            <a:r>
              <a:rPr lang="en-US" altLang="zh-CN" sz="2000" baseline="30000" dirty="0">
                <a:latin typeface="微软雅黑" panose="020B0503020204020204" pitchFamily="34" charset="-122"/>
                <a:ea typeface="微软雅黑" panose="020B0503020204020204" pitchFamily="34" charset="-122"/>
                <a:sym typeface="+mn-ea"/>
              </a:rPr>
              <a:t>k</a:t>
            </a:r>
            <a:r>
              <a:rPr lang="en-US" altLang="zh-CN" sz="2000" dirty="0">
                <a:latin typeface="微软雅黑" panose="020B0503020204020204" pitchFamily="34" charset="-122"/>
                <a:ea typeface="微软雅黑" panose="020B0503020204020204" pitchFamily="34" charset="-122"/>
                <a:sym typeface="+mn-ea"/>
              </a:rPr>
              <a:t>-1</a:t>
            </a:r>
            <a:r>
              <a:rPr lang="zh-CN" altLang="en-US" sz="2000" dirty="0">
                <a:latin typeface="微软雅黑" panose="020B0503020204020204" pitchFamily="34" charset="-122"/>
                <a:ea typeface="微软雅黑" panose="020B0503020204020204" pitchFamily="34" charset="-122"/>
              </a:rPr>
              <a:t>个结点的二叉树。在满二叉树中，每层结点都是满的，即每层结点都具有最大结点数。</a:t>
            </a:r>
            <a:endParaRPr lang="zh-CN" altLang="en-US" sz="20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3342640" y="3328670"/>
            <a:ext cx="3709670" cy="250063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flipV="1">
            <a:off x="0" y="0"/>
            <a:ext cx="9144000" cy="886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891" y="0"/>
            <a:ext cx="900644" cy="895438"/>
          </a:xfrm>
          <a:prstGeom prst="rect">
            <a:avLst/>
          </a:prstGeom>
        </p:spPr>
      </p:pic>
      <p:sp>
        <p:nvSpPr>
          <p:cNvPr id="17" name="文本框 16"/>
          <p:cNvSpPr txBox="1"/>
          <p:nvPr/>
        </p:nvSpPr>
        <p:spPr>
          <a:xfrm>
            <a:off x="1135316" y="150770"/>
            <a:ext cx="6374304" cy="583565"/>
          </a:xfrm>
          <a:prstGeom prst="rect">
            <a:avLst/>
          </a:prstGeom>
          <a:noFill/>
        </p:spPr>
        <p:txBody>
          <a:bodyPr wrap="square">
            <a:spAutoFit/>
          </a:bodyPr>
          <a:lstStyle/>
          <a:p>
            <a:r>
              <a:rPr lang="en-US" altLang="zh-CN" sz="32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6.3.1</a:t>
            </a:r>
            <a:r>
              <a:rPr lang="zh-CN" altLang="en-US" sz="32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二叉树的遍历</a:t>
            </a:r>
            <a:endParaRPr lang="zh-CN" altLang="en-US" sz="32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文本框 6"/>
          <p:cNvSpPr txBox="1"/>
          <p:nvPr/>
        </p:nvSpPr>
        <p:spPr>
          <a:xfrm>
            <a:off x="728869" y="6441793"/>
            <a:ext cx="253596" cy="461665"/>
          </a:xfrm>
          <a:prstGeom prst="rect">
            <a:avLst/>
          </a:prstGeom>
          <a:noFill/>
        </p:spPr>
        <p:txBody>
          <a:bodyPr wrap="none" rtlCol="0">
            <a:spAutoFit/>
          </a:bodyPr>
          <a:lstStyle/>
          <a:p>
            <a:r>
              <a:rPr lang="zh-CN" altLang="en-US" sz="2400" dirty="0"/>
              <a:t> </a:t>
            </a:r>
            <a:endParaRPr lang="zh-CN" altLang="en-US" sz="2400" dirty="0"/>
          </a:p>
        </p:txBody>
      </p:sp>
      <p:sp>
        <p:nvSpPr>
          <p:cNvPr id="5" name="灯片编号占位符 4"/>
          <p:cNvSpPr>
            <a:spLocks noGrp="1"/>
          </p:cNvSpPr>
          <p:nvPr>
            <p:ph type="sldNum" sz="quarter" idx="12"/>
          </p:nvPr>
        </p:nvSpPr>
        <p:spPr/>
        <p:txBody>
          <a:bodyPr/>
          <a:lstStyle/>
          <a:p>
            <a:fld id="{6DC87717-A16C-46C8-8501-38B3BAF8FB93}" type="slidenum">
              <a:rPr lang="zh-CN" altLang="en-US" smtClean="0"/>
            </a:fld>
            <a:endParaRPr lang="zh-CN" altLang="en-US"/>
          </a:p>
        </p:txBody>
      </p:sp>
      <p:sp>
        <p:nvSpPr>
          <p:cNvPr id="30" name="文本框 29"/>
          <p:cNvSpPr txBox="1"/>
          <p:nvPr/>
        </p:nvSpPr>
        <p:spPr>
          <a:xfrm>
            <a:off x="331926" y="2387324"/>
            <a:ext cx="902811" cy="523220"/>
          </a:xfrm>
          <a:prstGeom prst="rect">
            <a:avLst/>
          </a:prstGeom>
          <a:noFill/>
        </p:spPr>
        <p:txBody>
          <a:bodyPr wrap="none" rtlCol="0">
            <a:spAutoFit/>
          </a:bodyPr>
          <a:lstStyle/>
          <a:p>
            <a:r>
              <a:rPr lang="zh-CN" altLang="en-US" sz="2800" dirty="0">
                <a:solidFill>
                  <a:schemeClr val="bg1"/>
                </a:solidFill>
              </a:rPr>
              <a:t>电梯</a:t>
            </a:r>
            <a:endParaRPr lang="zh-CN" altLang="en-US" sz="2800" dirty="0">
              <a:solidFill>
                <a:schemeClr val="bg1"/>
              </a:solidFill>
            </a:endParaRPr>
          </a:p>
        </p:txBody>
      </p:sp>
      <p:sp>
        <p:nvSpPr>
          <p:cNvPr id="32" name="文本框 31"/>
          <p:cNvSpPr txBox="1"/>
          <p:nvPr/>
        </p:nvSpPr>
        <p:spPr>
          <a:xfrm>
            <a:off x="4460905" y="2026250"/>
            <a:ext cx="678007" cy="1384995"/>
          </a:xfrm>
          <a:prstGeom prst="rect">
            <a:avLst/>
          </a:prstGeom>
          <a:noFill/>
        </p:spPr>
        <p:txBody>
          <a:bodyPr wrap="square" rtlCol="0">
            <a:spAutoFit/>
          </a:bodyPr>
          <a:lstStyle/>
          <a:p>
            <a:r>
              <a:rPr lang="zh-CN" altLang="en-US" sz="2800" dirty="0">
                <a:solidFill>
                  <a:schemeClr val="bg1"/>
                </a:solidFill>
              </a:rPr>
              <a:t>浏览器</a:t>
            </a:r>
            <a:endParaRPr lang="zh-CN" altLang="en-US" sz="2800" dirty="0">
              <a:solidFill>
                <a:schemeClr val="bg1"/>
              </a:solidFill>
            </a:endParaRPr>
          </a:p>
        </p:txBody>
      </p:sp>
      <p:sp>
        <p:nvSpPr>
          <p:cNvPr id="35" name="文本框 34"/>
          <p:cNvSpPr txBox="1"/>
          <p:nvPr/>
        </p:nvSpPr>
        <p:spPr>
          <a:xfrm>
            <a:off x="647113" y="5418923"/>
            <a:ext cx="2165714" cy="523220"/>
          </a:xfrm>
          <a:prstGeom prst="rect">
            <a:avLst/>
          </a:prstGeom>
          <a:noFill/>
        </p:spPr>
        <p:txBody>
          <a:bodyPr wrap="square" rtlCol="0">
            <a:spAutoFit/>
          </a:bodyPr>
          <a:lstStyle/>
          <a:p>
            <a:r>
              <a:rPr lang="zh-CN" altLang="en-US" sz="2800" dirty="0">
                <a:solidFill>
                  <a:schemeClr val="bg1"/>
                </a:solidFill>
              </a:rPr>
              <a:t>文本编辑器</a:t>
            </a:r>
            <a:endParaRPr lang="zh-CN" altLang="en-US" sz="2800" dirty="0">
              <a:solidFill>
                <a:schemeClr val="bg1"/>
              </a:solidFill>
            </a:endParaRPr>
          </a:p>
        </p:txBody>
      </p:sp>
      <p:sp>
        <p:nvSpPr>
          <p:cNvPr id="38" name="文本框 37"/>
          <p:cNvSpPr txBox="1"/>
          <p:nvPr/>
        </p:nvSpPr>
        <p:spPr>
          <a:xfrm>
            <a:off x="4412241" y="4252281"/>
            <a:ext cx="1049767" cy="1384995"/>
          </a:xfrm>
          <a:prstGeom prst="rect">
            <a:avLst/>
          </a:prstGeom>
          <a:noFill/>
        </p:spPr>
        <p:txBody>
          <a:bodyPr wrap="square" rtlCol="0">
            <a:spAutoFit/>
          </a:bodyPr>
          <a:lstStyle/>
          <a:p>
            <a:r>
              <a:rPr lang="zh-CN" altLang="en-US" sz="2800" dirty="0">
                <a:solidFill>
                  <a:schemeClr val="bg1"/>
                </a:solidFill>
              </a:rPr>
              <a:t>手机通话记录</a:t>
            </a:r>
            <a:endParaRPr lang="zh-CN" altLang="en-US" sz="2800" dirty="0">
              <a:solidFill>
                <a:schemeClr val="bg1"/>
              </a:solidFill>
            </a:endParaRPr>
          </a:p>
        </p:txBody>
      </p:sp>
      <p:sp>
        <p:nvSpPr>
          <p:cNvPr id="2" name="文本框 1"/>
          <p:cNvSpPr txBox="1"/>
          <p:nvPr/>
        </p:nvSpPr>
        <p:spPr>
          <a:xfrm>
            <a:off x="584200" y="1705610"/>
            <a:ext cx="4060190" cy="4006353"/>
          </a:xfrm>
          <a:prstGeom prst="rect">
            <a:avLst/>
          </a:prstGeom>
          <a:noFill/>
        </p:spPr>
        <p:txBody>
          <a:bodyPr wrap="square" rtlCol="0">
            <a:spAutoFit/>
          </a:bodyPr>
          <a:lstStyle/>
          <a:p>
            <a:pPr>
              <a:lnSpc>
                <a:spcPct val="150000"/>
              </a:lnSpc>
            </a:pPr>
            <a:r>
              <a:rPr lang="zh-CN" altLang="en-US" sz="2800" dirty="0">
                <a:latin typeface="微软雅黑" panose="020B0503020204020204" pitchFamily="34" charset="-122"/>
                <a:ea typeface="微软雅黑" panose="020B0503020204020204" pitchFamily="34" charset="-122"/>
              </a:rPr>
              <a:t>先序遍历的操作过程：</a:t>
            </a:r>
            <a:endParaRPr lang="zh-CN" altLang="en-US" sz="2800" dirty="0">
              <a:latin typeface="微软雅黑" panose="020B0503020204020204" pitchFamily="34" charset="-122"/>
              <a:ea typeface="微软雅黑" panose="020B0503020204020204" pitchFamily="34" charset="-122"/>
            </a:endParaRPr>
          </a:p>
          <a:p>
            <a:pPr>
              <a:lnSpc>
                <a:spcPct val="150000"/>
              </a:lnSpc>
            </a:pPr>
            <a:endParaRPr lang="zh-CN" altLang="en-US"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若二叉树为空，则为空操作，</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否则依次执行如下操作：</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）访问根节点；</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）按先序遍历左子树；</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sym typeface="+mn-ea"/>
              </a:rPr>
              <a:t>（</a:t>
            </a:r>
            <a:r>
              <a:rPr lang="en-US" altLang="zh-CN" sz="2400" dirty="0">
                <a:latin typeface="微软雅黑" panose="020B0503020204020204" pitchFamily="34" charset="-122"/>
                <a:ea typeface="微软雅黑" panose="020B0503020204020204" pitchFamily="34" charset="-122"/>
                <a:sym typeface="+mn-ea"/>
              </a:rPr>
              <a:t>3</a:t>
            </a:r>
            <a:r>
              <a:rPr lang="zh-CN" altLang="en-US" sz="2400" dirty="0">
                <a:latin typeface="微软雅黑" panose="020B0503020204020204" pitchFamily="34" charset="-122"/>
                <a:ea typeface="微软雅黑" panose="020B0503020204020204" pitchFamily="34" charset="-122"/>
                <a:sym typeface="+mn-ea"/>
              </a:rPr>
              <a:t>）按先序遍历右子树；</a:t>
            </a:r>
            <a:endParaRPr lang="zh-CN" altLang="en-US" sz="2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4876592" y="2246714"/>
            <a:ext cx="4369659" cy="3170099"/>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算法</a:t>
            </a:r>
            <a:r>
              <a:rPr lang="en-US" altLang="zh-CN" sz="2000" dirty="0">
                <a:latin typeface="微软雅黑" panose="020B0503020204020204" pitchFamily="34" charset="-122"/>
                <a:ea typeface="微软雅黑" panose="020B0503020204020204" pitchFamily="34" charset="-122"/>
              </a:rPr>
              <a:t>6.1</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void </a:t>
            </a:r>
            <a:r>
              <a:rPr lang="en-US" altLang="zh-CN" sz="2000" dirty="0" err="1">
                <a:latin typeface="微软雅黑" panose="020B0503020204020204" pitchFamily="34" charset="-122"/>
                <a:ea typeface="微软雅黑" panose="020B0503020204020204" pitchFamily="34" charset="-122"/>
              </a:rPr>
              <a:t>PreOrder</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BiTree</a:t>
            </a:r>
            <a:r>
              <a:rPr lang="en-US" altLang="zh-CN" sz="2000" dirty="0">
                <a:latin typeface="微软雅黑" panose="020B0503020204020204" pitchFamily="34" charset="-122"/>
                <a:ea typeface="微软雅黑" panose="020B0503020204020204" pitchFamily="34" charset="-122"/>
              </a:rPr>
              <a:t> root)</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if(root!=NULL)</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rPr>
              <a:t>Visit(root-&gt;data);</a:t>
            </a:r>
            <a:endParaRPr lang="en-US" altLang="zh-CN" sz="2000" dirty="0">
              <a:solidFill>
                <a:srgbClr val="FF0000"/>
              </a:solidFill>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PreOrder</a:t>
            </a:r>
            <a:r>
              <a:rPr lang="en-US" altLang="zh-CN" sz="2000" dirty="0">
                <a:latin typeface="微软雅黑" panose="020B0503020204020204" pitchFamily="34" charset="-122"/>
                <a:ea typeface="微软雅黑" panose="020B0503020204020204" pitchFamily="34" charset="-122"/>
              </a:rPr>
              <a:t>(root-&gt;</a:t>
            </a:r>
            <a:r>
              <a:rPr lang="en-US" altLang="zh-CN" sz="2000" dirty="0" err="1">
                <a:latin typeface="微软雅黑" panose="020B0503020204020204" pitchFamily="34" charset="-122"/>
                <a:ea typeface="微软雅黑" panose="020B0503020204020204" pitchFamily="34" charset="-122"/>
              </a:rPr>
              <a:t>LChild</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PreOrder</a:t>
            </a:r>
            <a:r>
              <a:rPr lang="en-US" altLang="zh-CN" sz="2000" dirty="0">
                <a:latin typeface="微软雅黑" panose="020B0503020204020204" pitchFamily="34" charset="-122"/>
                <a:ea typeface="微软雅黑" panose="020B0503020204020204" pitchFamily="34" charset="-122"/>
              </a:rPr>
              <a:t>(root-&gt;</a:t>
            </a:r>
            <a:r>
              <a:rPr lang="en-US" altLang="zh-CN" sz="2000" dirty="0" err="1">
                <a:latin typeface="微软雅黑" panose="020B0503020204020204" pitchFamily="34" charset="-122"/>
                <a:ea typeface="微软雅黑" panose="020B0503020204020204" pitchFamily="34" charset="-122"/>
              </a:rPr>
              <a:t>RChild</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563213" y="967193"/>
            <a:ext cx="8314816" cy="523220"/>
          </a:xfrm>
          <a:prstGeom prst="rect">
            <a:avLst/>
          </a:prstGeom>
          <a:noFill/>
        </p:spPr>
        <p:txBody>
          <a:bodyPr wrap="square" rtlCol="0">
            <a:spAutoFit/>
          </a:bodyPr>
          <a:lstStyle/>
          <a:p>
            <a:r>
              <a:rPr lang="zh-CN" altLang="en-US" sz="2800" u="sng" dirty="0">
                <a:solidFill>
                  <a:srgbClr val="FF0000"/>
                </a:solidFill>
              </a:rPr>
              <a:t>先序遍历</a:t>
            </a:r>
            <a:r>
              <a:rPr lang="en-US" altLang="zh-CN" sz="2800" u="sng" dirty="0">
                <a:solidFill>
                  <a:srgbClr val="FF0000"/>
                </a:solidFill>
              </a:rPr>
              <a:t>(DLR)</a:t>
            </a:r>
            <a:r>
              <a:rPr lang="zh-CN" altLang="en-US" sz="2800" dirty="0">
                <a:solidFill>
                  <a:srgbClr val="FF0000"/>
                </a:solidFill>
              </a:rPr>
              <a:t>    </a:t>
            </a:r>
            <a:r>
              <a:rPr lang="zh-CN" altLang="en-US" sz="2800" dirty="0">
                <a:sym typeface="+mn-ea"/>
              </a:rPr>
              <a:t>中序遍历</a:t>
            </a:r>
            <a:r>
              <a:rPr lang="en-US" altLang="zh-CN" sz="2800" dirty="0">
                <a:sym typeface="+mn-ea"/>
              </a:rPr>
              <a:t>(LDR)</a:t>
            </a:r>
            <a:r>
              <a:rPr lang="zh-CN" altLang="en-US" sz="2800" dirty="0">
                <a:sym typeface="+mn-ea"/>
              </a:rPr>
              <a:t>     后序遍历</a:t>
            </a:r>
            <a:r>
              <a:rPr lang="en-US" altLang="zh-CN" sz="2800" dirty="0">
                <a:sym typeface="+mn-ea"/>
              </a:rPr>
              <a:t>(LRD)</a:t>
            </a:r>
            <a:r>
              <a:rPr lang="zh-CN" altLang="en-US" sz="2800" dirty="0">
                <a:sym typeface="+mn-ea"/>
              </a:rPr>
              <a:t>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flipV="1">
            <a:off x="0" y="0"/>
            <a:ext cx="9144000" cy="886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891" y="0"/>
            <a:ext cx="900644" cy="895438"/>
          </a:xfrm>
          <a:prstGeom prst="rect">
            <a:avLst/>
          </a:prstGeom>
        </p:spPr>
      </p:pic>
      <p:sp>
        <p:nvSpPr>
          <p:cNvPr id="17" name="文本框 16"/>
          <p:cNvSpPr txBox="1"/>
          <p:nvPr/>
        </p:nvSpPr>
        <p:spPr>
          <a:xfrm>
            <a:off x="1126426" y="150770"/>
            <a:ext cx="6374304" cy="583565"/>
          </a:xfrm>
          <a:prstGeom prst="rect">
            <a:avLst/>
          </a:prstGeom>
          <a:noFill/>
        </p:spPr>
        <p:txBody>
          <a:bodyPr wrap="square">
            <a:spAutoFit/>
          </a:bodyPr>
          <a:lstStyle/>
          <a:p>
            <a:r>
              <a:rPr lang="en-US" altLang="zh-CN" sz="32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6.3.1</a:t>
            </a:r>
            <a:r>
              <a:rPr lang="zh-CN" altLang="en-US" sz="32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二叉树的遍历</a:t>
            </a:r>
            <a:endParaRPr lang="zh-CN" altLang="en-US" sz="32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文本框 6"/>
          <p:cNvSpPr txBox="1"/>
          <p:nvPr/>
        </p:nvSpPr>
        <p:spPr>
          <a:xfrm>
            <a:off x="728869" y="6441793"/>
            <a:ext cx="253596" cy="461665"/>
          </a:xfrm>
          <a:prstGeom prst="rect">
            <a:avLst/>
          </a:prstGeom>
          <a:noFill/>
        </p:spPr>
        <p:txBody>
          <a:bodyPr wrap="none" rtlCol="0">
            <a:spAutoFit/>
          </a:bodyPr>
          <a:lstStyle/>
          <a:p>
            <a:r>
              <a:rPr lang="zh-CN" altLang="en-US" sz="2400" dirty="0"/>
              <a:t> </a:t>
            </a:r>
            <a:endParaRPr lang="zh-CN" altLang="en-US" sz="2400" dirty="0"/>
          </a:p>
        </p:txBody>
      </p:sp>
      <p:sp>
        <p:nvSpPr>
          <p:cNvPr id="5" name="灯片编号占位符 4"/>
          <p:cNvSpPr>
            <a:spLocks noGrp="1"/>
          </p:cNvSpPr>
          <p:nvPr>
            <p:ph type="sldNum" sz="quarter" idx="12"/>
          </p:nvPr>
        </p:nvSpPr>
        <p:spPr/>
        <p:txBody>
          <a:bodyPr/>
          <a:lstStyle/>
          <a:p>
            <a:fld id="{6DC87717-A16C-46C8-8501-38B3BAF8FB93}" type="slidenum">
              <a:rPr lang="zh-CN" altLang="en-US" smtClean="0"/>
            </a:fld>
            <a:endParaRPr lang="zh-CN" altLang="en-US"/>
          </a:p>
        </p:txBody>
      </p:sp>
      <p:sp>
        <p:nvSpPr>
          <p:cNvPr id="6" name="椭圆 5"/>
          <p:cNvSpPr/>
          <p:nvPr/>
        </p:nvSpPr>
        <p:spPr>
          <a:xfrm>
            <a:off x="1305560" y="2037080"/>
            <a:ext cx="474980" cy="4845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A</a:t>
            </a:r>
            <a:endParaRPr lang="en-US" altLang="zh-CN"/>
          </a:p>
        </p:txBody>
      </p:sp>
      <p:sp>
        <p:nvSpPr>
          <p:cNvPr id="10" name="椭圆 9"/>
          <p:cNvSpPr/>
          <p:nvPr/>
        </p:nvSpPr>
        <p:spPr>
          <a:xfrm>
            <a:off x="2096135" y="2908300"/>
            <a:ext cx="474980" cy="4845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C</a:t>
            </a:r>
            <a:endParaRPr lang="en-US" altLang="zh-CN"/>
          </a:p>
        </p:txBody>
      </p:sp>
      <p:sp>
        <p:nvSpPr>
          <p:cNvPr id="11" name="椭圆 10"/>
          <p:cNvSpPr/>
          <p:nvPr/>
        </p:nvSpPr>
        <p:spPr>
          <a:xfrm>
            <a:off x="728980" y="2908300"/>
            <a:ext cx="474980" cy="4845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B</a:t>
            </a:r>
            <a:endParaRPr lang="en-US" altLang="zh-CN"/>
          </a:p>
        </p:txBody>
      </p:sp>
      <p:sp>
        <p:nvSpPr>
          <p:cNvPr id="12" name="椭圆 11"/>
          <p:cNvSpPr/>
          <p:nvPr/>
        </p:nvSpPr>
        <p:spPr>
          <a:xfrm>
            <a:off x="2969895" y="3898900"/>
            <a:ext cx="474980" cy="4845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E</a:t>
            </a:r>
            <a:endParaRPr lang="en-US" altLang="zh-CN"/>
          </a:p>
        </p:txBody>
      </p:sp>
      <p:sp>
        <p:nvSpPr>
          <p:cNvPr id="13" name="椭圆 12"/>
          <p:cNvSpPr/>
          <p:nvPr/>
        </p:nvSpPr>
        <p:spPr>
          <a:xfrm>
            <a:off x="1126490" y="3898900"/>
            <a:ext cx="474980" cy="4845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D</a:t>
            </a:r>
            <a:endParaRPr lang="en-US" altLang="zh-CN"/>
          </a:p>
        </p:txBody>
      </p:sp>
      <p:sp>
        <p:nvSpPr>
          <p:cNvPr id="16" name="椭圆 15"/>
          <p:cNvSpPr/>
          <p:nvPr/>
        </p:nvSpPr>
        <p:spPr>
          <a:xfrm>
            <a:off x="3850640" y="4884420"/>
            <a:ext cx="474980" cy="4845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H</a:t>
            </a:r>
            <a:endParaRPr lang="en-US" altLang="zh-CN"/>
          </a:p>
        </p:txBody>
      </p:sp>
      <p:sp>
        <p:nvSpPr>
          <p:cNvPr id="19" name="椭圆 18"/>
          <p:cNvSpPr/>
          <p:nvPr/>
        </p:nvSpPr>
        <p:spPr>
          <a:xfrm>
            <a:off x="206375" y="4955540"/>
            <a:ext cx="474980" cy="4845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F</a:t>
            </a:r>
            <a:endParaRPr lang="en-US" altLang="zh-CN"/>
          </a:p>
        </p:txBody>
      </p:sp>
      <p:sp>
        <p:nvSpPr>
          <p:cNvPr id="20" name="椭圆 19"/>
          <p:cNvSpPr/>
          <p:nvPr/>
        </p:nvSpPr>
        <p:spPr>
          <a:xfrm>
            <a:off x="1960880" y="4955540"/>
            <a:ext cx="474980" cy="4845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G</a:t>
            </a:r>
            <a:endParaRPr lang="en-US" altLang="zh-CN"/>
          </a:p>
        </p:txBody>
      </p:sp>
      <p:cxnSp>
        <p:nvCxnSpPr>
          <p:cNvPr id="21" name="直接连接符 20"/>
          <p:cNvCxnSpPr>
            <a:stCxn id="6" idx="3"/>
            <a:endCxn id="11" idx="7"/>
          </p:cNvCxnSpPr>
          <p:nvPr/>
        </p:nvCxnSpPr>
        <p:spPr>
          <a:xfrm flipH="1">
            <a:off x="1134110" y="2450465"/>
            <a:ext cx="241300" cy="528955"/>
          </a:xfrm>
          <a:prstGeom prst="line">
            <a:avLst/>
          </a:prstGeom>
        </p:spPr>
        <p:style>
          <a:lnRef idx="1">
            <a:schemeClr val="dk1"/>
          </a:lnRef>
          <a:fillRef idx="0">
            <a:schemeClr val="dk1"/>
          </a:fillRef>
          <a:effectRef idx="0">
            <a:schemeClr val="dk1"/>
          </a:effectRef>
          <a:fontRef idx="minor">
            <a:schemeClr val="tx1"/>
          </a:fontRef>
        </p:style>
      </p:cxnSp>
      <p:cxnSp>
        <p:nvCxnSpPr>
          <p:cNvPr id="22" name="直接连接符 21"/>
          <p:cNvCxnSpPr/>
          <p:nvPr/>
        </p:nvCxnSpPr>
        <p:spPr>
          <a:xfrm>
            <a:off x="1719580" y="2450465"/>
            <a:ext cx="455295" cy="528955"/>
          </a:xfrm>
          <a:prstGeom prst="line">
            <a:avLst/>
          </a:prstGeom>
        </p:spPr>
        <p:style>
          <a:lnRef idx="1">
            <a:schemeClr val="dk1"/>
          </a:lnRef>
          <a:fillRef idx="0">
            <a:schemeClr val="dk1"/>
          </a:fillRef>
          <a:effectRef idx="0">
            <a:schemeClr val="dk1"/>
          </a:effectRef>
          <a:fontRef idx="minor">
            <a:schemeClr val="tx1"/>
          </a:fontRef>
        </p:style>
      </p:cxnSp>
      <p:cxnSp>
        <p:nvCxnSpPr>
          <p:cNvPr id="23" name="直接连接符 22"/>
          <p:cNvCxnSpPr>
            <a:stCxn id="11" idx="4"/>
            <a:endCxn id="13" idx="0"/>
          </p:cNvCxnSpPr>
          <p:nvPr/>
        </p:nvCxnSpPr>
        <p:spPr>
          <a:xfrm>
            <a:off x="966470" y="3392805"/>
            <a:ext cx="397510" cy="506095"/>
          </a:xfrm>
          <a:prstGeom prst="line">
            <a:avLst/>
          </a:prstGeom>
        </p:spPr>
        <p:style>
          <a:lnRef idx="1">
            <a:schemeClr val="dk1"/>
          </a:lnRef>
          <a:fillRef idx="0">
            <a:schemeClr val="dk1"/>
          </a:fillRef>
          <a:effectRef idx="0">
            <a:schemeClr val="dk1"/>
          </a:effectRef>
          <a:fontRef idx="minor">
            <a:schemeClr val="tx1"/>
          </a:fontRef>
        </p:style>
      </p:cxnSp>
      <p:cxnSp>
        <p:nvCxnSpPr>
          <p:cNvPr id="24" name="直接连接符 23"/>
          <p:cNvCxnSpPr>
            <a:stCxn id="13" idx="3"/>
            <a:endCxn id="19" idx="0"/>
          </p:cNvCxnSpPr>
          <p:nvPr/>
        </p:nvCxnSpPr>
        <p:spPr>
          <a:xfrm flipH="1">
            <a:off x="443865" y="4312285"/>
            <a:ext cx="752475" cy="643255"/>
          </a:xfrm>
          <a:prstGeom prst="line">
            <a:avLst/>
          </a:prstGeom>
        </p:spPr>
        <p:style>
          <a:lnRef idx="1">
            <a:schemeClr val="dk1"/>
          </a:lnRef>
          <a:fillRef idx="0">
            <a:schemeClr val="dk1"/>
          </a:fillRef>
          <a:effectRef idx="0">
            <a:schemeClr val="dk1"/>
          </a:effectRef>
          <a:fontRef idx="minor">
            <a:schemeClr val="tx1"/>
          </a:fontRef>
        </p:style>
      </p:cxnSp>
      <p:cxnSp>
        <p:nvCxnSpPr>
          <p:cNvPr id="25" name="直接连接符 24"/>
          <p:cNvCxnSpPr>
            <a:stCxn id="13" idx="5"/>
            <a:endCxn id="20" idx="0"/>
          </p:cNvCxnSpPr>
          <p:nvPr/>
        </p:nvCxnSpPr>
        <p:spPr>
          <a:xfrm>
            <a:off x="1531620" y="4312285"/>
            <a:ext cx="666750" cy="643255"/>
          </a:xfrm>
          <a:prstGeom prst="line">
            <a:avLst/>
          </a:prstGeom>
        </p:spPr>
        <p:style>
          <a:lnRef idx="1">
            <a:schemeClr val="dk1"/>
          </a:lnRef>
          <a:fillRef idx="0">
            <a:schemeClr val="dk1"/>
          </a:fillRef>
          <a:effectRef idx="0">
            <a:schemeClr val="dk1"/>
          </a:effectRef>
          <a:fontRef idx="minor">
            <a:schemeClr val="tx1"/>
          </a:fontRef>
        </p:style>
      </p:cxnSp>
      <p:cxnSp>
        <p:nvCxnSpPr>
          <p:cNvPr id="26" name="直接连接符 25"/>
          <p:cNvCxnSpPr>
            <a:stCxn id="10" idx="5"/>
            <a:endCxn id="12" idx="1"/>
          </p:cNvCxnSpPr>
          <p:nvPr/>
        </p:nvCxnSpPr>
        <p:spPr>
          <a:xfrm>
            <a:off x="2501265" y="3321685"/>
            <a:ext cx="538480" cy="648335"/>
          </a:xfrm>
          <a:prstGeom prst="line">
            <a:avLst/>
          </a:prstGeom>
        </p:spPr>
        <p:style>
          <a:lnRef idx="1">
            <a:schemeClr val="dk1"/>
          </a:lnRef>
          <a:fillRef idx="0">
            <a:schemeClr val="dk1"/>
          </a:fillRef>
          <a:effectRef idx="0">
            <a:schemeClr val="dk1"/>
          </a:effectRef>
          <a:fontRef idx="minor">
            <a:schemeClr val="tx1"/>
          </a:fontRef>
        </p:style>
      </p:cxnSp>
      <p:cxnSp>
        <p:nvCxnSpPr>
          <p:cNvPr id="29" name="直接连接符 28"/>
          <p:cNvCxnSpPr>
            <a:stCxn id="16" idx="1"/>
            <a:endCxn id="12" idx="5"/>
          </p:cNvCxnSpPr>
          <p:nvPr/>
        </p:nvCxnSpPr>
        <p:spPr>
          <a:xfrm flipH="1" flipV="1">
            <a:off x="3375025" y="4312285"/>
            <a:ext cx="545465" cy="643255"/>
          </a:xfrm>
          <a:prstGeom prst="line">
            <a:avLst/>
          </a:prstGeom>
        </p:spPr>
        <p:style>
          <a:lnRef idx="1">
            <a:schemeClr val="dk1"/>
          </a:lnRef>
          <a:fillRef idx="0">
            <a:schemeClr val="dk1"/>
          </a:fillRef>
          <a:effectRef idx="0">
            <a:schemeClr val="dk1"/>
          </a:effectRef>
          <a:fontRef idx="minor">
            <a:schemeClr val="tx1"/>
          </a:fontRef>
        </p:style>
      </p:cxnSp>
      <p:sp>
        <p:nvSpPr>
          <p:cNvPr id="30" name="文本框 29"/>
          <p:cNvSpPr txBox="1"/>
          <p:nvPr/>
        </p:nvSpPr>
        <p:spPr>
          <a:xfrm>
            <a:off x="385325" y="1118177"/>
            <a:ext cx="3946914" cy="461665"/>
          </a:xfrm>
          <a:prstGeom prst="rect">
            <a:avLst/>
          </a:prstGeom>
          <a:noFill/>
        </p:spPr>
        <p:txBody>
          <a:bodyPr wrap="none" rtlCol="0" anchor="t">
            <a:spAutoFit/>
          </a:bodyPr>
          <a:lstStyle/>
          <a:p>
            <a:r>
              <a:rPr lang="zh-CN" altLang="en-US" sz="2400" dirty="0">
                <a:latin typeface="微软雅黑" panose="020B0503020204020204" pitchFamily="34" charset="-122"/>
                <a:ea typeface="微软雅黑" panose="020B0503020204020204" pitchFamily="34" charset="-122"/>
                <a:sym typeface="+mn-ea"/>
              </a:rPr>
              <a:t>先序遍历 </a:t>
            </a:r>
            <a:r>
              <a:rPr lang="en-US" altLang="zh-CN" sz="2400" dirty="0">
                <a:latin typeface="微软雅黑" panose="020B0503020204020204" pitchFamily="34" charset="-122"/>
                <a:ea typeface="微软雅黑" panose="020B0503020204020204" pitchFamily="34" charset="-122"/>
                <a:sym typeface="+mn-ea"/>
              </a:rPr>
              <a:t>DLR</a:t>
            </a:r>
            <a:r>
              <a:rPr lang="zh-CN" altLang="en-US" sz="2400" dirty="0">
                <a:latin typeface="微软雅黑" panose="020B0503020204020204" pitchFamily="34" charset="-122"/>
                <a:ea typeface="微软雅黑" panose="020B0503020204020204" pitchFamily="34" charset="-122"/>
                <a:sym typeface="+mn-ea"/>
              </a:rPr>
              <a:t>的递归过程：</a:t>
            </a:r>
            <a:endParaRPr lang="zh-CN" altLang="en-US" sz="2400" dirty="0">
              <a:latin typeface="微软雅黑" panose="020B0503020204020204" pitchFamily="34" charset="-122"/>
              <a:ea typeface="微软雅黑" panose="020B0503020204020204" pitchFamily="34" charset="-122"/>
            </a:endParaRPr>
          </a:p>
        </p:txBody>
      </p:sp>
      <p:sp>
        <p:nvSpPr>
          <p:cNvPr id="27" name="文本框 26"/>
          <p:cNvSpPr txBox="1"/>
          <p:nvPr/>
        </p:nvSpPr>
        <p:spPr>
          <a:xfrm>
            <a:off x="4815731" y="1282065"/>
            <a:ext cx="4744175" cy="3170099"/>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算法</a:t>
            </a:r>
            <a:r>
              <a:rPr lang="en-US" altLang="zh-CN" sz="2000" dirty="0">
                <a:latin typeface="微软雅黑" panose="020B0503020204020204" pitchFamily="34" charset="-122"/>
                <a:ea typeface="微软雅黑" panose="020B0503020204020204" pitchFamily="34" charset="-122"/>
              </a:rPr>
              <a:t>6.1</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void </a:t>
            </a:r>
            <a:r>
              <a:rPr lang="en-US" altLang="zh-CN" sz="2000" dirty="0" err="1">
                <a:latin typeface="微软雅黑" panose="020B0503020204020204" pitchFamily="34" charset="-122"/>
                <a:ea typeface="微软雅黑" panose="020B0503020204020204" pitchFamily="34" charset="-122"/>
              </a:rPr>
              <a:t>PreOrder</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BiTree</a:t>
            </a:r>
            <a:r>
              <a:rPr lang="en-US" altLang="zh-CN" sz="2000" dirty="0">
                <a:latin typeface="微软雅黑" panose="020B0503020204020204" pitchFamily="34" charset="-122"/>
                <a:ea typeface="微软雅黑" panose="020B0503020204020204" pitchFamily="34" charset="-122"/>
              </a:rPr>
              <a:t> root)</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if(root!=NULL)</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r>
              <a:rPr lang="en-US" altLang="zh-CN" sz="2000" dirty="0">
                <a:solidFill>
                  <a:srgbClr val="FF0000"/>
                </a:solidFill>
                <a:latin typeface="微软雅黑" panose="020B0503020204020204" pitchFamily="34" charset="-122"/>
                <a:ea typeface="微软雅黑" panose="020B0503020204020204" pitchFamily="34" charset="-122"/>
              </a:rPr>
              <a:t>            Visit(root-&gt;data);</a:t>
            </a:r>
            <a:endParaRPr lang="en-US" altLang="zh-CN" sz="2000" dirty="0">
              <a:solidFill>
                <a:srgbClr val="FF0000"/>
              </a:solidFill>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PreOrder</a:t>
            </a:r>
            <a:r>
              <a:rPr lang="en-US" altLang="zh-CN" sz="2000" dirty="0">
                <a:latin typeface="微软雅黑" panose="020B0503020204020204" pitchFamily="34" charset="-122"/>
                <a:ea typeface="微软雅黑" panose="020B0503020204020204" pitchFamily="34" charset="-122"/>
              </a:rPr>
              <a:t>(root-&gt;</a:t>
            </a:r>
            <a:r>
              <a:rPr lang="en-US" altLang="zh-CN" sz="2000" dirty="0" err="1">
                <a:latin typeface="微软雅黑" panose="020B0503020204020204" pitchFamily="34" charset="-122"/>
                <a:ea typeface="微软雅黑" panose="020B0503020204020204" pitchFamily="34" charset="-122"/>
              </a:rPr>
              <a:t>LChild</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PreOrder</a:t>
            </a:r>
            <a:r>
              <a:rPr lang="en-US" altLang="zh-CN" sz="2000" dirty="0">
                <a:latin typeface="微软雅黑" panose="020B0503020204020204" pitchFamily="34" charset="-122"/>
                <a:ea typeface="微软雅黑" panose="020B0503020204020204" pitchFamily="34" charset="-122"/>
              </a:rPr>
              <a:t>(root-&gt;</a:t>
            </a:r>
            <a:r>
              <a:rPr lang="en-US" altLang="zh-CN" sz="2000" dirty="0" err="1">
                <a:latin typeface="微软雅黑" panose="020B0503020204020204" pitchFamily="34" charset="-122"/>
                <a:ea typeface="微软雅黑" panose="020B0503020204020204" pitchFamily="34" charset="-122"/>
              </a:rPr>
              <a:t>RChild</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317934" y="5828174"/>
            <a:ext cx="4506362" cy="523220"/>
          </a:xfrm>
          <a:prstGeom prst="rect">
            <a:avLst/>
          </a:prstGeom>
          <a:noFill/>
        </p:spPr>
        <p:txBody>
          <a:bodyPr wrap="none" rtlCol="0">
            <a:spAutoFit/>
          </a:bodyPr>
          <a:lstStyle/>
          <a:p>
            <a:r>
              <a:rPr lang="zh-CN" altLang="en-US" sz="2800" dirty="0"/>
              <a:t>遍历结果：</a:t>
            </a:r>
            <a:r>
              <a:rPr lang="en-US" altLang="zh-CN" sz="2800" dirty="0"/>
              <a:t>A B D F G C E H</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flipV="1">
            <a:off x="0" y="0"/>
            <a:ext cx="9144000" cy="886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891" y="0"/>
            <a:ext cx="900644" cy="895438"/>
          </a:xfrm>
          <a:prstGeom prst="rect">
            <a:avLst/>
          </a:prstGeom>
        </p:spPr>
      </p:pic>
      <p:sp>
        <p:nvSpPr>
          <p:cNvPr id="17" name="文本框 16"/>
          <p:cNvSpPr txBox="1"/>
          <p:nvPr/>
        </p:nvSpPr>
        <p:spPr>
          <a:xfrm>
            <a:off x="1126426" y="150770"/>
            <a:ext cx="6374304" cy="583565"/>
          </a:xfrm>
          <a:prstGeom prst="rect">
            <a:avLst/>
          </a:prstGeom>
          <a:noFill/>
        </p:spPr>
        <p:txBody>
          <a:bodyPr wrap="square">
            <a:spAutoFit/>
          </a:bodyPr>
          <a:lstStyle/>
          <a:p>
            <a:r>
              <a:rPr lang="en-US" altLang="zh-CN" sz="32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6.3.1</a:t>
            </a:r>
            <a:r>
              <a:rPr lang="zh-CN" altLang="en-US" sz="32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二叉树的遍历</a:t>
            </a:r>
            <a:endParaRPr lang="zh-CN" altLang="en-US" sz="32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文本框 6"/>
          <p:cNvSpPr txBox="1"/>
          <p:nvPr/>
        </p:nvSpPr>
        <p:spPr>
          <a:xfrm>
            <a:off x="728869" y="6441793"/>
            <a:ext cx="253596" cy="461665"/>
          </a:xfrm>
          <a:prstGeom prst="rect">
            <a:avLst/>
          </a:prstGeom>
          <a:noFill/>
        </p:spPr>
        <p:txBody>
          <a:bodyPr wrap="none" rtlCol="0">
            <a:spAutoFit/>
          </a:bodyPr>
          <a:lstStyle/>
          <a:p>
            <a:r>
              <a:rPr lang="zh-CN" altLang="en-US" sz="2400" dirty="0"/>
              <a:t> </a:t>
            </a:r>
            <a:endParaRPr lang="zh-CN" altLang="en-US" sz="2400" dirty="0"/>
          </a:p>
        </p:txBody>
      </p:sp>
      <p:sp>
        <p:nvSpPr>
          <p:cNvPr id="5" name="灯片编号占位符 4"/>
          <p:cNvSpPr>
            <a:spLocks noGrp="1"/>
          </p:cNvSpPr>
          <p:nvPr>
            <p:ph type="sldNum" sz="quarter" idx="12"/>
          </p:nvPr>
        </p:nvSpPr>
        <p:spPr/>
        <p:txBody>
          <a:bodyPr/>
          <a:lstStyle/>
          <a:p>
            <a:fld id="{6DC87717-A16C-46C8-8501-38B3BAF8FB93}" type="slidenum">
              <a:rPr lang="zh-CN" altLang="en-US" smtClean="0"/>
            </a:fld>
            <a:endParaRPr lang="zh-CN" altLang="en-US"/>
          </a:p>
        </p:txBody>
      </p:sp>
      <p:sp>
        <p:nvSpPr>
          <p:cNvPr id="30" name="文本框 29"/>
          <p:cNvSpPr txBox="1"/>
          <p:nvPr/>
        </p:nvSpPr>
        <p:spPr>
          <a:xfrm>
            <a:off x="331926" y="2387324"/>
            <a:ext cx="902811" cy="523220"/>
          </a:xfrm>
          <a:prstGeom prst="rect">
            <a:avLst/>
          </a:prstGeom>
          <a:noFill/>
        </p:spPr>
        <p:txBody>
          <a:bodyPr wrap="none" rtlCol="0">
            <a:spAutoFit/>
          </a:bodyPr>
          <a:lstStyle/>
          <a:p>
            <a:r>
              <a:rPr lang="zh-CN" altLang="en-US" sz="2800" dirty="0">
                <a:solidFill>
                  <a:schemeClr val="bg1"/>
                </a:solidFill>
              </a:rPr>
              <a:t>电梯</a:t>
            </a:r>
            <a:endParaRPr lang="zh-CN" altLang="en-US" sz="2800" dirty="0">
              <a:solidFill>
                <a:schemeClr val="bg1"/>
              </a:solidFill>
            </a:endParaRPr>
          </a:p>
        </p:txBody>
      </p:sp>
      <p:sp>
        <p:nvSpPr>
          <p:cNvPr id="32" name="文本框 31"/>
          <p:cNvSpPr txBox="1"/>
          <p:nvPr/>
        </p:nvSpPr>
        <p:spPr>
          <a:xfrm>
            <a:off x="4460905" y="2026250"/>
            <a:ext cx="678007" cy="1384995"/>
          </a:xfrm>
          <a:prstGeom prst="rect">
            <a:avLst/>
          </a:prstGeom>
          <a:noFill/>
        </p:spPr>
        <p:txBody>
          <a:bodyPr wrap="square" rtlCol="0">
            <a:spAutoFit/>
          </a:bodyPr>
          <a:lstStyle/>
          <a:p>
            <a:r>
              <a:rPr lang="zh-CN" altLang="en-US" sz="2800" dirty="0">
                <a:solidFill>
                  <a:schemeClr val="bg1"/>
                </a:solidFill>
              </a:rPr>
              <a:t>浏览器</a:t>
            </a:r>
            <a:endParaRPr lang="zh-CN" altLang="en-US" sz="2800" dirty="0">
              <a:solidFill>
                <a:schemeClr val="bg1"/>
              </a:solidFill>
            </a:endParaRPr>
          </a:p>
        </p:txBody>
      </p:sp>
      <p:sp>
        <p:nvSpPr>
          <p:cNvPr id="35" name="文本框 34"/>
          <p:cNvSpPr txBox="1"/>
          <p:nvPr/>
        </p:nvSpPr>
        <p:spPr>
          <a:xfrm>
            <a:off x="647113" y="5418923"/>
            <a:ext cx="2165714" cy="523220"/>
          </a:xfrm>
          <a:prstGeom prst="rect">
            <a:avLst/>
          </a:prstGeom>
          <a:noFill/>
        </p:spPr>
        <p:txBody>
          <a:bodyPr wrap="square" rtlCol="0">
            <a:spAutoFit/>
          </a:bodyPr>
          <a:lstStyle/>
          <a:p>
            <a:r>
              <a:rPr lang="zh-CN" altLang="en-US" sz="2800" dirty="0">
                <a:solidFill>
                  <a:schemeClr val="bg1"/>
                </a:solidFill>
              </a:rPr>
              <a:t>文本编辑器</a:t>
            </a:r>
            <a:endParaRPr lang="zh-CN" altLang="en-US" sz="2800" dirty="0">
              <a:solidFill>
                <a:schemeClr val="bg1"/>
              </a:solidFill>
            </a:endParaRPr>
          </a:p>
        </p:txBody>
      </p:sp>
      <p:sp>
        <p:nvSpPr>
          <p:cNvPr id="38" name="文本框 37"/>
          <p:cNvSpPr txBox="1"/>
          <p:nvPr/>
        </p:nvSpPr>
        <p:spPr>
          <a:xfrm>
            <a:off x="4412241" y="4252281"/>
            <a:ext cx="1049767" cy="1384995"/>
          </a:xfrm>
          <a:prstGeom prst="rect">
            <a:avLst/>
          </a:prstGeom>
          <a:noFill/>
        </p:spPr>
        <p:txBody>
          <a:bodyPr wrap="square" rtlCol="0">
            <a:spAutoFit/>
          </a:bodyPr>
          <a:lstStyle/>
          <a:p>
            <a:r>
              <a:rPr lang="zh-CN" altLang="en-US" sz="2800" dirty="0">
                <a:solidFill>
                  <a:schemeClr val="bg1"/>
                </a:solidFill>
              </a:rPr>
              <a:t>手机通话记录</a:t>
            </a:r>
            <a:endParaRPr lang="zh-CN" altLang="en-US" sz="2800" dirty="0">
              <a:solidFill>
                <a:schemeClr val="bg1"/>
              </a:solidFill>
            </a:endParaRPr>
          </a:p>
        </p:txBody>
      </p:sp>
      <p:sp>
        <p:nvSpPr>
          <p:cNvPr id="2" name="文本框 1"/>
          <p:cNvSpPr txBox="1"/>
          <p:nvPr/>
        </p:nvSpPr>
        <p:spPr>
          <a:xfrm>
            <a:off x="584200" y="1705610"/>
            <a:ext cx="4060190" cy="3914020"/>
          </a:xfrm>
          <a:prstGeom prst="rect">
            <a:avLst/>
          </a:prstGeom>
          <a:noFill/>
        </p:spPr>
        <p:txBody>
          <a:bodyPr wrap="square" rtlCol="0">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中序遍历的递归过程：</a:t>
            </a:r>
            <a:endParaRPr lang="zh-CN" altLang="en-US" sz="2400" dirty="0">
              <a:latin typeface="微软雅黑" panose="020B0503020204020204" pitchFamily="34" charset="-122"/>
              <a:ea typeface="微软雅黑" panose="020B0503020204020204" pitchFamily="34" charset="-122"/>
            </a:endParaRPr>
          </a:p>
          <a:p>
            <a:pPr>
              <a:lnSpc>
                <a:spcPct val="150000"/>
              </a:lnSpc>
            </a:pPr>
            <a:endParaRPr lang="zh-CN" altLang="en-US"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若二叉树为空，则为空操作</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否则依次执行如下操作：</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）按中序遍历左子树；</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）访问根节点；</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sym typeface="+mn-ea"/>
              </a:rPr>
              <a:t>（</a:t>
            </a:r>
            <a:r>
              <a:rPr lang="en-US" altLang="zh-CN" sz="2400" dirty="0">
                <a:latin typeface="微软雅黑" panose="020B0503020204020204" pitchFamily="34" charset="-122"/>
                <a:ea typeface="微软雅黑" panose="020B0503020204020204" pitchFamily="34" charset="-122"/>
                <a:sym typeface="+mn-ea"/>
              </a:rPr>
              <a:t>3</a:t>
            </a:r>
            <a:r>
              <a:rPr lang="zh-CN" altLang="en-US" sz="2400" dirty="0">
                <a:latin typeface="微软雅黑" panose="020B0503020204020204" pitchFamily="34" charset="-122"/>
                <a:ea typeface="微软雅黑" panose="020B0503020204020204" pitchFamily="34" charset="-122"/>
                <a:sym typeface="+mn-ea"/>
              </a:rPr>
              <a:t>）按中序遍历右子树；</a:t>
            </a:r>
            <a:endParaRPr lang="zh-CN" altLang="en-US" sz="2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4969054" y="1993586"/>
            <a:ext cx="3843020" cy="3477875"/>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算法</a:t>
            </a:r>
            <a:r>
              <a:rPr lang="en-US" altLang="zh-CN" sz="2000" dirty="0">
                <a:latin typeface="微软雅黑" panose="020B0503020204020204" pitchFamily="34" charset="-122"/>
                <a:ea typeface="微软雅黑" panose="020B0503020204020204" pitchFamily="34" charset="-122"/>
              </a:rPr>
              <a:t>6.2</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void </a:t>
            </a:r>
            <a:r>
              <a:rPr lang="en-US" altLang="zh-CN" sz="2000" dirty="0" err="1">
                <a:latin typeface="微软雅黑" panose="020B0503020204020204" pitchFamily="34" charset="-122"/>
                <a:ea typeface="微软雅黑" panose="020B0503020204020204" pitchFamily="34" charset="-122"/>
              </a:rPr>
              <a:t>InOrder</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BiTree</a:t>
            </a:r>
            <a:r>
              <a:rPr lang="en-US" altLang="zh-CN" sz="2000" dirty="0">
                <a:latin typeface="微软雅黑" panose="020B0503020204020204" pitchFamily="34" charset="-122"/>
                <a:ea typeface="微软雅黑" panose="020B0503020204020204" pitchFamily="34" charset="-122"/>
              </a:rPr>
              <a:t> root)</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if(root!=NULL)</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InOrder</a:t>
            </a:r>
            <a:r>
              <a:rPr lang="en-US" altLang="zh-CN" sz="2000" dirty="0">
                <a:latin typeface="微软雅黑" panose="020B0503020204020204" pitchFamily="34" charset="-122"/>
                <a:ea typeface="微软雅黑" panose="020B0503020204020204" pitchFamily="34" charset="-122"/>
              </a:rPr>
              <a:t>(root-&gt;</a:t>
            </a:r>
            <a:r>
              <a:rPr lang="en-US" altLang="zh-CN" sz="2000" dirty="0" err="1">
                <a:latin typeface="微软雅黑" panose="020B0503020204020204" pitchFamily="34" charset="-122"/>
                <a:ea typeface="微软雅黑" panose="020B0503020204020204" pitchFamily="34" charset="-122"/>
              </a:rPr>
              <a:t>LChild</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sym typeface="+mn-ea"/>
              </a:rPr>
              <a:t>            </a:t>
            </a:r>
            <a:r>
              <a:rPr lang="en-US" altLang="zh-CN" sz="2000" dirty="0">
                <a:solidFill>
                  <a:srgbClr val="FF0000"/>
                </a:solidFill>
                <a:latin typeface="微软雅黑" panose="020B0503020204020204" pitchFamily="34" charset="-122"/>
                <a:ea typeface="微软雅黑" panose="020B0503020204020204" pitchFamily="34" charset="-122"/>
                <a:sym typeface="+mn-ea"/>
              </a:rPr>
              <a:t>Visit(root-&gt;data);</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InOrder</a:t>
            </a:r>
            <a:r>
              <a:rPr lang="en-US" altLang="zh-CN" sz="2000" dirty="0">
                <a:latin typeface="微软雅黑" panose="020B0503020204020204" pitchFamily="34" charset="-122"/>
                <a:ea typeface="微软雅黑" panose="020B0503020204020204" pitchFamily="34" charset="-122"/>
              </a:rPr>
              <a:t>(root-&gt;</a:t>
            </a:r>
            <a:r>
              <a:rPr lang="en-US" altLang="zh-CN" sz="2000" dirty="0" err="1">
                <a:latin typeface="微软雅黑" panose="020B0503020204020204" pitchFamily="34" charset="-122"/>
                <a:ea typeface="微软雅黑" panose="020B0503020204020204" pitchFamily="34" charset="-122"/>
              </a:rPr>
              <a:t>RChild</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563213" y="967193"/>
            <a:ext cx="8314816" cy="523220"/>
          </a:xfrm>
          <a:prstGeom prst="rect">
            <a:avLst/>
          </a:prstGeom>
          <a:noFill/>
        </p:spPr>
        <p:txBody>
          <a:bodyPr wrap="square" rtlCol="0">
            <a:spAutoFit/>
          </a:bodyPr>
          <a:lstStyle/>
          <a:p>
            <a:r>
              <a:rPr lang="zh-CN" altLang="en-US" sz="2800" dirty="0"/>
              <a:t>先序遍历</a:t>
            </a:r>
            <a:r>
              <a:rPr lang="en-US" altLang="zh-CN" sz="2800" dirty="0"/>
              <a:t>(DLR)</a:t>
            </a:r>
            <a:r>
              <a:rPr lang="zh-CN" altLang="en-US" sz="2800" dirty="0"/>
              <a:t>    </a:t>
            </a:r>
            <a:r>
              <a:rPr lang="zh-CN" altLang="en-US" sz="2800" u="sng" dirty="0">
                <a:solidFill>
                  <a:srgbClr val="FF0000"/>
                </a:solidFill>
                <a:sym typeface="+mn-ea"/>
              </a:rPr>
              <a:t>中序遍历</a:t>
            </a:r>
            <a:r>
              <a:rPr lang="en-US" altLang="zh-CN" sz="2800" u="sng" dirty="0">
                <a:solidFill>
                  <a:srgbClr val="FF0000"/>
                </a:solidFill>
                <a:sym typeface="+mn-ea"/>
              </a:rPr>
              <a:t>(LDR)</a:t>
            </a:r>
            <a:r>
              <a:rPr lang="zh-CN" altLang="en-US" sz="2800" u="sng" dirty="0">
                <a:solidFill>
                  <a:srgbClr val="FF0000"/>
                </a:solidFill>
                <a:sym typeface="+mn-ea"/>
              </a:rPr>
              <a:t>     </a:t>
            </a:r>
            <a:r>
              <a:rPr lang="zh-CN" altLang="en-US" sz="2800" dirty="0">
                <a:sym typeface="+mn-ea"/>
              </a:rPr>
              <a:t>后序遍历</a:t>
            </a:r>
            <a:r>
              <a:rPr lang="en-US" altLang="zh-CN" sz="2800" dirty="0">
                <a:sym typeface="+mn-ea"/>
              </a:rPr>
              <a:t>(LRD)</a:t>
            </a:r>
            <a:r>
              <a:rPr lang="zh-CN" altLang="en-US" sz="2800" dirty="0">
                <a:sym typeface="+mn-ea"/>
              </a:rPr>
              <a:t>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flipV="1">
            <a:off x="0" y="0"/>
            <a:ext cx="9144000" cy="886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891" y="0"/>
            <a:ext cx="900644" cy="895438"/>
          </a:xfrm>
          <a:prstGeom prst="rect">
            <a:avLst/>
          </a:prstGeom>
        </p:spPr>
      </p:pic>
      <p:sp>
        <p:nvSpPr>
          <p:cNvPr id="17" name="文本框 16"/>
          <p:cNvSpPr txBox="1"/>
          <p:nvPr/>
        </p:nvSpPr>
        <p:spPr>
          <a:xfrm>
            <a:off x="1126426" y="150770"/>
            <a:ext cx="6374304" cy="583565"/>
          </a:xfrm>
          <a:prstGeom prst="rect">
            <a:avLst/>
          </a:prstGeom>
          <a:noFill/>
        </p:spPr>
        <p:txBody>
          <a:bodyPr wrap="square">
            <a:spAutoFit/>
          </a:bodyPr>
          <a:lstStyle/>
          <a:p>
            <a:r>
              <a:rPr lang="en-US" altLang="zh-CN" sz="32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6.3.1</a:t>
            </a:r>
            <a:r>
              <a:rPr lang="zh-CN" altLang="en-US" sz="32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二叉树的遍历</a:t>
            </a:r>
            <a:endParaRPr lang="zh-CN" altLang="en-US" sz="32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文本框 6"/>
          <p:cNvSpPr txBox="1"/>
          <p:nvPr/>
        </p:nvSpPr>
        <p:spPr>
          <a:xfrm>
            <a:off x="728869" y="6441793"/>
            <a:ext cx="253596" cy="461665"/>
          </a:xfrm>
          <a:prstGeom prst="rect">
            <a:avLst/>
          </a:prstGeom>
          <a:noFill/>
        </p:spPr>
        <p:txBody>
          <a:bodyPr wrap="none" rtlCol="0">
            <a:spAutoFit/>
          </a:bodyPr>
          <a:lstStyle/>
          <a:p>
            <a:r>
              <a:rPr lang="zh-CN" altLang="en-US" sz="2400" dirty="0"/>
              <a:t> </a:t>
            </a:r>
            <a:endParaRPr lang="zh-CN" altLang="en-US" sz="2400" dirty="0"/>
          </a:p>
        </p:txBody>
      </p:sp>
      <p:sp>
        <p:nvSpPr>
          <p:cNvPr id="5" name="灯片编号占位符 4"/>
          <p:cNvSpPr>
            <a:spLocks noGrp="1"/>
          </p:cNvSpPr>
          <p:nvPr>
            <p:ph type="sldNum" sz="quarter" idx="12"/>
          </p:nvPr>
        </p:nvSpPr>
        <p:spPr/>
        <p:txBody>
          <a:bodyPr/>
          <a:lstStyle/>
          <a:p>
            <a:fld id="{6DC87717-A16C-46C8-8501-38B3BAF8FB93}" type="slidenum">
              <a:rPr lang="zh-CN" altLang="en-US" smtClean="0"/>
            </a:fld>
            <a:endParaRPr lang="zh-CN" altLang="en-US"/>
          </a:p>
        </p:txBody>
      </p:sp>
      <p:sp>
        <p:nvSpPr>
          <p:cNvPr id="6" name="椭圆 5"/>
          <p:cNvSpPr/>
          <p:nvPr/>
        </p:nvSpPr>
        <p:spPr>
          <a:xfrm>
            <a:off x="1305560" y="2037080"/>
            <a:ext cx="474980" cy="4845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A</a:t>
            </a:r>
            <a:endParaRPr lang="en-US" altLang="zh-CN"/>
          </a:p>
        </p:txBody>
      </p:sp>
      <p:sp>
        <p:nvSpPr>
          <p:cNvPr id="10" name="椭圆 9"/>
          <p:cNvSpPr/>
          <p:nvPr/>
        </p:nvSpPr>
        <p:spPr>
          <a:xfrm>
            <a:off x="2096135" y="2908300"/>
            <a:ext cx="474980" cy="4845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C</a:t>
            </a:r>
            <a:endParaRPr lang="en-US" altLang="zh-CN"/>
          </a:p>
        </p:txBody>
      </p:sp>
      <p:sp>
        <p:nvSpPr>
          <p:cNvPr id="11" name="椭圆 10"/>
          <p:cNvSpPr/>
          <p:nvPr/>
        </p:nvSpPr>
        <p:spPr>
          <a:xfrm>
            <a:off x="728980" y="2908300"/>
            <a:ext cx="474980" cy="4845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B</a:t>
            </a:r>
            <a:endParaRPr lang="en-US" altLang="zh-CN"/>
          </a:p>
        </p:txBody>
      </p:sp>
      <p:sp>
        <p:nvSpPr>
          <p:cNvPr id="12" name="椭圆 11"/>
          <p:cNvSpPr/>
          <p:nvPr/>
        </p:nvSpPr>
        <p:spPr>
          <a:xfrm>
            <a:off x="2969895" y="3898900"/>
            <a:ext cx="474980" cy="4845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E</a:t>
            </a:r>
            <a:endParaRPr lang="en-US" altLang="zh-CN"/>
          </a:p>
        </p:txBody>
      </p:sp>
      <p:sp>
        <p:nvSpPr>
          <p:cNvPr id="13" name="椭圆 12"/>
          <p:cNvSpPr/>
          <p:nvPr/>
        </p:nvSpPr>
        <p:spPr>
          <a:xfrm>
            <a:off x="1126490" y="3898900"/>
            <a:ext cx="474980" cy="4845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D</a:t>
            </a:r>
            <a:endParaRPr lang="en-US" altLang="zh-CN"/>
          </a:p>
        </p:txBody>
      </p:sp>
      <p:sp>
        <p:nvSpPr>
          <p:cNvPr id="16" name="椭圆 15"/>
          <p:cNvSpPr/>
          <p:nvPr/>
        </p:nvSpPr>
        <p:spPr>
          <a:xfrm>
            <a:off x="3850640" y="4884420"/>
            <a:ext cx="474980" cy="4845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H</a:t>
            </a:r>
            <a:endParaRPr lang="en-US" altLang="zh-CN"/>
          </a:p>
        </p:txBody>
      </p:sp>
      <p:sp>
        <p:nvSpPr>
          <p:cNvPr id="19" name="椭圆 18"/>
          <p:cNvSpPr/>
          <p:nvPr/>
        </p:nvSpPr>
        <p:spPr>
          <a:xfrm>
            <a:off x="206375" y="4955540"/>
            <a:ext cx="474980" cy="4845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F</a:t>
            </a:r>
            <a:endParaRPr lang="en-US" altLang="zh-CN"/>
          </a:p>
        </p:txBody>
      </p:sp>
      <p:sp>
        <p:nvSpPr>
          <p:cNvPr id="20" name="椭圆 19"/>
          <p:cNvSpPr/>
          <p:nvPr/>
        </p:nvSpPr>
        <p:spPr>
          <a:xfrm>
            <a:off x="1960880" y="4955540"/>
            <a:ext cx="474980" cy="4845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G</a:t>
            </a:r>
            <a:endParaRPr lang="en-US" altLang="zh-CN"/>
          </a:p>
        </p:txBody>
      </p:sp>
      <p:cxnSp>
        <p:nvCxnSpPr>
          <p:cNvPr id="21" name="直接连接符 20"/>
          <p:cNvCxnSpPr>
            <a:stCxn id="6" idx="3"/>
            <a:endCxn id="11" idx="7"/>
          </p:cNvCxnSpPr>
          <p:nvPr/>
        </p:nvCxnSpPr>
        <p:spPr>
          <a:xfrm flipH="1">
            <a:off x="1134110" y="2450465"/>
            <a:ext cx="241300" cy="528955"/>
          </a:xfrm>
          <a:prstGeom prst="line">
            <a:avLst/>
          </a:prstGeom>
        </p:spPr>
        <p:style>
          <a:lnRef idx="1">
            <a:schemeClr val="dk1"/>
          </a:lnRef>
          <a:fillRef idx="0">
            <a:schemeClr val="dk1"/>
          </a:fillRef>
          <a:effectRef idx="0">
            <a:schemeClr val="dk1"/>
          </a:effectRef>
          <a:fontRef idx="minor">
            <a:schemeClr val="tx1"/>
          </a:fontRef>
        </p:style>
      </p:cxnSp>
      <p:cxnSp>
        <p:nvCxnSpPr>
          <p:cNvPr id="22" name="直接连接符 21"/>
          <p:cNvCxnSpPr/>
          <p:nvPr/>
        </p:nvCxnSpPr>
        <p:spPr>
          <a:xfrm>
            <a:off x="1719580" y="2450465"/>
            <a:ext cx="455295" cy="528955"/>
          </a:xfrm>
          <a:prstGeom prst="line">
            <a:avLst/>
          </a:prstGeom>
        </p:spPr>
        <p:style>
          <a:lnRef idx="1">
            <a:schemeClr val="dk1"/>
          </a:lnRef>
          <a:fillRef idx="0">
            <a:schemeClr val="dk1"/>
          </a:fillRef>
          <a:effectRef idx="0">
            <a:schemeClr val="dk1"/>
          </a:effectRef>
          <a:fontRef idx="minor">
            <a:schemeClr val="tx1"/>
          </a:fontRef>
        </p:style>
      </p:cxnSp>
      <p:cxnSp>
        <p:nvCxnSpPr>
          <p:cNvPr id="23" name="直接连接符 22"/>
          <p:cNvCxnSpPr>
            <a:stCxn id="11" idx="4"/>
            <a:endCxn id="13" idx="0"/>
          </p:cNvCxnSpPr>
          <p:nvPr/>
        </p:nvCxnSpPr>
        <p:spPr>
          <a:xfrm>
            <a:off x="966470" y="3392805"/>
            <a:ext cx="397510" cy="506095"/>
          </a:xfrm>
          <a:prstGeom prst="line">
            <a:avLst/>
          </a:prstGeom>
        </p:spPr>
        <p:style>
          <a:lnRef idx="1">
            <a:schemeClr val="dk1"/>
          </a:lnRef>
          <a:fillRef idx="0">
            <a:schemeClr val="dk1"/>
          </a:fillRef>
          <a:effectRef idx="0">
            <a:schemeClr val="dk1"/>
          </a:effectRef>
          <a:fontRef idx="minor">
            <a:schemeClr val="tx1"/>
          </a:fontRef>
        </p:style>
      </p:cxnSp>
      <p:cxnSp>
        <p:nvCxnSpPr>
          <p:cNvPr id="24" name="直接连接符 23"/>
          <p:cNvCxnSpPr>
            <a:stCxn id="13" idx="3"/>
            <a:endCxn id="19" idx="0"/>
          </p:cNvCxnSpPr>
          <p:nvPr/>
        </p:nvCxnSpPr>
        <p:spPr>
          <a:xfrm flipH="1">
            <a:off x="443865" y="4312285"/>
            <a:ext cx="752475" cy="643255"/>
          </a:xfrm>
          <a:prstGeom prst="line">
            <a:avLst/>
          </a:prstGeom>
        </p:spPr>
        <p:style>
          <a:lnRef idx="1">
            <a:schemeClr val="dk1"/>
          </a:lnRef>
          <a:fillRef idx="0">
            <a:schemeClr val="dk1"/>
          </a:fillRef>
          <a:effectRef idx="0">
            <a:schemeClr val="dk1"/>
          </a:effectRef>
          <a:fontRef idx="minor">
            <a:schemeClr val="tx1"/>
          </a:fontRef>
        </p:style>
      </p:cxnSp>
      <p:cxnSp>
        <p:nvCxnSpPr>
          <p:cNvPr id="25" name="直接连接符 24"/>
          <p:cNvCxnSpPr>
            <a:stCxn id="13" idx="5"/>
            <a:endCxn id="20" idx="0"/>
          </p:cNvCxnSpPr>
          <p:nvPr/>
        </p:nvCxnSpPr>
        <p:spPr>
          <a:xfrm>
            <a:off x="1531620" y="4312285"/>
            <a:ext cx="666750" cy="643255"/>
          </a:xfrm>
          <a:prstGeom prst="line">
            <a:avLst/>
          </a:prstGeom>
        </p:spPr>
        <p:style>
          <a:lnRef idx="1">
            <a:schemeClr val="dk1"/>
          </a:lnRef>
          <a:fillRef idx="0">
            <a:schemeClr val="dk1"/>
          </a:fillRef>
          <a:effectRef idx="0">
            <a:schemeClr val="dk1"/>
          </a:effectRef>
          <a:fontRef idx="minor">
            <a:schemeClr val="tx1"/>
          </a:fontRef>
        </p:style>
      </p:cxnSp>
      <p:cxnSp>
        <p:nvCxnSpPr>
          <p:cNvPr id="26" name="直接连接符 25"/>
          <p:cNvCxnSpPr>
            <a:stCxn id="10" idx="5"/>
            <a:endCxn id="12" idx="1"/>
          </p:cNvCxnSpPr>
          <p:nvPr/>
        </p:nvCxnSpPr>
        <p:spPr>
          <a:xfrm>
            <a:off x="2501265" y="3321685"/>
            <a:ext cx="538480" cy="648335"/>
          </a:xfrm>
          <a:prstGeom prst="line">
            <a:avLst/>
          </a:prstGeom>
        </p:spPr>
        <p:style>
          <a:lnRef idx="1">
            <a:schemeClr val="dk1"/>
          </a:lnRef>
          <a:fillRef idx="0">
            <a:schemeClr val="dk1"/>
          </a:fillRef>
          <a:effectRef idx="0">
            <a:schemeClr val="dk1"/>
          </a:effectRef>
          <a:fontRef idx="minor">
            <a:schemeClr val="tx1"/>
          </a:fontRef>
        </p:style>
      </p:cxnSp>
      <p:cxnSp>
        <p:nvCxnSpPr>
          <p:cNvPr id="29" name="直接连接符 28"/>
          <p:cNvCxnSpPr>
            <a:stCxn id="16" idx="1"/>
            <a:endCxn id="12" idx="5"/>
          </p:cNvCxnSpPr>
          <p:nvPr/>
        </p:nvCxnSpPr>
        <p:spPr>
          <a:xfrm flipH="1" flipV="1">
            <a:off x="3375025" y="4312285"/>
            <a:ext cx="545465" cy="643255"/>
          </a:xfrm>
          <a:prstGeom prst="line">
            <a:avLst/>
          </a:prstGeom>
        </p:spPr>
        <p:style>
          <a:lnRef idx="1">
            <a:schemeClr val="dk1"/>
          </a:lnRef>
          <a:fillRef idx="0">
            <a:schemeClr val="dk1"/>
          </a:fillRef>
          <a:effectRef idx="0">
            <a:schemeClr val="dk1"/>
          </a:effectRef>
          <a:fontRef idx="minor">
            <a:schemeClr val="tx1"/>
          </a:fontRef>
        </p:style>
      </p:cxnSp>
      <p:sp>
        <p:nvSpPr>
          <p:cNvPr id="30" name="文本框 29"/>
          <p:cNvSpPr txBox="1"/>
          <p:nvPr/>
        </p:nvSpPr>
        <p:spPr>
          <a:xfrm>
            <a:off x="385325" y="1118177"/>
            <a:ext cx="3855543" cy="461665"/>
          </a:xfrm>
          <a:prstGeom prst="rect">
            <a:avLst/>
          </a:prstGeom>
          <a:noFill/>
        </p:spPr>
        <p:txBody>
          <a:bodyPr wrap="none" rtlCol="0" anchor="t">
            <a:spAutoFit/>
          </a:bodyPr>
          <a:lstStyle/>
          <a:p>
            <a:r>
              <a:rPr lang="zh-CN" altLang="en-US" sz="2400" dirty="0">
                <a:latin typeface="微软雅黑" panose="020B0503020204020204" pitchFamily="34" charset="-122"/>
                <a:ea typeface="微软雅黑" panose="020B0503020204020204" pitchFamily="34" charset="-122"/>
                <a:sym typeface="+mn-ea"/>
              </a:rPr>
              <a:t>中序遍历</a:t>
            </a:r>
            <a:r>
              <a:rPr lang="en-US" altLang="zh-CN" sz="2400" dirty="0">
                <a:latin typeface="微软雅黑" panose="020B0503020204020204" pitchFamily="34" charset="-122"/>
                <a:ea typeface="微软雅黑" panose="020B0503020204020204" pitchFamily="34" charset="-122"/>
                <a:sym typeface="+mn-ea"/>
              </a:rPr>
              <a:t>LDR</a:t>
            </a:r>
            <a:r>
              <a:rPr lang="zh-CN" altLang="en-US" sz="2400" dirty="0">
                <a:latin typeface="微软雅黑" panose="020B0503020204020204" pitchFamily="34" charset="-122"/>
                <a:ea typeface="微软雅黑" panose="020B0503020204020204" pitchFamily="34" charset="-122"/>
                <a:sym typeface="+mn-ea"/>
              </a:rPr>
              <a:t>的递归过程：</a:t>
            </a:r>
            <a:endParaRPr lang="zh-CN" altLang="en-US" sz="24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317934" y="5828174"/>
            <a:ext cx="5093061" cy="523220"/>
          </a:xfrm>
          <a:prstGeom prst="rect">
            <a:avLst/>
          </a:prstGeom>
          <a:noFill/>
        </p:spPr>
        <p:txBody>
          <a:bodyPr wrap="none" rtlCol="0">
            <a:spAutoFit/>
          </a:bodyPr>
          <a:lstStyle/>
          <a:p>
            <a:r>
              <a:rPr lang="zh-CN" altLang="en-US" sz="2800" dirty="0"/>
              <a:t>遍历结果：</a:t>
            </a:r>
            <a:r>
              <a:rPr lang="en-US" altLang="zh-CN" sz="2800" dirty="0"/>
              <a:t>B  F  D  G  A  C  E  H</a:t>
            </a:r>
            <a:endParaRPr lang="zh-CN" altLang="en-US" sz="2800" dirty="0"/>
          </a:p>
        </p:txBody>
      </p:sp>
      <p:sp>
        <p:nvSpPr>
          <p:cNvPr id="28" name="文本框 27"/>
          <p:cNvSpPr txBox="1"/>
          <p:nvPr/>
        </p:nvSpPr>
        <p:spPr>
          <a:xfrm>
            <a:off x="4969054" y="1993586"/>
            <a:ext cx="3843020" cy="3477875"/>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算法</a:t>
            </a:r>
            <a:r>
              <a:rPr lang="en-US" altLang="zh-CN" sz="2000" dirty="0">
                <a:latin typeface="微软雅黑" panose="020B0503020204020204" pitchFamily="34" charset="-122"/>
                <a:ea typeface="微软雅黑" panose="020B0503020204020204" pitchFamily="34" charset="-122"/>
              </a:rPr>
              <a:t>6.2</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void </a:t>
            </a:r>
            <a:r>
              <a:rPr lang="en-US" altLang="zh-CN" sz="2000" dirty="0" err="1">
                <a:latin typeface="微软雅黑" panose="020B0503020204020204" pitchFamily="34" charset="-122"/>
                <a:ea typeface="微软雅黑" panose="020B0503020204020204" pitchFamily="34" charset="-122"/>
              </a:rPr>
              <a:t>InOrder</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BiTree</a:t>
            </a:r>
            <a:r>
              <a:rPr lang="en-US" altLang="zh-CN" sz="2000" dirty="0">
                <a:latin typeface="微软雅黑" panose="020B0503020204020204" pitchFamily="34" charset="-122"/>
                <a:ea typeface="微软雅黑" panose="020B0503020204020204" pitchFamily="34" charset="-122"/>
              </a:rPr>
              <a:t> root)</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if(root!=NULL)</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InOrder</a:t>
            </a:r>
            <a:r>
              <a:rPr lang="en-US" altLang="zh-CN" sz="2000" dirty="0">
                <a:latin typeface="微软雅黑" panose="020B0503020204020204" pitchFamily="34" charset="-122"/>
                <a:ea typeface="微软雅黑" panose="020B0503020204020204" pitchFamily="34" charset="-122"/>
              </a:rPr>
              <a:t>(root-&gt;</a:t>
            </a:r>
            <a:r>
              <a:rPr lang="en-US" altLang="zh-CN" sz="2000" dirty="0" err="1">
                <a:latin typeface="微软雅黑" panose="020B0503020204020204" pitchFamily="34" charset="-122"/>
                <a:ea typeface="微软雅黑" panose="020B0503020204020204" pitchFamily="34" charset="-122"/>
              </a:rPr>
              <a:t>LChild</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sym typeface="+mn-ea"/>
              </a:rPr>
              <a:t>            </a:t>
            </a:r>
            <a:r>
              <a:rPr lang="en-US" altLang="zh-CN" sz="2000" dirty="0">
                <a:solidFill>
                  <a:srgbClr val="FF0000"/>
                </a:solidFill>
                <a:latin typeface="微软雅黑" panose="020B0503020204020204" pitchFamily="34" charset="-122"/>
                <a:ea typeface="微软雅黑" panose="020B0503020204020204" pitchFamily="34" charset="-122"/>
                <a:sym typeface="+mn-ea"/>
              </a:rPr>
              <a:t>Visit(root-&gt;data);</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InOrder</a:t>
            </a:r>
            <a:r>
              <a:rPr lang="en-US" altLang="zh-CN" sz="2000" dirty="0">
                <a:latin typeface="微软雅黑" panose="020B0503020204020204" pitchFamily="34" charset="-122"/>
                <a:ea typeface="微软雅黑" panose="020B0503020204020204" pitchFamily="34" charset="-122"/>
              </a:rPr>
              <a:t>(root-&gt;</a:t>
            </a:r>
            <a:r>
              <a:rPr lang="en-US" altLang="zh-CN" sz="2000" dirty="0" err="1">
                <a:latin typeface="微软雅黑" panose="020B0503020204020204" pitchFamily="34" charset="-122"/>
                <a:ea typeface="微软雅黑" panose="020B0503020204020204" pitchFamily="34" charset="-122"/>
              </a:rPr>
              <a:t>RChild</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flipV="1">
            <a:off x="0" y="0"/>
            <a:ext cx="9144000" cy="886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891" y="0"/>
            <a:ext cx="900644" cy="895438"/>
          </a:xfrm>
          <a:prstGeom prst="rect">
            <a:avLst/>
          </a:prstGeom>
        </p:spPr>
      </p:pic>
      <p:sp>
        <p:nvSpPr>
          <p:cNvPr id="17" name="文本框 16"/>
          <p:cNvSpPr txBox="1"/>
          <p:nvPr/>
        </p:nvSpPr>
        <p:spPr>
          <a:xfrm>
            <a:off x="1126426" y="150770"/>
            <a:ext cx="6374304" cy="583565"/>
          </a:xfrm>
          <a:prstGeom prst="rect">
            <a:avLst/>
          </a:prstGeom>
          <a:noFill/>
        </p:spPr>
        <p:txBody>
          <a:bodyPr wrap="square">
            <a:spAutoFit/>
          </a:bodyPr>
          <a:lstStyle/>
          <a:p>
            <a:r>
              <a:rPr lang="en-US" altLang="zh-CN" sz="32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6.3.1</a:t>
            </a:r>
            <a:r>
              <a:rPr lang="zh-CN" altLang="en-US" sz="32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二叉树的遍历</a:t>
            </a:r>
            <a:endParaRPr lang="zh-CN" altLang="en-US" sz="32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文本框 6"/>
          <p:cNvSpPr txBox="1"/>
          <p:nvPr/>
        </p:nvSpPr>
        <p:spPr>
          <a:xfrm>
            <a:off x="728869" y="6441793"/>
            <a:ext cx="253596" cy="461665"/>
          </a:xfrm>
          <a:prstGeom prst="rect">
            <a:avLst/>
          </a:prstGeom>
          <a:noFill/>
        </p:spPr>
        <p:txBody>
          <a:bodyPr wrap="none" rtlCol="0">
            <a:spAutoFit/>
          </a:bodyPr>
          <a:lstStyle/>
          <a:p>
            <a:r>
              <a:rPr lang="zh-CN" altLang="en-US" sz="2400" dirty="0"/>
              <a:t> </a:t>
            </a:r>
            <a:endParaRPr lang="zh-CN" altLang="en-US" sz="2400" dirty="0"/>
          </a:p>
        </p:txBody>
      </p:sp>
      <p:sp>
        <p:nvSpPr>
          <p:cNvPr id="5" name="灯片编号占位符 4"/>
          <p:cNvSpPr>
            <a:spLocks noGrp="1"/>
          </p:cNvSpPr>
          <p:nvPr>
            <p:ph type="sldNum" sz="quarter" idx="12"/>
          </p:nvPr>
        </p:nvSpPr>
        <p:spPr/>
        <p:txBody>
          <a:bodyPr/>
          <a:lstStyle/>
          <a:p>
            <a:fld id="{6DC87717-A16C-46C8-8501-38B3BAF8FB93}" type="slidenum">
              <a:rPr lang="zh-CN" altLang="en-US" smtClean="0"/>
            </a:fld>
            <a:endParaRPr lang="zh-CN" altLang="en-US"/>
          </a:p>
        </p:txBody>
      </p:sp>
      <p:sp>
        <p:nvSpPr>
          <p:cNvPr id="30" name="文本框 29"/>
          <p:cNvSpPr txBox="1"/>
          <p:nvPr/>
        </p:nvSpPr>
        <p:spPr>
          <a:xfrm>
            <a:off x="331926" y="2387324"/>
            <a:ext cx="902811" cy="523220"/>
          </a:xfrm>
          <a:prstGeom prst="rect">
            <a:avLst/>
          </a:prstGeom>
          <a:noFill/>
        </p:spPr>
        <p:txBody>
          <a:bodyPr wrap="none" rtlCol="0">
            <a:spAutoFit/>
          </a:bodyPr>
          <a:lstStyle/>
          <a:p>
            <a:r>
              <a:rPr lang="zh-CN" altLang="en-US" sz="2800" dirty="0">
                <a:solidFill>
                  <a:schemeClr val="bg1"/>
                </a:solidFill>
              </a:rPr>
              <a:t>电梯</a:t>
            </a:r>
            <a:endParaRPr lang="zh-CN" altLang="en-US" sz="2800" dirty="0">
              <a:solidFill>
                <a:schemeClr val="bg1"/>
              </a:solidFill>
            </a:endParaRPr>
          </a:p>
        </p:txBody>
      </p:sp>
      <p:sp>
        <p:nvSpPr>
          <p:cNvPr id="32" name="文本框 31"/>
          <p:cNvSpPr txBox="1"/>
          <p:nvPr/>
        </p:nvSpPr>
        <p:spPr>
          <a:xfrm>
            <a:off x="4460905" y="2026250"/>
            <a:ext cx="678007" cy="1384995"/>
          </a:xfrm>
          <a:prstGeom prst="rect">
            <a:avLst/>
          </a:prstGeom>
          <a:noFill/>
        </p:spPr>
        <p:txBody>
          <a:bodyPr wrap="square" rtlCol="0">
            <a:spAutoFit/>
          </a:bodyPr>
          <a:lstStyle/>
          <a:p>
            <a:r>
              <a:rPr lang="zh-CN" altLang="en-US" sz="2800" dirty="0">
                <a:solidFill>
                  <a:schemeClr val="bg1"/>
                </a:solidFill>
              </a:rPr>
              <a:t>浏览器</a:t>
            </a:r>
            <a:endParaRPr lang="zh-CN" altLang="en-US" sz="2800" dirty="0">
              <a:solidFill>
                <a:schemeClr val="bg1"/>
              </a:solidFill>
            </a:endParaRPr>
          </a:p>
        </p:txBody>
      </p:sp>
      <p:sp>
        <p:nvSpPr>
          <p:cNvPr id="35" name="文本框 34"/>
          <p:cNvSpPr txBox="1"/>
          <p:nvPr/>
        </p:nvSpPr>
        <p:spPr>
          <a:xfrm>
            <a:off x="647113" y="5418923"/>
            <a:ext cx="2165714" cy="523220"/>
          </a:xfrm>
          <a:prstGeom prst="rect">
            <a:avLst/>
          </a:prstGeom>
          <a:noFill/>
        </p:spPr>
        <p:txBody>
          <a:bodyPr wrap="square" rtlCol="0">
            <a:spAutoFit/>
          </a:bodyPr>
          <a:lstStyle/>
          <a:p>
            <a:r>
              <a:rPr lang="zh-CN" altLang="en-US" sz="2800" dirty="0">
                <a:solidFill>
                  <a:schemeClr val="bg1"/>
                </a:solidFill>
              </a:rPr>
              <a:t>文本编辑器</a:t>
            </a:r>
            <a:endParaRPr lang="zh-CN" altLang="en-US" sz="2800" dirty="0">
              <a:solidFill>
                <a:schemeClr val="bg1"/>
              </a:solidFill>
            </a:endParaRPr>
          </a:p>
        </p:txBody>
      </p:sp>
      <p:sp>
        <p:nvSpPr>
          <p:cNvPr id="38" name="文本框 37"/>
          <p:cNvSpPr txBox="1"/>
          <p:nvPr/>
        </p:nvSpPr>
        <p:spPr>
          <a:xfrm>
            <a:off x="4412241" y="4252281"/>
            <a:ext cx="1049767" cy="1384995"/>
          </a:xfrm>
          <a:prstGeom prst="rect">
            <a:avLst/>
          </a:prstGeom>
          <a:noFill/>
        </p:spPr>
        <p:txBody>
          <a:bodyPr wrap="square" rtlCol="0">
            <a:spAutoFit/>
          </a:bodyPr>
          <a:lstStyle/>
          <a:p>
            <a:r>
              <a:rPr lang="zh-CN" altLang="en-US" sz="2800" dirty="0">
                <a:solidFill>
                  <a:schemeClr val="bg1"/>
                </a:solidFill>
              </a:rPr>
              <a:t>手机通话记录</a:t>
            </a:r>
            <a:endParaRPr lang="zh-CN" altLang="en-US" sz="2800" dirty="0">
              <a:solidFill>
                <a:schemeClr val="bg1"/>
              </a:solidFill>
            </a:endParaRPr>
          </a:p>
        </p:txBody>
      </p:sp>
      <p:sp>
        <p:nvSpPr>
          <p:cNvPr id="2" name="文本框 1"/>
          <p:cNvSpPr txBox="1"/>
          <p:nvPr/>
        </p:nvSpPr>
        <p:spPr>
          <a:xfrm>
            <a:off x="584200" y="1705610"/>
            <a:ext cx="4060190" cy="3914020"/>
          </a:xfrm>
          <a:prstGeom prst="rect">
            <a:avLst/>
          </a:prstGeom>
          <a:noFill/>
        </p:spPr>
        <p:txBody>
          <a:bodyPr wrap="square" rtlCol="0">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后序遍历的递归过程：</a:t>
            </a:r>
            <a:endParaRPr lang="zh-CN" altLang="en-US" sz="2400" dirty="0">
              <a:latin typeface="微软雅黑" panose="020B0503020204020204" pitchFamily="34" charset="-122"/>
              <a:ea typeface="微软雅黑" panose="020B0503020204020204" pitchFamily="34" charset="-122"/>
            </a:endParaRPr>
          </a:p>
          <a:p>
            <a:pPr>
              <a:lnSpc>
                <a:spcPct val="150000"/>
              </a:lnSpc>
            </a:pPr>
            <a:endParaRPr lang="zh-CN" altLang="en-US"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若二叉树为空，则为空操作</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否则依次执行如下操作：</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）按后序遍历左子树；</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sym typeface="+mn-ea"/>
              </a:rPr>
              <a:t>按后序遍历右子树；</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sym typeface="+mn-ea"/>
              </a:rPr>
              <a:t>（</a:t>
            </a:r>
            <a:r>
              <a:rPr lang="en-US" altLang="zh-CN" sz="2400" dirty="0">
                <a:latin typeface="微软雅黑" panose="020B0503020204020204" pitchFamily="34" charset="-122"/>
                <a:ea typeface="微软雅黑" panose="020B0503020204020204" pitchFamily="34" charset="-122"/>
                <a:sym typeface="+mn-ea"/>
              </a:rPr>
              <a:t>3</a:t>
            </a:r>
            <a:r>
              <a:rPr lang="zh-CN" altLang="en-US" sz="2400" dirty="0">
                <a:latin typeface="微软雅黑" panose="020B0503020204020204" pitchFamily="34" charset="-122"/>
                <a:ea typeface="微软雅黑" panose="020B0503020204020204" pitchFamily="34" charset="-122"/>
                <a:sym typeface="+mn-ea"/>
              </a:rPr>
              <a:t>）访问根节点；</a:t>
            </a:r>
            <a:endParaRPr lang="zh-CN" altLang="en-US" sz="2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4644390" y="2026250"/>
            <a:ext cx="4303704" cy="3477875"/>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算法</a:t>
            </a:r>
            <a:r>
              <a:rPr lang="en-US" altLang="zh-CN" sz="2000" dirty="0">
                <a:latin typeface="微软雅黑" panose="020B0503020204020204" pitchFamily="34" charset="-122"/>
                <a:ea typeface="微软雅黑" panose="020B0503020204020204" pitchFamily="34" charset="-122"/>
              </a:rPr>
              <a:t>6.3</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void </a:t>
            </a:r>
            <a:r>
              <a:rPr lang="en-US" altLang="zh-CN" sz="2000" dirty="0" err="1">
                <a:latin typeface="微软雅黑" panose="020B0503020204020204" pitchFamily="34" charset="-122"/>
                <a:ea typeface="微软雅黑" panose="020B0503020204020204" pitchFamily="34" charset="-122"/>
              </a:rPr>
              <a:t>PostOrder</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BiTree</a:t>
            </a:r>
            <a:r>
              <a:rPr lang="en-US" altLang="zh-CN" sz="2000" dirty="0">
                <a:latin typeface="微软雅黑" panose="020B0503020204020204" pitchFamily="34" charset="-122"/>
                <a:ea typeface="微软雅黑" panose="020B0503020204020204" pitchFamily="34" charset="-122"/>
              </a:rPr>
              <a:t> root)</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if(root!=NULL)</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PostOrder</a:t>
            </a:r>
            <a:r>
              <a:rPr lang="en-US" altLang="zh-CN" sz="2000" dirty="0">
                <a:latin typeface="微软雅黑" panose="020B0503020204020204" pitchFamily="34" charset="-122"/>
                <a:ea typeface="微软雅黑" panose="020B0503020204020204" pitchFamily="34" charset="-122"/>
              </a:rPr>
              <a:t>(root-&gt;</a:t>
            </a:r>
            <a:r>
              <a:rPr lang="en-US" altLang="zh-CN" sz="2000" dirty="0" err="1">
                <a:latin typeface="微软雅黑" panose="020B0503020204020204" pitchFamily="34" charset="-122"/>
                <a:ea typeface="微软雅黑" panose="020B0503020204020204" pitchFamily="34" charset="-122"/>
              </a:rPr>
              <a:t>LChild</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sym typeface="+mn-ea"/>
              </a:rPr>
              <a:t>            </a:t>
            </a:r>
            <a:r>
              <a:rPr lang="en-US" altLang="zh-CN" sz="2000" dirty="0" err="1">
                <a:latin typeface="微软雅黑" panose="020B0503020204020204" pitchFamily="34" charset="-122"/>
                <a:ea typeface="微软雅黑" panose="020B0503020204020204" pitchFamily="34" charset="-122"/>
                <a:sym typeface="+mn-ea"/>
              </a:rPr>
              <a:t>PostOrder</a:t>
            </a:r>
            <a:r>
              <a:rPr lang="en-US" altLang="zh-CN" sz="2000" dirty="0">
                <a:latin typeface="微软雅黑" panose="020B0503020204020204" pitchFamily="34" charset="-122"/>
                <a:ea typeface="微软雅黑" panose="020B0503020204020204" pitchFamily="34" charset="-122"/>
                <a:sym typeface="+mn-ea"/>
              </a:rPr>
              <a:t>(root-&gt;</a:t>
            </a:r>
            <a:r>
              <a:rPr lang="en-US" altLang="zh-CN" sz="2000" dirty="0" err="1">
                <a:latin typeface="微软雅黑" panose="020B0503020204020204" pitchFamily="34" charset="-122"/>
                <a:ea typeface="微软雅黑" panose="020B0503020204020204" pitchFamily="34" charset="-122"/>
                <a:sym typeface="+mn-ea"/>
              </a:rPr>
              <a:t>RChild</a:t>
            </a:r>
            <a:r>
              <a:rPr lang="en-US" altLang="zh-CN" sz="2000" dirty="0">
                <a:latin typeface="微软雅黑" panose="020B0503020204020204" pitchFamily="34" charset="-122"/>
                <a:ea typeface="微软雅黑" panose="020B0503020204020204" pitchFamily="34" charset="-122"/>
                <a:sym typeface="+mn-ea"/>
              </a:rPr>
              <a:t>);</a:t>
            </a:r>
            <a:endParaRPr lang="en-US" altLang="zh-CN" sz="2000" dirty="0">
              <a:latin typeface="微软雅黑" panose="020B0503020204020204" pitchFamily="34" charset="-122"/>
              <a:ea typeface="微软雅黑" panose="020B0503020204020204" pitchFamily="34" charset="-122"/>
            </a:endParaRPr>
          </a:p>
          <a:p>
            <a:r>
              <a:rPr lang="en-US" altLang="zh-CN" sz="2000" dirty="0">
                <a:solidFill>
                  <a:srgbClr val="FF0000"/>
                </a:solidFill>
                <a:latin typeface="微软雅黑" panose="020B0503020204020204" pitchFamily="34" charset="-122"/>
                <a:ea typeface="微软雅黑" panose="020B0503020204020204" pitchFamily="34" charset="-122"/>
                <a:sym typeface="+mn-ea"/>
              </a:rPr>
              <a:t>            Visit(root-&gt;data);</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563213" y="967193"/>
            <a:ext cx="8314816" cy="523220"/>
          </a:xfrm>
          <a:prstGeom prst="rect">
            <a:avLst/>
          </a:prstGeom>
          <a:noFill/>
        </p:spPr>
        <p:txBody>
          <a:bodyPr wrap="square" rtlCol="0">
            <a:spAutoFit/>
          </a:bodyPr>
          <a:lstStyle/>
          <a:p>
            <a:r>
              <a:rPr lang="zh-CN" altLang="en-US" sz="2800" dirty="0"/>
              <a:t>先序遍历</a:t>
            </a:r>
            <a:r>
              <a:rPr lang="en-US" altLang="zh-CN" sz="2800" dirty="0"/>
              <a:t>(DLR)</a:t>
            </a:r>
            <a:r>
              <a:rPr lang="zh-CN" altLang="en-US" sz="2800" dirty="0"/>
              <a:t>    </a:t>
            </a:r>
            <a:r>
              <a:rPr lang="zh-CN" altLang="en-US" sz="2800" dirty="0">
                <a:sym typeface="+mn-ea"/>
              </a:rPr>
              <a:t>中序遍历</a:t>
            </a:r>
            <a:r>
              <a:rPr lang="en-US" altLang="zh-CN" sz="2800" dirty="0">
                <a:sym typeface="+mn-ea"/>
              </a:rPr>
              <a:t>(LDR)</a:t>
            </a:r>
            <a:r>
              <a:rPr lang="zh-CN" altLang="en-US" sz="2800" dirty="0">
                <a:sym typeface="+mn-ea"/>
              </a:rPr>
              <a:t>     </a:t>
            </a:r>
            <a:r>
              <a:rPr lang="zh-CN" altLang="en-US" sz="2800" u="sng" dirty="0">
                <a:solidFill>
                  <a:srgbClr val="FF0000"/>
                </a:solidFill>
                <a:sym typeface="+mn-ea"/>
              </a:rPr>
              <a:t>后序遍历</a:t>
            </a:r>
            <a:r>
              <a:rPr lang="en-US" altLang="zh-CN" sz="2800" u="sng" dirty="0">
                <a:solidFill>
                  <a:srgbClr val="FF0000"/>
                </a:solidFill>
                <a:sym typeface="+mn-ea"/>
              </a:rPr>
              <a:t>(LRD)</a:t>
            </a:r>
            <a:r>
              <a:rPr lang="zh-CN" altLang="en-US" sz="2800" u="sng" dirty="0">
                <a:solidFill>
                  <a:srgbClr val="FF0000"/>
                </a:solidFill>
                <a:sym typeface="+mn-ea"/>
              </a:rPr>
              <a:t> </a:t>
            </a:r>
            <a:endParaRPr lang="zh-CN" altLang="en-US" sz="2800" u="sng"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flipV="1">
            <a:off x="0" y="0"/>
            <a:ext cx="9144000" cy="886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891" y="0"/>
            <a:ext cx="900644" cy="895438"/>
          </a:xfrm>
          <a:prstGeom prst="rect">
            <a:avLst/>
          </a:prstGeom>
        </p:spPr>
      </p:pic>
      <p:sp>
        <p:nvSpPr>
          <p:cNvPr id="17" name="文本框 16"/>
          <p:cNvSpPr txBox="1"/>
          <p:nvPr/>
        </p:nvSpPr>
        <p:spPr>
          <a:xfrm>
            <a:off x="1126426" y="150770"/>
            <a:ext cx="6374304" cy="583565"/>
          </a:xfrm>
          <a:prstGeom prst="rect">
            <a:avLst/>
          </a:prstGeom>
          <a:noFill/>
        </p:spPr>
        <p:txBody>
          <a:bodyPr wrap="square">
            <a:spAutoFit/>
          </a:bodyPr>
          <a:lstStyle/>
          <a:p>
            <a:r>
              <a:rPr lang="en-US" altLang="zh-CN" sz="32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6.3.1</a:t>
            </a:r>
            <a:r>
              <a:rPr lang="zh-CN" altLang="en-US" sz="32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二叉树的遍历</a:t>
            </a:r>
            <a:endParaRPr lang="zh-CN" altLang="en-US" sz="32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文本框 6"/>
          <p:cNvSpPr txBox="1"/>
          <p:nvPr/>
        </p:nvSpPr>
        <p:spPr>
          <a:xfrm>
            <a:off x="728869" y="6441793"/>
            <a:ext cx="253596" cy="461665"/>
          </a:xfrm>
          <a:prstGeom prst="rect">
            <a:avLst/>
          </a:prstGeom>
          <a:noFill/>
        </p:spPr>
        <p:txBody>
          <a:bodyPr wrap="none" rtlCol="0">
            <a:spAutoFit/>
          </a:bodyPr>
          <a:lstStyle/>
          <a:p>
            <a:r>
              <a:rPr lang="zh-CN" altLang="en-US" sz="2400" dirty="0"/>
              <a:t> </a:t>
            </a:r>
            <a:endParaRPr lang="zh-CN" altLang="en-US" sz="2400" dirty="0"/>
          </a:p>
        </p:txBody>
      </p:sp>
      <p:sp>
        <p:nvSpPr>
          <p:cNvPr id="5" name="灯片编号占位符 4"/>
          <p:cNvSpPr>
            <a:spLocks noGrp="1"/>
          </p:cNvSpPr>
          <p:nvPr>
            <p:ph type="sldNum" sz="quarter" idx="12"/>
          </p:nvPr>
        </p:nvSpPr>
        <p:spPr/>
        <p:txBody>
          <a:bodyPr/>
          <a:lstStyle/>
          <a:p>
            <a:fld id="{6DC87717-A16C-46C8-8501-38B3BAF8FB93}" type="slidenum">
              <a:rPr lang="zh-CN" altLang="en-US" smtClean="0"/>
            </a:fld>
            <a:endParaRPr lang="zh-CN" altLang="en-US"/>
          </a:p>
        </p:txBody>
      </p:sp>
      <p:sp>
        <p:nvSpPr>
          <p:cNvPr id="6" name="椭圆 5"/>
          <p:cNvSpPr/>
          <p:nvPr/>
        </p:nvSpPr>
        <p:spPr>
          <a:xfrm>
            <a:off x="1305560" y="2037080"/>
            <a:ext cx="474980" cy="4845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A</a:t>
            </a:r>
            <a:endParaRPr lang="en-US" altLang="zh-CN"/>
          </a:p>
        </p:txBody>
      </p:sp>
      <p:sp>
        <p:nvSpPr>
          <p:cNvPr id="10" name="椭圆 9"/>
          <p:cNvSpPr/>
          <p:nvPr/>
        </p:nvSpPr>
        <p:spPr>
          <a:xfrm>
            <a:off x="2096135" y="2908300"/>
            <a:ext cx="474980" cy="4845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C</a:t>
            </a:r>
            <a:endParaRPr lang="en-US" altLang="zh-CN"/>
          </a:p>
        </p:txBody>
      </p:sp>
      <p:sp>
        <p:nvSpPr>
          <p:cNvPr id="11" name="椭圆 10"/>
          <p:cNvSpPr/>
          <p:nvPr/>
        </p:nvSpPr>
        <p:spPr>
          <a:xfrm>
            <a:off x="728980" y="2908300"/>
            <a:ext cx="474980" cy="4845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B</a:t>
            </a:r>
            <a:endParaRPr lang="en-US" altLang="zh-CN"/>
          </a:p>
        </p:txBody>
      </p:sp>
      <p:sp>
        <p:nvSpPr>
          <p:cNvPr id="12" name="椭圆 11"/>
          <p:cNvSpPr/>
          <p:nvPr/>
        </p:nvSpPr>
        <p:spPr>
          <a:xfrm>
            <a:off x="2969895" y="3898900"/>
            <a:ext cx="474980" cy="4845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E</a:t>
            </a:r>
            <a:endParaRPr lang="en-US" altLang="zh-CN"/>
          </a:p>
        </p:txBody>
      </p:sp>
      <p:sp>
        <p:nvSpPr>
          <p:cNvPr id="13" name="椭圆 12"/>
          <p:cNvSpPr/>
          <p:nvPr/>
        </p:nvSpPr>
        <p:spPr>
          <a:xfrm>
            <a:off x="1126490" y="3898900"/>
            <a:ext cx="474980" cy="4845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D</a:t>
            </a:r>
            <a:endParaRPr lang="en-US" altLang="zh-CN"/>
          </a:p>
        </p:txBody>
      </p:sp>
      <p:sp>
        <p:nvSpPr>
          <p:cNvPr id="16" name="椭圆 15"/>
          <p:cNvSpPr/>
          <p:nvPr/>
        </p:nvSpPr>
        <p:spPr>
          <a:xfrm>
            <a:off x="3850640" y="4884420"/>
            <a:ext cx="474980" cy="4845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H</a:t>
            </a:r>
            <a:endParaRPr lang="en-US" altLang="zh-CN"/>
          </a:p>
        </p:txBody>
      </p:sp>
      <p:sp>
        <p:nvSpPr>
          <p:cNvPr id="19" name="椭圆 18"/>
          <p:cNvSpPr/>
          <p:nvPr/>
        </p:nvSpPr>
        <p:spPr>
          <a:xfrm>
            <a:off x="206375" y="4955540"/>
            <a:ext cx="474980" cy="4845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F</a:t>
            </a:r>
            <a:endParaRPr lang="en-US" altLang="zh-CN"/>
          </a:p>
        </p:txBody>
      </p:sp>
      <p:sp>
        <p:nvSpPr>
          <p:cNvPr id="20" name="椭圆 19"/>
          <p:cNvSpPr/>
          <p:nvPr/>
        </p:nvSpPr>
        <p:spPr>
          <a:xfrm>
            <a:off x="1960880" y="4955540"/>
            <a:ext cx="474980" cy="4845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G</a:t>
            </a:r>
            <a:endParaRPr lang="en-US" altLang="zh-CN"/>
          </a:p>
        </p:txBody>
      </p:sp>
      <p:cxnSp>
        <p:nvCxnSpPr>
          <p:cNvPr id="21" name="直接连接符 20"/>
          <p:cNvCxnSpPr>
            <a:stCxn id="6" idx="3"/>
            <a:endCxn id="11" idx="7"/>
          </p:cNvCxnSpPr>
          <p:nvPr/>
        </p:nvCxnSpPr>
        <p:spPr>
          <a:xfrm flipH="1">
            <a:off x="1134110" y="2450465"/>
            <a:ext cx="241300" cy="528955"/>
          </a:xfrm>
          <a:prstGeom prst="line">
            <a:avLst/>
          </a:prstGeom>
        </p:spPr>
        <p:style>
          <a:lnRef idx="1">
            <a:schemeClr val="dk1"/>
          </a:lnRef>
          <a:fillRef idx="0">
            <a:schemeClr val="dk1"/>
          </a:fillRef>
          <a:effectRef idx="0">
            <a:schemeClr val="dk1"/>
          </a:effectRef>
          <a:fontRef idx="minor">
            <a:schemeClr val="tx1"/>
          </a:fontRef>
        </p:style>
      </p:cxnSp>
      <p:cxnSp>
        <p:nvCxnSpPr>
          <p:cNvPr id="22" name="直接连接符 21"/>
          <p:cNvCxnSpPr/>
          <p:nvPr/>
        </p:nvCxnSpPr>
        <p:spPr>
          <a:xfrm>
            <a:off x="1719580" y="2450465"/>
            <a:ext cx="455295" cy="528955"/>
          </a:xfrm>
          <a:prstGeom prst="line">
            <a:avLst/>
          </a:prstGeom>
        </p:spPr>
        <p:style>
          <a:lnRef idx="1">
            <a:schemeClr val="dk1"/>
          </a:lnRef>
          <a:fillRef idx="0">
            <a:schemeClr val="dk1"/>
          </a:fillRef>
          <a:effectRef idx="0">
            <a:schemeClr val="dk1"/>
          </a:effectRef>
          <a:fontRef idx="minor">
            <a:schemeClr val="tx1"/>
          </a:fontRef>
        </p:style>
      </p:cxnSp>
      <p:cxnSp>
        <p:nvCxnSpPr>
          <p:cNvPr id="23" name="直接连接符 22"/>
          <p:cNvCxnSpPr>
            <a:stCxn id="11" idx="4"/>
            <a:endCxn id="13" idx="0"/>
          </p:cNvCxnSpPr>
          <p:nvPr/>
        </p:nvCxnSpPr>
        <p:spPr>
          <a:xfrm>
            <a:off x="966470" y="3392805"/>
            <a:ext cx="397510" cy="506095"/>
          </a:xfrm>
          <a:prstGeom prst="line">
            <a:avLst/>
          </a:prstGeom>
        </p:spPr>
        <p:style>
          <a:lnRef idx="1">
            <a:schemeClr val="dk1"/>
          </a:lnRef>
          <a:fillRef idx="0">
            <a:schemeClr val="dk1"/>
          </a:fillRef>
          <a:effectRef idx="0">
            <a:schemeClr val="dk1"/>
          </a:effectRef>
          <a:fontRef idx="minor">
            <a:schemeClr val="tx1"/>
          </a:fontRef>
        </p:style>
      </p:cxnSp>
      <p:cxnSp>
        <p:nvCxnSpPr>
          <p:cNvPr id="24" name="直接连接符 23"/>
          <p:cNvCxnSpPr>
            <a:stCxn id="13" idx="3"/>
            <a:endCxn id="19" idx="0"/>
          </p:cNvCxnSpPr>
          <p:nvPr/>
        </p:nvCxnSpPr>
        <p:spPr>
          <a:xfrm flipH="1">
            <a:off x="443865" y="4312285"/>
            <a:ext cx="752475" cy="643255"/>
          </a:xfrm>
          <a:prstGeom prst="line">
            <a:avLst/>
          </a:prstGeom>
        </p:spPr>
        <p:style>
          <a:lnRef idx="1">
            <a:schemeClr val="dk1"/>
          </a:lnRef>
          <a:fillRef idx="0">
            <a:schemeClr val="dk1"/>
          </a:fillRef>
          <a:effectRef idx="0">
            <a:schemeClr val="dk1"/>
          </a:effectRef>
          <a:fontRef idx="minor">
            <a:schemeClr val="tx1"/>
          </a:fontRef>
        </p:style>
      </p:cxnSp>
      <p:cxnSp>
        <p:nvCxnSpPr>
          <p:cNvPr id="25" name="直接连接符 24"/>
          <p:cNvCxnSpPr>
            <a:stCxn id="13" idx="5"/>
            <a:endCxn id="20" idx="0"/>
          </p:cNvCxnSpPr>
          <p:nvPr/>
        </p:nvCxnSpPr>
        <p:spPr>
          <a:xfrm>
            <a:off x="1531620" y="4312285"/>
            <a:ext cx="666750" cy="643255"/>
          </a:xfrm>
          <a:prstGeom prst="line">
            <a:avLst/>
          </a:prstGeom>
        </p:spPr>
        <p:style>
          <a:lnRef idx="1">
            <a:schemeClr val="dk1"/>
          </a:lnRef>
          <a:fillRef idx="0">
            <a:schemeClr val="dk1"/>
          </a:fillRef>
          <a:effectRef idx="0">
            <a:schemeClr val="dk1"/>
          </a:effectRef>
          <a:fontRef idx="minor">
            <a:schemeClr val="tx1"/>
          </a:fontRef>
        </p:style>
      </p:cxnSp>
      <p:cxnSp>
        <p:nvCxnSpPr>
          <p:cNvPr id="26" name="直接连接符 25"/>
          <p:cNvCxnSpPr>
            <a:stCxn id="10" idx="5"/>
            <a:endCxn id="12" idx="1"/>
          </p:cNvCxnSpPr>
          <p:nvPr/>
        </p:nvCxnSpPr>
        <p:spPr>
          <a:xfrm>
            <a:off x="2501265" y="3321685"/>
            <a:ext cx="538480" cy="648335"/>
          </a:xfrm>
          <a:prstGeom prst="line">
            <a:avLst/>
          </a:prstGeom>
        </p:spPr>
        <p:style>
          <a:lnRef idx="1">
            <a:schemeClr val="dk1"/>
          </a:lnRef>
          <a:fillRef idx="0">
            <a:schemeClr val="dk1"/>
          </a:fillRef>
          <a:effectRef idx="0">
            <a:schemeClr val="dk1"/>
          </a:effectRef>
          <a:fontRef idx="minor">
            <a:schemeClr val="tx1"/>
          </a:fontRef>
        </p:style>
      </p:cxnSp>
      <p:cxnSp>
        <p:nvCxnSpPr>
          <p:cNvPr id="29" name="直接连接符 28"/>
          <p:cNvCxnSpPr>
            <a:stCxn id="16" idx="1"/>
            <a:endCxn id="12" idx="5"/>
          </p:cNvCxnSpPr>
          <p:nvPr/>
        </p:nvCxnSpPr>
        <p:spPr>
          <a:xfrm flipH="1" flipV="1">
            <a:off x="3375025" y="4312285"/>
            <a:ext cx="545465" cy="643255"/>
          </a:xfrm>
          <a:prstGeom prst="line">
            <a:avLst/>
          </a:prstGeom>
        </p:spPr>
        <p:style>
          <a:lnRef idx="1">
            <a:schemeClr val="dk1"/>
          </a:lnRef>
          <a:fillRef idx="0">
            <a:schemeClr val="dk1"/>
          </a:fillRef>
          <a:effectRef idx="0">
            <a:schemeClr val="dk1"/>
          </a:effectRef>
          <a:fontRef idx="minor">
            <a:schemeClr val="tx1"/>
          </a:fontRef>
        </p:style>
      </p:cxnSp>
      <p:sp>
        <p:nvSpPr>
          <p:cNvPr id="27" name="文本框 26"/>
          <p:cNvSpPr txBox="1"/>
          <p:nvPr/>
        </p:nvSpPr>
        <p:spPr>
          <a:xfrm>
            <a:off x="4644390" y="2026250"/>
            <a:ext cx="4303704" cy="3477875"/>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算法</a:t>
            </a:r>
            <a:r>
              <a:rPr lang="en-US" altLang="zh-CN" sz="2000" dirty="0">
                <a:latin typeface="微软雅黑" panose="020B0503020204020204" pitchFamily="34" charset="-122"/>
                <a:ea typeface="微软雅黑" panose="020B0503020204020204" pitchFamily="34" charset="-122"/>
              </a:rPr>
              <a:t>6.3</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void </a:t>
            </a:r>
            <a:r>
              <a:rPr lang="en-US" altLang="zh-CN" sz="2000" dirty="0" err="1">
                <a:latin typeface="微软雅黑" panose="020B0503020204020204" pitchFamily="34" charset="-122"/>
                <a:ea typeface="微软雅黑" panose="020B0503020204020204" pitchFamily="34" charset="-122"/>
              </a:rPr>
              <a:t>PostOrder</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BiTree</a:t>
            </a:r>
            <a:r>
              <a:rPr lang="en-US" altLang="zh-CN" sz="2000" dirty="0">
                <a:latin typeface="微软雅黑" panose="020B0503020204020204" pitchFamily="34" charset="-122"/>
                <a:ea typeface="微软雅黑" panose="020B0503020204020204" pitchFamily="34" charset="-122"/>
              </a:rPr>
              <a:t> root)</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if(root!=NULL)</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PostOrder</a:t>
            </a:r>
            <a:r>
              <a:rPr lang="en-US" altLang="zh-CN" sz="2000" dirty="0">
                <a:latin typeface="微软雅黑" panose="020B0503020204020204" pitchFamily="34" charset="-122"/>
                <a:ea typeface="微软雅黑" panose="020B0503020204020204" pitchFamily="34" charset="-122"/>
              </a:rPr>
              <a:t>(root-&gt;</a:t>
            </a:r>
            <a:r>
              <a:rPr lang="en-US" altLang="zh-CN" sz="2000" dirty="0" err="1">
                <a:latin typeface="微软雅黑" panose="020B0503020204020204" pitchFamily="34" charset="-122"/>
                <a:ea typeface="微软雅黑" panose="020B0503020204020204" pitchFamily="34" charset="-122"/>
              </a:rPr>
              <a:t>LChild</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sym typeface="+mn-ea"/>
              </a:rPr>
              <a:t>            </a:t>
            </a:r>
            <a:r>
              <a:rPr lang="en-US" altLang="zh-CN" sz="2000" dirty="0" err="1">
                <a:latin typeface="微软雅黑" panose="020B0503020204020204" pitchFamily="34" charset="-122"/>
                <a:ea typeface="微软雅黑" panose="020B0503020204020204" pitchFamily="34" charset="-122"/>
                <a:sym typeface="+mn-ea"/>
              </a:rPr>
              <a:t>PostOrder</a:t>
            </a:r>
            <a:r>
              <a:rPr lang="en-US" altLang="zh-CN" sz="2000" dirty="0">
                <a:latin typeface="微软雅黑" panose="020B0503020204020204" pitchFamily="34" charset="-122"/>
                <a:ea typeface="微软雅黑" panose="020B0503020204020204" pitchFamily="34" charset="-122"/>
                <a:sym typeface="+mn-ea"/>
              </a:rPr>
              <a:t>(root-&gt;</a:t>
            </a:r>
            <a:r>
              <a:rPr lang="en-US" altLang="zh-CN" sz="2000" dirty="0" err="1">
                <a:latin typeface="微软雅黑" panose="020B0503020204020204" pitchFamily="34" charset="-122"/>
                <a:ea typeface="微软雅黑" panose="020B0503020204020204" pitchFamily="34" charset="-122"/>
                <a:sym typeface="+mn-ea"/>
              </a:rPr>
              <a:t>RChild</a:t>
            </a:r>
            <a:r>
              <a:rPr lang="en-US" altLang="zh-CN" sz="2000" dirty="0">
                <a:latin typeface="微软雅黑" panose="020B0503020204020204" pitchFamily="34" charset="-122"/>
                <a:ea typeface="微软雅黑" panose="020B0503020204020204" pitchFamily="34" charset="-122"/>
                <a:sym typeface="+mn-ea"/>
              </a:rPr>
              <a:t>);</a:t>
            </a:r>
            <a:endParaRPr lang="en-US" altLang="zh-CN" sz="2000" dirty="0">
              <a:latin typeface="微软雅黑" panose="020B0503020204020204" pitchFamily="34" charset="-122"/>
              <a:ea typeface="微软雅黑" panose="020B0503020204020204" pitchFamily="34" charset="-122"/>
            </a:endParaRPr>
          </a:p>
          <a:p>
            <a:r>
              <a:rPr lang="en-US" altLang="zh-CN" sz="2000" dirty="0">
                <a:solidFill>
                  <a:srgbClr val="FF0000"/>
                </a:solidFill>
                <a:latin typeface="微软雅黑" panose="020B0503020204020204" pitchFamily="34" charset="-122"/>
                <a:ea typeface="微软雅黑" panose="020B0503020204020204" pitchFamily="34" charset="-122"/>
                <a:sym typeface="+mn-ea"/>
              </a:rPr>
              <a:t>            Visit(root-&gt;data);</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p:txBody>
      </p:sp>
      <p:sp>
        <p:nvSpPr>
          <p:cNvPr id="28" name="文本框 27"/>
          <p:cNvSpPr txBox="1"/>
          <p:nvPr/>
        </p:nvSpPr>
        <p:spPr>
          <a:xfrm>
            <a:off x="303530" y="1072052"/>
            <a:ext cx="4060190" cy="581057"/>
          </a:xfrm>
          <a:prstGeom prst="rect">
            <a:avLst/>
          </a:prstGeom>
          <a:noFill/>
        </p:spPr>
        <p:txBody>
          <a:bodyPr wrap="square" rtlCol="0">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后序遍历</a:t>
            </a:r>
            <a:r>
              <a:rPr lang="en-US" altLang="zh-CN" sz="2400" dirty="0">
                <a:latin typeface="微软雅黑" panose="020B0503020204020204" pitchFamily="34" charset="-122"/>
                <a:ea typeface="微软雅黑" panose="020B0503020204020204" pitchFamily="34" charset="-122"/>
              </a:rPr>
              <a:t>LRD</a:t>
            </a:r>
            <a:r>
              <a:rPr lang="zh-CN" altLang="en-US" sz="2400" dirty="0">
                <a:latin typeface="微软雅黑" panose="020B0503020204020204" pitchFamily="34" charset="-122"/>
                <a:ea typeface="微软雅黑" panose="020B0503020204020204" pitchFamily="34" charset="-122"/>
              </a:rPr>
              <a:t>的递归过程：</a:t>
            </a:r>
            <a:endParaRPr lang="zh-CN" altLang="en-US" sz="2400" dirty="0">
              <a:latin typeface="微软雅黑" panose="020B0503020204020204" pitchFamily="34" charset="-122"/>
              <a:ea typeface="微软雅黑" panose="020B0503020204020204" pitchFamily="34" charset="-122"/>
            </a:endParaRPr>
          </a:p>
        </p:txBody>
      </p:sp>
      <p:sp>
        <p:nvSpPr>
          <p:cNvPr id="30" name="文本框 29"/>
          <p:cNvSpPr txBox="1"/>
          <p:nvPr/>
        </p:nvSpPr>
        <p:spPr>
          <a:xfrm>
            <a:off x="317934" y="5828174"/>
            <a:ext cx="4995278" cy="523220"/>
          </a:xfrm>
          <a:prstGeom prst="rect">
            <a:avLst/>
          </a:prstGeom>
          <a:noFill/>
        </p:spPr>
        <p:txBody>
          <a:bodyPr wrap="none" rtlCol="0">
            <a:spAutoFit/>
          </a:bodyPr>
          <a:lstStyle/>
          <a:p>
            <a:r>
              <a:rPr lang="zh-CN" altLang="en-US" sz="2800" dirty="0"/>
              <a:t>遍历结果：</a:t>
            </a:r>
            <a:r>
              <a:rPr lang="en-US" altLang="zh-CN" sz="2800" dirty="0"/>
              <a:t> F  G  D  B  H  E C A</a:t>
            </a:r>
            <a:endParaRPr lang="en-US"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28869" y="6441793"/>
            <a:ext cx="253596" cy="461665"/>
          </a:xfrm>
          <a:prstGeom prst="rect">
            <a:avLst/>
          </a:prstGeom>
          <a:noFill/>
        </p:spPr>
        <p:txBody>
          <a:bodyPr wrap="none" rtlCol="0">
            <a:spAutoFit/>
          </a:bodyPr>
          <a:lstStyle/>
          <a:p>
            <a:r>
              <a:rPr lang="zh-CN" altLang="en-US" sz="2400" dirty="0"/>
              <a:t> </a:t>
            </a:r>
            <a:endParaRPr lang="zh-CN" altLang="en-US" sz="2400" dirty="0"/>
          </a:p>
        </p:txBody>
      </p:sp>
      <p:sp>
        <p:nvSpPr>
          <p:cNvPr id="5" name="灯片编号占位符 4"/>
          <p:cNvSpPr>
            <a:spLocks noGrp="1"/>
          </p:cNvSpPr>
          <p:nvPr>
            <p:ph type="sldNum" sz="quarter" idx="12"/>
          </p:nvPr>
        </p:nvSpPr>
        <p:spPr/>
        <p:txBody>
          <a:bodyPr/>
          <a:lstStyle/>
          <a:p>
            <a:fld id="{6DC87717-A16C-46C8-8501-38B3BAF8FB93}" type="slidenum">
              <a:rPr lang="zh-CN" altLang="en-US" smtClean="0"/>
            </a:fld>
            <a:endParaRPr lang="zh-CN" altLang="en-US"/>
          </a:p>
        </p:txBody>
      </p:sp>
      <p:sp>
        <p:nvSpPr>
          <p:cNvPr id="28" name="文本框 27"/>
          <p:cNvSpPr txBox="1"/>
          <p:nvPr/>
        </p:nvSpPr>
        <p:spPr>
          <a:xfrm>
            <a:off x="2089941" y="720825"/>
            <a:ext cx="6154420" cy="743986"/>
          </a:xfrm>
          <a:prstGeom prst="rect">
            <a:avLst/>
          </a:prstGeom>
          <a:noFill/>
        </p:spPr>
        <p:txBody>
          <a:bodyPr wrap="square" rtlCol="0">
            <a:spAutoFit/>
          </a:bodyPr>
          <a:lstStyle/>
          <a:p>
            <a:pPr>
              <a:lnSpc>
                <a:spcPct val="150000"/>
              </a:lnSpc>
            </a:pPr>
            <a:r>
              <a:rPr lang="zh-CN" altLang="en-US" sz="3200" dirty="0">
                <a:latin typeface="微软雅黑" panose="020B0503020204020204" pitchFamily="34" charset="-122"/>
                <a:ea typeface="微软雅黑" panose="020B0503020204020204" pitchFamily="34" charset="-122"/>
              </a:rPr>
              <a:t>递归算法的时间复杂度分析 </a:t>
            </a:r>
            <a:endParaRPr lang="zh-CN" altLang="en-US" sz="32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793288" y="2173970"/>
            <a:ext cx="7854151" cy="2601546"/>
          </a:xfrm>
          <a:prstGeom prst="rect">
            <a:avLst/>
          </a:prstGeom>
          <a:noFill/>
        </p:spPr>
        <p:txBody>
          <a:bodyPr wrap="square" rtlCol="0">
            <a:spAutoFit/>
          </a:bodyPr>
          <a:lstStyle/>
          <a:p>
            <a:pPr>
              <a:lnSpc>
                <a:spcPct val="150000"/>
              </a:lnSpc>
            </a:pPr>
            <a:r>
              <a:rPr lang="zh-CN" altLang="en-US" sz="2800" dirty="0">
                <a:latin typeface="微软雅黑" panose="020B0503020204020204" pitchFamily="34" charset="-122"/>
                <a:ea typeface="微软雅黑" panose="020B0503020204020204" pitchFamily="34" charset="-122"/>
              </a:rPr>
              <a:t>      设二叉树有</a:t>
            </a:r>
            <a:r>
              <a:rPr lang="en-US" altLang="zh-CN" sz="2800" dirty="0">
                <a:latin typeface="微软雅黑" panose="020B0503020204020204" pitchFamily="34" charset="-122"/>
                <a:ea typeface="微软雅黑" panose="020B0503020204020204" pitchFamily="34" charset="-122"/>
              </a:rPr>
              <a:t>n</a:t>
            </a:r>
            <a:r>
              <a:rPr lang="zh-CN" altLang="en-US" sz="2800" dirty="0">
                <a:latin typeface="微软雅黑" panose="020B0503020204020204" pitchFamily="34" charset="-122"/>
                <a:ea typeface="微软雅黑" panose="020B0503020204020204" pitchFamily="34" charset="-122"/>
              </a:rPr>
              <a:t>个结点，对每个结点都要进行一次入栈和出栈的操作，即</a:t>
            </a:r>
            <a:r>
              <a:rPr lang="zh-CN" altLang="en-US" sz="2800" dirty="0">
                <a:solidFill>
                  <a:srgbClr val="FF0000"/>
                </a:solidFill>
                <a:latin typeface="微软雅黑" panose="020B0503020204020204" pitchFamily="34" charset="-122"/>
                <a:ea typeface="微软雅黑" panose="020B0503020204020204" pitchFamily="34" charset="-122"/>
              </a:rPr>
              <a:t>入栈和出栈各执行</a:t>
            </a:r>
            <a:r>
              <a:rPr lang="en-US" altLang="zh-CN" sz="2800" dirty="0">
                <a:solidFill>
                  <a:srgbClr val="FF0000"/>
                </a:solidFill>
                <a:latin typeface="微软雅黑" panose="020B0503020204020204" pitchFamily="34" charset="-122"/>
                <a:ea typeface="微软雅黑" panose="020B0503020204020204" pitchFamily="34" charset="-122"/>
              </a:rPr>
              <a:t>n</a:t>
            </a:r>
            <a:r>
              <a:rPr lang="zh-CN" altLang="en-US" sz="2800" dirty="0">
                <a:solidFill>
                  <a:srgbClr val="FF0000"/>
                </a:solidFill>
                <a:latin typeface="微软雅黑" panose="020B0503020204020204" pitchFamily="34" charset="-122"/>
                <a:ea typeface="微软雅黑" panose="020B0503020204020204" pitchFamily="34" charset="-122"/>
              </a:rPr>
              <a:t>次</a:t>
            </a:r>
            <a:r>
              <a:rPr lang="zh-CN" altLang="en-US" sz="2800" dirty="0">
                <a:latin typeface="微软雅黑" panose="020B0503020204020204" pitchFamily="34" charset="-122"/>
                <a:ea typeface="微软雅黑" panose="020B0503020204020204" pitchFamily="34" charset="-122"/>
              </a:rPr>
              <a:t>，对结点的访问也是</a:t>
            </a:r>
            <a:r>
              <a:rPr lang="en-US" altLang="zh-CN" sz="2800" dirty="0">
                <a:latin typeface="微软雅黑" panose="020B0503020204020204" pitchFamily="34" charset="-122"/>
                <a:ea typeface="微软雅黑" panose="020B0503020204020204" pitchFamily="34" charset="-122"/>
              </a:rPr>
              <a:t>n</a:t>
            </a:r>
            <a:r>
              <a:rPr lang="zh-CN" altLang="en-US" sz="2800" dirty="0">
                <a:latin typeface="微软雅黑" panose="020B0503020204020204" pitchFamily="34" charset="-122"/>
                <a:ea typeface="微软雅黑" panose="020B0503020204020204" pitchFamily="34" charset="-122"/>
              </a:rPr>
              <a:t>次，这些二叉树递归遍历算法的时间复杂度为</a:t>
            </a:r>
            <a:r>
              <a:rPr lang="en-US" altLang="zh-CN" sz="2800" dirty="0">
                <a:solidFill>
                  <a:srgbClr val="FF0000"/>
                </a:solidFill>
                <a:latin typeface="微软雅黑" panose="020B0503020204020204" pitchFamily="34" charset="-122"/>
                <a:ea typeface="微软雅黑" panose="020B0503020204020204" pitchFamily="34" charset="-122"/>
              </a:rPr>
              <a:t>O(n)</a:t>
            </a:r>
            <a:r>
              <a:rPr lang="zh-CN" altLang="en-US"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28869" y="6441793"/>
            <a:ext cx="253596" cy="461665"/>
          </a:xfrm>
          <a:prstGeom prst="rect">
            <a:avLst/>
          </a:prstGeom>
          <a:noFill/>
        </p:spPr>
        <p:txBody>
          <a:bodyPr wrap="none" rtlCol="0">
            <a:spAutoFit/>
          </a:bodyPr>
          <a:lstStyle/>
          <a:p>
            <a:r>
              <a:rPr lang="zh-CN" altLang="en-US" sz="2400" dirty="0"/>
              <a:t> </a:t>
            </a:r>
            <a:endParaRPr lang="zh-CN" altLang="en-US" sz="2400" dirty="0"/>
          </a:p>
        </p:txBody>
      </p:sp>
      <p:sp>
        <p:nvSpPr>
          <p:cNvPr id="5" name="灯片编号占位符 4"/>
          <p:cNvSpPr>
            <a:spLocks noGrp="1"/>
          </p:cNvSpPr>
          <p:nvPr>
            <p:ph type="sldNum" sz="quarter" idx="12"/>
          </p:nvPr>
        </p:nvSpPr>
        <p:spPr/>
        <p:txBody>
          <a:bodyPr/>
          <a:lstStyle/>
          <a:p>
            <a:fld id="{6DC87717-A16C-46C8-8501-38B3BAF8FB93}" type="slidenum">
              <a:rPr lang="zh-CN" altLang="en-US" smtClean="0"/>
            </a:fld>
            <a:endParaRPr lang="zh-CN" altLang="en-US"/>
          </a:p>
        </p:txBody>
      </p:sp>
      <p:sp>
        <p:nvSpPr>
          <p:cNvPr id="28" name="文本框 27"/>
          <p:cNvSpPr txBox="1"/>
          <p:nvPr/>
        </p:nvSpPr>
        <p:spPr>
          <a:xfrm>
            <a:off x="793287" y="381710"/>
            <a:ext cx="7944985" cy="3698641"/>
          </a:xfrm>
          <a:prstGeom prst="rect">
            <a:avLst/>
          </a:prstGeom>
          <a:noFill/>
        </p:spPr>
        <p:txBody>
          <a:bodyPr wrap="square" rtlCol="0">
            <a:spAutoFit/>
          </a:bodyPr>
          <a:lstStyle/>
          <a:p>
            <a:pPr>
              <a:lnSpc>
                <a:spcPct val="150000"/>
              </a:lnSpc>
            </a:pPr>
            <a:r>
              <a:rPr lang="zh-CN" altLang="en-US" sz="3200" dirty="0">
                <a:latin typeface="微软雅黑" panose="020B0503020204020204" pitchFamily="34" charset="-122"/>
                <a:ea typeface="微软雅黑" panose="020B0503020204020204" pitchFamily="34" charset="-122"/>
              </a:rPr>
              <a:t>思考：先序和后序一样，请问这样的二叉树是怎样的形态？</a:t>
            </a:r>
            <a:endParaRPr lang="en-US" altLang="zh-CN" sz="3200" dirty="0">
              <a:latin typeface="微软雅黑" panose="020B0503020204020204" pitchFamily="34" charset="-122"/>
              <a:ea typeface="微软雅黑" panose="020B0503020204020204" pitchFamily="34" charset="-122"/>
            </a:endParaRPr>
          </a:p>
          <a:p>
            <a:pPr>
              <a:lnSpc>
                <a:spcPct val="150000"/>
              </a:lnSpc>
            </a:pPr>
            <a:r>
              <a:rPr lang="zh-CN" altLang="en-US" sz="3200" dirty="0">
                <a:latin typeface="微软雅黑" panose="020B0503020204020204" pitchFamily="34" charset="-122"/>
                <a:ea typeface="微软雅黑" panose="020B0503020204020204" pitchFamily="34" charset="-122"/>
              </a:rPr>
              <a:t>先序：</a:t>
            </a:r>
            <a:r>
              <a:rPr lang="en-US" altLang="zh-CN" sz="3200" dirty="0">
                <a:latin typeface="微软雅黑" panose="020B0503020204020204" pitchFamily="34" charset="-122"/>
                <a:ea typeface="微软雅黑" panose="020B0503020204020204" pitchFamily="34" charset="-122"/>
              </a:rPr>
              <a:t>DLR</a:t>
            </a:r>
            <a:endParaRPr lang="en-US" altLang="zh-CN" sz="3200" dirty="0">
              <a:latin typeface="微软雅黑" panose="020B0503020204020204" pitchFamily="34" charset="-122"/>
              <a:ea typeface="微软雅黑" panose="020B0503020204020204" pitchFamily="34" charset="-122"/>
            </a:endParaRPr>
          </a:p>
          <a:p>
            <a:pPr>
              <a:lnSpc>
                <a:spcPct val="150000"/>
              </a:lnSpc>
            </a:pPr>
            <a:r>
              <a:rPr lang="zh-CN" altLang="en-US" sz="3200" dirty="0">
                <a:latin typeface="微软雅黑" panose="020B0503020204020204" pitchFamily="34" charset="-122"/>
                <a:ea typeface="微软雅黑" panose="020B0503020204020204" pitchFamily="34" charset="-122"/>
              </a:rPr>
              <a:t>中序：</a:t>
            </a:r>
            <a:r>
              <a:rPr lang="en-US" altLang="zh-CN" sz="3200" dirty="0">
                <a:latin typeface="微软雅黑" panose="020B0503020204020204" pitchFamily="34" charset="-122"/>
                <a:ea typeface="微软雅黑" panose="020B0503020204020204" pitchFamily="34" charset="-122"/>
              </a:rPr>
              <a:t>LDR</a:t>
            </a:r>
            <a:endParaRPr lang="en-US" altLang="zh-CN" sz="3200" dirty="0">
              <a:latin typeface="微软雅黑" panose="020B0503020204020204" pitchFamily="34" charset="-122"/>
              <a:ea typeface="微软雅黑" panose="020B0503020204020204" pitchFamily="34" charset="-122"/>
            </a:endParaRPr>
          </a:p>
          <a:p>
            <a:pPr>
              <a:lnSpc>
                <a:spcPct val="150000"/>
              </a:lnSpc>
            </a:pPr>
            <a:r>
              <a:rPr lang="zh-CN" altLang="en-US" sz="3200" dirty="0">
                <a:latin typeface="微软雅黑" panose="020B0503020204020204" pitchFamily="34" charset="-122"/>
                <a:ea typeface="微软雅黑" panose="020B0503020204020204" pitchFamily="34" charset="-122"/>
              </a:rPr>
              <a:t>后序：</a:t>
            </a:r>
            <a:r>
              <a:rPr lang="en-US" altLang="zh-CN" sz="3200" dirty="0">
                <a:latin typeface="微软雅黑" panose="020B0503020204020204" pitchFamily="34" charset="-122"/>
                <a:ea typeface="微软雅黑" panose="020B0503020204020204" pitchFamily="34" charset="-122"/>
              </a:rPr>
              <a:t>LRD</a:t>
            </a:r>
            <a:endParaRPr lang="zh-CN" altLang="en-US" sz="32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793288" y="2173970"/>
            <a:ext cx="7854151" cy="662554"/>
          </a:xfrm>
          <a:prstGeom prst="rect">
            <a:avLst/>
          </a:prstGeom>
          <a:noFill/>
        </p:spPr>
        <p:txBody>
          <a:bodyPr wrap="square" rtlCol="0">
            <a:spAutoFit/>
          </a:bodyPr>
          <a:lstStyle/>
          <a:p>
            <a:pPr>
              <a:lnSpc>
                <a:spcPct val="150000"/>
              </a:lnSpc>
            </a:pPr>
            <a:r>
              <a:rPr lang="en-US" altLang="zh-CN" sz="2800" dirty="0">
                <a:latin typeface="微软雅黑" panose="020B0503020204020204" pitchFamily="34" charset="-122"/>
                <a:ea typeface="微软雅黑" panose="020B0503020204020204" pitchFamily="34" charset="-122"/>
              </a:rPr>
              <a:t> </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flipV="1">
            <a:off x="0" y="0"/>
            <a:ext cx="9144000" cy="886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891" y="0"/>
            <a:ext cx="900644" cy="895438"/>
          </a:xfrm>
          <a:prstGeom prst="rect">
            <a:avLst/>
          </a:prstGeom>
        </p:spPr>
      </p:pic>
      <p:sp>
        <p:nvSpPr>
          <p:cNvPr id="17" name="文本框 16"/>
          <p:cNvSpPr txBox="1"/>
          <p:nvPr/>
        </p:nvSpPr>
        <p:spPr>
          <a:xfrm>
            <a:off x="1126425" y="150770"/>
            <a:ext cx="6215281" cy="583565"/>
          </a:xfrm>
          <a:prstGeom prst="rect">
            <a:avLst/>
          </a:prstGeom>
          <a:noFill/>
        </p:spPr>
        <p:txBody>
          <a:bodyPr wrap="square">
            <a:spAutoFit/>
          </a:bodyPr>
          <a:lstStyle/>
          <a:p>
            <a:r>
              <a:rPr lang="en-US" altLang="zh-CN" sz="32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6.3.2 </a:t>
            </a:r>
            <a:r>
              <a:rPr lang="zh-CN" altLang="en-US" sz="32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遍历算法的应用</a:t>
            </a:r>
            <a:endParaRPr lang="zh-CN" altLang="en-US" sz="32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灯片编号占位符 2"/>
          <p:cNvSpPr>
            <a:spLocks noGrp="1"/>
          </p:cNvSpPr>
          <p:nvPr>
            <p:ph type="sldNum" sz="quarter" idx="12"/>
          </p:nvPr>
        </p:nvSpPr>
        <p:spPr/>
        <p:txBody>
          <a:bodyPr/>
          <a:lstStyle/>
          <a:p>
            <a:fld id="{6DC87717-A16C-46C8-8501-38B3BAF8FB93}" type="slidenum">
              <a:rPr lang="zh-CN" altLang="en-US" smtClean="0"/>
            </a:fld>
            <a:endParaRPr lang="zh-CN" altLang="en-US"/>
          </a:p>
        </p:txBody>
      </p:sp>
      <p:sp>
        <p:nvSpPr>
          <p:cNvPr id="4" name="文本框 3"/>
          <p:cNvSpPr txBox="1"/>
          <p:nvPr/>
        </p:nvSpPr>
        <p:spPr>
          <a:xfrm>
            <a:off x="708549" y="1210732"/>
            <a:ext cx="8078386" cy="4436536"/>
          </a:xfrm>
          <a:prstGeom prst="rect">
            <a:avLst/>
          </a:prstGeom>
          <a:noFill/>
        </p:spPr>
        <p:txBody>
          <a:bodyPr wrap="square" rtlCol="0">
            <a:spAutoFit/>
          </a:bodyPr>
          <a:lstStyle/>
          <a:p>
            <a:pPr algn="l">
              <a:lnSpc>
                <a:spcPct val="150000"/>
              </a:lnSpc>
            </a:pPr>
            <a:r>
              <a:rPr lang="en-US" altLang="zh-CN" sz="32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 1</a:t>
            </a:r>
            <a:r>
              <a:rPr lang="zh-CN" altLang="en-US" sz="32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、输出二叉树中的结点</a:t>
            </a:r>
            <a:endParaRPr lang="en-US" altLang="zh-CN" sz="3200" dirty="0">
              <a:solidFill>
                <a:srgbClr val="FF0000"/>
              </a:solidFill>
              <a:latin typeface="微软雅黑" panose="020B0503020204020204" pitchFamily="34" charset="-122"/>
              <a:ea typeface="微软雅黑" panose="020B0503020204020204" pitchFamily="34" charset="-122"/>
            </a:endParaRPr>
          </a:p>
          <a:p>
            <a:pPr algn="l">
              <a:lnSpc>
                <a:spcPct val="150000"/>
              </a:lnSpc>
            </a:pPr>
            <a:r>
              <a:rPr lang="en-US" altLang="zh-CN" sz="3200" dirty="0">
                <a:latin typeface="微软雅黑" panose="020B0503020204020204" pitchFamily="34" charset="-122"/>
                <a:ea typeface="微软雅黑" panose="020B0503020204020204" pitchFamily="34" charset="-122"/>
                <a:sym typeface="Wingdings" panose="05000000000000000000" pitchFamily="2" charset="2"/>
              </a:rPr>
              <a:t> 2</a:t>
            </a:r>
            <a:r>
              <a:rPr lang="zh-CN" altLang="en-US" sz="3200" dirty="0">
                <a:latin typeface="微软雅黑" panose="020B0503020204020204" pitchFamily="34" charset="-122"/>
                <a:ea typeface="微软雅黑" panose="020B0503020204020204" pitchFamily="34" charset="-122"/>
                <a:sym typeface="Wingdings" panose="05000000000000000000" pitchFamily="2" charset="2"/>
              </a:rPr>
              <a:t>、输出二叉树中的叶子节点</a:t>
            </a:r>
            <a:endParaRPr lang="zh-CN" altLang="en-US" sz="3200" dirty="0">
              <a:latin typeface="微软雅黑" panose="020B0503020204020204" pitchFamily="34" charset="-122"/>
              <a:ea typeface="微软雅黑" panose="020B0503020204020204" pitchFamily="34" charset="-122"/>
              <a:sym typeface="Wingdings" panose="05000000000000000000" pitchFamily="2" charset="2"/>
            </a:endParaRPr>
          </a:p>
          <a:p>
            <a:pPr algn="l">
              <a:lnSpc>
                <a:spcPct val="150000"/>
              </a:lnSpc>
            </a:pPr>
            <a:r>
              <a:rPr lang="en-US" altLang="zh-CN" sz="3200" dirty="0">
                <a:latin typeface="微软雅黑" panose="020B0503020204020204" pitchFamily="34" charset="-122"/>
                <a:ea typeface="微软雅黑" panose="020B0503020204020204" pitchFamily="34" charset="-122"/>
                <a:sym typeface="Wingdings" panose="05000000000000000000" pitchFamily="2" charset="2"/>
              </a:rPr>
              <a:t> 3、统计叶子结点数目</a:t>
            </a:r>
            <a:endParaRPr lang="zh-CN" altLang="en-US" sz="3200" dirty="0">
              <a:latin typeface="微软雅黑" panose="020B0503020204020204" pitchFamily="34" charset="-122"/>
              <a:ea typeface="微软雅黑" panose="020B0503020204020204" pitchFamily="34" charset="-122"/>
              <a:sym typeface="Wingdings" panose="05000000000000000000" pitchFamily="2" charset="2"/>
            </a:endParaRPr>
          </a:p>
          <a:p>
            <a:pPr algn="l">
              <a:lnSpc>
                <a:spcPct val="150000"/>
              </a:lnSpc>
            </a:pPr>
            <a:r>
              <a:rPr lang="en-US" altLang="zh-CN" sz="3200" dirty="0">
                <a:latin typeface="微软雅黑" panose="020B0503020204020204" pitchFamily="34" charset="-122"/>
                <a:ea typeface="微软雅黑" panose="020B0503020204020204" pitchFamily="34" charset="-122"/>
                <a:sym typeface="Wingdings" panose="05000000000000000000" pitchFamily="2" charset="2"/>
              </a:rPr>
              <a:t> 4</a:t>
            </a:r>
            <a:r>
              <a:rPr lang="zh-CN" altLang="en-US" sz="3200" dirty="0">
                <a:latin typeface="微软雅黑" panose="020B0503020204020204" pitchFamily="34" charset="-122"/>
                <a:ea typeface="微软雅黑" panose="020B0503020204020204" pitchFamily="34" charset="-122"/>
                <a:sym typeface="Wingdings" panose="05000000000000000000" pitchFamily="2" charset="2"/>
              </a:rPr>
              <a:t>、建立二叉链表方式存储的二叉树</a:t>
            </a:r>
            <a:endParaRPr lang="zh-CN" altLang="en-US" sz="3200" dirty="0">
              <a:latin typeface="微软雅黑" panose="020B0503020204020204" pitchFamily="34" charset="-122"/>
              <a:ea typeface="微软雅黑" panose="020B0503020204020204" pitchFamily="34" charset="-122"/>
              <a:sym typeface="Wingdings" panose="05000000000000000000" pitchFamily="2" charset="2"/>
            </a:endParaRPr>
          </a:p>
          <a:p>
            <a:pPr algn="l">
              <a:lnSpc>
                <a:spcPct val="150000"/>
              </a:lnSpc>
            </a:pPr>
            <a:r>
              <a:rPr lang="en-US" altLang="zh-CN" sz="3200" dirty="0">
                <a:latin typeface="微软雅黑" panose="020B0503020204020204" pitchFamily="34" charset="-122"/>
                <a:ea typeface="微软雅黑" panose="020B0503020204020204" pitchFamily="34" charset="-122"/>
                <a:sym typeface="Wingdings" panose="05000000000000000000" pitchFamily="2" charset="2"/>
              </a:rPr>
              <a:t> 5</a:t>
            </a:r>
            <a:r>
              <a:rPr lang="zh-CN" altLang="en-US" sz="3200" dirty="0">
                <a:latin typeface="微软雅黑" panose="020B0503020204020204" pitchFamily="34" charset="-122"/>
                <a:ea typeface="微软雅黑" panose="020B0503020204020204" pitchFamily="34" charset="-122"/>
                <a:sym typeface="Wingdings" panose="05000000000000000000" pitchFamily="2" charset="2"/>
              </a:rPr>
              <a:t>、求二叉树高度</a:t>
            </a:r>
            <a:endParaRPr lang="zh-CN" altLang="en-US" sz="3200" dirty="0">
              <a:latin typeface="微软雅黑" panose="020B0503020204020204" pitchFamily="34" charset="-122"/>
              <a:ea typeface="微软雅黑" panose="020B0503020204020204" pitchFamily="34" charset="-122"/>
              <a:sym typeface="Wingdings" panose="05000000000000000000" pitchFamily="2" charset="2"/>
            </a:endParaRPr>
          </a:p>
          <a:p>
            <a:pPr algn="l">
              <a:lnSpc>
                <a:spcPct val="150000"/>
              </a:lnSpc>
            </a:pPr>
            <a:r>
              <a:rPr lang="en-US" altLang="zh-CN" sz="3200" dirty="0">
                <a:latin typeface="微软雅黑" panose="020B0503020204020204" pitchFamily="34" charset="-122"/>
                <a:ea typeface="微软雅黑" panose="020B0503020204020204" pitchFamily="34" charset="-122"/>
                <a:sym typeface="Wingdings" panose="05000000000000000000" pitchFamily="2" charset="2"/>
              </a:rPr>
              <a:t> 6</a:t>
            </a:r>
            <a:r>
              <a:rPr lang="zh-CN" altLang="en-US" sz="3200" dirty="0">
                <a:latin typeface="微软雅黑" panose="020B0503020204020204" pitchFamily="34" charset="-122"/>
                <a:ea typeface="微软雅黑" panose="020B0503020204020204" pitchFamily="34" charset="-122"/>
                <a:sym typeface="Wingdings" panose="05000000000000000000" pitchFamily="2" charset="2"/>
              </a:rPr>
              <a:t>、按树状打印的二叉树</a:t>
            </a:r>
            <a:endParaRPr lang="zh-CN" altLang="en-US" sz="3200" dirty="0">
              <a:latin typeface="微软雅黑" panose="020B0503020204020204" pitchFamily="34" charset="-122"/>
              <a:ea typeface="微软雅黑" panose="020B0503020204020204" pitchFamily="34" charset="-122"/>
              <a:sym typeface="Wingdings" panose="05000000000000000000" pitchFamily="2" charset="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2118625" y="-72642"/>
            <a:ext cx="6215281" cy="743217"/>
          </a:xfrm>
          <a:prstGeom prst="rect">
            <a:avLst/>
          </a:prstGeom>
          <a:noFill/>
        </p:spPr>
        <p:txBody>
          <a:bodyPr wrap="square">
            <a:spAutoFit/>
          </a:bodyPr>
          <a:lstStyle/>
          <a:p>
            <a:pPr algn="l">
              <a:lnSpc>
                <a:spcPct val="150000"/>
              </a:lnSpc>
            </a:pPr>
            <a:r>
              <a:rPr lang="en-US" altLang="zh-CN" sz="32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 1</a:t>
            </a:r>
            <a:r>
              <a:rPr lang="zh-CN" altLang="en-US" sz="32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、输出二叉树中的结点</a:t>
            </a:r>
            <a:endParaRPr lang="en-US" altLang="zh-CN" sz="3200" dirty="0">
              <a:solidFill>
                <a:srgbClr val="FF0000"/>
              </a:solidFill>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fld id="{6DC87717-A16C-46C8-8501-38B3BAF8FB93}" type="slidenum">
              <a:rPr lang="zh-CN" altLang="en-US" smtClean="0"/>
            </a:fld>
            <a:endParaRPr lang="zh-CN" altLang="en-US"/>
          </a:p>
        </p:txBody>
      </p:sp>
      <p:sp>
        <p:nvSpPr>
          <p:cNvPr id="11" name="文本框 10"/>
          <p:cNvSpPr txBox="1"/>
          <p:nvPr/>
        </p:nvSpPr>
        <p:spPr>
          <a:xfrm>
            <a:off x="564985" y="770777"/>
            <a:ext cx="8173288" cy="1955215"/>
          </a:xfrm>
          <a:prstGeom prst="rect">
            <a:avLst/>
          </a:prstGeom>
          <a:noFill/>
          <a:ln>
            <a:solidFill>
              <a:schemeClr val="bg1"/>
            </a:solidFill>
          </a:ln>
        </p:spPr>
        <p:txBody>
          <a:bodyPr wrap="square" rtlCol="0">
            <a:spAutoFit/>
          </a:bodyPr>
          <a:lstStyle/>
          <a:p>
            <a:pPr>
              <a:lnSpc>
                <a:spcPct val="150000"/>
              </a:lnSpc>
            </a:pPr>
            <a:r>
              <a:rPr lang="zh-CN" altLang="en-US" sz="2800" dirty="0">
                <a:latin typeface="微软雅黑" panose="020B0503020204020204" pitchFamily="34" charset="-122"/>
                <a:ea typeface="微软雅黑" panose="020B0503020204020204" pitchFamily="34" charset="-122"/>
              </a:rPr>
              <a:t>      输出二叉树中的结点并无次序要求，因此可采用三种遍历方法中的任意一个，只需将访问操作变成输出操作即可。</a:t>
            </a:r>
            <a:endParaRPr lang="en-US" altLang="zh-CN" sz="2800"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281971" y="2917124"/>
            <a:ext cx="3605744" cy="2862322"/>
          </a:xfrm>
          <a:prstGeom prst="rect">
            <a:avLst/>
          </a:prstGeom>
          <a:noFill/>
          <a:ln>
            <a:solidFill>
              <a:srgbClr val="0070C0"/>
            </a:solidFill>
          </a:ln>
        </p:spPr>
        <p:txBody>
          <a:bodyPr wrap="square" rtlCol="0">
            <a:spAutoFit/>
          </a:bodyPr>
          <a:lstStyle/>
          <a:p>
            <a:r>
              <a:rPr lang="zh-CN" altLang="en-US" dirty="0">
                <a:latin typeface="微软雅黑" panose="020B0503020204020204" pitchFamily="34" charset="-122"/>
                <a:ea typeface="微软雅黑" panose="020B0503020204020204" pitchFamily="34" charset="-122"/>
              </a:rPr>
              <a:t>算法</a:t>
            </a:r>
            <a:r>
              <a:rPr lang="en-US" altLang="zh-CN" dirty="0">
                <a:latin typeface="微软雅黑" panose="020B0503020204020204" pitchFamily="34" charset="-122"/>
                <a:ea typeface="微软雅黑" panose="020B0503020204020204" pitchFamily="34" charset="-122"/>
              </a:rPr>
              <a:t>6.1</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void </a:t>
            </a:r>
            <a:r>
              <a:rPr lang="en-US" altLang="zh-CN" dirty="0" err="1">
                <a:latin typeface="微软雅黑" panose="020B0503020204020204" pitchFamily="34" charset="-122"/>
                <a:ea typeface="微软雅黑" panose="020B0503020204020204" pitchFamily="34" charset="-122"/>
              </a:rPr>
              <a:t>PreOrder</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BiTree</a:t>
            </a:r>
            <a:r>
              <a:rPr lang="en-US" altLang="zh-CN" dirty="0">
                <a:latin typeface="微软雅黑" panose="020B0503020204020204" pitchFamily="34" charset="-122"/>
                <a:ea typeface="微软雅黑" panose="020B0503020204020204" pitchFamily="34" charset="-122"/>
              </a:rPr>
              <a:t> root)</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if(root!=NULL)</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en-US" altLang="zh-CN" dirty="0">
                <a:solidFill>
                  <a:srgbClr val="FF0000"/>
                </a:solidFill>
                <a:latin typeface="微软雅黑" panose="020B0503020204020204" pitchFamily="34" charset="-122"/>
                <a:ea typeface="微软雅黑" panose="020B0503020204020204" pitchFamily="34" charset="-122"/>
              </a:rPr>
              <a:t>Visit(root-&gt;data);</a:t>
            </a:r>
            <a:endParaRPr lang="en-US" altLang="zh-CN" dirty="0">
              <a:solidFill>
                <a:srgbClr val="FF0000"/>
              </a:solidFill>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PreOrder</a:t>
            </a:r>
            <a:r>
              <a:rPr lang="en-US" altLang="zh-CN" dirty="0">
                <a:latin typeface="微软雅黑" panose="020B0503020204020204" pitchFamily="34" charset="-122"/>
                <a:ea typeface="微软雅黑" panose="020B0503020204020204" pitchFamily="34" charset="-122"/>
              </a:rPr>
              <a:t>(root-&gt;</a:t>
            </a:r>
            <a:r>
              <a:rPr lang="en-US" altLang="zh-CN" dirty="0" err="1">
                <a:latin typeface="微软雅黑" panose="020B0503020204020204" pitchFamily="34" charset="-122"/>
                <a:ea typeface="微软雅黑" panose="020B0503020204020204" pitchFamily="34" charset="-122"/>
              </a:rPr>
              <a:t>LChild</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PreOrder</a:t>
            </a:r>
            <a:r>
              <a:rPr lang="en-US" altLang="zh-CN" dirty="0">
                <a:latin typeface="微软雅黑" panose="020B0503020204020204" pitchFamily="34" charset="-122"/>
                <a:ea typeface="微软雅黑" panose="020B0503020204020204" pitchFamily="34" charset="-122"/>
              </a:rPr>
              <a:t>(root-&gt;</a:t>
            </a:r>
            <a:r>
              <a:rPr lang="en-US" altLang="zh-CN" dirty="0" err="1">
                <a:latin typeface="微软雅黑" panose="020B0503020204020204" pitchFamily="34" charset="-122"/>
                <a:ea typeface="微软雅黑" panose="020B0503020204020204" pitchFamily="34" charset="-122"/>
              </a:rPr>
              <a:t>RChild</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5186816" y="2917124"/>
            <a:ext cx="3675213" cy="2862322"/>
          </a:xfrm>
          <a:prstGeom prst="rect">
            <a:avLst/>
          </a:prstGeom>
          <a:noFill/>
          <a:ln>
            <a:solidFill>
              <a:srgbClr val="0070C0"/>
            </a:solidFill>
          </a:ln>
        </p:spPr>
        <p:txBody>
          <a:bodyPr wrap="square" rtlCol="0">
            <a:spAutoFit/>
          </a:bodyPr>
          <a:lstStyle/>
          <a:p>
            <a:r>
              <a:rPr lang="zh-CN" altLang="en-US" dirty="0">
                <a:latin typeface="微软雅黑" panose="020B0503020204020204" pitchFamily="34" charset="-122"/>
                <a:ea typeface="微软雅黑" panose="020B0503020204020204" pitchFamily="34" charset="-122"/>
              </a:rPr>
              <a:t>算法</a:t>
            </a:r>
            <a:r>
              <a:rPr lang="en-US" altLang="zh-CN" dirty="0">
                <a:latin typeface="微软雅黑" panose="020B0503020204020204" pitchFamily="34" charset="-122"/>
                <a:ea typeface="微软雅黑" panose="020B0503020204020204" pitchFamily="34" charset="-122"/>
              </a:rPr>
              <a:t>6.4   </a:t>
            </a:r>
            <a:r>
              <a:rPr lang="zh-CN" altLang="en-US" dirty="0">
                <a:latin typeface="微软雅黑" panose="020B0503020204020204" pitchFamily="34" charset="-122"/>
                <a:ea typeface="微软雅黑" panose="020B0503020204020204" pitchFamily="34" charset="-122"/>
              </a:rPr>
              <a:t>先序遍历</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void </a:t>
            </a:r>
            <a:r>
              <a:rPr lang="en-US" altLang="zh-CN" dirty="0" err="1">
                <a:latin typeface="微软雅黑" panose="020B0503020204020204" pitchFamily="34" charset="-122"/>
                <a:ea typeface="微软雅黑" panose="020B0503020204020204" pitchFamily="34" charset="-122"/>
              </a:rPr>
              <a:t>PreOrder</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BiTree</a:t>
            </a:r>
            <a:r>
              <a:rPr lang="en-US" altLang="zh-CN" dirty="0">
                <a:latin typeface="微软雅黑" panose="020B0503020204020204" pitchFamily="34" charset="-122"/>
                <a:ea typeface="微软雅黑" panose="020B0503020204020204" pitchFamily="34" charset="-122"/>
              </a:rPr>
              <a:t> root)</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if(root!=NULL)</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en-US" altLang="zh-CN" dirty="0" err="1">
                <a:solidFill>
                  <a:srgbClr val="FF0000"/>
                </a:solidFill>
                <a:latin typeface="微软雅黑" panose="020B0503020204020204" pitchFamily="34" charset="-122"/>
                <a:ea typeface="微软雅黑" panose="020B0503020204020204" pitchFamily="34" charset="-122"/>
              </a:rPr>
              <a:t>prinf</a:t>
            </a:r>
            <a:r>
              <a:rPr lang="en-US" altLang="zh-CN" dirty="0">
                <a:solidFill>
                  <a:srgbClr val="FF0000"/>
                </a:solidFill>
                <a:latin typeface="微软雅黑" panose="020B0503020204020204" pitchFamily="34" charset="-122"/>
                <a:ea typeface="微软雅黑" panose="020B0503020204020204" pitchFamily="34" charset="-122"/>
              </a:rPr>
              <a:t>(root-&gt;data);</a:t>
            </a:r>
            <a:r>
              <a:rPr lang="en-US" altLang="zh-CN"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PreOrder</a:t>
            </a:r>
            <a:r>
              <a:rPr lang="en-US" altLang="zh-CN" dirty="0">
                <a:latin typeface="微软雅黑" panose="020B0503020204020204" pitchFamily="34" charset="-122"/>
                <a:ea typeface="微软雅黑" panose="020B0503020204020204" pitchFamily="34" charset="-122"/>
              </a:rPr>
              <a:t>(root-&gt;</a:t>
            </a:r>
            <a:r>
              <a:rPr lang="en-US" altLang="zh-CN" dirty="0" err="1">
                <a:latin typeface="微软雅黑" panose="020B0503020204020204" pitchFamily="34" charset="-122"/>
                <a:ea typeface="微软雅黑" panose="020B0503020204020204" pitchFamily="34" charset="-122"/>
              </a:rPr>
              <a:t>LChild</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PreOrder</a:t>
            </a:r>
            <a:r>
              <a:rPr lang="en-US" altLang="zh-CN" dirty="0">
                <a:latin typeface="微软雅黑" panose="020B0503020204020204" pitchFamily="34" charset="-122"/>
                <a:ea typeface="微软雅黑" panose="020B0503020204020204" pitchFamily="34" charset="-122"/>
              </a:rPr>
              <a:t>(root-&gt;</a:t>
            </a:r>
            <a:r>
              <a:rPr lang="en-US" altLang="zh-CN" dirty="0" err="1">
                <a:latin typeface="微软雅黑" panose="020B0503020204020204" pitchFamily="34" charset="-122"/>
                <a:ea typeface="微软雅黑" panose="020B0503020204020204" pitchFamily="34" charset="-122"/>
              </a:rPr>
              <a:t>RChild</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5" name="箭头: 右 4"/>
          <p:cNvSpPr/>
          <p:nvPr/>
        </p:nvSpPr>
        <p:spPr>
          <a:xfrm>
            <a:off x="4178384" y="3924048"/>
            <a:ext cx="726676" cy="5207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灯片编号占位符 1"/>
          <p:cNvSpPr txBox="1">
            <a:spLocks noChangeArrowheads="1"/>
          </p:cNvSpPr>
          <p:nvPr/>
        </p:nvSpPr>
        <p:spPr bwMode="auto">
          <a:xfrm>
            <a:off x="8375650" y="6305550"/>
            <a:ext cx="10350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1B130DD-CC1B-40AE-987C-D28F25B9504B}" type="slidenum">
              <a:rPr lang="zh-CN" altLang="en-US">
                <a:latin typeface="Calibri" panose="020F0502020204030204" pitchFamily="34" charset="0"/>
              </a:rPr>
            </a:fld>
            <a:endParaRPr lang="zh-CN" altLang="en-US">
              <a:latin typeface="Calibri" panose="020F0502020204030204" pitchFamily="34" charset="0"/>
            </a:endParaRPr>
          </a:p>
        </p:txBody>
      </p:sp>
      <p:sp>
        <p:nvSpPr>
          <p:cNvPr id="34" name="矩形 33"/>
          <p:cNvSpPr/>
          <p:nvPr/>
        </p:nvSpPr>
        <p:spPr>
          <a:xfrm flipV="1">
            <a:off x="0" y="0"/>
            <a:ext cx="9144000" cy="885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pic>
        <p:nvPicPr>
          <p:cNvPr id="77827" name="图片 1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713" y="0"/>
            <a:ext cx="900112"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8" name="文本框 16"/>
          <p:cNvSpPr txBox="1">
            <a:spLocks noChangeArrowheads="1"/>
          </p:cNvSpPr>
          <p:nvPr/>
        </p:nvSpPr>
        <p:spPr bwMode="auto">
          <a:xfrm>
            <a:off x="1127125" y="150813"/>
            <a:ext cx="637381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200" dirty="0">
                <a:solidFill>
                  <a:schemeClr val="bg1"/>
                </a:solidFill>
              </a:rPr>
              <a:t>6.2.2 </a:t>
            </a:r>
            <a:r>
              <a:rPr lang="zh-CN" altLang="en-US" sz="3200" dirty="0">
                <a:solidFill>
                  <a:schemeClr val="bg1"/>
                </a:solidFill>
              </a:rPr>
              <a:t>二叉树性质</a:t>
            </a:r>
            <a:endParaRPr lang="zh-CN" altLang="en-US" sz="3200" dirty="0">
              <a:solidFill>
                <a:schemeClr val="bg1"/>
              </a:solidFill>
            </a:endParaRPr>
          </a:p>
          <a:p>
            <a:endParaRPr lang="zh-CN" altLang="en-US" sz="3200" dirty="0">
              <a:solidFill>
                <a:schemeClr val="bg1"/>
              </a:solidFill>
            </a:endParaRPr>
          </a:p>
        </p:txBody>
      </p:sp>
      <p:sp>
        <p:nvSpPr>
          <p:cNvPr id="77829" name="文本框 1"/>
          <p:cNvSpPr txBox="1">
            <a:spLocks noChangeArrowheads="1"/>
          </p:cNvSpPr>
          <p:nvPr/>
        </p:nvSpPr>
        <p:spPr bwMode="auto">
          <a:xfrm>
            <a:off x="40481" y="975385"/>
            <a:ext cx="42735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dirty="0">
                <a:latin typeface="微软雅黑" panose="020B0503020204020204" pitchFamily="34" charset="-122"/>
                <a:ea typeface="微软雅黑" panose="020B0503020204020204" pitchFamily="34" charset="-122"/>
              </a:rPr>
              <a:t>二叉树的性质</a:t>
            </a:r>
            <a:endParaRPr lang="zh-CN" altLang="en-US" sz="2800" b="1" dirty="0">
              <a:latin typeface="微软雅黑" panose="020B0503020204020204" pitchFamily="34" charset="-122"/>
              <a:ea typeface="微软雅黑" panose="020B0503020204020204" pitchFamily="34" charset="-122"/>
            </a:endParaRPr>
          </a:p>
        </p:txBody>
      </p:sp>
      <p:sp>
        <p:nvSpPr>
          <p:cNvPr id="8" name="文本框 1"/>
          <p:cNvSpPr txBox="1">
            <a:spLocks noChangeArrowheads="1"/>
          </p:cNvSpPr>
          <p:nvPr/>
        </p:nvSpPr>
        <p:spPr bwMode="auto">
          <a:xfrm>
            <a:off x="112713" y="1257373"/>
            <a:ext cx="1572711" cy="5347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250000"/>
              </a:lnSpc>
            </a:pPr>
            <a:r>
              <a:rPr lang="zh-CN" altLang="en-US" sz="2000" dirty="0">
                <a:latin typeface="微软雅黑" panose="020B0503020204020204" pitchFamily="34" charset="-122"/>
                <a:ea typeface="微软雅黑" panose="020B0503020204020204" pitchFamily="34" charset="-122"/>
              </a:rPr>
              <a:t>性质</a:t>
            </a:r>
            <a:r>
              <a:rPr lang="en-US" altLang="zh-CN" sz="2000" dirty="0">
                <a:latin typeface="微软雅黑" panose="020B0503020204020204" pitchFamily="34" charset="-122"/>
                <a:ea typeface="微软雅黑" panose="020B0503020204020204" pitchFamily="34" charset="-122"/>
              </a:rPr>
              <a:t>1</a:t>
            </a:r>
            <a:endParaRPr lang="en-US" altLang="zh-CN" sz="2000" dirty="0">
              <a:latin typeface="微软雅黑" panose="020B0503020204020204" pitchFamily="34" charset="-122"/>
              <a:ea typeface="微软雅黑" panose="020B0503020204020204" pitchFamily="34" charset="-122"/>
            </a:endParaRPr>
          </a:p>
          <a:p>
            <a:pPr>
              <a:lnSpc>
                <a:spcPct val="250000"/>
              </a:lnSpc>
            </a:pPr>
            <a:r>
              <a:rPr lang="zh-CN" altLang="en-US" sz="2000" dirty="0">
                <a:latin typeface="微软雅黑" panose="020B0503020204020204" pitchFamily="34" charset="-122"/>
                <a:ea typeface="微软雅黑" panose="020B0503020204020204" pitchFamily="34" charset="-122"/>
              </a:rPr>
              <a:t>性质</a:t>
            </a:r>
            <a:r>
              <a:rPr lang="en-US" altLang="zh-CN" sz="2000" dirty="0">
                <a:latin typeface="微软雅黑" panose="020B0503020204020204" pitchFamily="34" charset="-122"/>
                <a:ea typeface="微软雅黑" panose="020B0503020204020204" pitchFamily="34" charset="-122"/>
              </a:rPr>
              <a:t>2</a:t>
            </a:r>
            <a:endParaRPr lang="en-US" altLang="zh-CN" sz="2000" dirty="0">
              <a:latin typeface="微软雅黑" panose="020B0503020204020204" pitchFamily="34" charset="-122"/>
              <a:ea typeface="微软雅黑" panose="020B0503020204020204" pitchFamily="34" charset="-122"/>
            </a:endParaRPr>
          </a:p>
          <a:p>
            <a:pPr>
              <a:lnSpc>
                <a:spcPct val="250000"/>
              </a:lnSpc>
            </a:pPr>
            <a:r>
              <a:rPr lang="zh-CN" altLang="en-US" sz="2000" dirty="0">
                <a:latin typeface="微软雅黑" panose="020B0503020204020204" pitchFamily="34" charset="-122"/>
                <a:ea typeface="微软雅黑" panose="020B0503020204020204" pitchFamily="34" charset="-122"/>
              </a:rPr>
              <a:t>性质</a:t>
            </a:r>
            <a:r>
              <a:rPr lang="en-US" altLang="zh-CN" sz="2000" dirty="0">
                <a:latin typeface="微软雅黑" panose="020B0503020204020204" pitchFamily="34" charset="-122"/>
                <a:ea typeface="微软雅黑" panose="020B0503020204020204" pitchFamily="34" charset="-122"/>
              </a:rPr>
              <a:t>3</a:t>
            </a:r>
            <a:endParaRPr lang="en-US" altLang="zh-CN" sz="2000" dirty="0">
              <a:latin typeface="微软雅黑" panose="020B0503020204020204" pitchFamily="34" charset="-122"/>
              <a:ea typeface="微软雅黑" panose="020B0503020204020204" pitchFamily="34" charset="-122"/>
            </a:endParaRPr>
          </a:p>
          <a:p>
            <a:pPr>
              <a:lnSpc>
                <a:spcPct val="250000"/>
              </a:lnSpc>
            </a:pPr>
            <a:r>
              <a:rPr lang="zh-CN" altLang="en-US" sz="2000" dirty="0">
                <a:latin typeface="微软雅黑" panose="020B0503020204020204" pitchFamily="34" charset="-122"/>
                <a:ea typeface="微软雅黑" panose="020B0503020204020204" pitchFamily="34" charset="-122"/>
              </a:rPr>
              <a:t>满二叉树</a:t>
            </a:r>
            <a:endParaRPr lang="en-US" altLang="zh-CN" sz="2000" dirty="0">
              <a:latin typeface="微软雅黑" panose="020B0503020204020204" pitchFamily="34" charset="-122"/>
              <a:ea typeface="微软雅黑" panose="020B0503020204020204" pitchFamily="34" charset="-122"/>
            </a:endParaRPr>
          </a:p>
          <a:p>
            <a:pPr>
              <a:lnSpc>
                <a:spcPct val="250000"/>
              </a:lnSpc>
            </a:pPr>
            <a:r>
              <a:rPr lang="zh-CN" altLang="en-US" sz="2000" dirty="0">
                <a:solidFill>
                  <a:srgbClr val="FF0000"/>
                </a:solidFill>
                <a:latin typeface="微软雅黑" panose="020B0503020204020204" pitchFamily="34" charset="-122"/>
                <a:ea typeface="微软雅黑" panose="020B0503020204020204" pitchFamily="34" charset="-122"/>
              </a:rPr>
              <a:t>完全二叉树</a:t>
            </a:r>
            <a:endParaRPr lang="en-US" altLang="zh-CN" sz="2000" dirty="0">
              <a:latin typeface="微软雅黑" panose="020B0503020204020204" pitchFamily="34" charset="-122"/>
              <a:ea typeface="微软雅黑" panose="020B0503020204020204" pitchFamily="34" charset="-122"/>
            </a:endParaRPr>
          </a:p>
          <a:p>
            <a:pPr>
              <a:lnSpc>
                <a:spcPct val="250000"/>
              </a:lnSpc>
            </a:pPr>
            <a:r>
              <a:rPr lang="zh-CN" altLang="en-US" sz="2000" dirty="0">
                <a:latin typeface="微软雅黑" panose="020B0503020204020204" pitchFamily="34" charset="-122"/>
                <a:ea typeface="微软雅黑" panose="020B0503020204020204" pitchFamily="34" charset="-122"/>
              </a:rPr>
              <a:t>性质</a:t>
            </a:r>
            <a:r>
              <a:rPr lang="en-US" altLang="zh-CN" sz="2000" dirty="0">
                <a:latin typeface="微软雅黑" panose="020B0503020204020204" pitchFamily="34" charset="-122"/>
                <a:ea typeface="微软雅黑" panose="020B0503020204020204" pitchFamily="34" charset="-122"/>
              </a:rPr>
              <a:t>4</a:t>
            </a:r>
            <a:endParaRPr lang="en-US" altLang="zh-CN" sz="2000" dirty="0">
              <a:latin typeface="微软雅黑" panose="020B0503020204020204" pitchFamily="34" charset="-122"/>
              <a:ea typeface="微软雅黑" panose="020B0503020204020204" pitchFamily="34" charset="-122"/>
            </a:endParaRPr>
          </a:p>
          <a:p>
            <a:pPr>
              <a:lnSpc>
                <a:spcPct val="250000"/>
              </a:lnSpc>
            </a:pPr>
            <a:r>
              <a:rPr lang="zh-CN" altLang="en-US" sz="2000" dirty="0">
                <a:latin typeface="微软雅黑" panose="020B0503020204020204" pitchFamily="34" charset="-122"/>
                <a:ea typeface="微软雅黑" panose="020B0503020204020204" pitchFamily="34" charset="-122"/>
              </a:rPr>
              <a:t>性质</a:t>
            </a:r>
            <a:r>
              <a:rPr lang="en-US" altLang="zh-CN" sz="2000" dirty="0">
                <a:latin typeface="微软雅黑" panose="020B0503020204020204" pitchFamily="34" charset="-122"/>
                <a:ea typeface="微软雅黑" panose="020B0503020204020204" pitchFamily="34" charset="-122"/>
              </a:rPr>
              <a:t>5</a:t>
            </a:r>
            <a:endParaRPr lang="en-US" altLang="zh-CN" sz="2000" dirty="0">
              <a:latin typeface="微软雅黑" panose="020B0503020204020204" pitchFamily="34" charset="-122"/>
              <a:ea typeface="微软雅黑" panose="020B0503020204020204" pitchFamily="34" charset="-122"/>
            </a:endParaRPr>
          </a:p>
        </p:txBody>
      </p:sp>
      <p:sp>
        <p:nvSpPr>
          <p:cNvPr id="9" name="文本框 1"/>
          <p:cNvSpPr txBox="1">
            <a:spLocks noChangeArrowheads="1"/>
          </p:cNvSpPr>
          <p:nvPr/>
        </p:nvSpPr>
        <p:spPr bwMode="auto">
          <a:xfrm>
            <a:off x="1994376" y="1803676"/>
            <a:ext cx="6987578"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完全二叉树</a:t>
            </a:r>
            <a:r>
              <a:rPr lang="zh-CN" altLang="en-US" sz="2000" dirty="0">
                <a:latin typeface="微软雅黑" panose="020B0503020204020204" pitchFamily="34" charset="-122"/>
                <a:ea typeface="微软雅黑" panose="020B0503020204020204" pitchFamily="34" charset="-122"/>
              </a:rPr>
              <a:t>：深度为</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，结点数为</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的二叉树，如果其结点</a:t>
            </a:r>
            <a:r>
              <a:rPr lang="en-US" altLang="zh-CN" sz="2000" dirty="0">
                <a:latin typeface="微软雅黑" panose="020B0503020204020204" pitchFamily="34" charset="-122"/>
                <a:ea typeface="微软雅黑" panose="020B0503020204020204" pitchFamily="34" charset="-122"/>
              </a:rPr>
              <a:t>1~n</a:t>
            </a:r>
            <a:r>
              <a:rPr lang="zh-CN" altLang="en-US" sz="2000" dirty="0">
                <a:latin typeface="微软雅黑" panose="020B0503020204020204" pitchFamily="34" charset="-122"/>
                <a:ea typeface="微软雅黑" panose="020B0503020204020204" pitchFamily="34" charset="-122"/>
              </a:rPr>
              <a:t>的位置序号分别与等高的满二叉树的结点</a:t>
            </a:r>
            <a:r>
              <a:rPr lang="en-US" altLang="zh-CN" sz="2000" dirty="0">
                <a:latin typeface="微软雅黑" panose="020B0503020204020204" pitchFamily="34" charset="-122"/>
                <a:ea typeface="微软雅黑" panose="020B0503020204020204" pitchFamily="34" charset="-122"/>
              </a:rPr>
              <a:t>1~n</a:t>
            </a:r>
            <a:r>
              <a:rPr lang="zh-CN" altLang="en-US" sz="2000" dirty="0">
                <a:latin typeface="微软雅黑" panose="020B0503020204020204" pitchFamily="34" charset="-122"/>
                <a:ea typeface="微软雅黑" panose="020B0503020204020204" pitchFamily="34" charset="-122"/>
              </a:rPr>
              <a:t>的位置序号一一对应，则为完全二叉树。</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满二叉树必为完全二叉树，而完全二叉树不一定是满二叉树。</a:t>
            </a:r>
            <a:endParaRPr lang="en-US" altLang="zh-CN" sz="20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3269816" y="3835717"/>
            <a:ext cx="3796665" cy="265239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2118625" y="-72642"/>
            <a:ext cx="6215281" cy="743217"/>
          </a:xfrm>
          <a:prstGeom prst="rect">
            <a:avLst/>
          </a:prstGeom>
          <a:noFill/>
        </p:spPr>
        <p:txBody>
          <a:bodyPr wrap="square">
            <a:spAutoFit/>
          </a:bodyPr>
          <a:lstStyle/>
          <a:p>
            <a:pPr algn="l">
              <a:lnSpc>
                <a:spcPct val="150000"/>
              </a:lnSpc>
            </a:pPr>
            <a:r>
              <a:rPr lang="en-US" altLang="zh-CN" sz="32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 1</a:t>
            </a:r>
            <a:r>
              <a:rPr lang="zh-CN" altLang="en-US" sz="32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、输出二叉树中的结点</a:t>
            </a:r>
            <a:endParaRPr lang="en-US" altLang="zh-CN" sz="3200" dirty="0">
              <a:solidFill>
                <a:srgbClr val="FF0000"/>
              </a:solidFill>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fld id="{6DC87717-A16C-46C8-8501-38B3BAF8FB93}" type="slidenum">
              <a:rPr lang="zh-CN" altLang="en-US" smtClean="0"/>
            </a:fld>
            <a:endParaRPr lang="zh-CN" altLang="en-US"/>
          </a:p>
        </p:txBody>
      </p:sp>
      <p:sp>
        <p:nvSpPr>
          <p:cNvPr id="11" name="文本框 10"/>
          <p:cNvSpPr txBox="1"/>
          <p:nvPr/>
        </p:nvSpPr>
        <p:spPr>
          <a:xfrm>
            <a:off x="202341" y="1728108"/>
            <a:ext cx="4369659" cy="3170099"/>
          </a:xfrm>
          <a:prstGeom prst="rect">
            <a:avLst/>
          </a:prstGeom>
          <a:noFill/>
          <a:ln>
            <a:solidFill>
              <a:srgbClr val="0070C0"/>
            </a:solidFill>
          </a:ln>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中序遍历</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void </a:t>
            </a:r>
            <a:r>
              <a:rPr lang="en-US" altLang="zh-CN" sz="2000" dirty="0" err="1">
                <a:latin typeface="微软雅黑" panose="020B0503020204020204" pitchFamily="34" charset="-122"/>
                <a:ea typeface="微软雅黑" panose="020B0503020204020204" pitchFamily="34" charset="-122"/>
              </a:rPr>
              <a:t>InOrder</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BiTree</a:t>
            </a:r>
            <a:r>
              <a:rPr lang="en-US" altLang="zh-CN" sz="2000" dirty="0">
                <a:latin typeface="微软雅黑" panose="020B0503020204020204" pitchFamily="34" charset="-122"/>
                <a:ea typeface="微软雅黑" panose="020B0503020204020204" pitchFamily="34" charset="-122"/>
              </a:rPr>
              <a:t> root)</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if(root!=NULL)</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InOrder</a:t>
            </a:r>
            <a:r>
              <a:rPr lang="en-US" altLang="zh-CN" sz="2000" dirty="0">
                <a:latin typeface="微软雅黑" panose="020B0503020204020204" pitchFamily="34" charset="-122"/>
                <a:ea typeface="微软雅黑" panose="020B0503020204020204" pitchFamily="34" charset="-122"/>
              </a:rPr>
              <a:t>(root-&gt;</a:t>
            </a:r>
            <a:r>
              <a:rPr lang="en-US" altLang="zh-CN" sz="2000" dirty="0" err="1">
                <a:latin typeface="微软雅黑" panose="020B0503020204020204" pitchFamily="34" charset="-122"/>
                <a:ea typeface="微软雅黑" panose="020B0503020204020204" pitchFamily="34" charset="-122"/>
              </a:rPr>
              <a:t>LChild</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sym typeface="+mn-ea"/>
              </a:rPr>
              <a:t>            </a:t>
            </a:r>
            <a:r>
              <a:rPr lang="en-US" altLang="zh-CN" sz="2000" dirty="0" err="1">
                <a:solidFill>
                  <a:srgbClr val="FF0000"/>
                </a:solidFill>
                <a:latin typeface="微软雅黑" panose="020B0503020204020204" pitchFamily="34" charset="-122"/>
                <a:ea typeface="微软雅黑" panose="020B0503020204020204" pitchFamily="34" charset="-122"/>
              </a:rPr>
              <a:t>prinf</a:t>
            </a:r>
            <a:r>
              <a:rPr lang="en-US" altLang="zh-CN" sz="2000" dirty="0">
                <a:solidFill>
                  <a:srgbClr val="FF0000"/>
                </a:solidFill>
                <a:latin typeface="微软雅黑" panose="020B0503020204020204" pitchFamily="34" charset="-122"/>
                <a:ea typeface="微软雅黑" panose="020B0503020204020204" pitchFamily="34" charset="-122"/>
              </a:rPr>
              <a:t>(root-&gt;data);</a:t>
            </a: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InOrder</a:t>
            </a:r>
            <a:r>
              <a:rPr lang="en-US" altLang="zh-CN" sz="2000" dirty="0">
                <a:latin typeface="微软雅黑" panose="020B0503020204020204" pitchFamily="34" charset="-122"/>
                <a:ea typeface="微软雅黑" panose="020B0503020204020204" pitchFamily="34" charset="-122"/>
              </a:rPr>
              <a:t>(root-&gt;</a:t>
            </a:r>
            <a:r>
              <a:rPr lang="en-US" altLang="zh-CN" sz="2000" dirty="0" err="1">
                <a:latin typeface="微软雅黑" panose="020B0503020204020204" pitchFamily="34" charset="-122"/>
                <a:ea typeface="微软雅黑" panose="020B0503020204020204" pitchFamily="34" charset="-122"/>
              </a:rPr>
              <a:t>RChild</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4751449" y="1728107"/>
            <a:ext cx="4303704" cy="3170099"/>
          </a:xfrm>
          <a:prstGeom prst="rect">
            <a:avLst/>
          </a:prstGeom>
          <a:noFill/>
          <a:ln>
            <a:solidFill>
              <a:srgbClr val="0070C0"/>
            </a:solidFill>
          </a:ln>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后续遍历</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void </a:t>
            </a:r>
            <a:r>
              <a:rPr lang="en-US" altLang="zh-CN" sz="2000" dirty="0" err="1">
                <a:latin typeface="微软雅黑" panose="020B0503020204020204" pitchFamily="34" charset="-122"/>
                <a:ea typeface="微软雅黑" panose="020B0503020204020204" pitchFamily="34" charset="-122"/>
              </a:rPr>
              <a:t>PostOrder</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BiTree</a:t>
            </a:r>
            <a:r>
              <a:rPr lang="en-US" altLang="zh-CN" sz="2000" dirty="0">
                <a:latin typeface="微软雅黑" panose="020B0503020204020204" pitchFamily="34" charset="-122"/>
                <a:ea typeface="微软雅黑" panose="020B0503020204020204" pitchFamily="34" charset="-122"/>
              </a:rPr>
              <a:t> root)</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if(root!=NULL)</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PostOrder</a:t>
            </a:r>
            <a:r>
              <a:rPr lang="en-US" altLang="zh-CN" sz="2000" dirty="0">
                <a:latin typeface="微软雅黑" panose="020B0503020204020204" pitchFamily="34" charset="-122"/>
                <a:ea typeface="微软雅黑" panose="020B0503020204020204" pitchFamily="34" charset="-122"/>
              </a:rPr>
              <a:t>(root-&gt;</a:t>
            </a:r>
            <a:r>
              <a:rPr lang="en-US" altLang="zh-CN" sz="2000" dirty="0" err="1">
                <a:latin typeface="微软雅黑" panose="020B0503020204020204" pitchFamily="34" charset="-122"/>
                <a:ea typeface="微软雅黑" panose="020B0503020204020204" pitchFamily="34" charset="-122"/>
              </a:rPr>
              <a:t>LChild</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sym typeface="+mn-ea"/>
              </a:rPr>
              <a:t>            </a:t>
            </a:r>
            <a:r>
              <a:rPr lang="en-US" altLang="zh-CN" sz="2000" dirty="0" err="1">
                <a:latin typeface="微软雅黑" panose="020B0503020204020204" pitchFamily="34" charset="-122"/>
                <a:ea typeface="微软雅黑" panose="020B0503020204020204" pitchFamily="34" charset="-122"/>
                <a:sym typeface="+mn-ea"/>
              </a:rPr>
              <a:t>PostOrder</a:t>
            </a:r>
            <a:r>
              <a:rPr lang="en-US" altLang="zh-CN" sz="2000" dirty="0">
                <a:latin typeface="微软雅黑" panose="020B0503020204020204" pitchFamily="34" charset="-122"/>
                <a:ea typeface="微软雅黑" panose="020B0503020204020204" pitchFamily="34" charset="-122"/>
                <a:sym typeface="+mn-ea"/>
              </a:rPr>
              <a:t>(root-&gt;</a:t>
            </a:r>
            <a:r>
              <a:rPr lang="en-US" altLang="zh-CN" sz="2000" dirty="0" err="1">
                <a:latin typeface="微软雅黑" panose="020B0503020204020204" pitchFamily="34" charset="-122"/>
                <a:ea typeface="微软雅黑" panose="020B0503020204020204" pitchFamily="34" charset="-122"/>
                <a:sym typeface="+mn-ea"/>
              </a:rPr>
              <a:t>RChild</a:t>
            </a:r>
            <a:r>
              <a:rPr lang="en-US" altLang="zh-CN" sz="2000" dirty="0">
                <a:latin typeface="微软雅黑" panose="020B0503020204020204" pitchFamily="34" charset="-122"/>
                <a:ea typeface="微软雅黑" panose="020B0503020204020204" pitchFamily="34" charset="-122"/>
                <a:sym typeface="+mn-ea"/>
              </a:rPr>
              <a:t>);</a:t>
            </a:r>
            <a:endParaRPr lang="en-US" altLang="zh-CN" sz="2000" dirty="0">
              <a:latin typeface="微软雅黑" panose="020B0503020204020204" pitchFamily="34" charset="-122"/>
              <a:ea typeface="微软雅黑" panose="020B0503020204020204" pitchFamily="34" charset="-122"/>
            </a:endParaRPr>
          </a:p>
          <a:p>
            <a:r>
              <a:rPr lang="en-US" altLang="zh-CN" sz="2000" dirty="0">
                <a:solidFill>
                  <a:srgbClr val="FF0000"/>
                </a:solidFill>
                <a:latin typeface="微软雅黑" panose="020B0503020204020204" pitchFamily="34" charset="-122"/>
                <a:ea typeface="微软雅黑" panose="020B0503020204020204" pitchFamily="34" charset="-122"/>
                <a:sym typeface="+mn-ea"/>
              </a:rPr>
              <a:t>            </a:t>
            </a:r>
            <a:r>
              <a:rPr lang="en-US" altLang="zh-CN" sz="2000" dirty="0" err="1">
                <a:solidFill>
                  <a:srgbClr val="FF0000"/>
                </a:solidFill>
                <a:latin typeface="微软雅黑" panose="020B0503020204020204" pitchFamily="34" charset="-122"/>
                <a:ea typeface="微软雅黑" panose="020B0503020204020204" pitchFamily="34" charset="-122"/>
              </a:rPr>
              <a:t>prinf</a:t>
            </a:r>
            <a:r>
              <a:rPr lang="en-US" altLang="zh-CN" sz="2000" dirty="0">
                <a:solidFill>
                  <a:srgbClr val="FF0000"/>
                </a:solidFill>
                <a:latin typeface="微软雅黑" panose="020B0503020204020204" pitchFamily="34" charset="-122"/>
                <a:ea typeface="微软雅黑" panose="020B0503020204020204" pitchFamily="34" charset="-122"/>
              </a:rPr>
              <a:t>(root-&gt;data);</a:t>
            </a: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flipV="1">
            <a:off x="0" y="0"/>
            <a:ext cx="9144000" cy="886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891" y="0"/>
            <a:ext cx="900644" cy="895438"/>
          </a:xfrm>
          <a:prstGeom prst="rect">
            <a:avLst/>
          </a:prstGeom>
        </p:spPr>
      </p:pic>
      <p:sp>
        <p:nvSpPr>
          <p:cNvPr id="17" name="文本框 16"/>
          <p:cNvSpPr txBox="1"/>
          <p:nvPr/>
        </p:nvSpPr>
        <p:spPr>
          <a:xfrm>
            <a:off x="1126425" y="150770"/>
            <a:ext cx="6215281" cy="583565"/>
          </a:xfrm>
          <a:prstGeom prst="rect">
            <a:avLst/>
          </a:prstGeom>
          <a:noFill/>
        </p:spPr>
        <p:txBody>
          <a:bodyPr wrap="square">
            <a:spAutoFit/>
          </a:bodyPr>
          <a:lstStyle/>
          <a:p>
            <a:r>
              <a:rPr lang="en-US" altLang="zh-CN" sz="32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6.3.2 </a:t>
            </a:r>
            <a:r>
              <a:rPr lang="zh-CN" altLang="en-US" sz="32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遍历算法的应用</a:t>
            </a:r>
            <a:endParaRPr lang="zh-CN" altLang="en-US" sz="32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灯片编号占位符 2"/>
          <p:cNvSpPr>
            <a:spLocks noGrp="1"/>
          </p:cNvSpPr>
          <p:nvPr>
            <p:ph type="sldNum" sz="quarter" idx="12"/>
          </p:nvPr>
        </p:nvSpPr>
        <p:spPr/>
        <p:txBody>
          <a:bodyPr/>
          <a:lstStyle/>
          <a:p>
            <a:fld id="{6DC87717-A16C-46C8-8501-38B3BAF8FB93}" type="slidenum">
              <a:rPr lang="zh-CN" altLang="en-US" smtClean="0"/>
            </a:fld>
            <a:endParaRPr lang="zh-CN" altLang="en-US"/>
          </a:p>
        </p:txBody>
      </p:sp>
      <p:sp>
        <p:nvSpPr>
          <p:cNvPr id="4" name="文本框 3"/>
          <p:cNvSpPr txBox="1"/>
          <p:nvPr/>
        </p:nvSpPr>
        <p:spPr>
          <a:xfrm>
            <a:off x="708549" y="1210732"/>
            <a:ext cx="7339382" cy="4436536"/>
          </a:xfrm>
          <a:prstGeom prst="rect">
            <a:avLst/>
          </a:prstGeom>
          <a:noFill/>
        </p:spPr>
        <p:txBody>
          <a:bodyPr wrap="square" rtlCol="0">
            <a:spAutoFit/>
          </a:bodyPr>
          <a:lstStyle/>
          <a:p>
            <a:pPr algn="l">
              <a:lnSpc>
                <a:spcPct val="150000"/>
              </a:lnSpc>
            </a:pPr>
            <a:r>
              <a:rPr lang="en-US" altLang="zh-CN" sz="3200" dirty="0">
                <a:latin typeface="微软雅黑" panose="020B0503020204020204" pitchFamily="34" charset="-122"/>
                <a:ea typeface="微软雅黑" panose="020B0503020204020204" pitchFamily="34" charset="-122"/>
                <a:sym typeface="Wingdings" panose="05000000000000000000" pitchFamily="2" charset="2"/>
              </a:rPr>
              <a:t> 1</a:t>
            </a:r>
            <a:r>
              <a:rPr lang="zh-CN" altLang="en-US" sz="3200" dirty="0">
                <a:latin typeface="微软雅黑" panose="020B0503020204020204" pitchFamily="34" charset="-122"/>
                <a:ea typeface="微软雅黑" panose="020B0503020204020204" pitchFamily="34" charset="-122"/>
                <a:sym typeface="Wingdings" panose="05000000000000000000" pitchFamily="2" charset="2"/>
              </a:rPr>
              <a:t>、输出二叉树中的结点</a:t>
            </a:r>
            <a:endParaRPr lang="en-US" altLang="zh-CN" sz="3200" dirty="0">
              <a:latin typeface="微软雅黑" panose="020B0503020204020204" pitchFamily="34" charset="-122"/>
              <a:ea typeface="微软雅黑" panose="020B0503020204020204" pitchFamily="34" charset="-122"/>
            </a:endParaRPr>
          </a:p>
          <a:p>
            <a:pPr algn="l">
              <a:lnSpc>
                <a:spcPct val="150000"/>
              </a:lnSpc>
            </a:pPr>
            <a:r>
              <a:rPr lang="en-US" altLang="zh-CN" sz="32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 2</a:t>
            </a:r>
            <a:r>
              <a:rPr lang="zh-CN" altLang="en-US" sz="32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、输出二叉树中的叶子节点</a:t>
            </a:r>
            <a:endParaRPr lang="zh-CN" altLang="en-US" sz="32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endParaRPr>
          </a:p>
          <a:p>
            <a:pPr algn="l">
              <a:lnSpc>
                <a:spcPct val="150000"/>
              </a:lnSpc>
            </a:pPr>
            <a:r>
              <a:rPr lang="en-US" altLang="zh-CN" sz="3200" dirty="0">
                <a:latin typeface="微软雅黑" panose="020B0503020204020204" pitchFamily="34" charset="-122"/>
                <a:ea typeface="微软雅黑" panose="020B0503020204020204" pitchFamily="34" charset="-122"/>
                <a:sym typeface="Wingdings" panose="05000000000000000000" pitchFamily="2" charset="2"/>
              </a:rPr>
              <a:t> 3、统计叶子结点数目</a:t>
            </a:r>
            <a:endParaRPr lang="zh-CN" altLang="en-US" sz="3200" dirty="0">
              <a:latin typeface="微软雅黑" panose="020B0503020204020204" pitchFamily="34" charset="-122"/>
              <a:ea typeface="微软雅黑" panose="020B0503020204020204" pitchFamily="34" charset="-122"/>
              <a:sym typeface="Wingdings" panose="05000000000000000000" pitchFamily="2" charset="2"/>
            </a:endParaRPr>
          </a:p>
          <a:p>
            <a:pPr algn="l">
              <a:lnSpc>
                <a:spcPct val="150000"/>
              </a:lnSpc>
            </a:pPr>
            <a:r>
              <a:rPr lang="en-US" altLang="zh-CN" sz="3200" dirty="0">
                <a:latin typeface="微软雅黑" panose="020B0503020204020204" pitchFamily="34" charset="-122"/>
                <a:ea typeface="微软雅黑" panose="020B0503020204020204" pitchFamily="34" charset="-122"/>
                <a:sym typeface="Wingdings" panose="05000000000000000000" pitchFamily="2" charset="2"/>
              </a:rPr>
              <a:t> 4</a:t>
            </a:r>
            <a:r>
              <a:rPr lang="zh-CN" altLang="en-US" sz="3200" dirty="0">
                <a:latin typeface="微软雅黑" panose="020B0503020204020204" pitchFamily="34" charset="-122"/>
                <a:ea typeface="微软雅黑" panose="020B0503020204020204" pitchFamily="34" charset="-122"/>
                <a:sym typeface="Wingdings" panose="05000000000000000000" pitchFamily="2" charset="2"/>
              </a:rPr>
              <a:t>、建立二叉链表方式存储的二叉树</a:t>
            </a:r>
            <a:endParaRPr lang="zh-CN" altLang="en-US" sz="3200" dirty="0">
              <a:latin typeface="微软雅黑" panose="020B0503020204020204" pitchFamily="34" charset="-122"/>
              <a:ea typeface="微软雅黑" panose="020B0503020204020204" pitchFamily="34" charset="-122"/>
              <a:sym typeface="Wingdings" panose="05000000000000000000" pitchFamily="2" charset="2"/>
            </a:endParaRPr>
          </a:p>
          <a:p>
            <a:pPr algn="l">
              <a:lnSpc>
                <a:spcPct val="150000"/>
              </a:lnSpc>
            </a:pPr>
            <a:r>
              <a:rPr lang="en-US" altLang="zh-CN" sz="3200" dirty="0">
                <a:latin typeface="微软雅黑" panose="020B0503020204020204" pitchFamily="34" charset="-122"/>
                <a:ea typeface="微软雅黑" panose="020B0503020204020204" pitchFamily="34" charset="-122"/>
                <a:sym typeface="Wingdings" panose="05000000000000000000" pitchFamily="2" charset="2"/>
              </a:rPr>
              <a:t> 5</a:t>
            </a:r>
            <a:r>
              <a:rPr lang="zh-CN" altLang="en-US" sz="3200" dirty="0">
                <a:latin typeface="微软雅黑" panose="020B0503020204020204" pitchFamily="34" charset="-122"/>
                <a:ea typeface="微软雅黑" panose="020B0503020204020204" pitchFamily="34" charset="-122"/>
                <a:sym typeface="Wingdings" panose="05000000000000000000" pitchFamily="2" charset="2"/>
              </a:rPr>
              <a:t>、求二叉树高度</a:t>
            </a:r>
            <a:endParaRPr lang="zh-CN" altLang="en-US" sz="3200" dirty="0">
              <a:latin typeface="微软雅黑" panose="020B0503020204020204" pitchFamily="34" charset="-122"/>
              <a:ea typeface="微软雅黑" panose="020B0503020204020204" pitchFamily="34" charset="-122"/>
              <a:sym typeface="Wingdings" panose="05000000000000000000" pitchFamily="2" charset="2"/>
            </a:endParaRPr>
          </a:p>
          <a:p>
            <a:pPr algn="l">
              <a:lnSpc>
                <a:spcPct val="150000"/>
              </a:lnSpc>
            </a:pPr>
            <a:r>
              <a:rPr lang="en-US" altLang="zh-CN" sz="3200" dirty="0">
                <a:latin typeface="微软雅黑" panose="020B0503020204020204" pitchFamily="34" charset="-122"/>
                <a:ea typeface="微软雅黑" panose="020B0503020204020204" pitchFamily="34" charset="-122"/>
                <a:sym typeface="Wingdings" panose="05000000000000000000" pitchFamily="2" charset="2"/>
              </a:rPr>
              <a:t> 6</a:t>
            </a:r>
            <a:r>
              <a:rPr lang="zh-CN" altLang="en-US" sz="3200" dirty="0">
                <a:latin typeface="微软雅黑" panose="020B0503020204020204" pitchFamily="34" charset="-122"/>
                <a:ea typeface="微软雅黑" panose="020B0503020204020204" pitchFamily="34" charset="-122"/>
                <a:sym typeface="Wingdings" panose="05000000000000000000" pitchFamily="2" charset="2"/>
              </a:rPr>
              <a:t>、按树状打印的二叉树</a:t>
            </a:r>
            <a:endParaRPr lang="zh-CN" altLang="en-US" sz="3200" dirty="0">
              <a:latin typeface="微软雅黑" panose="020B0503020204020204" pitchFamily="34" charset="-122"/>
              <a:ea typeface="微软雅黑" panose="020B0503020204020204" pitchFamily="34" charset="-122"/>
              <a:sym typeface="Wingdings" panose="05000000000000000000" pitchFamily="2" charset="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2118625" y="-72642"/>
            <a:ext cx="6215281" cy="743217"/>
          </a:xfrm>
          <a:prstGeom prst="rect">
            <a:avLst/>
          </a:prstGeom>
          <a:noFill/>
        </p:spPr>
        <p:txBody>
          <a:bodyPr wrap="square">
            <a:spAutoFit/>
          </a:bodyPr>
          <a:lstStyle/>
          <a:p>
            <a:pPr algn="l">
              <a:lnSpc>
                <a:spcPct val="150000"/>
              </a:lnSpc>
            </a:pPr>
            <a:r>
              <a:rPr lang="en-US" altLang="zh-CN" sz="32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 2</a:t>
            </a:r>
            <a:r>
              <a:rPr lang="zh-CN" altLang="en-US" sz="32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、输出二叉树中的叶子节点</a:t>
            </a:r>
            <a:endParaRPr lang="zh-CN" altLang="en-US" sz="32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endParaRPr>
          </a:p>
        </p:txBody>
      </p:sp>
      <p:sp>
        <p:nvSpPr>
          <p:cNvPr id="3" name="灯片编号占位符 2"/>
          <p:cNvSpPr>
            <a:spLocks noGrp="1"/>
          </p:cNvSpPr>
          <p:nvPr>
            <p:ph type="sldNum" sz="quarter" idx="12"/>
          </p:nvPr>
        </p:nvSpPr>
        <p:spPr/>
        <p:txBody>
          <a:bodyPr/>
          <a:lstStyle/>
          <a:p>
            <a:fld id="{6DC87717-A16C-46C8-8501-38B3BAF8FB93}" type="slidenum">
              <a:rPr lang="zh-CN" altLang="en-US" smtClean="0"/>
            </a:fld>
            <a:endParaRPr lang="zh-CN" altLang="en-US"/>
          </a:p>
        </p:txBody>
      </p:sp>
      <p:sp>
        <p:nvSpPr>
          <p:cNvPr id="11" name="文本框 10"/>
          <p:cNvSpPr txBox="1"/>
          <p:nvPr/>
        </p:nvSpPr>
        <p:spPr>
          <a:xfrm>
            <a:off x="730276" y="982176"/>
            <a:ext cx="7683448" cy="4893647"/>
          </a:xfrm>
          <a:prstGeom prst="rect">
            <a:avLst/>
          </a:prstGeom>
          <a:noFill/>
          <a:ln>
            <a:solidFill>
              <a:schemeClr val="bg1"/>
            </a:solidFill>
          </a:ln>
        </p:spPr>
        <p:txBody>
          <a:bodyPr wrap="square" rtlCol="0">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      这是一个有条件的输出，即在遍历的过程中走到每一个结点时需进行测试，看是否满足叶子结点的条件： </a:t>
            </a:r>
            <a:endParaRPr lang="en-US" altLang="zh-CN" sz="24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先序遍历输出二叉树中叶子结点</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void </a:t>
            </a:r>
            <a:r>
              <a:rPr lang="en-US" altLang="zh-CN" sz="2000" dirty="0" err="1">
                <a:latin typeface="微软雅黑" panose="020B0503020204020204" pitchFamily="34" charset="-122"/>
                <a:ea typeface="微软雅黑" panose="020B0503020204020204" pitchFamily="34" charset="-122"/>
              </a:rPr>
              <a:t>PreOrder</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BiTree</a:t>
            </a:r>
            <a:r>
              <a:rPr lang="en-US" altLang="zh-CN" sz="2000" dirty="0">
                <a:latin typeface="微软雅黑" panose="020B0503020204020204" pitchFamily="34" charset="-122"/>
                <a:ea typeface="微软雅黑" panose="020B0503020204020204" pitchFamily="34" charset="-122"/>
              </a:rPr>
              <a:t> root)</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if(root!=NULL)</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rPr>
              <a:t>if(root-&gt;</a:t>
            </a:r>
            <a:r>
              <a:rPr lang="en-US" altLang="zh-CN" sz="2000" dirty="0" err="1">
                <a:solidFill>
                  <a:srgbClr val="FF0000"/>
                </a:solidFill>
                <a:latin typeface="微软雅黑" panose="020B0503020204020204" pitchFamily="34" charset="-122"/>
                <a:ea typeface="微软雅黑" panose="020B0503020204020204" pitchFamily="34" charset="-122"/>
              </a:rPr>
              <a:t>LChild</a:t>
            </a:r>
            <a:r>
              <a:rPr lang="en-US" altLang="zh-CN" sz="2000" dirty="0">
                <a:solidFill>
                  <a:srgbClr val="FF0000"/>
                </a:solidFill>
                <a:latin typeface="微软雅黑" panose="020B0503020204020204" pitchFamily="34" charset="-122"/>
                <a:ea typeface="微软雅黑" panose="020B0503020204020204" pitchFamily="34" charset="-122"/>
              </a:rPr>
              <a:t>==NULL&amp;&amp;root-&gt;</a:t>
            </a:r>
            <a:r>
              <a:rPr lang="en-US" altLang="zh-CN" sz="2000" dirty="0" err="1">
                <a:solidFill>
                  <a:srgbClr val="FF0000"/>
                </a:solidFill>
                <a:latin typeface="微软雅黑" panose="020B0503020204020204" pitchFamily="34" charset="-122"/>
                <a:ea typeface="微软雅黑" panose="020B0503020204020204" pitchFamily="34" charset="-122"/>
              </a:rPr>
              <a:t>Rchild</a:t>
            </a:r>
            <a:r>
              <a:rPr lang="en-US" altLang="zh-CN" sz="2000" dirty="0">
                <a:solidFill>
                  <a:srgbClr val="FF0000"/>
                </a:solidFill>
                <a:latin typeface="微软雅黑" panose="020B0503020204020204" pitchFamily="34" charset="-122"/>
                <a:ea typeface="微软雅黑" panose="020B0503020204020204" pitchFamily="34" charset="-122"/>
              </a:rPr>
              <a:t>==NULL)</a:t>
            </a:r>
            <a:endParaRPr lang="en-US" altLang="zh-CN" sz="2000" dirty="0">
              <a:solidFill>
                <a:srgbClr val="FF0000"/>
              </a:solidFill>
              <a:latin typeface="微软雅黑" panose="020B0503020204020204" pitchFamily="34" charset="-122"/>
              <a:ea typeface="微软雅黑" panose="020B0503020204020204" pitchFamily="34" charset="-122"/>
            </a:endParaRPr>
          </a:p>
          <a:p>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000" dirty="0" err="1">
                <a:solidFill>
                  <a:srgbClr val="FF0000"/>
                </a:solidFill>
                <a:latin typeface="微软雅黑" panose="020B0503020204020204" pitchFamily="34" charset="-122"/>
                <a:ea typeface="微软雅黑" panose="020B0503020204020204" pitchFamily="34" charset="-122"/>
              </a:rPr>
              <a:t>printf</a:t>
            </a:r>
            <a:r>
              <a:rPr lang="en-US" altLang="zh-CN" sz="2000" dirty="0">
                <a:solidFill>
                  <a:srgbClr val="FF0000"/>
                </a:solidFill>
                <a:latin typeface="微软雅黑" panose="020B0503020204020204" pitchFamily="34" charset="-122"/>
                <a:ea typeface="微软雅黑" panose="020B0503020204020204" pitchFamily="34" charset="-122"/>
              </a:rPr>
              <a:t>(root-&gt;data);</a:t>
            </a:r>
            <a:endParaRPr lang="en-US" altLang="zh-CN" sz="2000" dirty="0">
              <a:solidFill>
                <a:srgbClr val="FF0000"/>
              </a:solidFill>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InOrder</a:t>
            </a:r>
            <a:r>
              <a:rPr lang="en-US" altLang="zh-CN" sz="2000" dirty="0">
                <a:latin typeface="微软雅黑" panose="020B0503020204020204" pitchFamily="34" charset="-122"/>
                <a:ea typeface="微软雅黑" panose="020B0503020204020204" pitchFamily="34" charset="-122"/>
              </a:rPr>
              <a:t>(root-&gt;</a:t>
            </a:r>
            <a:r>
              <a:rPr lang="en-US" altLang="zh-CN" sz="2000" dirty="0" err="1">
                <a:latin typeface="微软雅黑" panose="020B0503020204020204" pitchFamily="34" charset="-122"/>
                <a:ea typeface="微软雅黑" panose="020B0503020204020204" pitchFamily="34" charset="-122"/>
              </a:rPr>
              <a:t>LChild</a:t>
            </a:r>
            <a:r>
              <a:rPr lang="en-US"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sym typeface="+mn-ea"/>
              </a:rPr>
              <a:t>        </a:t>
            </a:r>
            <a:r>
              <a:rPr lang="en-US" altLang="zh-CN" sz="2000" dirty="0">
                <a:solidFill>
                  <a:srgbClr val="FF0000"/>
                </a:solidFill>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InOrder</a:t>
            </a:r>
            <a:r>
              <a:rPr lang="en-US" altLang="zh-CN" sz="2000" dirty="0">
                <a:latin typeface="微软雅黑" panose="020B0503020204020204" pitchFamily="34" charset="-122"/>
                <a:ea typeface="微软雅黑" panose="020B0503020204020204" pitchFamily="34" charset="-122"/>
              </a:rPr>
              <a:t>(root-&gt;</a:t>
            </a:r>
            <a:r>
              <a:rPr lang="en-US" altLang="zh-CN" sz="2000" dirty="0" err="1">
                <a:latin typeface="微软雅黑" panose="020B0503020204020204" pitchFamily="34" charset="-122"/>
                <a:ea typeface="微软雅黑" panose="020B0503020204020204" pitchFamily="34" charset="-122"/>
              </a:rPr>
              <a:t>RChild</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flipV="1">
            <a:off x="0" y="0"/>
            <a:ext cx="9144000" cy="886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891" y="0"/>
            <a:ext cx="900644" cy="895438"/>
          </a:xfrm>
          <a:prstGeom prst="rect">
            <a:avLst/>
          </a:prstGeom>
        </p:spPr>
      </p:pic>
      <p:sp>
        <p:nvSpPr>
          <p:cNvPr id="17" name="文本框 16"/>
          <p:cNvSpPr txBox="1"/>
          <p:nvPr/>
        </p:nvSpPr>
        <p:spPr>
          <a:xfrm>
            <a:off x="1126425" y="150770"/>
            <a:ext cx="6215281" cy="583565"/>
          </a:xfrm>
          <a:prstGeom prst="rect">
            <a:avLst/>
          </a:prstGeom>
          <a:noFill/>
        </p:spPr>
        <p:txBody>
          <a:bodyPr wrap="square">
            <a:spAutoFit/>
          </a:bodyPr>
          <a:lstStyle/>
          <a:p>
            <a:r>
              <a:rPr lang="en-US" altLang="zh-CN" sz="32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6.3.2 </a:t>
            </a:r>
            <a:r>
              <a:rPr lang="zh-CN" altLang="en-US" sz="32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遍历算法的应用</a:t>
            </a:r>
            <a:endParaRPr lang="zh-CN" altLang="en-US" sz="32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灯片编号占位符 2"/>
          <p:cNvSpPr>
            <a:spLocks noGrp="1"/>
          </p:cNvSpPr>
          <p:nvPr>
            <p:ph type="sldNum" sz="quarter" idx="12"/>
          </p:nvPr>
        </p:nvSpPr>
        <p:spPr/>
        <p:txBody>
          <a:bodyPr/>
          <a:lstStyle/>
          <a:p>
            <a:fld id="{6DC87717-A16C-46C8-8501-38B3BAF8FB93}" type="slidenum">
              <a:rPr lang="zh-CN" altLang="en-US" smtClean="0"/>
            </a:fld>
            <a:endParaRPr lang="zh-CN" altLang="en-US"/>
          </a:p>
        </p:txBody>
      </p:sp>
      <p:sp>
        <p:nvSpPr>
          <p:cNvPr id="4" name="文本框 3"/>
          <p:cNvSpPr txBox="1"/>
          <p:nvPr/>
        </p:nvSpPr>
        <p:spPr>
          <a:xfrm>
            <a:off x="708549" y="1210732"/>
            <a:ext cx="8078386" cy="4436536"/>
          </a:xfrm>
          <a:prstGeom prst="rect">
            <a:avLst/>
          </a:prstGeom>
          <a:noFill/>
        </p:spPr>
        <p:txBody>
          <a:bodyPr wrap="square" rtlCol="0">
            <a:spAutoFit/>
          </a:bodyPr>
          <a:lstStyle/>
          <a:p>
            <a:pPr algn="l">
              <a:lnSpc>
                <a:spcPct val="150000"/>
              </a:lnSpc>
            </a:pPr>
            <a:r>
              <a:rPr lang="en-US" altLang="zh-CN" sz="3200" dirty="0">
                <a:latin typeface="微软雅黑" panose="020B0503020204020204" pitchFamily="34" charset="-122"/>
                <a:ea typeface="微软雅黑" panose="020B0503020204020204" pitchFamily="34" charset="-122"/>
                <a:sym typeface="Wingdings" panose="05000000000000000000" pitchFamily="2" charset="2"/>
              </a:rPr>
              <a:t> 1</a:t>
            </a:r>
            <a:r>
              <a:rPr lang="zh-CN" altLang="en-US" sz="3200" dirty="0">
                <a:latin typeface="微软雅黑" panose="020B0503020204020204" pitchFamily="34" charset="-122"/>
                <a:ea typeface="微软雅黑" panose="020B0503020204020204" pitchFamily="34" charset="-122"/>
                <a:sym typeface="Wingdings" panose="05000000000000000000" pitchFamily="2" charset="2"/>
              </a:rPr>
              <a:t>、输出二叉树中的结点</a:t>
            </a:r>
            <a:endParaRPr lang="en-US" altLang="zh-CN" sz="3200" dirty="0">
              <a:latin typeface="微软雅黑" panose="020B0503020204020204" pitchFamily="34" charset="-122"/>
              <a:ea typeface="微软雅黑" panose="020B0503020204020204" pitchFamily="34" charset="-122"/>
            </a:endParaRPr>
          </a:p>
          <a:p>
            <a:pPr algn="l">
              <a:lnSpc>
                <a:spcPct val="150000"/>
              </a:lnSpc>
            </a:pPr>
            <a:r>
              <a:rPr lang="en-US" altLang="zh-CN" sz="3200" dirty="0">
                <a:latin typeface="微软雅黑" panose="020B0503020204020204" pitchFamily="34" charset="-122"/>
                <a:ea typeface="微软雅黑" panose="020B0503020204020204" pitchFamily="34" charset="-122"/>
                <a:sym typeface="Wingdings" panose="05000000000000000000" pitchFamily="2" charset="2"/>
              </a:rPr>
              <a:t> 2</a:t>
            </a:r>
            <a:r>
              <a:rPr lang="zh-CN" altLang="en-US" sz="3200" dirty="0">
                <a:latin typeface="微软雅黑" panose="020B0503020204020204" pitchFamily="34" charset="-122"/>
                <a:ea typeface="微软雅黑" panose="020B0503020204020204" pitchFamily="34" charset="-122"/>
                <a:sym typeface="Wingdings" panose="05000000000000000000" pitchFamily="2" charset="2"/>
              </a:rPr>
              <a:t>、输出二叉树中的叶子节点</a:t>
            </a:r>
            <a:endParaRPr lang="zh-CN" altLang="en-US" sz="3200" dirty="0">
              <a:latin typeface="微软雅黑" panose="020B0503020204020204" pitchFamily="34" charset="-122"/>
              <a:ea typeface="微软雅黑" panose="020B0503020204020204" pitchFamily="34" charset="-122"/>
              <a:sym typeface="Wingdings" panose="05000000000000000000" pitchFamily="2" charset="2"/>
            </a:endParaRPr>
          </a:p>
          <a:p>
            <a:pPr algn="l">
              <a:lnSpc>
                <a:spcPct val="150000"/>
              </a:lnSpc>
            </a:pPr>
            <a:r>
              <a:rPr lang="en-US" altLang="zh-CN" sz="32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 3、统计叶子结点数目</a:t>
            </a:r>
            <a:endParaRPr lang="zh-CN" altLang="en-US" sz="3200" dirty="0">
              <a:latin typeface="微软雅黑" panose="020B0503020204020204" pitchFamily="34" charset="-122"/>
              <a:ea typeface="微软雅黑" panose="020B0503020204020204" pitchFamily="34" charset="-122"/>
              <a:sym typeface="Wingdings" panose="05000000000000000000" pitchFamily="2" charset="2"/>
            </a:endParaRPr>
          </a:p>
          <a:p>
            <a:pPr algn="l">
              <a:lnSpc>
                <a:spcPct val="150000"/>
              </a:lnSpc>
            </a:pPr>
            <a:r>
              <a:rPr lang="en-US" altLang="zh-CN" sz="3200" dirty="0">
                <a:latin typeface="微软雅黑" panose="020B0503020204020204" pitchFamily="34" charset="-122"/>
                <a:ea typeface="微软雅黑" panose="020B0503020204020204" pitchFamily="34" charset="-122"/>
                <a:sym typeface="Wingdings" panose="05000000000000000000" pitchFamily="2" charset="2"/>
              </a:rPr>
              <a:t> 4</a:t>
            </a:r>
            <a:r>
              <a:rPr lang="zh-CN" altLang="en-US" sz="3200" dirty="0">
                <a:latin typeface="微软雅黑" panose="020B0503020204020204" pitchFamily="34" charset="-122"/>
                <a:ea typeface="微软雅黑" panose="020B0503020204020204" pitchFamily="34" charset="-122"/>
                <a:sym typeface="Wingdings" panose="05000000000000000000" pitchFamily="2" charset="2"/>
              </a:rPr>
              <a:t>、建立二叉链表方式存储的二叉树</a:t>
            </a:r>
            <a:endParaRPr lang="zh-CN" altLang="en-US" sz="3200" dirty="0">
              <a:latin typeface="微软雅黑" panose="020B0503020204020204" pitchFamily="34" charset="-122"/>
              <a:ea typeface="微软雅黑" panose="020B0503020204020204" pitchFamily="34" charset="-122"/>
              <a:sym typeface="Wingdings" panose="05000000000000000000" pitchFamily="2" charset="2"/>
            </a:endParaRPr>
          </a:p>
          <a:p>
            <a:pPr algn="l">
              <a:lnSpc>
                <a:spcPct val="150000"/>
              </a:lnSpc>
            </a:pPr>
            <a:r>
              <a:rPr lang="en-US" altLang="zh-CN" sz="3200" dirty="0">
                <a:latin typeface="微软雅黑" panose="020B0503020204020204" pitchFamily="34" charset="-122"/>
                <a:ea typeface="微软雅黑" panose="020B0503020204020204" pitchFamily="34" charset="-122"/>
                <a:sym typeface="Wingdings" panose="05000000000000000000" pitchFamily="2" charset="2"/>
              </a:rPr>
              <a:t> 5</a:t>
            </a:r>
            <a:r>
              <a:rPr lang="zh-CN" altLang="en-US" sz="3200" dirty="0">
                <a:latin typeface="微软雅黑" panose="020B0503020204020204" pitchFamily="34" charset="-122"/>
                <a:ea typeface="微软雅黑" panose="020B0503020204020204" pitchFamily="34" charset="-122"/>
                <a:sym typeface="Wingdings" panose="05000000000000000000" pitchFamily="2" charset="2"/>
              </a:rPr>
              <a:t>、求二叉树高度</a:t>
            </a:r>
            <a:endParaRPr lang="zh-CN" altLang="en-US" sz="3200" dirty="0">
              <a:latin typeface="微软雅黑" panose="020B0503020204020204" pitchFamily="34" charset="-122"/>
              <a:ea typeface="微软雅黑" panose="020B0503020204020204" pitchFamily="34" charset="-122"/>
              <a:sym typeface="Wingdings" panose="05000000000000000000" pitchFamily="2" charset="2"/>
            </a:endParaRPr>
          </a:p>
          <a:p>
            <a:pPr algn="l">
              <a:lnSpc>
                <a:spcPct val="150000"/>
              </a:lnSpc>
            </a:pPr>
            <a:r>
              <a:rPr lang="en-US" altLang="zh-CN" sz="3200" dirty="0">
                <a:latin typeface="微软雅黑" panose="020B0503020204020204" pitchFamily="34" charset="-122"/>
                <a:ea typeface="微软雅黑" panose="020B0503020204020204" pitchFamily="34" charset="-122"/>
                <a:sym typeface="Wingdings" panose="05000000000000000000" pitchFamily="2" charset="2"/>
              </a:rPr>
              <a:t> 6</a:t>
            </a:r>
            <a:r>
              <a:rPr lang="zh-CN" altLang="en-US" sz="3200" dirty="0">
                <a:latin typeface="微软雅黑" panose="020B0503020204020204" pitchFamily="34" charset="-122"/>
                <a:ea typeface="微软雅黑" panose="020B0503020204020204" pitchFamily="34" charset="-122"/>
                <a:sym typeface="Wingdings" panose="05000000000000000000" pitchFamily="2" charset="2"/>
              </a:rPr>
              <a:t>、按树状打印的二叉树</a:t>
            </a:r>
            <a:endParaRPr lang="zh-CN" altLang="en-US" sz="3200" dirty="0">
              <a:latin typeface="微软雅黑" panose="020B0503020204020204" pitchFamily="34" charset="-122"/>
              <a:ea typeface="微软雅黑" panose="020B0503020204020204" pitchFamily="34" charset="-122"/>
              <a:sym typeface="Wingdings" panose="05000000000000000000" pitchFamily="2" charset="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6DC87717-A16C-46C8-8501-38B3BAF8FB93}" type="slidenum">
              <a:rPr lang="zh-CN" altLang="en-US" smtClean="0"/>
            </a:fld>
            <a:endParaRPr lang="zh-CN" altLang="en-US"/>
          </a:p>
        </p:txBody>
      </p:sp>
      <p:sp>
        <p:nvSpPr>
          <p:cNvPr id="6" name="文本框 5"/>
          <p:cNvSpPr txBox="1"/>
          <p:nvPr/>
        </p:nvSpPr>
        <p:spPr>
          <a:xfrm>
            <a:off x="287378" y="882876"/>
            <a:ext cx="8663860" cy="1689052"/>
          </a:xfrm>
          <a:prstGeom prst="rect">
            <a:avLst/>
          </a:prstGeom>
          <a:noFill/>
        </p:spPr>
        <p:txBody>
          <a:bodyPr wrap="square" rtlCol="0">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方法一：统计二叉树中的叶子结点数目并无次序要求，因此可用三种遍历算法中的任何一种完成，只需要将访问操作变为判断是否为叶子结点及统计操作即可。</a:t>
            </a:r>
            <a:endParaRPr lang="en-US" altLang="zh-CN" sz="24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574309" y="2577685"/>
            <a:ext cx="7696461" cy="4216539"/>
          </a:xfrm>
          <a:prstGeom prst="rect">
            <a:avLst/>
          </a:prstGeom>
          <a:noFill/>
        </p:spPr>
        <p:txBody>
          <a:bodyPr wrap="square" rtlCol="0">
            <a:spAutoFit/>
          </a:bodyPr>
          <a:lstStyle/>
          <a:p>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后序遍历统计叶子结点数目</a:t>
            </a:r>
            <a:r>
              <a:rPr lang="en-US" altLang="zh-CN" sz="2000" dirty="0">
                <a:solidFill>
                  <a:srgbClr val="FF0000"/>
                </a:solidFill>
                <a:latin typeface="微软雅黑" panose="020B0503020204020204" pitchFamily="34" charset="-122"/>
                <a:ea typeface="微软雅黑" panose="020B0503020204020204" pitchFamily="34" charset="-122"/>
              </a:rPr>
              <a:t>*/</a:t>
            </a:r>
            <a:endParaRPr lang="en-US" altLang="zh-CN" sz="2000" dirty="0">
              <a:solidFill>
                <a:srgbClr val="FF0000"/>
              </a:solidFill>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LeafCount</a:t>
            </a:r>
            <a:r>
              <a:rPr lang="zh-CN" altLang="en-US" sz="2000" dirty="0">
                <a:latin typeface="微软雅黑" panose="020B0503020204020204" pitchFamily="34" charset="-122"/>
                <a:ea typeface="微软雅黑" panose="020B0503020204020204" pitchFamily="34" charset="-122"/>
              </a:rPr>
              <a:t>设置计数器为全局变量，保存叶子结点数目，调用之前初值为0</a:t>
            </a:r>
            <a:r>
              <a:rPr lang="en-US" altLang="zh-CN" sz="28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void leaf(</a:t>
            </a:r>
            <a:r>
              <a:rPr lang="en-US" altLang="zh-CN" sz="2000" dirty="0" err="1">
                <a:latin typeface="微软雅黑" panose="020B0503020204020204" pitchFamily="34" charset="-122"/>
                <a:ea typeface="微软雅黑" panose="020B0503020204020204" pitchFamily="34" charset="-122"/>
              </a:rPr>
              <a:t>BiTree</a:t>
            </a:r>
            <a:r>
              <a:rPr lang="en-US" altLang="zh-CN" sz="2000" dirty="0">
                <a:latin typeface="微软雅黑" panose="020B0503020204020204" pitchFamily="34" charset="-122"/>
                <a:ea typeface="微软雅黑" panose="020B0503020204020204" pitchFamily="34" charset="-122"/>
              </a:rPr>
              <a:t> root)</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if(root!=NULL)</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leaf(root-&gt;</a:t>
            </a:r>
            <a:r>
              <a:rPr lang="en-US" altLang="zh-CN" sz="2000" dirty="0" err="1">
                <a:latin typeface="微软雅黑" panose="020B0503020204020204" pitchFamily="34" charset="-122"/>
                <a:ea typeface="微软雅黑" panose="020B0503020204020204" pitchFamily="34" charset="-122"/>
              </a:rPr>
              <a:t>LChild</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leaf(root-&gt;</a:t>
            </a:r>
            <a:r>
              <a:rPr lang="en-US" altLang="zh-CN" sz="2000" dirty="0" err="1">
                <a:latin typeface="微软雅黑" panose="020B0503020204020204" pitchFamily="34" charset="-122"/>
                <a:ea typeface="微软雅黑" panose="020B0503020204020204" pitchFamily="34" charset="-122"/>
              </a:rPr>
              <a:t>RChild</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if(root-&gt;</a:t>
            </a:r>
            <a:r>
              <a:rPr lang="en-US" altLang="zh-CN" sz="2000" dirty="0" err="1">
                <a:latin typeface="微软雅黑" panose="020B0503020204020204" pitchFamily="34" charset="-122"/>
                <a:ea typeface="微软雅黑" panose="020B0503020204020204" pitchFamily="34" charset="-122"/>
              </a:rPr>
              <a:t>LChild</a:t>
            </a:r>
            <a:r>
              <a:rPr lang="en-US" altLang="zh-CN" sz="2000" dirty="0">
                <a:latin typeface="微软雅黑" panose="020B0503020204020204" pitchFamily="34" charset="-122"/>
                <a:ea typeface="微软雅黑" panose="020B0503020204020204" pitchFamily="34" charset="-122"/>
              </a:rPr>
              <a:t>==NULL&amp;&amp;root-&gt;</a:t>
            </a:r>
            <a:r>
              <a:rPr lang="en-US" altLang="zh-CN" sz="2000" dirty="0" err="1">
                <a:latin typeface="微软雅黑" panose="020B0503020204020204" pitchFamily="34" charset="-122"/>
                <a:ea typeface="微软雅黑" panose="020B0503020204020204" pitchFamily="34" charset="-122"/>
              </a:rPr>
              <a:t>RChild</a:t>
            </a:r>
            <a:r>
              <a:rPr lang="en-US" altLang="zh-CN" sz="2000" dirty="0">
                <a:latin typeface="微软雅黑" panose="020B0503020204020204" pitchFamily="34" charset="-122"/>
                <a:ea typeface="微软雅黑" panose="020B0503020204020204" pitchFamily="34" charset="-122"/>
              </a:rPr>
              <a:t>==NULL)</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LeafCount</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2333309" y="-66307"/>
            <a:ext cx="4572000" cy="743217"/>
          </a:xfrm>
          <a:prstGeom prst="rect">
            <a:avLst/>
          </a:prstGeom>
          <a:noFill/>
        </p:spPr>
        <p:txBody>
          <a:bodyPr wrap="square">
            <a:spAutoFit/>
          </a:bodyPr>
          <a:lstStyle/>
          <a:p>
            <a:pPr algn="l">
              <a:lnSpc>
                <a:spcPct val="150000"/>
              </a:lnSpc>
            </a:pPr>
            <a:r>
              <a:rPr lang="en-US" altLang="zh-CN" sz="32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 3、统计叶子结点数目</a:t>
            </a:r>
            <a:endParaRPr lang="zh-CN" altLang="en-US" sz="3200" dirty="0">
              <a:latin typeface="微软雅黑" panose="020B0503020204020204" pitchFamily="34" charset="-122"/>
              <a:ea typeface="微软雅黑" panose="020B0503020204020204" pitchFamily="34" charset="-122"/>
              <a:sym typeface="Wingdings" panose="05000000000000000000"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6DC87717-A16C-46C8-8501-38B3BAF8FB93}" type="slidenum">
              <a:rPr lang="zh-CN" altLang="en-US" smtClean="0"/>
            </a:fld>
            <a:endParaRPr lang="zh-CN" altLang="en-US"/>
          </a:p>
        </p:txBody>
      </p:sp>
      <p:sp>
        <p:nvSpPr>
          <p:cNvPr id="6" name="文本框 5"/>
          <p:cNvSpPr txBox="1"/>
          <p:nvPr/>
        </p:nvSpPr>
        <p:spPr>
          <a:xfrm>
            <a:off x="240070" y="1075246"/>
            <a:ext cx="8663860" cy="1135054"/>
          </a:xfrm>
          <a:prstGeom prst="rect">
            <a:avLst/>
          </a:prstGeom>
          <a:noFill/>
        </p:spPr>
        <p:txBody>
          <a:bodyPr wrap="square" rtlCol="0">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方法二：</a:t>
            </a:r>
            <a:r>
              <a:rPr lang="zh-CN" altLang="en-US" sz="2400" dirty="0">
                <a:latin typeface="微软雅黑" panose="020B0503020204020204" pitchFamily="34" charset="-122"/>
                <a:ea typeface="微软雅黑" panose="020B0503020204020204" pitchFamily="34" charset="-122"/>
                <a:sym typeface="+mn-ea"/>
              </a:rPr>
              <a:t>采用分治算法，如果是空树，返回</a:t>
            </a:r>
            <a:r>
              <a:rPr lang="en-US" altLang="zh-CN" sz="2400" dirty="0">
                <a:latin typeface="微软雅黑" panose="020B0503020204020204" pitchFamily="34" charset="-122"/>
                <a:ea typeface="微软雅黑" panose="020B0503020204020204" pitchFamily="34" charset="-122"/>
                <a:sym typeface="+mn-ea"/>
              </a:rPr>
              <a:t>0</a:t>
            </a:r>
            <a:r>
              <a:rPr lang="zh-CN" altLang="en-US" sz="2400" dirty="0">
                <a:latin typeface="微软雅黑" panose="020B0503020204020204" pitchFamily="34" charset="-122"/>
                <a:ea typeface="微软雅黑" panose="020B0503020204020204" pitchFamily="34" charset="-122"/>
                <a:sym typeface="+mn-ea"/>
              </a:rPr>
              <a:t>；</a:t>
            </a:r>
            <a:endParaRPr lang="zh-CN" altLang="en-US" sz="2400" dirty="0">
              <a:latin typeface="微软雅黑" panose="020B0503020204020204" pitchFamily="34" charset="-122"/>
              <a:ea typeface="微软雅黑" panose="020B0503020204020204" pitchFamily="34" charset="-122"/>
              <a:sym typeface="+mn-ea"/>
            </a:endParaRPr>
          </a:p>
          <a:p>
            <a:pPr>
              <a:lnSpc>
                <a:spcPct val="150000"/>
              </a:lnSpc>
            </a:pPr>
            <a:r>
              <a:rPr lang="zh-CN" altLang="en-US" sz="2400" dirty="0">
                <a:latin typeface="微软雅黑" panose="020B0503020204020204" pitchFamily="34" charset="-122"/>
                <a:ea typeface="微软雅黑" panose="020B0503020204020204" pitchFamily="34" charset="-122"/>
                <a:sym typeface="+mn-ea"/>
              </a:rPr>
              <a:t>如果只有一个结点，返回</a:t>
            </a:r>
            <a:r>
              <a:rPr lang="en-US" altLang="zh-CN" sz="2400" dirty="0">
                <a:latin typeface="微软雅黑" panose="020B0503020204020204" pitchFamily="34" charset="-122"/>
                <a:ea typeface="微软雅黑" panose="020B0503020204020204" pitchFamily="34" charset="-122"/>
                <a:sym typeface="+mn-ea"/>
              </a:rPr>
              <a:t>1</a:t>
            </a:r>
            <a:r>
              <a:rPr lang="zh-CN" altLang="en-US" sz="2400" dirty="0">
                <a:latin typeface="微软雅黑" panose="020B0503020204020204" pitchFamily="34" charset="-122"/>
                <a:ea typeface="微软雅黑" panose="020B0503020204020204" pitchFamily="34" charset="-122"/>
                <a:sym typeface="+mn-ea"/>
              </a:rPr>
              <a:t>；否则为左右子树的叶子结点之和</a:t>
            </a:r>
            <a:endParaRPr lang="zh-CN" altLang="en-US" sz="2400" dirty="0">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723769" y="2656360"/>
            <a:ext cx="7696461" cy="3785652"/>
          </a:xfrm>
          <a:prstGeom prst="rect">
            <a:avLst/>
          </a:prstGeom>
          <a:noFill/>
        </p:spPr>
        <p:txBody>
          <a:bodyPr wrap="square" rtlCol="0">
            <a:spAutoFit/>
          </a:bodyPr>
          <a:lstStyle/>
          <a:p>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后序遍历统计叶子结点数目</a:t>
            </a:r>
            <a:r>
              <a:rPr lang="en-US" altLang="zh-CN" sz="2000" dirty="0">
                <a:solidFill>
                  <a:srgbClr val="FF0000"/>
                </a:solidFill>
                <a:latin typeface="微软雅黑" panose="020B0503020204020204" pitchFamily="34" charset="-122"/>
                <a:ea typeface="微软雅黑" panose="020B0503020204020204" pitchFamily="34" charset="-122"/>
              </a:rPr>
              <a:t>*/</a:t>
            </a:r>
            <a:endParaRPr lang="en-US" altLang="zh-CN" sz="2000" dirty="0">
              <a:solidFill>
                <a:srgbClr val="FF0000"/>
              </a:solidFill>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int leaf(</a:t>
            </a:r>
            <a:r>
              <a:rPr lang="en-US" altLang="zh-CN" sz="2000" dirty="0" err="1">
                <a:latin typeface="微软雅黑" panose="020B0503020204020204" pitchFamily="34" charset="-122"/>
                <a:ea typeface="微软雅黑" panose="020B0503020204020204" pitchFamily="34" charset="-122"/>
              </a:rPr>
              <a:t>BiTree</a:t>
            </a:r>
            <a:r>
              <a:rPr lang="en-US" altLang="zh-CN" sz="2000" dirty="0">
                <a:latin typeface="微软雅黑" panose="020B0503020204020204" pitchFamily="34" charset="-122"/>
                <a:ea typeface="微软雅黑" panose="020B0503020204020204" pitchFamily="34" charset="-122"/>
              </a:rPr>
              <a:t> root)</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int </a:t>
            </a:r>
            <a:r>
              <a:rPr lang="en-US" altLang="zh-CN" sz="2000" dirty="0" err="1">
                <a:latin typeface="微软雅黑" panose="020B0503020204020204" pitchFamily="34" charset="-122"/>
                <a:ea typeface="微软雅黑" panose="020B0503020204020204" pitchFamily="34" charset="-122"/>
              </a:rPr>
              <a:t>LeafCount</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if(root==NULL)</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LeafCount</a:t>
            </a:r>
            <a:r>
              <a:rPr lang="en-US" altLang="zh-CN" sz="2000" dirty="0">
                <a:latin typeface="微软雅黑" panose="020B0503020204020204" pitchFamily="34" charset="-122"/>
                <a:ea typeface="微软雅黑" panose="020B0503020204020204" pitchFamily="34" charset="-122"/>
              </a:rPr>
              <a:t> = 0;</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else if((root-&gt;</a:t>
            </a:r>
            <a:r>
              <a:rPr lang="en-US" altLang="zh-CN" sz="2000" dirty="0" err="1">
                <a:latin typeface="微软雅黑" panose="020B0503020204020204" pitchFamily="34" charset="-122"/>
                <a:ea typeface="微软雅黑" panose="020B0503020204020204" pitchFamily="34" charset="-122"/>
              </a:rPr>
              <a:t>LChild</a:t>
            </a:r>
            <a:r>
              <a:rPr lang="en-US" altLang="zh-CN" sz="2000" dirty="0">
                <a:latin typeface="微软雅黑" panose="020B0503020204020204" pitchFamily="34" charset="-122"/>
                <a:ea typeface="微软雅黑" panose="020B0503020204020204" pitchFamily="34" charset="-122"/>
              </a:rPr>
              <a:t>==NULL)&amp;&amp;(root-</a:t>
            </a:r>
            <a:r>
              <a:rPr lang="en-US" altLang="zh-CN" sz="2000" dirty="0" err="1">
                <a:latin typeface="微软雅黑" panose="020B0503020204020204" pitchFamily="34" charset="-122"/>
                <a:ea typeface="微软雅黑" panose="020B0503020204020204" pitchFamily="34" charset="-122"/>
              </a:rPr>
              <a:t>RChild</a:t>
            </a:r>
            <a:r>
              <a:rPr lang="en-US" altLang="zh-CN" sz="2000" dirty="0">
                <a:latin typeface="微软雅黑" panose="020B0503020204020204" pitchFamily="34" charset="-122"/>
                <a:ea typeface="微软雅黑" panose="020B0503020204020204" pitchFamily="34" charset="-122"/>
              </a:rPr>
              <a:t>==NULL))</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LeafCount</a:t>
            </a:r>
            <a:r>
              <a:rPr lang="en-US" altLang="zh-CN" sz="2000" dirty="0">
                <a:latin typeface="微软雅黑" panose="020B0503020204020204" pitchFamily="34" charset="-122"/>
                <a:ea typeface="微软雅黑" panose="020B0503020204020204" pitchFamily="34" charset="-122"/>
              </a:rPr>
              <a:t> = 1;</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else     /*</a:t>
            </a:r>
            <a:r>
              <a:rPr lang="zh-CN" altLang="en-US" sz="2000" dirty="0">
                <a:latin typeface="微软雅黑" panose="020B0503020204020204" pitchFamily="34" charset="-122"/>
                <a:ea typeface="微软雅黑" panose="020B0503020204020204" pitchFamily="34" charset="-122"/>
              </a:rPr>
              <a:t>叶子数为左右子树的叶子数目之和</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LeafCount</a:t>
            </a:r>
            <a:r>
              <a:rPr lang="en-US" altLang="zh-CN" sz="2000" dirty="0">
                <a:latin typeface="微软雅黑" panose="020B0503020204020204" pitchFamily="34" charset="-122"/>
                <a:ea typeface="微软雅黑" panose="020B0503020204020204" pitchFamily="34" charset="-122"/>
              </a:rPr>
              <a:t> = leaf(root-&gt;</a:t>
            </a:r>
            <a:r>
              <a:rPr lang="en-US" altLang="zh-CN" sz="2000" dirty="0" err="1">
                <a:latin typeface="微软雅黑" panose="020B0503020204020204" pitchFamily="34" charset="-122"/>
                <a:ea typeface="微软雅黑" panose="020B0503020204020204" pitchFamily="34" charset="-122"/>
              </a:rPr>
              <a:t>LChild</a:t>
            </a:r>
            <a:r>
              <a:rPr lang="en-US" altLang="zh-CN" sz="2000" dirty="0">
                <a:latin typeface="微软雅黑" panose="020B0503020204020204" pitchFamily="34" charset="-122"/>
                <a:ea typeface="微软雅黑" panose="020B0503020204020204" pitchFamily="34" charset="-122"/>
              </a:rPr>
              <a:t>)+leaf(root-&gt;</a:t>
            </a:r>
            <a:r>
              <a:rPr lang="en-US" altLang="zh-CN" sz="2000" dirty="0" err="1">
                <a:latin typeface="微软雅黑" panose="020B0503020204020204" pitchFamily="34" charset="-122"/>
                <a:ea typeface="微软雅黑" panose="020B0503020204020204" pitchFamily="34" charset="-122"/>
              </a:rPr>
              <a:t>RChild</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return </a:t>
            </a:r>
            <a:r>
              <a:rPr lang="en-US" altLang="zh-CN" sz="2000" dirty="0" err="1">
                <a:latin typeface="微软雅黑" panose="020B0503020204020204" pitchFamily="34" charset="-122"/>
                <a:ea typeface="微软雅黑" panose="020B0503020204020204" pitchFamily="34" charset="-122"/>
              </a:rPr>
              <a:t>LeafCount</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2333309" y="-66307"/>
            <a:ext cx="4572000" cy="743217"/>
          </a:xfrm>
          <a:prstGeom prst="rect">
            <a:avLst/>
          </a:prstGeom>
          <a:noFill/>
        </p:spPr>
        <p:txBody>
          <a:bodyPr wrap="square">
            <a:spAutoFit/>
          </a:bodyPr>
          <a:lstStyle/>
          <a:p>
            <a:pPr algn="l">
              <a:lnSpc>
                <a:spcPct val="150000"/>
              </a:lnSpc>
            </a:pPr>
            <a:r>
              <a:rPr lang="en-US" altLang="zh-CN" sz="32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 3、统计叶子结点数目</a:t>
            </a:r>
            <a:endParaRPr lang="zh-CN" altLang="en-US" sz="3200" dirty="0">
              <a:latin typeface="微软雅黑" panose="020B0503020204020204" pitchFamily="34" charset="-122"/>
              <a:ea typeface="微软雅黑" panose="020B0503020204020204" pitchFamily="34" charset="-122"/>
              <a:sym typeface="Wingdings" panose="05000000000000000000"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flipV="1">
            <a:off x="0" y="0"/>
            <a:ext cx="9144000" cy="886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891" y="0"/>
            <a:ext cx="900644" cy="895438"/>
          </a:xfrm>
          <a:prstGeom prst="rect">
            <a:avLst/>
          </a:prstGeom>
        </p:spPr>
      </p:pic>
      <p:sp>
        <p:nvSpPr>
          <p:cNvPr id="17" name="文本框 16"/>
          <p:cNvSpPr txBox="1"/>
          <p:nvPr/>
        </p:nvSpPr>
        <p:spPr>
          <a:xfrm>
            <a:off x="1126425" y="150770"/>
            <a:ext cx="6215281" cy="583565"/>
          </a:xfrm>
          <a:prstGeom prst="rect">
            <a:avLst/>
          </a:prstGeom>
          <a:noFill/>
        </p:spPr>
        <p:txBody>
          <a:bodyPr wrap="square">
            <a:spAutoFit/>
          </a:bodyPr>
          <a:lstStyle/>
          <a:p>
            <a:r>
              <a:rPr lang="en-US" altLang="zh-CN" sz="32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6.3.2 </a:t>
            </a:r>
            <a:r>
              <a:rPr lang="zh-CN" altLang="en-US" sz="32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遍历算法的应用</a:t>
            </a:r>
            <a:endParaRPr lang="zh-CN" altLang="en-US" sz="32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灯片编号占位符 2"/>
          <p:cNvSpPr>
            <a:spLocks noGrp="1"/>
          </p:cNvSpPr>
          <p:nvPr>
            <p:ph type="sldNum" sz="quarter" idx="12"/>
          </p:nvPr>
        </p:nvSpPr>
        <p:spPr/>
        <p:txBody>
          <a:bodyPr/>
          <a:lstStyle/>
          <a:p>
            <a:fld id="{6DC87717-A16C-46C8-8501-38B3BAF8FB93}" type="slidenum">
              <a:rPr lang="zh-CN" altLang="en-US" smtClean="0"/>
            </a:fld>
            <a:endParaRPr lang="zh-CN" altLang="en-US"/>
          </a:p>
        </p:txBody>
      </p:sp>
      <p:sp>
        <p:nvSpPr>
          <p:cNvPr id="4" name="文本框 3"/>
          <p:cNvSpPr txBox="1"/>
          <p:nvPr/>
        </p:nvSpPr>
        <p:spPr>
          <a:xfrm>
            <a:off x="708549" y="1210732"/>
            <a:ext cx="8078386" cy="4436536"/>
          </a:xfrm>
          <a:prstGeom prst="rect">
            <a:avLst/>
          </a:prstGeom>
          <a:noFill/>
        </p:spPr>
        <p:txBody>
          <a:bodyPr wrap="square" rtlCol="0">
            <a:spAutoFit/>
          </a:bodyPr>
          <a:lstStyle/>
          <a:p>
            <a:pPr algn="l">
              <a:lnSpc>
                <a:spcPct val="150000"/>
              </a:lnSpc>
            </a:pPr>
            <a:r>
              <a:rPr lang="en-US" altLang="zh-CN" sz="3200" dirty="0">
                <a:latin typeface="微软雅黑" panose="020B0503020204020204" pitchFamily="34" charset="-122"/>
                <a:ea typeface="微软雅黑" panose="020B0503020204020204" pitchFamily="34" charset="-122"/>
                <a:sym typeface="Wingdings" panose="05000000000000000000" pitchFamily="2" charset="2"/>
              </a:rPr>
              <a:t> 1</a:t>
            </a:r>
            <a:r>
              <a:rPr lang="zh-CN" altLang="en-US" sz="3200" dirty="0">
                <a:latin typeface="微软雅黑" panose="020B0503020204020204" pitchFamily="34" charset="-122"/>
                <a:ea typeface="微软雅黑" panose="020B0503020204020204" pitchFamily="34" charset="-122"/>
                <a:sym typeface="Wingdings" panose="05000000000000000000" pitchFamily="2" charset="2"/>
              </a:rPr>
              <a:t>、输出二叉树中的结点</a:t>
            </a:r>
            <a:endParaRPr lang="en-US" altLang="zh-CN" sz="3200" dirty="0">
              <a:latin typeface="微软雅黑" panose="020B0503020204020204" pitchFamily="34" charset="-122"/>
              <a:ea typeface="微软雅黑" panose="020B0503020204020204" pitchFamily="34" charset="-122"/>
            </a:endParaRPr>
          </a:p>
          <a:p>
            <a:pPr algn="l">
              <a:lnSpc>
                <a:spcPct val="150000"/>
              </a:lnSpc>
            </a:pPr>
            <a:r>
              <a:rPr lang="en-US" altLang="zh-CN" sz="3200" dirty="0">
                <a:latin typeface="微软雅黑" panose="020B0503020204020204" pitchFamily="34" charset="-122"/>
                <a:ea typeface="微软雅黑" panose="020B0503020204020204" pitchFamily="34" charset="-122"/>
                <a:sym typeface="Wingdings" panose="05000000000000000000" pitchFamily="2" charset="2"/>
              </a:rPr>
              <a:t> 2</a:t>
            </a:r>
            <a:r>
              <a:rPr lang="zh-CN" altLang="en-US" sz="3200" dirty="0">
                <a:latin typeface="微软雅黑" panose="020B0503020204020204" pitchFamily="34" charset="-122"/>
                <a:ea typeface="微软雅黑" panose="020B0503020204020204" pitchFamily="34" charset="-122"/>
                <a:sym typeface="Wingdings" panose="05000000000000000000" pitchFamily="2" charset="2"/>
              </a:rPr>
              <a:t>、输出二叉树中的叶子节点</a:t>
            </a:r>
            <a:endParaRPr lang="zh-CN" altLang="en-US" sz="3200" dirty="0">
              <a:latin typeface="微软雅黑" panose="020B0503020204020204" pitchFamily="34" charset="-122"/>
              <a:ea typeface="微软雅黑" panose="020B0503020204020204" pitchFamily="34" charset="-122"/>
              <a:sym typeface="Wingdings" panose="05000000000000000000" pitchFamily="2" charset="2"/>
            </a:endParaRPr>
          </a:p>
          <a:p>
            <a:pPr algn="l">
              <a:lnSpc>
                <a:spcPct val="150000"/>
              </a:lnSpc>
            </a:pPr>
            <a:r>
              <a:rPr lang="en-US" altLang="zh-CN" sz="3200" dirty="0">
                <a:latin typeface="微软雅黑" panose="020B0503020204020204" pitchFamily="34" charset="-122"/>
                <a:ea typeface="微软雅黑" panose="020B0503020204020204" pitchFamily="34" charset="-122"/>
                <a:sym typeface="Wingdings" panose="05000000000000000000" pitchFamily="2" charset="2"/>
              </a:rPr>
              <a:t> 3、统计叶子结点数目</a:t>
            </a:r>
            <a:endParaRPr lang="zh-CN" altLang="en-US" sz="3200" dirty="0">
              <a:latin typeface="微软雅黑" panose="020B0503020204020204" pitchFamily="34" charset="-122"/>
              <a:ea typeface="微软雅黑" panose="020B0503020204020204" pitchFamily="34" charset="-122"/>
              <a:sym typeface="Wingdings" panose="05000000000000000000" pitchFamily="2" charset="2"/>
            </a:endParaRPr>
          </a:p>
          <a:p>
            <a:pPr algn="l">
              <a:lnSpc>
                <a:spcPct val="150000"/>
              </a:lnSpc>
            </a:pPr>
            <a:r>
              <a:rPr lang="en-US" altLang="zh-CN" sz="32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 4</a:t>
            </a:r>
            <a:r>
              <a:rPr lang="zh-CN" altLang="en-US" sz="32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、建立二叉链表方式存储的二叉树</a:t>
            </a:r>
            <a:endParaRPr lang="zh-CN" altLang="en-US" sz="32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endParaRPr>
          </a:p>
          <a:p>
            <a:pPr algn="l">
              <a:lnSpc>
                <a:spcPct val="150000"/>
              </a:lnSpc>
            </a:pPr>
            <a:r>
              <a:rPr lang="en-US" altLang="zh-CN" sz="3200" dirty="0">
                <a:latin typeface="微软雅黑" panose="020B0503020204020204" pitchFamily="34" charset="-122"/>
                <a:ea typeface="微软雅黑" panose="020B0503020204020204" pitchFamily="34" charset="-122"/>
                <a:sym typeface="Wingdings" panose="05000000000000000000" pitchFamily="2" charset="2"/>
              </a:rPr>
              <a:t> 5</a:t>
            </a:r>
            <a:r>
              <a:rPr lang="zh-CN" altLang="en-US" sz="3200" dirty="0">
                <a:latin typeface="微软雅黑" panose="020B0503020204020204" pitchFamily="34" charset="-122"/>
                <a:ea typeface="微软雅黑" panose="020B0503020204020204" pitchFamily="34" charset="-122"/>
                <a:sym typeface="Wingdings" panose="05000000000000000000" pitchFamily="2" charset="2"/>
              </a:rPr>
              <a:t>、求二叉树高度</a:t>
            </a:r>
            <a:endParaRPr lang="zh-CN" altLang="en-US" sz="3200" dirty="0">
              <a:latin typeface="微软雅黑" panose="020B0503020204020204" pitchFamily="34" charset="-122"/>
              <a:ea typeface="微软雅黑" panose="020B0503020204020204" pitchFamily="34" charset="-122"/>
              <a:sym typeface="Wingdings" panose="05000000000000000000" pitchFamily="2" charset="2"/>
            </a:endParaRPr>
          </a:p>
          <a:p>
            <a:pPr algn="l">
              <a:lnSpc>
                <a:spcPct val="150000"/>
              </a:lnSpc>
            </a:pPr>
            <a:r>
              <a:rPr lang="en-US" altLang="zh-CN" sz="3200" dirty="0">
                <a:latin typeface="微软雅黑" panose="020B0503020204020204" pitchFamily="34" charset="-122"/>
                <a:ea typeface="微软雅黑" panose="020B0503020204020204" pitchFamily="34" charset="-122"/>
                <a:sym typeface="Wingdings" panose="05000000000000000000" pitchFamily="2" charset="2"/>
              </a:rPr>
              <a:t> 6</a:t>
            </a:r>
            <a:r>
              <a:rPr lang="zh-CN" altLang="en-US" sz="3200" dirty="0">
                <a:latin typeface="微软雅黑" panose="020B0503020204020204" pitchFamily="34" charset="-122"/>
                <a:ea typeface="微软雅黑" panose="020B0503020204020204" pitchFamily="34" charset="-122"/>
                <a:sym typeface="Wingdings" panose="05000000000000000000" pitchFamily="2" charset="2"/>
              </a:rPr>
              <a:t>、按树状打印的二叉树</a:t>
            </a:r>
            <a:endParaRPr lang="zh-CN" altLang="en-US" sz="3200" dirty="0">
              <a:latin typeface="微软雅黑" panose="020B0503020204020204" pitchFamily="34" charset="-122"/>
              <a:ea typeface="微软雅黑" panose="020B0503020204020204" pitchFamily="34" charset="-122"/>
              <a:sym typeface="Wingdings" panose="05000000000000000000" pitchFamily="2" charset="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28869" y="6441793"/>
            <a:ext cx="253596" cy="461665"/>
          </a:xfrm>
          <a:prstGeom prst="rect">
            <a:avLst/>
          </a:prstGeom>
          <a:noFill/>
        </p:spPr>
        <p:txBody>
          <a:bodyPr wrap="none" rtlCol="0">
            <a:spAutoFit/>
          </a:bodyPr>
          <a:lstStyle/>
          <a:p>
            <a:r>
              <a:rPr lang="zh-CN" altLang="en-US" sz="2400" dirty="0"/>
              <a:t> </a:t>
            </a:r>
            <a:endParaRPr lang="zh-CN" altLang="en-US" sz="2400" dirty="0"/>
          </a:p>
        </p:txBody>
      </p:sp>
      <p:sp>
        <p:nvSpPr>
          <p:cNvPr id="5" name="灯片编号占位符 4"/>
          <p:cNvSpPr>
            <a:spLocks noGrp="1"/>
          </p:cNvSpPr>
          <p:nvPr>
            <p:ph type="sldNum" sz="quarter" idx="12"/>
          </p:nvPr>
        </p:nvSpPr>
        <p:spPr/>
        <p:txBody>
          <a:bodyPr/>
          <a:lstStyle/>
          <a:p>
            <a:fld id="{6DC87717-A16C-46C8-8501-38B3BAF8FB93}" type="slidenum">
              <a:rPr lang="zh-CN" altLang="en-US" smtClean="0"/>
            </a:fld>
            <a:endParaRPr lang="zh-CN" altLang="en-US"/>
          </a:p>
        </p:txBody>
      </p:sp>
      <p:sp>
        <p:nvSpPr>
          <p:cNvPr id="6" name="椭圆 5"/>
          <p:cNvSpPr/>
          <p:nvPr/>
        </p:nvSpPr>
        <p:spPr>
          <a:xfrm>
            <a:off x="1751184" y="3211906"/>
            <a:ext cx="474980" cy="4845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A</a:t>
            </a:r>
            <a:endParaRPr lang="en-US" altLang="zh-CN"/>
          </a:p>
        </p:txBody>
      </p:sp>
      <p:sp>
        <p:nvSpPr>
          <p:cNvPr id="10" name="椭圆 9"/>
          <p:cNvSpPr/>
          <p:nvPr/>
        </p:nvSpPr>
        <p:spPr>
          <a:xfrm>
            <a:off x="2541759" y="4083126"/>
            <a:ext cx="474980" cy="4845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C</a:t>
            </a:r>
            <a:endParaRPr lang="en-US" altLang="zh-CN"/>
          </a:p>
        </p:txBody>
      </p:sp>
      <p:sp>
        <p:nvSpPr>
          <p:cNvPr id="11" name="椭圆 10"/>
          <p:cNvSpPr/>
          <p:nvPr/>
        </p:nvSpPr>
        <p:spPr>
          <a:xfrm>
            <a:off x="1174604" y="4083126"/>
            <a:ext cx="474980" cy="4845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B</a:t>
            </a:r>
            <a:endParaRPr lang="en-US" altLang="zh-CN"/>
          </a:p>
        </p:txBody>
      </p:sp>
      <p:sp>
        <p:nvSpPr>
          <p:cNvPr id="12" name="椭圆 11"/>
          <p:cNvSpPr/>
          <p:nvPr/>
        </p:nvSpPr>
        <p:spPr>
          <a:xfrm>
            <a:off x="3415519" y="5073726"/>
            <a:ext cx="474980" cy="4845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E</a:t>
            </a:r>
            <a:endParaRPr lang="en-US" altLang="zh-CN"/>
          </a:p>
        </p:txBody>
      </p:sp>
      <p:sp>
        <p:nvSpPr>
          <p:cNvPr id="13" name="椭圆 12"/>
          <p:cNvSpPr/>
          <p:nvPr/>
        </p:nvSpPr>
        <p:spPr>
          <a:xfrm>
            <a:off x="1572114" y="5073726"/>
            <a:ext cx="474980" cy="4845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D</a:t>
            </a:r>
            <a:endParaRPr lang="en-US" altLang="zh-CN"/>
          </a:p>
        </p:txBody>
      </p:sp>
      <p:sp>
        <p:nvSpPr>
          <p:cNvPr id="16" name="椭圆 15"/>
          <p:cNvSpPr/>
          <p:nvPr/>
        </p:nvSpPr>
        <p:spPr>
          <a:xfrm>
            <a:off x="4296264" y="6059246"/>
            <a:ext cx="474980" cy="4845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H</a:t>
            </a:r>
            <a:endParaRPr lang="en-US" altLang="zh-CN"/>
          </a:p>
        </p:txBody>
      </p:sp>
      <p:sp>
        <p:nvSpPr>
          <p:cNvPr id="19" name="椭圆 18"/>
          <p:cNvSpPr/>
          <p:nvPr/>
        </p:nvSpPr>
        <p:spPr>
          <a:xfrm>
            <a:off x="651999" y="6130366"/>
            <a:ext cx="474980" cy="4845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F</a:t>
            </a:r>
            <a:endParaRPr lang="en-US" altLang="zh-CN"/>
          </a:p>
        </p:txBody>
      </p:sp>
      <p:sp>
        <p:nvSpPr>
          <p:cNvPr id="20" name="椭圆 19"/>
          <p:cNvSpPr/>
          <p:nvPr/>
        </p:nvSpPr>
        <p:spPr>
          <a:xfrm>
            <a:off x="2406504" y="6130366"/>
            <a:ext cx="474980" cy="4845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G</a:t>
            </a:r>
            <a:endParaRPr lang="en-US" altLang="zh-CN"/>
          </a:p>
        </p:txBody>
      </p:sp>
      <p:cxnSp>
        <p:nvCxnSpPr>
          <p:cNvPr id="21" name="直接连接符 20"/>
          <p:cNvCxnSpPr>
            <a:stCxn id="6" idx="3"/>
            <a:endCxn id="11" idx="7"/>
          </p:cNvCxnSpPr>
          <p:nvPr/>
        </p:nvCxnSpPr>
        <p:spPr>
          <a:xfrm flipH="1">
            <a:off x="1579734" y="3625291"/>
            <a:ext cx="241300" cy="528955"/>
          </a:xfrm>
          <a:prstGeom prst="line">
            <a:avLst/>
          </a:prstGeom>
        </p:spPr>
        <p:style>
          <a:lnRef idx="1">
            <a:schemeClr val="dk1"/>
          </a:lnRef>
          <a:fillRef idx="0">
            <a:schemeClr val="dk1"/>
          </a:fillRef>
          <a:effectRef idx="0">
            <a:schemeClr val="dk1"/>
          </a:effectRef>
          <a:fontRef idx="minor">
            <a:schemeClr val="tx1"/>
          </a:fontRef>
        </p:style>
      </p:cxnSp>
      <p:cxnSp>
        <p:nvCxnSpPr>
          <p:cNvPr id="22" name="直接连接符 21"/>
          <p:cNvCxnSpPr/>
          <p:nvPr/>
        </p:nvCxnSpPr>
        <p:spPr>
          <a:xfrm>
            <a:off x="2165204" y="3625291"/>
            <a:ext cx="455295" cy="528955"/>
          </a:xfrm>
          <a:prstGeom prst="line">
            <a:avLst/>
          </a:prstGeom>
        </p:spPr>
        <p:style>
          <a:lnRef idx="1">
            <a:schemeClr val="dk1"/>
          </a:lnRef>
          <a:fillRef idx="0">
            <a:schemeClr val="dk1"/>
          </a:fillRef>
          <a:effectRef idx="0">
            <a:schemeClr val="dk1"/>
          </a:effectRef>
          <a:fontRef idx="minor">
            <a:schemeClr val="tx1"/>
          </a:fontRef>
        </p:style>
      </p:cxnSp>
      <p:cxnSp>
        <p:nvCxnSpPr>
          <p:cNvPr id="23" name="直接连接符 22"/>
          <p:cNvCxnSpPr>
            <a:stCxn id="11" idx="4"/>
            <a:endCxn id="13" idx="0"/>
          </p:cNvCxnSpPr>
          <p:nvPr/>
        </p:nvCxnSpPr>
        <p:spPr>
          <a:xfrm>
            <a:off x="1412094" y="4567631"/>
            <a:ext cx="397510" cy="506095"/>
          </a:xfrm>
          <a:prstGeom prst="line">
            <a:avLst/>
          </a:prstGeom>
        </p:spPr>
        <p:style>
          <a:lnRef idx="1">
            <a:schemeClr val="dk1"/>
          </a:lnRef>
          <a:fillRef idx="0">
            <a:schemeClr val="dk1"/>
          </a:fillRef>
          <a:effectRef idx="0">
            <a:schemeClr val="dk1"/>
          </a:effectRef>
          <a:fontRef idx="minor">
            <a:schemeClr val="tx1"/>
          </a:fontRef>
        </p:style>
      </p:cxnSp>
      <p:cxnSp>
        <p:nvCxnSpPr>
          <p:cNvPr id="24" name="直接连接符 23"/>
          <p:cNvCxnSpPr>
            <a:stCxn id="13" idx="3"/>
            <a:endCxn id="19" idx="0"/>
          </p:cNvCxnSpPr>
          <p:nvPr/>
        </p:nvCxnSpPr>
        <p:spPr>
          <a:xfrm flipH="1">
            <a:off x="889489" y="5487111"/>
            <a:ext cx="752475" cy="643255"/>
          </a:xfrm>
          <a:prstGeom prst="line">
            <a:avLst/>
          </a:prstGeom>
        </p:spPr>
        <p:style>
          <a:lnRef idx="1">
            <a:schemeClr val="dk1"/>
          </a:lnRef>
          <a:fillRef idx="0">
            <a:schemeClr val="dk1"/>
          </a:fillRef>
          <a:effectRef idx="0">
            <a:schemeClr val="dk1"/>
          </a:effectRef>
          <a:fontRef idx="minor">
            <a:schemeClr val="tx1"/>
          </a:fontRef>
        </p:style>
      </p:cxnSp>
      <p:cxnSp>
        <p:nvCxnSpPr>
          <p:cNvPr id="25" name="直接连接符 24"/>
          <p:cNvCxnSpPr>
            <a:stCxn id="13" idx="5"/>
            <a:endCxn id="20" idx="0"/>
          </p:cNvCxnSpPr>
          <p:nvPr/>
        </p:nvCxnSpPr>
        <p:spPr>
          <a:xfrm>
            <a:off x="1977244" y="5487111"/>
            <a:ext cx="666750" cy="643255"/>
          </a:xfrm>
          <a:prstGeom prst="line">
            <a:avLst/>
          </a:prstGeom>
        </p:spPr>
        <p:style>
          <a:lnRef idx="1">
            <a:schemeClr val="dk1"/>
          </a:lnRef>
          <a:fillRef idx="0">
            <a:schemeClr val="dk1"/>
          </a:fillRef>
          <a:effectRef idx="0">
            <a:schemeClr val="dk1"/>
          </a:effectRef>
          <a:fontRef idx="minor">
            <a:schemeClr val="tx1"/>
          </a:fontRef>
        </p:style>
      </p:cxnSp>
      <p:cxnSp>
        <p:nvCxnSpPr>
          <p:cNvPr id="26" name="直接连接符 25"/>
          <p:cNvCxnSpPr>
            <a:stCxn id="10" idx="5"/>
            <a:endCxn id="12" idx="1"/>
          </p:cNvCxnSpPr>
          <p:nvPr/>
        </p:nvCxnSpPr>
        <p:spPr>
          <a:xfrm>
            <a:off x="2946889" y="4496511"/>
            <a:ext cx="538480" cy="648335"/>
          </a:xfrm>
          <a:prstGeom prst="line">
            <a:avLst/>
          </a:prstGeom>
        </p:spPr>
        <p:style>
          <a:lnRef idx="1">
            <a:schemeClr val="dk1"/>
          </a:lnRef>
          <a:fillRef idx="0">
            <a:schemeClr val="dk1"/>
          </a:fillRef>
          <a:effectRef idx="0">
            <a:schemeClr val="dk1"/>
          </a:effectRef>
          <a:fontRef idx="minor">
            <a:schemeClr val="tx1"/>
          </a:fontRef>
        </p:style>
      </p:cxnSp>
      <p:cxnSp>
        <p:nvCxnSpPr>
          <p:cNvPr id="29" name="直接连接符 28"/>
          <p:cNvCxnSpPr>
            <a:stCxn id="16" idx="1"/>
            <a:endCxn id="12" idx="5"/>
          </p:cNvCxnSpPr>
          <p:nvPr/>
        </p:nvCxnSpPr>
        <p:spPr>
          <a:xfrm flipH="1" flipV="1">
            <a:off x="3820649" y="5487111"/>
            <a:ext cx="545465" cy="643255"/>
          </a:xfrm>
          <a:prstGeom prst="line">
            <a:avLst/>
          </a:prstGeom>
        </p:spPr>
        <p:style>
          <a:lnRef idx="1">
            <a:schemeClr val="dk1"/>
          </a:lnRef>
          <a:fillRef idx="0">
            <a:schemeClr val="dk1"/>
          </a:fillRef>
          <a:effectRef idx="0">
            <a:schemeClr val="dk1"/>
          </a:effectRef>
          <a:fontRef idx="minor">
            <a:schemeClr val="tx1"/>
          </a:fontRef>
        </p:style>
      </p:cxnSp>
      <p:sp>
        <p:nvSpPr>
          <p:cNvPr id="2" name="文本框 1"/>
          <p:cNvSpPr txBox="1"/>
          <p:nvPr/>
        </p:nvSpPr>
        <p:spPr>
          <a:xfrm>
            <a:off x="728868" y="1032949"/>
            <a:ext cx="8088127"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通常用特定的元素表示空子树。（如用小圆点表示空子树）</a:t>
            </a:r>
            <a:endParaRPr lang="zh-CN" altLang="en-US" sz="2400" dirty="0">
              <a:latin typeface="微软雅黑" panose="020B0503020204020204" pitchFamily="34" charset="-122"/>
              <a:ea typeface="微软雅黑" panose="020B0503020204020204" pitchFamily="34" charset="-122"/>
            </a:endParaRPr>
          </a:p>
        </p:txBody>
      </p:sp>
      <p:sp>
        <p:nvSpPr>
          <p:cNvPr id="4" name="右箭头 3"/>
          <p:cNvSpPr/>
          <p:nvPr/>
        </p:nvSpPr>
        <p:spPr>
          <a:xfrm>
            <a:off x="2899612" y="1772829"/>
            <a:ext cx="979170" cy="485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左箭头 7"/>
          <p:cNvSpPr/>
          <p:nvPr/>
        </p:nvSpPr>
        <p:spPr>
          <a:xfrm rot="10800000">
            <a:off x="5643165" y="2773680"/>
            <a:ext cx="979170" cy="4857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5948896" y="4698570"/>
            <a:ext cx="2800674" cy="523220"/>
          </a:xfrm>
          <a:prstGeom prst="rect">
            <a:avLst/>
          </a:prstGeom>
          <a:noFill/>
        </p:spPr>
        <p:txBody>
          <a:bodyPr wrap="square" rtlCol="0">
            <a:spAutoFit/>
          </a:bodyPr>
          <a:lstStyle/>
          <a:p>
            <a:r>
              <a:rPr lang="en-US" altLang="zh-CN" sz="2800" dirty="0"/>
              <a:t>AB.DF..G..C.E.H..</a:t>
            </a:r>
            <a:endParaRPr lang="en-US" altLang="zh-CN" sz="2800" dirty="0"/>
          </a:p>
        </p:txBody>
      </p:sp>
      <p:sp>
        <p:nvSpPr>
          <p:cNvPr id="28" name="文本框 27"/>
          <p:cNvSpPr txBox="1"/>
          <p:nvPr/>
        </p:nvSpPr>
        <p:spPr>
          <a:xfrm>
            <a:off x="966470" y="0"/>
            <a:ext cx="7001821" cy="743217"/>
          </a:xfrm>
          <a:prstGeom prst="rect">
            <a:avLst/>
          </a:prstGeom>
          <a:noFill/>
        </p:spPr>
        <p:txBody>
          <a:bodyPr wrap="square">
            <a:spAutoFit/>
          </a:bodyPr>
          <a:lstStyle/>
          <a:p>
            <a:pPr algn="l">
              <a:lnSpc>
                <a:spcPct val="150000"/>
              </a:lnSpc>
            </a:pPr>
            <a:r>
              <a:rPr lang="en-US" altLang="zh-CN" sz="32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 4</a:t>
            </a:r>
            <a:r>
              <a:rPr lang="zh-CN" altLang="en-US" sz="32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、建立二叉链表方式存储的二叉树</a:t>
            </a:r>
            <a:endParaRPr lang="zh-CN" altLang="en-US" sz="32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endParaRPr>
          </a:p>
        </p:txBody>
      </p:sp>
      <p:sp>
        <p:nvSpPr>
          <p:cNvPr id="31" name="文本框 30"/>
          <p:cNvSpPr txBox="1"/>
          <p:nvPr/>
        </p:nvSpPr>
        <p:spPr>
          <a:xfrm>
            <a:off x="922272" y="1830423"/>
            <a:ext cx="2104331"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给定一棵二叉树</a:t>
            </a:r>
            <a:r>
              <a:rPr lang="en-US" altLang="zh-CN" dirty="0">
                <a:latin typeface="微软雅黑" panose="020B0503020204020204" pitchFamily="34" charset="-122"/>
                <a:ea typeface="微软雅黑" panose="020B0503020204020204" pitchFamily="34" charset="-122"/>
              </a:rPr>
              <a:t> </a:t>
            </a:r>
            <a:endParaRPr lang="zh-CN" altLang="en-US" dirty="0"/>
          </a:p>
        </p:txBody>
      </p:sp>
      <p:sp>
        <p:nvSpPr>
          <p:cNvPr id="33" name="文本框 32"/>
          <p:cNvSpPr txBox="1"/>
          <p:nvPr/>
        </p:nvSpPr>
        <p:spPr>
          <a:xfrm>
            <a:off x="4088382" y="1859133"/>
            <a:ext cx="3109566"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得到它的扩展前序遍历序列 </a:t>
            </a:r>
            <a:endParaRPr lang="zh-CN" altLang="en-US" dirty="0">
              <a:latin typeface="微软雅黑" panose="020B0503020204020204" pitchFamily="34" charset="-122"/>
              <a:ea typeface="微软雅黑" panose="020B0503020204020204" pitchFamily="34" charset="-122"/>
            </a:endParaRPr>
          </a:p>
        </p:txBody>
      </p:sp>
      <p:sp>
        <p:nvSpPr>
          <p:cNvPr id="35" name="文本框 34"/>
          <p:cNvSpPr txBox="1"/>
          <p:nvPr/>
        </p:nvSpPr>
        <p:spPr>
          <a:xfrm>
            <a:off x="2770505" y="2803945"/>
            <a:ext cx="2800674"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给定扩展的前序遍历序列</a:t>
            </a:r>
            <a:r>
              <a:rPr lang="en-US" altLang="zh-CN" dirty="0">
                <a:latin typeface="微软雅黑" panose="020B0503020204020204" pitchFamily="34" charset="-122"/>
                <a:ea typeface="微软雅黑" panose="020B0503020204020204" pitchFamily="34" charset="-122"/>
              </a:rPr>
              <a:t> </a:t>
            </a:r>
            <a:endParaRPr lang="zh-CN" altLang="en-US" dirty="0"/>
          </a:p>
        </p:txBody>
      </p:sp>
      <p:sp>
        <p:nvSpPr>
          <p:cNvPr id="37" name="文本框 36"/>
          <p:cNvSpPr txBox="1"/>
          <p:nvPr/>
        </p:nvSpPr>
        <p:spPr>
          <a:xfrm>
            <a:off x="6767884" y="2819102"/>
            <a:ext cx="2340501"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创建相应的二叉树</a:t>
            </a:r>
            <a:endParaRPr lang="en-US" altLang="zh-CN" dirty="0">
              <a:latin typeface="微软雅黑" panose="020B0503020204020204" pitchFamily="34" charset="-122"/>
              <a:ea typeface="微软雅黑" panose="020B0503020204020204" pitchFamily="34" charset="-122"/>
            </a:endParaRPr>
          </a:p>
        </p:txBody>
      </p:sp>
      <p:sp>
        <p:nvSpPr>
          <p:cNvPr id="38" name="箭头: 左右 37"/>
          <p:cNvSpPr/>
          <p:nvPr/>
        </p:nvSpPr>
        <p:spPr>
          <a:xfrm>
            <a:off x="4701596" y="4775514"/>
            <a:ext cx="748193" cy="3693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animBg="1"/>
      <p:bldP spid="10" grpId="0" animBg="1"/>
      <p:bldP spid="11" grpId="0" animBg="1"/>
      <p:bldP spid="12" grpId="0" animBg="1"/>
      <p:bldP spid="13" grpId="0" animBg="1"/>
      <p:bldP spid="16" grpId="0" animBg="1"/>
      <p:bldP spid="19" grpId="0" animBg="1"/>
      <p:bldP spid="20" grpId="0" animBg="1"/>
      <p:bldP spid="4" grpId="0" animBg="1"/>
      <p:bldP spid="8" grpId="0" animBg="1"/>
      <p:bldP spid="18" grpId="0"/>
      <p:bldP spid="33" grpId="0"/>
      <p:bldP spid="35" grpId="0"/>
      <p:bldP spid="37" grpId="0"/>
      <p:bldP spid="3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28869" y="6441793"/>
            <a:ext cx="253596" cy="461665"/>
          </a:xfrm>
          <a:prstGeom prst="rect">
            <a:avLst/>
          </a:prstGeom>
          <a:noFill/>
        </p:spPr>
        <p:txBody>
          <a:bodyPr wrap="none" rtlCol="0">
            <a:spAutoFit/>
          </a:bodyPr>
          <a:lstStyle/>
          <a:p>
            <a:r>
              <a:rPr lang="zh-CN" altLang="en-US" sz="2400" dirty="0"/>
              <a:t> </a:t>
            </a:r>
            <a:endParaRPr lang="zh-CN" altLang="en-US" sz="2400" dirty="0"/>
          </a:p>
        </p:txBody>
      </p:sp>
      <p:sp>
        <p:nvSpPr>
          <p:cNvPr id="5" name="灯片编号占位符 4"/>
          <p:cNvSpPr>
            <a:spLocks noGrp="1"/>
          </p:cNvSpPr>
          <p:nvPr>
            <p:ph type="sldNum" sz="quarter" idx="12"/>
          </p:nvPr>
        </p:nvSpPr>
        <p:spPr>
          <a:xfrm>
            <a:off x="6457950" y="6351906"/>
            <a:ext cx="2057400" cy="365125"/>
          </a:xfrm>
        </p:spPr>
        <p:txBody>
          <a:bodyPr/>
          <a:lstStyle/>
          <a:p>
            <a:fld id="{6DC87717-A16C-46C8-8501-38B3BAF8FB93}" type="slidenum">
              <a:rPr lang="zh-CN" altLang="en-US" smtClean="0"/>
            </a:fld>
            <a:endParaRPr lang="zh-CN" altLang="en-US"/>
          </a:p>
        </p:txBody>
      </p:sp>
      <p:sp>
        <p:nvSpPr>
          <p:cNvPr id="3" name="文本框 2"/>
          <p:cNvSpPr txBox="1"/>
          <p:nvPr/>
        </p:nvSpPr>
        <p:spPr>
          <a:xfrm>
            <a:off x="271780" y="1582737"/>
            <a:ext cx="5331460" cy="4092575"/>
          </a:xfrm>
          <a:prstGeom prst="rect">
            <a:avLst/>
          </a:prstGeom>
          <a:noFill/>
        </p:spPr>
        <p:txBody>
          <a:bodyPr wrap="square" rtlCol="0" anchor="t">
            <a:spAutoFit/>
          </a:bodyPr>
          <a:lstStyle/>
          <a:p>
            <a:r>
              <a:rPr lang="zh-CN" altLang="en-US" sz="2000" dirty="0">
                <a:latin typeface="微软雅黑" panose="020B0503020204020204" pitchFamily="34" charset="-122"/>
                <a:ea typeface="微软雅黑" panose="020B0503020204020204" pitchFamily="34" charset="-122"/>
              </a:rPr>
              <a:t>void CreateBiTree(BiTree *bt)</a:t>
            </a:r>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char ch;</a:t>
            </a:r>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ch=getchar();</a:t>
            </a:r>
            <a:endParaRPr lang="zh-CN" altLang="en-US"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if(ch==‘.‘)   *bt=NULL;</a:t>
            </a:r>
            <a:endParaRPr lang="zh-CN" altLang="en-US"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else</a:t>
            </a:r>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*bt=(BiTree)malloc(sizeof(BiTNode));</a:t>
            </a:r>
            <a:endParaRPr lang="zh-CN" altLang="en-US"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(*bt)-&gt;data=ch;</a:t>
            </a:r>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        CreateBiTree(&amp;((*bt)-&gt;LChild));</a:t>
            </a:r>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        CreateBiTree(&amp;((</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bt)-&gt;RChild));</a:t>
            </a:r>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graphicFrame>
        <p:nvGraphicFramePr>
          <p:cNvPr id="27" name="表格 26"/>
          <p:cNvGraphicFramePr/>
          <p:nvPr>
            <p:custDataLst>
              <p:tags r:id="rId1"/>
            </p:custDataLst>
          </p:nvPr>
        </p:nvGraphicFramePr>
        <p:xfrm>
          <a:off x="6240145" y="4021455"/>
          <a:ext cx="1078230" cy="457200"/>
        </p:xfrm>
        <a:graphic>
          <a:graphicData uri="http://schemas.openxmlformats.org/drawingml/2006/table">
            <a:tbl>
              <a:tblPr firstRow="1" bandRow="1">
                <a:tableStyleId>{5940675A-B579-460E-94D1-54222C63F5DA}</a:tableStyleId>
              </a:tblPr>
              <a:tblGrid>
                <a:gridCol w="359410"/>
                <a:gridCol w="359410"/>
                <a:gridCol w="359410"/>
              </a:tblGrid>
              <a:tr h="297180">
                <a:tc>
                  <a:txBody>
                    <a:bodyPr/>
                    <a:lstStyle/>
                    <a:p>
                      <a:pPr>
                        <a:buNone/>
                      </a:pPr>
                      <a:endParaRPr lang="zh-CN" altLang="en-US" sz="2400">
                        <a:solidFill>
                          <a:schemeClr val="tx1"/>
                        </a:solidFill>
                      </a:endParaRPr>
                    </a:p>
                  </a:txBody>
                  <a:tcPr/>
                </a:tc>
                <a:tc>
                  <a:txBody>
                    <a:bodyPr/>
                    <a:lstStyle/>
                    <a:p>
                      <a:pPr algn="ctr">
                        <a:buNone/>
                      </a:pPr>
                      <a:r>
                        <a:rPr lang="en-US" altLang="zh-CN" sz="2400" dirty="0">
                          <a:solidFill>
                            <a:schemeClr val="tx1"/>
                          </a:solidFill>
                        </a:rPr>
                        <a:t>A</a:t>
                      </a:r>
                      <a:endParaRPr lang="en-US" altLang="zh-CN" sz="2400" dirty="0">
                        <a:solidFill>
                          <a:schemeClr val="tx1"/>
                        </a:solidFill>
                      </a:endParaRPr>
                    </a:p>
                  </a:txBody>
                  <a:tcPr/>
                </a:tc>
                <a:tc>
                  <a:txBody>
                    <a:bodyPr/>
                    <a:lstStyle/>
                    <a:p>
                      <a:pPr>
                        <a:buNone/>
                      </a:pPr>
                      <a:endParaRPr lang="zh-CN" altLang="en-US" sz="2400" dirty="0">
                        <a:solidFill>
                          <a:schemeClr val="tx1"/>
                        </a:solidFill>
                      </a:endParaRPr>
                    </a:p>
                  </a:txBody>
                  <a:tcPr/>
                </a:tc>
              </a:tr>
            </a:tbl>
          </a:graphicData>
        </a:graphic>
      </p:graphicFrame>
      <p:graphicFrame>
        <p:nvGraphicFramePr>
          <p:cNvPr id="32" name="表格 31"/>
          <p:cNvGraphicFramePr/>
          <p:nvPr>
            <p:custDataLst>
              <p:tags r:id="rId2"/>
            </p:custDataLst>
          </p:nvPr>
        </p:nvGraphicFramePr>
        <p:xfrm>
          <a:off x="6240145" y="5705475"/>
          <a:ext cx="1078230" cy="457200"/>
        </p:xfrm>
        <a:graphic>
          <a:graphicData uri="http://schemas.openxmlformats.org/drawingml/2006/table">
            <a:tbl>
              <a:tblPr firstRow="1" bandRow="1">
                <a:tableStyleId>{5940675A-B579-460E-94D1-54222C63F5DA}</a:tableStyleId>
              </a:tblPr>
              <a:tblGrid>
                <a:gridCol w="359410"/>
                <a:gridCol w="359410"/>
                <a:gridCol w="359410"/>
              </a:tblGrid>
              <a:tr h="314960">
                <a:tc>
                  <a:txBody>
                    <a:bodyPr/>
                    <a:lstStyle/>
                    <a:p>
                      <a:pPr algn="ctr">
                        <a:buNone/>
                      </a:pPr>
                      <a:r>
                        <a:rPr lang="en-US" altLang="zh-CN" sz="2400">
                          <a:solidFill>
                            <a:schemeClr val="tx1"/>
                          </a:solidFill>
                        </a:rPr>
                        <a:t>^</a:t>
                      </a:r>
                      <a:endParaRPr lang="en-US" altLang="zh-CN" sz="2400">
                        <a:solidFill>
                          <a:schemeClr val="tx1"/>
                        </a:solidFill>
                      </a:endParaRPr>
                    </a:p>
                  </a:txBody>
                  <a:tcPr/>
                </a:tc>
                <a:tc>
                  <a:txBody>
                    <a:bodyPr/>
                    <a:lstStyle/>
                    <a:p>
                      <a:pPr algn="ctr">
                        <a:buNone/>
                      </a:pPr>
                      <a:r>
                        <a:rPr lang="en-US" altLang="zh-CN" sz="2400" dirty="0">
                          <a:solidFill>
                            <a:schemeClr val="tx1"/>
                          </a:solidFill>
                        </a:rPr>
                        <a:t>D</a:t>
                      </a:r>
                      <a:endParaRPr lang="en-US" altLang="zh-CN" sz="2400" dirty="0">
                        <a:solidFill>
                          <a:schemeClr val="tx1"/>
                        </a:solidFill>
                      </a:endParaRPr>
                    </a:p>
                  </a:txBody>
                  <a:tcPr/>
                </a:tc>
                <a:tc>
                  <a:txBody>
                    <a:bodyPr/>
                    <a:lstStyle/>
                    <a:p>
                      <a:pPr algn="ctr">
                        <a:buNone/>
                      </a:pPr>
                      <a:r>
                        <a:rPr lang="en-US" altLang="zh-CN" sz="2400" dirty="0">
                          <a:solidFill>
                            <a:schemeClr val="tx1"/>
                          </a:solidFill>
                        </a:rPr>
                        <a:t>^</a:t>
                      </a:r>
                      <a:endParaRPr lang="en-US" altLang="zh-CN" sz="2400" dirty="0">
                        <a:solidFill>
                          <a:schemeClr val="tx1"/>
                        </a:solidFill>
                      </a:endParaRPr>
                    </a:p>
                  </a:txBody>
                  <a:tcPr/>
                </a:tc>
              </a:tr>
            </a:tbl>
          </a:graphicData>
        </a:graphic>
      </p:graphicFrame>
      <p:graphicFrame>
        <p:nvGraphicFramePr>
          <p:cNvPr id="33" name="表格 32"/>
          <p:cNvGraphicFramePr/>
          <p:nvPr>
            <p:custDataLst>
              <p:tags r:id="rId3"/>
            </p:custDataLst>
          </p:nvPr>
        </p:nvGraphicFramePr>
        <p:xfrm>
          <a:off x="7245985" y="4827905"/>
          <a:ext cx="1078230" cy="457200"/>
        </p:xfrm>
        <a:graphic>
          <a:graphicData uri="http://schemas.openxmlformats.org/drawingml/2006/table">
            <a:tbl>
              <a:tblPr firstRow="1" bandRow="1">
                <a:tableStyleId>{5940675A-B579-460E-94D1-54222C63F5DA}</a:tableStyleId>
              </a:tblPr>
              <a:tblGrid>
                <a:gridCol w="359410"/>
                <a:gridCol w="359410"/>
                <a:gridCol w="359410"/>
              </a:tblGrid>
              <a:tr h="332740">
                <a:tc>
                  <a:txBody>
                    <a:bodyPr/>
                    <a:lstStyle/>
                    <a:p>
                      <a:pPr>
                        <a:buNone/>
                      </a:pPr>
                      <a:endParaRPr lang="zh-CN" altLang="en-US" sz="2400">
                        <a:solidFill>
                          <a:schemeClr val="tx1"/>
                        </a:solidFill>
                      </a:endParaRPr>
                    </a:p>
                  </a:txBody>
                  <a:tcPr/>
                </a:tc>
                <a:tc>
                  <a:txBody>
                    <a:bodyPr/>
                    <a:lstStyle/>
                    <a:p>
                      <a:pPr algn="ctr">
                        <a:buNone/>
                      </a:pPr>
                      <a:r>
                        <a:rPr lang="en-US" altLang="zh-CN" sz="2400" dirty="0">
                          <a:solidFill>
                            <a:schemeClr val="tx1"/>
                          </a:solidFill>
                        </a:rPr>
                        <a:t>C</a:t>
                      </a:r>
                      <a:endParaRPr lang="en-US" altLang="zh-CN" sz="2400" dirty="0">
                        <a:solidFill>
                          <a:schemeClr val="tx1"/>
                        </a:solidFill>
                      </a:endParaRPr>
                    </a:p>
                  </a:txBody>
                  <a:tcPr/>
                </a:tc>
                <a:tc>
                  <a:txBody>
                    <a:bodyPr/>
                    <a:lstStyle/>
                    <a:p>
                      <a:pPr algn="ctr">
                        <a:buNone/>
                      </a:pPr>
                      <a:r>
                        <a:rPr lang="en-US" altLang="zh-CN" sz="2400" dirty="0">
                          <a:solidFill>
                            <a:schemeClr val="tx1"/>
                          </a:solidFill>
                        </a:rPr>
                        <a:t>^</a:t>
                      </a:r>
                      <a:endParaRPr lang="en-US" altLang="zh-CN" sz="2400" dirty="0">
                        <a:solidFill>
                          <a:schemeClr val="tx1"/>
                        </a:solidFill>
                      </a:endParaRPr>
                    </a:p>
                  </a:txBody>
                  <a:tcPr/>
                </a:tc>
              </a:tr>
            </a:tbl>
          </a:graphicData>
        </a:graphic>
      </p:graphicFrame>
      <p:graphicFrame>
        <p:nvGraphicFramePr>
          <p:cNvPr id="34" name="表格 33"/>
          <p:cNvGraphicFramePr/>
          <p:nvPr>
            <p:custDataLst>
              <p:tags r:id="rId4"/>
            </p:custDataLst>
          </p:nvPr>
        </p:nvGraphicFramePr>
        <p:xfrm>
          <a:off x="5379720" y="4863465"/>
          <a:ext cx="1078230" cy="457200"/>
        </p:xfrm>
        <a:graphic>
          <a:graphicData uri="http://schemas.openxmlformats.org/drawingml/2006/table">
            <a:tbl>
              <a:tblPr firstRow="1" bandRow="1">
                <a:tableStyleId>{5940675A-B579-460E-94D1-54222C63F5DA}</a:tableStyleId>
              </a:tblPr>
              <a:tblGrid>
                <a:gridCol w="359410"/>
                <a:gridCol w="359410"/>
                <a:gridCol w="359410"/>
              </a:tblGrid>
              <a:tr h="297180">
                <a:tc>
                  <a:txBody>
                    <a:bodyPr/>
                    <a:lstStyle/>
                    <a:p>
                      <a:pPr algn="ctr">
                        <a:buNone/>
                      </a:pPr>
                      <a:r>
                        <a:rPr lang="en-US" altLang="zh-CN" sz="2400">
                          <a:solidFill>
                            <a:schemeClr val="tx1"/>
                          </a:solidFill>
                        </a:rPr>
                        <a:t>^</a:t>
                      </a:r>
                      <a:endParaRPr lang="en-US" altLang="zh-CN" sz="2400">
                        <a:solidFill>
                          <a:schemeClr val="tx1"/>
                        </a:solidFill>
                      </a:endParaRPr>
                    </a:p>
                  </a:txBody>
                  <a:tcPr/>
                </a:tc>
                <a:tc>
                  <a:txBody>
                    <a:bodyPr/>
                    <a:lstStyle/>
                    <a:p>
                      <a:pPr algn="ctr">
                        <a:buNone/>
                      </a:pPr>
                      <a:r>
                        <a:rPr lang="en-US" altLang="zh-CN" sz="2400" dirty="0">
                          <a:solidFill>
                            <a:schemeClr val="tx1"/>
                          </a:solidFill>
                        </a:rPr>
                        <a:t>B</a:t>
                      </a:r>
                      <a:endParaRPr lang="en-US" altLang="zh-CN" sz="2400" dirty="0">
                        <a:solidFill>
                          <a:schemeClr val="tx1"/>
                        </a:solidFill>
                      </a:endParaRPr>
                    </a:p>
                  </a:txBody>
                  <a:tcPr/>
                </a:tc>
                <a:tc>
                  <a:txBody>
                    <a:bodyPr/>
                    <a:lstStyle/>
                    <a:p>
                      <a:pPr algn="ctr">
                        <a:buNone/>
                      </a:pPr>
                      <a:r>
                        <a:rPr lang="en-US" altLang="zh-CN" sz="2400" dirty="0">
                          <a:solidFill>
                            <a:schemeClr val="tx1"/>
                          </a:solidFill>
                        </a:rPr>
                        <a:t>^</a:t>
                      </a:r>
                      <a:endParaRPr lang="en-US" altLang="zh-CN" sz="2400" dirty="0">
                        <a:solidFill>
                          <a:schemeClr val="tx1"/>
                        </a:solidFill>
                      </a:endParaRPr>
                    </a:p>
                  </a:txBody>
                  <a:tcPr/>
                </a:tc>
              </a:tr>
            </a:tbl>
          </a:graphicData>
        </a:graphic>
      </p:graphicFrame>
      <p:sp>
        <p:nvSpPr>
          <p:cNvPr id="35" name="文本框 34"/>
          <p:cNvSpPr txBox="1"/>
          <p:nvPr/>
        </p:nvSpPr>
        <p:spPr>
          <a:xfrm>
            <a:off x="5581503" y="2078682"/>
            <a:ext cx="1932305" cy="398780"/>
          </a:xfrm>
          <a:prstGeom prst="rect">
            <a:avLst/>
          </a:prstGeom>
          <a:noFill/>
        </p:spPr>
        <p:txBody>
          <a:bodyPr wrap="square" rtlCol="0">
            <a:spAutoFit/>
          </a:bodyPr>
          <a:lstStyle/>
          <a:p>
            <a:r>
              <a:rPr lang="en-US" altLang="zh-CN" sz="2000" b="1" dirty="0"/>
              <a:t>AB..CD..</a:t>
            </a:r>
            <a:r>
              <a:rPr lang="en-US" altLang="zh-CN" sz="2000" b="1" dirty="0">
                <a:solidFill>
                  <a:srgbClr val="FF0000"/>
                </a:solidFill>
              </a:rPr>
              <a:t>.</a:t>
            </a:r>
            <a:endParaRPr lang="en-US" altLang="zh-CN" sz="2000" b="1" dirty="0">
              <a:solidFill>
                <a:srgbClr val="FF0000"/>
              </a:solidFill>
            </a:endParaRPr>
          </a:p>
        </p:txBody>
      </p:sp>
      <p:sp>
        <p:nvSpPr>
          <p:cNvPr id="36" name="文本框 35"/>
          <p:cNvSpPr txBox="1"/>
          <p:nvPr/>
        </p:nvSpPr>
        <p:spPr>
          <a:xfrm>
            <a:off x="5262880" y="2722502"/>
            <a:ext cx="955040" cy="368300"/>
          </a:xfrm>
          <a:prstGeom prst="rect">
            <a:avLst/>
          </a:prstGeom>
          <a:noFill/>
        </p:spPr>
        <p:txBody>
          <a:bodyPr wrap="square" rtlCol="0">
            <a:spAutoFit/>
          </a:bodyPr>
          <a:lstStyle/>
          <a:p>
            <a:r>
              <a:rPr lang="en-US" altLang="zh-CN" b="1" dirty="0"/>
              <a:t>Ch=</a:t>
            </a:r>
            <a:r>
              <a:rPr lang="en-US" altLang="zh-CN" dirty="0"/>
              <a:t> </a:t>
            </a:r>
            <a:endParaRPr lang="en-US" altLang="zh-CN" dirty="0"/>
          </a:p>
        </p:txBody>
      </p:sp>
      <p:sp>
        <p:nvSpPr>
          <p:cNvPr id="38" name="文本框 37"/>
          <p:cNvSpPr txBox="1"/>
          <p:nvPr/>
        </p:nvSpPr>
        <p:spPr>
          <a:xfrm>
            <a:off x="5388927" y="3292084"/>
            <a:ext cx="494030" cy="461665"/>
          </a:xfrm>
          <a:prstGeom prst="rect">
            <a:avLst/>
          </a:prstGeom>
          <a:noFill/>
        </p:spPr>
        <p:txBody>
          <a:bodyPr wrap="square" rtlCol="0">
            <a:spAutoFit/>
          </a:bodyPr>
          <a:lstStyle/>
          <a:p>
            <a:r>
              <a:rPr lang="en-US" altLang="zh-CN" sz="2400" dirty="0" err="1">
                <a:solidFill>
                  <a:srgbClr val="FF0000"/>
                </a:solidFill>
              </a:rPr>
              <a:t>bt</a:t>
            </a:r>
            <a:endParaRPr lang="en-US" altLang="zh-CN" sz="2400" dirty="0">
              <a:solidFill>
                <a:srgbClr val="FF0000"/>
              </a:solidFill>
            </a:endParaRPr>
          </a:p>
        </p:txBody>
      </p:sp>
      <p:cxnSp>
        <p:nvCxnSpPr>
          <p:cNvPr id="39" name="直接箭头连接符 38"/>
          <p:cNvCxnSpPr/>
          <p:nvPr/>
        </p:nvCxnSpPr>
        <p:spPr>
          <a:xfrm>
            <a:off x="5787390" y="3650895"/>
            <a:ext cx="516520" cy="323199"/>
          </a:xfrm>
          <a:prstGeom prst="straightConnector1">
            <a:avLst/>
          </a:prstGeom>
          <a:ln w="28575">
            <a:tailEnd type="arrow" w="med" len="med"/>
          </a:ln>
        </p:spPr>
        <p:style>
          <a:lnRef idx="1">
            <a:schemeClr val="accent2"/>
          </a:lnRef>
          <a:fillRef idx="0">
            <a:schemeClr val="accent2"/>
          </a:fillRef>
          <a:effectRef idx="0">
            <a:schemeClr val="accent2"/>
          </a:effectRef>
          <a:fontRef idx="minor">
            <a:schemeClr val="tx1"/>
          </a:fontRef>
        </p:style>
      </p:cxnSp>
      <p:cxnSp>
        <p:nvCxnSpPr>
          <p:cNvPr id="43" name="直接连接符 42"/>
          <p:cNvCxnSpPr>
            <a:endCxn id="34" idx="0"/>
          </p:cNvCxnSpPr>
          <p:nvPr/>
        </p:nvCxnSpPr>
        <p:spPr>
          <a:xfrm flipH="1">
            <a:off x="5918835" y="4241800"/>
            <a:ext cx="472440" cy="621665"/>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23830" y="967094"/>
            <a:ext cx="7223374"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利用</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扩展先序遍历序列</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创建二叉链表的算法为：</a:t>
            </a:r>
            <a:endParaRPr lang="zh-CN" altLang="en-US" sz="24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966470" y="0"/>
            <a:ext cx="7001821" cy="743217"/>
          </a:xfrm>
          <a:prstGeom prst="rect">
            <a:avLst/>
          </a:prstGeom>
          <a:noFill/>
        </p:spPr>
        <p:txBody>
          <a:bodyPr wrap="square">
            <a:spAutoFit/>
          </a:bodyPr>
          <a:lstStyle/>
          <a:p>
            <a:pPr algn="l">
              <a:lnSpc>
                <a:spcPct val="150000"/>
              </a:lnSpc>
            </a:pPr>
            <a:r>
              <a:rPr lang="en-US" altLang="zh-CN" sz="32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 4</a:t>
            </a:r>
            <a:r>
              <a:rPr lang="zh-CN" altLang="en-US" sz="32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、建立二叉链表方式存储的二叉树</a:t>
            </a:r>
            <a:endParaRPr lang="zh-CN" altLang="en-US" sz="32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endParaRPr>
          </a:p>
        </p:txBody>
      </p:sp>
      <p:cxnSp>
        <p:nvCxnSpPr>
          <p:cNvPr id="28" name="直接连接符 27"/>
          <p:cNvCxnSpPr>
            <a:endCxn id="33" idx="0"/>
          </p:cNvCxnSpPr>
          <p:nvPr/>
        </p:nvCxnSpPr>
        <p:spPr>
          <a:xfrm>
            <a:off x="7109309" y="4230567"/>
            <a:ext cx="675791" cy="597338"/>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6873089" y="5023410"/>
            <a:ext cx="472440" cy="621665"/>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flipV="1">
            <a:off x="0" y="0"/>
            <a:ext cx="9144000" cy="886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891" y="0"/>
            <a:ext cx="900644" cy="895438"/>
          </a:xfrm>
          <a:prstGeom prst="rect">
            <a:avLst/>
          </a:prstGeom>
        </p:spPr>
      </p:pic>
      <p:sp>
        <p:nvSpPr>
          <p:cNvPr id="17" name="文本框 16"/>
          <p:cNvSpPr txBox="1"/>
          <p:nvPr/>
        </p:nvSpPr>
        <p:spPr>
          <a:xfrm>
            <a:off x="1126425" y="150770"/>
            <a:ext cx="6215281" cy="583565"/>
          </a:xfrm>
          <a:prstGeom prst="rect">
            <a:avLst/>
          </a:prstGeom>
          <a:noFill/>
        </p:spPr>
        <p:txBody>
          <a:bodyPr wrap="square">
            <a:spAutoFit/>
          </a:bodyPr>
          <a:lstStyle/>
          <a:p>
            <a:r>
              <a:rPr lang="en-US" altLang="zh-CN" sz="32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6.3.2 </a:t>
            </a:r>
            <a:r>
              <a:rPr lang="zh-CN" altLang="en-US" sz="32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遍历算法的应用</a:t>
            </a:r>
            <a:endParaRPr lang="zh-CN" altLang="en-US" sz="32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灯片编号占位符 2"/>
          <p:cNvSpPr>
            <a:spLocks noGrp="1"/>
          </p:cNvSpPr>
          <p:nvPr>
            <p:ph type="sldNum" sz="quarter" idx="12"/>
          </p:nvPr>
        </p:nvSpPr>
        <p:spPr/>
        <p:txBody>
          <a:bodyPr/>
          <a:lstStyle/>
          <a:p>
            <a:fld id="{6DC87717-A16C-46C8-8501-38B3BAF8FB93}" type="slidenum">
              <a:rPr lang="zh-CN" altLang="en-US" smtClean="0"/>
            </a:fld>
            <a:endParaRPr lang="zh-CN" altLang="en-US"/>
          </a:p>
        </p:txBody>
      </p:sp>
      <p:sp>
        <p:nvSpPr>
          <p:cNvPr id="4" name="文本框 3"/>
          <p:cNvSpPr txBox="1"/>
          <p:nvPr/>
        </p:nvSpPr>
        <p:spPr>
          <a:xfrm>
            <a:off x="708549" y="1210732"/>
            <a:ext cx="8078386" cy="4436536"/>
          </a:xfrm>
          <a:prstGeom prst="rect">
            <a:avLst/>
          </a:prstGeom>
          <a:noFill/>
        </p:spPr>
        <p:txBody>
          <a:bodyPr wrap="square" rtlCol="0">
            <a:spAutoFit/>
          </a:bodyPr>
          <a:lstStyle/>
          <a:p>
            <a:pPr algn="l">
              <a:lnSpc>
                <a:spcPct val="150000"/>
              </a:lnSpc>
            </a:pPr>
            <a:r>
              <a:rPr lang="en-US" altLang="zh-CN" sz="3200" dirty="0">
                <a:latin typeface="微软雅黑" panose="020B0503020204020204" pitchFamily="34" charset="-122"/>
                <a:ea typeface="微软雅黑" panose="020B0503020204020204" pitchFamily="34" charset="-122"/>
                <a:sym typeface="Wingdings" panose="05000000000000000000" pitchFamily="2" charset="2"/>
              </a:rPr>
              <a:t> 1</a:t>
            </a:r>
            <a:r>
              <a:rPr lang="zh-CN" altLang="en-US" sz="3200" dirty="0">
                <a:latin typeface="微软雅黑" panose="020B0503020204020204" pitchFamily="34" charset="-122"/>
                <a:ea typeface="微软雅黑" panose="020B0503020204020204" pitchFamily="34" charset="-122"/>
                <a:sym typeface="Wingdings" panose="05000000000000000000" pitchFamily="2" charset="2"/>
              </a:rPr>
              <a:t>、输出二叉树中的结点</a:t>
            </a:r>
            <a:endParaRPr lang="en-US" altLang="zh-CN" sz="3200" dirty="0">
              <a:latin typeface="微软雅黑" panose="020B0503020204020204" pitchFamily="34" charset="-122"/>
              <a:ea typeface="微软雅黑" panose="020B0503020204020204" pitchFamily="34" charset="-122"/>
            </a:endParaRPr>
          </a:p>
          <a:p>
            <a:pPr algn="l">
              <a:lnSpc>
                <a:spcPct val="150000"/>
              </a:lnSpc>
            </a:pPr>
            <a:r>
              <a:rPr lang="en-US" altLang="zh-CN" sz="3200" dirty="0">
                <a:latin typeface="微软雅黑" panose="020B0503020204020204" pitchFamily="34" charset="-122"/>
                <a:ea typeface="微软雅黑" panose="020B0503020204020204" pitchFamily="34" charset="-122"/>
                <a:sym typeface="Wingdings" panose="05000000000000000000" pitchFamily="2" charset="2"/>
              </a:rPr>
              <a:t> 2</a:t>
            </a:r>
            <a:r>
              <a:rPr lang="zh-CN" altLang="en-US" sz="3200" dirty="0">
                <a:latin typeface="微软雅黑" panose="020B0503020204020204" pitchFamily="34" charset="-122"/>
                <a:ea typeface="微软雅黑" panose="020B0503020204020204" pitchFamily="34" charset="-122"/>
                <a:sym typeface="Wingdings" panose="05000000000000000000" pitchFamily="2" charset="2"/>
              </a:rPr>
              <a:t>、输出二叉树中的叶子节点</a:t>
            </a:r>
            <a:endParaRPr lang="zh-CN" altLang="en-US" sz="3200" dirty="0">
              <a:latin typeface="微软雅黑" panose="020B0503020204020204" pitchFamily="34" charset="-122"/>
              <a:ea typeface="微软雅黑" panose="020B0503020204020204" pitchFamily="34" charset="-122"/>
              <a:sym typeface="Wingdings" panose="05000000000000000000" pitchFamily="2" charset="2"/>
            </a:endParaRPr>
          </a:p>
          <a:p>
            <a:pPr algn="l">
              <a:lnSpc>
                <a:spcPct val="150000"/>
              </a:lnSpc>
            </a:pPr>
            <a:r>
              <a:rPr lang="en-US" altLang="zh-CN" sz="3200" dirty="0">
                <a:latin typeface="微软雅黑" panose="020B0503020204020204" pitchFamily="34" charset="-122"/>
                <a:ea typeface="微软雅黑" panose="020B0503020204020204" pitchFamily="34" charset="-122"/>
                <a:sym typeface="Wingdings" panose="05000000000000000000" pitchFamily="2" charset="2"/>
              </a:rPr>
              <a:t> 3、统计叶子结点数目</a:t>
            </a:r>
            <a:endParaRPr lang="zh-CN" altLang="en-US" sz="3200" dirty="0">
              <a:latin typeface="微软雅黑" panose="020B0503020204020204" pitchFamily="34" charset="-122"/>
              <a:ea typeface="微软雅黑" panose="020B0503020204020204" pitchFamily="34" charset="-122"/>
              <a:sym typeface="Wingdings" panose="05000000000000000000" pitchFamily="2" charset="2"/>
            </a:endParaRPr>
          </a:p>
          <a:p>
            <a:pPr algn="l">
              <a:lnSpc>
                <a:spcPct val="150000"/>
              </a:lnSpc>
            </a:pPr>
            <a:r>
              <a:rPr lang="en-US" altLang="zh-CN" sz="3200" dirty="0">
                <a:latin typeface="微软雅黑" panose="020B0503020204020204" pitchFamily="34" charset="-122"/>
                <a:ea typeface="微软雅黑" panose="020B0503020204020204" pitchFamily="34" charset="-122"/>
                <a:sym typeface="Wingdings" panose="05000000000000000000" pitchFamily="2" charset="2"/>
              </a:rPr>
              <a:t> 4</a:t>
            </a:r>
            <a:r>
              <a:rPr lang="zh-CN" altLang="en-US" sz="3200" dirty="0">
                <a:latin typeface="微软雅黑" panose="020B0503020204020204" pitchFamily="34" charset="-122"/>
                <a:ea typeface="微软雅黑" panose="020B0503020204020204" pitchFamily="34" charset="-122"/>
                <a:sym typeface="Wingdings" panose="05000000000000000000" pitchFamily="2" charset="2"/>
              </a:rPr>
              <a:t>、建立二叉链表方式存储的二叉树</a:t>
            </a:r>
            <a:endParaRPr lang="zh-CN" altLang="en-US" sz="3200" dirty="0">
              <a:latin typeface="微软雅黑" panose="020B0503020204020204" pitchFamily="34" charset="-122"/>
              <a:ea typeface="微软雅黑" panose="020B0503020204020204" pitchFamily="34" charset="-122"/>
              <a:sym typeface="Wingdings" panose="05000000000000000000" pitchFamily="2" charset="2"/>
            </a:endParaRPr>
          </a:p>
          <a:p>
            <a:pPr algn="l">
              <a:lnSpc>
                <a:spcPct val="150000"/>
              </a:lnSpc>
            </a:pPr>
            <a:r>
              <a:rPr lang="en-US" altLang="zh-CN" sz="32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 5</a:t>
            </a:r>
            <a:r>
              <a:rPr lang="zh-CN" altLang="en-US" sz="32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、求二叉树高度</a:t>
            </a:r>
            <a:endParaRPr lang="zh-CN" altLang="en-US" sz="32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endParaRPr>
          </a:p>
          <a:p>
            <a:pPr algn="l">
              <a:lnSpc>
                <a:spcPct val="150000"/>
              </a:lnSpc>
            </a:pPr>
            <a:r>
              <a:rPr lang="en-US" altLang="zh-CN" sz="3200" dirty="0">
                <a:latin typeface="微软雅黑" panose="020B0503020204020204" pitchFamily="34" charset="-122"/>
                <a:ea typeface="微软雅黑" panose="020B0503020204020204" pitchFamily="34" charset="-122"/>
                <a:sym typeface="Wingdings" panose="05000000000000000000" pitchFamily="2" charset="2"/>
              </a:rPr>
              <a:t> 6</a:t>
            </a:r>
            <a:r>
              <a:rPr lang="zh-CN" altLang="en-US" sz="3200" dirty="0">
                <a:latin typeface="微软雅黑" panose="020B0503020204020204" pitchFamily="34" charset="-122"/>
                <a:ea typeface="微软雅黑" panose="020B0503020204020204" pitchFamily="34" charset="-122"/>
                <a:sym typeface="Wingdings" panose="05000000000000000000" pitchFamily="2" charset="2"/>
              </a:rPr>
              <a:t>、按树状打印的二叉树</a:t>
            </a:r>
            <a:endParaRPr lang="zh-CN" altLang="en-US" sz="3200" dirty="0">
              <a:latin typeface="微软雅黑" panose="020B0503020204020204" pitchFamily="34" charset="-122"/>
              <a:ea typeface="微软雅黑" panose="020B0503020204020204" pitchFamily="34" charset="-122"/>
              <a:sym typeface="Wingdings" panose="05000000000000000000" pitchFamily="2" charset="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灯片编号占位符 1"/>
          <p:cNvSpPr txBox="1">
            <a:spLocks noChangeArrowheads="1"/>
          </p:cNvSpPr>
          <p:nvPr/>
        </p:nvSpPr>
        <p:spPr bwMode="auto">
          <a:xfrm>
            <a:off x="8375650" y="6305550"/>
            <a:ext cx="10350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1B130DD-CC1B-40AE-987C-D28F25B9504B}" type="slidenum">
              <a:rPr lang="zh-CN" altLang="en-US">
                <a:latin typeface="Calibri" panose="020F0502020204030204" pitchFamily="34" charset="0"/>
              </a:rPr>
            </a:fld>
            <a:endParaRPr lang="zh-CN" altLang="en-US">
              <a:latin typeface="Calibri" panose="020F0502020204030204" pitchFamily="34" charset="0"/>
            </a:endParaRPr>
          </a:p>
        </p:txBody>
      </p:sp>
      <p:sp>
        <p:nvSpPr>
          <p:cNvPr id="34" name="矩形 33"/>
          <p:cNvSpPr/>
          <p:nvPr/>
        </p:nvSpPr>
        <p:spPr>
          <a:xfrm flipV="1">
            <a:off x="0" y="0"/>
            <a:ext cx="9144000" cy="885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pic>
        <p:nvPicPr>
          <p:cNvPr id="77827" name="图片 1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713" y="0"/>
            <a:ext cx="900112"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8" name="文本框 16"/>
          <p:cNvSpPr txBox="1">
            <a:spLocks noChangeArrowheads="1"/>
          </p:cNvSpPr>
          <p:nvPr/>
        </p:nvSpPr>
        <p:spPr bwMode="auto">
          <a:xfrm>
            <a:off x="1127125" y="150813"/>
            <a:ext cx="637381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200" dirty="0">
                <a:solidFill>
                  <a:schemeClr val="bg1"/>
                </a:solidFill>
              </a:rPr>
              <a:t>6.2.2 </a:t>
            </a:r>
            <a:r>
              <a:rPr lang="zh-CN" altLang="en-US" sz="3200" dirty="0">
                <a:solidFill>
                  <a:schemeClr val="bg1"/>
                </a:solidFill>
              </a:rPr>
              <a:t>二叉树性质</a:t>
            </a:r>
            <a:endParaRPr lang="zh-CN" altLang="en-US" sz="3200" dirty="0">
              <a:solidFill>
                <a:schemeClr val="bg1"/>
              </a:solidFill>
            </a:endParaRPr>
          </a:p>
          <a:p>
            <a:endParaRPr lang="zh-CN" altLang="en-US" sz="3200" dirty="0">
              <a:solidFill>
                <a:schemeClr val="bg1"/>
              </a:solidFill>
            </a:endParaRPr>
          </a:p>
        </p:txBody>
      </p:sp>
      <p:sp>
        <p:nvSpPr>
          <p:cNvPr id="77829" name="文本框 1"/>
          <p:cNvSpPr txBox="1">
            <a:spLocks noChangeArrowheads="1"/>
          </p:cNvSpPr>
          <p:nvPr/>
        </p:nvSpPr>
        <p:spPr bwMode="auto">
          <a:xfrm>
            <a:off x="40481" y="975385"/>
            <a:ext cx="42735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dirty="0">
                <a:latin typeface="微软雅黑" panose="020B0503020204020204" pitchFamily="34" charset="-122"/>
                <a:ea typeface="微软雅黑" panose="020B0503020204020204" pitchFamily="34" charset="-122"/>
              </a:rPr>
              <a:t>二叉树的性质</a:t>
            </a:r>
            <a:endParaRPr lang="zh-CN" altLang="en-US" sz="2800" b="1" dirty="0">
              <a:latin typeface="微软雅黑" panose="020B0503020204020204" pitchFamily="34" charset="-122"/>
              <a:ea typeface="微软雅黑" panose="020B0503020204020204" pitchFamily="34" charset="-122"/>
            </a:endParaRPr>
          </a:p>
        </p:txBody>
      </p:sp>
      <p:sp>
        <p:nvSpPr>
          <p:cNvPr id="8" name="文本框 1"/>
          <p:cNvSpPr txBox="1">
            <a:spLocks noChangeArrowheads="1"/>
          </p:cNvSpPr>
          <p:nvPr/>
        </p:nvSpPr>
        <p:spPr bwMode="auto">
          <a:xfrm>
            <a:off x="112713" y="1257373"/>
            <a:ext cx="1572711" cy="5347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250000"/>
              </a:lnSpc>
            </a:pPr>
            <a:r>
              <a:rPr lang="zh-CN" altLang="en-US" sz="2000" dirty="0">
                <a:latin typeface="微软雅黑" panose="020B0503020204020204" pitchFamily="34" charset="-122"/>
                <a:ea typeface="微软雅黑" panose="020B0503020204020204" pitchFamily="34" charset="-122"/>
              </a:rPr>
              <a:t>性质</a:t>
            </a:r>
            <a:r>
              <a:rPr lang="en-US" altLang="zh-CN" sz="2000" dirty="0">
                <a:latin typeface="微软雅黑" panose="020B0503020204020204" pitchFamily="34" charset="-122"/>
                <a:ea typeface="微软雅黑" panose="020B0503020204020204" pitchFamily="34" charset="-122"/>
              </a:rPr>
              <a:t>1</a:t>
            </a:r>
            <a:endParaRPr lang="en-US" altLang="zh-CN" sz="2000" dirty="0">
              <a:latin typeface="微软雅黑" panose="020B0503020204020204" pitchFamily="34" charset="-122"/>
              <a:ea typeface="微软雅黑" panose="020B0503020204020204" pitchFamily="34" charset="-122"/>
            </a:endParaRPr>
          </a:p>
          <a:p>
            <a:pPr>
              <a:lnSpc>
                <a:spcPct val="250000"/>
              </a:lnSpc>
            </a:pPr>
            <a:r>
              <a:rPr lang="zh-CN" altLang="en-US" sz="2000" dirty="0">
                <a:latin typeface="微软雅黑" panose="020B0503020204020204" pitchFamily="34" charset="-122"/>
                <a:ea typeface="微软雅黑" panose="020B0503020204020204" pitchFamily="34" charset="-122"/>
              </a:rPr>
              <a:t>性质</a:t>
            </a:r>
            <a:r>
              <a:rPr lang="en-US" altLang="zh-CN" sz="2000" dirty="0">
                <a:latin typeface="微软雅黑" panose="020B0503020204020204" pitchFamily="34" charset="-122"/>
                <a:ea typeface="微软雅黑" panose="020B0503020204020204" pitchFamily="34" charset="-122"/>
              </a:rPr>
              <a:t>2</a:t>
            </a:r>
            <a:endParaRPr lang="en-US" altLang="zh-CN" sz="2000" dirty="0">
              <a:latin typeface="微软雅黑" panose="020B0503020204020204" pitchFamily="34" charset="-122"/>
              <a:ea typeface="微软雅黑" panose="020B0503020204020204" pitchFamily="34" charset="-122"/>
            </a:endParaRPr>
          </a:p>
          <a:p>
            <a:pPr>
              <a:lnSpc>
                <a:spcPct val="250000"/>
              </a:lnSpc>
            </a:pPr>
            <a:r>
              <a:rPr lang="zh-CN" altLang="en-US" sz="2000" dirty="0">
                <a:latin typeface="微软雅黑" panose="020B0503020204020204" pitchFamily="34" charset="-122"/>
                <a:ea typeface="微软雅黑" panose="020B0503020204020204" pitchFamily="34" charset="-122"/>
              </a:rPr>
              <a:t>性质</a:t>
            </a:r>
            <a:r>
              <a:rPr lang="en-US" altLang="zh-CN" sz="2000" dirty="0">
                <a:latin typeface="微软雅黑" panose="020B0503020204020204" pitchFamily="34" charset="-122"/>
                <a:ea typeface="微软雅黑" panose="020B0503020204020204" pitchFamily="34" charset="-122"/>
              </a:rPr>
              <a:t>3</a:t>
            </a:r>
            <a:endParaRPr lang="en-US" altLang="zh-CN" sz="2000" dirty="0">
              <a:latin typeface="微软雅黑" panose="020B0503020204020204" pitchFamily="34" charset="-122"/>
              <a:ea typeface="微软雅黑" panose="020B0503020204020204" pitchFamily="34" charset="-122"/>
            </a:endParaRPr>
          </a:p>
          <a:p>
            <a:pPr>
              <a:lnSpc>
                <a:spcPct val="250000"/>
              </a:lnSpc>
            </a:pPr>
            <a:r>
              <a:rPr lang="zh-CN" altLang="en-US" sz="2000" dirty="0">
                <a:latin typeface="微软雅黑" panose="020B0503020204020204" pitchFamily="34" charset="-122"/>
                <a:ea typeface="微软雅黑" panose="020B0503020204020204" pitchFamily="34" charset="-122"/>
              </a:rPr>
              <a:t>满二叉树</a:t>
            </a:r>
            <a:endParaRPr lang="en-US" altLang="zh-CN" sz="2000" dirty="0">
              <a:latin typeface="微软雅黑" panose="020B0503020204020204" pitchFamily="34" charset="-122"/>
              <a:ea typeface="微软雅黑" panose="020B0503020204020204" pitchFamily="34" charset="-122"/>
            </a:endParaRPr>
          </a:p>
          <a:p>
            <a:pPr>
              <a:lnSpc>
                <a:spcPct val="250000"/>
              </a:lnSpc>
            </a:pPr>
            <a:r>
              <a:rPr lang="zh-CN" altLang="en-US" sz="2000" dirty="0">
                <a:latin typeface="微软雅黑" panose="020B0503020204020204" pitchFamily="34" charset="-122"/>
                <a:ea typeface="微软雅黑" panose="020B0503020204020204" pitchFamily="34" charset="-122"/>
              </a:rPr>
              <a:t>完全二叉树</a:t>
            </a:r>
            <a:endParaRPr lang="en-US" altLang="zh-CN" sz="2000" dirty="0">
              <a:latin typeface="微软雅黑" panose="020B0503020204020204" pitchFamily="34" charset="-122"/>
              <a:ea typeface="微软雅黑" panose="020B0503020204020204" pitchFamily="34" charset="-122"/>
            </a:endParaRPr>
          </a:p>
          <a:p>
            <a:pPr>
              <a:lnSpc>
                <a:spcPct val="250000"/>
              </a:lnSpc>
            </a:pPr>
            <a:r>
              <a:rPr lang="zh-CN" altLang="en-US" sz="2000" dirty="0">
                <a:solidFill>
                  <a:srgbClr val="FF0000"/>
                </a:solidFill>
                <a:latin typeface="微软雅黑" panose="020B0503020204020204" pitchFamily="34" charset="-122"/>
                <a:ea typeface="微软雅黑" panose="020B0503020204020204" pitchFamily="34" charset="-122"/>
              </a:rPr>
              <a:t>性质</a:t>
            </a:r>
            <a:r>
              <a:rPr lang="en-US" altLang="zh-CN" sz="2000" dirty="0">
                <a:solidFill>
                  <a:srgbClr val="FF0000"/>
                </a:solidFill>
                <a:latin typeface="微软雅黑" panose="020B0503020204020204" pitchFamily="34" charset="-122"/>
                <a:ea typeface="微软雅黑" panose="020B0503020204020204" pitchFamily="34" charset="-122"/>
              </a:rPr>
              <a:t>4</a:t>
            </a:r>
            <a:endParaRPr lang="en-US" altLang="zh-CN" sz="2000" dirty="0">
              <a:latin typeface="微软雅黑" panose="020B0503020204020204" pitchFamily="34" charset="-122"/>
              <a:ea typeface="微软雅黑" panose="020B0503020204020204" pitchFamily="34" charset="-122"/>
            </a:endParaRPr>
          </a:p>
          <a:p>
            <a:pPr>
              <a:lnSpc>
                <a:spcPct val="250000"/>
              </a:lnSpc>
            </a:pPr>
            <a:r>
              <a:rPr lang="zh-CN" altLang="en-US" sz="2000" dirty="0">
                <a:latin typeface="微软雅黑" panose="020B0503020204020204" pitchFamily="34" charset="-122"/>
                <a:ea typeface="微软雅黑" panose="020B0503020204020204" pitchFamily="34" charset="-122"/>
              </a:rPr>
              <a:t>性质</a:t>
            </a:r>
            <a:r>
              <a:rPr lang="en-US" altLang="zh-CN" sz="2000" dirty="0">
                <a:latin typeface="微软雅黑" panose="020B0503020204020204" pitchFamily="34" charset="-122"/>
                <a:ea typeface="微软雅黑" panose="020B0503020204020204" pitchFamily="34" charset="-122"/>
              </a:rPr>
              <a:t>5</a:t>
            </a:r>
            <a:endParaRPr lang="en-US" altLang="zh-CN" sz="2000" dirty="0">
              <a:latin typeface="微软雅黑" panose="020B0503020204020204" pitchFamily="34" charset="-122"/>
              <a:ea typeface="微软雅黑" panose="020B0503020204020204" pitchFamily="34" charset="-122"/>
            </a:endParaRPr>
          </a:p>
        </p:txBody>
      </p:sp>
      <p:sp>
        <p:nvSpPr>
          <p:cNvPr id="9" name="文本框 1"/>
          <p:cNvSpPr txBox="1">
            <a:spLocks noChangeArrowheads="1"/>
          </p:cNvSpPr>
          <p:nvPr/>
        </p:nvSpPr>
        <p:spPr bwMode="auto">
          <a:xfrm>
            <a:off x="1890204" y="1567056"/>
            <a:ext cx="7141083" cy="471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latin typeface="微软雅黑" panose="020B0503020204020204" pitchFamily="34" charset="-122"/>
                <a:ea typeface="微软雅黑" panose="020B0503020204020204" pitchFamily="34" charset="-122"/>
              </a:rPr>
              <a:t>性质</a:t>
            </a:r>
            <a:r>
              <a:rPr lang="en-US" altLang="zh-CN" sz="2400" b="1"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：具有</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个结点的完全</a:t>
            </a:r>
            <a:r>
              <a:rPr lang="zh-CN" altLang="en-US" sz="2000">
                <a:latin typeface="微软雅黑" panose="020B0503020204020204" pitchFamily="34" charset="-122"/>
                <a:ea typeface="微软雅黑" panose="020B0503020204020204" pitchFamily="34" charset="-122"/>
              </a:rPr>
              <a:t>二叉树的层深度</a:t>
            </a:r>
            <a:r>
              <a:rPr lang="zh-CN" altLang="en-US" sz="2000" dirty="0">
                <a:latin typeface="微软雅黑" panose="020B0503020204020204" pitchFamily="34" charset="-122"/>
                <a:ea typeface="微软雅黑" panose="020B0503020204020204" pitchFamily="34" charset="-122"/>
              </a:rPr>
              <a:t>为 </a:t>
            </a:r>
            <a:r>
              <a:rPr lang="zh-CN" altLang="en-US" sz="2000" dirty="0">
                <a:latin typeface="Lucida Sans Unicode" panose="020B0602030504020204" pitchFamily="34" charset="0"/>
                <a:ea typeface="微软雅黑" panose="020B0503020204020204" pitchFamily="34" charset="-122"/>
                <a:cs typeface="Lucida Sans Unicode" panose="020B0602030504020204" pitchFamily="34" charset="0"/>
              </a:rPr>
              <a:t>⌊</a:t>
            </a:r>
            <a:r>
              <a:rPr lang="en-US" altLang="zh-CN" sz="2000" dirty="0">
                <a:latin typeface="微软雅黑" panose="020B0503020204020204" pitchFamily="34" charset="-122"/>
                <a:ea typeface="微软雅黑" panose="020B0503020204020204" pitchFamily="34" charset="-122"/>
              </a:rPr>
              <a:t>log</a:t>
            </a:r>
            <a:r>
              <a:rPr lang="en-US" altLang="zh-CN" sz="2000" baseline="-25000" dirty="0">
                <a:solidFill>
                  <a:schemeClr val="tx1"/>
                </a:solidFill>
                <a:uFillTx/>
                <a:latin typeface="微软雅黑" panose="020B0503020204020204" pitchFamily="34" charset="-122"/>
                <a:ea typeface="微软雅黑" panose="020B0503020204020204" pitchFamily="34" charset="-122"/>
              </a:rPr>
              <a:t>2</a:t>
            </a:r>
            <a:r>
              <a:rPr lang="en-US" altLang="zh-CN" sz="2000" dirty="0">
                <a:latin typeface="微软雅黑" panose="020B0503020204020204" pitchFamily="34" charset="-122"/>
                <a:ea typeface="微软雅黑" panose="020B0503020204020204" pitchFamily="34" charset="-122"/>
              </a:rPr>
              <a:t>n</a:t>
            </a:r>
            <a:r>
              <a:rPr lang="zh-CN" altLang="en-US" sz="2000" dirty="0">
                <a:latin typeface="Lucida Sans Unicode" panose="020B0602030504020204" pitchFamily="34" charset="0"/>
                <a:ea typeface="微软雅黑" panose="020B0503020204020204" pitchFamily="34" charset="-122"/>
                <a:cs typeface="Lucida Sans Unicode" panose="020B0602030504020204" pitchFamily="34" charset="0"/>
              </a:rPr>
              <a:t>⌋</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证明：</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设</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个结点的完全二叉树的深度为</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，根据性质</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可知，</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k-1</a:t>
            </a:r>
            <a:r>
              <a:rPr lang="zh-CN" altLang="en-US" sz="2000" dirty="0">
                <a:latin typeface="微软雅黑" panose="020B0503020204020204" pitchFamily="34" charset="-122"/>
                <a:ea typeface="微软雅黑" panose="020B0503020204020204" pitchFamily="34" charset="-122"/>
              </a:rPr>
              <a:t>层满二叉树的结点总数为：</a:t>
            </a:r>
            <a:r>
              <a:rPr lang="en-US" altLang="zh-CN" sz="2000" dirty="0">
                <a:latin typeface="微软雅黑" panose="020B0503020204020204" pitchFamily="34" charset="-122"/>
                <a:ea typeface="微软雅黑" panose="020B0503020204020204" pitchFamily="34" charset="-122"/>
                <a:sym typeface="+mn-ea"/>
              </a:rPr>
              <a:t>2</a:t>
            </a:r>
            <a:r>
              <a:rPr lang="en-US" altLang="zh-CN" sz="2000" baseline="30000" dirty="0">
                <a:latin typeface="微软雅黑" panose="020B0503020204020204" pitchFamily="34" charset="-122"/>
                <a:ea typeface="微软雅黑" panose="020B0503020204020204" pitchFamily="34" charset="-122"/>
                <a:sym typeface="+mn-ea"/>
              </a:rPr>
              <a:t>k-1</a:t>
            </a:r>
            <a:r>
              <a:rPr lang="en-US" altLang="zh-CN" sz="2000" dirty="0">
                <a:latin typeface="微软雅黑" panose="020B0503020204020204" pitchFamily="34" charset="-122"/>
                <a:ea typeface="微软雅黑" panose="020B0503020204020204" pitchFamily="34" charset="-122"/>
                <a:sym typeface="+mn-ea"/>
              </a:rPr>
              <a:t>-1</a:t>
            </a:r>
            <a:r>
              <a:rPr lang="zh-CN" altLang="en-US" sz="2000" dirty="0">
                <a:latin typeface="微软雅黑" panose="020B0503020204020204" pitchFamily="34" charset="-122"/>
                <a:ea typeface="微软雅黑" panose="020B0503020204020204" pitchFamily="34" charset="-122"/>
                <a:sym typeface="+mn-ea"/>
              </a:rPr>
              <a:t>，</a:t>
            </a:r>
            <a:endParaRPr lang="en-US" altLang="zh-CN" sz="2000" dirty="0">
              <a:latin typeface="微软雅黑" panose="020B0503020204020204" pitchFamily="34" charset="-122"/>
              <a:ea typeface="微软雅黑" panose="020B0503020204020204" pitchFamily="34" charset="-122"/>
              <a:sym typeface="+mn-ea"/>
            </a:endParaRPr>
          </a:p>
          <a:p>
            <a:pPr>
              <a:lnSpc>
                <a:spcPct val="150000"/>
              </a:lnSpc>
            </a:pP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层满二叉树的结点总数为：</a:t>
            </a:r>
            <a:r>
              <a:rPr lang="en-US" altLang="zh-CN" sz="2000" dirty="0">
                <a:latin typeface="微软雅黑" panose="020B0503020204020204" pitchFamily="34" charset="-122"/>
                <a:ea typeface="微软雅黑" panose="020B0503020204020204" pitchFamily="34" charset="-122"/>
                <a:sym typeface="+mn-ea"/>
              </a:rPr>
              <a:t>2</a:t>
            </a:r>
            <a:r>
              <a:rPr lang="en-US" altLang="zh-CN" sz="2000" baseline="30000" dirty="0">
                <a:latin typeface="微软雅黑" panose="020B0503020204020204" pitchFamily="34" charset="-122"/>
                <a:ea typeface="微软雅黑" panose="020B0503020204020204" pitchFamily="34" charset="-122"/>
                <a:sym typeface="+mn-ea"/>
              </a:rPr>
              <a:t>k</a:t>
            </a:r>
            <a:r>
              <a:rPr lang="en-US" altLang="zh-CN" sz="2000" dirty="0">
                <a:latin typeface="微软雅黑" panose="020B0503020204020204" pitchFamily="34" charset="-122"/>
                <a:ea typeface="微软雅黑" panose="020B0503020204020204" pitchFamily="34" charset="-122"/>
                <a:sym typeface="+mn-ea"/>
              </a:rPr>
              <a:t>-1</a:t>
            </a:r>
            <a:endParaRPr lang="en-US" altLang="zh-CN" sz="2000" dirty="0">
              <a:latin typeface="微软雅黑" panose="020B0503020204020204" pitchFamily="34" charset="-122"/>
              <a:ea typeface="微软雅黑" panose="020B0503020204020204" pitchFamily="34" charset="-122"/>
              <a:sym typeface="+mn-ea"/>
            </a:endParaRPr>
          </a:p>
          <a:p>
            <a:pPr>
              <a:lnSpc>
                <a:spcPct val="150000"/>
              </a:lnSpc>
            </a:pPr>
            <a:r>
              <a:rPr lang="zh-CN" altLang="en-US" sz="2000" dirty="0">
                <a:latin typeface="微软雅黑" panose="020B0503020204020204" pitchFamily="34" charset="-122"/>
                <a:ea typeface="微软雅黑" panose="020B0503020204020204" pitchFamily="34" charset="-122"/>
              </a:rPr>
              <a:t>显然有：</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sym typeface="+mn-ea"/>
              </a:rPr>
              <a:t>2</a:t>
            </a:r>
            <a:r>
              <a:rPr lang="en-US" altLang="zh-CN" sz="2000" baseline="30000" dirty="0">
                <a:latin typeface="微软雅黑" panose="020B0503020204020204" pitchFamily="34" charset="-122"/>
                <a:ea typeface="微软雅黑" panose="020B0503020204020204" pitchFamily="34" charset="-122"/>
                <a:sym typeface="+mn-ea"/>
              </a:rPr>
              <a:t>k-1</a:t>
            </a:r>
            <a:r>
              <a:rPr lang="en-US" altLang="zh-CN" sz="2000" dirty="0">
                <a:latin typeface="微软雅黑" panose="020B0503020204020204" pitchFamily="34" charset="-122"/>
                <a:ea typeface="微软雅黑" panose="020B0503020204020204" pitchFamily="34" charset="-122"/>
                <a:sym typeface="+mn-ea"/>
              </a:rPr>
              <a:t>-1</a:t>
            </a:r>
            <a:r>
              <a:rPr lang="zh-CN" altLang="en-US" sz="2000" dirty="0">
                <a:latin typeface="微软雅黑" panose="020B0503020204020204" pitchFamily="34" charset="-122"/>
                <a:ea typeface="微软雅黑" panose="020B0503020204020204" pitchFamily="34" charset="-122"/>
                <a:sym typeface="+mn-ea"/>
              </a:rPr>
              <a:t> ＜ </a:t>
            </a:r>
            <a:r>
              <a:rPr lang="en-US" altLang="zh-CN" sz="2000" dirty="0">
                <a:latin typeface="微软雅黑" panose="020B0503020204020204" pitchFamily="34" charset="-122"/>
                <a:ea typeface="微软雅黑" panose="020B0503020204020204" pitchFamily="34" charset="-122"/>
                <a:sym typeface="+mn-ea"/>
              </a:rPr>
              <a:t>n ≤ 2</a:t>
            </a:r>
            <a:r>
              <a:rPr lang="en-US" altLang="zh-CN" sz="2000" baseline="30000" dirty="0">
                <a:latin typeface="微软雅黑" panose="020B0503020204020204" pitchFamily="34" charset="-122"/>
                <a:ea typeface="微软雅黑" panose="020B0503020204020204" pitchFamily="34" charset="-122"/>
                <a:sym typeface="+mn-ea"/>
              </a:rPr>
              <a:t>k</a:t>
            </a:r>
            <a:r>
              <a:rPr lang="en-US" altLang="zh-CN" sz="2000" dirty="0">
                <a:latin typeface="微软雅黑" panose="020B0503020204020204" pitchFamily="34" charset="-122"/>
                <a:ea typeface="微软雅黑" panose="020B0503020204020204" pitchFamily="34" charset="-122"/>
                <a:sym typeface="+mn-ea"/>
              </a:rPr>
              <a:t>-1            2</a:t>
            </a:r>
            <a:r>
              <a:rPr lang="en-US" altLang="zh-CN" sz="2000" baseline="30000" dirty="0">
                <a:latin typeface="微软雅黑" panose="020B0503020204020204" pitchFamily="34" charset="-122"/>
                <a:ea typeface="微软雅黑" panose="020B0503020204020204" pitchFamily="34" charset="-122"/>
                <a:sym typeface="+mn-ea"/>
              </a:rPr>
              <a:t>k-1</a:t>
            </a:r>
            <a:r>
              <a:rPr lang="en-US" altLang="zh-CN" sz="2000" dirty="0">
                <a:latin typeface="微软雅黑" panose="020B0503020204020204" pitchFamily="34" charset="-122"/>
                <a:ea typeface="微软雅黑" panose="020B0503020204020204" pitchFamily="34" charset="-122"/>
                <a:sym typeface="+mn-ea"/>
              </a:rPr>
              <a:t>≤n</a:t>
            </a:r>
            <a:r>
              <a:rPr lang="zh-CN" altLang="en-US" sz="2000" dirty="0">
                <a:latin typeface="微软雅黑" panose="020B0503020204020204" pitchFamily="34" charset="-122"/>
                <a:ea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sym typeface="+mn-ea"/>
              </a:rPr>
              <a:t>2</a:t>
            </a:r>
            <a:r>
              <a:rPr lang="en-US" altLang="zh-CN" sz="2000" baseline="30000" dirty="0">
                <a:latin typeface="微软雅黑" panose="020B0503020204020204" pitchFamily="34" charset="-122"/>
                <a:ea typeface="微软雅黑" panose="020B0503020204020204" pitchFamily="34" charset="-122"/>
                <a:sym typeface="+mn-ea"/>
              </a:rPr>
              <a:t>k</a:t>
            </a:r>
            <a:endParaRPr lang="en-US" altLang="zh-CN" sz="2000" baseline="30000" dirty="0">
              <a:latin typeface="微软雅黑" panose="020B0503020204020204" pitchFamily="34" charset="-122"/>
              <a:ea typeface="微软雅黑" panose="020B0503020204020204" pitchFamily="34" charset="-122"/>
              <a:sym typeface="+mn-ea"/>
            </a:endParaRPr>
          </a:p>
          <a:p>
            <a:pPr>
              <a:lnSpc>
                <a:spcPct val="150000"/>
              </a:lnSpc>
            </a:pPr>
            <a:r>
              <a:rPr lang="zh-CN" altLang="en-US" sz="2000" dirty="0">
                <a:latin typeface="微软雅黑" panose="020B0503020204020204" pitchFamily="34" charset="-122"/>
                <a:ea typeface="微软雅黑" panose="020B0503020204020204" pitchFamily="34" charset="-122"/>
                <a:sym typeface="+mn-ea"/>
              </a:rPr>
              <a:t>取对数有：</a:t>
            </a:r>
            <a:r>
              <a:rPr lang="en-US" altLang="zh-CN" sz="2000" dirty="0">
                <a:latin typeface="微软雅黑" panose="020B0503020204020204" pitchFamily="34" charset="-122"/>
                <a:ea typeface="微软雅黑" panose="020B0503020204020204" pitchFamily="34" charset="-122"/>
                <a:sym typeface="+mn-ea"/>
              </a:rPr>
              <a:t>k-1 ≤ log</a:t>
            </a:r>
            <a:r>
              <a:rPr lang="en-US" altLang="zh-CN" sz="2000" baseline="-25000" dirty="0">
                <a:uFillTx/>
                <a:latin typeface="微软雅黑" panose="020B0503020204020204" pitchFamily="34" charset="-122"/>
                <a:ea typeface="微软雅黑" panose="020B0503020204020204" pitchFamily="34" charset="-122"/>
                <a:sym typeface="+mn-ea"/>
              </a:rPr>
              <a:t>2</a:t>
            </a:r>
            <a:r>
              <a:rPr lang="en-US" altLang="zh-CN" sz="2000" dirty="0">
                <a:latin typeface="微软雅黑" panose="020B0503020204020204" pitchFamily="34" charset="-122"/>
                <a:ea typeface="微软雅黑" panose="020B0503020204020204" pitchFamily="34" charset="-122"/>
                <a:sym typeface="+mn-ea"/>
              </a:rPr>
              <a:t>n &lt; k</a:t>
            </a:r>
            <a:endParaRPr lang="en-US" altLang="zh-CN" sz="2000" dirty="0">
              <a:latin typeface="微软雅黑" panose="020B0503020204020204" pitchFamily="34" charset="-122"/>
              <a:ea typeface="微软雅黑" panose="020B0503020204020204" pitchFamily="34" charset="-122"/>
              <a:sym typeface="+mn-ea"/>
            </a:endParaRPr>
          </a:p>
          <a:p>
            <a:pPr>
              <a:lnSpc>
                <a:spcPct val="150000"/>
              </a:lnSpc>
            </a:pPr>
            <a:r>
              <a:rPr lang="zh-CN" altLang="en-US" sz="2000" dirty="0">
                <a:latin typeface="微软雅黑" panose="020B0503020204020204" pitchFamily="34" charset="-122"/>
                <a:ea typeface="微软雅黑" panose="020B0503020204020204" pitchFamily="34" charset="-122"/>
                <a:sym typeface="+mn-ea"/>
              </a:rPr>
              <a:t>因为</a:t>
            </a:r>
            <a:r>
              <a:rPr lang="en-US" altLang="zh-CN" sz="2000" dirty="0">
                <a:latin typeface="微软雅黑" panose="020B0503020204020204" pitchFamily="34" charset="-122"/>
                <a:ea typeface="微软雅黑" panose="020B0503020204020204" pitchFamily="34" charset="-122"/>
                <a:sym typeface="+mn-ea"/>
              </a:rPr>
              <a:t>k</a:t>
            </a:r>
            <a:r>
              <a:rPr lang="zh-CN" altLang="en-US" sz="2000" dirty="0">
                <a:latin typeface="微软雅黑" panose="020B0503020204020204" pitchFamily="34" charset="-122"/>
                <a:ea typeface="微软雅黑" panose="020B0503020204020204" pitchFamily="34" charset="-122"/>
                <a:sym typeface="+mn-ea"/>
              </a:rPr>
              <a:t>是整数，所以</a:t>
            </a:r>
            <a:r>
              <a:rPr lang="en-US" altLang="zh-CN" sz="2000" dirty="0">
                <a:latin typeface="微软雅黑" panose="020B0503020204020204" pitchFamily="34" charset="-122"/>
                <a:ea typeface="微软雅黑" panose="020B0503020204020204" pitchFamily="34" charset="-122"/>
                <a:sym typeface="+mn-ea"/>
              </a:rPr>
              <a:t>k-1=</a:t>
            </a:r>
            <a:r>
              <a:rPr lang="zh-CN" altLang="en-US" sz="2000" dirty="0">
                <a:latin typeface="Lucida Sans Unicode" panose="020B0602030504020204" pitchFamily="34" charset="0"/>
                <a:ea typeface="微软雅黑" panose="020B0503020204020204" pitchFamily="34" charset="-122"/>
                <a:cs typeface="Lucida Sans Unicode" panose="020B0602030504020204" pitchFamily="34" charset="0"/>
              </a:rPr>
              <a:t> ⌊</a:t>
            </a:r>
            <a:r>
              <a:rPr lang="en-US" altLang="zh-CN" sz="2000" dirty="0">
                <a:latin typeface="微软雅黑" panose="020B0503020204020204" pitchFamily="34" charset="-122"/>
                <a:ea typeface="微软雅黑" panose="020B0503020204020204" pitchFamily="34" charset="-122"/>
                <a:sym typeface="+mn-ea"/>
              </a:rPr>
              <a:t>log</a:t>
            </a:r>
            <a:r>
              <a:rPr lang="en-US" altLang="zh-CN" sz="2000" baseline="-25000" dirty="0">
                <a:uFillTx/>
                <a:latin typeface="微软雅黑" panose="020B0503020204020204" pitchFamily="34" charset="-122"/>
                <a:ea typeface="微软雅黑" panose="020B0503020204020204" pitchFamily="34" charset="-122"/>
                <a:sym typeface="+mn-ea"/>
              </a:rPr>
              <a:t>2</a:t>
            </a:r>
            <a:r>
              <a:rPr lang="en-US" altLang="zh-CN" sz="2000" dirty="0">
                <a:latin typeface="微软雅黑" panose="020B0503020204020204" pitchFamily="34" charset="-122"/>
                <a:ea typeface="微软雅黑" panose="020B0503020204020204" pitchFamily="34" charset="-122"/>
                <a:sym typeface="+mn-ea"/>
              </a:rPr>
              <a:t>n</a:t>
            </a:r>
            <a:r>
              <a:rPr lang="zh-CN" altLang="en-US" sz="2000" dirty="0">
                <a:latin typeface="Lucida Sans Unicode" panose="020B0602030504020204" pitchFamily="34" charset="0"/>
                <a:ea typeface="微软雅黑" panose="020B0503020204020204" pitchFamily="34" charset="-122"/>
                <a:cs typeface="Lucida Sans Unicode" panose="020B0602030504020204" pitchFamily="34" charset="0"/>
              </a:rPr>
              <a:t>⌋ </a:t>
            </a:r>
            <a:r>
              <a:rPr lang="zh-CN" altLang="en-US" sz="2000" dirty="0">
                <a:latin typeface="微软雅黑" panose="020B0503020204020204" pitchFamily="34" charset="-122"/>
                <a:ea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sym typeface="+mn-ea"/>
              </a:rPr>
              <a:t>k=</a:t>
            </a:r>
            <a:r>
              <a:rPr lang="zh-CN" altLang="en-US" sz="2000" dirty="0">
                <a:latin typeface="Lucida Sans Unicode" panose="020B0602030504020204" pitchFamily="34" charset="0"/>
                <a:ea typeface="微软雅黑" panose="020B0503020204020204" pitchFamily="34" charset="-122"/>
                <a:cs typeface="Lucida Sans Unicode" panose="020B0602030504020204" pitchFamily="34" charset="0"/>
              </a:rPr>
              <a:t> ⌊</a:t>
            </a:r>
            <a:r>
              <a:rPr lang="en-US" altLang="zh-CN" sz="2000" dirty="0">
                <a:latin typeface="微软雅黑" panose="020B0503020204020204" pitchFamily="34" charset="-122"/>
                <a:ea typeface="微软雅黑" panose="020B0503020204020204" pitchFamily="34" charset="-122"/>
                <a:sym typeface="+mn-ea"/>
              </a:rPr>
              <a:t>log</a:t>
            </a:r>
            <a:r>
              <a:rPr lang="en-US" altLang="zh-CN" sz="2000" baseline="-25000" dirty="0">
                <a:uFillTx/>
                <a:latin typeface="微软雅黑" panose="020B0503020204020204" pitchFamily="34" charset="-122"/>
                <a:ea typeface="微软雅黑" panose="020B0503020204020204" pitchFamily="34" charset="-122"/>
                <a:sym typeface="+mn-ea"/>
              </a:rPr>
              <a:t>2</a:t>
            </a:r>
            <a:r>
              <a:rPr lang="en-US" altLang="zh-CN" sz="2000" dirty="0">
                <a:latin typeface="微软雅黑" panose="020B0503020204020204" pitchFamily="34" charset="-122"/>
                <a:ea typeface="微软雅黑" panose="020B0503020204020204" pitchFamily="34" charset="-122"/>
                <a:sym typeface="+mn-ea"/>
              </a:rPr>
              <a:t>n</a:t>
            </a:r>
            <a:r>
              <a:rPr lang="zh-CN" altLang="en-US" sz="2000" dirty="0">
                <a:latin typeface="Lucida Sans Unicode" panose="020B0602030504020204" pitchFamily="34" charset="0"/>
                <a:ea typeface="微软雅黑" panose="020B0503020204020204" pitchFamily="34" charset="-122"/>
                <a:cs typeface="Lucida Sans Unicode" panose="020B0602030504020204" pitchFamily="34" charset="0"/>
              </a:rPr>
              <a:t>⌋ </a:t>
            </a:r>
            <a:r>
              <a:rPr lang="en-US" altLang="zh-CN" sz="2000" dirty="0">
                <a:latin typeface="微软雅黑" panose="020B0503020204020204" pitchFamily="34" charset="-122"/>
                <a:ea typeface="微软雅黑" panose="020B0503020204020204" pitchFamily="34" charset="-122"/>
                <a:sym typeface="+mn-ea"/>
              </a:rPr>
              <a:t>+1</a:t>
            </a:r>
            <a:endParaRPr lang="en-US" altLang="zh-CN" sz="2000" dirty="0">
              <a:latin typeface="微软雅黑" panose="020B0503020204020204" pitchFamily="34" charset="-122"/>
              <a:ea typeface="微软雅黑" panose="020B0503020204020204" pitchFamily="34" charset="-122"/>
              <a:sym typeface="+mn-ea"/>
            </a:endParaRPr>
          </a:p>
          <a:p>
            <a:pPr>
              <a:lnSpc>
                <a:spcPct val="150000"/>
              </a:lnSpc>
            </a:pPr>
            <a:r>
              <a:rPr lang="zh-CN" altLang="en-US" sz="2000" dirty="0">
                <a:latin typeface="微软雅黑" panose="020B0503020204020204" pitchFamily="34" charset="-122"/>
                <a:ea typeface="微软雅黑" panose="020B0503020204020204" pitchFamily="34" charset="-122"/>
                <a:sym typeface="+mn-ea"/>
              </a:rPr>
              <a:t>结论成立。</a:t>
            </a:r>
            <a:endParaRPr lang="zh-CN" altLang="en-US" sz="2000"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6DC87717-A16C-46C8-8501-38B3BAF8FB93}" type="slidenum">
              <a:rPr lang="zh-CN" altLang="en-US" smtClean="0"/>
            </a:fld>
            <a:endParaRPr lang="zh-CN" altLang="en-US"/>
          </a:p>
        </p:txBody>
      </p:sp>
      <p:sp>
        <p:nvSpPr>
          <p:cNvPr id="2" name="文本框 1"/>
          <p:cNvSpPr txBox="1"/>
          <p:nvPr/>
        </p:nvSpPr>
        <p:spPr>
          <a:xfrm>
            <a:off x="567409" y="777582"/>
            <a:ext cx="8172956" cy="2677656"/>
          </a:xfrm>
          <a:prstGeom prst="rect">
            <a:avLst/>
          </a:prstGeom>
          <a:noFill/>
        </p:spPr>
        <p:txBody>
          <a:bodyPr wrap="square" rtlCol="0">
            <a:spAutoFit/>
          </a:bodyPr>
          <a:lstStyle/>
          <a:p>
            <a:r>
              <a:rPr lang="zh-CN" altLang="en-US" sz="2400" dirty="0"/>
              <a:t>二叉树的高度（深度）为二叉树中结点层次的最大值，也可视为其左、其右子树高度的最大值加</a:t>
            </a:r>
            <a:r>
              <a:rPr lang="en-US" altLang="zh-CN" sz="2400" dirty="0"/>
              <a:t>1</a:t>
            </a:r>
            <a:r>
              <a:rPr lang="zh-CN" altLang="en-US" sz="2400" dirty="0"/>
              <a:t>。</a:t>
            </a:r>
            <a:endParaRPr lang="en-US" altLang="zh-CN" sz="2400" dirty="0"/>
          </a:p>
          <a:p>
            <a:endParaRPr lang="en-US" altLang="zh-CN" sz="2400" dirty="0"/>
          </a:p>
          <a:p>
            <a:r>
              <a:rPr lang="zh-CN" altLang="en-US" sz="2400" dirty="0"/>
              <a:t>设函数表示二叉树</a:t>
            </a:r>
            <a:r>
              <a:rPr lang="en-US" altLang="zh-CN" sz="2400" dirty="0" err="1"/>
              <a:t>bt</a:t>
            </a:r>
            <a:r>
              <a:rPr lang="zh-CN" altLang="en-US" sz="2400" dirty="0"/>
              <a:t>的高度，则递归定义如下：</a:t>
            </a:r>
            <a:endParaRPr lang="zh-CN" altLang="en-US" sz="2400" dirty="0"/>
          </a:p>
          <a:p>
            <a:r>
              <a:rPr lang="zh-CN" altLang="en-US" sz="2400" dirty="0"/>
              <a:t>若</a:t>
            </a:r>
            <a:r>
              <a:rPr lang="en-US" altLang="zh-CN" sz="2400" dirty="0" err="1"/>
              <a:t>bt</a:t>
            </a:r>
            <a:r>
              <a:rPr lang="zh-CN" altLang="en-US" sz="2400" dirty="0"/>
              <a:t>为空，则高度为</a:t>
            </a:r>
            <a:r>
              <a:rPr lang="en-US" altLang="zh-CN" sz="2400" dirty="0"/>
              <a:t>0</a:t>
            </a:r>
            <a:endParaRPr lang="en-US" altLang="zh-CN" sz="2400" dirty="0"/>
          </a:p>
          <a:p>
            <a:r>
              <a:rPr lang="zh-CN" altLang="en-US" sz="2400" dirty="0"/>
              <a:t>若</a:t>
            </a:r>
            <a:r>
              <a:rPr lang="en-US" altLang="zh-CN" sz="2400" dirty="0" err="1"/>
              <a:t>bt</a:t>
            </a:r>
            <a:r>
              <a:rPr lang="zh-CN" altLang="en-US" sz="2400" dirty="0"/>
              <a:t>非空，其高度为其左右子树高度的最大值</a:t>
            </a:r>
            <a:r>
              <a:rPr lang="en-US" altLang="zh-CN" sz="2400" dirty="0"/>
              <a:t>+1</a:t>
            </a:r>
            <a:endParaRPr lang="en-US" altLang="zh-CN" sz="2400" dirty="0"/>
          </a:p>
          <a:p>
            <a:endParaRPr lang="en-US" altLang="zh-CN" sz="2400" dirty="0"/>
          </a:p>
        </p:txBody>
      </p:sp>
      <p:sp>
        <p:nvSpPr>
          <p:cNvPr id="4" name="椭圆 3"/>
          <p:cNvSpPr/>
          <p:nvPr/>
        </p:nvSpPr>
        <p:spPr>
          <a:xfrm>
            <a:off x="1081405" y="3306260"/>
            <a:ext cx="876935" cy="8305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3200" dirty="0" err="1"/>
              <a:t>bt</a:t>
            </a:r>
            <a:endParaRPr lang="en-US" altLang="zh-CN" sz="3200" dirty="0"/>
          </a:p>
        </p:txBody>
      </p:sp>
      <p:cxnSp>
        <p:nvCxnSpPr>
          <p:cNvPr id="5" name="直接连接符 4"/>
          <p:cNvCxnSpPr>
            <a:stCxn id="4" idx="3"/>
            <a:endCxn id="7" idx="0"/>
          </p:cNvCxnSpPr>
          <p:nvPr/>
        </p:nvCxnSpPr>
        <p:spPr>
          <a:xfrm flipH="1">
            <a:off x="761048" y="4015204"/>
            <a:ext cx="448781" cy="801271"/>
          </a:xfrm>
          <a:prstGeom prst="line">
            <a:avLst/>
          </a:prstGeom>
          <a:ln w="19050"/>
        </p:spPr>
        <p:style>
          <a:lnRef idx="1">
            <a:schemeClr val="dk1"/>
          </a:lnRef>
          <a:fillRef idx="0">
            <a:schemeClr val="dk1"/>
          </a:fillRef>
          <a:effectRef idx="0">
            <a:schemeClr val="dk1"/>
          </a:effectRef>
          <a:fontRef idx="minor">
            <a:schemeClr val="tx1"/>
          </a:fontRef>
        </p:style>
      </p:cxnSp>
      <p:cxnSp>
        <p:nvCxnSpPr>
          <p:cNvPr id="6" name="直接连接符 5"/>
          <p:cNvCxnSpPr>
            <a:stCxn id="4" idx="5"/>
            <a:endCxn id="8" idx="0"/>
          </p:cNvCxnSpPr>
          <p:nvPr/>
        </p:nvCxnSpPr>
        <p:spPr>
          <a:xfrm>
            <a:off x="1829916" y="4015204"/>
            <a:ext cx="695162" cy="789841"/>
          </a:xfrm>
          <a:prstGeom prst="line">
            <a:avLst/>
          </a:prstGeom>
          <a:ln w="19050"/>
        </p:spPr>
        <p:style>
          <a:lnRef idx="1">
            <a:schemeClr val="dk1"/>
          </a:lnRef>
          <a:fillRef idx="0">
            <a:schemeClr val="dk1"/>
          </a:fillRef>
          <a:effectRef idx="0">
            <a:schemeClr val="dk1"/>
          </a:effectRef>
          <a:fontRef idx="minor">
            <a:schemeClr val="tx1"/>
          </a:fontRef>
        </p:style>
      </p:cxnSp>
      <p:sp>
        <p:nvSpPr>
          <p:cNvPr id="7" name="矩形 6"/>
          <p:cNvSpPr/>
          <p:nvPr/>
        </p:nvSpPr>
        <p:spPr>
          <a:xfrm>
            <a:off x="433705" y="4816475"/>
            <a:ext cx="654685" cy="15201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a:t>左</a:t>
            </a:r>
            <a:endParaRPr lang="zh-CN" altLang="en-US" sz="2000" dirty="0"/>
          </a:p>
          <a:p>
            <a:pPr algn="ctr"/>
            <a:r>
              <a:rPr lang="zh-CN" altLang="en-US" sz="2000" dirty="0"/>
              <a:t>子</a:t>
            </a:r>
            <a:endParaRPr lang="zh-CN" altLang="en-US" sz="2000" dirty="0"/>
          </a:p>
          <a:p>
            <a:pPr algn="ctr"/>
            <a:r>
              <a:rPr lang="zh-CN" altLang="en-US" sz="2000" dirty="0"/>
              <a:t>树</a:t>
            </a:r>
            <a:endParaRPr lang="zh-CN" altLang="en-US" sz="2000" dirty="0"/>
          </a:p>
          <a:p>
            <a:pPr algn="ctr"/>
            <a:r>
              <a:rPr lang="en-US" altLang="zh-CN" sz="2000" dirty="0"/>
              <a:t>hl</a:t>
            </a:r>
            <a:endParaRPr lang="en-US" altLang="zh-CN" sz="2000" dirty="0"/>
          </a:p>
        </p:txBody>
      </p:sp>
      <p:sp>
        <p:nvSpPr>
          <p:cNvPr id="8" name="矩形 7"/>
          <p:cNvSpPr/>
          <p:nvPr/>
        </p:nvSpPr>
        <p:spPr>
          <a:xfrm>
            <a:off x="2197735" y="4805045"/>
            <a:ext cx="654685" cy="15201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a:t>右</a:t>
            </a:r>
            <a:endParaRPr lang="zh-CN" altLang="en-US" sz="2000" dirty="0"/>
          </a:p>
          <a:p>
            <a:pPr algn="ctr"/>
            <a:r>
              <a:rPr lang="zh-CN" altLang="en-US" sz="2000" dirty="0"/>
              <a:t>子</a:t>
            </a:r>
            <a:endParaRPr lang="zh-CN" altLang="en-US" sz="2000" dirty="0"/>
          </a:p>
          <a:p>
            <a:pPr algn="ctr"/>
            <a:r>
              <a:rPr lang="zh-CN" altLang="en-US" sz="2000" dirty="0"/>
              <a:t>树</a:t>
            </a:r>
            <a:endParaRPr lang="zh-CN" altLang="en-US" sz="2000" dirty="0"/>
          </a:p>
          <a:p>
            <a:pPr algn="ctr"/>
            <a:r>
              <a:rPr lang="en-US" altLang="zh-CN" sz="2000" dirty="0" err="1"/>
              <a:t>hr</a:t>
            </a:r>
            <a:endParaRPr lang="en-US" altLang="zh-CN" sz="2000" dirty="0"/>
          </a:p>
        </p:txBody>
      </p:sp>
      <p:sp>
        <p:nvSpPr>
          <p:cNvPr id="12" name="文本框 11"/>
          <p:cNvSpPr txBox="1"/>
          <p:nvPr/>
        </p:nvSpPr>
        <p:spPr>
          <a:xfrm>
            <a:off x="4653887" y="4231700"/>
            <a:ext cx="3966435" cy="523220"/>
          </a:xfrm>
          <a:prstGeom prst="rect">
            <a:avLst/>
          </a:prstGeom>
          <a:noFill/>
        </p:spPr>
        <p:txBody>
          <a:bodyPr wrap="square" rtlCol="0">
            <a:spAutoFit/>
          </a:bodyPr>
          <a:lstStyle/>
          <a:p>
            <a:r>
              <a:rPr lang="en-US" altLang="zh-CN" sz="2800" dirty="0"/>
              <a:t>High=max(</a:t>
            </a:r>
            <a:r>
              <a:rPr lang="en-US" altLang="zh-CN" sz="2800" dirty="0" err="1"/>
              <a:t>hl,hr</a:t>
            </a:r>
            <a:r>
              <a:rPr lang="en-US" altLang="zh-CN" sz="2800" dirty="0"/>
              <a:t>)+1</a:t>
            </a:r>
            <a:endParaRPr lang="en-US" altLang="zh-CN" sz="2800" dirty="0"/>
          </a:p>
        </p:txBody>
      </p:sp>
      <p:sp>
        <p:nvSpPr>
          <p:cNvPr id="13" name="文本框 12"/>
          <p:cNvSpPr txBox="1"/>
          <p:nvPr/>
        </p:nvSpPr>
        <p:spPr>
          <a:xfrm>
            <a:off x="4269105" y="5050790"/>
            <a:ext cx="4735999" cy="461665"/>
          </a:xfrm>
          <a:prstGeom prst="rect">
            <a:avLst/>
          </a:prstGeom>
          <a:noFill/>
        </p:spPr>
        <p:txBody>
          <a:bodyPr wrap="square" rtlCol="0">
            <a:spAutoFit/>
          </a:bodyPr>
          <a:lstStyle/>
          <a:p>
            <a:r>
              <a:rPr lang="zh-CN" altLang="en-US" sz="2400" dirty="0"/>
              <a:t>可用先序遍历及后序遍历求解</a:t>
            </a:r>
            <a:endParaRPr lang="zh-CN" altLang="en-US" sz="2400" dirty="0"/>
          </a:p>
        </p:txBody>
      </p:sp>
      <p:sp>
        <p:nvSpPr>
          <p:cNvPr id="18" name="文本框 17"/>
          <p:cNvSpPr txBox="1"/>
          <p:nvPr/>
        </p:nvSpPr>
        <p:spPr>
          <a:xfrm>
            <a:off x="2630346" y="-57417"/>
            <a:ext cx="4786132" cy="743217"/>
          </a:xfrm>
          <a:prstGeom prst="rect">
            <a:avLst/>
          </a:prstGeom>
          <a:noFill/>
        </p:spPr>
        <p:txBody>
          <a:bodyPr wrap="square">
            <a:spAutoFit/>
          </a:bodyPr>
          <a:lstStyle/>
          <a:p>
            <a:pPr algn="l">
              <a:lnSpc>
                <a:spcPct val="150000"/>
              </a:lnSpc>
            </a:pPr>
            <a:r>
              <a:rPr lang="en-US" altLang="zh-CN" sz="32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 5</a:t>
            </a:r>
            <a:r>
              <a:rPr lang="zh-CN" altLang="en-US" sz="32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、求二叉树高度</a:t>
            </a:r>
            <a:endParaRPr lang="zh-CN" altLang="en-US" sz="32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endParaRPr>
          </a:p>
        </p:txBody>
      </p:sp>
      <p:sp>
        <p:nvSpPr>
          <p:cNvPr id="23" name="右大括号 22"/>
          <p:cNvSpPr/>
          <p:nvPr/>
        </p:nvSpPr>
        <p:spPr>
          <a:xfrm>
            <a:off x="3694431" y="3451934"/>
            <a:ext cx="574674" cy="2613200"/>
          </a:xfrm>
          <a:prstGeom prst="rightBrace">
            <a:avLst>
              <a:gd name="adj1" fmla="val 8333"/>
              <a:gd name="adj2" fmla="val 48671"/>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文本框 8"/>
          <p:cNvSpPr txBox="1"/>
          <p:nvPr/>
        </p:nvSpPr>
        <p:spPr>
          <a:xfrm>
            <a:off x="4269105" y="5982237"/>
            <a:ext cx="3877985" cy="461665"/>
          </a:xfrm>
          <a:prstGeom prst="rect">
            <a:avLst/>
          </a:prstGeom>
          <a:noFill/>
        </p:spPr>
        <p:txBody>
          <a:bodyPr wrap="none" rtlCol="0">
            <a:spAutoFit/>
          </a:bodyPr>
          <a:lstStyle/>
          <a:p>
            <a:r>
              <a:rPr lang="zh-CN" altLang="en-US" sz="2400" dirty="0"/>
              <a:t>中序遍历可以吗？为什么？</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12" grpId="0"/>
      <p:bldP spid="13" grpId="0"/>
      <p:bldP spid="23" grpId="0" animBg="1"/>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6DC87717-A16C-46C8-8501-38B3BAF8FB93}" type="slidenum">
              <a:rPr lang="zh-CN" altLang="en-US" smtClean="0"/>
            </a:fld>
            <a:endParaRPr lang="zh-CN" altLang="en-US"/>
          </a:p>
        </p:txBody>
      </p:sp>
      <p:sp>
        <p:nvSpPr>
          <p:cNvPr id="2" name="文本框 1"/>
          <p:cNvSpPr txBox="1"/>
          <p:nvPr/>
        </p:nvSpPr>
        <p:spPr>
          <a:xfrm>
            <a:off x="631229" y="1223709"/>
            <a:ext cx="7941995" cy="4654608"/>
          </a:xfrm>
          <a:prstGeom prst="rect">
            <a:avLst/>
          </a:prstGeom>
          <a:noFill/>
        </p:spPr>
        <p:txBody>
          <a:bodyPr wrap="square" rtlCol="0">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void </a:t>
            </a:r>
            <a:r>
              <a:rPr lang="en-US" altLang="zh-CN" sz="2000" dirty="0" err="1">
                <a:latin typeface="微软雅黑" panose="020B0503020204020204" pitchFamily="34" charset="-122"/>
                <a:ea typeface="微软雅黑" panose="020B0503020204020204" pitchFamily="34" charset="-122"/>
              </a:rPr>
              <a:t>PreTreeDepth</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BiTree</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bt,int</a:t>
            </a:r>
            <a:r>
              <a:rPr lang="en-US" altLang="zh-CN" sz="2000" dirty="0">
                <a:latin typeface="微软雅黑" panose="020B0503020204020204" pitchFamily="34" charset="-122"/>
                <a:ea typeface="微软雅黑" panose="020B0503020204020204" pitchFamily="34" charset="-122"/>
              </a:rPr>
              <a:t> h)</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sym typeface="+mn-ea"/>
              </a:rPr>
              <a:t>h</a:t>
            </a:r>
            <a:r>
              <a:rPr lang="zh-CN" altLang="en-US" sz="2000" dirty="0">
                <a:latin typeface="微软雅黑" panose="020B0503020204020204" pitchFamily="34" charset="-122"/>
                <a:ea typeface="微软雅黑" panose="020B0503020204020204" pitchFamily="34" charset="-122"/>
                <a:sym typeface="+mn-ea"/>
              </a:rPr>
              <a:t>为</a:t>
            </a:r>
            <a:r>
              <a:rPr lang="en-US" altLang="zh-CN" sz="2000" dirty="0" err="1">
                <a:latin typeface="微软雅黑" panose="020B0503020204020204" pitchFamily="34" charset="-122"/>
                <a:ea typeface="微软雅黑" panose="020B0503020204020204" pitchFamily="34" charset="-122"/>
                <a:sym typeface="+mn-ea"/>
              </a:rPr>
              <a:t>bt</a:t>
            </a:r>
            <a:r>
              <a:rPr lang="zh-CN" altLang="en-US" sz="2000" dirty="0">
                <a:latin typeface="微软雅黑" panose="020B0503020204020204" pitchFamily="34" charset="-122"/>
                <a:ea typeface="微软雅黑" panose="020B0503020204020204" pitchFamily="34" charset="-122"/>
                <a:sym typeface="+mn-ea"/>
              </a:rPr>
              <a:t>指向结点所在层次，初值为</a:t>
            </a:r>
            <a:r>
              <a:rPr lang="en-US" altLang="zh-CN" sz="2000" dirty="0">
                <a:latin typeface="微软雅黑" panose="020B0503020204020204" pitchFamily="34" charset="-122"/>
                <a:ea typeface="微软雅黑" panose="020B0503020204020204" pitchFamily="34" charset="-122"/>
                <a:sym typeface="+mn-ea"/>
              </a:rPr>
              <a:t>1 </a:t>
            </a:r>
            <a:r>
              <a:rPr lang="zh-CN" altLang="en-US" sz="2000" dirty="0">
                <a:latin typeface="微软雅黑" panose="020B0503020204020204" pitchFamily="34" charset="-122"/>
                <a:ea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sym typeface="+mn-ea"/>
              </a:rPr>
              <a:t>/</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sym typeface="+mn-ea"/>
              </a:rPr>
              <a:t>     /</a:t>
            </a:r>
            <a:r>
              <a:rPr lang="zh-CN" altLang="en-US" sz="2000" dirty="0">
                <a:latin typeface="微软雅黑" panose="020B0503020204020204" pitchFamily="34" charset="-122"/>
                <a:ea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sym typeface="+mn-ea"/>
              </a:rPr>
              <a:t>depth</a:t>
            </a:r>
            <a:r>
              <a:rPr lang="zh-CN" altLang="en-US" sz="2000" dirty="0">
                <a:latin typeface="微软雅黑" panose="020B0503020204020204" pitchFamily="34" charset="-122"/>
                <a:ea typeface="微软雅黑" panose="020B0503020204020204" pitchFamily="34" charset="-122"/>
                <a:sym typeface="+mn-ea"/>
              </a:rPr>
              <a:t>为当前求得最大层次，初值为</a:t>
            </a:r>
            <a:r>
              <a:rPr lang="en-US" altLang="zh-CN" sz="2000" dirty="0">
                <a:latin typeface="微软雅黑" panose="020B0503020204020204" pitchFamily="34" charset="-122"/>
                <a:ea typeface="微软雅黑" panose="020B0503020204020204" pitchFamily="34" charset="-122"/>
                <a:sym typeface="+mn-ea"/>
              </a:rPr>
              <a:t>0</a:t>
            </a:r>
            <a:r>
              <a:rPr lang="zh-CN" altLang="en-US" sz="2000" dirty="0">
                <a:latin typeface="微软雅黑" panose="020B0503020204020204" pitchFamily="34" charset="-122"/>
                <a:ea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sym typeface="+mn-ea"/>
              </a:rPr>
              <a:t>/</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if(</a:t>
            </a:r>
            <a:r>
              <a:rPr lang="en-US" altLang="zh-CN" sz="2000" dirty="0" err="1">
                <a:latin typeface="微软雅黑" panose="020B0503020204020204" pitchFamily="34" charset="-122"/>
                <a:ea typeface="微软雅黑" panose="020B0503020204020204" pitchFamily="34" charset="-122"/>
              </a:rPr>
              <a:t>bt</a:t>
            </a:r>
            <a:r>
              <a:rPr lang="en-US" altLang="zh-CN" sz="2000" dirty="0">
                <a:latin typeface="微软雅黑" panose="020B0503020204020204" pitchFamily="34" charset="-122"/>
                <a:ea typeface="微软雅黑" panose="020B0503020204020204" pitchFamily="34" charset="-122"/>
              </a:rPr>
              <a:t>!=NULL)</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   /*</a:t>
            </a:r>
            <a:r>
              <a:rPr lang="zh-CN" altLang="en-US" sz="2000" dirty="0">
                <a:latin typeface="微软雅黑" panose="020B0503020204020204" pitchFamily="34" charset="-122"/>
                <a:ea typeface="微软雅黑" panose="020B0503020204020204" pitchFamily="34" charset="-122"/>
              </a:rPr>
              <a:t>如果该结点层次值大于最深值</a:t>
            </a:r>
            <a:r>
              <a:rPr lang="en-US" altLang="zh-CN" sz="2000" dirty="0">
                <a:latin typeface="微软雅黑" panose="020B0503020204020204" pitchFamily="34" charset="-122"/>
                <a:ea typeface="微软雅黑" panose="020B0503020204020204" pitchFamily="34" charset="-122"/>
              </a:rPr>
              <a:t>depth</a:t>
            </a:r>
            <a:r>
              <a:rPr lang="zh-CN" altLang="en-US" sz="2000" dirty="0">
                <a:latin typeface="微软雅黑" panose="020B0503020204020204" pitchFamily="34" charset="-122"/>
                <a:ea typeface="微软雅黑" panose="020B0503020204020204" pitchFamily="34" charset="-122"/>
              </a:rPr>
              <a:t>，更新</a:t>
            </a:r>
            <a:r>
              <a:rPr lang="en-US" altLang="zh-CN" sz="2000" dirty="0">
                <a:latin typeface="微软雅黑" panose="020B0503020204020204" pitchFamily="34" charset="-122"/>
                <a:ea typeface="微软雅黑" panose="020B0503020204020204" pitchFamily="34" charset="-122"/>
              </a:rPr>
              <a:t>depth</a:t>
            </a:r>
            <a:r>
              <a:rPr lang="zh-CN" altLang="en-US" sz="2000" dirty="0">
                <a:latin typeface="微软雅黑" panose="020B0503020204020204" pitchFamily="34" charset="-122"/>
                <a:ea typeface="微软雅黑" panose="020B0503020204020204" pitchFamily="34" charset="-122"/>
              </a:rPr>
              <a:t>的值</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if(h&gt;depth)   depth = h;</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PreTreeDepth</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bt</a:t>
            </a:r>
            <a:r>
              <a:rPr lang="en-US" altLang="zh-CN" sz="2000" dirty="0">
                <a:latin typeface="微软雅黑" panose="020B0503020204020204" pitchFamily="34" charset="-122"/>
                <a:ea typeface="微软雅黑" panose="020B0503020204020204" pitchFamily="34" charset="-122"/>
              </a:rPr>
              <a:t>-&gt;LChild,h+1);  /*</a:t>
            </a:r>
            <a:r>
              <a:rPr lang="zh-CN" altLang="en-US" sz="2000" dirty="0">
                <a:latin typeface="微软雅黑" panose="020B0503020204020204" pitchFamily="34" charset="-122"/>
                <a:ea typeface="微软雅黑" panose="020B0503020204020204" pitchFamily="34" charset="-122"/>
              </a:rPr>
              <a:t>遍历左子树</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sym typeface="+mn-ea"/>
              </a:rPr>
              <a:t>     </a:t>
            </a:r>
            <a:r>
              <a:rPr lang="en-US" altLang="zh-CN" sz="2000" dirty="0" err="1">
                <a:latin typeface="微软雅黑" panose="020B0503020204020204" pitchFamily="34" charset="-122"/>
                <a:ea typeface="微软雅黑" panose="020B0503020204020204" pitchFamily="34" charset="-122"/>
                <a:sym typeface="+mn-ea"/>
              </a:rPr>
              <a:t>PreTreeDepth</a:t>
            </a:r>
            <a:r>
              <a:rPr lang="en-US" altLang="zh-CN" sz="2000" dirty="0">
                <a:latin typeface="微软雅黑" panose="020B0503020204020204" pitchFamily="34" charset="-122"/>
                <a:ea typeface="微软雅黑" panose="020B0503020204020204" pitchFamily="34" charset="-122"/>
                <a:sym typeface="+mn-ea"/>
              </a:rPr>
              <a:t>(</a:t>
            </a:r>
            <a:r>
              <a:rPr lang="en-US" altLang="zh-CN" sz="2000" dirty="0" err="1">
                <a:latin typeface="微软雅黑" panose="020B0503020204020204" pitchFamily="34" charset="-122"/>
                <a:ea typeface="微软雅黑" panose="020B0503020204020204" pitchFamily="34" charset="-122"/>
                <a:sym typeface="+mn-ea"/>
              </a:rPr>
              <a:t>bt</a:t>
            </a:r>
            <a:r>
              <a:rPr lang="en-US" altLang="zh-CN" sz="2000" dirty="0">
                <a:latin typeface="微软雅黑" panose="020B0503020204020204" pitchFamily="34" charset="-122"/>
                <a:ea typeface="微软雅黑" panose="020B0503020204020204" pitchFamily="34" charset="-122"/>
                <a:sym typeface="+mn-ea"/>
              </a:rPr>
              <a:t>-&gt;RChild,h+1); /*</a:t>
            </a:r>
            <a:r>
              <a:rPr lang="zh-CN" altLang="en-US" sz="2000" dirty="0">
                <a:latin typeface="微软雅黑" panose="020B0503020204020204" pitchFamily="34" charset="-122"/>
                <a:ea typeface="微软雅黑" panose="020B0503020204020204" pitchFamily="34" charset="-122"/>
                <a:sym typeface="+mn-ea"/>
              </a:rPr>
              <a:t>遍历右子树</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          </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2630346" y="-57417"/>
            <a:ext cx="4786132" cy="743217"/>
          </a:xfrm>
          <a:prstGeom prst="rect">
            <a:avLst/>
          </a:prstGeom>
          <a:noFill/>
        </p:spPr>
        <p:txBody>
          <a:bodyPr wrap="square">
            <a:spAutoFit/>
          </a:bodyPr>
          <a:lstStyle/>
          <a:p>
            <a:pPr algn="l">
              <a:lnSpc>
                <a:spcPct val="150000"/>
              </a:lnSpc>
            </a:pPr>
            <a:r>
              <a:rPr lang="en-US" altLang="zh-CN" sz="32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 5</a:t>
            </a:r>
            <a:r>
              <a:rPr lang="zh-CN" altLang="en-US" sz="32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、求二叉树高度</a:t>
            </a:r>
            <a:endParaRPr lang="zh-CN" altLang="en-US" sz="32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endParaRPr>
          </a:p>
        </p:txBody>
      </p:sp>
      <p:sp>
        <p:nvSpPr>
          <p:cNvPr id="10" name="文本框 9"/>
          <p:cNvSpPr txBox="1"/>
          <p:nvPr/>
        </p:nvSpPr>
        <p:spPr>
          <a:xfrm>
            <a:off x="570775" y="807863"/>
            <a:ext cx="4840389" cy="461665"/>
          </a:xfrm>
          <a:prstGeom prst="rect">
            <a:avLst/>
          </a:prstGeom>
          <a:noFill/>
        </p:spPr>
        <p:txBody>
          <a:bodyPr wrap="square">
            <a:spAutoFit/>
          </a:bodyPr>
          <a:lstStyle/>
          <a:p>
            <a:r>
              <a:rPr lang="zh-CN" altLang="en-US" sz="2400" dirty="0">
                <a:latin typeface="微软雅黑" panose="020B0503020204020204" pitchFamily="34" charset="-122"/>
                <a:ea typeface="微软雅黑" panose="020B0503020204020204" pitchFamily="34" charset="-122"/>
              </a:rPr>
              <a:t>先序遍历求二叉树高度的递归算法</a:t>
            </a:r>
            <a:r>
              <a:rPr lang="en-US" altLang="zh-CN" sz="2400" dirty="0">
                <a:latin typeface="微软雅黑" panose="020B0503020204020204" pitchFamily="34" charset="-122"/>
                <a:ea typeface="微软雅黑" panose="020B0503020204020204" pitchFamily="34" charset="-122"/>
              </a:rPr>
              <a:t> </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
                                            <p:txEl>
                                              <p:pRg st="5" end="5"/>
                                            </p:txEl>
                                          </p:spTgt>
                                        </p:tgtEl>
                                        <p:attrNameLst>
                                          <p:attrName>style.color</p:attrName>
                                        </p:attrNameLst>
                                      </p:cBhvr>
                                      <p:to>
                                        <a:srgbClr val="FF0000"/>
                                      </p:to>
                                    </p:animClr>
                                    <p:animClr clrSpc="rgb" dir="cw">
                                      <p:cBhvr>
                                        <p:cTn id="7" dur="500" fill="hold"/>
                                        <p:tgtEl>
                                          <p:spTgt spid="2">
                                            <p:txEl>
                                              <p:pRg st="5" end="5"/>
                                            </p:txEl>
                                          </p:spTgt>
                                        </p:tgtEl>
                                        <p:attrNameLst>
                                          <p:attrName>fillcolor</p:attrName>
                                        </p:attrNameLst>
                                      </p:cBhvr>
                                      <p:to>
                                        <a:srgbClr val="FF0000"/>
                                      </p:to>
                                    </p:animClr>
                                    <p:set>
                                      <p:cBhvr>
                                        <p:cTn id="8" dur="500" fill="hold"/>
                                        <p:tgtEl>
                                          <p:spTgt spid="2">
                                            <p:txEl>
                                              <p:pRg st="5" end="5"/>
                                            </p:txEl>
                                          </p:spTgt>
                                        </p:tgtEl>
                                        <p:attrNameLst>
                                          <p:attrName>fill.type</p:attrName>
                                        </p:attrNameLst>
                                      </p:cBhvr>
                                      <p:to>
                                        <p:strVal val="solid"/>
                                      </p:to>
                                    </p:set>
                                    <p:set>
                                      <p:cBhvr>
                                        <p:cTn id="9" dur="500" fill="hold"/>
                                        <p:tgtEl>
                                          <p:spTgt spid="2">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6DC87717-A16C-46C8-8501-38B3BAF8FB93}" type="slidenum">
              <a:rPr lang="zh-CN" altLang="en-US" smtClean="0"/>
            </a:fld>
            <a:endParaRPr lang="zh-CN" altLang="en-US"/>
          </a:p>
        </p:txBody>
      </p:sp>
      <p:sp>
        <p:nvSpPr>
          <p:cNvPr id="2" name="文本框 1"/>
          <p:cNvSpPr txBox="1"/>
          <p:nvPr/>
        </p:nvSpPr>
        <p:spPr>
          <a:xfrm>
            <a:off x="570776" y="1132551"/>
            <a:ext cx="8353305" cy="5577937"/>
          </a:xfrm>
          <a:prstGeom prst="rect">
            <a:avLst/>
          </a:prstGeom>
          <a:noFill/>
        </p:spPr>
        <p:txBody>
          <a:bodyPr wrap="square" rtlCol="0">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int </a:t>
            </a:r>
            <a:r>
              <a:rPr lang="en-US" altLang="zh-CN" sz="2000" dirty="0" err="1">
                <a:latin typeface="微软雅黑" panose="020B0503020204020204" pitchFamily="34" charset="-122"/>
                <a:ea typeface="微软雅黑" panose="020B0503020204020204" pitchFamily="34" charset="-122"/>
              </a:rPr>
              <a:t>PostTreeDepth</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BiTree</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bt</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int </a:t>
            </a:r>
            <a:r>
              <a:rPr lang="en-US" altLang="zh-CN" sz="2000" dirty="0" err="1">
                <a:latin typeface="微软雅黑" panose="020B0503020204020204" pitchFamily="34" charset="-122"/>
                <a:ea typeface="微软雅黑" panose="020B0503020204020204" pitchFamily="34" charset="-122"/>
              </a:rPr>
              <a:t>hl,hr,max</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if(</a:t>
            </a:r>
            <a:r>
              <a:rPr lang="en-US" altLang="zh-CN" sz="2000" dirty="0" err="1">
                <a:latin typeface="微软雅黑" panose="020B0503020204020204" pitchFamily="34" charset="-122"/>
                <a:ea typeface="微软雅黑" panose="020B0503020204020204" pitchFamily="34" charset="-122"/>
              </a:rPr>
              <a:t>bt</a:t>
            </a:r>
            <a:r>
              <a:rPr lang="en-US" altLang="zh-CN" sz="2000" dirty="0">
                <a:latin typeface="微软雅黑" panose="020B0503020204020204" pitchFamily="34" charset="-122"/>
                <a:ea typeface="微软雅黑" panose="020B0503020204020204" pitchFamily="34" charset="-122"/>
              </a:rPr>
              <a:t>!=NULL)</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hl = </a:t>
            </a:r>
            <a:r>
              <a:rPr lang="en-US" altLang="zh-CN" sz="2000" dirty="0" err="1">
                <a:latin typeface="微软雅黑" panose="020B0503020204020204" pitchFamily="34" charset="-122"/>
                <a:ea typeface="微软雅黑" panose="020B0503020204020204" pitchFamily="34" charset="-122"/>
              </a:rPr>
              <a:t>PostTreeDepth</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bt</a:t>
            </a:r>
            <a:r>
              <a:rPr lang="en-US" altLang="zh-CN" sz="2000" dirty="0">
                <a:latin typeface="微软雅黑" panose="020B0503020204020204" pitchFamily="34" charset="-122"/>
                <a:ea typeface="微软雅黑" panose="020B0503020204020204" pitchFamily="34" charset="-122"/>
              </a:rPr>
              <a:t>-&gt;</a:t>
            </a:r>
            <a:r>
              <a:rPr lang="en-US" altLang="zh-CN" sz="2000" dirty="0" err="1">
                <a:latin typeface="微软雅黑" panose="020B0503020204020204" pitchFamily="34" charset="-122"/>
                <a:ea typeface="微软雅黑" panose="020B0503020204020204" pitchFamily="34" charset="-122"/>
              </a:rPr>
              <a:t>LChild</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求左子树深度</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hr</a:t>
            </a:r>
            <a:r>
              <a:rPr lang="en-US" altLang="zh-CN" sz="2000" dirty="0">
                <a:latin typeface="微软雅黑" panose="020B0503020204020204" pitchFamily="34" charset="-122"/>
                <a:ea typeface="微软雅黑" panose="020B0503020204020204" pitchFamily="34" charset="-122"/>
                <a:sym typeface="+mn-ea"/>
              </a:rPr>
              <a:t> = </a:t>
            </a:r>
            <a:r>
              <a:rPr lang="en-US" altLang="zh-CN" sz="2000" dirty="0" err="1">
                <a:latin typeface="微软雅黑" panose="020B0503020204020204" pitchFamily="34" charset="-122"/>
                <a:ea typeface="微软雅黑" panose="020B0503020204020204" pitchFamily="34" charset="-122"/>
                <a:sym typeface="+mn-ea"/>
              </a:rPr>
              <a:t>PostTreeDepth</a:t>
            </a:r>
            <a:r>
              <a:rPr lang="en-US" altLang="zh-CN" sz="2000" dirty="0">
                <a:latin typeface="微软雅黑" panose="020B0503020204020204" pitchFamily="34" charset="-122"/>
                <a:ea typeface="微软雅黑" panose="020B0503020204020204" pitchFamily="34" charset="-122"/>
                <a:sym typeface="+mn-ea"/>
              </a:rPr>
              <a:t>(</a:t>
            </a:r>
            <a:r>
              <a:rPr lang="en-US" altLang="zh-CN" sz="2000" dirty="0" err="1">
                <a:latin typeface="微软雅黑" panose="020B0503020204020204" pitchFamily="34" charset="-122"/>
                <a:ea typeface="微软雅黑" panose="020B0503020204020204" pitchFamily="34" charset="-122"/>
                <a:sym typeface="+mn-ea"/>
              </a:rPr>
              <a:t>bt</a:t>
            </a:r>
            <a:r>
              <a:rPr lang="en-US" altLang="zh-CN" sz="2000" dirty="0">
                <a:latin typeface="微软雅黑" panose="020B0503020204020204" pitchFamily="34" charset="-122"/>
                <a:ea typeface="微软雅黑" panose="020B0503020204020204" pitchFamily="34" charset="-122"/>
                <a:sym typeface="+mn-ea"/>
              </a:rPr>
              <a:t>-&gt;</a:t>
            </a:r>
            <a:r>
              <a:rPr lang="en-US" altLang="zh-CN" sz="2000" dirty="0" err="1">
                <a:latin typeface="微软雅黑" panose="020B0503020204020204" pitchFamily="34" charset="-122"/>
                <a:ea typeface="微软雅黑" panose="020B0503020204020204" pitchFamily="34" charset="-122"/>
                <a:sym typeface="+mn-ea"/>
              </a:rPr>
              <a:t>rChild</a:t>
            </a:r>
            <a:r>
              <a:rPr lang="en-US" altLang="zh-CN" sz="2000" dirty="0">
                <a:latin typeface="微软雅黑" panose="020B0503020204020204" pitchFamily="34" charset="-122"/>
                <a:ea typeface="微软雅黑" panose="020B0503020204020204" pitchFamily="34" charset="-122"/>
                <a:sym typeface="+mn-ea"/>
              </a:rPr>
              <a:t>);    //</a:t>
            </a:r>
            <a:r>
              <a:rPr lang="zh-CN" altLang="en-US" sz="2000" dirty="0">
                <a:latin typeface="微软雅黑" panose="020B0503020204020204" pitchFamily="34" charset="-122"/>
                <a:ea typeface="微软雅黑" panose="020B0503020204020204" pitchFamily="34" charset="-122"/>
                <a:sym typeface="+mn-ea"/>
              </a:rPr>
              <a:t>求右子树深度</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max = hl&gt;</a:t>
            </a:r>
            <a:r>
              <a:rPr lang="en-US" altLang="zh-CN" sz="2000" dirty="0" err="1">
                <a:latin typeface="微软雅黑" panose="020B0503020204020204" pitchFamily="34" charset="-122"/>
                <a:ea typeface="微软雅黑" panose="020B0503020204020204" pitchFamily="34" charset="-122"/>
              </a:rPr>
              <a:t>hr?hl:hr</a:t>
            </a:r>
            <a:r>
              <a:rPr lang="en-US" altLang="zh-CN"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求两子树较大的深度</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return(max+1);             </a:t>
            </a:r>
            <a:r>
              <a:rPr lang="en-US" altLang="zh-CN"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返回树的深度</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else return 0;      </a:t>
            </a:r>
            <a:r>
              <a:rPr lang="en-US" altLang="zh-CN"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返如果是空树，返回</a:t>
            </a:r>
            <a:r>
              <a:rPr lang="en-US" altLang="zh-CN" sz="2000" dirty="0">
                <a:latin typeface="微软雅黑" panose="020B0503020204020204" pitchFamily="34" charset="-122"/>
                <a:ea typeface="微软雅黑" panose="020B0503020204020204" pitchFamily="34" charset="-122"/>
                <a:sym typeface="+mn-ea"/>
              </a:rPr>
              <a:t>0</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2630346" y="-57417"/>
            <a:ext cx="4786132" cy="743217"/>
          </a:xfrm>
          <a:prstGeom prst="rect">
            <a:avLst/>
          </a:prstGeom>
          <a:noFill/>
        </p:spPr>
        <p:txBody>
          <a:bodyPr wrap="square">
            <a:spAutoFit/>
          </a:bodyPr>
          <a:lstStyle/>
          <a:p>
            <a:pPr algn="l">
              <a:lnSpc>
                <a:spcPct val="150000"/>
              </a:lnSpc>
            </a:pPr>
            <a:r>
              <a:rPr lang="en-US" altLang="zh-CN" sz="32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 5</a:t>
            </a:r>
            <a:r>
              <a:rPr lang="zh-CN" altLang="en-US" sz="32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、求二叉树高度</a:t>
            </a:r>
            <a:endParaRPr lang="zh-CN" altLang="en-US" sz="32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endParaRPr>
          </a:p>
        </p:txBody>
      </p:sp>
      <p:sp>
        <p:nvSpPr>
          <p:cNvPr id="10" name="文本框 9"/>
          <p:cNvSpPr txBox="1"/>
          <p:nvPr/>
        </p:nvSpPr>
        <p:spPr>
          <a:xfrm>
            <a:off x="570775" y="807863"/>
            <a:ext cx="4840389" cy="461665"/>
          </a:xfrm>
          <a:prstGeom prst="rect">
            <a:avLst/>
          </a:prstGeom>
          <a:noFill/>
        </p:spPr>
        <p:txBody>
          <a:bodyPr wrap="square">
            <a:spAutoFit/>
          </a:bodyPr>
          <a:lstStyle/>
          <a:p>
            <a:r>
              <a:rPr lang="zh-CN" altLang="en-US" sz="2400" dirty="0">
                <a:latin typeface="微软雅黑" panose="020B0503020204020204" pitchFamily="34" charset="-122"/>
                <a:ea typeface="微软雅黑" panose="020B0503020204020204" pitchFamily="34" charset="-122"/>
              </a:rPr>
              <a:t>后序遍历求二叉树高度的递归算法</a:t>
            </a:r>
            <a:r>
              <a:rPr lang="en-US" altLang="zh-CN" sz="2400" dirty="0">
                <a:latin typeface="微软雅黑" panose="020B0503020204020204" pitchFamily="34" charset="-122"/>
                <a:ea typeface="微软雅黑" panose="020B0503020204020204" pitchFamily="34" charset="-122"/>
              </a:rPr>
              <a:t> </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
                                            <p:txEl>
                                              <p:pRg st="7" end="7"/>
                                            </p:txEl>
                                          </p:spTgt>
                                        </p:tgtEl>
                                        <p:attrNameLst>
                                          <p:attrName>style.color</p:attrName>
                                        </p:attrNameLst>
                                      </p:cBhvr>
                                      <p:to>
                                        <a:srgbClr val="FF0000"/>
                                      </p:to>
                                    </p:animClr>
                                    <p:animClr clrSpc="rgb" dir="cw">
                                      <p:cBhvr>
                                        <p:cTn id="7" dur="500" fill="hold"/>
                                        <p:tgtEl>
                                          <p:spTgt spid="2">
                                            <p:txEl>
                                              <p:pRg st="7" end="7"/>
                                            </p:txEl>
                                          </p:spTgt>
                                        </p:tgtEl>
                                        <p:attrNameLst>
                                          <p:attrName>fillcolor</p:attrName>
                                        </p:attrNameLst>
                                      </p:cBhvr>
                                      <p:to>
                                        <a:srgbClr val="FF0000"/>
                                      </p:to>
                                    </p:animClr>
                                    <p:set>
                                      <p:cBhvr>
                                        <p:cTn id="8" dur="500" fill="hold"/>
                                        <p:tgtEl>
                                          <p:spTgt spid="2">
                                            <p:txEl>
                                              <p:pRg st="7" end="7"/>
                                            </p:txEl>
                                          </p:spTgt>
                                        </p:tgtEl>
                                        <p:attrNameLst>
                                          <p:attrName>fill.type</p:attrName>
                                        </p:attrNameLst>
                                      </p:cBhvr>
                                      <p:to>
                                        <p:strVal val="solid"/>
                                      </p:to>
                                    </p:set>
                                    <p:set>
                                      <p:cBhvr>
                                        <p:cTn id="9" dur="500" fill="hold"/>
                                        <p:tgtEl>
                                          <p:spTgt spid="2">
                                            <p:txEl>
                                              <p:pRg st="7" end="7"/>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6DC87717-A16C-46C8-8501-38B3BAF8FB93}" type="slidenum">
              <a:rPr lang="zh-CN" altLang="en-US" smtClean="0"/>
            </a:fld>
            <a:endParaRPr lang="zh-CN" altLang="en-US"/>
          </a:p>
        </p:txBody>
      </p:sp>
      <p:sp>
        <p:nvSpPr>
          <p:cNvPr id="2" name="文本框 1"/>
          <p:cNvSpPr txBox="1"/>
          <p:nvPr/>
        </p:nvSpPr>
        <p:spPr>
          <a:xfrm>
            <a:off x="601002" y="2285259"/>
            <a:ext cx="7941995" cy="4192943"/>
          </a:xfrm>
          <a:prstGeom prst="rect">
            <a:avLst/>
          </a:prstGeom>
          <a:noFill/>
        </p:spPr>
        <p:txBody>
          <a:bodyPr wrap="square" rtlCol="0">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答：假定某个结点</a:t>
            </a:r>
            <a:r>
              <a:rPr lang="en-US" altLang="zh-CN" sz="2000" dirty="0">
                <a:latin typeface="微软雅黑" panose="020B0503020204020204" pitchFamily="34" charset="-122"/>
                <a:ea typeface="微软雅黑" panose="020B0503020204020204" pitchFamily="34" charset="-122"/>
              </a:rPr>
              <a:t>node,</a:t>
            </a:r>
            <a:r>
              <a:rPr lang="zh-CN" altLang="en-US" sz="2000" dirty="0">
                <a:latin typeface="微软雅黑" panose="020B0503020204020204" pitchFamily="34" charset="-122"/>
                <a:ea typeface="微软雅黑" panose="020B0503020204020204" pitchFamily="34" charset="-122"/>
              </a:rPr>
              <a:t>到它的最低叶结点的长度为</a:t>
            </a:r>
            <a:r>
              <a:rPr lang="en-US" altLang="zh-CN" sz="2000" dirty="0" err="1">
                <a:latin typeface="微软雅黑" panose="020B0503020204020204" pitchFamily="34" charset="-122"/>
                <a:ea typeface="微软雅黑" panose="020B0503020204020204" pitchFamily="34" charset="-122"/>
              </a:rPr>
              <a:t>len</a:t>
            </a:r>
            <a:r>
              <a:rPr lang="en-US" altLang="zh-CN" sz="2000" dirty="0">
                <a:latin typeface="微软雅黑" panose="020B0503020204020204" pitchFamily="34" charset="-122"/>
                <a:ea typeface="微软雅黑" panose="020B0503020204020204" pitchFamily="34" charset="-122"/>
              </a:rPr>
              <a:t>(node),</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len</a:t>
            </a:r>
            <a:r>
              <a:rPr lang="en-US" altLang="zh-CN" sz="2000" dirty="0">
                <a:latin typeface="微软雅黑" panose="020B0503020204020204" pitchFamily="34" charset="-122"/>
                <a:ea typeface="微软雅黑" panose="020B0503020204020204" pitchFamily="34" charset="-122"/>
              </a:rPr>
              <a:t>(ode)=max(  </a:t>
            </a:r>
            <a:r>
              <a:rPr lang="en-US" altLang="zh-CN" sz="2000" u="sng" dirty="0" err="1">
                <a:latin typeface="微软雅黑" panose="020B0503020204020204" pitchFamily="34" charset="-122"/>
                <a:ea typeface="微软雅黑" panose="020B0503020204020204" pitchFamily="34" charset="-122"/>
              </a:rPr>
              <a:t>len</a:t>
            </a:r>
            <a:r>
              <a:rPr lang="en-US" altLang="zh-CN" sz="2000" u="sng" dirty="0">
                <a:latin typeface="微软雅黑" panose="020B0503020204020204" pitchFamily="34" charset="-122"/>
                <a:ea typeface="微软雅黑" panose="020B0503020204020204" pitchFamily="34" charset="-122"/>
              </a:rPr>
              <a:t>(node-&gt;left)</a:t>
            </a:r>
            <a:r>
              <a:rPr lang="zh-CN" altLang="en-US" sz="2000" dirty="0">
                <a:latin typeface="微软雅黑" panose="020B0503020204020204" pitchFamily="34" charset="-122"/>
                <a:ea typeface="微软雅黑" panose="020B0503020204020204" pitchFamily="34" charset="-122"/>
              </a:rPr>
              <a:t>，</a:t>
            </a:r>
            <a:r>
              <a:rPr lang="en-US" altLang="zh-CN" sz="2000" u="sng" dirty="0" err="1">
                <a:latin typeface="微软雅黑" panose="020B0503020204020204" pitchFamily="34" charset="-122"/>
                <a:ea typeface="微软雅黑" panose="020B0503020204020204" pitchFamily="34" charset="-122"/>
              </a:rPr>
              <a:t>len</a:t>
            </a:r>
            <a:r>
              <a:rPr lang="en-US" altLang="zh-CN" sz="2000" u="sng" dirty="0">
                <a:latin typeface="微软雅黑" panose="020B0503020204020204" pitchFamily="34" charset="-122"/>
                <a:ea typeface="微软雅黑" panose="020B0503020204020204" pitchFamily="34" charset="-122"/>
              </a:rPr>
              <a:t>(node-&gt;right) </a:t>
            </a:r>
            <a:r>
              <a:rPr lang="en-US" altLang="zh-CN" sz="2000" dirty="0">
                <a:latin typeface="微软雅黑" panose="020B0503020204020204" pitchFamily="34" charset="-122"/>
                <a:ea typeface="微软雅黑" panose="020B0503020204020204" pitchFamily="34" charset="-122"/>
              </a:rPr>
              <a:t>  ) +1</a:t>
            </a: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题目中所求的最长路径必然经过一个最高结点 </a:t>
            </a:r>
            <a:r>
              <a:rPr lang="en-US" altLang="zh-CN" sz="2000" dirty="0" err="1">
                <a:latin typeface="微软雅黑" panose="020B0503020204020204" pitchFamily="34" charset="-122"/>
                <a:ea typeface="微软雅黑" panose="020B0503020204020204" pitchFamily="34" charset="-122"/>
              </a:rPr>
              <a:t>high_node</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相距最远的两个结点必然是在</a:t>
            </a:r>
            <a:r>
              <a:rPr lang="en-US" altLang="zh-CN" sz="2000" dirty="0" err="1">
                <a:latin typeface="微软雅黑" panose="020B0503020204020204" pitchFamily="34" charset="-122"/>
                <a:ea typeface="微软雅黑" panose="020B0503020204020204" pitchFamily="34" charset="-122"/>
              </a:rPr>
              <a:t>high_node</a:t>
            </a:r>
            <a:r>
              <a:rPr lang="zh-CN" altLang="en-US" sz="2000" dirty="0">
                <a:latin typeface="微软雅黑" panose="020B0503020204020204" pitchFamily="34" charset="-122"/>
                <a:ea typeface="微软雅黑" panose="020B0503020204020204" pitchFamily="34" charset="-122"/>
              </a:rPr>
              <a:t>的两个子树上，</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故我们所求的路径长度为：</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sum=</a:t>
            </a:r>
            <a:r>
              <a:rPr lang="en-US" altLang="zh-CN" sz="2000" dirty="0" err="1">
                <a:latin typeface="微软雅黑" panose="020B0503020204020204" pitchFamily="34" charset="-122"/>
                <a:ea typeface="微软雅黑" panose="020B0503020204020204" pitchFamily="34" charset="-122"/>
              </a:rPr>
              <a:t>len</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high_node</a:t>
            </a:r>
            <a:r>
              <a:rPr lang="en-US" altLang="zh-CN" sz="2000" dirty="0">
                <a:latin typeface="微软雅黑" panose="020B0503020204020204" pitchFamily="34" charset="-122"/>
                <a:ea typeface="微软雅黑" panose="020B0503020204020204" pitchFamily="34" charset="-122"/>
              </a:rPr>
              <a:t>-&gt;left)+</a:t>
            </a:r>
            <a:r>
              <a:rPr lang="en-US" altLang="zh-CN" sz="2000" dirty="0" err="1">
                <a:latin typeface="微软雅黑" panose="020B0503020204020204" pitchFamily="34" charset="-122"/>
                <a:ea typeface="微软雅黑" panose="020B0503020204020204" pitchFamily="34" charset="-122"/>
              </a:rPr>
              <a:t>len</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high_node</a:t>
            </a:r>
            <a:r>
              <a:rPr lang="en-US" altLang="zh-CN" sz="2000" dirty="0">
                <a:latin typeface="微软雅黑" panose="020B0503020204020204" pitchFamily="34" charset="-122"/>
                <a:ea typeface="微软雅黑" panose="020B0503020204020204" pitchFamily="34" charset="-122"/>
              </a:rPr>
              <a:t>-&gt;right) + 2</a:t>
            </a: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表示的是</a:t>
            </a:r>
            <a:r>
              <a:rPr lang="en-US" altLang="zh-CN" sz="2000" dirty="0" err="1">
                <a:latin typeface="微软雅黑" panose="020B0503020204020204" pitchFamily="34" charset="-122"/>
                <a:ea typeface="微软雅黑" panose="020B0503020204020204" pitchFamily="34" charset="-122"/>
              </a:rPr>
              <a:t>high_node</a:t>
            </a:r>
            <a:r>
              <a:rPr lang="zh-CN" altLang="en-US" sz="2000" dirty="0">
                <a:latin typeface="微软雅黑" panose="020B0503020204020204" pitchFamily="34" charset="-122"/>
                <a:ea typeface="微软雅黑" panose="020B0503020204020204" pitchFamily="34" charset="-122"/>
              </a:rPr>
              <a:t>结点到左右子树的距离之和。</a:t>
            </a:r>
            <a:endParaRPr lang="en-US" altLang="zh-CN" sz="20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2630346" y="-57417"/>
            <a:ext cx="4786132" cy="743217"/>
          </a:xfrm>
          <a:prstGeom prst="rect">
            <a:avLst/>
          </a:prstGeom>
          <a:noFill/>
        </p:spPr>
        <p:txBody>
          <a:bodyPr wrap="square">
            <a:spAutoFit/>
          </a:bodyPr>
          <a:lstStyle/>
          <a:p>
            <a:pPr algn="l">
              <a:lnSpc>
                <a:spcPct val="150000"/>
              </a:lnSpc>
            </a:pPr>
            <a:r>
              <a:rPr lang="en-US" altLang="zh-CN" sz="32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 5</a:t>
            </a:r>
            <a:r>
              <a:rPr lang="zh-CN" altLang="en-US" sz="32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、求二叉树高度</a:t>
            </a:r>
            <a:endParaRPr lang="zh-CN" altLang="en-US" sz="32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endParaRPr>
          </a:p>
        </p:txBody>
      </p:sp>
      <p:sp>
        <p:nvSpPr>
          <p:cNvPr id="10" name="文本框 9"/>
          <p:cNvSpPr txBox="1"/>
          <p:nvPr/>
        </p:nvSpPr>
        <p:spPr>
          <a:xfrm>
            <a:off x="570775" y="807863"/>
            <a:ext cx="7853378" cy="1200329"/>
          </a:xfrm>
          <a:prstGeom prst="rect">
            <a:avLst/>
          </a:prstGeom>
          <a:noFill/>
        </p:spPr>
        <p:txBody>
          <a:bodyPr wrap="square">
            <a:spAutoFit/>
          </a:bodyPr>
          <a:lstStyle/>
          <a:p>
            <a:r>
              <a:rPr lang="zh-CN" altLang="en-US" sz="2400" dirty="0">
                <a:latin typeface="微软雅黑" panose="020B0503020204020204" pitchFamily="34" charset="-122"/>
                <a:ea typeface="微软雅黑" panose="020B0503020204020204" pitchFamily="34" charset="-122"/>
              </a:rPr>
              <a:t>习题：给定一个二叉树，任意两个结点之间必然有一条路径相通的，假定父结点和它的孩子结点的距离为单位</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，求二叉树中相距最远的两个结点间的路径长度。</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flipV="1">
            <a:off x="0" y="0"/>
            <a:ext cx="9144000" cy="886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891" y="0"/>
            <a:ext cx="900644" cy="895438"/>
          </a:xfrm>
          <a:prstGeom prst="rect">
            <a:avLst/>
          </a:prstGeom>
        </p:spPr>
      </p:pic>
      <p:sp>
        <p:nvSpPr>
          <p:cNvPr id="17" name="文本框 16"/>
          <p:cNvSpPr txBox="1"/>
          <p:nvPr/>
        </p:nvSpPr>
        <p:spPr>
          <a:xfrm>
            <a:off x="1126425" y="150770"/>
            <a:ext cx="6215281" cy="583565"/>
          </a:xfrm>
          <a:prstGeom prst="rect">
            <a:avLst/>
          </a:prstGeom>
          <a:noFill/>
        </p:spPr>
        <p:txBody>
          <a:bodyPr wrap="square">
            <a:spAutoFit/>
          </a:bodyPr>
          <a:lstStyle/>
          <a:p>
            <a:r>
              <a:rPr lang="en-US" altLang="zh-CN" sz="32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6.3.2 </a:t>
            </a:r>
            <a:r>
              <a:rPr lang="zh-CN" altLang="en-US" sz="32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遍历算法的应用</a:t>
            </a:r>
            <a:endParaRPr lang="zh-CN" altLang="en-US" sz="32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灯片编号占位符 2"/>
          <p:cNvSpPr>
            <a:spLocks noGrp="1"/>
          </p:cNvSpPr>
          <p:nvPr>
            <p:ph type="sldNum" sz="quarter" idx="12"/>
          </p:nvPr>
        </p:nvSpPr>
        <p:spPr/>
        <p:txBody>
          <a:bodyPr/>
          <a:lstStyle/>
          <a:p>
            <a:fld id="{6DC87717-A16C-46C8-8501-38B3BAF8FB93}" type="slidenum">
              <a:rPr lang="zh-CN" altLang="en-US" smtClean="0"/>
            </a:fld>
            <a:endParaRPr lang="zh-CN" altLang="en-US" dirty="0"/>
          </a:p>
        </p:txBody>
      </p:sp>
      <p:sp>
        <p:nvSpPr>
          <p:cNvPr id="4" name="文本框 3"/>
          <p:cNvSpPr txBox="1"/>
          <p:nvPr/>
        </p:nvSpPr>
        <p:spPr>
          <a:xfrm>
            <a:off x="708549" y="1210732"/>
            <a:ext cx="8078386" cy="4436536"/>
          </a:xfrm>
          <a:prstGeom prst="rect">
            <a:avLst/>
          </a:prstGeom>
          <a:noFill/>
        </p:spPr>
        <p:txBody>
          <a:bodyPr wrap="square" rtlCol="0">
            <a:spAutoFit/>
          </a:bodyPr>
          <a:lstStyle/>
          <a:p>
            <a:pPr algn="l">
              <a:lnSpc>
                <a:spcPct val="150000"/>
              </a:lnSpc>
            </a:pPr>
            <a:r>
              <a:rPr lang="en-US" altLang="zh-CN" sz="3200" dirty="0">
                <a:latin typeface="微软雅黑" panose="020B0503020204020204" pitchFamily="34" charset="-122"/>
                <a:ea typeface="微软雅黑" panose="020B0503020204020204" pitchFamily="34" charset="-122"/>
                <a:sym typeface="Wingdings" panose="05000000000000000000" pitchFamily="2" charset="2"/>
              </a:rPr>
              <a:t> 1</a:t>
            </a:r>
            <a:r>
              <a:rPr lang="zh-CN" altLang="en-US" sz="3200" dirty="0">
                <a:latin typeface="微软雅黑" panose="020B0503020204020204" pitchFamily="34" charset="-122"/>
                <a:ea typeface="微软雅黑" panose="020B0503020204020204" pitchFamily="34" charset="-122"/>
                <a:sym typeface="Wingdings" panose="05000000000000000000" pitchFamily="2" charset="2"/>
              </a:rPr>
              <a:t>、输出二叉树中的结点</a:t>
            </a:r>
            <a:endParaRPr lang="en-US" altLang="zh-CN" sz="3200" dirty="0">
              <a:latin typeface="微软雅黑" panose="020B0503020204020204" pitchFamily="34" charset="-122"/>
              <a:ea typeface="微软雅黑" panose="020B0503020204020204" pitchFamily="34" charset="-122"/>
            </a:endParaRPr>
          </a:p>
          <a:p>
            <a:pPr algn="l">
              <a:lnSpc>
                <a:spcPct val="150000"/>
              </a:lnSpc>
            </a:pPr>
            <a:r>
              <a:rPr lang="en-US" altLang="zh-CN" sz="3200" dirty="0">
                <a:latin typeface="微软雅黑" panose="020B0503020204020204" pitchFamily="34" charset="-122"/>
                <a:ea typeface="微软雅黑" panose="020B0503020204020204" pitchFamily="34" charset="-122"/>
                <a:sym typeface="Wingdings" panose="05000000000000000000" pitchFamily="2" charset="2"/>
              </a:rPr>
              <a:t> 2</a:t>
            </a:r>
            <a:r>
              <a:rPr lang="zh-CN" altLang="en-US" sz="3200" dirty="0">
                <a:latin typeface="微软雅黑" panose="020B0503020204020204" pitchFamily="34" charset="-122"/>
                <a:ea typeface="微软雅黑" panose="020B0503020204020204" pitchFamily="34" charset="-122"/>
                <a:sym typeface="Wingdings" panose="05000000000000000000" pitchFamily="2" charset="2"/>
              </a:rPr>
              <a:t>、输出二叉树中的叶子节点</a:t>
            </a:r>
            <a:endParaRPr lang="zh-CN" altLang="en-US" sz="3200" dirty="0">
              <a:latin typeface="微软雅黑" panose="020B0503020204020204" pitchFamily="34" charset="-122"/>
              <a:ea typeface="微软雅黑" panose="020B0503020204020204" pitchFamily="34" charset="-122"/>
              <a:sym typeface="Wingdings" panose="05000000000000000000" pitchFamily="2" charset="2"/>
            </a:endParaRPr>
          </a:p>
          <a:p>
            <a:pPr algn="l">
              <a:lnSpc>
                <a:spcPct val="150000"/>
              </a:lnSpc>
            </a:pPr>
            <a:r>
              <a:rPr lang="en-US" altLang="zh-CN" sz="3200" dirty="0">
                <a:latin typeface="微软雅黑" panose="020B0503020204020204" pitchFamily="34" charset="-122"/>
                <a:ea typeface="微软雅黑" panose="020B0503020204020204" pitchFamily="34" charset="-122"/>
                <a:sym typeface="Wingdings" panose="05000000000000000000" pitchFamily="2" charset="2"/>
              </a:rPr>
              <a:t> 3、统计叶子结点数目</a:t>
            </a:r>
            <a:endParaRPr lang="zh-CN" altLang="en-US" sz="3200" dirty="0">
              <a:latin typeface="微软雅黑" panose="020B0503020204020204" pitchFamily="34" charset="-122"/>
              <a:ea typeface="微软雅黑" panose="020B0503020204020204" pitchFamily="34" charset="-122"/>
              <a:sym typeface="Wingdings" panose="05000000000000000000" pitchFamily="2" charset="2"/>
            </a:endParaRPr>
          </a:p>
          <a:p>
            <a:pPr algn="l">
              <a:lnSpc>
                <a:spcPct val="150000"/>
              </a:lnSpc>
            </a:pPr>
            <a:r>
              <a:rPr lang="en-US" altLang="zh-CN" sz="3200" dirty="0">
                <a:latin typeface="微软雅黑" panose="020B0503020204020204" pitchFamily="34" charset="-122"/>
                <a:ea typeface="微软雅黑" panose="020B0503020204020204" pitchFamily="34" charset="-122"/>
                <a:sym typeface="Wingdings" panose="05000000000000000000" pitchFamily="2" charset="2"/>
              </a:rPr>
              <a:t> 4</a:t>
            </a:r>
            <a:r>
              <a:rPr lang="zh-CN" altLang="en-US" sz="3200" dirty="0">
                <a:latin typeface="微软雅黑" panose="020B0503020204020204" pitchFamily="34" charset="-122"/>
                <a:ea typeface="微软雅黑" panose="020B0503020204020204" pitchFamily="34" charset="-122"/>
                <a:sym typeface="Wingdings" panose="05000000000000000000" pitchFamily="2" charset="2"/>
              </a:rPr>
              <a:t>、建立二叉链表方式存储的二叉树</a:t>
            </a:r>
            <a:endParaRPr lang="zh-CN" altLang="en-US" sz="3200" dirty="0">
              <a:latin typeface="微软雅黑" panose="020B0503020204020204" pitchFamily="34" charset="-122"/>
              <a:ea typeface="微软雅黑" panose="020B0503020204020204" pitchFamily="34" charset="-122"/>
              <a:sym typeface="Wingdings" panose="05000000000000000000" pitchFamily="2" charset="2"/>
            </a:endParaRPr>
          </a:p>
          <a:p>
            <a:pPr algn="l">
              <a:lnSpc>
                <a:spcPct val="150000"/>
              </a:lnSpc>
            </a:pPr>
            <a:r>
              <a:rPr lang="en-US" altLang="zh-CN" sz="3200" dirty="0">
                <a:latin typeface="微软雅黑" panose="020B0503020204020204" pitchFamily="34" charset="-122"/>
                <a:ea typeface="微软雅黑" panose="020B0503020204020204" pitchFamily="34" charset="-122"/>
                <a:sym typeface="Wingdings" panose="05000000000000000000" pitchFamily="2" charset="2"/>
              </a:rPr>
              <a:t> 5</a:t>
            </a:r>
            <a:r>
              <a:rPr lang="zh-CN" altLang="en-US" sz="3200" dirty="0">
                <a:latin typeface="微软雅黑" panose="020B0503020204020204" pitchFamily="34" charset="-122"/>
                <a:ea typeface="微软雅黑" panose="020B0503020204020204" pitchFamily="34" charset="-122"/>
                <a:sym typeface="Wingdings" panose="05000000000000000000" pitchFamily="2" charset="2"/>
              </a:rPr>
              <a:t>、求二叉树高度</a:t>
            </a:r>
            <a:endParaRPr lang="zh-CN" altLang="en-US" sz="3200" dirty="0">
              <a:latin typeface="微软雅黑" panose="020B0503020204020204" pitchFamily="34" charset="-122"/>
              <a:ea typeface="微软雅黑" panose="020B0503020204020204" pitchFamily="34" charset="-122"/>
              <a:sym typeface="Wingdings" panose="05000000000000000000" pitchFamily="2" charset="2"/>
            </a:endParaRPr>
          </a:p>
          <a:p>
            <a:pPr algn="l">
              <a:lnSpc>
                <a:spcPct val="150000"/>
              </a:lnSpc>
            </a:pPr>
            <a:r>
              <a:rPr lang="en-US" altLang="zh-CN" sz="32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 6</a:t>
            </a:r>
            <a:r>
              <a:rPr lang="zh-CN" altLang="en-US" sz="32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、按树状打印的二叉树</a:t>
            </a:r>
            <a:endParaRPr lang="zh-CN" altLang="en-US" sz="32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6DC87717-A16C-46C8-8501-38B3BAF8FB93}" type="slidenum">
              <a:rPr lang="zh-CN" altLang="en-US" smtClean="0"/>
            </a:fld>
            <a:endParaRPr lang="zh-CN" altLang="en-US" dirty="0"/>
          </a:p>
        </p:txBody>
      </p:sp>
      <p:sp>
        <p:nvSpPr>
          <p:cNvPr id="7" name="文本框 6"/>
          <p:cNvSpPr txBox="1"/>
          <p:nvPr/>
        </p:nvSpPr>
        <p:spPr>
          <a:xfrm>
            <a:off x="490220" y="-15250"/>
            <a:ext cx="8025130" cy="743986"/>
          </a:xfrm>
          <a:prstGeom prst="rect">
            <a:avLst/>
          </a:prstGeom>
          <a:noFill/>
        </p:spPr>
        <p:txBody>
          <a:bodyPr wrap="square" rtlCol="0">
            <a:spAutoFit/>
          </a:bodyPr>
          <a:lstStyle/>
          <a:p>
            <a:pPr algn="ctr">
              <a:lnSpc>
                <a:spcPct val="150000"/>
              </a:lnSpc>
            </a:pPr>
            <a:r>
              <a:rPr lang="en-US" altLang="zh-CN" sz="3200" dirty="0">
                <a:solidFill>
                  <a:srgbClr val="FF0000"/>
                </a:solidFill>
                <a:latin typeface="微软雅黑" panose="020B0503020204020204" pitchFamily="34" charset="-122"/>
                <a:ea typeface="微软雅黑" panose="020B0503020204020204" pitchFamily="34" charset="-122"/>
              </a:rPr>
              <a:t> 6</a:t>
            </a:r>
            <a:r>
              <a:rPr lang="zh-CN" altLang="en-US" sz="3200" dirty="0">
                <a:solidFill>
                  <a:srgbClr val="FF0000"/>
                </a:solidFill>
                <a:latin typeface="微软雅黑" panose="020B0503020204020204" pitchFamily="34" charset="-122"/>
                <a:ea typeface="微软雅黑" panose="020B0503020204020204" pitchFamily="34" charset="-122"/>
              </a:rPr>
              <a:t>、按树状打印二叉树</a:t>
            </a:r>
            <a:r>
              <a:rPr lang="en-US" altLang="zh-CN" sz="3200" dirty="0">
                <a:solidFill>
                  <a:srgbClr val="FF0000"/>
                </a:solidFill>
                <a:latin typeface="微软雅黑" panose="020B0503020204020204" pitchFamily="34" charset="-122"/>
                <a:ea typeface="微软雅黑" panose="020B0503020204020204" pitchFamily="34" charset="-122"/>
              </a:rPr>
              <a:t>   </a:t>
            </a:r>
            <a:endParaRPr lang="en-US" altLang="zh-CN" sz="3200" dirty="0">
              <a:solidFill>
                <a:srgbClr val="FF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67385" y="1003984"/>
            <a:ext cx="7670800" cy="1135054"/>
          </a:xfrm>
          <a:prstGeom prst="rect">
            <a:avLst/>
          </a:prstGeom>
          <a:noFill/>
        </p:spPr>
        <p:txBody>
          <a:bodyPr wrap="square" rtlCol="0">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问题∶二叉树中以二叉链表存储，每个结点所含数据元素均为单字母，要求实现如下图的打印结果。</a:t>
            </a:r>
            <a:endParaRPr lang="zh-CN" altLang="en-US" sz="2400" dirty="0">
              <a:latin typeface="微软雅黑" panose="020B0503020204020204" pitchFamily="34" charset="-122"/>
              <a:ea typeface="微软雅黑" panose="020B0503020204020204" pitchFamily="34" charset="-122"/>
            </a:endParaRPr>
          </a:p>
        </p:txBody>
      </p:sp>
      <p:cxnSp>
        <p:nvCxnSpPr>
          <p:cNvPr id="8" name="直接连接符 7"/>
          <p:cNvCxnSpPr>
            <a:stCxn id="21" idx="2"/>
            <a:endCxn id="22" idx="0"/>
          </p:cNvCxnSpPr>
          <p:nvPr/>
        </p:nvCxnSpPr>
        <p:spPr>
          <a:xfrm>
            <a:off x="899319" y="4092267"/>
            <a:ext cx="759786" cy="45609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23" idx="2"/>
            <a:endCxn id="24" idx="0"/>
          </p:cNvCxnSpPr>
          <p:nvPr/>
        </p:nvCxnSpPr>
        <p:spPr>
          <a:xfrm flipH="1">
            <a:off x="2482716" y="4025940"/>
            <a:ext cx="703474" cy="52242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24" idx="2"/>
            <a:endCxn id="25" idx="0"/>
          </p:cNvCxnSpPr>
          <p:nvPr/>
        </p:nvCxnSpPr>
        <p:spPr>
          <a:xfrm>
            <a:off x="2482716" y="5010029"/>
            <a:ext cx="604440" cy="29720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702982" y="3767446"/>
            <a:ext cx="861739" cy="461665"/>
          </a:xfrm>
          <a:prstGeom prst="rect">
            <a:avLst/>
          </a:prstGeom>
          <a:noFill/>
        </p:spPr>
        <p:txBody>
          <a:bodyPr wrap="square" rtlCol="0">
            <a:spAutoFit/>
          </a:bodyPr>
          <a:lstStyle/>
          <a:p>
            <a:r>
              <a:rPr lang="zh-CN" altLang="en-US" sz="2400" dirty="0"/>
              <a:t>输出</a:t>
            </a:r>
            <a:endParaRPr lang="zh-CN" altLang="en-US" sz="2400" dirty="0"/>
          </a:p>
        </p:txBody>
      </p:sp>
      <p:cxnSp>
        <p:nvCxnSpPr>
          <p:cNvPr id="16" name="直接连接符 15"/>
          <p:cNvCxnSpPr>
            <a:stCxn id="20" idx="2"/>
            <a:endCxn id="21" idx="3"/>
          </p:cNvCxnSpPr>
          <p:nvPr/>
        </p:nvCxnSpPr>
        <p:spPr>
          <a:xfrm flipH="1">
            <a:off x="1214808" y="3329253"/>
            <a:ext cx="798315" cy="53218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125073" y="3363615"/>
            <a:ext cx="969042" cy="40132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1697633" y="2867588"/>
            <a:ext cx="630979" cy="461665"/>
          </a:xfrm>
          <a:prstGeom prst="rect">
            <a:avLst/>
          </a:prstGeom>
          <a:noFill/>
        </p:spPr>
        <p:txBody>
          <a:bodyPr wrap="square" rtlCol="0">
            <a:spAutoFit/>
          </a:bodyPr>
          <a:lstStyle/>
          <a:p>
            <a:pPr algn="ctr"/>
            <a:r>
              <a:rPr lang="en-US" altLang="zh-CN" sz="2400" dirty="0"/>
              <a:t>A</a:t>
            </a:r>
            <a:endParaRPr lang="en-US" altLang="zh-CN" sz="2400" dirty="0"/>
          </a:p>
        </p:txBody>
      </p:sp>
      <p:sp>
        <p:nvSpPr>
          <p:cNvPr id="21" name="文本框 20"/>
          <p:cNvSpPr txBox="1"/>
          <p:nvPr/>
        </p:nvSpPr>
        <p:spPr>
          <a:xfrm>
            <a:off x="583829" y="3630602"/>
            <a:ext cx="630979" cy="461665"/>
          </a:xfrm>
          <a:prstGeom prst="rect">
            <a:avLst/>
          </a:prstGeom>
          <a:noFill/>
        </p:spPr>
        <p:txBody>
          <a:bodyPr wrap="square" rtlCol="0">
            <a:spAutoFit/>
          </a:bodyPr>
          <a:lstStyle/>
          <a:p>
            <a:pPr algn="ctr"/>
            <a:r>
              <a:rPr lang="en-US" altLang="zh-CN" sz="2400" dirty="0"/>
              <a:t>B</a:t>
            </a:r>
            <a:endParaRPr lang="en-US" altLang="zh-CN" sz="2400" dirty="0"/>
          </a:p>
        </p:txBody>
      </p:sp>
      <p:sp>
        <p:nvSpPr>
          <p:cNvPr id="22" name="文本框 21"/>
          <p:cNvSpPr txBox="1"/>
          <p:nvPr/>
        </p:nvSpPr>
        <p:spPr>
          <a:xfrm>
            <a:off x="1343615" y="4548365"/>
            <a:ext cx="630979" cy="461665"/>
          </a:xfrm>
          <a:prstGeom prst="rect">
            <a:avLst/>
          </a:prstGeom>
          <a:noFill/>
        </p:spPr>
        <p:txBody>
          <a:bodyPr wrap="square" rtlCol="0">
            <a:spAutoFit/>
          </a:bodyPr>
          <a:lstStyle/>
          <a:p>
            <a:pPr algn="ctr"/>
            <a:r>
              <a:rPr lang="en-US" altLang="zh-CN" sz="2400" dirty="0"/>
              <a:t>D</a:t>
            </a:r>
            <a:endParaRPr lang="en-US" altLang="zh-CN" sz="2400" dirty="0"/>
          </a:p>
        </p:txBody>
      </p:sp>
      <p:sp>
        <p:nvSpPr>
          <p:cNvPr id="23" name="文本框 22"/>
          <p:cNvSpPr txBox="1"/>
          <p:nvPr/>
        </p:nvSpPr>
        <p:spPr>
          <a:xfrm>
            <a:off x="2870700" y="3564275"/>
            <a:ext cx="630979" cy="461665"/>
          </a:xfrm>
          <a:prstGeom prst="rect">
            <a:avLst/>
          </a:prstGeom>
          <a:noFill/>
        </p:spPr>
        <p:txBody>
          <a:bodyPr wrap="square" rtlCol="0">
            <a:spAutoFit/>
          </a:bodyPr>
          <a:lstStyle/>
          <a:p>
            <a:pPr algn="ctr"/>
            <a:r>
              <a:rPr lang="en-US" altLang="zh-CN" sz="2400" dirty="0"/>
              <a:t>C</a:t>
            </a:r>
            <a:endParaRPr lang="en-US" altLang="zh-CN" sz="2400" dirty="0"/>
          </a:p>
        </p:txBody>
      </p:sp>
      <p:sp>
        <p:nvSpPr>
          <p:cNvPr id="24" name="文本框 23"/>
          <p:cNvSpPr txBox="1"/>
          <p:nvPr/>
        </p:nvSpPr>
        <p:spPr>
          <a:xfrm>
            <a:off x="2167226" y="4548364"/>
            <a:ext cx="630979" cy="461665"/>
          </a:xfrm>
          <a:prstGeom prst="rect">
            <a:avLst/>
          </a:prstGeom>
          <a:noFill/>
        </p:spPr>
        <p:txBody>
          <a:bodyPr wrap="square" rtlCol="0">
            <a:spAutoFit/>
          </a:bodyPr>
          <a:lstStyle/>
          <a:p>
            <a:pPr algn="ctr"/>
            <a:r>
              <a:rPr lang="en-US" altLang="zh-CN" sz="2400" dirty="0"/>
              <a:t>E</a:t>
            </a:r>
            <a:endParaRPr lang="en-US" altLang="zh-CN" sz="2400" dirty="0"/>
          </a:p>
        </p:txBody>
      </p:sp>
      <p:sp>
        <p:nvSpPr>
          <p:cNvPr id="25" name="文本框 24"/>
          <p:cNvSpPr txBox="1"/>
          <p:nvPr/>
        </p:nvSpPr>
        <p:spPr>
          <a:xfrm>
            <a:off x="2771666" y="5307235"/>
            <a:ext cx="630979" cy="461665"/>
          </a:xfrm>
          <a:prstGeom prst="rect">
            <a:avLst/>
          </a:prstGeom>
          <a:noFill/>
        </p:spPr>
        <p:txBody>
          <a:bodyPr wrap="square" rtlCol="0">
            <a:spAutoFit/>
          </a:bodyPr>
          <a:lstStyle/>
          <a:p>
            <a:pPr algn="ctr"/>
            <a:r>
              <a:rPr lang="en-US" altLang="zh-CN" sz="2400" dirty="0"/>
              <a:t>F</a:t>
            </a:r>
            <a:endParaRPr lang="en-US" altLang="zh-CN" sz="2400" dirty="0"/>
          </a:p>
        </p:txBody>
      </p:sp>
      <p:graphicFrame>
        <p:nvGraphicFramePr>
          <p:cNvPr id="36" name="表格 36"/>
          <p:cNvGraphicFramePr>
            <a:graphicFrameLocks noGrp="1"/>
          </p:cNvGraphicFramePr>
          <p:nvPr/>
        </p:nvGraphicFramePr>
        <p:xfrm>
          <a:off x="4672645" y="2804128"/>
          <a:ext cx="3239605" cy="3200400"/>
        </p:xfrm>
        <a:graphic>
          <a:graphicData uri="http://schemas.openxmlformats.org/drawingml/2006/table">
            <a:tbl>
              <a:tblPr firstRow="1" bandRow="1">
                <a:tableStyleId>{5940675A-B579-460E-94D1-54222C63F5DA}</a:tableStyleId>
              </a:tblPr>
              <a:tblGrid>
                <a:gridCol w="647921"/>
                <a:gridCol w="647921"/>
                <a:gridCol w="647921"/>
                <a:gridCol w="647921"/>
                <a:gridCol w="647921"/>
              </a:tblGrid>
              <a:tr h="370840">
                <a:tc>
                  <a:txBody>
                    <a:bodyPr/>
                    <a:lstStyle/>
                    <a:p>
                      <a:endParaRPr lang="zh-CN" altLang="en-US" sz="2400"/>
                    </a:p>
                  </a:txBody>
                  <a:tcPr/>
                </a:tc>
                <a:tc>
                  <a:txBody>
                    <a:bodyPr/>
                    <a:lstStyle/>
                    <a:p>
                      <a:r>
                        <a:rPr lang="en-US" altLang="zh-CN" sz="2400" dirty="0"/>
                        <a:t>C</a:t>
                      </a:r>
                      <a:endParaRPr lang="zh-CN" altLang="en-US" sz="2400" dirty="0"/>
                    </a:p>
                  </a:txBody>
                  <a:tcPr/>
                </a:tc>
                <a:tc>
                  <a:txBody>
                    <a:bodyPr/>
                    <a:lstStyle/>
                    <a:p>
                      <a:endParaRPr lang="zh-CN" altLang="en-US" sz="2400"/>
                    </a:p>
                  </a:txBody>
                  <a:tcPr/>
                </a:tc>
                <a:tc>
                  <a:txBody>
                    <a:bodyPr/>
                    <a:lstStyle/>
                    <a:p>
                      <a:endParaRPr lang="zh-CN" altLang="en-US" sz="2400"/>
                    </a:p>
                  </a:txBody>
                  <a:tcPr/>
                </a:tc>
                <a:tc>
                  <a:txBody>
                    <a:bodyPr/>
                    <a:lstStyle/>
                    <a:p>
                      <a:endParaRPr lang="zh-CN" altLang="en-US" sz="2400"/>
                    </a:p>
                  </a:txBody>
                  <a:tcPr/>
                </a:tc>
              </a:tr>
              <a:tr h="370840">
                <a:tc>
                  <a:txBody>
                    <a:bodyPr/>
                    <a:lstStyle/>
                    <a:p>
                      <a:endParaRPr lang="zh-CN" altLang="en-US" sz="2400"/>
                    </a:p>
                  </a:txBody>
                  <a:tcPr/>
                </a:tc>
                <a:tc>
                  <a:txBody>
                    <a:bodyPr/>
                    <a:lstStyle/>
                    <a:p>
                      <a:endParaRPr lang="zh-CN" altLang="en-US" sz="2400"/>
                    </a:p>
                  </a:txBody>
                  <a:tcPr/>
                </a:tc>
                <a:tc>
                  <a:txBody>
                    <a:bodyPr/>
                    <a:lstStyle/>
                    <a:p>
                      <a:endParaRPr lang="zh-CN" altLang="en-US" sz="2400" dirty="0"/>
                    </a:p>
                  </a:txBody>
                  <a:tcPr/>
                </a:tc>
                <a:tc>
                  <a:txBody>
                    <a:bodyPr/>
                    <a:lstStyle/>
                    <a:p>
                      <a:r>
                        <a:rPr lang="en-US" altLang="zh-CN" sz="2400" dirty="0"/>
                        <a:t>F</a:t>
                      </a:r>
                      <a:endParaRPr lang="zh-CN" altLang="en-US" sz="2400" dirty="0"/>
                    </a:p>
                  </a:txBody>
                  <a:tcPr/>
                </a:tc>
                <a:tc>
                  <a:txBody>
                    <a:bodyPr/>
                    <a:lstStyle/>
                    <a:p>
                      <a:endParaRPr lang="zh-CN" altLang="en-US" sz="2400"/>
                    </a:p>
                  </a:txBody>
                  <a:tcPr/>
                </a:tc>
              </a:tr>
              <a:tr h="370840">
                <a:tc>
                  <a:txBody>
                    <a:bodyPr/>
                    <a:lstStyle/>
                    <a:p>
                      <a:endParaRPr lang="zh-CN" altLang="en-US" sz="2400" dirty="0"/>
                    </a:p>
                  </a:txBody>
                  <a:tcPr/>
                </a:tc>
                <a:tc>
                  <a:txBody>
                    <a:bodyPr/>
                    <a:lstStyle/>
                    <a:p>
                      <a:endParaRPr lang="zh-CN" altLang="en-US" sz="2400"/>
                    </a:p>
                  </a:txBody>
                  <a:tcPr/>
                </a:tc>
                <a:tc>
                  <a:txBody>
                    <a:bodyPr/>
                    <a:lstStyle/>
                    <a:p>
                      <a:r>
                        <a:rPr lang="en-US" altLang="zh-CN" sz="2400" dirty="0"/>
                        <a:t>E</a:t>
                      </a:r>
                      <a:endParaRPr lang="zh-CN" altLang="en-US" sz="2400" dirty="0"/>
                    </a:p>
                  </a:txBody>
                  <a:tcPr/>
                </a:tc>
                <a:tc>
                  <a:txBody>
                    <a:bodyPr/>
                    <a:lstStyle/>
                    <a:p>
                      <a:endParaRPr lang="zh-CN" altLang="en-US" sz="2400"/>
                    </a:p>
                  </a:txBody>
                  <a:tcPr/>
                </a:tc>
                <a:tc>
                  <a:txBody>
                    <a:bodyPr/>
                    <a:lstStyle/>
                    <a:p>
                      <a:endParaRPr lang="zh-CN" altLang="en-US" sz="2400"/>
                    </a:p>
                  </a:txBody>
                  <a:tcPr/>
                </a:tc>
              </a:tr>
              <a:tr h="370840">
                <a:tc>
                  <a:txBody>
                    <a:bodyPr/>
                    <a:lstStyle/>
                    <a:p>
                      <a:r>
                        <a:rPr lang="en-US" altLang="zh-CN" sz="2400" dirty="0"/>
                        <a:t>A</a:t>
                      </a:r>
                      <a:endParaRPr lang="zh-CN" altLang="en-US" sz="2400" dirty="0"/>
                    </a:p>
                  </a:txBody>
                  <a:tcPr/>
                </a:tc>
                <a:tc>
                  <a:txBody>
                    <a:bodyPr/>
                    <a:lstStyle/>
                    <a:p>
                      <a:endParaRPr lang="zh-CN" altLang="en-US" sz="2400"/>
                    </a:p>
                  </a:txBody>
                  <a:tcPr/>
                </a:tc>
                <a:tc>
                  <a:txBody>
                    <a:bodyPr/>
                    <a:lstStyle/>
                    <a:p>
                      <a:endParaRPr lang="zh-CN" altLang="en-US" sz="2400"/>
                    </a:p>
                  </a:txBody>
                  <a:tcPr/>
                </a:tc>
                <a:tc>
                  <a:txBody>
                    <a:bodyPr/>
                    <a:lstStyle/>
                    <a:p>
                      <a:endParaRPr lang="zh-CN" altLang="en-US" sz="2400"/>
                    </a:p>
                  </a:txBody>
                  <a:tcPr/>
                </a:tc>
                <a:tc>
                  <a:txBody>
                    <a:bodyPr/>
                    <a:lstStyle/>
                    <a:p>
                      <a:endParaRPr lang="zh-CN" altLang="en-US" sz="2400"/>
                    </a:p>
                  </a:txBody>
                  <a:tcPr/>
                </a:tc>
              </a:tr>
              <a:tr h="370840">
                <a:tc>
                  <a:txBody>
                    <a:bodyPr/>
                    <a:lstStyle/>
                    <a:p>
                      <a:endParaRPr lang="zh-CN" altLang="en-US" sz="2400"/>
                    </a:p>
                  </a:txBody>
                  <a:tcPr/>
                </a:tc>
                <a:tc>
                  <a:txBody>
                    <a:bodyPr/>
                    <a:lstStyle/>
                    <a:p>
                      <a:endParaRPr lang="zh-CN" altLang="en-US" sz="2400" dirty="0"/>
                    </a:p>
                  </a:txBody>
                  <a:tcPr/>
                </a:tc>
                <a:tc>
                  <a:txBody>
                    <a:bodyPr/>
                    <a:lstStyle/>
                    <a:p>
                      <a:r>
                        <a:rPr lang="en-US" altLang="zh-CN" sz="2400" dirty="0"/>
                        <a:t>D</a:t>
                      </a:r>
                      <a:endParaRPr lang="zh-CN" altLang="en-US" sz="2400" dirty="0"/>
                    </a:p>
                  </a:txBody>
                  <a:tcPr/>
                </a:tc>
                <a:tc>
                  <a:txBody>
                    <a:bodyPr/>
                    <a:lstStyle/>
                    <a:p>
                      <a:endParaRPr lang="zh-CN" altLang="en-US" sz="2400"/>
                    </a:p>
                  </a:txBody>
                  <a:tcPr/>
                </a:tc>
                <a:tc>
                  <a:txBody>
                    <a:bodyPr/>
                    <a:lstStyle/>
                    <a:p>
                      <a:endParaRPr lang="zh-CN" altLang="en-US" sz="2400"/>
                    </a:p>
                  </a:txBody>
                  <a:tcPr/>
                </a:tc>
              </a:tr>
              <a:tr h="370840">
                <a:tc>
                  <a:txBody>
                    <a:bodyPr/>
                    <a:lstStyle/>
                    <a:p>
                      <a:endParaRPr lang="zh-CN" altLang="en-US" sz="240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sz="2400" dirty="0"/>
                        <a:t>B</a:t>
                      </a:r>
                      <a:endParaRPr lang="zh-CN" altLang="en-US" sz="2400" dirty="0"/>
                    </a:p>
                  </a:txBody>
                  <a:tcPr/>
                </a:tc>
                <a:tc>
                  <a:txBody>
                    <a:bodyPr/>
                    <a:lstStyle/>
                    <a:p>
                      <a:endParaRPr lang="zh-CN" altLang="en-US" sz="2400"/>
                    </a:p>
                  </a:txBody>
                  <a:tcPr/>
                </a:tc>
                <a:tc>
                  <a:txBody>
                    <a:bodyPr/>
                    <a:lstStyle/>
                    <a:p>
                      <a:endParaRPr lang="zh-CN" altLang="en-US" sz="2400"/>
                    </a:p>
                  </a:txBody>
                  <a:tcPr/>
                </a:tc>
                <a:tc>
                  <a:txBody>
                    <a:bodyPr/>
                    <a:lstStyle/>
                    <a:p>
                      <a:endParaRPr lang="zh-CN" altLang="en-US" sz="2400"/>
                    </a:p>
                  </a:txBody>
                  <a:tcPr/>
                </a:tc>
              </a:tr>
              <a:tr h="370840">
                <a:tc>
                  <a:txBody>
                    <a:bodyPr/>
                    <a:lstStyle/>
                    <a:p>
                      <a:endParaRPr lang="zh-CN" altLang="en-US" sz="2400" dirty="0"/>
                    </a:p>
                  </a:txBody>
                  <a:tcPr/>
                </a:tc>
                <a:tc>
                  <a:txBody>
                    <a:bodyPr/>
                    <a:lstStyle/>
                    <a:p>
                      <a:endParaRPr lang="zh-CN" altLang="en-US" sz="2400"/>
                    </a:p>
                  </a:txBody>
                  <a:tcPr/>
                </a:tc>
                <a:tc>
                  <a:txBody>
                    <a:bodyPr/>
                    <a:lstStyle/>
                    <a:p>
                      <a:endParaRPr lang="zh-CN" altLang="en-US" sz="2400"/>
                    </a:p>
                  </a:txBody>
                  <a:tcPr/>
                </a:tc>
                <a:tc>
                  <a:txBody>
                    <a:bodyPr/>
                    <a:lstStyle/>
                    <a:p>
                      <a:endParaRPr lang="zh-CN" altLang="en-US" sz="2400"/>
                    </a:p>
                  </a:txBody>
                  <a:tcPr/>
                </a:tc>
                <a:tc>
                  <a:txBody>
                    <a:bodyPr/>
                    <a:lstStyle/>
                    <a:p>
                      <a:endParaRPr lang="zh-CN" altLang="en-US" sz="2400" dirty="0"/>
                    </a:p>
                  </a:txBody>
                  <a:tcPr/>
                </a:tc>
              </a:tr>
            </a:tbl>
          </a:graphicData>
        </a:graphic>
      </p:graphicFrame>
      <p:sp>
        <p:nvSpPr>
          <p:cNvPr id="4" name="文本框 3"/>
          <p:cNvSpPr txBox="1"/>
          <p:nvPr/>
        </p:nvSpPr>
        <p:spPr>
          <a:xfrm>
            <a:off x="1459124" y="6169581"/>
            <a:ext cx="1210588" cy="400110"/>
          </a:xfrm>
          <a:prstGeom prst="rect">
            <a:avLst/>
          </a:prstGeom>
          <a:noFill/>
        </p:spPr>
        <p:txBody>
          <a:bodyPr wrap="none" rtlCol="0">
            <a:spAutoFit/>
          </a:bodyPr>
          <a:lstStyle/>
          <a:p>
            <a:r>
              <a:rPr lang="zh-CN" altLang="en-US" sz="2000" dirty="0"/>
              <a:t>竖向显示</a:t>
            </a:r>
            <a:endParaRPr lang="zh-CN" altLang="en-US" sz="2000" dirty="0"/>
          </a:p>
        </p:txBody>
      </p:sp>
      <p:sp>
        <p:nvSpPr>
          <p:cNvPr id="19" name="文本框 18"/>
          <p:cNvSpPr txBox="1"/>
          <p:nvPr/>
        </p:nvSpPr>
        <p:spPr>
          <a:xfrm>
            <a:off x="5939466" y="6169581"/>
            <a:ext cx="1210588" cy="400110"/>
          </a:xfrm>
          <a:prstGeom prst="rect">
            <a:avLst/>
          </a:prstGeom>
          <a:noFill/>
        </p:spPr>
        <p:txBody>
          <a:bodyPr wrap="none" rtlCol="0">
            <a:spAutoFit/>
          </a:bodyPr>
          <a:lstStyle/>
          <a:p>
            <a:r>
              <a:rPr lang="zh-CN" altLang="en-US" sz="2000" dirty="0"/>
              <a:t>横向显示</a:t>
            </a:r>
            <a:endParaRPr lang="zh-CN" altLang="en-US" sz="20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6DC87717-A16C-46C8-8501-38B3BAF8FB93}" type="slidenum">
              <a:rPr lang="zh-CN" altLang="en-US" smtClean="0"/>
            </a:fld>
            <a:endParaRPr lang="zh-CN" altLang="en-US"/>
          </a:p>
        </p:txBody>
      </p:sp>
      <p:sp>
        <p:nvSpPr>
          <p:cNvPr id="2" name="文本框 1"/>
          <p:cNvSpPr txBox="1"/>
          <p:nvPr/>
        </p:nvSpPr>
        <p:spPr>
          <a:xfrm>
            <a:off x="667385" y="799637"/>
            <a:ext cx="7670800" cy="874407"/>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问题∶二叉树中以二叉链表存储，每个结点所含数据元素均为单字母，要求实现如下图的打印结果。</a:t>
            </a:r>
            <a:endParaRPr lang="zh-CN" altLang="en-US" dirty="0">
              <a:latin typeface="微软雅黑" panose="020B0503020204020204" pitchFamily="34" charset="-122"/>
              <a:ea typeface="微软雅黑" panose="020B0503020204020204" pitchFamily="34" charset="-122"/>
            </a:endParaRPr>
          </a:p>
        </p:txBody>
      </p:sp>
      <p:sp>
        <p:nvSpPr>
          <p:cNvPr id="19" name="文本框 18"/>
          <p:cNvSpPr txBox="1"/>
          <p:nvPr/>
        </p:nvSpPr>
        <p:spPr>
          <a:xfrm>
            <a:off x="490220" y="-15250"/>
            <a:ext cx="8025130" cy="743986"/>
          </a:xfrm>
          <a:prstGeom prst="rect">
            <a:avLst/>
          </a:prstGeom>
          <a:noFill/>
        </p:spPr>
        <p:txBody>
          <a:bodyPr wrap="square" rtlCol="0">
            <a:spAutoFit/>
          </a:bodyPr>
          <a:lstStyle/>
          <a:p>
            <a:pPr algn="ctr">
              <a:lnSpc>
                <a:spcPct val="150000"/>
              </a:lnSpc>
            </a:pPr>
            <a:r>
              <a:rPr lang="en-US" altLang="zh-CN" sz="3200" dirty="0">
                <a:solidFill>
                  <a:srgbClr val="FF0000"/>
                </a:solidFill>
                <a:latin typeface="微软雅黑" panose="020B0503020204020204" pitchFamily="34" charset="-122"/>
                <a:ea typeface="微软雅黑" panose="020B0503020204020204" pitchFamily="34" charset="-122"/>
              </a:rPr>
              <a:t> 6</a:t>
            </a:r>
            <a:r>
              <a:rPr lang="zh-CN" altLang="en-US" sz="3200" dirty="0">
                <a:solidFill>
                  <a:srgbClr val="FF0000"/>
                </a:solidFill>
                <a:latin typeface="微软雅黑" panose="020B0503020204020204" pitchFamily="34" charset="-122"/>
                <a:ea typeface="微软雅黑" panose="020B0503020204020204" pitchFamily="34" charset="-122"/>
              </a:rPr>
              <a:t>、按树状打印二叉树</a:t>
            </a:r>
            <a:r>
              <a:rPr lang="en-US" altLang="zh-CN" sz="3200" dirty="0">
                <a:solidFill>
                  <a:srgbClr val="FF0000"/>
                </a:solidFill>
                <a:latin typeface="微软雅黑" panose="020B0503020204020204" pitchFamily="34" charset="-122"/>
                <a:ea typeface="微软雅黑" panose="020B0503020204020204" pitchFamily="34" charset="-122"/>
              </a:rPr>
              <a:t>   </a:t>
            </a:r>
            <a:endParaRPr lang="en-US" altLang="zh-CN" sz="3200" dirty="0">
              <a:solidFill>
                <a:srgbClr val="FF0000"/>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624996" y="4261936"/>
            <a:ext cx="8228334" cy="2308324"/>
          </a:xfrm>
          <a:prstGeom prst="rect">
            <a:avLst/>
          </a:prstGeom>
          <a:noFill/>
        </p:spPr>
        <p:txBody>
          <a:bodyPr wrap="square" rtlCol="0">
            <a:spAutoFit/>
          </a:bodyPr>
          <a:lstStyle/>
          <a:p>
            <a:r>
              <a:rPr lang="zh-CN" altLang="en-US" dirty="0"/>
              <a:t>分析∶（</a:t>
            </a:r>
            <a:r>
              <a:rPr lang="en-US" altLang="zh-CN" dirty="0"/>
              <a:t>1</a:t>
            </a:r>
            <a:r>
              <a:rPr lang="zh-CN" altLang="en-US" dirty="0"/>
              <a:t>）二叉树的横向显示应该是竖向显示的</a:t>
            </a:r>
            <a:r>
              <a:rPr lang="en-US" altLang="zh-CN" dirty="0"/>
              <a:t>90</a:t>
            </a:r>
            <a:r>
              <a:rPr lang="zh-CN" altLang="en-US" dirty="0"/>
              <a:t>度旋转，从上图可以看出这种打印顺序为先打印右子树，再打印根，再打印左子树，按由上到下的顺序看，打印顺序为：  </a:t>
            </a:r>
            <a:r>
              <a:rPr lang="en-US" altLang="zh-CN" dirty="0"/>
              <a:t>CFEADB  </a:t>
            </a:r>
            <a:r>
              <a:rPr lang="zh-CN" altLang="en-US" dirty="0"/>
              <a:t>， 这恰为  逆中序顺序 （</a:t>
            </a:r>
            <a:r>
              <a:rPr lang="en-US" altLang="zh-CN" dirty="0"/>
              <a:t>RDL</a:t>
            </a:r>
            <a:r>
              <a:rPr lang="zh-CN" altLang="en-US" dirty="0"/>
              <a:t>），解决二叉树的横向显示问题转化为采用 </a:t>
            </a:r>
            <a:r>
              <a:rPr lang="zh-CN" altLang="en-US" dirty="0">
                <a:solidFill>
                  <a:srgbClr val="FF0000"/>
                </a:solidFill>
              </a:rPr>
              <a:t>“逆中序”遍历框架</a:t>
            </a:r>
            <a:r>
              <a:rPr lang="zh-CN" altLang="en-US" dirty="0"/>
              <a:t>。</a:t>
            </a:r>
            <a:endParaRPr lang="en-US" altLang="zh-CN" dirty="0"/>
          </a:p>
          <a:p>
            <a:endParaRPr lang="en-US" altLang="zh-CN" dirty="0"/>
          </a:p>
          <a:p>
            <a:r>
              <a:rPr lang="zh-CN" altLang="en-US" dirty="0"/>
              <a:t>（</a:t>
            </a:r>
            <a:r>
              <a:rPr lang="en-US" altLang="zh-CN" dirty="0"/>
              <a:t>2</a:t>
            </a:r>
            <a:r>
              <a:rPr lang="zh-CN" altLang="en-US" dirty="0"/>
              <a:t>）在这种输出格式中，结点的左右位置与结点的层深有关，故在算法中设置了一个</a:t>
            </a:r>
            <a:r>
              <a:rPr lang="zh-CN" altLang="en-US" dirty="0">
                <a:solidFill>
                  <a:srgbClr val="FF0000"/>
                </a:solidFill>
              </a:rPr>
              <a:t>表示当前根节点层深的参数</a:t>
            </a:r>
            <a:r>
              <a:rPr lang="zh-CN" altLang="en-US" dirty="0"/>
              <a:t>，以控制输出点的左右位置，每当递归进层时层深参数加</a:t>
            </a:r>
            <a:r>
              <a:rPr lang="en-US" altLang="zh-CN" dirty="0"/>
              <a:t>1</a:t>
            </a:r>
            <a:r>
              <a:rPr lang="zh-CN" altLang="en-US" dirty="0"/>
              <a:t>。</a:t>
            </a:r>
            <a:endParaRPr lang="en-US" altLang="zh-CN" dirty="0"/>
          </a:p>
        </p:txBody>
      </p:sp>
      <p:pic>
        <p:nvPicPr>
          <p:cNvPr id="6" name="图片 5"/>
          <p:cNvPicPr>
            <a:picLocks noChangeAspect="1"/>
          </p:cNvPicPr>
          <p:nvPr/>
        </p:nvPicPr>
        <p:blipFill>
          <a:blip r:embed="rId1"/>
          <a:stretch>
            <a:fillRect/>
          </a:stretch>
        </p:blipFill>
        <p:spPr>
          <a:xfrm>
            <a:off x="2176397" y="1674044"/>
            <a:ext cx="4791205" cy="25544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flipV="1">
            <a:off x="0" y="0"/>
            <a:ext cx="9144000" cy="886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891" y="0"/>
            <a:ext cx="900644" cy="895438"/>
          </a:xfrm>
          <a:prstGeom prst="rect">
            <a:avLst/>
          </a:prstGeom>
        </p:spPr>
      </p:pic>
      <p:sp>
        <p:nvSpPr>
          <p:cNvPr id="17" name="文本框 16"/>
          <p:cNvSpPr txBox="1"/>
          <p:nvPr/>
        </p:nvSpPr>
        <p:spPr>
          <a:xfrm>
            <a:off x="1126425" y="150770"/>
            <a:ext cx="6215281" cy="583565"/>
          </a:xfrm>
          <a:prstGeom prst="rect">
            <a:avLst/>
          </a:prstGeom>
          <a:noFill/>
        </p:spPr>
        <p:txBody>
          <a:bodyPr wrap="square">
            <a:spAutoFit/>
          </a:bodyPr>
          <a:lstStyle/>
          <a:p>
            <a:r>
              <a:rPr lang="en-US" altLang="zh-CN" sz="32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6.3.2</a:t>
            </a:r>
            <a:r>
              <a:rPr lang="zh-CN" altLang="en-US" sz="32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遍历算法的应用</a:t>
            </a:r>
            <a:endParaRPr lang="zh-CN" altLang="en-US" sz="3200" dirty="0">
              <a:solidFill>
                <a:schemeClr val="bg1"/>
              </a:solidFill>
            </a:endParaRPr>
          </a:p>
        </p:txBody>
      </p:sp>
      <p:sp>
        <p:nvSpPr>
          <p:cNvPr id="3" name="灯片编号占位符 2"/>
          <p:cNvSpPr>
            <a:spLocks noGrp="1"/>
          </p:cNvSpPr>
          <p:nvPr>
            <p:ph type="sldNum" sz="quarter" idx="12"/>
          </p:nvPr>
        </p:nvSpPr>
        <p:spPr/>
        <p:txBody>
          <a:bodyPr/>
          <a:lstStyle/>
          <a:p>
            <a:fld id="{6DC87717-A16C-46C8-8501-38B3BAF8FB93}" type="slidenum">
              <a:rPr lang="zh-CN" altLang="en-US" smtClean="0"/>
            </a:fld>
            <a:endParaRPr lang="zh-CN" altLang="en-US"/>
          </a:p>
        </p:txBody>
      </p:sp>
      <p:sp>
        <p:nvSpPr>
          <p:cNvPr id="16" name="文本框 15"/>
          <p:cNvSpPr txBox="1"/>
          <p:nvPr/>
        </p:nvSpPr>
        <p:spPr>
          <a:xfrm>
            <a:off x="883085" y="1183625"/>
            <a:ext cx="5466080" cy="829945"/>
          </a:xfrm>
          <a:prstGeom prst="rect">
            <a:avLst/>
          </a:prstGeom>
          <a:noFill/>
        </p:spPr>
        <p:txBody>
          <a:bodyPr wrap="none" rtlCol="0">
            <a:spAutoFit/>
          </a:bodyPr>
          <a:lstStyle/>
          <a:p>
            <a:pPr>
              <a:lnSpc>
                <a:spcPct val="150000"/>
              </a:lnSpc>
            </a:pPr>
            <a:r>
              <a:rPr lang="zh-CN" altLang="en-US" sz="3200" dirty="0">
                <a:latin typeface="微软雅黑" panose="020B0503020204020204" pitchFamily="34" charset="-122"/>
                <a:ea typeface="微软雅黑" panose="020B0503020204020204" pitchFamily="34" charset="-122"/>
              </a:rPr>
              <a:t>逆中序遍历实现横向树状打印</a:t>
            </a:r>
            <a:endParaRPr lang="zh-CN" altLang="en-US" sz="3200"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3932130" y="2179677"/>
            <a:ext cx="4497306" cy="369331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void Prin</a:t>
            </a:r>
            <a:r>
              <a:rPr lang="en-US" altLang="zh-CN" dirty="0">
                <a:latin typeface="微软雅黑" panose="020B0503020204020204" pitchFamily="34" charset="-122"/>
                <a:ea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rPr>
              <a:t>Tre</a:t>
            </a:r>
            <a:r>
              <a:rPr lang="en-US" altLang="zh-CN" dirty="0">
                <a:latin typeface="微软雅黑" panose="020B0503020204020204" pitchFamily="34" charset="-122"/>
                <a:ea typeface="微软雅黑" panose="020B0503020204020204" pitchFamily="34" charset="-122"/>
              </a:rPr>
              <a:t>e</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Bi</a:t>
            </a:r>
            <a:r>
              <a:rPr lang="zh-CN" altLang="en-US" dirty="0">
                <a:latin typeface="微软雅黑" panose="020B0503020204020204" pitchFamily="34" charset="-122"/>
                <a:ea typeface="微软雅黑" panose="020B0503020204020204" pitchFamily="34" charset="-122"/>
              </a:rPr>
              <a:t>T</a:t>
            </a:r>
            <a:r>
              <a:rPr lang="en-US" altLang="zh-CN" dirty="0">
                <a:latin typeface="微软雅黑" panose="020B0503020204020204" pitchFamily="34" charset="-122"/>
                <a:ea typeface="微软雅黑" panose="020B0503020204020204" pitchFamily="34" charset="-122"/>
              </a:rPr>
              <a:t>r</a:t>
            </a:r>
            <a:r>
              <a:rPr lang="zh-CN" altLang="en-US" dirty="0">
                <a:latin typeface="微软雅黑" panose="020B0503020204020204" pitchFamily="34" charset="-122"/>
                <a:ea typeface="微软雅黑" panose="020B0503020204020204" pitchFamily="34" charset="-122"/>
              </a:rPr>
              <a:t>ee </a:t>
            </a:r>
            <a:r>
              <a:rPr lang="en-US" altLang="zh-CN" dirty="0" err="1">
                <a:latin typeface="微软雅黑" panose="020B0503020204020204" pitchFamily="34" charset="-122"/>
                <a:ea typeface="微软雅黑" panose="020B0503020204020204" pitchFamily="34" charset="-122"/>
              </a:rPr>
              <a:t>bt</a:t>
            </a:r>
            <a:r>
              <a:rPr lang="zh-CN" altLang="en-US" dirty="0">
                <a:latin typeface="微软雅黑" panose="020B0503020204020204" pitchFamily="34" charset="-122"/>
                <a:ea typeface="微软雅黑" panose="020B0503020204020204" pitchFamily="34" charset="-122"/>
              </a:rPr>
              <a:t>, int </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Layer)</a:t>
            </a:r>
            <a:endParaRPr lang="zh-CN" altLang="en-US"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按竖向树状打印的二叉树*/</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if(</a:t>
            </a:r>
            <a:r>
              <a:rPr lang="en-US" altLang="zh-CN"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t==NULL)</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return;</a:t>
            </a:r>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PrintTree(Boot&gt;RChid,nLayer+1);</a:t>
            </a:r>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for( int i=0; </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&lt;</a:t>
            </a:r>
            <a:r>
              <a:rPr lang="zh-CN" altLang="en-US" dirty="0">
                <a:latin typeface="微软雅黑" panose="020B0503020204020204" pitchFamily="34" charset="-122"/>
                <a:ea typeface="微软雅黑" panose="020B0503020204020204" pitchFamily="34" charset="-122"/>
              </a:rPr>
              <a:t>nLayer</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i++)</a:t>
            </a:r>
            <a:endParaRPr lang="zh-CN" altLang="en-US"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prin</a:t>
            </a:r>
            <a:r>
              <a:rPr lang="en-US" altLang="zh-CN" dirty="0">
                <a:latin typeface="微软雅黑" panose="020B0503020204020204" pitchFamily="34" charset="-122"/>
                <a:ea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rPr>
              <a:t>f(“ ”):</a:t>
            </a:r>
            <a:endParaRPr lang="zh-CN" altLang="en-US"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p</a:t>
            </a:r>
            <a:r>
              <a:rPr lang="en-US" altLang="zh-CN" dirty="0">
                <a:latin typeface="微软雅黑" panose="020B0503020204020204" pitchFamily="34" charset="-122"/>
                <a:ea typeface="微软雅黑" panose="020B0503020204020204" pitchFamily="34" charset="-122"/>
              </a:rPr>
              <a:t>r</a:t>
            </a:r>
            <a:r>
              <a:rPr lang="zh-CN" altLang="en-US" dirty="0">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t</a:t>
            </a:r>
            <a:r>
              <a:rPr lang="en-US" altLang="zh-CN" dirty="0">
                <a:latin typeface="微软雅黑" panose="020B0503020204020204" pitchFamily="34" charset="-122"/>
                <a:ea typeface="微软雅黑" panose="020B0503020204020204" pitchFamily="34" charset="-122"/>
              </a:rPr>
              <a:t>f</a:t>
            </a:r>
            <a:r>
              <a:rPr lang="zh-CN" altLang="en-US" dirty="0">
                <a:latin typeface="微软雅黑" panose="020B0503020204020204" pitchFamily="34" charset="-122"/>
                <a:ea typeface="微软雅黑" panose="020B0503020204020204" pitchFamily="34" charset="-122"/>
              </a:rPr>
              <a:t>(“%c</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n",</a:t>
            </a:r>
            <a:r>
              <a:rPr lang="en-US" altLang="zh-CN" dirty="0" err="1">
                <a:latin typeface="微软雅黑" panose="020B0503020204020204" pitchFamily="34" charset="-122"/>
                <a:ea typeface="微软雅黑" panose="020B0503020204020204" pitchFamily="34" charset="-122"/>
              </a:rPr>
              <a:t>bt</a:t>
            </a:r>
            <a:r>
              <a:rPr lang="en-US" altLang="zh-CN" dirty="0">
                <a:latin typeface="微软雅黑" panose="020B0503020204020204" pitchFamily="34" charset="-122"/>
                <a:ea typeface="微软雅黑" panose="020B0503020204020204" pitchFamily="34" charset="-122"/>
              </a:rPr>
              <a:t>-&gt;data</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PrintTree(</a:t>
            </a:r>
            <a:r>
              <a:rPr lang="en-US" altLang="zh-CN"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oot&gt;LChid,nLayer+1);</a:t>
            </a:r>
            <a:endParaRPr lang="zh-CN" altLang="en-US"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cxnSp>
        <p:nvCxnSpPr>
          <p:cNvPr id="20" name="直接连接符 19"/>
          <p:cNvCxnSpPr>
            <a:stCxn id="26" idx="2"/>
            <a:endCxn id="27" idx="0"/>
          </p:cNvCxnSpPr>
          <p:nvPr/>
        </p:nvCxnSpPr>
        <p:spPr>
          <a:xfrm>
            <a:off x="899319" y="4092267"/>
            <a:ext cx="759786" cy="45609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28" idx="2"/>
            <a:endCxn id="29" idx="0"/>
          </p:cNvCxnSpPr>
          <p:nvPr/>
        </p:nvCxnSpPr>
        <p:spPr>
          <a:xfrm flipH="1">
            <a:off x="2482716" y="4025940"/>
            <a:ext cx="703474" cy="52242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29" idx="2"/>
            <a:endCxn id="30" idx="0"/>
          </p:cNvCxnSpPr>
          <p:nvPr/>
        </p:nvCxnSpPr>
        <p:spPr>
          <a:xfrm>
            <a:off x="2482716" y="5010029"/>
            <a:ext cx="604440" cy="29720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25" idx="2"/>
            <a:endCxn id="26" idx="3"/>
          </p:cNvCxnSpPr>
          <p:nvPr/>
        </p:nvCxnSpPr>
        <p:spPr>
          <a:xfrm flipH="1">
            <a:off x="1214808" y="3329253"/>
            <a:ext cx="798315" cy="53218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125073" y="3363615"/>
            <a:ext cx="969042" cy="40132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1697633" y="2867588"/>
            <a:ext cx="630979" cy="461665"/>
          </a:xfrm>
          <a:prstGeom prst="rect">
            <a:avLst/>
          </a:prstGeom>
          <a:noFill/>
        </p:spPr>
        <p:txBody>
          <a:bodyPr wrap="square" rtlCol="0">
            <a:spAutoFit/>
          </a:bodyPr>
          <a:lstStyle/>
          <a:p>
            <a:pPr algn="ctr"/>
            <a:r>
              <a:rPr lang="en-US" altLang="zh-CN" sz="2400" dirty="0"/>
              <a:t>A</a:t>
            </a:r>
            <a:endParaRPr lang="en-US" altLang="zh-CN" sz="2400" dirty="0"/>
          </a:p>
        </p:txBody>
      </p:sp>
      <p:sp>
        <p:nvSpPr>
          <p:cNvPr id="26" name="文本框 25"/>
          <p:cNvSpPr txBox="1"/>
          <p:nvPr/>
        </p:nvSpPr>
        <p:spPr>
          <a:xfrm>
            <a:off x="583829" y="3630602"/>
            <a:ext cx="630979" cy="461665"/>
          </a:xfrm>
          <a:prstGeom prst="rect">
            <a:avLst/>
          </a:prstGeom>
          <a:noFill/>
        </p:spPr>
        <p:txBody>
          <a:bodyPr wrap="square" rtlCol="0">
            <a:spAutoFit/>
          </a:bodyPr>
          <a:lstStyle/>
          <a:p>
            <a:pPr algn="ctr"/>
            <a:r>
              <a:rPr lang="en-US" altLang="zh-CN" sz="2400" dirty="0"/>
              <a:t>B</a:t>
            </a:r>
            <a:endParaRPr lang="en-US" altLang="zh-CN" sz="2400" dirty="0"/>
          </a:p>
        </p:txBody>
      </p:sp>
      <p:sp>
        <p:nvSpPr>
          <p:cNvPr id="27" name="文本框 26"/>
          <p:cNvSpPr txBox="1"/>
          <p:nvPr/>
        </p:nvSpPr>
        <p:spPr>
          <a:xfrm>
            <a:off x="1343615" y="4548365"/>
            <a:ext cx="630979" cy="461665"/>
          </a:xfrm>
          <a:prstGeom prst="rect">
            <a:avLst/>
          </a:prstGeom>
          <a:noFill/>
        </p:spPr>
        <p:txBody>
          <a:bodyPr wrap="square" rtlCol="0">
            <a:spAutoFit/>
          </a:bodyPr>
          <a:lstStyle/>
          <a:p>
            <a:pPr algn="ctr"/>
            <a:r>
              <a:rPr lang="en-US" altLang="zh-CN" sz="2400" dirty="0"/>
              <a:t>D</a:t>
            </a:r>
            <a:endParaRPr lang="en-US" altLang="zh-CN" sz="2400" dirty="0"/>
          </a:p>
        </p:txBody>
      </p:sp>
      <p:sp>
        <p:nvSpPr>
          <p:cNvPr id="28" name="文本框 27"/>
          <p:cNvSpPr txBox="1"/>
          <p:nvPr/>
        </p:nvSpPr>
        <p:spPr>
          <a:xfrm>
            <a:off x="2870700" y="3564275"/>
            <a:ext cx="630979" cy="461665"/>
          </a:xfrm>
          <a:prstGeom prst="rect">
            <a:avLst/>
          </a:prstGeom>
          <a:noFill/>
        </p:spPr>
        <p:txBody>
          <a:bodyPr wrap="square" rtlCol="0">
            <a:spAutoFit/>
          </a:bodyPr>
          <a:lstStyle/>
          <a:p>
            <a:pPr algn="ctr"/>
            <a:r>
              <a:rPr lang="en-US" altLang="zh-CN" sz="2400" dirty="0"/>
              <a:t>C</a:t>
            </a:r>
            <a:endParaRPr lang="en-US" altLang="zh-CN" sz="2400" dirty="0"/>
          </a:p>
        </p:txBody>
      </p:sp>
      <p:sp>
        <p:nvSpPr>
          <p:cNvPr id="29" name="文本框 28"/>
          <p:cNvSpPr txBox="1"/>
          <p:nvPr/>
        </p:nvSpPr>
        <p:spPr>
          <a:xfrm>
            <a:off x="2167226" y="4548364"/>
            <a:ext cx="630979" cy="461665"/>
          </a:xfrm>
          <a:prstGeom prst="rect">
            <a:avLst/>
          </a:prstGeom>
          <a:noFill/>
        </p:spPr>
        <p:txBody>
          <a:bodyPr wrap="square" rtlCol="0">
            <a:spAutoFit/>
          </a:bodyPr>
          <a:lstStyle/>
          <a:p>
            <a:pPr algn="ctr"/>
            <a:r>
              <a:rPr lang="en-US" altLang="zh-CN" sz="2400" dirty="0"/>
              <a:t>E</a:t>
            </a:r>
            <a:endParaRPr lang="en-US" altLang="zh-CN" sz="2400" dirty="0"/>
          </a:p>
        </p:txBody>
      </p:sp>
      <p:sp>
        <p:nvSpPr>
          <p:cNvPr id="30" name="文本框 29"/>
          <p:cNvSpPr txBox="1"/>
          <p:nvPr/>
        </p:nvSpPr>
        <p:spPr>
          <a:xfrm>
            <a:off x="2771666" y="5307235"/>
            <a:ext cx="630979" cy="461665"/>
          </a:xfrm>
          <a:prstGeom prst="rect">
            <a:avLst/>
          </a:prstGeom>
          <a:noFill/>
        </p:spPr>
        <p:txBody>
          <a:bodyPr wrap="square" rtlCol="0">
            <a:spAutoFit/>
          </a:bodyPr>
          <a:lstStyle/>
          <a:p>
            <a:pPr algn="ctr"/>
            <a:r>
              <a:rPr lang="en-US" altLang="zh-CN" sz="2400" dirty="0"/>
              <a:t>F</a:t>
            </a: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1500" fill="hold"/>
                                        <p:tgtEl>
                                          <p:spTgt spid="18">
                                            <p:txEl>
                                              <p:pRg st="7" end="7"/>
                                            </p:txEl>
                                          </p:spTgt>
                                        </p:tgtEl>
                                        <p:attrNameLst>
                                          <p:attrName>style.color</p:attrName>
                                        </p:attrNameLst>
                                      </p:cBhvr>
                                      <p:to>
                                        <a:srgbClr val="FF0000"/>
                                      </p:to>
                                    </p:animClr>
                                    <p:animClr clrSpc="rgb" dir="cw">
                                      <p:cBhvr>
                                        <p:cTn id="7" dur="1500" fill="hold"/>
                                        <p:tgtEl>
                                          <p:spTgt spid="18">
                                            <p:txEl>
                                              <p:pRg st="7" end="7"/>
                                            </p:txEl>
                                          </p:spTgt>
                                        </p:tgtEl>
                                        <p:attrNameLst>
                                          <p:attrName>fillcolor</p:attrName>
                                        </p:attrNameLst>
                                      </p:cBhvr>
                                      <p:to>
                                        <a:srgbClr val="FF0000"/>
                                      </p:to>
                                    </p:animClr>
                                    <p:set>
                                      <p:cBhvr>
                                        <p:cTn id="8" dur="1500" fill="hold"/>
                                        <p:tgtEl>
                                          <p:spTgt spid="18">
                                            <p:txEl>
                                              <p:pRg st="7" end="7"/>
                                            </p:txEl>
                                          </p:spTgt>
                                        </p:tgtEl>
                                        <p:attrNameLst>
                                          <p:attrName>fill.type</p:attrName>
                                        </p:attrNameLst>
                                      </p:cBhvr>
                                      <p:to>
                                        <p:strVal val="solid"/>
                                      </p:to>
                                    </p:set>
                                    <p:set>
                                      <p:cBhvr>
                                        <p:cTn id="9" dur="1500" fill="hold"/>
                                        <p:tgtEl>
                                          <p:spTgt spid="18">
                                            <p:txEl>
                                              <p:pRg st="7" end="7"/>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1500" fill="hold"/>
                                        <p:tgtEl>
                                          <p:spTgt spid="18">
                                            <p:txEl>
                                              <p:pRg st="8" end="8"/>
                                            </p:txEl>
                                          </p:spTgt>
                                        </p:tgtEl>
                                        <p:attrNameLst>
                                          <p:attrName>style.color</p:attrName>
                                        </p:attrNameLst>
                                      </p:cBhvr>
                                      <p:to>
                                        <a:srgbClr val="FF0000"/>
                                      </p:to>
                                    </p:animClr>
                                    <p:animClr clrSpc="rgb" dir="cw">
                                      <p:cBhvr>
                                        <p:cTn id="12" dur="1500" fill="hold"/>
                                        <p:tgtEl>
                                          <p:spTgt spid="18">
                                            <p:txEl>
                                              <p:pRg st="8" end="8"/>
                                            </p:txEl>
                                          </p:spTgt>
                                        </p:tgtEl>
                                        <p:attrNameLst>
                                          <p:attrName>fillcolor</p:attrName>
                                        </p:attrNameLst>
                                      </p:cBhvr>
                                      <p:to>
                                        <a:srgbClr val="FF0000"/>
                                      </p:to>
                                    </p:animClr>
                                    <p:set>
                                      <p:cBhvr>
                                        <p:cTn id="13" dur="1500" fill="hold"/>
                                        <p:tgtEl>
                                          <p:spTgt spid="18">
                                            <p:txEl>
                                              <p:pRg st="8" end="8"/>
                                            </p:txEl>
                                          </p:spTgt>
                                        </p:tgtEl>
                                        <p:attrNameLst>
                                          <p:attrName>fill.type</p:attrName>
                                        </p:attrNameLst>
                                      </p:cBhvr>
                                      <p:to>
                                        <p:strVal val="solid"/>
                                      </p:to>
                                    </p:set>
                                    <p:set>
                                      <p:cBhvr>
                                        <p:cTn id="14" dur="1500" fill="hold"/>
                                        <p:tgtEl>
                                          <p:spTgt spid="18">
                                            <p:txEl>
                                              <p:pRg st="8" end="8"/>
                                            </p:txEl>
                                          </p:spTgt>
                                        </p:tgtEl>
                                        <p:attrNameLst>
                                          <p:attrName>fill.on</p:attrName>
                                        </p:attrNameLst>
                                      </p:cBhvr>
                                      <p:to>
                                        <p:strVal val="true"/>
                                      </p:to>
                                    </p:set>
                                  </p:childTnLst>
                                </p:cTn>
                              </p:par>
                              <p:par>
                                <p:cTn id="15" presetID="19" presetClass="emph" presetSubtype="0" fill="hold" nodeType="withEffect">
                                  <p:stCondLst>
                                    <p:cond delay="0"/>
                                  </p:stCondLst>
                                  <p:childTnLst>
                                    <p:animClr clrSpc="rgb" dir="cw">
                                      <p:cBhvr override="childStyle">
                                        <p:cTn id="16" dur="1500" fill="hold"/>
                                        <p:tgtEl>
                                          <p:spTgt spid="18">
                                            <p:txEl>
                                              <p:pRg st="9" end="9"/>
                                            </p:txEl>
                                          </p:spTgt>
                                        </p:tgtEl>
                                        <p:attrNameLst>
                                          <p:attrName>style.color</p:attrName>
                                        </p:attrNameLst>
                                      </p:cBhvr>
                                      <p:to>
                                        <a:srgbClr val="FF0000"/>
                                      </p:to>
                                    </p:animClr>
                                    <p:animClr clrSpc="rgb" dir="cw">
                                      <p:cBhvr>
                                        <p:cTn id="17" dur="1500" fill="hold"/>
                                        <p:tgtEl>
                                          <p:spTgt spid="18">
                                            <p:txEl>
                                              <p:pRg st="9" end="9"/>
                                            </p:txEl>
                                          </p:spTgt>
                                        </p:tgtEl>
                                        <p:attrNameLst>
                                          <p:attrName>fillcolor</p:attrName>
                                        </p:attrNameLst>
                                      </p:cBhvr>
                                      <p:to>
                                        <a:srgbClr val="FF0000"/>
                                      </p:to>
                                    </p:animClr>
                                    <p:set>
                                      <p:cBhvr>
                                        <p:cTn id="18" dur="1500" fill="hold"/>
                                        <p:tgtEl>
                                          <p:spTgt spid="18">
                                            <p:txEl>
                                              <p:pRg st="9" end="9"/>
                                            </p:txEl>
                                          </p:spTgt>
                                        </p:tgtEl>
                                        <p:attrNameLst>
                                          <p:attrName>fill.type</p:attrName>
                                        </p:attrNameLst>
                                      </p:cBhvr>
                                      <p:to>
                                        <p:strVal val="solid"/>
                                      </p:to>
                                    </p:set>
                                    <p:set>
                                      <p:cBhvr>
                                        <p:cTn id="19" dur="1500" fill="hold"/>
                                        <p:tgtEl>
                                          <p:spTgt spid="18">
                                            <p:txEl>
                                              <p:pRg st="9" end="9"/>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flipV="1">
            <a:off x="0" y="0"/>
            <a:ext cx="9144000" cy="886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891" y="0"/>
            <a:ext cx="900644" cy="895438"/>
          </a:xfrm>
          <a:prstGeom prst="rect">
            <a:avLst/>
          </a:prstGeom>
        </p:spPr>
      </p:pic>
      <p:sp>
        <p:nvSpPr>
          <p:cNvPr id="17" name="文本框 16"/>
          <p:cNvSpPr txBox="1"/>
          <p:nvPr/>
        </p:nvSpPr>
        <p:spPr>
          <a:xfrm>
            <a:off x="1126425" y="150770"/>
            <a:ext cx="6215281" cy="583565"/>
          </a:xfrm>
          <a:prstGeom prst="rect">
            <a:avLst/>
          </a:prstGeom>
          <a:noFill/>
        </p:spPr>
        <p:txBody>
          <a:bodyPr wrap="square">
            <a:spAutoFit/>
          </a:bodyPr>
          <a:lstStyle/>
          <a:p>
            <a:r>
              <a:rPr lang="en-US" altLang="zh-CN" sz="32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6.3.2</a:t>
            </a:r>
            <a:r>
              <a:rPr lang="zh-CN" altLang="en-US" sz="32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遍历算法的应用</a:t>
            </a:r>
            <a:endParaRPr lang="zh-CN" altLang="en-US" sz="3200" dirty="0">
              <a:solidFill>
                <a:schemeClr val="bg1"/>
              </a:solidFill>
            </a:endParaRPr>
          </a:p>
        </p:txBody>
      </p:sp>
      <p:sp>
        <p:nvSpPr>
          <p:cNvPr id="3" name="灯片编号占位符 2"/>
          <p:cNvSpPr>
            <a:spLocks noGrp="1"/>
          </p:cNvSpPr>
          <p:nvPr>
            <p:ph type="sldNum" sz="quarter" idx="12"/>
          </p:nvPr>
        </p:nvSpPr>
        <p:spPr/>
        <p:txBody>
          <a:bodyPr/>
          <a:lstStyle/>
          <a:p>
            <a:fld id="{6DC87717-A16C-46C8-8501-38B3BAF8FB93}" type="slidenum">
              <a:rPr lang="zh-CN" altLang="en-US" smtClean="0"/>
            </a:fld>
            <a:endParaRPr lang="zh-CN" altLang="en-US" dirty="0"/>
          </a:p>
        </p:txBody>
      </p:sp>
      <p:sp>
        <p:nvSpPr>
          <p:cNvPr id="6" name="文本框 5"/>
          <p:cNvSpPr txBox="1"/>
          <p:nvPr/>
        </p:nvSpPr>
        <p:spPr>
          <a:xfrm>
            <a:off x="448571" y="1255671"/>
            <a:ext cx="8126615" cy="1494576"/>
          </a:xfrm>
          <a:prstGeom prst="rect">
            <a:avLst/>
          </a:prstGeom>
          <a:noFill/>
        </p:spPr>
        <p:txBody>
          <a:bodyPr wrap="square" rtlCol="0">
            <a:spAutoFit/>
          </a:bodyPr>
          <a:lstStyle/>
          <a:p>
            <a:pPr>
              <a:lnSpc>
                <a:spcPct val="150000"/>
              </a:lnSpc>
            </a:pPr>
            <a:r>
              <a:rPr lang="zh-CN" altLang="en-US" sz="3200" dirty="0"/>
              <a:t>问题思考∶</a:t>
            </a:r>
            <a:endParaRPr lang="zh-CN" altLang="en-US" sz="3200" dirty="0"/>
          </a:p>
          <a:p>
            <a:pPr>
              <a:lnSpc>
                <a:spcPct val="150000"/>
              </a:lnSpc>
            </a:pPr>
            <a:r>
              <a:rPr lang="zh-CN" altLang="en-US" sz="3200" dirty="0"/>
              <a:t>可用何种遍历实现对二叉树的左右子树交换。</a:t>
            </a:r>
            <a:endParaRPr lang="zh-CN" altLang="en-US" sz="3200" dirty="0"/>
          </a:p>
        </p:txBody>
      </p:sp>
      <p:cxnSp>
        <p:nvCxnSpPr>
          <p:cNvPr id="7" name="直接连接符 6"/>
          <p:cNvCxnSpPr>
            <a:stCxn id="14" idx="2"/>
            <a:endCxn id="16" idx="0"/>
          </p:cNvCxnSpPr>
          <p:nvPr/>
        </p:nvCxnSpPr>
        <p:spPr>
          <a:xfrm>
            <a:off x="899319" y="4092267"/>
            <a:ext cx="759786" cy="4560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18" idx="2"/>
            <a:endCxn id="19" idx="0"/>
          </p:cNvCxnSpPr>
          <p:nvPr/>
        </p:nvCxnSpPr>
        <p:spPr>
          <a:xfrm flipH="1">
            <a:off x="2482716" y="4025940"/>
            <a:ext cx="703474" cy="5224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19" idx="2"/>
            <a:endCxn id="20" idx="0"/>
          </p:cNvCxnSpPr>
          <p:nvPr/>
        </p:nvCxnSpPr>
        <p:spPr>
          <a:xfrm>
            <a:off x="2482716" y="5010029"/>
            <a:ext cx="604440" cy="2972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13" idx="2"/>
            <a:endCxn id="14" idx="3"/>
          </p:cNvCxnSpPr>
          <p:nvPr/>
        </p:nvCxnSpPr>
        <p:spPr>
          <a:xfrm flipH="1">
            <a:off x="1214808" y="3329253"/>
            <a:ext cx="798315" cy="5321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125073" y="3363615"/>
            <a:ext cx="969042" cy="401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697633" y="2867588"/>
            <a:ext cx="630979" cy="461665"/>
          </a:xfrm>
          <a:prstGeom prst="rect">
            <a:avLst/>
          </a:prstGeom>
          <a:noFill/>
        </p:spPr>
        <p:txBody>
          <a:bodyPr wrap="square" rtlCol="0">
            <a:spAutoFit/>
          </a:bodyPr>
          <a:lstStyle/>
          <a:p>
            <a:pPr algn="ctr"/>
            <a:r>
              <a:rPr lang="en-US" altLang="zh-CN" sz="2400" dirty="0"/>
              <a:t>A</a:t>
            </a:r>
            <a:endParaRPr lang="en-US" altLang="zh-CN" sz="2400" dirty="0"/>
          </a:p>
        </p:txBody>
      </p:sp>
      <p:sp>
        <p:nvSpPr>
          <p:cNvPr id="14" name="文本框 13"/>
          <p:cNvSpPr txBox="1"/>
          <p:nvPr/>
        </p:nvSpPr>
        <p:spPr>
          <a:xfrm>
            <a:off x="583829" y="3630602"/>
            <a:ext cx="630979" cy="461665"/>
          </a:xfrm>
          <a:prstGeom prst="rect">
            <a:avLst/>
          </a:prstGeom>
          <a:noFill/>
        </p:spPr>
        <p:txBody>
          <a:bodyPr wrap="square" rtlCol="0">
            <a:spAutoFit/>
          </a:bodyPr>
          <a:lstStyle/>
          <a:p>
            <a:pPr algn="ctr"/>
            <a:r>
              <a:rPr lang="en-US" altLang="zh-CN" sz="2400" dirty="0"/>
              <a:t>B</a:t>
            </a:r>
            <a:endParaRPr lang="en-US" altLang="zh-CN" sz="2400" dirty="0"/>
          </a:p>
        </p:txBody>
      </p:sp>
      <p:sp>
        <p:nvSpPr>
          <p:cNvPr id="16" name="文本框 15"/>
          <p:cNvSpPr txBox="1"/>
          <p:nvPr/>
        </p:nvSpPr>
        <p:spPr>
          <a:xfrm>
            <a:off x="1343615" y="4548365"/>
            <a:ext cx="630979" cy="461665"/>
          </a:xfrm>
          <a:prstGeom prst="rect">
            <a:avLst/>
          </a:prstGeom>
          <a:noFill/>
        </p:spPr>
        <p:txBody>
          <a:bodyPr wrap="square" rtlCol="0">
            <a:spAutoFit/>
          </a:bodyPr>
          <a:lstStyle/>
          <a:p>
            <a:pPr algn="ctr"/>
            <a:r>
              <a:rPr lang="en-US" altLang="zh-CN" sz="2400" dirty="0"/>
              <a:t>D</a:t>
            </a:r>
            <a:endParaRPr lang="en-US" altLang="zh-CN" sz="2400" dirty="0"/>
          </a:p>
        </p:txBody>
      </p:sp>
      <p:sp>
        <p:nvSpPr>
          <p:cNvPr id="18" name="文本框 17"/>
          <p:cNvSpPr txBox="1"/>
          <p:nvPr/>
        </p:nvSpPr>
        <p:spPr>
          <a:xfrm>
            <a:off x="2870700" y="3564275"/>
            <a:ext cx="630979" cy="461665"/>
          </a:xfrm>
          <a:prstGeom prst="rect">
            <a:avLst/>
          </a:prstGeom>
          <a:noFill/>
        </p:spPr>
        <p:txBody>
          <a:bodyPr wrap="square" rtlCol="0">
            <a:spAutoFit/>
          </a:bodyPr>
          <a:lstStyle/>
          <a:p>
            <a:pPr algn="ctr"/>
            <a:r>
              <a:rPr lang="en-US" altLang="zh-CN" sz="2400" dirty="0"/>
              <a:t>C</a:t>
            </a:r>
            <a:endParaRPr lang="en-US" altLang="zh-CN" sz="2400" dirty="0"/>
          </a:p>
        </p:txBody>
      </p:sp>
      <p:sp>
        <p:nvSpPr>
          <p:cNvPr id="19" name="文本框 18"/>
          <p:cNvSpPr txBox="1"/>
          <p:nvPr/>
        </p:nvSpPr>
        <p:spPr>
          <a:xfrm>
            <a:off x="2167226" y="4548364"/>
            <a:ext cx="630979" cy="461665"/>
          </a:xfrm>
          <a:prstGeom prst="rect">
            <a:avLst/>
          </a:prstGeom>
          <a:noFill/>
        </p:spPr>
        <p:txBody>
          <a:bodyPr wrap="square" rtlCol="0">
            <a:spAutoFit/>
          </a:bodyPr>
          <a:lstStyle/>
          <a:p>
            <a:pPr algn="ctr"/>
            <a:r>
              <a:rPr lang="en-US" altLang="zh-CN" sz="2400" dirty="0"/>
              <a:t>E</a:t>
            </a:r>
            <a:endParaRPr lang="en-US" altLang="zh-CN" sz="2400" dirty="0"/>
          </a:p>
        </p:txBody>
      </p:sp>
      <p:sp>
        <p:nvSpPr>
          <p:cNvPr id="20" name="文本框 19"/>
          <p:cNvSpPr txBox="1"/>
          <p:nvPr/>
        </p:nvSpPr>
        <p:spPr>
          <a:xfrm>
            <a:off x="2771666" y="5307235"/>
            <a:ext cx="630979" cy="461665"/>
          </a:xfrm>
          <a:prstGeom prst="rect">
            <a:avLst/>
          </a:prstGeom>
          <a:noFill/>
        </p:spPr>
        <p:txBody>
          <a:bodyPr wrap="square" rtlCol="0">
            <a:spAutoFit/>
          </a:bodyPr>
          <a:lstStyle/>
          <a:p>
            <a:pPr algn="ctr"/>
            <a:r>
              <a:rPr lang="en-US" altLang="zh-CN" sz="2400" dirty="0"/>
              <a:t>F</a:t>
            </a:r>
            <a:endParaRPr lang="en-US" altLang="zh-CN" sz="2400" dirty="0"/>
          </a:p>
        </p:txBody>
      </p:sp>
      <p:cxnSp>
        <p:nvCxnSpPr>
          <p:cNvPr id="21" name="直接连接符 20"/>
          <p:cNvCxnSpPr>
            <a:stCxn id="27" idx="2"/>
            <a:endCxn id="28" idx="0"/>
          </p:cNvCxnSpPr>
          <p:nvPr/>
        </p:nvCxnSpPr>
        <p:spPr>
          <a:xfrm>
            <a:off x="5829004" y="4092267"/>
            <a:ext cx="759786" cy="4560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29" idx="2"/>
            <a:endCxn id="30" idx="0"/>
          </p:cNvCxnSpPr>
          <p:nvPr/>
        </p:nvCxnSpPr>
        <p:spPr>
          <a:xfrm flipH="1">
            <a:off x="7412401" y="4025940"/>
            <a:ext cx="703474" cy="5224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28" idx="2"/>
            <a:endCxn id="31" idx="0"/>
          </p:cNvCxnSpPr>
          <p:nvPr/>
        </p:nvCxnSpPr>
        <p:spPr>
          <a:xfrm flipH="1">
            <a:off x="6084979" y="5010030"/>
            <a:ext cx="503811" cy="3691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26" idx="2"/>
            <a:endCxn id="27" idx="3"/>
          </p:cNvCxnSpPr>
          <p:nvPr/>
        </p:nvCxnSpPr>
        <p:spPr>
          <a:xfrm flipH="1">
            <a:off x="6144493" y="3329253"/>
            <a:ext cx="798315" cy="5321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054758" y="3363615"/>
            <a:ext cx="969042" cy="401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6627318" y="2867588"/>
            <a:ext cx="630979" cy="461665"/>
          </a:xfrm>
          <a:prstGeom prst="rect">
            <a:avLst/>
          </a:prstGeom>
          <a:noFill/>
        </p:spPr>
        <p:txBody>
          <a:bodyPr wrap="square" rtlCol="0">
            <a:spAutoFit/>
          </a:bodyPr>
          <a:lstStyle/>
          <a:p>
            <a:pPr algn="ctr"/>
            <a:r>
              <a:rPr lang="en-US" altLang="zh-CN" sz="2400" dirty="0"/>
              <a:t>A</a:t>
            </a:r>
            <a:endParaRPr lang="en-US" altLang="zh-CN" sz="2400" dirty="0"/>
          </a:p>
        </p:txBody>
      </p:sp>
      <p:sp>
        <p:nvSpPr>
          <p:cNvPr id="27" name="文本框 26"/>
          <p:cNvSpPr txBox="1"/>
          <p:nvPr/>
        </p:nvSpPr>
        <p:spPr>
          <a:xfrm>
            <a:off x="5513514" y="3630602"/>
            <a:ext cx="630979" cy="461665"/>
          </a:xfrm>
          <a:prstGeom prst="rect">
            <a:avLst/>
          </a:prstGeom>
          <a:noFill/>
        </p:spPr>
        <p:txBody>
          <a:bodyPr wrap="square" rtlCol="0">
            <a:spAutoFit/>
          </a:bodyPr>
          <a:lstStyle/>
          <a:p>
            <a:pPr algn="ctr"/>
            <a:r>
              <a:rPr lang="en-US" altLang="zh-CN" sz="2400" dirty="0"/>
              <a:t>C</a:t>
            </a:r>
            <a:endParaRPr lang="en-US" altLang="zh-CN" sz="2400" dirty="0"/>
          </a:p>
        </p:txBody>
      </p:sp>
      <p:sp>
        <p:nvSpPr>
          <p:cNvPr id="28" name="文本框 27"/>
          <p:cNvSpPr txBox="1"/>
          <p:nvPr/>
        </p:nvSpPr>
        <p:spPr>
          <a:xfrm>
            <a:off x="6273300" y="4548365"/>
            <a:ext cx="630979" cy="461665"/>
          </a:xfrm>
          <a:prstGeom prst="rect">
            <a:avLst/>
          </a:prstGeom>
          <a:noFill/>
        </p:spPr>
        <p:txBody>
          <a:bodyPr wrap="square" rtlCol="0">
            <a:spAutoFit/>
          </a:bodyPr>
          <a:lstStyle/>
          <a:p>
            <a:pPr algn="ctr"/>
            <a:r>
              <a:rPr lang="en-US" altLang="zh-CN" sz="2400" dirty="0"/>
              <a:t>E</a:t>
            </a:r>
            <a:endParaRPr lang="en-US" altLang="zh-CN" sz="2400" dirty="0"/>
          </a:p>
        </p:txBody>
      </p:sp>
      <p:sp>
        <p:nvSpPr>
          <p:cNvPr id="29" name="文本框 28"/>
          <p:cNvSpPr txBox="1"/>
          <p:nvPr/>
        </p:nvSpPr>
        <p:spPr>
          <a:xfrm>
            <a:off x="7800385" y="3564275"/>
            <a:ext cx="630979" cy="461665"/>
          </a:xfrm>
          <a:prstGeom prst="rect">
            <a:avLst/>
          </a:prstGeom>
          <a:noFill/>
        </p:spPr>
        <p:txBody>
          <a:bodyPr wrap="square" rtlCol="0">
            <a:spAutoFit/>
          </a:bodyPr>
          <a:lstStyle/>
          <a:p>
            <a:pPr algn="ctr"/>
            <a:r>
              <a:rPr lang="en-US" altLang="zh-CN" sz="2400" dirty="0"/>
              <a:t>B</a:t>
            </a:r>
            <a:endParaRPr lang="en-US" altLang="zh-CN" sz="2400" dirty="0"/>
          </a:p>
        </p:txBody>
      </p:sp>
      <p:sp>
        <p:nvSpPr>
          <p:cNvPr id="30" name="文本框 29"/>
          <p:cNvSpPr txBox="1"/>
          <p:nvPr/>
        </p:nvSpPr>
        <p:spPr>
          <a:xfrm>
            <a:off x="7096911" y="4548364"/>
            <a:ext cx="630979" cy="461665"/>
          </a:xfrm>
          <a:prstGeom prst="rect">
            <a:avLst/>
          </a:prstGeom>
          <a:noFill/>
        </p:spPr>
        <p:txBody>
          <a:bodyPr wrap="square" rtlCol="0">
            <a:spAutoFit/>
          </a:bodyPr>
          <a:lstStyle/>
          <a:p>
            <a:pPr algn="ctr"/>
            <a:r>
              <a:rPr lang="en-US" altLang="zh-CN" sz="2400" dirty="0"/>
              <a:t>D</a:t>
            </a:r>
            <a:endParaRPr lang="en-US" altLang="zh-CN" sz="2400" dirty="0"/>
          </a:p>
        </p:txBody>
      </p:sp>
      <p:sp>
        <p:nvSpPr>
          <p:cNvPr id="31" name="文本框 30"/>
          <p:cNvSpPr txBox="1"/>
          <p:nvPr/>
        </p:nvSpPr>
        <p:spPr>
          <a:xfrm>
            <a:off x="5769489" y="5379185"/>
            <a:ext cx="630979" cy="461665"/>
          </a:xfrm>
          <a:prstGeom prst="rect">
            <a:avLst/>
          </a:prstGeom>
          <a:noFill/>
        </p:spPr>
        <p:txBody>
          <a:bodyPr wrap="square" rtlCol="0">
            <a:spAutoFit/>
          </a:bodyPr>
          <a:lstStyle/>
          <a:p>
            <a:pPr algn="ctr"/>
            <a:r>
              <a:rPr lang="en-US" altLang="zh-CN" sz="2400" dirty="0"/>
              <a:t>F</a:t>
            </a:r>
            <a:endParaRPr lang="en-US" altLang="zh-CN" sz="2400" dirty="0"/>
          </a:p>
        </p:txBody>
      </p:sp>
      <p:sp>
        <p:nvSpPr>
          <p:cNvPr id="34" name="箭头: 右 33"/>
          <p:cNvSpPr/>
          <p:nvPr/>
        </p:nvSpPr>
        <p:spPr>
          <a:xfrm>
            <a:off x="4081494" y="3861435"/>
            <a:ext cx="1116531" cy="6869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p:bldP spid="34"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6DC87717-A16C-46C8-8501-38B3BAF8FB93}" type="slidenum">
              <a:rPr lang="zh-CN" altLang="en-US" smtClean="0"/>
            </a:fld>
            <a:endParaRPr lang="zh-CN" altLang="en-US" dirty="0"/>
          </a:p>
        </p:txBody>
      </p:sp>
      <p:sp>
        <p:nvSpPr>
          <p:cNvPr id="6" name="文本框 5"/>
          <p:cNvSpPr txBox="1"/>
          <p:nvPr/>
        </p:nvSpPr>
        <p:spPr>
          <a:xfrm>
            <a:off x="304749" y="106022"/>
            <a:ext cx="8126615" cy="1494576"/>
          </a:xfrm>
          <a:prstGeom prst="rect">
            <a:avLst/>
          </a:prstGeom>
          <a:noFill/>
        </p:spPr>
        <p:txBody>
          <a:bodyPr wrap="square" rtlCol="0">
            <a:spAutoFit/>
          </a:bodyPr>
          <a:lstStyle/>
          <a:p>
            <a:pPr>
              <a:lnSpc>
                <a:spcPct val="150000"/>
              </a:lnSpc>
            </a:pPr>
            <a:r>
              <a:rPr lang="zh-CN" altLang="en-US" sz="3200" dirty="0"/>
              <a:t>问题思考∶</a:t>
            </a:r>
            <a:endParaRPr lang="zh-CN" altLang="en-US" sz="3200" dirty="0"/>
          </a:p>
          <a:p>
            <a:pPr>
              <a:lnSpc>
                <a:spcPct val="150000"/>
              </a:lnSpc>
            </a:pPr>
            <a:r>
              <a:rPr lang="zh-CN" altLang="en-US" sz="3200" dirty="0"/>
              <a:t>可用何种遍历实现对二叉树的左右子树交换。</a:t>
            </a:r>
            <a:endParaRPr lang="zh-CN" altLang="en-US" sz="3200" dirty="0"/>
          </a:p>
        </p:txBody>
      </p:sp>
      <p:sp>
        <p:nvSpPr>
          <p:cNvPr id="32" name="文本框 31"/>
          <p:cNvSpPr txBox="1"/>
          <p:nvPr/>
        </p:nvSpPr>
        <p:spPr>
          <a:xfrm>
            <a:off x="88943" y="1649214"/>
            <a:ext cx="4333864" cy="3416320"/>
          </a:xfrm>
          <a:prstGeom prst="rect">
            <a:avLst/>
          </a:prstGeom>
          <a:noFill/>
          <a:ln>
            <a:solidFill>
              <a:schemeClr val="tx1"/>
            </a:solidFill>
          </a:ln>
        </p:spPr>
        <p:txBody>
          <a:bodyPr wrap="square">
            <a:spAutoFit/>
          </a:bodyPr>
          <a:lstStyle/>
          <a:p>
            <a:r>
              <a:rPr lang="zh-CN" altLang="en-US" dirty="0">
                <a:latin typeface="微软雅黑" panose="020B0503020204020204" pitchFamily="34" charset="-122"/>
                <a:ea typeface="微软雅黑" panose="020B0503020204020204" pitchFamily="34" charset="-122"/>
              </a:rPr>
              <a:t>先序</a:t>
            </a:r>
            <a:endParaRPr lang="en-US"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void </a:t>
            </a:r>
            <a:r>
              <a:rPr lang="en-US" altLang="zh-CN" sz="1800" dirty="0" err="1">
                <a:latin typeface="微软雅黑" panose="020B0503020204020204" pitchFamily="34" charset="-122"/>
                <a:ea typeface="微软雅黑" panose="020B0503020204020204" pitchFamily="34" charset="-122"/>
              </a:rPr>
              <a:t>PreExchange</a:t>
            </a:r>
            <a:r>
              <a:rPr lang="en-US" altLang="zh-CN"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BiTree</a:t>
            </a:r>
            <a:r>
              <a:rPr lang="en-US" altLang="zh-CN" sz="1800" dirty="0">
                <a:latin typeface="微软雅黑" panose="020B0503020204020204" pitchFamily="34" charset="-122"/>
                <a:ea typeface="微软雅黑" panose="020B0503020204020204" pitchFamily="34" charset="-122"/>
              </a:rPr>
              <a:t> root)</a:t>
            </a:r>
            <a:endParaRPr lang="en-US"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       if(root!=NULL)</a:t>
            </a:r>
            <a:endParaRPr lang="en-US"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        {</a:t>
            </a:r>
            <a:endParaRPr lang="en-US" altLang="zh-CN" sz="1800"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temp = root-&gt;</a:t>
            </a:r>
            <a:r>
              <a:rPr lang="en-US" altLang="zh-CN"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LChild</a:t>
            </a:r>
            <a:r>
              <a:rPr lang="en-US" altLang="zh-CN" dirty="0">
                <a:latin typeface="微软雅黑" panose="020B0503020204020204" pitchFamily="34" charset="-122"/>
                <a:ea typeface="微软雅黑" panose="020B0503020204020204" pitchFamily="34" charset="-122"/>
              </a:rPr>
              <a:t>;</a:t>
            </a: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            root-&gt;</a:t>
            </a:r>
            <a:r>
              <a:rPr lang="en-US" altLang="zh-CN"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LChild</a:t>
            </a:r>
            <a:r>
              <a:rPr lang="en-US" altLang="zh-CN" dirty="0">
                <a:latin typeface="微软雅黑" panose="020B0503020204020204" pitchFamily="34" charset="-122"/>
                <a:ea typeface="微软雅黑" panose="020B0503020204020204" pitchFamily="34" charset="-122"/>
              </a:rPr>
              <a:t> = root-&gt;</a:t>
            </a:r>
            <a:r>
              <a:rPr lang="en-US" altLang="zh-CN"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RChild</a:t>
            </a:r>
            <a:r>
              <a:rPr lang="en-US" altLang="zh-CN" dirty="0">
                <a:latin typeface="微软雅黑" panose="020B0503020204020204" pitchFamily="34" charset="-122"/>
                <a:ea typeface="微软雅黑" panose="020B0503020204020204" pitchFamily="34" charset="-122"/>
              </a:rPr>
              <a:t>;</a:t>
            </a: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            root-&gt;</a:t>
            </a:r>
            <a:r>
              <a:rPr lang="en-US" altLang="zh-CN"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RChild</a:t>
            </a:r>
            <a:r>
              <a:rPr lang="en-US" altLang="zh-CN" dirty="0">
                <a:latin typeface="微软雅黑" panose="020B0503020204020204" pitchFamily="34" charset="-122"/>
                <a:ea typeface="微软雅黑" panose="020B0503020204020204" pitchFamily="34" charset="-122"/>
              </a:rPr>
              <a:t> = temp;</a:t>
            </a:r>
            <a:endParaRPr lang="en-US" altLang="zh-CN"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PreExchange</a:t>
            </a:r>
            <a:r>
              <a:rPr lang="en-US" altLang="zh-CN" sz="1800" dirty="0">
                <a:latin typeface="微软雅黑" panose="020B0503020204020204" pitchFamily="34" charset="-122"/>
                <a:ea typeface="微软雅黑" panose="020B0503020204020204" pitchFamily="34" charset="-122"/>
              </a:rPr>
              <a:t>(root-&gt;</a:t>
            </a:r>
            <a:r>
              <a:rPr lang="en-US" altLang="zh-CN" sz="1800" dirty="0" err="1">
                <a:latin typeface="微软雅黑" panose="020B0503020204020204" pitchFamily="34" charset="-122"/>
                <a:ea typeface="微软雅黑" panose="020B0503020204020204" pitchFamily="34" charset="-122"/>
              </a:rPr>
              <a:t>LChild</a:t>
            </a:r>
            <a:r>
              <a:rPr lang="en-US" altLang="zh-CN"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sym typeface="+mn-ea"/>
              </a:rPr>
              <a:t>        </a:t>
            </a:r>
            <a:r>
              <a:rPr lang="en-US" altLang="zh-CN" sz="1800" dirty="0">
                <a:solidFill>
                  <a:srgbClr val="FF0000"/>
                </a:solidFill>
                <a:latin typeface="微软雅黑" panose="020B0503020204020204" pitchFamily="34" charset="-122"/>
                <a:ea typeface="微软雅黑" panose="020B0503020204020204" pitchFamily="34" charset="-122"/>
              </a:rPr>
              <a:t> </a:t>
            </a:r>
            <a:endParaRPr lang="en-US"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PreExchange</a:t>
            </a:r>
            <a:r>
              <a:rPr lang="en-US" altLang="zh-CN" sz="1800" dirty="0">
                <a:latin typeface="微软雅黑" panose="020B0503020204020204" pitchFamily="34" charset="-122"/>
                <a:ea typeface="微软雅黑" panose="020B0503020204020204" pitchFamily="34" charset="-122"/>
              </a:rPr>
              <a:t>(root-&gt;</a:t>
            </a:r>
            <a:r>
              <a:rPr lang="en-US" altLang="zh-CN" sz="1800" dirty="0" err="1">
                <a:latin typeface="微软雅黑" panose="020B0503020204020204" pitchFamily="34" charset="-122"/>
                <a:ea typeface="微软雅黑" panose="020B0503020204020204" pitchFamily="34" charset="-122"/>
              </a:rPr>
              <a:t>RChild</a:t>
            </a:r>
            <a:r>
              <a:rPr lang="en-US" altLang="zh-CN"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        }</a:t>
            </a:r>
            <a:endParaRPr lang="en-US"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a:t>
            </a:r>
            <a:endParaRPr lang="zh-CN" altLang="en-US" dirty="0"/>
          </a:p>
        </p:txBody>
      </p:sp>
      <p:sp>
        <p:nvSpPr>
          <p:cNvPr id="33" name="文本框 32"/>
          <p:cNvSpPr txBox="1"/>
          <p:nvPr/>
        </p:nvSpPr>
        <p:spPr>
          <a:xfrm>
            <a:off x="4674640" y="1649214"/>
            <a:ext cx="4380417" cy="3416320"/>
          </a:xfrm>
          <a:prstGeom prst="rect">
            <a:avLst/>
          </a:prstGeom>
          <a:noFill/>
          <a:ln>
            <a:solidFill>
              <a:schemeClr val="tx1"/>
            </a:solidFill>
          </a:ln>
        </p:spPr>
        <p:txBody>
          <a:bodyPr wrap="square">
            <a:spAutoFit/>
          </a:bodyPr>
          <a:lstStyle/>
          <a:p>
            <a:r>
              <a:rPr lang="zh-CN" altLang="en-US" sz="1800" dirty="0">
                <a:latin typeface="微软雅黑" panose="020B0503020204020204" pitchFamily="34" charset="-122"/>
                <a:ea typeface="微软雅黑" panose="020B0503020204020204" pitchFamily="34" charset="-122"/>
              </a:rPr>
              <a:t>后序</a:t>
            </a:r>
            <a:endParaRPr lang="en-US"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void </a:t>
            </a:r>
            <a:r>
              <a:rPr lang="en-US" altLang="zh-CN" sz="1800" dirty="0" err="1">
                <a:latin typeface="微软雅黑" panose="020B0503020204020204" pitchFamily="34" charset="-122"/>
                <a:ea typeface="微软雅黑" panose="020B0503020204020204" pitchFamily="34" charset="-122"/>
              </a:rPr>
              <a:t>PostExchange</a:t>
            </a:r>
            <a:r>
              <a:rPr lang="en-US" altLang="zh-CN"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BiTree</a:t>
            </a:r>
            <a:r>
              <a:rPr lang="en-US" altLang="zh-CN" sz="1800" dirty="0">
                <a:latin typeface="微软雅黑" panose="020B0503020204020204" pitchFamily="34" charset="-122"/>
                <a:ea typeface="微软雅黑" panose="020B0503020204020204" pitchFamily="34" charset="-122"/>
              </a:rPr>
              <a:t> root)</a:t>
            </a:r>
            <a:endParaRPr lang="en-US"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       if(root!=NULL)</a:t>
            </a:r>
            <a:endParaRPr lang="en-US"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        {</a:t>
            </a:r>
            <a:endParaRPr lang="en-US"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PostExchange</a:t>
            </a:r>
            <a:r>
              <a:rPr lang="en-US" altLang="zh-CN" sz="1800" dirty="0">
                <a:latin typeface="微软雅黑" panose="020B0503020204020204" pitchFamily="34" charset="-122"/>
                <a:ea typeface="微软雅黑" panose="020B0503020204020204" pitchFamily="34" charset="-122"/>
              </a:rPr>
              <a:t>(root-&gt;</a:t>
            </a:r>
            <a:r>
              <a:rPr lang="en-US" altLang="zh-CN" sz="1800" dirty="0" err="1">
                <a:latin typeface="微软雅黑" panose="020B0503020204020204" pitchFamily="34" charset="-122"/>
                <a:ea typeface="微软雅黑" panose="020B0503020204020204" pitchFamily="34" charset="-122"/>
              </a:rPr>
              <a:t>LChild</a:t>
            </a:r>
            <a:r>
              <a:rPr lang="en-US" altLang="zh-CN"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sym typeface="+mn-ea"/>
              </a:rPr>
              <a:t>        </a:t>
            </a:r>
            <a:r>
              <a:rPr lang="en-US" altLang="zh-CN" sz="1800" dirty="0">
                <a:solidFill>
                  <a:srgbClr val="FF0000"/>
                </a:solidFill>
                <a:latin typeface="微软雅黑" panose="020B0503020204020204" pitchFamily="34" charset="-122"/>
                <a:ea typeface="微软雅黑" panose="020B0503020204020204" pitchFamily="34" charset="-122"/>
              </a:rPr>
              <a:t> </a:t>
            </a:r>
            <a:endParaRPr lang="en-US"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PostExchange</a:t>
            </a:r>
            <a:r>
              <a:rPr lang="en-US" altLang="zh-CN" sz="1800" dirty="0">
                <a:latin typeface="微软雅黑" panose="020B0503020204020204" pitchFamily="34" charset="-122"/>
                <a:ea typeface="微软雅黑" panose="020B0503020204020204" pitchFamily="34" charset="-122"/>
              </a:rPr>
              <a:t>(root-&gt;</a:t>
            </a:r>
            <a:r>
              <a:rPr lang="en-US" altLang="zh-CN" sz="1800" dirty="0" err="1">
                <a:latin typeface="微软雅黑" panose="020B0503020204020204" pitchFamily="34" charset="-122"/>
                <a:ea typeface="微软雅黑" panose="020B0503020204020204" pitchFamily="34" charset="-122"/>
              </a:rPr>
              <a:t>RChild</a:t>
            </a:r>
            <a:r>
              <a:rPr lang="en-US" altLang="zh-CN"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temp = root-&gt;</a:t>
            </a:r>
            <a:r>
              <a:rPr lang="en-US" altLang="zh-CN"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LChild</a:t>
            </a:r>
            <a:r>
              <a:rPr lang="en-US" altLang="zh-CN" dirty="0">
                <a:latin typeface="微软雅黑" panose="020B0503020204020204" pitchFamily="34" charset="-122"/>
                <a:ea typeface="微软雅黑" panose="020B0503020204020204" pitchFamily="34" charset="-122"/>
              </a:rPr>
              <a:t>;</a:t>
            </a: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             root-&gt;</a:t>
            </a:r>
            <a:r>
              <a:rPr lang="en-US" altLang="zh-CN"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LChild</a:t>
            </a:r>
            <a:r>
              <a:rPr lang="en-US" altLang="zh-CN" dirty="0">
                <a:latin typeface="微软雅黑" panose="020B0503020204020204" pitchFamily="34" charset="-122"/>
                <a:ea typeface="微软雅黑" panose="020B0503020204020204" pitchFamily="34" charset="-122"/>
              </a:rPr>
              <a:t> = root-&gt;</a:t>
            </a:r>
            <a:r>
              <a:rPr lang="en-US" altLang="zh-CN"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RChild</a:t>
            </a:r>
            <a:r>
              <a:rPr lang="en-US" altLang="zh-CN" dirty="0">
                <a:latin typeface="微软雅黑" panose="020B0503020204020204" pitchFamily="34" charset="-122"/>
                <a:ea typeface="微软雅黑" panose="020B0503020204020204" pitchFamily="34" charset="-122"/>
              </a:rPr>
              <a:t>;</a:t>
            </a: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             root-&gt;</a:t>
            </a:r>
            <a:r>
              <a:rPr lang="en-US" altLang="zh-CN"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RChild</a:t>
            </a:r>
            <a:r>
              <a:rPr lang="en-US" altLang="zh-CN" dirty="0">
                <a:latin typeface="微软雅黑" panose="020B0503020204020204" pitchFamily="34" charset="-122"/>
                <a:ea typeface="微软雅黑" panose="020B0503020204020204" pitchFamily="34" charset="-122"/>
              </a:rPr>
              <a:t> = temp;</a:t>
            </a:r>
            <a:endParaRPr lang="en-US"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        }</a:t>
            </a:r>
            <a:endParaRPr lang="en-US"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a:t>
            </a:r>
            <a:endParaRPr lang="zh-CN" altLang="en-US" dirty="0"/>
          </a:p>
        </p:txBody>
      </p:sp>
      <p:sp>
        <p:nvSpPr>
          <p:cNvPr id="35" name="文本框 34"/>
          <p:cNvSpPr txBox="1"/>
          <p:nvPr/>
        </p:nvSpPr>
        <p:spPr>
          <a:xfrm>
            <a:off x="2649337" y="5262373"/>
            <a:ext cx="4587140" cy="707886"/>
          </a:xfrm>
          <a:prstGeom prst="rect">
            <a:avLst/>
          </a:prstGeom>
          <a:noFill/>
        </p:spPr>
        <p:txBody>
          <a:bodyPr wrap="square">
            <a:spAutoFit/>
          </a:bodyPr>
          <a:lstStyle/>
          <a:p>
            <a:r>
              <a:rPr lang="zh-CN" altLang="en-US" sz="2800" dirty="0"/>
              <a:t>先序 后序可以  </a:t>
            </a:r>
            <a:r>
              <a:rPr lang="zh-CN" altLang="en-US" sz="4000" dirty="0">
                <a:solidFill>
                  <a:srgbClr val="FF0000"/>
                </a:solidFill>
                <a:sym typeface="Wingdings" panose="05000000000000000000" pitchFamily="2" charset="2"/>
              </a:rPr>
              <a:t> </a:t>
            </a:r>
            <a:r>
              <a:rPr lang="zh-CN" altLang="en-US" sz="4000" dirty="0">
                <a:solidFill>
                  <a:srgbClr val="FF0000"/>
                </a:solidFill>
              </a:rPr>
              <a:t> </a:t>
            </a:r>
            <a:endParaRPr lang="zh-CN" altLang="en-US" sz="4000"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灯片编号占位符 1"/>
          <p:cNvSpPr txBox="1">
            <a:spLocks noChangeArrowheads="1"/>
          </p:cNvSpPr>
          <p:nvPr/>
        </p:nvSpPr>
        <p:spPr bwMode="auto">
          <a:xfrm>
            <a:off x="8375650" y="6305550"/>
            <a:ext cx="10350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1B130DD-CC1B-40AE-987C-D28F25B9504B}" type="slidenum">
              <a:rPr lang="zh-CN" altLang="en-US">
                <a:latin typeface="Calibri" panose="020F0502020204030204" pitchFamily="34" charset="0"/>
              </a:rPr>
            </a:fld>
            <a:endParaRPr lang="zh-CN" altLang="en-US">
              <a:latin typeface="Calibri" panose="020F0502020204030204" pitchFamily="34" charset="0"/>
            </a:endParaRPr>
          </a:p>
        </p:txBody>
      </p:sp>
      <p:sp>
        <p:nvSpPr>
          <p:cNvPr id="34" name="矩形 33"/>
          <p:cNvSpPr/>
          <p:nvPr/>
        </p:nvSpPr>
        <p:spPr>
          <a:xfrm flipV="1">
            <a:off x="0" y="0"/>
            <a:ext cx="9144000" cy="885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pic>
        <p:nvPicPr>
          <p:cNvPr id="77827" name="图片 1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713" y="0"/>
            <a:ext cx="900112"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8" name="文本框 16"/>
          <p:cNvSpPr txBox="1">
            <a:spLocks noChangeArrowheads="1"/>
          </p:cNvSpPr>
          <p:nvPr/>
        </p:nvSpPr>
        <p:spPr bwMode="auto">
          <a:xfrm>
            <a:off x="1127125" y="150813"/>
            <a:ext cx="637381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200" dirty="0">
                <a:solidFill>
                  <a:schemeClr val="bg1"/>
                </a:solidFill>
              </a:rPr>
              <a:t>6.2.2 </a:t>
            </a:r>
            <a:r>
              <a:rPr lang="zh-CN" altLang="en-US" sz="3200" dirty="0">
                <a:solidFill>
                  <a:schemeClr val="bg1"/>
                </a:solidFill>
              </a:rPr>
              <a:t>二叉树性质</a:t>
            </a:r>
            <a:endParaRPr lang="zh-CN" altLang="en-US" sz="3200" dirty="0">
              <a:solidFill>
                <a:schemeClr val="bg1"/>
              </a:solidFill>
            </a:endParaRPr>
          </a:p>
          <a:p>
            <a:endParaRPr lang="zh-CN" altLang="en-US" sz="3200" dirty="0">
              <a:solidFill>
                <a:schemeClr val="bg1"/>
              </a:solidFill>
            </a:endParaRPr>
          </a:p>
        </p:txBody>
      </p:sp>
      <p:sp>
        <p:nvSpPr>
          <p:cNvPr id="77829" name="文本框 1"/>
          <p:cNvSpPr txBox="1">
            <a:spLocks noChangeArrowheads="1"/>
          </p:cNvSpPr>
          <p:nvPr/>
        </p:nvSpPr>
        <p:spPr bwMode="auto">
          <a:xfrm>
            <a:off x="40481" y="975385"/>
            <a:ext cx="42735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dirty="0">
                <a:latin typeface="微软雅黑" panose="020B0503020204020204" pitchFamily="34" charset="-122"/>
                <a:ea typeface="微软雅黑" panose="020B0503020204020204" pitchFamily="34" charset="-122"/>
              </a:rPr>
              <a:t>二叉树的性质</a:t>
            </a:r>
            <a:endParaRPr lang="zh-CN" altLang="en-US" sz="2800" b="1" dirty="0">
              <a:latin typeface="微软雅黑" panose="020B0503020204020204" pitchFamily="34" charset="-122"/>
              <a:ea typeface="微软雅黑" panose="020B0503020204020204" pitchFamily="34" charset="-122"/>
            </a:endParaRPr>
          </a:p>
        </p:txBody>
      </p:sp>
      <p:sp>
        <p:nvSpPr>
          <p:cNvPr id="8" name="文本框 1"/>
          <p:cNvSpPr txBox="1">
            <a:spLocks noChangeArrowheads="1"/>
          </p:cNvSpPr>
          <p:nvPr/>
        </p:nvSpPr>
        <p:spPr bwMode="auto">
          <a:xfrm>
            <a:off x="112713" y="1257373"/>
            <a:ext cx="1572711" cy="5347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250000"/>
              </a:lnSpc>
            </a:pPr>
            <a:r>
              <a:rPr lang="zh-CN" altLang="en-US" sz="2000" dirty="0">
                <a:latin typeface="微软雅黑" panose="020B0503020204020204" pitchFamily="34" charset="-122"/>
                <a:ea typeface="微软雅黑" panose="020B0503020204020204" pitchFamily="34" charset="-122"/>
              </a:rPr>
              <a:t>性质</a:t>
            </a:r>
            <a:r>
              <a:rPr lang="en-US" altLang="zh-CN" sz="2000" dirty="0">
                <a:latin typeface="微软雅黑" panose="020B0503020204020204" pitchFamily="34" charset="-122"/>
                <a:ea typeface="微软雅黑" panose="020B0503020204020204" pitchFamily="34" charset="-122"/>
              </a:rPr>
              <a:t>1</a:t>
            </a:r>
            <a:endParaRPr lang="en-US" altLang="zh-CN" sz="2000" dirty="0">
              <a:latin typeface="微软雅黑" panose="020B0503020204020204" pitchFamily="34" charset="-122"/>
              <a:ea typeface="微软雅黑" panose="020B0503020204020204" pitchFamily="34" charset="-122"/>
            </a:endParaRPr>
          </a:p>
          <a:p>
            <a:pPr>
              <a:lnSpc>
                <a:spcPct val="250000"/>
              </a:lnSpc>
            </a:pPr>
            <a:r>
              <a:rPr lang="zh-CN" altLang="en-US" sz="2000" dirty="0">
                <a:latin typeface="微软雅黑" panose="020B0503020204020204" pitchFamily="34" charset="-122"/>
                <a:ea typeface="微软雅黑" panose="020B0503020204020204" pitchFamily="34" charset="-122"/>
              </a:rPr>
              <a:t>性质</a:t>
            </a:r>
            <a:r>
              <a:rPr lang="en-US" altLang="zh-CN" sz="2000" dirty="0">
                <a:latin typeface="微软雅黑" panose="020B0503020204020204" pitchFamily="34" charset="-122"/>
                <a:ea typeface="微软雅黑" panose="020B0503020204020204" pitchFamily="34" charset="-122"/>
              </a:rPr>
              <a:t>2</a:t>
            </a:r>
            <a:endParaRPr lang="en-US" altLang="zh-CN" sz="2000" dirty="0">
              <a:latin typeface="微软雅黑" panose="020B0503020204020204" pitchFamily="34" charset="-122"/>
              <a:ea typeface="微软雅黑" panose="020B0503020204020204" pitchFamily="34" charset="-122"/>
            </a:endParaRPr>
          </a:p>
          <a:p>
            <a:pPr>
              <a:lnSpc>
                <a:spcPct val="250000"/>
              </a:lnSpc>
            </a:pPr>
            <a:r>
              <a:rPr lang="zh-CN" altLang="en-US" sz="2000" dirty="0">
                <a:latin typeface="微软雅黑" panose="020B0503020204020204" pitchFamily="34" charset="-122"/>
                <a:ea typeface="微软雅黑" panose="020B0503020204020204" pitchFamily="34" charset="-122"/>
              </a:rPr>
              <a:t>性质</a:t>
            </a:r>
            <a:r>
              <a:rPr lang="en-US" altLang="zh-CN" sz="2000" dirty="0">
                <a:latin typeface="微软雅黑" panose="020B0503020204020204" pitchFamily="34" charset="-122"/>
                <a:ea typeface="微软雅黑" panose="020B0503020204020204" pitchFamily="34" charset="-122"/>
              </a:rPr>
              <a:t>3</a:t>
            </a:r>
            <a:endParaRPr lang="en-US" altLang="zh-CN" sz="2000" dirty="0">
              <a:latin typeface="微软雅黑" panose="020B0503020204020204" pitchFamily="34" charset="-122"/>
              <a:ea typeface="微软雅黑" panose="020B0503020204020204" pitchFamily="34" charset="-122"/>
            </a:endParaRPr>
          </a:p>
          <a:p>
            <a:pPr>
              <a:lnSpc>
                <a:spcPct val="250000"/>
              </a:lnSpc>
            </a:pPr>
            <a:r>
              <a:rPr lang="zh-CN" altLang="en-US" sz="2000" dirty="0">
                <a:latin typeface="微软雅黑" panose="020B0503020204020204" pitchFamily="34" charset="-122"/>
                <a:ea typeface="微软雅黑" panose="020B0503020204020204" pitchFamily="34" charset="-122"/>
              </a:rPr>
              <a:t>满二叉树</a:t>
            </a:r>
            <a:endParaRPr lang="en-US" altLang="zh-CN" sz="2000" dirty="0">
              <a:latin typeface="微软雅黑" panose="020B0503020204020204" pitchFamily="34" charset="-122"/>
              <a:ea typeface="微软雅黑" panose="020B0503020204020204" pitchFamily="34" charset="-122"/>
            </a:endParaRPr>
          </a:p>
          <a:p>
            <a:pPr>
              <a:lnSpc>
                <a:spcPct val="250000"/>
              </a:lnSpc>
            </a:pPr>
            <a:r>
              <a:rPr lang="zh-CN" altLang="en-US" sz="2000" dirty="0">
                <a:latin typeface="微软雅黑" panose="020B0503020204020204" pitchFamily="34" charset="-122"/>
                <a:ea typeface="微软雅黑" panose="020B0503020204020204" pitchFamily="34" charset="-122"/>
              </a:rPr>
              <a:t>完全二叉树</a:t>
            </a:r>
            <a:endParaRPr lang="en-US" altLang="zh-CN" sz="2000" dirty="0">
              <a:latin typeface="微软雅黑" panose="020B0503020204020204" pitchFamily="34" charset="-122"/>
              <a:ea typeface="微软雅黑" panose="020B0503020204020204" pitchFamily="34" charset="-122"/>
            </a:endParaRPr>
          </a:p>
          <a:p>
            <a:pPr>
              <a:lnSpc>
                <a:spcPct val="250000"/>
              </a:lnSpc>
            </a:pPr>
            <a:r>
              <a:rPr lang="zh-CN" altLang="en-US" sz="2000" dirty="0">
                <a:latin typeface="微软雅黑" panose="020B0503020204020204" pitchFamily="34" charset="-122"/>
                <a:ea typeface="微软雅黑" panose="020B0503020204020204" pitchFamily="34" charset="-122"/>
              </a:rPr>
              <a:t>性质</a:t>
            </a:r>
            <a:r>
              <a:rPr lang="en-US" altLang="zh-CN" sz="2000" dirty="0">
                <a:latin typeface="微软雅黑" panose="020B0503020204020204" pitchFamily="34" charset="-122"/>
                <a:ea typeface="微软雅黑" panose="020B0503020204020204" pitchFamily="34" charset="-122"/>
              </a:rPr>
              <a:t>4</a:t>
            </a:r>
            <a:endParaRPr lang="en-US" altLang="zh-CN" sz="2000" dirty="0">
              <a:latin typeface="微软雅黑" panose="020B0503020204020204" pitchFamily="34" charset="-122"/>
              <a:ea typeface="微软雅黑" panose="020B0503020204020204" pitchFamily="34" charset="-122"/>
            </a:endParaRPr>
          </a:p>
          <a:p>
            <a:pPr>
              <a:lnSpc>
                <a:spcPct val="250000"/>
              </a:lnSpc>
            </a:pPr>
            <a:r>
              <a:rPr lang="zh-CN" altLang="en-US" sz="2000" dirty="0">
                <a:solidFill>
                  <a:srgbClr val="FF0000"/>
                </a:solidFill>
                <a:latin typeface="微软雅黑" panose="020B0503020204020204" pitchFamily="34" charset="-122"/>
                <a:ea typeface="微软雅黑" panose="020B0503020204020204" pitchFamily="34" charset="-122"/>
              </a:rPr>
              <a:t>性质</a:t>
            </a:r>
            <a:r>
              <a:rPr lang="en-US" altLang="zh-CN" sz="2000" dirty="0">
                <a:solidFill>
                  <a:srgbClr val="FF0000"/>
                </a:solidFill>
                <a:latin typeface="微软雅黑" panose="020B0503020204020204" pitchFamily="34" charset="-122"/>
                <a:ea typeface="微软雅黑" panose="020B0503020204020204" pitchFamily="34" charset="-122"/>
              </a:rPr>
              <a:t>5</a:t>
            </a:r>
            <a:endParaRPr lang="en-US" altLang="zh-CN" sz="2000" dirty="0">
              <a:solidFill>
                <a:srgbClr val="FF0000"/>
              </a:solidFill>
              <a:latin typeface="微软雅黑" panose="020B0503020204020204" pitchFamily="34" charset="-122"/>
              <a:ea typeface="微软雅黑" panose="020B0503020204020204" pitchFamily="34" charset="-122"/>
            </a:endParaRPr>
          </a:p>
        </p:txBody>
      </p:sp>
      <p:sp>
        <p:nvSpPr>
          <p:cNvPr id="9" name="文本框 1"/>
          <p:cNvSpPr txBox="1">
            <a:spLocks noChangeArrowheads="1"/>
          </p:cNvSpPr>
          <p:nvPr/>
        </p:nvSpPr>
        <p:spPr bwMode="auto">
          <a:xfrm>
            <a:off x="2005951" y="1537893"/>
            <a:ext cx="6699458" cy="4746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性质</a:t>
            </a:r>
            <a:r>
              <a:rPr lang="en-US" altLang="zh-CN" sz="2400" b="1"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：对于具有</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个结点的完全二叉树，如果按照从上到下和从左到右的顺序对二叉树中的所有结点从</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开始顺序编号，则对于任意的序号为</a:t>
            </a:r>
            <a:r>
              <a:rPr lang="en-US" altLang="zh-CN" sz="2000" dirty="0">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的结点有：</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）若</a:t>
            </a:r>
            <a:r>
              <a:rPr lang="en-US" altLang="zh-CN" sz="2000" dirty="0">
                <a:latin typeface="微软雅黑" panose="020B0503020204020204" pitchFamily="34" charset="-122"/>
                <a:ea typeface="微软雅黑" panose="020B0503020204020204" pitchFamily="34" charset="-122"/>
              </a:rPr>
              <a:t>i=1</a:t>
            </a:r>
            <a:r>
              <a:rPr lang="zh-CN" altLang="en-US" sz="2000" dirty="0">
                <a:latin typeface="微软雅黑" panose="020B0503020204020204" pitchFamily="34" charset="-122"/>
                <a:ea typeface="微软雅黑" panose="020B0503020204020204" pitchFamily="34" charset="-122"/>
              </a:rPr>
              <a:t>，则</a:t>
            </a:r>
            <a:r>
              <a:rPr lang="en-US" altLang="zh-CN" sz="2000" dirty="0">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无双亲结点</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若</a:t>
            </a:r>
            <a:r>
              <a:rPr lang="en-US" altLang="zh-CN" sz="2000" dirty="0">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，则</a:t>
            </a:r>
            <a:r>
              <a:rPr lang="en-US" altLang="zh-CN" sz="2000" dirty="0">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的双亲结点为</a:t>
            </a:r>
            <a:r>
              <a:rPr lang="zh-CN" altLang="en-US" sz="2000" dirty="0">
                <a:latin typeface="Lucida Sans Unicode" panose="020B0602030504020204" pitchFamily="34" charset="0"/>
                <a:ea typeface="微软雅黑" panose="020B0503020204020204" pitchFamily="34" charset="-122"/>
                <a:cs typeface="Lucida Sans Unicode" panose="020B0602030504020204" pitchFamily="34" charset="0"/>
              </a:rPr>
              <a:t>⌊ </a:t>
            </a:r>
            <a:r>
              <a:rPr lang="en-US" altLang="zh-CN" sz="2000" dirty="0" err="1">
                <a:latin typeface="微软雅黑" panose="020B0503020204020204" pitchFamily="34" charset="-122"/>
                <a:ea typeface="微软雅黑" panose="020B0503020204020204" pitchFamily="34" charset="-122"/>
                <a:sym typeface="+mn-ea"/>
              </a:rPr>
              <a:t>i</a:t>
            </a:r>
            <a:r>
              <a:rPr lang="en-US" altLang="zh-CN" sz="2000" dirty="0">
                <a:latin typeface="微软雅黑" panose="020B0503020204020204" pitchFamily="34" charset="-122"/>
                <a:ea typeface="微软雅黑" panose="020B0503020204020204" pitchFamily="34" charset="-122"/>
                <a:sym typeface="+mn-ea"/>
              </a:rPr>
              <a:t>/2</a:t>
            </a:r>
            <a:r>
              <a:rPr lang="zh-CN" altLang="en-US" sz="2000" dirty="0">
                <a:latin typeface="Lucida Sans Unicode" panose="020B0602030504020204" pitchFamily="34" charset="0"/>
                <a:ea typeface="微软雅黑" panose="020B0503020204020204" pitchFamily="34" charset="-122"/>
                <a:cs typeface="Lucida Sans Unicode" panose="020B0602030504020204" pitchFamily="34" charset="0"/>
              </a:rPr>
              <a:t> ⌋</a:t>
            </a:r>
            <a:endParaRPr lang="en-US" altLang="zh-CN" sz="2000" dirty="0">
              <a:latin typeface="Lucida Sans Unicode" panose="020B0602030504020204" pitchFamily="34" charset="0"/>
              <a:ea typeface="微软雅黑" panose="020B0503020204020204" pitchFamily="34" charset="-122"/>
              <a:cs typeface="Lucida Sans Unicode" panose="020B0602030504020204" pitchFamily="34" charset="0"/>
            </a:endParaRPr>
          </a:p>
          <a:p>
            <a:pPr>
              <a:lnSpc>
                <a:spcPct val="150000"/>
              </a:lnSpc>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）若</a:t>
            </a:r>
            <a:r>
              <a:rPr lang="en-US" altLang="zh-CN" sz="2000" dirty="0">
                <a:latin typeface="微软雅黑" panose="020B0503020204020204" pitchFamily="34" charset="-122"/>
                <a:ea typeface="微软雅黑" panose="020B0503020204020204" pitchFamily="34" charset="-122"/>
              </a:rPr>
              <a:t>2*i</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，则</a:t>
            </a:r>
            <a:r>
              <a:rPr lang="en-US" altLang="zh-CN" sz="2000" dirty="0">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无左孩子</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若</a:t>
            </a:r>
            <a:r>
              <a:rPr lang="en-US" altLang="zh-CN" sz="2000" dirty="0">
                <a:latin typeface="微软雅黑" panose="020B0503020204020204" pitchFamily="34" charset="-122"/>
                <a:ea typeface="微软雅黑" panose="020B0503020204020204" pitchFamily="34" charset="-122"/>
              </a:rPr>
              <a:t>2*</a:t>
            </a:r>
            <a:r>
              <a:rPr lang="en-US" altLang="zh-CN" sz="2000" dirty="0" err="1">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sym typeface="+mn-ea"/>
              </a:rPr>
              <a:t> ≤ </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，则</a:t>
            </a:r>
            <a:r>
              <a:rPr lang="en-US" altLang="zh-CN" sz="2000" dirty="0">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结点的左孩子结点为</a:t>
            </a:r>
            <a:r>
              <a:rPr lang="en-US" altLang="zh-CN" sz="2000" dirty="0">
                <a:latin typeface="微软雅黑" panose="020B0503020204020204" pitchFamily="34" charset="-122"/>
                <a:ea typeface="微软雅黑" panose="020B0503020204020204" pitchFamily="34" charset="-122"/>
              </a:rPr>
              <a:t>2*i</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）若</a:t>
            </a:r>
            <a:r>
              <a:rPr lang="en-US" altLang="zh-CN" sz="2000" dirty="0">
                <a:latin typeface="微软雅黑" panose="020B0503020204020204" pitchFamily="34" charset="-122"/>
                <a:ea typeface="微软雅黑" panose="020B0503020204020204" pitchFamily="34" charset="-122"/>
                <a:sym typeface="+mn-ea"/>
              </a:rPr>
              <a:t>2*i+1</a:t>
            </a:r>
            <a:r>
              <a:rPr lang="zh-CN" altLang="en-US" sz="2000" dirty="0">
                <a:latin typeface="微软雅黑" panose="020B0503020204020204" pitchFamily="34" charset="-122"/>
                <a:ea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sym typeface="+mn-ea"/>
              </a:rPr>
              <a:t>n</a:t>
            </a:r>
            <a:r>
              <a:rPr lang="zh-CN" altLang="en-US" sz="2000" dirty="0">
                <a:latin typeface="微软雅黑" panose="020B0503020204020204" pitchFamily="34" charset="-122"/>
                <a:ea typeface="微软雅黑" panose="020B0503020204020204" pitchFamily="34" charset="-122"/>
                <a:sym typeface="+mn-ea"/>
              </a:rPr>
              <a:t>，则</a:t>
            </a:r>
            <a:r>
              <a:rPr lang="en-US" altLang="zh-CN" sz="2000" dirty="0" err="1">
                <a:latin typeface="微软雅黑" panose="020B0503020204020204" pitchFamily="34" charset="-122"/>
                <a:ea typeface="微软雅黑" panose="020B0503020204020204" pitchFamily="34" charset="-122"/>
                <a:sym typeface="+mn-ea"/>
              </a:rPr>
              <a:t>i</a:t>
            </a:r>
            <a:r>
              <a:rPr lang="zh-CN" altLang="en-US" sz="2000" dirty="0">
                <a:latin typeface="微软雅黑" panose="020B0503020204020204" pitchFamily="34" charset="-122"/>
                <a:ea typeface="微软雅黑" panose="020B0503020204020204" pitchFamily="34" charset="-122"/>
                <a:sym typeface="+mn-ea"/>
              </a:rPr>
              <a:t>无右孩子</a:t>
            </a:r>
            <a:endParaRPr lang="zh-CN" altLang="en-US" sz="2000" dirty="0">
              <a:latin typeface="微软雅黑" panose="020B0503020204020204" pitchFamily="34" charset="-122"/>
              <a:ea typeface="微软雅黑" panose="020B0503020204020204" pitchFamily="34" charset="-122"/>
              <a:sym typeface="+mn-ea"/>
            </a:endParaRPr>
          </a:p>
          <a:p>
            <a:pPr>
              <a:lnSpc>
                <a:spcPct val="150000"/>
              </a:lnSpc>
            </a:pPr>
            <a:r>
              <a:rPr lang="en-US" altLang="zh-CN" sz="2000" dirty="0">
                <a:latin typeface="微软雅黑" panose="020B0503020204020204" pitchFamily="34" charset="-122"/>
                <a:ea typeface="微软雅黑" panose="020B0503020204020204" pitchFamily="34" charset="-122"/>
                <a:sym typeface="+mn-ea"/>
              </a:rPr>
              <a:t>         </a:t>
            </a:r>
            <a:r>
              <a:rPr lang="zh-CN" altLang="en-US" sz="2000" dirty="0">
                <a:latin typeface="微软雅黑" panose="020B0503020204020204" pitchFamily="34" charset="-122"/>
                <a:ea typeface="微软雅黑" panose="020B0503020204020204" pitchFamily="34" charset="-122"/>
                <a:sym typeface="+mn-ea"/>
              </a:rPr>
              <a:t>若</a:t>
            </a:r>
            <a:r>
              <a:rPr lang="en-US" altLang="zh-CN" sz="2000" dirty="0">
                <a:latin typeface="微软雅黑" panose="020B0503020204020204" pitchFamily="34" charset="-122"/>
                <a:ea typeface="微软雅黑" panose="020B0503020204020204" pitchFamily="34" charset="-122"/>
                <a:sym typeface="+mn-ea"/>
              </a:rPr>
              <a:t>2*i+1≤n</a:t>
            </a:r>
            <a:r>
              <a:rPr lang="zh-CN" altLang="en-US" sz="2000" dirty="0">
                <a:latin typeface="微软雅黑" panose="020B0503020204020204" pitchFamily="34" charset="-122"/>
                <a:ea typeface="微软雅黑" panose="020B0503020204020204" pitchFamily="34" charset="-122"/>
                <a:sym typeface="+mn-ea"/>
              </a:rPr>
              <a:t>，则</a:t>
            </a:r>
            <a:r>
              <a:rPr lang="en-US" altLang="zh-CN" sz="2000" dirty="0">
                <a:latin typeface="微软雅黑" panose="020B0503020204020204" pitchFamily="34" charset="-122"/>
                <a:ea typeface="微软雅黑" panose="020B0503020204020204" pitchFamily="34" charset="-122"/>
                <a:sym typeface="+mn-ea"/>
              </a:rPr>
              <a:t>i</a:t>
            </a:r>
            <a:r>
              <a:rPr lang="zh-CN" altLang="en-US" sz="2000" dirty="0">
                <a:latin typeface="微软雅黑" panose="020B0503020204020204" pitchFamily="34" charset="-122"/>
                <a:ea typeface="微软雅黑" panose="020B0503020204020204" pitchFamily="34" charset="-122"/>
                <a:sym typeface="+mn-ea"/>
              </a:rPr>
              <a:t>的右孩子结点为</a:t>
            </a:r>
            <a:r>
              <a:rPr lang="en-US" altLang="zh-CN" sz="2000" dirty="0">
                <a:latin typeface="微软雅黑" panose="020B0503020204020204" pitchFamily="34" charset="-122"/>
                <a:ea typeface="微软雅黑" panose="020B0503020204020204" pitchFamily="34" charset="-122"/>
                <a:sym typeface="+mn-ea"/>
              </a:rPr>
              <a:t>2*i+1</a:t>
            </a:r>
            <a:endParaRPr lang="zh-CN" altLang="en-US" sz="2000" dirty="0">
              <a:latin typeface="微软雅黑" panose="020B0503020204020204" pitchFamily="34" charset="-122"/>
              <a:ea typeface="微软雅黑" panose="020B0503020204020204" pitchFamily="34" charset="-122"/>
              <a:sym typeface="+mn-ea"/>
            </a:endParaRPr>
          </a:p>
          <a:p>
            <a:pPr>
              <a:lnSpc>
                <a:spcPct val="150000"/>
              </a:lnSpc>
            </a:pPr>
            <a:r>
              <a:rPr lang="zh-CN" altLang="en-US" sz="2000" dirty="0">
                <a:latin typeface="微软雅黑" panose="020B0503020204020204" pitchFamily="34" charset="-122"/>
                <a:ea typeface="微软雅黑" panose="020B0503020204020204" pitchFamily="34" charset="-122"/>
                <a:sym typeface="+mn-ea"/>
              </a:rPr>
              <a:t>用归纳法证明其中的（</a:t>
            </a:r>
            <a:r>
              <a:rPr lang="en-US" altLang="zh-CN" sz="2000" dirty="0">
                <a:latin typeface="微软雅黑" panose="020B0503020204020204" pitchFamily="34" charset="-122"/>
                <a:ea typeface="微软雅黑" panose="020B0503020204020204" pitchFamily="34" charset="-122"/>
                <a:sym typeface="+mn-ea"/>
              </a:rPr>
              <a:t>2</a:t>
            </a:r>
            <a:r>
              <a:rPr lang="zh-CN" altLang="en-US" sz="2000" dirty="0">
                <a:latin typeface="微软雅黑" panose="020B0503020204020204" pitchFamily="34" charset="-122"/>
                <a:ea typeface="微软雅黑" panose="020B0503020204020204" pitchFamily="34" charset="-122"/>
                <a:sym typeface="+mn-ea"/>
              </a:rPr>
              <a:t>）和（</a:t>
            </a:r>
            <a:r>
              <a:rPr lang="en-US" altLang="zh-CN" sz="2000" dirty="0">
                <a:latin typeface="微软雅黑" panose="020B0503020204020204" pitchFamily="34" charset="-122"/>
                <a:ea typeface="微软雅黑" panose="020B0503020204020204" pitchFamily="34" charset="-122"/>
                <a:sym typeface="+mn-ea"/>
              </a:rPr>
              <a:t>3</a:t>
            </a:r>
            <a:r>
              <a:rPr lang="zh-CN" altLang="en-US" sz="2000" dirty="0">
                <a:latin typeface="微软雅黑" panose="020B0503020204020204" pitchFamily="34" charset="-122"/>
                <a:ea typeface="微软雅黑" panose="020B0503020204020204" pitchFamily="34" charset="-122"/>
                <a:sym typeface="+mn-ea"/>
              </a:rPr>
              <a:t>）。</a:t>
            </a:r>
            <a:endParaRPr lang="zh-CN" altLang="en-US" sz="2000" dirty="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6DC87717-A16C-46C8-8501-38B3BAF8FB93}" type="slidenum">
              <a:rPr lang="zh-CN" altLang="en-US" smtClean="0"/>
            </a:fld>
            <a:endParaRPr lang="zh-CN" altLang="en-US" dirty="0"/>
          </a:p>
        </p:txBody>
      </p:sp>
      <p:sp>
        <p:nvSpPr>
          <p:cNvPr id="6" name="文本框 5"/>
          <p:cNvSpPr txBox="1"/>
          <p:nvPr/>
        </p:nvSpPr>
        <p:spPr>
          <a:xfrm>
            <a:off x="304749" y="106022"/>
            <a:ext cx="8126615" cy="1494576"/>
          </a:xfrm>
          <a:prstGeom prst="rect">
            <a:avLst/>
          </a:prstGeom>
          <a:noFill/>
        </p:spPr>
        <p:txBody>
          <a:bodyPr wrap="square" rtlCol="0">
            <a:spAutoFit/>
          </a:bodyPr>
          <a:lstStyle/>
          <a:p>
            <a:pPr>
              <a:lnSpc>
                <a:spcPct val="150000"/>
              </a:lnSpc>
            </a:pPr>
            <a:r>
              <a:rPr lang="zh-CN" altLang="en-US" sz="3200" dirty="0"/>
              <a:t>问题思考∶</a:t>
            </a:r>
            <a:endParaRPr lang="zh-CN" altLang="en-US" sz="3200" dirty="0"/>
          </a:p>
          <a:p>
            <a:pPr>
              <a:lnSpc>
                <a:spcPct val="150000"/>
              </a:lnSpc>
            </a:pPr>
            <a:r>
              <a:rPr lang="zh-CN" altLang="en-US" sz="3200" dirty="0"/>
              <a:t>可用何种遍历实现对二叉树的左右子树交换。</a:t>
            </a:r>
            <a:endParaRPr lang="zh-CN" altLang="en-US" sz="3200" dirty="0"/>
          </a:p>
        </p:txBody>
      </p:sp>
      <p:sp>
        <p:nvSpPr>
          <p:cNvPr id="33" name="文本框 32"/>
          <p:cNvSpPr txBox="1"/>
          <p:nvPr/>
        </p:nvSpPr>
        <p:spPr>
          <a:xfrm>
            <a:off x="2597559" y="1836939"/>
            <a:ext cx="4380417" cy="3416320"/>
          </a:xfrm>
          <a:prstGeom prst="rect">
            <a:avLst/>
          </a:prstGeom>
          <a:noFill/>
          <a:ln>
            <a:solidFill>
              <a:schemeClr val="tx1"/>
            </a:solidFill>
          </a:ln>
        </p:spPr>
        <p:txBody>
          <a:bodyPr wrap="square">
            <a:spAutoFit/>
          </a:bodyPr>
          <a:lstStyle/>
          <a:p>
            <a:r>
              <a:rPr lang="zh-CN" altLang="en-US" dirty="0">
                <a:latin typeface="微软雅黑" panose="020B0503020204020204" pitchFamily="34" charset="-122"/>
                <a:ea typeface="微软雅黑" panose="020B0503020204020204" pitchFamily="34" charset="-122"/>
              </a:rPr>
              <a:t>中</a:t>
            </a:r>
            <a:r>
              <a:rPr lang="zh-CN" altLang="en-US" sz="1800" dirty="0">
                <a:latin typeface="微软雅黑" panose="020B0503020204020204" pitchFamily="34" charset="-122"/>
                <a:ea typeface="微软雅黑" panose="020B0503020204020204" pitchFamily="34" charset="-122"/>
              </a:rPr>
              <a:t>序</a:t>
            </a:r>
            <a:endParaRPr lang="en-US"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void </a:t>
            </a:r>
            <a:r>
              <a:rPr lang="en-US" altLang="zh-CN" dirty="0" err="1">
                <a:latin typeface="微软雅黑" panose="020B0503020204020204" pitchFamily="34" charset="-122"/>
                <a:ea typeface="微软雅黑" panose="020B0503020204020204" pitchFamily="34" charset="-122"/>
              </a:rPr>
              <a:t>In</a:t>
            </a:r>
            <a:r>
              <a:rPr lang="en-US" altLang="zh-CN" sz="1800" dirty="0" err="1">
                <a:latin typeface="微软雅黑" panose="020B0503020204020204" pitchFamily="34" charset="-122"/>
                <a:ea typeface="微软雅黑" panose="020B0503020204020204" pitchFamily="34" charset="-122"/>
              </a:rPr>
              <a:t>Exchange</a:t>
            </a:r>
            <a:r>
              <a:rPr lang="en-US" altLang="zh-CN"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BiTree</a:t>
            </a:r>
            <a:r>
              <a:rPr lang="en-US" altLang="zh-CN" sz="1800" dirty="0">
                <a:latin typeface="微软雅黑" panose="020B0503020204020204" pitchFamily="34" charset="-122"/>
                <a:ea typeface="微软雅黑" panose="020B0503020204020204" pitchFamily="34" charset="-122"/>
              </a:rPr>
              <a:t> root)</a:t>
            </a:r>
            <a:endParaRPr lang="en-US"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       if(root!=NULL)</a:t>
            </a:r>
            <a:endParaRPr lang="en-US"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        {</a:t>
            </a:r>
            <a:endParaRPr lang="en-US"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In</a:t>
            </a:r>
            <a:r>
              <a:rPr lang="en-US" altLang="zh-CN" sz="1800" dirty="0" err="1">
                <a:latin typeface="微软雅黑" panose="020B0503020204020204" pitchFamily="34" charset="-122"/>
                <a:ea typeface="微软雅黑" panose="020B0503020204020204" pitchFamily="34" charset="-122"/>
              </a:rPr>
              <a:t>Exchange</a:t>
            </a:r>
            <a:r>
              <a:rPr lang="en-US" altLang="zh-CN" sz="1800" dirty="0">
                <a:latin typeface="微软雅黑" panose="020B0503020204020204" pitchFamily="34" charset="-122"/>
                <a:ea typeface="微软雅黑" panose="020B0503020204020204" pitchFamily="34" charset="-122"/>
              </a:rPr>
              <a:t>(root-&gt;</a:t>
            </a:r>
            <a:r>
              <a:rPr lang="en-US" altLang="zh-CN" sz="1800" dirty="0" err="1">
                <a:latin typeface="微软雅黑" panose="020B0503020204020204" pitchFamily="34" charset="-122"/>
                <a:ea typeface="微软雅黑" panose="020B0503020204020204" pitchFamily="34" charset="-122"/>
              </a:rPr>
              <a:t>LChild</a:t>
            </a:r>
            <a:r>
              <a:rPr lang="en-US" altLang="zh-CN"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sym typeface="+mn-ea"/>
              </a:rPr>
              <a:t>        </a:t>
            </a:r>
            <a:r>
              <a:rPr lang="en-US" altLang="zh-CN" sz="1800" dirty="0">
                <a:solidFill>
                  <a:srgbClr val="FF0000"/>
                </a:solidFill>
                <a:latin typeface="微软雅黑" panose="020B0503020204020204" pitchFamily="34" charset="-122"/>
                <a:ea typeface="微软雅黑" panose="020B0503020204020204" pitchFamily="34" charset="-122"/>
              </a:rPr>
              <a:t> </a:t>
            </a:r>
            <a:endParaRPr lang="en-US" altLang="zh-CN" sz="1800"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temp = root-&gt;</a:t>
            </a:r>
            <a:r>
              <a:rPr lang="en-US" altLang="zh-CN"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LChild</a:t>
            </a:r>
            <a:r>
              <a:rPr lang="en-US" altLang="zh-CN" dirty="0">
                <a:latin typeface="微软雅黑" panose="020B0503020204020204" pitchFamily="34" charset="-122"/>
                <a:ea typeface="微软雅黑" panose="020B0503020204020204" pitchFamily="34" charset="-122"/>
              </a:rPr>
              <a:t>;</a:t>
            </a: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             root-&gt;</a:t>
            </a:r>
            <a:r>
              <a:rPr lang="en-US" altLang="zh-CN"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LChild</a:t>
            </a:r>
            <a:r>
              <a:rPr lang="en-US" altLang="zh-CN" dirty="0">
                <a:latin typeface="微软雅黑" panose="020B0503020204020204" pitchFamily="34" charset="-122"/>
                <a:ea typeface="微软雅黑" panose="020B0503020204020204" pitchFamily="34" charset="-122"/>
              </a:rPr>
              <a:t> = root-&gt;</a:t>
            </a:r>
            <a:r>
              <a:rPr lang="en-US" altLang="zh-CN"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RChild</a:t>
            </a:r>
            <a:r>
              <a:rPr lang="en-US" altLang="zh-CN" dirty="0">
                <a:latin typeface="微软雅黑" panose="020B0503020204020204" pitchFamily="34" charset="-122"/>
                <a:ea typeface="微软雅黑" panose="020B0503020204020204" pitchFamily="34" charset="-122"/>
              </a:rPr>
              <a:t>;</a:t>
            </a: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             root-&gt;</a:t>
            </a:r>
            <a:r>
              <a:rPr lang="en-US" altLang="zh-CN"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RChild</a:t>
            </a:r>
            <a:r>
              <a:rPr lang="en-US" altLang="zh-CN" dirty="0">
                <a:latin typeface="微软雅黑" panose="020B0503020204020204" pitchFamily="34" charset="-122"/>
                <a:ea typeface="微软雅黑" panose="020B0503020204020204" pitchFamily="34" charset="-122"/>
              </a:rPr>
              <a:t> = temp;</a:t>
            </a:r>
            <a:endParaRPr lang="en-US" altLang="zh-CN"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In</a:t>
            </a:r>
            <a:r>
              <a:rPr lang="en-US" altLang="zh-CN" sz="1800" dirty="0" err="1">
                <a:latin typeface="微软雅黑" panose="020B0503020204020204" pitchFamily="34" charset="-122"/>
                <a:ea typeface="微软雅黑" panose="020B0503020204020204" pitchFamily="34" charset="-122"/>
              </a:rPr>
              <a:t>Exchange</a:t>
            </a:r>
            <a:r>
              <a:rPr lang="en-US" altLang="zh-CN" sz="1800" dirty="0">
                <a:latin typeface="微软雅黑" panose="020B0503020204020204" pitchFamily="34" charset="-122"/>
                <a:ea typeface="微软雅黑" panose="020B0503020204020204" pitchFamily="34" charset="-122"/>
              </a:rPr>
              <a:t>(root-&gt;</a:t>
            </a:r>
            <a:r>
              <a:rPr lang="en-US" altLang="zh-CN" sz="1800" dirty="0" err="1">
                <a:latin typeface="微软雅黑" panose="020B0503020204020204" pitchFamily="34" charset="-122"/>
                <a:ea typeface="微软雅黑" panose="020B0503020204020204" pitchFamily="34" charset="-122"/>
              </a:rPr>
              <a:t>RChild</a:t>
            </a:r>
            <a:r>
              <a:rPr lang="en-US" altLang="zh-CN"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        }</a:t>
            </a:r>
            <a:endParaRPr lang="en-US"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a:t>
            </a:r>
            <a:endParaRPr lang="zh-CN" altLang="en-US" dirty="0"/>
          </a:p>
        </p:txBody>
      </p:sp>
      <p:sp>
        <p:nvSpPr>
          <p:cNvPr id="7" name="文本框 6"/>
          <p:cNvSpPr txBox="1"/>
          <p:nvPr/>
        </p:nvSpPr>
        <p:spPr>
          <a:xfrm>
            <a:off x="2649337" y="5262373"/>
            <a:ext cx="2661450" cy="769441"/>
          </a:xfrm>
          <a:prstGeom prst="rect">
            <a:avLst/>
          </a:prstGeom>
          <a:noFill/>
        </p:spPr>
        <p:txBody>
          <a:bodyPr wrap="square">
            <a:spAutoFit/>
          </a:bodyPr>
          <a:lstStyle/>
          <a:p>
            <a:r>
              <a:rPr lang="zh-CN" altLang="en-US" sz="2800" dirty="0"/>
              <a:t>中序不可以  </a:t>
            </a:r>
            <a:r>
              <a:rPr lang="zh-CN" altLang="en-US" sz="4400" dirty="0">
                <a:solidFill>
                  <a:srgbClr val="FF0000"/>
                </a:solidFill>
                <a:sym typeface="Wingdings" panose="05000000000000000000" pitchFamily="2" charset="2"/>
              </a:rPr>
              <a:t></a:t>
            </a:r>
            <a:r>
              <a:rPr lang="zh-CN" altLang="en-US" sz="4400" dirty="0">
                <a:solidFill>
                  <a:srgbClr val="FF0000"/>
                </a:solidFill>
              </a:rPr>
              <a:t> </a:t>
            </a:r>
            <a:endParaRPr lang="zh-CN" altLang="en-US" sz="4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3">
                                            <p:txEl>
                                              <p:pRg st="6" end="6"/>
                                            </p:txEl>
                                          </p:spTgt>
                                        </p:tgtEl>
                                        <p:attrNameLst>
                                          <p:attrName>style.color</p:attrName>
                                        </p:attrNameLst>
                                      </p:cBhvr>
                                      <p:to>
                                        <a:srgbClr val="FF0000"/>
                                      </p:to>
                                    </p:animClr>
                                    <p:animClr clrSpc="rgb" dir="cw">
                                      <p:cBhvr>
                                        <p:cTn id="7" dur="500" fill="hold"/>
                                        <p:tgtEl>
                                          <p:spTgt spid="33">
                                            <p:txEl>
                                              <p:pRg st="6" end="6"/>
                                            </p:txEl>
                                          </p:spTgt>
                                        </p:tgtEl>
                                        <p:attrNameLst>
                                          <p:attrName>fillcolor</p:attrName>
                                        </p:attrNameLst>
                                      </p:cBhvr>
                                      <p:to>
                                        <a:srgbClr val="FF0000"/>
                                      </p:to>
                                    </p:animClr>
                                    <p:set>
                                      <p:cBhvr>
                                        <p:cTn id="8" dur="500" fill="hold"/>
                                        <p:tgtEl>
                                          <p:spTgt spid="33">
                                            <p:txEl>
                                              <p:pRg st="6" end="6"/>
                                            </p:txEl>
                                          </p:spTgt>
                                        </p:tgtEl>
                                        <p:attrNameLst>
                                          <p:attrName>fill.type</p:attrName>
                                        </p:attrNameLst>
                                      </p:cBhvr>
                                      <p:to>
                                        <p:strVal val="solid"/>
                                      </p:to>
                                    </p:set>
                                    <p:set>
                                      <p:cBhvr>
                                        <p:cTn id="9" dur="500" fill="hold"/>
                                        <p:tgtEl>
                                          <p:spTgt spid="33">
                                            <p:txEl>
                                              <p:pRg st="6" end="6"/>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flipV="1">
            <a:off x="0" y="0"/>
            <a:ext cx="9144000" cy="886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891" y="0"/>
            <a:ext cx="900644" cy="895438"/>
          </a:xfrm>
          <a:prstGeom prst="rect">
            <a:avLst/>
          </a:prstGeom>
        </p:spPr>
      </p:pic>
      <p:sp>
        <p:nvSpPr>
          <p:cNvPr id="17" name="文本框 16"/>
          <p:cNvSpPr txBox="1"/>
          <p:nvPr/>
        </p:nvSpPr>
        <p:spPr>
          <a:xfrm>
            <a:off x="1126425" y="150770"/>
            <a:ext cx="6215281" cy="583565"/>
          </a:xfrm>
          <a:prstGeom prst="rect">
            <a:avLst/>
          </a:prstGeom>
          <a:noFill/>
        </p:spPr>
        <p:txBody>
          <a:bodyPr wrap="square">
            <a:spAutoFit/>
          </a:bodyPr>
          <a:lstStyle/>
          <a:p>
            <a:r>
              <a:rPr lang="en-US" altLang="zh-CN" sz="32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6.3.2</a:t>
            </a:r>
            <a:r>
              <a:rPr lang="zh-CN" altLang="en-US" sz="32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遍历算法的应用</a:t>
            </a:r>
            <a:endParaRPr lang="zh-CN" altLang="en-US" sz="3200" dirty="0">
              <a:solidFill>
                <a:schemeClr val="bg1"/>
              </a:solidFill>
            </a:endParaRPr>
          </a:p>
        </p:txBody>
      </p:sp>
      <p:sp>
        <p:nvSpPr>
          <p:cNvPr id="3" name="灯片编号占位符 2"/>
          <p:cNvSpPr>
            <a:spLocks noGrp="1"/>
          </p:cNvSpPr>
          <p:nvPr>
            <p:ph type="sldNum" sz="quarter" idx="12"/>
          </p:nvPr>
        </p:nvSpPr>
        <p:spPr/>
        <p:txBody>
          <a:bodyPr/>
          <a:lstStyle/>
          <a:p>
            <a:fld id="{6DC87717-A16C-46C8-8501-38B3BAF8FB93}" type="slidenum">
              <a:rPr lang="zh-CN" altLang="en-US" smtClean="0"/>
            </a:fld>
            <a:endParaRPr lang="zh-CN" altLang="en-US"/>
          </a:p>
        </p:txBody>
      </p:sp>
      <p:sp>
        <p:nvSpPr>
          <p:cNvPr id="6" name="文本框 5"/>
          <p:cNvSpPr txBox="1"/>
          <p:nvPr/>
        </p:nvSpPr>
        <p:spPr>
          <a:xfrm>
            <a:off x="784225" y="1146810"/>
            <a:ext cx="8035290" cy="4431030"/>
          </a:xfrm>
          <a:prstGeom prst="rect">
            <a:avLst/>
          </a:prstGeom>
          <a:noFill/>
        </p:spPr>
        <p:txBody>
          <a:bodyPr wrap="square" rtlCol="0">
            <a:spAutoFit/>
          </a:bodyPr>
          <a:lstStyle/>
          <a:p>
            <a:pPr>
              <a:lnSpc>
                <a:spcPct val="150000"/>
              </a:lnSpc>
            </a:pPr>
            <a:r>
              <a:rPr lang="zh-CN" altLang="en-US" sz="2800" dirty="0">
                <a:latin typeface="微软雅黑" panose="020B0503020204020204" pitchFamily="34" charset="-122"/>
                <a:ea typeface="微软雅黑" panose="020B0503020204020204" pitchFamily="34" charset="-122"/>
              </a:rPr>
              <a:t>练习</a:t>
            </a:r>
            <a:endParaRPr lang="zh-CN" altLang="en-US" sz="2800" dirty="0">
              <a:latin typeface="微软雅黑" panose="020B0503020204020204" pitchFamily="34" charset="-122"/>
              <a:ea typeface="微软雅黑" panose="020B0503020204020204" pitchFamily="34" charset="-122"/>
            </a:endParaRPr>
          </a:p>
          <a:p>
            <a:pPr>
              <a:lnSpc>
                <a:spcPct val="150000"/>
              </a:lnSpc>
            </a:pP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对二叉树从</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开始编号，要求每个结点的编号大于其</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左右孩子的编号，同一个结点的左右孩子中，其左孩子的编号小于右孩子的编号，则可采用何种遍历方式实现编号？</a:t>
            </a:r>
            <a:endParaRPr lang="zh-CN" altLang="en-US" sz="2800" dirty="0">
              <a:latin typeface="微软雅黑" panose="020B0503020204020204" pitchFamily="34" charset="-122"/>
              <a:ea typeface="微软雅黑" panose="020B0503020204020204" pitchFamily="34" charset="-122"/>
            </a:endParaRPr>
          </a:p>
          <a:p>
            <a:pPr>
              <a:lnSpc>
                <a:spcPct val="150000"/>
              </a:lnSpc>
            </a:pP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 A</a:t>
            </a:r>
            <a:r>
              <a:rPr lang="zh-CN" altLang="en-US" sz="2800" dirty="0">
                <a:latin typeface="微软雅黑" panose="020B0503020204020204" pitchFamily="34" charset="-122"/>
                <a:ea typeface="微软雅黑" panose="020B0503020204020204" pitchFamily="34" charset="-122"/>
              </a:rPr>
              <a:t>）先序遍历</a:t>
            </a:r>
            <a:r>
              <a:rPr lang="en-US" altLang="zh-CN" sz="2800" dirty="0">
                <a:latin typeface="微软雅黑" panose="020B0503020204020204" pitchFamily="34" charset="-122"/>
                <a:ea typeface="微软雅黑" panose="020B0503020204020204" pitchFamily="34" charset="-122"/>
              </a:rPr>
              <a:t>         B</a:t>
            </a:r>
            <a:r>
              <a:rPr lang="zh-CN" altLang="en-US" sz="2800" dirty="0">
                <a:latin typeface="微软雅黑" panose="020B0503020204020204" pitchFamily="34" charset="-122"/>
                <a:ea typeface="微软雅黑" panose="020B0503020204020204" pitchFamily="34" charset="-122"/>
              </a:rPr>
              <a:t>）中序遍历</a:t>
            </a:r>
            <a:endParaRPr lang="zh-CN" altLang="en-US" sz="2800" dirty="0">
              <a:latin typeface="微软雅黑" panose="020B0503020204020204" pitchFamily="34" charset="-122"/>
              <a:ea typeface="微软雅黑" panose="020B0503020204020204" pitchFamily="34" charset="-122"/>
            </a:endParaRPr>
          </a:p>
          <a:p>
            <a:pPr>
              <a:lnSpc>
                <a:spcPct val="150000"/>
              </a:lnSpc>
            </a:pP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        C</a:t>
            </a:r>
            <a:r>
              <a:rPr lang="zh-CN" altLang="en-US" sz="2800" dirty="0">
                <a:latin typeface="微软雅黑" panose="020B0503020204020204" pitchFamily="34" charset="-122"/>
                <a:ea typeface="微软雅黑" panose="020B0503020204020204" pitchFamily="34" charset="-122"/>
              </a:rPr>
              <a:t>）后序遍历</a:t>
            </a:r>
            <a:r>
              <a:rPr lang="en-US" altLang="zh-CN" sz="2800" dirty="0">
                <a:latin typeface="微软雅黑" panose="020B0503020204020204" pitchFamily="34" charset="-122"/>
                <a:ea typeface="微软雅黑" panose="020B0503020204020204" pitchFamily="34" charset="-122"/>
              </a:rPr>
              <a:t>         D</a:t>
            </a:r>
            <a:r>
              <a:rPr lang="zh-CN" altLang="en-US" sz="2800" dirty="0">
                <a:latin typeface="微软雅黑" panose="020B0503020204020204" pitchFamily="34" charset="-122"/>
                <a:ea typeface="微软雅黑" panose="020B0503020204020204" pitchFamily="34" charset="-122"/>
              </a:rPr>
              <a:t>）从根开始层次遍历</a:t>
            </a:r>
            <a:endParaRPr lang="en-US" altLang="zh-CN" sz="2800" dirty="0">
              <a:latin typeface="微软雅黑" panose="020B0503020204020204" pitchFamily="34" charset="-122"/>
              <a:ea typeface="微软雅黑" panose="020B0503020204020204" pitchFamily="34" charset="-122"/>
            </a:endParaRPr>
          </a:p>
          <a:p>
            <a:pPr>
              <a:lnSpc>
                <a:spcPct val="150000"/>
              </a:lnSpc>
            </a:pPr>
            <a:endParaRPr lang="en-US" altLang="zh-CN" sz="2800" dirty="0">
              <a:solidFill>
                <a:srgbClr val="0070C0"/>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1701632" y="4862670"/>
            <a:ext cx="2240583" cy="0"/>
          </a:xfrm>
          <a:prstGeom prst="line">
            <a:avLst/>
          </a:prstGeom>
          <a:ln w="38100"/>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28869" y="6441793"/>
            <a:ext cx="253596" cy="461665"/>
          </a:xfrm>
          <a:prstGeom prst="rect">
            <a:avLst/>
          </a:prstGeom>
          <a:noFill/>
        </p:spPr>
        <p:txBody>
          <a:bodyPr wrap="none" rtlCol="0">
            <a:spAutoFit/>
          </a:bodyPr>
          <a:lstStyle/>
          <a:p>
            <a:r>
              <a:rPr lang="zh-CN" altLang="en-US" sz="2400" dirty="0"/>
              <a:t> </a:t>
            </a:r>
            <a:endParaRPr lang="zh-CN" altLang="en-US" sz="2400" dirty="0"/>
          </a:p>
        </p:txBody>
      </p:sp>
      <p:sp>
        <p:nvSpPr>
          <p:cNvPr id="5" name="灯片编号占位符 4"/>
          <p:cNvSpPr>
            <a:spLocks noGrp="1"/>
          </p:cNvSpPr>
          <p:nvPr>
            <p:ph type="sldNum" sz="quarter" idx="12"/>
          </p:nvPr>
        </p:nvSpPr>
        <p:spPr/>
        <p:txBody>
          <a:bodyPr/>
          <a:lstStyle/>
          <a:p>
            <a:fld id="{6DC87717-A16C-46C8-8501-38B3BAF8FB93}" type="slidenum">
              <a:rPr lang="zh-CN" altLang="en-US" smtClean="0"/>
            </a:fld>
            <a:endParaRPr lang="zh-CN" altLang="en-US"/>
          </a:p>
        </p:txBody>
      </p:sp>
      <p:sp>
        <p:nvSpPr>
          <p:cNvPr id="30" name="文本框 29"/>
          <p:cNvSpPr txBox="1"/>
          <p:nvPr/>
        </p:nvSpPr>
        <p:spPr>
          <a:xfrm>
            <a:off x="331926" y="2387324"/>
            <a:ext cx="902811" cy="523220"/>
          </a:xfrm>
          <a:prstGeom prst="rect">
            <a:avLst/>
          </a:prstGeom>
          <a:noFill/>
        </p:spPr>
        <p:txBody>
          <a:bodyPr wrap="none" rtlCol="0">
            <a:spAutoFit/>
          </a:bodyPr>
          <a:lstStyle/>
          <a:p>
            <a:r>
              <a:rPr lang="zh-CN" altLang="en-US" sz="2800" dirty="0">
                <a:solidFill>
                  <a:schemeClr val="bg1"/>
                </a:solidFill>
              </a:rPr>
              <a:t>电梯</a:t>
            </a:r>
            <a:endParaRPr lang="zh-CN" altLang="en-US" sz="2800" dirty="0">
              <a:solidFill>
                <a:schemeClr val="bg1"/>
              </a:solidFill>
            </a:endParaRPr>
          </a:p>
        </p:txBody>
      </p:sp>
      <p:sp>
        <p:nvSpPr>
          <p:cNvPr id="32" name="文本框 31"/>
          <p:cNvSpPr txBox="1"/>
          <p:nvPr/>
        </p:nvSpPr>
        <p:spPr>
          <a:xfrm>
            <a:off x="4460905" y="2026250"/>
            <a:ext cx="678007" cy="1384995"/>
          </a:xfrm>
          <a:prstGeom prst="rect">
            <a:avLst/>
          </a:prstGeom>
          <a:noFill/>
        </p:spPr>
        <p:txBody>
          <a:bodyPr wrap="square" rtlCol="0">
            <a:spAutoFit/>
          </a:bodyPr>
          <a:lstStyle/>
          <a:p>
            <a:r>
              <a:rPr lang="zh-CN" altLang="en-US" sz="2800" dirty="0">
                <a:solidFill>
                  <a:schemeClr val="bg1"/>
                </a:solidFill>
              </a:rPr>
              <a:t>浏览器</a:t>
            </a:r>
            <a:endParaRPr lang="zh-CN" altLang="en-US" sz="2800" dirty="0">
              <a:solidFill>
                <a:schemeClr val="bg1"/>
              </a:solidFill>
            </a:endParaRPr>
          </a:p>
        </p:txBody>
      </p:sp>
      <p:sp>
        <p:nvSpPr>
          <p:cNvPr id="38" name="文本框 37"/>
          <p:cNvSpPr txBox="1"/>
          <p:nvPr/>
        </p:nvSpPr>
        <p:spPr>
          <a:xfrm>
            <a:off x="4412241" y="4252281"/>
            <a:ext cx="1049767" cy="1384995"/>
          </a:xfrm>
          <a:prstGeom prst="rect">
            <a:avLst/>
          </a:prstGeom>
          <a:noFill/>
        </p:spPr>
        <p:txBody>
          <a:bodyPr wrap="square" rtlCol="0">
            <a:spAutoFit/>
          </a:bodyPr>
          <a:lstStyle/>
          <a:p>
            <a:r>
              <a:rPr lang="zh-CN" altLang="en-US" sz="2800" dirty="0">
                <a:solidFill>
                  <a:schemeClr val="bg1"/>
                </a:solidFill>
              </a:rPr>
              <a:t>手机通话记录</a:t>
            </a:r>
            <a:endParaRPr lang="zh-CN" altLang="en-US" sz="2800" dirty="0">
              <a:solidFill>
                <a:schemeClr val="bg1"/>
              </a:solidFill>
            </a:endParaRPr>
          </a:p>
        </p:txBody>
      </p:sp>
      <p:sp>
        <p:nvSpPr>
          <p:cNvPr id="2" name="文本框 1"/>
          <p:cNvSpPr txBox="1"/>
          <p:nvPr/>
        </p:nvSpPr>
        <p:spPr>
          <a:xfrm>
            <a:off x="580016" y="255972"/>
            <a:ext cx="4060190" cy="501675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后序遍历的递归过程：</a:t>
            </a:r>
            <a:endParaRPr lang="zh-CN" altLang="en-US" sz="32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若二叉树为空，则空操作</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否则依次执行如下操作：</a:t>
            </a:r>
            <a:endParaRPr lang="zh-CN" altLang="en-US" sz="2400" dirty="0">
              <a:latin typeface="微软雅黑" panose="020B0503020204020204" pitchFamily="34" charset="-122"/>
              <a:ea typeface="微软雅黑" panose="020B0503020204020204" pitchFamily="34" charset="-122"/>
            </a:endParaRPr>
          </a:p>
          <a:p>
            <a:pPr>
              <a:lnSpc>
                <a:spcPct val="150000"/>
              </a:lnSpc>
            </a:pPr>
            <a:endParaRPr lang="zh-CN" altLang="en-US"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）按后序遍历左子树；</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sym typeface="+mn-ea"/>
              </a:rPr>
              <a:t>按后序遍历右子树；</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sym typeface="+mn-ea"/>
              </a:rPr>
              <a:t>（</a:t>
            </a:r>
            <a:r>
              <a:rPr lang="en-US" altLang="zh-CN" sz="2400" dirty="0">
                <a:latin typeface="微软雅黑" panose="020B0503020204020204" pitchFamily="34" charset="-122"/>
                <a:ea typeface="微软雅黑" panose="020B0503020204020204" pitchFamily="34" charset="-122"/>
                <a:sym typeface="+mn-ea"/>
              </a:rPr>
              <a:t>3</a:t>
            </a:r>
            <a:r>
              <a:rPr lang="zh-CN" altLang="en-US" sz="2400" dirty="0">
                <a:latin typeface="微软雅黑" panose="020B0503020204020204" pitchFamily="34" charset="-122"/>
                <a:ea typeface="微软雅黑" panose="020B0503020204020204" pitchFamily="34" charset="-122"/>
                <a:sym typeface="+mn-ea"/>
              </a:rPr>
              <a:t>）访问根节点；</a:t>
            </a:r>
            <a:endParaRPr lang="zh-CN" altLang="en-US"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4412241" y="1336195"/>
            <a:ext cx="4607560" cy="4192943"/>
          </a:xfrm>
          <a:prstGeom prst="rect">
            <a:avLst/>
          </a:prstGeom>
          <a:noFill/>
          <a:ln>
            <a:solidFill>
              <a:schemeClr val="tx1"/>
            </a:solidFill>
          </a:ln>
        </p:spPr>
        <p:txBody>
          <a:bodyPr wrap="square" rtlCol="0">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void </a:t>
            </a:r>
            <a:r>
              <a:rPr lang="en-US" altLang="zh-CN" sz="2000" dirty="0" err="1">
                <a:latin typeface="微软雅黑" panose="020B0503020204020204" pitchFamily="34" charset="-122"/>
                <a:ea typeface="微软雅黑" panose="020B0503020204020204" pitchFamily="34" charset="-122"/>
              </a:rPr>
              <a:t>PostOrder</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BiTree</a:t>
            </a:r>
            <a:r>
              <a:rPr lang="en-US" altLang="zh-CN" sz="2000" dirty="0">
                <a:latin typeface="微软雅黑" panose="020B0503020204020204" pitchFamily="34" charset="-122"/>
                <a:ea typeface="微软雅黑" panose="020B0503020204020204" pitchFamily="34" charset="-122"/>
              </a:rPr>
              <a:t> root)</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if(root!=NULL)</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PostOrder</a:t>
            </a:r>
            <a:r>
              <a:rPr lang="en-US" altLang="zh-CN" sz="2000" dirty="0">
                <a:latin typeface="微软雅黑" panose="020B0503020204020204" pitchFamily="34" charset="-122"/>
                <a:ea typeface="微软雅黑" panose="020B0503020204020204" pitchFamily="34" charset="-122"/>
              </a:rPr>
              <a:t>(root-&gt;</a:t>
            </a:r>
            <a:r>
              <a:rPr lang="en-US" altLang="zh-CN" sz="2000" dirty="0" err="1">
                <a:latin typeface="微软雅黑" panose="020B0503020204020204" pitchFamily="34" charset="-122"/>
                <a:ea typeface="微软雅黑" panose="020B0503020204020204" pitchFamily="34" charset="-122"/>
              </a:rPr>
              <a:t>Lchild</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sym typeface="+mn-ea"/>
              </a:rPr>
              <a:t>            </a:t>
            </a:r>
            <a:r>
              <a:rPr lang="en-US" altLang="zh-CN" sz="2000" dirty="0" err="1">
                <a:latin typeface="微软雅黑" panose="020B0503020204020204" pitchFamily="34" charset="-122"/>
                <a:ea typeface="微软雅黑" panose="020B0503020204020204" pitchFamily="34" charset="-122"/>
                <a:sym typeface="+mn-ea"/>
              </a:rPr>
              <a:t>PostOrder</a:t>
            </a:r>
            <a:r>
              <a:rPr lang="en-US" altLang="zh-CN" sz="2000" dirty="0">
                <a:latin typeface="微软雅黑" panose="020B0503020204020204" pitchFamily="34" charset="-122"/>
                <a:ea typeface="微软雅黑" panose="020B0503020204020204" pitchFamily="34" charset="-122"/>
                <a:sym typeface="+mn-ea"/>
              </a:rPr>
              <a:t>(root-&gt;</a:t>
            </a:r>
            <a:r>
              <a:rPr lang="en-US" altLang="zh-CN" sz="2000" dirty="0" err="1">
                <a:latin typeface="微软雅黑" panose="020B0503020204020204" pitchFamily="34" charset="-122"/>
                <a:ea typeface="微软雅黑" panose="020B0503020204020204" pitchFamily="34" charset="-122"/>
                <a:sym typeface="+mn-ea"/>
              </a:rPr>
              <a:t>Rchild</a:t>
            </a:r>
            <a:r>
              <a:rPr lang="en-US" altLang="zh-CN" sz="2000" dirty="0">
                <a:latin typeface="微软雅黑" panose="020B0503020204020204" pitchFamily="34" charset="-122"/>
                <a:ea typeface="微软雅黑" panose="020B0503020204020204" pitchFamily="34" charset="-122"/>
                <a:sym typeface="+mn-ea"/>
              </a:rPr>
              <a:t>);</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sym typeface="+mn-ea"/>
              </a:rPr>
              <a:t>            Visit(root-&gt;data);</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28869" y="6441793"/>
            <a:ext cx="253596" cy="461665"/>
          </a:xfrm>
          <a:prstGeom prst="rect">
            <a:avLst/>
          </a:prstGeom>
          <a:noFill/>
        </p:spPr>
        <p:txBody>
          <a:bodyPr wrap="none" rtlCol="0">
            <a:spAutoFit/>
          </a:bodyPr>
          <a:lstStyle/>
          <a:p>
            <a:r>
              <a:rPr lang="zh-CN" altLang="en-US" sz="2400" dirty="0"/>
              <a:t> </a:t>
            </a:r>
            <a:endParaRPr lang="zh-CN" altLang="en-US" sz="2400" dirty="0"/>
          </a:p>
        </p:txBody>
      </p:sp>
      <p:sp>
        <p:nvSpPr>
          <p:cNvPr id="5" name="灯片编号占位符 4"/>
          <p:cNvSpPr>
            <a:spLocks noGrp="1"/>
          </p:cNvSpPr>
          <p:nvPr>
            <p:ph type="sldNum" sz="quarter" idx="12"/>
          </p:nvPr>
        </p:nvSpPr>
        <p:spPr/>
        <p:txBody>
          <a:bodyPr/>
          <a:lstStyle/>
          <a:p>
            <a:fld id="{6DC87717-A16C-46C8-8501-38B3BAF8FB93}" type="slidenum">
              <a:rPr lang="zh-CN" altLang="en-US" smtClean="0"/>
            </a:fld>
            <a:endParaRPr lang="zh-CN" altLang="en-US"/>
          </a:p>
        </p:txBody>
      </p:sp>
      <p:sp>
        <p:nvSpPr>
          <p:cNvPr id="30" name="文本框 29"/>
          <p:cNvSpPr txBox="1"/>
          <p:nvPr/>
        </p:nvSpPr>
        <p:spPr>
          <a:xfrm>
            <a:off x="331926" y="2387324"/>
            <a:ext cx="902811" cy="523220"/>
          </a:xfrm>
          <a:prstGeom prst="rect">
            <a:avLst/>
          </a:prstGeom>
          <a:noFill/>
        </p:spPr>
        <p:txBody>
          <a:bodyPr wrap="none" rtlCol="0">
            <a:spAutoFit/>
          </a:bodyPr>
          <a:lstStyle/>
          <a:p>
            <a:r>
              <a:rPr lang="zh-CN" altLang="en-US" sz="2800" dirty="0">
                <a:solidFill>
                  <a:schemeClr val="bg1"/>
                </a:solidFill>
              </a:rPr>
              <a:t>电梯</a:t>
            </a:r>
            <a:endParaRPr lang="zh-CN" altLang="en-US" sz="2800" dirty="0">
              <a:solidFill>
                <a:schemeClr val="bg1"/>
              </a:solidFill>
            </a:endParaRPr>
          </a:p>
        </p:txBody>
      </p:sp>
      <p:sp>
        <p:nvSpPr>
          <p:cNvPr id="32" name="文本框 31"/>
          <p:cNvSpPr txBox="1"/>
          <p:nvPr/>
        </p:nvSpPr>
        <p:spPr>
          <a:xfrm>
            <a:off x="4460905" y="2026250"/>
            <a:ext cx="678007" cy="1384995"/>
          </a:xfrm>
          <a:prstGeom prst="rect">
            <a:avLst/>
          </a:prstGeom>
          <a:noFill/>
        </p:spPr>
        <p:txBody>
          <a:bodyPr wrap="square" rtlCol="0">
            <a:spAutoFit/>
          </a:bodyPr>
          <a:lstStyle/>
          <a:p>
            <a:r>
              <a:rPr lang="zh-CN" altLang="en-US" sz="2800" dirty="0">
                <a:solidFill>
                  <a:schemeClr val="bg1"/>
                </a:solidFill>
              </a:rPr>
              <a:t>浏览器</a:t>
            </a:r>
            <a:endParaRPr lang="zh-CN" altLang="en-US" sz="2800" dirty="0">
              <a:solidFill>
                <a:schemeClr val="bg1"/>
              </a:solidFill>
            </a:endParaRPr>
          </a:p>
        </p:txBody>
      </p:sp>
      <p:sp>
        <p:nvSpPr>
          <p:cNvPr id="11" name="文本框 10"/>
          <p:cNvSpPr txBox="1"/>
          <p:nvPr/>
        </p:nvSpPr>
        <p:spPr>
          <a:xfrm>
            <a:off x="331926" y="1280377"/>
            <a:ext cx="8281073" cy="2221314"/>
          </a:xfrm>
          <a:prstGeom prst="rect">
            <a:avLst/>
          </a:prstGeom>
          <a:noFill/>
        </p:spPr>
        <p:txBody>
          <a:bodyPr wrap="square">
            <a:spAutoFit/>
          </a:bodyPr>
          <a:lstStyle/>
          <a:p>
            <a:pPr algn="l">
              <a:lnSpc>
                <a:spcPct val="150000"/>
              </a:lnSpc>
            </a:pPr>
            <a:r>
              <a:rPr lang="zh-CN" altLang="en-US" sz="3200" dirty="0">
                <a:latin typeface="微软雅黑" panose="020B0503020204020204" pitchFamily="34" charset="-122"/>
                <a:ea typeface="微软雅黑" panose="020B0503020204020204" pitchFamily="34" charset="-122"/>
              </a:rPr>
              <a:t>注意：</a:t>
            </a:r>
            <a:endParaRPr lang="en-US" altLang="zh-CN" sz="3200" dirty="0">
              <a:latin typeface="微软雅黑" panose="020B0503020204020204" pitchFamily="34" charset="-122"/>
              <a:ea typeface="微软雅黑" panose="020B0503020204020204" pitchFamily="34" charset="-122"/>
            </a:endParaRPr>
          </a:p>
          <a:p>
            <a:pPr algn="l">
              <a:lnSpc>
                <a:spcPct val="150000"/>
              </a:lnSpc>
            </a:pPr>
            <a:r>
              <a:rPr lang="en-US" altLang="zh-CN" sz="3200" dirty="0">
                <a:latin typeface="微软雅黑" panose="020B0503020204020204" pitchFamily="34" charset="-122"/>
                <a:ea typeface="微软雅黑" panose="020B0503020204020204" pitchFamily="34" charset="-122"/>
              </a:rPr>
              <a:t>          </a:t>
            </a:r>
            <a:r>
              <a:rPr lang="zh-CN" altLang="en-US" sz="3200" dirty="0">
                <a:latin typeface="微软雅黑" panose="020B0503020204020204" pitchFamily="34" charset="-122"/>
                <a:ea typeface="微软雅黑" panose="020B0503020204020204" pitchFamily="34" charset="-122"/>
              </a:rPr>
              <a:t>一是重点理解访问根结点操作的含义</a:t>
            </a:r>
            <a:endParaRPr lang="zh-CN" altLang="en-US" sz="3200" dirty="0">
              <a:latin typeface="微软雅黑" panose="020B0503020204020204" pitchFamily="34" charset="-122"/>
              <a:ea typeface="微软雅黑" panose="020B0503020204020204" pitchFamily="34" charset="-122"/>
            </a:endParaRPr>
          </a:p>
          <a:p>
            <a:pPr algn="l">
              <a:lnSpc>
                <a:spcPct val="150000"/>
              </a:lnSpc>
            </a:pPr>
            <a:r>
              <a:rPr lang="zh-CN" altLang="en-US" sz="3200" dirty="0">
                <a:latin typeface="微软雅黑" panose="020B0503020204020204" pitchFamily="34" charset="-122"/>
                <a:ea typeface="微软雅黑" panose="020B0503020204020204" pitchFamily="34" charset="-122"/>
              </a:rPr>
              <a:t> </a:t>
            </a:r>
            <a:r>
              <a:rPr lang="en-US" altLang="zh-CN" sz="3200" dirty="0">
                <a:latin typeface="微软雅黑" panose="020B0503020204020204" pitchFamily="34" charset="-122"/>
                <a:ea typeface="微软雅黑" panose="020B0503020204020204" pitchFamily="34" charset="-122"/>
              </a:rPr>
              <a:t>         </a:t>
            </a:r>
            <a:r>
              <a:rPr lang="zh-CN" altLang="en-US" sz="3200" dirty="0">
                <a:latin typeface="微软雅黑" panose="020B0503020204020204" pitchFamily="34" charset="-122"/>
                <a:ea typeface="微软雅黑" panose="020B0503020204020204" pitchFamily="34" charset="-122"/>
              </a:rPr>
              <a:t>二是对具体问题需要考虑遍历的层次</a:t>
            </a:r>
            <a:endParaRPr lang="en-US" altLang="zh-CN" sz="3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p:nvPr/>
        </p:nvSpPr>
        <p:spPr>
          <a:xfrm>
            <a:off x="690563" y="3622675"/>
            <a:ext cx="8178800" cy="836613"/>
          </a:xfrm>
          <a:prstGeom prst="rect">
            <a:avLst/>
          </a:prstGeom>
        </p:spPr>
        <p:txBody>
          <a:bodyPr lIns="68580" tIns="34290" rIns="68580" bIns="34290" anchor="b">
            <a:normAutofit/>
          </a:bodyPr>
          <a:lstStyle/>
          <a:p>
            <a:pPr algn="ctr" fontAlgn="auto">
              <a:lnSpc>
                <a:spcPct val="90000"/>
              </a:lnSpc>
              <a:spcAft>
                <a:spcPts val="450"/>
              </a:spcAft>
            </a:pPr>
            <a:r>
              <a:rPr lang="zh-CN" altLang="en-US" sz="3600" b="1" noProof="1">
                <a:effectLst>
                  <a:outerShdw blurRad="38100" dist="19050" dir="2700000" algn="tl" rotWithShape="0">
                    <a:schemeClr val="dk1">
                      <a:alpha val="40000"/>
                    </a:schemeClr>
                  </a:outerShdw>
                </a:effectLst>
                <a:latin typeface="+mj-lt"/>
                <a:ea typeface="+mj-ea"/>
                <a:cs typeface="+mj-cs"/>
              </a:rPr>
              <a:t>谢谢大家！</a:t>
            </a:r>
            <a:endParaRPr lang="en-US" altLang="zh-CN" sz="3600" b="1" noProof="1">
              <a:effectLst>
                <a:outerShdw blurRad="38100" dist="19050" dir="2700000" algn="tl" rotWithShape="0">
                  <a:schemeClr val="dk1">
                    <a:alpha val="40000"/>
                  </a:schemeClr>
                </a:outerShdw>
              </a:effectLst>
              <a:latin typeface="+mj-lt"/>
              <a:ea typeface="+mj-ea"/>
              <a:cs typeface="+mj-cs"/>
            </a:endParaRPr>
          </a:p>
        </p:txBody>
      </p:sp>
      <p:sp>
        <p:nvSpPr>
          <p:cNvPr id="10" name="矩形: 圆角 9"/>
          <p:cNvSpPr/>
          <p:nvPr/>
        </p:nvSpPr>
        <p:spPr>
          <a:xfrm>
            <a:off x="0" y="1357313"/>
            <a:ext cx="9144000" cy="69850"/>
          </a:xfrm>
          <a:prstGeom prst="roundRect">
            <a:avLst/>
          </a:prstGeom>
          <a:solidFill>
            <a:srgbClr val="4F54B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1" name="减号 10"/>
          <p:cNvSpPr/>
          <p:nvPr/>
        </p:nvSpPr>
        <p:spPr>
          <a:xfrm rot="5400000">
            <a:off x="1849438" y="1338263"/>
            <a:ext cx="341312" cy="449262"/>
          </a:xfrm>
          <a:prstGeom prst="mathMinus">
            <a:avLst/>
          </a:prstGeom>
          <a:solidFill>
            <a:srgbClr val="4F54B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2" name="减号 11"/>
          <p:cNvSpPr/>
          <p:nvPr/>
        </p:nvSpPr>
        <p:spPr>
          <a:xfrm rot="5400000">
            <a:off x="7387431" y="1332707"/>
            <a:ext cx="352425" cy="449262"/>
          </a:xfrm>
          <a:prstGeom prst="mathMinus">
            <a:avLst/>
          </a:prstGeom>
          <a:solidFill>
            <a:srgbClr val="4F54B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pic>
        <p:nvPicPr>
          <p:cNvPr id="208901" name="图片 1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1125" y="1638300"/>
            <a:ext cx="3568700" cy="206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902" name="图片 1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64163" y="1674813"/>
            <a:ext cx="3621087" cy="206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903"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4725" y="55563"/>
            <a:ext cx="4741863"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904" name="灯片编号占位符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8FE6614-9872-477D-A0CD-06DEF0F9A1D6}" type="slidenum">
              <a:rPr lang="zh-CN" altLang="en-US"/>
            </a:fld>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rot="10800000" flipV="1">
            <a:off x="0" y="0"/>
            <a:ext cx="9144000" cy="886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a:solidFill>
                  <a:schemeClr val="bg1"/>
                </a:solidFill>
              </a:rPr>
              <a:t>第六章   树和二叉树</a:t>
            </a:r>
            <a:endParaRPr lang="zh-CN" altLang="en-US" sz="4000" b="1" dirty="0">
              <a:solidFill>
                <a:schemeClr val="bg1"/>
              </a:solidFill>
            </a:endParaRPr>
          </a:p>
        </p:txBody>
      </p:sp>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891" y="0"/>
            <a:ext cx="900644" cy="895438"/>
          </a:xfrm>
          <a:prstGeom prst="rect">
            <a:avLst/>
          </a:prstGeom>
        </p:spPr>
      </p:pic>
      <p:sp>
        <p:nvSpPr>
          <p:cNvPr id="10" name="矩形 5"/>
          <p:cNvSpPr/>
          <p:nvPr/>
        </p:nvSpPr>
        <p:spPr>
          <a:xfrm>
            <a:off x="494030" y="1130300"/>
            <a:ext cx="7377430" cy="6647180"/>
          </a:xfrm>
          <a:prstGeom prst="rect">
            <a:avLst/>
          </a:prstGeom>
          <a:noFill/>
          <a:ln w="9525">
            <a:noFill/>
          </a:ln>
        </p:spPr>
        <p:txBody>
          <a:bodyPr wrap="square" anchor="t">
            <a:spAutoFit/>
          </a:bodyPr>
          <a:lstStyle/>
          <a:p>
            <a:pPr>
              <a:lnSpc>
                <a:spcPct val="150000"/>
              </a:lnSpc>
            </a:pPr>
            <a:r>
              <a:rPr lang="en-US" altLang="zh-CN" sz="3600" dirty="0">
                <a:latin typeface="微软雅黑" panose="020B0503020204020204" pitchFamily="34" charset="-122"/>
                <a:ea typeface="微软雅黑" panose="020B0503020204020204" pitchFamily="34" charset="-122"/>
                <a:sym typeface="Wingdings" panose="05000000000000000000" pitchFamily="2" charset="2"/>
              </a:rPr>
              <a:t> 6</a:t>
            </a:r>
            <a:r>
              <a:rPr lang="en-US" altLang="zh-CN" sz="3600" dirty="0">
                <a:latin typeface="微软雅黑" panose="020B0503020204020204" pitchFamily="34" charset="-122"/>
                <a:ea typeface="微软雅黑" panose="020B0503020204020204" pitchFamily="34" charset="-122"/>
                <a:sym typeface="Arial" panose="020B0604020202020204" pitchFamily="34" charset="0"/>
              </a:rPr>
              <a:t>.3.1</a:t>
            </a:r>
            <a:r>
              <a:rPr lang="zh-CN" altLang="en-US" sz="3600" dirty="0">
                <a:latin typeface="微软雅黑" panose="020B0503020204020204" pitchFamily="34" charset="-122"/>
                <a:ea typeface="微软雅黑" panose="020B0503020204020204" pitchFamily="34" charset="-122"/>
                <a:sym typeface="Arial" panose="020B0604020202020204" pitchFamily="34" charset="0"/>
              </a:rPr>
              <a:t> 二叉树的遍历</a:t>
            </a:r>
            <a:endParaRPr lang="zh-CN" altLang="en-US" sz="3600" dirty="0">
              <a:latin typeface="微软雅黑" panose="020B0503020204020204" pitchFamily="34" charset="-122"/>
              <a:ea typeface="微软雅黑" panose="020B0503020204020204" pitchFamily="34" charset="-122"/>
              <a:sym typeface="Arial" panose="020B0604020202020204" pitchFamily="34" charset="0"/>
            </a:endParaRPr>
          </a:p>
          <a:p>
            <a:pPr>
              <a:lnSpc>
                <a:spcPct val="150000"/>
              </a:lnSpc>
            </a:pPr>
            <a:r>
              <a:rPr lang="zh-CN" altLang="en-US" sz="3600" dirty="0">
                <a:latin typeface="微软雅黑" panose="020B0503020204020204" pitchFamily="34" charset="-122"/>
                <a:ea typeface="微软雅黑" panose="020B0503020204020204" pitchFamily="34" charset="-122"/>
                <a:sym typeface="Arial" panose="020B0604020202020204" pitchFamily="34" charset="0"/>
              </a:rPr>
              <a:t> </a:t>
            </a:r>
            <a:r>
              <a:rPr lang="en-US" altLang="zh-CN" sz="3600" dirty="0">
                <a:latin typeface="微软雅黑" panose="020B0503020204020204" pitchFamily="34" charset="-122"/>
                <a:ea typeface="微软雅黑" panose="020B0503020204020204" pitchFamily="34" charset="-122"/>
                <a:sym typeface="Arial" panose="020B0604020202020204" pitchFamily="34" charset="0"/>
              </a:rPr>
              <a:t>    </a:t>
            </a:r>
            <a:r>
              <a:rPr lang="zh-CN" altLang="en-US" sz="3600" dirty="0">
                <a:latin typeface="微软雅黑" panose="020B0503020204020204" pitchFamily="34" charset="-122"/>
                <a:ea typeface="微软雅黑" panose="020B0503020204020204" pitchFamily="34" charset="-122"/>
                <a:sym typeface="Arial" panose="020B0604020202020204" pitchFamily="34" charset="0"/>
              </a:rPr>
              <a:t>一、遍历的概念</a:t>
            </a:r>
            <a:endParaRPr lang="zh-CN" altLang="en-US" sz="3600" dirty="0">
              <a:latin typeface="微软雅黑" panose="020B0503020204020204" pitchFamily="34" charset="-122"/>
              <a:ea typeface="微软雅黑" panose="020B0503020204020204" pitchFamily="34" charset="-122"/>
              <a:sym typeface="Arial" panose="020B0604020202020204" pitchFamily="34" charset="0"/>
            </a:endParaRPr>
          </a:p>
          <a:p>
            <a:pPr>
              <a:lnSpc>
                <a:spcPct val="150000"/>
              </a:lnSpc>
            </a:pPr>
            <a:r>
              <a:rPr lang="en-US" altLang="zh-CN" sz="3600" dirty="0">
                <a:latin typeface="微软雅黑" panose="020B0503020204020204" pitchFamily="34" charset="-122"/>
                <a:ea typeface="微软雅黑" panose="020B0503020204020204" pitchFamily="34" charset="-122"/>
                <a:sym typeface="Arial" panose="020B0604020202020204" pitchFamily="34" charset="0"/>
              </a:rPr>
              <a:t>     </a:t>
            </a:r>
            <a:r>
              <a:rPr lang="zh-CN" altLang="en-US" sz="3600" dirty="0">
                <a:latin typeface="微软雅黑" panose="020B0503020204020204" pitchFamily="34" charset="-122"/>
                <a:ea typeface="微软雅黑" panose="020B0503020204020204" pitchFamily="34" charset="-122"/>
                <a:sym typeface="Arial" panose="020B0604020202020204" pitchFamily="34" charset="0"/>
              </a:rPr>
              <a:t>二、遍历规律与递归算法</a:t>
            </a:r>
            <a:endParaRPr lang="en-US" altLang="zh-CN" sz="3600" dirty="0">
              <a:latin typeface="微软雅黑" panose="020B0503020204020204" pitchFamily="34" charset="-122"/>
              <a:ea typeface="微软雅黑" panose="020B0503020204020204" pitchFamily="34" charset="-122"/>
              <a:sym typeface="Arial" panose="020B0604020202020204" pitchFamily="34" charset="0"/>
            </a:endParaRPr>
          </a:p>
          <a:p>
            <a:pPr>
              <a:lnSpc>
                <a:spcPct val="150000"/>
              </a:lnSpc>
            </a:pPr>
            <a:r>
              <a:rPr lang="en-US" altLang="zh-CN" sz="3600" dirty="0">
                <a:latin typeface="微软雅黑" panose="020B0503020204020204" pitchFamily="34" charset="-122"/>
                <a:ea typeface="微软雅黑" panose="020B0503020204020204" pitchFamily="34" charset="-122"/>
                <a:sym typeface="Wingdings" panose="05000000000000000000" pitchFamily="2" charset="2"/>
              </a:rPr>
              <a:t> 6</a:t>
            </a:r>
            <a:r>
              <a:rPr lang="en-US" altLang="zh-CN" sz="3600" dirty="0">
                <a:latin typeface="微软雅黑" panose="020B0503020204020204" pitchFamily="34" charset="-122"/>
                <a:ea typeface="微软雅黑" panose="020B0503020204020204" pitchFamily="34" charset="-122"/>
                <a:sym typeface="Arial" panose="020B0604020202020204" pitchFamily="34" charset="0"/>
              </a:rPr>
              <a:t>.3.2 </a:t>
            </a:r>
            <a:r>
              <a:rPr lang="zh-CN" altLang="en-US" sz="3600" dirty="0">
                <a:latin typeface="微软雅黑" panose="020B0503020204020204" pitchFamily="34" charset="-122"/>
                <a:ea typeface="微软雅黑" panose="020B0503020204020204" pitchFamily="34" charset="-122"/>
                <a:sym typeface="Arial" panose="020B0604020202020204" pitchFamily="34" charset="0"/>
              </a:rPr>
              <a:t>遍历算法应用</a:t>
            </a:r>
            <a:endParaRPr lang="zh-CN" altLang="en-US" sz="3600" dirty="0">
              <a:latin typeface="微软雅黑" panose="020B0503020204020204" pitchFamily="34" charset="-122"/>
              <a:ea typeface="微软雅黑" panose="020B0503020204020204" pitchFamily="34" charset="-122"/>
              <a:sym typeface="Arial" panose="020B0604020202020204" pitchFamily="34" charset="0"/>
            </a:endParaRPr>
          </a:p>
          <a:p>
            <a:pPr>
              <a:lnSpc>
                <a:spcPct val="150000"/>
              </a:lnSpc>
            </a:pPr>
            <a:r>
              <a:rPr lang="en-US" altLang="zh-CN" sz="36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 6</a:t>
            </a:r>
            <a:r>
              <a:rPr lang="en-US" altLang="zh-CN" sz="36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.3.3 </a:t>
            </a:r>
            <a:r>
              <a:rPr lang="zh-CN" altLang="en-US" sz="36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基于栈的递归消除</a:t>
            </a:r>
            <a:endParaRPr lang="en-US" altLang="zh-CN" sz="3600" dirty="0">
              <a:solidFill>
                <a:srgbClr val="FF0000"/>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50000"/>
              </a:lnSpc>
            </a:pPr>
            <a:r>
              <a:rPr lang="en-US" altLang="zh-CN" sz="3600"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3600" dirty="0">
                <a:latin typeface="微软雅黑" panose="020B0503020204020204" pitchFamily="34" charset="-122"/>
                <a:ea typeface="微软雅黑" panose="020B0503020204020204" pitchFamily="34" charset="-122"/>
                <a:sym typeface="Wingdings" panose="05000000000000000000" pitchFamily="2" charset="2"/>
              </a:rPr>
              <a:t> 6</a:t>
            </a:r>
            <a:r>
              <a:rPr lang="zh-CN" altLang="en-US" sz="3600" dirty="0">
                <a:latin typeface="微软雅黑" panose="020B0503020204020204" pitchFamily="34" charset="-122"/>
                <a:ea typeface="微软雅黑" panose="020B0503020204020204" pitchFamily="34" charset="-122"/>
                <a:sym typeface="Arial" panose="020B0604020202020204" pitchFamily="34" charset="0"/>
              </a:rPr>
              <a:t>.</a:t>
            </a:r>
            <a:r>
              <a:rPr lang="en-US" altLang="zh-CN" sz="3600" dirty="0">
                <a:latin typeface="微软雅黑" panose="020B0503020204020204" pitchFamily="34" charset="-122"/>
                <a:ea typeface="微软雅黑" panose="020B0503020204020204" pitchFamily="34" charset="-122"/>
                <a:sym typeface="Arial" panose="020B0604020202020204" pitchFamily="34" charset="0"/>
              </a:rPr>
              <a:t>3.4</a:t>
            </a:r>
            <a:r>
              <a:rPr lang="zh-CN" altLang="en-US" sz="3600" dirty="0">
                <a:latin typeface="微软雅黑" panose="020B0503020204020204" pitchFamily="34" charset="-122"/>
                <a:ea typeface="微软雅黑" panose="020B0503020204020204" pitchFamily="34" charset="-122"/>
                <a:sym typeface="Arial" panose="020B0604020202020204" pitchFamily="34" charset="0"/>
              </a:rPr>
              <a:t> 线索二叉树</a:t>
            </a:r>
            <a:endParaRPr lang="zh-CN" altLang="en-US" sz="3200" dirty="0">
              <a:latin typeface="微软雅黑" panose="020B0503020204020204" pitchFamily="34" charset="-122"/>
              <a:ea typeface="微软雅黑" panose="020B0503020204020204" pitchFamily="34" charset="-122"/>
              <a:sym typeface="Arial" panose="020B0604020202020204" pitchFamily="34" charset="0"/>
            </a:endParaRPr>
          </a:p>
          <a:p>
            <a:pPr>
              <a:lnSpc>
                <a:spcPct val="150000"/>
              </a:lnSpc>
            </a:pPr>
            <a:r>
              <a:rPr lang="en-US" altLang="zh-CN" sz="3600" dirty="0">
                <a:latin typeface="微软雅黑" panose="020B0503020204020204" pitchFamily="34" charset="-122"/>
                <a:ea typeface="微软雅黑" panose="020B0503020204020204" pitchFamily="34" charset="-122"/>
                <a:sym typeface="Wingdings" panose="05000000000000000000" pitchFamily="2" charset="2"/>
              </a:rPr>
              <a:t></a:t>
            </a:r>
            <a:r>
              <a:rPr lang="en-US" altLang="zh-CN" sz="3200" dirty="0">
                <a:latin typeface="微软雅黑" panose="020B0503020204020204" pitchFamily="34" charset="-122"/>
                <a:ea typeface="微软雅黑" panose="020B0503020204020204" pitchFamily="34" charset="-122"/>
                <a:sym typeface="Wingdings" panose="05000000000000000000" pitchFamily="2" charset="2"/>
              </a:rPr>
              <a:t> </a:t>
            </a:r>
            <a:r>
              <a:rPr lang="zh-CN" altLang="en-US" sz="3600" dirty="0">
                <a:latin typeface="微软雅黑" panose="020B0503020204020204" pitchFamily="34" charset="-122"/>
                <a:ea typeface="微软雅黑" panose="020B0503020204020204" pitchFamily="34" charset="-122"/>
                <a:sym typeface="Wingdings" panose="05000000000000000000" pitchFamily="2" charset="2"/>
              </a:rPr>
              <a:t>6</a:t>
            </a:r>
            <a:r>
              <a:rPr lang="zh-CN" altLang="en-US" sz="3600" dirty="0">
                <a:latin typeface="微软雅黑" panose="020B0503020204020204" pitchFamily="34" charset="-122"/>
                <a:ea typeface="微软雅黑" panose="020B0503020204020204" pitchFamily="34" charset="-122"/>
                <a:sym typeface="Arial" panose="020B0604020202020204" pitchFamily="34" charset="0"/>
              </a:rPr>
              <a:t>.</a:t>
            </a:r>
            <a:r>
              <a:rPr lang="en-US" altLang="zh-CN" sz="3600" dirty="0">
                <a:latin typeface="微软雅黑" panose="020B0503020204020204" pitchFamily="34" charset="-122"/>
                <a:ea typeface="微软雅黑" panose="020B0503020204020204" pitchFamily="34" charset="-122"/>
                <a:sym typeface="Arial" panose="020B0604020202020204" pitchFamily="34" charset="0"/>
              </a:rPr>
              <a:t>3.5 </a:t>
            </a:r>
            <a:r>
              <a:rPr lang="zh-CN" altLang="en-US" sz="3600" dirty="0">
                <a:latin typeface="微软雅黑" panose="020B0503020204020204" pitchFamily="34" charset="-122"/>
                <a:ea typeface="微软雅黑" panose="020B0503020204020204" pitchFamily="34" charset="-122"/>
                <a:sym typeface="Arial" panose="020B0604020202020204" pitchFamily="34" charset="0"/>
              </a:rPr>
              <a:t>由遍历序列确定二叉树</a:t>
            </a:r>
            <a:endParaRPr lang="zh-CN" altLang="en-US" sz="3200" dirty="0">
              <a:latin typeface="微软雅黑" panose="020B0503020204020204" pitchFamily="34" charset="-122"/>
              <a:ea typeface="微软雅黑" panose="020B0503020204020204" pitchFamily="34" charset="-122"/>
              <a:sym typeface="Arial" panose="020B0604020202020204" pitchFamily="34" charset="0"/>
            </a:endParaRPr>
          </a:p>
          <a:p>
            <a:pPr>
              <a:lnSpc>
                <a:spcPct val="150000"/>
              </a:lnSpc>
            </a:pPr>
            <a:r>
              <a:rPr lang="en-US" altLang="zh-CN" sz="3200" b="1" dirty="0">
                <a:latin typeface="微软雅黑" panose="020B0503020204020204" pitchFamily="34" charset="-122"/>
                <a:ea typeface="微软雅黑" panose="020B0503020204020204" pitchFamily="34" charset="-122"/>
                <a:sym typeface="Arial" panose="020B0604020202020204" pitchFamily="34" charset="0"/>
              </a:rPr>
              <a:t> </a:t>
            </a:r>
            <a:endParaRPr lang="zh-CN" altLang="en-US" sz="3200" b="1"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灯片编号占位符 4"/>
          <p:cNvSpPr>
            <a:spLocks noGrp="1"/>
          </p:cNvSpPr>
          <p:nvPr>
            <p:ph type="sldNum" sz="quarter" idx="12"/>
          </p:nvPr>
        </p:nvSpPr>
        <p:spPr/>
        <p:txBody>
          <a:bodyPr/>
          <a:lstStyle/>
          <a:p>
            <a:fld id="{6DC87717-A16C-46C8-8501-38B3BAF8FB93}" type="slidenum">
              <a:rPr lang="zh-CN" altLang="en-US" smtClean="0"/>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灯片编号占位符 1"/>
          <p:cNvSpPr txBox="1">
            <a:spLocks noChangeArrowheads="1"/>
          </p:cNvSpPr>
          <p:nvPr/>
        </p:nvSpPr>
        <p:spPr bwMode="auto">
          <a:xfrm>
            <a:off x="8375650" y="6305550"/>
            <a:ext cx="10350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1B130DD-CC1B-40AE-987C-D28F25B9504B}" type="slidenum">
              <a:rPr lang="zh-CN" altLang="en-US">
                <a:latin typeface="Calibri" panose="020F0502020204030204" pitchFamily="34" charset="0"/>
              </a:rPr>
            </a:fld>
            <a:endParaRPr lang="zh-CN" altLang="en-US">
              <a:latin typeface="Calibri" panose="020F0502020204030204" pitchFamily="34" charset="0"/>
            </a:endParaRPr>
          </a:p>
        </p:txBody>
      </p:sp>
      <p:sp>
        <p:nvSpPr>
          <p:cNvPr id="8" name="文本框 1"/>
          <p:cNvSpPr txBox="1">
            <a:spLocks noChangeArrowheads="1"/>
          </p:cNvSpPr>
          <p:nvPr/>
        </p:nvSpPr>
        <p:spPr bwMode="auto">
          <a:xfrm>
            <a:off x="324660" y="-105144"/>
            <a:ext cx="1572711" cy="730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250000"/>
              </a:lnSpc>
            </a:pPr>
            <a:r>
              <a:rPr lang="zh-CN" altLang="en-US" sz="2000" dirty="0">
                <a:solidFill>
                  <a:srgbClr val="FF0000"/>
                </a:solidFill>
                <a:latin typeface="微软雅黑" panose="020B0503020204020204" pitchFamily="34" charset="-122"/>
                <a:ea typeface="微软雅黑" panose="020B0503020204020204" pitchFamily="34" charset="-122"/>
              </a:rPr>
              <a:t>性质</a:t>
            </a:r>
            <a:r>
              <a:rPr lang="en-US" altLang="zh-CN" sz="2000" dirty="0">
                <a:solidFill>
                  <a:srgbClr val="FF0000"/>
                </a:solidFill>
                <a:latin typeface="微软雅黑" panose="020B0503020204020204" pitchFamily="34" charset="-122"/>
                <a:ea typeface="微软雅黑" panose="020B0503020204020204" pitchFamily="34" charset="-122"/>
              </a:rPr>
              <a:t>5</a:t>
            </a:r>
            <a:endParaRPr lang="en-US" altLang="zh-CN" sz="2000" dirty="0">
              <a:solidFill>
                <a:srgbClr val="FF0000"/>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9" name="文本框 1"/>
              <p:cNvSpPr txBox="1">
                <a:spLocks noChangeArrowheads="1"/>
              </p:cNvSpPr>
              <p:nvPr/>
            </p:nvSpPr>
            <p:spPr bwMode="auto">
              <a:xfrm>
                <a:off x="905122" y="187325"/>
                <a:ext cx="7869483" cy="6554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）当</a:t>
                </a:r>
                <a:r>
                  <a:rPr lang="zh-CN" altLang="en-US" sz="2000" dirty="0">
                    <a:solidFill>
                      <a:srgbClr val="FF0000"/>
                    </a:solidFill>
                    <a:latin typeface="微软雅黑" panose="020B0503020204020204" pitchFamily="34" charset="-122"/>
                    <a:ea typeface="微软雅黑" panose="020B0503020204020204" pitchFamily="34" charset="-122"/>
                  </a:rPr>
                  <a:t> </a:t>
                </a:r>
                <a:r>
                  <a:rPr lang="en-US" altLang="zh-CN" sz="2000" dirty="0" err="1">
                    <a:solidFill>
                      <a:srgbClr val="FF0000"/>
                    </a:solidFill>
                    <a:latin typeface="微软雅黑" panose="020B0503020204020204" pitchFamily="34" charset="-122"/>
                    <a:ea typeface="微软雅黑" panose="020B0503020204020204" pitchFamily="34" charset="-122"/>
                  </a:rPr>
                  <a:t>i</a:t>
                </a:r>
                <a:r>
                  <a:rPr lang="en-US" altLang="zh-CN" sz="2000" dirty="0">
                    <a:solidFill>
                      <a:srgbClr val="FF0000"/>
                    </a:solidFill>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时，由完全二叉树的定义可知，如果</a:t>
                </a:r>
                <a14:m>
                  <m:oMath xmlns:m="http://schemas.openxmlformats.org/officeDocument/2006/math">
                    <m:r>
                      <a:rPr lang="en-US" altLang="zh-CN" sz="2000" b="0" i="0" smtClean="0">
                        <a:latin typeface="Cambria Math" panose="02040503050406030204" pitchFamily="18" charset="0"/>
                        <a:ea typeface="Cambria Math" panose="02040503050406030204" pitchFamily="18" charset="0"/>
                      </a:rPr>
                      <m:t>2</m:t>
                    </m:r>
                    <m:r>
                      <m:rPr>
                        <m:sty m:val="p"/>
                      </m:rPr>
                      <a:rPr lang="en-US" altLang="zh-CN" sz="2000" i="0">
                        <a:latin typeface="Cambria Math" panose="02040503050406030204" pitchFamily="18" charset="0"/>
                        <a:ea typeface="Cambria Math" panose="02040503050406030204" pitchFamily="18" charset="0"/>
                      </a:rPr>
                      <m:t>i</m:t>
                    </m:r>
                    <m:r>
                      <a:rPr lang="en-US" altLang="zh-CN" sz="2000" i="0" smtClean="0">
                        <a:latin typeface="Cambria Math" panose="02040503050406030204" pitchFamily="18" charset="0"/>
                        <a:ea typeface="Cambria Math" panose="02040503050406030204" pitchFamily="18" charset="0"/>
                      </a:rPr>
                      <m:t>=</m:t>
                    </m:r>
                    <m:r>
                      <a:rPr lang="en-US" altLang="zh-CN" sz="2000" b="0" i="0" smtClean="0">
                        <a:latin typeface="Cambria Math" panose="02040503050406030204" pitchFamily="18" charset="0"/>
                        <a:ea typeface="Cambria Math" panose="02040503050406030204" pitchFamily="18" charset="0"/>
                      </a:rPr>
                      <m:t>2</m:t>
                    </m:r>
                    <m:r>
                      <a:rPr lang="en-US" altLang="zh-CN" sz="2000" i="0" smtClean="0">
                        <a:latin typeface="Cambria Math" panose="02040503050406030204" pitchFamily="18" charset="0"/>
                        <a:ea typeface="Cambria Math" panose="02040503050406030204" pitchFamily="18" charset="0"/>
                      </a:rPr>
                      <m:t>≤</m:t>
                    </m:r>
                    <m:r>
                      <m:rPr>
                        <m:sty m:val="p"/>
                      </m:rPr>
                      <a:rPr lang="en-US" altLang="zh-CN" sz="2000" b="0" i="0" smtClean="0">
                        <a:latin typeface="Cambria Math" panose="02040503050406030204" pitchFamily="18" charset="0"/>
                        <a:ea typeface="Cambria Math" panose="02040503050406030204" pitchFamily="18" charset="0"/>
                      </a:rPr>
                      <m:t>n</m:t>
                    </m:r>
                  </m:oMath>
                </a14:m>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说明二叉树中存在两个或两个以上的结点，所以其左孩子结点存在且序号为</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；反之，如果</a:t>
                </a:r>
                <a14:m>
                  <m:oMath xmlns:m="http://schemas.openxmlformats.org/officeDocument/2006/math">
                    <m:r>
                      <a:rPr lang="en-US" altLang="zh-CN" sz="2000">
                        <a:latin typeface="Cambria Math" panose="02040503050406030204" pitchFamily="18" charset="0"/>
                        <a:ea typeface="Cambria Math" panose="02040503050406030204" pitchFamily="18" charset="0"/>
                      </a:rPr>
                      <m:t>2</m:t>
                    </m:r>
                    <m:r>
                      <a:rPr lang="en-US" altLang="zh-CN" sz="2000" b="0" i="1" smtClean="0">
                        <a:latin typeface="Cambria Math" panose="02040503050406030204" pitchFamily="18" charset="0"/>
                        <a:ea typeface="Cambria Math" panose="02040503050406030204" pitchFamily="18" charset="0"/>
                      </a:rPr>
                      <m:t>&gt;</m:t>
                    </m:r>
                    <m:r>
                      <m:rPr>
                        <m:sty m:val="p"/>
                      </m:rPr>
                      <a:rPr lang="en-US" altLang="zh-CN" sz="2000">
                        <a:latin typeface="Cambria Math" panose="02040503050406030204" pitchFamily="18" charset="0"/>
                        <a:ea typeface="Cambria Math" panose="02040503050406030204" pitchFamily="18" charset="0"/>
                      </a:rPr>
                      <m:t>n</m:t>
                    </m:r>
                  </m:oMath>
                </a14:m>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说明二叉树中不存在序号为</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的结点，其左孩子不存在。当</a:t>
                </a:r>
                <a14:m>
                  <m:oMath xmlns:m="http://schemas.openxmlformats.org/officeDocument/2006/math">
                    <m:r>
                      <a:rPr lang="en-US" altLang="zh-CN" sz="2000" b="0" i="0" smtClean="0">
                        <a:latin typeface="Cambria Math" panose="02040503050406030204" pitchFamily="18" charset="0"/>
                        <a:ea typeface="Cambria Math" panose="02040503050406030204" pitchFamily="18" charset="0"/>
                      </a:rPr>
                      <m:t>2</m:t>
                    </m:r>
                    <m:r>
                      <m:rPr>
                        <m:sty m:val="p"/>
                      </m:rPr>
                      <a:rPr lang="en-US" altLang="zh-CN" sz="2000" b="0" i="0" smtClean="0">
                        <a:latin typeface="Cambria Math" panose="02040503050406030204" pitchFamily="18" charset="0"/>
                        <a:ea typeface="Cambria Math" panose="02040503050406030204" pitchFamily="18" charset="0"/>
                      </a:rPr>
                      <m:t>i</m:t>
                    </m:r>
                    <m:r>
                      <a:rPr lang="en-US" altLang="zh-CN" sz="2000" b="0" i="0" smtClean="0">
                        <a:latin typeface="Cambria Math" panose="02040503050406030204" pitchFamily="18" charset="0"/>
                        <a:ea typeface="Cambria Math" panose="02040503050406030204" pitchFamily="18" charset="0"/>
                      </a:rPr>
                      <m:t>+</m:t>
                    </m:r>
                    <m:r>
                      <a:rPr lang="en-US" altLang="zh-CN" sz="2000" b="0" i="0" smtClean="0">
                        <a:latin typeface="Cambria Math" panose="02040503050406030204" pitchFamily="18" charset="0"/>
                        <a:ea typeface="Cambria Math" panose="02040503050406030204" pitchFamily="18" charset="0"/>
                      </a:rPr>
                      <m:t>1</m:t>
                    </m:r>
                    <m:r>
                      <a:rPr lang="en-US" altLang="zh-CN" sz="2000" b="0" i="0" smtClean="0">
                        <a:latin typeface="Cambria Math" panose="02040503050406030204" pitchFamily="18" charset="0"/>
                        <a:ea typeface="Cambria Math" panose="02040503050406030204" pitchFamily="18" charset="0"/>
                      </a:rPr>
                      <m:t>=</m:t>
                    </m:r>
                    <m:r>
                      <a:rPr lang="en-US" altLang="zh-CN" sz="2000" b="0" i="0" smtClean="0">
                        <a:latin typeface="Cambria Math" panose="02040503050406030204" pitchFamily="18" charset="0"/>
                        <a:ea typeface="Cambria Math" panose="02040503050406030204" pitchFamily="18" charset="0"/>
                      </a:rPr>
                      <m:t>3</m:t>
                    </m:r>
                    <m:r>
                      <a:rPr lang="en-US" altLang="zh-CN" sz="2000" b="0" i="0" smtClean="0">
                        <a:latin typeface="Cambria Math" panose="02040503050406030204" pitchFamily="18" charset="0"/>
                        <a:ea typeface="Cambria Math" panose="02040503050406030204" pitchFamily="18" charset="0"/>
                      </a:rPr>
                      <m:t>≤</m:t>
                    </m:r>
                    <m:r>
                      <m:rPr>
                        <m:sty m:val="p"/>
                      </m:rPr>
                      <a:rPr lang="en-US" altLang="zh-CN" sz="2000" i="0">
                        <a:latin typeface="Cambria Math" panose="02040503050406030204" pitchFamily="18" charset="0"/>
                        <a:ea typeface="Cambria Math" panose="02040503050406030204" pitchFamily="18" charset="0"/>
                      </a:rPr>
                      <m:t>n</m:t>
                    </m:r>
                  </m:oMath>
                </a14:m>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说明其右孩子存在且序号为</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，如果</a:t>
                </a:r>
                <a14:m>
                  <m:oMath xmlns:m="http://schemas.openxmlformats.org/officeDocument/2006/math">
                    <m:r>
                      <a:rPr lang="en-US" altLang="zh-CN" sz="2000" dirty="0" smtClean="0">
                        <a:latin typeface="Cambria Math" panose="02040503050406030204" pitchFamily="18" charset="0"/>
                        <a:ea typeface="Cambria Math" panose="02040503050406030204" pitchFamily="18" charset="0"/>
                      </a:rPr>
                      <m:t>3</m:t>
                    </m:r>
                    <m:r>
                      <a:rPr lang="en-US" altLang="zh-CN" sz="2000" i="1">
                        <a:latin typeface="Cambria Math" panose="02040503050406030204" pitchFamily="18" charset="0"/>
                        <a:ea typeface="Cambria Math" panose="02040503050406030204" pitchFamily="18" charset="0"/>
                      </a:rPr>
                      <m:t>&gt;</m:t>
                    </m:r>
                    <m:r>
                      <m:rPr>
                        <m:sty m:val="p"/>
                      </m:rPr>
                      <a:rPr lang="en-US" altLang="zh-CN" sz="2000">
                        <a:latin typeface="Cambria Math" panose="02040503050406030204" pitchFamily="18" charset="0"/>
                        <a:ea typeface="Cambria Math" panose="02040503050406030204" pitchFamily="18" charset="0"/>
                      </a:rPr>
                      <m:t>n</m:t>
                    </m:r>
                  </m:oMath>
                </a14:m>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则二叉树中不存在序号为</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的结点，其右孩子不存在。</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）假设对于序号为 </a:t>
                </a:r>
                <a:r>
                  <a:rPr lang="en-US" altLang="zh-CN" sz="2000" dirty="0">
                    <a:solidFill>
                      <a:srgbClr val="FF0000"/>
                    </a:solidFill>
                    <a:latin typeface="微软雅黑" panose="020B0503020204020204" pitchFamily="34" charset="-122"/>
                    <a:ea typeface="微软雅黑" panose="020B0503020204020204" pitchFamily="34" charset="-122"/>
                  </a:rPr>
                  <a:t>j(</a:t>
                </a:r>
                <a14:m>
                  <m:oMath xmlns:m="http://schemas.openxmlformats.org/officeDocument/2006/math">
                    <m:r>
                      <a:rPr lang="en-US" altLang="zh-CN" sz="2000" b="0" i="0" smtClean="0">
                        <a:solidFill>
                          <a:srgbClr val="FF0000"/>
                        </a:solidFill>
                        <a:latin typeface="Cambria Math" panose="02040503050406030204" pitchFamily="18" charset="0"/>
                        <a:ea typeface="微软雅黑" panose="020B0503020204020204" pitchFamily="34" charset="-122"/>
                      </a:rPr>
                      <m:t>1</m:t>
                    </m:r>
                    <m:r>
                      <a:rPr lang="en-US" altLang="zh-CN" sz="2000" b="0" i="0" smtClean="0">
                        <a:solidFill>
                          <a:srgbClr val="FF0000"/>
                        </a:solidFill>
                        <a:latin typeface="Cambria Math" panose="02040503050406030204" pitchFamily="18" charset="0"/>
                        <a:ea typeface="Cambria Math" panose="02040503050406030204" pitchFamily="18" charset="0"/>
                      </a:rPr>
                      <m:t>≤</m:t>
                    </m:r>
                    <m:r>
                      <m:rPr>
                        <m:sty m:val="p"/>
                      </m:rPr>
                      <a:rPr lang="en-US" altLang="zh-CN" sz="2000" b="0" i="0" smtClean="0">
                        <a:solidFill>
                          <a:srgbClr val="FF0000"/>
                        </a:solidFill>
                        <a:latin typeface="Cambria Math" panose="02040503050406030204" pitchFamily="18" charset="0"/>
                        <a:ea typeface="Cambria Math" panose="02040503050406030204" pitchFamily="18" charset="0"/>
                      </a:rPr>
                      <m:t>j</m:t>
                    </m:r>
                    <m:r>
                      <a:rPr lang="en-US" altLang="zh-CN" sz="2000" b="0" i="0" smtClean="0">
                        <a:solidFill>
                          <a:srgbClr val="FF0000"/>
                        </a:solidFill>
                        <a:latin typeface="Cambria Math" panose="02040503050406030204" pitchFamily="18" charset="0"/>
                        <a:ea typeface="Cambria Math" panose="02040503050406030204" pitchFamily="18" charset="0"/>
                      </a:rPr>
                      <m:t>≤</m:t>
                    </m:r>
                    <m:r>
                      <m:rPr>
                        <m:sty m:val="p"/>
                      </m:rPr>
                      <a:rPr lang="en-US" altLang="zh-CN" sz="2000" b="0" i="0" smtClean="0">
                        <a:solidFill>
                          <a:srgbClr val="FF0000"/>
                        </a:solidFill>
                        <a:latin typeface="Cambria Math" panose="02040503050406030204" pitchFamily="18" charset="0"/>
                        <a:ea typeface="Cambria Math" panose="02040503050406030204" pitchFamily="18" charset="0"/>
                      </a:rPr>
                      <m:t>i</m:t>
                    </m:r>
                  </m:oMath>
                </a14:m>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的结点</a:t>
                </a:r>
                <a:r>
                  <a:rPr lang="zh-CN" altLang="en-US" sz="2000" dirty="0">
                    <a:latin typeface="微软雅黑" panose="020B0503020204020204" pitchFamily="34" charset="-122"/>
                    <a:ea typeface="微软雅黑" panose="020B0503020204020204" pitchFamily="34" charset="-122"/>
                  </a:rPr>
                  <a:t>，当 </a:t>
                </a:r>
                <a14:m>
                  <m:oMath xmlns:m="http://schemas.openxmlformats.org/officeDocument/2006/math">
                    <m:r>
                      <a:rPr lang="en-US" altLang="zh-CN" sz="2000" i="0">
                        <a:latin typeface="Cambria Math" panose="02040503050406030204" pitchFamily="18" charset="0"/>
                        <a:ea typeface="Cambria Math" panose="02040503050406030204" pitchFamily="18" charset="0"/>
                      </a:rPr>
                      <m:t>2</m:t>
                    </m:r>
                    <m:r>
                      <m:rPr>
                        <m:sty m:val="p"/>
                      </m:rPr>
                      <a:rPr lang="en-US" altLang="zh-CN" sz="2000" i="0" smtClean="0">
                        <a:latin typeface="Cambria Math" panose="02040503050406030204" pitchFamily="18" charset="0"/>
                        <a:ea typeface="Cambria Math" panose="02040503050406030204" pitchFamily="18" charset="0"/>
                      </a:rPr>
                      <m:t>j</m:t>
                    </m:r>
                    <m:r>
                      <a:rPr lang="en-US" altLang="zh-CN" sz="2000" i="0">
                        <a:latin typeface="Cambria Math" panose="02040503050406030204" pitchFamily="18" charset="0"/>
                        <a:ea typeface="Cambria Math" panose="02040503050406030204" pitchFamily="18" charset="0"/>
                      </a:rPr>
                      <m:t>≤</m:t>
                    </m:r>
                    <m:r>
                      <m:rPr>
                        <m:sty m:val="p"/>
                      </m:rPr>
                      <a:rPr lang="en-US" altLang="zh-CN" sz="2000" i="0">
                        <a:latin typeface="Cambria Math" panose="02040503050406030204" pitchFamily="18" charset="0"/>
                        <a:ea typeface="Cambria Math" panose="02040503050406030204" pitchFamily="18" charset="0"/>
                      </a:rPr>
                      <m:t>n</m:t>
                    </m:r>
                  </m:oMath>
                </a14:m>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其左孩子存在且序号为</a:t>
                </a:r>
                <a14:m>
                  <m:oMath xmlns:m="http://schemas.openxmlformats.org/officeDocument/2006/math">
                    <m:r>
                      <a:rPr lang="en-US" altLang="zh-CN" sz="2000" i="0">
                        <a:latin typeface="Cambria Math" panose="02040503050406030204" pitchFamily="18" charset="0"/>
                        <a:ea typeface="Cambria Math" panose="02040503050406030204" pitchFamily="18" charset="0"/>
                      </a:rPr>
                      <m:t>2</m:t>
                    </m:r>
                    <m:r>
                      <m:rPr>
                        <m:sty m:val="p"/>
                      </m:rPr>
                      <a:rPr lang="en-US" altLang="zh-CN" sz="2000" i="0">
                        <a:latin typeface="Cambria Math" panose="02040503050406030204" pitchFamily="18" charset="0"/>
                        <a:ea typeface="Cambria Math" panose="02040503050406030204" pitchFamily="18" charset="0"/>
                      </a:rPr>
                      <m:t>j</m:t>
                    </m:r>
                  </m:oMath>
                </a14:m>
                <a:r>
                  <a:rPr lang="zh-CN" altLang="en-US" sz="2000" dirty="0">
                    <a:latin typeface="微软雅黑" panose="020B0503020204020204" pitchFamily="34" charset="-122"/>
                    <a:ea typeface="微软雅黑" panose="020B0503020204020204" pitchFamily="34" charset="-122"/>
                  </a:rPr>
                  <a:t>，当</a:t>
                </a:r>
                <a14:m>
                  <m:oMath xmlns:m="http://schemas.openxmlformats.org/officeDocument/2006/math">
                    <m:r>
                      <a:rPr lang="en-US" altLang="zh-CN" sz="2000" i="0">
                        <a:latin typeface="Cambria Math" panose="02040503050406030204" pitchFamily="18" charset="0"/>
                        <a:ea typeface="Cambria Math" panose="02040503050406030204" pitchFamily="18" charset="0"/>
                      </a:rPr>
                      <m:t>2</m:t>
                    </m:r>
                    <m:r>
                      <m:rPr>
                        <m:sty m:val="p"/>
                      </m:rPr>
                      <a:rPr lang="en-US" altLang="zh-CN" sz="2000" i="0">
                        <a:latin typeface="Cambria Math" panose="02040503050406030204" pitchFamily="18" charset="0"/>
                        <a:ea typeface="Cambria Math" panose="02040503050406030204" pitchFamily="18" charset="0"/>
                      </a:rPr>
                      <m:t>j</m:t>
                    </m:r>
                    <m:r>
                      <a:rPr lang="en-US" altLang="zh-CN" sz="2000" b="0" i="0" smtClean="0">
                        <a:latin typeface="Cambria Math" panose="02040503050406030204" pitchFamily="18" charset="0"/>
                        <a:ea typeface="Cambria Math" panose="02040503050406030204" pitchFamily="18" charset="0"/>
                      </a:rPr>
                      <m:t>&gt;</m:t>
                    </m:r>
                    <m:r>
                      <m:rPr>
                        <m:sty m:val="p"/>
                      </m:rPr>
                      <a:rPr lang="en-US" altLang="zh-CN" sz="2000" i="0">
                        <a:latin typeface="Cambria Math" panose="02040503050406030204" pitchFamily="18" charset="0"/>
                        <a:ea typeface="Cambria Math" panose="02040503050406030204" pitchFamily="18" charset="0"/>
                      </a:rPr>
                      <m:t>n</m:t>
                    </m:r>
                  </m:oMath>
                </a14:m>
                <a:r>
                  <a:rPr lang="zh-CN" altLang="en-US" sz="2000" dirty="0">
                    <a:latin typeface="微软雅黑" panose="020B0503020204020204" pitchFamily="34" charset="-122"/>
                    <a:ea typeface="微软雅黑" panose="020B0503020204020204" pitchFamily="34" charset="-122"/>
                  </a:rPr>
                  <a:t>时，其左孩子不存在；当 </a:t>
                </a:r>
                <a14:m>
                  <m:oMath xmlns:m="http://schemas.openxmlformats.org/officeDocument/2006/math">
                    <m:r>
                      <a:rPr lang="en-US" altLang="zh-CN" sz="2000" i="0">
                        <a:latin typeface="Cambria Math" panose="02040503050406030204" pitchFamily="18" charset="0"/>
                        <a:ea typeface="Cambria Math" panose="02040503050406030204" pitchFamily="18" charset="0"/>
                      </a:rPr>
                      <m:t>2</m:t>
                    </m:r>
                    <m:r>
                      <m:rPr>
                        <m:sty m:val="p"/>
                      </m:rPr>
                      <a:rPr lang="en-US" altLang="zh-CN" sz="2000" i="0">
                        <a:latin typeface="Cambria Math" panose="02040503050406030204" pitchFamily="18" charset="0"/>
                        <a:ea typeface="Cambria Math" panose="02040503050406030204" pitchFamily="18" charset="0"/>
                      </a:rPr>
                      <m:t>j</m:t>
                    </m:r>
                    <m:r>
                      <a:rPr lang="en-US" altLang="zh-CN" sz="2000" b="0" i="0" smtClean="0">
                        <a:latin typeface="Cambria Math" panose="02040503050406030204" pitchFamily="18" charset="0"/>
                        <a:ea typeface="Cambria Math" panose="02040503050406030204" pitchFamily="18" charset="0"/>
                      </a:rPr>
                      <m:t>+</m:t>
                    </m:r>
                    <m:r>
                      <a:rPr lang="en-US" altLang="zh-CN" sz="2000" b="0" i="0" smtClean="0">
                        <a:latin typeface="Cambria Math" panose="02040503050406030204" pitchFamily="18" charset="0"/>
                        <a:ea typeface="Cambria Math" panose="02040503050406030204" pitchFamily="18" charset="0"/>
                      </a:rPr>
                      <m:t>1</m:t>
                    </m:r>
                    <m:r>
                      <a:rPr lang="en-US" altLang="zh-CN" sz="2000" i="0">
                        <a:latin typeface="Cambria Math" panose="02040503050406030204" pitchFamily="18" charset="0"/>
                        <a:ea typeface="Cambria Math" panose="02040503050406030204" pitchFamily="18" charset="0"/>
                      </a:rPr>
                      <m:t>≤</m:t>
                    </m:r>
                    <m:r>
                      <m:rPr>
                        <m:sty m:val="p"/>
                      </m:rPr>
                      <a:rPr lang="en-US" altLang="zh-CN" sz="2000" i="0">
                        <a:latin typeface="Cambria Math" panose="02040503050406030204" pitchFamily="18" charset="0"/>
                        <a:ea typeface="Cambria Math" panose="02040503050406030204" pitchFamily="18" charset="0"/>
                      </a:rPr>
                      <m:t>n</m:t>
                    </m:r>
                  </m:oMath>
                </a14:m>
                <a:r>
                  <a:rPr lang="zh-CN" altLang="en-US" sz="2000" dirty="0">
                    <a:latin typeface="微软雅黑" panose="020B0503020204020204" pitchFamily="34" charset="-122"/>
                    <a:ea typeface="微软雅黑" panose="020B0503020204020204" pitchFamily="34" charset="-122"/>
                  </a:rPr>
                  <a:t>时，其右孩子存在且序号为</a:t>
                </a:r>
                <a:r>
                  <a:rPr lang="en-US" altLang="zh-CN" sz="2000" dirty="0">
                    <a:latin typeface="微软雅黑" panose="020B0503020204020204" pitchFamily="34" charset="-122"/>
                    <a:ea typeface="微软雅黑" panose="020B0503020204020204" pitchFamily="34" charset="-122"/>
                  </a:rPr>
                  <a:t>2j+1, </a:t>
                </a:r>
                <a:r>
                  <a:rPr lang="zh-CN" altLang="en-US" sz="2000" dirty="0">
                    <a:latin typeface="微软雅黑" panose="020B0503020204020204" pitchFamily="34" charset="-122"/>
                    <a:ea typeface="微软雅黑" panose="020B0503020204020204" pitchFamily="34" charset="-122"/>
                  </a:rPr>
                  <a:t>当</a:t>
                </a:r>
                <a14:m>
                  <m:oMath xmlns:m="http://schemas.openxmlformats.org/officeDocument/2006/math">
                    <m:r>
                      <a:rPr lang="en-US" altLang="zh-CN" sz="2000">
                        <a:latin typeface="Cambria Math" panose="02040503050406030204" pitchFamily="18" charset="0"/>
                        <a:ea typeface="Cambria Math" panose="02040503050406030204" pitchFamily="18" charset="0"/>
                      </a:rPr>
                      <m:t>2</m:t>
                    </m:r>
                    <m:r>
                      <m:rPr>
                        <m:sty m:val="p"/>
                      </m:rPr>
                      <a:rPr lang="en-US" altLang="zh-CN" sz="2000">
                        <a:latin typeface="Cambria Math" panose="02040503050406030204" pitchFamily="18" charset="0"/>
                        <a:ea typeface="Cambria Math" panose="02040503050406030204" pitchFamily="18" charset="0"/>
                      </a:rPr>
                      <m:t>j</m:t>
                    </m:r>
                    <m:r>
                      <a:rPr lang="en-US" altLang="zh-CN" sz="2000">
                        <a:latin typeface="Cambria Math" panose="02040503050406030204" pitchFamily="18" charset="0"/>
                        <a:ea typeface="Cambria Math" panose="02040503050406030204" pitchFamily="18" charset="0"/>
                      </a:rPr>
                      <m:t>+</m:t>
                    </m:r>
                    <m:r>
                      <a:rPr lang="en-US" altLang="zh-CN" sz="2000">
                        <a:latin typeface="Cambria Math" panose="02040503050406030204" pitchFamily="18" charset="0"/>
                        <a:ea typeface="Cambria Math" panose="02040503050406030204" pitchFamily="18" charset="0"/>
                      </a:rPr>
                      <m:t>1</m:t>
                    </m:r>
                    <m:r>
                      <a:rPr lang="en-US" altLang="zh-CN" sz="2000">
                        <a:latin typeface="Cambria Math" panose="02040503050406030204" pitchFamily="18" charset="0"/>
                        <a:ea typeface="Cambria Math" panose="02040503050406030204" pitchFamily="18" charset="0"/>
                      </a:rPr>
                      <m:t>&gt;</m:t>
                    </m:r>
                    <m:r>
                      <m:rPr>
                        <m:sty m:val="p"/>
                      </m:rPr>
                      <a:rPr lang="en-US" altLang="zh-CN" sz="2000">
                        <a:latin typeface="Cambria Math" panose="02040503050406030204" pitchFamily="18" charset="0"/>
                        <a:ea typeface="Cambria Math" panose="02040503050406030204" pitchFamily="18" charset="0"/>
                      </a:rPr>
                      <m:t>n</m:t>
                    </m:r>
                  </m:oMath>
                </a14:m>
                <a:r>
                  <a:rPr lang="zh-CN" altLang="en-US" sz="2000" dirty="0">
                    <a:latin typeface="微软雅黑" panose="020B0503020204020204" pitchFamily="34" charset="-122"/>
                    <a:ea typeface="微软雅黑" panose="020B0503020204020204" pitchFamily="34" charset="-122"/>
                  </a:rPr>
                  <a:t>时，其右孩子不存在。</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当</a:t>
                </a:r>
                <a:r>
                  <a:rPr lang="en-US" altLang="zh-CN" sz="2000" dirty="0" err="1">
                    <a:solidFill>
                      <a:srgbClr val="FF0000"/>
                    </a:solidFill>
                    <a:latin typeface="微软雅黑" panose="020B0503020204020204" pitchFamily="34" charset="-122"/>
                    <a:ea typeface="微软雅黑" panose="020B0503020204020204" pitchFamily="34" charset="-122"/>
                  </a:rPr>
                  <a:t>i</a:t>
                </a:r>
                <a:r>
                  <a:rPr lang="en-US" altLang="zh-CN" sz="2000" dirty="0">
                    <a:solidFill>
                      <a:srgbClr val="FF0000"/>
                    </a:solidFill>
                    <a:latin typeface="微软雅黑" panose="020B0503020204020204" pitchFamily="34" charset="-122"/>
                    <a:ea typeface="微软雅黑" panose="020B0503020204020204" pitchFamily="34" charset="-122"/>
                  </a:rPr>
                  <a:t>=j+1</a:t>
                </a:r>
                <a:r>
                  <a:rPr lang="zh-CN" altLang="en-US" sz="2000" dirty="0">
                    <a:solidFill>
                      <a:srgbClr val="FF0000"/>
                    </a:solidFill>
                    <a:latin typeface="微软雅黑" panose="020B0503020204020204" pitchFamily="34" charset="-122"/>
                    <a:ea typeface="微软雅黑" panose="020B0503020204020204" pitchFamily="34" charset="-122"/>
                  </a:rPr>
                  <a:t>时</a:t>
                </a:r>
                <a:r>
                  <a:rPr lang="zh-CN" altLang="en-US" sz="2000" dirty="0">
                    <a:latin typeface="微软雅黑" panose="020B0503020204020204" pitchFamily="34" charset="-122"/>
                    <a:ea typeface="微软雅黑" panose="020B0503020204020204" pitchFamily="34" charset="-122"/>
                  </a:rPr>
                  <a:t>，根据完全二叉树的定义，若其左孩子存在，则其左孩子的序号一定等于序号为</a:t>
                </a:r>
                <a:r>
                  <a:rPr lang="en-US" altLang="zh-CN" sz="2000" dirty="0">
                    <a:latin typeface="微软雅黑" panose="020B0503020204020204" pitchFamily="34" charset="-122"/>
                    <a:ea typeface="微软雅黑" panose="020B0503020204020204" pitchFamily="34" charset="-122"/>
                  </a:rPr>
                  <a:t>j</a:t>
                </a:r>
                <a:r>
                  <a:rPr lang="zh-CN" altLang="en-US" sz="2000" dirty="0">
                    <a:latin typeface="微软雅黑" panose="020B0503020204020204" pitchFamily="34" charset="-122"/>
                    <a:ea typeface="微软雅黑" panose="020B0503020204020204" pitchFamily="34" charset="-122"/>
                  </a:rPr>
                  <a:t>的右孩子的序号加</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，即其左孩子的序号为</a:t>
                </a:r>
                <a14:m>
                  <m:oMath xmlns:m="http://schemas.openxmlformats.org/officeDocument/2006/math">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0" smtClean="0">
                            <a:latin typeface="Cambria Math" panose="02040503050406030204" pitchFamily="18" charset="0"/>
                            <a:ea typeface="Cambria Math" panose="02040503050406030204" pitchFamily="18" charset="0"/>
                          </a:rPr>
                          <m:t>2</m:t>
                        </m:r>
                        <m:r>
                          <m:rPr>
                            <m:sty m:val="p"/>
                          </m:rPr>
                          <a:rPr lang="en-US" altLang="zh-CN" sz="2000" b="0" i="0" smtClean="0">
                            <a:latin typeface="Cambria Math" panose="02040503050406030204" pitchFamily="18" charset="0"/>
                            <a:ea typeface="Cambria Math" panose="02040503050406030204" pitchFamily="18" charset="0"/>
                          </a:rPr>
                          <m:t>j</m:t>
                        </m:r>
                        <m:r>
                          <a:rPr lang="en-US" altLang="zh-CN" sz="2000" b="0" i="0" smtClean="0">
                            <a:latin typeface="Cambria Math" panose="02040503050406030204" pitchFamily="18" charset="0"/>
                            <a:ea typeface="Cambria Math" panose="02040503050406030204" pitchFamily="18" charset="0"/>
                          </a:rPr>
                          <m:t>+</m:t>
                        </m:r>
                        <m:r>
                          <a:rPr lang="en-US" altLang="zh-CN" sz="2000" b="0" i="0" smtClean="0">
                            <a:latin typeface="Cambria Math" panose="02040503050406030204" pitchFamily="18" charset="0"/>
                            <a:ea typeface="Cambria Math" panose="02040503050406030204" pitchFamily="18" charset="0"/>
                          </a:rPr>
                          <m:t>1</m:t>
                        </m:r>
                      </m:e>
                    </m:d>
                    <m:r>
                      <a:rPr lang="en-US" altLang="zh-CN" sz="2000" b="0" i="0" smtClean="0">
                        <a:latin typeface="Cambria Math" panose="02040503050406030204" pitchFamily="18" charset="0"/>
                        <a:ea typeface="Cambria Math" panose="02040503050406030204" pitchFamily="18" charset="0"/>
                      </a:rPr>
                      <m:t>+</m:t>
                    </m:r>
                    <m:r>
                      <a:rPr lang="en-US" altLang="zh-CN" sz="2000" b="0" i="0" smtClean="0">
                        <a:latin typeface="Cambria Math" panose="02040503050406030204" pitchFamily="18" charset="0"/>
                        <a:ea typeface="Cambria Math" panose="02040503050406030204" pitchFamily="18" charset="0"/>
                      </a:rPr>
                      <m:t>1</m:t>
                    </m:r>
                    <m:r>
                      <a:rPr lang="en-US" altLang="zh-CN" sz="2000" b="0" i="0" smtClean="0">
                        <a:latin typeface="Cambria Math" panose="02040503050406030204" pitchFamily="18" charset="0"/>
                        <a:ea typeface="Cambria Math" panose="02040503050406030204" pitchFamily="18" charset="0"/>
                      </a:rPr>
                      <m:t>=</m:t>
                    </m:r>
                    <m:r>
                      <a:rPr lang="en-US" altLang="zh-CN" sz="2000" b="0" i="0" smtClean="0">
                        <a:latin typeface="Cambria Math" panose="02040503050406030204" pitchFamily="18" charset="0"/>
                        <a:ea typeface="Cambria Math" panose="02040503050406030204" pitchFamily="18" charset="0"/>
                      </a:rPr>
                      <m:t>2</m:t>
                    </m:r>
                    <m:d>
                      <m:dPr>
                        <m:ctrlPr>
                          <a:rPr lang="en-US" altLang="zh-CN" sz="2000" b="0" i="1" smtClean="0">
                            <a:latin typeface="Cambria Math" panose="02040503050406030204" pitchFamily="18" charset="0"/>
                            <a:ea typeface="Cambria Math" panose="02040503050406030204" pitchFamily="18" charset="0"/>
                          </a:rPr>
                        </m:ctrlPr>
                      </m:dPr>
                      <m:e>
                        <m:r>
                          <m:rPr>
                            <m:sty m:val="p"/>
                          </m:rPr>
                          <a:rPr lang="en-US" altLang="zh-CN" sz="2000" b="0" i="0" smtClean="0">
                            <a:latin typeface="Cambria Math" panose="02040503050406030204" pitchFamily="18" charset="0"/>
                            <a:ea typeface="Cambria Math" panose="02040503050406030204" pitchFamily="18" charset="0"/>
                          </a:rPr>
                          <m:t>j</m:t>
                        </m:r>
                        <m:r>
                          <a:rPr lang="en-US" altLang="zh-CN" sz="2000" b="0" i="0" smtClean="0">
                            <a:latin typeface="Cambria Math" panose="02040503050406030204" pitchFamily="18" charset="0"/>
                            <a:ea typeface="Cambria Math" panose="02040503050406030204" pitchFamily="18" charset="0"/>
                          </a:rPr>
                          <m:t>+</m:t>
                        </m:r>
                        <m:r>
                          <a:rPr lang="en-US" altLang="zh-CN" sz="2000" b="0" i="0" smtClean="0">
                            <a:latin typeface="Cambria Math" panose="02040503050406030204" pitchFamily="18" charset="0"/>
                            <a:ea typeface="Cambria Math" panose="02040503050406030204" pitchFamily="18" charset="0"/>
                          </a:rPr>
                          <m:t>1</m:t>
                        </m:r>
                      </m:e>
                    </m:d>
                    <m:r>
                      <a:rPr lang="en-US" altLang="zh-CN" sz="2000" b="0" i="0" smtClean="0">
                        <a:latin typeface="Cambria Math" panose="02040503050406030204" pitchFamily="18" charset="0"/>
                        <a:ea typeface="Cambria Math" panose="02040503050406030204" pitchFamily="18" charset="0"/>
                      </a:rPr>
                      <m:t>=</m:t>
                    </m:r>
                    <m:r>
                      <a:rPr lang="en-US" altLang="zh-CN" sz="2000">
                        <a:latin typeface="Cambria Math" panose="02040503050406030204" pitchFamily="18" charset="0"/>
                        <a:ea typeface="Cambria Math" panose="02040503050406030204" pitchFamily="18" charset="0"/>
                      </a:rPr>
                      <m:t>2</m:t>
                    </m:r>
                    <m:r>
                      <m:rPr>
                        <m:sty m:val="p"/>
                      </m:rPr>
                      <a:rPr lang="en-US" altLang="zh-CN" sz="2000">
                        <a:latin typeface="Cambria Math" panose="02040503050406030204" pitchFamily="18" charset="0"/>
                        <a:ea typeface="Cambria Math" panose="02040503050406030204" pitchFamily="18" charset="0"/>
                      </a:rPr>
                      <m:t>i</m:t>
                    </m:r>
                    <m:r>
                      <a:rPr lang="en-US" altLang="zh-CN" sz="2000" i="1">
                        <a:latin typeface="Cambria Math" panose="02040503050406030204" pitchFamily="18" charset="0"/>
                        <a:ea typeface="Cambria Math" panose="02040503050406030204" pitchFamily="18" charset="0"/>
                      </a:rPr>
                      <m:t> </m:t>
                    </m:r>
                  </m:oMath>
                </a14:m>
                <a:r>
                  <a:rPr lang="zh-CN" altLang="en-US" sz="2000" dirty="0">
                    <a:latin typeface="微软雅黑" panose="020B0503020204020204" pitchFamily="34" charset="-122"/>
                    <a:ea typeface="微软雅黑" panose="020B0503020204020204" pitchFamily="34" charset="-122"/>
                  </a:rPr>
                  <a:t>且</a:t>
                </a:r>
                <a14:m>
                  <m:oMath xmlns:m="http://schemas.openxmlformats.org/officeDocument/2006/math">
                    <m:r>
                      <a:rPr lang="en-US" altLang="zh-CN" sz="2000" b="0" i="0" smtClean="0">
                        <a:latin typeface="Cambria Math" panose="02040503050406030204" pitchFamily="18" charset="0"/>
                        <a:ea typeface="Cambria Math" panose="02040503050406030204" pitchFamily="18" charset="0"/>
                      </a:rPr>
                      <m:t>2</m:t>
                    </m:r>
                    <m:r>
                      <m:rPr>
                        <m:sty m:val="p"/>
                      </m:rPr>
                      <a:rPr lang="en-US" altLang="zh-CN" sz="2000" b="0" i="0" smtClean="0">
                        <a:latin typeface="Cambria Math" panose="02040503050406030204" pitchFamily="18" charset="0"/>
                        <a:ea typeface="Cambria Math" panose="02040503050406030204" pitchFamily="18" charset="0"/>
                      </a:rPr>
                      <m:t>i</m:t>
                    </m:r>
                    <m:r>
                      <a:rPr lang="en-US" altLang="zh-CN" sz="2000" i="0" smtClean="0">
                        <a:latin typeface="Cambria Math" panose="02040503050406030204" pitchFamily="18" charset="0"/>
                        <a:ea typeface="Cambria Math" panose="02040503050406030204" pitchFamily="18" charset="0"/>
                      </a:rPr>
                      <m:t>≤</m:t>
                    </m:r>
                    <m:r>
                      <m:rPr>
                        <m:sty m:val="p"/>
                      </m:rPr>
                      <a:rPr lang="en-US" altLang="zh-CN" sz="2000" b="0" i="0" smtClean="0">
                        <a:latin typeface="Cambria Math" panose="02040503050406030204" pitchFamily="18" charset="0"/>
                        <a:ea typeface="Cambria Math" panose="02040503050406030204" pitchFamily="18" charset="0"/>
                      </a:rPr>
                      <m:t>n</m:t>
                    </m:r>
                  </m:oMath>
                </a14:m>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如果</a:t>
                </a:r>
                <a14:m>
                  <m:oMath xmlns:m="http://schemas.openxmlformats.org/officeDocument/2006/math">
                    <m:r>
                      <a:rPr lang="en-US" altLang="zh-CN" sz="2000">
                        <a:latin typeface="Cambria Math" panose="02040503050406030204" pitchFamily="18" charset="0"/>
                        <a:ea typeface="Cambria Math" panose="02040503050406030204" pitchFamily="18" charset="0"/>
                      </a:rPr>
                      <m:t>2</m:t>
                    </m:r>
                    <m:r>
                      <m:rPr>
                        <m:sty m:val="p"/>
                      </m:rPr>
                      <a:rPr lang="en-US" altLang="zh-CN" sz="2000">
                        <a:latin typeface="Cambria Math" panose="02040503050406030204" pitchFamily="18" charset="0"/>
                        <a:ea typeface="Cambria Math" panose="02040503050406030204" pitchFamily="18" charset="0"/>
                      </a:rPr>
                      <m:t>i</m:t>
                    </m:r>
                    <m:r>
                      <a:rPr lang="en-US" altLang="zh-CN" sz="2000" b="0" i="0" smtClean="0">
                        <a:latin typeface="Cambria Math" panose="02040503050406030204" pitchFamily="18" charset="0"/>
                        <a:ea typeface="Cambria Math" panose="02040503050406030204" pitchFamily="18" charset="0"/>
                      </a:rPr>
                      <m:t>&gt;</m:t>
                    </m:r>
                    <m:r>
                      <m:rPr>
                        <m:sty m:val="p"/>
                      </m:rPr>
                      <a:rPr lang="en-US" altLang="zh-CN" sz="2000">
                        <a:latin typeface="Cambria Math" panose="02040503050406030204" pitchFamily="18" charset="0"/>
                        <a:ea typeface="Cambria Math" panose="02040503050406030204" pitchFamily="18" charset="0"/>
                      </a:rPr>
                      <m:t>n</m:t>
                    </m:r>
                    <m:r>
                      <a:rPr lang="en-US" altLang="zh-CN" sz="2000" i="1">
                        <a:latin typeface="Cambria Math" panose="02040503050406030204" pitchFamily="18" charset="0"/>
                        <a:ea typeface="Cambria Math" panose="02040503050406030204" pitchFamily="18" charset="0"/>
                      </a:rPr>
                      <m:t> </m:t>
                    </m:r>
                  </m:oMath>
                </a14:m>
                <a:r>
                  <a:rPr lang="zh-CN" altLang="en-US" sz="2000" dirty="0">
                    <a:latin typeface="微软雅黑" panose="020B0503020204020204" pitchFamily="34" charset="-122"/>
                    <a:ea typeface="微软雅黑" panose="020B0503020204020204" pitchFamily="34" charset="-122"/>
                  </a:rPr>
                  <a:t>，则其左孩子不存在。若右孩子结点存在，则其右孩子结点的序号应该是其左孩子结点序号加</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 即右孩子结点序号为</a:t>
                </a:r>
                <a14:m>
                  <m:oMath xmlns:m="http://schemas.openxmlformats.org/officeDocument/2006/math">
                    <m:r>
                      <a:rPr lang="en-US" altLang="zh-CN" sz="2000">
                        <a:latin typeface="Cambria Math" panose="02040503050406030204" pitchFamily="18" charset="0"/>
                        <a:ea typeface="Cambria Math" panose="02040503050406030204" pitchFamily="18" charset="0"/>
                      </a:rPr>
                      <m:t>2</m:t>
                    </m:r>
                    <m:r>
                      <m:rPr>
                        <m:sty m:val="p"/>
                      </m:rPr>
                      <a:rPr lang="en-US" altLang="zh-CN" sz="2000">
                        <a:latin typeface="Cambria Math" panose="02040503050406030204" pitchFamily="18" charset="0"/>
                        <a:ea typeface="Cambria Math" panose="02040503050406030204" pitchFamily="18" charset="0"/>
                      </a:rPr>
                      <m:t>i</m:t>
                    </m:r>
                    <m:r>
                      <a:rPr lang="en-US" altLang="zh-CN" sz="2000">
                        <a:latin typeface="Cambria Math" panose="02040503050406030204" pitchFamily="18" charset="0"/>
                        <a:ea typeface="Cambria Math" panose="02040503050406030204" pitchFamily="18" charset="0"/>
                      </a:rPr>
                      <m:t>+</m:t>
                    </m:r>
                    <m:r>
                      <a:rPr lang="en-US" altLang="zh-CN" sz="2000">
                        <a:latin typeface="Cambria Math" panose="02040503050406030204" pitchFamily="18" charset="0"/>
                        <a:ea typeface="Cambria Math" panose="02040503050406030204" pitchFamily="18" charset="0"/>
                      </a:rPr>
                      <m:t>1</m:t>
                    </m:r>
                  </m:oMath>
                </a14:m>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且有</a:t>
                </a:r>
                <a14:m>
                  <m:oMath xmlns:m="http://schemas.openxmlformats.org/officeDocument/2006/math">
                    <m:r>
                      <a:rPr lang="en-US" altLang="zh-CN" sz="2000" b="0" i="0" smtClean="0">
                        <a:latin typeface="Cambria Math" panose="02040503050406030204" pitchFamily="18" charset="0"/>
                        <a:ea typeface="Cambria Math" panose="02040503050406030204" pitchFamily="18" charset="0"/>
                      </a:rPr>
                      <m:t>2</m:t>
                    </m:r>
                    <m:r>
                      <m:rPr>
                        <m:sty m:val="p"/>
                      </m:rPr>
                      <a:rPr lang="en-US" altLang="zh-CN" sz="2000" b="0" i="0" smtClean="0">
                        <a:latin typeface="Cambria Math" panose="02040503050406030204" pitchFamily="18" charset="0"/>
                        <a:ea typeface="Cambria Math" panose="02040503050406030204" pitchFamily="18" charset="0"/>
                      </a:rPr>
                      <m:t>i</m:t>
                    </m:r>
                    <m:r>
                      <a:rPr lang="en-US" altLang="zh-CN" sz="2000" i="0">
                        <a:latin typeface="Cambria Math" panose="02040503050406030204" pitchFamily="18" charset="0"/>
                        <a:ea typeface="Cambria Math" panose="02040503050406030204" pitchFamily="18" charset="0"/>
                      </a:rPr>
                      <m:t>+</m:t>
                    </m:r>
                    <m:r>
                      <a:rPr lang="en-US" altLang="zh-CN" sz="2000" b="0" i="0" smtClean="0">
                        <a:latin typeface="Cambria Math" panose="02040503050406030204" pitchFamily="18" charset="0"/>
                        <a:ea typeface="Cambria Math" panose="02040503050406030204" pitchFamily="18" charset="0"/>
                      </a:rPr>
                      <m:t>1</m:t>
                    </m:r>
                    <m:r>
                      <a:rPr lang="en-US" altLang="zh-CN" sz="2000" i="0" smtClean="0">
                        <a:latin typeface="Cambria Math" panose="02040503050406030204" pitchFamily="18" charset="0"/>
                        <a:ea typeface="Cambria Math" panose="02040503050406030204" pitchFamily="18" charset="0"/>
                      </a:rPr>
                      <m:t>≤</m:t>
                    </m:r>
                    <m:r>
                      <m:rPr>
                        <m:sty m:val="p"/>
                      </m:rPr>
                      <a:rPr lang="en-US" altLang="zh-CN" sz="2000" b="0" i="0" smtClean="0">
                        <a:latin typeface="Cambria Math" panose="02040503050406030204" pitchFamily="18" charset="0"/>
                        <a:ea typeface="Cambria Math" panose="02040503050406030204" pitchFamily="18" charset="0"/>
                      </a:rPr>
                      <m:t>n</m:t>
                    </m:r>
                  </m:oMath>
                </a14:m>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如果</a:t>
                </a:r>
                <a14:m>
                  <m:oMath xmlns:m="http://schemas.openxmlformats.org/officeDocument/2006/math">
                    <m:r>
                      <a:rPr lang="en-US" altLang="zh-CN" sz="2000" i="0">
                        <a:latin typeface="Cambria Math" panose="02040503050406030204" pitchFamily="18" charset="0"/>
                        <a:ea typeface="Cambria Math" panose="02040503050406030204" pitchFamily="18" charset="0"/>
                      </a:rPr>
                      <m:t>2</m:t>
                    </m:r>
                    <m:r>
                      <m:rPr>
                        <m:sty m:val="p"/>
                      </m:rPr>
                      <a:rPr lang="en-US" altLang="zh-CN" sz="2000" i="0" smtClean="0">
                        <a:latin typeface="Cambria Math" panose="02040503050406030204" pitchFamily="18" charset="0"/>
                        <a:ea typeface="Cambria Math" panose="02040503050406030204" pitchFamily="18" charset="0"/>
                      </a:rPr>
                      <m:t>i</m:t>
                    </m:r>
                    <m:r>
                      <a:rPr lang="en-US" altLang="zh-CN" sz="2000" b="0" i="0" smtClean="0">
                        <a:latin typeface="Cambria Math" panose="02040503050406030204" pitchFamily="18" charset="0"/>
                        <a:ea typeface="Cambria Math" panose="02040503050406030204" pitchFamily="18" charset="0"/>
                      </a:rPr>
                      <m:t>+</m:t>
                    </m:r>
                    <m:r>
                      <a:rPr lang="en-US" altLang="zh-CN" sz="2000" b="0" i="0" smtClean="0">
                        <a:latin typeface="Cambria Math" panose="02040503050406030204" pitchFamily="18" charset="0"/>
                        <a:ea typeface="Cambria Math" panose="02040503050406030204" pitchFamily="18" charset="0"/>
                      </a:rPr>
                      <m:t>1</m:t>
                    </m:r>
                    <m:r>
                      <a:rPr lang="en-US" altLang="zh-CN" sz="2000" b="0" i="0" smtClean="0">
                        <a:latin typeface="Cambria Math" panose="02040503050406030204" pitchFamily="18" charset="0"/>
                        <a:ea typeface="Cambria Math" panose="02040503050406030204" pitchFamily="18" charset="0"/>
                      </a:rPr>
                      <m:t>&gt;</m:t>
                    </m:r>
                    <m:r>
                      <m:rPr>
                        <m:sty m:val="p"/>
                      </m:rPr>
                      <a:rPr lang="en-US" altLang="zh-CN" sz="2000" i="0">
                        <a:latin typeface="Cambria Math" panose="02040503050406030204" pitchFamily="18" charset="0"/>
                        <a:ea typeface="Cambria Math" panose="02040503050406030204" pitchFamily="18" charset="0"/>
                      </a:rPr>
                      <m:t>n</m:t>
                    </m:r>
                  </m:oMath>
                </a14:m>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则右孩子不存在。</a:t>
                </a: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p:txBody>
          </p:sp>
        </mc:Choice>
        <mc:Fallback>
          <p:sp>
            <p:nvSpPr>
              <p:cNvPr id="9" name="文本框 1"/>
              <p:cNvSpPr txBox="1">
                <a:spLocks noRot="1" noChangeAspect="1" noMove="1" noResize="1" noEditPoints="1" noAdjustHandles="1" noChangeArrowheads="1" noChangeShapeType="1" noTextEdit="1"/>
              </p:cNvSpPr>
              <p:nvPr/>
            </p:nvSpPr>
            <p:spPr bwMode="auto">
              <a:xfrm>
                <a:off x="905122" y="187325"/>
                <a:ext cx="7869483" cy="6554470"/>
              </a:xfrm>
              <a:prstGeom prst="rect">
                <a:avLst/>
              </a:prstGeom>
              <a:blipFill rotWithShape="1">
                <a:blip r:embed="rId1"/>
                <a:stretch>
                  <a:fillRect l="-3" r="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灯片编号占位符 1"/>
          <p:cNvSpPr txBox="1">
            <a:spLocks noChangeArrowheads="1"/>
          </p:cNvSpPr>
          <p:nvPr/>
        </p:nvSpPr>
        <p:spPr bwMode="auto">
          <a:xfrm>
            <a:off x="8375650" y="6305550"/>
            <a:ext cx="10350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1B130DD-CC1B-40AE-987C-D28F25B9504B}" type="slidenum">
              <a:rPr lang="zh-CN" altLang="en-US">
                <a:latin typeface="Calibri" panose="020F0502020204030204" pitchFamily="34" charset="0"/>
              </a:rPr>
            </a:fld>
            <a:endParaRPr lang="zh-CN" altLang="en-US">
              <a:latin typeface="Calibri" panose="020F0502020204030204" pitchFamily="34" charset="0"/>
            </a:endParaRPr>
          </a:p>
        </p:txBody>
      </p:sp>
      <p:sp>
        <p:nvSpPr>
          <p:cNvPr id="34" name="矩形 33"/>
          <p:cNvSpPr/>
          <p:nvPr/>
        </p:nvSpPr>
        <p:spPr>
          <a:xfrm flipV="1">
            <a:off x="0" y="0"/>
            <a:ext cx="9144000" cy="885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pPr>
            <a:endParaRPr lang="zh-CN" altLang="en-US" noProof="1"/>
          </a:p>
        </p:txBody>
      </p:sp>
      <p:pic>
        <p:nvPicPr>
          <p:cNvPr id="77827" name="图片 1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713" y="0"/>
            <a:ext cx="900112"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8" name="文本框 16"/>
          <p:cNvSpPr txBox="1">
            <a:spLocks noChangeArrowheads="1"/>
          </p:cNvSpPr>
          <p:nvPr/>
        </p:nvSpPr>
        <p:spPr bwMode="auto">
          <a:xfrm>
            <a:off x="1127125" y="150813"/>
            <a:ext cx="6373813"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200" dirty="0">
                <a:solidFill>
                  <a:schemeClr val="bg1"/>
                </a:solidFill>
              </a:rPr>
              <a:t>6.2.3 </a:t>
            </a:r>
            <a:r>
              <a:rPr lang="zh-CN" altLang="en-US" sz="3200" dirty="0">
                <a:solidFill>
                  <a:schemeClr val="bg1"/>
                </a:solidFill>
              </a:rPr>
              <a:t>二叉树的存储结构</a:t>
            </a:r>
            <a:endParaRPr lang="zh-CN" altLang="en-US" sz="3200" dirty="0">
              <a:solidFill>
                <a:schemeClr val="bg1"/>
              </a:solidFill>
            </a:endParaRPr>
          </a:p>
          <a:p>
            <a:endParaRPr lang="zh-CN" altLang="en-US" sz="3200" dirty="0">
              <a:solidFill>
                <a:schemeClr val="bg1"/>
              </a:solidFill>
            </a:endParaRPr>
          </a:p>
        </p:txBody>
      </p:sp>
      <p:sp>
        <p:nvSpPr>
          <p:cNvPr id="77829" name="文本框 1"/>
          <p:cNvSpPr txBox="1">
            <a:spLocks noChangeArrowheads="1"/>
          </p:cNvSpPr>
          <p:nvPr/>
        </p:nvSpPr>
        <p:spPr bwMode="auto">
          <a:xfrm>
            <a:off x="40481" y="975385"/>
            <a:ext cx="427355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dirty="0">
                <a:latin typeface="微软雅黑" panose="020B0503020204020204" pitchFamily="34" charset="-122"/>
                <a:ea typeface="微软雅黑" panose="020B0503020204020204" pitchFamily="34" charset="-122"/>
              </a:rPr>
              <a:t>二叉树的存储结构</a:t>
            </a:r>
            <a:endParaRPr lang="zh-CN" altLang="en-US" sz="2800" b="1" dirty="0">
              <a:latin typeface="微软雅黑" panose="020B0503020204020204" pitchFamily="34" charset="-122"/>
              <a:ea typeface="微软雅黑" panose="020B0503020204020204" pitchFamily="34" charset="-122"/>
            </a:endParaRPr>
          </a:p>
        </p:txBody>
      </p:sp>
      <p:sp>
        <p:nvSpPr>
          <p:cNvPr id="9" name="文本框 1"/>
          <p:cNvSpPr txBox="1">
            <a:spLocks noChangeArrowheads="1"/>
          </p:cNvSpPr>
          <p:nvPr/>
        </p:nvSpPr>
        <p:spPr bwMode="auto">
          <a:xfrm>
            <a:off x="224155" y="1704340"/>
            <a:ext cx="8448040" cy="1272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60000"/>
              </a:lnSpc>
            </a:pPr>
            <a:r>
              <a:rPr lang="zh-CN" altLang="en-US" sz="2400" dirty="0">
                <a:latin typeface="微软雅黑" panose="020B0503020204020204" pitchFamily="34" charset="-122"/>
                <a:ea typeface="微软雅黑" panose="020B0503020204020204" pitchFamily="34" charset="-122"/>
              </a:rPr>
              <a:t>二叉树的结构是非线性的，每一个结点最多可以有两个后继</a:t>
            </a:r>
            <a:r>
              <a:rPr lang="zh-CN" altLang="en-US" sz="2400" dirty="0">
                <a:latin typeface="微软雅黑" panose="020B0503020204020204" pitchFamily="34" charset="-122"/>
                <a:ea typeface="微软雅黑" panose="020B0503020204020204" pitchFamily="34" charset="-122"/>
                <a:sym typeface="+mn-ea"/>
              </a:rPr>
              <a:t>。</a:t>
            </a:r>
            <a:endParaRPr lang="zh-CN" altLang="en-US" sz="2400" dirty="0">
              <a:latin typeface="微软雅黑" panose="020B0503020204020204" pitchFamily="34" charset="-122"/>
              <a:ea typeface="微软雅黑" panose="020B0503020204020204" pitchFamily="34" charset="-122"/>
              <a:sym typeface="+mn-ea"/>
            </a:endParaRPr>
          </a:p>
          <a:p>
            <a:pPr>
              <a:lnSpc>
                <a:spcPct val="160000"/>
              </a:lnSpc>
            </a:pPr>
            <a:r>
              <a:rPr lang="zh-CN" altLang="en-US" sz="2400" dirty="0">
                <a:latin typeface="微软雅黑" panose="020B0503020204020204" pitchFamily="34" charset="-122"/>
                <a:ea typeface="微软雅黑" panose="020B0503020204020204" pitchFamily="34" charset="-122"/>
                <a:sym typeface="+mn-ea"/>
              </a:rPr>
              <a:t>二叉树的存储结构有两种：顺序存储结构和链式存储结构。</a:t>
            </a:r>
            <a:endParaRPr lang="zh-CN" altLang="en-US" sz="2400" dirty="0">
              <a:latin typeface="微软雅黑" panose="020B0503020204020204" pitchFamily="34" charset="-122"/>
              <a:ea typeface="微软雅黑" panose="020B0503020204020204" pitchFamily="34" charset="-122"/>
              <a:sym typeface="+mn-ea"/>
            </a:endParaRPr>
          </a:p>
        </p:txBody>
      </p:sp>
      <p:sp>
        <p:nvSpPr>
          <p:cNvPr id="2" name="文本框 1"/>
          <p:cNvSpPr txBox="1">
            <a:spLocks noChangeArrowheads="1"/>
          </p:cNvSpPr>
          <p:nvPr/>
        </p:nvSpPr>
        <p:spPr bwMode="auto">
          <a:xfrm>
            <a:off x="2599386" y="3285957"/>
            <a:ext cx="4273550" cy="14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nSpc>
                <a:spcPct val="150000"/>
              </a:lnSpc>
              <a:buFont typeface="Wingdings" panose="05000000000000000000" charset="0"/>
              <a:buChar char="l"/>
            </a:pPr>
            <a:r>
              <a:rPr lang="zh-CN" altLang="en-US" sz="3200" b="1" dirty="0">
                <a:latin typeface="微软雅黑" panose="020B0503020204020204" pitchFamily="34" charset="-122"/>
                <a:ea typeface="微软雅黑" panose="020B0503020204020204" pitchFamily="34" charset="-122"/>
              </a:rPr>
              <a:t>顺序存储结构</a:t>
            </a:r>
            <a:endParaRPr lang="zh-CN" altLang="en-US" sz="3200" b="1" dirty="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charset="0"/>
              <a:buChar char="l"/>
            </a:pPr>
            <a:r>
              <a:rPr lang="zh-CN" altLang="en-US" sz="3200" b="1" dirty="0">
                <a:latin typeface="微软雅黑" panose="020B0503020204020204" pitchFamily="34" charset="-122"/>
                <a:ea typeface="微软雅黑" panose="020B0503020204020204" pitchFamily="34" charset="-122"/>
              </a:rPr>
              <a:t>链式存储结构</a:t>
            </a:r>
            <a:endParaRPr lang="zh-CN" altLang="en-US" sz="32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灯片编号占位符 1"/>
          <p:cNvSpPr txBox="1">
            <a:spLocks noChangeArrowheads="1"/>
          </p:cNvSpPr>
          <p:nvPr/>
        </p:nvSpPr>
        <p:spPr bwMode="auto">
          <a:xfrm>
            <a:off x="8375650" y="6305550"/>
            <a:ext cx="10350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1B130DD-CC1B-40AE-987C-D28F25B9504B}" type="slidenum">
              <a:rPr lang="zh-CN" altLang="en-US">
                <a:latin typeface="Calibri" panose="020F0502020204030204" pitchFamily="34" charset="0"/>
              </a:rPr>
            </a:fld>
            <a:endParaRPr lang="zh-CN" altLang="en-US">
              <a:latin typeface="Calibri" panose="020F0502020204030204" pitchFamily="34" charset="0"/>
            </a:endParaRPr>
          </a:p>
        </p:txBody>
      </p:sp>
      <p:sp>
        <p:nvSpPr>
          <p:cNvPr id="34" name="矩形 33"/>
          <p:cNvSpPr/>
          <p:nvPr/>
        </p:nvSpPr>
        <p:spPr>
          <a:xfrm flipV="1">
            <a:off x="0" y="0"/>
            <a:ext cx="9144000" cy="885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pic>
        <p:nvPicPr>
          <p:cNvPr id="77827" name="图片 1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713" y="0"/>
            <a:ext cx="900112"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8" name="文本框 16"/>
          <p:cNvSpPr txBox="1">
            <a:spLocks noChangeArrowheads="1"/>
          </p:cNvSpPr>
          <p:nvPr/>
        </p:nvSpPr>
        <p:spPr bwMode="auto">
          <a:xfrm>
            <a:off x="1127125" y="150813"/>
            <a:ext cx="6373813"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200" dirty="0">
                <a:solidFill>
                  <a:schemeClr val="bg1"/>
                </a:solidFill>
              </a:rPr>
              <a:t>6.2.3 </a:t>
            </a:r>
            <a:r>
              <a:rPr lang="zh-CN" altLang="en-US" sz="3200" dirty="0">
                <a:solidFill>
                  <a:schemeClr val="bg1"/>
                </a:solidFill>
              </a:rPr>
              <a:t>二叉树的存储结构</a:t>
            </a:r>
            <a:endParaRPr lang="zh-CN" altLang="en-US" sz="3200" dirty="0">
              <a:solidFill>
                <a:schemeClr val="bg1"/>
              </a:solidFill>
            </a:endParaRPr>
          </a:p>
          <a:p>
            <a:endParaRPr lang="zh-CN" altLang="en-US" sz="3200" dirty="0">
              <a:solidFill>
                <a:schemeClr val="bg1"/>
              </a:solidFill>
            </a:endParaRPr>
          </a:p>
        </p:txBody>
      </p:sp>
      <p:sp>
        <p:nvSpPr>
          <p:cNvPr id="77829" name="文本框 1"/>
          <p:cNvSpPr txBox="1">
            <a:spLocks noChangeArrowheads="1"/>
          </p:cNvSpPr>
          <p:nvPr/>
        </p:nvSpPr>
        <p:spPr bwMode="auto">
          <a:xfrm>
            <a:off x="113030" y="1227455"/>
            <a:ext cx="8520430" cy="9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latin typeface="微软雅黑" panose="020B0503020204020204" pitchFamily="34" charset="-122"/>
                <a:ea typeface="微软雅黑" panose="020B0503020204020204" pitchFamily="34" charset="-122"/>
              </a:rPr>
              <a:t>顺序存储结构：</a:t>
            </a:r>
            <a:r>
              <a:rPr lang="zh-CN" altLang="en-US" sz="2800" dirty="0">
                <a:latin typeface="微软雅黑" panose="020B0503020204020204" pitchFamily="34" charset="-122"/>
                <a:ea typeface="微软雅黑" panose="020B0503020204020204" pitchFamily="34" charset="-122"/>
              </a:rPr>
              <a:t>是用一组连续的存储单元来存放二叉</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树的数据元素。</a:t>
            </a:r>
            <a:endParaRPr lang="zh-CN" altLang="en-US" sz="2800" dirty="0">
              <a:latin typeface="微软雅黑" panose="020B0503020204020204" pitchFamily="34" charset="-122"/>
              <a:ea typeface="微软雅黑" panose="020B0503020204020204" pitchFamily="34" charset="-122"/>
            </a:endParaRPr>
          </a:p>
        </p:txBody>
      </p:sp>
      <p:sp>
        <p:nvSpPr>
          <p:cNvPr id="8" name="椭圆 7"/>
          <p:cNvSpPr/>
          <p:nvPr/>
        </p:nvSpPr>
        <p:spPr>
          <a:xfrm>
            <a:off x="283976" y="5408755"/>
            <a:ext cx="645042" cy="65213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3200" dirty="0"/>
              <a:t>H</a:t>
            </a:r>
            <a:endParaRPr lang="zh-CN" altLang="en-US" sz="3200" dirty="0"/>
          </a:p>
        </p:txBody>
      </p:sp>
      <p:sp>
        <p:nvSpPr>
          <p:cNvPr id="9" name="椭圆 8"/>
          <p:cNvSpPr/>
          <p:nvPr/>
        </p:nvSpPr>
        <p:spPr>
          <a:xfrm>
            <a:off x="1835895" y="5362010"/>
            <a:ext cx="645042" cy="65213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3200" dirty="0"/>
              <a:t>I</a:t>
            </a:r>
            <a:endParaRPr lang="zh-CN" altLang="en-US" sz="3200" dirty="0"/>
          </a:p>
        </p:txBody>
      </p:sp>
      <p:sp>
        <p:nvSpPr>
          <p:cNvPr id="10" name="椭圆 9"/>
          <p:cNvSpPr/>
          <p:nvPr/>
        </p:nvSpPr>
        <p:spPr>
          <a:xfrm>
            <a:off x="3721795" y="4412867"/>
            <a:ext cx="645042" cy="65213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3200" dirty="0"/>
              <a:t>E</a:t>
            </a:r>
            <a:endParaRPr lang="zh-CN" altLang="en-US" sz="3200" dirty="0"/>
          </a:p>
        </p:txBody>
      </p:sp>
      <p:sp>
        <p:nvSpPr>
          <p:cNvPr id="11" name="椭圆 10"/>
          <p:cNvSpPr/>
          <p:nvPr/>
        </p:nvSpPr>
        <p:spPr>
          <a:xfrm>
            <a:off x="5599079" y="4336311"/>
            <a:ext cx="645042" cy="65213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3200" dirty="0"/>
              <a:t>F</a:t>
            </a:r>
            <a:endParaRPr lang="zh-CN" altLang="en-US" sz="3200" dirty="0"/>
          </a:p>
        </p:txBody>
      </p:sp>
      <p:sp>
        <p:nvSpPr>
          <p:cNvPr id="12" name="椭圆 11"/>
          <p:cNvSpPr/>
          <p:nvPr/>
        </p:nvSpPr>
        <p:spPr>
          <a:xfrm>
            <a:off x="1158101" y="4351346"/>
            <a:ext cx="645042" cy="65213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3200" dirty="0">
                <a:solidFill>
                  <a:schemeClr val="tx1"/>
                </a:solidFill>
              </a:rPr>
              <a:t>D</a:t>
            </a:r>
            <a:endParaRPr lang="zh-CN" altLang="en-US" sz="3200" dirty="0">
              <a:solidFill>
                <a:schemeClr val="tx1"/>
              </a:solidFill>
            </a:endParaRPr>
          </a:p>
        </p:txBody>
      </p:sp>
      <p:sp>
        <p:nvSpPr>
          <p:cNvPr id="13" name="椭圆 12"/>
          <p:cNvSpPr/>
          <p:nvPr/>
        </p:nvSpPr>
        <p:spPr>
          <a:xfrm>
            <a:off x="2294389" y="3318486"/>
            <a:ext cx="645042" cy="65213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3200" dirty="0">
                <a:solidFill>
                  <a:schemeClr val="tx1"/>
                </a:solidFill>
              </a:rPr>
              <a:t>B </a:t>
            </a:r>
            <a:endParaRPr lang="zh-CN" altLang="en-US" sz="3200" dirty="0">
              <a:solidFill>
                <a:schemeClr val="tx1"/>
              </a:solidFill>
            </a:endParaRPr>
          </a:p>
        </p:txBody>
      </p:sp>
      <p:sp>
        <p:nvSpPr>
          <p:cNvPr id="14" name="椭圆 13"/>
          <p:cNvSpPr/>
          <p:nvPr/>
        </p:nvSpPr>
        <p:spPr>
          <a:xfrm>
            <a:off x="6822870" y="4273279"/>
            <a:ext cx="645042" cy="65213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3200" dirty="0"/>
              <a:t>G</a:t>
            </a:r>
            <a:endParaRPr lang="zh-CN" altLang="en-US" sz="3200" dirty="0"/>
          </a:p>
        </p:txBody>
      </p:sp>
      <p:sp>
        <p:nvSpPr>
          <p:cNvPr id="15" name="椭圆 14"/>
          <p:cNvSpPr/>
          <p:nvPr/>
        </p:nvSpPr>
        <p:spPr>
          <a:xfrm>
            <a:off x="6095171" y="3236007"/>
            <a:ext cx="645042" cy="65213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3200" dirty="0">
                <a:solidFill>
                  <a:schemeClr val="tx1"/>
                </a:solidFill>
              </a:rPr>
              <a:t>C </a:t>
            </a:r>
            <a:endParaRPr lang="zh-CN" altLang="en-US" sz="3200" dirty="0">
              <a:solidFill>
                <a:schemeClr val="tx1"/>
              </a:solidFill>
            </a:endParaRPr>
          </a:p>
        </p:txBody>
      </p:sp>
      <p:sp>
        <p:nvSpPr>
          <p:cNvPr id="16" name="椭圆 15"/>
          <p:cNvSpPr/>
          <p:nvPr/>
        </p:nvSpPr>
        <p:spPr>
          <a:xfrm>
            <a:off x="3791528" y="2207108"/>
            <a:ext cx="645042" cy="65213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3200" dirty="0">
                <a:solidFill>
                  <a:schemeClr val="tx1"/>
                </a:solidFill>
              </a:rPr>
              <a:t>A </a:t>
            </a:r>
            <a:endParaRPr lang="zh-CN" altLang="en-US" sz="3200" dirty="0">
              <a:solidFill>
                <a:schemeClr val="tx1"/>
              </a:solidFill>
            </a:endParaRPr>
          </a:p>
        </p:txBody>
      </p:sp>
      <p:cxnSp>
        <p:nvCxnSpPr>
          <p:cNvPr id="20" name="直接连接符 19"/>
          <p:cNvCxnSpPr>
            <a:stCxn id="12" idx="3"/>
            <a:endCxn id="8" idx="0"/>
          </p:cNvCxnSpPr>
          <p:nvPr/>
        </p:nvCxnSpPr>
        <p:spPr>
          <a:xfrm flipH="1">
            <a:off x="606497" y="4907974"/>
            <a:ext cx="646068" cy="50078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2" idx="5"/>
            <a:endCxn id="9" idx="0"/>
          </p:cNvCxnSpPr>
          <p:nvPr/>
        </p:nvCxnSpPr>
        <p:spPr>
          <a:xfrm>
            <a:off x="1708679" y="4907974"/>
            <a:ext cx="449737" cy="4540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3" idx="5"/>
            <a:endCxn id="10" idx="0"/>
          </p:cNvCxnSpPr>
          <p:nvPr/>
        </p:nvCxnSpPr>
        <p:spPr>
          <a:xfrm>
            <a:off x="2844967" y="3875114"/>
            <a:ext cx="1199349" cy="53775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3" idx="3"/>
            <a:endCxn id="12" idx="0"/>
          </p:cNvCxnSpPr>
          <p:nvPr/>
        </p:nvCxnSpPr>
        <p:spPr>
          <a:xfrm flipH="1">
            <a:off x="1480622" y="3875114"/>
            <a:ext cx="908231" cy="47623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6" idx="3"/>
            <a:endCxn id="13" idx="7"/>
          </p:cNvCxnSpPr>
          <p:nvPr/>
        </p:nvCxnSpPr>
        <p:spPr>
          <a:xfrm flipH="1">
            <a:off x="2844967" y="2763736"/>
            <a:ext cx="1041025" cy="65025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6" idx="5"/>
            <a:endCxn id="15" idx="1"/>
          </p:cNvCxnSpPr>
          <p:nvPr/>
        </p:nvCxnSpPr>
        <p:spPr>
          <a:xfrm>
            <a:off x="4342106" y="2763736"/>
            <a:ext cx="1847529" cy="56777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5" idx="5"/>
            <a:endCxn id="14" idx="0"/>
          </p:cNvCxnSpPr>
          <p:nvPr/>
        </p:nvCxnSpPr>
        <p:spPr>
          <a:xfrm>
            <a:off x="6645749" y="3792635"/>
            <a:ext cx="499642" cy="48064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5" idx="3"/>
            <a:endCxn id="11" idx="0"/>
          </p:cNvCxnSpPr>
          <p:nvPr/>
        </p:nvCxnSpPr>
        <p:spPr>
          <a:xfrm flipH="1">
            <a:off x="5921600" y="3792635"/>
            <a:ext cx="268035" cy="543676"/>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4" name="表格 4"/>
          <p:cNvGraphicFramePr>
            <a:graphicFrameLocks noGrp="1"/>
          </p:cNvGraphicFramePr>
          <p:nvPr/>
        </p:nvGraphicFramePr>
        <p:xfrm>
          <a:off x="467131" y="6157728"/>
          <a:ext cx="7799412" cy="572613"/>
        </p:xfrm>
        <a:graphic>
          <a:graphicData uri="http://schemas.openxmlformats.org/drawingml/2006/table">
            <a:tbl>
              <a:tblPr firstRow="1" bandRow="1">
                <a:tableStyleId>{5940675A-B579-460E-94D1-54222C63F5DA}</a:tableStyleId>
              </a:tblPr>
              <a:tblGrid>
                <a:gridCol w="649951"/>
                <a:gridCol w="649951"/>
                <a:gridCol w="649951"/>
                <a:gridCol w="649951"/>
                <a:gridCol w="649951"/>
                <a:gridCol w="649951"/>
                <a:gridCol w="649951"/>
                <a:gridCol w="649951"/>
                <a:gridCol w="649951"/>
                <a:gridCol w="649951"/>
                <a:gridCol w="649951"/>
                <a:gridCol w="649951"/>
              </a:tblGrid>
              <a:tr h="572613">
                <a:tc>
                  <a:txBody>
                    <a:bodyPr/>
                    <a:lstStyle/>
                    <a:p>
                      <a:r>
                        <a:rPr lang="en-US" altLang="zh-CN" sz="2800" dirty="0"/>
                        <a:t>A</a:t>
                      </a:r>
                      <a:endParaRPr lang="zh-CN" altLang="en-US" sz="2800" dirty="0"/>
                    </a:p>
                  </a:txBody>
                  <a:tcPr/>
                </a:tc>
                <a:tc>
                  <a:txBody>
                    <a:bodyPr/>
                    <a:lstStyle/>
                    <a:p>
                      <a:r>
                        <a:rPr lang="en-US" altLang="zh-CN" sz="2800" dirty="0"/>
                        <a:t>B</a:t>
                      </a:r>
                      <a:endParaRPr lang="zh-CN" altLang="en-US" sz="2800" dirty="0"/>
                    </a:p>
                  </a:txBody>
                  <a:tcPr/>
                </a:tc>
                <a:tc>
                  <a:txBody>
                    <a:bodyPr/>
                    <a:lstStyle/>
                    <a:p>
                      <a:r>
                        <a:rPr lang="en-US" altLang="zh-CN" sz="2800" dirty="0"/>
                        <a:t>C</a:t>
                      </a:r>
                      <a:endParaRPr lang="zh-CN" altLang="en-US" sz="2800" dirty="0"/>
                    </a:p>
                  </a:txBody>
                  <a:tcPr/>
                </a:tc>
                <a:tc>
                  <a:txBody>
                    <a:bodyPr/>
                    <a:lstStyle/>
                    <a:p>
                      <a:r>
                        <a:rPr lang="en-US" altLang="zh-CN" sz="2800" dirty="0"/>
                        <a:t>D</a:t>
                      </a:r>
                      <a:endParaRPr lang="zh-CN" altLang="en-US" sz="2800" dirty="0"/>
                    </a:p>
                  </a:txBody>
                  <a:tcPr/>
                </a:tc>
                <a:tc>
                  <a:txBody>
                    <a:bodyPr/>
                    <a:lstStyle/>
                    <a:p>
                      <a:r>
                        <a:rPr lang="en-US" altLang="zh-CN" sz="2800" dirty="0"/>
                        <a:t>E</a:t>
                      </a:r>
                      <a:endParaRPr lang="zh-CN" altLang="en-US" sz="2800" dirty="0"/>
                    </a:p>
                  </a:txBody>
                  <a:tcPr/>
                </a:tc>
                <a:tc>
                  <a:txBody>
                    <a:bodyPr/>
                    <a:lstStyle/>
                    <a:p>
                      <a:r>
                        <a:rPr lang="en-US" altLang="zh-CN" sz="2800" dirty="0"/>
                        <a:t>F</a:t>
                      </a:r>
                      <a:endParaRPr lang="zh-CN" altLang="en-US" sz="2800" dirty="0"/>
                    </a:p>
                  </a:txBody>
                  <a:tcPr/>
                </a:tc>
                <a:tc>
                  <a:txBody>
                    <a:bodyPr/>
                    <a:lstStyle/>
                    <a:p>
                      <a:r>
                        <a:rPr lang="en-US" altLang="zh-CN" sz="2800" dirty="0"/>
                        <a:t>G</a:t>
                      </a:r>
                      <a:endParaRPr lang="zh-CN" altLang="en-US" sz="2800" dirty="0"/>
                    </a:p>
                  </a:txBody>
                  <a:tcPr/>
                </a:tc>
                <a:tc>
                  <a:txBody>
                    <a:bodyPr/>
                    <a:lstStyle/>
                    <a:p>
                      <a:r>
                        <a:rPr lang="en-US" altLang="zh-CN" sz="2800" dirty="0"/>
                        <a:t>H</a:t>
                      </a:r>
                      <a:endParaRPr lang="zh-CN" altLang="en-US" sz="2800" dirty="0"/>
                    </a:p>
                  </a:txBody>
                  <a:tcPr/>
                </a:tc>
                <a:tc>
                  <a:txBody>
                    <a:bodyPr/>
                    <a:lstStyle/>
                    <a:p>
                      <a:r>
                        <a:rPr lang="en-US" altLang="zh-CN" sz="2800" dirty="0"/>
                        <a:t>I</a:t>
                      </a:r>
                      <a:endParaRPr lang="zh-CN" altLang="en-US" sz="2800" dirty="0"/>
                    </a:p>
                  </a:txBody>
                  <a:tcPr/>
                </a:tc>
                <a:tc>
                  <a:txBody>
                    <a:bodyPr/>
                    <a:lstStyle/>
                    <a:p>
                      <a:r>
                        <a:rPr lang="en-US" altLang="zh-CN" sz="2800" dirty="0"/>
                        <a:t>J</a:t>
                      </a:r>
                      <a:endParaRPr lang="zh-CN" altLang="en-US" sz="2800" dirty="0"/>
                    </a:p>
                  </a:txBody>
                  <a:tcPr/>
                </a:tc>
                <a:tc>
                  <a:txBody>
                    <a:bodyPr/>
                    <a:lstStyle/>
                    <a:p>
                      <a:r>
                        <a:rPr lang="en-US" altLang="zh-CN" sz="2800" dirty="0"/>
                        <a:t>K</a:t>
                      </a:r>
                      <a:endParaRPr lang="zh-CN" altLang="en-US" sz="2800" dirty="0"/>
                    </a:p>
                  </a:txBody>
                  <a:tcPr/>
                </a:tc>
                <a:tc>
                  <a:txBody>
                    <a:bodyPr/>
                    <a:lstStyle/>
                    <a:p>
                      <a:r>
                        <a:rPr lang="en-US" altLang="zh-CN" sz="2800" dirty="0"/>
                        <a:t>L</a:t>
                      </a:r>
                      <a:endParaRPr lang="zh-CN" altLang="en-US" sz="2800" dirty="0"/>
                    </a:p>
                  </a:txBody>
                  <a:tcPr/>
                </a:tc>
              </a:tr>
            </a:tbl>
          </a:graphicData>
        </a:graphic>
      </p:graphicFrame>
      <p:sp>
        <p:nvSpPr>
          <p:cNvPr id="32" name="椭圆 31"/>
          <p:cNvSpPr/>
          <p:nvPr/>
        </p:nvSpPr>
        <p:spPr>
          <a:xfrm>
            <a:off x="2863360" y="5362010"/>
            <a:ext cx="645042" cy="65213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3200" dirty="0"/>
              <a:t>J</a:t>
            </a:r>
            <a:endParaRPr lang="zh-CN" altLang="en-US" sz="3200" dirty="0"/>
          </a:p>
        </p:txBody>
      </p:sp>
      <p:sp>
        <p:nvSpPr>
          <p:cNvPr id="33" name="椭圆 32"/>
          <p:cNvSpPr/>
          <p:nvPr/>
        </p:nvSpPr>
        <p:spPr>
          <a:xfrm>
            <a:off x="4297713" y="5371655"/>
            <a:ext cx="645042" cy="65213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3200" dirty="0"/>
              <a:t>K</a:t>
            </a:r>
            <a:endParaRPr lang="zh-CN" altLang="en-US" sz="3200" dirty="0"/>
          </a:p>
        </p:txBody>
      </p:sp>
      <p:sp>
        <p:nvSpPr>
          <p:cNvPr id="35" name="椭圆 34"/>
          <p:cNvSpPr/>
          <p:nvPr/>
        </p:nvSpPr>
        <p:spPr>
          <a:xfrm>
            <a:off x="5182574" y="5408755"/>
            <a:ext cx="645042" cy="65213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3200" dirty="0"/>
              <a:t>L</a:t>
            </a:r>
            <a:endParaRPr lang="zh-CN" altLang="en-US" sz="3200" dirty="0"/>
          </a:p>
        </p:txBody>
      </p:sp>
      <p:cxnSp>
        <p:nvCxnSpPr>
          <p:cNvPr id="58" name="直接连接符 57"/>
          <p:cNvCxnSpPr>
            <a:stCxn id="11" idx="3"/>
            <a:endCxn id="35" idx="0"/>
          </p:cNvCxnSpPr>
          <p:nvPr/>
        </p:nvCxnSpPr>
        <p:spPr>
          <a:xfrm flipH="1">
            <a:off x="5505095" y="4892939"/>
            <a:ext cx="188448" cy="51581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10" idx="3"/>
            <a:endCxn id="32" idx="7"/>
          </p:cNvCxnSpPr>
          <p:nvPr/>
        </p:nvCxnSpPr>
        <p:spPr>
          <a:xfrm flipH="1">
            <a:off x="3413938" y="4969495"/>
            <a:ext cx="402321" cy="48801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10" idx="5"/>
            <a:endCxn id="33" idx="0"/>
          </p:cNvCxnSpPr>
          <p:nvPr/>
        </p:nvCxnSpPr>
        <p:spPr>
          <a:xfrm>
            <a:off x="4272373" y="4969495"/>
            <a:ext cx="347861" cy="402160"/>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灯片编号占位符 1"/>
          <p:cNvSpPr txBox="1">
            <a:spLocks noChangeArrowheads="1"/>
          </p:cNvSpPr>
          <p:nvPr/>
        </p:nvSpPr>
        <p:spPr bwMode="auto">
          <a:xfrm>
            <a:off x="8375650" y="6305550"/>
            <a:ext cx="10350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1B130DD-CC1B-40AE-987C-D28F25B9504B}" type="slidenum">
              <a:rPr lang="zh-CN" altLang="en-US">
                <a:latin typeface="Calibri" panose="020F0502020204030204" pitchFamily="34" charset="0"/>
              </a:rPr>
            </a:fld>
            <a:endParaRPr lang="zh-CN" altLang="en-US">
              <a:latin typeface="Calibri" panose="020F0502020204030204" pitchFamily="34" charset="0"/>
            </a:endParaRPr>
          </a:p>
        </p:txBody>
      </p:sp>
      <p:sp>
        <p:nvSpPr>
          <p:cNvPr id="34" name="矩形 33"/>
          <p:cNvSpPr/>
          <p:nvPr/>
        </p:nvSpPr>
        <p:spPr>
          <a:xfrm flipV="1">
            <a:off x="0" y="0"/>
            <a:ext cx="9144000" cy="885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pic>
        <p:nvPicPr>
          <p:cNvPr id="77827" name="图片 1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713" y="0"/>
            <a:ext cx="900112"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8" name="文本框 16"/>
          <p:cNvSpPr txBox="1">
            <a:spLocks noChangeArrowheads="1"/>
          </p:cNvSpPr>
          <p:nvPr/>
        </p:nvSpPr>
        <p:spPr bwMode="auto">
          <a:xfrm>
            <a:off x="1127125" y="150813"/>
            <a:ext cx="6373813"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200" dirty="0">
                <a:solidFill>
                  <a:schemeClr val="bg1"/>
                </a:solidFill>
              </a:rPr>
              <a:t>6.2.3 </a:t>
            </a:r>
            <a:r>
              <a:rPr lang="zh-CN" altLang="en-US" sz="3200" dirty="0">
                <a:solidFill>
                  <a:schemeClr val="bg1"/>
                </a:solidFill>
              </a:rPr>
              <a:t>二叉树的存储结构</a:t>
            </a:r>
            <a:endParaRPr lang="zh-CN" altLang="en-US" sz="3200" dirty="0">
              <a:solidFill>
                <a:schemeClr val="bg1"/>
              </a:solidFill>
            </a:endParaRPr>
          </a:p>
          <a:p>
            <a:endParaRPr lang="zh-CN" altLang="en-US" sz="3200" dirty="0">
              <a:solidFill>
                <a:schemeClr val="bg1"/>
              </a:solidFill>
            </a:endParaRPr>
          </a:p>
        </p:txBody>
      </p:sp>
      <p:sp>
        <p:nvSpPr>
          <p:cNvPr id="77829" name="文本框 1"/>
          <p:cNvSpPr txBox="1">
            <a:spLocks noChangeArrowheads="1"/>
          </p:cNvSpPr>
          <p:nvPr/>
        </p:nvSpPr>
        <p:spPr bwMode="auto">
          <a:xfrm>
            <a:off x="161186" y="823963"/>
            <a:ext cx="8520430" cy="1955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800" dirty="0">
                <a:latin typeface="微软雅黑" panose="020B0503020204020204" pitchFamily="34" charset="-122"/>
                <a:ea typeface="微软雅黑" panose="020B0503020204020204" pitchFamily="34" charset="-122"/>
              </a:rPr>
              <a:t>      对于一般的二叉树，我们必须按照完全二叉树的形式来存储，这样就会造成空间的浪费，单支树就是一个极端的情况。</a:t>
            </a:r>
            <a:endParaRPr lang="zh-CN" altLang="en-US" sz="2800" dirty="0">
              <a:latin typeface="微软雅黑" panose="020B0503020204020204" pitchFamily="34" charset="-122"/>
              <a:ea typeface="微软雅黑" panose="020B0503020204020204" pitchFamily="34" charset="-122"/>
            </a:endParaRPr>
          </a:p>
        </p:txBody>
      </p:sp>
      <p:sp>
        <p:nvSpPr>
          <p:cNvPr id="8" name="椭圆 7"/>
          <p:cNvSpPr/>
          <p:nvPr/>
        </p:nvSpPr>
        <p:spPr>
          <a:xfrm>
            <a:off x="2412053" y="4827529"/>
            <a:ext cx="645042" cy="65213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3200" dirty="0"/>
              <a:t>C</a:t>
            </a:r>
            <a:endParaRPr lang="zh-CN" altLang="en-US" sz="3200" dirty="0"/>
          </a:p>
        </p:txBody>
      </p:sp>
      <p:sp>
        <p:nvSpPr>
          <p:cNvPr id="9" name="椭圆 8"/>
          <p:cNvSpPr/>
          <p:nvPr/>
        </p:nvSpPr>
        <p:spPr>
          <a:xfrm>
            <a:off x="1698431" y="3714114"/>
            <a:ext cx="645042" cy="65213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3200" dirty="0">
                <a:solidFill>
                  <a:schemeClr val="tx1"/>
                </a:solidFill>
              </a:rPr>
              <a:t>B </a:t>
            </a:r>
            <a:endParaRPr lang="zh-CN" altLang="en-US" sz="3200" dirty="0">
              <a:solidFill>
                <a:schemeClr val="tx1"/>
              </a:solidFill>
            </a:endParaRPr>
          </a:p>
        </p:txBody>
      </p:sp>
      <p:sp>
        <p:nvSpPr>
          <p:cNvPr id="10" name="椭圆 9"/>
          <p:cNvSpPr/>
          <p:nvPr/>
        </p:nvSpPr>
        <p:spPr>
          <a:xfrm>
            <a:off x="895928" y="2776870"/>
            <a:ext cx="645042" cy="65213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3200" dirty="0">
                <a:solidFill>
                  <a:schemeClr val="tx1"/>
                </a:solidFill>
              </a:rPr>
              <a:t>A </a:t>
            </a:r>
            <a:endParaRPr lang="zh-CN" altLang="en-US" sz="3200" dirty="0">
              <a:solidFill>
                <a:schemeClr val="tx1"/>
              </a:solidFill>
            </a:endParaRPr>
          </a:p>
        </p:txBody>
      </p:sp>
      <p:cxnSp>
        <p:nvCxnSpPr>
          <p:cNvPr id="11" name="直接连接符 10"/>
          <p:cNvCxnSpPr>
            <a:stCxn id="10" idx="5"/>
            <a:endCxn id="9" idx="1"/>
          </p:cNvCxnSpPr>
          <p:nvPr/>
        </p:nvCxnSpPr>
        <p:spPr>
          <a:xfrm>
            <a:off x="1446506" y="3333498"/>
            <a:ext cx="346389" cy="47611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3174053" y="5979485"/>
            <a:ext cx="645042" cy="65213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3200" dirty="0"/>
              <a:t>D</a:t>
            </a:r>
            <a:endParaRPr lang="zh-CN" altLang="en-US" sz="3200" dirty="0"/>
          </a:p>
        </p:txBody>
      </p:sp>
      <p:cxnSp>
        <p:nvCxnSpPr>
          <p:cNvPr id="16" name="直接连接符 15"/>
          <p:cNvCxnSpPr>
            <a:stCxn id="8" idx="5"/>
            <a:endCxn id="15" idx="0"/>
          </p:cNvCxnSpPr>
          <p:nvPr/>
        </p:nvCxnSpPr>
        <p:spPr>
          <a:xfrm>
            <a:off x="2962631" y="5384157"/>
            <a:ext cx="533943" cy="5953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9" idx="5"/>
            <a:endCxn id="8" idx="0"/>
          </p:cNvCxnSpPr>
          <p:nvPr/>
        </p:nvCxnSpPr>
        <p:spPr>
          <a:xfrm>
            <a:off x="2249009" y="4270742"/>
            <a:ext cx="485565" cy="556787"/>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26" name="表格 4"/>
          <p:cNvGraphicFramePr>
            <a:graphicFrameLocks noGrp="1"/>
          </p:cNvGraphicFramePr>
          <p:nvPr/>
        </p:nvGraphicFramePr>
        <p:xfrm>
          <a:off x="2906600" y="3357380"/>
          <a:ext cx="5955750" cy="572613"/>
        </p:xfrm>
        <a:graphic>
          <a:graphicData uri="http://schemas.openxmlformats.org/drawingml/2006/table">
            <a:tbl>
              <a:tblPr firstRow="1" bandRow="1">
                <a:tableStyleId>{5940675A-B579-460E-94D1-54222C63F5DA}</a:tableStyleId>
              </a:tblPr>
              <a:tblGrid>
                <a:gridCol w="397050"/>
                <a:gridCol w="397050"/>
                <a:gridCol w="397050"/>
                <a:gridCol w="397050"/>
                <a:gridCol w="397050"/>
                <a:gridCol w="397050"/>
                <a:gridCol w="397050"/>
                <a:gridCol w="397050"/>
                <a:gridCol w="397050"/>
                <a:gridCol w="397050"/>
                <a:gridCol w="397050"/>
                <a:gridCol w="397050"/>
                <a:gridCol w="397050"/>
                <a:gridCol w="397050"/>
                <a:gridCol w="397050"/>
              </a:tblGrid>
              <a:tr h="572613">
                <a:tc>
                  <a:txBody>
                    <a:bodyPr/>
                    <a:lstStyle/>
                    <a:p>
                      <a:r>
                        <a:rPr lang="en-US" altLang="zh-CN" sz="2800" dirty="0"/>
                        <a:t>A</a:t>
                      </a:r>
                      <a:endParaRPr lang="zh-CN" altLang="en-US" sz="2800" dirty="0"/>
                    </a:p>
                  </a:txBody>
                  <a:tcPr/>
                </a:tc>
                <a:tc>
                  <a:txBody>
                    <a:bodyPr/>
                    <a:lstStyle/>
                    <a:p>
                      <a:r>
                        <a:rPr lang="en-US" altLang="zh-CN" sz="2800" dirty="0"/>
                        <a:t>^</a:t>
                      </a:r>
                      <a:endParaRPr lang="zh-CN" altLang="en-US" sz="2800" dirty="0"/>
                    </a:p>
                  </a:txBody>
                  <a:tcPr/>
                </a:tc>
                <a:tc>
                  <a:txBody>
                    <a:bodyPr/>
                    <a:lstStyle/>
                    <a:p>
                      <a:r>
                        <a:rPr lang="en-US" altLang="zh-CN" sz="2800" dirty="0"/>
                        <a:t>B</a:t>
                      </a:r>
                      <a:endParaRPr lang="zh-CN" altLang="en-US" sz="28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a:t>
                      </a:r>
                      <a:endPar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a:t>
                      </a:r>
                      <a:endPar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a:t>
                      </a:r>
                      <a:endPar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a:txBody>
                  <a:tcPr/>
                </a:tc>
                <a:tc>
                  <a:txBody>
                    <a:bodyPr/>
                    <a:lstStyle/>
                    <a:p>
                      <a:r>
                        <a:rPr lang="en-US" altLang="zh-CN" sz="2800" dirty="0"/>
                        <a:t>C </a:t>
                      </a:r>
                      <a:endParaRPr lang="zh-CN" altLang="en-US" sz="28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a:t>
                      </a:r>
                      <a:endPar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a:t>
                      </a:r>
                      <a:endPar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a:t>
                      </a:r>
                      <a:endPar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a:t>
                      </a:r>
                      <a:endPar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a:t>
                      </a:r>
                      <a:endPar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a:t>
                      </a:r>
                      <a:endPar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a:t>
                      </a:r>
                      <a:endPar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D </a:t>
                      </a:r>
                      <a:endPar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a:txBody>
                  <a:tcPr/>
                </a:tc>
              </a:tr>
            </a:tbl>
          </a:graphicData>
        </a:graphic>
      </p:graphicFrame>
    </p:spTree>
  </p:cSld>
  <p:clrMapOvr>
    <a:masterClrMapping/>
  </p:clrMapOvr>
</p:sld>
</file>

<file path=ppt/tags/tag1.xml><?xml version="1.0" encoding="utf-8"?>
<p:tagLst xmlns:p="http://schemas.openxmlformats.org/presentationml/2006/main">
  <p:tag name="TABLE_ENDDRAG_ORIGIN_RECT" val="369*30"/>
  <p:tag name="TABLE_ENDDRAG_RECT" val="343*383*369*30"/>
</p:tagLst>
</file>

<file path=ppt/tags/tag2.xml><?xml version="1.0" encoding="utf-8"?>
<p:tagLst xmlns:p="http://schemas.openxmlformats.org/presentationml/2006/main">
  <p:tag name="TABLE_ENDDRAG_ORIGIN_RECT" val="84*9"/>
  <p:tag name="TABLE_ENDDRAG_RECT" val="513*312*84*9"/>
</p:tagLst>
</file>

<file path=ppt/tags/tag3.xml><?xml version="1.0" encoding="utf-8"?>
<p:tagLst xmlns:p="http://schemas.openxmlformats.org/presentationml/2006/main">
  <p:tag name="TABLE_ENDDRAG_ORIGIN_RECT" val="84*9"/>
  <p:tag name="TABLE_ENDDRAG_RECT" val="513*312*84*9"/>
</p:tagLst>
</file>

<file path=ppt/tags/tag4.xml><?xml version="1.0" encoding="utf-8"?>
<p:tagLst xmlns:p="http://schemas.openxmlformats.org/presentationml/2006/main">
  <p:tag name="TABLE_ENDDRAG_ORIGIN_RECT" val="84*9"/>
  <p:tag name="TABLE_ENDDRAG_RECT" val="513*312*84*9"/>
</p:tagLst>
</file>

<file path=ppt/tags/tag5.xml><?xml version="1.0" encoding="utf-8"?>
<p:tagLst xmlns:p="http://schemas.openxmlformats.org/presentationml/2006/main">
  <p:tag name="TABLE_ENDDRAG_ORIGIN_RECT" val="84*9"/>
  <p:tag name="TABLE_ENDDRAG_RECT" val="513*312*84*9"/>
</p:tagLst>
</file>

<file path=ppt/tags/tag6.xml><?xml version="1.0" encoding="utf-8"?>
<p:tagLst xmlns:p="http://schemas.openxmlformats.org/presentationml/2006/main">
  <p:tag name="KSO_WPP_MARK_KEY" val="be3afda5-f056-4703-a34e-876a0663a04b"/>
  <p:tag name="COMMONDATA" val="eyJoZGlkIjoiYTc2ZGZiNzZiNDVlOGViOWVmM2JhOTY0NGJkNjUyYzg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10854</Words>
  <Application>WPS 演示</Application>
  <PresentationFormat>全屏显示(4:3)</PresentationFormat>
  <Paragraphs>1243</Paragraphs>
  <Slides>55</Slides>
  <Notes>45</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55</vt:i4>
      </vt:variant>
    </vt:vector>
  </HeadingPairs>
  <TitlesOfParts>
    <vt:vector size="71" baseType="lpstr">
      <vt:lpstr>Arial</vt:lpstr>
      <vt:lpstr>宋体</vt:lpstr>
      <vt:lpstr>Wingdings</vt:lpstr>
      <vt:lpstr>微软雅黑</vt:lpstr>
      <vt:lpstr>Calibri</vt:lpstr>
      <vt:lpstr>Lucida Sans Unicode</vt:lpstr>
      <vt:lpstr>Cambria Math</vt:lpstr>
      <vt:lpstr>Wingdings</vt:lpstr>
      <vt:lpstr>等线</vt:lpstr>
      <vt:lpstr>Arial Unicode MS</vt:lpstr>
      <vt:lpstr>等线 Light</vt:lpstr>
      <vt:lpstr>新宋体</vt:lpstr>
      <vt:lpstr>Söhne</vt:lpstr>
      <vt:lpstr>Segoe Print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bingshu</dc:creator>
  <cp:lastModifiedBy>BookPlus</cp:lastModifiedBy>
  <cp:revision>3652</cp:revision>
  <dcterms:created xsi:type="dcterms:W3CDTF">2021-09-11T01:34:00Z</dcterms:created>
  <dcterms:modified xsi:type="dcterms:W3CDTF">2024-04-08T12:13:51Z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55A31EF8775D4DD289A87A57E280B2DF</vt:lpwstr>
  </property>
  <property fmtid="{D5CDD505-2E9C-101B-9397-08002B2CF9AE}" pid="3" name="KSOProductBuildVer">
    <vt:lpwstr>2052-11.1.0.13703</vt:lpwstr>
  </property>
</Properties>
</file>