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93"/>
  </p:handoutMasterIdLst>
  <p:sldIdLst>
    <p:sldId id="689" r:id="rId3"/>
    <p:sldId id="539" r:id="rId4"/>
    <p:sldId id="541" r:id="rId5"/>
    <p:sldId id="258" r:id="rId6"/>
    <p:sldId id="538" r:id="rId7"/>
    <p:sldId id="507" r:id="rId8"/>
    <p:sldId id="542" r:id="rId9"/>
    <p:sldId id="543" r:id="rId10"/>
    <p:sldId id="544" r:id="rId11"/>
    <p:sldId id="545" r:id="rId12"/>
    <p:sldId id="616" r:id="rId13"/>
    <p:sldId id="772" r:id="rId15"/>
    <p:sldId id="773" r:id="rId16"/>
    <p:sldId id="774" r:id="rId17"/>
    <p:sldId id="775" r:id="rId18"/>
    <p:sldId id="546" r:id="rId19"/>
    <p:sldId id="547" r:id="rId20"/>
    <p:sldId id="548" r:id="rId21"/>
    <p:sldId id="549" r:id="rId22"/>
    <p:sldId id="550" r:id="rId23"/>
    <p:sldId id="551" r:id="rId24"/>
    <p:sldId id="552" r:id="rId25"/>
    <p:sldId id="553" r:id="rId26"/>
    <p:sldId id="554" r:id="rId27"/>
    <p:sldId id="848" r:id="rId28"/>
    <p:sldId id="555" r:id="rId29"/>
    <p:sldId id="556" r:id="rId30"/>
    <p:sldId id="557" r:id="rId31"/>
    <p:sldId id="558" r:id="rId32"/>
    <p:sldId id="559" r:id="rId33"/>
    <p:sldId id="561" r:id="rId34"/>
    <p:sldId id="562" r:id="rId35"/>
    <p:sldId id="563" r:id="rId36"/>
    <p:sldId id="564" r:id="rId37"/>
    <p:sldId id="849" r:id="rId38"/>
    <p:sldId id="850" r:id="rId39"/>
    <p:sldId id="565" r:id="rId40"/>
    <p:sldId id="566" r:id="rId41"/>
    <p:sldId id="567" r:id="rId42"/>
    <p:sldId id="568" r:id="rId43"/>
    <p:sldId id="569" r:id="rId44"/>
    <p:sldId id="618" r:id="rId45"/>
    <p:sldId id="570" r:id="rId46"/>
    <p:sldId id="571" r:id="rId47"/>
    <p:sldId id="572" r:id="rId48"/>
    <p:sldId id="573" r:id="rId49"/>
    <p:sldId id="574" r:id="rId50"/>
    <p:sldId id="575" r:id="rId51"/>
    <p:sldId id="576" r:id="rId52"/>
    <p:sldId id="577" r:id="rId53"/>
    <p:sldId id="578" r:id="rId54"/>
    <p:sldId id="579" r:id="rId55"/>
    <p:sldId id="580" r:id="rId56"/>
    <p:sldId id="617" r:id="rId57"/>
    <p:sldId id="581" r:id="rId58"/>
    <p:sldId id="582" r:id="rId59"/>
    <p:sldId id="583" r:id="rId60"/>
    <p:sldId id="584" r:id="rId61"/>
    <p:sldId id="585" r:id="rId62"/>
    <p:sldId id="586" r:id="rId63"/>
    <p:sldId id="587" r:id="rId64"/>
    <p:sldId id="588" r:id="rId65"/>
    <p:sldId id="589" r:id="rId66"/>
    <p:sldId id="590" r:id="rId67"/>
    <p:sldId id="591" r:id="rId68"/>
    <p:sldId id="592" r:id="rId69"/>
    <p:sldId id="593" r:id="rId70"/>
    <p:sldId id="594" r:id="rId71"/>
    <p:sldId id="595" r:id="rId72"/>
    <p:sldId id="596" r:id="rId73"/>
    <p:sldId id="597" r:id="rId74"/>
    <p:sldId id="598" r:id="rId75"/>
    <p:sldId id="599" r:id="rId76"/>
    <p:sldId id="600" r:id="rId77"/>
    <p:sldId id="601" r:id="rId78"/>
    <p:sldId id="602" r:id="rId79"/>
    <p:sldId id="603" r:id="rId80"/>
    <p:sldId id="604" r:id="rId81"/>
    <p:sldId id="605" r:id="rId82"/>
    <p:sldId id="606" r:id="rId83"/>
    <p:sldId id="607" r:id="rId84"/>
    <p:sldId id="608" r:id="rId85"/>
    <p:sldId id="609" r:id="rId86"/>
    <p:sldId id="610" r:id="rId87"/>
    <p:sldId id="611" r:id="rId88"/>
    <p:sldId id="612" r:id="rId89"/>
    <p:sldId id="613" r:id="rId90"/>
    <p:sldId id="614" r:id="rId91"/>
    <p:sldId id="615" r:id="rId92"/>
  </p:sldIdLst>
  <p:sldSz cx="9144000" cy="6858000" type="screen4x3"/>
  <p:notesSz cx="9144000" cy="6858000"/>
  <p:custDataLst>
    <p:tags r:id="rId9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ren"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560" y="56"/>
      </p:cViewPr>
      <p:guideLst/>
    </p:cSldViewPr>
  </p:slideViewPr>
  <p:notesTextViewPr>
    <p:cViewPr>
      <p:scale>
        <a:sx n="1" d="1"/>
        <a:sy n="1" d="1"/>
      </p:scale>
      <p:origin x="0" y="0"/>
    </p:cViewPr>
  </p:notesTextViewPr>
  <p:notesViewPr>
    <p:cSldViewPr snapToGrid="0">
      <p:cViewPr varScale="1">
        <p:scale>
          <a:sx n="75" d="100"/>
          <a:sy n="75" d="100"/>
        </p:scale>
        <p:origin x="3448" y="40"/>
      </p:cViewPr>
      <p:guideLst/>
    </p:cSldViewPr>
  </p:notes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gs" Target="tags/tag14.xml"/><Relationship Id="rId97" Type="http://schemas.openxmlformats.org/officeDocument/2006/relationships/commentAuthors" Target="commentAuthors.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6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600"/>
            </a:lvl1pPr>
          </a:lstStyle>
          <a:p>
            <a:fld id="{6FCEA3E2-C87F-4A69-AA9B-977CB6B7875A}" type="datetimeFigureOut">
              <a:rPr lang="zh-CN" altLang="en-US" smtClean="0"/>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6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600"/>
            </a:lvl1pPr>
          </a:lstStyle>
          <a:p>
            <a:fld id="{F7A2114A-053A-4019-867C-6DA91B73B33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5667B0C-C5AB-457F-8F1A-FBF93A90A4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4E0A2A6-A786-4185-BFBE-5D2240968AB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0A2A6-A786-4185-BFBE-5D2240968AB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9.xml"/><Relationship Id="rId7" Type="http://schemas.openxmlformats.org/officeDocument/2006/relationships/image" Target="../media/image2.png"/><Relationship Id="rId6" Type="http://schemas.openxmlformats.org/officeDocument/2006/relationships/tags" Target="../tags/tag8.xml"/><Relationship Id="rId5" Type="http://schemas.openxmlformats.org/officeDocument/2006/relationships/image" Target="../media/image1.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2.xml"/><Relationship Id="rId4" Type="http://schemas.openxmlformats.org/officeDocument/2006/relationships/image" Target="../media/image1.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8" name="矩形 7"/>
          <p:cNvSpPr/>
          <p:nvPr userDrawn="1"/>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pic>
        <p:nvPicPr>
          <p:cNvPr id="10" name="西北工业大学"/>
          <p:cNvPicPr>
            <a:picLocks noChangeAspect="1"/>
          </p:cNvPicPr>
          <p:nvPr userDrawn="1"/>
        </p:nvPicPr>
        <p:blipFill>
          <a:blip r:embed="rId2" cstate="screen"/>
          <a:stretch>
            <a:fillRect/>
          </a:stretch>
        </p:blipFill>
        <p:spPr>
          <a:xfrm>
            <a:off x="7476490" y="417830"/>
            <a:ext cx="1363345" cy="342900"/>
          </a:xfrm>
          <a:prstGeom prst="rect">
            <a:avLst/>
          </a:prstGeom>
        </p:spPr>
      </p:pic>
      <p:pic>
        <p:nvPicPr>
          <p:cNvPr id="11" name="校徽"/>
          <p:cNvPicPr>
            <a:picLocks noChangeAspect="1"/>
          </p:cNvPicPr>
          <p:nvPr userDrawn="1"/>
        </p:nvPicPr>
        <p:blipFill>
          <a:blip r:embed="rId3" cstate="screen"/>
          <a:stretch>
            <a:fillRect/>
          </a:stretch>
        </p:blipFill>
        <p:spPr>
          <a:xfrm>
            <a:off x="6868160" y="342900"/>
            <a:ext cx="431800" cy="431800"/>
          </a:xfrm>
          <a:prstGeom prst="rect">
            <a:avLst/>
          </a:prstGeom>
        </p:spPr>
      </p:pic>
      <p:cxnSp>
        <p:nvCxnSpPr>
          <p:cNvPr id="13" name="直线连接符 12"/>
          <p:cNvCxnSpPr/>
          <p:nvPr userDrawn="1"/>
        </p:nvCxnSpPr>
        <p:spPr>
          <a:xfrm>
            <a:off x="850848" y="1936216"/>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4" name="日期占位符 11"/>
          <p:cNvSpPr>
            <a:spLocks noGrp="1"/>
          </p:cNvSpPr>
          <p:nvPr>
            <p:ph type="dt" sz="half" idx="10"/>
            <p:custDataLst>
              <p:tags r:id="rId4"/>
            </p:custDataLst>
          </p:nvPr>
        </p:nvSpPr>
        <p:spPr>
          <a:xfrm>
            <a:off x="628650" y="6432550"/>
            <a:ext cx="2057400" cy="365125"/>
          </a:xfrm>
          <a:prstGeom prst="rect">
            <a:avLst/>
          </a:prstGeom>
        </p:spPr>
        <p:txBody>
          <a:bodyPr/>
          <a:lstStyle/>
          <a:p>
            <a:fld id="{8BEB6EB5-CC0D-C94C-91B9-9EA1B45E848E}" type="datetime1">
              <a:rPr kumimoji="1" lang="zh-CN" altLang="en-US" sz="900" smtClean="0"/>
            </a:fld>
            <a:endParaRPr kumimoji="1" lang="zh-CN" altLang="en-US" sz="900"/>
          </a:p>
        </p:txBody>
      </p:sp>
      <p:sp>
        <p:nvSpPr>
          <p:cNvPr id="15" name="页脚占位符 13"/>
          <p:cNvSpPr>
            <a:spLocks noGrp="1"/>
          </p:cNvSpPr>
          <p:nvPr>
            <p:ph type="ftr" sz="quarter" idx="11"/>
            <p:custDataLst>
              <p:tags r:id="rId5"/>
            </p:custDataLst>
          </p:nvPr>
        </p:nvSpPr>
        <p:spPr>
          <a:xfrm>
            <a:off x="3028950" y="6432550"/>
            <a:ext cx="3086100" cy="365125"/>
          </a:xfrm>
          <a:prstGeom prst="rect">
            <a:avLst/>
          </a:prstGeom>
        </p:spPr>
        <p:txBody>
          <a:bodyPr/>
          <a:lstStyle/>
          <a:p>
            <a:r>
              <a:rPr kumimoji="1" lang="zh-CN" altLang="en-US" sz="900" dirty="0"/>
              <a:t>西北工业大学软件学院</a:t>
            </a:r>
            <a:endParaRPr kumimoji="1" lang="zh-CN" altLang="en-US" sz="900" dirty="0"/>
          </a:p>
        </p:txBody>
      </p:sp>
      <p:sp>
        <p:nvSpPr>
          <p:cNvPr id="16" name="灯片编号占位符 14"/>
          <p:cNvSpPr>
            <a:spLocks noGrp="1"/>
          </p:cNvSpPr>
          <p:nvPr>
            <p:ph type="sldNum" sz="quarter" idx="12"/>
            <p:custDataLst>
              <p:tags r:id="rId6"/>
            </p:custDataLst>
          </p:nvPr>
        </p:nvSpPr>
        <p:spPr>
          <a:xfrm>
            <a:off x="6457950" y="6432550"/>
            <a:ext cx="2057400" cy="365125"/>
          </a:xfrm>
          <a:prstGeom prst="rect">
            <a:avLst/>
          </a:prstGeom>
        </p:spPr>
        <p:txBody>
          <a:bodyPr/>
          <a:lstStyle/>
          <a:p>
            <a:fld id="{5A1A6423-77BD-D842-A714-25250E903C41}" type="slidenum">
              <a:rPr kumimoji="1" lang="zh-CN" altLang="en-US" sz="900" smtClean="0"/>
            </a:fld>
            <a:endParaRPr kumimoji="1" lang="zh-CN" altLang="en-US" sz="900"/>
          </a:p>
        </p:txBody>
      </p:sp>
      <p:cxnSp>
        <p:nvCxnSpPr>
          <p:cNvPr id="17" name="直线连接符 9"/>
          <p:cNvCxnSpPr/>
          <p:nvPr userDrawn="1">
            <p:custDataLst>
              <p:tags r:id="rId7"/>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文本占位符 20"/>
          <p:cNvSpPr>
            <a:spLocks noGrp="1"/>
          </p:cNvSpPr>
          <p:nvPr>
            <p:ph type="body" sz="quarter" idx="13" hasCustomPrompt="1"/>
          </p:nvPr>
        </p:nvSpPr>
        <p:spPr>
          <a:xfrm>
            <a:off x="850848" y="1209311"/>
            <a:ext cx="4597400" cy="511118"/>
          </a:xfrm>
        </p:spPr>
        <p:txBody>
          <a:bodyPr>
            <a:normAutofit/>
          </a:bodyPr>
          <a:lstStyle>
            <a:lvl1pPr marL="0" indent="0">
              <a:buNone/>
              <a:defRPr kumimoji="1" lang="zh-CN" altLang="en-US" sz="3200" b="1" kern="1200" dirty="0">
                <a:solidFill>
                  <a:srgbClr val="034EA2"/>
                </a:solidFill>
                <a:latin typeface="微软雅黑" panose="020B0503020204020204" charset="-122"/>
                <a:ea typeface="微软雅黑" panose="020B0503020204020204" charset="-122"/>
                <a:cs typeface="微软雅黑" panose="020B0503020204020204" charset="-122"/>
              </a:defRPr>
            </a:lvl1pPr>
          </a:lstStyle>
          <a:p>
            <a:pPr lvl="0"/>
            <a:r>
              <a:rPr lang="zh-CN" altLang="en-US" dirty="0"/>
              <a:t>第</a:t>
            </a:r>
            <a:r>
              <a:rPr lang="en-US" altLang="zh-CN" dirty="0"/>
              <a:t> </a:t>
            </a:r>
            <a:r>
              <a:rPr lang="zh-CN" altLang="en-US" dirty="0"/>
              <a:t>单元 </a:t>
            </a:r>
            <a:endParaRPr lang="zh-CN" altLang="en-US" dirty="0"/>
          </a:p>
        </p:txBody>
      </p:sp>
      <p:sp>
        <p:nvSpPr>
          <p:cNvPr id="23" name="文本占位符 22"/>
          <p:cNvSpPr>
            <a:spLocks noGrp="1"/>
          </p:cNvSpPr>
          <p:nvPr>
            <p:ph type="body" sz="quarter" idx="14" hasCustomPrompt="1"/>
          </p:nvPr>
        </p:nvSpPr>
        <p:spPr>
          <a:xfrm>
            <a:off x="850848" y="2106539"/>
            <a:ext cx="6191250" cy="2838450"/>
          </a:xfrm>
        </p:spPr>
        <p:txBody>
          <a:bodyPr>
            <a:normAutofit/>
          </a:bodyPr>
          <a:lstStyle>
            <a:lvl1pPr marL="0" indent="0" algn="l" defTabSz="914400" rtl="0" eaLnBrk="1" latinLnBrk="0" hangingPunct="1">
              <a:lnSpc>
                <a:spcPct val="150000"/>
              </a:lnSpc>
              <a:spcBef>
                <a:spcPts val="1000"/>
              </a:spcBef>
              <a:buFont typeface="Arial" panose="020B0604020202020204" pitchFamily="34" charset="0"/>
              <a:buNone/>
              <a:defRPr kumimoji="1" lang="zh-CN" altLang="en-US" sz="2800" kern="1200" dirty="0">
                <a:solidFill>
                  <a:srgbClr val="034EA2"/>
                </a:solidFill>
                <a:latin typeface="+mn-ea"/>
                <a:ea typeface="+mn-ea"/>
                <a:cs typeface="+mn-ea"/>
              </a:defRPr>
            </a:lvl1pPr>
          </a:lstStyle>
          <a:p>
            <a:pPr lvl="0"/>
            <a:r>
              <a:rPr lang="en-US" altLang="zh-CN" dirty="0"/>
              <a:t>1.1 </a:t>
            </a:r>
            <a:endParaRPr lang="en-US" altLang="zh-CN" dirty="0"/>
          </a:p>
          <a:p>
            <a:pPr lvl="0"/>
            <a:r>
              <a:rPr lang="en-US" altLang="zh-CN" dirty="0"/>
              <a:t>1.2 </a:t>
            </a:r>
            <a:endParaRPr lang="en-US" altLang="zh-CN" dirty="0"/>
          </a:p>
          <a:p>
            <a:pPr lvl="0"/>
            <a:r>
              <a:rPr lang="en-US" altLang="zh-CN" dirty="0"/>
              <a:t>1.3</a:t>
            </a:r>
            <a:endParaRPr lang="zh-CN" altLang="en-US" dirty="0"/>
          </a:p>
        </p:txBody>
      </p:sp>
      <p:sp>
        <p:nvSpPr>
          <p:cNvPr id="27" name="文本占位符 26"/>
          <p:cNvSpPr>
            <a:spLocks noGrp="1"/>
          </p:cNvSpPr>
          <p:nvPr>
            <p:ph type="body" sz="quarter" idx="15" hasCustomPrompt="1"/>
          </p:nvPr>
        </p:nvSpPr>
        <p:spPr>
          <a:xfrm>
            <a:off x="171398" y="263977"/>
            <a:ext cx="1989937" cy="589645"/>
          </a:xfrm>
        </p:spPr>
        <p:txBody>
          <a:bodyPr/>
          <a:lstStyle>
            <a:lvl1pPr marL="0" indent="0">
              <a:buNone/>
              <a:defRPr kumimoji="1" lang="zh-CN" altLang="en-US" sz="3600" b="1" kern="1200" dirty="0" smtClean="0">
                <a:solidFill>
                  <a:schemeClr val="bg1"/>
                </a:solidFill>
                <a:latin typeface="+mn-ea"/>
                <a:ea typeface="+mn-ea"/>
                <a:cs typeface="+mj-cs"/>
              </a:defRPr>
            </a:lvl1pPr>
          </a:lstStyle>
          <a:p>
            <a:pPr lvl="0"/>
            <a:r>
              <a:rPr lang="zh-CN" altLang="en-US" dirty="0"/>
              <a:t>目录</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C34801DB-D675-416A-BFF5-F346E24F3BDD}" type="datetimeFigureOut">
              <a:rPr lang="zh-CN" altLang="en-US" smtClean="0"/>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C7206B7-967B-48F3-989E-8CF2542470F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C34801DB-D675-416A-BFF5-F346E24F3BDD}" type="datetimeFigureOut">
              <a:rPr lang="zh-CN" altLang="en-US" smtClean="0"/>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C7206B7-967B-48F3-989E-8CF2542470F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华文细黑" panose="02010600040101010101" charset="-122"/>
                <a:cs typeface="华文细黑" panose="02010600040101010101" charset="-122"/>
              </a:defRPr>
            </a:lvl1pPr>
          </a:lstStyle>
          <a:p/>
        </p:txBody>
      </p:sp>
      <p:sp>
        <p:nvSpPr>
          <p:cNvPr id="3" name="Holder 3"/>
          <p:cNvSpPr>
            <a:spLocks noGrp="1"/>
          </p:cNvSpPr>
          <p:nvPr>
            <p:ph type="body" idx="1"/>
          </p:nvPr>
        </p:nvSpPr>
        <p:spPr/>
        <p:txBody>
          <a:bodyPr lIns="0" tIns="0" rIns="0" bIns="0"/>
          <a:lstStyle>
            <a:lvl1pPr>
              <a:defRPr sz="3200" b="0" i="0">
                <a:solidFill>
                  <a:schemeClr val="tx1"/>
                </a:solidFill>
                <a:latin typeface="华文细黑" panose="02010600040101010101" charset="-122"/>
                <a:cs typeface="华文细黑" panose="02010600040101010101" charset="-122"/>
              </a:defRPr>
            </a:lvl1pPr>
          </a:lstStyle>
          <a:p/>
        </p:txBody>
      </p:sp>
      <p:sp>
        <p:nvSpPr>
          <p:cNvPr id="4" name="Holder 4"/>
          <p:cNvSpPr>
            <a:spLocks noGrp="1"/>
          </p:cNvSpPr>
          <p:nvPr>
            <p:ph type="ftr" sz="quarter" idx="5"/>
          </p:nvPr>
        </p:nvSpPr>
        <p:spPr>
          <a:xfrm>
            <a:off x="3108960" y="6377940"/>
            <a:ext cx="2926080" cy="342900"/>
          </a:xfrm>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366759" y="6415950"/>
            <a:ext cx="256540" cy="240665"/>
          </a:xfrm>
        </p:spPr>
        <p:txBody>
          <a:bodyPr lIns="0" tIns="0" rIns="0" bIns="0"/>
          <a:lstStyle>
            <a:lvl1pPr>
              <a:defRPr sz="1200" b="0" i="0">
                <a:solidFill>
                  <a:schemeClr val="tx1"/>
                </a:solidFill>
                <a:latin typeface="Arial Black" panose="020B0A04020102020204"/>
                <a:cs typeface="Arial Black" panose="020B0A04020102020204"/>
              </a:defRPr>
            </a:lvl1pPr>
          </a:lstStyle>
          <a:p>
            <a:pPr marL="25400">
              <a:lnSpc>
                <a:spcPct val="100000"/>
              </a:lnSpc>
              <a:spcBef>
                <a:spcPts val="220"/>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培养目标">
    <p:spTree>
      <p:nvGrpSpPr>
        <p:cNvPr id="1" name=""/>
        <p:cNvGrpSpPr/>
        <p:nvPr/>
      </p:nvGrpSpPr>
      <p:grpSpPr>
        <a:xfrm>
          <a:off x="0" y="0"/>
          <a:ext cx="0" cy="0"/>
          <a:chOff x="0" y="0"/>
          <a:chExt cx="0" cy="0"/>
        </a:xfrm>
      </p:grpSpPr>
      <p:sp>
        <p:nvSpPr>
          <p:cNvPr id="7" name="内容占位符 2"/>
          <p:cNvSpPr>
            <a:spLocks noGrp="1"/>
          </p:cNvSpPr>
          <p:nvPr userDrawn="1">
            <p:custDataLst>
              <p:tags r:id="rId2"/>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t>本节培养目标</a:t>
            </a:r>
            <a:endParaRPr kumimoji="1" lang="zh-CN" altLang="en-US" sz="2800" b="1" dirty="0"/>
          </a:p>
        </p:txBody>
      </p:sp>
      <p:sp>
        <p:nvSpPr>
          <p:cNvPr id="8" name="矩形 7"/>
          <p:cNvSpPr/>
          <p:nvPr userDrawn="1">
            <p:custDataLst>
              <p:tags r:id="rId3"/>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9" name="日期占位符 3"/>
          <p:cNvSpPr>
            <a:spLocks noGrp="1"/>
          </p:cNvSpPr>
          <p:nvPr>
            <p:ph type="dt" sz="half" idx="10"/>
          </p:nvPr>
        </p:nvSpPr>
        <p:spPr>
          <a:xfrm>
            <a:off x="628650" y="6432550"/>
            <a:ext cx="2057400" cy="365125"/>
          </a:xfrm>
          <a:prstGeom prst="rect">
            <a:avLst/>
          </a:prstGeom>
        </p:spPr>
        <p:txBody>
          <a:bodyPr/>
          <a:lstStyle/>
          <a:p>
            <a:fld id="{8BEB6EB5-CC0D-C94C-91B9-9EA1B45E848E}" type="datetime1">
              <a:rPr kumimoji="1" lang="zh-CN" altLang="en-US" sz="900" smtClean="0"/>
            </a:fld>
            <a:endParaRPr kumimoji="1" lang="zh-CN" altLang="en-US" sz="900"/>
          </a:p>
        </p:txBody>
      </p:sp>
      <p:sp>
        <p:nvSpPr>
          <p:cNvPr id="10" name="页脚占位符 4"/>
          <p:cNvSpPr>
            <a:spLocks noGrp="1"/>
          </p:cNvSpPr>
          <p:nvPr>
            <p:ph type="ftr" sz="quarter" idx="11"/>
          </p:nvPr>
        </p:nvSpPr>
        <p:spPr>
          <a:xfrm>
            <a:off x="3028950" y="6432550"/>
            <a:ext cx="3086100" cy="365125"/>
          </a:xfrm>
          <a:prstGeom prst="rect">
            <a:avLst/>
          </a:prstGeom>
        </p:spPr>
        <p:txBody>
          <a:bodyPr/>
          <a:lstStyle/>
          <a:p>
            <a:r>
              <a:rPr kumimoji="1" lang="zh-CN" altLang="en-US" sz="900" dirty="0"/>
              <a:t>西北工业大学软件学院</a:t>
            </a:r>
            <a:endParaRPr kumimoji="1" lang="zh-CN" altLang="en-US" sz="900" dirty="0"/>
          </a:p>
        </p:txBody>
      </p:sp>
      <p:sp>
        <p:nvSpPr>
          <p:cNvPr id="11" name="灯片编号占位符 5"/>
          <p:cNvSpPr>
            <a:spLocks noGrp="1"/>
          </p:cNvSpPr>
          <p:nvPr>
            <p:ph type="sldNum" sz="quarter" idx="12"/>
          </p:nvPr>
        </p:nvSpPr>
        <p:spPr>
          <a:xfrm>
            <a:off x="6457950" y="6432550"/>
            <a:ext cx="2057400" cy="365125"/>
          </a:xfrm>
          <a:prstGeom prst="rect">
            <a:avLst/>
          </a:prstGeom>
        </p:spPr>
        <p:txBody>
          <a:bodyPr/>
          <a:lstStyle/>
          <a:p>
            <a:fld id="{5A1A6423-77BD-D842-A714-25250E903C41}" type="slidenum">
              <a:rPr kumimoji="1" lang="zh-CN" altLang="en-US" sz="900" smtClean="0"/>
            </a:fld>
            <a:endParaRPr kumimoji="1" lang="zh-CN" altLang="en-US" sz="900"/>
          </a:p>
        </p:txBody>
      </p:sp>
      <p:pic>
        <p:nvPicPr>
          <p:cNvPr id="13" name="西北工业大学"/>
          <p:cNvPicPr>
            <a:picLocks noChangeAspect="1"/>
          </p:cNvPicPr>
          <p:nvPr userDrawn="1">
            <p:custDataLst>
              <p:tags r:id="rId4"/>
            </p:custDataLst>
          </p:nvPr>
        </p:nvPicPr>
        <p:blipFill>
          <a:blip r:embed="rId5" cstate="screen"/>
          <a:stretch>
            <a:fillRect/>
          </a:stretch>
        </p:blipFill>
        <p:spPr>
          <a:xfrm>
            <a:off x="7476490" y="417830"/>
            <a:ext cx="1363345" cy="342900"/>
          </a:xfrm>
          <a:prstGeom prst="rect">
            <a:avLst/>
          </a:prstGeom>
        </p:spPr>
      </p:pic>
      <p:pic>
        <p:nvPicPr>
          <p:cNvPr id="14" name="校徽"/>
          <p:cNvPicPr>
            <a:picLocks noChangeAspect="1"/>
          </p:cNvPicPr>
          <p:nvPr userDrawn="1">
            <p:custDataLst>
              <p:tags r:id="rId6"/>
            </p:custDataLst>
          </p:nvPr>
        </p:nvPicPr>
        <p:blipFill>
          <a:blip r:embed="rId7" cstate="screen"/>
          <a:stretch>
            <a:fillRect/>
          </a:stretch>
        </p:blipFill>
        <p:spPr>
          <a:xfrm>
            <a:off x="6868160" y="342900"/>
            <a:ext cx="431800" cy="431800"/>
          </a:xfrm>
          <a:prstGeom prst="rect">
            <a:avLst/>
          </a:prstGeom>
        </p:spPr>
      </p:pic>
      <p:sp>
        <p:nvSpPr>
          <p:cNvPr id="15" name="矩形 14"/>
          <p:cNvSpPr/>
          <p:nvPr userDrawn="1"/>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卷形: 水平 1"/>
          <p:cNvSpPr/>
          <p:nvPr userDrawn="1">
            <p:custDataLst>
              <p:tags r:id="rId8"/>
            </p:custDataLst>
          </p:nvPr>
        </p:nvSpPr>
        <p:spPr>
          <a:xfrm>
            <a:off x="628650" y="1729105"/>
            <a:ext cx="7743825" cy="3736340"/>
          </a:xfrm>
          <a:prstGeom prst="horizontalScroll">
            <a:avLst>
              <a:gd name="adj" fmla="val 12500"/>
            </a:avLst>
          </a:prstGeom>
          <a:noFill/>
          <a:ln w="25400" cap="flat" cmpd="sng">
            <a:solidFill>
              <a:schemeClr val="hlink"/>
            </a:solidFill>
            <a:prstDash val="sysDot"/>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sp>
        <p:nvSpPr>
          <p:cNvPr id="19" name="文本占位符 18"/>
          <p:cNvSpPr>
            <a:spLocks noGrp="1"/>
          </p:cNvSpPr>
          <p:nvPr>
            <p:ph type="body" sz="quarter" idx="13" hasCustomPrompt="1"/>
          </p:nvPr>
        </p:nvSpPr>
        <p:spPr>
          <a:xfrm>
            <a:off x="1433513" y="2498725"/>
            <a:ext cx="6807200" cy="2197100"/>
          </a:xfrm>
        </p:spPr>
        <p:txBody>
          <a:bodyPr/>
          <a:lstStyle>
            <a:lvl1pPr marL="457200" indent="-457200">
              <a:buFont typeface="+mj-lt"/>
              <a:buAutoNum type="arabicPeriod"/>
              <a:defRPr lang="zh-CN" altLang="en-US" sz="2400" b="1" kern="100" dirty="0" smtClean="0">
                <a:ln>
                  <a:noFill/>
                </a:ln>
                <a:solidFill>
                  <a:schemeClr val="tx1"/>
                </a:solidFill>
                <a:effectLst/>
                <a:uLnTx/>
                <a:uFillTx/>
                <a:latin typeface="等线" panose="02010600030101010101" charset="-122"/>
                <a:ea typeface="等线" panose="02010600030101010101" charset="-122"/>
                <a:cs typeface="等线" panose="02010600030101010101" charset="-122"/>
              </a:defRPr>
            </a:lvl1pPr>
          </a:lstStyle>
          <a:p>
            <a:pPr marR="0" lvl="0" algn="just" defTabSz="914400" rtl="0" eaLnBrk="0" fontAlgn="base" latinLnBrk="0" hangingPunct="0">
              <a:lnSpc>
                <a:spcPct val="150000"/>
              </a:lnSpc>
              <a:spcBef>
                <a:spcPct val="0"/>
              </a:spcBef>
              <a:spcAft>
                <a:spcPts val="0"/>
              </a:spcAft>
              <a:buClrTx/>
              <a:buSzTx/>
              <a:buFont typeface="+mj-lt"/>
              <a:tabLst>
                <a:tab pos="457200" algn="l"/>
              </a:tabLst>
              <a:defRPr/>
            </a:pPr>
            <a:r>
              <a:rPr lang="zh-CN" altLang="en-US" dirty="0"/>
              <a:t>第一级</a:t>
            </a:r>
            <a:endParaRPr lang="zh-CN" altLang="en-US" dirty="0"/>
          </a:p>
          <a:p>
            <a:pPr marR="0" lvl="0" algn="just" defTabSz="914400" rtl="0" eaLnBrk="0" fontAlgn="base" latinLnBrk="0" hangingPunct="0">
              <a:lnSpc>
                <a:spcPct val="150000"/>
              </a:lnSpc>
              <a:spcBef>
                <a:spcPct val="0"/>
              </a:spcBef>
              <a:spcAft>
                <a:spcPts val="0"/>
              </a:spcAft>
              <a:buClrTx/>
              <a:buSzTx/>
              <a:buFont typeface="+mj-lt"/>
              <a:tabLst>
                <a:tab pos="457200" algn="l"/>
              </a:tabLst>
              <a:defRPr/>
            </a:pPr>
            <a:r>
              <a:rPr lang="zh-CN" altLang="en-US" dirty="0"/>
              <a:t>第二级</a:t>
            </a:r>
            <a:endParaRPr lang="zh-CN" altLang="en-US" dirty="0"/>
          </a:p>
          <a:p>
            <a:pPr marR="0" lvl="0" algn="just" defTabSz="914400" rtl="0" eaLnBrk="0" fontAlgn="base" latinLnBrk="0" hangingPunct="0">
              <a:lnSpc>
                <a:spcPct val="150000"/>
              </a:lnSpc>
              <a:spcBef>
                <a:spcPct val="0"/>
              </a:spcBef>
              <a:spcAft>
                <a:spcPts val="0"/>
              </a:spcAft>
              <a:buClrTx/>
              <a:buSzTx/>
              <a:buFont typeface="+mj-lt"/>
              <a:tabLst>
                <a:tab pos="457200" algn="l"/>
              </a:tabLst>
              <a:defRPr/>
            </a:pPr>
            <a:r>
              <a:rPr lang="zh-CN" altLang="en-US" dirty="0"/>
              <a:t>第三级</a:t>
            </a:r>
            <a:endParaRPr lang="zh-CN" altLang="en-US" dirty="0"/>
          </a:p>
        </p:txBody>
      </p:sp>
      <p:sp>
        <p:nvSpPr>
          <p:cNvPr id="21" name="文本占位符 20"/>
          <p:cNvSpPr>
            <a:spLocks noGrp="1"/>
          </p:cNvSpPr>
          <p:nvPr>
            <p:ph type="body" sz="quarter" idx="14" hasCustomPrompt="1"/>
          </p:nvPr>
        </p:nvSpPr>
        <p:spPr>
          <a:xfrm>
            <a:off x="231775" y="276860"/>
            <a:ext cx="3333750" cy="593090"/>
          </a:xfrm>
        </p:spPr>
        <p:txBody>
          <a:bodyPr>
            <a:noAutofit/>
          </a:bodyPr>
          <a:lstStyle>
            <a:lvl1pPr marL="0" indent="0">
              <a:buNone/>
              <a:defRPr kumimoji="1" lang="zh-CN" altLang="en-US" sz="3600" b="1" kern="1200" dirty="0" smtClean="0">
                <a:solidFill>
                  <a:schemeClr val="bg1"/>
                </a:solidFill>
                <a:latin typeface="+mn-ea"/>
                <a:ea typeface="+mn-ea"/>
                <a:cs typeface="+mj-cs"/>
              </a:defRPr>
            </a:lvl1pPr>
          </a:lstStyle>
          <a:p>
            <a:pPr lvl="0"/>
            <a:r>
              <a:rPr lang="en-US" altLang="zh-CN" dirty="0"/>
              <a:t>1.1 </a:t>
            </a:r>
            <a:r>
              <a:rPr lang="zh-CN" altLang="en-US" dirty="0"/>
              <a:t>章节名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8" name="日期占位符 3"/>
          <p:cNvSpPr>
            <a:spLocks noGrp="1"/>
          </p:cNvSpPr>
          <p:nvPr>
            <p:ph type="dt" sz="half" idx="10"/>
          </p:nvPr>
        </p:nvSpPr>
        <p:spPr>
          <a:xfrm>
            <a:off x="628650" y="6356351"/>
            <a:ext cx="2057400" cy="365125"/>
          </a:xfrm>
          <a:prstGeom prst="rect">
            <a:avLst/>
          </a:prstGeom>
        </p:spPr>
        <p:txBody>
          <a:bodyPr/>
          <a:lstStyle/>
          <a:p>
            <a:fld id="{8BEB6EB5-CC0D-C94C-91B9-9EA1B45E848E}" type="datetime1">
              <a:rPr kumimoji="1" lang="zh-CN" altLang="en-US" sz="900" smtClean="0"/>
            </a:fld>
            <a:endParaRPr kumimoji="1" lang="zh-CN" altLang="en-US" sz="900"/>
          </a:p>
        </p:txBody>
      </p:sp>
      <p:sp>
        <p:nvSpPr>
          <p:cNvPr id="9" name="页脚占位符 4"/>
          <p:cNvSpPr>
            <a:spLocks noGrp="1"/>
          </p:cNvSpPr>
          <p:nvPr>
            <p:ph type="ftr" sz="quarter" idx="11"/>
          </p:nvPr>
        </p:nvSpPr>
        <p:spPr>
          <a:xfrm>
            <a:off x="3028950" y="6356351"/>
            <a:ext cx="3086100" cy="365125"/>
          </a:xfrm>
          <a:prstGeom prst="rect">
            <a:avLst/>
          </a:prstGeom>
        </p:spPr>
        <p:txBody>
          <a:bodyPr/>
          <a:lstStyle/>
          <a:p>
            <a:r>
              <a:rPr kumimoji="1" lang="zh-CN" altLang="en-US" sz="900" dirty="0"/>
              <a:t>西北工业大学软件学院</a:t>
            </a:r>
            <a:endParaRPr kumimoji="1" lang="zh-CN" altLang="en-US" sz="900" dirty="0"/>
          </a:p>
        </p:txBody>
      </p:sp>
      <p:sp>
        <p:nvSpPr>
          <p:cNvPr id="10" name="灯片编号占位符 5"/>
          <p:cNvSpPr>
            <a:spLocks noGrp="1"/>
          </p:cNvSpPr>
          <p:nvPr>
            <p:ph type="sldNum" sz="quarter" idx="12"/>
          </p:nvPr>
        </p:nvSpPr>
        <p:spPr>
          <a:xfrm>
            <a:off x="6457950" y="6356351"/>
            <a:ext cx="2057400" cy="365125"/>
          </a:xfrm>
          <a:prstGeom prst="rect">
            <a:avLst/>
          </a:prstGeom>
        </p:spPr>
        <p:txBody>
          <a:bodyPr/>
          <a:lstStyle/>
          <a:p>
            <a:fld id="{5A1A6423-77BD-D842-A714-25250E903C41}" type="slidenum">
              <a:rPr kumimoji="1" lang="zh-CN" altLang="en-US" sz="900" smtClean="0"/>
            </a:fld>
            <a:endParaRPr kumimoji="1" lang="zh-CN" altLang="en-US" sz="900"/>
          </a:p>
        </p:txBody>
      </p:sp>
      <p:pic>
        <p:nvPicPr>
          <p:cNvPr id="11" name="西北工业大学"/>
          <p:cNvPicPr>
            <a:picLocks noChangeAspect="1"/>
          </p:cNvPicPr>
          <p:nvPr userDrawn="1">
            <p:custDataLst>
              <p:tags r:id="rId3"/>
            </p:custDataLst>
          </p:nvPr>
        </p:nvPicPr>
        <p:blipFill>
          <a:blip r:embed="rId4" cstate="screen"/>
          <a:stretch>
            <a:fillRect/>
          </a:stretch>
        </p:blipFill>
        <p:spPr>
          <a:xfrm>
            <a:off x="7476490" y="417830"/>
            <a:ext cx="1363345" cy="342900"/>
          </a:xfrm>
          <a:prstGeom prst="rect">
            <a:avLst/>
          </a:prstGeom>
        </p:spPr>
      </p:pic>
      <p:pic>
        <p:nvPicPr>
          <p:cNvPr id="12" name="校徽"/>
          <p:cNvPicPr>
            <a:picLocks noChangeAspect="1"/>
          </p:cNvPicPr>
          <p:nvPr userDrawn="1">
            <p:custDataLst>
              <p:tags r:id="rId5"/>
            </p:custDataLst>
          </p:nvPr>
        </p:nvPicPr>
        <p:blipFill>
          <a:blip r:embed="rId6" cstate="screen"/>
          <a:stretch>
            <a:fillRect/>
          </a:stretch>
        </p:blipFill>
        <p:spPr>
          <a:xfrm>
            <a:off x="6868160" y="342900"/>
            <a:ext cx="431800" cy="431800"/>
          </a:xfrm>
          <a:prstGeom prst="rect">
            <a:avLst/>
          </a:prstGeom>
        </p:spPr>
      </p:pic>
      <p:sp>
        <p:nvSpPr>
          <p:cNvPr id="13" name="矩形 12"/>
          <p:cNvSpPr/>
          <p:nvPr userDrawn="1"/>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0"/>
          <p:cNvSpPr>
            <a:spLocks noGrp="1"/>
          </p:cNvSpPr>
          <p:nvPr>
            <p:ph type="body" sz="quarter" idx="14" hasCustomPrompt="1"/>
          </p:nvPr>
        </p:nvSpPr>
        <p:spPr>
          <a:xfrm>
            <a:off x="231775" y="276860"/>
            <a:ext cx="3333750" cy="593090"/>
          </a:xfrm>
        </p:spPr>
        <p:txBody>
          <a:bodyPr>
            <a:noAutofit/>
          </a:bodyPr>
          <a:lstStyle>
            <a:lvl1pPr marL="0" indent="0">
              <a:buNone/>
              <a:defRPr kumimoji="1" lang="zh-CN" altLang="en-US" sz="3600" b="1" kern="1200" dirty="0" smtClean="0">
                <a:solidFill>
                  <a:schemeClr val="bg1"/>
                </a:solidFill>
                <a:latin typeface="+mn-ea"/>
                <a:ea typeface="+mn-ea"/>
                <a:cs typeface="+mj-cs"/>
              </a:defRPr>
            </a:lvl1pPr>
          </a:lstStyle>
          <a:p>
            <a:pPr lvl="0"/>
            <a:r>
              <a:rPr lang="en-US" altLang="zh-CN" dirty="0"/>
              <a:t>1.1.1 </a:t>
            </a:r>
            <a:r>
              <a:rPr lang="zh-CN" altLang="en-US" dirty="0"/>
              <a:t>小节名</a:t>
            </a:r>
            <a:endParaRPr lang="zh-CN" altLang="en-US" dirty="0"/>
          </a:p>
        </p:txBody>
      </p:sp>
      <p:sp>
        <p:nvSpPr>
          <p:cNvPr id="23" name="文本占位符 22"/>
          <p:cNvSpPr>
            <a:spLocks noGrp="1"/>
          </p:cNvSpPr>
          <p:nvPr>
            <p:ph type="body" sz="quarter" idx="15" hasCustomPrompt="1"/>
          </p:nvPr>
        </p:nvSpPr>
        <p:spPr>
          <a:xfrm>
            <a:off x="393065" y="1248410"/>
            <a:ext cx="3172460" cy="515619"/>
          </a:xfrm>
        </p:spPr>
        <p:txBody>
          <a:bodyPr/>
          <a:lstStyle>
            <a:lvl1pPr marL="0" indent="0" algn="l" defTabSz="914400" rtl="0" eaLnBrk="1" fontAlgn="auto" latinLnBrk="0" hangingPunct="1">
              <a:lnSpc>
                <a:spcPct val="100000"/>
              </a:lnSpc>
              <a:spcBef>
                <a:spcPts val="0"/>
              </a:spcBef>
              <a:buFont typeface="Arial" panose="020B0604020202020204" pitchFamily="34" charset="0"/>
              <a:buNone/>
              <a:defRPr lang="zh-CN" altLang="en-US" sz="2800" b="1" kern="1200" dirty="0" smtClean="0">
                <a:solidFill>
                  <a:schemeClr val="tx1"/>
                </a:solidFill>
                <a:latin typeface="+mn-ea"/>
                <a:ea typeface="+mn-ea"/>
                <a:cs typeface="Times New Roman" panose="02020603050405020304" pitchFamily="18" charset="0"/>
              </a:defRPr>
            </a:lvl1pPr>
            <a:lvl2pPr marL="0" indent="0" algn="l" defTabSz="914400" rtl="0" eaLnBrk="1" fontAlgn="auto" latinLnBrk="0" hangingPunct="1">
              <a:lnSpc>
                <a:spcPct val="100000"/>
              </a:lnSpc>
              <a:spcBef>
                <a:spcPts val="0"/>
              </a:spcBef>
              <a:buFont typeface="Arial" panose="020B0604020202020204" pitchFamily="34" charset="0"/>
              <a:buNone/>
              <a:defRPr lang="zh-CN" altLang="en-US" sz="2800" b="1" kern="1200" dirty="0" smtClean="0">
                <a:solidFill>
                  <a:schemeClr val="tx1"/>
                </a:solidFill>
                <a:latin typeface="Times New Roman" panose="02020603050405020304" pitchFamily="18" charset="0"/>
                <a:ea typeface="等线" panose="02010600030101010101" charset="-122"/>
                <a:cs typeface="Times New Roman" panose="02020603050405020304" pitchFamily="18" charset="0"/>
              </a:defRPr>
            </a:lvl2pPr>
            <a:lvl3pPr marL="0" indent="0" algn="l" defTabSz="914400" rtl="0" eaLnBrk="1" fontAlgn="auto" latinLnBrk="0" hangingPunct="1">
              <a:lnSpc>
                <a:spcPct val="100000"/>
              </a:lnSpc>
              <a:spcBef>
                <a:spcPts val="0"/>
              </a:spcBef>
              <a:buFont typeface="Arial" panose="020B0604020202020204" pitchFamily="34" charset="0"/>
              <a:buNone/>
              <a:defRPr lang="zh-CN" altLang="en-US" sz="2800" b="1" kern="1200" dirty="0" smtClean="0">
                <a:solidFill>
                  <a:schemeClr val="tx1"/>
                </a:solidFill>
                <a:latin typeface="Times New Roman" panose="02020603050405020304" pitchFamily="18" charset="0"/>
                <a:ea typeface="等线" panose="02010600030101010101" charset="-122"/>
                <a:cs typeface="Times New Roman" panose="02020603050405020304" pitchFamily="18" charset="0"/>
              </a:defRPr>
            </a:lvl3pPr>
          </a:lstStyle>
          <a:p>
            <a:pPr marL="0" indent="0" fontAlgn="auto">
              <a:lnSpc>
                <a:spcPct val="100000"/>
              </a:lnSpc>
              <a:spcBef>
                <a:spcPts val="0"/>
              </a:spcBef>
              <a:buNone/>
            </a:pPr>
            <a:r>
              <a:rPr lang="en-US" altLang="zh-CN" sz="2800" dirty="0">
                <a:latin typeface="Times New Roman" panose="02020603050405020304" pitchFamily="18" charset="0"/>
                <a:ea typeface="等线" panose="02010600030101010101" charset="-122"/>
                <a:cs typeface="Times New Roman" panose="02020603050405020304" pitchFamily="18" charset="0"/>
                <a:sym typeface="+mn-ea"/>
              </a:rPr>
              <a:t>1</a:t>
            </a:r>
            <a:r>
              <a:rPr lang="zh-CN" altLang="en-US" sz="2800" dirty="0">
                <a:latin typeface="Times New Roman" panose="02020603050405020304" pitchFamily="18" charset="0"/>
                <a:ea typeface="等线" panose="02010600030101010101" charset="-122"/>
                <a:cs typeface="Times New Roman" panose="02020603050405020304" pitchFamily="18" charset="0"/>
                <a:sym typeface="+mn-ea"/>
              </a:rPr>
              <a:t>级标题</a:t>
            </a:r>
            <a:endParaRPr lang="zh-CN" altLang="en-US" sz="2800" dirty="0">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25" name="文本占位符 24"/>
          <p:cNvSpPr>
            <a:spLocks noGrp="1"/>
          </p:cNvSpPr>
          <p:nvPr>
            <p:ph type="body" sz="quarter" idx="16" hasCustomPrompt="1"/>
          </p:nvPr>
        </p:nvSpPr>
        <p:spPr>
          <a:xfrm>
            <a:off x="396875" y="1910398"/>
            <a:ext cx="8372475" cy="4293551"/>
          </a:xfrm>
        </p:spPr>
        <p:txBody>
          <a:bodyPr>
            <a:normAutofit/>
          </a:bodyPr>
          <a:lstStyle>
            <a:lvl1pPr marL="228600" indent="-228600" algn="l" rtl="0" eaLnBrk="1" latinLnBrk="0" hangingPunct="1">
              <a:buClr>
                <a:srgbClr val="000000"/>
              </a:buClr>
              <a:buFont typeface="Arial" panose="020B0604020202020204" pitchFamily="34" charset="0"/>
              <a:buChar char="•"/>
              <a:defRPr lang="zh-CN" altLang="en-US" sz="2400" b="1" kern="1200" dirty="0" smtClean="0">
                <a:solidFill>
                  <a:schemeClr val="tx1"/>
                </a:solidFill>
                <a:latin typeface="Times New Roman" panose="02020603050405020304" pitchFamily="18" charset="0"/>
                <a:ea typeface="等线" panose="02010600030101010101" charset="-122"/>
                <a:cs typeface="Times New Roman" panose="02020603050405020304" pitchFamily="18" charset="0"/>
              </a:defRPr>
            </a:lvl1pPr>
            <a:lvl2pPr marL="685800" indent="-228600" algn="l" rtl="0" eaLnBrk="1" latinLnBrk="0" hangingPunct="1">
              <a:buClr>
                <a:srgbClr val="000000"/>
              </a:buClr>
              <a:buFont typeface="Arial" panose="020B0604020202020204" pitchFamily="34" charset="0"/>
              <a:buChar char="•"/>
              <a:defRPr lang="zh-CN" altLang="en-US" sz="2400" b="1" kern="1200" dirty="0" smtClean="0">
                <a:solidFill>
                  <a:schemeClr val="tx1"/>
                </a:solidFill>
                <a:latin typeface="Times New Roman" panose="02020603050405020304" pitchFamily="18" charset="0"/>
                <a:ea typeface="等线" panose="02010600030101010101" charset="-122"/>
                <a:cs typeface="Times New Roman" panose="02020603050405020304" pitchFamily="18" charset="0"/>
              </a:defRPr>
            </a:lvl2pPr>
            <a:lvl3pPr marL="1143000" indent="-228600" algn="l" rtl="0" eaLnBrk="1" latinLnBrk="0" hangingPunct="1">
              <a:buClr>
                <a:srgbClr val="000000"/>
              </a:buClr>
              <a:buFont typeface="Arial" panose="020B0604020202020204" pitchFamily="34" charset="0"/>
              <a:buChar char="•"/>
              <a:defRPr lang="zh-CN" altLang="en-US" sz="2400" b="1" kern="1200" dirty="0" smtClean="0">
                <a:solidFill>
                  <a:schemeClr val="tx1"/>
                </a:solidFill>
                <a:latin typeface="Times New Roman" panose="02020603050405020304" pitchFamily="18" charset="0"/>
                <a:ea typeface="等线" panose="02010600030101010101" charset="-122"/>
                <a:cs typeface="Times New Roman" panose="02020603050405020304" pitchFamily="18" charset="0"/>
              </a:defRPr>
            </a:lvl3pPr>
            <a:lvl4pPr marL="1600200" indent="-228600" algn="l" rtl="0" eaLnBrk="1" latinLnBrk="0" hangingPunct="1">
              <a:buClr>
                <a:srgbClr val="000000"/>
              </a:buClr>
              <a:buFont typeface="Arial" panose="020B0604020202020204" pitchFamily="34" charset="0"/>
              <a:buChar char="•"/>
              <a:defRPr lang="zh-CN" altLang="en-US" sz="2400" b="1" kern="1200" dirty="0" smtClean="0">
                <a:solidFill>
                  <a:schemeClr val="tx1"/>
                </a:solidFill>
                <a:latin typeface="Times New Roman" panose="02020603050405020304" pitchFamily="18" charset="0"/>
                <a:ea typeface="等线" panose="02010600030101010101" charset="-122"/>
                <a:cs typeface="Times New Roman" panose="02020603050405020304" pitchFamily="18" charset="0"/>
              </a:defRPr>
            </a:lvl4pPr>
            <a:lvl5pPr marL="2057400" indent="-228600" algn="l" rtl="0" eaLnBrk="1" latinLnBrk="0" hangingPunct="1">
              <a:buClr>
                <a:srgbClr val="000000"/>
              </a:buClr>
              <a:buFont typeface="Arial" panose="020B0604020202020204" pitchFamily="34" charset="0"/>
              <a:buChar char="•"/>
              <a:defRPr lang="zh-CN" altLang="en-US" sz="2400" b="1" kern="1200" dirty="0">
                <a:solidFill>
                  <a:schemeClr val="tx1"/>
                </a:solidFill>
                <a:latin typeface="Times New Roman" panose="02020603050405020304" pitchFamily="18" charset="0"/>
                <a:ea typeface="等线" panose="02010600030101010101" charset="-122"/>
                <a:cs typeface="Times New Roman" panose="02020603050405020304" pitchFamily="18" charset="0"/>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4801DB-D675-416A-BFF5-F346E24F3BDD}" type="datetimeFigureOut">
              <a:rPr lang="zh-CN" altLang="en-US" smtClean="0"/>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C7206B7-967B-48F3-989E-8CF2542470F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C34801DB-D675-416A-BFF5-F346E24F3BDD}" type="datetimeFigureOut">
              <a:rPr lang="zh-CN" altLang="en-US" smtClean="0"/>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C7206B7-967B-48F3-989E-8CF2542470F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C34801DB-D675-416A-BFF5-F346E24F3BDD}" type="datetimeFigureOut">
              <a:rPr lang="zh-CN" altLang="en-US" smtClean="0"/>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C7206B7-967B-48F3-989E-8CF2542470F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C34801DB-D675-416A-BFF5-F346E24F3BDD}" type="datetimeFigureOut">
              <a:rPr lang="zh-CN" altLang="en-US" smtClean="0"/>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C7206B7-967B-48F3-989E-8CF2542470F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4801DB-D675-416A-BFF5-F346E24F3BDD}" type="datetimeFigureOut">
              <a:rPr lang="zh-CN" altLang="en-US" smtClean="0"/>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C7206B7-967B-48F3-989E-8CF2542470F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4801DB-D675-416A-BFF5-F346E24F3BDD}" type="datetimeFigureOut">
              <a:rPr lang="zh-CN" altLang="en-US" smtClean="0"/>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C7206B7-967B-48F3-989E-8CF2542470F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文本框 6"/>
          <p:cNvSpPr txBox="1"/>
          <p:nvPr userDrawn="1"/>
        </p:nvSpPr>
        <p:spPr>
          <a:xfrm>
            <a:off x="222250" y="6407150"/>
            <a:ext cx="990977" cy="276999"/>
          </a:xfrm>
          <a:prstGeom prst="rect">
            <a:avLst/>
          </a:prstGeom>
          <a:noFill/>
        </p:spPr>
        <p:txBody>
          <a:bodyPr wrap="none" rtlCol="0">
            <a:spAutoFit/>
          </a:bodyPr>
          <a:lstStyle/>
          <a:p>
            <a:r>
              <a:rPr lang="en-US" altLang="zh-CN" sz="1200" b="1" dirty="0" err="1">
                <a:solidFill>
                  <a:schemeClr val="tx1"/>
                </a:solidFill>
                <a:latin typeface="+mn-ea"/>
                <a:ea typeface="+mn-ea"/>
              </a:rPr>
              <a:t>machunyan</a:t>
            </a:r>
            <a:endParaRPr lang="zh-CN" altLang="en-US" sz="1200" b="1" dirty="0">
              <a:solidFill>
                <a:schemeClr val="tx1"/>
              </a:solidFill>
              <a:latin typeface="+mn-ea"/>
              <a:ea typeface="+mn-ea"/>
            </a:endParaRPr>
          </a:p>
        </p:txBody>
      </p:sp>
      <p:sp>
        <p:nvSpPr>
          <p:cNvPr id="8" name="文本框 7"/>
          <p:cNvSpPr txBox="1"/>
          <p:nvPr userDrawn="1"/>
        </p:nvSpPr>
        <p:spPr>
          <a:xfrm>
            <a:off x="3710225" y="6407149"/>
            <a:ext cx="1723549" cy="276999"/>
          </a:xfrm>
          <a:prstGeom prst="rect">
            <a:avLst/>
          </a:prstGeom>
          <a:noFill/>
        </p:spPr>
        <p:txBody>
          <a:bodyPr wrap="none" rtlCol="0">
            <a:spAutoFit/>
          </a:bodyPr>
          <a:lstStyle/>
          <a:p>
            <a:r>
              <a:rPr lang="zh-CN" altLang="en-US" sz="1200" b="1" dirty="0">
                <a:solidFill>
                  <a:schemeClr val="tx1"/>
                </a:solidFill>
                <a:latin typeface="+mn-ea"/>
                <a:ea typeface="+mn-ea"/>
              </a:rPr>
              <a:t>西北工业大学软件学院</a:t>
            </a:r>
            <a:endParaRPr lang="zh-CN" altLang="en-US" sz="1200" b="1" dirty="0">
              <a:solidFill>
                <a:schemeClr val="tx1"/>
              </a:solidFill>
              <a:latin typeface="+mn-ea"/>
              <a:ea typeface="+mn-ea"/>
            </a:endParaRPr>
          </a:p>
        </p:txBody>
      </p:sp>
      <p:sp>
        <p:nvSpPr>
          <p:cNvPr id="9" name="文本框 8"/>
          <p:cNvSpPr txBox="1"/>
          <p:nvPr userDrawn="1"/>
        </p:nvSpPr>
        <p:spPr>
          <a:xfrm>
            <a:off x="8562170" y="6407149"/>
            <a:ext cx="378630" cy="276999"/>
          </a:xfrm>
          <a:prstGeom prst="rect">
            <a:avLst/>
          </a:prstGeom>
          <a:noFill/>
        </p:spPr>
        <p:txBody>
          <a:bodyPr wrap="none" rtlCol="0">
            <a:spAutoFit/>
          </a:bodyPr>
          <a:lstStyle/>
          <a:p>
            <a:fld id="{6CCE0E74-C6F2-4DC5-83E7-295C76677F6B}" type="slidenum">
              <a:rPr lang="en-US" altLang="zh-CN" sz="1200" b="1" smtClean="0">
                <a:solidFill>
                  <a:schemeClr val="tx1"/>
                </a:solidFill>
                <a:latin typeface="+mn-ea"/>
                <a:ea typeface="+mn-ea"/>
              </a:rPr>
            </a:fld>
            <a:endParaRPr lang="zh-CN" altLang="en-US" sz="1200" b="1" dirty="0">
              <a:solidFill>
                <a:schemeClr val="tx1"/>
              </a:solidFill>
              <a:latin typeface="+mn-ea"/>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slide" Target="slide10.xml"/><Relationship Id="rId1" Type="http://schemas.openxmlformats.org/officeDocument/2006/relationships/slide" Target="slide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33.xml"/><Relationship Id="rId5" Type="http://schemas.openxmlformats.org/officeDocument/2006/relationships/slide" Target="slide26.xml"/><Relationship Id="rId4" Type="http://schemas.openxmlformats.org/officeDocument/2006/relationships/slide" Target="slide24.xml"/><Relationship Id="rId3" Type="http://schemas.openxmlformats.org/officeDocument/2006/relationships/slide" Target="slide22.xml"/><Relationship Id="rId2" Type="http://schemas.openxmlformats.org/officeDocument/2006/relationships/slide" Target="slide28.xml"/><Relationship Id="rId1" Type="http://schemas.openxmlformats.org/officeDocument/2006/relationships/slide" Target="slide21.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slide" Target="slide33.xml"/><Relationship Id="rId3" Type="http://schemas.openxmlformats.org/officeDocument/2006/relationships/slide" Target="slide28.xml"/><Relationship Id="rId2" Type="http://schemas.openxmlformats.org/officeDocument/2006/relationships/slide" Target="slide27.xml"/><Relationship Id="rId1" Type="http://schemas.openxmlformats.org/officeDocument/2006/relationships/slide" Target="slide26.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slide" Target="slide33.xml"/><Relationship Id="rId2" Type="http://schemas.openxmlformats.org/officeDocument/2006/relationships/slide" Target="slide28.xml"/><Relationship Id="rId1" Type="http://schemas.openxmlformats.org/officeDocument/2006/relationships/slide" Target="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33.xml"/><Relationship Id="rId1" Type="http://schemas.openxmlformats.org/officeDocument/2006/relationships/slide" Target="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33.xml"/><Relationship Id="rId1" Type="http://schemas.openxmlformats.org/officeDocument/2006/relationships/slide" Target="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8.xml"/><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 Target="slide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6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1.xml"/><Relationship Id="rId1" Type="http://schemas.openxmlformats.org/officeDocument/2006/relationships/slide" Target="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slide" Target="slide7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7.xml"/><Relationship Id="rId1" Type="http://schemas.openxmlformats.org/officeDocument/2006/relationships/slide" Target="slide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slide" Target="slide7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slide" Target="slide72.xml"/></Relationships>
</file>

<file path=ppt/slides/_rels/slide7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3.xml"/><Relationship Id="rId5" Type="http://schemas.openxmlformats.org/officeDocument/2006/relationships/slide" Target="slide75.xml"/><Relationship Id="rId4" Type="http://schemas.openxmlformats.org/officeDocument/2006/relationships/slide" Target="slide1.xml"/><Relationship Id="rId3" Type="http://schemas.openxmlformats.org/officeDocument/2006/relationships/slide" Target="slide71.xml"/><Relationship Id="rId2" Type="http://schemas.openxmlformats.org/officeDocument/2006/relationships/slide" Target="slide70.xml"/><Relationship Id="rId1" Type="http://schemas.openxmlformats.org/officeDocument/2006/relationships/slide" Target="slide67.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slide" Target="slide77.xml"/><Relationship Id="rId2" Type="http://schemas.openxmlformats.org/officeDocument/2006/relationships/slide" Target="slide76.xml"/><Relationship Id="rId1" Type="http://schemas.openxmlformats.org/officeDocument/2006/relationships/slide" Target="slide7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slide" Target="slide7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slide" Target="slide7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slide" Target="slide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slide" Target="slide8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slide" Target="slide85.xml"/><Relationship Id="rId2" Type="http://schemas.openxmlformats.org/officeDocument/2006/relationships/slide" Target="slide84.xml"/><Relationship Id="rId1" Type="http://schemas.openxmlformats.org/officeDocument/2006/relationships/slide" Target="slide8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slide" Target="slide8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slide" Target="slide8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slide" Target="slide8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2912193"/>
            <a:ext cx="6015888" cy="645160"/>
          </a:xfrm>
          <a:prstGeom prst="rect">
            <a:avLst/>
          </a:prstGeom>
          <a:noFill/>
        </p:spPr>
        <p:txBody>
          <a:bodyPr wrap="square" rtlCol="0">
            <a:spAutoFit/>
          </a:bodyPr>
          <a:lstStyle/>
          <a:p>
            <a:pPr algn="dist"/>
            <a:r>
              <a:rPr kumimoji="1" lang="zh-CN" altLang="en-US" sz="3600" b="1" dirty="0">
                <a:solidFill>
                  <a:srgbClr val="034DA0"/>
                </a:solidFill>
                <a:latin typeface="+mn-ea"/>
                <a:sym typeface="+mn-ea"/>
              </a:rPr>
              <a:t>编译原理</a:t>
            </a:r>
            <a:endParaRPr kumimoji="1" lang="zh-CN" altLang="en-US" sz="3600" b="1" dirty="0">
              <a:solidFill>
                <a:srgbClr val="034DA0"/>
              </a:solidFill>
              <a:latin typeface="+mn-ea"/>
              <a:sym typeface="+mn-ea"/>
            </a:endParaRP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16685" y="3799205"/>
            <a:ext cx="6219190" cy="306705"/>
          </a:xfrm>
          <a:prstGeom prst="rect">
            <a:avLst/>
          </a:prstGeom>
          <a:noFill/>
        </p:spPr>
        <p:txBody>
          <a:bodyPr wrap="square" rtlCol="0">
            <a:spAutoFit/>
          </a:bodyPr>
          <a:lstStyle/>
          <a:p>
            <a:pPr algn="dist"/>
            <a:r>
              <a:rPr kumimoji="1" lang="en-US" altLang="zh-CN" sz="1400" b="1" kern="1000" dirty="0">
                <a:solidFill>
                  <a:schemeClr val="tx1">
                    <a:lumMod val="50000"/>
                    <a:lumOff val="50000"/>
                  </a:schemeClr>
                </a:solidFill>
                <a:uFillTx/>
              </a:rPr>
              <a:t>Object-Oriented</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sym typeface="+mn-ea"/>
              </a:rPr>
              <a:t>Programming</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rPr>
              <a:t>and</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sym typeface="+mn-ea"/>
              </a:rPr>
              <a:t>Design</a:t>
            </a:r>
            <a:r>
              <a:rPr kumimoji="1" lang="zh-CN" altLang="en-US" sz="1400" b="1" kern="1000" dirty="0">
                <a:solidFill>
                  <a:schemeClr val="tx1">
                    <a:lumMod val="50000"/>
                    <a:lumOff val="50000"/>
                  </a:schemeClr>
                </a:solidFill>
                <a:uFillTx/>
              </a:rPr>
              <a:t> </a:t>
            </a:r>
            <a:endParaRPr kumimoji="1" lang="en-US" altLang="zh-CN" sz="1400" b="1" kern="1000" dirty="0">
              <a:solidFill>
                <a:schemeClr val="tx1">
                  <a:lumMod val="50000"/>
                  <a:lumOff val="50000"/>
                </a:schemeClr>
              </a:solidFill>
              <a:uFillTx/>
            </a:endParaRPr>
          </a:p>
        </p:txBody>
      </p:sp>
      <p:sp>
        <p:nvSpPr>
          <p:cNvPr id="10" name="文本框 9"/>
          <p:cNvSpPr txBox="1"/>
          <p:nvPr/>
        </p:nvSpPr>
        <p:spPr>
          <a:xfrm>
            <a:off x="1464945" y="4196715"/>
            <a:ext cx="6641465" cy="1753235"/>
          </a:xfrm>
          <a:prstGeom prst="rect">
            <a:avLst/>
          </a:prstGeom>
          <a:noFill/>
        </p:spPr>
        <p:txBody>
          <a:bodyPr wrap="square" rtlCol="0">
            <a:spAutoFit/>
          </a:bodyPr>
          <a:lstStyle/>
          <a:p>
            <a:pPr algn="ctr">
              <a:lnSpc>
                <a:spcPct val="150000"/>
              </a:lnSpc>
            </a:pPr>
            <a:r>
              <a:rPr kumimoji="1" lang="zh-CN" altLang="en-US" sz="2400" b="1" dirty="0">
                <a:solidFill>
                  <a:schemeClr val="tx1">
                    <a:lumMod val="65000"/>
                    <a:lumOff val="35000"/>
                  </a:schemeClr>
                </a:solidFill>
                <a:latin typeface="+mn-ea"/>
                <a:cs typeface="+mn-ea"/>
              </a:rPr>
              <a:t>马春燕    </a:t>
            </a:r>
            <a:r>
              <a:rPr kumimoji="1" lang="en-US" altLang="zh-CN" sz="2400" b="1" dirty="0">
                <a:solidFill>
                  <a:schemeClr val="tx1">
                    <a:lumMod val="65000"/>
                    <a:lumOff val="35000"/>
                  </a:schemeClr>
                </a:solidFill>
                <a:latin typeface="+mn-ea"/>
                <a:cs typeface="+mn-ea"/>
              </a:rPr>
              <a:t> </a:t>
            </a:r>
            <a:r>
              <a:rPr kumimoji="1" lang="zh-CN" altLang="en-US" sz="2400" b="1" dirty="0">
                <a:solidFill>
                  <a:schemeClr val="tx1">
                    <a:lumMod val="65000"/>
                    <a:lumOff val="35000"/>
                  </a:schemeClr>
                </a:solidFill>
                <a:latin typeface="+mn-ea"/>
                <a:cs typeface="+mn-ea"/>
              </a:rPr>
              <a:t>魏倩</a:t>
            </a:r>
            <a:r>
              <a:rPr kumimoji="1" lang="zh-CN" altLang="en-US" sz="2400" b="1" dirty="0">
                <a:solidFill>
                  <a:schemeClr val="tx1">
                    <a:lumMod val="65000"/>
                    <a:lumOff val="35000"/>
                  </a:schemeClr>
                </a:solidFill>
                <a:latin typeface="+mn-ea"/>
                <a:cs typeface="+mn-ea"/>
              </a:rPr>
              <a:t>茹</a:t>
            </a:r>
            <a:endParaRPr kumimoji="1" lang="zh-CN" altLang="en-US" sz="2400" b="1" dirty="0">
              <a:solidFill>
                <a:schemeClr val="tx1">
                  <a:lumMod val="65000"/>
                  <a:lumOff val="35000"/>
                </a:schemeClr>
              </a:solidFill>
              <a:latin typeface="+mn-ea"/>
              <a:cs typeface="+mn-ea"/>
            </a:endParaRPr>
          </a:p>
          <a:p>
            <a:pPr>
              <a:lnSpc>
                <a:spcPct val="150000"/>
              </a:lnSpc>
            </a:pPr>
            <a:r>
              <a:rPr kumimoji="1" lang="zh-CN" altLang="en-US" sz="2400" b="1" dirty="0">
                <a:solidFill>
                  <a:schemeClr val="tx1">
                    <a:lumMod val="65000"/>
                    <a:lumOff val="35000"/>
                  </a:schemeClr>
                </a:solidFill>
                <a:latin typeface="+mn-ea"/>
                <a:cs typeface="+mn-ea"/>
              </a:rPr>
              <a:t>邮箱：</a:t>
            </a:r>
            <a:r>
              <a:rPr kumimoji="1" lang="en-US" altLang="zh-CN" sz="2000" b="1" dirty="0">
                <a:solidFill>
                  <a:schemeClr val="tx1">
                    <a:lumMod val="65000"/>
                    <a:lumOff val="35000"/>
                  </a:schemeClr>
                </a:solidFill>
                <a:latin typeface="+mn-ea"/>
                <a:cs typeface="+mn-ea"/>
              </a:rPr>
              <a:t>machunyan   {weiqianru@nwpu.edu.n}</a:t>
            </a:r>
            <a:endParaRPr kumimoji="1" lang="zh-CN" altLang="en-US" sz="2000" b="1" dirty="0">
              <a:solidFill>
                <a:schemeClr val="tx1">
                  <a:lumMod val="65000"/>
                  <a:lumOff val="35000"/>
                </a:schemeClr>
              </a:solidFill>
              <a:latin typeface="+mn-ea"/>
              <a:cs typeface="+mn-ea"/>
            </a:endParaRPr>
          </a:p>
          <a:p>
            <a:pPr>
              <a:lnSpc>
                <a:spcPct val="150000"/>
              </a:lnSpc>
            </a:pPr>
            <a:r>
              <a:rPr kumimoji="1" lang="zh-CN" altLang="en-US" sz="2400" b="1" dirty="0">
                <a:solidFill>
                  <a:schemeClr val="tx1">
                    <a:lumMod val="65000"/>
                    <a:lumOff val="35000"/>
                  </a:schemeClr>
                </a:solidFill>
                <a:latin typeface="+mn-ea"/>
                <a:cs typeface="+mn-ea"/>
              </a:rPr>
              <a:t>手机：</a:t>
            </a:r>
            <a:r>
              <a:rPr kumimoji="1" lang="en-US" altLang="zh-CN" sz="2000" b="1" dirty="0">
                <a:solidFill>
                  <a:schemeClr val="tx1">
                    <a:lumMod val="65000"/>
                    <a:lumOff val="35000"/>
                  </a:schemeClr>
                </a:solidFill>
                <a:latin typeface="+mn-ea"/>
                <a:cs typeface="+mn-ea"/>
              </a:rPr>
              <a:t>13991282722         </a:t>
            </a:r>
            <a:endParaRPr kumimoji="1" lang="en-US" altLang="zh-CN" sz="2000" b="1" dirty="0">
              <a:solidFill>
                <a:schemeClr val="tx1">
                  <a:lumMod val="65000"/>
                  <a:lumOff val="35000"/>
                </a:schemeClr>
              </a:solidFill>
              <a:latin typeface="+mn-ea"/>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8.1.2 </a:t>
            </a:r>
            <a:r>
              <a:rPr lang="zh-CN" altLang="en-US" dirty="0"/>
              <a:t>基本块的识别步骤</a:t>
            </a:r>
            <a:endParaRPr lang="zh-CN" altLang="en-US" dirty="0"/>
          </a:p>
        </p:txBody>
      </p:sp>
      <p:sp>
        <p:nvSpPr>
          <p:cNvPr id="5" name="Rectangle 2"/>
          <p:cNvSpPr txBox="1"/>
          <p:nvPr/>
        </p:nvSpPr>
        <p:spPr>
          <a:xfrm>
            <a:off x="467518" y="1286903"/>
            <a:ext cx="8208963" cy="3778156"/>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 typeface="Arial" panose="020B0604020202020204" pitchFamily="34" charset="0"/>
              <a:buNone/>
            </a:pPr>
            <a:r>
              <a:rPr lang="en-US" altLang="zh-CN" sz="2400" b="1" dirty="0">
                <a:solidFill>
                  <a:srgbClr val="030305"/>
                </a:solidFill>
                <a:latin typeface="+mn-ea"/>
              </a:rPr>
              <a:t>2).  </a:t>
            </a:r>
            <a:r>
              <a:rPr lang="zh-CN" altLang="en-US" sz="2400" b="1" dirty="0">
                <a:solidFill>
                  <a:srgbClr val="030305"/>
                </a:solidFill>
                <a:latin typeface="+mn-ea"/>
              </a:rPr>
              <a:t>对每个入口指令,构造其所属的基本块</a:t>
            </a:r>
            <a:r>
              <a:rPr lang="en-US" altLang="zh-CN" sz="2400" b="1" dirty="0">
                <a:solidFill>
                  <a:srgbClr val="030305"/>
                </a:solidFill>
                <a:latin typeface="+mn-ea"/>
              </a:rPr>
              <a:t>:</a:t>
            </a:r>
            <a:endParaRPr lang="en-US" altLang="zh-CN" sz="2400" b="1" dirty="0">
              <a:solidFill>
                <a:srgbClr val="030305"/>
              </a:solidFill>
              <a:latin typeface="+mn-ea"/>
            </a:endParaRPr>
          </a:p>
          <a:p>
            <a:pPr marL="814070" lvl="1" indent="-342900"/>
            <a:r>
              <a:rPr lang="zh-CN" altLang="en-US" b="1" dirty="0">
                <a:solidFill>
                  <a:srgbClr val="030305"/>
                </a:solidFill>
                <a:latin typeface="+mn-ea"/>
              </a:rPr>
              <a:t>基本块是由该入口到下一入口之间的指令序列构成</a:t>
            </a:r>
            <a:r>
              <a:rPr lang="en-US" altLang="zh-CN" b="1" dirty="0">
                <a:solidFill>
                  <a:srgbClr val="030305"/>
                </a:solidFill>
                <a:latin typeface="+mn-ea"/>
              </a:rPr>
              <a:t>(</a:t>
            </a:r>
            <a:r>
              <a:rPr lang="zh-CN" altLang="en-US" b="1" dirty="0">
                <a:solidFill>
                  <a:srgbClr val="030305"/>
                </a:solidFill>
                <a:latin typeface="+mn-ea"/>
              </a:rPr>
              <a:t>不含下一入口)；</a:t>
            </a:r>
            <a:endParaRPr lang="en-US" altLang="zh-CN" b="1" dirty="0">
              <a:solidFill>
                <a:srgbClr val="030305"/>
              </a:solidFill>
              <a:latin typeface="+mn-ea"/>
            </a:endParaRPr>
          </a:p>
          <a:p>
            <a:pPr marL="814070" lvl="1" indent="-342900"/>
            <a:r>
              <a:rPr lang="zh-CN" altLang="en-US" b="1" dirty="0">
                <a:solidFill>
                  <a:srgbClr val="030305"/>
                </a:solidFill>
                <a:latin typeface="+mn-ea"/>
              </a:rPr>
              <a:t>或是由该入口到一转移指令之间的指令序列构成</a:t>
            </a:r>
            <a:r>
              <a:rPr lang="en-US" altLang="zh-CN" b="1" dirty="0">
                <a:solidFill>
                  <a:srgbClr val="030305"/>
                </a:solidFill>
                <a:latin typeface="+mn-ea"/>
              </a:rPr>
              <a:t>(</a:t>
            </a:r>
            <a:r>
              <a:rPr lang="zh-CN" altLang="en-US" b="1" dirty="0">
                <a:solidFill>
                  <a:srgbClr val="030305"/>
                </a:solidFill>
                <a:latin typeface="+mn-ea"/>
              </a:rPr>
              <a:t>包括该转移指令</a:t>
            </a:r>
            <a:r>
              <a:rPr lang="en-US" altLang="zh-CN" b="1" dirty="0">
                <a:solidFill>
                  <a:srgbClr val="030305"/>
                </a:solidFill>
                <a:latin typeface="+mn-ea"/>
              </a:rPr>
              <a:t>)</a:t>
            </a:r>
            <a:r>
              <a:rPr lang="zh-CN" altLang="en-US" b="1" dirty="0">
                <a:solidFill>
                  <a:srgbClr val="030305"/>
                </a:solidFill>
                <a:latin typeface="+mn-ea"/>
              </a:rPr>
              <a:t>；</a:t>
            </a:r>
            <a:endParaRPr lang="zh-CN" altLang="en-US" b="1" dirty="0">
              <a:solidFill>
                <a:srgbClr val="030305"/>
              </a:solidFill>
              <a:latin typeface="+mn-ea"/>
            </a:endParaRPr>
          </a:p>
          <a:p>
            <a:pPr marL="814070" lvl="1" indent="-342900"/>
            <a:r>
              <a:rPr lang="zh-CN" altLang="en-US" b="1" dirty="0">
                <a:solidFill>
                  <a:srgbClr val="030305"/>
                </a:solidFill>
                <a:latin typeface="+mn-ea"/>
              </a:rPr>
              <a:t>或是由该入口到停机指令为止的所有指令序列构成</a:t>
            </a:r>
            <a:r>
              <a:rPr lang="en-US" altLang="zh-CN" b="1" dirty="0">
                <a:solidFill>
                  <a:srgbClr val="030305"/>
                </a:solidFill>
                <a:latin typeface="+mn-ea"/>
              </a:rPr>
              <a:t>(</a:t>
            </a:r>
            <a:r>
              <a:rPr lang="zh-CN" altLang="en-US" b="1" dirty="0">
                <a:solidFill>
                  <a:srgbClr val="030305"/>
                </a:solidFill>
                <a:latin typeface="+mn-ea"/>
              </a:rPr>
              <a:t>包括该停机指令</a:t>
            </a:r>
            <a:r>
              <a:rPr lang="en-US" altLang="zh-CN" b="1" dirty="0">
                <a:solidFill>
                  <a:srgbClr val="030305"/>
                </a:solidFill>
                <a:latin typeface="+mn-ea"/>
              </a:rPr>
              <a:t>)</a:t>
            </a:r>
            <a:r>
              <a:rPr lang="zh-CN" altLang="en-US" b="1" dirty="0">
                <a:solidFill>
                  <a:srgbClr val="030305"/>
                </a:solidFill>
                <a:latin typeface="+mn-ea"/>
              </a:rPr>
              <a:t>。</a:t>
            </a:r>
            <a:endParaRPr lang="zh-CN" altLang="en-US" b="1" dirty="0">
              <a:solidFill>
                <a:srgbClr val="030305"/>
              </a:solidFill>
              <a:latin typeface="+mn-ea"/>
            </a:endParaRPr>
          </a:p>
          <a:p>
            <a:pPr marL="609600" indent="-609600">
              <a:buFont typeface="Arial" panose="020B0604020202020204" pitchFamily="34" charset="0"/>
              <a:buNone/>
            </a:pPr>
            <a:r>
              <a:rPr lang="en-US" altLang="zh-CN" sz="2400" b="1" dirty="0">
                <a:solidFill>
                  <a:srgbClr val="030305"/>
                </a:solidFill>
                <a:latin typeface="+mn-ea"/>
              </a:rPr>
              <a:t>3).   </a:t>
            </a:r>
            <a:r>
              <a:rPr lang="zh-CN" altLang="en-US" sz="2400" b="1" dirty="0">
                <a:solidFill>
                  <a:srgbClr val="030305"/>
                </a:solidFill>
                <a:latin typeface="+mn-ea"/>
              </a:rPr>
              <a:t>执行上述两步操作后，凡未包含在任何基本块中的指令，都是控制不可能达到的指令，应删除。</a:t>
            </a:r>
            <a:endParaRPr lang="en-US" altLang="zh-CN" sz="2400" b="1" dirty="0">
              <a:solidFill>
                <a:srgbClr val="030305"/>
              </a:solidFill>
              <a:latin typeface="+mn-ea"/>
            </a:endParaRPr>
          </a:p>
        </p:txBody>
      </p:sp>
      <p:sp>
        <p:nvSpPr>
          <p:cNvPr id="6" name="AutoShape 4">
            <a:hlinkClick r:id="" action="ppaction://hlinkshowjump?jump=nextslide"/>
          </p:cNvPr>
          <p:cNvSpPr/>
          <p:nvPr/>
        </p:nvSpPr>
        <p:spPr>
          <a:xfrm>
            <a:off x="7422216" y="5522632"/>
            <a:ext cx="936625" cy="431800"/>
          </a:xfrm>
          <a:prstGeom prst="curvedDownArrow">
            <a:avLst>
              <a:gd name="adj1" fmla="val 43382"/>
              <a:gd name="adj2" fmla="val 86764"/>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out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out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out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out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2"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8.1.2 </a:t>
            </a:r>
            <a:r>
              <a:rPr lang="zh-CN" altLang="en-US" dirty="0"/>
              <a:t>基本块的识别步骤</a:t>
            </a:r>
            <a:endParaRPr lang="zh-CN" altLang="en-US" dirty="0"/>
          </a:p>
        </p:txBody>
      </p:sp>
      <p:sp useBgFill="1">
        <p:nvSpPr>
          <p:cNvPr id="7" name="Rectangle 2"/>
          <p:cNvSpPr/>
          <p:nvPr/>
        </p:nvSpPr>
        <p:spPr>
          <a:xfrm>
            <a:off x="4667881" y="5595803"/>
            <a:ext cx="3505200" cy="609600"/>
          </a:xfrm>
          <a:prstGeom prst="rect">
            <a:avLst/>
          </a:prstGeom>
          <a:ln w="9525" cap="flat" cmpd="sng">
            <a:solidFill>
              <a:srgbClr val="030305"/>
            </a:solidFill>
            <a:prstDash val="solid"/>
            <a:miter/>
            <a:headEnd type="none" w="med" len="med"/>
            <a:tailEnd type="none" w="med" len="med"/>
          </a:ln>
        </p:spPr>
        <p:txBody>
          <a:bodyPr wrap="none" lIns="90000" tIns="46800" rIns="90000" bIns="46800"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b="1" dirty="0">
              <a:latin typeface="Courier New" panose="02070309020205020404" pitchFamily="49" charset="0"/>
              <a:cs typeface="Courier New" panose="02070309020205020404" pitchFamily="49" charset="0"/>
            </a:endParaRPr>
          </a:p>
        </p:txBody>
      </p:sp>
      <p:sp useBgFill="1">
        <p:nvSpPr>
          <p:cNvPr id="8" name="Rectangle 3"/>
          <p:cNvSpPr/>
          <p:nvPr/>
        </p:nvSpPr>
        <p:spPr>
          <a:xfrm>
            <a:off x="4667881" y="5214803"/>
            <a:ext cx="3505200" cy="304800"/>
          </a:xfrm>
          <a:prstGeom prst="rect">
            <a:avLst/>
          </a:prstGeom>
          <a:ln w="9525" cap="flat" cmpd="sng">
            <a:solidFill>
              <a:srgbClr val="030305"/>
            </a:solidFill>
            <a:prstDash val="solid"/>
            <a:miter/>
            <a:headEnd type="none" w="med" len="med"/>
            <a:tailEnd type="none" w="med" len="med"/>
          </a:ln>
        </p:spPr>
        <p:txBody>
          <a:bodyPr wrap="none" lIns="90000" tIns="46800" rIns="90000" bIns="46800"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b="1" dirty="0">
              <a:latin typeface="Courier New" panose="02070309020205020404" pitchFamily="49" charset="0"/>
              <a:cs typeface="Courier New" panose="02070309020205020404" pitchFamily="49" charset="0"/>
            </a:endParaRPr>
          </a:p>
        </p:txBody>
      </p:sp>
      <p:sp useBgFill="1">
        <p:nvSpPr>
          <p:cNvPr id="9" name="Rectangle 4"/>
          <p:cNvSpPr/>
          <p:nvPr/>
        </p:nvSpPr>
        <p:spPr>
          <a:xfrm>
            <a:off x="4667881" y="2866890"/>
            <a:ext cx="3505200" cy="2286000"/>
          </a:xfrm>
          <a:prstGeom prst="rect">
            <a:avLst/>
          </a:prstGeom>
          <a:ln w="9525" cap="flat" cmpd="sng">
            <a:solidFill>
              <a:srgbClr val="030305"/>
            </a:solidFill>
            <a:prstDash val="solid"/>
            <a:miter/>
            <a:headEnd type="none" w="med" len="med"/>
            <a:tailEnd type="none" w="med" len="med"/>
          </a:ln>
        </p:spPr>
        <p:txBody>
          <a:bodyPr wrap="none" lIns="90000" tIns="46800" rIns="90000" bIns="46800"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b="1" dirty="0">
              <a:latin typeface="Courier New" panose="02070309020205020404" pitchFamily="49" charset="0"/>
              <a:cs typeface="Courier New" panose="02070309020205020404" pitchFamily="49" charset="0"/>
            </a:endParaRPr>
          </a:p>
        </p:txBody>
      </p:sp>
      <p:sp useBgFill="1">
        <p:nvSpPr>
          <p:cNvPr id="10" name="Rectangle 5"/>
          <p:cNvSpPr/>
          <p:nvPr/>
        </p:nvSpPr>
        <p:spPr>
          <a:xfrm>
            <a:off x="4667881" y="2489065"/>
            <a:ext cx="3505200" cy="304800"/>
          </a:xfrm>
          <a:prstGeom prst="rect">
            <a:avLst/>
          </a:prstGeom>
          <a:ln w="9525" cap="flat" cmpd="sng">
            <a:solidFill>
              <a:srgbClr val="030305"/>
            </a:solidFill>
            <a:prstDash val="solid"/>
            <a:miter/>
            <a:headEnd type="none" w="med" len="med"/>
            <a:tailEnd type="none" w="med" len="med"/>
          </a:ln>
        </p:spPr>
        <p:txBody>
          <a:bodyPr wrap="none" lIns="90000" tIns="46800" rIns="90000" bIns="46800"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b="1" dirty="0">
              <a:latin typeface="Courier New" panose="02070309020205020404" pitchFamily="49" charset="0"/>
              <a:cs typeface="Courier New" panose="02070309020205020404" pitchFamily="49" charset="0"/>
            </a:endParaRPr>
          </a:p>
        </p:txBody>
      </p:sp>
      <p:sp useBgFill="1">
        <p:nvSpPr>
          <p:cNvPr id="11" name="Rectangle 6"/>
          <p:cNvSpPr/>
          <p:nvPr/>
        </p:nvSpPr>
        <p:spPr>
          <a:xfrm>
            <a:off x="4667881" y="1368290"/>
            <a:ext cx="3505200" cy="1041400"/>
          </a:xfrm>
          <a:prstGeom prst="rect">
            <a:avLst/>
          </a:prstGeom>
          <a:ln w="9525" cap="flat" cmpd="sng">
            <a:solidFill>
              <a:srgbClr val="030305"/>
            </a:solidFill>
            <a:prstDash val="solid"/>
            <a:miter/>
            <a:headEnd type="none" w="med" len="med"/>
            <a:tailEnd type="none" w="med" len="med"/>
          </a:ln>
        </p:spPr>
        <p:txBody>
          <a:bodyPr wrap="none" lIns="90000" tIns="46800" rIns="90000" bIns="46800"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b="1" dirty="0">
              <a:latin typeface="Courier New" panose="02070309020205020404" pitchFamily="49" charset="0"/>
              <a:cs typeface="Courier New" panose="02070309020205020404" pitchFamily="49" charset="0"/>
            </a:endParaRPr>
          </a:p>
        </p:txBody>
      </p:sp>
      <p:sp>
        <p:nvSpPr>
          <p:cNvPr id="13" name="Rectangle 7"/>
          <p:cNvSpPr/>
          <p:nvPr/>
        </p:nvSpPr>
        <p:spPr>
          <a:xfrm>
            <a:off x="374463" y="1449107"/>
            <a:ext cx="3229349" cy="525401"/>
          </a:xfrm>
          <a:prstGeom prst="rect">
            <a:avLst/>
          </a:prstGeom>
          <a:noFill/>
          <a:ln w="9525">
            <a:noFill/>
          </a:ln>
        </p:spPr>
        <p:txBody>
          <a:bodyPr wrap="squar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zh-CN" altLang="en-US" sz="2800" b="1" dirty="0">
                <a:solidFill>
                  <a:srgbClr val="0070C0"/>
                </a:solidFill>
                <a:latin typeface="+mn-ea"/>
              </a:rPr>
              <a:t>划分基本块的例子：</a:t>
            </a:r>
            <a:endParaRPr lang="zh-CN" altLang="en-US" sz="2800" b="1" dirty="0">
              <a:solidFill>
                <a:srgbClr val="0070C0"/>
              </a:solidFill>
              <a:latin typeface="+mn-ea"/>
            </a:endParaRPr>
          </a:p>
        </p:txBody>
      </p:sp>
      <p:sp>
        <p:nvSpPr>
          <p:cNvPr id="14" name="Rectangle 8"/>
          <p:cNvSpPr/>
          <p:nvPr/>
        </p:nvSpPr>
        <p:spPr>
          <a:xfrm>
            <a:off x="4820281" y="1380990"/>
            <a:ext cx="3886200" cy="1017844"/>
          </a:xfrm>
          <a:prstGeom prst="rect">
            <a:avLst/>
          </a:prstGeom>
          <a:noFill/>
          <a:ln w="9525">
            <a:noFill/>
          </a:ln>
        </p:spPr>
        <p:txBody>
          <a:bodyPr wrap="squar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read x</a:t>
            </a:r>
            <a:endParaRPr lang="en-US" altLang="zh-CN" sz="2000" b="1" dirty="0">
              <a:solidFill>
                <a:srgbClr val="030305"/>
              </a:solidFill>
              <a:latin typeface="Courier New" panose="02070309020205020404" pitchFamily="49" charset="0"/>
              <a:cs typeface="Courier New" panose="02070309020205020404" pitchFamily="49" charset="0"/>
            </a:endParaRPr>
          </a:p>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t1=x&gt;0</a:t>
            </a:r>
            <a:endParaRPr lang="en-US" altLang="zh-CN" sz="2000" b="1" dirty="0">
              <a:solidFill>
                <a:srgbClr val="030305"/>
              </a:solidFill>
              <a:latin typeface="Courier New" panose="02070309020205020404" pitchFamily="49" charset="0"/>
              <a:cs typeface="Courier New" panose="02070309020205020404" pitchFamily="49" charset="0"/>
            </a:endParaRPr>
          </a:p>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if_false t1 goto L1</a:t>
            </a:r>
            <a:endParaRPr lang="en-US" altLang="zh-CN" sz="2000" b="1" dirty="0">
              <a:solidFill>
                <a:srgbClr val="030305"/>
              </a:solidFill>
              <a:latin typeface="Courier New" panose="02070309020205020404" pitchFamily="49" charset="0"/>
              <a:cs typeface="Courier New" panose="02070309020205020404" pitchFamily="49" charset="0"/>
            </a:endParaRPr>
          </a:p>
        </p:txBody>
      </p:sp>
      <p:sp>
        <p:nvSpPr>
          <p:cNvPr id="15" name="Rectangle 9"/>
          <p:cNvSpPr/>
          <p:nvPr/>
        </p:nvSpPr>
        <p:spPr>
          <a:xfrm>
            <a:off x="4744081" y="2422390"/>
            <a:ext cx="2029474" cy="402291"/>
          </a:xfrm>
          <a:prstGeom prst="rect">
            <a:avLst/>
          </a:prstGeom>
          <a:noFill/>
          <a:ln w="9525">
            <a:noFill/>
          </a:ln>
        </p:spPr>
        <p:txBody>
          <a:bodyPr wrap="squar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zh-CN" altLang="en-US" sz="2000" b="1" dirty="0">
                <a:solidFill>
                  <a:srgbClr val="030305"/>
                </a:solidFill>
                <a:latin typeface="Courier New" panose="02070309020205020404" pitchFamily="49" charset="0"/>
                <a:cs typeface="Courier New" panose="02070309020205020404" pitchFamily="49" charset="0"/>
              </a:rPr>
              <a:t>  </a:t>
            </a:r>
            <a:r>
              <a:rPr lang="en-US" altLang="zh-CN" sz="2000" b="1" dirty="0">
                <a:solidFill>
                  <a:srgbClr val="030305"/>
                </a:solidFill>
                <a:latin typeface="Courier New" panose="02070309020205020404" pitchFamily="49" charset="0"/>
                <a:cs typeface="Courier New" panose="02070309020205020404" pitchFamily="49" charset="0"/>
              </a:rPr>
              <a:t>fact=1  </a:t>
            </a:r>
            <a:endParaRPr lang="en-US" altLang="zh-CN" sz="2000" b="1" dirty="0">
              <a:solidFill>
                <a:srgbClr val="030305"/>
              </a:solidFill>
              <a:latin typeface="Courier New" panose="02070309020205020404" pitchFamily="49" charset="0"/>
              <a:cs typeface="Courier New" panose="02070309020205020404" pitchFamily="49" charset="0"/>
            </a:endParaRPr>
          </a:p>
        </p:txBody>
      </p:sp>
      <p:sp>
        <p:nvSpPr>
          <p:cNvPr id="16" name="Rectangle 10"/>
          <p:cNvSpPr/>
          <p:nvPr/>
        </p:nvSpPr>
        <p:spPr>
          <a:xfrm>
            <a:off x="4820281" y="2866890"/>
            <a:ext cx="3352800" cy="2248950"/>
          </a:xfrm>
          <a:prstGeom prst="rect">
            <a:avLst/>
          </a:prstGeom>
          <a:noFill/>
          <a:ln w="9525">
            <a:noFill/>
          </a:ln>
        </p:spPr>
        <p:txBody>
          <a:bodyPr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label L2</a:t>
            </a:r>
            <a:endParaRPr lang="en-US" altLang="zh-CN" sz="2000" b="1" dirty="0">
              <a:solidFill>
                <a:srgbClr val="030305"/>
              </a:solidFill>
              <a:latin typeface="Courier New" panose="02070309020205020404" pitchFamily="49" charset="0"/>
              <a:cs typeface="Courier New" panose="02070309020205020404" pitchFamily="49" charset="0"/>
            </a:endParaRPr>
          </a:p>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t2=fact*x</a:t>
            </a:r>
            <a:endParaRPr lang="en-US" altLang="zh-CN" sz="2000" b="1" dirty="0">
              <a:solidFill>
                <a:srgbClr val="030305"/>
              </a:solidFill>
              <a:latin typeface="Courier New" panose="02070309020205020404" pitchFamily="49" charset="0"/>
              <a:cs typeface="Courier New" panose="02070309020205020404" pitchFamily="49" charset="0"/>
            </a:endParaRPr>
          </a:p>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fact=t2</a:t>
            </a:r>
            <a:endParaRPr lang="en-US" altLang="zh-CN" sz="2000" b="1" dirty="0">
              <a:solidFill>
                <a:srgbClr val="030305"/>
              </a:solidFill>
              <a:latin typeface="Courier New" panose="02070309020205020404" pitchFamily="49" charset="0"/>
              <a:cs typeface="Courier New" panose="02070309020205020404" pitchFamily="49" charset="0"/>
            </a:endParaRPr>
          </a:p>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t3=x-1</a:t>
            </a:r>
            <a:endParaRPr lang="en-US" altLang="zh-CN" sz="2000" b="1" dirty="0">
              <a:solidFill>
                <a:srgbClr val="030305"/>
              </a:solidFill>
              <a:latin typeface="Courier New" panose="02070309020205020404" pitchFamily="49" charset="0"/>
              <a:cs typeface="Courier New" panose="02070309020205020404" pitchFamily="49" charset="0"/>
            </a:endParaRPr>
          </a:p>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x=t3</a:t>
            </a:r>
            <a:endParaRPr lang="en-US" altLang="zh-CN" sz="2000" b="1" dirty="0">
              <a:solidFill>
                <a:srgbClr val="030305"/>
              </a:solidFill>
              <a:latin typeface="Courier New" panose="02070309020205020404" pitchFamily="49" charset="0"/>
              <a:cs typeface="Courier New" panose="02070309020205020404" pitchFamily="49" charset="0"/>
            </a:endParaRPr>
          </a:p>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t4=x</a:t>
            </a:r>
            <a:endParaRPr lang="en-US" altLang="zh-CN" sz="2000" b="1" dirty="0">
              <a:solidFill>
                <a:srgbClr val="030305"/>
              </a:solidFill>
              <a:latin typeface="Courier New" panose="02070309020205020404" pitchFamily="49" charset="0"/>
              <a:cs typeface="Courier New" panose="02070309020205020404" pitchFamily="49" charset="0"/>
            </a:endParaRPr>
          </a:p>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if_false t4 goto L2</a:t>
            </a:r>
            <a:endParaRPr lang="en-US" altLang="zh-CN" sz="2000" b="1" dirty="0">
              <a:solidFill>
                <a:srgbClr val="030305"/>
              </a:solidFill>
              <a:latin typeface="Courier New" panose="02070309020205020404" pitchFamily="49" charset="0"/>
              <a:cs typeface="Courier New" panose="02070309020205020404" pitchFamily="49" charset="0"/>
            </a:endParaRPr>
          </a:p>
        </p:txBody>
      </p:sp>
      <p:sp>
        <p:nvSpPr>
          <p:cNvPr id="17" name="Rectangle 11"/>
          <p:cNvSpPr/>
          <p:nvPr/>
        </p:nvSpPr>
        <p:spPr>
          <a:xfrm>
            <a:off x="4883781" y="5138603"/>
            <a:ext cx="2516554" cy="402291"/>
          </a:xfrm>
          <a:prstGeom prst="rect">
            <a:avLst/>
          </a:prstGeom>
          <a:noFill/>
          <a:ln w="9525">
            <a:noFill/>
          </a:ln>
        </p:spPr>
        <p:txBody>
          <a:bodyPr wrap="squar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write fact</a:t>
            </a:r>
            <a:endParaRPr lang="en-US" altLang="zh-CN" sz="2000" b="1" dirty="0">
              <a:solidFill>
                <a:srgbClr val="030305"/>
              </a:solidFill>
              <a:latin typeface="Courier New" panose="02070309020205020404" pitchFamily="49" charset="0"/>
              <a:cs typeface="Courier New" panose="02070309020205020404" pitchFamily="49" charset="0"/>
            </a:endParaRPr>
          </a:p>
        </p:txBody>
      </p:sp>
      <p:sp>
        <p:nvSpPr>
          <p:cNvPr id="18" name="Rectangle 12"/>
          <p:cNvSpPr/>
          <p:nvPr/>
        </p:nvSpPr>
        <p:spPr>
          <a:xfrm>
            <a:off x="4883781" y="5519603"/>
            <a:ext cx="2876062" cy="710067"/>
          </a:xfrm>
          <a:prstGeom prst="rect">
            <a:avLst/>
          </a:prstGeom>
          <a:noFill/>
          <a:ln w="9525">
            <a:noFill/>
          </a:ln>
        </p:spPr>
        <p:txBody>
          <a:bodyPr wrap="squar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label L1</a:t>
            </a:r>
            <a:endParaRPr lang="en-US" altLang="zh-CN" sz="2000" b="1" dirty="0">
              <a:solidFill>
                <a:srgbClr val="030305"/>
              </a:solidFill>
              <a:latin typeface="Courier New" panose="02070309020205020404" pitchFamily="49" charset="0"/>
              <a:cs typeface="Courier New" panose="02070309020205020404" pitchFamily="49" charset="0"/>
            </a:endParaRPr>
          </a:p>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 halt</a:t>
            </a:r>
            <a:endParaRPr lang="en-US" altLang="zh-CN" sz="2000" b="1" dirty="0">
              <a:solidFill>
                <a:srgbClr val="030305"/>
              </a:solidFill>
              <a:latin typeface="Courier New" panose="02070309020205020404" pitchFamily="49" charset="0"/>
              <a:cs typeface="Courier New" panose="02070309020205020404" pitchFamily="49" charset="0"/>
            </a:endParaRPr>
          </a:p>
        </p:txBody>
      </p:sp>
      <p:sp>
        <p:nvSpPr>
          <p:cNvPr id="19" name="Rectangle 13"/>
          <p:cNvSpPr/>
          <p:nvPr/>
        </p:nvSpPr>
        <p:spPr>
          <a:xfrm>
            <a:off x="8280003" y="1755432"/>
            <a:ext cx="489534" cy="402291"/>
          </a:xfrm>
          <a:prstGeom prst="rect">
            <a:avLst/>
          </a:prstGeom>
          <a:noFill/>
          <a:ln w="9525">
            <a:noFill/>
          </a:ln>
        </p:spPr>
        <p:txBody>
          <a:bodyPr wrap="non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B1</a:t>
            </a:r>
            <a:endParaRPr lang="zh-CN" altLang="en-US" sz="2000" b="1" dirty="0">
              <a:solidFill>
                <a:srgbClr val="030305"/>
              </a:solidFill>
              <a:latin typeface="Courier New" panose="02070309020205020404" pitchFamily="49" charset="0"/>
              <a:cs typeface="Courier New" panose="02070309020205020404" pitchFamily="49" charset="0"/>
            </a:endParaRPr>
          </a:p>
        </p:txBody>
      </p:sp>
      <p:sp>
        <p:nvSpPr>
          <p:cNvPr id="20" name="Rectangle 14"/>
          <p:cNvSpPr/>
          <p:nvPr/>
        </p:nvSpPr>
        <p:spPr>
          <a:xfrm>
            <a:off x="8280003" y="2504732"/>
            <a:ext cx="489534" cy="402291"/>
          </a:xfrm>
          <a:prstGeom prst="rect">
            <a:avLst/>
          </a:prstGeom>
          <a:noFill/>
          <a:ln w="9525">
            <a:noFill/>
          </a:ln>
        </p:spPr>
        <p:txBody>
          <a:bodyPr wrap="non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B2</a:t>
            </a:r>
            <a:endParaRPr lang="zh-CN" altLang="en-US" sz="2000" b="1" dirty="0">
              <a:solidFill>
                <a:srgbClr val="030305"/>
              </a:solidFill>
              <a:latin typeface="Courier New" panose="02070309020205020404" pitchFamily="49" charset="0"/>
              <a:cs typeface="Courier New" panose="02070309020205020404" pitchFamily="49" charset="0"/>
            </a:endParaRPr>
          </a:p>
        </p:txBody>
      </p:sp>
      <p:sp>
        <p:nvSpPr>
          <p:cNvPr id="21" name="Rectangle 15"/>
          <p:cNvSpPr/>
          <p:nvPr/>
        </p:nvSpPr>
        <p:spPr>
          <a:xfrm>
            <a:off x="8280003" y="3508032"/>
            <a:ext cx="489534" cy="402291"/>
          </a:xfrm>
          <a:prstGeom prst="rect">
            <a:avLst/>
          </a:prstGeom>
          <a:noFill/>
          <a:ln w="9525">
            <a:noFill/>
          </a:ln>
        </p:spPr>
        <p:txBody>
          <a:bodyPr wrap="non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B3</a:t>
            </a:r>
            <a:endParaRPr lang="zh-CN" altLang="en-US" sz="2000" b="1" dirty="0">
              <a:solidFill>
                <a:srgbClr val="030305"/>
              </a:solidFill>
              <a:latin typeface="Courier New" panose="02070309020205020404" pitchFamily="49" charset="0"/>
              <a:cs typeface="Courier New" panose="02070309020205020404" pitchFamily="49" charset="0"/>
            </a:endParaRPr>
          </a:p>
        </p:txBody>
      </p:sp>
      <p:sp>
        <p:nvSpPr>
          <p:cNvPr id="22" name="Rectangle 16"/>
          <p:cNvSpPr/>
          <p:nvPr/>
        </p:nvSpPr>
        <p:spPr>
          <a:xfrm>
            <a:off x="8280003" y="5170145"/>
            <a:ext cx="489534" cy="402291"/>
          </a:xfrm>
          <a:prstGeom prst="rect">
            <a:avLst/>
          </a:prstGeom>
          <a:noFill/>
          <a:ln w="9525">
            <a:noFill/>
          </a:ln>
        </p:spPr>
        <p:txBody>
          <a:bodyPr wrap="non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B4</a:t>
            </a:r>
            <a:endParaRPr lang="zh-CN" altLang="en-US" sz="2000" b="1" dirty="0">
              <a:solidFill>
                <a:srgbClr val="030305"/>
              </a:solidFill>
              <a:latin typeface="Courier New" panose="02070309020205020404" pitchFamily="49" charset="0"/>
              <a:cs typeface="Courier New" panose="02070309020205020404" pitchFamily="49" charset="0"/>
            </a:endParaRPr>
          </a:p>
        </p:txBody>
      </p:sp>
      <p:sp>
        <p:nvSpPr>
          <p:cNvPr id="23" name="Rectangle 17"/>
          <p:cNvSpPr/>
          <p:nvPr/>
        </p:nvSpPr>
        <p:spPr>
          <a:xfrm>
            <a:off x="8280003" y="5703545"/>
            <a:ext cx="489534" cy="402291"/>
          </a:xfrm>
          <a:prstGeom prst="rect">
            <a:avLst/>
          </a:prstGeom>
          <a:noFill/>
          <a:ln w="9525">
            <a:noFill/>
          </a:ln>
        </p:spPr>
        <p:txBody>
          <a:bodyPr wrap="non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000" b="1" dirty="0">
                <a:solidFill>
                  <a:srgbClr val="030305"/>
                </a:solidFill>
                <a:latin typeface="Courier New" panose="02070309020205020404" pitchFamily="49" charset="0"/>
                <a:cs typeface="Courier New" panose="02070309020205020404" pitchFamily="49" charset="0"/>
              </a:rPr>
              <a:t>B5</a:t>
            </a:r>
            <a:endParaRPr lang="zh-CN" altLang="en-US" sz="2000" b="1" dirty="0">
              <a:solidFill>
                <a:srgbClr val="030305"/>
              </a:solidFill>
              <a:latin typeface="Courier New" panose="02070309020205020404" pitchFamily="49" charset="0"/>
              <a:cs typeface="Courier New" panose="02070309020205020404" pitchFamily="49" charset="0"/>
            </a:endParaRPr>
          </a:p>
        </p:txBody>
      </p:sp>
      <p:sp>
        <p:nvSpPr>
          <p:cNvPr id="24" name="AutoShape 18">
            <a:hlinkClick r:id="rId1" action="ppaction://hlinksldjump"/>
          </p:cNvPr>
          <p:cNvSpPr/>
          <p:nvPr/>
        </p:nvSpPr>
        <p:spPr>
          <a:xfrm>
            <a:off x="931769" y="2989595"/>
            <a:ext cx="792163" cy="504825"/>
          </a:xfrm>
          <a:prstGeom prst="curvedUpArrow">
            <a:avLst>
              <a:gd name="adj1" fmla="val 31383"/>
              <a:gd name="adj2" fmla="val 62767"/>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dirty="0">
              <a:latin typeface="Verdana" panose="020B0604030504040204" pitchFamily="34" charset="0"/>
            </a:endParaRPr>
          </a:p>
        </p:txBody>
      </p:sp>
      <p:sp>
        <p:nvSpPr>
          <p:cNvPr id="25" name="AutoShape 19">
            <a:hlinkClick r:id="rId2" action="ppaction://hlinksldjump"/>
          </p:cNvPr>
          <p:cNvSpPr/>
          <p:nvPr/>
        </p:nvSpPr>
        <p:spPr>
          <a:xfrm>
            <a:off x="787307" y="4286583"/>
            <a:ext cx="936625" cy="431800"/>
          </a:xfrm>
          <a:prstGeom prst="curvedUpArrow">
            <a:avLst>
              <a:gd name="adj1" fmla="val 43382"/>
              <a:gd name="adj2" fmla="val 86764"/>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dirty="0">
              <a:latin typeface="Verdana" panose="020B0604030504040204" pitchFamily="34" charset="0"/>
            </a:endParaRPr>
          </a:p>
        </p:txBody>
      </p:sp>
      <p:sp>
        <p:nvSpPr>
          <p:cNvPr id="26" name="Line 20"/>
          <p:cNvSpPr/>
          <p:nvPr/>
        </p:nvSpPr>
        <p:spPr>
          <a:xfrm>
            <a:off x="3715381" y="1622290"/>
            <a:ext cx="990600" cy="0"/>
          </a:xfrm>
          <a:prstGeom prst="line">
            <a:avLst/>
          </a:prstGeom>
          <a:ln w="9525" cap="flat" cmpd="sng">
            <a:solidFill>
              <a:schemeClr val="tx1"/>
            </a:solidFill>
            <a:prstDash val="solid"/>
            <a:miter/>
            <a:headEnd type="none" w="med" len="med"/>
            <a:tailEnd type="triangle" w="med" len="med"/>
          </a:ln>
        </p:spPr>
      </p:sp>
      <p:sp>
        <p:nvSpPr>
          <p:cNvPr id="27" name="Line 21"/>
          <p:cNvSpPr/>
          <p:nvPr/>
        </p:nvSpPr>
        <p:spPr>
          <a:xfrm>
            <a:off x="3664581" y="2650990"/>
            <a:ext cx="990600" cy="0"/>
          </a:xfrm>
          <a:prstGeom prst="line">
            <a:avLst/>
          </a:prstGeom>
          <a:ln w="9525" cap="flat" cmpd="sng">
            <a:solidFill>
              <a:schemeClr val="tx1"/>
            </a:solidFill>
            <a:prstDash val="solid"/>
            <a:miter/>
            <a:headEnd type="none" w="med" len="med"/>
            <a:tailEnd type="triangle" w="med" len="med"/>
          </a:ln>
        </p:spPr>
      </p:sp>
      <p:sp>
        <p:nvSpPr>
          <p:cNvPr id="28" name="Line 22"/>
          <p:cNvSpPr/>
          <p:nvPr/>
        </p:nvSpPr>
        <p:spPr>
          <a:xfrm>
            <a:off x="3639181" y="3044690"/>
            <a:ext cx="990600" cy="0"/>
          </a:xfrm>
          <a:prstGeom prst="line">
            <a:avLst/>
          </a:prstGeom>
          <a:ln w="9525" cap="flat" cmpd="sng">
            <a:solidFill>
              <a:schemeClr val="tx1"/>
            </a:solidFill>
            <a:prstDash val="solid"/>
            <a:miter/>
            <a:headEnd type="none" w="med" len="med"/>
            <a:tailEnd type="triangle" w="med" len="med"/>
          </a:ln>
        </p:spPr>
      </p:sp>
      <p:sp>
        <p:nvSpPr>
          <p:cNvPr id="29" name="Line 23"/>
          <p:cNvSpPr/>
          <p:nvPr/>
        </p:nvSpPr>
        <p:spPr>
          <a:xfrm>
            <a:off x="3689981" y="5381490"/>
            <a:ext cx="990600" cy="0"/>
          </a:xfrm>
          <a:prstGeom prst="line">
            <a:avLst/>
          </a:prstGeom>
          <a:ln w="9525" cap="flat" cmpd="sng">
            <a:solidFill>
              <a:schemeClr val="tx1"/>
            </a:solidFill>
            <a:prstDash val="solid"/>
            <a:miter/>
            <a:headEnd type="none" w="med" len="med"/>
            <a:tailEnd type="triangle" w="med" len="med"/>
          </a:ln>
        </p:spPr>
      </p:sp>
      <p:sp>
        <p:nvSpPr>
          <p:cNvPr id="30" name="Line 24"/>
          <p:cNvSpPr/>
          <p:nvPr/>
        </p:nvSpPr>
        <p:spPr>
          <a:xfrm>
            <a:off x="3677281" y="5737090"/>
            <a:ext cx="990600" cy="0"/>
          </a:xfrm>
          <a:prstGeom prst="line">
            <a:avLst/>
          </a:prstGeom>
          <a:ln w="9525" cap="flat" cmpd="sng">
            <a:solidFill>
              <a:schemeClr val="tx1"/>
            </a:solidFill>
            <a:prstDash val="solid"/>
            <a:miter/>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outHorizont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Horizontal)">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arn(outHorizontal)">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outHorizontal)">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lide(fromRigh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1+#ppt_w/2"/>
                                          </p:val>
                                        </p:tav>
                                        <p:tav tm="100000">
                                          <p:val>
                                            <p:strVal val="#ppt_x"/>
                                          </p:val>
                                        </p:tav>
                                      </p:tavLst>
                                    </p:anim>
                                    <p:anim calcmode="lin" valueType="num">
                                      <p:cBhvr additive="base">
                                        <p:cTn id="39"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2"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slide(fromRigh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1+#ppt_w/2"/>
                                          </p:val>
                                        </p:tav>
                                        <p:tav tm="100000">
                                          <p:val>
                                            <p:strVal val="#ppt_x"/>
                                          </p:val>
                                        </p:tav>
                                      </p:tavLst>
                                    </p:anim>
                                    <p:anim calcmode="lin" valueType="num">
                                      <p:cBhvr additive="base">
                                        <p:cTn id="5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slide(fromRigh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1+#ppt_w/2"/>
                                          </p:val>
                                        </p:tav>
                                        <p:tav tm="100000">
                                          <p:val>
                                            <p:strVal val="#ppt_x"/>
                                          </p:val>
                                        </p:tav>
                                      </p:tavLst>
                                    </p:anim>
                                    <p:anim calcmode="lin" valueType="num">
                                      <p:cBhvr additive="base">
                                        <p:cTn id="61"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slide(fromRight)">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1+#ppt_w/2"/>
                                          </p:val>
                                        </p:tav>
                                        <p:tav tm="100000">
                                          <p:val>
                                            <p:strVal val="#ppt_x"/>
                                          </p:val>
                                        </p:tav>
                                      </p:tavLst>
                                    </p:anim>
                                    <p:anim calcmode="lin" valueType="num">
                                      <p:cBhvr additive="base">
                                        <p:cTn id="7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slide(fromRigh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1+#ppt_w/2"/>
                                          </p:val>
                                        </p:tav>
                                        <p:tav tm="100000">
                                          <p:val>
                                            <p:strVal val="#ppt_x"/>
                                          </p:val>
                                        </p:tav>
                                      </p:tavLst>
                                    </p:anim>
                                    <p:anim calcmode="lin" valueType="num">
                                      <p:cBhvr additive="base">
                                        <p:cTn id="8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p:bldP spid="20"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5" y="276860"/>
            <a:ext cx="6542405" cy="593090"/>
          </a:xfrm>
        </p:spPr>
        <p:txBody>
          <a:bodyPr/>
          <a:lstStyle/>
          <a:p>
            <a:r>
              <a:rPr lang="en-US" altLang="zh-CN" dirty="0"/>
              <a:t>8.1.2 </a:t>
            </a:r>
            <a:r>
              <a:rPr lang="zh-CN" altLang="en-US" sz="3200" dirty="0"/>
              <a:t>基本块的识别步骤</a:t>
            </a:r>
            <a:r>
              <a:rPr lang="en-US" altLang="zh-CN" sz="3200" dirty="0">
                <a:solidFill>
                  <a:srgbClr val="FF0000"/>
                </a:solidFill>
              </a:rPr>
              <a:t>——</a:t>
            </a:r>
            <a:r>
              <a:rPr sz="3200" dirty="0">
                <a:solidFill>
                  <a:srgbClr val="FF0000"/>
                </a:solidFill>
              </a:rPr>
              <a:t>例题</a:t>
            </a:r>
            <a:endParaRPr sz="3200" dirty="0">
              <a:solidFill>
                <a:srgbClr val="FF0000"/>
              </a:solidFill>
            </a:endParaRPr>
          </a:p>
        </p:txBody>
      </p:sp>
      <p:sp>
        <p:nvSpPr>
          <p:cNvPr id="2" name="object 11"/>
          <p:cNvSpPr txBox="1"/>
          <p:nvPr/>
        </p:nvSpPr>
        <p:spPr>
          <a:xfrm>
            <a:off x="1283335" y="1845945"/>
            <a:ext cx="1313815" cy="443230"/>
          </a:xfrm>
          <a:prstGeom prst="rect">
            <a:avLst/>
          </a:prstGeom>
        </p:spPr>
        <p:txBody>
          <a:bodyPr vert="horz" wrap="square" lIns="0" tIns="12700" rIns="0" bIns="0" rtlCol="0">
            <a:spAutoFit/>
          </a:bodyPr>
          <a:p>
            <a:pPr marL="12700">
              <a:lnSpc>
                <a:spcPct val="100000"/>
              </a:lnSpc>
              <a:spcBef>
                <a:spcPts val="100"/>
              </a:spcBef>
            </a:pPr>
            <a:r>
              <a:rPr sz="2800" spc="-5" dirty="0">
                <a:latin typeface="华文细黑" panose="02010600040101010101" charset="-122"/>
                <a:cs typeface="华文细黑" panose="02010600040101010101" charset="-122"/>
              </a:rPr>
              <a:t>r</a:t>
            </a:r>
            <a:r>
              <a:rPr sz="2800" spc="-15" dirty="0">
                <a:latin typeface="华文细黑" panose="02010600040101010101" charset="-122"/>
                <a:cs typeface="华文细黑" panose="02010600040101010101" charset="-122"/>
              </a:rPr>
              <a:t>e</a:t>
            </a:r>
            <a:r>
              <a:rPr sz="2800" spc="-5" dirty="0">
                <a:latin typeface="华文细黑" panose="02010600040101010101" charset="-122"/>
                <a:cs typeface="华文细黑" panose="02010600040101010101" charset="-122"/>
              </a:rPr>
              <a:t>a</a:t>
            </a:r>
            <a:r>
              <a:rPr sz="2800" dirty="0">
                <a:latin typeface="华文细黑" panose="02010600040101010101" charset="-122"/>
                <a:cs typeface="华文细黑" panose="02010600040101010101" charset="-122"/>
              </a:rPr>
              <a:t>d</a:t>
            </a:r>
            <a:r>
              <a:rPr lang="en-US" sz="2800" dirty="0">
                <a:latin typeface="华文细黑" panose="02010600040101010101" charset="-122"/>
                <a:cs typeface="华文细黑" panose="02010600040101010101" charset="-122"/>
              </a:rPr>
              <a:t> </a:t>
            </a:r>
            <a:r>
              <a:rPr lang="en-US" sz="2800" dirty="0">
                <a:latin typeface="华文细黑" panose="02010600040101010101" charset="-122"/>
                <a:cs typeface="华文细黑" panose="02010600040101010101" charset="-122"/>
              </a:rPr>
              <a:t>X</a:t>
            </a:r>
            <a:endParaRPr lang="en-US" sz="2800" dirty="0">
              <a:latin typeface="华文细黑" panose="02010600040101010101" charset="-122"/>
              <a:cs typeface="华文细黑" panose="02010600040101010101" charset="-122"/>
            </a:endParaRPr>
          </a:p>
        </p:txBody>
      </p:sp>
      <p:sp>
        <p:nvSpPr>
          <p:cNvPr id="4" name="object 13"/>
          <p:cNvSpPr txBox="1"/>
          <p:nvPr/>
        </p:nvSpPr>
        <p:spPr>
          <a:xfrm>
            <a:off x="1283334" y="2289175"/>
            <a:ext cx="1145540" cy="452120"/>
          </a:xfrm>
          <a:prstGeom prst="rect">
            <a:avLst/>
          </a:prstGeom>
        </p:spPr>
        <p:txBody>
          <a:bodyPr vert="horz" wrap="square" lIns="0" tIns="12700" rIns="0" bIns="0" rtlCol="0">
            <a:spAutoFit/>
          </a:bodyPr>
          <a:p>
            <a:pPr marL="12700">
              <a:lnSpc>
                <a:spcPct val="100000"/>
              </a:lnSpc>
              <a:spcBef>
                <a:spcPts val="100"/>
              </a:spcBef>
            </a:pPr>
            <a:r>
              <a:rPr sz="2800" spc="-10" dirty="0">
                <a:latin typeface="华文细黑" panose="02010600040101010101" charset="-122"/>
                <a:cs typeface="华文细黑" panose="02010600040101010101" charset="-122"/>
              </a:rPr>
              <a:t>read</a:t>
            </a:r>
            <a:r>
              <a:rPr sz="2800" spc="-95"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Y</a:t>
            </a:r>
            <a:endParaRPr sz="2800">
              <a:latin typeface="华文细黑" panose="02010600040101010101" charset="-122"/>
              <a:cs typeface="华文细黑" panose="02010600040101010101" charset="-122"/>
            </a:endParaRPr>
          </a:p>
        </p:txBody>
      </p:sp>
      <p:sp>
        <p:nvSpPr>
          <p:cNvPr id="5" name="object 14"/>
          <p:cNvSpPr txBox="1"/>
          <p:nvPr/>
        </p:nvSpPr>
        <p:spPr>
          <a:xfrm>
            <a:off x="535940" y="1829434"/>
            <a:ext cx="485775" cy="4419600"/>
          </a:xfrm>
          <a:prstGeom prst="rect">
            <a:avLst/>
          </a:prstGeom>
        </p:spPr>
        <p:txBody>
          <a:bodyPr vert="horz" wrap="square" lIns="0" tIns="57150" rIns="0" bIns="0" rtlCol="0">
            <a:spAutoFit/>
          </a:bodyPr>
          <a:p>
            <a:pPr marL="12700">
              <a:lnSpc>
                <a:spcPct val="100000"/>
              </a:lnSpc>
              <a:spcBef>
                <a:spcPts val="450"/>
              </a:spcBef>
            </a:pPr>
            <a:r>
              <a:rPr sz="2800" spc="-5" dirty="0">
                <a:latin typeface="华文细黑" panose="02010600040101010101" charset="-122"/>
                <a:cs typeface="华文细黑" panose="02010600040101010101" charset="-122"/>
              </a:rPr>
              <a:t>(</a:t>
            </a:r>
            <a:r>
              <a:rPr sz="2800" spc="-15" dirty="0">
                <a:latin typeface="华文细黑" panose="02010600040101010101" charset="-122"/>
                <a:cs typeface="华文细黑" panose="02010600040101010101" charset="-122"/>
              </a:rPr>
              <a:t>1</a:t>
            </a:r>
            <a:r>
              <a:rPr sz="2800" dirty="0">
                <a:latin typeface="华文细黑" panose="02010600040101010101" charset="-122"/>
                <a:cs typeface="华文细黑" panose="02010600040101010101" charset="-122"/>
              </a:rPr>
              <a:t>)</a:t>
            </a:r>
            <a:endParaRPr sz="2800">
              <a:latin typeface="华文细黑" panose="02010600040101010101" charset="-122"/>
              <a:cs typeface="华文细黑" panose="02010600040101010101" charset="-122"/>
            </a:endParaRPr>
          </a:p>
          <a:p>
            <a:pPr marL="12700">
              <a:lnSpc>
                <a:spcPct val="100000"/>
              </a:lnSpc>
              <a:spcBef>
                <a:spcPts val="350"/>
              </a:spcBef>
            </a:pPr>
            <a:r>
              <a:rPr sz="2800" spc="-5" dirty="0">
                <a:latin typeface="华文细黑" panose="02010600040101010101" charset="-122"/>
                <a:cs typeface="华文细黑" panose="02010600040101010101" charset="-122"/>
              </a:rPr>
              <a:t>(</a:t>
            </a:r>
            <a:r>
              <a:rPr sz="2800" dirty="0">
                <a:latin typeface="华文细黑" panose="02010600040101010101" charset="-122"/>
                <a:cs typeface="华文细黑" panose="02010600040101010101" charset="-122"/>
              </a:rPr>
              <a:t>2)</a:t>
            </a:r>
            <a:endParaRPr sz="2800">
              <a:latin typeface="华文细黑" panose="02010600040101010101" charset="-122"/>
              <a:cs typeface="华文细黑" panose="02010600040101010101" charset="-122"/>
            </a:endParaRPr>
          </a:p>
          <a:p>
            <a:pPr marL="12700">
              <a:lnSpc>
                <a:spcPct val="100000"/>
              </a:lnSpc>
              <a:spcBef>
                <a:spcPts val="520"/>
              </a:spcBef>
            </a:pPr>
            <a:r>
              <a:rPr sz="2800" spc="-5" dirty="0">
                <a:latin typeface="华文细黑" panose="02010600040101010101" charset="-122"/>
                <a:cs typeface="华文细黑" panose="02010600040101010101" charset="-122"/>
              </a:rPr>
              <a:t>(</a:t>
            </a:r>
            <a:r>
              <a:rPr sz="2800" spc="5" dirty="0">
                <a:latin typeface="华文细黑" panose="02010600040101010101" charset="-122"/>
                <a:cs typeface="华文细黑" panose="02010600040101010101" charset="-122"/>
              </a:rPr>
              <a:t>3</a:t>
            </a:r>
            <a:r>
              <a:rPr sz="2800" dirty="0">
                <a:latin typeface="华文细黑" panose="02010600040101010101" charset="-122"/>
                <a:cs typeface="华文细黑" panose="02010600040101010101" charset="-122"/>
              </a:rPr>
              <a:t>)</a:t>
            </a:r>
            <a:endParaRPr sz="2800">
              <a:latin typeface="华文细黑" panose="02010600040101010101" charset="-122"/>
              <a:cs typeface="华文细黑" panose="02010600040101010101" charset="-122"/>
            </a:endParaRPr>
          </a:p>
          <a:p>
            <a:pPr marL="12700">
              <a:lnSpc>
                <a:spcPct val="100000"/>
              </a:lnSpc>
              <a:spcBef>
                <a:spcPts val="520"/>
              </a:spcBef>
            </a:pPr>
            <a:r>
              <a:rPr sz="2800" spc="-5" dirty="0">
                <a:latin typeface="华文细黑" panose="02010600040101010101" charset="-122"/>
                <a:cs typeface="华文细黑" panose="02010600040101010101" charset="-122"/>
              </a:rPr>
              <a:t>(4</a:t>
            </a:r>
            <a:r>
              <a:rPr sz="2800" dirty="0">
                <a:latin typeface="华文细黑" panose="02010600040101010101" charset="-122"/>
                <a:cs typeface="华文细黑" panose="02010600040101010101" charset="-122"/>
              </a:rPr>
              <a:t>)</a:t>
            </a:r>
            <a:endParaRPr sz="2800">
              <a:latin typeface="华文细黑" panose="02010600040101010101" charset="-122"/>
              <a:cs typeface="华文细黑" panose="02010600040101010101" charset="-122"/>
            </a:endParaRPr>
          </a:p>
          <a:p>
            <a:pPr marL="12700">
              <a:lnSpc>
                <a:spcPct val="100000"/>
              </a:lnSpc>
              <a:spcBef>
                <a:spcPts val="530"/>
              </a:spcBef>
            </a:pPr>
            <a:r>
              <a:rPr sz="2800" spc="-5" dirty="0">
                <a:latin typeface="华文细黑" panose="02010600040101010101" charset="-122"/>
                <a:cs typeface="华文细黑" panose="02010600040101010101" charset="-122"/>
              </a:rPr>
              <a:t>(5</a:t>
            </a:r>
            <a:r>
              <a:rPr sz="2800" dirty="0">
                <a:latin typeface="华文细黑" panose="02010600040101010101" charset="-122"/>
                <a:cs typeface="华文细黑" panose="02010600040101010101" charset="-122"/>
              </a:rPr>
              <a:t>)</a:t>
            </a:r>
            <a:endParaRPr sz="2800">
              <a:latin typeface="华文细黑" panose="02010600040101010101" charset="-122"/>
              <a:cs typeface="华文细黑" panose="02010600040101010101" charset="-122"/>
            </a:endParaRPr>
          </a:p>
          <a:p>
            <a:pPr marL="12700">
              <a:lnSpc>
                <a:spcPct val="100000"/>
              </a:lnSpc>
              <a:spcBef>
                <a:spcPts val="520"/>
              </a:spcBef>
            </a:pPr>
            <a:r>
              <a:rPr sz="2800" spc="-5" dirty="0">
                <a:latin typeface="华文细黑" panose="02010600040101010101" charset="-122"/>
                <a:cs typeface="华文细黑" panose="02010600040101010101" charset="-122"/>
              </a:rPr>
              <a:t>(6</a:t>
            </a:r>
            <a:r>
              <a:rPr sz="2800" dirty="0">
                <a:latin typeface="华文细黑" panose="02010600040101010101" charset="-122"/>
                <a:cs typeface="华文细黑" panose="02010600040101010101" charset="-122"/>
              </a:rPr>
              <a:t>)</a:t>
            </a:r>
            <a:endParaRPr sz="2800">
              <a:latin typeface="华文细黑" panose="02010600040101010101" charset="-122"/>
              <a:cs typeface="华文细黑" panose="02010600040101010101" charset="-122"/>
            </a:endParaRPr>
          </a:p>
          <a:p>
            <a:pPr marL="12700">
              <a:lnSpc>
                <a:spcPct val="100000"/>
              </a:lnSpc>
              <a:spcBef>
                <a:spcPts val="530"/>
              </a:spcBef>
            </a:pPr>
            <a:r>
              <a:rPr sz="2800" spc="-5" dirty="0">
                <a:latin typeface="华文细黑" panose="02010600040101010101" charset="-122"/>
                <a:cs typeface="华文细黑" panose="02010600040101010101" charset="-122"/>
              </a:rPr>
              <a:t>(7</a:t>
            </a:r>
            <a:r>
              <a:rPr sz="2800" dirty="0">
                <a:latin typeface="华文细黑" panose="02010600040101010101" charset="-122"/>
                <a:cs typeface="华文细黑" panose="02010600040101010101" charset="-122"/>
              </a:rPr>
              <a:t>)</a:t>
            </a:r>
            <a:endParaRPr sz="2800">
              <a:latin typeface="华文细黑" panose="02010600040101010101" charset="-122"/>
              <a:cs typeface="华文细黑" panose="02010600040101010101" charset="-122"/>
            </a:endParaRPr>
          </a:p>
          <a:p>
            <a:pPr marL="12700">
              <a:lnSpc>
                <a:spcPct val="100000"/>
              </a:lnSpc>
              <a:spcBef>
                <a:spcPts val="520"/>
              </a:spcBef>
            </a:pPr>
            <a:r>
              <a:rPr sz="2800" spc="-5" dirty="0">
                <a:latin typeface="华文细黑" panose="02010600040101010101" charset="-122"/>
                <a:cs typeface="华文细黑" panose="02010600040101010101" charset="-122"/>
              </a:rPr>
              <a:t>(8</a:t>
            </a:r>
            <a:r>
              <a:rPr sz="2800" dirty="0">
                <a:latin typeface="华文细黑" panose="02010600040101010101" charset="-122"/>
                <a:cs typeface="华文细黑" panose="02010600040101010101" charset="-122"/>
              </a:rPr>
              <a:t>)</a:t>
            </a:r>
            <a:endParaRPr sz="2800">
              <a:latin typeface="华文细黑" panose="02010600040101010101" charset="-122"/>
              <a:cs typeface="华文细黑" panose="02010600040101010101" charset="-122"/>
            </a:endParaRPr>
          </a:p>
          <a:p>
            <a:pPr marL="12700">
              <a:lnSpc>
                <a:spcPct val="100000"/>
              </a:lnSpc>
              <a:spcBef>
                <a:spcPts val="520"/>
              </a:spcBef>
            </a:pPr>
            <a:r>
              <a:rPr sz="2800" spc="-5" dirty="0">
                <a:latin typeface="华文细黑" panose="02010600040101010101" charset="-122"/>
                <a:cs typeface="华文细黑" panose="02010600040101010101" charset="-122"/>
              </a:rPr>
              <a:t>(9</a:t>
            </a:r>
            <a:r>
              <a:rPr sz="2800" dirty="0">
                <a:latin typeface="华文细黑" panose="02010600040101010101" charset="-122"/>
                <a:cs typeface="华文细黑" panose="02010600040101010101" charset="-122"/>
              </a:rPr>
              <a:t>)</a:t>
            </a:r>
            <a:endParaRPr sz="2800">
              <a:latin typeface="华文细黑" panose="02010600040101010101" charset="-122"/>
              <a:cs typeface="华文细黑" panose="02010600040101010101" charset="-122"/>
            </a:endParaRPr>
          </a:p>
        </p:txBody>
      </p:sp>
      <p:sp>
        <p:nvSpPr>
          <p:cNvPr id="6" name="object 15"/>
          <p:cNvSpPr txBox="1"/>
          <p:nvPr/>
        </p:nvSpPr>
        <p:spPr>
          <a:xfrm>
            <a:off x="1245234" y="2741294"/>
            <a:ext cx="2469515" cy="3477260"/>
          </a:xfrm>
          <a:prstGeom prst="rect">
            <a:avLst/>
          </a:prstGeom>
        </p:spPr>
        <p:txBody>
          <a:bodyPr vert="horz" wrap="square" lIns="0" tIns="78740" rIns="0" bIns="0" rtlCol="0">
            <a:spAutoFit/>
          </a:bodyPr>
          <a:p>
            <a:pPr marL="12700">
              <a:lnSpc>
                <a:spcPct val="100000"/>
              </a:lnSpc>
              <a:spcBef>
                <a:spcPts val="620"/>
              </a:spcBef>
            </a:pPr>
            <a:r>
              <a:rPr sz="2800" spc="-10" dirty="0">
                <a:latin typeface="华文细黑" panose="02010600040101010101" charset="-122"/>
                <a:cs typeface="华文细黑" panose="02010600040101010101" charset="-122"/>
              </a:rPr>
              <a:t>R:=X mod</a:t>
            </a:r>
            <a:r>
              <a:rPr sz="2800" spc="-30"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Y</a:t>
            </a:r>
            <a:endParaRPr sz="2800">
              <a:latin typeface="华文细黑" panose="02010600040101010101" charset="-122"/>
              <a:cs typeface="华文细黑" panose="02010600040101010101" charset="-122"/>
            </a:endParaRPr>
          </a:p>
          <a:p>
            <a:pPr marL="12700" marR="5080">
              <a:lnSpc>
                <a:spcPts val="3890"/>
              </a:lnSpc>
              <a:spcBef>
                <a:spcPts val="205"/>
              </a:spcBef>
              <a:tabLst>
                <a:tab pos="370205" algn="l"/>
              </a:tabLst>
            </a:pPr>
            <a:r>
              <a:rPr sz="2800" spc="-10" dirty="0">
                <a:latin typeface="华文细黑" panose="02010600040101010101" charset="-122"/>
                <a:cs typeface="华文细黑" panose="02010600040101010101" charset="-122"/>
              </a:rPr>
              <a:t>if	R=0 </a:t>
            </a:r>
            <a:r>
              <a:rPr sz="2800" spc="-5" dirty="0">
                <a:latin typeface="华文细黑" panose="02010600040101010101" charset="-122"/>
                <a:cs typeface="华文细黑" panose="02010600040101010101" charset="-122"/>
              </a:rPr>
              <a:t>goto</a:t>
            </a:r>
            <a:r>
              <a:rPr sz="2800" spc="-90" dirty="0">
                <a:latin typeface="华文细黑" panose="02010600040101010101" charset="-122"/>
                <a:cs typeface="华文细黑" panose="02010600040101010101" charset="-122"/>
              </a:rPr>
              <a:t> </a:t>
            </a:r>
            <a:r>
              <a:rPr sz="2800" spc="-5" dirty="0">
                <a:latin typeface="华文细黑" panose="02010600040101010101" charset="-122"/>
                <a:cs typeface="华文细黑" panose="02010600040101010101" charset="-122"/>
              </a:rPr>
              <a:t>(8)  </a:t>
            </a:r>
            <a:r>
              <a:rPr sz="2800" spc="-10" dirty="0">
                <a:latin typeface="华文细黑" panose="02010600040101010101" charset="-122"/>
                <a:cs typeface="华文细黑" panose="02010600040101010101" charset="-122"/>
              </a:rPr>
              <a:t>X:=Y</a:t>
            </a:r>
            <a:endParaRPr sz="2800">
              <a:latin typeface="华文细黑" panose="02010600040101010101" charset="-122"/>
              <a:cs typeface="华文细黑" panose="02010600040101010101" charset="-122"/>
            </a:endParaRPr>
          </a:p>
          <a:p>
            <a:pPr marL="12700">
              <a:lnSpc>
                <a:spcPct val="100000"/>
              </a:lnSpc>
              <a:spcBef>
                <a:spcPts val="305"/>
              </a:spcBef>
            </a:pPr>
            <a:r>
              <a:rPr sz="2800" spc="-10" dirty="0">
                <a:latin typeface="华文细黑" panose="02010600040101010101" charset="-122"/>
                <a:cs typeface="华文细黑" panose="02010600040101010101" charset="-122"/>
              </a:rPr>
              <a:t>Y:=R</a:t>
            </a:r>
            <a:endParaRPr sz="2800">
              <a:latin typeface="华文细黑" panose="02010600040101010101" charset="-122"/>
              <a:cs typeface="华文细黑" panose="02010600040101010101" charset="-122"/>
            </a:endParaRPr>
          </a:p>
          <a:p>
            <a:pPr marL="12700" marR="1075055">
              <a:lnSpc>
                <a:spcPct val="116000"/>
              </a:lnSpc>
              <a:spcBef>
                <a:spcPts val="10"/>
              </a:spcBef>
            </a:pPr>
            <a:r>
              <a:rPr sz="2800" spc="-5" dirty="0">
                <a:latin typeface="华文细黑" panose="02010600040101010101" charset="-122"/>
                <a:cs typeface="华文细黑" panose="02010600040101010101" charset="-122"/>
              </a:rPr>
              <a:t>goto</a:t>
            </a:r>
            <a:r>
              <a:rPr sz="2800" spc="-95"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(3)  </a:t>
            </a:r>
            <a:r>
              <a:rPr sz="2800" spc="-5" dirty="0">
                <a:latin typeface="华文细黑" panose="02010600040101010101" charset="-122"/>
                <a:cs typeface="华文细黑" panose="02010600040101010101" charset="-122"/>
              </a:rPr>
              <a:t>write </a:t>
            </a:r>
            <a:r>
              <a:rPr sz="2800" dirty="0">
                <a:latin typeface="华文细黑" panose="02010600040101010101" charset="-122"/>
                <a:cs typeface="华文细黑" panose="02010600040101010101" charset="-122"/>
              </a:rPr>
              <a:t>Y  </a:t>
            </a:r>
            <a:r>
              <a:rPr sz="2800" spc="-10" dirty="0">
                <a:latin typeface="华文细黑" panose="02010600040101010101" charset="-122"/>
                <a:cs typeface="华文细黑" panose="02010600040101010101" charset="-122"/>
              </a:rPr>
              <a:t>halt</a:t>
            </a:r>
            <a:endParaRPr sz="2800">
              <a:latin typeface="华文细黑" panose="02010600040101010101" charset="-122"/>
              <a:cs typeface="华文细黑" panose="02010600040101010101" charset="-122"/>
            </a:endParaRPr>
          </a:p>
        </p:txBody>
      </p:sp>
      <p:sp>
        <p:nvSpPr>
          <p:cNvPr id="31" name="文本框 30"/>
          <p:cNvSpPr txBox="1"/>
          <p:nvPr/>
        </p:nvSpPr>
        <p:spPr>
          <a:xfrm>
            <a:off x="353695" y="1240790"/>
            <a:ext cx="4572000" cy="521970"/>
          </a:xfrm>
          <a:prstGeom prst="rect">
            <a:avLst/>
          </a:prstGeom>
          <a:noFill/>
        </p:spPr>
        <p:txBody>
          <a:bodyPr wrap="square" rtlCol="0" anchor="t">
            <a:spAutoFit/>
          </a:bodyPr>
          <a:p>
            <a:pPr marL="355600" indent="-342900">
              <a:lnSpc>
                <a:spcPct val="100000"/>
              </a:lnSpc>
              <a:spcBef>
                <a:spcPts val="100"/>
              </a:spcBef>
              <a:buClr>
                <a:srgbClr val="00007C"/>
              </a:buClr>
              <a:buSzPct val="75000"/>
              <a:buFont typeface="Wingdings" panose="05000000000000000000"/>
              <a:buChar char=""/>
              <a:tabLst>
                <a:tab pos="354965" algn="l"/>
                <a:tab pos="355600" algn="l"/>
              </a:tabLst>
            </a:pPr>
            <a:r>
              <a:rPr sz="2800" spc="-10" dirty="0">
                <a:latin typeface="华文细黑" panose="02010600040101010101" charset="-122"/>
                <a:cs typeface="华文细黑" panose="02010600040101010101" charset="-122"/>
                <a:sym typeface="+mn-ea"/>
              </a:rPr>
              <a:t>例</a:t>
            </a:r>
            <a:r>
              <a:rPr sz="2800" dirty="0">
                <a:latin typeface="华文细黑" panose="02010600040101010101" charset="-122"/>
                <a:cs typeface="华文细黑" panose="02010600040101010101" charset="-122"/>
                <a:sym typeface="+mn-ea"/>
              </a:rPr>
              <a:t>：划</a:t>
            </a:r>
            <a:r>
              <a:rPr sz="2800" spc="-15" dirty="0">
                <a:latin typeface="华文细黑" panose="02010600040101010101" charset="-122"/>
                <a:cs typeface="华文细黑" panose="02010600040101010101" charset="-122"/>
                <a:sym typeface="+mn-ea"/>
              </a:rPr>
              <a:t>分</a:t>
            </a:r>
            <a:r>
              <a:rPr sz="2800" dirty="0">
                <a:latin typeface="华文细黑" panose="02010600040101010101" charset="-122"/>
                <a:cs typeface="华文细黑" panose="02010600040101010101" charset="-122"/>
                <a:sym typeface="+mn-ea"/>
              </a:rPr>
              <a:t>基</a:t>
            </a:r>
            <a:r>
              <a:rPr sz="2800" spc="-15" dirty="0">
                <a:latin typeface="华文细黑" panose="02010600040101010101" charset="-122"/>
                <a:cs typeface="华文细黑" panose="02010600040101010101" charset="-122"/>
                <a:sym typeface="+mn-ea"/>
              </a:rPr>
              <a:t>本</a:t>
            </a:r>
            <a:r>
              <a:rPr sz="2800" dirty="0">
                <a:latin typeface="华文细黑" panose="02010600040101010101" charset="-122"/>
                <a:cs typeface="华文细黑" panose="02010600040101010101" charset="-122"/>
                <a:sym typeface="+mn-ea"/>
              </a:rPr>
              <a:t>块</a:t>
            </a:r>
            <a:endParaRPr lang="zh-CN" altLang="en-US" sz="2800" dirty="0">
              <a:latin typeface="华文细黑" panose="02010600040101010101" charset="-122"/>
              <a:cs typeface="华文细黑" panose="02010600040101010101"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object 174"/>
          <p:cNvSpPr txBox="1">
            <a:spLocks noGrp="1"/>
          </p:cNvSpPr>
          <p:nvPr>
            <p:ph type="body" sz="quarter" idx="14"/>
          </p:nvPr>
        </p:nvSpPr>
        <p:spPr>
          <a:xfrm>
            <a:off x="231775" y="276860"/>
            <a:ext cx="3333750" cy="689610"/>
          </a:xfrm>
          <a:prstGeom prst="rect">
            <a:avLst/>
          </a:prstGeom>
        </p:spPr>
        <p:txBody>
          <a:bodyPr vert="horz" wrap="square" lIns="0" tIns="12700" rIns="0" bIns="0" rtlCol="0">
            <a:spAutoFit/>
          </a:bodyPr>
          <a:lstStyle/>
          <a:p>
            <a:pPr marL="12700">
              <a:lnSpc>
                <a:spcPct val="100000"/>
              </a:lnSpc>
              <a:spcBef>
                <a:spcPts val="100"/>
              </a:spcBef>
            </a:pPr>
            <a:r>
              <a:rPr sz="4400" spc="10" dirty="0"/>
              <a:t>流</a:t>
            </a:r>
            <a:r>
              <a:rPr sz="4400" dirty="0"/>
              <a:t>图</a:t>
            </a:r>
            <a:endParaRPr sz="4400"/>
          </a:p>
        </p:txBody>
      </p:sp>
      <p:sp>
        <p:nvSpPr>
          <p:cNvPr id="175" name="object 175"/>
          <p:cNvSpPr txBox="1"/>
          <p:nvPr/>
        </p:nvSpPr>
        <p:spPr>
          <a:xfrm>
            <a:off x="429895" y="1272540"/>
            <a:ext cx="8284210" cy="5104765"/>
          </a:xfrm>
          <a:prstGeom prst="rect">
            <a:avLst/>
          </a:prstGeom>
        </p:spPr>
        <p:txBody>
          <a:bodyPr vert="horz" wrap="square" lIns="0" tIns="60960" rIns="0" bIns="0" rtlCol="0">
            <a:spAutoFit/>
          </a:bodyPr>
          <a:lstStyle/>
          <a:p>
            <a:pPr marL="368300" indent="-342900" algn="just">
              <a:lnSpc>
                <a:spcPct val="100000"/>
              </a:lnSpc>
              <a:spcBef>
                <a:spcPts val="480"/>
              </a:spcBef>
              <a:buClr>
                <a:srgbClr val="00007C"/>
              </a:buClr>
              <a:buSzPct val="75000"/>
              <a:buFont typeface="Wingdings" panose="05000000000000000000"/>
              <a:buChar char=""/>
              <a:tabLst>
                <a:tab pos="367665" algn="l"/>
                <a:tab pos="368300" algn="l"/>
              </a:tabLst>
            </a:pPr>
            <a:r>
              <a:rPr sz="2800" dirty="0">
                <a:latin typeface="华文细黑" panose="02010600040101010101" charset="-122"/>
                <a:cs typeface="华文细黑" panose="02010600040101010101" charset="-122"/>
              </a:rPr>
              <a:t>每个流图以基本块为</a:t>
            </a:r>
            <a:r>
              <a:rPr sz="2800" dirty="0">
                <a:solidFill>
                  <a:srgbClr val="0000FF"/>
                </a:solidFill>
                <a:latin typeface="华文细黑" panose="02010600040101010101" charset="-122"/>
                <a:cs typeface="华文细黑" panose="02010600040101010101" charset="-122"/>
              </a:rPr>
              <a:t>结点</a:t>
            </a:r>
            <a:endParaRPr sz="2800">
              <a:latin typeface="华文细黑" panose="02010600040101010101" charset="-122"/>
              <a:cs typeface="华文细黑" panose="02010600040101010101" charset="-122"/>
            </a:endParaRPr>
          </a:p>
          <a:p>
            <a:pPr marL="368300" marR="448945" indent="-342900" algn="just">
              <a:lnSpc>
                <a:spcPts val="3240"/>
              </a:lnSpc>
              <a:spcBef>
                <a:spcPts val="785"/>
              </a:spcBef>
              <a:buClr>
                <a:srgbClr val="00007C"/>
              </a:buClr>
              <a:buSzPct val="75000"/>
              <a:buFont typeface="Wingdings" panose="05000000000000000000"/>
              <a:buChar char=""/>
              <a:tabLst>
                <a:tab pos="367665" algn="l"/>
                <a:tab pos="368300" algn="l"/>
              </a:tabLst>
            </a:pPr>
            <a:r>
              <a:rPr sz="2800" dirty="0">
                <a:latin typeface="华文细黑" panose="02010600040101010101" charset="-122"/>
                <a:cs typeface="华文细黑" panose="02010600040101010101" charset="-122"/>
              </a:rPr>
              <a:t>如果一个结点的基本块的入口语句是程序的第 一条语句，则称此结点为</a:t>
            </a:r>
            <a:r>
              <a:rPr sz="2800" dirty="0">
                <a:solidFill>
                  <a:srgbClr val="0000FF"/>
                </a:solidFill>
                <a:latin typeface="华文细黑" panose="02010600040101010101" charset="-122"/>
                <a:cs typeface="华文细黑" panose="02010600040101010101" charset="-122"/>
              </a:rPr>
              <a:t>首结点</a:t>
            </a:r>
            <a:endParaRPr sz="2800">
              <a:latin typeface="华文细黑" panose="02010600040101010101" charset="-122"/>
              <a:cs typeface="华文细黑" panose="02010600040101010101" charset="-122"/>
            </a:endParaRPr>
          </a:p>
          <a:p>
            <a:pPr marL="368300" indent="-342900" algn="just">
              <a:lnSpc>
                <a:spcPct val="100000"/>
              </a:lnSpc>
              <a:spcBef>
                <a:spcPts val="285"/>
              </a:spcBef>
              <a:buClr>
                <a:srgbClr val="00007C"/>
              </a:buClr>
              <a:buSzPct val="75000"/>
              <a:buFont typeface="Wingdings" panose="05000000000000000000"/>
              <a:buChar char=""/>
              <a:tabLst>
                <a:tab pos="367665" algn="l"/>
                <a:tab pos="368300" algn="l"/>
              </a:tabLst>
            </a:pPr>
            <a:r>
              <a:rPr sz="2800" dirty="0">
                <a:latin typeface="华文细黑" panose="02010600040101010101" charset="-122"/>
                <a:cs typeface="华文细黑" panose="02010600040101010101" charset="-122"/>
              </a:rPr>
              <a:t>如果在某个执行顺序中，基本块</a:t>
            </a:r>
            <a:r>
              <a:rPr sz="2800" spc="-40" dirty="0">
                <a:latin typeface="华文细黑" panose="02010600040101010101" charset="-122"/>
                <a:cs typeface="华文细黑" panose="02010600040101010101" charset="-122"/>
              </a:rPr>
              <a:t> </a:t>
            </a:r>
            <a:r>
              <a:rPr sz="2800" spc="-5" dirty="0">
                <a:latin typeface="华文细黑" panose="02010600040101010101" charset="-122"/>
                <a:cs typeface="华文细黑" panose="02010600040101010101" charset="-122"/>
              </a:rPr>
              <a:t>B</a:t>
            </a:r>
            <a:r>
              <a:rPr sz="2400" spc="-7" baseline="-24000" dirty="0">
                <a:latin typeface="华文细黑" panose="02010600040101010101" charset="-122"/>
                <a:cs typeface="华文细黑" panose="02010600040101010101" charset="-122"/>
              </a:rPr>
              <a:t>2</a:t>
            </a:r>
            <a:r>
              <a:rPr sz="2400" spc="412" baseline="-24000"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紧接在基</a:t>
            </a:r>
            <a:endParaRPr sz="2800">
              <a:latin typeface="华文细黑" panose="02010600040101010101" charset="-122"/>
              <a:cs typeface="华文细黑" panose="02010600040101010101" charset="-122"/>
            </a:endParaRPr>
          </a:p>
          <a:p>
            <a:pPr marL="368300" algn="just">
              <a:lnSpc>
                <a:spcPct val="100000"/>
              </a:lnSpc>
              <a:spcBef>
                <a:spcPts val="80"/>
              </a:spcBef>
            </a:pPr>
            <a:r>
              <a:rPr sz="2800" dirty="0">
                <a:latin typeface="华文细黑" panose="02010600040101010101" charset="-122"/>
                <a:cs typeface="华文细黑" panose="02010600040101010101" charset="-122"/>
              </a:rPr>
              <a:t>本块</a:t>
            </a:r>
            <a:r>
              <a:rPr sz="2800" spc="-45" dirty="0">
                <a:latin typeface="华文细黑" panose="02010600040101010101" charset="-122"/>
                <a:cs typeface="华文细黑" panose="02010600040101010101" charset="-122"/>
              </a:rPr>
              <a:t> </a:t>
            </a:r>
            <a:r>
              <a:rPr sz="2800" spc="-5" dirty="0">
                <a:latin typeface="华文细黑" panose="02010600040101010101" charset="-122"/>
                <a:cs typeface="华文细黑" panose="02010600040101010101" charset="-122"/>
              </a:rPr>
              <a:t>B</a:t>
            </a:r>
            <a:r>
              <a:rPr sz="2400" spc="-7" baseline="-24000" dirty="0">
                <a:latin typeface="华文细黑" panose="02010600040101010101" charset="-122"/>
                <a:cs typeface="华文细黑" panose="02010600040101010101" charset="-122"/>
              </a:rPr>
              <a:t>1</a:t>
            </a:r>
            <a:r>
              <a:rPr sz="2400" spc="397" baseline="-24000"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之后执行，则从</a:t>
            </a:r>
            <a:r>
              <a:rPr sz="2800" spc="-55" dirty="0">
                <a:latin typeface="华文细黑" panose="02010600040101010101" charset="-122"/>
                <a:cs typeface="华文细黑" panose="02010600040101010101" charset="-122"/>
              </a:rPr>
              <a:t> </a:t>
            </a:r>
            <a:r>
              <a:rPr sz="2800" spc="-5" dirty="0">
                <a:latin typeface="华文细黑" panose="02010600040101010101" charset="-122"/>
                <a:cs typeface="华文细黑" panose="02010600040101010101" charset="-122"/>
              </a:rPr>
              <a:t>B</a:t>
            </a:r>
            <a:r>
              <a:rPr sz="2400" spc="-7" baseline="-24000" dirty="0">
                <a:latin typeface="华文细黑" panose="02010600040101010101" charset="-122"/>
                <a:cs typeface="华文细黑" panose="02010600040101010101" charset="-122"/>
              </a:rPr>
              <a:t>1</a:t>
            </a:r>
            <a:r>
              <a:rPr sz="2400" spc="397" baseline="-24000" dirty="0">
                <a:latin typeface="华文细黑" panose="02010600040101010101" charset="-122"/>
                <a:cs typeface="华文细黑" panose="02010600040101010101" charset="-122"/>
              </a:rPr>
              <a:t> </a:t>
            </a:r>
            <a:r>
              <a:rPr sz="2800" spc="720" dirty="0">
                <a:latin typeface="华文细黑" panose="02010600040101010101" charset="-122"/>
                <a:cs typeface="华文细黑" panose="02010600040101010101" charset="-122"/>
              </a:rPr>
              <a:t>到</a:t>
            </a:r>
            <a:r>
              <a:rPr sz="2800" spc="-5" dirty="0">
                <a:latin typeface="华文细黑" panose="02010600040101010101" charset="-122"/>
                <a:cs typeface="华文细黑" panose="02010600040101010101" charset="-122"/>
              </a:rPr>
              <a:t>B</a:t>
            </a:r>
            <a:r>
              <a:rPr sz="2400" spc="-7" baseline="-24000" dirty="0">
                <a:latin typeface="华文细黑" panose="02010600040101010101" charset="-122"/>
                <a:cs typeface="华文细黑" panose="02010600040101010101" charset="-122"/>
              </a:rPr>
              <a:t>2</a:t>
            </a:r>
            <a:r>
              <a:rPr sz="2400" spc="412" baseline="-24000" dirty="0">
                <a:latin typeface="华文细黑" panose="02010600040101010101" charset="-122"/>
                <a:cs typeface="华文细黑" panose="02010600040101010101" charset="-122"/>
              </a:rPr>
              <a:t> </a:t>
            </a:r>
            <a:r>
              <a:rPr sz="2800" spc="-10" dirty="0">
                <a:latin typeface="华文细黑" panose="02010600040101010101" charset="-122"/>
                <a:cs typeface="华文细黑" panose="02010600040101010101" charset="-122"/>
              </a:rPr>
              <a:t>有</a:t>
            </a:r>
            <a:r>
              <a:rPr sz="2800" spc="5" dirty="0">
                <a:latin typeface="华文细黑" panose="02010600040101010101" charset="-122"/>
                <a:cs typeface="华文细黑" panose="02010600040101010101" charset="-122"/>
              </a:rPr>
              <a:t>一</a:t>
            </a:r>
            <a:r>
              <a:rPr sz="2800" dirty="0">
                <a:latin typeface="华文细黑" panose="02010600040101010101" charset="-122"/>
                <a:cs typeface="华文细黑" panose="02010600040101010101" charset="-122"/>
              </a:rPr>
              <a:t>条</a:t>
            </a:r>
            <a:r>
              <a:rPr sz="2800" spc="-10" dirty="0">
                <a:latin typeface="华文细黑" panose="02010600040101010101" charset="-122"/>
                <a:cs typeface="华文细黑" panose="02010600040101010101" charset="-122"/>
              </a:rPr>
              <a:t>有</a:t>
            </a:r>
            <a:r>
              <a:rPr sz="2800" spc="5" dirty="0">
                <a:latin typeface="华文细黑" panose="02010600040101010101" charset="-122"/>
                <a:cs typeface="华文细黑" panose="02010600040101010101" charset="-122"/>
              </a:rPr>
              <a:t>向</a:t>
            </a:r>
            <a:r>
              <a:rPr sz="2800" dirty="0">
                <a:latin typeface="华文细黑" panose="02010600040101010101" charset="-122"/>
                <a:cs typeface="华文细黑" panose="02010600040101010101" charset="-122"/>
              </a:rPr>
              <a:t>边。</a:t>
            </a:r>
            <a:endParaRPr sz="2800">
              <a:latin typeface="华文细黑" panose="02010600040101010101" charset="-122"/>
              <a:cs typeface="华文细黑" panose="02010600040101010101" charset="-122"/>
            </a:endParaRPr>
          </a:p>
          <a:p>
            <a:pPr marL="368300" algn="just">
              <a:lnSpc>
                <a:spcPct val="100000"/>
              </a:lnSpc>
              <a:spcBef>
                <a:spcPts val="140"/>
              </a:spcBef>
            </a:pPr>
            <a:r>
              <a:rPr sz="2800" dirty="0">
                <a:latin typeface="华文细黑" panose="02010600040101010101" charset="-122"/>
                <a:cs typeface="华文细黑" panose="02010600040101010101" charset="-122"/>
              </a:rPr>
              <a:t>即，如果</a:t>
            </a:r>
            <a:endParaRPr sz="2800">
              <a:latin typeface="华文细黑" panose="02010600040101010101" charset="-122"/>
              <a:cs typeface="华文细黑" panose="02010600040101010101" charset="-122"/>
            </a:endParaRPr>
          </a:p>
          <a:p>
            <a:pPr marL="768350" marR="667385" lvl="1" indent="-285750" algn="just">
              <a:lnSpc>
                <a:spcPct val="102000"/>
              </a:lnSpc>
              <a:spcBef>
                <a:spcPts val="250"/>
              </a:spcBef>
              <a:buClr>
                <a:srgbClr val="9999CC"/>
              </a:buClr>
              <a:buSzPct val="80000"/>
              <a:buFont typeface="Wingdings" panose="05000000000000000000"/>
              <a:buChar char=""/>
              <a:tabLst>
                <a:tab pos="768350" algn="l"/>
              </a:tabLst>
            </a:pPr>
            <a:r>
              <a:rPr sz="2800" dirty="0">
                <a:latin typeface="华文细黑" panose="02010600040101010101" charset="-122"/>
                <a:cs typeface="华文细黑" panose="02010600040101010101" charset="-122"/>
              </a:rPr>
              <a:t>有一个条件或无条件转移语句从</a:t>
            </a:r>
            <a:r>
              <a:rPr sz="2800" spc="-80" dirty="0">
                <a:latin typeface="华文细黑" panose="02010600040101010101" charset="-122"/>
                <a:cs typeface="华文细黑" panose="02010600040101010101" charset="-122"/>
              </a:rPr>
              <a:t> </a:t>
            </a:r>
            <a:r>
              <a:rPr sz="2800" spc="-5" dirty="0">
                <a:latin typeface="华文细黑" panose="02010600040101010101" charset="-122"/>
                <a:cs typeface="华文细黑" panose="02010600040101010101" charset="-122"/>
              </a:rPr>
              <a:t>B</a:t>
            </a:r>
            <a:r>
              <a:rPr sz="2400" spc="-7" baseline="-24000" dirty="0">
                <a:latin typeface="华文细黑" panose="02010600040101010101" charset="-122"/>
                <a:cs typeface="华文细黑" panose="02010600040101010101" charset="-122"/>
              </a:rPr>
              <a:t>1</a:t>
            </a:r>
            <a:r>
              <a:rPr sz="2400" spc="352" baseline="-24000"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的最后 一条语句转移到</a:t>
            </a:r>
            <a:r>
              <a:rPr sz="2800" spc="-45" dirty="0">
                <a:latin typeface="华文细黑" panose="02010600040101010101" charset="-122"/>
                <a:cs typeface="华文细黑" panose="02010600040101010101" charset="-122"/>
              </a:rPr>
              <a:t> </a:t>
            </a:r>
            <a:r>
              <a:rPr sz="2800" spc="-5" dirty="0">
                <a:latin typeface="华文细黑" panose="02010600040101010101" charset="-122"/>
                <a:cs typeface="华文细黑" panose="02010600040101010101" charset="-122"/>
              </a:rPr>
              <a:t>B</a:t>
            </a:r>
            <a:r>
              <a:rPr sz="2400" spc="-7" baseline="-24000" dirty="0">
                <a:latin typeface="华文细黑" panose="02010600040101010101" charset="-122"/>
                <a:cs typeface="华文细黑" panose="02010600040101010101" charset="-122"/>
              </a:rPr>
              <a:t>2</a:t>
            </a:r>
            <a:r>
              <a:rPr sz="2400" spc="405" baseline="-24000" dirty="0">
                <a:latin typeface="华文细黑" panose="02010600040101010101" charset="-122"/>
                <a:cs typeface="华文细黑" panose="02010600040101010101" charset="-122"/>
              </a:rPr>
              <a:t> </a:t>
            </a:r>
            <a:r>
              <a:rPr sz="2800" spc="-10" dirty="0">
                <a:latin typeface="华文细黑" panose="02010600040101010101" charset="-122"/>
                <a:cs typeface="华文细黑" panose="02010600040101010101" charset="-122"/>
              </a:rPr>
              <a:t>的</a:t>
            </a:r>
            <a:r>
              <a:rPr sz="2800" spc="5" dirty="0">
                <a:latin typeface="华文细黑" panose="02010600040101010101" charset="-122"/>
                <a:cs typeface="华文细黑" panose="02010600040101010101" charset="-122"/>
              </a:rPr>
              <a:t>第</a:t>
            </a:r>
            <a:r>
              <a:rPr sz="2800" dirty="0">
                <a:latin typeface="华文细黑" panose="02010600040101010101" charset="-122"/>
                <a:cs typeface="华文细黑" panose="02010600040101010101" charset="-122"/>
              </a:rPr>
              <a:t>一</a:t>
            </a:r>
            <a:r>
              <a:rPr sz="2800" spc="-10" dirty="0">
                <a:latin typeface="华文细黑" panose="02010600040101010101" charset="-122"/>
                <a:cs typeface="华文细黑" panose="02010600040101010101" charset="-122"/>
              </a:rPr>
              <a:t>条</a:t>
            </a:r>
            <a:r>
              <a:rPr sz="2800" spc="5" dirty="0">
                <a:latin typeface="华文细黑" panose="02010600040101010101" charset="-122"/>
                <a:cs typeface="华文细黑" panose="02010600040101010101" charset="-122"/>
              </a:rPr>
              <a:t>语句</a:t>
            </a:r>
            <a:r>
              <a:rPr sz="2800" spc="-10" dirty="0">
                <a:latin typeface="华文细黑" panose="02010600040101010101" charset="-122"/>
                <a:cs typeface="华文细黑" panose="02010600040101010101" charset="-122"/>
              </a:rPr>
              <a:t>；</a:t>
            </a:r>
            <a:r>
              <a:rPr sz="2800" spc="10" dirty="0">
                <a:latin typeface="华文细黑" panose="02010600040101010101" charset="-122"/>
                <a:cs typeface="华文细黑" panose="02010600040101010101" charset="-122"/>
              </a:rPr>
              <a:t>或</a:t>
            </a:r>
            <a:r>
              <a:rPr sz="2800" dirty="0">
                <a:latin typeface="华文细黑" panose="02010600040101010101" charset="-122"/>
                <a:cs typeface="华文细黑" panose="02010600040101010101" charset="-122"/>
              </a:rPr>
              <a:t>者</a:t>
            </a:r>
            <a:endParaRPr sz="2800">
              <a:latin typeface="华文细黑" panose="02010600040101010101" charset="-122"/>
              <a:cs typeface="华文细黑" panose="02010600040101010101" charset="-122"/>
            </a:endParaRPr>
          </a:p>
          <a:p>
            <a:pPr marL="768350" marR="515620" lvl="1" indent="-285750" algn="just">
              <a:lnSpc>
                <a:spcPct val="102000"/>
              </a:lnSpc>
              <a:spcBef>
                <a:spcPts val="745"/>
              </a:spcBef>
              <a:buClr>
                <a:srgbClr val="9999CC"/>
              </a:buClr>
              <a:buSzPct val="80000"/>
              <a:buFont typeface="Wingdings" panose="05000000000000000000"/>
              <a:buChar char=""/>
              <a:tabLst>
                <a:tab pos="768350" algn="l"/>
              </a:tabLst>
            </a:pPr>
            <a:r>
              <a:rPr sz="2800" dirty="0">
                <a:latin typeface="华文细黑" panose="02010600040101010101" charset="-122"/>
                <a:cs typeface="华文细黑" panose="02010600040101010101" charset="-122"/>
              </a:rPr>
              <a:t>在程序的序列中，</a:t>
            </a:r>
            <a:r>
              <a:rPr sz="2800" spc="-60" dirty="0">
                <a:latin typeface="华文细黑" panose="02010600040101010101" charset="-122"/>
                <a:cs typeface="华文细黑" panose="02010600040101010101" charset="-122"/>
              </a:rPr>
              <a:t> </a:t>
            </a:r>
            <a:r>
              <a:rPr sz="2800" spc="-5" dirty="0">
                <a:latin typeface="华文细黑" panose="02010600040101010101" charset="-122"/>
                <a:cs typeface="华文细黑" panose="02010600040101010101" charset="-122"/>
              </a:rPr>
              <a:t>B</a:t>
            </a:r>
            <a:r>
              <a:rPr sz="2400" spc="-7" baseline="-24000" dirty="0">
                <a:latin typeface="华文细黑" panose="02010600040101010101" charset="-122"/>
                <a:cs typeface="华文细黑" panose="02010600040101010101" charset="-122"/>
              </a:rPr>
              <a:t>2</a:t>
            </a:r>
            <a:r>
              <a:rPr sz="2400" spc="397" baseline="-24000"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紧接</a:t>
            </a:r>
            <a:r>
              <a:rPr sz="2800" spc="710" dirty="0">
                <a:latin typeface="华文细黑" panose="02010600040101010101" charset="-122"/>
                <a:cs typeface="华文细黑" panose="02010600040101010101" charset="-122"/>
              </a:rPr>
              <a:t>在</a:t>
            </a:r>
            <a:r>
              <a:rPr sz="2800" spc="-5" dirty="0">
                <a:latin typeface="华文细黑" panose="02010600040101010101" charset="-122"/>
                <a:cs typeface="华文细黑" panose="02010600040101010101" charset="-122"/>
              </a:rPr>
              <a:t>B</a:t>
            </a:r>
            <a:r>
              <a:rPr sz="2400" spc="-7" baseline="-24000" dirty="0">
                <a:latin typeface="华文细黑" panose="02010600040101010101" charset="-122"/>
                <a:cs typeface="华文细黑" panose="02010600040101010101" charset="-122"/>
              </a:rPr>
              <a:t>1</a:t>
            </a:r>
            <a:r>
              <a:rPr sz="2400" spc="375" baseline="-24000"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的后面，并</a:t>
            </a:r>
            <a:r>
              <a:rPr sz="2800" spc="720" dirty="0">
                <a:latin typeface="华文细黑" panose="02010600040101010101" charset="-122"/>
                <a:cs typeface="华文细黑" panose="02010600040101010101" charset="-122"/>
              </a:rPr>
              <a:t>且</a:t>
            </a:r>
            <a:r>
              <a:rPr sz="2800" spc="-5" dirty="0">
                <a:latin typeface="华文细黑" panose="02010600040101010101" charset="-122"/>
                <a:cs typeface="华文细黑" panose="02010600040101010101" charset="-122"/>
              </a:rPr>
              <a:t>B</a:t>
            </a:r>
            <a:r>
              <a:rPr sz="2400" spc="-7" baseline="-24000" dirty="0">
                <a:latin typeface="华文细黑" panose="02010600040101010101" charset="-122"/>
                <a:cs typeface="华文细黑" panose="02010600040101010101" charset="-122"/>
              </a:rPr>
              <a:t>1</a:t>
            </a:r>
            <a:r>
              <a:rPr sz="2400" spc="345" baseline="-24000"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的</a:t>
            </a:r>
            <a:r>
              <a:rPr sz="2800" spc="5" dirty="0">
                <a:latin typeface="华文细黑" panose="02010600040101010101" charset="-122"/>
                <a:cs typeface="华文细黑" panose="02010600040101010101" charset="-122"/>
              </a:rPr>
              <a:t>最</a:t>
            </a:r>
            <a:r>
              <a:rPr sz="2800" spc="-10" dirty="0">
                <a:latin typeface="华文细黑" panose="02010600040101010101" charset="-122"/>
                <a:cs typeface="华文细黑" panose="02010600040101010101" charset="-122"/>
              </a:rPr>
              <a:t>后</a:t>
            </a:r>
            <a:r>
              <a:rPr sz="2800" dirty="0">
                <a:latin typeface="华文细黑" panose="02010600040101010101" charset="-122"/>
                <a:cs typeface="华文细黑" panose="02010600040101010101" charset="-122"/>
              </a:rPr>
              <a:t>一</a:t>
            </a:r>
            <a:r>
              <a:rPr sz="2800" spc="5" dirty="0">
                <a:latin typeface="华文细黑" panose="02010600040101010101" charset="-122"/>
                <a:cs typeface="华文细黑" panose="02010600040101010101" charset="-122"/>
              </a:rPr>
              <a:t>条</a:t>
            </a:r>
            <a:r>
              <a:rPr sz="2800" spc="-10" dirty="0">
                <a:latin typeface="华文细黑" panose="02010600040101010101" charset="-122"/>
                <a:cs typeface="华文细黑" panose="02010600040101010101" charset="-122"/>
              </a:rPr>
              <a:t>语</a:t>
            </a:r>
            <a:r>
              <a:rPr sz="2800" dirty="0">
                <a:latin typeface="华文细黑" panose="02010600040101010101" charset="-122"/>
                <a:cs typeface="华文细黑" panose="02010600040101010101" charset="-122"/>
              </a:rPr>
              <a:t>句</a:t>
            </a:r>
            <a:r>
              <a:rPr sz="2800" spc="5" dirty="0">
                <a:latin typeface="华文细黑" panose="02010600040101010101" charset="-122"/>
                <a:cs typeface="华文细黑" panose="02010600040101010101" charset="-122"/>
              </a:rPr>
              <a:t>不</a:t>
            </a:r>
            <a:r>
              <a:rPr sz="2800" spc="-10" dirty="0">
                <a:latin typeface="华文细黑" panose="02010600040101010101" charset="-122"/>
                <a:cs typeface="华文细黑" panose="02010600040101010101" charset="-122"/>
              </a:rPr>
              <a:t>是</a:t>
            </a:r>
            <a:r>
              <a:rPr sz="2800" dirty="0">
                <a:latin typeface="华文细黑" panose="02010600040101010101" charset="-122"/>
                <a:cs typeface="华文细黑" panose="02010600040101010101" charset="-122"/>
              </a:rPr>
              <a:t>一</a:t>
            </a:r>
            <a:r>
              <a:rPr sz="2800" spc="5" dirty="0">
                <a:latin typeface="华文细黑" panose="02010600040101010101" charset="-122"/>
                <a:cs typeface="华文细黑" panose="02010600040101010101" charset="-122"/>
              </a:rPr>
              <a:t>个</a:t>
            </a:r>
            <a:r>
              <a:rPr sz="2800" spc="-10" dirty="0">
                <a:latin typeface="华文细黑" panose="02010600040101010101" charset="-122"/>
                <a:cs typeface="华文细黑" panose="02010600040101010101" charset="-122"/>
              </a:rPr>
              <a:t>无</a:t>
            </a:r>
            <a:r>
              <a:rPr sz="2800" dirty="0">
                <a:latin typeface="华文细黑" panose="02010600040101010101" charset="-122"/>
                <a:cs typeface="华文细黑" panose="02010600040101010101" charset="-122"/>
              </a:rPr>
              <a:t>条</a:t>
            </a:r>
            <a:r>
              <a:rPr sz="2800" spc="5" dirty="0">
                <a:latin typeface="华文细黑" panose="02010600040101010101" charset="-122"/>
                <a:cs typeface="华文细黑" panose="02010600040101010101" charset="-122"/>
              </a:rPr>
              <a:t>件</a:t>
            </a:r>
            <a:r>
              <a:rPr sz="2800" spc="-10" dirty="0">
                <a:latin typeface="华文细黑" panose="02010600040101010101" charset="-122"/>
                <a:cs typeface="华文细黑" panose="02010600040101010101" charset="-122"/>
              </a:rPr>
              <a:t>转</a:t>
            </a:r>
            <a:r>
              <a:rPr sz="2800" dirty="0">
                <a:latin typeface="华文细黑" panose="02010600040101010101" charset="-122"/>
                <a:cs typeface="华文细黑" panose="02010600040101010101" charset="-122"/>
              </a:rPr>
              <a:t>移 语句。我们就说</a:t>
            </a:r>
            <a:r>
              <a:rPr sz="2800" spc="-30" dirty="0">
                <a:latin typeface="华文细黑" panose="02010600040101010101" charset="-122"/>
                <a:cs typeface="华文细黑" panose="02010600040101010101" charset="-122"/>
              </a:rPr>
              <a:t> </a:t>
            </a:r>
            <a:r>
              <a:rPr sz="2800" spc="5" dirty="0">
                <a:latin typeface="华文细黑" panose="02010600040101010101" charset="-122"/>
                <a:cs typeface="华文细黑" panose="02010600040101010101" charset="-122"/>
              </a:rPr>
              <a:t>B</a:t>
            </a:r>
            <a:r>
              <a:rPr sz="2400" spc="-15" baseline="-24000" dirty="0">
                <a:latin typeface="华文细黑" panose="02010600040101010101" charset="-122"/>
                <a:cs typeface="华文细黑" panose="02010600040101010101" charset="-122"/>
              </a:rPr>
              <a:t>1</a:t>
            </a:r>
            <a:r>
              <a:rPr sz="2400" baseline="-24000" dirty="0">
                <a:latin typeface="华文细黑" panose="02010600040101010101" charset="-122"/>
                <a:cs typeface="华文细黑" panose="02010600040101010101" charset="-122"/>
              </a:rPr>
              <a:t> </a:t>
            </a:r>
            <a:r>
              <a:rPr sz="2400" spc="-254" baseline="-24000" dirty="0">
                <a:latin typeface="华文细黑" panose="02010600040101010101" charset="-122"/>
                <a:cs typeface="华文细黑" panose="02010600040101010101" charset="-122"/>
              </a:rPr>
              <a:t> </a:t>
            </a:r>
            <a:r>
              <a:rPr sz="2800" spc="720" dirty="0">
                <a:latin typeface="华文细黑" panose="02010600040101010101" charset="-122"/>
                <a:cs typeface="华文细黑" panose="02010600040101010101" charset="-122"/>
              </a:rPr>
              <a:t>是</a:t>
            </a:r>
            <a:r>
              <a:rPr sz="2800" spc="5" dirty="0">
                <a:latin typeface="华文细黑" panose="02010600040101010101" charset="-122"/>
                <a:cs typeface="华文细黑" panose="02010600040101010101" charset="-122"/>
              </a:rPr>
              <a:t>B</a:t>
            </a:r>
            <a:r>
              <a:rPr sz="2400" spc="-15" baseline="-24000" dirty="0">
                <a:latin typeface="华文细黑" panose="02010600040101010101" charset="-122"/>
                <a:cs typeface="华文细黑" panose="02010600040101010101" charset="-122"/>
              </a:rPr>
              <a:t>2</a:t>
            </a:r>
            <a:r>
              <a:rPr sz="2400" baseline="-24000" dirty="0">
                <a:latin typeface="华文细黑" panose="02010600040101010101" charset="-122"/>
                <a:cs typeface="华文细黑" panose="02010600040101010101" charset="-122"/>
              </a:rPr>
              <a:t> </a:t>
            </a:r>
            <a:r>
              <a:rPr sz="2400" spc="-225" baseline="-24000" dirty="0">
                <a:latin typeface="华文细黑" panose="02010600040101010101" charset="-122"/>
                <a:cs typeface="华文细黑" panose="02010600040101010101" charset="-122"/>
              </a:rPr>
              <a:t> </a:t>
            </a:r>
            <a:r>
              <a:rPr sz="2800" dirty="0">
                <a:latin typeface="华文细黑" panose="02010600040101010101" charset="-122"/>
                <a:cs typeface="华文细黑" panose="02010600040101010101" charset="-122"/>
              </a:rPr>
              <a:t>的</a:t>
            </a:r>
            <a:r>
              <a:rPr sz="2800" dirty="0">
                <a:solidFill>
                  <a:srgbClr val="0000FF"/>
                </a:solidFill>
                <a:latin typeface="华文细黑" panose="02010600040101010101" charset="-122"/>
                <a:cs typeface="华文细黑" panose="02010600040101010101" charset="-122"/>
              </a:rPr>
              <a:t>前驱</a:t>
            </a:r>
            <a:r>
              <a:rPr sz="2800" dirty="0">
                <a:latin typeface="华文细黑" panose="02010600040101010101" charset="-122"/>
                <a:cs typeface="华文细黑" panose="02010600040101010101" charset="-122"/>
              </a:rPr>
              <a:t>，</a:t>
            </a:r>
            <a:r>
              <a:rPr sz="2800" spc="-30" dirty="0">
                <a:latin typeface="华文细黑" panose="02010600040101010101" charset="-122"/>
                <a:cs typeface="华文细黑" panose="02010600040101010101" charset="-122"/>
              </a:rPr>
              <a:t> </a:t>
            </a:r>
            <a:r>
              <a:rPr sz="2800" spc="-5" dirty="0">
                <a:latin typeface="华文细黑" panose="02010600040101010101" charset="-122"/>
                <a:cs typeface="华文细黑" panose="02010600040101010101" charset="-122"/>
              </a:rPr>
              <a:t>B</a:t>
            </a:r>
            <a:r>
              <a:rPr sz="2400" spc="-15" baseline="-24000" dirty="0">
                <a:latin typeface="华文细黑" panose="02010600040101010101" charset="-122"/>
                <a:cs typeface="华文细黑" panose="02010600040101010101" charset="-122"/>
              </a:rPr>
              <a:t>2</a:t>
            </a:r>
            <a:r>
              <a:rPr sz="2400" baseline="-24000" dirty="0">
                <a:latin typeface="华文细黑" panose="02010600040101010101" charset="-122"/>
                <a:cs typeface="华文细黑" panose="02010600040101010101" charset="-122"/>
              </a:rPr>
              <a:t> </a:t>
            </a:r>
            <a:r>
              <a:rPr sz="2400" spc="-225" baseline="-24000" dirty="0">
                <a:latin typeface="华文细黑" panose="02010600040101010101" charset="-122"/>
                <a:cs typeface="华文细黑" panose="02010600040101010101" charset="-122"/>
              </a:rPr>
              <a:t> </a:t>
            </a:r>
            <a:r>
              <a:rPr sz="2800" spc="720" dirty="0">
                <a:latin typeface="华文细黑" panose="02010600040101010101" charset="-122"/>
                <a:cs typeface="华文细黑" panose="02010600040101010101" charset="-122"/>
              </a:rPr>
              <a:t>是</a:t>
            </a:r>
            <a:r>
              <a:rPr sz="2800" spc="5" dirty="0">
                <a:latin typeface="华文细黑" panose="02010600040101010101" charset="-122"/>
                <a:cs typeface="华文细黑" panose="02010600040101010101" charset="-122"/>
              </a:rPr>
              <a:t>B</a:t>
            </a:r>
            <a:r>
              <a:rPr sz="2400" spc="-157" baseline="-24000" dirty="0">
                <a:latin typeface="华文细黑" panose="02010600040101010101" charset="-122"/>
                <a:cs typeface="华文细黑" panose="02010600040101010101" charset="-122"/>
              </a:rPr>
              <a:t>1</a:t>
            </a:r>
            <a:r>
              <a:rPr lang="zh-CN" sz="2400" spc="-157" dirty="0">
                <a:latin typeface="华文细黑" panose="02010600040101010101" charset="-122"/>
                <a:cs typeface="华文细黑" panose="02010600040101010101" charset="-122"/>
              </a:rPr>
              <a:t>的后继</a:t>
            </a:r>
            <a:endParaRPr lang="zh-CN" sz="2400" spc="-157" dirty="0">
              <a:latin typeface="华文细黑" panose="02010600040101010101" charset="-122"/>
              <a:cs typeface="华文细黑"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object 175"/>
          <p:cNvSpPr txBox="1"/>
          <p:nvPr/>
        </p:nvSpPr>
        <p:spPr>
          <a:xfrm>
            <a:off x="219710" y="417195"/>
            <a:ext cx="3232785" cy="3808095"/>
          </a:xfrm>
          <a:prstGeom prst="rect">
            <a:avLst/>
          </a:prstGeom>
          <a:solidFill>
            <a:schemeClr val="accent1">
              <a:lumMod val="20000"/>
              <a:lumOff val="80000"/>
            </a:schemeClr>
          </a:solidFill>
        </p:spPr>
        <p:txBody>
          <a:bodyPr vert="horz" wrap="square" lIns="0" tIns="12700" rIns="0" bIns="0" rtlCol="0">
            <a:spAutoFit/>
          </a:bodyPr>
          <a:lstStyle/>
          <a:p>
            <a:pPr marL="12700" indent="0">
              <a:lnSpc>
                <a:spcPts val="3595"/>
              </a:lnSpc>
              <a:spcBef>
                <a:spcPts val="100"/>
              </a:spcBef>
              <a:buNone/>
              <a:tabLst>
                <a:tab pos="926465" algn="l"/>
                <a:tab pos="927100" algn="l"/>
              </a:tabLst>
            </a:pPr>
            <a:r>
              <a:rPr lang="en-US" sz="2400" b="1" spc="-5" dirty="0">
                <a:latin typeface="Times New Roman" panose="02020603050405020304"/>
                <a:cs typeface="Times New Roman" panose="02020603050405020304"/>
              </a:rPr>
              <a:t>(1)       read X</a:t>
            </a:r>
            <a:endParaRPr sz="2400" b="1" spc="-5" dirty="0">
              <a:latin typeface="Times New Roman" panose="02020603050405020304"/>
              <a:cs typeface="Times New Roman" panose="02020603050405020304"/>
            </a:endParaRPr>
          </a:p>
          <a:p>
            <a:pPr marL="927100" indent="-914400">
              <a:lnSpc>
                <a:spcPts val="3595"/>
              </a:lnSpc>
              <a:spcBef>
                <a:spcPts val="100"/>
              </a:spcBef>
              <a:buAutoNum type="arabicParenBoth" startAt="2"/>
              <a:tabLst>
                <a:tab pos="926465" algn="l"/>
                <a:tab pos="927100" algn="l"/>
              </a:tabLst>
            </a:pPr>
            <a:r>
              <a:rPr sz="2400" b="1" spc="-5" dirty="0">
                <a:latin typeface="Times New Roman" panose="02020603050405020304"/>
                <a:cs typeface="Times New Roman" panose="02020603050405020304"/>
              </a:rPr>
              <a:t>read </a:t>
            </a:r>
            <a:r>
              <a:rPr sz="2400" b="1"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p>
            <a:pPr marL="927100" indent="-914400">
              <a:lnSpc>
                <a:spcPts val="3595"/>
              </a:lnSpc>
              <a:buAutoNum type="arabicParenBoth" startAt="2"/>
              <a:tabLst>
                <a:tab pos="926465" algn="l"/>
                <a:tab pos="927100" algn="l"/>
              </a:tabLst>
            </a:pPr>
            <a:r>
              <a:rPr sz="2400" b="1" dirty="0">
                <a:latin typeface="Times New Roman" panose="02020603050405020304"/>
                <a:cs typeface="Times New Roman" panose="02020603050405020304"/>
              </a:rPr>
              <a:t>R:=X </a:t>
            </a:r>
            <a:r>
              <a:rPr sz="2400" b="1" spc="-5" dirty="0">
                <a:latin typeface="Times New Roman" panose="02020603050405020304"/>
                <a:cs typeface="Times New Roman" panose="02020603050405020304"/>
              </a:rPr>
              <a:t>mod</a:t>
            </a:r>
            <a:r>
              <a:rPr sz="2400" b="1" spc="-1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p>
            <a:pPr marL="927100" indent="-914400">
              <a:lnSpc>
                <a:spcPct val="100000"/>
              </a:lnSpc>
              <a:buAutoNum type="arabicParenBoth" startAt="2"/>
              <a:tabLst>
                <a:tab pos="926465" algn="l"/>
                <a:tab pos="927100" algn="l"/>
                <a:tab pos="1352550" algn="l"/>
              </a:tabLst>
            </a:pPr>
            <a:r>
              <a:rPr sz="2400" b="1" dirty="0">
                <a:latin typeface="Times New Roman" panose="02020603050405020304"/>
                <a:cs typeface="Times New Roman" panose="02020603050405020304"/>
              </a:rPr>
              <a:t>if	R=0 goto</a:t>
            </a:r>
            <a:r>
              <a:rPr sz="2400" b="1" spc="-9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(8)</a:t>
            </a:r>
            <a:endParaRPr sz="2400">
              <a:latin typeface="Times New Roman" panose="02020603050405020304"/>
              <a:cs typeface="Times New Roman" panose="02020603050405020304"/>
            </a:endParaRPr>
          </a:p>
          <a:p>
            <a:pPr marL="927100" indent="-914400">
              <a:lnSpc>
                <a:spcPts val="3595"/>
              </a:lnSpc>
              <a:buAutoNum type="arabicParenBoth" startAt="2"/>
              <a:tabLst>
                <a:tab pos="926465" algn="l"/>
                <a:tab pos="927100" algn="l"/>
              </a:tabLst>
            </a:pPr>
            <a:r>
              <a:rPr sz="2400" b="1" dirty="0">
                <a:latin typeface="Times New Roman" panose="02020603050405020304"/>
                <a:cs typeface="Times New Roman" panose="02020603050405020304"/>
              </a:rPr>
              <a:t>X:=Y</a:t>
            </a:r>
            <a:endParaRPr sz="2400">
              <a:latin typeface="Times New Roman" panose="02020603050405020304"/>
              <a:cs typeface="Times New Roman" panose="02020603050405020304"/>
            </a:endParaRPr>
          </a:p>
          <a:p>
            <a:pPr marL="927100" indent="-914400">
              <a:lnSpc>
                <a:spcPts val="3595"/>
              </a:lnSpc>
              <a:buAutoNum type="arabicParenBoth" startAt="2"/>
              <a:tabLst>
                <a:tab pos="926465" algn="l"/>
                <a:tab pos="927100" algn="l"/>
              </a:tabLst>
            </a:pPr>
            <a:r>
              <a:rPr sz="2400" b="1" dirty="0">
                <a:latin typeface="Times New Roman" panose="02020603050405020304"/>
                <a:cs typeface="Times New Roman" panose="02020603050405020304"/>
              </a:rPr>
              <a:t>Y:=R</a:t>
            </a:r>
            <a:endParaRPr sz="2400">
              <a:latin typeface="Times New Roman" panose="02020603050405020304"/>
              <a:cs typeface="Times New Roman" panose="02020603050405020304"/>
            </a:endParaRPr>
          </a:p>
          <a:p>
            <a:pPr marL="927100" indent="-914400">
              <a:lnSpc>
                <a:spcPct val="100000"/>
              </a:lnSpc>
              <a:buAutoNum type="arabicParenBoth" startAt="2"/>
              <a:tabLst>
                <a:tab pos="926465" algn="l"/>
                <a:tab pos="927100" algn="l"/>
              </a:tabLst>
            </a:pPr>
            <a:r>
              <a:rPr sz="2400" b="1" dirty="0">
                <a:latin typeface="Times New Roman" panose="02020603050405020304"/>
                <a:cs typeface="Times New Roman" panose="02020603050405020304"/>
              </a:rPr>
              <a:t>goto</a:t>
            </a:r>
            <a:r>
              <a:rPr sz="2400" b="1" spc="-9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(3)</a:t>
            </a:r>
            <a:endParaRPr sz="2400">
              <a:latin typeface="Times New Roman" panose="02020603050405020304"/>
              <a:cs typeface="Times New Roman" panose="02020603050405020304"/>
            </a:endParaRPr>
          </a:p>
          <a:p>
            <a:pPr marL="927100" indent="-914400">
              <a:lnSpc>
                <a:spcPct val="100000"/>
              </a:lnSpc>
              <a:buAutoNum type="arabicParenBoth" startAt="2"/>
              <a:tabLst>
                <a:tab pos="926465" algn="l"/>
                <a:tab pos="927100" algn="l"/>
              </a:tabLst>
            </a:pPr>
            <a:r>
              <a:rPr sz="2400" b="1" dirty="0">
                <a:latin typeface="Times New Roman" panose="02020603050405020304"/>
                <a:cs typeface="Times New Roman" panose="02020603050405020304"/>
              </a:rPr>
              <a:t>write</a:t>
            </a:r>
            <a:r>
              <a:rPr sz="2400" b="1" spc="-9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p>
            <a:pPr marL="927100" indent="-914400">
              <a:lnSpc>
                <a:spcPct val="100000"/>
              </a:lnSpc>
              <a:buAutoNum type="arabicParenBoth" startAt="2"/>
              <a:tabLst>
                <a:tab pos="926465" algn="l"/>
                <a:tab pos="927100" algn="l"/>
              </a:tabLst>
            </a:pPr>
            <a:r>
              <a:rPr sz="2400" b="1" spc="-5" dirty="0">
                <a:latin typeface="Times New Roman" panose="02020603050405020304"/>
                <a:cs typeface="Times New Roman" panose="02020603050405020304"/>
              </a:rPr>
              <a:t>halt</a:t>
            </a:r>
            <a:endParaRPr sz="2400" b="1" spc="-5" dirty="0">
              <a:latin typeface="Times New Roman" panose="02020603050405020304"/>
              <a:cs typeface="Times New Roman" panose="02020603050405020304"/>
            </a:endParaRPr>
          </a:p>
        </p:txBody>
      </p:sp>
      <p:sp>
        <p:nvSpPr>
          <p:cNvPr id="176" name="object 176"/>
          <p:cNvSpPr txBox="1"/>
          <p:nvPr/>
        </p:nvSpPr>
        <p:spPr>
          <a:xfrm>
            <a:off x="6948805" y="4636770"/>
            <a:ext cx="1752600" cy="785495"/>
          </a:xfrm>
          <a:prstGeom prst="rect">
            <a:avLst/>
          </a:prstGeom>
          <a:ln w="28393">
            <a:solidFill>
              <a:srgbClr val="007F00"/>
            </a:solidFill>
          </a:ln>
        </p:spPr>
        <p:txBody>
          <a:bodyPr vert="horz" wrap="square" lIns="0" tIns="46990" rIns="0" bIns="0" rtlCol="0">
            <a:spAutoFit/>
          </a:bodyPr>
          <a:lstStyle/>
          <a:p>
            <a:pPr marL="520700" indent="-430530">
              <a:lnSpc>
                <a:spcPct val="100000"/>
              </a:lnSpc>
              <a:spcBef>
                <a:spcPts val="370"/>
              </a:spcBef>
              <a:buAutoNum type="arabicParenBoth" startAt="8"/>
              <a:tabLst>
                <a:tab pos="520700" algn="l"/>
              </a:tabLst>
            </a:pPr>
            <a:r>
              <a:rPr sz="2400" b="1" dirty="0">
                <a:latin typeface="Times New Roman" panose="02020603050405020304"/>
                <a:cs typeface="Times New Roman" panose="02020603050405020304"/>
              </a:rPr>
              <a:t>write</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p>
            <a:pPr marL="522605" indent="-433070">
              <a:lnSpc>
                <a:spcPct val="100000"/>
              </a:lnSpc>
              <a:buAutoNum type="arabicParenBoth" startAt="8"/>
              <a:tabLst>
                <a:tab pos="523240" algn="l"/>
              </a:tabLst>
            </a:pPr>
            <a:r>
              <a:rPr sz="2400" b="1" spc="-5" dirty="0">
                <a:latin typeface="Times New Roman" panose="02020603050405020304"/>
                <a:cs typeface="Times New Roman" panose="02020603050405020304"/>
              </a:rPr>
              <a:t>halt</a:t>
            </a:r>
            <a:endParaRPr sz="2400">
              <a:latin typeface="Times New Roman" panose="02020603050405020304"/>
              <a:cs typeface="Times New Roman" panose="02020603050405020304"/>
            </a:endParaRPr>
          </a:p>
        </p:txBody>
      </p:sp>
      <p:sp>
        <p:nvSpPr>
          <p:cNvPr id="177" name="object 177"/>
          <p:cNvSpPr/>
          <p:nvPr/>
        </p:nvSpPr>
        <p:spPr>
          <a:xfrm>
            <a:off x="4510405" y="4408170"/>
            <a:ext cx="1905000" cy="1219200"/>
          </a:xfrm>
          <a:custGeom>
            <a:avLst/>
            <a:gdLst/>
            <a:ahLst/>
            <a:cxnLst/>
            <a:rect l="l" t="t" r="r" b="b"/>
            <a:pathLst>
              <a:path w="1905000" h="1219200">
                <a:moveTo>
                  <a:pt x="952500" y="1219200"/>
                </a:moveTo>
                <a:lnTo>
                  <a:pt x="0" y="1219200"/>
                </a:lnTo>
                <a:lnTo>
                  <a:pt x="0" y="0"/>
                </a:lnTo>
                <a:lnTo>
                  <a:pt x="1905000" y="0"/>
                </a:lnTo>
                <a:lnTo>
                  <a:pt x="1905000" y="1219200"/>
                </a:lnTo>
                <a:lnTo>
                  <a:pt x="952500" y="1219200"/>
                </a:lnTo>
                <a:close/>
              </a:path>
            </a:pathLst>
          </a:custGeom>
          <a:ln w="28393">
            <a:solidFill>
              <a:srgbClr val="007F00"/>
            </a:solidFill>
          </a:ln>
        </p:spPr>
        <p:txBody>
          <a:bodyPr wrap="square" lIns="0" tIns="0" rIns="0" bIns="0" rtlCol="0"/>
          <a:lstStyle/>
          <a:p/>
        </p:txBody>
      </p:sp>
      <p:sp>
        <p:nvSpPr>
          <p:cNvPr id="178" name="object 178"/>
          <p:cNvSpPr txBox="1"/>
          <p:nvPr/>
        </p:nvSpPr>
        <p:spPr>
          <a:xfrm>
            <a:off x="4587875" y="4442460"/>
            <a:ext cx="1450340" cy="1120140"/>
          </a:xfrm>
          <a:prstGeom prst="rect">
            <a:avLst/>
          </a:prstGeom>
        </p:spPr>
        <p:txBody>
          <a:bodyPr vert="horz" wrap="square" lIns="0" tIns="12700" rIns="0" bIns="0" rtlCol="0">
            <a:spAutoFit/>
          </a:bodyPr>
          <a:lstStyle/>
          <a:p>
            <a:pPr marL="443230" indent="-430530">
              <a:lnSpc>
                <a:spcPct val="100000"/>
              </a:lnSpc>
              <a:spcBef>
                <a:spcPts val="100"/>
              </a:spcBef>
              <a:buAutoNum type="arabicParenBoth" startAt="5"/>
              <a:tabLst>
                <a:tab pos="443230" algn="l"/>
              </a:tabLst>
            </a:pPr>
            <a:r>
              <a:rPr sz="2400" b="1" spc="-5" dirty="0">
                <a:latin typeface="Times New Roman" panose="02020603050405020304"/>
                <a:cs typeface="Times New Roman" panose="02020603050405020304"/>
              </a:rPr>
              <a:t>X:=Y</a:t>
            </a:r>
            <a:endParaRPr sz="2400">
              <a:latin typeface="Times New Roman" panose="02020603050405020304"/>
              <a:cs typeface="Times New Roman" panose="02020603050405020304"/>
            </a:endParaRPr>
          </a:p>
          <a:p>
            <a:pPr marL="442595" indent="-430530">
              <a:lnSpc>
                <a:spcPct val="100000"/>
              </a:lnSpc>
              <a:buAutoNum type="arabicParenBoth" startAt="5"/>
              <a:tabLst>
                <a:tab pos="443230" algn="l"/>
              </a:tabLst>
            </a:pPr>
            <a:r>
              <a:rPr sz="2400" b="1" spc="-5" dirty="0">
                <a:latin typeface="Times New Roman" panose="02020603050405020304"/>
                <a:cs typeface="Times New Roman" panose="02020603050405020304"/>
              </a:rPr>
              <a:t>Y:=R</a:t>
            </a:r>
            <a:endParaRPr sz="2400">
              <a:latin typeface="Times New Roman" panose="02020603050405020304"/>
              <a:cs typeface="Times New Roman" panose="02020603050405020304"/>
            </a:endParaRPr>
          </a:p>
          <a:p>
            <a:pPr marL="442595" indent="-430530">
              <a:lnSpc>
                <a:spcPct val="100000"/>
              </a:lnSpc>
              <a:buAutoNum type="arabicParenBoth" startAt="5"/>
              <a:tabLst>
                <a:tab pos="443230" algn="l"/>
              </a:tabLst>
            </a:pPr>
            <a:r>
              <a:rPr sz="2400" b="1" dirty="0">
                <a:latin typeface="Times New Roman" panose="02020603050405020304"/>
                <a:cs typeface="Times New Roman" panose="02020603050405020304"/>
              </a:rPr>
              <a:t>goto</a:t>
            </a:r>
            <a:r>
              <a:rPr sz="2400" b="1" spc="-8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(3)</a:t>
            </a:r>
            <a:endParaRPr sz="2400">
              <a:latin typeface="Times New Roman" panose="02020603050405020304"/>
              <a:cs typeface="Times New Roman" panose="02020603050405020304"/>
            </a:endParaRPr>
          </a:p>
        </p:txBody>
      </p:sp>
      <p:sp>
        <p:nvSpPr>
          <p:cNvPr id="179" name="object 179"/>
          <p:cNvSpPr/>
          <p:nvPr/>
        </p:nvSpPr>
        <p:spPr>
          <a:xfrm>
            <a:off x="5196205" y="2807970"/>
            <a:ext cx="2971800" cy="838200"/>
          </a:xfrm>
          <a:custGeom>
            <a:avLst/>
            <a:gdLst/>
            <a:ahLst/>
            <a:cxnLst/>
            <a:rect l="l" t="t" r="r" b="b"/>
            <a:pathLst>
              <a:path w="2971800" h="838200">
                <a:moveTo>
                  <a:pt x="1485900" y="838200"/>
                </a:moveTo>
                <a:lnTo>
                  <a:pt x="0" y="838200"/>
                </a:lnTo>
                <a:lnTo>
                  <a:pt x="0" y="0"/>
                </a:lnTo>
                <a:lnTo>
                  <a:pt x="2971800" y="0"/>
                </a:lnTo>
                <a:lnTo>
                  <a:pt x="2971800" y="838200"/>
                </a:lnTo>
                <a:lnTo>
                  <a:pt x="1485900" y="838200"/>
                </a:lnTo>
                <a:close/>
              </a:path>
            </a:pathLst>
          </a:custGeom>
          <a:ln w="28393">
            <a:solidFill>
              <a:srgbClr val="007F00"/>
            </a:solidFill>
          </a:ln>
        </p:spPr>
        <p:txBody>
          <a:bodyPr wrap="square" lIns="0" tIns="0" rIns="0" bIns="0" rtlCol="0"/>
          <a:lstStyle/>
          <a:p/>
        </p:txBody>
      </p:sp>
      <p:sp>
        <p:nvSpPr>
          <p:cNvPr id="180" name="object 180"/>
          <p:cNvSpPr txBox="1"/>
          <p:nvPr/>
        </p:nvSpPr>
        <p:spPr>
          <a:xfrm>
            <a:off x="5273675" y="2842260"/>
            <a:ext cx="2483485" cy="751205"/>
          </a:xfrm>
          <a:prstGeom prst="rect">
            <a:avLst/>
          </a:prstGeom>
        </p:spPr>
        <p:txBody>
          <a:bodyPr vert="horz" wrap="square" lIns="0" tIns="12700" rIns="0" bIns="0" rtlCol="0">
            <a:spAutoFit/>
          </a:bodyPr>
          <a:lstStyle/>
          <a:p>
            <a:pPr marL="520700" indent="-508000">
              <a:lnSpc>
                <a:spcPct val="100000"/>
              </a:lnSpc>
              <a:spcBef>
                <a:spcPts val="100"/>
              </a:spcBef>
              <a:buAutoNum type="arabicParenBoth" startAt="3"/>
              <a:tabLst>
                <a:tab pos="520065" algn="l"/>
                <a:tab pos="520700" algn="l"/>
              </a:tabLst>
            </a:pPr>
            <a:r>
              <a:rPr sz="2400" b="1" dirty="0">
                <a:latin typeface="Times New Roman" panose="02020603050405020304"/>
                <a:cs typeface="Times New Roman" panose="02020603050405020304"/>
              </a:rPr>
              <a:t>R:=X </a:t>
            </a:r>
            <a:r>
              <a:rPr sz="2400" b="1" spc="-10" dirty="0">
                <a:latin typeface="Times New Roman" panose="02020603050405020304"/>
                <a:cs typeface="Times New Roman" panose="02020603050405020304"/>
              </a:rPr>
              <a:t>mod</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p>
            <a:pPr marL="518795" indent="-506730">
              <a:lnSpc>
                <a:spcPct val="100000"/>
              </a:lnSpc>
              <a:buAutoNum type="arabicParenBoth" startAt="3"/>
              <a:tabLst>
                <a:tab pos="518795" algn="l"/>
                <a:tab pos="519430" algn="l"/>
                <a:tab pos="854710" algn="l"/>
              </a:tabLst>
            </a:pPr>
            <a:r>
              <a:rPr sz="2400" b="1" spc="-5" dirty="0">
                <a:latin typeface="Times New Roman" panose="02020603050405020304"/>
                <a:cs typeface="Times New Roman" panose="02020603050405020304"/>
              </a:rPr>
              <a:t>if	</a:t>
            </a:r>
            <a:r>
              <a:rPr sz="2400" b="1" dirty="0">
                <a:latin typeface="Times New Roman" panose="02020603050405020304"/>
                <a:cs typeface="Times New Roman" panose="02020603050405020304"/>
              </a:rPr>
              <a:t>R=0 goto</a:t>
            </a:r>
            <a:r>
              <a:rPr sz="2400" b="1" spc="-8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(8)</a:t>
            </a:r>
            <a:endParaRPr sz="2400">
              <a:latin typeface="Times New Roman" panose="02020603050405020304"/>
              <a:cs typeface="Times New Roman" panose="02020603050405020304"/>
            </a:endParaRPr>
          </a:p>
        </p:txBody>
      </p:sp>
      <p:sp>
        <p:nvSpPr>
          <p:cNvPr id="181" name="object 181"/>
          <p:cNvSpPr txBox="1"/>
          <p:nvPr/>
        </p:nvSpPr>
        <p:spPr>
          <a:xfrm>
            <a:off x="5196205" y="1512570"/>
            <a:ext cx="2895600" cy="785495"/>
          </a:xfrm>
          <a:prstGeom prst="rect">
            <a:avLst/>
          </a:prstGeom>
          <a:ln w="28393">
            <a:solidFill>
              <a:srgbClr val="007F00"/>
            </a:solidFill>
          </a:ln>
        </p:spPr>
        <p:txBody>
          <a:bodyPr vert="horz" wrap="square" lIns="0" tIns="46990" rIns="0" bIns="0" rtlCol="0">
            <a:spAutoFit/>
          </a:bodyPr>
          <a:lstStyle/>
          <a:p>
            <a:pPr marL="596900" indent="-506730">
              <a:lnSpc>
                <a:spcPct val="100000"/>
              </a:lnSpc>
              <a:spcBef>
                <a:spcPts val="370"/>
              </a:spcBef>
              <a:buAutoNum type="arabicParenBoth"/>
              <a:tabLst>
                <a:tab pos="596265" algn="l"/>
                <a:tab pos="596900" algn="l"/>
              </a:tabLst>
            </a:pPr>
            <a:r>
              <a:rPr sz="2400" b="1" dirty="0">
                <a:latin typeface="Times New Roman" panose="02020603050405020304"/>
                <a:cs typeface="Times New Roman" panose="02020603050405020304"/>
              </a:rPr>
              <a:t>read</a:t>
            </a:r>
            <a:r>
              <a:rPr sz="2400" b="1" spc="-8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a:p>
            <a:pPr marL="597535" indent="-508000">
              <a:lnSpc>
                <a:spcPct val="100000"/>
              </a:lnSpc>
              <a:buAutoNum type="arabicParenBoth"/>
              <a:tabLst>
                <a:tab pos="597535" algn="l"/>
                <a:tab pos="598170" algn="l"/>
              </a:tabLst>
            </a:pPr>
            <a:r>
              <a:rPr sz="2400" b="1" dirty="0">
                <a:latin typeface="Times New Roman" panose="02020603050405020304"/>
                <a:cs typeface="Times New Roman" panose="02020603050405020304"/>
              </a:rPr>
              <a:t>read</a:t>
            </a:r>
            <a:r>
              <a:rPr sz="2400" b="1" spc="-8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p:txBody>
      </p:sp>
      <p:sp>
        <p:nvSpPr>
          <p:cNvPr id="182" name="object 182"/>
          <p:cNvSpPr txBox="1"/>
          <p:nvPr/>
        </p:nvSpPr>
        <p:spPr>
          <a:xfrm>
            <a:off x="8550274" y="1775460"/>
            <a:ext cx="229235" cy="381635"/>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B</a:t>
            </a:r>
            <a:endParaRPr sz="2400">
              <a:latin typeface="Times New Roman" panose="02020603050405020304"/>
              <a:cs typeface="Times New Roman" panose="02020603050405020304"/>
            </a:endParaRPr>
          </a:p>
        </p:txBody>
      </p:sp>
      <p:sp>
        <p:nvSpPr>
          <p:cNvPr id="183" name="object 183"/>
          <p:cNvSpPr txBox="1"/>
          <p:nvPr/>
        </p:nvSpPr>
        <p:spPr>
          <a:xfrm>
            <a:off x="8753474" y="1951989"/>
            <a:ext cx="113664" cy="22669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184" name="object 184"/>
          <p:cNvSpPr txBox="1"/>
          <p:nvPr/>
        </p:nvSpPr>
        <p:spPr>
          <a:xfrm>
            <a:off x="8601074" y="3070860"/>
            <a:ext cx="367665" cy="381635"/>
          </a:xfrm>
          <a:prstGeom prst="rect">
            <a:avLst/>
          </a:prstGeom>
        </p:spPr>
        <p:txBody>
          <a:bodyPr vert="horz" wrap="square" lIns="0" tIns="12700" rIns="0" bIns="0" rtlCol="0">
            <a:spAutoFit/>
          </a:bodyPr>
          <a:lstStyle/>
          <a:p>
            <a:pPr marL="38100">
              <a:lnSpc>
                <a:spcPct val="100000"/>
              </a:lnSpc>
              <a:spcBef>
                <a:spcPts val="100"/>
              </a:spcBef>
            </a:pPr>
            <a:r>
              <a:rPr sz="2400" b="1" spc="-5" dirty="0">
                <a:latin typeface="Times New Roman" panose="02020603050405020304"/>
                <a:cs typeface="Times New Roman" panose="02020603050405020304"/>
              </a:rPr>
              <a:t>B</a:t>
            </a:r>
            <a:r>
              <a:rPr sz="2100" b="1" spc="-7" baseline="-16000" dirty="0">
                <a:latin typeface="Times New Roman" panose="02020603050405020304"/>
                <a:cs typeface="Times New Roman" panose="02020603050405020304"/>
              </a:rPr>
              <a:t>2</a:t>
            </a:r>
            <a:endParaRPr sz="2100" baseline="-16000">
              <a:latin typeface="Times New Roman" panose="02020603050405020304"/>
              <a:cs typeface="Times New Roman" panose="02020603050405020304"/>
            </a:endParaRPr>
          </a:p>
        </p:txBody>
      </p:sp>
      <p:sp>
        <p:nvSpPr>
          <p:cNvPr id="185" name="object 185"/>
          <p:cNvSpPr txBox="1"/>
          <p:nvPr/>
        </p:nvSpPr>
        <p:spPr>
          <a:xfrm>
            <a:off x="4486275" y="3909060"/>
            <a:ext cx="367665" cy="381635"/>
          </a:xfrm>
          <a:prstGeom prst="rect">
            <a:avLst/>
          </a:prstGeom>
        </p:spPr>
        <p:txBody>
          <a:bodyPr vert="horz" wrap="square" lIns="0" tIns="12700" rIns="0" bIns="0" rtlCol="0">
            <a:spAutoFit/>
          </a:bodyPr>
          <a:lstStyle/>
          <a:p>
            <a:pPr marL="38100">
              <a:lnSpc>
                <a:spcPct val="100000"/>
              </a:lnSpc>
              <a:spcBef>
                <a:spcPts val="100"/>
              </a:spcBef>
            </a:pPr>
            <a:r>
              <a:rPr sz="2400" b="1" spc="-5" dirty="0">
                <a:latin typeface="Times New Roman" panose="02020603050405020304"/>
                <a:cs typeface="Times New Roman" panose="02020603050405020304"/>
              </a:rPr>
              <a:t>B</a:t>
            </a:r>
            <a:r>
              <a:rPr sz="2100" b="1" spc="-7" baseline="-16000" dirty="0">
                <a:latin typeface="Times New Roman" panose="02020603050405020304"/>
                <a:cs typeface="Times New Roman" panose="02020603050405020304"/>
              </a:rPr>
              <a:t>3</a:t>
            </a:r>
            <a:endParaRPr sz="2100" baseline="-16000">
              <a:latin typeface="Times New Roman" panose="02020603050405020304"/>
              <a:cs typeface="Times New Roman" panose="02020603050405020304"/>
            </a:endParaRPr>
          </a:p>
        </p:txBody>
      </p:sp>
      <p:sp>
        <p:nvSpPr>
          <p:cNvPr id="186" name="object 186"/>
          <p:cNvSpPr txBox="1"/>
          <p:nvPr/>
        </p:nvSpPr>
        <p:spPr>
          <a:xfrm>
            <a:off x="8067674" y="4061460"/>
            <a:ext cx="367665" cy="381635"/>
          </a:xfrm>
          <a:prstGeom prst="rect">
            <a:avLst/>
          </a:prstGeom>
        </p:spPr>
        <p:txBody>
          <a:bodyPr vert="horz" wrap="square" lIns="0" tIns="12700" rIns="0" bIns="0" rtlCol="0">
            <a:spAutoFit/>
          </a:bodyPr>
          <a:lstStyle/>
          <a:p>
            <a:pPr marL="38100">
              <a:lnSpc>
                <a:spcPct val="100000"/>
              </a:lnSpc>
              <a:spcBef>
                <a:spcPts val="100"/>
              </a:spcBef>
            </a:pPr>
            <a:r>
              <a:rPr sz="2400" b="1" spc="-5" dirty="0">
                <a:latin typeface="Times New Roman" panose="02020603050405020304"/>
                <a:cs typeface="Times New Roman" panose="02020603050405020304"/>
              </a:rPr>
              <a:t>B</a:t>
            </a:r>
            <a:r>
              <a:rPr sz="2100" b="1" spc="-7" baseline="-16000" dirty="0">
                <a:latin typeface="Times New Roman" panose="02020603050405020304"/>
                <a:cs typeface="Times New Roman" panose="02020603050405020304"/>
              </a:rPr>
              <a:t>4</a:t>
            </a:r>
            <a:endParaRPr sz="2100" baseline="-16000">
              <a:latin typeface="Times New Roman" panose="02020603050405020304"/>
              <a:cs typeface="Times New Roman" panose="02020603050405020304"/>
            </a:endParaRPr>
          </a:p>
        </p:txBody>
      </p:sp>
      <p:sp>
        <p:nvSpPr>
          <p:cNvPr id="187" name="object 187"/>
          <p:cNvSpPr/>
          <p:nvPr/>
        </p:nvSpPr>
        <p:spPr>
          <a:xfrm>
            <a:off x="6567805" y="902970"/>
            <a:ext cx="0" cy="476250"/>
          </a:xfrm>
          <a:custGeom>
            <a:avLst/>
            <a:gdLst/>
            <a:ahLst/>
            <a:cxnLst/>
            <a:rect l="l" t="t" r="r" b="b"/>
            <a:pathLst>
              <a:path h="476250">
                <a:moveTo>
                  <a:pt x="0" y="0"/>
                </a:moveTo>
                <a:lnTo>
                  <a:pt x="0" y="476250"/>
                </a:lnTo>
              </a:path>
            </a:pathLst>
          </a:custGeom>
          <a:ln w="28393">
            <a:solidFill>
              <a:srgbClr val="0000FF"/>
            </a:solidFill>
          </a:ln>
        </p:spPr>
        <p:txBody>
          <a:bodyPr wrap="square" lIns="0" tIns="0" rIns="0" bIns="0" rtlCol="0"/>
          <a:lstStyle/>
          <a:p/>
        </p:txBody>
      </p:sp>
      <p:sp>
        <p:nvSpPr>
          <p:cNvPr id="188" name="object 188"/>
          <p:cNvSpPr/>
          <p:nvPr/>
        </p:nvSpPr>
        <p:spPr>
          <a:xfrm>
            <a:off x="6496684" y="1370330"/>
            <a:ext cx="142240" cy="142239"/>
          </a:xfrm>
          <a:prstGeom prst="rect">
            <a:avLst/>
          </a:prstGeom>
          <a:blipFill>
            <a:blip r:embed="rId1" cstate="print"/>
            <a:stretch>
              <a:fillRect/>
            </a:stretch>
          </a:blipFill>
        </p:spPr>
        <p:txBody>
          <a:bodyPr wrap="square" lIns="0" tIns="0" rIns="0" bIns="0" rtlCol="0"/>
          <a:lstStyle/>
          <a:p/>
        </p:txBody>
      </p:sp>
      <p:sp>
        <p:nvSpPr>
          <p:cNvPr id="189" name="object 189"/>
          <p:cNvSpPr/>
          <p:nvPr/>
        </p:nvSpPr>
        <p:spPr>
          <a:xfrm>
            <a:off x="5530214" y="3646170"/>
            <a:ext cx="885190" cy="680720"/>
          </a:xfrm>
          <a:custGeom>
            <a:avLst/>
            <a:gdLst/>
            <a:ahLst/>
            <a:cxnLst/>
            <a:rect l="l" t="t" r="r" b="b"/>
            <a:pathLst>
              <a:path w="885189" h="680720">
                <a:moveTo>
                  <a:pt x="885189" y="0"/>
                </a:moveTo>
                <a:lnTo>
                  <a:pt x="0" y="680719"/>
                </a:lnTo>
              </a:path>
            </a:pathLst>
          </a:custGeom>
          <a:ln w="28393">
            <a:solidFill>
              <a:srgbClr val="0000FF"/>
            </a:solidFill>
          </a:ln>
        </p:spPr>
        <p:txBody>
          <a:bodyPr wrap="square" lIns="0" tIns="0" rIns="0" bIns="0" rtlCol="0"/>
          <a:lstStyle/>
          <a:p/>
        </p:txBody>
      </p:sp>
      <p:sp>
        <p:nvSpPr>
          <p:cNvPr id="190" name="object 190"/>
          <p:cNvSpPr/>
          <p:nvPr/>
        </p:nvSpPr>
        <p:spPr>
          <a:xfrm>
            <a:off x="5424805" y="4264660"/>
            <a:ext cx="156210" cy="143510"/>
          </a:xfrm>
          <a:custGeom>
            <a:avLst/>
            <a:gdLst/>
            <a:ahLst/>
            <a:cxnLst/>
            <a:rect l="l" t="t" r="r" b="b"/>
            <a:pathLst>
              <a:path w="156210" h="143510">
                <a:moveTo>
                  <a:pt x="69850" y="0"/>
                </a:moveTo>
                <a:lnTo>
                  <a:pt x="0" y="143510"/>
                </a:lnTo>
                <a:lnTo>
                  <a:pt x="156210" y="113030"/>
                </a:lnTo>
                <a:lnTo>
                  <a:pt x="67310" y="91440"/>
                </a:lnTo>
                <a:lnTo>
                  <a:pt x="69850" y="0"/>
                </a:lnTo>
                <a:close/>
              </a:path>
            </a:pathLst>
          </a:custGeom>
          <a:solidFill>
            <a:srgbClr val="0000FF"/>
          </a:solidFill>
        </p:spPr>
        <p:txBody>
          <a:bodyPr wrap="square" lIns="0" tIns="0" rIns="0" bIns="0" rtlCol="0"/>
          <a:lstStyle/>
          <a:p/>
        </p:txBody>
      </p:sp>
      <p:sp>
        <p:nvSpPr>
          <p:cNvPr id="191" name="object 191"/>
          <p:cNvSpPr/>
          <p:nvPr/>
        </p:nvSpPr>
        <p:spPr>
          <a:xfrm>
            <a:off x="6872605" y="3646170"/>
            <a:ext cx="896619" cy="896619"/>
          </a:xfrm>
          <a:custGeom>
            <a:avLst/>
            <a:gdLst/>
            <a:ahLst/>
            <a:cxnLst/>
            <a:rect l="l" t="t" r="r" b="b"/>
            <a:pathLst>
              <a:path w="896620" h="896620">
                <a:moveTo>
                  <a:pt x="0" y="0"/>
                </a:moveTo>
                <a:lnTo>
                  <a:pt x="896620" y="896619"/>
                </a:lnTo>
              </a:path>
            </a:pathLst>
          </a:custGeom>
          <a:ln w="28393">
            <a:solidFill>
              <a:srgbClr val="0000FF"/>
            </a:solidFill>
          </a:ln>
        </p:spPr>
        <p:txBody>
          <a:bodyPr wrap="square" lIns="0" tIns="0" rIns="0" bIns="0" rtlCol="0"/>
          <a:lstStyle/>
          <a:p/>
        </p:txBody>
      </p:sp>
      <p:sp>
        <p:nvSpPr>
          <p:cNvPr id="192" name="object 192"/>
          <p:cNvSpPr/>
          <p:nvPr/>
        </p:nvSpPr>
        <p:spPr>
          <a:xfrm>
            <a:off x="7712074" y="4485640"/>
            <a:ext cx="151130" cy="151130"/>
          </a:xfrm>
          <a:custGeom>
            <a:avLst/>
            <a:gdLst/>
            <a:ahLst/>
            <a:cxnLst/>
            <a:rect l="l" t="t" r="r" b="b"/>
            <a:pathLst>
              <a:path w="151129" h="151129">
                <a:moveTo>
                  <a:pt x="100329" y="0"/>
                </a:moveTo>
                <a:lnTo>
                  <a:pt x="90170" y="90169"/>
                </a:lnTo>
                <a:lnTo>
                  <a:pt x="0" y="100329"/>
                </a:lnTo>
                <a:lnTo>
                  <a:pt x="151129" y="151129"/>
                </a:lnTo>
                <a:lnTo>
                  <a:pt x="100329" y="0"/>
                </a:lnTo>
                <a:close/>
              </a:path>
            </a:pathLst>
          </a:custGeom>
          <a:solidFill>
            <a:srgbClr val="0000FF"/>
          </a:solidFill>
        </p:spPr>
        <p:txBody>
          <a:bodyPr wrap="square" lIns="0" tIns="0" rIns="0" bIns="0" rtlCol="0"/>
          <a:lstStyle/>
          <a:p/>
        </p:txBody>
      </p:sp>
      <p:sp>
        <p:nvSpPr>
          <p:cNvPr id="193" name="object 193"/>
          <p:cNvSpPr/>
          <p:nvPr/>
        </p:nvSpPr>
        <p:spPr>
          <a:xfrm>
            <a:off x="6567805" y="2350770"/>
            <a:ext cx="0" cy="339090"/>
          </a:xfrm>
          <a:custGeom>
            <a:avLst/>
            <a:gdLst/>
            <a:ahLst/>
            <a:cxnLst/>
            <a:rect l="l" t="t" r="r" b="b"/>
            <a:pathLst>
              <a:path h="339089">
                <a:moveTo>
                  <a:pt x="0" y="0"/>
                </a:moveTo>
                <a:lnTo>
                  <a:pt x="0" y="339089"/>
                </a:lnTo>
              </a:path>
            </a:pathLst>
          </a:custGeom>
          <a:ln w="15813">
            <a:solidFill>
              <a:srgbClr val="000000"/>
            </a:solidFill>
          </a:ln>
        </p:spPr>
        <p:txBody>
          <a:bodyPr wrap="square" lIns="0" tIns="0" rIns="0" bIns="0" rtlCol="0"/>
          <a:lstStyle/>
          <a:p/>
        </p:txBody>
      </p:sp>
      <p:sp>
        <p:nvSpPr>
          <p:cNvPr id="194" name="object 194"/>
          <p:cNvSpPr/>
          <p:nvPr/>
        </p:nvSpPr>
        <p:spPr>
          <a:xfrm>
            <a:off x="6504305" y="2682240"/>
            <a:ext cx="127000" cy="125729"/>
          </a:xfrm>
          <a:prstGeom prst="rect">
            <a:avLst/>
          </a:prstGeom>
          <a:blipFill>
            <a:blip r:embed="rId2" cstate="print"/>
            <a:stretch>
              <a:fillRect/>
            </a:stretch>
          </a:blipFill>
        </p:spPr>
        <p:txBody>
          <a:bodyPr wrap="square" lIns="0" tIns="0" rIns="0" bIns="0" rtlCol="0"/>
          <a:lstStyle/>
          <a:p/>
        </p:txBody>
      </p:sp>
      <p:sp>
        <p:nvSpPr>
          <p:cNvPr id="195" name="object 195"/>
          <p:cNvSpPr/>
          <p:nvPr/>
        </p:nvSpPr>
        <p:spPr>
          <a:xfrm>
            <a:off x="3977005" y="2426970"/>
            <a:ext cx="1981200" cy="3657600"/>
          </a:xfrm>
          <a:custGeom>
            <a:avLst/>
            <a:gdLst/>
            <a:ahLst/>
            <a:cxnLst/>
            <a:rect l="l" t="t" r="r" b="b"/>
            <a:pathLst>
              <a:path w="1981200" h="3657600">
                <a:moveTo>
                  <a:pt x="1524000" y="3268979"/>
                </a:moveTo>
                <a:lnTo>
                  <a:pt x="1524000" y="3657600"/>
                </a:lnTo>
                <a:lnTo>
                  <a:pt x="0" y="3657600"/>
                </a:lnTo>
                <a:lnTo>
                  <a:pt x="0" y="0"/>
                </a:lnTo>
                <a:lnTo>
                  <a:pt x="1981200" y="0"/>
                </a:lnTo>
                <a:lnTo>
                  <a:pt x="1981200" y="177800"/>
                </a:lnTo>
              </a:path>
            </a:pathLst>
          </a:custGeom>
          <a:ln w="28393">
            <a:solidFill>
              <a:srgbClr val="0000FF"/>
            </a:solidFill>
          </a:ln>
        </p:spPr>
        <p:txBody>
          <a:bodyPr wrap="square" lIns="0" tIns="0" rIns="0" bIns="0" rtlCol="0"/>
          <a:lstStyle/>
          <a:p/>
        </p:txBody>
      </p:sp>
      <p:sp>
        <p:nvSpPr>
          <p:cNvPr id="196" name="object 196"/>
          <p:cNvSpPr/>
          <p:nvPr/>
        </p:nvSpPr>
        <p:spPr>
          <a:xfrm>
            <a:off x="5887084" y="2595880"/>
            <a:ext cx="142240" cy="142239"/>
          </a:xfrm>
          <a:prstGeom prst="rect">
            <a:avLst/>
          </a:prstGeom>
          <a:blipFill>
            <a:blip r:embed="rId1" cstate="print"/>
            <a:stretch>
              <a:fillRect/>
            </a:stretch>
          </a:blipFill>
        </p:spPr>
        <p:txBody>
          <a:bodyPr wrap="square" lIns="0" tIns="0" rIns="0" bIns="0" rtlCol="0"/>
          <a:lstStyle/>
          <a:p/>
        </p:txBody>
      </p:sp>
      <p:sp>
        <p:nvSpPr>
          <p:cNvPr id="197" name="object 197"/>
          <p:cNvSpPr txBox="1">
            <a:spLocks noGrp="1"/>
          </p:cNvSpPr>
          <p:nvPr>
            <p:ph type="sldNum" sz="quarter" idx="12"/>
          </p:nvPr>
        </p:nvSpPr>
        <p:spPr>
          <a:xfrm>
            <a:off x="6457950" y="6356351"/>
            <a:ext cx="2057400" cy="304800"/>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fld>
            <a:endParaRPr dirty="0"/>
          </a:p>
        </p:txBody>
      </p:sp>
      <p:pic>
        <p:nvPicPr>
          <p:cNvPr id="198" name="图片 197"/>
          <p:cNvPicPr>
            <a:picLocks noChangeAspect="1"/>
          </p:cNvPicPr>
          <p:nvPr/>
        </p:nvPicPr>
        <p:blipFill>
          <a:blip r:embed="rId3"/>
          <a:stretch>
            <a:fillRect/>
          </a:stretch>
        </p:blipFill>
        <p:spPr>
          <a:xfrm>
            <a:off x="167640" y="4267200"/>
            <a:ext cx="3291840" cy="25698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object 174"/>
          <p:cNvSpPr/>
          <p:nvPr/>
        </p:nvSpPr>
        <p:spPr>
          <a:xfrm>
            <a:off x="459740" y="5121274"/>
            <a:ext cx="3816350" cy="933450"/>
          </a:xfrm>
          <a:custGeom>
            <a:avLst/>
            <a:gdLst/>
            <a:ahLst/>
            <a:cxnLst/>
            <a:rect l="l" t="t" r="r" b="b"/>
            <a:pathLst>
              <a:path w="3816350" h="933450">
                <a:moveTo>
                  <a:pt x="3816350" y="0"/>
                </a:moveTo>
                <a:lnTo>
                  <a:pt x="0" y="0"/>
                </a:lnTo>
                <a:lnTo>
                  <a:pt x="0" y="933449"/>
                </a:lnTo>
                <a:lnTo>
                  <a:pt x="3816350" y="933449"/>
                </a:lnTo>
                <a:lnTo>
                  <a:pt x="3816350" y="0"/>
                </a:lnTo>
                <a:close/>
              </a:path>
            </a:pathLst>
          </a:custGeom>
          <a:solidFill>
            <a:srgbClr val="CCFFCC"/>
          </a:solidFill>
        </p:spPr>
        <p:txBody>
          <a:bodyPr wrap="square" lIns="0" tIns="0" rIns="0" bIns="0" rtlCol="0"/>
          <a:lstStyle/>
          <a:p/>
        </p:txBody>
      </p:sp>
      <p:sp>
        <p:nvSpPr>
          <p:cNvPr id="210" name="文本占位符 209"/>
          <p:cNvSpPr>
            <a:spLocks noGrp="1"/>
          </p:cNvSpPr>
          <p:nvPr>
            <p:ph type="body" sz="quarter" idx="15"/>
          </p:nvPr>
        </p:nvSpPr>
        <p:spPr>
          <a:xfrm>
            <a:off x="744855" y="2003425"/>
            <a:ext cx="3172460" cy="515619"/>
          </a:xfrm>
        </p:spPr>
        <p:txBody>
          <a:bodyPr>
            <a:normAutofit lnSpcReduction="10000"/>
          </a:bodyPr>
          <a:p>
            <a:endParaRPr lang="zh-CN" altLang="en-US"/>
          </a:p>
        </p:txBody>
      </p:sp>
      <p:sp>
        <p:nvSpPr>
          <p:cNvPr id="211" name="文本占位符 210"/>
          <p:cNvSpPr>
            <a:spLocks noGrp="1"/>
          </p:cNvSpPr>
          <p:nvPr>
            <p:ph type="body" sz="quarter" idx="16"/>
          </p:nvPr>
        </p:nvSpPr>
        <p:spPr/>
        <p:txBody>
          <a:bodyPr/>
          <a:p>
            <a:endParaRPr lang="zh-CN" altLang="en-US"/>
          </a:p>
        </p:txBody>
      </p:sp>
      <p:sp>
        <p:nvSpPr>
          <p:cNvPr id="175" name="object 175"/>
          <p:cNvSpPr/>
          <p:nvPr/>
        </p:nvSpPr>
        <p:spPr>
          <a:xfrm>
            <a:off x="459740" y="5121274"/>
            <a:ext cx="3816350" cy="933450"/>
          </a:xfrm>
          <a:custGeom>
            <a:avLst/>
            <a:gdLst/>
            <a:ahLst/>
            <a:cxnLst/>
            <a:rect l="l" t="t" r="r" b="b"/>
            <a:pathLst>
              <a:path w="3816350" h="933450">
                <a:moveTo>
                  <a:pt x="1907539" y="933449"/>
                </a:moveTo>
                <a:lnTo>
                  <a:pt x="0" y="933449"/>
                </a:lnTo>
                <a:lnTo>
                  <a:pt x="0" y="0"/>
                </a:lnTo>
                <a:lnTo>
                  <a:pt x="3816350" y="0"/>
                </a:lnTo>
                <a:lnTo>
                  <a:pt x="3816350" y="933449"/>
                </a:lnTo>
                <a:lnTo>
                  <a:pt x="1907539" y="933449"/>
                </a:lnTo>
                <a:close/>
              </a:path>
            </a:pathLst>
          </a:custGeom>
          <a:ln w="12579">
            <a:solidFill>
              <a:srgbClr val="000000"/>
            </a:solidFill>
          </a:ln>
        </p:spPr>
        <p:txBody>
          <a:bodyPr wrap="square" lIns="0" tIns="0" rIns="0" bIns="0" rtlCol="0"/>
          <a:lstStyle/>
          <a:p/>
        </p:txBody>
      </p:sp>
      <p:sp>
        <p:nvSpPr>
          <p:cNvPr id="176" name="object 176"/>
          <p:cNvSpPr/>
          <p:nvPr/>
        </p:nvSpPr>
        <p:spPr>
          <a:xfrm>
            <a:off x="459740" y="3574415"/>
            <a:ext cx="3816350" cy="1473200"/>
          </a:xfrm>
          <a:custGeom>
            <a:avLst/>
            <a:gdLst/>
            <a:ahLst/>
            <a:cxnLst/>
            <a:rect l="l" t="t" r="r" b="b"/>
            <a:pathLst>
              <a:path w="3816350" h="1473200">
                <a:moveTo>
                  <a:pt x="3816350" y="0"/>
                </a:moveTo>
                <a:lnTo>
                  <a:pt x="0" y="0"/>
                </a:lnTo>
                <a:lnTo>
                  <a:pt x="0" y="1473200"/>
                </a:lnTo>
                <a:lnTo>
                  <a:pt x="3816350" y="1473200"/>
                </a:lnTo>
                <a:lnTo>
                  <a:pt x="3816350" y="0"/>
                </a:lnTo>
                <a:close/>
              </a:path>
            </a:pathLst>
          </a:custGeom>
          <a:solidFill>
            <a:srgbClr val="CCFFCC"/>
          </a:solidFill>
        </p:spPr>
        <p:txBody>
          <a:bodyPr wrap="square" lIns="0" tIns="0" rIns="0" bIns="0" rtlCol="0"/>
          <a:lstStyle/>
          <a:p/>
        </p:txBody>
      </p:sp>
      <p:sp>
        <p:nvSpPr>
          <p:cNvPr id="177" name="object 177"/>
          <p:cNvSpPr/>
          <p:nvPr/>
        </p:nvSpPr>
        <p:spPr>
          <a:xfrm>
            <a:off x="459740" y="3574415"/>
            <a:ext cx="3816350" cy="1473200"/>
          </a:xfrm>
          <a:custGeom>
            <a:avLst/>
            <a:gdLst/>
            <a:ahLst/>
            <a:cxnLst/>
            <a:rect l="l" t="t" r="r" b="b"/>
            <a:pathLst>
              <a:path w="3816350" h="1473200">
                <a:moveTo>
                  <a:pt x="1907539" y="1473200"/>
                </a:moveTo>
                <a:lnTo>
                  <a:pt x="0" y="1473200"/>
                </a:lnTo>
                <a:lnTo>
                  <a:pt x="0" y="0"/>
                </a:lnTo>
                <a:lnTo>
                  <a:pt x="3816350" y="0"/>
                </a:lnTo>
                <a:lnTo>
                  <a:pt x="3816350" y="1473200"/>
                </a:lnTo>
                <a:lnTo>
                  <a:pt x="1907539" y="1473200"/>
                </a:lnTo>
                <a:close/>
              </a:path>
            </a:pathLst>
          </a:custGeom>
          <a:ln w="12579">
            <a:solidFill>
              <a:srgbClr val="000000"/>
            </a:solidFill>
          </a:ln>
        </p:spPr>
        <p:txBody>
          <a:bodyPr wrap="square" lIns="0" tIns="0" rIns="0" bIns="0" rtlCol="0"/>
          <a:lstStyle/>
          <a:p/>
        </p:txBody>
      </p:sp>
      <p:sp>
        <p:nvSpPr>
          <p:cNvPr id="178" name="object 178"/>
          <p:cNvSpPr/>
          <p:nvPr/>
        </p:nvSpPr>
        <p:spPr>
          <a:xfrm>
            <a:off x="459740" y="2583815"/>
            <a:ext cx="3816350" cy="914400"/>
          </a:xfrm>
          <a:custGeom>
            <a:avLst/>
            <a:gdLst/>
            <a:ahLst/>
            <a:cxnLst/>
            <a:rect l="l" t="t" r="r" b="b"/>
            <a:pathLst>
              <a:path w="3816350" h="914400">
                <a:moveTo>
                  <a:pt x="3816350" y="0"/>
                </a:moveTo>
                <a:lnTo>
                  <a:pt x="0" y="0"/>
                </a:lnTo>
                <a:lnTo>
                  <a:pt x="0" y="914400"/>
                </a:lnTo>
                <a:lnTo>
                  <a:pt x="3816350" y="914400"/>
                </a:lnTo>
                <a:lnTo>
                  <a:pt x="3816350" y="0"/>
                </a:lnTo>
                <a:close/>
              </a:path>
            </a:pathLst>
          </a:custGeom>
          <a:solidFill>
            <a:srgbClr val="CCFFCC"/>
          </a:solidFill>
        </p:spPr>
        <p:txBody>
          <a:bodyPr wrap="square" lIns="0" tIns="0" rIns="0" bIns="0" rtlCol="0"/>
          <a:lstStyle/>
          <a:p/>
        </p:txBody>
      </p:sp>
      <p:sp>
        <p:nvSpPr>
          <p:cNvPr id="179" name="object 179"/>
          <p:cNvSpPr/>
          <p:nvPr/>
        </p:nvSpPr>
        <p:spPr>
          <a:xfrm>
            <a:off x="459740" y="2583815"/>
            <a:ext cx="3816350" cy="914400"/>
          </a:xfrm>
          <a:custGeom>
            <a:avLst/>
            <a:gdLst/>
            <a:ahLst/>
            <a:cxnLst/>
            <a:rect l="l" t="t" r="r" b="b"/>
            <a:pathLst>
              <a:path w="3816350" h="914400">
                <a:moveTo>
                  <a:pt x="1907539" y="914400"/>
                </a:moveTo>
                <a:lnTo>
                  <a:pt x="0" y="914400"/>
                </a:lnTo>
                <a:lnTo>
                  <a:pt x="0" y="0"/>
                </a:lnTo>
                <a:lnTo>
                  <a:pt x="3816350" y="0"/>
                </a:lnTo>
                <a:lnTo>
                  <a:pt x="3816350" y="914400"/>
                </a:lnTo>
                <a:lnTo>
                  <a:pt x="1907539" y="914400"/>
                </a:lnTo>
                <a:close/>
              </a:path>
            </a:pathLst>
          </a:custGeom>
          <a:ln w="12579">
            <a:solidFill>
              <a:srgbClr val="000000"/>
            </a:solidFill>
          </a:ln>
        </p:spPr>
        <p:txBody>
          <a:bodyPr wrap="square" lIns="0" tIns="0" rIns="0" bIns="0" rtlCol="0"/>
          <a:lstStyle/>
          <a:p/>
        </p:txBody>
      </p:sp>
      <p:sp>
        <p:nvSpPr>
          <p:cNvPr id="180" name="object 180"/>
          <p:cNvSpPr/>
          <p:nvPr/>
        </p:nvSpPr>
        <p:spPr>
          <a:xfrm>
            <a:off x="459740" y="1562734"/>
            <a:ext cx="3816350" cy="944880"/>
          </a:xfrm>
          <a:custGeom>
            <a:avLst/>
            <a:gdLst/>
            <a:ahLst/>
            <a:cxnLst/>
            <a:rect l="l" t="t" r="r" b="b"/>
            <a:pathLst>
              <a:path w="3816350" h="944880">
                <a:moveTo>
                  <a:pt x="3816350" y="0"/>
                </a:moveTo>
                <a:lnTo>
                  <a:pt x="0" y="0"/>
                </a:lnTo>
                <a:lnTo>
                  <a:pt x="0" y="944879"/>
                </a:lnTo>
                <a:lnTo>
                  <a:pt x="3816350" y="944879"/>
                </a:lnTo>
                <a:lnTo>
                  <a:pt x="3816350" y="0"/>
                </a:lnTo>
                <a:close/>
              </a:path>
            </a:pathLst>
          </a:custGeom>
          <a:solidFill>
            <a:srgbClr val="CCFFCC"/>
          </a:solidFill>
        </p:spPr>
        <p:txBody>
          <a:bodyPr wrap="square" lIns="0" tIns="0" rIns="0" bIns="0" rtlCol="0"/>
          <a:lstStyle/>
          <a:p/>
        </p:txBody>
      </p:sp>
      <p:sp>
        <p:nvSpPr>
          <p:cNvPr id="181" name="object 181"/>
          <p:cNvSpPr/>
          <p:nvPr/>
        </p:nvSpPr>
        <p:spPr>
          <a:xfrm>
            <a:off x="459740" y="1562734"/>
            <a:ext cx="3816350" cy="944880"/>
          </a:xfrm>
          <a:custGeom>
            <a:avLst/>
            <a:gdLst/>
            <a:ahLst/>
            <a:cxnLst/>
            <a:rect l="l" t="t" r="r" b="b"/>
            <a:pathLst>
              <a:path w="3816350" h="944880">
                <a:moveTo>
                  <a:pt x="1907539" y="944879"/>
                </a:moveTo>
                <a:lnTo>
                  <a:pt x="0" y="944879"/>
                </a:lnTo>
                <a:lnTo>
                  <a:pt x="0" y="0"/>
                </a:lnTo>
                <a:lnTo>
                  <a:pt x="3816350" y="0"/>
                </a:lnTo>
                <a:lnTo>
                  <a:pt x="3816350" y="944879"/>
                </a:lnTo>
                <a:lnTo>
                  <a:pt x="1907539" y="944879"/>
                </a:lnTo>
                <a:close/>
              </a:path>
            </a:pathLst>
          </a:custGeom>
          <a:ln w="12579">
            <a:solidFill>
              <a:srgbClr val="000000"/>
            </a:solidFill>
          </a:ln>
        </p:spPr>
        <p:txBody>
          <a:bodyPr wrap="square" lIns="0" tIns="0" rIns="0" bIns="0" rtlCol="0"/>
          <a:lstStyle/>
          <a:p/>
        </p:txBody>
      </p:sp>
      <p:sp>
        <p:nvSpPr>
          <p:cNvPr id="182" name="object 182"/>
          <p:cNvSpPr txBox="1">
            <a:spLocks noGrp="1"/>
          </p:cNvSpPr>
          <p:nvPr>
            <p:ph type="body" sz="quarter" idx="14"/>
          </p:nvPr>
        </p:nvSpPr>
        <p:spPr>
          <a:xfrm>
            <a:off x="811530" y="1519555"/>
            <a:ext cx="2052320" cy="474345"/>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3000" b="1" dirty="0">
                <a:solidFill>
                  <a:schemeClr val="tx1"/>
                </a:solidFill>
                <a:latin typeface="Times New Roman" panose="02020603050405020304"/>
                <a:cs typeface="Times New Roman" panose="02020603050405020304"/>
              </a:rPr>
              <a:t>(1)	</a:t>
            </a:r>
            <a:r>
              <a:rPr sz="3000" b="1" spc="-5" dirty="0">
                <a:solidFill>
                  <a:schemeClr val="tx1"/>
                </a:solidFill>
                <a:latin typeface="Times New Roman" panose="02020603050405020304"/>
                <a:cs typeface="Times New Roman" panose="02020603050405020304"/>
              </a:rPr>
              <a:t>read</a:t>
            </a:r>
            <a:r>
              <a:rPr sz="3000" b="1" spc="-70" dirty="0">
                <a:solidFill>
                  <a:schemeClr val="tx1"/>
                </a:solidFill>
                <a:latin typeface="Times New Roman" panose="02020603050405020304"/>
                <a:cs typeface="Times New Roman" panose="02020603050405020304"/>
              </a:rPr>
              <a:t> </a:t>
            </a:r>
            <a:r>
              <a:rPr sz="3000" b="1" dirty="0">
                <a:solidFill>
                  <a:schemeClr val="tx1"/>
                </a:solidFill>
                <a:latin typeface="Times New Roman" panose="02020603050405020304"/>
                <a:cs typeface="Times New Roman" panose="02020603050405020304"/>
              </a:rPr>
              <a:t>X</a:t>
            </a:r>
            <a:endParaRPr sz="3000" b="1" dirty="0">
              <a:solidFill>
                <a:schemeClr val="tx1"/>
              </a:solidFill>
              <a:latin typeface="Times New Roman" panose="02020603050405020304"/>
              <a:cs typeface="Times New Roman" panose="02020603050405020304"/>
            </a:endParaRPr>
          </a:p>
        </p:txBody>
      </p:sp>
      <p:sp>
        <p:nvSpPr>
          <p:cNvPr id="183" name="object 183"/>
          <p:cNvSpPr txBox="1"/>
          <p:nvPr/>
        </p:nvSpPr>
        <p:spPr>
          <a:xfrm>
            <a:off x="811530" y="2021205"/>
            <a:ext cx="2052320" cy="474345"/>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3000" b="1" dirty="0">
                <a:latin typeface="Times New Roman" panose="02020603050405020304"/>
                <a:cs typeface="Times New Roman" panose="02020603050405020304"/>
              </a:rPr>
              <a:t>(2)	</a:t>
            </a:r>
            <a:r>
              <a:rPr sz="3000" b="1" spc="-5" dirty="0">
                <a:latin typeface="Times New Roman" panose="02020603050405020304"/>
                <a:cs typeface="Times New Roman" panose="02020603050405020304"/>
              </a:rPr>
              <a:t>read</a:t>
            </a:r>
            <a:r>
              <a:rPr sz="3000" b="1" spc="-70" dirty="0">
                <a:latin typeface="Times New Roman" panose="02020603050405020304"/>
                <a:cs typeface="Times New Roman" panose="02020603050405020304"/>
              </a:rPr>
              <a:t> </a:t>
            </a:r>
            <a:r>
              <a:rPr sz="3000" b="1" dirty="0">
                <a:latin typeface="Times New Roman" panose="02020603050405020304"/>
                <a:cs typeface="Times New Roman" panose="02020603050405020304"/>
              </a:rPr>
              <a:t>Y</a:t>
            </a:r>
            <a:endParaRPr sz="3000">
              <a:latin typeface="Times New Roman" panose="02020603050405020304"/>
              <a:cs typeface="Times New Roman" panose="02020603050405020304"/>
            </a:endParaRPr>
          </a:p>
        </p:txBody>
      </p:sp>
      <p:sp>
        <p:nvSpPr>
          <p:cNvPr id="184" name="object 184"/>
          <p:cNvSpPr txBox="1"/>
          <p:nvPr/>
        </p:nvSpPr>
        <p:spPr>
          <a:xfrm>
            <a:off x="824230" y="2477135"/>
            <a:ext cx="3369945" cy="1026795"/>
          </a:xfrm>
          <a:prstGeom prst="rect">
            <a:avLst/>
          </a:prstGeom>
        </p:spPr>
        <p:txBody>
          <a:bodyPr vert="horz" wrap="square" lIns="0" tIns="58419" rIns="0" bIns="0" rtlCol="0">
            <a:spAutoFit/>
          </a:bodyPr>
          <a:lstStyle/>
          <a:p>
            <a:pPr marL="913765" indent="-913765">
              <a:lnSpc>
                <a:spcPct val="100000"/>
              </a:lnSpc>
              <a:spcBef>
                <a:spcPts val="460"/>
              </a:spcBef>
              <a:buAutoNum type="arabicParenBoth" startAt="3"/>
              <a:tabLst>
                <a:tab pos="913765" algn="l"/>
                <a:tab pos="914400" algn="l"/>
              </a:tabLst>
            </a:pPr>
            <a:r>
              <a:rPr sz="3000" b="1" dirty="0">
                <a:latin typeface="Times New Roman" panose="02020603050405020304"/>
                <a:cs typeface="Times New Roman" panose="02020603050405020304"/>
              </a:rPr>
              <a:t>R:=X </a:t>
            </a:r>
            <a:r>
              <a:rPr sz="3000" b="1" spc="-5" dirty="0">
                <a:latin typeface="Times New Roman" panose="02020603050405020304"/>
                <a:cs typeface="Times New Roman" panose="02020603050405020304"/>
              </a:rPr>
              <a:t>mod</a:t>
            </a:r>
            <a:r>
              <a:rPr sz="3000" b="1" spc="-15" dirty="0">
                <a:latin typeface="Times New Roman" panose="02020603050405020304"/>
                <a:cs typeface="Times New Roman" panose="02020603050405020304"/>
              </a:rPr>
              <a:t> </a:t>
            </a:r>
            <a:r>
              <a:rPr sz="3000" b="1" dirty="0">
                <a:latin typeface="Times New Roman" panose="02020603050405020304"/>
                <a:cs typeface="Times New Roman" panose="02020603050405020304"/>
              </a:rPr>
              <a:t>Y</a:t>
            </a:r>
            <a:endParaRPr sz="3000">
              <a:latin typeface="Times New Roman" panose="02020603050405020304"/>
              <a:cs typeface="Times New Roman" panose="02020603050405020304"/>
            </a:endParaRPr>
          </a:p>
          <a:p>
            <a:pPr marL="913765" indent="-913765">
              <a:lnSpc>
                <a:spcPct val="100000"/>
              </a:lnSpc>
              <a:spcBef>
                <a:spcPts val="360"/>
              </a:spcBef>
              <a:buAutoNum type="arabicParenBoth" startAt="3"/>
              <a:tabLst>
                <a:tab pos="913765" algn="l"/>
                <a:tab pos="914400" algn="l"/>
                <a:tab pos="1339850" algn="l"/>
              </a:tabLst>
            </a:pPr>
            <a:r>
              <a:rPr sz="3000" b="1" dirty="0">
                <a:latin typeface="Times New Roman" panose="02020603050405020304"/>
                <a:cs typeface="Times New Roman" panose="02020603050405020304"/>
              </a:rPr>
              <a:t>if	R=0 goto</a:t>
            </a:r>
            <a:r>
              <a:rPr sz="3000" b="1" spc="-90" dirty="0">
                <a:latin typeface="Times New Roman" panose="02020603050405020304"/>
                <a:cs typeface="Times New Roman" panose="02020603050405020304"/>
              </a:rPr>
              <a:t> </a:t>
            </a:r>
            <a:r>
              <a:rPr sz="3000" b="1" dirty="0">
                <a:latin typeface="Times New Roman" panose="02020603050405020304"/>
                <a:cs typeface="Times New Roman" panose="02020603050405020304"/>
              </a:rPr>
              <a:t>(8)</a:t>
            </a:r>
            <a:endParaRPr sz="3000">
              <a:latin typeface="Times New Roman" panose="02020603050405020304"/>
              <a:cs typeface="Times New Roman" panose="02020603050405020304"/>
            </a:endParaRPr>
          </a:p>
        </p:txBody>
      </p:sp>
      <p:sp>
        <p:nvSpPr>
          <p:cNvPr id="185" name="object 185"/>
          <p:cNvSpPr txBox="1"/>
          <p:nvPr/>
        </p:nvSpPr>
        <p:spPr>
          <a:xfrm>
            <a:off x="824230" y="3481704"/>
            <a:ext cx="2164715" cy="1533525"/>
          </a:xfrm>
          <a:prstGeom prst="rect">
            <a:avLst/>
          </a:prstGeom>
        </p:spPr>
        <p:txBody>
          <a:bodyPr vert="horz" wrap="square" lIns="0" tIns="58419" rIns="0" bIns="0" rtlCol="0">
            <a:spAutoFit/>
          </a:bodyPr>
          <a:lstStyle/>
          <a:p>
            <a:pPr marL="913765" indent="-913765">
              <a:lnSpc>
                <a:spcPct val="100000"/>
              </a:lnSpc>
              <a:spcBef>
                <a:spcPts val="460"/>
              </a:spcBef>
              <a:buAutoNum type="arabicParenBoth" startAt="5"/>
              <a:tabLst>
                <a:tab pos="913765" algn="l"/>
                <a:tab pos="914400" algn="l"/>
              </a:tabLst>
            </a:pPr>
            <a:r>
              <a:rPr sz="3000" b="1" dirty="0">
                <a:latin typeface="Times New Roman" panose="02020603050405020304"/>
                <a:cs typeface="Times New Roman" panose="02020603050405020304"/>
              </a:rPr>
              <a:t>X:=Y</a:t>
            </a:r>
            <a:endParaRPr sz="3000">
              <a:latin typeface="Times New Roman" panose="02020603050405020304"/>
              <a:cs typeface="Times New Roman" panose="02020603050405020304"/>
            </a:endParaRPr>
          </a:p>
          <a:p>
            <a:pPr marL="913765" indent="-913765">
              <a:lnSpc>
                <a:spcPct val="100000"/>
              </a:lnSpc>
              <a:spcBef>
                <a:spcPts val="360"/>
              </a:spcBef>
              <a:buAutoNum type="arabicParenBoth" startAt="5"/>
              <a:tabLst>
                <a:tab pos="913765" algn="l"/>
                <a:tab pos="914400" algn="l"/>
              </a:tabLst>
            </a:pPr>
            <a:r>
              <a:rPr sz="3000" b="1" dirty="0">
                <a:latin typeface="Times New Roman" panose="02020603050405020304"/>
                <a:cs typeface="Times New Roman" panose="02020603050405020304"/>
              </a:rPr>
              <a:t>Y:=R</a:t>
            </a:r>
            <a:endParaRPr sz="3000">
              <a:latin typeface="Times New Roman" panose="02020603050405020304"/>
              <a:cs typeface="Times New Roman" panose="02020603050405020304"/>
            </a:endParaRPr>
          </a:p>
          <a:p>
            <a:pPr marL="913765" indent="-913765">
              <a:lnSpc>
                <a:spcPct val="100000"/>
              </a:lnSpc>
              <a:spcBef>
                <a:spcPts val="350"/>
              </a:spcBef>
              <a:buAutoNum type="arabicParenBoth" startAt="5"/>
              <a:tabLst>
                <a:tab pos="913765" algn="l"/>
                <a:tab pos="914400" algn="l"/>
              </a:tabLst>
            </a:pPr>
            <a:r>
              <a:rPr sz="3000" b="1" dirty="0">
                <a:latin typeface="Times New Roman" panose="02020603050405020304"/>
                <a:cs typeface="Times New Roman" panose="02020603050405020304"/>
              </a:rPr>
              <a:t>goto</a:t>
            </a:r>
            <a:r>
              <a:rPr sz="3000" b="1" spc="-80" dirty="0">
                <a:latin typeface="Times New Roman" panose="02020603050405020304"/>
                <a:cs typeface="Times New Roman" panose="02020603050405020304"/>
              </a:rPr>
              <a:t> </a:t>
            </a:r>
            <a:r>
              <a:rPr sz="3000" b="1" spc="-5" dirty="0">
                <a:latin typeface="Times New Roman" panose="02020603050405020304"/>
                <a:cs typeface="Times New Roman" panose="02020603050405020304"/>
              </a:rPr>
              <a:t>(3)</a:t>
            </a:r>
            <a:endParaRPr sz="3000">
              <a:latin typeface="Times New Roman" panose="02020603050405020304"/>
              <a:cs typeface="Times New Roman" panose="02020603050405020304"/>
            </a:endParaRPr>
          </a:p>
        </p:txBody>
      </p:sp>
      <p:sp>
        <p:nvSpPr>
          <p:cNvPr id="186" name="object 186"/>
          <p:cNvSpPr txBox="1"/>
          <p:nvPr/>
        </p:nvSpPr>
        <p:spPr>
          <a:xfrm>
            <a:off x="824230" y="4990465"/>
            <a:ext cx="2145665" cy="1024890"/>
          </a:xfrm>
          <a:prstGeom prst="rect">
            <a:avLst/>
          </a:prstGeom>
        </p:spPr>
        <p:txBody>
          <a:bodyPr vert="horz" wrap="square" lIns="0" tIns="57150" rIns="0" bIns="0" rtlCol="0">
            <a:spAutoFit/>
          </a:bodyPr>
          <a:lstStyle/>
          <a:p>
            <a:pPr marL="913765" indent="-913765">
              <a:lnSpc>
                <a:spcPct val="100000"/>
              </a:lnSpc>
              <a:spcBef>
                <a:spcPts val="450"/>
              </a:spcBef>
              <a:buAutoNum type="arabicParenBoth" startAt="8"/>
              <a:tabLst>
                <a:tab pos="913765" algn="l"/>
                <a:tab pos="914400" algn="l"/>
              </a:tabLst>
            </a:pPr>
            <a:r>
              <a:rPr sz="3000" b="1" dirty="0">
                <a:latin typeface="Times New Roman" panose="02020603050405020304"/>
                <a:cs typeface="Times New Roman" panose="02020603050405020304"/>
              </a:rPr>
              <a:t>write</a:t>
            </a:r>
            <a:r>
              <a:rPr sz="3000" b="1" spc="-85" dirty="0">
                <a:latin typeface="Times New Roman" panose="02020603050405020304"/>
                <a:cs typeface="Times New Roman" panose="02020603050405020304"/>
              </a:rPr>
              <a:t> </a:t>
            </a:r>
            <a:r>
              <a:rPr sz="3000" b="1" dirty="0">
                <a:latin typeface="Times New Roman" panose="02020603050405020304"/>
                <a:cs typeface="Times New Roman" panose="02020603050405020304"/>
              </a:rPr>
              <a:t>Y</a:t>
            </a:r>
            <a:endParaRPr sz="3000">
              <a:latin typeface="Times New Roman" panose="02020603050405020304"/>
              <a:cs typeface="Times New Roman" panose="02020603050405020304"/>
            </a:endParaRPr>
          </a:p>
          <a:p>
            <a:pPr marL="913765" indent="-913765">
              <a:lnSpc>
                <a:spcPct val="100000"/>
              </a:lnSpc>
              <a:spcBef>
                <a:spcPts val="350"/>
              </a:spcBef>
              <a:buAutoNum type="arabicParenBoth" startAt="8"/>
              <a:tabLst>
                <a:tab pos="913765" algn="l"/>
                <a:tab pos="914400" algn="l"/>
              </a:tabLst>
            </a:pPr>
            <a:r>
              <a:rPr sz="3000" b="1" spc="-5" dirty="0">
                <a:latin typeface="Times New Roman" panose="02020603050405020304"/>
                <a:cs typeface="Times New Roman" panose="02020603050405020304"/>
              </a:rPr>
              <a:t>halt</a:t>
            </a:r>
            <a:endParaRPr sz="3000">
              <a:latin typeface="Times New Roman" panose="02020603050405020304"/>
              <a:cs typeface="Times New Roman" panose="02020603050405020304"/>
            </a:endParaRPr>
          </a:p>
        </p:txBody>
      </p:sp>
      <p:sp>
        <p:nvSpPr>
          <p:cNvPr id="187" name="object 187"/>
          <p:cNvSpPr/>
          <p:nvPr/>
        </p:nvSpPr>
        <p:spPr>
          <a:xfrm>
            <a:off x="7371080" y="2239645"/>
            <a:ext cx="576580" cy="575310"/>
          </a:xfrm>
          <a:custGeom>
            <a:avLst/>
            <a:gdLst/>
            <a:ahLst/>
            <a:cxnLst/>
            <a:rect l="l" t="t" r="r" b="b"/>
            <a:pathLst>
              <a:path w="576579" h="575310">
                <a:moveTo>
                  <a:pt x="288289" y="0"/>
                </a:moveTo>
                <a:lnTo>
                  <a:pt x="336172" y="3647"/>
                </a:lnTo>
                <a:lnTo>
                  <a:pt x="381182" y="14244"/>
                </a:lnTo>
                <a:lnTo>
                  <a:pt x="422809" y="31272"/>
                </a:lnTo>
                <a:lnTo>
                  <a:pt x="460542" y="54213"/>
                </a:lnTo>
                <a:lnTo>
                  <a:pt x="493871" y="82550"/>
                </a:lnTo>
                <a:lnTo>
                  <a:pt x="522284" y="115763"/>
                </a:lnTo>
                <a:lnTo>
                  <a:pt x="545273" y="153334"/>
                </a:lnTo>
                <a:lnTo>
                  <a:pt x="562325" y="194746"/>
                </a:lnTo>
                <a:lnTo>
                  <a:pt x="572931" y="239481"/>
                </a:lnTo>
                <a:lnTo>
                  <a:pt x="576579" y="287020"/>
                </a:lnTo>
                <a:lnTo>
                  <a:pt x="572931" y="334902"/>
                </a:lnTo>
                <a:lnTo>
                  <a:pt x="562325" y="379912"/>
                </a:lnTo>
                <a:lnTo>
                  <a:pt x="545273" y="421539"/>
                </a:lnTo>
                <a:lnTo>
                  <a:pt x="522284" y="459272"/>
                </a:lnTo>
                <a:lnTo>
                  <a:pt x="493871" y="492601"/>
                </a:lnTo>
                <a:lnTo>
                  <a:pt x="460542" y="521014"/>
                </a:lnTo>
                <a:lnTo>
                  <a:pt x="422809" y="544003"/>
                </a:lnTo>
                <a:lnTo>
                  <a:pt x="381182" y="561055"/>
                </a:lnTo>
                <a:lnTo>
                  <a:pt x="336172" y="571661"/>
                </a:lnTo>
                <a:lnTo>
                  <a:pt x="288289" y="575310"/>
                </a:lnTo>
                <a:lnTo>
                  <a:pt x="240407" y="571661"/>
                </a:lnTo>
                <a:lnTo>
                  <a:pt x="195397" y="561055"/>
                </a:lnTo>
                <a:lnTo>
                  <a:pt x="153770" y="544003"/>
                </a:lnTo>
                <a:lnTo>
                  <a:pt x="116037" y="521014"/>
                </a:lnTo>
                <a:lnTo>
                  <a:pt x="82708" y="492601"/>
                </a:lnTo>
                <a:lnTo>
                  <a:pt x="54295" y="459272"/>
                </a:lnTo>
                <a:lnTo>
                  <a:pt x="31306" y="421539"/>
                </a:lnTo>
                <a:lnTo>
                  <a:pt x="14254" y="379912"/>
                </a:lnTo>
                <a:lnTo>
                  <a:pt x="3648" y="334902"/>
                </a:lnTo>
                <a:lnTo>
                  <a:pt x="0" y="287020"/>
                </a:lnTo>
                <a:lnTo>
                  <a:pt x="3648" y="239481"/>
                </a:lnTo>
                <a:lnTo>
                  <a:pt x="14254" y="194746"/>
                </a:lnTo>
                <a:lnTo>
                  <a:pt x="31306" y="153334"/>
                </a:lnTo>
                <a:lnTo>
                  <a:pt x="54295" y="115763"/>
                </a:lnTo>
                <a:lnTo>
                  <a:pt x="82708" y="82550"/>
                </a:lnTo>
                <a:lnTo>
                  <a:pt x="116037" y="54213"/>
                </a:lnTo>
                <a:lnTo>
                  <a:pt x="153770" y="31272"/>
                </a:lnTo>
                <a:lnTo>
                  <a:pt x="195397" y="14244"/>
                </a:lnTo>
                <a:lnTo>
                  <a:pt x="240407" y="3647"/>
                </a:lnTo>
                <a:lnTo>
                  <a:pt x="288289" y="0"/>
                </a:lnTo>
                <a:close/>
              </a:path>
            </a:pathLst>
          </a:custGeom>
          <a:ln w="19048">
            <a:solidFill>
              <a:srgbClr val="000000"/>
            </a:solidFill>
          </a:ln>
        </p:spPr>
        <p:txBody>
          <a:bodyPr wrap="square" lIns="0" tIns="0" rIns="0" bIns="0" rtlCol="0"/>
          <a:lstStyle/>
          <a:p/>
        </p:txBody>
      </p:sp>
      <p:sp>
        <p:nvSpPr>
          <p:cNvPr id="188" name="object 188"/>
          <p:cNvSpPr txBox="1"/>
          <p:nvPr/>
        </p:nvSpPr>
        <p:spPr>
          <a:xfrm>
            <a:off x="7459980" y="2332355"/>
            <a:ext cx="398145" cy="381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B1</a:t>
            </a:r>
            <a:endParaRPr sz="2400">
              <a:latin typeface="Arial" panose="020B0604020202020204"/>
              <a:cs typeface="Arial" panose="020B0604020202020204"/>
            </a:endParaRPr>
          </a:p>
        </p:txBody>
      </p:sp>
      <p:sp>
        <p:nvSpPr>
          <p:cNvPr id="189" name="object 189"/>
          <p:cNvSpPr/>
          <p:nvPr/>
        </p:nvSpPr>
        <p:spPr>
          <a:xfrm>
            <a:off x="7371080" y="3317875"/>
            <a:ext cx="576580" cy="576580"/>
          </a:xfrm>
          <a:custGeom>
            <a:avLst/>
            <a:gdLst/>
            <a:ahLst/>
            <a:cxnLst/>
            <a:rect l="l" t="t" r="r" b="b"/>
            <a:pathLst>
              <a:path w="576579" h="576580">
                <a:moveTo>
                  <a:pt x="288289" y="0"/>
                </a:moveTo>
                <a:lnTo>
                  <a:pt x="336172" y="3648"/>
                </a:lnTo>
                <a:lnTo>
                  <a:pt x="381182" y="14254"/>
                </a:lnTo>
                <a:lnTo>
                  <a:pt x="422809" y="31306"/>
                </a:lnTo>
                <a:lnTo>
                  <a:pt x="460542" y="54295"/>
                </a:lnTo>
                <a:lnTo>
                  <a:pt x="493871" y="82708"/>
                </a:lnTo>
                <a:lnTo>
                  <a:pt x="522284" y="116037"/>
                </a:lnTo>
                <a:lnTo>
                  <a:pt x="545273" y="153770"/>
                </a:lnTo>
                <a:lnTo>
                  <a:pt x="562325" y="195397"/>
                </a:lnTo>
                <a:lnTo>
                  <a:pt x="572931" y="240407"/>
                </a:lnTo>
                <a:lnTo>
                  <a:pt x="576579" y="288289"/>
                </a:lnTo>
                <a:lnTo>
                  <a:pt x="572931" y="336172"/>
                </a:lnTo>
                <a:lnTo>
                  <a:pt x="562325" y="381182"/>
                </a:lnTo>
                <a:lnTo>
                  <a:pt x="545273" y="422809"/>
                </a:lnTo>
                <a:lnTo>
                  <a:pt x="522284" y="460542"/>
                </a:lnTo>
                <a:lnTo>
                  <a:pt x="493871" y="493871"/>
                </a:lnTo>
                <a:lnTo>
                  <a:pt x="460542" y="522284"/>
                </a:lnTo>
                <a:lnTo>
                  <a:pt x="422809" y="545273"/>
                </a:lnTo>
                <a:lnTo>
                  <a:pt x="381182" y="562325"/>
                </a:lnTo>
                <a:lnTo>
                  <a:pt x="336172" y="572931"/>
                </a:lnTo>
                <a:lnTo>
                  <a:pt x="288289" y="576579"/>
                </a:lnTo>
                <a:lnTo>
                  <a:pt x="240407" y="572931"/>
                </a:lnTo>
                <a:lnTo>
                  <a:pt x="195397" y="562325"/>
                </a:lnTo>
                <a:lnTo>
                  <a:pt x="153770" y="545273"/>
                </a:lnTo>
                <a:lnTo>
                  <a:pt x="116037" y="522284"/>
                </a:lnTo>
                <a:lnTo>
                  <a:pt x="82708" y="493871"/>
                </a:lnTo>
                <a:lnTo>
                  <a:pt x="54295" y="460542"/>
                </a:lnTo>
                <a:lnTo>
                  <a:pt x="31306" y="422809"/>
                </a:lnTo>
                <a:lnTo>
                  <a:pt x="14254" y="381182"/>
                </a:lnTo>
                <a:lnTo>
                  <a:pt x="3648" y="336172"/>
                </a:lnTo>
                <a:lnTo>
                  <a:pt x="0" y="288289"/>
                </a:lnTo>
                <a:lnTo>
                  <a:pt x="3648" y="240407"/>
                </a:lnTo>
                <a:lnTo>
                  <a:pt x="14254" y="195397"/>
                </a:lnTo>
                <a:lnTo>
                  <a:pt x="31306" y="153770"/>
                </a:lnTo>
                <a:lnTo>
                  <a:pt x="54295" y="116037"/>
                </a:lnTo>
                <a:lnTo>
                  <a:pt x="82708" y="82708"/>
                </a:lnTo>
                <a:lnTo>
                  <a:pt x="116037" y="54295"/>
                </a:lnTo>
                <a:lnTo>
                  <a:pt x="153770" y="31306"/>
                </a:lnTo>
                <a:lnTo>
                  <a:pt x="195397" y="14254"/>
                </a:lnTo>
                <a:lnTo>
                  <a:pt x="240407" y="3648"/>
                </a:lnTo>
                <a:lnTo>
                  <a:pt x="288289" y="0"/>
                </a:lnTo>
                <a:close/>
              </a:path>
            </a:pathLst>
          </a:custGeom>
          <a:ln w="19048">
            <a:solidFill>
              <a:srgbClr val="000000"/>
            </a:solidFill>
          </a:ln>
        </p:spPr>
        <p:txBody>
          <a:bodyPr wrap="square" lIns="0" tIns="0" rIns="0" bIns="0" rtlCol="0"/>
          <a:lstStyle/>
          <a:p/>
        </p:txBody>
      </p:sp>
      <p:sp>
        <p:nvSpPr>
          <p:cNvPr id="190" name="object 190"/>
          <p:cNvSpPr txBox="1"/>
          <p:nvPr/>
        </p:nvSpPr>
        <p:spPr>
          <a:xfrm>
            <a:off x="7459980" y="3410585"/>
            <a:ext cx="398145" cy="381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B2</a:t>
            </a:r>
            <a:endParaRPr sz="2400">
              <a:latin typeface="Arial" panose="020B0604020202020204"/>
              <a:cs typeface="Arial" panose="020B0604020202020204"/>
            </a:endParaRPr>
          </a:p>
        </p:txBody>
      </p:sp>
      <p:sp>
        <p:nvSpPr>
          <p:cNvPr id="191" name="object 191"/>
          <p:cNvSpPr/>
          <p:nvPr/>
        </p:nvSpPr>
        <p:spPr>
          <a:xfrm>
            <a:off x="6578599" y="4397374"/>
            <a:ext cx="576580" cy="576580"/>
          </a:xfrm>
          <a:custGeom>
            <a:avLst/>
            <a:gdLst/>
            <a:ahLst/>
            <a:cxnLst/>
            <a:rect l="l" t="t" r="r" b="b"/>
            <a:pathLst>
              <a:path w="576579" h="576579">
                <a:moveTo>
                  <a:pt x="288289" y="0"/>
                </a:moveTo>
                <a:lnTo>
                  <a:pt x="336172" y="3648"/>
                </a:lnTo>
                <a:lnTo>
                  <a:pt x="381182" y="14254"/>
                </a:lnTo>
                <a:lnTo>
                  <a:pt x="422809" y="31306"/>
                </a:lnTo>
                <a:lnTo>
                  <a:pt x="460542" y="54295"/>
                </a:lnTo>
                <a:lnTo>
                  <a:pt x="493871" y="82708"/>
                </a:lnTo>
                <a:lnTo>
                  <a:pt x="522284" y="116037"/>
                </a:lnTo>
                <a:lnTo>
                  <a:pt x="545273" y="153770"/>
                </a:lnTo>
                <a:lnTo>
                  <a:pt x="562325" y="195397"/>
                </a:lnTo>
                <a:lnTo>
                  <a:pt x="572931" y="240407"/>
                </a:lnTo>
                <a:lnTo>
                  <a:pt x="576580" y="288289"/>
                </a:lnTo>
                <a:lnTo>
                  <a:pt x="572931" y="336172"/>
                </a:lnTo>
                <a:lnTo>
                  <a:pt x="562325" y="381182"/>
                </a:lnTo>
                <a:lnTo>
                  <a:pt x="545273" y="422809"/>
                </a:lnTo>
                <a:lnTo>
                  <a:pt x="522284" y="460542"/>
                </a:lnTo>
                <a:lnTo>
                  <a:pt x="493871" y="493871"/>
                </a:lnTo>
                <a:lnTo>
                  <a:pt x="460542" y="522284"/>
                </a:lnTo>
                <a:lnTo>
                  <a:pt x="422809" y="545273"/>
                </a:lnTo>
                <a:lnTo>
                  <a:pt x="381182" y="562325"/>
                </a:lnTo>
                <a:lnTo>
                  <a:pt x="336172" y="572931"/>
                </a:lnTo>
                <a:lnTo>
                  <a:pt x="288289" y="576579"/>
                </a:lnTo>
                <a:lnTo>
                  <a:pt x="240407" y="572931"/>
                </a:lnTo>
                <a:lnTo>
                  <a:pt x="195397" y="562325"/>
                </a:lnTo>
                <a:lnTo>
                  <a:pt x="153770" y="545273"/>
                </a:lnTo>
                <a:lnTo>
                  <a:pt x="116037" y="522284"/>
                </a:lnTo>
                <a:lnTo>
                  <a:pt x="82708" y="493871"/>
                </a:lnTo>
                <a:lnTo>
                  <a:pt x="54295" y="460542"/>
                </a:lnTo>
                <a:lnTo>
                  <a:pt x="31306" y="422809"/>
                </a:lnTo>
                <a:lnTo>
                  <a:pt x="14254" y="381182"/>
                </a:lnTo>
                <a:lnTo>
                  <a:pt x="3648" y="336172"/>
                </a:lnTo>
                <a:lnTo>
                  <a:pt x="0" y="288289"/>
                </a:lnTo>
                <a:lnTo>
                  <a:pt x="3648" y="240407"/>
                </a:lnTo>
                <a:lnTo>
                  <a:pt x="14254" y="195397"/>
                </a:lnTo>
                <a:lnTo>
                  <a:pt x="31306" y="153770"/>
                </a:lnTo>
                <a:lnTo>
                  <a:pt x="54295" y="116037"/>
                </a:lnTo>
                <a:lnTo>
                  <a:pt x="82708" y="82708"/>
                </a:lnTo>
                <a:lnTo>
                  <a:pt x="116037" y="54295"/>
                </a:lnTo>
                <a:lnTo>
                  <a:pt x="153770" y="31306"/>
                </a:lnTo>
                <a:lnTo>
                  <a:pt x="195397" y="14254"/>
                </a:lnTo>
                <a:lnTo>
                  <a:pt x="240407" y="3648"/>
                </a:lnTo>
                <a:lnTo>
                  <a:pt x="288289" y="0"/>
                </a:lnTo>
                <a:close/>
              </a:path>
            </a:pathLst>
          </a:custGeom>
          <a:ln w="19048">
            <a:solidFill>
              <a:srgbClr val="000000"/>
            </a:solidFill>
          </a:ln>
        </p:spPr>
        <p:txBody>
          <a:bodyPr wrap="square" lIns="0" tIns="0" rIns="0" bIns="0" rtlCol="0"/>
          <a:lstStyle/>
          <a:p/>
        </p:txBody>
      </p:sp>
      <p:sp>
        <p:nvSpPr>
          <p:cNvPr id="192" name="object 192"/>
          <p:cNvSpPr txBox="1"/>
          <p:nvPr/>
        </p:nvSpPr>
        <p:spPr>
          <a:xfrm>
            <a:off x="6667499" y="4491355"/>
            <a:ext cx="399415" cy="381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B</a:t>
            </a:r>
            <a:r>
              <a:rPr sz="2400" dirty="0">
                <a:latin typeface="Arial" panose="020B0604020202020204"/>
                <a:cs typeface="Arial" panose="020B0604020202020204"/>
              </a:rPr>
              <a:t>3</a:t>
            </a:r>
            <a:endParaRPr sz="2400">
              <a:latin typeface="Arial" panose="020B0604020202020204"/>
              <a:cs typeface="Arial" panose="020B0604020202020204"/>
            </a:endParaRPr>
          </a:p>
        </p:txBody>
      </p:sp>
      <p:sp>
        <p:nvSpPr>
          <p:cNvPr id="193" name="object 193"/>
          <p:cNvSpPr/>
          <p:nvPr/>
        </p:nvSpPr>
        <p:spPr>
          <a:xfrm>
            <a:off x="8235949" y="4397374"/>
            <a:ext cx="576580" cy="576580"/>
          </a:xfrm>
          <a:custGeom>
            <a:avLst/>
            <a:gdLst/>
            <a:ahLst/>
            <a:cxnLst/>
            <a:rect l="l" t="t" r="r" b="b"/>
            <a:pathLst>
              <a:path w="576579" h="576579">
                <a:moveTo>
                  <a:pt x="288290" y="0"/>
                </a:moveTo>
                <a:lnTo>
                  <a:pt x="336172" y="3648"/>
                </a:lnTo>
                <a:lnTo>
                  <a:pt x="381182" y="14254"/>
                </a:lnTo>
                <a:lnTo>
                  <a:pt x="422809" y="31306"/>
                </a:lnTo>
                <a:lnTo>
                  <a:pt x="460542" y="54295"/>
                </a:lnTo>
                <a:lnTo>
                  <a:pt x="493871" y="82708"/>
                </a:lnTo>
                <a:lnTo>
                  <a:pt x="522284" y="116037"/>
                </a:lnTo>
                <a:lnTo>
                  <a:pt x="545273" y="153770"/>
                </a:lnTo>
                <a:lnTo>
                  <a:pt x="562325" y="195397"/>
                </a:lnTo>
                <a:lnTo>
                  <a:pt x="572931" y="240407"/>
                </a:lnTo>
                <a:lnTo>
                  <a:pt x="576580" y="288289"/>
                </a:lnTo>
                <a:lnTo>
                  <a:pt x="572931" y="336172"/>
                </a:lnTo>
                <a:lnTo>
                  <a:pt x="562325" y="381182"/>
                </a:lnTo>
                <a:lnTo>
                  <a:pt x="545273" y="422809"/>
                </a:lnTo>
                <a:lnTo>
                  <a:pt x="522284" y="460542"/>
                </a:lnTo>
                <a:lnTo>
                  <a:pt x="493871" y="493871"/>
                </a:lnTo>
                <a:lnTo>
                  <a:pt x="460542" y="522284"/>
                </a:lnTo>
                <a:lnTo>
                  <a:pt x="422809" y="545273"/>
                </a:lnTo>
                <a:lnTo>
                  <a:pt x="381182" y="562325"/>
                </a:lnTo>
                <a:lnTo>
                  <a:pt x="336172" y="572931"/>
                </a:lnTo>
                <a:lnTo>
                  <a:pt x="288290" y="576579"/>
                </a:lnTo>
                <a:lnTo>
                  <a:pt x="240715" y="572931"/>
                </a:lnTo>
                <a:lnTo>
                  <a:pt x="195884" y="562325"/>
                </a:lnTo>
                <a:lnTo>
                  <a:pt x="154330" y="545273"/>
                </a:lnTo>
                <a:lnTo>
                  <a:pt x="116586" y="522284"/>
                </a:lnTo>
                <a:lnTo>
                  <a:pt x="83185" y="493871"/>
                </a:lnTo>
                <a:lnTo>
                  <a:pt x="54660" y="460542"/>
                </a:lnTo>
                <a:lnTo>
                  <a:pt x="31546" y="422809"/>
                </a:lnTo>
                <a:lnTo>
                  <a:pt x="14376" y="381182"/>
                </a:lnTo>
                <a:lnTo>
                  <a:pt x="3683" y="336172"/>
                </a:lnTo>
                <a:lnTo>
                  <a:pt x="0" y="288289"/>
                </a:lnTo>
                <a:lnTo>
                  <a:pt x="3682" y="240407"/>
                </a:lnTo>
                <a:lnTo>
                  <a:pt x="14376" y="195397"/>
                </a:lnTo>
                <a:lnTo>
                  <a:pt x="31546" y="153770"/>
                </a:lnTo>
                <a:lnTo>
                  <a:pt x="54660" y="116037"/>
                </a:lnTo>
                <a:lnTo>
                  <a:pt x="83184" y="82708"/>
                </a:lnTo>
                <a:lnTo>
                  <a:pt x="116585" y="54295"/>
                </a:lnTo>
                <a:lnTo>
                  <a:pt x="154330" y="31306"/>
                </a:lnTo>
                <a:lnTo>
                  <a:pt x="195884" y="14254"/>
                </a:lnTo>
                <a:lnTo>
                  <a:pt x="240715" y="3648"/>
                </a:lnTo>
                <a:lnTo>
                  <a:pt x="288290" y="0"/>
                </a:lnTo>
                <a:close/>
              </a:path>
            </a:pathLst>
          </a:custGeom>
          <a:ln w="19048">
            <a:solidFill>
              <a:srgbClr val="000000"/>
            </a:solidFill>
          </a:ln>
        </p:spPr>
        <p:txBody>
          <a:bodyPr wrap="square" lIns="0" tIns="0" rIns="0" bIns="0" rtlCol="0"/>
          <a:lstStyle/>
          <a:p/>
        </p:txBody>
      </p:sp>
      <p:sp>
        <p:nvSpPr>
          <p:cNvPr id="194" name="object 194"/>
          <p:cNvSpPr txBox="1"/>
          <p:nvPr/>
        </p:nvSpPr>
        <p:spPr>
          <a:xfrm>
            <a:off x="8324849" y="4491355"/>
            <a:ext cx="399415" cy="381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B</a:t>
            </a:r>
            <a:r>
              <a:rPr sz="2400" dirty="0">
                <a:latin typeface="Arial" panose="020B0604020202020204"/>
                <a:cs typeface="Arial" panose="020B0604020202020204"/>
              </a:rPr>
              <a:t>4</a:t>
            </a:r>
            <a:endParaRPr sz="2400">
              <a:latin typeface="Arial" panose="020B0604020202020204"/>
              <a:cs typeface="Arial" panose="020B0604020202020204"/>
            </a:endParaRPr>
          </a:p>
        </p:txBody>
      </p:sp>
      <p:sp>
        <p:nvSpPr>
          <p:cNvPr id="195" name="object 195"/>
          <p:cNvSpPr/>
          <p:nvPr/>
        </p:nvSpPr>
        <p:spPr>
          <a:xfrm>
            <a:off x="7660640" y="2814954"/>
            <a:ext cx="0" cy="386080"/>
          </a:xfrm>
          <a:custGeom>
            <a:avLst/>
            <a:gdLst/>
            <a:ahLst/>
            <a:cxnLst/>
            <a:rect l="l" t="t" r="r" b="b"/>
            <a:pathLst>
              <a:path h="386080">
                <a:moveTo>
                  <a:pt x="0" y="0"/>
                </a:moveTo>
                <a:lnTo>
                  <a:pt x="0" y="386080"/>
                </a:lnTo>
              </a:path>
            </a:pathLst>
          </a:custGeom>
          <a:ln w="19048">
            <a:solidFill>
              <a:srgbClr val="000000"/>
            </a:solidFill>
          </a:ln>
        </p:spPr>
        <p:txBody>
          <a:bodyPr wrap="square" lIns="0" tIns="0" rIns="0" bIns="0" rtlCol="0"/>
          <a:lstStyle/>
          <a:p/>
        </p:txBody>
      </p:sp>
      <p:sp>
        <p:nvSpPr>
          <p:cNvPr id="196" name="object 196"/>
          <p:cNvSpPr/>
          <p:nvPr/>
        </p:nvSpPr>
        <p:spPr>
          <a:xfrm>
            <a:off x="7597140" y="3192144"/>
            <a:ext cx="127000" cy="127000"/>
          </a:xfrm>
          <a:prstGeom prst="rect">
            <a:avLst/>
          </a:prstGeom>
          <a:blipFill>
            <a:blip r:embed="rId1" cstate="print"/>
            <a:stretch>
              <a:fillRect/>
            </a:stretch>
          </a:blipFill>
        </p:spPr>
        <p:txBody>
          <a:bodyPr wrap="square" lIns="0" tIns="0" rIns="0" bIns="0" rtlCol="0"/>
          <a:lstStyle/>
          <a:p/>
        </p:txBody>
      </p:sp>
      <p:sp>
        <p:nvSpPr>
          <p:cNvPr id="197" name="object 197"/>
          <p:cNvSpPr/>
          <p:nvPr/>
        </p:nvSpPr>
        <p:spPr>
          <a:xfrm>
            <a:off x="7035799" y="3894454"/>
            <a:ext cx="624840" cy="436880"/>
          </a:xfrm>
          <a:custGeom>
            <a:avLst/>
            <a:gdLst/>
            <a:ahLst/>
            <a:cxnLst/>
            <a:rect l="l" t="t" r="r" b="b"/>
            <a:pathLst>
              <a:path w="624840" h="436879">
                <a:moveTo>
                  <a:pt x="624840" y="0"/>
                </a:moveTo>
                <a:lnTo>
                  <a:pt x="0" y="436880"/>
                </a:lnTo>
              </a:path>
            </a:pathLst>
          </a:custGeom>
          <a:ln w="19048">
            <a:solidFill>
              <a:srgbClr val="000000"/>
            </a:solidFill>
          </a:ln>
        </p:spPr>
        <p:txBody>
          <a:bodyPr wrap="square" lIns="0" tIns="0" rIns="0" bIns="0" rtlCol="0"/>
          <a:lstStyle/>
          <a:p/>
        </p:txBody>
      </p:sp>
      <p:sp>
        <p:nvSpPr>
          <p:cNvPr id="198" name="object 198"/>
          <p:cNvSpPr/>
          <p:nvPr/>
        </p:nvSpPr>
        <p:spPr>
          <a:xfrm>
            <a:off x="6939280" y="4274185"/>
            <a:ext cx="139700" cy="124460"/>
          </a:xfrm>
          <a:custGeom>
            <a:avLst/>
            <a:gdLst/>
            <a:ahLst/>
            <a:cxnLst/>
            <a:rect l="l" t="t" r="r" b="b"/>
            <a:pathLst>
              <a:path w="139700" h="124460">
                <a:moveTo>
                  <a:pt x="67309" y="0"/>
                </a:moveTo>
                <a:lnTo>
                  <a:pt x="0" y="124459"/>
                </a:lnTo>
                <a:lnTo>
                  <a:pt x="139700" y="104139"/>
                </a:lnTo>
                <a:lnTo>
                  <a:pt x="62229" y="81279"/>
                </a:lnTo>
                <a:lnTo>
                  <a:pt x="67309" y="0"/>
                </a:lnTo>
                <a:close/>
              </a:path>
            </a:pathLst>
          </a:custGeom>
          <a:solidFill>
            <a:srgbClr val="000000"/>
          </a:solidFill>
        </p:spPr>
        <p:txBody>
          <a:bodyPr wrap="square" lIns="0" tIns="0" rIns="0" bIns="0" rtlCol="0"/>
          <a:lstStyle/>
          <a:p/>
        </p:txBody>
      </p:sp>
      <p:sp>
        <p:nvSpPr>
          <p:cNvPr id="199" name="object 199"/>
          <p:cNvSpPr/>
          <p:nvPr/>
        </p:nvSpPr>
        <p:spPr>
          <a:xfrm>
            <a:off x="7660640" y="3894454"/>
            <a:ext cx="693420" cy="440690"/>
          </a:xfrm>
          <a:custGeom>
            <a:avLst/>
            <a:gdLst/>
            <a:ahLst/>
            <a:cxnLst/>
            <a:rect l="l" t="t" r="r" b="b"/>
            <a:pathLst>
              <a:path w="693420" h="440689">
                <a:moveTo>
                  <a:pt x="0" y="0"/>
                </a:moveTo>
                <a:lnTo>
                  <a:pt x="693420" y="440689"/>
                </a:lnTo>
              </a:path>
            </a:pathLst>
          </a:custGeom>
          <a:ln w="19048">
            <a:solidFill>
              <a:srgbClr val="000000"/>
            </a:solidFill>
          </a:ln>
        </p:spPr>
        <p:txBody>
          <a:bodyPr wrap="square" lIns="0" tIns="0" rIns="0" bIns="0" rtlCol="0"/>
          <a:lstStyle/>
          <a:p/>
        </p:txBody>
      </p:sp>
      <p:sp>
        <p:nvSpPr>
          <p:cNvPr id="200" name="object 200"/>
          <p:cNvSpPr/>
          <p:nvPr/>
        </p:nvSpPr>
        <p:spPr>
          <a:xfrm>
            <a:off x="8313420" y="4277994"/>
            <a:ext cx="139700" cy="120650"/>
          </a:xfrm>
          <a:custGeom>
            <a:avLst/>
            <a:gdLst/>
            <a:ahLst/>
            <a:cxnLst/>
            <a:rect l="l" t="t" r="r" b="b"/>
            <a:pathLst>
              <a:path w="139700" h="120650">
                <a:moveTo>
                  <a:pt x="67310" y="0"/>
                </a:moveTo>
                <a:lnTo>
                  <a:pt x="76200" y="80010"/>
                </a:lnTo>
                <a:lnTo>
                  <a:pt x="0" y="105410"/>
                </a:lnTo>
                <a:lnTo>
                  <a:pt x="139700" y="120650"/>
                </a:lnTo>
                <a:lnTo>
                  <a:pt x="67310" y="0"/>
                </a:lnTo>
                <a:close/>
              </a:path>
            </a:pathLst>
          </a:custGeom>
          <a:solidFill>
            <a:srgbClr val="000000"/>
          </a:solidFill>
        </p:spPr>
        <p:txBody>
          <a:bodyPr wrap="square" lIns="0" tIns="0" rIns="0" bIns="0" rtlCol="0"/>
          <a:lstStyle/>
          <a:p/>
        </p:txBody>
      </p:sp>
      <p:sp>
        <p:nvSpPr>
          <p:cNvPr id="201" name="object 201"/>
          <p:cNvSpPr/>
          <p:nvPr/>
        </p:nvSpPr>
        <p:spPr>
          <a:xfrm>
            <a:off x="6219190" y="3604894"/>
            <a:ext cx="1035050" cy="1513840"/>
          </a:xfrm>
          <a:custGeom>
            <a:avLst/>
            <a:gdLst/>
            <a:ahLst/>
            <a:cxnLst/>
            <a:rect l="l" t="t" r="r" b="b"/>
            <a:pathLst>
              <a:path w="1035050" h="1513839">
                <a:moveTo>
                  <a:pt x="647700" y="1369060"/>
                </a:moveTo>
                <a:lnTo>
                  <a:pt x="647700" y="1513840"/>
                </a:lnTo>
                <a:lnTo>
                  <a:pt x="0" y="1513840"/>
                </a:lnTo>
                <a:lnTo>
                  <a:pt x="0" y="0"/>
                </a:lnTo>
                <a:lnTo>
                  <a:pt x="1035050" y="0"/>
                </a:lnTo>
              </a:path>
            </a:pathLst>
          </a:custGeom>
          <a:ln w="19048">
            <a:solidFill>
              <a:srgbClr val="000000"/>
            </a:solidFill>
          </a:ln>
        </p:spPr>
        <p:txBody>
          <a:bodyPr wrap="square" lIns="0" tIns="0" rIns="0" bIns="0" rtlCol="0"/>
          <a:lstStyle/>
          <a:p/>
        </p:txBody>
      </p:sp>
      <p:sp>
        <p:nvSpPr>
          <p:cNvPr id="202" name="object 202"/>
          <p:cNvSpPr/>
          <p:nvPr/>
        </p:nvSpPr>
        <p:spPr>
          <a:xfrm>
            <a:off x="7246620" y="3542665"/>
            <a:ext cx="125730" cy="125730"/>
          </a:xfrm>
          <a:custGeom>
            <a:avLst/>
            <a:gdLst/>
            <a:ahLst/>
            <a:cxnLst/>
            <a:rect l="l" t="t" r="r" b="b"/>
            <a:pathLst>
              <a:path w="125729" h="125730">
                <a:moveTo>
                  <a:pt x="0" y="0"/>
                </a:moveTo>
                <a:lnTo>
                  <a:pt x="49529" y="62229"/>
                </a:lnTo>
                <a:lnTo>
                  <a:pt x="0" y="125729"/>
                </a:lnTo>
                <a:lnTo>
                  <a:pt x="125729" y="62229"/>
                </a:lnTo>
                <a:lnTo>
                  <a:pt x="0" y="0"/>
                </a:lnTo>
                <a:close/>
              </a:path>
            </a:pathLst>
          </a:custGeom>
          <a:solidFill>
            <a:srgbClr val="000000"/>
          </a:solidFill>
        </p:spPr>
        <p:txBody>
          <a:bodyPr wrap="square" lIns="0" tIns="0" rIns="0" bIns="0" rtlCol="0"/>
          <a:lstStyle/>
          <a:p/>
        </p:txBody>
      </p:sp>
      <p:sp>
        <p:nvSpPr>
          <p:cNvPr id="203" name="object 203"/>
          <p:cNvSpPr/>
          <p:nvPr/>
        </p:nvSpPr>
        <p:spPr>
          <a:xfrm>
            <a:off x="7659370" y="1735454"/>
            <a:ext cx="0" cy="386080"/>
          </a:xfrm>
          <a:custGeom>
            <a:avLst/>
            <a:gdLst/>
            <a:ahLst/>
            <a:cxnLst/>
            <a:rect l="l" t="t" r="r" b="b"/>
            <a:pathLst>
              <a:path h="386080">
                <a:moveTo>
                  <a:pt x="0" y="0"/>
                </a:moveTo>
                <a:lnTo>
                  <a:pt x="0" y="386080"/>
                </a:lnTo>
              </a:path>
            </a:pathLst>
          </a:custGeom>
          <a:ln w="19048">
            <a:solidFill>
              <a:srgbClr val="000000"/>
            </a:solidFill>
          </a:ln>
        </p:spPr>
        <p:txBody>
          <a:bodyPr wrap="square" lIns="0" tIns="0" rIns="0" bIns="0" rtlCol="0"/>
          <a:lstStyle/>
          <a:p/>
        </p:txBody>
      </p:sp>
      <p:sp>
        <p:nvSpPr>
          <p:cNvPr id="204" name="object 204"/>
          <p:cNvSpPr/>
          <p:nvPr/>
        </p:nvSpPr>
        <p:spPr>
          <a:xfrm>
            <a:off x="7595870" y="2113915"/>
            <a:ext cx="125729" cy="125729"/>
          </a:xfrm>
          <a:prstGeom prst="rect">
            <a:avLst/>
          </a:prstGeom>
          <a:blipFill>
            <a:blip r:embed="rId2" cstate="print"/>
            <a:stretch>
              <a:fillRect/>
            </a:stretch>
          </a:blipFill>
        </p:spPr>
        <p:txBody>
          <a:bodyPr wrap="square" lIns="0" tIns="0" rIns="0" bIns="0" rtlCol="0"/>
          <a:lstStyle/>
          <a:p/>
        </p:txBody>
      </p:sp>
      <p:sp>
        <p:nvSpPr>
          <p:cNvPr id="205" name="object 205"/>
          <p:cNvSpPr txBox="1"/>
          <p:nvPr/>
        </p:nvSpPr>
        <p:spPr>
          <a:xfrm>
            <a:off x="4404360" y="1788794"/>
            <a:ext cx="398145" cy="381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B1</a:t>
            </a:r>
            <a:endParaRPr sz="2400">
              <a:latin typeface="Arial" panose="020B0604020202020204"/>
              <a:cs typeface="Arial" panose="020B0604020202020204"/>
            </a:endParaRPr>
          </a:p>
        </p:txBody>
      </p:sp>
      <p:sp>
        <p:nvSpPr>
          <p:cNvPr id="209" name="object 209"/>
          <p:cNvSpPr txBox="1">
            <a:spLocks noGrp="1"/>
          </p:cNvSpPr>
          <p:nvPr>
            <p:ph type="sldNum" sz="quarter" idx="12"/>
          </p:nvPr>
        </p:nvSpPr>
        <p:spPr>
          <a:xfrm>
            <a:off x="6457950" y="6356351"/>
            <a:ext cx="2057400" cy="304800"/>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fld>
            <a:endParaRPr dirty="0"/>
          </a:p>
        </p:txBody>
      </p:sp>
      <p:sp>
        <p:nvSpPr>
          <p:cNvPr id="206" name="object 206"/>
          <p:cNvSpPr txBox="1"/>
          <p:nvPr/>
        </p:nvSpPr>
        <p:spPr>
          <a:xfrm>
            <a:off x="4406899" y="2841624"/>
            <a:ext cx="399415" cy="381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B</a:t>
            </a:r>
            <a:r>
              <a:rPr sz="2400" dirty="0">
                <a:latin typeface="Arial" panose="020B0604020202020204"/>
                <a:cs typeface="Arial" panose="020B0604020202020204"/>
              </a:rPr>
              <a:t>2</a:t>
            </a:r>
            <a:endParaRPr sz="2400">
              <a:latin typeface="Arial" panose="020B0604020202020204"/>
              <a:cs typeface="Arial" panose="020B0604020202020204"/>
            </a:endParaRPr>
          </a:p>
        </p:txBody>
      </p:sp>
      <p:sp>
        <p:nvSpPr>
          <p:cNvPr id="207" name="object 207"/>
          <p:cNvSpPr txBox="1"/>
          <p:nvPr/>
        </p:nvSpPr>
        <p:spPr>
          <a:xfrm>
            <a:off x="4404360" y="4164965"/>
            <a:ext cx="398145" cy="381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B3</a:t>
            </a:r>
            <a:endParaRPr sz="2400">
              <a:latin typeface="Arial" panose="020B0604020202020204"/>
              <a:cs typeface="Arial" panose="020B0604020202020204"/>
            </a:endParaRPr>
          </a:p>
        </p:txBody>
      </p:sp>
      <p:sp>
        <p:nvSpPr>
          <p:cNvPr id="208" name="object 208"/>
          <p:cNvSpPr txBox="1"/>
          <p:nvPr/>
        </p:nvSpPr>
        <p:spPr>
          <a:xfrm>
            <a:off x="4406899" y="5433694"/>
            <a:ext cx="399415" cy="381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B</a:t>
            </a:r>
            <a:r>
              <a:rPr sz="2400" dirty="0">
                <a:latin typeface="Arial" panose="020B0604020202020204"/>
                <a:cs typeface="Arial" panose="020B0604020202020204"/>
              </a:rPr>
              <a:t>4</a:t>
            </a:r>
            <a:endParaRPr sz="2400">
              <a:latin typeface="Arial" panose="020B0604020202020204"/>
              <a:cs typeface="Arial" panose="020B0604020202020204"/>
            </a:endParaRPr>
          </a:p>
        </p:txBody>
      </p:sp>
      <p:sp>
        <p:nvSpPr>
          <p:cNvPr id="212" name="文本框 211"/>
          <p:cNvSpPr txBox="1"/>
          <p:nvPr/>
        </p:nvSpPr>
        <p:spPr>
          <a:xfrm>
            <a:off x="81915" y="222250"/>
            <a:ext cx="4572000" cy="768350"/>
          </a:xfrm>
          <a:prstGeom prst="rect">
            <a:avLst/>
          </a:prstGeom>
          <a:noFill/>
        </p:spPr>
        <p:txBody>
          <a:bodyPr wrap="square" rtlCol="0" anchor="t">
            <a:spAutoFit/>
          </a:bodyPr>
          <a:p>
            <a:pPr marL="12700">
              <a:lnSpc>
                <a:spcPct val="100000"/>
              </a:lnSpc>
              <a:spcBef>
                <a:spcPts val="100"/>
              </a:spcBef>
            </a:pPr>
            <a:r>
              <a:rPr sz="4400" b="1" spc="10" dirty="0">
                <a:solidFill>
                  <a:schemeClr val="bg1"/>
                </a:solidFill>
                <a:sym typeface="+mn-ea"/>
              </a:rPr>
              <a:t>流</a:t>
            </a:r>
            <a:r>
              <a:rPr sz="4400" b="1" dirty="0">
                <a:solidFill>
                  <a:schemeClr val="bg1"/>
                </a:solidFill>
                <a:sym typeface="+mn-ea"/>
              </a:rPr>
              <a:t>图</a:t>
            </a:r>
            <a:endParaRPr lang="zh-CN" altLang="en-US" sz="4400" b="1" dirty="0">
              <a:solidFill>
                <a:schemeClr val="bg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8.1.3 </a:t>
            </a:r>
            <a:r>
              <a:rPr lang="zh-CN" altLang="en-US" dirty="0"/>
              <a:t>基本块的优化</a:t>
            </a:r>
            <a:endParaRPr lang="zh-CN" altLang="en-US" dirty="0"/>
          </a:p>
        </p:txBody>
      </p:sp>
      <p:sp>
        <p:nvSpPr>
          <p:cNvPr id="7" name="Rectangle 3"/>
          <p:cNvSpPr txBox="1"/>
          <p:nvPr/>
        </p:nvSpPr>
        <p:spPr>
          <a:xfrm>
            <a:off x="539750" y="1313815"/>
            <a:ext cx="7820660" cy="238887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t>合并常量计算（合并已知量</a:t>
            </a:r>
            <a:r>
              <a:rPr lang="en-US" altLang="zh-CN" b="1" dirty="0"/>
              <a:t>/</a:t>
            </a:r>
            <a:r>
              <a:rPr lang="zh-CN" altLang="en-US" b="1" dirty="0"/>
              <a:t>常表达式</a:t>
            </a:r>
            <a:r>
              <a:rPr lang="zh-CN" altLang="en-US" b="1" dirty="0"/>
              <a:t>节省）</a:t>
            </a:r>
            <a:endParaRPr lang="zh-CN" altLang="en-US" b="1" dirty="0"/>
          </a:p>
          <a:p>
            <a:pPr>
              <a:lnSpc>
                <a:spcPct val="150000"/>
              </a:lnSpc>
            </a:pPr>
            <a:r>
              <a:rPr lang="zh-CN" altLang="en-US" b="1" dirty="0"/>
              <a:t>消除公共子表达式（公共子表达式</a:t>
            </a:r>
            <a:r>
              <a:rPr lang="zh-CN" altLang="en-US" b="1" dirty="0"/>
              <a:t>节省）</a:t>
            </a:r>
            <a:endParaRPr lang="zh-CN" altLang="en-US" b="1" dirty="0"/>
          </a:p>
          <a:p>
            <a:pPr>
              <a:lnSpc>
                <a:spcPct val="150000"/>
              </a:lnSpc>
            </a:pPr>
            <a:r>
              <a:rPr lang="zh-CN" altLang="en-US" b="1" dirty="0"/>
              <a:t>削减计算强度（代数</a:t>
            </a:r>
            <a:r>
              <a:rPr lang="zh-CN" altLang="en-US" b="1" dirty="0"/>
              <a:t>变换）</a:t>
            </a:r>
            <a:endParaRPr lang="zh-CN" altLang="en-US" b="1" dirty="0"/>
          </a:p>
          <a:p>
            <a:pPr>
              <a:lnSpc>
                <a:spcPct val="150000"/>
              </a:lnSpc>
            </a:pPr>
            <a:r>
              <a:rPr lang="zh-CN" altLang="en-US" b="1" dirty="0"/>
              <a:t>删除无用代码</a:t>
            </a:r>
            <a:r>
              <a:rPr lang="en-US" altLang="zh-CN" b="1" dirty="0"/>
              <a:t>/</a:t>
            </a:r>
            <a:r>
              <a:rPr lang="zh-CN" altLang="en-US" b="1" dirty="0"/>
              <a:t>赋值</a:t>
            </a:r>
            <a:endParaRPr lang="zh-CN" altLang="en-US" b="1" dirty="0"/>
          </a:p>
          <a:p>
            <a:pPr>
              <a:lnSpc>
                <a:spcPct val="150000"/>
              </a:lnSpc>
            </a:pPr>
            <a:r>
              <a:rPr lang="zh-CN" altLang="en-US" b="1" dirty="0">
                <a:solidFill>
                  <a:schemeClr val="bg2">
                    <a:lumMod val="75000"/>
                  </a:schemeClr>
                </a:solidFill>
              </a:rPr>
              <a:t>临时变量改名</a:t>
            </a:r>
            <a:endParaRPr lang="zh-CN" altLang="en-US" b="1" dirty="0">
              <a:solidFill>
                <a:schemeClr val="bg2">
                  <a:lumMod val="75000"/>
                </a:schemeClr>
              </a:solidFill>
            </a:endParaRPr>
          </a:p>
          <a:p>
            <a:pPr>
              <a:lnSpc>
                <a:spcPct val="150000"/>
              </a:lnSpc>
            </a:pPr>
            <a:r>
              <a:rPr lang="zh-CN" altLang="en-US" b="1" dirty="0">
                <a:solidFill>
                  <a:schemeClr val="bg2">
                    <a:lumMod val="75000"/>
                  </a:schemeClr>
                </a:solidFill>
              </a:rPr>
              <a:t>交换语句的位置</a:t>
            </a:r>
            <a:endParaRPr lang="zh-CN" altLang="en-US" b="1" dirty="0">
              <a:solidFill>
                <a:schemeClr val="bg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arn(inHorizontal)">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8.1.3 </a:t>
            </a:r>
            <a:r>
              <a:rPr lang="zh-CN" altLang="en-US" dirty="0"/>
              <a:t>基本块的优化</a:t>
            </a:r>
            <a:endParaRPr lang="zh-CN" altLang="en-US" dirty="0"/>
          </a:p>
        </p:txBody>
      </p:sp>
      <p:sp>
        <p:nvSpPr>
          <p:cNvPr id="4" name="Rectangle 3"/>
          <p:cNvSpPr txBox="1"/>
          <p:nvPr/>
        </p:nvSpPr>
        <p:spPr>
          <a:xfrm>
            <a:off x="571500" y="1295587"/>
            <a:ext cx="8001000" cy="475297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latin typeface="+mn-ea"/>
              </a:rPr>
              <a:t>合并常量计算</a:t>
            </a:r>
            <a:endParaRPr lang="zh-CN" altLang="en-US" sz="2400" b="1" dirty="0">
              <a:latin typeface="+mn-ea"/>
            </a:endParaRPr>
          </a:p>
          <a:p>
            <a:pPr lvl="1">
              <a:lnSpc>
                <a:spcPct val="120000"/>
              </a:lnSpc>
            </a:pPr>
            <a:r>
              <a:rPr lang="zh-CN" altLang="en-US" b="1" dirty="0">
                <a:latin typeface="Times New Roman" panose="02020603050405020304" pitchFamily="18" charset="0"/>
                <a:cs typeface="Times New Roman" panose="02020603050405020304" pitchFamily="18" charset="0"/>
              </a:rPr>
              <a:t>例子：</a:t>
            </a:r>
            <a:r>
              <a:rPr lang="en-US" altLang="zh-CN" b="1" dirty="0">
                <a:latin typeface="Times New Roman" panose="02020603050405020304" pitchFamily="18" charset="0"/>
                <a:cs typeface="Times New Roman" panose="02020603050405020304" pitchFamily="18" charset="0"/>
              </a:rPr>
              <a:t>l = 2*3.14*r</a:t>
            </a:r>
            <a:endParaRPr lang="en-US" altLang="zh-CN" b="1" dirty="0">
              <a:latin typeface="Times New Roman" panose="02020603050405020304" pitchFamily="18" charset="0"/>
              <a:cs typeface="Times New Roman" panose="02020603050405020304" pitchFamily="18" charset="0"/>
            </a:endParaRPr>
          </a:p>
          <a:p>
            <a:pPr lvl="2">
              <a:lnSpc>
                <a:spcPct val="120000"/>
              </a:lnSpc>
            </a:pPr>
            <a:r>
              <a:rPr lang="en-US" altLang="zh-CN" sz="2400" b="1" dirty="0">
                <a:latin typeface="Times New Roman" panose="02020603050405020304" pitchFamily="18" charset="0"/>
                <a:cs typeface="Times New Roman" panose="02020603050405020304" pitchFamily="18" charset="0"/>
              </a:rPr>
              <a:t>t1 =	2*3.14	</a:t>
            </a:r>
            <a:endParaRPr lang="en-US" altLang="zh-CN" sz="2400" b="1" dirty="0">
              <a:latin typeface="Times New Roman" panose="02020603050405020304" pitchFamily="18" charset="0"/>
              <a:cs typeface="Times New Roman" panose="02020603050405020304" pitchFamily="18" charset="0"/>
            </a:endParaRPr>
          </a:p>
          <a:p>
            <a:pPr lvl="2">
              <a:lnSpc>
                <a:spcPct val="120000"/>
              </a:lnSpc>
            </a:pPr>
            <a:r>
              <a:rPr lang="en-US" altLang="zh-CN" sz="2400" b="1" dirty="0">
                <a:latin typeface="Times New Roman" panose="02020603050405020304" pitchFamily="18" charset="0"/>
                <a:cs typeface="Times New Roman" panose="02020603050405020304" pitchFamily="18" charset="0"/>
              </a:rPr>
              <a:t>t2 = t1*r	</a:t>
            </a:r>
            <a:endParaRPr lang="en-US" altLang="zh-CN" sz="2400" b="1" dirty="0">
              <a:latin typeface="Times New Roman" panose="02020603050405020304" pitchFamily="18" charset="0"/>
              <a:cs typeface="Times New Roman" panose="02020603050405020304" pitchFamily="18" charset="0"/>
            </a:endParaRPr>
          </a:p>
          <a:p>
            <a:pPr lvl="2">
              <a:lnSpc>
                <a:spcPct val="120000"/>
              </a:lnSpc>
            </a:pPr>
            <a:r>
              <a:rPr lang="en-US" altLang="zh-CN" sz="2400" b="1" dirty="0">
                <a:latin typeface="Times New Roman" panose="02020603050405020304" pitchFamily="18" charset="0"/>
                <a:cs typeface="Times New Roman" panose="02020603050405020304" pitchFamily="18" charset="0"/>
              </a:rPr>
              <a:t>l = t2	</a:t>
            </a:r>
            <a:r>
              <a:rPr lang="en-US" altLang="zh-CN" sz="2400" b="1" dirty="0">
                <a:latin typeface="+mn-ea"/>
              </a:rPr>
              <a:t>			</a:t>
            </a:r>
            <a:endParaRPr lang="en-US" altLang="zh-CN" sz="2400" b="1" dirty="0">
              <a:latin typeface="+mn-ea"/>
            </a:endParaRPr>
          </a:p>
          <a:p>
            <a:pPr lvl="1">
              <a:lnSpc>
                <a:spcPct val="120000"/>
              </a:lnSpc>
            </a:pPr>
            <a:r>
              <a:rPr lang="en-US" altLang="zh-CN" b="1" dirty="0">
                <a:latin typeface="Times New Roman" panose="02020603050405020304" pitchFamily="18" charset="0"/>
                <a:cs typeface="Times New Roman" panose="02020603050405020304" pitchFamily="18" charset="0"/>
              </a:rPr>
              <a:t>2*3.1415826</a:t>
            </a:r>
            <a:r>
              <a:rPr lang="zh-CN" altLang="en-US" b="1" dirty="0">
                <a:latin typeface="Times New Roman" panose="02020603050405020304" pitchFamily="18" charset="0"/>
                <a:cs typeface="Times New Roman" panose="02020603050405020304" pitchFamily="18" charset="0"/>
              </a:rPr>
              <a:t>的值在编译时刻就可以确定。</a:t>
            </a:r>
            <a:endParaRPr lang="zh-CN" altLang="en-US" b="1" dirty="0">
              <a:latin typeface="Times New Roman" panose="02020603050405020304" pitchFamily="18" charset="0"/>
              <a:cs typeface="Times New Roman" panose="02020603050405020304" pitchFamily="18" charset="0"/>
            </a:endParaRPr>
          </a:p>
          <a:p>
            <a:pPr lvl="2">
              <a:lnSpc>
                <a:spcPct val="120000"/>
              </a:lnSpc>
            </a:pPr>
            <a:r>
              <a:rPr lang="en-US" altLang="zh-CN" sz="2400" b="1" dirty="0">
                <a:latin typeface="Times New Roman" panose="02020603050405020304" pitchFamily="18" charset="0"/>
                <a:cs typeface="Times New Roman" panose="02020603050405020304" pitchFamily="18" charset="0"/>
              </a:rPr>
              <a:t>t2 = 6.28</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r	</a:t>
            </a:r>
            <a:endParaRPr lang="en-US" altLang="zh-CN" sz="2400" b="1" dirty="0">
              <a:latin typeface="Times New Roman" panose="02020603050405020304" pitchFamily="18" charset="0"/>
              <a:cs typeface="Times New Roman" panose="02020603050405020304" pitchFamily="18" charset="0"/>
            </a:endParaRPr>
          </a:p>
          <a:p>
            <a:pPr lvl="2">
              <a:lnSpc>
                <a:spcPct val="120000"/>
              </a:lnSpc>
            </a:pPr>
            <a:r>
              <a:rPr lang="en-US" altLang="zh-CN" sz="2400" b="1" dirty="0">
                <a:latin typeface="Times New Roman" panose="02020603050405020304" pitchFamily="18" charset="0"/>
                <a:cs typeface="Times New Roman" panose="02020603050405020304" pitchFamily="18" charset="0"/>
              </a:rPr>
              <a:t>l = t2	</a:t>
            </a:r>
            <a:r>
              <a:rPr lang="en-US" altLang="zh-CN" sz="2400" b="1" dirty="0">
                <a:latin typeface="+mn-ea"/>
              </a:rPr>
              <a:t>	</a:t>
            </a:r>
            <a:endParaRPr lang="en-US" altLang="zh-CN"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arn(in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arn(in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8.1.3 </a:t>
            </a:r>
            <a:r>
              <a:rPr lang="zh-CN" altLang="en-US" dirty="0"/>
              <a:t>基本块的优化</a:t>
            </a:r>
            <a:endParaRPr lang="zh-CN" altLang="en-US" dirty="0"/>
          </a:p>
        </p:txBody>
      </p:sp>
      <p:sp>
        <p:nvSpPr>
          <p:cNvPr id="5" name="Rectangle 3"/>
          <p:cNvSpPr txBox="1"/>
          <p:nvPr/>
        </p:nvSpPr>
        <p:spPr>
          <a:xfrm>
            <a:off x="422910" y="1161714"/>
            <a:ext cx="8298180" cy="488442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a:solidFill>
                  <a:srgbClr val="0070C0"/>
                </a:solidFill>
                <a:latin typeface="+mn-ea"/>
              </a:rPr>
              <a:t>消除公共子表达式</a:t>
            </a:r>
            <a:endParaRPr lang="en-US" altLang="zh-CN" b="1" dirty="0">
              <a:solidFill>
                <a:srgbClr val="0070C0"/>
              </a:solidFill>
              <a:latin typeface="+mn-ea"/>
            </a:endParaRPr>
          </a:p>
          <a:p>
            <a:pPr lvl="1">
              <a:lnSpc>
                <a:spcPct val="120000"/>
              </a:lnSpc>
            </a:pPr>
            <a:r>
              <a:rPr lang="zh-CN" altLang="en-US" b="1" dirty="0">
                <a:latin typeface="+mn-ea"/>
              </a:rPr>
              <a:t>例如：</a:t>
            </a:r>
            <a:r>
              <a:rPr lang="en-US" altLang="zh-CN" b="1" dirty="0">
                <a:latin typeface="+mn-ea"/>
              </a:rPr>
              <a:t>1) a=</a:t>
            </a:r>
            <a:r>
              <a:rPr lang="en-US" altLang="zh-CN" b="1" dirty="0" err="1">
                <a:latin typeface="+mn-ea"/>
              </a:rPr>
              <a:t>b+c</a:t>
            </a:r>
            <a:r>
              <a:rPr lang="en-US" altLang="zh-CN" b="1" dirty="0">
                <a:latin typeface="+mn-ea"/>
              </a:rPr>
              <a:t> , 2) </a:t>
            </a:r>
            <a:r>
              <a:rPr lang="en-US" altLang="zh-CN" b="1" i="1" dirty="0">
                <a:latin typeface="+mn-ea"/>
              </a:rPr>
              <a:t>b=a-d,  3)  </a:t>
            </a:r>
            <a:r>
              <a:rPr lang="en-US" altLang="zh-CN" b="1" dirty="0">
                <a:solidFill>
                  <a:srgbClr val="0070C0"/>
                </a:solidFill>
                <a:latin typeface="+mn-ea"/>
              </a:rPr>
              <a:t>c=</a:t>
            </a:r>
            <a:r>
              <a:rPr lang="en-US" altLang="zh-CN" b="1" dirty="0" err="1">
                <a:latin typeface="+mn-ea"/>
              </a:rPr>
              <a:t>b+c</a:t>
            </a:r>
            <a:r>
              <a:rPr lang="zh-CN" altLang="en-US" b="1" dirty="0">
                <a:latin typeface="+mn-ea"/>
              </a:rPr>
              <a:t>，</a:t>
            </a:r>
            <a:r>
              <a:rPr lang="en-US" altLang="zh-CN" b="1" dirty="0">
                <a:latin typeface="+mn-ea"/>
              </a:rPr>
              <a:t>4) </a:t>
            </a:r>
            <a:r>
              <a:rPr lang="en-US" altLang="zh-CN" b="1" i="1" dirty="0">
                <a:latin typeface="+mn-ea"/>
              </a:rPr>
              <a:t>d=a-d</a:t>
            </a:r>
            <a:endParaRPr lang="en-US" altLang="zh-CN" b="1" i="1" dirty="0">
              <a:latin typeface="+mn-ea"/>
            </a:endParaRPr>
          </a:p>
          <a:p>
            <a:pPr lvl="2">
              <a:lnSpc>
                <a:spcPct val="120000"/>
              </a:lnSpc>
            </a:pPr>
            <a:r>
              <a:rPr lang="zh-CN" altLang="en-US" sz="2400" b="1" dirty="0">
                <a:latin typeface="+mn-ea"/>
              </a:rPr>
              <a:t>第</a:t>
            </a:r>
            <a:r>
              <a:rPr lang="en-US" altLang="zh-CN" sz="2400" b="1" dirty="0">
                <a:latin typeface="+mn-ea"/>
              </a:rPr>
              <a:t>2)</a:t>
            </a:r>
            <a:r>
              <a:rPr lang="zh-CN" altLang="en-US" sz="2400" b="1" dirty="0">
                <a:latin typeface="+mn-ea"/>
              </a:rPr>
              <a:t>和</a:t>
            </a:r>
            <a:r>
              <a:rPr lang="en-US" altLang="zh-CN" sz="2400" b="1" dirty="0">
                <a:latin typeface="+mn-ea"/>
              </a:rPr>
              <a:t>4)</a:t>
            </a:r>
            <a:r>
              <a:rPr lang="zh-CN" altLang="en-US" sz="2400" b="1" dirty="0">
                <a:latin typeface="+mn-ea"/>
              </a:rPr>
              <a:t>个四元式计算的是同一个值，所以第四个四元式可以修改成</a:t>
            </a:r>
            <a:r>
              <a:rPr lang="en-US" altLang="zh-CN" sz="2400" b="1" dirty="0">
                <a:latin typeface="+mn-ea"/>
              </a:rPr>
              <a:t>d=b</a:t>
            </a:r>
            <a:r>
              <a:rPr lang="zh-CN" altLang="en-US" sz="2400" b="1" dirty="0">
                <a:latin typeface="+mn-ea"/>
              </a:rPr>
              <a:t>。对于第</a:t>
            </a:r>
            <a:r>
              <a:rPr lang="en-US" altLang="zh-CN" sz="2400" b="1" dirty="0">
                <a:latin typeface="+mn-ea"/>
              </a:rPr>
              <a:t>1)</a:t>
            </a:r>
            <a:r>
              <a:rPr lang="zh-CN" altLang="en-US" sz="2400" b="1" dirty="0">
                <a:latin typeface="+mn-ea"/>
              </a:rPr>
              <a:t>和</a:t>
            </a:r>
            <a:r>
              <a:rPr lang="en-US" altLang="zh-CN" sz="2400" b="1" dirty="0">
                <a:latin typeface="+mn-ea"/>
              </a:rPr>
              <a:t>3)</a:t>
            </a:r>
            <a:r>
              <a:rPr lang="zh-CN" altLang="en-US" sz="2400" b="1" dirty="0">
                <a:latin typeface="+mn-ea"/>
              </a:rPr>
              <a:t>个四元式，虽然都是计算</a:t>
            </a:r>
            <a:r>
              <a:rPr lang="en-US" altLang="zh-CN" sz="2400" b="1" dirty="0" err="1">
                <a:latin typeface="+mn-ea"/>
              </a:rPr>
              <a:t>b+c</a:t>
            </a:r>
            <a:r>
              <a:rPr lang="zh-CN" altLang="en-US" sz="2400" b="1" dirty="0">
                <a:latin typeface="+mn-ea"/>
              </a:rPr>
              <a:t>，但是他们的值不同，所以不能消除公共子表达式。</a:t>
            </a:r>
            <a:endParaRPr lang="zh-CN" altLang="en-US" sz="2400" b="1" dirty="0">
              <a:latin typeface="+mn-ea"/>
            </a:endParaRPr>
          </a:p>
          <a:p>
            <a:pPr lvl="1">
              <a:lnSpc>
                <a:spcPct val="120000"/>
              </a:lnSpc>
            </a:pPr>
            <a:r>
              <a:rPr lang="zh-CN" altLang="en-US" b="1" dirty="0">
                <a:latin typeface="+mn-ea"/>
                <a:sym typeface="+mn-ea"/>
              </a:rPr>
              <a:t>公共表达式：如果某个表达式</a:t>
            </a:r>
            <a:r>
              <a:rPr lang="en-US" altLang="zh-CN" b="1" dirty="0">
                <a:latin typeface="+mn-ea"/>
                <a:sym typeface="+mn-ea"/>
              </a:rPr>
              <a:t>E</a:t>
            </a:r>
            <a:r>
              <a:rPr lang="zh-CN" altLang="en-US" b="1" dirty="0">
                <a:latin typeface="+mn-ea"/>
                <a:sym typeface="+mn-ea"/>
              </a:rPr>
              <a:t>先前已经计算，且从上次计算到现在，</a:t>
            </a:r>
            <a:r>
              <a:rPr lang="en-US" altLang="zh-CN" b="1" dirty="0">
                <a:latin typeface="+mn-ea"/>
                <a:sym typeface="+mn-ea"/>
              </a:rPr>
              <a:t>E</a:t>
            </a:r>
            <a:r>
              <a:rPr lang="zh-CN" altLang="en-US" b="1" dirty="0">
                <a:latin typeface="+mn-ea"/>
                <a:sym typeface="+mn-ea"/>
              </a:rPr>
              <a:t>中的变量的值没有改变。那么</a:t>
            </a:r>
            <a:r>
              <a:rPr lang="en-US" altLang="zh-CN" b="1" dirty="0">
                <a:latin typeface="+mn-ea"/>
                <a:sym typeface="+mn-ea"/>
              </a:rPr>
              <a:t>E</a:t>
            </a:r>
            <a:r>
              <a:rPr lang="zh-CN" altLang="en-US" b="1" dirty="0">
                <a:latin typeface="+mn-ea"/>
                <a:sym typeface="+mn-ea"/>
              </a:rPr>
              <a:t>的这次出现称为公共子表达式。</a:t>
            </a:r>
            <a:endParaRPr lang="zh-CN" altLang="en-US" b="1" dirty="0">
              <a:latin typeface="+mn-ea"/>
            </a:endParaRPr>
          </a:p>
          <a:p>
            <a:pPr lvl="2">
              <a:lnSpc>
                <a:spcPct val="120000"/>
              </a:lnSpc>
            </a:pPr>
            <a:r>
              <a:rPr lang="zh-CN" altLang="en-US" sz="2400" b="1" dirty="0">
                <a:latin typeface="+mn-ea"/>
                <a:sym typeface="+mn-ea"/>
              </a:rPr>
              <a:t>利用先前的计算结果，可以避免对公共子表达式的重复计算。</a:t>
            </a:r>
            <a:endParaRPr lang="zh-CN" altLang="en-US" sz="2400" b="1" dirty="0">
              <a:latin typeface="+mn-ea"/>
            </a:endParaRPr>
          </a:p>
          <a:p>
            <a:pPr marL="914400" lvl="2" indent="0">
              <a:lnSpc>
                <a:spcPct val="120000"/>
              </a:lnSpc>
              <a:buFont typeface="Arial" panose="020B0604020202020204" pitchFamily="34" charset="0"/>
              <a:buNone/>
            </a:pP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charRg st="53" end="93"/>
                                            </p:txEl>
                                          </p:spTgt>
                                        </p:tgtEl>
                                        <p:attrNameLst>
                                          <p:attrName>style.visibility</p:attrName>
                                        </p:attrNameLst>
                                      </p:cBhvr>
                                      <p:to>
                                        <p:strVal val="visible"/>
                                      </p:to>
                                    </p:set>
                                    <p:animEffect transition="in" filter="barn(inHorizontal)">
                                      <p:cBhvr>
                                        <p:cTn id="7" dur="500"/>
                                        <p:tgtEl>
                                          <p:spTgt spid="5">
                                            <p:txEl>
                                              <p:charRg st="53" end="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xEl>
                                              <p:charRg st="4" end="4"/>
                                            </p:txEl>
                                          </p:spTgt>
                                        </p:tgtEl>
                                        <p:attrNameLst>
                                          <p:attrName>style.visibility</p:attrName>
                                        </p:attrNameLst>
                                      </p:cBhvr>
                                      <p:to>
                                        <p:strVal val="visible"/>
                                      </p:to>
                                    </p:set>
                                    <p:animEffect transition="in" filter="barn(inHorizontal)">
                                      <p:cBhvr>
                                        <p:cTn id="12" dur="500"/>
                                        <p:tgtEl>
                                          <p:spTgt spid="5">
                                            <p:txEl>
                                              <p:char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xEl>
                                              <p:charRg st="5" end="5"/>
                                            </p:txEl>
                                          </p:spTgt>
                                        </p:tgtEl>
                                        <p:attrNameLst>
                                          <p:attrName>style.visibility</p:attrName>
                                        </p:attrNameLst>
                                      </p:cBhvr>
                                      <p:to>
                                        <p:strVal val="visible"/>
                                      </p:to>
                                    </p:set>
                                    <p:animEffect transition="in" filter="barn(inHorizontal)">
                                      <p:cBhvr>
                                        <p:cTn id="17" dur="500"/>
                                        <p:tgtEl>
                                          <p:spTgt spid="5">
                                            <p:txEl>
                                              <p:char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8.1.3 </a:t>
            </a:r>
            <a:r>
              <a:rPr lang="zh-CN" altLang="en-US" dirty="0"/>
              <a:t>基本块的优化</a:t>
            </a:r>
            <a:endParaRPr lang="zh-CN" altLang="en-US" dirty="0"/>
          </a:p>
        </p:txBody>
      </p:sp>
      <p:sp>
        <p:nvSpPr>
          <p:cNvPr id="4" name="Rectangle 3"/>
          <p:cNvSpPr txBox="1"/>
          <p:nvPr/>
        </p:nvSpPr>
        <p:spPr>
          <a:xfrm>
            <a:off x="447675" y="1385046"/>
            <a:ext cx="8248650" cy="463923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latin typeface="+mn-ea"/>
              </a:rPr>
              <a:t>削减计算强度</a:t>
            </a:r>
            <a:r>
              <a:rPr lang="en-US" altLang="zh-CN" b="1" dirty="0">
                <a:latin typeface="+mn-ea"/>
              </a:rPr>
              <a:t>:</a:t>
            </a:r>
            <a:r>
              <a:rPr lang="zh-CN" altLang="en-US" b="1" dirty="0">
                <a:latin typeface="+mn-ea"/>
              </a:rPr>
              <a:t>实现同样的运算可以有多种方式，用计算较快的运算代替较慢的运算</a:t>
            </a:r>
            <a:endParaRPr lang="en-US" altLang="zh-CN" b="1" dirty="0">
              <a:latin typeface="+mn-ea"/>
            </a:endParaRPr>
          </a:p>
          <a:p>
            <a:pPr lvl="2">
              <a:lnSpc>
                <a:spcPct val="150000"/>
              </a:lnSpc>
            </a:pPr>
            <a:r>
              <a:rPr lang="en-US" altLang="zh-CN" sz="2400" b="1" dirty="0">
                <a:latin typeface="+mn-ea"/>
              </a:rPr>
              <a:t>x</a:t>
            </a:r>
            <a:r>
              <a:rPr lang="en-US" altLang="zh-CN" sz="2400" b="1" baseline="30000" dirty="0">
                <a:latin typeface="+mn-ea"/>
              </a:rPr>
              <a:t>2		        </a:t>
            </a:r>
            <a:r>
              <a:rPr lang="zh-CN" altLang="en-US" sz="2400" b="1" dirty="0">
                <a:latin typeface="+mn-ea"/>
              </a:rPr>
              <a:t>变成		</a:t>
            </a:r>
            <a:r>
              <a:rPr lang="en-US" altLang="zh-CN" sz="2400" b="1" dirty="0">
                <a:latin typeface="+mn-ea"/>
              </a:rPr>
              <a:t>x*x</a:t>
            </a:r>
            <a:r>
              <a:rPr lang="zh-CN" altLang="en-US" sz="2400" b="1" dirty="0">
                <a:latin typeface="+mn-ea"/>
              </a:rPr>
              <a:t>。</a:t>
            </a:r>
            <a:endParaRPr lang="zh-CN" altLang="en-US" sz="2400" b="1" dirty="0">
              <a:latin typeface="+mn-ea"/>
            </a:endParaRPr>
          </a:p>
          <a:p>
            <a:pPr lvl="2">
              <a:lnSpc>
                <a:spcPct val="150000"/>
              </a:lnSpc>
            </a:pPr>
            <a:r>
              <a:rPr lang="en-US" altLang="zh-CN" sz="2400" b="1" dirty="0">
                <a:latin typeface="+mn-ea"/>
              </a:rPr>
              <a:t>2*x</a:t>
            </a:r>
            <a:r>
              <a:rPr lang="zh-CN" altLang="en-US" sz="2400" b="1" dirty="0">
                <a:latin typeface="+mn-ea"/>
              </a:rPr>
              <a:t>或</a:t>
            </a:r>
            <a:r>
              <a:rPr lang="en-US" altLang="zh-CN" sz="2400" b="1" dirty="0">
                <a:latin typeface="+mn-ea"/>
              </a:rPr>
              <a:t>2.0*x </a:t>
            </a:r>
            <a:r>
              <a:rPr lang="zh-CN" altLang="en-US" sz="2400" b="1" dirty="0">
                <a:latin typeface="+mn-ea"/>
              </a:rPr>
              <a:t>变成		</a:t>
            </a:r>
            <a:r>
              <a:rPr lang="en-US" altLang="zh-CN" sz="2400" b="1" dirty="0" err="1">
                <a:latin typeface="+mn-ea"/>
              </a:rPr>
              <a:t>x+x</a:t>
            </a:r>
            <a:endParaRPr lang="en-US" altLang="zh-CN" sz="2400" b="1" dirty="0">
              <a:latin typeface="+mn-ea"/>
            </a:endParaRPr>
          </a:p>
          <a:p>
            <a:pPr lvl="2">
              <a:lnSpc>
                <a:spcPct val="150000"/>
              </a:lnSpc>
            </a:pPr>
            <a:r>
              <a:rPr lang="en-US" altLang="zh-CN" sz="2400" b="1" dirty="0">
                <a:latin typeface="+mn-ea"/>
              </a:rPr>
              <a:t>x/2		      </a:t>
            </a:r>
            <a:r>
              <a:rPr lang="zh-CN" altLang="en-US" sz="2400" b="1" dirty="0">
                <a:latin typeface="+mn-ea"/>
              </a:rPr>
              <a:t>变成	</a:t>
            </a:r>
            <a:r>
              <a:rPr lang="en-US" altLang="zh-CN" sz="2400" b="1" dirty="0">
                <a:latin typeface="+mn-ea"/>
              </a:rPr>
              <a:t>x*0.5</a:t>
            </a:r>
            <a:endParaRPr lang="en-US" altLang="zh-CN" sz="2400" b="1" dirty="0">
              <a:latin typeface="+mn-ea"/>
            </a:endParaRPr>
          </a:p>
          <a:p>
            <a:pPr lvl="2">
              <a:lnSpc>
                <a:spcPct val="150000"/>
              </a:lnSpc>
            </a:pPr>
            <a:r>
              <a:rPr lang="en-US" altLang="zh-CN" sz="2400" b="1" dirty="0">
                <a:latin typeface="+mn-ea"/>
              </a:rPr>
              <a:t>a</a:t>
            </a:r>
            <a:r>
              <a:rPr lang="en-US" altLang="zh-CN" sz="2400" b="1" baseline="-25000" dirty="0">
                <a:latin typeface="+mn-ea"/>
              </a:rPr>
              <a:t>n</a:t>
            </a:r>
            <a:r>
              <a:rPr lang="en-US" altLang="zh-CN" sz="2400" b="1" dirty="0">
                <a:latin typeface="+mn-ea"/>
              </a:rPr>
              <a:t>x</a:t>
            </a:r>
            <a:r>
              <a:rPr lang="en-US" altLang="zh-CN" sz="2400" b="1" baseline="30000" dirty="0">
                <a:latin typeface="+mn-ea"/>
              </a:rPr>
              <a:t>n</a:t>
            </a:r>
            <a:r>
              <a:rPr lang="en-US" altLang="zh-CN" sz="2400" b="1" dirty="0">
                <a:latin typeface="+mn-ea"/>
              </a:rPr>
              <a:t>+a</a:t>
            </a:r>
            <a:r>
              <a:rPr lang="en-US" altLang="zh-CN" sz="2400" b="1" baseline="-25000" dirty="0">
                <a:latin typeface="+mn-ea"/>
              </a:rPr>
              <a:t>n-1</a:t>
            </a:r>
            <a:r>
              <a:rPr lang="en-US" altLang="zh-CN" sz="2400" b="1" dirty="0">
                <a:latin typeface="+mn-ea"/>
              </a:rPr>
              <a:t>x</a:t>
            </a:r>
            <a:r>
              <a:rPr lang="en-US" altLang="zh-CN" sz="2400" b="1" baseline="30000" dirty="0">
                <a:latin typeface="+mn-ea"/>
              </a:rPr>
              <a:t>n-1</a:t>
            </a:r>
            <a:r>
              <a:rPr lang="en-US" altLang="zh-CN" sz="2400" b="1" dirty="0">
                <a:latin typeface="+mn-ea"/>
              </a:rPr>
              <a:t>+…+a</a:t>
            </a:r>
            <a:r>
              <a:rPr lang="en-US" altLang="zh-CN" sz="2400" b="1" baseline="-25000" dirty="0">
                <a:latin typeface="+mn-ea"/>
              </a:rPr>
              <a:t>1</a:t>
            </a:r>
            <a:r>
              <a:rPr lang="en-US" altLang="zh-CN" sz="2400" b="1" dirty="0">
                <a:latin typeface="+mn-ea"/>
              </a:rPr>
              <a:t>x+a</a:t>
            </a:r>
            <a:r>
              <a:rPr lang="en-US" altLang="zh-CN" sz="2400" b="1" baseline="-25000" dirty="0">
                <a:latin typeface="+mn-ea"/>
              </a:rPr>
              <a:t>0 </a:t>
            </a:r>
            <a:r>
              <a:rPr lang="zh-CN" altLang="en-US" sz="2400" b="1" dirty="0">
                <a:latin typeface="+mn-ea"/>
              </a:rPr>
              <a:t>变成</a:t>
            </a:r>
            <a:endParaRPr lang="zh-CN" altLang="en-US" sz="2400" b="1" dirty="0">
              <a:latin typeface="+mn-ea"/>
            </a:endParaRPr>
          </a:p>
          <a:p>
            <a:pPr lvl="2">
              <a:lnSpc>
                <a:spcPct val="150000"/>
              </a:lnSpc>
              <a:buFont typeface="Arial" panose="020B0604020202020204" pitchFamily="34" charset="0"/>
              <a:buNone/>
            </a:pPr>
            <a:r>
              <a:rPr lang="en-US" altLang="zh-CN" sz="2400" b="1" dirty="0">
                <a:latin typeface="+mn-ea"/>
              </a:rPr>
              <a:t>((…(a</a:t>
            </a:r>
            <a:r>
              <a:rPr lang="en-US" altLang="zh-CN" sz="2400" b="1" baseline="-25000" dirty="0">
                <a:latin typeface="+mn-ea"/>
              </a:rPr>
              <a:t>n</a:t>
            </a:r>
            <a:r>
              <a:rPr lang="en-US" altLang="zh-CN" sz="2400" b="1" dirty="0">
                <a:latin typeface="+mn-ea"/>
              </a:rPr>
              <a:t>x+a</a:t>
            </a:r>
            <a:r>
              <a:rPr lang="en-US" altLang="zh-CN" sz="2400" b="1" baseline="-25000" dirty="0">
                <a:latin typeface="+mn-ea"/>
              </a:rPr>
              <a:t>n-1</a:t>
            </a:r>
            <a:r>
              <a:rPr lang="en-US" altLang="zh-CN" sz="2400" b="1" dirty="0">
                <a:latin typeface="+mn-ea"/>
              </a:rPr>
              <a:t>)x+ a</a:t>
            </a:r>
            <a:r>
              <a:rPr lang="en-US" altLang="zh-CN" sz="2400" b="1" baseline="-25000" dirty="0">
                <a:latin typeface="+mn-ea"/>
              </a:rPr>
              <a:t>n-2</a:t>
            </a:r>
            <a:r>
              <a:rPr lang="en-US" altLang="zh-CN" sz="2400" b="1" dirty="0">
                <a:latin typeface="+mn-ea"/>
              </a:rPr>
              <a:t>)…)x+a</a:t>
            </a:r>
            <a:r>
              <a:rPr lang="en-US" altLang="zh-CN" sz="2400" b="1" baseline="-25000" dirty="0">
                <a:latin typeface="+mn-ea"/>
              </a:rPr>
              <a:t>1</a:t>
            </a:r>
            <a:r>
              <a:rPr lang="en-US" altLang="zh-CN" sz="2400" b="1" dirty="0">
                <a:latin typeface="+mn-ea"/>
              </a:rPr>
              <a:t>)x+a</a:t>
            </a:r>
            <a:r>
              <a:rPr lang="en-US" altLang="zh-CN" sz="2400" b="1" baseline="-25000" dirty="0">
                <a:latin typeface="+mn-ea"/>
              </a:rPr>
              <a:t>0</a:t>
            </a:r>
            <a:endParaRPr lang="en-US" altLang="zh-CN"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4600201" cy="593090"/>
          </a:xfrm>
        </p:spPr>
        <p:txBody>
          <a:bodyPr/>
          <a:lstStyle/>
          <a:p>
            <a:r>
              <a:rPr lang="zh-CN" altLang="en-US" dirty="0"/>
              <a:t>第八章 中间代码优化</a:t>
            </a:r>
            <a:endParaRPr lang="zh-CN" altLang="en-US" dirty="0"/>
          </a:p>
        </p:txBody>
      </p:sp>
      <p:sp>
        <p:nvSpPr>
          <p:cNvPr id="9" name="Rectangle 2"/>
          <p:cNvSpPr txBox="1"/>
          <p:nvPr/>
        </p:nvSpPr>
        <p:spPr>
          <a:xfrm>
            <a:off x="468312" y="1269830"/>
            <a:ext cx="2946960" cy="593091"/>
          </a:xfrm>
          <a:prstGeom prst="rect">
            <a:avLst/>
          </a:prstGeom>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mn-ea"/>
                <a:ea typeface="+mn-ea"/>
              </a:rPr>
              <a:t>代码优化的概念</a:t>
            </a:r>
            <a:endParaRPr lang="zh-CN" altLang="en-US" sz="2800" b="1" dirty="0">
              <a:latin typeface="+mn-ea"/>
              <a:ea typeface="+mn-ea"/>
            </a:endParaRPr>
          </a:p>
        </p:txBody>
      </p:sp>
      <p:sp>
        <p:nvSpPr>
          <p:cNvPr id="10" name="Rectangle 3"/>
          <p:cNvSpPr txBox="1"/>
          <p:nvPr/>
        </p:nvSpPr>
        <p:spPr>
          <a:xfrm>
            <a:off x="462756" y="1916282"/>
            <a:ext cx="8218488" cy="3671888"/>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latin typeface="+mn-ea"/>
              </a:rPr>
              <a:t>代码优化指的是编译时刻为改进目标程序的质量而进行的各项工作。</a:t>
            </a:r>
            <a:endParaRPr lang="zh-CN" altLang="en-US" sz="2400" b="1" dirty="0">
              <a:latin typeface="+mn-ea"/>
            </a:endParaRPr>
          </a:p>
          <a:p>
            <a:pPr lvl="1">
              <a:lnSpc>
                <a:spcPct val="120000"/>
              </a:lnSpc>
            </a:pPr>
            <a:r>
              <a:rPr lang="zh-CN" altLang="en-US" b="1" dirty="0">
                <a:latin typeface="+mn-ea"/>
              </a:rPr>
              <a:t>空间效率</a:t>
            </a:r>
            <a:endParaRPr lang="zh-CN" altLang="en-US" b="1" dirty="0">
              <a:latin typeface="+mn-ea"/>
            </a:endParaRPr>
          </a:p>
          <a:p>
            <a:pPr lvl="1">
              <a:lnSpc>
                <a:spcPct val="120000"/>
              </a:lnSpc>
            </a:pPr>
            <a:r>
              <a:rPr lang="zh-CN" altLang="en-US" b="1" dirty="0">
                <a:latin typeface="+mn-ea"/>
              </a:rPr>
              <a:t>时间效率</a:t>
            </a:r>
            <a:endParaRPr lang="zh-CN" altLang="en-US" b="1" dirty="0">
              <a:latin typeface="+mn-ea"/>
            </a:endParaRPr>
          </a:p>
          <a:p>
            <a:pPr>
              <a:lnSpc>
                <a:spcPct val="120000"/>
              </a:lnSpc>
            </a:pPr>
            <a:r>
              <a:rPr lang="zh-CN" altLang="en-US" sz="2400" b="1" dirty="0">
                <a:latin typeface="+mn-ea"/>
              </a:rPr>
              <a:t>空间效率和时间效率是一对矛盾，有时不能兼顾</a:t>
            </a:r>
            <a:endParaRPr lang="zh-CN" altLang="en-US" sz="2400" b="1" dirty="0">
              <a:latin typeface="+mn-ea"/>
            </a:endParaRPr>
          </a:p>
          <a:p>
            <a:pPr>
              <a:lnSpc>
                <a:spcPct val="120000"/>
              </a:lnSpc>
            </a:pPr>
            <a:r>
              <a:rPr lang="zh-CN" altLang="en-US" sz="2400" b="1" dirty="0">
                <a:latin typeface="+mn-ea"/>
              </a:rPr>
              <a:t>优化的要求：</a:t>
            </a:r>
            <a:endParaRPr lang="zh-CN" altLang="en-US" sz="2400" b="1" dirty="0">
              <a:latin typeface="+mn-ea"/>
            </a:endParaRPr>
          </a:p>
          <a:p>
            <a:pPr lvl="1">
              <a:lnSpc>
                <a:spcPct val="120000"/>
              </a:lnSpc>
            </a:pPr>
            <a:r>
              <a:rPr lang="zh-CN" altLang="en-US" b="1" dirty="0">
                <a:latin typeface="+mn-ea"/>
              </a:rPr>
              <a:t>必须是等价变换</a:t>
            </a:r>
            <a:endParaRPr lang="zh-CN" altLang="en-US" b="1" dirty="0">
              <a:latin typeface="+mn-ea"/>
            </a:endParaRPr>
          </a:p>
          <a:p>
            <a:pPr lvl="1">
              <a:lnSpc>
                <a:spcPct val="120000"/>
              </a:lnSpc>
            </a:pPr>
            <a:r>
              <a:rPr lang="zh-CN" altLang="en-US" b="1" dirty="0">
                <a:latin typeface="+mn-ea"/>
              </a:rPr>
              <a:t>为优化做出的努力必须是值得的</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arn(in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arn(in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arn(in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barn(inHorizontal)">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barn(inHorizontal)">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barn(inHorizontal)">
                                      <p:cBhvr>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8.1.3 </a:t>
            </a:r>
            <a:r>
              <a:rPr lang="zh-CN" altLang="en-US" dirty="0"/>
              <a:t>基本块的优化</a:t>
            </a:r>
            <a:endParaRPr lang="zh-CN" altLang="en-US" dirty="0"/>
          </a:p>
        </p:txBody>
      </p:sp>
      <p:sp>
        <p:nvSpPr>
          <p:cNvPr id="5" name="Rectangle 3"/>
          <p:cNvSpPr txBox="1"/>
          <p:nvPr/>
        </p:nvSpPr>
        <p:spPr>
          <a:xfrm>
            <a:off x="468313" y="1143000"/>
            <a:ext cx="8351837" cy="4014788"/>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latin typeface="+mn-ea"/>
              </a:rPr>
              <a:t>删除无用代码</a:t>
            </a:r>
            <a:endParaRPr lang="zh-CN" altLang="en-US" b="1" dirty="0">
              <a:latin typeface="+mn-ea"/>
            </a:endParaRPr>
          </a:p>
          <a:p>
            <a:pPr marL="742950" lvl="1" indent="-285750">
              <a:lnSpc>
                <a:spcPct val="150000"/>
              </a:lnSpc>
            </a:pPr>
            <a:r>
              <a:rPr lang="zh-CN" altLang="en-US" b="1" dirty="0">
                <a:latin typeface="+mn-ea"/>
              </a:rPr>
              <a:t>如果四元式</a:t>
            </a:r>
            <a:r>
              <a:rPr lang="en-US" altLang="zh-CN" b="1" dirty="0">
                <a:latin typeface="+mn-ea"/>
              </a:rPr>
              <a:t>z=x op y</a:t>
            </a:r>
            <a:r>
              <a:rPr lang="zh-CN" altLang="en-US" b="1" dirty="0">
                <a:latin typeface="+mn-ea"/>
              </a:rPr>
              <a:t>之后，对</a:t>
            </a:r>
            <a:r>
              <a:rPr lang="en-US" altLang="zh-CN" b="1" dirty="0">
                <a:latin typeface="+mn-ea"/>
              </a:rPr>
              <a:t>z</a:t>
            </a:r>
            <a:r>
              <a:rPr lang="zh-CN" altLang="en-US" b="1" dirty="0">
                <a:latin typeface="+mn-ea"/>
              </a:rPr>
              <a:t>赋予的该值没有被使用到，则这个四元式是无用的。</a:t>
            </a:r>
            <a:endParaRPr lang="zh-CN" altLang="en-US" b="1" dirty="0">
              <a:latin typeface="+mn-ea"/>
            </a:endParaRPr>
          </a:p>
          <a:p>
            <a:pPr marL="742950" lvl="1" indent="-285750">
              <a:lnSpc>
                <a:spcPct val="150000"/>
              </a:lnSpc>
            </a:pPr>
            <a:r>
              <a:rPr lang="zh-CN" altLang="en-US" b="1" dirty="0">
                <a:solidFill>
                  <a:srgbClr val="030305"/>
                </a:solidFill>
                <a:latin typeface="+mn-ea"/>
              </a:rPr>
              <a:t>例如: </a:t>
            </a:r>
            <a:r>
              <a:rPr lang="en-US" altLang="zh-CN" b="1" dirty="0">
                <a:solidFill>
                  <a:srgbClr val="030305"/>
                </a:solidFill>
                <a:latin typeface="+mn-ea"/>
              </a:rPr>
              <a:t>t0=a;t0+=5; x=t0; …; t0+=1; …t0=b; y=b; </a:t>
            </a:r>
            <a:endParaRPr lang="en-US" altLang="zh-CN" b="1" dirty="0">
              <a:latin typeface="+mn-ea"/>
            </a:endParaRPr>
          </a:p>
          <a:p>
            <a:pPr lvl="2">
              <a:lnSpc>
                <a:spcPct val="150000"/>
              </a:lnSpc>
            </a:pPr>
            <a:r>
              <a:rPr lang="zh-CN" altLang="en-US" sz="2400" b="1" dirty="0">
                <a:solidFill>
                  <a:srgbClr val="030305"/>
                </a:solidFill>
                <a:latin typeface="+mn-ea"/>
              </a:rPr>
              <a:t>赋值</a:t>
            </a:r>
            <a:r>
              <a:rPr lang="en-US" altLang="zh-CN" sz="2400" b="1" dirty="0">
                <a:solidFill>
                  <a:srgbClr val="030305"/>
                </a:solidFill>
                <a:latin typeface="+mn-ea"/>
              </a:rPr>
              <a:t>t0+=1</a:t>
            </a:r>
            <a:r>
              <a:rPr lang="zh-CN" altLang="en-US" sz="2400" b="1" dirty="0">
                <a:solidFill>
                  <a:srgbClr val="030305"/>
                </a:solidFill>
                <a:latin typeface="+mn-ea"/>
              </a:rPr>
              <a:t>可被删除。</a:t>
            </a:r>
            <a:endParaRPr lang="en-US" altLang="zh-CN" sz="2400" b="1" dirty="0">
              <a:solidFill>
                <a:srgbClr val="030305"/>
              </a:solidFill>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4" name="Rectangle 3"/>
          <p:cNvSpPr txBox="1"/>
          <p:nvPr/>
        </p:nvSpPr>
        <p:spPr>
          <a:xfrm>
            <a:off x="611188" y="1196975"/>
            <a:ext cx="7921625" cy="4881096"/>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latin typeface="+mn-ea"/>
              </a:rPr>
              <a:t>基本块内部优化实现的主要工具为</a:t>
            </a:r>
            <a:r>
              <a:rPr lang="en-US" altLang="zh-CN" b="1" dirty="0">
                <a:latin typeface="+mn-ea"/>
              </a:rPr>
              <a:t>DAG</a:t>
            </a:r>
            <a:r>
              <a:rPr lang="zh-CN" altLang="en-US" b="1" dirty="0">
                <a:latin typeface="+mn-ea"/>
              </a:rPr>
              <a:t>图。</a:t>
            </a:r>
            <a:endParaRPr lang="zh-CN" altLang="en-US" b="1" dirty="0">
              <a:latin typeface="+mn-ea"/>
            </a:endParaRPr>
          </a:p>
          <a:p>
            <a:pPr lvl="1">
              <a:lnSpc>
                <a:spcPct val="150000"/>
              </a:lnSpc>
            </a:pPr>
            <a:r>
              <a:rPr lang="zh-CN" altLang="en-US" b="1" dirty="0">
                <a:latin typeface="+mn-ea"/>
              </a:rPr>
              <a:t>用</a:t>
            </a:r>
            <a:r>
              <a:rPr lang="en-US" altLang="zh-CN" b="1" dirty="0">
                <a:latin typeface="+mn-ea"/>
              </a:rPr>
              <a:t>DAG</a:t>
            </a:r>
            <a:r>
              <a:rPr lang="zh-CN" altLang="en-US" b="1" dirty="0">
                <a:latin typeface="+mn-ea"/>
              </a:rPr>
              <a:t>图表示各个值的计算</a:t>
            </a:r>
            <a:r>
              <a:rPr lang="en-US" altLang="zh-CN" b="1" dirty="0">
                <a:latin typeface="+mn-ea"/>
              </a:rPr>
              <a:t>/</a:t>
            </a:r>
            <a:r>
              <a:rPr lang="zh-CN" altLang="en-US" b="1" dirty="0">
                <a:latin typeface="+mn-ea"/>
              </a:rPr>
              <a:t>依赖关系。</a:t>
            </a:r>
            <a:endParaRPr lang="en-US" altLang="zh-CN" b="1" dirty="0">
              <a:latin typeface="+mn-ea"/>
            </a:endParaRPr>
          </a:p>
          <a:p>
            <a:pPr>
              <a:lnSpc>
                <a:spcPct val="150000"/>
              </a:lnSpc>
            </a:pPr>
            <a:r>
              <a:rPr lang="zh-CN" altLang="en-US" b="1" dirty="0">
                <a:latin typeface="+mn-ea"/>
              </a:rPr>
              <a:t>基本块</a:t>
            </a:r>
            <a:r>
              <a:rPr lang="en-US" altLang="zh-CN" b="1" dirty="0">
                <a:latin typeface="+mn-ea"/>
              </a:rPr>
              <a:t>DAG</a:t>
            </a:r>
            <a:r>
              <a:rPr lang="zh-CN" altLang="en-US" b="1" dirty="0">
                <a:latin typeface="+mn-ea"/>
              </a:rPr>
              <a:t>图构造算法</a:t>
            </a:r>
            <a:endParaRPr lang="zh-CN" altLang="en-US" b="1" dirty="0">
              <a:latin typeface="+mn-ea"/>
            </a:endParaRPr>
          </a:p>
          <a:p>
            <a:pPr lvl="1">
              <a:lnSpc>
                <a:spcPct val="150000"/>
              </a:lnSpc>
            </a:pPr>
            <a:r>
              <a:rPr lang="zh-CN" altLang="en-US" b="1" dirty="0">
                <a:latin typeface="+mn-ea"/>
              </a:rPr>
              <a:t>输入：一个基本块</a:t>
            </a:r>
            <a:endParaRPr lang="zh-CN" altLang="en-US" b="1" dirty="0">
              <a:latin typeface="+mn-ea"/>
            </a:endParaRPr>
          </a:p>
          <a:p>
            <a:pPr lvl="1">
              <a:lnSpc>
                <a:spcPct val="150000"/>
              </a:lnSpc>
            </a:pPr>
            <a:r>
              <a:rPr lang="zh-CN" altLang="en-US" b="1" dirty="0">
                <a:latin typeface="+mn-ea"/>
              </a:rPr>
              <a:t>输出：相应</a:t>
            </a:r>
            <a:r>
              <a:rPr lang="en-US" altLang="zh-CN" b="1" dirty="0">
                <a:latin typeface="+mn-ea"/>
              </a:rPr>
              <a:t>DAG</a:t>
            </a:r>
            <a:r>
              <a:rPr lang="zh-CN" altLang="en-US" b="1" dirty="0">
                <a:latin typeface="+mn-ea"/>
              </a:rPr>
              <a:t>图</a:t>
            </a:r>
            <a:endParaRPr lang="zh-CN" altLang="en-US" b="1" dirty="0">
              <a:latin typeface="+mn-ea"/>
            </a:endParaRPr>
          </a:p>
          <a:p>
            <a:pPr lvl="1">
              <a:lnSpc>
                <a:spcPct val="150000"/>
              </a:lnSpc>
            </a:pPr>
            <a:r>
              <a:rPr lang="zh-CN" altLang="en-US" b="1" dirty="0">
                <a:latin typeface="+mn-ea"/>
              </a:rPr>
              <a:t>算法说明：</a:t>
            </a:r>
            <a:endParaRPr lang="zh-CN" altLang="en-US" b="1" dirty="0">
              <a:latin typeface="+mn-ea"/>
            </a:endParaRPr>
          </a:p>
          <a:p>
            <a:pPr lvl="2">
              <a:lnSpc>
                <a:spcPct val="150000"/>
              </a:lnSpc>
            </a:pPr>
            <a:r>
              <a:rPr lang="zh-CN" altLang="en-US" sz="2500" b="1" dirty="0">
                <a:latin typeface="+mn-ea"/>
              </a:rPr>
              <a:t>通过逐个扫描四元式来逐渐建立</a:t>
            </a:r>
            <a:r>
              <a:rPr lang="en-US" altLang="zh-CN" sz="2500" b="1" dirty="0">
                <a:latin typeface="+mn-ea"/>
              </a:rPr>
              <a:t>DAG</a:t>
            </a:r>
            <a:r>
              <a:rPr lang="zh-CN" altLang="en-US" sz="2500" b="1" dirty="0">
                <a:latin typeface="+mn-ea"/>
              </a:rPr>
              <a:t>图。</a:t>
            </a:r>
            <a:endParaRPr lang="zh-CN" altLang="en-US" sz="2500" b="1" dirty="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5" name="Rectangle 3"/>
          <p:cNvSpPr txBox="1"/>
          <p:nvPr/>
        </p:nvSpPr>
        <p:spPr>
          <a:xfrm>
            <a:off x="1740974" y="1250669"/>
            <a:ext cx="7024687" cy="482282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400" b="1" dirty="0">
                <a:latin typeface="+mn-ea"/>
              </a:rPr>
              <a:t>0</a:t>
            </a:r>
            <a:r>
              <a:rPr lang="zh-CN" altLang="en-US" sz="2400" b="1" dirty="0">
                <a:latin typeface="+mn-ea"/>
              </a:rPr>
              <a:t>型：	</a:t>
            </a:r>
            <a:r>
              <a:rPr lang="en-US" altLang="zh-CN" sz="2400" b="1" dirty="0">
                <a:latin typeface="+mn-ea"/>
              </a:rPr>
              <a:t>A= B</a:t>
            </a:r>
            <a:endParaRPr lang="en-US" altLang="zh-CN" sz="2400" b="1" dirty="0">
              <a:latin typeface="+mn-ea"/>
            </a:endParaRPr>
          </a:p>
          <a:p>
            <a:pPr>
              <a:lnSpc>
                <a:spcPct val="120000"/>
              </a:lnSpc>
            </a:pPr>
            <a:r>
              <a:rPr lang="en-US" altLang="zh-CN" sz="2400" b="1" dirty="0">
                <a:latin typeface="+mn-ea"/>
              </a:rPr>
              <a:t>1</a:t>
            </a:r>
            <a:r>
              <a:rPr lang="zh-CN" altLang="en-US" sz="2400" b="1" dirty="0">
                <a:latin typeface="+mn-ea"/>
              </a:rPr>
              <a:t>型：	</a:t>
            </a:r>
            <a:r>
              <a:rPr lang="en-US" altLang="zh-CN" sz="2400" b="1" dirty="0">
                <a:latin typeface="+mn-ea"/>
              </a:rPr>
              <a:t>A</a:t>
            </a:r>
            <a:r>
              <a:rPr lang="zh-CN" altLang="en-US" sz="2400" b="1" dirty="0">
                <a:latin typeface="+mn-ea"/>
              </a:rPr>
              <a:t> </a:t>
            </a:r>
            <a:r>
              <a:rPr lang="en-US" altLang="zh-CN" sz="2400" b="1" dirty="0">
                <a:latin typeface="+mn-ea"/>
              </a:rPr>
              <a:t>=op B (</a:t>
            </a:r>
            <a:r>
              <a:rPr lang="zh-CN" altLang="en-US" sz="2400" b="1" dirty="0">
                <a:latin typeface="+mn-ea"/>
              </a:rPr>
              <a:t>单目运算）</a:t>
            </a:r>
            <a:endParaRPr lang="zh-CN" altLang="en-US" sz="2400" b="1" dirty="0">
              <a:latin typeface="+mn-ea"/>
            </a:endParaRPr>
          </a:p>
          <a:p>
            <a:pPr>
              <a:lnSpc>
                <a:spcPct val="120000"/>
              </a:lnSpc>
            </a:pPr>
            <a:r>
              <a:rPr lang="en-US" altLang="zh-CN" sz="2400" b="1" dirty="0">
                <a:latin typeface="+mn-ea"/>
              </a:rPr>
              <a:t>2</a:t>
            </a:r>
            <a:r>
              <a:rPr lang="zh-CN" altLang="en-US" sz="2400" b="1" dirty="0">
                <a:latin typeface="+mn-ea"/>
              </a:rPr>
              <a:t>型：	</a:t>
            </a:r>
            <a:r>
              <a:rPr lang="en-US" altLang="zh-CN" sz="2400" b="1" dirty="0">
                <a:latin typeface="+mn-ea"/>
              </a:rPr>
              <a:t>C=</a:t>
            </a:r>
            <a:r>
              <a:rPr lang="zh-CN" altLang="en-US" sz="2400" b="1" dirty="0">
                <a:latin typeface="+mn-ea"/>
              </a:rPr>
              <a:t> </a:t>
            </a:r>
            <a:r>
              <a:rPr lang="en-US" altLang="zh-CN" sz="2400" b="1" dirty="0">
                <a:latin typeface="+mn-ea"/>
              </a:rPr>
              <a:t>A</a:t>
            </a:r>
            <a:r>
              <a:rPr lang="zh-CN" altLang="en-US" sz="2400" b="1" dirty="0">
                <a:latin typeface="+mn-ea"/>
              </a:rPr>
              <a:t> </a:t>
            </a:r>
            <a:r>
              <a:rPr lang="en-US" altLang="zh-CN" sz="2400" b="1" dirty="0">
                <a:latin typeface="+mn-ea"/>
              </a:rPr>
              <a:t>op B	</a:t>
            </a:r>
            <a:endParaRPr lang="en-US" altLang="zh-CN" sz="2400" b="1" dirty="0">
              <a:latin typeface="+mn-ea"/>
            </a:endParaRPr>
          </a:p>
          <a:p>
            <a:pPr lvl="1">
              <a:lnSpc>
                <a:spcPct val="120000"/>
              </a:lnSpc>
            </a:pPr>
            <a:r>
              <a:rPr lang="zh-CN" altLang="en-US" sz="2000" b="1" dirty="0">
                <a:latin typeface="+mn-ea"/>
              </a:rPr>
              <a:t>将数组</a:t>
            </a:r>
            <a:r>
              <a:rPr lang="en-US" altLang="zh-CN" sz="2000" b="1" dirty="0">
                <a:latin typeface="+mn-ea"/>
              </a:rPr>
              <a:t>A</a:t>
            </a:r>
            <a:r>
              <a:rPr lang="zh-CN" altLang="en-US" sz="2000" b="1" dirty="0">
                <a:latin typeface="+mn-ea"/>
              </a:rPr>
              <a:t>的第</a:t>
            </a:r>
            <a:r>
              <a:rPr lang="en-US" altLang="zh-CN" sz="2000" b="1" dirty="0" err="1">
                <a:latin typeface="+mn-ea"/>
              </a:rPr>
              <a:t>i</a:t>
            </a:r>
            <a:r>
              <a:rPr lang="zh-CN" altLang="en-US" sz="2000" b="1" dirty="0">
                <a:latin typeface="+mn-ea"/>
              </a:rPr>
              <a:t>个元素的地址存放</a:t>
            </a:r>
            <a:r>
              <a:rPr lang="en-US" altLang="zh-CN" sz="2000" b="1" dirty="0">
                <a:latin typeface="+mn-ea"/>
              </a:rPr>
              <a:t>t:</a:t>
            </a:r>
            <a:endParaRPr lang="en-US" altLang="zh-CN" sz="2000" b="1" dirty="0">
              <a:latin typeface="+mn-ea"/>
            </a:endParaRPr>
          </a:p>
          <a:p>
            <a:pPr lvl="2">
              <a:lnSpc>
                <a:spcPct val="120000"/>
              </a:lnSpc>
            </a:pPr>
            <a:r>
              <a:rPr lang="en-US" altLang="zh-CN" b="1" dirty="0">
                <a:latin typeface="+mn-ea"/>
              </a:rPr>
              <a:t>A[</a:t>
            </a:r>
            <a:r>
              <a:rPr lang="en-US" altLang="zh-CN" b="1" dirty="0" err="1">
                <a:latin typeface="+mn-ea"/>
              </a:rPr>
              <a:t>i</a:t>
            </a:r>
            <a:r>
              <a:rPr lang="en-US" altLang="zh-CN" b="1" dirty="0">
                <a:latin typeface="+mn-ea"/>
              </a:rPr>
              <a:t>]=t</a:t>
            </a:r>
            <a:endParaRPr lang="en-US" altLang="zh-CN" b="1" dirty="0">
              <a:latin typeface="+mn-ea"/>
            </a:endParaRPr>
          </a:p>
          <a:p>
            <a:pPr lvl="2">
              <a:lnSpc>
                <a:spcPct val="120000"/>
              </a:lnSpc>
            </a:pPr>
            <a:r>
              <a:rPr lang="zh-CN" altLang="en-US" b="1" dirty="0">
                <a:latin typeface="+mn-ea"/>
              </a:rPr>
              <a:t>四元式 ：</a:t>
            </a:r>
            <a:r>
              <a:rPr lang="en-US" altLang="zh-CN" b="1" dirty="0">
                <a:latin typeface="+mn-ea"/>
              </a:rPr>
              <a:t>[]=	A	</a:t>
            </a:r>
            <a:r>
              <a:rPr lang="en-US" altLang="zh-CN" b="1" dirty="0" err="1">
                <a:latin typeface="+mn-ea"/>
              </a:rPr>
              <a:t>i</a:t>
            </a:r>
            <a:r>
              <a:rPr lang="en-US" altLang="zh-CN" b="1" dirty="0">
                <a:latin typeface="+mn-ea"/>
              </a:rPr>
              <a:t>	t</a:t>
            </a:r>
            <a:endParaRPr lang="en-US" altLang="zh-CN" b="1" dirty="0">
              <a:latin typeface="+mn-ea"/>
            </a:endParaRPr>
          </a:p>
          <a:p>
            <a:pPr lvl="1">
              <a:lnSpc>
                <a:spcPct val="120000"/>
              </a:lnSpc>
            </a:pPr>
            <a:r>
              <a:rPr lang="zh-CN" altLang="en-US" sz="2000" b="1" dirty="0">
                <a:latin typeface="+mn-ea"/>
              </a:rPr>
              <a:t>将数组</a:t>
            </a:r>
            <a:r>
              <a:rPr lang="en-US" altLang="zh-CN" sz="2000" b="1" dirty="0">
                <a:latin typeface="+mn-ea"/>
              </a:rPr>
              <a:t>A</a:t>
            </a:r>
            <a:r>
              <a:rPr lang="zh-CN" altLang="en-US" sz="2000" b="1" dirty="0">
                <a:latin typeface="+mn-ea"/>
              </a:rPr>
              <a:t>的第</a:t>
            </a:r>
            <a:r>
              <a:rPr lang="en-US" altLang="zh-CN" sz="2000" b="1" dirty="0" err="1">
                <a:latin typeface="+mn-ea"/>
              </a:rPr>
              <a:t>i</a:t>
            </a:r>
            <a:r>
              <a:rPr lang="zh-CN" altLang="en-US" sz="2000" b="1" dirty="0">
                <a:latin typeface="+mn-ea"/>
              </a:rPr>
              <a:t>个元素存放到</a:t>
            </a:r>
            <a:r>
              <a:rPr lang="en-US" altLang="zh-CN" sz="2000" b="1" dirty="0">
                <a:latin typeface="+mn-ea"/>
              </a:rPr>
              <a:t>t:</a:t>
            </a:r>
            <a:endParaRPr lang="en-US" altLang="zh-CN" sz="2000" b="1" dirty="0">
              <a:latin typeface="+mn-ea"/>
            </a:endParaRPr>
          </a:p>
          <a:p>
            <a:pPr lvl="2">
              <a:lnSpc>
                <a:spcPct val="120000"/>
              </a:lnSpc>
            </a:pPr>
            <a:r>
              <a:rPr lang="en-US" altLang="zh-CN" b="1" dirty="0">
                <a:latin typeface="+mn-ea"/>
              </a:rPr>
              <a:t>t=A[</a:t>
            </a:r>
            <a:r>
              <a:rPr lang="en-US" altLang="zh-CN" b="1" dirty="0" err="1">
                <a:latin typeface="+mn-ea"/>
              </a:rPr>
              <a:t>i</a:t>
            </a:r>
            <a:r>
              <a:rPr lang="en-US" altLang="zh-CN" b="1" dirty="0">
                <a:latin typeface="+mn-ea"/>
              </a:rPr>
              <a:t>]</a:t>
            </a:r>
            <a:endParaRPr lang="en-US" altLang="zh-CN" b="1" dirty="0">
              <a:latin typeface="+mn-ea"/>
            </a:endParaRPr>
          </a:p>
          <a:p>
            <a:pPr lvl="2">
              <a:lnSpc>
                <a:spcPct val="120000"/>
              </a:lnSpc>
            </a:pPr>
            <a:r>
              <a:rPr lang="zh-CN" altLang="en-US" b="1" dirty="0">
                <a:latin typeface="+mn-ea"/>
              </a:rPr>
              <a:t>四元式： </a:t>
            </a:r>
            <a:r>
              <a:rPr lang="en-US" altLang="zh-CN" b="1" dirty="0">
                <a:latin typeface="+mn-ea"/>
              </a:rPr>
              <a:t>=[]	A	</a:t>
            </a:r>
            <a:r>
              <a:rPr lang="en-US" altLang="zh-CN" b="1" dirty="0" err="1">
                <a:latin typeface="+mn-ea"/>
              </a:rPr>
              <a:t>i</a:t>
            </a:r>
            <a:r>
              <a:rPr lang="en-US" altLang="zh-CN" b="1" dirty="0">
                <a:latin typeface="+mn-ea"/>
              </a:rPr>
              <a:t>	t</a:t>
            </a:r>
            <a:endParaRPr lang="en-US" altLang="zh-CN" b="1" dirty="0">
              <a:latin typeface="+mn-ea"/>
            </a:endParaRPr>
          </a:p>
          <a:p>
            <a:pPr lvl="1">
              <a:lnSpc>
                <a:spcPct val="120000"/>
              </a:lnSpc>
            </a:pPr>
            <a:r>
              <a:rPr lang="en-US" altLang="zh-CN" sz="2000" b="1" dirty="0" err="1">
                <a:solidFill>
                  <a:srgbClr val="0070C0"/>
                </a:solidFill>
                <a:latin typeface="+mn-ea"/>
              </a:rPr>
              <a:t>if_false</a:t>
            </a:r>
            <a:r>
              <a:rPr lang="en-US" altLang="zh-CN" sz="2000" b="1" dirty="0">
                <a:solidFill>
                  <a:srgbClr val="0070C0"/>
                </a:solidFill>
                <a:latin typeface="+mn-ea"/>
              </a:rPr>
              <a:t>  t1  </a:t>
            </a:r>
            <a:r>
              <a:rPr lang="en-US" altLang="zh-CN" sz="2000" b="1" dirty="0" err="1">
                <a:solidFill>
                  <a:srgbClr val="0070C0"/>
                </a:solidFill>
                <a:latin typeface="+mn-ea"/>
              </a:rPr>
              <a:t>goto</a:t>
            </a:r>
            <a:r>
              <a:rPr lang="en-US" altLang="zh-CN" sz="2000" b="1" dirty="0">
                <a:solidFill>
                  <a:srgbClr val="0070C0"/>
                </a:solidFill>
                <a:latin typeface="+mn-ea"/>
              </a:rPr>
              <a:t> L1</a:t>
            </a:r>
            <a:endParaRPr lang="zh-CN" altLang="en-US" sz="2000" b="1" dirty="0">
              <a:solidFill>
                <a:srgbClr val="0070C0"/>
              </a:solidFill>
              <a:latin typeface="+mn-ea"/>
            </a:endParaRPr>
          </a:p>
          <a:p>
            <a:pPr lvl="2">
              <a:lnSpc>
                <a:spcPct val="120000"/>
              </a:lnSpc>
            </a:pPr>
            <a:r>
              <a:rPr lang="zh-CN" altLang="en-US" b="1" dirty="0">
                <a:latin typeface="+mn-ea"/>
              </a:rPr>
              <a:t>四元式 ：</a:t>
            </a:r>
            <a:r>
              <a:rPr lang="en-US" altLang="zh-CN" b="1" dirty="0" err="1">
                <a:latin typeface="+mn-ea"/>
              </a:rPr>
              <a:t>relop</a:t>
            </a:r>
            <a:r>
              <a:rPr lang="en-US" altLang="zh-CN" b="1" dirty="0">
                <a:latin typeface="+mn-ea"/>
              </a:rPr>
              <a:t>	 t1  false  L1</a:t>
            </a:r>
            <a:endParaRPr lang="en-US" altLang="zh-CN" sz="2400" b="1" dirty="0">
              <a:latin typeface="+mn-ea"/>
            </a:endParaRPr>
          </a:p>
        </p:txBody>
      </p:sp>
      <p:sp>
        <p:nvSpPr>
          <p:cNvPr id="6" name="Rectangle 7"/>
          <p:cNvSpPr txBox="1"/>
          <p:nvPr/>
        </p:nvSpPr>
        <p:spPr>
          <a:xfrm>
            <a:off x="377639" y="1290917"/>
            <a:ext cx="707091" cy="2371165"/>
          </a:xfrm>
          <a:prstGeom prst="rect">
            <a:avLst/>
          </a:prstGeom>
        </p:spPr>
        <p:txBody>
          <a:bodyPr vert="horz" wrap="square" lIns="91440" tIns="45720" rIns="91440" bIns="45720" rtlCol="0" anchor="t" anchorCtr="0">
            <a:normAutofit lnSpcReduction="10000"/>
          </a:bodyPr>
          <a:lstStyle>
            <a:lvl1pPr marL="228600" lvl="0" indent="-228600" algn="l" defTabSz="914400" rtl="0" eaLnBrk="1" latinLnBrk="0" hangingPunct="1">
              <a:lnSpc>
                <a:spcPct val="90000"/>
              </a:lnSpc>
              <a:spcBef>
                <a:spcPts val="1000"/>
              </a:spcBef>
              <a:buClr>
                <a:schemeClr val="accent2"/>
              </a:buClr>
              <a:buSzTx/>
              <a:buFont typeface="Wingdings" panose="05000000000000000000" pitchFamily="2" charset="2"/>
              <a:buChar char="•"/>
              <a:defRPr sz="2600" kern="1200">
                <a:solidFill>
                  <a:schemeClr val="tx1"/>
                </a:solidFill>
                <a:latin typeface="+mn-lt"/>
                <a:ea typeface="+mn-ea"/>
                <a:cs typeface="+mn-cs"/>
              </a:defRPr>
            </a:lvl1pPr>
            <a:lvl2pPr marL="685800" lvl="1" indent="-228600" algn="l" defTabSz="914400" rtl="0" eaLnBrk="1" latinLnBrk="0" hangingPunct="1">
              <a:lnSpc>
                <a:spcPct val="90000"/>
              </a:lnSpc>
              <a:spcBef>
                <a:spcPts val="500"/>
              </a:spcBef>
              <a:buClr>
                <a:schemeClr val="accent2"/>
              </a:buClr>
              <a:buSzTx/>
              <a:buFont typeface="Wingdings" panose="05000000000000000000" pitchFamily="2" charset="2"/>
              <a:buChar char="•"/>
              <a:defRPr sz="2200" kern="1200">
                <a:solidFill>
                  <a:schemeClr val="tx1"/>
                </a:solidFill>
                <a:latin typeface="+mn-lt"/>
                <a:ea typeface="+mn-ea"/>
                <a:cs typeface="+mn-cs"/>
              </a:defRPr>
            </a:lvl2pPr>
            <a:lvl3pPr marL="1143000" lvl="2" indent="-228600" algn="l" defTabSz="914400" rtl="0" eaLnBrk="1" latinLnBrk="0" hangingPunct="1">
              <a:lnSpc>
                <a:spcPct val="90000"/>
              </a:lnSpc>
              <a:spcBef>
                <a:spcPts val="500"/>
              </a:spcBef>
              <a:buClr>
                <a:schemeClr val="accent2"/>
              </a:buClr>
              <a:buSzTx/>
              <a:buFont typeface="Wingdings" panose="05000000000000000000" pitchFamily="2" charset="2"/>
              <a:buChar char="•"/>
              <a:defRPr sz="2100" kern="1200">
                <a:solidFill>
                  <a:schemeClr val="tx1"/>
                </a:solidFill>
                <a:latin typeface="+mn-lt"/>
                <a:ea typeface="+mn-ea"/>
                <a:cs typeface="+mn-cs"/>
              </a:defRPr>
            </a:lvl3pPr>
            <a:lvl4pPr marL="1600200" lvl="3" indent="-228600" algn="l" defTabSz="914400" rtl="0" eaLnBrk="1" latinLnBrk="0" hangingPunct="1">
              <a:lnSpc>
                <a:spcPct val="90000"/>
              </a:lnSpc>
              <a:spcBef>
                <a:spcPts val="500"/>
              </a:spcBef>
              <a:buClr>
                <a:schemeClr val="accent2"/>
              </a:buClr>
              <a:buSzTx/>
              <a:buFont typeface="Wingdings" panose="05000000000000000000" pitchFamily="2" charset="2"/>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500"/>
              </a:spcBef>
              <a:buClr>
                <a:schemeClr val="accent2"/>
              </a:buClr>
              <a:buSzTx/>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b="1" dirty="0">
                <a:latin typeface="+mn-ea"/>
              </a:rPr>
              <a:t>四元式的分类</a:t>
            </a:r>
            <a:endParaRPr lang="zh-CN" altLang="en-US" sz="28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arn(in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arn(in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arn(in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6"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barn(inHorizontal)">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7" name="Rectangle 6"/>
          <p:cNvSpPr/>
          <p:nvPr/>
        </p:nvSpPr>
        <p:spPr>
          <a:xfrm>
            <a:off x="504919" y="1242079"/>
            <a:ext cx="7620000" cy="4571765"/>
          </a:xfrm>
          <a:prstGeom prst="rect">
            <a:avLst/>
          </a:prstGeom>
          <a:noFill/>
          <a:ln w="9525">
            <a:noFill/>
          </a:ln>
        </p:spPr>
        <p:txBody>
          <a:bodyPr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eaLnBrk="1" hangingPunct="1">
              <a:lnSpc>
                <a:spcPct val="120000"/>
              </a:lnSpc>
              <a:spcBef>
                <a:spcPct val="0"/>
              </a:spcBef>
              <a:buClr>
                <a:srgbClr val="030305"/>
              </a:buClr>
              <a:buSzPct val="75000"/>
              <a:buFont typeface="Arial" panose="020B0604020202020204" pitchFamily="34" charset="0"/>
              <a:buChar char="•"/>
            </a:pPr>
            <a:r>
              <a:rPr lang="zh-CN" altLang="en-US" sz="2800" b="1" dirty="0">
                <a:solidFill>
                  <a:srgbClr val="0070C0"/>
                </a:solidFill>
                <a:latin typeface="+mn-ea"/>
              </a:rPr>
              <a:t>基本块的</a:t>
            </a:r>
            <a:r>
              <a:rPr lang="en-US" altLang="zh-CN" sz="2800" b="1" dirty="0">
                <a:solidFill>
                  <a:srgbClr val="0070C0"/>
                </a:solidFill>
                <a:latin typeface="+mn-ea"/>
              </a:rPr>
              <a:t>DAG</a:t>
            </a:r>
            <a:r>
              <a:rPr lang="zh-CN" altLang="en-US" sz="2800" b="1" dirty="0">
                <a:solidFill>
                  <a:srgbClr val="0070C0"/>
                </a:solidFill>
                <a:latin typeface="+mn-ea"/>
              </a:rPr>
              <a:t>表示</a:t>
            </a:r>
            <a:endParaRPr lang="zh-CN" altLang="en-US" sz="2800" b="1" dirty="0">
              <a:solidFill>
                <a:srgbClr val="0070C0"/>
              </a:solidFill>
              <a:latin typeface="+mn-ea"/>
            </a:endParaRPr>
          </a:p>
          <a:p>
            <a:pPr marL="800100" lvl="1" indent="-342900" eaLnBrk="1" hangingPunct="1">
              <a:lnSpc>
                <a:spcPct val="120000"/>
              </a:lnSpc>
              <a:spcBef>
                <a:spcPct val="0"/>
              </a:spcBef>
              <a:buClr>
                <a:srgbClr val="030305"/>
              </a:buClr>
              <a:buSzPct val="75000"/>
              <a:buFont typeface="Arial" panose="020B0604020202020204" pitchFamily="34" charset="0"/>
              <a:buChar char="•"/>
            </a:pPr>
            <a:r>
              <a:rPr lang="zh-CN" altLang="en-US" sz="2400" dirty="0">
                <a:solidFill>
                  <a:srgbClr val="030305"/>
                </a:solidFill>
                <a:latin typeface="+mn-ea"/>
              </a:rPr>
              <a:t>下图依次列出了如下各种四元式相对应	</a:t>
            </a:r>
            <a:r>
              <a:rPr lang="en-US" altLang="zh-CN" sz="2400" dirty="0">
                <a:solidFill>
                  <a:srgbClr val="030305"/>
                </a:solidFill>
                <a:latin typeface="+mn-ea"/>
              </a:rPr>
              <a:t>DAG</a:t>
            </a:r>
            <a:r>
              <a:rPr lang="zh-CN" altLang="en-US" sz="2400" dirty="0">
                <a:solidFill>
                  <a:srgbClr val="030305"/>
                </a:solidFill>
                <a:latin typeface="+mn-ea"/>
              </a:rPr>
              <a:t>图中的节点形式：</a:t>
            </a:r>
            <a:endParaRPr lang="zh-CN" altLang="en-US" sz="2400" dirty="0">
              <a:solidFill>
                <a:srgbClr val="030305"/>
              </a:solidFill>
              <a:latin typeface="+mn-ea"/>
            </a:endParaRPr>
          </a:p>
          <a:p>
            <a:pPr marL="0" lvl="0" indent="0" eaLnBrk="1" hangingPunct="1">
              <a:lnSpc>
                <a:spcPct val="120000"/>
              </a:lnSpc>
              <a:spcBef>
                <a:spcPct val="0"/>
              </a:spcBef>
              <a:buClr>
                <a:srgbClr val="030305"/>
              </a:buClr>
              <a:buSzPct val="75000"/>
              <a:buNone/>
            </a:pPr>
            <a:endParaRPr lang="en-US" altLang="zh-CN" sz="2400" b="1" dirty="0">
              <a:solidFill>
                <a:srgbClr val="030305"/>
              </a:solidFill>
              <a:latin typeface="+mn-ea"/>
            </a:endParaRPr>
          </a:p>
          <a:p>
            <a:pPr marL="0" lvl="0" indent="0" eaLnBrk="1" hangingPunct="1">
              <a:lnSpc>
                <a:spcPct val="120000"/>
              </a:lnSpc>
              <a:spcBef>
                <a:spcPct val="0"/>
              </a:spcBef>
              <a:buClr>
                <a:srgbClr val="030305"/>
              </a:buClr>
              <a:buSzPct val="75000"/>
              <a:buNone/>
            </a:pPr>
            <a:r>
              <a:rPr lang="en-US" altLang="zh-CN" sz="2400" b="1" dirty="0">
                <a:solidFill>
                  <a:srgbClr val="030305"/>
                </a:solidFill>
                <a:latin typeface="+mn-ea"/>
              </a:rPr>
              <a:t>(</a:t>
            </a:r>
            <a:r>
              <a:rPr lang="en-US" altLang="zh-CN" sz="2400" b="1" dirty="0">
                <a:solidFill>
                  <a:srgbClr val="030305"/>
                </a:solidFill>
                <a:latin typeface="+mn-ea"/>
                <a:hlinkClick r:id="rId1" action="ppaction://hlinksldjump"/>
              </a:rPr>
              <a:t>0</a:t>
            </a:r>
            <a:r>
              <a:rPr lang="en-US" altLang="zh-CN" sz="2400" b="1" dirty="0">
                <a:solidFill>
                  <a:srgbClr val="030305"/>
                </a:solidFill>
                <a:latin typeface="+mn-ea"/>
              </a:rPr>
              <a:t>) A = B</a:t>
            </a:r>
            <a:endParaRPr lang="en-US" altLang="zh-CN" sz="2400" b="1" dirty="0">
              <a:solidFill>
                <a:srgbClr val="030305"/>
              </a:solidFill>
              <a:latin typeface="+mn-ea"/>
            </a:endParaRPr>
          </a:p>
          <a:p>
            <a:pPr marL="0" lvl="0" indent="0" eaLnBrk="1" hangingPunct="1">
              <a:lnSpc>
                <a:spcPct val="120000"/>
              </a:lnSpc>
              <a:spcBef>
                <a:spcPct val="0"/>
              </a:spcBef>
              <a:buClr>
                <a:srgbClr val="030305"/>
              </a:buClr>
              <a:buSzPct val="75000"/>
              <a:buNone/>
            </a:pPr>
            <a:endParaRPr lang="en-US" altLang="zh-CN" sz="2400" b="1" dirty="0">
              <a:solidFill>
                <a:srgbClr val="030305"/>
              </a:solidFill>
              <a:latin typeface="+mn-ea"/>
            </a:endParaRPr>
          </a:p>
          <a:p>
            <a:pPr marL="0" lvl="0" indent="0" eaLnBrk="1" hangingPunct="1">
              <a:lnSpc>
                <a:spcPct val="120000"/>
              </a:lnSpc>
              <a:spcBef>
                <a:spcPct val="0"/>
              </a:spcBef>
              <a:buClr>
                <a:srgbClr val="030305"/>
              </a:buClr>
              <a:buSzPct val="75000"/>
              <a:buNone/>
            </a:pPr>
            <a:endParaRPr lang="en-US" altLang="zh-CN" sz="2400" b="1" dirty="0">
              <a:solidFill>
                <a:srgbClr val="030305"/>
              </a:solidFill>
              <a:latin typeface="+mn-ea"/>
            </a:endParaRPr>
          </a:p>
          <a:p>
            <a:pPr marL="0" lvl="0" indent="0" eaLnBrk="1" hangingPunct="1">
              <a:lnSpc>
                <a:spcPct val="120000"/>
              </a:lnSpc>
              <a:spcBef>
                <a:spcPct val="0"/>
              </a:spcBef>
              <a:buClr>
                <a:srgbClr val="030305"/>
              </a:buClr>
              <a:buSzPct val="75000"/>
              <a:buNone/>
            </a:pPr>
            <a:endParaRPr lang="en-US" altLang="zh-CN" sz="2400" b="1" dirty="0">
              <a:solidFill>
                <a:srgbClr val="030305"/>
              </a:solidFill>
              <a:latin typeface="+mn-ea"/>
            </a:endParaRPr>
          </a:p>
          <a:p>
            <a:pPr marL="0" lvl="0" indent="0" eaLnBrk="1" hangingPunct="1">
              <a:lnSpc>
                <a:spcPct val="120000"/>
              </a:lnSpc>
              <a:spcBef>
                <a:spcPct val="0"/>
              </a:spcBef>
              <a:buClr>
                <a:srgbClr val="030305"/>
              </a:buClr>
              <a:buSzPct val="75000"/>
              <a:buNone/>
            </a:pPr>
            <a:r>
              <a:rPr lang="zh-CN" altLang="en-US" sz="2400" b="1" dirty="0">
                <a:solidFill>
                  <a:srgbClr val="030305"/>
                </a:solidFill>
                <a:latin typeface="+mn-ea"/>
              </a:rPr>
              <a:t>注：</a:t>
            </a:r>
            <a:r>
              <a:rPr lang="en-US" altLang="zh-CN" sz="2400" b="1" dirty="0">
                <a:solidFill>
                  <a:srgbClr val="030305"/>
                </a:solidFill>
                <a:latin typeface="+mn-ea"/>
              </a:rPr>
              <a:t>B</a:t>
            </a:r>
            <a:r>
              <a:rPr lang="zh-CN" altLang="en-US" sz="2400" b="1" dirty="0">
                <a:solidFill>
                  <a:srgbClr val="030305"/>
                </a:solidFill>
                <a:latin typeface="+mn-ea"/>
              </a:rPr>
              <a:t>是节点</a:t>
            </a:r>
            <a:r>
              <a:rPr lang="en-US" altLang="zh-CN" sz="2400" b="1" dirty="0">
                <a:solidFill>
                  <a:srgbClr val="030305"/>
                </a:solidFill>
                <a:latin typeface="+mn-ea"/>
              </a:rPr>
              <a:t>n</a:t>
            </a:r>
            <a:r>
              <a:rPr lang="en-US" altLang="zh-CN" sz="2400" b="1" baseline="-25000" dirty="0">
                <a:solidFill>
                  <a:srgbClr val="030305"/>
                </a:solidFill>
                <a:latin typeface="+mn-ea"/>
              </a:rPr>
              <a:t>1</a:t>
            </a:r>
            <a:r>
              <a:rPr lang="zh-CN" altLang="en-US" sz="2400" b="1" dirty="0">
                <a:solidFill>
                  <a:srgbClr val="030305"/>
                </a:solidFill>
                <a:latin typeface="+mn-ea"/>
              </a:rPr>
              <a:t>的标记</a:t>
            </a:r>
            <a:r>
              <a:rPr lang="en-US" altLang="zh-CN" sz="2400" b="1" dirty="0">
                <a:solidFill>
                  <a:srgbClr val="030305"/>
                </a:solidFill>
                <a:latin typeface="+mn-ea"/>
              </a:rPr>
              <a:t> </a:t>
            </a:r>
            <a:r>
              <a:rPr lang="zh-CN" altLang="en-US" sz="2400" b="1" dirty="0">
                <a:solidFill>
                  <a:srgbClr val="030305"/>
                </a:solidFill>
                <a:latin typeface="+mn-ea"/>
              </a:rPr>
              <a:t>，放在节点</a:t>
            </a:r>
            <a:r>
              <a:rPr lang="en-US" altLang="zh-CN" sz="2400" b="1" dirty="0">
                <a:solidFill>
                  <a:srgbClr val="030305"/>
                </a:solidFill>
                <a:latin typeface="+mn-ea"/>
              </a:rPr>
              <a:t>n</a:t>
            </a:r>
            <a:r>
              <a:rPr lang="en-US" altLang="zh-CN" sz="2400" b="1" baseline="-25000" dirty="0">
                <a:solidFill>
                  <a:srgbClr val="030305"/>
                </a:solidFill>
                <a:latin typeface="+mn-ea"/>
              </a:rPr>
              <a:t>1</a:t>
            </a:r>
            <a:r>
              <a:rPr lang="zh-CN" altLang="en-US" sz="2400" b="1" dirty="0">
                <a:solidFill>
                  <a:srgbClr val="030305"/>
                </a:solidFill>
                <a:latin typeface="+mn-ea"/>
              </a:rPr>
              <a:t>的下方，</a:t>
            </a:r>
            <a:r>
              <a:rPr lang="en-US" altLang="zh-CN" sz="2400" b="1" dirty="0">
                <a:solidFill>
                  <a:srgbClr val="030305"/>
                </a:solidFill>
                <a:latin typeface="+mn-ea"/>
              </a:rPr>
              <a:t>A</a:t>
            </a:r>
            <a:r>
              <a:rPr lang="zh-CN" altLang="en-US" sz="2400" b="1" dirty="0">
                <a:solidFill>
                  <a:srgbClr val="030305"/>
                </a:solidFill>
                <a:latin typeface="+mn-ea"/>
              </a:rPr>
              <a:t>是节点</a:t>
            </a:r>
            <a:r>
              <a:rPr lang="en-US" altLang="zh-CN" sz="2400" b="1" dirty="0">
                <a:solidFill>
                  <a:srgbClr val="030305"/>
                </a:solidFill>
                <a:latin typeface="+mn-ea"/>
              </a:rPr>
              <a:t>n</a:t>
            </a:r>
            <a:r>
              <a:rPr lang="en-US" altLang="zh-CN" sz="2400" b="1" baseline="-25000" dirty="0">
                <a:solidFill>
                  <a:srgbClr val="030305"/>
                </a:solidFill>
                <a:latin typeface="+mn-ea"/>
              </a:rPr>
              <a:t>1</a:t>
            </a:r>
            <a:r>
              <a:rPr lang="zh-CN" altLang="en-US" sz="2400" b="1" dirty="0">
                <a:solidFill>
                  <a:srgbClr val="030305"/>
                </a:solidFill>
                <a:latin typeface="+mn-ea"/>
              </a:rPr>
              <a:t>第一个附加标识</a:t>
            </a:r>
            <a:r>
              <a:rPr lang="en-US" altLang="zh-CN" sz="2400" b="1" dirty="0">
                <a:solidFill>
                  <a:srgbClr val="030305"/>
                </a:solidFill>
                <a:latin typeface="+mn-ea"/>
              </a:rPr>
              <a:t>.</a:t>
            </a:r>
            <a:endParaRPr lang="en-US" altLang="zh-CN" sz="2400" b="1" dirty="0">
              <a:solidFill>
                <a:srgbClr val="030305"/>
              </a:solidFill>
              <a:latin typeface="+mn-ea"/>
            </a:endParaRPr>
          </a:p>
        </p:txBody>
      </p:sp>
      <p:sp>
        <p:nvSpPr>
          <p:cNvPr id="8" name="Oval 7"/>
          <p:cNvSpPr/>
          <p:nvPr/>
        </p:nvSpPr>
        <p:spPr>
          <a:xfrm>
            <a:off x="2868705" y="3393141"/>
            <a:ext cx="573741" cy="576263"/>
          </a:xfrm>
          <a:prstGeom prst="ellipse">
            <a:avLst/>
          </a:prstGeom>
          <a:solidFill>
            <a:schemeClr val="bg1"/>
          </a:solidFill>
          <a:ln w="19050"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1</a:t>
            </a:r>
            <a:endParaRPr lang="en-US" altLang="zh-CN" sz="2400" b="1" baseline="-25000" dirty="0">
              <a:latin typeface="+mn-ea"/>
            </a:endParaRPr>
          </a:p>
        </p:txBody>
      </p:sp>
      <p:grpSp>
        <p:nvGrpSpPr>
          <p:cNvPr id="9" name="Group 8"/>
          <p:cNvGrpSpPr/>
          <p:nvPr/>
        </p:nvGrpSpPr>
        <p:grpSpPr>
          <a:xfrm>
            <a:off x="2940144" y="3312180"/>
            <a:ext cx="3438525" cy="1119188"/>
            <a:chOff x="2154" y="2064"/>
            <a:chExt cx="2166" cy="705"/>
          </a:xfrm>
        </p:grpSpPr>
        <p:sp>
          <p:nvSpPr>
            <p:cNvPr id="10" name="Rectangle 9"/>
            <p:cNvSpPr/>
            <p:nvPr/>
          </p:nvSpPr>
          <p:spPr>
            <a:xfrm>
              <a:off x="2154" y="2478"/>
              <a:ext cx="233"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B</a:t>
              </a:r>
              <a:endParaRPr lang="zh-CN" altLang="en-US" sz="2400" b="1" dirty="0">
                <a:solidFill>
                  <a:srgbClr val="030305"/>
                </a:solidFill>
                <a:latin typeface="+mn-ea"/>
              </a:endParaRPr>
            </a:p>
          </p:txBody>
        </p:sp>
        <p:sp>
          <p:nvSpPr>
            <p:cNvPr id="11" name="Rectangle 10"/>
            <p:cNvSpPr/>
            <p:nvPr/>
          </p:nvSpPr>
          <p:spPr>
            <a:xfrm>
              <a:off x="2880" y="2064"/>
              <a:ext cx="1440" cy="291"/>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NODE(B)= n</a:t>
              </a:r>
              <a:r>
                <a:rPr lang="en-US" altLang="zh-CN" sz="2400" b="1" baseline="-25000" dirty="0">
                  <a:solidFill>
                    <a:srgbClr val="030305"/>
                  </a:solidFill>
                  <a:latin typeface="+mn-ea"/>
                </a:rPr>
                <a:t>1</a:t>
              </a:r>
              <a:endParaRPr lang="zh-CN" altLang="en-US" sz="2400" b="1" baseline="-25000" dirty="0">
                <a:solidFill>
                  <a:srgbClr val="030305"/>
                </a:solidFill>
                <a:latin typeface="+mn-ea"/>
              </a:endParaRPr>
            </a:p>
          </p:txBody>
        </p:sp>
      </p:grpSp>
      <p:grpSp>
        <p:nvGrpSpPr>
          <p:cNvPr id="13" name="Group 11"/>
          <p:cNvGrpSpPr/>
          <p:nvPr/>
        </p:nvGrpSpPr>
        <p:grpSpPr>
          <a:xfrm>
            <a:off x="3516406" y="3464581"/>
            <a:ext cx="2862263" cy="995363"/>
            <a:chOff x="2517" y="2160"/>
            <a:chExt cx="1803" cy="627"/>
          </a:xfrm>
        </p:grpSpPr>
        <p:sp>
          <p:nvSpPr>
            <p:cNvPr id="14" name="Rectangle 12"/>
            <p:cNvSpPr/>
            <p:nvPr/>
          </p:nvSpPr>
          <p:spPr>
            <a:xfrm>
              <a:off x="2517" y="2160"/>
              <a:ext cx="247"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A</a:t>
              </a:r>
              <a:endParaRPr lang="zh-CN" altLang="en-US" sz="2400" b="1" dirty="0">
                <a:solidFill>
                  <a:srgbClr val="030305"/>
                </a:solidFill>
                <a:latin typeface="+mn-ea"/>
              </a:endParaRPr>
            </a:p>
          </p:txBody>
        </p:sp>
        <p:sp>
          <p:nvSpPr>
            <p:cNvPr id="15" name="Rectangle 13"/>
            <p:cNvSpPr/>
            <p:nvPr/>
          </p:nvSpPr>
          <p:spPr>
            <a:xfrm>
              <a:off x="2880" y="2496"/>
              <a:ext cx="1440" cy="291"/>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NODE(A)= n</a:t>
              </a:r>
              <a:r>
                <a:rPr lang="en-US" altLang="zh-CN" sz="2400" b="1" baseline="-25000" dirty="0">
                  <a:solidFill>
                    <a:srgbClr val="030305"/>
                  </a:solidFill>
                  <a:latin typeface="+mn-ea"/>
                </a:rPr>
                <a:t>1</a:t>
              </a:r>
              <a:endParaRPr lang="zh-CN" altLang="en-US" sz="2400" b="1" baseline="-25000" dirty="0">
                <a:solidFill>
                  <a:srgbClr val="030305"/>
                </a:solidFill>
                <a:latin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barn(inHorizontal)">
                                      <p:cBhvr>
                                        <p:cTn id="1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16" name="Rectangle 32"/>
          <p:cNvSpPr txBox="1"/>
          <p:nvPr/>
        </p:nvSpPr>
        <p:spPr>
          <a:xfrm>
            <a:off x="345329" y="1357593"/>
            <a:ext cx="4233862" cy="449897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400" b="1" dirty="0">
                <a:latin typeface="+mn-ea"/>
              </a:rPr>
              <a:t>(</a:t>
            </a:r>
            <a:r>
              <a:rPr lang="en-US" altLang="zh-CN" sz="2400" b="1" dirty="0">
                <a:latin typeface="+mn-ea"/>
                <a:hlinkClick r:id="rId1" action="ppaction://hlinksldjump"/>
              </a:rPr>
              <a:t>1</a:t>
            </a:r>
            <a:r>
              <a:rPr lang="en-US" altLang="zh-CN" sz="2400" b="1" dirty="0">
                <a:latin typeface="+mn-ea"/>
              </a:rPr>
              <a:t>) A = op B</a:t>
            </a:r>
            <a:endParaRPr lang="en-US" altLang="zh-CN" sz="2400" b="1" dirty="0">
              <a:latin typeface="+mn-ea"/>
            </a:endParaRPr>
          </a:p>
          <a:p>
            <a:pPr marL="742950" lvl="1" indent="-285750">
              <a:lnSpc>
                <a:spcPct val="150000"/>
              </a:lnSpc>
            </a:pPr>
            <a:r>
              <a:rPr lang="zh-CN" altLang="en-US" b="1" dirty="0">
                <a:latin typeface="+mn-ea"/>
              </a:rPr>
              <a:t>节点</a:t>
            </a:r>
            <a:r>
              <a:rPr lang="en-US" altLang="zh-CN" b="1" dirty="0">
                <a:latin typeface="+mn-ea"/>
              </a:rPr>
              <a:t>n</a:t>
            </a:r>
            <a:r>
              <a:rPr lang="en-US" altLang="zh-CN" b="1" baseline="-25000" dirty="0">
                <a:latin typeface="+mn-ea"/>
              </a:rPr>
              <a:t>1</a:t>
            </a:r>
            <a:r>
              <a:rPr lang="zh-CN" altLang="en-US" b="1" dirty="0">
                <a:latin typeface="+mn-ea"/>
              </a:rPr>
              <a:t>称为</a:t>
            </a:r>
            <a:r>
              <a:rPr lang="en-US" altLang="zh-CN" b="1" dirty="0">
                <a:latin typeface="+mn-ea"/>
              </a:rPr>
              <a:t>n</a:t>
            </a:r>
            <a:r>
              <a:rPr lang="en-US" altLang="zh-CN" b="1" baseline="-25000" dirty="0">
                <a:latin typeface="+mn-ea"/>
              </a:rPr>
              <a:t>2</a:t>
            </a:r>
            <a:r>
              <a:rPr lang="zh-CN" altLang="en-US" b="1" dirty="0">
                <a:latin typeface="+mn-ea"/>
              </a:rPr>
              <a:t>的后继</a:t>
            </a:r>
            <a:endParaRPr lang="zh-CN" altLang="en-US" b="1" dirty="0">
              <a:latin typeface="+mn-ea"/>
            </a:endParaRPr>
          </a:p>
          <a:p>
            <a:pPr marL="742950" lvl="1" indent="-285750">
              <a:lnSpc>
                <a:spcPct val="150000"/>
              </a:lnSpc>
            </a:pPr>
            <a:r>
              <a:rPr lang="en-US" altLang="zh-CN" b="1" dirty="0">
                <a:latin typeface="+mn-ea"/>
              </a:rPr>
              <a:t>Op</a:t>
            </a:r>
            <a:r>
              <a:rPr lang="zh-CN" altLang="en-US" b="1" dirty="0">
                <a:latin typeface="+mn-ea"/>
              </a:rPr>
              <a:t>是</a:t>
            </a:r>
            <a:r>
              <a:rPr lang="en-US" altLang="zh-CN" b="1" dirty="0">
                <a:latin typeface="+mn-ea"/>
              </a:rPr>
              <a:t>n</a:t>
            </a:r>
            <a:r>
              <a:rPr lang="en-US" altLang="zh-CN" b="1" baseline="-25000" dirty="0">
                <a:latin typeface="+mn-ea"/>
              </a:rPr>
              <a:t>2</a:t>
            </a:r>
            <a:r>
              <a:rPr lang="zh-CN" altLang="en-US" b="1" dirty="0">
                <a:latin typeface="+mn-ea"/>
              </a:rPr>
              <a:t>的标记</a:t>
            </a:r>
            <a:endParaRPr lang="en-US" altLang="zh-CN" b="1" dirty="0">
              <a:latin typeface="+mn-ea"/>
            </a:endParaRPr>
          </a:p>
          <a:p>
            <a:pPr>
              <a:lnSpc>
                <a:spcPct val="150000"/>
              </a:lnSpc>
            </a:pPr>
            <a:r>
              <a:rPr lang="en-US" altLang="zh-CN" sz="2400" b="1" dirty="0">
                <a:latin typeface="+mn-ea"/>
              </a:rPr>
              <a:t>(</a:t>
            </a:r>
            <a:r>
              <a:rPr lang="en-US" altLang="zh-CN" sz="2400" b="1" dirty="0">
                <a:latin typeface="+mn-ea"/>
                <a:hlinkClick r:id="rId1" action="ppaction://hlinksldjump"/>
              </a:rPr>
              <a:t>2</a:t>
            </a:r>
            <a:r>
              <a:rPr lang="en-US" altLang="zh-CN" sz="2400" b="1" dirty="0">
                <a:latin typeface="+mn-ea"/>
              </a:rPr>
              <a:t>) A = B op C</a:t>
            </a:r>
            <a:endParaRPr lang="en-US" altLang="zh-CN" sz="2400" b="1" dirty="0">
              <a:latin typeface="+mn-ea"/>
            </a:endParaRPr>
          </a:p>
          <a:p>
            <a:pPr marL="742950" lvl="1" indent="-285750">
              <a:lnSpc>
                <a:spcPct val="150000"/>
              </a:lnSpc>
            </a:pPr>
            <a:r>
              <a:rPr lang="zh-CN" altLang="en-US" b="1" dirty="0">
                <a:latin typeface="+mn-ea"/>
              </a:rPr>
              <a:t>节点</a:t>
            </a:r>
            <a:r>
              <a:rPr lang="en-US" altLang="zh-CN" b="1" dirty="0">
                <a:latin typeface="+mn-ea"/>
              </a:rPr>
              <a:t>n</a:t>
            </a:r>
            <a:r>
              <a:rPr lang="en-US" altLang="zh-CN" b="1" baseline="-25000" dirty="0">
                <a:latin typeface="+mn-ea"/>
              </a:rPr>
              <a:t>1</a:t>
            </a:r>
            <a:r>
              <a:rPr lang="zh-CN" altLang="en-US" b="1" dirty="0">
                <a:latin typeface="+mn-ea"/>
              </a:rPr>
              <a:t>和</a:t>
            </a:r>
            <a:r>
              <a:rPr lang="en-US" altLang="zh-CN" b="1" dirty="0">
                <a:latin typeface="+mn-ea"/>
              </a:rPr>
              <a:t>n</a:t>
            </a:r>
            <a:r>
              <a:rPr lang="en-US" altLang="zh-CN" b="1" baseline="-25000" dirty="0">
                <a:latin typeface="+mn-ea"/>
              </a:rPr>
              <a:t>2</a:t>
            </a:r>
            <a:r>
              <a:rPr lang="zh-CN" altLang="en-US" b="1" dirty="0">
                <a:latin typeface="+mn-ea"/>
              </a:rPr>
              <a:t>分别称为节点</a:t>
            </a:r>
            <a:r>
              <a:rPr lang="en-US" altLang="zh-CN" b="1" dirty="0">
                <a:latin typeface="+mn-ea"/>
              </a:rPr>
              <a:t>n</a:t>
            </a:r>
            <a:r>
              <a:rPr lang="en-US" altLang="zh-CN" b="1" baseline="-25000" dirty="0">
                <a:latin typeface="+mn-ea"/>
              </a:rPr>
              <a:t>3</a:t>
            </a:r>
            <a:r>
              <a:rPr lang="zh-CN" altLang="en-US" b="1" dirty="0">
                <a:latin typeface="+mn-ea"/>
              </a:rPr>
              <a:t>的后继</a:t>
            </a:r>
            <a:endParaRPr lang="zh-CN" altLang="en-US" b="1" dirty="0">
              <a:latin typeface="+mn-ea"/>
            </a:endParaRPr>
          </a:p>
          <a:p>
            <a:pPr marL="742950" lvl="1" indent="-285750">
              <a:lnSpc>
                <a:spcPct val="150000"/>
              </a:lnSpc>
            </a:pPr>
            <a:r>
              <a:rPr lang="en-US" altLang="zh-CN" b="1" dirty="0">
                <a:latin typeface="+mn-ea"/>
              </a:rPr>
              <a:t>Op</a:t>
            </a:r>
            <a:r>
              <a:rPr lang="zh-CN" altLang="en-US" b="1" dirty="0">
                <a:latin typeface="+mn-ea"/>
              </a:rPr>
              <a:t>是</a:t>
            </a:r>
            <a:r>
              <a:rPr lang="en-US" altLang="zh-CN" b="1" dirty="0">
                <a:latin typeface="+mn-ea"/>
              </a:rPr>
              <a:t>n</a:t>
            </a:r>
            <a:r>
              <a:rPr lang="en-US" altLang="zh-CN" b="1" baseline="-25000" dirty="0">
                <a:latin typeface="+mn-ea"/>
              </a:rPr>
              <a:t>3</a:t>
            </a:r>
            <a:r>
              <a:rPr lang="zh-CN" altLang="en-US" b="1" dirty="0">
                <a:latin typeface="+mn-ea"/>
              </a:rPr>
              <a:t>的标记</a:t>
            </a:r>
            <a:endParaRPr lang="zh-CN" altLang="en-US" b="1" dirty="0">
              <a:latin typeface="+mn-ea"/>
            </a:endParaRPr>
          </a:p>
        </p:txBody>
      </p:sp>
      <p:grpSp>
        <p:nvGrpSpPr>
          <p:cNvPr id="17" name="Group 33"/>
          <p:cNvGrpSpPr/>
          <p:nvPr/>
        </p:nvGrpSpPr>
        <p:grpSpPr>
          <a:xfrm>
            <a:off x="5271250" y="1984098"/>
            <a:ext cx="555626" cy="461963"/>
            <a:chOff x="2924" y="1081"/>
            <a:chExt cx="350" cy="291"/>
          </a:xfrm>
        </p:grpSpPr>
        <p:sp>
          <p:nvSpPr>
            <p:cNvPr id="18" name="Rectangle 34"/>
            <p:cNvSpPr/>
            <p:nvPr/>
          </p:nvSpPr>
          <p:spPr>
            <a:xfrm>
              <a:off x="2924" y="1081"/>
              <a:ext cx="350"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op</a:t>
              </a:r>
              <a:endParaRPr lang="zh-CN" altLang="en-US" sz="2400" b="1" dirty="0">
                <a:solidFill>
                  <a:srgbClr val="030305"/>
                </a:solidFill>
                <a:latin typeface="+mn-ea"/>
              </a:endParaRPr>
            </a:p>
          </p:txBody>
        </p:sp>
        <p:sp>
          <p:nvSpPr>
            <p:cNvPr id="19" name="Line 35"/>
            <p:cNvSpPr/>
            <p:nvPr/>
          </p:nvSpPr>
          <p:spPr>
            <a:xfrm>
              <a:off x="2924" y="1140"/>
              <a:ext cx="0" cy="182"/>
            </a:xfrm>
            <a:prstGeom prst="line">
              <a:avLst/>
            </a:prstGeom>
            <a:ln w="9525" cap="flat" cmpd="sng">
              <a:solidFill>
                <a:schemeClr val="tx1"/>
              </a:solidFill>
              <a:prstDash val="solid"/>
              <a:miter/>
              <a:headEnd type="none" w="med" len="med"/>
              <a:tailEnd type="none" w="med" len="med"/>
            </a:ln>
          </p:spPr>
        </p:sp>
      </p:grpSp>
      <p:grpSp>
        <p:nvGrpSpPr>
          <p:cNvPr id="20" name="Group 36"/>
          <p:cNvGrpSpPr/>
          <p:nvPr/>
        </p:nvGrpSpPr>
        <p:grpSpPr>
          <a:xfrm>
            <a:off x="4725146" y="3877985"/>
            <a:ext cx="1225550" cy="641351"/>
            <a:chOff x="2580" y="2274"/>
            <a:chExt cx="772" cy="404"/>
          </a:xfrm>
        </p:grpSpPr>
        <p:sp>
          <p:nvSpPr>
            <p:cNvPr id="21" name="Line 37"/>
            <p:cNvSpPr/>
            <p:nvPr/>
          </p:nvSpPr>
          <p:spPr>
            <a:xfrm flipH="1">
              <a:off x="2580" y="2274"/>
              <a:ext cx="273" cy="363"/>
            </a:xfrm>
            <a:prstGeom prst="line">
              <a:avLst/>
            </a:prstGeom>
            <a:ln w="9525" cap="flat" cmpd="sng">
              <a:solidFill>
                <a:schemeClr val="tx1"/>
              </a:solidFill>
              <a:prstDash val="solid"/>
              <a:miter/>
              <a:headEnd type="none" w="med" len="med"/>
              <a:tailEnd type="none" w="med" len="med"/>
            </a:ln>
          </p:spPr>
        </p:sp>
        <p:sp>
          <p:nvSpPr>
            <p:cNvPr id="22" name="Rectangle 38"/>
            <p:cNvSpPr/>
            <p:nvPr/>
          </p:nvSpPr>
          <p:spPr>
            <a:xfrm>
              <a:off x="2789" y="2387"/>
              <a:ext cx="350"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op</a:t>
              </a:r>
              <a:endParaRPr lang="zh-CN" altLang="en-US" sz="2400" b="1" dirty="0">
                <a:solidFill>
                  <a:srgbClr val="030305"/>
                </a:solidFill>
                <a:latin typeface="+mn-ea"/>
              </a:endParaRPr>
            </a:p>
          </p:txBody>
        </p:sp>
        <p:sp>
          <p:nvSpPr>
            <p:cNvPr id="23" name="Line 39"/>
            <p:cNvSpPr/>
            <p:nvPr/>
          </p:nvSpPr>
          <p:spPr>
            <a:xfrm>
              <a:off x="2943" y="2274"/>
              <a:ext cx="409" cy="363"/>
            </a:xfrm>
            <a:prstGeom prst="line">
              <a:avLst/>
            </a:prstGeom>
            <a:ln w="9525" cap="flat" cmpd="sng">
              <a:solidFill>
                <a:schemeClr val="tx1"/>
              </a:solidFill>
              <a:prstDash val="solid"/>
              <a:miter/>
              <a:headEnd type="none" w="med" len="med"/>
              <a:tailEnd type="none" w="med" len="med"/>
            </a:ln>
          </p:spPr>
        </p:sp>
      </p:grpSp>
      <p:grpSp>
        <p:nvGrpSpPr>
          <p:cNvPr id="24" name="Group 40"/>
          <p:cNvGrpSpPr/>
          <p:nvPr/>
        </p:nvGrpSpPr>
        <p:grpSpPr>
          <a:xfrm>
            <a:off x="4939459" y="2366683"/>
            <a:ext cx="3478212" cy="576263"/>
            <a:chOff x="2715" y="1322"/>
            <a:chExt cx="2191" cy="363"/>
          </a:xfrm>
        </p:grpSpPr>
        <p:sp>
          <p:nvSpPr>
            <p:cNvPr id="25" name="Oval 41"/>
            <p:cNvSpPr/>
            <p:nvPr/>
          </p:nvSpPr>
          <p:spPr>
            <a:xfrm>
              <a:off x="2715" y="1322"/>
              <a:ext cx="408" cy="363"/>
            </a:xfrm>
            <a:prstGeom prst="ellipse">
              <a:avLst/>
            </a:prstGeom>
            <a:solidFill>
              <a:schemeClr val="bg1"/>
            </a:solidFill>
            <a:ln w="19050"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1</a:t>
              </a:r>
              <a:endParaRPr lang="en-US" altLang="zh-CN" sz="2400" b="1" baseline="-25000" dirty="0">
                <a:latin typeface="+mn-ea"/>
              </a:endParaRPr>
            </a:p>
          </p:txBody>
        </p:sp>
        <p:sp>
          <p:nvSpPr>
            <p:cNvPr id="26" name="Rectangle 42"/>
            <p:cNvSpPr/>
            <p:nvPr/>
          </p:nvSpPr>
          <p:spPr>
            <a:xfrm>
              <a:off x="3151" y="1367"/>
              <a:ext cx="116" cy="288"/>
            </a:xfrm>
            <a:prstGeom prst="rect">
              <a:avLst/>
            </a:prstGeom>
            <a:solidFill>
              <a:schemeClr val="bg1"/>
            </a:solidFill>
            <a:ln w="19050">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400" b="1" dirty="0">
                <a:solidFill>
                  <a:srgbClr val="030305"/>
                </a:solidFill>
                <a:latin typeface="+mn-ea"/>
              </a:endParaRPr>
            </a:p>
          </p:txBody>
        </p:sp>
        <p:sp>
          <p:nvSpPr>
            <p:cNvPr id="27" name="Rectangle 43"/>
            <p:cNvSpPr/>
            <p:nvPr/>
          </p:nvSpPr>
          <p:spPr>
            <a:xfrm>
              <a:off x="3466" y="1389"/>
              <a:ext cx="1440" cy="288"/>
            </a:xfrm>
            <a:prstGeom prst="rect">
              <a:avLst/>
            </a:prstGeom>
            <a:solidFill>
              <a:schemeClr val="bg1"/>
            </a:solidFill>
            <a:ln w="19050">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NODE(B)= n</a:t>
              </a:r>
              <a:r>
                <a:rPr lang="en-US" altLang="zh-CN" sz="2400" b="1" baseline="-25000" dirty="0">
                  <a:solidFill>
                    <a:srgbClr val="030305"/>
                  </a:solidFill>
                  <a:latin typeface="+mn-ea"/>
                </a:rPr>
                <a:t>1</a:t>
              </a:r>
              <a:endParaRPr lang="zh-CN" altLang="en-US" sz="2400" b="1" baseline="-25000" dirty="0">
                <a:solidFill>
                  <a:srgbClr val="030305"/>
                </a:solidFill>
                <a:latin typeface="+mn-ea"/>
              </a:endParaRPr>
            </a:p>
          </p:txBody>
        </p:sp>
      </p:grpSp>
      <p:grpSp>
        <p:nvGrpSpPr>
          <p:cNvPr id="28" name="Group 44"/>
          <p:cNvGrpSpPr/>
          <p:nvPr/>
        </p:nvGrpSpPr>
        <p:grpSpPr>
          <a:xfrm>
            <a:off x="4941046" y="1501496"/>
            <a:ext cx="3476625" cy="590550"/>
            <a:chOff x="2716" y="777"/>
            <a:chExt cx="2190" cy="372"/>
          </a:xfrm>
        </p:grpSpPr>
        <p:sp>
          <p:nvSpPr>
            <p:cNvPr id="29" name="Oval 45"/>
            <p:cNvSpPr/>
            <p:nvPr/>
          </p:nvSpPr>
          <p:spPr>
            <a:xfrm>
              <a:off x="2716" y="777"/>
              <a:ext cx="408" cy="363"/>
            </a:xfrm>
            <a:prstGeom prst="ellipse">
              <a:avLst/>
            </a:prstGeom>
            <a:noFill/>
            <a:ln w="19050"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2</a:t>
              </a:r>
              <a:endParaRPr lang="en-US" altLang="zh-CN" sz="2400" b="1" baseline="-25000" dirty="0">
                <a:latin typeface="+mn-ea"/>
              </a:endParaRPr>
            </a:p>
          </p:txBody>
        </p:sp>
        <p:sp>
          <p:nvSpPr>
            <p:cNvPr id="30" name="Rectangle 46"/>
            <p:cNvSpPr/>
            <p:nvPr/>
          </p:nvSpPr>
          <p:spPr>
            <a:xfrm>
              <a:off x="3151" y="822"/>
              <a:ext cx="247" cy="291"/>
            </a:xfrm>
            <a:prstGeom prst="rect">
              <a:avLst/>
            </a:prstGeom>
            <a:noFill/>
            <a:ln w="19050">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A</a:t>
              </a:r>
              <a:endParaRPr lang="zh-CN" altLang="en-US" sz="2400" b="1" dirty="0">
                <a:solidFill>
                  <a:srgbClr val="030305"/>
                </a:solidFill>
                <a:latin typeface="+mn-ea"/>
              </a:endParaRPr>
            </a:p>
          </p:txBody>
        </p:sp>
        <p:sp>
          <p:nvSpPr>
            <p:cNvPr id="31" name="Rectangle 47"/>
            <p:cNvSpPr/>
            <p:nvPr/>
          </p:nvSpPr>
          <p:spPr>
            <a:xfrm>
              <a:off x="3466" y="861"/>
              <a:ext cx="1440" cy="288"/>
            </a:xfrm>
            <a:prstGeom prst="rect">
              <a:avLst/>
            </a:prstGeom>
            <a:noFill/>
            <a:ln w="19050">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NODE(A)= n</a:t>
              </a:r>
              <a:r>
                <a:rPr lang="en-US" altLang="zh-CN" sz="2400" b="1" baseline="-25000" dirty="0">
                  <a:solidFill>
                    <a:srgbClr val="030305"/>
                  </a:solidFill>
                  <a:latin typeface="+mn-ea"/>
                </a:rPr>
                <a:t>2</a:t>
              </a:r>
              <a:endParaRPr lang="zh-CN" altLang="en-US" sz="2400" b="1" baseline="-25000" dirty="0">
                <a:solidFill>
                  <a:srgbClr val="030305"/>
                </a:solidFill>
                <a:latin typeface="+mn-ea"/>
              </a:endParaRPr>
            </a:p>
          </p:txBody>
        </p:sp>
      </p:grpSp>
      <p:grpSp>
        <p:nvGrpSpPr>
          <p:cNvPr id="32" name="Group 48"/>
          <p:cNvGrpSpPr/>
          <p:nvPr/>
        </p:nvGrpSpPr>
        <p:grpSpPr>
          <a:xfrm>
            <a:off x="4366371" y="4149448"/>
            <a:ext cx="4432300" cy="1271588"/>
            <a:chOff x="2354" y="2445"/>
            <a:chExt cx="2792" cy="801"/>
          </a:xfrm>
        </p:grpSpPr>
        <p:sp>
          <p:nvSpPr>
            <p:cNvPr id="33" name="Oval 49"/>
            <p:cNvSpPr/>
            <p:nvPr/>
          </p:nvSpPr>
          <p:spPr>
            <a:xfrm>
              <a:off x="2354" y="2637"/>
              <a:ext cx="408" cy="363"/>
            </a:xfrm>
            <a:prstGeom prst="ellipse">
              <a:avLst/>
            </a:prstGeom>
            <a:noFill/>
            <a:ln w="19050"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1</a:t>
              </a:r>
              <a:endParaRPr lang="en-US" altLang="zh-CN" sz="2400" b="1" baseline="-25000" dirty="0">
                <a:latin typeface="+mn-ea"/>
              </a:endParaRPr>
            </a:p>
          </p:txBody>
        </p:sp>
        <p:sp>
          <p:nvSpPr>
            <p:cNvPr id="34" name="Rectangle 50"/>
            <p:cNvSpPr/>
            <p:nvPr/>
          </p:nvSpPr>
          <p:spPr>
            <a:xfrm>
              <a:off x="2444" y="2955"/>
              <a:ext cx="233" cy="291"/>
            </a:xfrm>
            <a:prstGeom prst="rect">
              <a:avLst/>
            </a:prstGeom>
            <a:noFill/>
            <a:ln w="19050">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B</a:t>
              </a:r>
              <a:endParaRPr lang="zh-CN" altLang="en-US" sz="2400" b="1" dirty="0">
                <a:solidFill>
                  <a:srgbClr val="030305"/>
                </a:solidFill>
                <a:latin typeface="+mn-ea"/>
              </a:endParaRPr>
            </a:p>
          </p:txBody>
        </p:sp>
        <p:sp>
          <p:nvSpPr>
            <p:cNvPr id="35" name="Rectangle 51"/>
            <p:cNvSpPr/>
            <p:nvPr/>
          </p:nvSpPr>
          <p:spPr>
            <a:xfrm>
              <a:off x="3706" y="2445"/>
              <a:ext cx="1440" cy="288"/>
            </a:xfrm>
            <a:prstGeom prst="rect">
              <a:avLst/>
            </a:prstGeom>
            <a:noFill/>
            <a:ln w="19050">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NODE(B)= n</a:t>
              </a:r>
              <a:r>
                <a:rPr lang="en-US" altLang="zh-CN" sz="2400" b="1" baseline="-25000" dirty="0">
                  <a:solidFill>
                    <a:srgbClr val="030305"/>
                  </a:solidFill>
                  <a:latin typeface="+mn-ea"/>
                </a:rPr>
                <a:t>1</a:t>
              </a:r>
              <a:endParaRPr lang="zh-CN" altLang="en-US" sz="2400" b="1" baseline="-25000" dirty="0">
                <a:solidFill>
                  <a:srgbClr val="030305"/>
                </a:solidFill>
                <a:latin typeface="+mn-ea"/>
              </a:endParaRPr>
            </a:p>
          </p:txBody>
        </p:sp>
      </p:grpSp>
      <p:grpSp>
        <p:nvGrpSpPr>
          <p:cNvPr id="36" name="Group 52"/>
          <p:cNvGrpSpPr/>
          <p:nvPr/>
        </p:nvGrpSpPr>
        <p:grpSpPr>
          <a:xfrm>
            <a:off x="4941046" y="3301721"/>
            <a:ext cx="3857625" cy="695325"/>
            <a:chOff x="2716" y="1911"/>
            <a:chExt cx="2430" cy="438"/>
          </a:xfrm>
        </p:grpSpPr>
        <p:sp>
          <p:nvSpPr>
            <p:cNvPr id="37" name="Oval 53"/>
            <p:cNvSpPr/>
            <p:nvPr/>
          </p:nvSpPr>
          <p:spPr>
            <a:xfrm>
              <a:off x="2716" y="1911"/>
              <a:ext cx="408" cy="363"/>
            </a:xfrm>
            <a:prstGeom prst="ellipse">
              <a:avLst/>
            </a:prstGeom>
            <a:noFill/>
            <a:ln w="19050"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3</a:t>
              </a:r>
              <a:endParaRPr lang="en-US" altLang="zh-CN" sz="2400" b="1" baseline="-25000" dirty="0">
                <a:latin typeface="+mn-ea"/>
              </a:endParaRPr>
            </a:p>
          </p:txBody>
        </p:sp>
        <p:sp>
          <p:nvSpPr>
            <p:cNvPr id="38" name="Rectangle 54"/>
            <p:cNvSpPr/>
            <p:nvPr/>
          </p:nvSpPr>
          <p:spPr>
            <a:xfrm>
              <a:off x="3215" y="1957"/>
              <a:ext cx="247" cy="291"/>
            </a:xfrm>
            <a:prstGeom prst="rect">
              <a:avLst/>
            </a:prstGeom>
            <a:noFill/>
            <a:ln w="19050">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A</a:t>
              </a:r>
              <a:endParaRPr lang="zh-CN" altLang="en-US" sz="2400" b="1" dirty="0">
                <a:solidFill>
                  <a:srgbClr val="030305"/>
                </a:solidFill>
                <a:latin typeface="+mn-ea"/>
              </a:endParaRPr>
            </a:p>
          </p:txBody>
        </p:sp>
        <p:sp>
          <p:nvSpPr>
            <p:cNvPr id="39" name="Rectangle 55"/>
            <p:cNvSpPr/>
            <p:nvPr/>
          </p:nvSpPr>
          <p:spPr>
            <a:xfrm>
              <a:off x="3706" y="2061"/>
              <a:ext cx="1440" cy="288"/>
            </a:xfrm>
            <a:prstGeom prst="rect">
              <a:avLst/>
            </a:prstGeom>
            <a:noFill/>
            <a:ln w="19050">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NODE(A)= n</a:t>
              </a:r>
              <a:r>
                <a:rPr lang="en-US" altLang="zh-CN" sz="2400" b="1" baseline="-25000" dirty="0">
                  <a:solidFill>
                    <a:srgbClr val="030305"/>
                  </a:solidFill>
                  <a:latin typeface="+mn-ea"/>
                </a:rPr>
                <a:t>3</a:t>
              </a:r>
              <a:endParaRPr lang="zh-CN" altLang="en-US" sz="2400" b="1" baseline="-25000" dirty="0">
                <a:solidFill>
                  <a:srgbClr val="030305"/>
                </a:solidFill>
                <a:latin typeface="+mn-ea"/>
              </a:endParaRPr>
            </a:p>
          </p:txBody>
        </p:sp>
      </p:grpSp>
      <p:grpSp>
        <p:nvGrpSpPr>
          <p:cNvPr id="40" name="Group 56"/>
          <p:cNvGrpSpPr/>
          <p:nvPr/>
        </p:nvGrpSpPr>
        <p:grpSpPr>
          <a:xfrm>
            <a:off x="5661771" y="4454248"/>
            <a:ext cx="3136900" cy="966788"/>
            <a:chOff x="3170" y="2637"/>
            <a:chExt cx="1976" cy="609"/>
          </a:xfrm>
        </p:grpSpPr>
        <p:sp>
          <p:nvSpPr>
            <p:cNvPr id="41" name="Oval 57"/>
            <p:cNvSpPr/>
            <p:nvPr/>
          </p:nvSpPr>
          <p:spPr>
            <a:xfrm>
              <a:off x="3170" y="2637"/>
              <a:ext cx="408" cy="363"/>
            </a:xfrm>
            <a:prstGeom prst="ellipse">
              <a:avLst/>
            </a:prstGeom>
            <a:noFill/>
            <a:ln w="19050"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2</a:t>
              </a:r>
              <a:endParaRPr lang="en-US" altLang="zh-CN" sz="2400" b="1" baseline="-25000" dirty="0">
                <a:latin typeface="+mn-ea"/>
              </a:endParaRPr>
            </a:p>
          </p:txBody>
        </p:sp>
        <p:sp>
          <p:nvSpPr>
            <p:cNvPr id="42" name="Rectangle 58"/>
            <p:cNvSpPr/>
            <p:nvPr/>
          </p:nvSpPr>
          <p:spPr>
            <a:xfrm>
              <a:off x="3260" y="2955"/>
              <a:ext cx="236" cy="291"/>
            </a:xfrm>
            <a:prstGeom prst="rect">
              <a:avLst/>
            </a:prstGeom>
            <a:noFill/>
            <a:ln w="19050">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C</a:t>
              </a:r>
              <a:endParaRPr lang="en-US" altLang="zh-CN" sz="2400" b="1" dirty="0">
                <a:solidFill>
                  <a:srgbClr val="030305"/>
                </a:solidFill>
                <a:latin typeface="+mn-ea"/>
              </a:endParaRPr>
            </a:p>
          </p:txBody>
        </p:sp>
        <p:sp>
          <p:nvSpPr>
            <p:cNvPr id="43" name="Rectangle 59"/>
            <p:cNvSpPr/>
            <p:nvPr/>
          </p:nvSpPr>
          <p:spPr>
            <a:xfrm>
              <a:off x="3706" y="2829"/>
              <a:ext cx="1440" cy="288"/>
            </a:xfrm>
            <a:prstGeom prst="rect">
              <a:avLst/>
            </a:prstGeom>
            <a:noFill/>
            <a:ln w="19050">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NODE(C)= n</a:t>
              </a:r>
              <a:r>
                <a:rPr lang="en-US" altLang="zh-CN" sz="2400" b="1" baseline="-25000" dirty="0">
                  <a:solidFill>
                    <a:srgbClr val="030305"/>
                  </a:solidFill>
                  <a:latin typeface="+mn-ea"/>
                </a:rPr>
                <a:t>2</a:t>
              </a:r>
              <a:endParaRPr lang="zh-CN" altLang="en-US" sz="2400" b="1" baseline="-25000" dirty="0">
                <a:solidFill>
                  <a:srgbClr val="030305"/>
                </a:solidFill>
                <a:latin typeface="+mn-ea"/>
              </a:endParaRPr>
            </a:p>
          </p:txBody>
        </p:sp>
      </p:grpSp>
      <p:sp>
        <p:nvSpPr>
          <p:cNvPr id="44" name="Rectangle 33"/>
          <p:cNvSpPr/>
          <p:nvPr/>
        </p:nvSpPr>
        <p:spPr>
          <a:xfrm>
            <a:off x="5085509" y="2869921"/>
            <a:ext cx="370614" cy="461665"/>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B</a:t>
            </a:r>
            <a:endParaRPr lang="zh-CN" altLang="en-US" sz="2400" b="1" dirty="0">
              <a:solidFill>
                <a:srgbClr val="030305"/>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barn(inHorizontal)">
                                      <p:cBhvr>
                                        <p:cTn id="22" dur="500"/>
                                        <p:tgtEl>
                                          <p:spTgt spid="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animEffect transition="in" filter="barn(inHorizontal)">
                                      <p:cBhvr>
                                        <p:cTn id="27" dur="500"/>
                                        <p:tgtEl>
                                          <p:spTgt spid="1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16">
                                            <p:txEl>
                                              <p:pRg st="3" end="3"/>
                                            </p:txEl>
                                          </p:spTgt>
                                        </p:tgtEl>
                                        <p:attrNameLst>
                                          <p:attrName>style.visibility</p:attrName>
                                        </p:attrNameLst>
                                      </p:cBhvr>
                                      <p:to>
                                        <p:strVal val="visible"/>
                                      </p:to>
                                    </p:set>
                                    <p:animEffect transition="in" filter="barn(inHorizontal)">
                                      <p:cBhvr>
                                        <p:cTn id="32" dur="500"/>
                                        <p:tgtEl>
                                          <p:spTgt spid="1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Horizont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arn(inHorizont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Horizont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arn(inHorizontal)">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6" fill="hold" nodeType="clickEffect">
                                  <p:stCondLst>
                                    <p:cond delay="0"/>
                                  </p:stCondLst>
                                  <p:childTnLst>
                                    <p:set>
                                      <p:cBhvr>
                                        <p:cTn id="56" dur="1" fill="hold">
                                          <p:stCondLst>
                                            <p:cond delay="0"/>
                                          </p:stCondLst>
                                        </p:cTn>
                                        <p:tgtEl>
                                          <p:spTgt spid="16">
                                            <p:txEl>
                                              <p:pRg st="4" end="4"/>
                                            </p:txEl>
                                          </p:spTgt>
                                        </p:tgtEl>
                                        <p:attrNameLst>
                                          <p:attrName>style.visibility</p:attrName>
                                        </p:attrNameLst>
                                      </p:cBhvr>
                                      <p:to>
                                        <p:strVal val="visible"/>
                                      </p:to>
                                    </p:set>
                                    <p:animEffect transition="in" filter="barn(inHorizontal)">
                                      <p:cBhvr>
                                        <p:cTn id="57" dur="500"/>
                                        <p:tgtEl>
                                          <p:spTgt spid="1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6" fill="hold" nodeType="clickEffect">
                                  <p:stCondLst>
                                    <p:cond delay="0"/>
                                  </p:stCondLst>
                                  <p:childTnLst>
                                    <p:set>
                                      <p:cBhvr>
                                        <p:cTn id="61" dur="1" fill="hold">
                                          <p:stCondLst>
                                            <p:cond delay="0"/>
                                          </p:stCondLst>
                                        </p:cTn>
                                        <p:tgtEl>
                                          <p:spTgt spid="16">
                                            <p:txEl>
                                              <p:pRg st="5" end="5"/>
                                            </p:txEl>
                                          </p:spTgt>
                                        </p:tgtEl>
                                        <p:attrNameLst>
                                          <p:attrName>style.visibility</p:attrName>
                                        </p:attrNameLst>
                                      </p:cBhvr>
                                      <p:to>
                                        <p:strVal val="visible"/>
                                      </p:to>
                                    </p:set>
                                    <p:animEffect transition="in" filter="barn(inHorizontal)">
                                      <p:cBhvr>
                                        <p:cTn id="62"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文本占位符 193"/>
          <p:cNvSpPr>
            <a:spLocks noGrp="1"/>
          </p:cNvSpPr>
          <p:nvPr>
            <p:ph type="body" sz="quarter" idx="14"/>
          </p:nvPr>
        </p:nvSpPr>
        <p:spPr>
          <a:xfrm>
            <a:off x="231775" y="276860"/>
            <a:ext cx="6278880" cy="593090"/>
          </a:xfrm>
        </p:spPr>
        <p:txBody>
          <a:bodyPr/>
          <a:p>
            <a:r>
              <a:rPr lang="en-US" altLang="zh-CN">
                <a:sym typeface="+mn-ea"/>
              </a:rPr>
              <a:t>8.1.4 </a:t>
            </a:r>
            <a:r>
              <a:rPr>
                <a:sym typeface="+mn-ea"/>
              </a:rPr>
              <a:t>基本块优化的实现</a:t>
            </a:r>
            <a:endParaRPr lang="zh-CN" altLang="en-US"/>
          </a:p>
        </p:txBody>
      </p:sp>
      <p:sp>
        <p:nvSpPr>
          <p:cNvPr id="191" name="object 191"/>
          <p:cNvSpPr txBox="1"/>
          <p:nvPr/>
        </p:nvSpPr>
        <p:spPr>
          <a:xfrm>
            <a:off x="554990" y="2057400"/>
            <a:ext cx="7973059" cy="3970020"/>
          </a:xfrm>
          <a:prstGeom prst="rect">
            <a:avLst/>
          </a:prstGeom>
        </p:spPr>
        <p:txBody>
          <a:bodyPr vert="horz" wrap="square" lIns="0" tIns="12700" rIns="0" bIns="0" rtlCol="0">
            <a:spAutoFit/>
          </a:bodyPr>
          <a:lstStyle/>
          <a:p>
            <a:pPr marL="12700">
              <a:lnSpc>
                <a:spcPct val="100000"/>
              </a:lnSpc>
              <a:spcBef>
                <a:spcPts val="790"/>
              </a:spcBef>
            </a:pPr>
            <a:r>
              <a:rPr lang="zh-CN" altLang="en-US" sz="3200" dirty="0">
                <a:solidFill>
                  <a:srgbClr val="030305"/>
                </a:solidFill>
                <a:sym typeface="+mn-ea"/>
              </a:rPr>
              <a:t>首先，</a:t>
            </a:r>
            <a:r>
              <a:rPr lang="en-US" altLang="zh-CN" sz="3200" dirty="0">
                <a:solidFill>
                  <a:srgbClr val="030305"/>
                </a:solidFill>
                <a:sym typeface="+mn-ea"/>
              </a:rPr>
              <a:t>DAG</a:t>
            </a:r>
            <a:r>
              <a:rPr lang="zh-CN" altLang="en-US" sz="3200" dirty="0">
                <a:solidFill>
                  <a:srgbClr val="030305"/>
                </a:solidFill>
                <a:sym typeface="+mn-ea"/>
              </a:rPr>
              <a:t>为空。</a:t>
            </a:r>
            <a:r>
              <a:rPr sz="3200" dirty="0">
                <a:latin typeface="华文细黑" panose="02010600040101010101" charset="-122"/>
                <a:cs typeface="华文细黑" panose="02010600040101010101" charset="-122"/>
              </a:rPr>
              <a:t>对</a:t>
            </a:r>
            <a:r>
              <a:rPr sz="3200" spc="5" dirty="0">
                <a:latin typeface="华文细黑" panose="02010600040101010101" charset="-122"/>
                <a:cs typeface="华文细黑" panose="02010600040101010101" charset="-122"/>
              </a:rPr>
              <a:t>基</a:t>
            </a:r>
            <a:r>
              <a:rPr sz="3200" dirty="0">
                <a:latin typeface="华文细黑" panose="02010600040101010101" charset="-122"/>
                <a:cs typeface="华文细黑" panose="02010600040101010101" charset="-122"/>
              </a:rPr>
              <a:t>本块</a:t>
            </a:r>
            <a:r>
              <a:rPr sz="3200" spc="5" dirty="0">
                <a:latin typeface="华文细黑" panose="02010600040101010101" charset="-122"/>
                <a:cs typeface="华文细黑" panose="02010600040101010101" charset="-122"/>
              </a:rPr>
              <a:t>中</a:t>
            </a:r>
            <a:r>
              <a:rPr sz="3200" dirty="0">
                <a:latin typeface="华文细黑" panose="02010600040101010101" charset="-122"/>
                <a:cs typeface="华文细黑" panose="02010600040101010101" charset="-122"/>
              </a:rPr>
              <a:t>每</a:t>
            </a:r>
            <a:r>
              <a:rPr sz="3200" spc="5" dirty="0">
                <a:latin typeface="华文细黑" panose="02010600040101010101" charset="-122"/>
                <a:cs typeface="华文细黑" panose="02010600040101010101" charset="-122"/>
              </a:rPr>
              <a:t>一</a:t>
            </a:r>
            <a:r>
              <a:rPr sz="3200" dirty="0">
                <a:latin typeface="华文细黑" panose="02010600040101010101" charset="-122"/>
                <a:cs typeface="华文细黑" panose="02010600040101010101" charset="-122"/>
              </a:rPr>
              <a:t>四</a:t>
            </a:r>
            <a:r>
              <a:rPr sz="3200" spc="5" dirty="0">
                <a:latin typeface="华文细黑" panose="02010600040101010101" charset="-122"/>
                <a:cs typeface="华文细黑" panose="02010600040101010101" charset="-122"/>
              </a:rPr>
              <a:t>元</a:t>
            </a:r>
            <a:r>
              <a:rPr sz="3200" dirty="0">
                <a:latin typeface="华文细黑" panose="02010600040101010101" charset="-122"/>
                <a:cs typeface="华文细黑" panose="02010600040101010101" charset="-122"/>
              </a:rPr>
              <a:t>式，</a:t>
            </a:r>
            <a:r>
              <a:rPr sz="3200" spc="5" dirty="0">
                <a:latin typeface="华文细黑" panose="02010600040101010101" charset="-122"/>
                <a:cs typeface="华文细黑" panose="02010600040101010101" charset="-122"/>
              </a:rPr>
              <a:t>依</a:t>
            </a:r>
            <a:r>
              <a:rPr sz="3200" dirty="0">
                <a:latin typeface="华文细黑" panose="02010600040101010101" charset="-122"/>
                <a:cs typeface="华文细黑" panose="02010600040101010101" charset="-122"/>
              </a:rPr>
              <a:t>次执</a:t>
            </a:r>
            <a:r>
              <a:rPr sz="3200" spc="5" dirty="0">
                <a:latin typeface="华文细黑" panose="02010600040101010101" charset="-122"/>
                <a:cs typeface="华文细黑" panose="02010600040101010101" charset="-122"/>
              </a:rPr>
              <a:t>行</a:t>
            </a:r>
            <a:r>
              <a:rPr sz="3200" dirty="0">
                <a:latin typeface="华文细黑" panose="02010600040101010101" charset="-122"/>
                <a:cs typeface="华文细黑" panose="02010600040101010101" charset="-122"/>
              </a:rPr>
              <a:t>以</a:t>
            </a:r>
            <a:r>
              <a:rPr sz="3200" spc="5" dirty="0">
                <a:latin typeface="华文细黑" panose="02010600040101010101" charset="-122"/>
                <a:cs typeface="华文细黑" panose="02010600040101010101" charset="-122"/>
              </a:rPr>
              <a:t>下</a:t>
            </a:r>
            <a:r>
              <a:rPr sz="3200" dirty="0">
                <a:latin typeface="华文细黑" panose="02010600040101010101" charset="-122"/>
                <a:cs typeface="华文细黑" panose="02010600040101010101" charset="-122"/>
              </a:rPr>
              <a:t>步骤</a:t>
            </a:r>
            <a:r>
              <a:rPr sz="3200" spc="-90" dirty="0">
                <a:latin typeface="华文细黑" panose="02010600040101010101" charset="-122"/>
                <a:cs typeface="华文细黑" panose="02010600040101010101" charset="-122"/>
              </a:rPr>
              <a:t> </a:t>
            </a:r>
            <a:r>
              <a:rPr sz="3200" dirty="0">
                <a:latin typeface="华文细黑" panose="02010600040101010101" charset="-122"/>
                <a:cs typeface="华文细黑" panose="02010600040101010101" charset="-122"/>
              </a:rPr>
              <a:t>:</a:t>
            </a:r>
            <a:endParaRPr sz="3200" dirty="0">
              <a:latin typeface="华文细黑" panose="02010600040101010101" charset="-122"/>
              <a:cs typeface="华文细黑" panose="02010600040101010101" charset="-122"/>
            </a:endParaRPr>
          </a:p>
          <a:p>
            <a:pPr marL="12700">
              <a:lnSpc>
                <a:spcPct val="100000"/>
              </a:lnSpc>
              <a:spcBef>
                <a:spcPts val="790"/>
              </a:spcBef>
            </a:pPr>
            <a:endParaRPr sz="3200">
              <a:latin typeface="华文细黑" panose="02010600040101010101" charset="-122"/>
              <a:cs typeface="华文细黑" panose="02010600040101010101" charset="-122"/>
            </a:endParaRPr>
          </a:p>
          <a:p>
            <a:pPr marL="548640" indent="-535940">
              <a:lnSpc>
                <a:spcPct val="100000"/>
              </a:lnSpc>
              <a:spcBef>
                <a:spcPts val="800"/>
              </a:spcBef>
              <a:buAutoNum type="arabicPeriod"/>
              <a:tabLst>
                <a:tab pos="548005" algn="l"/>
                <a:tab pos="548640" algn="l"/>
              </a:tabLst>
            </a:pPr>
            <a:r>
              <a:rPr sz="3200" dirty="0">
                <a:latin typeface="华文细黑" panose="02010600040101010101" charset="-122"/>
                <a:cs typeface="华文细黑" panose="02010600040101010101" charset="-122"/>
              </a:rPr>
              <a:t>准</a:t>
            </a:r>
            <a:r>
              <a:rPr sz="3200" spc="5" dirty="0">
                <a:latin typeface="华文细黑" panose="02010600040101010101" charset="-122"/>
                <a:cs typeface="华文细黑" panose="02010600040101010101" charset="-122"/>
              </a:rPr>
              <a:t>备</a:t>
            </a:r>
            <a:r>
              <a:rPr sz="3200" dirty="0">
                <a:latin typeface="华文细黑" panose="02010600040101010101" charset="-122"/>
                <a:cs typeface="华文细黑" panose="02010600040101010101" charset="-122"/>
              </a:rPr>
              <a:t>操</a:t>
            </a:r>
            <a:r>
              <a:rPr sz="3200" spc="5" dirty="0">
                <a:latin typeface="华文细黑" panose="02010600040101010101" charset="-122"/>
                <a:cs typeface="华文细黑" panose="02010600040101010101" charset="-122"/>
              </a:rPr>
              <a:t>作</a:t>
            </a:r>
            <a:r>
              <a:rPr sz="3200" dirty="0">
                <a:latin typeface="华文细黑" panose="02010600040101010101" charset="-122"/>
                <a:cs typeface="华文细黑" panose="02010600040101010101" charset="-122"/>
              </a:rPr>
              <a:t>数的</a:t>
            </a:r>
            <a:r>
              <a:rPr sz="3200" spc="5" dirty="0">
                <a:latin typeface="华文细黑" panose="02010600040101010101" charset="-122"/>
                <a:cs typeface="华文细黑" panose="02010600040101010101" charset="-122"/>
              </a:rPr>
              <a:t>结</a:t>
            </a:r>
            <a:r>
              <a:rPr sz="3200" dirty="0">
                <a:latin typeface="华文细黑" panose="02010600040101010101" charset="-122"/>
                <a:cs typeface="华文细黑" panose="02010600040101010101" charset="-122"/>
              </a:rPr>
              <a:t>点</a:t>
            </a:r>
            <a:endParaRPr sz="3200">
              <a:latin typeface="华文细黑" panose="02010600040101010101" charset="-122"/>
              <a:cs typeface="华文细黑" panose="02010600040101010101" charset="-122"/>
            </a:endParaRPr>
          </a:p>
          <a:p>
            <a:pPr marL="549910" indent="-537210">
              <a:lnSpc>
                <a:spcPct val="100000"/>
              </a:lnSpc>
              <a:spcBef>
                <a:spcPts val="800"/>
              </a:spcBef>
              <a:buAutoNum type="arabicPeriod"/>
              <a:tabLst>
                <a:tab pos="549275" algn="l"/>
                <a:tab pos="549910" algn="l"/>
              </a:tabLst>
            </a:pPr>
            <a:r>
              <a:rPr sz="3200" dirty="0">
                <a:latin typeface="华文细黑" panose="02010600040101010101" charset="-122"/>
                <a:cs typeface="华文细黑" panose="02010600040101010101" charset="-122"/>
              </a:rPr>
              <a:t>合</a:t>
            </a:r>
            <a:r>
              <a:rPr sz="3200" spc="5" dirty="0">
                <a:latin typeface="华文细黑" panose="02010600040101010101" charset="-122"/>
                <a:cs typeface="华文细黑" panose="02010600040101010101" charset="-122"/>
              </a:rPr>
              <a:t>并</a:t>
            </a:r>
            <a:r>
              <a:rPr sz="3200" dirty="0">
                <a:latin typeface="华文细黑" panose="02010600040101010101" charset="-122"/>
                <a:cs typeface="华文细黑" panose="02010600040101010101" charset="-122"/>
              </a:rPr>
              <a:t>已</a:t>
            </a:r>
            <a:r>
              <a:rPr sz="3200" spc="5" dirty="0">
                <a:latin typeface="华文细黑" panose="02010600040101010101" charset="-122"/>
                <a:cs typeface="华文细黑" panose="02010600040101010101" charset="-122"/>
              </a:rPr>
              <a:t>知</a:t>
            </a:r>
            <a:r>
              <a:rPr sz="3200" dirty="0">
                <a:latin typeface="华文细黑" panose="02010600040101010101" charset="-122"/>
                <a:cs typeface="华文细黑" panose="02010600040101010101" charset="-122"/>
              </a:rPr>
              <a:t>量</a:t>
            </a:r>
            <a:endParaRPr sz="3200">
              <a:latin typeface="华文细黑" panose="02010600040101010101" charset="-122"/>
              <a:cs typeface="华文细黑" panose="02010600040101010101" charset="-122"/>
            </a:endParaRPr>
          </a:p>
          <a:p>
            <a:pPr marL="549910" indent="-537210">
              <a:lnSpc>
                <a:spcPct val="100000"/>
              </a:lnSpc>
              <a:spcBef>
                <a:spcPts val="800"/>
              </a:spcBef>
              <a:buAutoNum type="arabicPeriod"/>
              <a:tabLst>
                <a:tab pos="549275" algn="l"/>
                <a:tab pos="549910" algn="l"/>
              </a:tabLst>
            </a:pPr>
            <a:r>
              <a:rPr sz="3200" dirty="0">
                <a:latin typeface="华文细黑" panose="02010600040101010101" charset="-122"/>
                <a:cs typeface="华文细黑" panose="02010600040101010101" charset="-122"/>
              </a:rPr>
              <a:t>删</a:t>
            </a:r>
            <a:r>
              <a:rPr sz="3200" spc="5" dirty="0">
                <a:latin typeface="华文细黑" panose="02010600040101010101" charset="-122"/>
                <a:cs typeface="华文细黑" panose="02010600040101010101" charset="-122"/>
              </a:rPr>
              <a:t>除</a:t>
            </a:r>
            <a:r>
              <a:rPr sz="3200" dirty="0">
                <a:latin typeface="华文细黑" panose="02010600040101010101" charset="-122"/>
                <a:cs typeface="华文细黑" panose="02010600040101010101" charset="-122"/>
              </a:rPr>
              <a:t>公</a:t>
            </a:r>
            <a:r>
              <a:rPr sz="3200" spc="5" dirty="0">
                <a:latin typeface="华文细黑" panose="02010600040101010101" charset="-122"/>
                <a:cs typeface="华文细黑" panose="02010600040101010101" charset="-122"/>
              </a:rPr>
              <a:t>共</a:t>
            </a:r>
            <a:r>
              <a:rPr sz="3200" dirty="0">
                <a:latin typeface="华文细黑" panose="02010600040101010101" charset="-122"/>
                <a:cs typeface="华文细黑" panose="02010600040101010101" charset="-122"/>
              </a:rPr>
              <a:t>子</a:t>
            </a:r>
            <a:r>
              <a:rPr sz="3200" spc="5" dirty="0">
                <a:latin typeface="华文细黑" panose="02010600040101010101" charset="-122"/>
                <a:cs typeface="华文细黑" panose="02010600040101010101" charset="-122"/>
              </a:rPr>
              <a:t>表</a:t>
            </a:r>
            <a:r>
              <a:rPr sz="3200" dirty="0">
                <a:latin typeface="华文细黑" panose="02010600040101010101" charset="-122"/>
                <a:cs typeface="华文细黑" panose="02010600040101010101" charset="-122"/>
              </a:rPr>
              <a:t>达式</a:t>
            </a:r>
            <a:endParaRPr sz="3200">
              <a:latin typeface="华文细黑" panose="02010600040101010101" charset="-122"/>
              <a:cs typeface="华文细黑" panose="02010600040101010101" charset="-122"/>
            </a:endParaRPr>
          </a:p>
          <a:p>
            <a:pPr marL="549910" indent="-537210">
              <a:lnSpc>
                <a:spcPct val="100000"/>
              </a:lnSpc>
              <a:spcBef>
                <a:spcPts val="790"/>
              </a:spcBef>
              <a:buAutoNum type="arabicPeriod"/>
              <a:tabLst>
                <a:tab pos="549275" algn="l"/>
                <a:tab pos="549910" algn="l"/>
              </a:tabLst>
            </a:pPr>
            <a:r>
              <a:rPr sz="3200" dirty="0">
                <a:latin typeface="华文细黑" panose="02010600040101010101" charset="-122"/>
                <a:cs typeface="华文细黑" panose="02010600040101010101" charset="-122"/>
              </a:rPr>
              <a:t>删</a:t>
            </a:r>
            <a:r>
              <a:rPr sz="3200" spc="5" dirty="0">
                <a:latin typeface="华文细黑" panose="02010600040101010101" charset="-122"/>
                <a:cs typeface="华文细黑" panose="02010600040101010101" charset="-122"/>
              </a:rPr>
              <a:t>除</a:t>
            </a:r>
            <a:r>
              <a:rPr sz="3200" dirty="0">
                <a:latin typeface="华文细黑" panose="02010600040101010101" charset="-122"/>
                <a:cs typeface="华文细黑" panose="02010600040101010101" charset="-122"/>
              </a:rPr>
              <a:t>无</a:t>
            </a:r>
            <a:r>
              <a:rPr sz="3200" spc="5" dirty="0">
                <a:latin typeface="华文细黑" panose="02010600040101010101" charset="-122"/>
                <a:cs typeface="华文细黑" panose="02010600040101010101" charset="-122"/>
              </a:rPr>
              <a:t>用</a:t>
            </a:r>
            <a:r>
              <a:rPr sz="3200" dirty="0">
                <a:latin typeface="华文细黑" panose="02010600040101010101" charset="-122"/>
                <a:cs typeface="华文细黑" panose="02010600040101010101" charset="-122"/>
              </a:rPr>
              <a:t>赋值</a:t>
            </a:r>
            <a:endParaRPr sz="3200">
              <a:latin typeface="华文细黑" panose="02010600040101010101" charset="-122"/>
              <a:cs typeface="华文细黑" panose="02010600040101010101" charset="-122"/>
            </a:endParaRPr>
          </a:p>
        </p:txBody>
      </p:sp>
      <p:sp>
        <p:nvSpPr>
          <p:cNvPr id="192" name="object 192"/>
          <p:cNvSpPr txBox="1"/>
          <p:nvPr/>
        </p:nvSpPr>
        <p:spPr>
          <a:xfrm>
            <a:off x="8368030" y="6415950"/>
            <a:ext cx="254000" cy="212090"/>
          </a:xfrm>
          <a:prstGeom prst="rect">
            <a:avLst/>
          </a:prstGeom>
        </p:spPr>
        <p:txBody>
          <a:bodyPr vert="horz" wrap="square" lIns="0" tIns="27940" rIns="0" bIns="0" rtlCol="0">
            <a:spAutoFit/>
          </a:bodyPr>
          <a:lstStyle/>
          <a:p>
            <a:pPr marL="26670">
              <a:lnSpc>
                <a:spcPct val="100000"/>
              </a:lnSpc>
              <a:spcBef>
                <a:spcPts val="220"/>
              </a:spcBef>
            </a:pPr>
            <a:fld id="{81D60167-4931-47E6-BA6A-407CBD079E47}" type="slidenum">
              <a:rPr sz="1200" dirty="0">
                <a:latin typeface="Arial Black" panose="020B0A04020102020204"/>
                <a:cs typeface="Arial Black" panose="020B0A04020102020204"/>
              </a:rPr>
            </a:fld>
            <a:endParaRPr sz="1200">
              <a:latin typeface="Arial Black" panose="020B0A04020102020204"/>
              <a:cs typeface="Arial Black" panose="020B0A04020102020204"/>
            </a:endParaRPr>
          </a:p>
        </p:txBody>
      </p:sp>
      <p:sp>
        <p:nvSpPr>
          <p:cNvPr id="197" name="文本占位符 193"/>
          <p:cNvSpPr>
            <a:spLocks noGrp="1"/>
          </p:cNvSpPr>
          <p:nvPr/>
        </p:nvSpPr>
        <p:spPr>
          <a:xfrm>
            <a:off x="409575" y="1320165"/>
            <a:ext cx="6278880" cy="5930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lang="zh-CN" altLang="en-US" sz="3600" b="1" kern="1200" dirty="0" smtClean="0">
                <a:solidFill>
                  <a:schemeClr val="bg1"/>
                </a:solidFill>
                <a:latin typeface="+mn-ea"/>
                <a:ea typeface="+mn-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tx1"/>
                </a:solidFill>
                <a:highlight>
                  <a:srgbClr val="FFFF00"/>
                </a:highlight>
              </a:rPr>
              <a:t>由基本块构造DAG算法的描述：</a:t>
            </a:r>
            <a:endParaRPr lang="zh-CN" altLang="en-US">
              <a:solidFill>
                <a:schemeClr val="tx1"/>
              </a:solidFill>
              <a:highlight>
                <a:srgbClr val="FFFF00"/>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45" name="Rectangle 3"/>
          <p:cNvSpPr txBox="1"/>
          <p:nvPr/>
        </p:nvSpPr>
        <p:spPr>
          <a:xfrm>
            <a:off x="355600" y="1158641"/>
            <a:ext cx="8432800" cy="4319587"/>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b="1" dirty="0">
                <a:solidFill>
                  <a:srgbClr val="0070C0"/>
                </a:solidFill>
                <a:latin typeface="+mn-ea"/>
              </a:rPr>
              <a:t>由基本块构造</a:t>
            </a:r>
            <a:r>
              <a:rPr lang="en-US" altLang="zh-CN" b="1" dirty="0">
                <a:solidFill>
                  <a:srgbClr val="0070C0"/>
                </a:solidFill>
                <a:latin typeface="+mn-ea"/>
              </a:rPr>
              <a:t>DAG</a:t>
            </a:r>
            <a:r>
              <a:rPr lang="zh-CN" altLang="en-US" b="1" dirty="0">
                <a:solidFill>
                  <a:srgbClr val="0070C0"/>
                </a:solidFill>
                <a:latin typeface="+mn-ea"/>
              </a:rPr>
              <a:t>算法的描述：</a:t>
            </a:r>
            <a:endParaRPr lang="zh-CN" altLang="en-US" b="1" dirty="0">
              <a:solidFill>
                <a:srgbClr val="0070C0"/>
              </a:solidFill>
              <a:latin typeface="+mn-ea"/>
            </a:endParaRPr>
          </a:p>
          <a:p>
            <a:pPr>
              <a:lnSpc>
                <a:spcPct val="120000"/>
              </a:lnSpc>
            </a:pPr>
            <a:r>
              <a:rPr lang="zh-CN" altLang="en-US" sz="2400" b="1" dirty="0">
                <a:solidFill>
                  <a:srgbClr val="030305"/>
                </a:solidFill>
                <a:latin typeface="+mn-ea"/>
              </a:rPr>
              <a:t>首先，</a:t>
            </a:r>
            <a:r>
              <a:rPr lang="en-US" altLang="zh-CN" sz="2400" b="1" dirty="0">
                <a:solidFill>
                  <a:srgbClr val="030305"/>
                </a:solidFill>
                <a:latin typeface="+mn-ea"/>
              </a:rPr>
              <a:t>DAG</a:t>
            </a:r>
            <a:r>
              <a:rPr lang="zh-CN" altLang="en-US" sz="2400" b="1" dirty="0">
                <a:solidFill>
                  <a:srgbClr val="030305"/>
                </a:solidFill>
                <a:latin typeface="+mn-ea"/>
              </a:rPr>
              <a:t>为空。对基本块的每一四元式，依次执行以下步骤：</a:t>
            </a:r>
            <a:endParaRPr lang="zh-CN" altLang="en-US" sz="2400" b="1" dirty="0">
              <a:solidFill>
                <a:srgbClr val="030305"/>
              </a:solidFill>
              <a:latin typeface="+mn-ea"/>
            </a:endParaRPr>
          </a:p>
          <a:p>
            <a:pPr>
              <a:lnSpc>
                <a:spcPct val="120000"/>
              </a:lnSpc>
            </a:pPr>
            <a:r>
              <a:rPr lang="zh-CN" altLang="en-US" sz="2400" b="1" dirty="0">
                <a:solidFill>
                  <a:srgbClr val="0070C0"/>
                </a:solidFill>
                <a:latin typeface="+mn-ea"/>
              </a:rPr>
              <a:t>步骤</a:t>
            </a:r>
            <a:r>
              <a:rPr lang="en-US" altLang="zh-CN" sz="2400" b="1" dirty="0">
                <a:solidFill>
                  <a:srgbClr val="0070C0"/>
                </a:solidFill>
                <a:latin typeface="+mn-ea"/>
              </a:rPr>
              <a:t>1</a:t>
            </a:r>
            <a:r>
              <a:rPr lang="zh-CN" altLang="en-US" sz="2400" b="1" dirty="0">
                <a:solidFill>
                  <a:srgbClr val="0070C0"/>
                </a:solidFill>
                <a:latin typeface="+mn-ea"/>
              </a:rPr>
              <a:t>：</a:t>
            </a:r>
            <a:r>
              <a:rPr lang="zh-CN" altLang="en-US" sz="2400" b="1" dirty="0">
                <a:solidFill>
                  <a:srgbClr val="030305"/>
                </a:solidFill>
                <a:latin typeface="+mn-ea"/>
              </a:rPr>
              <a:t>对于任意(0)、(1)、(2)型四元式，如果节点</a:t>
            </a:r>
            <a:r>
              <a:rPr lang="en-US" altLang="zh-CN" sz="2400" b="1" dirty="0">
                <a:solidFill>
                  <a:srgbClr val="030305"/>
                </a:solidFill>
                <a:latin typeface="+mn-ea"/>
              </a:rPr>
              <a:t>B</a:t>
            </a:r>
            <a:r>
              <a:rPr lang="zh-CN" altLang="en-US" sz="2400" b="1" dirty="0">
                <a:solidFill>
                  <a:srgbClr val="030305"/>
                </a:solidFill>
                <a:latin typeface="+mn-ea"/>
              </a:rPr>
              <a:t>在</a:t>
            </a:r>
            <a:r>
              <a:rPr lang="en-US" altLang="zh-CN" sz="2400" b="1" dirty="0">
                <a:solidFill>
                  <a:srgbClr val="030305"/>
                </a:solidFill>
                <a:latin typeface="+mn-ea"/>
              </a:rPr>
              <a:t>DAG</a:t>
            </a:r>
            <a:r>
              <a:rPr lang="zh-CN" altLang="en-US" sz="2400" b="1" dirty="0">
                <a:solidFill>
                  <a:srgbClr val="030305"/>
                </a:solidFill>
                <a:latin typeface="+mn-ea"/>
              </a:rPr>
              <a:t>中无定义，则构造一标记为</a:t>
            </a:r>
            <a:r>
              <a:rPr lang="en-US" altLang="zh-CN" sz="2400" b="1" dirty="0">
                <a:solidFill>
                  <a:srgbClr val="030305"/>
                </a:solidFill>
                <a:latin typeface="+mn-ea"/>
              </a:rPr>
              <a:t>B</a:t>
            </a:r>
            <a:r>
              <a:rPr lang="zh-CN" altLang="en-US" sz="2400" b="1" dirty="0">
                <a:solidFill>
                  <a:srgbClr val="030305"/>
                </a:solidFill>
                <a:latin typeface="+mn-ea"/>
              </a:rPr>
              <a:t>的叶节点，记</a:t>
            </a:r>
            <a:r>
              <a:rPr lang="en-US" altLang="zh-CN" sz="2400" b="1" dirty="0">
                <a:latin typeface="+mn-ea"/>
              </a:rPr>
              <a:t>node</a:t>
            </a:r>
            <a:r>
              <a:rPr lang="en-US" altLang="zh-CN" sz="2400" b="1" dirty="0">
                <a:solidFill>
                  <a:srgbClr val="030305"/>
                </a:solidFill>
                <a:latin typeface="+mn-ea"/>
              </a:rPr>
              <a:t> (B)</a:t>
            </a:r>
            <a:r>
              <a:rPr lang="zh-CN" altLang="en-US" sz="2400" b="1" dirty="0">
                <a:solidFill>
                  <a:srgbClr val="030305"/>
                </a:solidFill>
                <a:latin typeface="+mn-ea"/>
              </a:rPr>
              <a:t>=</a:t>
            </a:r>
            <a:r>
              <a:rPr lang="en-US" altLang="zh-CN" sz="2400" b="1" dirty="0">
                <a:solidFill>
                  <a:srgbClr val="030305"/>
                </a:solidFill>
                <a:latin typeface="+mn-ea"/>
              </a:rPr>
              <a:t>n</a:t>
            </a:r>
            <a:r>
              <a:rPr lang="zh-CN" altLang="en-US" sz="2400" b="1" dirty="0">
                <a:solidFill>
                  <a:srgbClr val="030305"/>
                </a:solidFill>
                <a:latin typeface="+mn-ea"/>
              </a:rPr>
              <a:t> 。</a:t>
            </a:r>
            <a:endParaRPr lang="zh-CN" altLang="en-US" sz="2400" b="1" dirty="0">
              <a:solidFill>
                <a:srgbClr val="030305"/>
              </a:solidFill>
              <a:latin typeface="+mn-ea"/>
            </a:endParaRPr>
          </a:p>
          <a:p>
            <a:pPr marL="967105" lvl="1" indent="-495935">
              <a:lnSpc>
                <a:spcPct val="120000"/>
              </a:lnSpc>
              <a:spcBef>
                <a:spcPct val="0"/>
              </a:spcBef>
              <a:buFont typeface="Wingdings" panose="05000000000000000000" pitchFamily="2" charset="2"/>
              <a:buAutoNum type="circleNumDbPlain"/>
            </a:pPr>
            <a:r>
              <a:rPr lang="zh-CN" altLang="en-US" b="1" dirty="0">
                <a:solidFill>
                  <a:srgbClr val="030305"/>
                </a:solidFill>
                <a:latin typeface="+mn-ea"/>
              </a:rPr>
              <a:t>如果当前的四元式为</a:t>
            </a:r>
            <a:r>
              <a:rPr lang="en-US" altLang="zh-CN" b="1" dirty="0">
                <a:solidFill>
                  <a:srgbClr val="030305"/>
                </a:solidFill>
                <a:latin typeface="+mn-ea"/>
              </a:rPr>
              <a:t>(</a:t>
            </a:r>
            <a:r>
              <a:rPr lang="en-US" altLang="zh-CN" b="1" dirty="0">
                <a:solidFill>
                  <a:srgbClr val="030305"/>
                </a:solidFill>
                <a:latin typeface="+mn-ea"/>
                <a:hlinkClick r:id="rId1" action="ppaction://hlinksldjump"/>
              </a:rPr>
              <a:t>0</a:t>
            </a:r>
            <a:r>
              <a:rPr lang="en-US" altLang="zh-CN" b="1" dirty="0">
                <a:solidFill>
                  <a:srgbClr val="030305"/>
                </a:solidFill>
                <a:latin typeface="+mn-ea"/>
              </a:rPr>
              <a:t>)</a:t>
            </a:r>
            <a:r>
              <a:rPr lang="zh-CN" altLang="en-US" b="1" dirty="0">
                <a:solidFill>
                  <a:srgbClr val="030305"/>
                </a:solidFill>
                <a:latin typeface="+mn-ea"/>
              </a:rPr>
              <a:t>型，则转</a:t>
            </a:r>
            <a:r>
              <a:rPr lang="zh-CN" altLang="en-US" b="1" dirty="0">
                <a:solidFill>
                  <a:srgbClr val="030305"/>
                </a:solidFill>
                <a:latin typeface="+mn-ea"/>
                <a:hlinkClick r:id="rId2" action="ppaction://hlinksldjump"/>
              </a:rPr>
              <a:t>步骤</a:t>
            </a:r>
            <a:r>
              <a:rPr lang="en-US" altLang="zh-CN" b="1" dirty="0">
                <a:solidFill>
                  <a:srgbClr val="030305"/>
                </a:solidFill>
                <a:latin typeface="+mn-ea"/>
                <a:hlinkClick r:id="rId2" action="ppaction://hlinksldjump"/>
              </a:rPr>
              <a:t>4</a:t>
            </a:r>
            <a:r>
              <a:rPr lang="zh-CN" altLang="en-US" b="1" dirty="0">
                <a:solidFill>
                  <a:srgbClr val="030305"/>
                </a:solidFill>
                <a:latin typeface="+mn-ea"/>
              </a:rPr>
              <a:t>。</a:t>
            </a:r>
            <a:endParaRPr lang="zh-CN" altLang="en-US" b="1" dirty="0">
              <a:solidFill>
                <a:srgbClr val="030305"/>
              </a:solidFill>
              <a:latin typeface="+mn-ea"/>
            </a:endParaRPr>
          </a:p>
          <a:p>
            <a:pPr marL="967105" lvl="1" indent="-495935">
              <a:lnSpc>
                <a:spcPct val="120000"/>
              </a:lnSpc>
              <a:spcBef>
                <a:spcPct val="0"/>
              </a:spcBef>
              <a:buFont typeface="Wingdings" panose="05000000000000000000" pitchFamily="2" charset="2"/>
              <a:buAutoNum type="circleNumDbPlain"/>
            </a:pPr>
            <a:r>
              <a:rPr lang="zh-CN" altLang="en-US" b="1" dirty="0">
                <a:solidFill>
                  <a:srgbClr val="030305"/>
                </a:solidFill>
                <a:latin typeface="+mn-ea"/>
              </a:rPr>
              <a:t>如果当前的四元式为</a:t>
            </a:r>
            <a:r>
              <a:rPr lang="en-US" altLang="zh-CN" b="1" dirty="0">
                <a:solidFill>
                  <a:srgbClr val="030305"/>
                </a:solidFill>
                <a:latin typeface="+mn-ea"/>
              </a:rPr>
              <a:t>(</a:t>
            </a:r>
            <a:r>
              <a:rPr lang="en-US" altLang="zh-CN" b="1" dirty="0">
                <a:solidFill>
                  <a:srgbClr val="030305"/>
                </a:solidFill>
                <a:latin typeface="+mn-ea"/>
                <a:hlinkClick r:id="rId3" action="ppaction://hlinksldjump"/>
              </a:rPr>
              <a:t>1</a:t>
            </a:r>
            <a:r>
              <a:rPr lang="en-US" altLang="zh-CN" b="1" dirty="0">
                <a:solidFill>
                  <a:srgbClr val="030305"/>
                </a:solidFill>
                <a:latin typeface="+mn-ea"/>
              </a:rPr>
              <a:t>)</a:t>
            </a:r>
            <a:r>
              <a:rPr lang="zh-CN" altLang="en-US" b="1" dirty="0">
                <a:solidFill>
                  <a:srgbClr val="030305"/>
                </a:solidFill>
                <a:latin typeface="+mn-ea"/>
              </a:rPr>
              <a:t>型，则转</a:t>
            </a:r>
            <a:r>
              <a:rPr lang="zh-CN" altLang="en-US" b="1" dirty="0">
                <a:solidFill>
                  <a:srgbClr val="030305"/>
                </a:solidFill>
                <a:latin typeface="+mn-ea"/>
                <a:hlinkClick r:id="rId4" action="ppaction://hlinksldjump"/>
              </a:rPr>
              <a:t>步骤</a:t>
            </a:r>
            <a:r>
              <a:rPr lang="en-US" altLang="zh-CN" b="1" dirty="0">
                <a:solidFill>
                  <a:srgbClr val="030305"/>
                </a:solidFill>
                <a:latin typeface="+mn-ea"/>
                <a:hlinkClick r:id="rId4" action="ppaction://hlinksldjump"/>
              </a:rPr>
              <a:t>2</a:t>
            </a:r>
            <a:r>
              <a:rPr lang="zh-CN" altLang="en-US" b="1" dirty="0">
                <a:solidFill>
                  <a:srgbClr val="030305"/>
                </a:solidFill>
                <a:latin typeface="+mn-ea"/>
                <a:hlinkClick r:id="rId4" action="ppaction://hlinksldjump"/>
              </a:rPr>
              <a:t>的</a:t>
            </a:r>
            <a:r>
              <a:rPr lang="en-US" altLang="zh-CN" b="1" dirty="0">
                <a:solidFill>
                  <a:srgbClr val="030305"/>
                </a:solidFill>
                <a:latin typeface="+mn-ea"/>
                <a:hlinkClick r:id="rId4" action="ppaction://hlinksldjump"/>
              </a:rPr>
              <a:t>①</a:t>
            </a:r>
            <a:r>
              <a:rPr lang="en-US" altLang="zh-CN" b="1" dirty="0">
                <a:latin typeface="+mn-ea"/>
                <a:hlinkClick r:id="rId4" action="ppaction://hlinksldjump"/>
              </a:rPr>
              <a:t> </a:t>
            </a:r>
            <a:r>
              <a:rPr lang="zh-CN" altLang="en-US" b="1" dirty="0">
                <a:solidFill>
                  <a:srgbClr val="030305"/>
                </a:solidFill>
                <a:latin typeface="+mn-ea"/>
              </a:rPr>
              <a:t>。</a:t>
            </a:r>
            <a:endParaRPr lang="zh-CN" altLang="en-US" b="1" dirty="0">
              <a:solidFill>
                <a:srgbClr val="030305"/>
              </a:solidFill>
              <a:latin typeface="+mn-ea"/>
            </a:endParaRPr>
          </a:p>
          <a:p>
            <a:pPr marL="967105" lvl="1" indent="-495935">
              <a:lnSpc>
                <a:spcPct val="120000"/>
              </a:lnSpc>
              <a:spcBef>
                <a:spcPct val="0"/>
              </a:spcBef>
              <a:buFont typeface="Wingdings" panose="05000000000000000000" pitchFamily="2" charset="2"/>
              <a:buAutoNum type="circleNumDbPlain"/>
            </a:pPr>
            <a:r>
              <a:rPr lang="zh-CN" altLang="en-US" b="1" dirty="0">
                <a:solidFill>
                  <a:srgbClr val="030305"/>
                </a:solidFill>
                <a:latin typeface="+mn-ea"/>
              </a:rPr>
              <a:t>如果当前的四元式为</a:t>
            </a:r>
            <a:r>
              <a:rPr lang="en-US" altLang="zh-CN" b="1" dirty="0">
                <a:solidFill>
                  <a:srgbClr val="030305"/>
                </a:solidFill>
                <a:latin typeface="+mn-ea"/>
              </a:rPr>
              <a:t>(</a:t>
            </a:r>
            <a:r>
              <a:rPr lang="en-US" altLang="zh-CN" b="1" dirty="0">
                <a:solidFill>
                  <a:srgbClr val="030305"/>
                </a:solidFill>
                <a:latin typeface="+mn-ea"/>
                <a:hlinkClick r:id="rId3" action="ppaction://hlinksldjump"/>
              </a:rPr>
              <a:t>2</a:t>
            </a:r>
            <a:r>
              <a:rPr lang="en-US" altLang="zh-CN" b="1" dirty="0">
                <a:solidFill>
                  <a:srgbClr val="030305"/>
                </a:solidFill>
                <a:latin typeface="+mn-ea"/>
              </a:rPr>
              <a:t>)</a:t>
            </a:r>
            <a:r>
              <a:rPr lang="zh-CN" altLang="en-US" b="1" dirty="0">
                <a:solidFill>
                  <a:srgbClr val="030305"/>
                </a:solidFill>
                <a:latin typeface="+mn-ea"/>
              </a:rPr>
              <a:t>型，如果</a:t>
            </a:r>
            <a:r>
              <a:rPr lang="en-US" altLang="zh-CN" b="1" dirty="0">
                <a:latin typeface="+mn-ea"/>
              </a:rPr>
              <a:t>node</a:t>
            </a:r>
            <a:r>
              <a:rPr lang="en-US" altLang="zh-CN" b="1" dirty="0">
                <a:solidFill>
                  <a:srgbClr val="030305"/>
                </a:solidFill>
                <a:latin typeface="+mn-ea"/>
              </a:rPr>
              <a:t> (C)</a:t>
            </a:r>
            <a:r>
              <a:rPr lang="zh-CN" altLang="en-US" b="1" dirty="0">
                <a:solidFill>
                  <a:srgbClr val="030305"/>
                </a:solidFill>
                <a:latin typeface="+mn-ea"/>
              </a:rPr>
              <a:t>无定义，则构造一个标记为</a:t>
            </a:r>
            <a:r>
              <a:rPr lang="en-US" altLang="zh-CN" b="1" dirty="0">
                <a:solidFill>
                  <a:srgbClr val="030305"/>
                </a:solidFill>
                <a:latin typeface="+mn-ea"/>
              </a:rPr>
              <a:t>C</a:t>
            </a:r>
            <a:r>
              <a:rPr lang="zh-CN" altLang="en-US" b="1" dirty="0">
                <a:solidFill>
                  <a:srgbClr val="030305"/>
                </a:solidFill>
                <a:latin typeface="+mn-ea"/>
              </a:rPr>
              <a:t>的叶节点</a:t>
            </a:r>
            <a:r>
              <a:rPr lang="en-US" altLang="zh-CN" b="1" dirty="0">
                <a:latin typeface="+mn-ea"/>
              </a:rPr>
              <a:t>node</a:t>
            </a:r>
            <a:r>
              <a:rPr lang="en-US" altLang="zh-CN" b="1" dirty="0">
                <a:solidFill>
                  <a:srgbClr val="030305"/>
                </a:solidFill>
                <a:latin typeface="+mn-ea"/>
              </a:rPr>
              <a:t> (C)</a:t>
            </a:r>
            <a:r>
              <a:rPr lang="zh-CN" altLang="en-US" b="1" dirty="0">
                <a:solidFill>
                  <a:srgbClr val="030305"/>
                </a:solidFill>
                <a:latin typeface="+mn-ea"/>
              </a:rPr>
              <a:t>, 转</a:t>
            </a:r>
            <a:r>
              <a:rPr lang="zh-CN" altLang="en-US" b="1" dirty="0">
                <a:solidFill>
                  <a:srgbClr val="030305"/>
                </a:solidFill>
                <a:latin typeface="+mn-ea"/>
                <a:hlinkClick r:id="rId5" action="ppaction://hlinksldjump"/>
              </a:rPr>
              <a:t>步骤</a:t>
            </a:r>
            <a:r>
              <a:rPr lang="en-US" altLang="zh-CN" b="1" dirty="0">
                <a:solidFill>
                  <a:srgbClr val="030305"/>
                </a:solidFill>
                <a:latin typeface="+mn-ea"/>
                <a:hlinkClick r:id="rId5" action="ppaction://hlinksldjump"/>
              </a:rPr>
              <a:t>2</a:t>
            </a:r>
            <a:r>
              <a:rPr lang="zh-CN" altLang="en-US" b="1" dirty="0">
                <a:solidFill>
                  <a:srgbClr val="030305"/>
                </a:solidFill>
                <a:latin typeface="+mn-ea"/>
                <a:hlinkClick r:id="rId5" action="ppaction://hlinksldjump"/>
              </a:rPr>
              <a:t>的</a:t>
            </a:r>
            <a:r>
              <a:rPr lang="en-US" altLang="zh-CN" b="1" dirty="0">
                <a:solidFill>
                  <a:srgbClr val="030305"/>
                </a:solidFill>
                <a:latin typeface="+mn-ea"/>
                <a:hlinkClick r:id="rId5" action="ppaction://hlinksldjump"/>
              </a:rPr>
              <a:t>③</a:t>
            </a:r>
            <a:r>
              <a:rPr lang="zh-CN" altLang="en-US" b="1" dirty="0">
                <a:solidFill>
                  <a:srgbClr val="030305"/>
                </a:solidFill>
                <a:latin typeface="+mn-ea"/>
                <a:hlinkClick r:id="rId5" action="ppaction://hlinksldjump"/>
              </a:rPr>
              <a:t> </a:t>
            </a:r>
            <a:r>
              <a:rPr lang="zh-CN" altLang="en-US" b="1" dirty="0">
                <a:solidFill>
                  <a:srgbClr val="030305"/>
                </a:solidFill>
                <a:latin typeface="+mn-ea"/>
              </a:rPr>
              <a:t>。</a:t>
            </a:r>
            <a:endParaRPr lang="zh-CN" altLang="en-US" b="1" dirty="0">
              <a:solidFill>
                <a:srgbClr val="030305"/>
              </a:solidFill>
              <a:latin typeface="+mn-ea"/>
            </a:endParaRPr>
          </a:p>
        </p:txBody>
      </p:sp>
      <p:sp>
        <p:nvSpPr>
          <p:cNvPr id="46" name="AutoShape 2">
            <a:hlinkClick r:id="rId6" action="ppaction://hlinksldjump"/>
          </p:cNvPr>
          <p:cNvSpPr/>
          <p:nvPr/>
        </p:nvSpPr>
        <p:spPr>
          <a:xfrm flipV="1">
            <a:off x="7851520" y="5933862"/>
            <a:ext cx="1066800" cy="339725"/>
          </a:xfrm>
          <a:prstGeom prst="curvedUpArrow">
            <a:avLst>
              <a:gd name="adj1" fmla="val 62803"/>
              <a:gd name="adj2" fmla="val 125607"/>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
        <p:nvSpPr>
          <p:cNvPr id="90" name="object 90"/>
          <p:cNvSpPr txBox="1"/>
          <p:nvPr/>
        </p:nvSpPr>
        <p:spPr>
          <a:xfrm>
            <a:off x="5454044" y="12759"/>
            <a:ext cx="3677285" cy="1511300"/>
          </a:xfrm>
          <a:prstGeom prst="rect">
            <a:avLst/>
          </a:prstGeom>
          <a:solidFill>
            <a:srgbClr val="FFFF99"/>
          </a:solidFill>
        </p:spPr>
        <p:txBody>
          <a:bodyPr vert="horz" wrap="square" lIns="0" tIns="34290" rIns="0" bIns="0" rtlCol="0">
            <a:spAutoFit/>
          </a:bodyPr>
          <a:p>
            <a:pPr marL="471170" indent="-400685">
              <a:lnSpc>
                <a:spcPct val="100000"/>
              </a:lnSpc>
              <a:spcBef>
                <a:spcPts val="270"/>
              </a:spcBef>
              <a:buAutoNum type="arabicPeriod"/>
              <a:tabLst>
                <a:tab pos="471170" algn="l"/>
                <a:tab pos="471805" algn="l"/>
              </a:tabLst>
            </a:pPr>
            <a:r>
              <a:rPr sz="2400" b="1" dirty="0">
                <a:solidFill>
                  <a:srgbClr val="FF3300"/>
                </a:solidFill>
                <a:latin typeface="华文细黑" panose="02010600040101010101" charset="-122"/>
                <a:cs typeface="华文细黑" panose="02010600040101010101" charset="-122"/>
              </a:rPr>
              <a:t>准备操作数的结点</a:t>
            </a:r>
            <a:endParaRPr sz="2400" b="1">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b="1" dirty="0">
                <a:solidFill>
                  <a:srgbClr val="0000FF"/>
                </a:solidFill>
                <a:latin typeface="华文细黑" panose="02010600040101010101" charset="-122"/>
                <a:cs typeface="华文细黑" panose="02010600040101010101" charset="-122"/>
              </a:rPr>
              <a:t>合并已知量</a:t>
            </a:r>
            <a:endParaRPr sz="2400" b="1">
              <a:latin typeface="华文细黑" panose="02010600040101010101" charset="-122"/>
              <a:cs typeface="华文细黑" panose="02010600040101010101" charset="-122"/>
            </a:endParaRPr>
          </a:p>
          <a:p>
            <a:pPr marL="471170" indent="-400685">
              <a:lnSpc>
                <a:spcPct val="100000"/>
              </a:lnSpc>
              <a:buAutoNum type="arabicPeriod"/>
              <a:tabLst>
                <a:tab pos="471170" algn="l"/>
                <a:tab pos="471805" algn="l"/>
              </a:tabLst>
            </a:pPr>
            <a:r>
              <a:rPr sz="2400" b="1" dirty="0">
                <a:solidFill>
                  <a:srgbClr val="0000FF"/>
                </a:solidFill>
                <a:latin typeface="华文细黑" panose="02010600040101010101" charset="-122"/>
                <a:cs typeface="华文细黑" panose="02010600040101010101" charset="-122"/>
              </a:rPr>
              <a:t>删除公共子表达式</a:t>
            </a:r>
            <a:endParaRPr sz="2400" b="1">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b="1" dirty="0">
                <a:solidFill>
                  <a:srgbClr val="0000FF"/>
                </a:solidFill>
                <a:latin typeface="华文细黑" panose="02010600040101010101" charset="-122"/>
                <a:cs typeface="华文细黑" panose="02010600040101010101" charset="-122"/>
              </a:rPr>
              <a:t>删除无用赋值</a:t>
            </a:r>
            <a:endParaRPr sz="2400" b="1">
              <a:latin typeface="华文细黑" panose="02010600040101010101" charset="-122"/>
              <a:cs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5">
                                            <p:txEl>
                                              <p:pRg st="2" end="2"/>
                                            </p:txEl>
                                          </p:spTgt>
                                        </p:tgtEl>
                                        <p:attrNameLst>
                                          <p:attrName>style.visibility</p:attrName>
                                        </p:attrNameLst>
                                      </p:cBhvr>
                                      <p:to>
                                        <p:strVal val="visible"/>
                                      </p:to>
                                    </p:set>
                                    <p:animEffect transition="in" filter="barn(inHorizontal)">
                                      <p:cBhvr>
                                        <p:cTn id="7" dur="500"/>
                                        <p:tgtEl>
                                          <p:spTgt spid="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5">
                                            <p:txEl>
                                              <p:pRg st="3" end="3"/>
                                            </p:txEl>
                                          </p:spTgt>
                                        </p:tgtEl>
                                        <p:attrNameLst>
                                          <p:attrName>style.visibility</p:attrName>
                                        </p:attrNameLst>
                                      </p:cBhvr>
                                      <p:to>
                                        <p:strVal val="visible"/>
                                      </p:to>
                                    </p:set>
                                    <p:animEffect transition="in" filter="barn(inHorizontal)">
                                      <p:cBhvr>
                                        <p:cTn id="12" dur="500"/>
                                        <p:tgtEl>
                                          <p:spTgt spid="4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5">
                                            <p:txEl>
                                              <p:pRg st="4" end="4"/>
                                            </p:txEl>
                                          </p:spTgt>
                                        </p:tgtEl>
                                        <p:attrNameLst>
                                          <p:attrName>style.visibility</p:attrName>
                                        </p:attrNameLst>
                                      </p:cBhvr>
                                      <p:to>
                                        <p:strVal val="visible"/>
                                      </p:to>
                                    </p:set>
                                    <p:animEffect transition="in" filter="barn(inHorizontal)">
                                      <p:cBhvr>
                                        <p:cTn id="17" dur="500"/>
                                        <p:tgtEl>
                                          <p:spTgt spid="4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5">
                                            <p:txEl>
                                              <p:pRg st="5" end="5"/>
                                            </p:txEl>
                                          </p:spTgt>
                                        </p:tgtEl>
                                        <p:attrNameLst>
                                          <p:attrName>style.visibility</p:attrName>
                                        </p:attrNameLst>
                                      </p:cBhvr>
                                      <p:to>
                                        <p:strVal val="visible"/>
                                      </p:to>
                                    </p:set>
                                    <p:animEffect transition="in" filter="barn(inHorizontal)">
                                      <p:cBhvr>
                                        <p:cTn id="22" dur="500"/>
                                        <p:tgtEl>
                                          <p:spTgt spid="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5" name="AutoShape 2">
            <a:hlinkClick r:id="rId1" action="ppaction://hlinksldjump"/>
          </p:cNvPr>
          <p:cNvSpPr/>
          <p:nvPr/>
        </p:nvSpPr>
        <p:spPr>
          <a:xfrm>
            <a:off x="6452628" y="5326062"/>
            <a:ext cx="1066800" cy="381000"/>
          </a:xfrm>
          <a:prstGeom prst="curvedUpArrow">
            <a:avLst>
              <a:gd name="adj1" fmla="val 56000"/>
              <a:gd name="adj2" fmla="val 112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400" b="1" dirty="0">
              <a:latin typeface="+mn-ea"/>
            </a:endParaRPr>
          </a:p>
        </p:txBody>
      </p:sp>
      <p:sp>
        <p:nvSpPr>
          <p:cNvPr id="6" name="Rectangle 4"/>
          <p:cNvSpPr txBox="1"/>
          <p:nvPr/>
        </p:nvSpPr>
        <p:spPr>
          <a:xfrm>
            <a:off x="539750" y="1259680"/>
            <a:ext cx="8064500" cy="417512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solidFill>
                  <a:srgbClr val="0070C0"/>
                </a:solidFill>
                <a:latin typeface="+mn-ea"/>
              </a:rPr>
              <a:t>步骤</a:t>
            </a:r>
            <a:r>
              <a:rPr lang="en-US" altLang="zh-CN" sz="2400" b="1" dirty="0">
                <a:solidFill>
                  <a:srgbClr val="0070C0"/>
                </a:solidFill>
                <a:latin typeface="+mn-ea"/>
              </a:rPr>
              <a:t>2</a:t>
            </a:r>
            <a:r>
              <a:rPr lang="zh-CN" altLang="en-US" sz="2400" b="1" dirty="0">
                <a:solidFill>
                  <a:srgbClr val="0070C0"/>
                </a:solidFill>
                <a:latin typeface="+mn-ea"/>
              </a:rPr>
              <a:t>：</a:t>
            </a:r>
            <a:endParaRPr lang="zh-CN" altLang="en-US" sz="2400" b="1" dirty="0">
              <a:solidFill>
                <a:srgbClr val="0070C0"/>
              </a:solidFill>
              <a:latin typeface="+mn-ea"/>
            </a:endParaRPr>
          </a:p>
          <a:p>
            <a:pPr marL="495300" indent="-495300">
              <a:lnSpc>
                <a:spcPct val="120000"/>
              </a:lnSpc>
              <a:buFont typeface="Wingdings" panose="05000000000000000000" pitchFamily="2" charset="2"/>
              <a:buAutoNum type="circleNumDbPlain"/>
            </a:pPr>
            <a:r>
              <a:rPr lang="zh-CN" altLang="en-US" sz="2400" b="1" dirty="0">
                <a:solidFill>
                  <a:srgbClr val="030305"/>
                </a:solidFill>
                <a:latin typeface="+mn-ea"/>
              </a:rPr>
              <a:t>如果</a:t>
            </a:r>
            <a:r>
              <a:rPr lang="en-US" altLang="zh-CN" sz="2400" b="1" dirty="0">
                <a:latin typeface="+mn-ea"/>
              </a:rPr>
              <a:t>node</a:t>
            </a:r>
            <a:r>
              <a:rPr lang="en-US" altLang="zh-CN" sz="2400" b="1" dirty="0">
                <a:solidFill>
                  <a:srgbClr val="030305"/>
                </a:solidFill>
                <a:latin typeface="+mn-ea"/>
              </a:rPr>
              <a:t> (B)</a:t>
            </a:r>
            <a:r>
              <a:rPr lang="zh-CN" altLang="en-US" sz="2400" b="1" dirty="0">
                <a:solidFill>
                  <a:srgbClr val="030305"/>
                </a:solidFill>
                <a:latin typeface="+mn-ea"/>
              </a:rPr>
              <a:t> 是标记为常数的叶节点，则转步骤</a:t>
            </a:r>
            <a:r>
              <a:rPr lang="en-US" altLang="zh-CN" sz="2400" b="1" dirty="0">
                <a:solidFill>
                  <a:srgbClr val="E9137E"/>
                </a:solidFill>
                <a:latin typeface="+mn-ea"/>
              </a:rPr>
              <a:t>2</a:t>
            </a:r>
            <a:r>
              <a:rPr lang="zh-CN" altLang="en-US" sz="2400" b="1" dirty="0">
                <a:solidFill>
                  <a:srgbClr val="E9137E"/>
                </a:solidFill>
                <a:latin typeface="+mn-ea"/>
              </a:rPr>
              <a:t>的</a:t>
            </a:r>
            <a:r>
              <a:rPr lang="en-US" altLang="zh-CN" sz="2400" b="1" dirty="0">
                <a:solidFill>
                  <a:srgbClr val="E9137E"/>
                </a:solidFill>
                <a:latin typeface="+mn-ea"/>
              </a:rPr>
              <a:t>②</a:t>
            </a:r>
            <a:r>
              <a:rPr lang="zh-CN" altLang="en-US" sz="2400" b="1" dirty="0">
                <a:solidFill>
                  <a:srgbClr val="030305"/>
                </a:solidFill>
                <a:latin typeface="+mn-ea"/>
              </a:rPr>
              <a:t>，否则转</a:t>
            </a:r>
            <a:r>
              <a:rPr lang="zh-CN" altLang="en-US" sz="2400" b="1" dirty="0">
                <a:solidFill>
                  <a:srgbClr val="030305"/>
                </a:solidFill>
                <a:latin typeface="+mn-ea"/>
                <a:hlinkClick r:id="rId2" action="ppaction://hlinksldjump"/>
              </a:rPr>
              <a:t>步骤</a:t>
            </a:r>
            <a:r>
              <a:rPr lang="en-US" altLang="zh-CN" sz="2400" b="1" dirty="0">
                <a:solidFill>
                  <a:srgbClr val="030305"/>
                </a:solidFill>
                <a:latin typeface="+mn-ea"/>
                <a:hlinkClick r:id="rId2" action="ppaction://hlinksldjump"/>
              </a:rPr>
              <a:t>3</a:t>
            </a:r>
            <a:r>
              <a:rPr lang="zh-CN" altLang="en-US" sz="2400" b="1" dirty="0">
                <a:solidFill>
                  <a:srgbClr val="030305"/>
                </a:solidFill>
                <a:latin typeface="+mn-ea"/>
                <a:hlinkClick r:id="rId2" action="ppaction://hlinksldjump"/>
              </a:rPr>
              <a:t>的</a:t>
            </a:r>
            <a:r>
              <a:rPr lang="en-US" altLang="zh-CN" sz="2400" b="1" dirty="0">
                <a:solidFill>
                  <a:srgbClr val="030305"/>
                </a:solidFill>
                <a:latin typeface="+mn-ea"/>
                <a:hlinkClick r:id="rId2" action="ppaction://hlinksldjump"/>
              </a:rPr>
              <a:t>①</a:t>
            </a:r>
            <a:r>
              <a:rPr lang="zh-CN" altLang="en-US" sz="2400" b="1" dirty="0">
                <a:solidFill>
                  <a:srgbClr val="030305"/>
                </a:solidFill>
                <a:latin typeface="+mn-ea"/>
              </a:rPr>
              <a:t>。</a:t>
            </a:r>
            <a:endParaRPr lang="zh-CN" altLang="en-US" sz="2400" b="1" dirty="0">
              <a:solidFill>
                <a:srgbClr val="030305"/>
              </a:solidFill>
              <a:latin typeface="+mn-ea"/>
            </a:endParaRPr>
          </a:p>
          <a:p>
            <a:pPr marL="495300" indent="-495300">
              <a:lnSpc>
                <a:spcPct val="120000"/>
              </a:lnSpc>
              <a:buFont typeface="Wingdings" panose="05000000000000000000" pitchFamily="2" charset="2"/>
              <a:buAutoNum type="circleNumDbPlain"/>
            </a:pPr>
            <a:r>
              <a:rPr lang="zh-CN" altLang="en-US" sz="2400" b="1" dirty="0">
                <a:solidFill>
                  <a:srgbClr val="030305"/>
                </a:solidFill>
                <a:latin typeface="+mn-ea"/>
              </a:rPr>
              <a:t>执行</a:t>
            </a:r>
            <a:r>
              <a:rPr lang="en-US" altLang="zh-CN" sz="2400" b="1" dirty="0">
                <a:solidFill>
                  <a:srgbClr val="030305"/>
                </a:solidFill>
                <a:latin typeface="+mn-ea"/>
              </a:rPr>
              <a:t>op B</a:t>
            </a:r>
            <a:r>
              <a:rPr lang="zh-CN" altLang="en-US" sz="2400" b="1" dirty="0">
                <a:solidFill>
                  <a:srgbClr val="030305"/>
                </a:solidFill>
                <a:latin typeface="+mn-ea"/>
              </a:rPr>
              <a:t>（即合并已知量），令得到的新常数为</a:t>
            </a:r>
            <a:r>
              <a:rPr lang="en-US" altLang="zh-CN" sz="2400" b="1" dirty="0">
                <a:solidFill>
                  <a:srgbClr val="030305"/>
                </a:solidFill>
                <a:latin typeface="+mn-ea"/>
              </a:rPr>
              <a:t>p</a:t>
            </a:r>
            <a:r>
              <a:rPr lang="zh-CN" altLang="en-US" sz="2400" b="1" dirty="0">
                <a:solidFill>
                  <a:srgbClr val="030305"/>
                </a:solidFill>
                <a:latin typeface="+mn-ea"/>
              </a:rPr>
              <a:t>。</a:t>
            </a:r>
            <a:endParaRPr lang="zh-CN" altLang="en-US" sz="2400" b="1" dirty="0">
              <a:solidFill>
                <a:srgbClr val="030305"/>
              </a:solidFill>
              <a:latin typeface="+mn-ea"/>
            </a:endParaRPr>
          </a:p>
          <a:p>
            <a:pPr lvl="1">
              <a:lnSpc>
                <a:spcPct val="120000"/>
              </a:lnSpc>
              <a:buFont typeface="Wingdings" panose="05000000000000000000" pitchFamily="2" charset="2"/>
              <a:buAutoNum type="alphaLcParenR"/>
            </a:pPr>
            <a:r>
              <a:rPr lang="zh-CN" altLang="en-US" b="1" dirty="0">
                <a:solidFill>
                  <a:srgbClr val="030305"/>
                </a:solidFill>
                <a:latin typeface="+mn-ea"/>
              </a:rPr>
              <a:t>如果</a:t>
            </a:r>
            <a:r>
              <a:rPr lang="en-US" altLang="zh-CN" b="1" dirty="0">
                <a:latin typeface="+mn-ea"/>
              </a:rPr>
              <a:t>node</a:t>
            </a:r>
            <a:r>
              <a:rPr lang="en-US" altLang="zh-CN" b="1" dirty="0">
                <a:solidFill>
                  <a:srgbClr val="030305"/>
                </a:solidFill>
                <a:latin typeface="+mn-ea"/>
              </a:rPr>
              <a:t> (B)</a:t>
            </a:r>
            <a:r>
              <a:rPr lang="zh-CN" altLang="en-US" b="1" dirty="0">
                <a:solidFill>
                  <a:srgbClr val="030305"/>
                </a:solidFill>
                <a:latin typeface="+mn-ea"/>
              </a:rPr>
              <a:t>是处理当前四元式时新构造节点，则删除它。</a:t>
            </a:r>
            <a:endParaRPr lang="zh-CN" altLang="en-US" b="1" dirty="0">
              <a:solidFill>
                <a:srgbClr val="030305"/>
              </a:solidFill>
              <a:latin typeface="+mn-ea"/>
            </a:endParaRPr>
          </a:p>
          <a:p>
            <a:pPr lvl="1">
              <a:lnSpc>
                <a:spcPct val="120000"/>
              </a:lnSpc>
              <a:buFont typeface="Wingdings" panose="05000000000000000000" pitchFamily="2" charset="2"/>
              <a:buAutoNum type="alphaLcParenR"/>
            </a:pPr>
            <a:r>
              <a:rPr lang="zh-CN" altLang="en-US" b="1" dirty="0">
                <a:solidFill>
                  <a:srgbClr val="030305"/>
                </a:solidFill>
                <a:latin typeface="+mn-ea"/>
              </a:rPr>
              <a:t>如果</a:t>
            </a:r>
            <a:r>
              <a:rPr lang="en-US" altLang="zh-CN" b="1" dirty="0">
                <a:latin typeface="+mn-ea"/>
              </a:rPr>
              <a:t>node</a:t>
            </a:r>
            <a:r>
              <a:rPr lang="en-US" altLang="zh-CN" b="1" dirty="0">
                <a:solidFill>
                  <a:srgbClr val="030305"/>
                </a:solidFill>
                <a:latin typeface="+mn-ea"/>
              </a:rPr>
              <a:t> (P)</a:t>
            </a:r>
            <a:r>
              <a:rPr lang="zh-CN" altLang="en-US" b="1" dirty="0">
                <a:solidFill>
                  <a:srgbClr val="030305"/>
                </a:solidFill>
                <a:latin typeface="+mn-ea"/>
              </a:rPr>
              <a:t>无定义，则构造一个用</a:t>
            </a:r>
            <a:r>
              <a:rPr lang="en-US" altLang="zh-CN" b="1" dirty="0">
                <a:solidFill>
                  <a:srgbClr val="030305"/>
                </a:solidFill>
                <a:latin typeface="+mn-ea"/>
              </a:rPr>
              <a:t>P</a:t>
            </a:r>
            <a:r>
              <a:rPr lang="zh-CN" altLang="en-US" b="1" dirty="0">
                <a:solidFill>
                  <a:srgbClr val="030305"/>
                </a:solidFill>
                <a:latin typeface="+mn-ea"/>
              </a:rPr>
              <a:t>做标记的叶节点 </a:t>
            </a:r>
            <a:r>
              <a:rPr lang="en-US" altLang="zh-CN" b="1" dirty="0">
                <a:solidFill>
                  <a:srgbClr val="030305"/>
                </a:solidFill>
                <a:latin typeface="+mn-ea"/>
              </a:rPr>
              <a:t>n</a:t>
            </a:r>
            <a:r>
              <a:rPr lang="zh-CN" altLang="en-US" b="1" dirty="0">
                <a:solidFill>
                  <a:srgbClr val="030305"/>
                </a:solidFill>
                <a:latin typeface="+mn-ea"/>
              </a:rPr>
              <a:t>，否则设该节点为</a:t>
            </a:r>
            <a:r>
              <a:rPr lang="en-US" altLang="zh-CN" b="1" dirty="0">
                <a:solidFill>
                  <a:srgbClr val="030305"/>
                </a:solidFill>
                <a:latin typeface="+mn-ea"/>
              </a:rPr>
              <a:t>n</a:t>
            </a:r>
            <a:r>
              <a:rPr lang="zh-CN" altLang="en-US" b="1" dirty="0">
                <a:solidFill>
                  <a:srgbClr val="030305"/>
                </a:solidFill>
                <a:latin typeface="+mn-ea"/>
              </a:rPr>
              <a:t> ，转</a:t>
            </a:r>
            <a:r>
              <a:rPr lang="zh-CN" altLang="en-US" b="1" dirty="0">
                <a:solidFill>
                  <a:srgbClr val="030305"/>
                </a:solidFill>
                <a:latin typeface="+mn-ea"/>
                <a:hlinkClick r:id="rId3" action="ppaction://hlinksldjump"/>
              </a:rPr>
              <a:t>步骤</a:t>
            </a:r>
            <a:r>
              <a:rPr lang="en-US" altLang="zh-CN" b="1" dirty="0">
                <a:solidFill>
                  <a:srgbClr val="030305"/>
                </a:solidFill>
                <a:latin typeface="+mn-ea"/>
                <a:hlinkClick r:id="rId3" action="ppaction://hlinksldjump"/>
              </a:rPr>
              <a:t>4</a:t>
            </a:r>
            <a:r>
              <a:rPr lang="en-US" altLang="zh-CN" b="1" dirty="0">
                <a:solidFill>
                  <a:srgbClr val="030305"/>
                </a:solidFill>
                <a:latin typeface="+mn-ea"/>
              </a:rPr>
              <a:t> </a:t>
            </a:r>
            <a:r>
              <a:rPr lang="zh-CN" altLang="en-US" b="1" dirty="0">
                <a:solidFill>
                  <a:srgbClr val="030305"/>
                </a:solidFill>
                <a:latin typeface="+mn-ea"/>
              </a:rPr>
              <a:t>。</a:t>
            </a:r>
            <a:endParaRPr lang="zh-CN" altLang="en-US" b="1" dirty="0">
              <a:solidFill>
                <a:srgbClr val="030305"/>
              </a:solidFill>
              <a:latin typeface="+mn-ea"/>
            </a:endParaRPr>
          </a:p>
        </p:txBody>
      </p:sp>
      <p:sp>
        <p:nvSpPr>
          <p:cNvPr id="7" name="AutoShape 2">
            <a:hlinkClick r:id="rId4" action="ppaction://hlinksldjump"/>
          </p:cNvPr>
          <p:cNvSpPr/>
          <p:nvPr/>
        </p:nvSpPr>
        <p:spPr>
          <a:xfrm flipV="1">
            <a:off x="7317815" y="5543549"/>
            <a:ext cx="1066800" cy="339725"/>
          </a:xfrm>
          <a:prstGeom prst="curvedUpArrow">
            <a:avLst>
              <a:gd name="adj1" fmla="val 62803"/>
              <a:gd name="adj2" fmla="val 125607"/>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400" b="1" dirty="0">
              <a:latin typeface="+mn-ea"/>
            </a:endParaRPr>
          </a:p>
        </p:txBody>
      </p:sp>
      <p:sp>
        <p:nvSpPr>
          <p:cNvPr id="93" name="object 93"/>
          <p:cNvSpPr txBox="1"/>
          <p:nvPr/>
        </p:nvSpPr>
        <p:spPr>
          <a:xfrm>
            <a:off x="5454044" y="12759"/>
            <a:ext cx="3677285" cy="1531620"/>
          </a:xfrm>
          <a:prstGeom prst="rect">
            <a:avLst/>
          </a:prstGeom>
          <a:solidFill>
            <a:srgbClr val="FFFF99"/>
          </a:solidFill>
        </p:spPr>
        <p:txBody>
          <a:bodyPr vert="horz" wrap="square" lIns="0" tIns="34290" rIns="0" bIns="0" rtlCol="0">
            <a:spAutoFit/>
          </a:bodyPr>
          <a:p>
            <a:pPr marL="471170" indent="-400685">
              <a:lnSpc>
                <a:spcPct val="100000"/>
              </a:lnSpc>
              <a:spcBef>
                <a:spcPts val="270"/>
              </a:spcBef>
              <a:buAutoNum type="arabicPeriod"/>
              <a:tabLst>
                <a:tab pos="471170" algn="l"/>
                <a:tab pos="471805" algn="l"/>
              </a:tabLst>
            </a:pPr>
            <a:r>
              <a:rPr sz="2400" dirty="0">
                <a:solidFill>
                  <a:srgbClr val="0000FF"/>
                </a:solidFill>
                <a:latin typeface="华文细黑" panose="02010600040101010101" charset="-122"/>
                <a:cs typeface="华文细黑" panose="02010600040101010101" charset="-122"/>
              </a:rPr>
              <a:t>准备操作数的结点</a:t>
            </a:r>
            <a:endParaRPr sz="2400">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dirty="0">
                <a:solidFill>
                  <a:srgbClr val="FF3300"/>
                </a:solidFill>
                <a:latin typeface="华文细黑" panose="02010600040101010101" charset="-122"/>
                <a:cs typeface="华文细黑" panose="02010600040101010101" charset="-122"/>
              </a:rPr>
              <a:t>合并已知量</a:t>
            </a:r>
            <a:endParaRPr sz="2400">
              <a:latin typeface="华文细黑" panose="02010600040101010101" charset="-122"/>
              <a:cs typeface="华文细黑" panose="02010600040101010101" charset="-122"/>
            </a:endParaRPr>
          </a:p>
          <a:p>
            <a:pPr marL="471170" indent="-400685">
              <a:lnSpc>
                <a:spcPct val="100000"/>
              </a:lnSpc>
              <a:buAutoNum type="arabicPeriod"/>
              <a:tabLst>
                <a:tab pos="471170" algn="l"/>
                <a:tab pos="471805" algn="l"/>
              </a:tabLst>
            </a:pPr>
            <a:r>
              <a:rPr sz="2400" dirty="0">
                <a:solidFill>
                  <a:srgbClr val="0000FF"/>
                </a:solidFill>
                <a:latin typeface="华文细黑" panose="02010600040101010101" charset="-122"/>
                <a:cs typeface="华文细黑" panose="02010600040101010101" charset="-122"/>
              </a:rPr>
              <a:t>删除公共子表达式</a:t>
            </a:r>
            <a:endParaRPr sz="2400">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dirty="0">
                <a:solidFill>
                  <a:srgbClr val="0000FF"/>
                </a:solidFill>
                <a:latin typeface="华文细黑" panose="02010600040101010101" charset="-122"/>
                <a:cs typeface="华文细黑" panose="02010600040101010101" charset="-122"/>
              </a:rPr>
              <a:t>删除无用赋值</a:t>
            </a:r>
            <a:endParaRPr sz="2400">
              <a:latin typeface="华文细黑" panose="02010600040101010101" charset="-122"/>
              <a:cs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Horizont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8" name="Rectangle 2"/>
          <p:cNvSpPr txBox="1"/>
          <p:nvPr/>
        </p:nvSpPr>
        <p:spPr>
          <a:xfrm>
            <a:off x="571500" y="1304925"/>
            <a:ext cx="8001000" cy="424815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solidFill>
                  <a:srgbClr val="0070C0"/>
                </a:solidFill>
                <a:latin typeface="+mn-ea"/>
              </a:rPr>
              <a:t>步骤</a:t>
            </a:r>
            <a:r>
              <a:rPr lang="en-US" altLang="zh-CN" sz="2400" b="1" dirty="0">
                <a:solidFill>
                  <a:srgbClr val="0070C0"/>
                </a:solidFill>
                <a:latin typeface="+mn-ea"/>
              </a:rPr>
              <a:t>2</a:t>
            </a:r>
            <a:r>
              <a:rPr lang="zh-CN" altLang="en-US" sz="2400" b="1" dirty="0">
                <a:solidFill>
                  <a:srgbClr val="0070C0"/>
                </a:solidFill>
                <a:latin typeface="+mn-ea"/>
              </a:rPr>
              <a:t>（续）：</a:t>
            </a:r>
            <a:endParaRPr lang="zh-CN" altLang="en-US" sz="2400" b="1" dirty="0">
              <a:solidFill>
                <a:srgbClr val="0070C0"/>
              </a:solidFill>
              <a:latin typeface="+mn-ea"/>
            </a:endParaRPr>
          </a:p>
          <a:p>
            <a:pPr marL="571500" indent="-571500">
              <a:lnSpc>
                <a:spcPct val="120000"/>
              </a:lnSpc>
              <a:buFont typeface="Wingdings" panose="05000000000000000000" pitchFamily="2" charset="2"/>
              <a:buAutoNum type="circleNumDbPlain" startAt="3"/>
            </a:pPr>
            <a:r>
              <a:rPr lang="zh-CN" altLang="en-US" sz="2400" b="1" dirty="0">
                <a:solidFill>
                  <a:srgbClr val="030305"/>
                </a:solidFill>
                <a:latin typeface="+mn-ea"/>
              </a:rPr>
              <a:t>如果</a:t>
            </a:r>
            <a:r>
              <a:rPr lang="en-US" altLang="zh-CN" sz="2400" b="1" dirty="0">
                <a:latin typeface="+mn-ea"/>
              </a:rPr>
              <a:t>node</a:t>
            </a:r>
            <a:r>
              <a:rPr lang="en-US" altLang="zh-CN" sz="2400" b="1" dirty="0">
                <a:solidFill>
                  <a:srgbClr val="030305"/>
                </a:solidFill>
                <a:latin typeface="+mn-ea"/>
              </a:rPr>
              <a:t> (B)</a:t>
            </a:r>
            <a:r>
              <a:rPr lang="zh-CN" altLang="en-US" sz="2400" b="1" dirty="0">
                <a:solidFill>
                  <a:srgbClr val="030305"/>
                </a:solidFill>
                <a:latin typeface="+mn-ea"/>
              </a:rPr>
              <a:t> 和</a:t>
            </a:r>
            <a:r>
              <a:rPr lang="en-US" altLang="zh-CN" sz="2400" b="1" dirty="0">
                <a:latin typeface="+mn-ea"/>
              </a:rPr>
              <a:t>node</a:t>
            </a:r>
            <a:r>
              <a:rPr lang="en-US" altLang="zh-CN" sz="2400" b="1" dirty="0">
                <a:solidFill>
                  <a:srgbClr val="030305"/>
                </a:solidFill>
                <a:latin typeface="+mn-ea"/>
              </a:rPr>
              <a:t> (C)</a:t>
            </a:r>
            <a:r>
              <a:rPr lang="zh-CN" altLang="en-US" sz="2400" b="1" dirty="0">
                <a:solidFill>
                  <a:srgbClr val="030305"/>
                </a:solidFill>
                <a:latin typeface="+mn-ea"/>
              </a:rPr>
              <a:t>都是标记为常数的叶节点，则转步骤</a:t>
            </a:r>
            <a:r>
              <a:rPr lang="en-US" altLang="zh-CN" sz="2400" b="1" dirty="0">
                <a:solidFill>
                  <a:srgbClr val="E9137E"/>
                </a:solidFill>
                <a:latin typeface="+mn-ea"/>
              </a:rPr>
              <a:t>2</a:t>
            </a:r>
            <a:r>
              <a:rPr lang="zh-CN" altLang="en-US" sz="2400" b="1" dirty="0">
                <a:solidFill>
                  <a:srgbClr val="E9137E"/>
                </a:solidFill>
                <a:latin typeface="+mn-ea"/>
              </a:rPr>
              <a:t>的</a:t>
            </a:r>
            <a:r>
              <a:rPr lang="en-US" altLang="zh-CN" sz="2400" b="1" dirty="0">
                <a:solidFill>
                  <a:srgbClr val="E9137E"/>
                </a:solidFill>
                <a:latin typeface="+mn-ea"/>
              </a:rPr>
              <a:t>④</a:t>
            </a:r>
            <a:r>
              <a:rPr lang="zh-CN" altLang="en-US" sz="2400" b="1" dirty="0">
                <a:solidFill>
                  <a:srgbClr val="030305"/>
                </a:solidFill>
                <a:latin typeface="+mn-ea"/>
              </a:rPr>
              <a:t>，否则转</a:t>
            </a:r>
            <a:r>
              <a:rPr lang="zh-CN" altLang="en-US" sz="2400" b="1" dirty="0">
                <a:solidFill>
                  <a:srgbClr val="030305"/>
                </a:solidFill>
                <a:latin typeface="+mn-ea"/>
                <a:hlinkClick r:id="rId1" action="ppaction://hlinksldjump"/>
              </a:rPr>
              <a:t>步骤</a:t>
            </a:r>
            <a:r>
              <a:rPr lang="en-US" altLang="zh-CN" sz="2400" b="1" dirty="0">
                <a:solidFill>
                  <a:srgbClr val="030305"/>
                </a:solidFill>
                <a:latin typeface="+mn-ea"/>
                <a:hlinkClick r:id="rId1" action="ppaction://hlinksldjump"/>
              </a:rPr>
              <a:t>3</a:t>
            </a:r>
            <a:r>
              <a:rPr lang="zh-CN" altLang="en-US" sz="2400" b="1" dirty="0">
                <a:solidFill>
                  <a:srgbClr val="030305"/>
                </a:solidFill>
                <a:latin typeface="+mn-ea"/>
                <a:hlinkClick r:id="rId1" action="ppaction://hlinksldjump"/>
              </a:rPr>
              <a:t>的</a:t>
            </a:r>
            <a:r>
              <a:rPr lang="en-US" altLang="zh-CN" sz="2400" b="1" dirty="0">
                <a:solidFill>
                  <a:srgbClr val="030305"/>
                </a:solidFill>
                <a:latin typeface="+mn-ea"/>
                <a:hlinkClick r:id="rId1" action="ppaction://hlinksldjump"/>
              </a:rPr>
              <a:t>② </a:t>
            </a:r>
            <a:r>
              <a:rPr lang="zh-CN" altLang="en-US" sz="2400" b="1" dirty="0">
                <a:solidFill>
                  <a:srgbClr val="030305"/>
                </a:solidFill>
                <a:latin typeface="+mn-ea"/>
              </a:rPr>
              <a:t>。</a:t>
            </a:r>
            <a:endParaRPr lang="zh-CN" altLang="en-US" sz="2400" b="1" dirty="0">
              <a:solidFill>
                <a:srgbClr val="030305"/>
              </a:solidFill>
              <a:latin typeface="+mn-ea"/>
            </a:endParaRPr>
          </a:p>
          <a:p>
            <a:pPr marL="571500" indent="-571500">
              <a:lnSpc>
                <a:spcPct val="120000"/>
              </a:lnSpc>
              <a:buFont typeface="Wingdings" panose="05000000000000000000" pitchFamily="2" charset="2"/>
              <a:buAutoNum type="circleNumDbPlain" startAt="3"/>
            </a:pPr>
            <a:r>
              <a:rPr lang="zh-CN" altLang="en-US" sz="2400" b="1" dirty="0">
                <a:solidFill>
                  <a:srgbClr val="030305"/>
                </a:solidFill>
                <a:latin typeface="+mn-ea"/>
              </a:rPr>
              <a:t>执行</a:t>
            </a:r>
            <a:r>
              <a:rPr lang="en-US" altLang="zh-CN" sz="2400" b="1" dirty="0">
                <a:solidFill>
                  <a:srgbClr val="030305"/>
                </a:solidFill>
                <a:latin typeface="+mn-ea"/>
              </a:rPr>
              <a:t>B op C(</a:t>
            </a:r>
            <a:r>
              <a:rPr lang="zh-CN" altLang="en-US" sz="2400" b="1" dirty="0">
                <a:solidFill>
                  <a:srgbClr val="030305"/>
                </a:solidFill>
                <a:latin typeface="+mn-ea"/>
              </a:rPr>
              <a:t>即合并已知量</a:t>
            </a:r>
            <a:r>
              <a:rPr lang="en-US" altLang="zh-CN" sz="2400" b="1" dirty="0">
                <a:solidFill>
                  <a:srgbClr val="030305"/>
                </a:solidFill>
                <a:latin typeface="+mn-ea"/>
              </a:rPr>
              <a:t>)</a:t>
            </a:r>
            <a:r>
              <a:rPr lang="zh-CN" altLang="en-US" sz="2400" b="1" dirty="0">
                <a:solidFill>
                  <a:srgbClr val="030305"/>
                </a:solidFill>
                <a:latin typeface="+mn-ea"/>
              </a:rPr>
              <a:t>，令得到的新常数为</a:t>
            </a:r>
            <a:r>
              <a:rPr lang="en-US" altLang="zh-CN" sz="2400" b="1" dirty="0">
                <a:solidFill>
                  <a:srgbClr val="030305"/>
                </a:solidFill>
                <a:latin typeface="+mn-ea"/>
              </a:rPr>
              <a:t>P</a:t>
            </a:r>
            <a:r>
              <a:rPr lang="zh-CN" altLang="en-US" sz="2400" b="1" dirty="0">
                <a:solidFill>
                  <a:srgbClr val="030305"/>
                </a:solidFill>
                <a:latin typeface="+mn-ea"/>
              </a:rPr>
              <a:t>，如果</a:t>
            </a:r>
            <a:r>
              <a:rPr lang="en-US" altLang="zh-CN" sz="2400" b="1" dirty="0">
                <a:latin typeface="+mn-ea"/>
              </a:rPr>
              <a:t>node</a:t>
            </a:r>
            <a:r>
              <a:rPr lang="en-US" altLang="zh-CN" sz="2400" b="1" dirty="0">
                <a:solidFill>
                  <a:srgbClr val="030305"/>
                </a:solidFill>
                <a:latin typeface="+mn-ea"/>
              </a:rPr>
              <a:t> (B)</a:t>
            </a:r>
            <a:r>
              <a:rPr lang="zh-CN" altLang="en-US" sz="2400" b="1" dirty="0">
                <a:solidFill>
                  <a:srgbClr val="030305"/>
                </a:solidFill>
                <a:latin typeface="+mn-ea"/>
              </a:rPr>
              <a:t> 或</a:t>
            </a:r>
            <a:r>
              <a:rPr lang="en-US" altLang="zh-CN" sz="2400" b="1" dirty="0">
                <a:latin typeface="+mn-ea"/>
              </a:rPr>
              <a:t>node</a:t>
            </a:r>
            <a:r>
              <a:rPr lang="en-US" altLang="zh-CN" sz="2400" b="1" dirty="0">
                <a:solidFill>
                  <a:srgbClr val="030305"/>
                </a:solidFill>
                <a:latin typeface="+mn-ea"/>
              </a:rPr>
              <a:t> (C)</a:t>
            </a:r>
            <a:r>
              <a:rPr lang="zh-CN" altLang="en-US" sz="2400" b="1" dirty="0">
                <a:solidFill>
                  <a:srgbClr val="030305"/>
                </a:solidFill>
                <a:latin typeface="+mn-ea"/>
              </a:rPr>
              <a:t>是处理当前四元式时新构造的节点，则删除它，如果</a:t>
            </a:r>
            <a:r>
              <a:rPr lang="en-US" altLang="zh-CN" sz="2400" b="1" dirty="0">
                <a:latin typeface="+mn-ea"/>
              </a:rPr>
              <a:t>node</a:t>
            </a:r>
            <a:r>
              <a:rPr lang="en-US" altLang="zh-CN" sz="2400" b="1" dirty="0">
                <a:solidFill>
                  <a:srgbClr val="030305"/>
                </a:solidFill>
                <a:latin typeface="+mn-ea"/>
              </a:rPr>
              <a:t> (P)</a:t>
            </a:r>
            <a:r>
              <a:rPr lang="zh-CN" altLang="en-US" sz="2400" b="1" dirty="0">
                <a:solidFill>
                  <a:srgbClr val="030305"/>
                </a:solidFill>
                <a:latin typeface="+mn-ea"/>
              </a:rPr>
              <a:t>无定义，则构造一个用</a:t>
            </a:r>
            <a:r>
              <a:rPr lang="en-US" altLang="zh-CN" sz="2400" b="1" dirty="0">
                <a:solidFill>
                  <a:srgbClr val="030305"/>
                </a:solidFill>
                <a:latin typeface="+mn-ea"/>
              </a:rPr>
              <a:t>P</a:t>
            </a:r>
            <a:r>
              <a:rPr lang="zh-CN" altLang="en-US" sz="2400" b="1" dirty="0">
                <a:solidFill>
                  <a:srgbClr val="030305"/>
                </a:solidFill>
                <a:latin typeface="+mn-ea"/>
              </a:rPr>
              <a:t>做标记的叶节点 </a:t>
            </a:r>
            <a:r>
              <a:rPr lang="en-US" altLang="zh-CN" sz="2400" b="1" dirty="0">
                <a:solidFill>
                  <a:srgbClr val="030305"/>
                </a:solidFill>
                <a:latin typeface="+mn-ea"/>
              </a:rPr>
              <a:t>n</a:t>
            </a:r>
            <a:r>
              <a:rPr lang="zh-CN" altLang="en-US" sz="2400" b="1" dirty="0">
                <a:solidFill>
                  <a:srgbClr val="030305"/>
                </a:solidFill>
                <a:latin typeface="+mn-ea"/>
              </a:rPr>
              <a:t> ，否则设该节点为</a:t>
            </a:r>
            <a:r>
              <a:rPr lang="en-US" altLang="zh-CN" sz="2400" b="1" dirty="0">
                <a:solidFill>
                  <a:srgbClr val="030305"/>
                </a:solidFill>
                <a:latin typeface="+mn-ea"/>
              </a:rPr>
              <a:t>n</a:t>
            </a:r>
            <a:r>
              <a:rPr lang="zh-CN" altLang="en-US" sz="2400" b="1" dirty="0">
                <a:solidFill>
                  <a:srgbClr val="030305"/>
                </a:solidFill>
                <a:latin typeface="+mn-ea"/>
              </a:rPr>
              <a:t> ，转</a:t>
            </a:r>
            <a:r>
              <a:rPr lang="zh-CN" altLang="en-US" sz="2400" b="1" dirty="0">
                <a:solidFill>
                  <a:srgbClr val="030305"/>
                </a:solidFill>
                <a:latin typeface="+mn-ea"/>
                <a:hlinkClick r:id="rId2" action="ppaction://hlinksldjump"/>
              </a:rPr>
              <a:t>步骤</a:t>
            </a:r>
            <a:r>
              <a:rPr lang="en-US" altLang="zh-CN" sz="2400" b="1" dirty="0">
                <a:solidFill>
                  <a:srgbClr val="030305"/>
                </a:solidFill>
                <a:latin typeface="+mn-ea"/>
                <a:hlinkClick r:id="rId2" action="ppaction://hlinksldjump"/>
              </a:rPr>
              <a:t>4</a:t>
            </a:r>
            <a:r>
              <a:rPr lang="en-US" altLang="zh-CN" sz="2400" b="1" dirty="0">
                <a:solidFill>
                  <a:srgbClr val="030305"/>
                </a:solidFill>
                <a:latin typeface="+mn-ea"/>
              </a:rPr>
              <a:t> </a:t>
            </a:r>
            <a:r>
              <a:rPr lang="zh-CN" altLang="en-US" sz="2400" b="1" dirty="0">
                <a:solidFill>
                  <a:srgbClr val="030305"/>
                </a:solidFill>
                <a:latin typeface="+mn-ea"/>
              </a:rPr>
              <a:t>。</a:t>
            </a:r>
            <a:endParaRPr lang="en-US" altLang="zh-CN" sz="2400" b="1" dirty="0">
              <a:solidFill>
                <a:srgbClr val="030305"/>
              </a:solidFill>
              <a:latin typeface="+mn-ea"/>
            </a:endParaRPr>
          </a:p>
        </p:txBody>
      </p:sp>
      <p:sp>
        <p:nvSpPr>
          <p:cNvPr id="9" name="AutoShape 2">
            <a:hlinkClick r:id="rId3" action="ppaction://hlinksldjump"/>
          </p:cNvPr>
          <p:cNvSpPr/>
          <p:nvPr/>
        </p:nvSpPr>
        <p:spPr>
          <a:xfrm flipV="1">
            <a:off x="7177367" y="5624419"/>
            <a:ext cx="1066800" cy="339725"/>
          </a:xfrm>
          <a:prstGeom prst="curvedUpArrow">
            <a:avLst>
              <a:gd name="adj1" fmla="val 62803"/>
              <a:gd name="adj2" fmla="val 125607"/>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400" b="1" dirty="0">
              <a:latin typeface="+mn-ea"/>
            </a:endParaRPr>
          </a:p>
        </p:txBody>
      </p:sp>
      <p:sp>
        <p:nvSpPr>
          <p:cNvPr id="93" name="object 93"/>
          <p:cNvSpPr txBox="1"/>
          <p:nvPr/>
        </p:nvSpPr>
        <p:spPr>
          <a:xfrm>
            <a:off x="5454044" y="12759"/>
            <a:ext cx="3677285" cy="1531620"/>
          </a:xfrm>
          <a:prstGeom prst="rect">
            <a:avLst/>
          </a:prstGeom>
          <a:solidFill>
            <a:srgbClr val="FFFF99"/>
          </a:solidFill>
        </p:spPr>
        <p:txBody>
          <a:bodyPr vert="horz" wrap="square" lIns="0" tIns="34290" rIns="0" bIns="0" rtlCol="0">
            <a:spAutoFit/>
          </a:bodyPr>
          <a:lstStyle/>
          <a:p>
            <a:pPr marL="471170" indent="-400685">
              <a:lnSpc>
                <a:spcPct val="100000"/>
              </a:lnSpc>
              <a:spcBef>
                <a:spcPts val="270"/>
              </a:spcBef>
              <a:buAutoNum type="arabicPeriod"/>
              <a:tabLst>
                <a:tab pos="471170" algn="l"/>
                <a:tab pos="471805" algn="l"/>
              </a:tabLst>
            </a:pPr>
            <a:r>
              <a:rPr sz="2400" dirty="0">
                <a:solidFill>
                  <a:srgbClr val="0000FF"/>
                </a:solidFill>
                <a:latin typeface="华文细黑" panose="02010600040101010101" charset="-122"/>
                <a:cs typeface="华文细黑" panose="02010600040101010101" charset="-122"/>
              </a:rPr>
              <a:t>准备操作数的结点</a:t>
            </a:r>
            <a:endParaRPr sz="2400">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dirty="0">
                <a:solidFill>
                  <a:srgbClr val="FF3300"/>
                </a:solidFill>
                <a:latin typeface="华文细黑" panose="02010600040101010101" charset="-122"/>
                <a:cs typeface="华文细黑" panose="02010600040101010101" charset="-122"/>
              </a:rPr>
              <a:t>合并已知量</a:t>
            </a:r>
            <a:endParaRPr sz="2400">
              <a:latin typeface="华文细黑" panose="02010600040101010101" charset="-122"/>
              <a:cs typeface="华文细黑" panose="02010600040101010101" charset="-122"/>
            </a:endParaRPr>
          </a:p>
          <a:p>
            <a:pPr marL="471170" indent="-400685">
              <a:lnSpc>
                <a:spcPct val="100000"/>
              </a:lnSpc>
              <a:buAutoNum type="arabicPeriod"/>
              <a:tabLst>
                <a:tab pos="471170" algn="l"/>
                <a:tab pos="471805" algn="l"/>
              </a:tabLst>
            </a:pPr>
            <a:r>
              <a:rPr sz="2400" dirty="0">
                <a:solidFill>
                  <a:srgbClr val="0000FF"/>
                </a:solidFill>
                <a:latin typeface="华文细黑" panose="02010600040101010101" charset="-122"/>
                <a:cs typeface="华文细黑" panose="02010600040101010101" charset="-122"/>
              </a:rPr>
              <a:t>删除公共子表达式</a:t>
            </a:r>
            <a:endParaRPr sz="2400">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dirty="0">
                <a:solidFill>
                  <a:srgbClr val="0000FF"/>
                </a:solidFill>
                <a:latin typeface="华文细黑" panose="02010600040101010101" charset="-122"/>
                <a:cs typeface="华文细黑" panose="02010600040101010101" charset="-122"/>
              </a:rPr>
              <a:t>删除无用赋值</a:t>
            </a:r>
            <a:endParaRPr sz="2400">
              <a:latin typeface="华文细黑" panose="02010600040101010101" charset="-122"/>
              <a:cs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arn(in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Horizontal)">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5" name="Rectangle 4"/>
          <p:cNvSpPr txBox="1"/>
          <p:nvPr/>
        </p:nvSpPr>
        <p:spPr>
          <a:xfrm>
            <a:off x="468313" y="1196975"/>
            <a:ext cx="8207375" cy="3887788"/>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solidFill>
                  <a:srgbClr val="0070C0"/>
                </a:solidFill>
                <a:latin typeface="+mn-ea"/>
              </a:rPr>
              <a:t>步骤</a:t>
            </a:r>
            <a:r>
              <a:rPr lang="en-US" altLang="zh-CN" sz="2400" b="1" dirty="0">
                <a:solidFill>
                  <a:srgbClr val="0070C0"/>
                </a:solidFill>
                <a:latin typeface="+mn-ea"/>
              </a:rPr>
              <a:t>3</a:t>
            </a:r>
            <a:r>
              <a:rPr lang="zh-CN" altLang="en-US" sz="2400" b="1" dirty="0">
                <a:solidFill>
                  <a:srgbClr val="0070C0"/>
                </a:solidFill>
                <a:latin typeface="+mn-ea"/>
              </a:rPr>
              <a:t>：</a:t>
            </a:r>
            <a:endParaRPr lang="zh-CN" altLang="en-US" sz="2400" b="1" dirty="0">
              <a:solidFill>
                <a:srgbClr val="0070C0"/>
              </a:solidFill>
              <a:latin typeface="+mn-ea"/>
            </a:endParaRPr>
          </a:p>
          <a:p>
            <a:pPr>
              <a:lnSpc>
                <a:spcPct val="150000"/>
              </a:lnSpc>
              <a:spcBef>
                <a:spcPct val="0"/>
              </a:spcBef>
              <a:buFontTx/>
              <a:buNone/>
            </a:pPr>
            <a:r>
              <a:rPr lang="en-US" altLang="zh-CN" sz="2400" b="1" dirty="0">
                <a:solidFill>
                  <a:srgbClr val="030305"/>
                </a:solidFill>
                <a:latin typeface="+mn-ea"/>
              </a:rPr>
              <a:t>①</a:t>
            </a:r>
            <a:r>
              <a:rPr lang="zh-CN" altLang="en-US" sz="2400" b="1" dirty="0">
                <a:solidFill>
                  <a:srgbClr val="030305"/>
                </a:solidFill>
                <a:latin typeface="+mn-ea"/>
              </a:rPr>
              <a:t>检查</a:t>
            </a:r>
            <a:r>
              <a:rPr lang="en-US" altLang="zh-CN" sz="2400" b="1" dirty="0">
                <a:solidFill>
                  <a:srgbClr val="030305"/>
                </a:solidFill>
                <a:latin typeface="+mn-ea"/>
              </a:rPr>
              <a:t>DAG</a:t>
            </a:r>
            <a:r>
              <a:rPr lang="zh-CN" altLang="en-US" sz="2400" b="1" dirty="0">
                <a:solidFill>
                  <a:srgbClr val="030305"/>
                </a:solidFill>
                <a:latin typeface="+mn-ea"/>
              </a:rPr>
              <a:t>中是否已有一节点，其唯一后继为</a:t>
            </a:r>
            <a:r>
              <a:rPr lang="en-US" altLang="zh-CN" sz="2400" b="1" dirty="0">
                <a:latin typeface="+mn-ea"/>
              </a:rPr>
              <a:t>node</a:t>
            </a:r>
            <a:r>
              <a:rPr lang="en-US" altLang="zh-CN" sz="2400" b="1" dirty="0">
                <a:solidFill>
                  <a:srgbClr val="030305"/>
                </a:solidFill>
                <a:latin typeface="+mn-ea"/>
              </a:rPr>
              <a:t>(B) </a:t>
            </a:r>
            <a:r>
              <a:rPr lang="zh-CN" altLang="en-US" sz="2400" b="1" dirty="0">
                <a:solidFill>
                  <a:srgbClr val="030305"/>
                </a:solidFill>
                <a:latin typeface="+mn-ea"/>
              </a:rPr>
              <a:t>，且操作标记为</a:t>
            </a:r>
            <a:r>
              <a:rPr lang="en-US" altLang="zh-CN" sz="2400" b="1" dirty="0">
                <a:solidFill>
                  <a:srgbClr val="030305"/>
                </a:solidFill>
                <a:latin typeface="+mn-ea"/>
              </a:rPr>
              <a:t>op(</a:t>
            </a:r>
            <a:r>
              <a:rPr lang="zh-CN" altLang="en-US" sz="2400" b="1" dirty="0">
                <a:solidFill>
                  <a:srgbClr val="030305"/>
                </a:solidFill>
                <a:latin typeface="+mn-ea"/>
              </a:rPr>
              <a:t>即找公共子表达式</a:t>
            </a:r>
            <a:r>
              <a:rPr lang="en-US" altLang="zh-CN" sz="2400" b="1" dirty="0">
                <a:solidFill>
                  <a:srgbClr val="030305"/>
                </a:solidFill>
                <a:latin typeface="+mn-ea"/>
              </a:rPr>
              <a:t>)</a:t>
            </a:r>
            <a:r>
              <a:rPr lang="zh-CN" altLang="en-US" sz="2400" b="1" dirty="0">
                <a:solidFill>
                  <a:srgbClr val="030305"/>
                </a:solidFill>
                <a:latin typeface="+mn-ea"/>
              </a:rPr>
              <a:t>。如果没有，则构造该节点</a:t>
            </a:r>
            <a:r>
              <a:rPr lang="en-US" altLang="zh-CN" sz="2400" b="1" dirty="0">
                <a:solidFill>
                  <a:srgbClr val="030305"/>
                </a:solidFill>
                <a:latin typeface="+mn-ea"/>
              </a:rPr>
              <a:t>n</a:t>
            </a:r>
            <a:r>
              <a:rPr lang="zh-CN" altLang="en-US" sz="2400" b="1" dirty="0">
                <a:solidFill>
                  <a:srgbClr val="030305"/>
                </a:solidFill>
                <a:latin typeface="+mn-ea"/>
              </a:rPr>
              <a:t>，否则设该节点为</a:t>
            </a:r>
            <a:r>
              <a:rPr lang="en-US" altLang="zh-CN" sz="2400" b="1" dirty="0">
                <a:solidFill>
                  <a:srgbClr val="030305"/>
                </a:solidFill>
                <a:latin typeface="+mn-ea"/>
              </a:rPr>
              <a:t>n,</a:t>
            </a:r>
            <a:r>
              <a:rPr lang="zh-CN" altLang="en-US" sz="2400" b="1" dirty="0">
                <a:solidFill>
                  <a:srgbClr val="030305"/>
                </a:solidFill>
                <a:latin typeface="+mn-ea"/>
              </a:rPr>
              <a:t>转</a:t>
            </a:r>
            <a:r>
              <a:rPr lang="zh-CN" altLang="en-US" sz="2400" b="1" dirty="0">
                <a:solidFill>
                  <a:srgbClr val="030305"/>
                </a:solidFill>
                <a:latin typeface="+mn-ea"/>
                <a:hlinkClick r:id="rId1" action="ppaction://hlinksldjump"/>
              </a:rPr>
              <a:t>步骤</a:t>
            </a:r>
            <a:r>
              <a:rPr lang="en-US" altLang="zh-CN" sz="2400" b="1" dirty="0">
                <a:solidFill>
                  <a:srgbClr val="030305"/>
                </a:solidFill>
                <a:latin typeface="+mn-ea"/>
                <a:hlinkClick r:id="rId1" action="ppaction://hlinksldjump"/>
              </a:rPr>
              <a:t>4</a:t>
            </a:r>
            <a:r>
              <a:rPr lang="en-US" altLang="zh-CN" sz="2400" b="1" dirty="0">
                <a:solidFill>
                  <a:srgbClr val="030305"/>
                </a:solidFill>
                <a:latin typeface="+mn-ea"/>
              </a:rPr>
              <a:t> </a:t>
            </a:r>
            <a:r>
              <a:rPr lang="zh-CN" altLang="en-US" sz="2400" b="1" dirty="0">
                <a:solidFill>
                  <a:srgbClr val="030305"/>
                </a:solidFill>
                <a:latin typeface="+mn-ea"/>
              </a:rPr>
              <a:t>。</a:t>
            </a:r>
            <a:endParaRPr lang="zh-CN" altLang="en-US" sz="2400" b="1" dirty="0">
              <a:solidFill>
                <a:srgbClr val="030305"/>
              </a:solidFill>
              <a:latin typeface="+mn-ea"/>
            </a:endParaRPr>
          </a:p>
          <a:p>
            <a:pPr>
              <a:lnSpc>
                <a:spcPct val="150000"/>
              </a:lnSpc>
              <a:spcBef>
                <a:spcPct val="0"/>
              </a:spcBef>
              <a:buFontTx/>
              <a:buNone/>
            </a:pPr>
            <a:r>
              <a:rPr lang="en-US" altLang="zh-CN" sz="2400" b="1" dirty="0">
                <a:solidFill>
                  <a:srgbClr val="030305"/>
                </a:solidFill>
                <a:latin typeface="+mn-ea"/>
              </a:rPr>
              <a:t>②</a:t>
            </a:r>
            <a:r>
              <a:rPr lang="zh-CN" altLang="en-US" sz="2400" b="1" dirty="0">
                <a:solidFill>
                  <a:srgbClr val="030305"/>
                </a:solidFill>
                <a:latin typeface="+mn-ea"/>
              </a:rPr>
              <a:t>检查</a:t>
            </a:r>
            <a:r>
              <a:rPr lang="en-US" altLang="zh-CN" sz="2400" b="1" dirty="0">
                <a:solidFill>
                  <a:srgbClr val="030305"/>
                </a:solidFill>
                <a:latin typeface="+mn-ea"/>
              </a:rPr>
              <a:t>DAG</a:t>
            </a:r>
            <a:r>
              <a:rPr lang="zh-CN" altLang="en-US" sz="2400" b="1" dirty="0">
                <a:solidFill>
                  <a:srgbClr val="030305"/>
                </a:solidFill>
                <a:latin typeface="+mn-ea"/>
              </a:rPr>
              <a:t>中是否已有一节点，其左后继为</a:t>
            </a:r>
            <a:r>
              <a:rPr lang="en-US" altLang="zh-CN" sz="2400" b="1" dirty="0">
                <a:latin typeface="+mn-ea"/>
              </a:rPr>
              <a:t>node</a:t>
            </a:r>
            <a:r>
              <a:rPr lang="en-US" altLang="zh-CN" sz="2400" b="1" dirty="0">
                <a:solidFill>
                  <a:srgbClr val="030305"/>
                </a:solidFill>
                <a:latin typeface="+mn-ea"/>
              </a:rPr>
              <a:t> (B)</a:t>
            </a:r>
            <a:r>
              <a:rPr lang="zh-CN" altLang="en-US" sz="2400" b="1" dirty="0">
                <a:solidFill>
                  <a:srgbClr val="030305"/>
                </a:solidFill>
                <a:latin typeface="+mn-ea"/>
              </a:rPr>
              <a:t>，右后继为</a:t>
            </a:r>
            <a:r>
              <a:rPr lang="en-US" altLang="zh-CN" sz="2400" b="1" dirty="0">
                <a:latin typeface="+mn-ea"/>
              </a:rPr>
              <a:t>node</a:t>
            </a:r>
            <a:r>
              <a:rPr lang="en-US" altLang="zh-CN" sz="2400" b="1" dirty="0">
                <a:solidFill>
                  <a:srgbClr val="030305"/>
                </a:solidFill>
                <a:latin typeface="+mn-ea"/>
              </a:rPr>
              <a:t> (C)</a:t>
            </a:r>
            <a:r>
              <a:rPr lang="zh-CN" altLang="en-US" sz="2400" b="1" dirty="0">
                <a:solidFill>
                  <a:srgbClr val="030305"/>
                </a:solidFill>
                <a:latin typeface="+mn-ea"/>
              </a:rPr>
              <a:t>且标记为</a:t>
            </a:r>
            <a:r>
              <a:rPr lang="en-US" altLang="zh-CN" sz="2400" b="1" dirty="0">
                <a:solidFill>
                  <a:srgbClr val="030305"/>
                </a:solidFill>
                <a:latin typeface="+mn-ea"/>
              </a:rPr>
              <a:t>op(</a:t>
            </a:r>
            <a:r>
              <a:rPr lang="zh-CN" altLang="en-US" sz="2400" b="1" dirty="0">
                <a:solidFill>
                  <a:srgbClr val="030305"/>
                </a:solidFill>
                <a:latin typeface="+mn-ea"/>
              </a:rPr>
              <a:t>即找公共子表达式</a:t>
            </a:r>
            <a:r>
              <a:rPr lang="en-US" altLang="zh-CN" sz="2400" b="1" dirty="0">
                <a:solidFill>
                  <a:srgbClr val="030305"/>
                </a:solidFill>
                <a:latin typeface="+mn-ea"/>
              </a:rPr>
              <a:t>)</a:t>
            </a:r>
            <a:r>
              <a:rPr lang="zh-CN" altLang="en-US" sz="2400" b="1" dirty="0">
                <a:solidFill>
                  <a:srgbClr val="030305"/>
                </a:solidFill>
                <a:latin typeface="+mn-ea"/>
              </a:rPr>
              <a:t>。如果没有，则构造节点</a:t>
            </a:r>
            <a:r>
              <a:rPr lang="en-US" altLang="zh-CN" sz="2400" b="1" dirty="0">
                <a:solidFill>
                  <a:srgbClr val="030305"/>
                </a:solidFill>
                <a:latin typeface="+mn-ea"/>
              </a:rPr>
              <a:t>n</a:t>
            </a:r>
            <a:r>
              <a:rPr lang="zh-CN" altLang="en-US" sz="2400" b="1" dirty="0">
                <a:solidFill>
                  <a:srgbClr val="030305"/>
                </a:solidFill>
                <a:latin typeface="+mn-ea"/>
              </a:rPr>
              <a:t>，否则设该节点为</a:t>
            </a:r>
            <a:r>
              <a:rPr lang="en-US" altLang="zh-CN" sz="2400" b="1" dirty="0">
                <a:solidFill>
                  <a:srgbClr val="030305"/>
                </a:solidFill>
                <a:latin typeface="+mn-ea"/>
              </a:rPr>
              <a:t>n</a:t>
            </a:r>
            <a:r>
              <a:rPr lang="zh-CN" altLang="en-US" sz="2400" b="1" dirty="0">
                <a:solidFill>
                  <a:srgbClr val="030305"/>
                </a:solidFill>
                <a:latin typeface="+mn-ea"/>
              </a:rPr>
              <a:t>，转</a:t>
            </a:r>
            <a:r>
              <a:rPr lang="zh-CN" altLang="en-US" sz="2400" b="1" dirty="0">
                <a:solidFill>
                  <a:srgbClr val="030305"/>
                </a:solidFill>
                <a:latin typeface="+mn-ea"/>
                <a:hlinkClick r:id="rId1" action="ppaction://hlinksldjump"/>
              </a:rPr>
              <a:t>步骤</a:t>
            </a:r>
            <a:r>
              <a:rPr lang="en-US" altLang="zh-CN" sz="2400" b="1" dirty="0">
                <a:solidFill>
                  <a:srgbClr val="030305"/>
                </a:solidFill>
                <a:latin typeface="+mn-ea"/>
                <a:hlinkClick r:id="rId1" action="ppaction://hlinksldjump"/>
              </a:rPr>
              <a:t>4</a:t>
            </a:r>
            <a:r>
              <a:rPr lang="en-US" altLang="zh-CN" sz="2400" b="1" dirty="0">
                <a:solidFill>
                  <a:srgbClr val="030305"/>
                </a:solidFill>
                <a:latin typeface="+mn-ea"/>
              </a:rPr>
              <a:t> </a:t>
            </a:r>
            <a:r>
              <a:rPr lang="zh-CN" altLang="en-US" sz="2400" b="1" dirty="0">
                <a:solidFill>
                  <a:srgbClr val="030305"/>
                </a:solidFill>
                <a:latin typeface="+mn-ea"/>
              </a:rPr>
              <a:t>。</a:t>
            </a:r>
            <a:endParaRPr lang="en-US" altLang="zh-CN" sz="2400" b="1" dirty="0">
              <a:solidFill>
                <a:srgbClr val="030305"/>
              </a:solidFill>
              <a:latin typeface="+mn-ea"/>
            </a:endParaRPr>
          </a:p>
        </p:txBody>
      </p:sp>
      <p:sp>
        <p:nvSpPr>
          <p:cNvPr id="6" name="AutoShape 2">
            <a:hlinkClick r:id="rId2" action="ppaction://hlinksldjump"/>
          </p:cNvPr>
          <p:cNvSpPr/>
          <p:nvPr/>
        </p:nvSpPr>
        <p:spPr>
          <a:xfrm flipV="1">
            <a:off x="6873969" y="5661025"/>
            <a:ext cx="1066800" cy="339725"/>
          </a:xfrm>
          <a:prstGeom prst="curvedUpArrow">
            <a:avLst>
              <a:gd name="adj1" fmla="val 62803"/>
              <a:gd name="adj2" fmla="val 125607"/>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
        <p:nvSpPr>
          <p:cNvPr id="86" name="object 86"/>
          <p:cNvSpPr txBox="1"/>
          <p:nvPr/>
        </p:nvSpPr>
        <p:spPr>
          <a:xfrm>
            <a:off x="5454044" y="12759"/>
            <a:ext cx="3677285" cy="1531620"/>
          </a:xfrm>
          <a:prstGeom prst="rect">
            <a:avLst/>
          </a:prstGeom>
          <a:solidFill>
            <a:srgbClr val="FFFF99"/>
          </a:solidFill>
        </p:spPr>
        <p:txBody>
          <a:bodyPr vert="horz" wrap="square" lIns="0" tIns="34290" rIns="0" bIns="0" rtlCol="0">
            <a:spAutoFit/>
          </a:bodyPr>
          <a:p>
            <a:pPr marL="471170" indent="-400685">
              <a:lnSpc>
                <a:spcPct val="100000"/>
              </a:lnSpc>
              <a:spcBef>
                <a:spcPts val="270"/>
              </a:spcBef>
              <a:buAutoNum type="arabicPeriod"/>
              <a:tabLst>
                <a:tab pos="471170" algn="l"/>
                <a:tab pos="471805" algn="l"/>
              </a:tabLst>
            </a:pPr>
            <a:r>
              <a:rPr sz="2400" dirty="0">
                <a:solidFill>
                  <a:srgbClr val="0000FF"/>
                </a:solidFill>
                <a:latin typeface="华文细黑" panose="02010600040101010101" charset="-122"/>
                <a:cs typeface="华文细黑" panose="02010600040101010101" charset="-122"/>
              </a:rPr>
              <a:t>准备操作数的结点</a:t>
            </a:r>
            <a:endParaRPr sz="2400">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dirty="0">
                <a:solidFill>
                  <a:srgbClr val="0000FF"/>
                </a:solidFill>
                <a:latin typeface="华文细黑" panose="02010600040101010101" charset="-122"/>
                <a:cs typeface="华文细黑" panose="02010600040101010101" charset="-122"/>
              </a:rPr>
              <a:t>合并已知量</a:t>
            </a:r>
            <a:endParaRPr sz="2400">
              <a:latin typeface="华文细黑" panose="02010600040101010101" charset="-122"/>
              <a:cs typeface="华文细黑" panose="02010600040101010101" charset="-122"/>
            </a:endParaRPr>
          </a:p>
          <a:p>
            <a:pPr marL="471170" indent="-400685">
              <a:lnSpc>
                <a:spcPct val="100000"/>
              </a:lnSpc>
              <a:buAutoNum type="arabicPeriod"/>
              <a:tabLst>
                <a:tab pos="471170" algn="l"/>
                <a:tab pos="471805" algn="l"/>
              </a:tabLst>
            </a:pPr>
            <a:r>
              <a:rPr sz="2400" dirty="0">
                <a:solidFill>
                  <a:srgbClr val="FF3300"/>
                </a:solidFill>
                <a:latin typeface="华文细黑" panose="02010600040101010101" charset="-122"/>
                <a:cs typeface="华文细黑" panose="02010600040101010101" charset="-122"/>
              </a:rPr>
              <a:t>删除公共子表达式</a:t>
            </a:r>
            <a:endParaRPr sz="2400">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dirty="0">
                <a:solidFill>
                  <a:srgbClr val="0000FF"/>
                </a:solidFill>
                <a:latin typeface="华文细黑" panose="02010600040101010101" charset="-122"/>
                <a:cs typeface="华文细黑" panose="02010600040101010101" charset="-122"/>
              </a:rPr>
              <a:t>删除无用赋值</a:t>
            </a:r>
            <a:endParaRPr sz="2400">
              <a:latin typeface="华文细黑" panose="02010600040101010101" charset="-122"/>
              <a:cs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4600201" cy="593090"/>
          </a:xfrm>
        </p:spPr>
        <p:txBody>
          <a:bodyPr/>
          <a:lstStyle/>
          <a:p>
            <a:r>
              <a:rPr lang="zh-CN" altLang="en-US" dirty="0"/>
              <a:t>优化的分类</a:t>
            </a:r>
            <a:endParaRPr lang="zh-CN" altLang="en-US" dirty="0"/>
          </a:p>
        </p:txBody>
      </p:sp>
      <p:sp>
        <p:nvSpPr>
          <p:cNvPr id="5" name="Rectangle 3"/>
          <p:cNvSpPr txBox="1"/>
          <p:nvPr/>
        </p:nvSpPr>
        <p:spPr>
          <a:xfrm>
            <a:off x="429185" y="1242926"/>
            <a:ext cx="8285630" cy="457200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a:latin typeface="+mn-ea"/>
              </a:rPr>
              <a:t>机器相关性：</a:t>
            </a:r>
            <a:endParaRPr lang="zh-CN" altLang="en-US" b="1" dirty="0">
              <a:latin typeface="+mn-ea"/>
            </a:endParaRPr>
          </a:p>
          <a:p>
            <a:pPr lvl="1">
              <a:lnSpc>
                <a:spcPct val="120000"/>
              </a:lnSpc>
            </a:pPr>
            <a:r>
              <a:rPr lang="zh-CN" altLang="en-US" b="1" dirty="0">
                <a:latin typeface="+mn-ea"/>
              </a:rPr>
              <a:t>机器相关优化：寄存器优化，多处理器优化，特殊指令优化，无用指令消除等。</a:t>
            </a:r>
            <a:r>
              <a:rPr lang="en-US" altLang="zh-CN" b="1" dirty="0">
                <a:latin typeface="+mn-ea"/>
              </a:rPr>
              <a:t>--</a:t>
            </a:r>
            <a:r>
              <a:rPr lang="zh-CN" altLang="en-US" b="1" dirty="0">
                <a:latin typeface="+mn-ea"/>
              </a:rPr>
              <a:t>针对汇编语言或机器语言</a:t>
            </a:r>
            <a:endParaRPr lang="zh-CN" altLang="en-US" b="1" dirty="0">
              <a:latin typeface="+mn-ea"/>
            </a:endParaRPr>
          </a:p>
          <a:p>
            <a:pPr lvl="1">
              <a:lnSpc>
                <a:spcPct val="120000"/>
              </a:lnSpc>
            </a:pPr>
            <a:r>
              <a:rPr lang="zh-CN" altLang="en-US" b="1" dirty="0">
                <a:latin typeface="+mn-ea"/>
              </a:rPr>
              <a:t>机器无关优化：</a:t>
            </a:r>
            <a:r>
              <a:rPr lang="en-US" altLang="zh-CN" b="1" dirty="0">
                <a:latin typeface="+mn-ea"/>
              </a:rPr>
              <a:t>--</a:t>
            </a:r>
            <a:r>
              <a:rPr lang="zh-CN" altLang="en-US" b="1" dirty="0">
                <a:latin typeface="+mn-ea"/>
              </a:rPr>
              <a:t>针对</a:t>
            </a:r>
            <a:r>
              <a:rPr lang="zh-CN" altLang="en-US" b="1" dirty="0">
                <a:solidFill>
                  <a:srgbClr val="0070C0"/>
                </a:solidFill>
                <a:latin typeface="+mn-ea"/>
              </a:rPr>
              <a:t>中间代码</a:t>
            </a:r>
            <a:endParaRPr lang="en-US" altLang="zh-CN" b="1" dirty="0">
              <a:solidFill>
                <a:srgbClr val="0070C0"/>
              </a:solidFill>
              <a:latin typeface="+mn-ea"/>
            </a:endParaRPr>
          </a:p>
          <a:p>
            <a:pPr lvl="1">
              <a:lnSpc>
                <a:spcPct val="120000"/>
              </a:lnSpc>
            </a:pPr>
            <a:endParaRPr lang="zh-CN" altLang="en-US" b="1" dirty="0">
              <a:solidFill>
                <a:srgbClr val="0070C0"/>
              </a:solidFill>
              <a:latin typeface="+mn-ea"/>
            </a:endParaRPr>
          </a:p>
          <a:p>
            <a:pPr>
              <a:lnSpc>
                <a:spcPct val="120000"/>
              </a:lnSpc>
            </a:pPr>
            <a:r>
              <a:rPr lang="zh-CN" altLang="en-US" b="1" dirty="0">
                <a:latin typeface="+mn-ea"/>
              </a:rPr>
              <a:t>优化范围：</a:t>
            </a:r>
            <a:endParaRPr lang="zh-CN" altLang="en-US" b="1" dirty="0">
              <a:latin typeface="+mn-ea"/>
            </a:endParaRPr>
          </a:p>
          <a:p>
            <a:pPr lvl="1">
              <a:lnSpc>
                <a:spcPct val="120000"/>
              </a:lnSpc>
            </a:pPr>
            <a:r>
              <a:rPr lang="zh-CN" altLang="en-US" b="1" dirty="0">
                <a:solidFill>
                  <a:srgbClr val="0070C0"/>
                </a:solidFill>
                <a:latin typeface="+mn-ea"/>
              </a:rPr>
              <a:t>局部优化：基本块范围内的优化，即合并常量计算，消除公共子表达式，删除无用代码和削减计算强度。</a:t>
            </a:r>
            <a:endParaRPr lang="zh-CN" altLang="en-US" b="1" dirty="0">
              <a:solidFill>
                <a:srgbClr val="0070C0"/>
              </a:solidFill>
              <a:latin typeface="+mn-ea"/>
            </a:endParaRPr>
          </a:p>
          <a:p>
            <a:pPr lvl="1">
              <a:lnSpc>
                <a:spcPct val="120000"/>
              </a:lnSpc>
            </a:pPr>
            <a:r>
              <a:rPr lang="zh-CN" altLang="en-US" b="1" dirty="0">
                <a:latin typeface="+mn-ea"/>
              </a:rPr>
              <a:t>全局优化：</a:t>
            </a:r>
            <a:r>
              <a:rPr lang="zh-CN" altLang="en-US" b="1" dirty="0">
                <a:solidFill>
                  <a:srgbClr val="0070C0"/>
                </a:solidFill>
                <a:latin typeface="+mn-ea"/>
              </a:rPr>
              <a:t>主要是基于循环的优化，即循环不变式优化</a:t>
            </a:r>
            <a:r>
              <a:rPr lang="zh-CN" altLang="en-US" b="1" dirty="0">
                <a:latin typeface="+mn-ea"/>
              </a:rPr>
              <a:t>，归纳变量删除，计算强度削减。</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arn(inHorizontal)">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7" name="AutoShape 2">
            <a:hlinkClick r:id="rId1" action="ppaction://hlinksldjump"/>
          </p:cNvPr>
          <p:cNvSpPr/>
          <p:nvPr/>
        </p:nvSpPr>
        <p:spPr>
          <a:xfrm>
            <a:off x="1828146" y="4589930"/>
            <a:ext cx="914400" cy="381000"/>
          </a:xfrm>
          <a:prstGeom prst="curvedUpArrow">
            <a:avLst>
              <a:gd name="adj1" fmla="val 48000"/>
              <a:gd name="adj2" fmla="val 96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400" b="1" dirty="0">
              <a:latin typeface="+mn-ea"/>
            </a:endParaRPr>
          </a:p>
        </p:txBody>
      </p:sp>
      <p:sp>
        <p:nvSpPr>
          <p:cNvPr id="8" name="Rectangle 4"/>
          <p:cNvSpPr txBox="1"/>
          <p:nvPr/>
        </p:nvSpPr>
        <p:spPr>
          <a:xfrm>
            <a:off x="571500" y="1349375"/>
            <a:ext cx="8001000" cy="2592388"/>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solidFill>
                  <a:srgbClr val="0070C0"/>
                </a:solidFill>
                <a:latin typeface="+mn-ea"/>
              </a:rPr>
              <a:t>步骤</a:t>
            </a:r>
            <a:r>
              <a:rPr lang="en-US" altLang="zh-CN" sz="2400" b="1" dirty="0">
                <a:solidFill>
                  <a:srgbClr val="0070C0"/>
                </a:solidFill>
                <a:latin typeface="+mn-ea"/>
              </a:rPr>
              <a:t>4</a:t>
            </a:r>
            <a:r>
              <a:rPr lang="zh-CN" altLang="en-US" sz="2400" b="1" dirty="0">
                <a:solidFill>
                  <a:srgbClr val="0070C0"/>
                </a:solidFill>
                <a:latin typeface="+mn-ea"/>
              </a:rPr>
              <a:t>：</a:t>
            </a:r>
            <a:endParaRPr lang="zh-CN" altLang="en-US" sz="2400" b="1" dirty="0">
              <a:solidFill>
                <a:srgbClr val="0070C0"/>
              </a:solidFill>
              <a:latin typeface="+mn-ea"/>
            </a:endParaRPr>
          </a:p>
          <a:p>
            <a:pPr marL="967105" lvl="1" indent="-495935">
              <a:lnSpc>
                <a:spcPct val="120000"/>
              </a:lnSpc>
              <a:buFont typeface="Wingdings" panose="05000000000000000000" pitchFamily="2" charset="2"/>
              <a:buAutoNum type="circleNumDbPlain"/>
            </a:pPr>
            <a:r>
              <a:rPr lang="zh-CN" altLang="en-US" b="1" dirty="0">
                <a:solidFill>
                  <a:srgbClr val="030305"/>
                </a:solidFill>
                <a:latin typeface="+mn-ea"/>
              </a:rPr>
              <a:t>如果</a:t>
            </a:r>
            <a:r>
              <a:rPr lang="en-US" altLang="zh-CN" b="1" dirty="0">
                <a:latin typeface="+mn-ea"/>
              </a:rPr>
              <a:t>node</a:t>
            </a:r>
            <a:r>
              <a:rPr lang="en-US" altLang="zh-CN" b="1" dirty="0">
                <a:solidFill>
                  <a:srgbClr val="030305"/>
                </a:solidFill>
                <a:latin typeface="+mn-ea"/>
              </a:rPr>
              <a:t> (A)</a:t>
            </a:r>
            <a:r>
              <a:rPr lang="zh-CN" altLang="en-US" b="1" dirty="0">
                <a:solidFill>
                  <a:srgbClr val="030305"/>
                </a:solidFill>
                <a:latin typeface="+mn-ea"/>
              </a:rPr>
              <a:t>有定义，把</a:t>
            </a:r>
            <a:r>
              <a:rPr lang="en-US" altLang="zh-CN" b="1" dirty="0">
                <a:solidFill>
                  <a:srgbClr val="030305"/>
                </a:solidFill>
                <a:latin typeface="+mn-ea"/>
              </a:rPr>
              <a:t>A</a:t>
            </a:r>
            <a:r>
              <a:rPr lang="zh-CN" altLang="en-US" b="1" dirty="0">
                <a:solidFill>
                  <a:srgbClr val="030305"/>
                </a:solidFill>
                <a:latin typeface="+mn-ea"/>
              </a:rPr>
              <a:t>从</a:t>
            </a:r>
            <a:r>
              <a:rPr lang="en-US" altLang="zh-CN" b="1" dirty="0">
                <a:latin typeface="+mn-ea"/>
              </a:rPr>
              <a:t>node</a:t>
            </a:r>
            <a:r>
              <a:rPr lang="en-US" altLang="zh-CN" b="1" dirty="0">
                <a:solidFill>
                  <a:srgbClr val="030305"/>
                </a:solidFill>
                <a:latin typeface="+mn-ea"/>
              </a:rPr>
              <a:t> (A)</a:t>
            </a:r>
            <a:r>
              <a:rPr lang="zh-CN" altLang="en-US" b="1" dirty="0">
                <a:solidFill>
                  <a:srgbClr val="030305"/>
                </a:solidFill>
                <a:latin typeface="+mn-ea"/>
              </a:rPr>
              <a:t>节点上附加标识集中删除；</a:t>
            </a:r>
            <a:endParaRPr lang="zh-CN" altLang="en-US" b="1" dirty="0">
              <a:solidFill>
                <a:srgbClr val="030305"/>
              </a:solidFill>
              <a:latin typeface="+mn-ea"/>
            </a:endParaRPr>
          </a:p>
          <a:p>
            <a:pPr marL="967105" lvl="1" indent="-495935">
              <a:lnSpc>
                <a:spcPct val="120000"/>
              </a:lnSpc>
              <a:buFont typeface="Wingdings" panose="05000000000000000000" pitchFamily="2" charset="2"/>
              <a:buAutoNum type="circleNumDbPlain"/>
            </a:pPr>
            <a:r>
              <a:rPr lang="zh-CN" altLang="en-US" b="1" dirty="0">
                <a:solidFill>
                  <a:srgbClr val="030305"/>
                </a:solidFill>
                <a:latin typeface="+mn-ea"/>
              </a:rPr>
              <a:t>把</a:t>
            </a:r>
            <a:r>
              <a:rPr lang="en-US" altLang="zh-CN" b="1" dirty="0">
                <a:solidFill>
                  <a:srgbClr val="030305"/>
                </a:solidFill>
                <a:latin typeface="+mn-ea"/>
              </a:rPr>
              <a:t>A</a:t>
            </a:r>
            <a:r>
              <a:rPr lang="zh-CN" altLang="en-US" b="1" dirty="0">
                <a:solidFill>
                  <a:srgbClr val="030305"/>
                </a:solidFill>
                <a:latin typeface="+mn-ea"/>
              </a:rPr>
              <a:t>附加在节点</a:t>
            </a:r>
            <a:r>
              <a:rPr lang="en-US" altLang="zh-CN" b="1" dirty="0">
                <a:solidFill>
                  <a:srgbClr val="030305"/>
                </a:solidFill>
                <a:latin typeface="+mn-ea"/>
              </a:rPr>
              <a:t>n</a:t>
            </a:r>
            <a:r>
              <a:rPr lang="zh-CN" altLang="en-US" b="1" dirty="0">
                <a:solidFill>
                  <a:srgbClr val="030305"/>
                </a:solidFill>
                <a:latin typeface="+mn-ea"/>
              </a:rPr>
              <a:t>上并令</a:t>
            </a:r>
            <a:r>
              <a:rPr lang="en-US" altLang="zh-CN" b="1" dirty="0">
                <a:latin typeface="+mn-ea"/>
              </a:rPr>
              <a:t>node</a:t>
            </a:r>
            <a:r>
              <a:rPr lang="en-US" altLang="zh-CN" b="1" dirty="0">
                <a:solidFill>
                  <a:srgbClr val="030305"/>
                </a:solidFill>
                <a:latin typeface="+mn-ea"/>
              </a:rPr>
              <a:t> (A)=n</a:t>
            </a:r>
            <a:r>
              <a:rPr lang="zh-CN" altLang="en-US" b="1" dirty="0">
                <a:solidFill>
                  <a:srgbClr val="030305"/>
                </a:solidFill>
                <a:latin typeface="+mn-ea"/>
              </a:rPr>
              <a:t>；</a:t>
            </a:r>
            <a:endParaRPr lang="zh-CN" altLang="en-US" b="1" dirty="0">
              <a:solidFill>
                <a:srgbClr val="030305"/>
              </a:solidFill>
              <a:latin typeface="+mn-ea"/>
            </a:endParaRPr>
          </a:p>
          <a:p>
            <a:pPr marL="967105" lvl="1" indent="-495935">
              <a:lnSpc>
                <a:spcPct val="120000"/>
              </a:lnSpc>
              <a:buFont typeface="Wingdings" panose="05000000000000000000" pitchFamily="2" charset="2"/>
              <a:buAutoNum type="circleNumDbPlain"/>
            </a:pPr>
            <a:r>
              <a:rPr lang="zh-CN" altLang="en-US" b="1" dirty="0">
                <a:solidFill>
                  <a:srgbClr val="030305"/>
                </a:solidFill>
                <a:latin typeface="+mn-ea"/>
              </a:rPr>
              <a:t>接着处理下一个四元式。</a:t>
            </a:r>
            <a:endParaRPr lang="zh-CN" altLang="en-US" b="1" dirty="0">
              <a:solidFill>
                <a:srgbClr val="030305"/>
              </a:solidFill>
              <a:latin typeface="+mn-ea"/>
            </a:endParaRPr>
          </a:p>
        </p:txBody>
      </p:sp>
      <p:sp>
        <p:nvSpPr>
          <p:cNvPr id="9" name="AutoShape 2">
            <a:hlinkClick r:id="rId2" action="ppaction://hlinksldjump"/>
          </p:cNvPr>
          <p:cNvSpPr/>
          <p:nvPr/>
        </p:nvSpPr>
        <p:spPr>
          <a:xfrm flipV="1">
            <a:off x="7259824" y="5494991"/>
            <a:ext cx="1066800" cy="339725"/>
          </a:xfrm>
          <a:prstGeom prst="curvedUpArrow">
            <a:avLst>
              <a:gd name="adj1" fmla="val 62803"/>
              <a:gd name="adj2" fmla="val 125607"/>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400" b="1" dirty="0">
              <a:latin typeface="+mn-ea"/>
            </a:endParaRPr>
          </a:p>
        </p:txBody>
      </p:sp>
      <p:sp>
        <p:nvSpPr>
          <p:cNvPr id="86" name="object 86"/>
          <p:cNvSpPr txBox="1"/>
          <p:nvPr/>
        </p:nvSpPr>
        <p:spPr>
          <a:xfrm>
            <a:off x="5454044" y="12759"/>
            <a:ext cx="3677285" cy="1531620"/>
          </a:xfrm>
          <a:prstGeom prst="rect">
            <a:avLst/>
          </a:prstGeom>
          <a:solidFill>
            <a:srgbClr val="FFFF99"/>
          </a:solidFill>
        </p:spPr>
        <p:txBody>
          <a:bodyPr vert="horz" wrap="square" lIns="0" tIns="34290" rIns="0" bIns="0" rtlCol="0">
            <a:spAutoFit/>
          </a:bodyPr>
          <a:p>
            <a:pPr marL="471170" indent="-400685">
              <a:lnSpc>
                <a:spcPct val="100000"/>
              </a:lnSpc>
              <a:spcBef>
                <a:spcPts val="270"/>
              </a:spcBef>
              <a:buAutoNum type="arabicPeriod"/>
              <a:tabLst>
                <a:tab pos="471170" algn="l"/>
                <a:tab pos="471805" algn="l"/>
              </a:tabLst>
            </a:pPr>
            <a:r>
              <a:rPr sz="2400" dirty="0">
                <a:solidFill>
                  <a:srgbClr val="0000FF"/>
                </a:solidFill>
                <a:latin typeface="华文细黑" panose="02010600040101010101" charset="-122"/>
                <a:cs typeface="华文细黑" panose="02010600040101010101" charset="-122"/>
              </a:rPr>
              <a:t>准备操作数的结点</a:t>
            </a:r>
            <a:endParaRPr sz="2400">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dirty="0">
                <a:solidFill>
                  <a:srgbClr val="0000FF"/>
                </a:solidFill>
                <a:latin typeface="华文细黑" panose="02010600040101010101" charset="-122"/>
                <a:cs typeface="华文细黑" panose="02010600040101010101" charset="-122"/>
              </a:rPr>
              <a:t>合并已知量</a:t>
            </a:r>
            <a:endParaRPr sz="2400">
              <a:latin typeface="华文细黑" panose="02010600040101010101" charset="-122"/>
              <a:cs typeface="华文细黑" panose="02010600040101010101" charset="-122"/>
            </a:endParaRPr>
          </a:p>
          <a:p>
            <a:pPr marL="471170" indent="-400685">
              <a:lnSpc>
                <a:spcPct val="100000"/>
              </a:lnSpc>
              <a:buAutoNum type="arabicPeriod"/>
              <a:tabLst>
                <a:tab pos="471170" algn="l"/>
                <a:tab pos="471805" algn="l"/>
              </a:tabLst>
            </a:pPr>
            <a:r>
              <a:rPr sz="2400" dirty="0">
                <a:solidFill>
                  <a:srgbClr val="0000FF"/>
                </a:solidFill>
                <a:latin typeface="华文细黑" panose="02010600040101010101" charset="-122"/>
                <a:cs typeface="华文细黑" panose="02010600040101010101" charset="-122"/>
              </a:rPr>
              <a:t>删除公共子表达式</a:t>
            </a:r>
            <a:endParaRPr sz="2400">
              <a:latin typeface="华文细黑" panose="02010600040101010101" charset="-122"/>
              <a:cs typeface="华文细黑" panose="02010600040101010101" charset="-122"/>
            </a:endParaRPr>
          </a:p>
          <a:p>
            <a:pPr marL="472440" indent="-401955">
              <a:lnSpc>
                <a:spcPct val="100000"/>
              </a:lnSpc>
              <a:buAutoNum type="arabicPeriod"/>
              <a:tabLst>
                <a:tab pos="472440" algn="l"/>
                <a:tab pos="473075" algn="l"/>
              </a:tabLst>
            </a:pPr>
            <a:r>
              <a:rPr sz="2400" dirty="0">
                <a:solidFill>
                  <a:srgbClr val="FF3300"/>
                </a:solidFill>
                <a:latin typeface="华文细黑" panose="02010600040101010101" charset="-122"/>
                <a:cs typeface="华文细黑" panose="02010600040101010101" charset="-122"/>
              </a:rPr>
              <a:t>删除无用赋值</a:t>
            </a:r>
            <a:endParaRPr sz="2400">
              <a:latin typeface="华文细黑" panose="02010600040101010101" charset="-122"/>
              <a:cs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arn(in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arn(in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8.1.4 </a:t>
            </a:r>
            <a:r>
              <a:rPr lang="zh-CN" altLang="en-US" dirty="0"/>
              <a:t>基本块优化的实现</a:t>
            </a:r>
            <a:endParaRPr lang="zh-CN" altLang="en-US" dirty="0"/>
          </a:p>
        </p:txBody>
      </p:sp>
      <p:sp>
        <p:nvSpPr>
          <p:cNvPr id="4" name="Rectangle 3"/>
          <p:cNvSpPr txBox="1"/>
          <p:nvPr/>
        </p:nvSpPr>
        <p:spPr>
          <a:xfrm>
            <a:off x="571500" y="1269206"/>
            <a:ext cx="8001000" cy="4319588"/>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latin typeface="+mn-ea"/>
              </a:rPr>
              <a:t>从</a:t>
            </a:r>
            <a:r>
              <a:rPr lang="en-US" altLang="zh-CN" sz="2400" b="1" dirty="0">
                <a:latin typeface="+mn-ea"/>
              </a:rPr>
              <a:t>DAG</a:t>
            </a:r>
            <a:r>
              <a:rPr lang="zh-CN" altLang="en-US" sz="2400" b="1" dirty="0">
                <a:latin typeface="+mn-ea"/>
              </a:rPr>
              <a:t>重建四元式序列算法：按照</a:t>
            </a:r>
            <a:r>
              <a:rPr lang="en-US" altLang="zh-CN" sz="2400" b="1" dirty="0">
                <a:latin typeface="+mn-ea"/>
              </a:rPr>
              <a:t>DAG</a:t>
            </a:r>
            <a:r>
              <a:rPr lang="zh-CN" altLang="en-US" sz="2400" b="1" dirty="0">
                <a:latin typeface="+mn-ea"/>
              </a:rPr>
              <a:t>图中的各个节点生成的次序，对每个节点</a:t>
            </a:r>
            <a:r>
              <a:rPr lang="en-US" altLang="zh-CN" sz="2400" b="1" dirty="0">
                <a:latin typeface="+mn-ea"/>
              </a:rPr>
              <a:t>n</a:t>
            </a:r>
            <a:r>
              <a:rPr lang="zh-CN" altLang="en-US" sz="2400" b="1" dirty="0">
                <a:latin typeface="+mn-ea"/>
              </a:rPr>
              <a:t>作如下处理：</a:t>
            </a:r>
            <a:endParaRPr lang="zh-CN" altLang="en-US" sz="2400" b="1" dirty="0">
              <a:latin typeface="+mn-ea"/>
            </a:endParaRPr>
          </a:p>
          <a:p>
            <a:pPr lvl="1">
              <a:lnSpc>
                <a:spcPct val="150000"/>
              </a:lnSpc>
            </a:pPr>
            <a:r>
              <a:rPr lang="zh-CN" altLang="en-US" b="1" dirty="0">
                <a:latin typeface="+mn-ea"/>
              </a:rPr>
              <a:t>若</a:t>
            </a:r>
            <a:r>
              <a:rPr lang="en-US" altLang="zh-CN" b="1" dirty="0">
                <a:latin typeface="+mn-ea"/>
              </a:rPr>
              <a:t>n</a:t>
            </a:r>
            <a:r>
              <a:rPr lang="zh-CN" altLang="en-US" b="1" dirty="0">
                <a:latin typeface="+mn-ea"/>
              </a:rPr>
              <a:t>是叶子节点，且附加标识符表为空，则不生成四元式。</a:t>
            </a:r>
            <a:endParaRPr lang="zh-CN" altLang="en-US" b="1" dirty="0">
              <a:latin typeface="+mn-ea"/>
            </a:endParaRPr>
          </a:p>
          <a:p>
            <a:pPr lvl="1">
              <a:lnSpc>
                <a:spcPct val="150000"/>
              </a:lnSpc>
            </a:pPr>
            <a:r>
              <a:rPr lang="zh-CN" altLang="en-US" b="1" dirty="0">
                <a:latin typeface="+mn-ea"/>
              </a:rPr>
              <a:t>若</a:t>
            </a:r>
            <a:r>
              <a:rPr lang="en-US" altLang="zh-CN" b="1" dirty="0">
                <a:latin typeface="+mn-ea"/>
              </a:rPr>
              <a:t>n</a:t>
            </a:r>
            <a:r>
              <a:rPr lang="zh-CN" altLang="en-US" b="1" dirty="0">
                <a:latin typeface="+mn-ea"/>
              </a:rPr>
              <a:t>是内部节点，第一个附加标识符为</a:t>
            </a:r>
            <a:r>
              <a:rPr lang="en-US" altLang="zh-CN" b="1" dirty="0">
                <a:latin typeface="+mn-ea"/>
              </a:rPr>
              <a:t>z1</a:t>
            </a:r>
            <a:r>
              <a:rPr lang="zh-CN" altLang="en-US" b="1" dirty="0">
                <a:latin typeface="+mn-ea"/>
              </a:rPr>
              <a:t>，根据其标记</a:t>
            </a:r>
            <a:r>
              <a:rPr lang="en-US" altLang="zh-CN" b="1" dirty="0">
                <a:latin typeface="+mn-ea"/>
              </a:rPr>
              <a:t>op</a:t>
            </a:r>
            <a:r>
              <a:rPr lang="zh-CN" altLang="en-US" b="1" dirty="0">
                <a:latin typeface="+mn-ea"/>
              </a:rPr>
              <a:t>和子节点数目，生成下列形式的四元式。</a:t>
            </a:r>
            <a:endParaRPr lang="zh-CN" altLang="en-US" b="1" dirty="0">
              <a:latin typeface="+mn-ea"/>
            </a:endParaRPr>
          </a:p>
          <a:p>
            <a:pPr lvl="2">
              <a:lnSpc>
                <a:spcPct val="150000"/>
              </a:lnSpc>
            </a:pPr>
            <a:r>
              <a:rPr lang="zh-CN" altLang="en-US" sz="2400" b="1" dirty="0">
                <a:latin typeface="+mn-ea"/>
              </a:rPr>
              <a:t>有两个子节点，生成</a:t>
            </a:r>
            <a:r>
              <a:rPr lang="en-US" altLang="zh-CN" sz="2400" b="1" dirty="0">
                <a:latin typeface="+mn-ea"/>
              </a:rPr>
              <a:t> z1 = x  op y</a:t>
            </a:r>
            <a:endParaRPr lang="en-US" altLang="zh-CN" sz="2400" b="1" dirty="0">
              <a:latin typeface="+mn-ea"/>
            </a:endParaRPr>
          </a:p>
          <a:p>
            <a:pPr lvl="2">
              <a:lnSpc>
                <a:spcPct val="150000"/>
              </a:lnSpc>
            </a:pPr>
            <a:r>
              <a:rPr lang="zh-CN" altLang="en-US" sz="2400" b="1" dirty="0">
                <a:latin typeface="+mn-ea"/>
              </a:rPr>
              <a:t>只有一个子节点，生成	</a:t>
            </a:r>
            <a:r>
              <a:rPr lang="en-US" altLang="zh-CN" sz="2400" b="1" dirty="0">
                <a:latin typeface="+mn-ea"/>
              </a:rPr>
              <a:t>z1 =</a:t>
            </a:r>
            <a:r>
              <a:rPr lang="zh-CN" altLang="en-US" sz="2400" b="1" dirty="0">
                <a:latin typeface="+mn-ea"/>
              </a:rPr>
              <a:t> </a:t>
            </a:r>
            <a:r>
              <a:rPr lang="en-US" altLang="zh-CN" sz="2400" b="1" dirty="0">
                <a:latin typeface="+mn-ea"/>
              </a:rPr>
              <a:t>op x</a:t>
            </a: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从</a:t>
            </a:r>
            <a:r>
              <a:rPr lang="en-US" altLang="zh-CN" dirty="0"/>
              <a:t>DAG</a:t>
            </a:r>
            <a:r>
              <a:rPr lang="zh-CN" altLang="en-US" dirty="0"/>
              <a:t>重建四元式序列算法</a:t>
            </a:r>
            <a:r>
              <a:rPr lang="en-US" altLang="zh-CN" dirty="0"/>
              <a:t>(</a:t>
            </a:r>
            <a:r>
              <a:rPr lang="zh-CN" altLang="en-US" dirty="0"/>
              <a:t>续</a:t>
            </a:r>
            <a:r>
              <a:rPr lang="en-US" altLang="zh-CN" dirty="0"/>
              <a:t>)</a:t>
            </a:r>
            <a:endParaRPr lang="zh-CN" altLang="en-US" dirty="0"/>
          </a:p>
        </p:txBody>
      </p:sp>
      <p:sp>
        <p:nvSpPr>
          <p:cNvPr id="5" name="Rectangle 3"/>
          <p:cNvSpPr txBox="1"/>
          <p:nvPr/>
        </p:nvSpPr>
        <p:spPr>
          <a:xfrm>
            <a:off x="533400" y="1323227"/>
            <a:ext cx="8077200" cy="4032250"/>
          </a:xfr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b="1" dirty="0">
                <a:latin typeface="+mn-ea"/>
              </a:rPr>
              <a:t>如果节点</a:t>
            </a:r>
            <a:r>
              <a:rPr lang="en-US" altLang="zh-CN" sz="2400" b="1" dirty="0">
                <a:latin typeface="+mn-ea"/>
              </a:rPr>
              <a:t>n</a:t>
            </a:r>
            <a:r>
              <a:rPr lang="zh-CN" altLang="en-US" sz="2400" b="1" dirty="0">
                <a:latin typeface="+mn-ea"/>
              </a:rPr>
              <a:t>的标识符中包含多个附加标识符</a:t>
            </a:r>
            <a:r>
              <a:rPr lang="en-US" altLang="zh-CN" sz="2400" b="1" dirty="0">
                <a:latin typeface="+mn-ea"/>
              </a:rPr>
              <a:t>z1,z2,…,</a:t>
            </a:r>
            <a:r>
              <a:rPr lang="en-US" altLang="zh-CN" sz="2400" b="1" dirty="0" err="1">
                <a:latin typeface="+mn-ea"/>
              </a:rPr>
              <a:t>zk</a:t>
            </a:r>
            <a:r>
              <a:rPr lang="en-US" altLang="zh-CN" sz="2400" b="1" dirty="0">
                <a:latin typeface="+mn-ea"/>
              </a:rPr>
              <a:t>(k</a:t>
            </a:r>
            <a:r>
              <a:rPr lang="en-US" altLang="en-US" sz="2400" b="1" dirty="0">
                <a:latin typeface="+mn-ea"/>
              </a:rPr>
              <a:t>≥</a:t>
            </a:r>
            <a:r>
              <a:rPr lang="en-US" altLang="zh-CN" sz="2400" b="1" dirty="0">
                <a:latin typeface="+mn-ea"/>
              </a:rPr>
              <a:t>2)</a:t>
            </a:r>
            <a:r>
              <a:rPr lang="zh-CN" altLang="en-US" sz="2400" b="1" dirty="0">
                <a:latin typeface="+mn-ea"/>
              </a:rPr>
              <a:t>时：</a:t>
            </a:r>
            <a:endParaRPr lang="zh-CN" altLang="en-US" sz="2400" b="1" dirty="0">
              <a:latin typeface="+mn-ea"/>
            </a:endParaRPr>
          </a:p>
          <a:p>
            <a:pPr lvl="1">
              <a:lnSpc>
                <a:spcPct val="100000"/>
              </a:lnSpc>
            </a:pPr>
            <a:r>
              <a:rPr lang="zh-CN" altLang="en-US" b="1" dirty="0">
                <a:latin typeface="+mn-ea"/>
              </a:rPr>
              <a:t>还要生成如下所示的一系列四元式</a:t>
            </a:r>
            <a:endParaRPr lang="zh-CN" altLang="en-US" b="1" dirty="0">
              <a:latin typeface="+mn-ea"/>
            </a:endParaRPr>
          </a:p>
          <a:p>
            <a:pPr lvl="2">
              <a:lnSpc>
                <a:spcPct val="100000"/>
              </a:lnSpc>
            </a:pPr>
            <a:r>
              <a:rPr lang="en-US" altLang="zh-CN" sz="2400" b="1" dirty="0">
                <a:latin typeface="+mn-ea"/>
              </a:rPr>
              <a:t>z2 = z1		</a:t>
            </a:r>
            <a:endParaRPr lang="en-US" altLang="zh-CN" sz="2400" b="1" dirty="0">
              <a:latin typeface="+mn-ea"/>
            </a:endParaRPr>
          </a:p>
          <a:p>
            <a:pPr lvl="2">
              <a:lnSpc>
                <a:spcPct val="100000"/>
              </a:lnSpc>
            </a:pPr>
            <a:r>
              <a:rPr lang="en-US" altLang="zh-CN" sz="2400" b="1" dirty="0">
                <a:latin typeface="+mn-ea"/>
              </a:rPr>
              <a:t>…	</a:t>
            </a:r>
            <a:endParaRPr lang="en-US" altLang="zh-CN" sz="2400" b="1" dirty="0">
              <a:latin typeface="+mn-ea"/>
            </a:endParaRPr>
          </a:p>
          <a:p>
            <a:pPr lvl="2">
              <a:lnSpc>
                <a:spcPct val="100000"/>
              </a:lnSpc>
            </a:pPr>
            <a:r>
              <a:rPr lang="en-US" altLang="zh-CN" sz="2400" b="1" dirty="0">
                <a:latin typeface="+mn-ea"/>
              </a:rPr>
              <a:t>…	</a:t>
            </a:r>
            <a:endParaRPr lang="en-US" altLang="zh-CN" sz="2400" b="1" dirty="0">
              <a:latin typeface="+mn-ea"/>
            </a:endParaRPr>
          </a:p>
          <a:p>
            <a:pPr lvl="2">
              <a:lnSpc>
                <a:spcPct val="100000"/>
              </a:lnSpc>
            </a:pPr>
            <a:r>
              <a:rPr lang="en-US" altLang="zh-CN" sz="2400" b="1" dirty="0">
                <a:latin typeface="+mn-ea"/>
              </a:rPr>
              <a:t>…</a:t>
            </a:r>
            <a:endParaRPr lang="en-US" altLang="zh-CN" sz="2400" b="1" dirty="0">
              <a:latin typeface="+mn-ea"/>
            </a:endParaRPr>
          </a:p>
          <a:p>
            <a:pPr lvl="2">
              <a:lnSpc>
                <a:spcPct val="100000"/>
              </a:lnSpc>
            </a:pPr>
            <a:r>
              <a:rPr lang="en-US" altLang="zh-CN" sz="2400" b="1" dirty="0" err="1">
                <a:latin typeface="+mn-ea"/>
              </a:rPr>
              <a:t>zk</a:t>
            </a:r>
            <a:r>
              <a:rPr lang="en-US" altLang="zh-CN" sz="2400" b="1" dirty="0">
                <a:latin typeface="+mn-ea"/>
              </a:rPr>
              <a:t> =z1	</a:t>
            </a:r>
            <a:endParaRPr lang="en-US" altLang="zh-CN"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arn(in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arn(in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arn(in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arn(in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8.1.4 </a:t>
            </a:r>
            <a:r>
              <a:rPr lang="zh-CN" altLang="en-US" dirty="0"/>
              <a:t>基本块优化的实现</a:t>
            </a:r>
            <a:endParaRPr lang="zh-CN" altLang="en-US" dirty="0"/>
          </a:p>
        </p:txBody>
      </p:sp>
      <p:sp>
        <p:nvSpPr>
          <p:cNvPr id="57" name="Rectangle 53"/>
          <p:cNvSpPr/>
          <p:nvPr/>
        </p:nvSpPr>
        <p:spPr>
          <a:xfrm>
            <a:off x="477092" y="1334345"/>
            <a:ext cx="2514599" cy="525401"/>
          </a:xfrm>
          <a:prstGeom prst="rect">
            <a:avLst/>
          </a:prstGeom>
          <a:noFill/>
          <a:ln w="9525">
            <a:noFill/>
          </a:ln>
        </p:spPr>
        <p:txBody>
          <a:bodyPr wrap="squar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800" b="1" dirty="0">
                <a:solidFill>
                  <a:srgbClr val="0070C0"/>
                </a:solidFill>
                <a:latin typeface="+mn-ea"/>
              </a:rPr>
              <a:t>DAG</a:t>
            </a:r>
            <a:r>
              <a:rPr lang="zh-CN" altLang="en-US" sz="2800" b="1" dirty="0">
                <a:solidFill>
                  <a:srgbClr val="0070C0"/>
                </a:solidFill>
                <a:latin typeface="+mn-ea"/>
              </a:rPr>
              <a:t>构造实例：</a:t>
            </a:r>
            <a:endParaRPr lang="zh-CN" altLang="en-US" sz="2800" b="1" dirty="0">
              <a:solidFill>
                <a:srgbClr val="0070C0"/>
              </a:solidFill>
              <a:latin typeface="+mn-ea"/>
            </a:endParaRPr>
          </a:p>
        </p:txBody>
      </p:sp>
      <p:sp>
        <p:nvSpPr>
          <p:cNvPr id="58" name="Text Box 54"/>
          <p:cNvSpPr txBox="1"/>
          <p:nvPr/>
        </p:nvSpPr>
        <p:spPr>
          <a:xfrm>
            <a:off x="477093" y="2027933"/>
            <a:ext cx="2362200" cy="33463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T</a:t>
            </a:r>
            <a:r>
              <a:rPr lang="en-US" altLang="zh-CN" sz="2000" b="1" baseline="-25000" dirty="0">
                <a:solidFill>
                  <a:srgbClr val="030305"/>
                </a:solidFill>
                <a:latin typeface="+mn-ea"/>
              </a:rPr>
              <a:t>1</a:t>
            </a:r>
            <a:r>
              <a:rPr lang="en-US" altLang="zh-CN" sz="2000" b="1" dirty="0">
                <a:solidFill>
                  <a:srgbClr val="030305"/>
                </a:solidFill>
                <a:latin typeface="+mn-ea"/>
              </a:rPr>
              <a:t>=A*B</a:t>
            </a:r>
            <a:endParaRPr lang="en-US" altLang="zh-CN" sz="2000" b="1" dirty="0">
              <a:solidFill>
                <a:srgbClr val="030305"/>
              </a:solidFill>
              <a:latin typeface="+mn-ea"/>
            </a:endParaRPr>
          </a:p>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T</a:t>
            </a:r>
            <a:r>
              <a:rPr lang="en-US" altLang="zh-CN" sz="2000" b="1" baseline="-25000" dirty="0">
                <a:solidFill>
                  <a:srgbClr val="030305"/>
                </a:solidFill>
                <a:latin typeface="+mn-ea"/>
              </a:rPr>
              <a:t>2</a:t>
            </a:r>
            <a:r>
              <a:rPr lang="en-US" altLang="zh-CN" sz="2000" b="1" dirty="0">
                <a:solidFill>
                  <a:srgbClr val="030305"/>
                </a:solidFill>
                <a:latin typeface="+mn-ea"/>
              </a:rPr>
              <a:t>=3/2</a:t>
            </a:r>
            <a:endParaRPr lang="en-US" altLang="zh-CN" sz="2000" b="1" dirty="0">
              <a:solidFill>
                <a:srgbClr val="030305"/>
              </a:solidFill>
              <a:latin typeface="+mn-ea"/>
            </a:endParaRPr>
          </a:p>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T</a:t>
            </a:r>
            <a:r>
              <a:rPr lang="en-US" altLang="zh-CN" sz="2000" b="1" baseline="-25000" dirty="0">
                <a:solidFill>
                  <a:srgbClr val="030305"/>
                </a:solidFill>
                <a:latin typeface="+mn-ea"/>
              </a:rPr>
              <a:t>3</a:t>
            </a:r>
            <a:r>
              <a:rPr lang="en-US" altLang="zh-CN" sz="2000" b="1" dirty="0">
                <a:solidFill>
                  <a:srgbClr val="030305"/>
                </a:solidFill>
                <a:latin typeface="+mn-ea"/>
              </a:rPr>
              <a:t>=T</a:t>
            </a:r>
            <a:r>
              <a:rPr lang="en-US" altLang="zh-CN" sz="2000" b="1" baseline="-25000" dirty="0">
                <a:solidFill>
                  <a:srgbClr val="030305"/>
                </a:solidFill>
                <a:latin typeface="+mn-ea"/>
              </a:rPr>
              <a:t>1</a:t>
            </a:r>
            <a:r>
              <a:rPr lang="en-US" altLang="zh-CN" sz="2000" b="1" dirty="0">
                <a:solidFill>
                  <a:srgbClr val="030305"/>
                </a:solidFill>
                <a:latin typeface="+mn-ea"/>
              </a:rPr>
              <a:t>-T</a:t>
            </a:r>
            <a:r>
              <a:rPr lang="en-US" altLang="zh-CN" sz="2000" b="1" baseline="-25000" dirty="0">
                <a:solidFill>
                  <a:srgbClr val="030305"/>
                </a:solidFill>
                <a:latin typeface="+mn-ea"/>
              </a:rPr>
              <a:t>2</a:t>
            </a:r>
            <a:endParaRPr lang="en-US" altLang="zh-CN" sz="2000" b="1" dirty="0">
              <a:solidFill>
                <a:srgbClr val="030305"/>
              </a:solidFill>
              <a:latin typeface="+mn-ea"/>
            </a:endParaRPr>
          </a:p>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X=T</a:t>
            </a:r>
            <a:r>
              <a:rPr lang="en-US" altLang="zh-CN" sz="2000" b="1" baseline="-25000" dirty="0">
                <a:solidFill>
                  <a:srgbClr val="030305"/>
                </a:solidFill>
                <a:latin typeface="+mn-ea"/>
              </a:rPr>
              <a:t>3</a:t>
            </a:r>
            <a:endParaRPr lang="en-US" altLang="zh-CN" sz="2000" b="1" dirty="0">
              <a:solidFill>
                <a:srgbClr val="030305"/>
              </a:solidFill>
              <a:latin typeface="+mn-ea"/>
            </a:endParaRPr>
          </a:p>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C=5</a:t>
            </a:r>
            <a:endParaRPr lang="en-US" altLang="zh-CN" sz="2000" b="1" dirty="0">
              <a:solidFill>
                <a:srgbClr val="030305"/>
              </a:solidFill>
              <a:latin typeface="+mn-ea"/>
            </a:endParaRPr>
          </a:p>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T</a:t>
            </a:r>
            <a:r>
              <a:rPr lang="en-US" altLang="zh-CN" sz="2000" b="1" baseline="-25000" dirty="0">
                <a:solidFill>
                  <a:srgbClr val="030305"/>
                </a:solidFill>
                <a:latin typeface="+mn-ea"/>
              </a:rPr>
              <a:t>4</a:t>
            </a:r>
            <a:r>
              <a:rPr lang="en-US" altLang="zh-CN" sz="2000" b="1" dirty="0">
                <a:solidFill>
                  <a:srgbClr val="030305"/>
                </a:solidFill>
                <a:latin typeface="+mn-ea"/>
              </a:rPr>
              <a:t>=A*B</a:t>
            </a:r>
            <a:endParaRPr lang="en-US" altLang="zh-CN" sz="2000" b="1" dirty="0">
              <a:solidFill>
                <a:srgbClr val="030305"/>
              </a:solidFill>
              <a:latin typeface="+mn-ea"/>
            </a:endParaRPr>
          </a:p>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C=2</a:t>
            </a:r>
            <a:endParaRPr lang="en-US" altLang="zh-CN" sz="2000" b="1" dirty="0">
              <a:solidFill>
                <a:srgbClr val="030305"/>
              </a:solidFill>
              <a:latin typeface="+mn-ea"/>
            </a:endParaRPr>
          </a:p>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T</a:t>
            </a:r>
            <a:r>
              <a:rPr lang="en-US" altLang="zh-CN" sz="2000" b="1" baseline="-25000" dirty="0">
                <a:solidFill>
                  <a:srgbClr val="030305"/>
                </a:solidFill>
                <a:latin typeface="+mn-ea"/>
              </a:rPr>
              <a:t>5</a:t>
            </a:r>
            <a:r>
              <a:rPr lang="en-US" altLang="zh-CN" sz="2000" b="1" dirty="0">
                <a:solidFill>
                  <a:srgbClr val="030305"/>
                </a:solidFill>
                <a:latin typeface="+mn-ea"/>
              </a:rPr>
              <a:t>=18+C</a:t>
            </a:r>
            <a:endParaRPr lang="en-US" altLang="zh-CN" sz="2000" b="1" dirty="0">
              <a:solidFill>
                <a:srgbClr val="030305"/>
              </a:solidFill>
              <a:latin typeface="+mn-ea"/>
            </a:endParaRPr>
          </a:p>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T</a:t>
            </a:r>
            <a:r>
              <a:rPr lang="en-US" altLang="zh-CN" sz="2000" b="1" baseline="-25000" dirty="0">
                <a:solidFill>
                  <a:srgbClr val="030305"/>
                </a:solidFill>
                <a:latin typeface="+mn-ea"/>
              </a:rPr>
              <a:t>6</a:t>
            </a:r>
            <a:r>
              <a:rPr lang="en-US" altLang="zh-CN" sz="2000" b="1" dirty="0">
                <a:solidFill>
                  <a:srgbClr val="030305"/>
                </a:solidFill>
                <a:latin typeface="+mn-ea"/>
              </a:rPr>
              <a:t>=T</a:t>
            </a:r>
            <a:r>
              <a:rPr lang="en-US" altLang="zh-CN" sz="2000" b="1" baseline="-25000" dirty="0">
                <a:solidFill>
                  <a:srgbClr val="030305"/>
                </a:solidFill>
                <a:latin typeface="+mn-ea"/>
              </a:rPr>
              <a:t>4</a:t>
            </a:r>
            <a:r>
              <a:rPr lang="en-US" altLang="zh-CN" sz="2000" b="1" dirty="0">
                <a:solidFill>
                  <a:srgbClr val="030305"/>
                </a:solidFill>
                <a:latin typeface="+mn-ea"/>
              </a:rPr>
              <a:t>*T</a:t>
            </a:r>
            <a:r>
              <a:rPr lang="en-US" altLang="zh-CN" sz="2000" b="1" baseline="-25000" dirty="0">
                <a:solidFill>
                  <a:srgbClr val="030305"/>
                </a:solidFill>
                <a:latin typeface="+mn-ea"/>
              </a:rPr>
              <a:t>5</a:t>
            </a:r>
            <a:endParaRPr lang="en-US" altLang="zh-CN" sz="2000" b="1" dirty="0">
              <a:solidFill>
                <a:srgbClr val="030305"/>
              </a:solidFill>
              <a:latin typeface="+mn-ea"/>
            </a:endParaRPr>
          </a:p>
          <a:p>
            <a:pPr marL="457200" lvl="0" indent="-457200" eaLnBrk="1" hangingPunct="1">
              <a:lnSpc>
                <a:spcPct val="60000"/>
              </a:lnSpc>
              <a:spcBef>
                <a:spcPct val="50000"/>
              </a:spcBef>
              <a:buClrTx/>
              <a:buFontTx/>
              <a:buAutoNum type="arabicPeriod"/>
            </a:pPr>
            <a:r>
              <a:rPr lang="en-US" altLang="zh-CN" sz="2000" b="1" dirty="0">
                <a:solidFill>
                  <a:srgbClr val="030305"/>
                </a:solidFill>
                <a:latin typeface="+mn-ea"/>
              </a:rPr>
              <a:t>Y=T</a:t>
            </a:r>
            <a:r>
              <a:rPr lang="en-US" altLang="zh-CN" sz="2000" b="1" baseline="-25000" dirty="0">
                <a:solidFill>
                  <a:srgbClr val="030305"/>
                </a:solidFill>
                <a:latin typeface="+mn-ea"/>
              </a:rPr>
              <a:t>6</a:t>
            </a:r>
            <a:endParaRPr lang="en-US" altLang="zh-CN" sz="2000" b="1" baseline="-25000" dirty="0">
              <a:solidFill>
                <a:srgbClr val="030305"/>
              </a:solidFill>
              <a:latin typeface="+mn-ea"/>
            </a:endParaRPr>
          </a:p>
        </p:txBody>
      </p:sp>
      <p:sp>
        <p:nvSpPr>
          <p:cNvPr id="60" name="AutoShape 56">
            <a:hlinkClick r:id="rId1" action="ppaction://hlinksldjump"/>
          </p:cNvPr>
          <p:cNvSpPr/>
          <p:nvPr/>
        </p:nvSpPr>
        <p:spPr>
          <a:xfrm>
            <a:off x="7703383" y="5821321"/>
            <a:ext cx="863600" cy="360363"/>
          </a:xfrm>
          <a:prstGeom prst="curvedDownArrow">
            <a:avLst>
              <a:gd name="adj1" fmla="val 47929"/>
              <a:gd name="adj2" fmla="val 95858"/>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400" b="1" dirty="0">
              <a:latin typeface="+mn-ea"/>
            </a:endParaRPr>
          </a:p>
        </p:txBody>
      </p:sp>
      <p:grpSp>
        <p:nvGrpSpPr>
          <p:cNvPr id="2" name="组合 1"/>
          <p:cNvGrpSpPr/>
          <p:nvPr/>
        </p:nvGrpSpPr>
        <p:grpSpPr>
          <a:xfrm>
            <a:off x="2999627" y="1146783"/>
            <a:ext cx="5946775" cy="4405313"/>
            <a:chOff x="2945839" y="1218826"/>
            <a:chExt cx="5946775" cy="4405313"/>
          </a:xfrm>
        </p:grpSpPr>
        <p:sp>
          <p:nvSpPr>
            <p:cNvPr id="4" name="Text Box 2"/>
            <p:cNvSpPr txBox="1"/>
            <p:nvPr/>
          </p:nvSpPr>
          <p:spPr>
            <a:xfrm>
              <a:off x="3880877" y="2371351"/>
              <a:ext cx="5334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en-US" altLang="zh-CN" sz="2400" b="1" dirty="0">
                  <a:solidFill>
                    <a:srgbClr val="030305"/>
                  </a:solidFill>
                  <a:latin typeface="+mn-ea"/>
                </a:rPr>
                <a:t>T</a:t>
              </a:r>
              <a:r>
                <a:rPr lang="en-US" altLang="zh-CN" sz="2400" b="1" baseline="-25000" dirty="0">
                  <a:solidFill>
                    <a:srgbClr val="030305"/>
                  </a:solidFill>
                  <a:latin typeface="+mn-ea"/>
                </a:rPr>
                <a:t>1</a:t>
              </a:r>
              <a:endParaRPr lang="en-US" altLang="zh-CN" sz="2400" b="1" baseline="-25000" dirty="0">
                <a:solidFill>
                  <a:srgbClr val="030305"/>
                </a:solidFill>
                <a:latin typeface="+mn-ea"/>
              </a:endParaRPr>
            </a:p>
          </p:txBody>
        </p:sp>
        <p:sp>
          <p:nvSpPr>
            <p:cNvPr id="6" name="Text Box 3"/>
            <p:cNvSpPr txBox="1"/>
            <p:nvPr/>
          </p:nvSpPr>
          <p:spPr>
            <a:xfrm>
              <a:off x="5465202" y="3452439"/>
              <a:ext cx="5334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en-US" altLang="zh-CN" sz="2400" b="1" dirty="0">
                  <a:solidFill>
                    <a:srgbClr val="030305"/>
                  </a:solidFill>
                  <a:latin typeface="+mn-ea"/>
                </a:rPr>
                <a:t>T</a:t>
              </a:r>
              <a:r>
                <a:rPr lang="en-US" altLang="zh-CN" sz="2400" b="1" baseline="-25000" dirty="0">
                  <a:solidFill>
                    <a:srgbClr val="030305"/>
                  </a:solidFill>
                  <a:latin typeface="+mn-ea"/>
                </a:rPr>
                <a:t>2</a:t>
              </a:r>
              <a:endParaRPr lang="en-US" altLang="zh-CN" sz="2400" b="1" baseline="-25000" dirty="0">
                <a:solidFill>
                  <a:srgbClr val="030305"/>
                </a:solidFill>
                <a:latin typeface="+mn-ea"/>
              </a:endParaRPr>
            </a:p>
          </p:txBody>
        </p:sp>
        <p:sp>
          <p:nvSpPr>
            <p:cNvPr id="7" name="Text Box 4"/>
            <p:cNvSpPr txBox="1"/>
            <p:nvPr/>
          </p:nvSpPr>
          <p:spPr>
            <a:xfrm>
              <a:off x="4728602" y="1228351"/>
              <a:ext cx="6096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en-US" altLang="zh-CN" sz="2400" b="1" dirty="0">
                  <a:solidFill>
                    <a:srgbClr val="030305"/>
                  </a:solidFill>
                  <a:latin typeface="+mn-ea"/>
                </a:rPr>
                <a:t>T</a:t>
              </a:r>
              <a:r>
                <a:rPr lang="en-US" altLang="zh-CN" sz="2400" b="1" baseline="-25000" dirty="0">
                  <a:solidFill>
                    <a:srgbClr val="030305"/>
                  </a:solidFill>
                  <a:latin typeface="+mn-ea"/>
                </a:rPr>
                <a:t>3</a:t>
              </a:r>
              <a:endParaRPr lang="en-US" altLang="zh-CN" sz="2400" b="1" baseline="-25000" dirty="0">
                <a:solidFill>
                  <a:srgbClr val="030305"/>
                </a:solidFill>
                <a:latin typeface="+mn-ea"/>
              </a:endParaRPr>
            </a:p>
          </p:txBody>
        </p:sp>
        <p:sp>
          <p:nvSpPr>
            <p:cNvPr id="8" name="Text Box 5"/>
            <p:cNvSpPr txBox="1"/>
            <p:nvPr/>
          </p:nvSpPr>
          <p:spPr>
            <a:xfrm>
              <a:off x="5109602" y="1228351"/>
              <a:ext cx="6858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zh-CN" altLang="en-US" sz="2400" b="1" dirty="0">
                  <a:solidFill>
                    <a:srgbClr val="030305"/>
                  </a:solidFill>
                  <a:latin typeface="+mn-ea"/>
                </a:rPr>
                <a:t>,</a:t>
              </a:r>
              <a:r>
                <a:rPr lang="en-US" altLang="zh-CN" sz="2400" b="1" dirty="0">
                  <a:solidFill>
                    <a:srgbClr val="030305"/>
                  </a:solidFill>
                  <a:latin typeface="+mn-ea"/>
                </a:rPr>
                <a:t>X</a:t>
              </a:r>
              <a:endParaRPr lang="en-US" altLang="zh-CN" sz="2400" b="1" dirty="0">
                <a:solidFill>
                  <a:srgbClr val="030305"/>
                </a:solidFill>
                <a:latin typeface="+mn-ea"/>
              </a:endParaRPr>
            </a:p>
          </p:txBody>
        </p:sp>
        <p:sp>
          <p:nvSpPr>
            <p:cNvPr id="9" name="Text Box 6"/>
            <p:cNvSpPr txBox="1"/>
            <p:nvPr/>
          </p:nvSpPr>
          <p:spPr>
            <a:xfrm>
              <a:off x="7106677" y="4533526"/>
              <a:ext cx="5334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en-US" altLang="zh-CN" sz="2400" b="1" dirty="0">
                  <a:solidFill>
                    <a:srgbClr val="030305"/>
                  </a:solidFill>
                  <a:latin typeface="+mn-ea"/>
                </a:rPr>
                <a:t>C</a:t>
              </a:r>
              <a:endParaRPr lang="en-US" altLang="zh-CN" sz="2400" b="1" dirty="0">
                <a:solidFill>
                  <a:srgbClr val="030305"/>
                </a:solidFill>
                <a:latin typeface="+mn-ea"/>
              </a:endParaRPr>
            </a:p>
          </p:txBody>
        </p:sp>
        <p:sp>
          <p:nvSpPr>
            <p:cNvPr id="10" name="Text Box 7"/>
            <p:cNvSpPr txBox="1"/>
            <p:nvPr/>
          </p:nvSpPr>
          <p:spPr>
            <a:xfrm>
              <a:off x="7014602" y="1380751"/>
              <a:ext cx="5334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en-US" altLang="zh-CN" sz="2400" b="1" dirty="0">
                  <a:solidFill>
                    <a:srgbClr val="030305"/>
                  </a:solidFill>
                  <a:latin typeface="+mn-ea"/>
                </a:rPr>
                <a:t>T</a:t>
              </a:r>
              <a:r>
                <a:rPr lang="en-US" altLang="zh-CN" sz="2400" b="1" baseline="-25000" dirty="0">
                  <a:solidFill>
                    <a:srgbClr val="030305"/>
                  </a:solidFill>
                  <a:latin typeface="+mn-ea"/>
                </a:rPr>
                <a:t>6</a:t>
              </a:r>
              <a:endParaRPr lang="en-US" altLang="zh-CN" sz="2400" b="1" baseline="-25000" dirty="0">
                <a:solidFill>
                  <a:srgbClr val="030305"/>
                </a:solidFill>
                <a:latin typeface="+mn-ea"/>
              </a:endParaRPr>
            </a:p>
          </p:txBody>
        </p:sp>
        <p:sp>
          <p:nvSpPr>
            <p:cNvPr id="11" name="Text Box 8"/>
            <p:cNvSpPr txBox="1"/>
            <p:nvPr/>
          </p:nvSpPr>
          <p:spPr>
            <a:xfrm>
              <a:off x="7319402" y="1380751"/>
              <a:ext cx="6096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zh-CN" altLang="en-US" sz="2400" b="1" dirty="0">
                  <a:solidFill>
                    <a:srgbClr val="030305"/>
                  </a:solidFill>
                  <a:latin typeface="+mn-ea"/>
                </a:rPr>
                <a:t>,</a:t>
              </a:r>
              <a:r>
                <a:rPr lang="en-US" altLang="zh-CN" sz="2400" b="1" dirty="0">
                  <a:solidFill>
                    <a:srgbClr val="030305"/>
                  </a:solidFill>
                  <a:latin typeface="+mn-ea"/>
                </a:rPr>
                <a:t>Y</a:t>
              </a:r>
              <a:endParaRPr lang="en-US" altLang="zh-CN" sz="2400" b="1" dirty="0">
                <a:solidFill>
                  <a:srgbClr val="030305"/>
                </a:solidFill>
                <a:latin typeface="+mn-ea"/>
              </a:endParaRPr>
            </a:p>
          </p:txBody>
        </p:sp>
        <p:sp>
          <p:nvSpPr>
            <p:cNvPr id="13" name="Text Box 9"/>
            <p:cNvSpPr txBox="1"/>
            <p:nvPr/>
          </p:nvSpPr>
          <p:spPr>
            <a:xfrm>
              <a:off x="4241239" y="2371351"/>
              <a:ext cx="6858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zh-CN" altLang="en-US" sz="2400" b="1" dirty="0">
                  <a:solidFill>
                    <a:srgbClr val="030305"/>
                  </a:solidFill>
                  <a:latin typeface="+mn-ea"/>
                </a:rPr>
                <a:t>,</a:t>
              </a:r>
              <a:r>
                <a:rPr lang="en-US" altLang="zh-CN" sz="2400" b="1" dirty="0">
                  <a:solidFill>
                    <a:srgbClr val="030305"/>
                  </a:solidFill>
                  <a:latin typeface="+mn-ea"/>
                </a:rPr>
                <a:t>T</a:t>
              </a:r>
              <a:r>
                <a:rPr lang="en-US" altLang="zh-CN" sz="2400" b="1" baseline="-25000" dirty="0">
                  <a:solidFill>
                    <a:srgbClr val="030305"/>
                  </a:solidFill>
                  <a:latin typeface="+mn-ea"/>
                </a:rPr>
                <a:t>4</a:t>
              </a:r>
              <a:endParaRPr lang="en-US" altLang="zh-CN" sz="2400" b="1" baseline="-25000" dirty="0">
                <a:solidFill>
                  <a:srgbClr val="030305"/>
                </a:solidFill>
                <a:latin typeface="+mn-ea"/>
              </a:endParaRPr>
            </a:p>
          </p:txBody>
        </p:sp>
        <p:sp>
          <p:nvSpPr>
            <p:cNvPr id="14" name="Text Box 10"/>
            <p:cNvSpPr txBox="1"/>
            <p:nvPr/>
          </p:nvSpPr>
          <p:spPr>
            <a:xfrm>
              <a:off x="8130614" y="3379414"/>
              <a:ext cx="7620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en-US" altLang="zh-CN" sz="2400" b="1" dirty="0">
                  <a:solidFill>
                    <a:srgbClr val="030305"/>
                  </a:solidFill>
                  <a:latin typeface="+mn-ea"/>
                </a:rPr>
                <a:t>T</a:t>
              </a:r>
              <a:r>
                <a:rPr lang="en-US" altLang="zh-CN" sz="2400" b="1" baseline="-25000" dirty="0">
                  <a:solidFill>
                    <a:srgbClr val="030305"/>
                  </a:solidFill>
                  <a:latin typeface="+mn-ea"/>
                </a:rPr>
                <a:t>5</a:t>
              </a:r>
              <a:endParaRPr lang="en-US" altLang="zh-CN" sz="2400" b="1" baseline="-25000" dirty="0">
                <a:solidFill>
                  <a:srgbClr val="030305"/>
                </a:solidFill>
                <a:latin typeface="+mn-ea"/>
              </a:endParaRPr>
            </a:p>
          </p:txBody>
        </p:sp>
        <p:grpSp>
          <p:nvGrpSpPr>
            <p:cNvPr id="15" name="Group 11"/>
            <p:cNvGrpSpPr/>
            <p:nvPr/>
          </p:nvGrpSpPr>
          <p:grpSpPr>
            <a:xfrm>
              <a:off x="2945839" y="3450851"/>
              <a:ext cx="576263" cy="1038225"/>
              <a:chOff x="1519" y="2069"/>
              <a:chExt cx="363" cy="654"/>
            </a:xfrm>
          </p:grpSpPr>
          <p:sp useBgFill="1">
            <p:nvSpPr>
              <p:cNvPr id="16" name="Oval 12"/>
              <p:cNvSpPr/>
              <p:nvPr/>
            </p:nvSpPr>
            <p:spPr>
              <a:xfrm>
                <a:off x="1519" y="2069"/>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1</a:t>
                </a:r>
                <a:endParaRPr lang="en-US" altLang="zh-CN" sz="2400" b="1" baseline="-25000" dirty="0">
                  <a:latin typeface="+mn-ea"/>
                </a:endParaRPr>
              </a:p>
            </p:txBody>
          </p:sp>
          <p:sp>
            <p:nvSpPr>
              <p:cNvPr id="17" name="Rectangle 13"/>
              <p:cNvSpPr/>
              <p:nvPr/>
            </p:nvSpPr>
            <p:spPr>
              <a:xfrm>
                <a:off x="1610" y="2432"/>
                <a:ext cx="246"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A</a:t>
                </a:r>
                <a:endParaRPr lang="zh-CN" altLang="en-US" sz="2400" b="1" dirty="0">
                  <a:solidFill>
                    <a:srgbClr val="030305"/>
                  </a:solidFill>
                  <a:latin typeface="+mn-ea"/>
                </a:endParaRPr>
              </a:p>
            </p:txBody>
          </p:sp>
        </p:grpSp>
        <p:grpSp>
          <p:nvGrpSpPr>
            <p:cNvPr id="18" name="Group 14"/>
            <p:cNvGrpSpPr/>
            <p:nvPr/>
          </p:nvGrpSpPr>
          <p:grpSpPr>
            <a:xfrm>
              <a:off x="3738002" y="3450851"/>
              <a:ext cx="576262" cy="1038225"/>
              <a:chOff x="2064" y="2024"/>
              <a:chExt cx="363" cy="654"/>
            </a:xfrm>
          </p:grpSpPr>
          <p:sp useBgFill="1">
            <p:nvSpPr>
              <p:cNvPr id="19" name="Oval 15"/>
              <p:cNvSpPr/>
              <p:nvPr/>
            </p:nvSpPr>
            <p:spPr>
              <a:xfrm>
                <a:off x="2064" y="2024"/>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2</a:t>
                </a:r>
                <a:endParaRPr lang="en-US" altLang="zh-CN" sz="2400" b="1" baseline="-25000" dirty="0">
                  <a:latin typeface="+mn-ea"/>
                </a:endParaRPr>
              </a:p>
            </p:txBody>
          </p:sp>
          <p:sp>
            <p:nvSpPr>
              <p:cNvPr id="20" name="Rectangle 16"/>
              <p:cNvSpPr/>
              <p:nvPr/>
            </p:nvSpPr>
            <p:spPr>
              <a:xfrm>
                <a:off x="2155" y="2387"/>
                <a:ext cx="233"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B</a:t>
                </a:r>
                <a:endParaRPr lang="zh-CN" altLang="en-US" sz="2400" b="1" dirty="0">
                  <a:solidFill>
                    <a:srgbClr val="030305"/>
                  </a:solidFill>
                  <a:latin typeface="+mn-ea"/>
                </a:endParaRPr>
              </a:p>
            </p:txBody>
          </p:sp>
        </p:grpSp>
        <p:grpSp>
          <p:nvGrpSpPr>
            <p:cNvPr id="21" name="Group 17"/>
            <p:cNvGrpSpPr/>
            <p:nvPr/>
          </p:nvGrpSpPr>
          <p:grpSpPr>
            <a:xfrm>
              <a:off x="4009464" y="4460501"/>
              <a:ext cx="576263" cy="960438"/>
              <a:chOff x="2517" y="2523"/>
              <a:chExt cx="363" cy="605"/>
            </a:xfrm>
          </p:grpSpPr>
          <p:sp useBgFill="1">
            <p:nvSpPr>
              <p:cNvPr id="22" name="Oval 18"/>
              <p:cNvSpPr/>
              <p:nvPr/>
            </p:nvSpPr>
            <p:spPr>
              <a:xfrm>
                <a:off x="2517" y="2523"/>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4</a:t>
                </a:r>
                <a:endParaRPr lang="en-US" altLang="zh-CN" sz="2400" b="1" baseline="-25000" dirty="0">
                  <a:latin typeface="+mn-ea"/>
                </a:endParaRPr>
              </a:p>
            </p:txBody>
          </p:sp>
          <p:sp>
            <p:nvSpPr>
              <p:cNvPr id="23" name="Rectangle 19"/>
              <p:cNvSpPr/>
              <p:nvPr/>
            </p:nvSpPr>
            <p:spPr>
              <a:xfrm>
                <a:off x="2517" y="2840"/>
                <a:ext cx="309" cy="288"/>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zh-CN" altLang="en-US" sz="2400" b="1" dirty="0">
                    <a:solidFill>
                      <a:srgbClr val="030305"/>
                    </a:solidFill>
                    <a:latin typeface="+mn-ea"/>
                  </a:rPr>
                  <a:t>３</a:t>
                </a:r>
                <a:endParaRPr lang="zh-CN" altLang="en-US" sz="2400" b="1" dirty="0">
                  <a:solidFill>
                    <a:srgbClr val="030305"/>
                  </a:solidFill>
                  <a:latin typeface="+mn-ea"/>
                </a:endParaRPr>
              </a:p>
            </p:txBody>
          </p:sp>
        </p:grpSp>
        <p:grpSp>
          <p:nvGrpSpPr>
            <p:cNvPr id="24" name="Group 20"/>
            <p:cNvGrpSpPr/>
            <p:nvPr/>
          </p:nvGrpSpPr>
          <p:grpSpPr>
            <a:xfrm>
              <a:off x="4801627" y="4460503"/>
              <a:ext cx="576262" cy="985838"/>
              <a:chOff x="3016" y="2523"/>
              <a:chExt cx="363" cy="621"/>
            </a:xfrm>
          </p:grpSpPr>
          <p:sp useBgFill="1">
            <p:nvSpPr>
              <p:cNvPr id="25" name="Oval 21"/>
              <p:cNvSpPr/>
              <p:nvPr/>
            </p:nvSpPr>
            <p:spPr>
              <a:xfrm>
                <a:off x="3016" y="2523"/>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5</a:t>
                </a:r>
                <a:endParaRPr lang="en-US" altLang="zh-CN" sz="2400" b="1" baseline="-25000" dirty="0">
                  <a:latin typeface="+mn-ea"/>
                </a:endParaRPr>
              </a:p>
            </p:txBody>
          </p:sp>
          <p:sp>
            <p:nvSpPr>
              <p:cNvPr id="26" name="Rectangle 22"/>
              <p:cNvSpPr/>
              <p:nvPr/>
            </p:nvSpPr>
            <p:spPr>
              <a:xfrm>
                <a:off x="3062" y="2853"/>
                <a:ext cx="224"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2</a:t>
                </a:r>
                <a:endParaRPr lang="en-US" altLang="zh-CN" sz="2400" b="1" dirty="0">
                  <a:solidFill>
                    <a:srgbClr val="030305"/>
                  </a:solidFill>
                  <a:latin typeface="+mn-ea"/>
                </a:endParaRPr>
              </a:p>
            </p:txBody>
          </p:sp>
        </p:grpSp>
        <p:grpSp>
          <p:nvGrpSpPr>
            <p:cNvPr id="27" name="Group 23"/>
            <p:cNvGrpSpPr/>
            <p:nvPr/>
          </p:nvGrpSpPr>
          <p:grpSpPr>
            <a:xfrm>
              <a:off x="4888943" y="3379415"/>
              <a:ext cx="674688" cy="966788"/>
              <a:chOff x="3016" y="1706"/>
              <a:chExt cx="425" cy="609"/>
            </a:xfrm>
          </p:grpSpPr>
          <p:sp useBgFill="1">
            <p:nvSpPr>
              <p:cNvPr id="28" name="Oval 24"/>
              <p:cNvSpPr/>
              <p:nvPr/>
            </p:nvSpPr>
            <p:spPr>
              <a:xfrm>
                <a:off x="3016" y="1706"/>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6</a:t>
                </a:r>
                <a:endParaRPr lang="en-US" altLang="zh-CN" sz="2400" b="1" baseline="-25000" dirty="0">
                  <a:latin typeface="+mn-ea"/>
                </a:endParaRPr>
              </a:p>
            </p:txBody>
          </p:sp>
          <p:sp>
            <p:nvSpPr>
              <p:cNvPr id="29" name="Rectangle 25"/>
              <p:cNvSpPr/>
              <p:nvPr/>
            </p:nvSpPr>
            <p:spPr>
              <a:xfrm>
                <a:off x="3062" y="2024"/>
                <a:ext cx="379"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1.5</a:t>
                </a:r>
                <a:endParaRPr lang="en-US" altLang="zh-CN" sz="2400" b="1" dirty="0">
                  <a:solidFill>
                    <a:srgbClr val="030305"/>
                  </a:solidFill>
                  <a:latin typeface="+mn-ea"/>
                </a:endParaRPr>
              </a:p>
            </p:txBody>
          </p:sp>
        </p:grpSp>
        <p:grpSp>
          <p:nvGrpSpPr>
            <p:cNvPr id="30" name="Group 26"/>
            <p:cNvGrpSpPr/>
            <p:nvPr/>
          </p:nvGrpSpPr>
          <p:grpSpPr>
            <a:xfrm>
              <a:off x="3304614" y="2298326"/>
              <a:ext cx="814388" cy="1152525"/>
              <a:chOff x="1428" y="1025"/>
              <a:chExt cx="513" cy="726"/>
            </a:xfrm>
          </p:grpSpPr>
          <p:sp>
            <p:nvSpPr>
              <p:cNvPr id="31" name="Line 27"/>
              <p:cNvSpPr/>
              <p:nvPr/>
            </p:nvSpPr>
            <p:spPr>
              <a:xfrm flipH="1">
                <a:off x="1428" y="1359"/>
                <a:ext cx="177" cy="392"/>
              </a:xfrm>
              <a:prstGeom prst="line">
                <a:avLst/>
              </a:prstGeom>
              <a:ln w="28575" cap="flat" cmpd="sng">
                <a:solidFill>
                  <a:schemeClr val="tx1"/>
                </a:solidFill>
                <a:prstDash val="solid"/>
                <a:headEnd type="none" w="med" len="med"/>
                <a:tailEnd type="none" w="med" len="med"/>
              </a:ln>
            </p:spPr>
          </p:sp>
          <p:sp>
            <p:nvSpPr>
              <p:cNvPr id="32" name="Line 28"/>
              <p:cNvSpPr/>
              <p:nvPr/>
            </p:nvSpPr>
            <p:spPr>
              <a:xfrm>
                <a:off x="1749" y="1359"/>
                <a:ext cx="192" cy="384"/>
              </a:xfrm>
              <a:prstGeom prst="line">
                <a:avLst/>
              </a:prstGeom>
              <a:ln w="28575" cap="flat" cmpd="sng">
                <a:solidFill>
                  <a:schemeClr val="tx1"/>
                </a:solidFill>
                <a:prstDash val="solid"/>
                <a:headEnd type="none" w="med" len="med"/>
                <a:tailEnd type="none" w="med" len="med"/>
              </a:ln>
            </p:spPr>
          </p:sp>
          <p:sp useBgFill="1">
            <p:nvSpPr>
              <p:cNvPr id="33" name="Oval 29"/>
              <p:cNvSpPr/>
              <p:nvPr/>
            </p:nvSpPr>
            <p:spPr>
              <a:xfrm>
                <a:off x="1474" y="1025"/>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3</a:t>
                </a:r>
                <a:endParaRPr lang="en-US" altLang="zh-CN" sz="2400" b="1" baseline="-25000" dirty="0">
                  <a:latin typeface="+mn-ea"/>
                </a:endParaRPr>
              </a:p>
            </p:txBody>
          </p:sp>
          <p:sp>
            <p:nvSpPr>
              <p:cNvPr id="34" name="Rectangle 30"/>
              <p:cNvSpPr/>
              <p:nvPr/>
            </p:nvSpPr>
            <p:spPr>
              <a:xfrm>
                <a:off x="1564" y="1388"/>
                <a:ext cx="200"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zh-CN" altLang="en-US" sz="2400" b="1" dirty="0">
                    <a:solidFill>
                      <a:srgbClr val="030305"/>
                    </a:solidFill>
                    <a:latin typeface="+mn-ea"/>
                  </a:rPr>
                  <a:t>*</a:t>
                </a:r>
                <a:endParaRPr lang="zh-CN" altLang="en-US" sz="2400" b="1" dirty="0">
                  <a:solidFill>
                    <a:srgbClr val="030305"/>
                  </a:solidFill>
                  <a:latin typeface="+mn-ea"/>
                </a:endParaRPr>
              </a:p>
            </p:txBody>
          </p:sp>
        </p:grpSp>
        <p:grpSp>
          <p:nvGrpSpPr>
            <p:cNvPr id="35" name="Group 31"/>
            <p:cNvGrpSpPr/>
            <p:nvPr/>
          </p:nvGrpSpPr>
          <p:grpSpPr>
            <a:xfrm>
              <a:off x="3814202" y="1218826"/>
              <a:ext cx="1295400" cy="2219325"/>
              <a:chOff x="2339" y="345"/>
              <a:chExt cx="816" cy="1398"/>
            </a:xfrm>
          </p:grpSpPr>
          <p:sp>
            <p:nvSpPr>
              <p:cNvPr id="36" name="Line 32"/>
              <p:cNvSpPr/>
              <p:nvPr/>
            </p:nvSpPr>
            <p:spPr>
              <a:xfrm flipH="1">
                <a:off x="2339" y="639"/>
                <a:ext cx="288" cy="384"/>
              </a:xfrm>
              <a:prstGeom prst="line">
                <a:avLst/>
              </a:prstGeom>
              <a:ln w="28575" cap="flat" cmpd="sng">
                <a:solidFill>
                  <a:schemeClr val="tx1"/>
                </a:solidFill>
                <a:prstDash val="solid"/>
                <a:headEnd type="none" w="med" len="med"/>
                <a:tailEnd type="none" w="med" len="med"/>
              </a:ln>
            </p:spPr>
          </p:sp>
          <p:sp>
            <p:nvSpPr>
              <p:cNvPr id="37" name="Line 33"/>
              <p:cNvSpPr/>
              <p:nvPr/>
            </p:nvSpPr>
            <p:spPr>
              <a:xfrm>
                <a:off x="2867" y="687"/>
                <a:ext cx="288" cy="1056"/>
              </a:xfrm>
              <a:prstGeom prst="line">
                <a:avLst/>
              </a:prstGeom>
              <a:ln w="28575" cap="flat" cmpd="sng">
                <a:solidFill>
                  <a:schemeClr val="tx1"/>
                </a:solidFill>
                <a:prstDash val="solid"/>
                <a:headEnd type="none" w="med" len="med"/>
                <a:tailEnd type="none" w="med" len="med"/>
              </a:ln>
            </p:spPr>
          </p:sp>
          <p:sp>
            <p:nvSpPr>
              <p:cNvPr id="38" name="Rectangle 34"/>
              <p:cNvSpPr/>
              <p:nvPr/>
            </p:nvSpPr>
            <p:spPr>
              <a:xfrm>
                <a:off x="2608" y="617"/>
                <a:ext cx="213"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a:t>
                </a:r>
                <a:endParaRPr lang="en-US" altLang="zh-CN" sz="2400" b="1" dirty="0">
                  <a:solidFill>
                    <a:srgbClr val="030305"/>
                  </a:solidFill>
                  <a:latin typeface="+mn-ea"/>
                </a:endParaRPr>
              </a:p>
            </p:txBody>
          </p:sp>
          <p:sp useBgFill="1">
            <p:nvSpPr>
              <p:cNvPr id="39" name="Oval 35"/>
              <p:cNvSpPr/>
              <p:nvPr/>
            </p:nvSpPr>
            <p:spPr>
              <a:xfrm>
                <a:off x="2608" y="345"/>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7</a:t>
                </a:r>
                <a:endParaRPr lang="en-US" altLang="zh-CN" sz="2400" b="1" baseline="-25000" dirty="0">
                  <a:latin typeface="+mn-ea"/>
                </a:endParaRPr>
              </a:p>
            </p:txBody>
          </p:sp>
        </p:grpSp>
        <p:grpSp>
          <p:nvGrpSpPr>
            <p:cNvPr id="40" name="Group 36"/>
            <p:cNvGrpSpPr/>
            <p:nvPr/>
          </p:nvGrpSpPr>
          <p:grpSpPr>
            <a:xfrm>
              <a:off x="5579502" y="4460503"/>
              <a:ext cx="576262" cy="985838"/>
              <a:chOff x="3606" y="2523"/>
              <a:chExt cx="363" cy="621"/>
            </a:xfrm>
          </p:grpSpPr>
          <p:sp useBgFill="1">
            <p:nvSpPr>
              <p:cNvPr id="41" name="Oval 37"/>
              <p:cNvSpPr/>
              <p:nvPr/>
            </p:nvSpPr>
            <p:spPr>
              <a:xfrm>
                <a:off x="3606" y="2523"/>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8</a:t>
                </a:r>
                <a:endParaRPr lang="en-US" altLang="zh-CN" sz="2400" b="1" baseline="-25000" dirty="0">
                  <a:latin typeface="+mn-ea"/>
                </a:endParaRPr>
              </a:p>
            </p:txBody>
          </p:sp>
          <p:sp>
            <p:nvSpPr>
              <p:cNvPr id="42" name="Rectangle 38"/>
              <p:cNvSpPr/>
              <p:nvPr/>
            </p:nvSpPr>
            <p:spPr>
              <a:xfrm>
                <a:off x="3606" y="2853"/>
                <a:ext cx="224"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5</a:t>
                </a:r>
                <a:endParaRPr lang="en-US" altLang="zh-CN" sz="2400" b="1" dirty="0">
                  <a:solidFill>
                    <a:srgbClr val="030305"/>
                  </a:solidFill>
                  <a:latin typeface="+mn-ea"/>
                </a:endParaRPr>
              </a:p>
            </p:txBody>
          </p:sp>
        </p:grpSp>
        <p:grpSp>
          <p:nvGrpSpPr>
            <p:cNvPr id="43" name="Group 39"/>
            <p:cNvGrpSpPr/>
            <p:nvPr/>
          </p:nvGrpSpPr>
          <p:grpSpPr>
            <a:xfrm>
              <a:off x="6530414" y="4460503"/>
              <a:ext cx="576263" cy="985838"/>
              <a:chOff x="4105" y="2523"/>
              <a:chExt cx="363" cy="621"/>
            </a:xfrm>
          </p:grpSpPr>
          <p:sp useBgFill="1">
            <p:nvSpPr>
              <p:cNvPr id="44" name="Oval 40"/>
              <p:cNvSpPr/>
              <p:nvPr/>
            </p:nvSpPr>
            <p:spPr>
              <a:xfrm>
                <a:off x="4105" y="2523"/>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9</a:t>
                </a:r>
                <a:endParaRPr lang="en-US" altLang="zh-CN" sz="2400" b="1" baseline="-25000" dirty="0">
                  <a:latin typeface="+mn-ea"/>
                </a:endParaRPr>
              </a:p>
            </p:txBody>
          </p:sp>
          <p:sp>
            <p:nvSpPr>
              <p:cNvPr id="45" name="Rectangle 41"/>
              <p:cNvSpPr/>
              <p:nvPr/>
            </p:nvSpPr>
            <p:spPr>
              <a:xfrm>
                <a:off x="4151" y="2853"/>
                <a:ext cx="224"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2</a:t>
                </a:r>
                <a:endParaRPr lang="en-US" altLang="zh-CN" sz="2400" b="1" dirty="0">
                  <a:solidFill>
                    <a:srgbClr val="030305"/>
                  </a:solidFill>
                  <a:latin typeface="+mn-ea"/>
                </a:endParaRPr>
              </a:p>
            </p:txBody>
          </p:sp>
        </p:grpSp>
        <p:grpSp>
          <p:nvGrpSpPr>
            <p:cNvPr id="46" name="Group 42"/>
            <p:cNvGrpSpPr/>
            <p:nvPr/>
          </p:nvGrpSpPr>
          <p:grpSpPr>
            <a:xfrm>
              <a:off x="7898846" y="4389066"/>
              <a:ext cx="600076" cy="985838"/>
              <a:chOff x="4967" y="2478"/>
              <a:chExt cx="378" cy="621"/>
            </a:xfrm>
          </p:grpSpPr>
          <p:sp useBgFill="1">
            <p:nvSpPr>
              <p:cNvPr id="47" name="Oval 43"/>
              <p:cNvSpPr/>
              <p:nvPr/>
            </p:nvSpPr>
            <p:spPr>
              <a:xfrm>
                <a:off x="4967" y="2478"/>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10</a:t>
                </a:r>
                <a:endParaRPr lang="en-US" altLang="zh-CN" sz="2400" b="1" baseline="-25000" dirty="0">
                  <a:latin typeface="+mn-ea"/>
                </a:endParaRPr>
              </a:p>
            </p:txBody>
          </p:sp>
          <p:sp>
            <p:nvSpPr>
              <p:cNvPr id="48" name="Rectangle 44"/>
              <p:cNvSpPr/>
              <p:nvPr/>
            </p:nvSpPr>
            <p:spPr>
              <a:xfrm>
                <a:off x="5013" y="2808"/>
                <a:ext cx="332"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18</a:t>
                </a:r>
                <a:endParaRPr lang="en-US" altLang="zh-CN" sz="2400" b="1" dirty="0">
                  <a:solidFill>
                    <a:srgbClr val="030305"/>
                  </a:solidFill>
                  <a:latin typeface="+mn-ea"/>
                </a:endParaRPr>
              </a:p>
            </p:txBody>
          </p:sp>
        </p:grpSp>
        <p:grpSp>
          <p:nvGrpSpPr>
            <p:cNvPr id="49" name="Group 45"/>
            <p:cNvGrpSpPr/>
            <p:nvPr/>
          </p:nvGrpSpPr>
          <p:grpSpPr>
            <a:xfrm>
              <a:off x="7481321" y="3379415"/>
              <a:ext cx="600074" cy="985838"/>
              <a:chOff x="4649" y="1706"/>
              <a:chExt cx="378" cy="621"/>
            </a:xfrm>
          </p:grpSpPr>
          <p:sp useBgFill="1">
            <p:nvSpPr>
              <p:cNvPr id="50" name="Oval 46"/>
              <p:cNvSpPr/>
              <p:nvPr/>
            </p:nvSpPr>
            <p:spPr>
              <a:xfrm>
                <a:off x="4649" y="1706"/>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11</a:t>
                </a:r>
                <a:endParaRPr lang="en-US" altLang="zh-CN" sz="2400" b="1" baseline="-25000" dirty="0">
                  <a:latin typeface="+mn-ea"/>
                </a:endParaRPr>
              </a:p>
            </p:txBody>
          </p:sp>
          <p:sp>
            <p:nvSpPr>
              <p:cNvPr id="51" name="Rectangle 47"/>
              <p:cNvSpPr/>
              <p:nvPr/>
            </p:nvSpPr>
            <p:spPr>
              <a:xfrm>
                <a:off x="4695" y="2036"/>
                <a:ext cx="332"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solidFill>
                      <a:srgbClr val="030305"/>
                    </a:solidFill>
                    <a:latin typeface="+mn-ea"/>
                  </a:rPr>
                  <a:t>20</a:t>
                </a:r>
                <a:endParaRPr lang="en-US" altLang="zh-CN" sz="2400" b="1" dirty="0">
                  <a:solidFill>
                    <a:srgbClr val="030305"/>
                  </a:solidFill>
                  <a:latin typeface="+mn-ea"/>
                </a:endParaRPr>
              </a:p>
            </p:txBody>
          </p:sp>
        </p:grpSp>
        <p:grpSp>
          <p:nvGrpSpPr>
            <p:cNvPr id="52" name="Group 48"/>
            <p:cNvGrpSpPr/>
            <p:nvPr/>
          </p:nvGrpSpPr>
          <p:grpSpPr>
            <a:xfrm>
              <a:off x="3890402" y="1220414"/>
              <a:ext cx="3962400" cy="2141537"/>
              <a:chOff x="2387" y="346"/>
              <a:chExt cx="2496" cy="1349"/>
            </a:xfrm>
          </p:grpSpPr>
          <p:sp>
            <p:nvSpPr>
              <p:cNvPr id="53" name="Line 49"/>
              <p:cNvSpPr/>
              <p:nvPr/>
            </p:nvSpPr>
            <p:spPr>
              <a:xfrm flipV="1">
                <a:off x="2387" y="591"/>
                <a:ext cx="1632" cy="480"/>
              </a:xfrm>
              <a:prstGeom prst="line">
                <a:avLst/>
              </a:prstGeom>
              <a:ln w="28575" cap="flat" cmpd="sng">
                <a:solidFill>
                  <a:schemeClr val="tx1"/>
                </a:solidFill>
                <a:prstDash val="solid"/>
                <a:headEnd type="none" w="med" len="med"/>
                <a:tailEnd type="none" w="med" len="med"/>
              </a:ln>
            </p:spPr>
          </p:sp>
          <p:sp>
            <p:nvSpPr>
              <p:cNvPr id="54" name="Line 50"/>
              <p:cNvSpPr/>
              <p:nvPr/>
            </p:nvSpPr>
            <p:spPr>
              <a:xfrm>
                <a:off x="4307" y="639"/>
                <a:ext cx="576" cy="1056"/>
              </a:xfrm>
              <a:prstGeom prst="line">
                <a:avLst/>
              </a:prstGeom>
              <a:ln w="19050" cap="flat" cmpd="sng">
                <a:solidFill>
                  <a:schemeClr val="tx1"/>
                </a:solidFill>
                <a:prstDash val="solid"/>
                <a:headEnd type="none" w="med" len="med"/>
                <a:tailEnd type="none" w="med" len="med"/>
              </a:ln>
            </p:spPr>
          </p:sp>
          <p:sp>
            <p:nvSpPr>
              <p:cNvPr id="55" name="Rectangle 51"/>
              <p:cNvSpPr/>
              <p:nvPr/>
            </p:nvSpPr>
            <p:spPr>
              <a:xfrm>
                <a:off x="4060" y="709"/>
                <a:ext cx="200" cy="291"/>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zh-CN" altLang="en-US" sz="2400" b="1" dirty="0">
                    <a:solidFill>
                      <a:srgbClr val="030305"/>
                    </a:solidFill>
                    <a:latin typeface="+mn-ea"/>
                  </a:rPr>
                  <a:t>*</a:t>
                </a:r>
                <a:endParaRPr lang="zh-CN" altLang="en-US" sz="2400" b="1" dirty="0">
                  <a:solidFill>
                    <a:srgbClr val="030305"/>
                  </a:solidFill>
                  <a:latin typeface="+mn-ea"/>
                </a:endParaRPr>
              </a:p>
            </p:txBody>
          </p:sp>
          <p:sp useBgFill="1">
            <p:nvSpPr>
              <p:cNvPr id="56" name="Oval 52"/>
              <p:cNvSpPr/>
              <p:nvPr/>
            </p:nvSpPr>
            <p:spPr>
              <a:xfrm>
                <a:off x="3969" y="346"/>
                <a:ext cx="363" cy="363"/>
              </a:xfrm>
              <a:prstGeom prst="ellipse">
                <a:avLst/>
              </a:prstGeom>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spcBef>
                    <a:spcPct val="0"/>
                  </a:spcBef>
                  <a:buClrTx/>
                  <a:buFontTx/>
                  <a:buNone/>
                </a:pPr>
                <a:r>
                  <a:rPr lang="en-US" altLang="zh-CN" sz="2400" b="1" dirty="0">
                    <a:latin typeface="+mn-ea"/>
                  </a:rPr>
                  <a:t>n</a:t>
                </a:r>
                <a:r>
                  <a:rPr lang="en-US" altLang="zh-CN" sz="2400" b="1" baseline="-25000" dirty="0">
                    <a:latin typeface="+mn-ea"/>
                  </a:rPr>
                  <a:t>12</a:t>
                </a:r>
                <a:endParaRPr lang="en-US" altLang="zh-CN" sz="2400" b="1" baseline="-25000" dirty="0">
                  <a:latin typeface="+mn-ea"/>
                </a:endParaRPr>
              </a:p>
            </p:txBody>
          </p:sp>
        </p:grpSp>
        <p:sp>
          <p:nvSpPr>
            <p:cNvPr id="59" name="Text Box 55"/>
            <p:cNvSpPr txBox="1"/>
            <p:nvPr/>
          </p:nvSpPr>
          <p:spPr>
            <a:xfrm>
              <a:off x="6084327" y="4531939"/>
              <a:ext cx="533400" cy="46166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50000"/>
                </a:spcBef>
                <a:buClrTx/>
                <a:buFontTx/>
                <a:buNone/>
              </a:pPr>
              <a:r>
                <a:rPr lang="en-US" altLang="zh-CN" sz="2400" b="1" dirty="0">
                  <a:solidFill>
                    <a:srgbClr val="030305"/>
                  </a:solidFill>
                  <a:latin typeface="+mn-ea"/>
                </a:rPr>
                <a:t>C</a:t>
              </a:r>
              <a:endParaRPr lang="en-US" altLang="zh-CN" sz="2400" b="1" dirty="0">
                <a:solidFill>
                  <a:srgbClr val="030305"/>
                </a:solidFill>
                <a:latin typeface="+mn-ea"/>
              </a:endParaRPr>
            </a:p>
          </p:txBody>
        </p:sp>
        <p:sp>
          <p:nvSpPr>
            <p:cNvPr id="61" name="Line 58"/>
            <p:cNvSpPr/>
            <p:nvPr/>
          </p:nvSpPr>
          <p:spPr>
            <a:xfrm>
              <a:off x="3996764" y="4905001"/>
              <a:ext cx="576263" cy="576263"/>
            </a:xfrm>
            <a:prstGeom prst="line">
              <a:avLst/>
            </a:prstGeom>
            <a:ln w="28575" cap="flat" cmpd="sng">
              <a:solidFill>
                <a:schemeClr val="tx1"/>
              </a:solidFill>
              <a:prstDash val="solid"/>
              <a:miter/>
              <a:headEnd type="none" w="med" len="med"/>
              <a:tailEnd type="none" w="med" len="med"/>
            </a:ln>
          </p:spPr>
        </p:sp>
        <p:sp>
          <p:nvSpPr>
            <p:cNvPr id="62" name="Line 59"/>
            <p:cNvSpPr/>
            <p:nvPr/>
          </p:nvSpPr>
          <p:spPr>
            <a:xfrm>
              <a:off x="4860364" y="4976439"/>
              <a:ext cx="647700" cy="647700"/>
            </a:xfrm>
            <a:prstGeom prst="line">
              <a:avLst/>
            </a:prstGeom>
            <a:ln w="28575" cap="flat" cmpd="sng">
              <a:solidFill>
                <a:schemeClr val="tx1"/>
              </a:solidFill>
              <a:prstDash val="solid"/>
              <a:miter/>
              <a:headEnd type="none" w="med" len="med"/>
              <a:tailEnd type="none" w="med" len="med"/>
            </a:ln>
          </p:spPr>
        </p:sp>
        <p:sp>
          <p:nvSpPr>
            <p:cNvPr id="63" name="Line 60"/>
            <p:cNvSpPr/>
            <p:nvPr/>
          </p:nvSpPr>
          <p:spPr>
            <a:xfrm>
              <a:off x="5868427" y="4328739"/>
              <a:ext cx="647700" cy="647700"/>
            </a:xfrm>
            <a:prstGeom prst="line">
              <a:avLst/>
            </a:prstGeom>
            <a:ln w="28575" cap="flat" cmpd="sng">
              <a:solidFill>
                <a:schemeClr val="tx1"/>
              </a:solidFill>
              <a:prstDash val="solid"/>
              <a:miter/>
              <a:headEnd type="none" w="med" len="med"/>
              <a:tailEnd type="none" w="med" len="med"/>
            </a:ln>
          </p:spPr>
        </p:sp>
        <p:sp>
          <p:nvSpPr>
            <p:cNvPr id="64" name="Line 61"/>
            <p:cNvSpPr/>
            <p:nvPr/>
          </p:nvSpPr>
          <p:spPr>
            <a:xfrm>
              <a:off x="7957577" y="4831976"/>
              <a:ext cx="647700" cy="647700"/>
            </a:xfrm>
            <a:prstGeom prst="line">
              <a:avLst/>
            </a:prstGeom>
            <a:ln w="28575" cap="flat" cmpd="sng">
              <a:solidFill>
                <a:schemeClr val="tx1"/>
              </a:solidFill>
              <a:prstDash val="solid"/>
              <a:miter/>
              <a:headEnd type="none" w="med" len="med"/>
              <a:tailEnd type="none" w="med" len="med"/>
            </a:ln>
          </p:spPr>
        </p:sp>
      </p:grpSp>
      <p:sp>
        <p:nvSpPr>
          <p:cNvPr id="65" name="AutoShape 56">
            <a:hlinkClick r:id="rId2" action="ppaction://hlinksldjump"/>
          </p:cNvPr>
          <p:cNvSpPr/>
          <p:nvPr/>
        </p:nvSpPr>
        <p:spPr>
          <a:xfrm flipV="1">
            <a:off x="640602" y="5749884"/>
            <a:ext cx="863600" cy="360362"/>
          </a:xfrm>
          <a:prstGeom prst="curvedDownArrow">
            <a:avLst>
              <a:gd name="adj1" fmla="val 47929"/>
              <a:gd name="adj2" fmla="val 95859"/>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latin typeface="+mn-ea"/>
              </a:rPr>
              <a:t>21</a:t>
            </a:r>
            <a:endParaRPr lang="en-US" altLang="zh-CN" sz="2400" b="1" dirty="0">
              <a:latin typeface="+mn-ea"/>
            </a:endParaRPr>
          </a:p>
        </p:txBody>
      </p:sp>
      <p:sp>
        <p:nvSpPr>
          <p:cNvPr id="66" name="AutoShape 56">
            <a:hlinkClick r:id="rId3" action="ppaction://hlinksldjump"/>
          </p:cNvPr>
          <p:cNvSpPr/>
          <p:nvPr/>
        </p:nvSpPr>
        <p:spPr>
          <a:xfrm flipV="1">
            <a:off x="1793127" y="5749884"/>
            <a:ext cx="863600" cy="360362"/>
          </a:xfrm>
          <a:prstGeom prst="curvedDownArrow">
            <a:avLst>
              <a:gd name="adj1" fmla="val 47929"/>
              <a:gd name="adj2" fmla="val 95859"/>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latin typeface="+mn-ea"/>
              </a:rPr>
              <a:t>22</a:t>
            </a:r>
            <a:endParaRPr lang="en-US" altLang="zh-CN" sz="2400" b="1" dirty="0">
              <a:latin typeface="+mn-ea"/>
            </a:endParaRPr>
          </a:p>
        </p:txBody>
      </p:sp>
      <p:sp>
        <p:nvSpPr>
          <p:cNvPr id="67" name="AutoShape 56">
            <a:hlinkClick r:id="rId4" action="ppaction://hlinksldjump"/>
          </p:cNvPr>
          <p:cNvSpPr/>
          <p:nvPr/>
        </p:nvSpPr>
        <p:spPr>
          <a:xfrm flipV="1">
            <a:off x="2656727" y="5749884"/>
            <a:ext cx="863600" cy="360362"/>
          </a:xfrm>
          <a:prstGeom prst="curvedDownArrow">
            <a:avLst>
              <a:gd name="adj1" fmla="val 47929"/>
              <a:gd name="adj2" fmla="val 95859"/>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latin typeface="+mn-ea"/>
              </a:rPr>
              <a:t>23</a:t>
            </a:r>
            <a:endParaRPr lang="en-US" altLang="zh-CN" sz="2400" b="1" dirty="0">
              <a:latin typeface="+mn-ea"/>
            </a:endParaRPr>
          </a:p>
        </p:txBody>
      </p:sp>
      <p:sp>
        <p:nvSpPr>
          <p:cNvPr id="68" name="AutoShape 56">
            <a:hlinkClick r:id="rId5" action="ppaction://hlinksldjump"/>
          </p:cNvPr>
          <p:cNvSpPr/>
          <p:nvPr/>
        </p:nvSpPr>
        <p:spPr>
          <a:xfrm flipV="1">
            <a:off x="3593352" y="5821321"/>
            <a:ext cx="863600" cy="360363"/>
          </a:xfrm>
          <a:prstGeom prst="curvedDownArrow">
            <a:avLst>
              <a:gd name="adj1" fmla="val 47929"/>
              <a:gd name="adj2" fmla="val 95858"/>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latin typeface="+mn-ea"/>
              </a:rPr>
              <a:t>24</a:t>
            </a:r>
            <a:endParaRPr lang="en-US" altLang="zh-CN" sz="2400" b="1" dirty="0">
              <a:latin typeface="+mn-ea"/>
            </a:endParaRPr>
          </a:p>
        </p:txBody>
      </p:sp>
      <p:sp>
        <p:nvSpPr>
          <p:cNvPr id="69" name="AutoShape 56">
            <a:hlinkClick r:id="rId6" action="ppaction://hlinksldjump"/>
          </p:cNvPr>
          <p:cNvSpPr/>
          <p:nvPr/>
        </p:nvSpPr>
        <p:spPr>
          <a:xfrm flipV="1">
            <a:off x="4528390" y="5749884"/>
            <a:ext cx="863600" cy="360362"/>
          </a:xfrm>
          <a:prstGeom prst="curvedDownArrow">
            <a:avLst>
              <a:gd name="adj1" fmla="val 47929"/>
              <a:gd name="adj2" fmla="val 95859"/>
              <a:gd name="adj3" fmla="val 33333"/>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en-US" altLang="zh-CN" sz="2400" b="1" dirty="0">
                <a:latin typeface="+mn-ea"/>
              </a:rPr>
              <a:t>25</a:t>
            </a:r>
            <a:endParaRPr lang="en-US" altLang="zh-CN" sz="2400" b="1" dirty="0">
              <a:latin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8.1.4 </a:t>
            </a:r>
            <a:r>
              <a:rPr lang="zh-CN" altLang="en-US" dirty="0"/>
              <a:t>基本块优化的实现</a:t>
            </a:r>
            <a:endParaRPr lang="zh-CN" altLang="en-US" dirty="0"/>
          </a:p>
        </p:txBody>
      </p:sp>
      <p:sp>
        <p:nvSpPr>
          <p:cNvPr id="70" name="Text Box 2"/>
          <p:cNvSpPr txBox="1"/>
          <p:nvPr/>
        </p:nvSpPr>
        <p:spPr>
          <a:xfrm>
            <a:off x="539749" y="2373074"/>
            <a:ext cx="2376487" cy="3546420"/>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457200" lvl="0" indent="-457200" eaLnBrk="1" hangingPunct="1">
              <a:lnSpc>
                <a:spcPct val="80000"/>
              </a:lnSpc>
              <a:spcBef>
                <a:spcPct val="50000"/>
              </a:spcBef>
              <a:buClrTx/>
              <a:buFontTx/>
              <a:buNone/>
            </a:pPr>
            <a:r>
              <a:rPr lang="en-US" altLang="zh-CN" sz="2000" b="1" dirty="0">
                <a:solidFill>
                  <a:srgbClr val="030305"/>
                </a:solidFill>
                <a:latin typeface="+mn-ea"/>
              </a:rPr>
              <a:t>1. T1=A*B</a:t>
            </a:r>
            <a:endParaRPr lang="en-US" altLang="zh-CN" sz="2000" b="1" dirty="0">
              <a:solidFill>
                <a:srgbClr val="030305"/>
              </a:solidFill>
              <a:latin typeface="+mn-ea"/>
            </a:endParaRPr>
          </a:p>
          <a:p>
            <a:pPr marL="457200" lvl="0" indent="-457200" eaLnBrk="1" hangingPunct="1">
              <a:lnSpc>
                <a:spcPct val="80000"/>
              </a:lnSpc>
              <a:spcBef>
                <a:spcPct val="50000"/>
              </a:spcBef>
              <a:buClrTx/>
              <a:buFontTx/>
              <a:buNone/>
            </a:pPr>
            <a:r>
              <a:rPr lang="en-US" altLang="zh-CN" sz="2000" b="1" dirty="0">
                <a:solidFill>
                  <a:srgbClr val="030305"/>
                </a:solidFill>
                <a:latin typeface="+mn-ea"/>
              </a:rPr>
              <a:t>2. T2=1.5</a:t>
            </a:r>
            <a:endParaRPr lang="en-US" altLang="zh-CN" sz="2000" b="1" dirty="0">
              <a:solidFill>
                <a:srgbClr val="030305"/>
              </a:solidFill>
              <a:latin typeface="+mn-ea"/>
            </a:endParaRPr>
          </a:p>
          <a:p>
            <a:pPr marL="457200" lvl="0" indent="-457200" eaLnBrk="1" hangingPunct="1">
              <a:lnSpc>
                <a:spcPct val="80000"/>
              </a:lnSpc>
              <a:spcBef>
                <a:spcPct val="50000"/>
              </a:spcBef>
              <a:buClrTx/>
              <a:buFontTx/>
              <a:buNone/>
            </a:pPr>
            <a:r>
              <a:rPr lang="en-US" altLang="zh-CN" sz="2000" b="1" dirty="0">
                <a:solidFill>
                  <a:srgbClr val="030305"/>
                </a:solidFill>
                <a:latin typeface="+mn-ea"/>
              </a:rPr>
              <a:t>3. T3=T1-1.5</a:t>
            </a:r>
            <a:endParaRPr lang="en-US" altLang="zh-CN" sz="2000" b="1" dirty="0">
              <a:solidFill>
                <a:srgbClr val="030305"/>
              </a:solidFill>
              <a:latin typeface="+mn-ea"/>
            </a:endParaRPr>
          </a:p>
          <a:p>
            <a:pPr marL="457200" lvl="0" indent="-457200" eaLnBrk="1" hangingPunct="1">
              <a:lnSpc>
                <a:spcPct val="80000"/>
              </a:lnSpc>
              <a:spcBef>
                <a:spcPct val="50000"/>
              </a:spcBef>
              <a:buClrTx/>
              <a:buFontTx/>
              <a:buNone/>
            </a:pPr>
            <a:r>
              <a:rPr lang="en-US" altLang="zh-CN" sz="2000" b="1" dirty="0">
                <a:solidFill>
                  <a:srgbClr val="030305"/>
                </a:solidFill>
                <a:latin typeface="+mn-ea"/>
              </a:rPr>
              <a:t>4. X=T3</a:t>
            </a:r>
            <a:endParaRPr lang="en-US" altLang="zh-CN" sz="2000" b="1" dirty="0">
              <a:solidFill>
                <a:srgbClr val="030305"/>
              </a:solidFill>
              <a:latin typeface="+mn-ea"/>
            </a:endParaRPr>
          </a:p>
          <a:p>
            <a:pPr marL="457200" lvl="0" indent="-457200" eaLnBrk="1" hangingPunct="1">
              <a:lnSpc>
                <a:spcPct val="80000"/>
              </a:lnSpc>
              <a:spcBef>
                <a:spcPct val="50000"/>
              </a:spcBef>
              <a:buClrTx/>
              <a:buFontTx/>
              <a:buNone/>
            </a:pPr>
            <a:r>
              <a:rPr lang="en-US" altLang="zh-CN" sz="2000" b="1" dirty="0">
                <a:solidFill>
                  <a:srgbClr val="030305"/>
                </a:solidFill>
                <a:latin typeface="+mn-ea"/>
              </a:rPr>
              <a:t>5. T4= T1</a:t>
            </a:r>
            <a:endParaRPr lang="en-US" altLang="zh-CN" sz="2000" b="1" dirty="0">
              <a:solidFill>
                <a:srgbClr val="030305"/>
              </a:solidFill>
              <a:latin typeface="+mn-ea"/>
            </a:endParaRPr>
          </a:p>
          <a:p>
            <a:pPr marL="457200" lvl="0" indent="-457200" eaLnBrk="1" hangingPunct="1">
              <a:lnSpc>
                <a:spcPct val="80000"/>
              </a:lnSpc>
              <a:spcBef>
                <a:spcPct val="50000"/>
              </a:spcBef>
              <a:buClrTx/>
              <a:buFontTx/>
              <a:buNone/>
            </a:pPr>
            <a:r>
              <a:rPr lang="zh-CN" altLang="en-US" sz="2000" b="1" dirty="0">
                <a:solidFill>
                  <a:srgbClr val="030305"/>
                </a:solidFill>
                <a:latin typeface="+mn-ea"/>
              </a:rPr>
              <a:t>6. </a:t>
            </a:r>
            <a:r>
              <a:rPr lang="en-US" altLang="zh-CN" sz="2000" b="1" dirty="0">
                <a:solidFill>
                  <a:srgbClr val="030305"/>
                </a:solidFill>
                <a:latin typeface="+mn-ea"/>
              </a:rPr>
              <a:t>C=2</a:t>
            </a:r>
            <a:endParaRPr lang="en-US" altLang="zh-CN" sz="2000" b="1" dirty="0">
              <a:solidFill>
                <a:srgbClr val="030305"/>
              </a:solidFill>
              <a:latin typeface="+mn-ea"/>
            </a:endParaRPr>
          </a:p>
          <a:p>
            <a:pPr marL="457200" lvl="0" indent="-457200" eaLnBrk="1" hangingPunct="1">
              <a:lnSpc>
                <a:spcPct val="80000"/>
              </a:lnSpc>
              <a:spcBef>
                <a:spcPct val="50000"/>
              </a:spcBef>
              <a:buClrTx/>
              <a:buFontTx/>
              <a:buNone/>
            </a:pPr>
            <a:r>
              <a:rPr lang="en-US" altLang="zh-CN" sz="2000" b="1" dirty="0">
                <a:solidFill>
                  <a:srgbClr val="030305"/>
                </a:solidFill>
                <a:latin typeface="+mn-ea"/>
              </a:rPr>
              <a:t>7. T5=20</a:t>
            </a:r>
            <a:endParaRPr lang="en-US" altLang="zh-CN" sz="2000" b="1" dirty="0">
              <a:solidFill>
                <a:srgbClr val="030305"/>
              </a:solidFill>
              <a:latin typeface="+mn-ea"/>
            </a:endParaRPr>
          </a:p>
          <a:p>
            <a:pPr marL="457200" lvl="0" indent="-457200" eaLnBrk="1" hangingPunct="1">
              <a:lnSpc>
                <a:spcPct val="80000"/>
              </a:lnSpc>
              <a:spcBef>
                <a:spcPct val="50000"/>
              </a:spcBef>
              <a:buClrTx/>
              <a:buFontTx/>
              <a:buNone/>
            </a:pPr>
            <a:r>
              <a:rPr lang="en-US" altLang="zh-CN" sz="2000" b="1" dirty="0">
                <a:solidFill>
                  <a:srgbClr val="030305"/>
                </a:solidFill>
                <a:latin typeface="+mn-ea"/>
              </a:rPr>
              <a:t>8. T6=T1*20</a:t>
            </a:r>
            <a:endParaRPr lang="en-US" altLang="zh-CN" sz="2000" b="1" dirty="0">
              <a:solidFill>
                <a:srgbClr val="030305"/>
              </a:solidFill>
              <a:latin typeface="+mn-ea"/>
            </a:endParaRPr>
          </a:p>
          <a:p>
            <a:pPr marL="457200" lvl="0" indent="-457200" eaLnBrk="1" hangingPunct="1">
              <a:lnSpc>
                <a:spcPct val="80000"/>
              </a:lnSpc>
              <a:spcBef>
                <a:spcPct val="50000"/>
              </a:spcBef>
              <a:buClrTx/>
              <a:buFontTx/>
              <a:buNone/>
            </a:pPr>
            <a:r>
              <a:rPr lang="en-US" altLang="zh-CN" sz="2000" b="1" dirty="0">
                <a:solidFill>
                  <a:srgbClr val="030305"/>
                </a:solidFill>
                <a:latin typeface="+mn-ea"/>
              </a:rPr>
              <a:t>9. Y=T6</a:t>
            </a:r>
            <a:endParaRPr lang="en-US" altLang="zh-CN" sz="2000" b="1" dirty="0">
              <a:solidFill>
                <a:srgbClr val="030305"/>
              </a:solidFill>
              <a:latin typeface="+mn-ea"/>
            </a:endParaRPr>
          </a:p>
        </p:txBody>
      </p:sp>
      <p:sp>
        <p:nvSpPr>
          <p:cNvPr id="71" name="Rectangle 3"/>
          <p:cNvSpPr/>
          <p:nvPr/>
        </p:nvSpPr>
        <p:spPr>
          <a:xfrm>
            <a:off x="539749" y="1241425"/>
            <a:ext cx="8317379" cy="833178"/>
          </a:xfrm>
          <a:prstGeom prst="rect">
            <a:avLst/>
          </a:prstGeom>
          <a:noFill/>
          <a:ln w="9525">
            <a:noFill/>
          </a:ln>
        </p:spPr>
        <p:txBody>
          <a:bodyPr wrap="square"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zh-CN" altLang="en-US" sz="2400" b="1" dirty="0">
                <a:solidFill>
                  <a:srgbClr val="0070C0"/>
                </a:solidFill>
                <a:latin typeface="+mn-ea"/>
              </a:rPr>
              <a:t>利用上述构建的</a:t>
            </a:r>
            <a:r>
              <a:rPr lang="en-US" altLang="zh-CN" sz="2400" b="1" dirty="0">
                <a:solidFill>
                  <a:srgbClr val="0070C0"/>
                </a:solidFill>
                <a:latin typeface="+mn-ea"/>
              </a:rPr>
              <a:t>DAG</a:t>
            </a:r>
            <a:r>
              <a:rPr lang="zh-CN" altLang="en-US" sz="2400" b="1" dirty="0">
                <a:solidFill>
                  <a:srgbClr val="0070C0"/>
                </a:solidFill>
                <a:latin typeface="+mn-ea"/>
              </a:rPr>
              <a:t>图，按节点建立次序重构基本块，则可得到经上述优化后的基本块：</a:t>
            </a:r>
            <a:endParaRPr lang="zh-CN" altLang="en-US" sz="2400" b="1" dirty="0">
              <a:solidFill>
                <a:srgbClr val="0070C0"/>
              </a:solidFill>
              <a:latin typeface="+mn-ea"/>
            </a:endParaRPr>
          </a:p>
        </p:txBody>
      </p:sp>
      <p:sp useBgFill="1">
        <p:nvSpPr>
          <p:cNvPr id="72" name="AutoShape 4">
            <a:hlinkClick r:id="rId1" action="ppaction://hlinksldjump"/>
          </p:cNvPr>
          <p:cNvSpPr/>
          <p:nvPr/>
        </p:nvSpPr>
        <p:spPr>
          <a:xfrm flipH="1">
            <a:off x="7970184" y="5626586"/>
            <a:ext cx="501650" cy="434975"/>
          </a:xfrm>
          <a:prstGeom prst="actionButtonEnd">
            <a:avLst/>
          </a:prstGeom>
          <a:ln w="9525" cap="flat" cmpd="sng">
            <a:solidFill>
              <a:srgbClr val="030305"/>
            </a:solidFill>
            <a:prstDash val="solid"/>
            <a:miter/>
            <a:headEnd type="none" w="med" len="med"/>
            <a:tailEnd type="none" w="med" len="med"/>
          </a:ln>
        </p:spPr>
        <p:txBody>
          <a:bodyPr wrap="none" lIns="90000" tIns="46800" rIns="90000" bIns="46800"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7782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4747A0"/>
          </a:solidFill>
        </p:spPr>
        <p:txBody>
          <a:bodyPr wrap="square" lIns="0" tIns="0" rIns="0" bIns="0" rtlCol="0"/>
          <a:lstStyle/>
          <a:p/>
        </p:txBody>
      </p:sp>
      <p:sp>
        <p:nvSpPr>
          <p:cNvPr id="3" name="object 3"/>
          <p:cNvSpPr/>
          <p:nvPr/>
        </p:nvSpPr>
        <p:spPr>
          <a:xfrm>
            <a:off x="2912110" y="135889"/>
            <a:ext cx="34290" cy="274320"/>
          </a:xfrm>
          <a:custGeom>
            <a:avLst/>
            <a:gdLst/>
            <a:ahLst/>
            <a:cxnLst/>
            <a:rect l="l" t="t" r="r" b="b"/>
            <a:pathLst>
              <a:path w="34289" h="274320">
                <a:moveTo>
                  <a:pt x="0" y="274319"/>
                </a:moveTo>
                <a:lnTo>
                  <a:pt x="34289" y="274319"/>
                </a:lnTo>
                <a:lnTo>
                  <a:pt x="34289" y="0"/>
                </a:lnTo>
                <a:lnTo>
                  <a:pt x="0" y="0"/>
                </a:lnTo>
                <a:lnTo>
                  <a:pt x="0" y="274319"/>
                </a:lnTo>
                <a:close/>
              </a:path>
            </a:pathLst>
          </a:custGeom>
          <a:solidFill>
            <a:srgbClr val="4848A1"/>
          </a:solidFill>
        </p:spPr>
        <p:txBody>
          <a:bodyPr wrap="square" lIns="0" tIns="0" rIns="0" bIns="0" rtlCol="0"/>
          <a:lstStyle/>
          <a:p/>
        </p:txBody>
      </p:sp>
      <p:sp>
        <p:nvSpPr>
          <p:cNvPr id="4" name="object 4"/>
          <p:cNvSpPr/>
          <p:nvPr/>
        </p:nvSpPr>
        <p:spPr>
          <a:xfrm>
            <a:off x="2946400" y="135889"/>
            <a:ext cx="34290" cy="274320"/>
          </a:xfrm>
          <a:custGeom>
            <a:avLst/>
            <a:gdLst/>
            <a:ahLst/>
            <a:cxnLst/>
            <a:rect l="l" t="t" r="r" b="b"/>
            <a:pathLst>
              <a:path w="34289" h="274320">
                <a:moveTo>
                  <a:pt x="0" y="274319"/>
                </a:moveTo>
                <a:lnTo>
                  <a:pt x="34289" y="274319"/>
                </a:lnTo>
                <a:lnTo>
                  <a:pt x="34289" y="0"/>
                </a:lnTo>
                <a:lnTo>
                  <a:pt x="0" y="0"/>
                </a:lnTo>
                <a:lnTo>
                  <a:pt x="0" y="274319"/>
                </a:lnTo>
                <a:close/>
              </a:path>
            </a:pathLst>
          </a:custGeom>
          <a:solidFill>
            <a:srgbClr val="4949A1"/>
          </a:solidFill>
        </p:spPr>
        <p:txBody>
          <a:bodyPr wrap="square" lIns="0" tIns="0" rIns="0" bIns="0" rtlCol="0"/>
          <a:lstStyle/>
          <a:p/>
        </p:txBody>
      </p:sp>
      <p:sp>
        <p:nvSpPr>
          <p:cNvPr id="5" name="object 5"/>
          <p:cNvSpPr/>
          <p:nvPr/>
        </p:nvSpPr>
        <p:spPr>
          <a:xfrm>
            <a:off x="2980689" y="135889"/>
            <a:ext cx="34290" cy="274320"/>
          </a:xfrm>
          <a:custGeom>
            <a:avLst/>
            <a:gdLst/>
            <a:ahLst/>
            <a:cxnLst/>
            <a:rect l="l" t="t" r="r" b="b"/>
            <a:pathLst>
              <a:path w="34289" h="274320">
                <a:moveTo>
                  <a:pt x="0" y="274319"/>
                </a:moveTo>
                <a:lnTo>
                  <a:pt x="34234" y="274319"/>
                </a:lnTo>
                <a:lnTo>
                  <a:pt x="34234" y="0"/>
                </a:lnTo>
                <a:lnTo>
                  <a:pt x="0" y="0"/>
                </a:lnTo>
                <a:lnTo>
                  <a:pt x="0" y="274319"/>
                </a:lnTo>
                <a:close/>
              </a:path>
            </a:pathLst>
          </a:custGeom>
          <a:solidFill>
            <a:srgbClr val="4A4AA2"/>
          </a:solidFill>
        </p:spPr>
        <p:txBody>
          <a:bodyPr wrap="square" lIns="0" tIns="0" rIns="0" bIns="0" rtlCol="0"/>
          <a:lstStyle/>
          <a:p/>
        </p:txBody>
      </p:sp>
      <p:sp>
        <p:nvSpPr>
          <p:cNvPr id="6" name="object 6"/>
          <p:cNvSpPr/>
          <p:nvPr/>
        </p:nvSpPr>
        <p:spPr>
          <a:xfrm>
            <a:off x="3013726"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4B4BA2"/>
          </a:solidFill>
        </p:spPr>
        <p:txBody>
          <a:bodyPr wrap="square" lIns="0" tIns="0" rIns="0" bIns="0" rtlCol="0"/>
          <a:lstStyle/>
          <a:p/>
        </p:txBody>
      </p:sp>
      <p:sp>
        <p:nvSpPr>
          <p:cNvPr id="7" name="object 7"/>
          <p:cNvSpPr/>
          <p:nvPr/>
        </p:nvSpPr>
        <p:spPr>
          <a:xfrm>
            <a:off x="3048016" y="135889"/>
            <a:ext cx="35560" cy="274320"/>
          </a:xfrm>
          <a:custGeom>
            <a:avLst/>
            <a:gdLst/>
            <a:ahLst/>
            <a:cxnLst/>
            <a:rect l="l" t="t" r="r" b="b"/>
            <a:pathLst>
              <a:path w="35560" h="274320">
                <a:moveTo>
                  <a:pt x="0" y="274319"/>
                </a:moveTo>
                <a:lnTo>
                  <a:pt x="35543" y="274319"/>
                </a:lnTo>
                <a:lnTo>
                  <a:pt x="35543" y="0"/>
                </a:lnTo>
                <a:lnTo>
                  <a:pt x="0" y="0"/>
                </a:lnTo>
                <a:lnTo>
                  <a:pt x="0" y="274319"/>
                </a:lnTo>
                <a:close/>
              </a:path>
            </a:pathLst>
          </a:custGeom>
          <a:solidFill>
            <a:srgbClr val="4C4CA3"/>
          </a:solidFill>
        </p:spPr>
        <p:txBody>
          <a:bodyPr wrap="square" lIns="0" tIns="0" rIns="0" bIns="0" rtlCol="0"/>
          <a:lstStyle/>
          <a:p/>
        </p:txBody>
      </p:sp>
      <p:sp>
        <p:nvSpPr>
          <p:cNvPr id="8" name="object 8"/>
          <p:cNvSpPr/>
          <p:nvPr/>
        </p:nvSpPr>
        <p:spPr>
          <a:xfrm>
            <a:off x="3083560" y="135889"/>
            <a:ext cx="34290" cy="274320"/>
          </a:xfrm>
          <a:custGeom>
            <a:avLst/>
            <a:gdLst/>
            <a:ahLst/>
            <a:cxnLst/>
            <a:rect l="l" t="t" r="r" b="b"/>
            <a:pathLst>
              <a:path w="34289" h="274320">
                <a:moveTo>
                  <a:pt x="0" y="274319"/>
                </a:moveTo>
                <a:lnTo>
                  <a:pt x="34289" y="274319"/>
                </a:lnTo>
                <a:lnTo>
                  <a:pt x="34289" y="0"/>
                </a:lnTo>
                <a:lnTo>
                  <a:pt x="0" y="0"/>
                </a:lnTo>
                <a:lnTo>
                  <a:pt x="0" y="274319"/>
                </a:lnTo>
                <a:close/>
              </a:path>
            </a:pathLst>
          </a:custGeom>
          <a:solidFill>
            <a:srgbClr val="4D4DA3"/>
          </a:solidFill>
        </p:spPr>
        <p:txBody>
          <a:bodyPr wrap="square" lIns="0" tIns="0" rIns="0" bIns="0" rtlCol="0"/>
          <a:lstStyle/>
          <a:p/>
        </p:txBody>
      </p:sp>
      <p:sp>
        <p:nvSpPr>
          <p:cNvPr id="9" name="object 9"/>
          <p:cNvSpPr/>
          <p:nvPr/>
        </p:nvSpPr>
        <p:spPr>
          <a:xfrm>
            <a:off x="3117850" y="135889"/>
            <a:ext cx="34290" cy="274320"/>
          </a:xfrm>
          <a:custGeom>
            <a:avLst/>
            <a:gdLst/>
            <a:ahLst/>
            <a:cxnLst/>
            <a:rect l="l" t="t" r="r" b="b"/>
            <a:pathLst>
              <a:path w="34289" h="274320">
                <a:moveTo>
                  <a:pt x="0" y="274319"/>
                </a:moveTo>
                <a:lnTo>
                  <a:pt x="34234" y="274319"/>
                </a:lnTo>
                <a:lnTo>
                  <a:pt x="34234" y="0"/>
                </a:lnTo>
                <a:lnTo>
                  <a:pt x="0" y="0"/>
                </a:lnTo>
                <a:lnTo>
                  <a:pt x="0" y="274319"/>
                </a:lnTo>
                <a:close/>
              </a:path>
            </a:pathLst>
          </a:custGeom>
          <a:solidFill>
            <a:srgbClr val="4E4EA4"/>
          </a:solidFill>
        </p:spPr>
        <p:txBody>
          <a:bodyPr wrap="square" lIns="0" tIns="0" rIns="0" bIns="0" rtlCol="0"/>
          <a:lstStyle/>
          <a:p/>
        </p:txBody>
      </p:sp>
      <p:sp>
        <p:nvSpPr>
          <p:cNvPr id="10" name="object 10"/>
          <p:cNvSpPr/>
          <p:nvPr/>
        </p:nvSpPr>
        <p:spPr>
          <a:xfrm>
            <a:off x="3150886"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4F4FA4"/>
          </a:solidFill>
        </p:spPr>
        <p:txBody>
          <a:bodyPr wrap="square" lIns="0" tIns="0" rIns="0" bIns="0" rtlCol="0"/>
          <a:lstStyle/>
          <a:p/>
        </p:txBody>
      </p:sp>
      <p:sp>
        <p:nvSpPr>
          <p:cNvPr id="11" name="object 11"/>
          <p:cNvSpPr/>
          <p:nvPr/>
        </p:nvSpPr>
        <p:spPr>
          <a:xfrm>
            <a:off x="3185176"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5050A5"/>
          </a:solidFill>
        </p:spPr>
        <p:txBody>
          <a:bodyPr wrap="square" lIns="0" tIns="0" rIns="0" bIns="0" rtlCol="0"/>
          <a:lstStyle/>
          <a:p/>
        </p:txBody>
      </p:sp>
      <p:sp>
        <p:nvSpPr>
          <p:cNvPr id="12" name="object 12"/>
          <p:cNvSpPr/>
          <p:nvPr/>
        </p:nvSpPr>
        <p:spPr>
          <a:xfrm>
            <a:off x="3219466" y="135889"/>
            <a:ext cx="35560" cy="274320"/>
          </a:xfrm>
          <a:custGeom>
            <a:avLst/>
            <a:gdLst/>
            <a:ahLst/>
            <a:cxnLst/>
            <a:rect l="l" t="t" r="r" b="b"/>
            <a:pathLst>
              <a:path w="35560" h="274320">
                <a:moveTo>
                  <a:pt x="0" y="274319"/>
                </a:moveTo>
                <a:lnTo>
                  <a:pt x="35488" y="274319"/>
                </a:lnTo>
                <a:lnTo>
                  <a:pt x="35488" y="0"/>
                </a:lnTo>
                <a:lnTo>
                  <a:pt x="0" y="0"/>
                </a:lnTo>
                <a:lnTo>
                  <a:pt x="0" y="274319"/>
                </a:lnTo>
                <a:close/>
              </a:path>
            </a:pathLst>
          </a:custGeom>
          <a:solidFill>
            <a:srgbClr val="5151A5"/>
          </a:solidFill>
        </p:spPr>
        <p:txBody>
          <a:bodyPr wrap="square" lIns="0" tIns="0" rIns="0" bIns="0" rtlCol="0"/>
          <a:lstStyle/>
          <a:p/>
        </p:txBody>
      </p:sp>
      <p:sp>
        <p:nvSpPr>
          <p:cNvPr id="13" name="object 13"/>
          <p:cNvSpPr/>
          <p:nvPr/>
        </p:nvSpPr>
        <p:spPr>
          <a:xfrm>
            <a:off x="3253762"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5252A6"/>
          </a:solidFill>
        </p:spPr>
        <p:txBody>
          <a:bodyPr wrap="square" lIns="0" tIns="0" rIns="0" bIns="0" rtlCol="0"/>
          <a:lstStyle/>
          <a:p/>
        </p:txBody>
      </p:sp>
      <p:sp>
        <p:nvSpPr>
          <p:cNvPr id="14" name="object 14"/>
          <p:cNvSpPr/>
          <p:nvPr/>
        </p:nvSpPr>
        <p:spPr>
          <a:xfrm>
            <a:off x="3288052"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5353A6"/>
          </a:solidFill>
        </p:spPr>
        <p:txBody>
          <a:bodyPr wrap="square" lIns="0" tIns="0" rIns="0" bIns="0" rtlCol="0"/>
          <a:lstStyle/>
          <a:p/>
        </p:txBody>
      </p:sp>
      <p:sp>
        <p:nvSpPr>
          <p:cNvPr id="15" name="object 15"/>
          <p:cNvSpPr/>
          <p:nvPr/>
        </p:nvSpPr>
        <p:spPr>
          <a:xfrm>
            <a:off x="3322342"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5454A7"/>
          </a:solidFill>
        </p:spPr>
        <p:txBody>
          <a:bodyPr wrap="square" lIns="0" tIns="0" rIns="0" bIns="0" rtlCol="0"/>
          <a:lstStyle/>
          <a:p/>
        </p:txBody>
      </p:sp>
      <p:sp>
        <p:nvSpPr>
          <p:cNvPr id="16" name="object 16"/>
          <p:cNvSpPr/>
          <p:nvPr/>
        </p:nvSpPr>
        <p:spPr>
          <a:xfrm>
            <a:off x="3356631"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5555A8"/>
          </a:solidFill>
        </p:spPr>
        <p:txBody>
          <a:bodyPr wrap="square" lIns="0" tIns="0" rIns="0" bIns="0" rtlCol="0"/>
          <a:lstStyle/>
          <a:p/>
        </p:txBody>
      </p:sp>
      <p:sp>
        <p:nvSpPr>
          <p:cNvPr id="17" name="object 17"/>
          <p:cNvSpPr/>
          <p:nvPr/>
        </p:nvSpPr>
        <p:spPr>
          <a:xfrm>
            <a:off x="3390922"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5656A8"/>
          </a:solidFill>
        </p:spPr>
        <p:txBody>
          <a:bodyPr wrap="square" lIns="0" tIns="0" rIns="0" bIns="0" rtlCol="0"/>
          <a:lstStyle/>
          <a:p/>
        </p:txBody>
      </p:sp>
      <p:sp>
        <p:nvSpPr>
          <p:cNvPr id="18" name="object 18"/>
          <p:cNvSpPr/>
          <p:nvPr/>
        </p:nvSpPr>
        <p:spPr>
          <a:xfrm>
            <a:off x="3425212" y="135889"/>
            <a:ext cx="35560" cy="274320"/>
          </a:xfrm>
          <a:custGeom>
            <a:avLst/>
            <a:gdLst/>
            <a:ahLst/>
            <a:cxnLst/>
            <a:rect l="l" t="t" r="r" b="b"/>
            <a:pathLst>
              <a:path w="35560" h="274320">
                <a:moveTo>
                  <a:pt x="0" y="274319"/>
                </a:moveTo>
                <a:lnTo>
                  <a:pt x="35488" y="274319"/>
                </a:lnTo>
                <a:lnTo>
                  <a:pt x="35488" y="0"/>
                </a:lnTo>
                <a:lnTo>
                  <a:pt x="0" y="0"/>
                </a:lnTo>
                <a:lnTo>
                  <a:pt x="0" y="274319"/>
                </a:lnTo>
                <a:close/>
              </a:path>
            </a:pathLst>
          </a:custGeom>
          <a:solidFill>
            <a:srgbClr val="5757A9"/>
          </a:solidFill>
        </p:spPr>
        <p:txBody>
          <a:bodyPr wrap="square" lIns="0" tIns="0" rIns="0" bIns="0" rtlCol="0"/>
          <a:lstStyle/>
          <a:p/>
        </p:txBody>
      </p:sp>
      <p:sp>
        <p:nvSpPr>
          <p:cNvPr id="19" name="object 19"/>
          <p:cNvSpPr/>
          <p:nvPr/>
        </p:nvSpPr>
        <p:spPr>
          <a:xfrm>
            <a:off x="3459502"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5858A9"/>
          </a:solidFill>
        </p:spPr>
        <p:txBody>
          <a:bodyPr wrap="square" lIns="0" tIns="0" rIns="0" bIns="0" rtlCol="0"/>
          <a:lstStyle/>
          <a:p/>
        </p:txBody>
      </p:sp>
      <p:sp>
        <p:nvSpPr>
          <p:cNvPr id="20" name="object 20"/>
          <p:cNvSpPr/>
          <p:nvPr/>
        </p:nvSpPr>
        <p:spPr>
          <a:xfrm>
            <a:off x="3493792"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5959AA"/>
          </a:solidFill>
        </p:spPr>
        <p:txBody>
          <a:bodyPr wrap="square" lIns="0" tIns="0" rIns="0" bIns="0" rtlCol="0"/>
          <a:lstStyle/>
          <a:p/>
        </p:txBody>
      </p:sp>
      <p:sp>
        <p:nvSpPr>
          <p:cNvPr id="21" name="object 21"/>
          <p:cNvSpPr/>
          <p:nvPr/>
        </p:nvSpPr>
        <p:spPr>
          <a:xfrm>
            <a:off x="3528082" y="135889"/>
            <a:ext cx="34290" cy="274320"/>
          </a:xfrm>
          <a:custGeom>
            <a:avLst/>
            <a:gdLst/>
            <a:ahLst/>
            <a:cxnLst/>
            <a:rect l="l" t="t" r="r" b="b"/>
            <a:pathLst>
              <a:path w="34289" h="274320">
                <a:moveTo>
                  <a:pt x="0" y="274319"/>
                </a:moveTo>
                <a:lnTo>
                  <a:pt x="34267" y="274319"/>
                </a:lnTo>
                <a:lnTo>
                  <a:pt x="34267" y="0"/>
                </a:lnTo>
                <a:lnTo>
                  <a:pt x="0" y="0"/>
                </a:lnTo>
                <a:lnTo>
                  <a:pt x="0" y="274319"/>
                </a:lnTo>
                <a:close/>
              </a:path>
            </a:pathLst>
          </a:custGeom>
          <a:solidFill>
            <a:srgbClr val="5A5AAA"/>
          </a:solidFill>
        </p:spPr>
        <p:txBody>
          <a:bodyPr wrap="square" lIns="0" tIns="0" rIns="0" bIns="0" rtlCol="0"/>
          <a:lstStyle/>
          <a:p/>
        </p:txBody>
      </p:sp>
      <p:sp>
        <p:nvSpPr>
          <p:cNvPr id="22" name="object 22"/>
          <p:cNvSpPr/>
          <p:nvPr/>
        </p:nvSpPr>
        <p:spPr>
          <a:xfrm>
            <a:off x="3562350" y="135889"/>
            <a:ext cx="35560" cy="274320"/>
          </a:xfrm>
          <a:custGeom>
            <a:avLst/>
            <a:gdLst/>
            <a:ahLst/>
            <a:cxnLst/>
            <a:rect l="l" t="t" r="r" b="b"/>
            <a:pathLst>
              <a:path w="35560" h="274320">
                <a:moveTo>
                  <a:pt x="0" y="274319"/>
                </a:moveTo>
                <a:lnTo>
                  <a:pt x="35510" y="274319"/>
                </a:lnTo>
                <a:lnTo>
                  <a:pt x="35510" y="0"/>
                </a:lnTo>
                <a:lnTo>
                  <a:pt x="0" y="0"/>
                </a:lnTo>
                <a:lnTo>
                  <a:pt x="0" y="274319"/>
                </a:lnTo>
                <a:close/>
              </a:path>
            </a:pathLst>
          </a:custGeom>
          <a:solidFill>
            <a:srgbClr val="5B5BAB"/>
          </a:solidFill>
        </p:spPr>
        <p:txBody>
          <a:bodyPr wrap="square" lIns="0" tIns="0" rIns="0" bIns="0" rtlCol="0"/>
          <a:lstStyle/>
          <a:p/>
        </p:txBody>
      </p:sp>
      <p:sp>
        <p:nvSpPr>
          <p:cNvPr id="23" name="object 23"/>
          <p:cNvSpPr/>
          <p:nvPr/>
        </p:nvSpPr>
        <p:spPr>
          <a:xfrm>
            <a:off x="3596662"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5C5CAB"/>
          </a:solidFill>
        </p:spPr>
        <p:txBody>
          <a:bodyPr wrap="square" lIns="0" tIns="0" rIns="0" bIns="0" rtlCol="0"/>
          <a:lstStyle/>
          <a:p/>
        </p:txBody>
      </p:sp>
      <p:sp>
        <p:nvSpPr>
          <p:cNvPr id="24" name="object 24"/>
          <p:cNvSpPr/>
          <p:nvPr/>
        </p:nvSpPr>
        <p:spPr>
          <a:xfrm>
            <a:off x="3630952"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5D5DAC"/>
          </a:solidFill>
        </p:spPr>
        <p:txBody>
          <a:bodyPr wrap="square" lIns="0" tIns="0" rIns="0" bIns="0" rtlCol="0"/>
          <a:lstStyle/>
          <a:p/>
        </p:txBody>
      </p:sp>
      <p:sp>
        <p:nvSpPr>
          <p:cNvPr id="25" name="object 25"/>
          <p:cNvSpPr/>
          <p:nvPr/>
        </p:nvSpPr>
        <p:spPr>
          <a:xfrm>
            <a:off x="3665242" y="135889"/>
            <a:ext cx="34290" cy="274320"/>
          </a:xfrm>
          <a:custGeom>
            <a:avLst/>
            <a:gdLst/>
            <a:ahLst/>
            <a:cxnLst/>
            <a:rect l="l" t="t" r="r" b="b"/>
            <a:pathLst>
              <a:path w="34289" h="274320">
                <a:moveTo>
                  <a:pt x="0" y="274319"/>
                </a:moveTo>
                <a:lnTo>
                  <a:pt x="34267" y="274319"/>
                </a:lnTo>
                <a:lnTo>
                  <a:pt x="34267" y="0"/>
                </a:lnTo>
                <a:lnTo>
                  <a:pt x="0" y="0"/>
                </a:lnTo>
                <a:lnTo>
                  <a:pt x="0" y="274319"/>
                </a:lnTo>
                <a:close/>
              </a:path>
            </a:pathLst>
          </a:custGeom>
          <a:solidFill>
            <a:srgbClr val="5E5EAC"/>
          </a:solidFill>
        </p:spPr>
        <p:txBody>
          <a:bodyPr wrap="square" lIns="0" tIns="0" rIns="0" bIns="0" rtlCol="0"/>
          <a:lstStyle/>
          <a:p/>
        </p:txBody>
      </p:sp>
      <p:sp>
        <p:nvSpPr>
          <p:cNvPr id="26" name="object 26"/>
          <p:cNvSpPr/>
          <p:nvPr/>
        </p:nvSpPr>
        <p:spPr>
          <a:xfrm>
            <a:off x="369950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5F5FAD"/>
          </a:solidFill>
        </p:spPr>
        <p:txBody>
          <a:bodyPr wrap="square" lIns="0" tIns="0" rIns="0" bIns="0" rtlCol="0"/>
          <a:lstStyle/>
          <a:p/>
        </p:txBody>
      </p:sp>
      <p:sp>
        <p:nvSpPr>
          <p:cNvPr id="27" name="object 27"/>
          <p:cNvSpPr/>
          <p:nvPr/>
        </p:nvSpPr>
        <p:spPr>
          <a:xfrm>
            <a:off x="373380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6060AD"/>
          </a:solidFill>
        </p:spPr>
        <p:txBody>
          <a:bodyPr wrap="square" lIns="0" tIns="0" rIns="0" bIns="0" rtlCol="0"/>
          <a:lstStyle/>
          <a:p/>
        </p:txBody>
      </p:sp>
      <p:sp>
        <p:nvSpPr>
          <p:cNvPr id="28" name="object 28"/>
          <p:cNvSpPr/>
          <p:nvPr/>
        </p:nvSpPr>
        <p:spPr>
          <a:xfrm>
            <a:off x="376809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6161AE"/>
          </a:solidFill>
        </p:spPr>
        <p:txBody>
          <a:bodyPr wrap="square" lIns="0" tIns="0" rIns="0" bIns="0" rtlCol="0"/>
          <a:lstStyle/>
          <a:p/>
        </p:txBody>
      </p:sp>
      <p:sp>
        <p:nvSpPr>
          <p:cNvPr id="29" name="object 29"/>
          <p:cNvSpPr/>
          <p:nvPr/>
        </p:nvSpPr>
        <p:spPr>
          <a:xfrm>
            <a:off x="380237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6262AE"/>
          </a:solidFill>
        </p:spPr>
        <p:txBody>
          <a:bodyPr wrap="square" lIns="0" tIns="0" rIns="0" bIns="0" rtlCol="0"/>
          <a:lstStyle/>
          <a:p/>
        </p:txBody>
      </p:sp>
      <p:sp>
        <p:nvSpPr>
          <p:cNvPr id="30" name="object 30"/>
          <p:cNvSpPr/>
          <p:nvPr/>
        </p:nvSpPr>
        <p:spPr>
          <a:xfrm>
            <a:off x="383667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6363AF"/>
          </a:solidFill>
        </p:spPr>
        <p:txBody>
          <a:bodyPr wrap="square" lIns="0" tIns="0" rIns="0" bIns="0" rtlCol="0"/>
          <a:lstStyle/>
          <a:p/>
        </p:txBody>
      </p:sp>
      <p:sp>
        <p:nvSpPr>
          <p:cNvPr id="31" name="object 31"/>
          <p:cNvSpPr/>
          <p:nvPr/>
        </p:nvSpPr>
        <p:spPr>
          <a:xfrm>
            <a:off x="387095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6464AF"/>
          </a:solidFill>
        </p:spPr>
        <p:txBody>
          <a:bodyPr wrap="square" lIns="0" tIns="0" rIns="0" bIns="0" rtlCol="0"/>
          <a:lstStyle/>
          <a:p/>
        </p:txBody>
      </p:sp>
      <p:sp>
        <p:nvSpPr>
          <p:cNvPr id="32" name="object 32"/>
          <p:cNvSpPr/>
          <p:nvPr/>
        </p:nvSpPr>
        <p:spPr>
          <a:xfrm>
            <a:off x="390525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6666B0"/>
          </a:solidFill>
        </p:spPr>
        <p:txBody>
          <a:bodyPr wrap="square" lIns="0" tIns="0" rIns="0" bIns="0" rtlCol="0"/>
          <a:lstStyle/>
          <a:p/>
        </p:txBody>
      </p:sp>
      <p:sp>
        <p:nvSpPr>
          <p:cNvPr id="33" name="object 33"/>
          <p:cNvSpPr/>
          <p:nvPr/>
        </p:nvSpPr>
        <p:spPr>
          <a:xfrm>
            <a:off x="393954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6666B0"/>
          </a:solidFill>
        </p:spPr>
        <p:txBody>
          <a:bodyPr wrap="square" lIns="0" tIns="0" rIns="0" bIns="0" rtlCol="0"/>
          <a:lstStyle/>
          <a:p/>
        </p:txBody>
      </p:sp>
      <p:sp>
        <p:nvSpPr>
          <p:cNvPr id="34" name="object 34"/>
          <p:cNvSpPr/>
          <p:nvPr/>
        </p:nvSpPr>
        <p:spPr>
          <a:xfrm>
            <a:off x="397382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6767B1"/>
          </a:solidFill>
        </p:spPr>
        <p:txBody>
          <a:bodyPr wrap="square" lIns="0" tIns="0" rIns="0" bIns="0" rtlCol="0"/>
          <a:lstStyle/>
          <a:p/>
        </p:txBody>
      </p:sp>
      <p:sp>
        <p:nvSpPr>
          <p:cNvPr id="35" name="object 35"/>
          <p:cNvSpPr/>
          <p:nvPr/>
        </p:nvSpPr>
        <p:spPr>
          <a:xfrm>
            <a:off x="4008120" y="135889"/>
            <a:ext cx="34290" cy="274320"/>
          </a:xfrm>
          <a:custGeom>
            <a:avLst/>
            <a:gdLst/>
            <a:ahLst/>
            <a:cxnLst/>
            <a:rect l="l" t="t" r="r" b="b"/>
            <a:pathLst>
              <a:path w="34289" h="274320">
                <a:moveTo>
                  <a:pt x="0" y="274319"/>
                </a:moveTo>
                <a:lnTo>
                  <a:pt x="34240" y="274319"/>
                </a:lnTo>
                <a:lnTo>
                  <a:pt x="34240" y="0"/>
                </a:lnTo>
                <a:lnTo>
                  <a:pt x="0" y="0"/>
                </a:lnTo>
                <a:lnTo>
                  <a:pt x="0" y="274319"/>
                </a:lnTo>
                <a:close/>
              </a:path>
            </a:pathLst>
          </a:custGeom>
          <a:solidFill>
            <a:srgbClr val="6868B1"/>
          </a:solidFill>
        </p:spPr>
        <p:txBody>
          <a:bodyPr wrap="square" lIns="0" tIns="0" rIns="0" bIns="0" rtlCol="0"/>
          <a:lstStyle/>
          <a:p/>
        </p:txBody>
      </p:sp>
      <p:sp>
        <p:nvSpPr>
          <p:cNvPr id="36" name="object 36"/>
          <p:cNvSpPr/>
          <p:nvPr/>
        </p:nvSpPr>
        <p:spPr>
          <a:xfrm>
            <a:off x="4041162" y="135889"/>
            <a:ext cx="35560" cy="274320"/>
          </a:xfrm>
          <a:custGeom>
            <a:avLst/>
            <a:gdLst/>
            <a:ahLst/>
            <a:cxnLst/>
            <a:rect l="l" t="t" r="r" b="b"/>
            <a:pathLst>
              <a:path w="35560" h="274320">
                <a:moveTo>
                  <a:pt x="0" y="274319"/>
                </a:moveTo>
                <a:lnTo>
                  <a:pt x="35488" y="274319"/>
                </a:lnTo>
                <a:lnTo>
                  <a:pt x="35488" y="0"/>
                </a:lnTo>
                <a:lnTo>
                  <a:pt x="0" y="0"/>
                </a:lnTo>
                <a:lnTo>
                  <a:pt x="0" y="274319"/>
                </a:lnTo>
                <a:close/>
              </a:path>
            </a:pathLst>
          </a:custGeom>
          <a:solidFill>
            <a:srgbClr val="6969B2"/>
          </a:solidFill>
        </p:spPr>
        <p:txBody>
          <a:bodyPr wrap="square" lIns="0" tIns="0" rIns="0" bIns="0" rtlCol="0"/>
          <a:lstStyle/>
          <a:p/>
        </p:txBody>
      </p:sp>
      <p:sp>
        <p:nvSpPr>
          <p:cNvPr id="37" name="object 37"/>
          <p:cNvSpPr/>
          <p:nvPr/>
        </p:nvSpPr>
        <p:spPr>
          <a:xfrm>
            <a:off x="4075457"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6A6AB2"/>
          </a:solidFill>
        </p:spPr>
        <p:txBody>
          <a:bodyPr wrap="square" lIns="0" tIns="0" rIns="0" bIns="0" rtlCol="0"/>
          <a:lstStyle/>
          <a:p/>
        </p:txBody>
      </p:sp>
      <p:sp>
        <p:nvSpPr>
          <p:cNvPr id="38" name="object 38"/>
          <p:cNvSpPr/>
          <p:nvPr/>
        </p:nvSpPr>
        <p:spPr>
          <a:xfrm>
            <a:off x="4109747" y="135889"/>
            <a:ext cx="35560" cy="274320"/>
          </a:xfrm>
          <a:custGeom>
            <a:avLst/>
            <a:gdLst/>
            <a:ahLst/>
            <a:cxnLst/>
            <a:rect l="l" t="t" r="r" b="b"/>
            <a:pathLst>
              <a:path w="35560" h="274320">
                <a:moveTo>
                  <a:pt x="0" y="274319"/>
                </a:moveTo>
                <a:lnTo>
                  <a:pt x="35532" y="274319"/>
                </a:lnTo>
                <a:lnTo>
                  <a:pt x="35532" y="0"/>
                </a:lnTo>
                <a:lnTo>
                  <a:pt x="0" y="0"/>
                </a:lnTo>
                <a:lnTo>
                  <a:pt x="0" y="274319"/>
                </a:lnTo>
                <a:close/>
              </a:path>
            </a:pathLst>
          </a:custGeom>
          <a:solidFill>
            <a:srgbClr val="6B6BB3"/>
          </a:solidFill>
        </p:spPr>
        <p:txBody>
          <a:bodyPr wrap="square" lIns="0" tIns="0" rIns="0" bIns="0" rtlCol="0"/>
          <a:lstStyle/>
          <a:p/>
        </p:txBody>
      </p:sp>
      <p:sp>
        <p:nvSpPr>
          <p:cNvPr id="39" name="object 39"/>
          <p:cNvSpPr/>
          <p:nvPr/>
        </p:nvSpPr>
        <p:spPr>
          <a:xfrm>
            <a:off x="4145279" y="135889"/>
            <a:ext cx="34290" cy="274320"/>
          </a:xfrm>
          <a:custGeom>
            <a:avLst/>
            <a:gdLst/>
            <a:ahLst/>
            <a:cxnLst/>
            <a:rect l="l" t="t" r="r" b="b"/>
            <a:pathLst>
              <a:path w="34289" h="274320">
                <a:moveTo>
                  <a:pt x="0" y="274319"/>
                </a:moveTo>
                <a:lnTo>
                  <a:pt x="34240" y="274319"/>
                </a:lnTo>
                <a:lnTo>
                  <a:pt x="34240" y="0"/>
                </a:lnTo>
                <a:lnTo>
                  <a:pt x="0" y="0"/>
                </a:lnTo>
                <a:lnTo>
                  <a:pt x="0" y="274319"/>
                </a:lnTo>
                <a:close/>
              </a:path>
            </a:pathLst>
          </a:custGeom>
          <a:solidFill>
            <a:srgbClr val="6C6CB3"/>
          </a:solidFill>
        </p:spPr>
        <p:txBody>
          <a:bodyPr wrap="square" lIns="0" tIns="0" rIns="0" bIns="0" rtlCol="0"/>
          <a:lstStyle/>
          <a:p/>
        </p:txBody>
      </p:sp>
      <p:sp>
        <p:nvSpPr>
          <p:cNvPr id="40" name="object 40"/>
          <p:cNvSpPr/>
          <p:nvPr/>
        </p:nvSpPr>
        <p:spPr>
          <a:xfrm>
            <a:off x="4178327"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6D6DB4"/>
          </a:solidFill>
        </p:spPr>
        <p:txBody>
          <a:bodyPr wrap="square" lIns="0" tIns="0" rIns="0" bIns="0" rtlCol="0"/>
          <a:lstStyle/>
          <a:p/>
        </p:txBody>
      </p:sp>
      <p:sp>
        <p:nvSpPr>
          <p:cNvPr id="41" name="object 41"/>
          <p:cNvSpPr/>
          <p:nvPr/>
        </p:nvSpPr>
        <p:spPr>
          <a:xfrm>
            <a:off x="4212617"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6E6EB4"/>
          </a:solidFill>
        </p:spPr>
        <p:txBody>
          <a:bodyPr wrap="square" lIns="0" tIns="0" rIns="0" bIns="0" rtlCol="0"/>
          <a:lstStyle/>
          <a:p/>
        </p:txBody>
      </p:sp>
      <p:sp>
        <p:nvSpPr>
          <p:cNvPr id="42" name="object 42"/>
          <p:cNvSpPr/>
          <p:nvPr/>
        </p:nvSpPr>
        <p:spPr>
          <a:xfrm>
            <a:off x="4246907" y="135889"/>
            <a:ext cx="35560" cy="274320"/>
          </a:xfrm>
          <a:custGeom>
            <a:avLst/>
            <a:gdLst/>
            <a:ahLst/>
            <a:cxnLst/>
            <a:rect l="l" t="t" r="r" b="b"/>
            <a:pathLst>
              <a:path w="35560" h="274320">
                <a:moveTo>
                  <a:pt x="0" y="274319"/>
                </a:moveTo>
                <a:lnTo>
                  <a:pt x="35488" y="274319"/>
                </a:lnTo>
                <a:lnTo>
                  <a:pt x="35488" y="0"/>
                </a:lnTo>
                <a:lnTo>
                  <a:pt x="0" y="0"/>
                </a:lnTo>
                <a:lnTo>
                  <a:pt x="0" y="274319"/>
                </a:lnTo>
                <a:close/>
              </a:path>
            </a:pathLst>
          </a:custGeom>
          <a:solidFill>
            <a:srgbClr val="6F6FB5"/>
          </a:solidFill>
        </p:spPr>
        <p:txBody>
          <a:bodyPr wrap="square" lIns="0" tIns="0" rIns="0" bIns="0" rtlCol="0"/>
          <a:lstStyle/>
          <a:p/>
        </p:txBody>
      </p:sp>
      <p:sp>
        <p:nvSpPr>
          <p:cNvPr id="43" name="object 43"/>
          <p:cNvSpPr/>
          <p:nvPr/>
        </p:nvSpPr>
        <p:spPr>
          <a:xfrm>
            <a:off x="4281197"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7070B5"/>
          </a:solidFill>
        </p:spPr>
        <p:txBody>
          <a:bodyPr wrap="square" lIns="0" tIns="0" rIns="0" bIns="0" rtlCol="0"/>
          <a:lstStyle/>
          <a:p/>
        </p:txBody>
      </p:sp>
      <p:sp>
        <p:nvSpPr>
          <p:cNvPr id="44" name="object 44"/>
          <p:cNvSpPr/>
          <p:nvPr/>
        </p:nvSpPr>
        <p:spPr>
          <a:xfrm>
            <a:off x="4315487"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7171B6"/>
          </a:solidFill>
        </p:spPr>
        <p:txBody>
          <a:bodyPr wrap="square" lIns="0" tIns="0" rIns="0" bIns="0" rtlCol="0"/>
          <a:lstStyle/>
          <a:p/>
        </p:txBody>
      </p:sp>
      <p:sp>
        <p:nvSpPr>
          <p:cNvPr id="45" name="object 45"/>
          <p:cNvSpPr/>
          <p:nvPr/>
        </p:nvSpPr>
        <p:spPr>
          <a:xfrm>
            <a:off x="4349777"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7272B6"/>
          </a:solidFill>
        </p:spPr>
        <p:txBody>
          <a:bodyPr wrap="square" lIns="0" tIns="0" rIns="0" bIns="0" rtlCol="0"/>
          <a:lstStyle/>
          <a:p/>
        </p:txBody>
      </p:sp>
      <p:sp>
        <p:nvSpPr>
          <p:cNvPr id="46" name="object 46"/>
          <p:cNvSpPr/>
          <p:nvPr/>
        </p:nvSpPr>
        <p:spPr>
          <a:xfrm>
            <a:off x="4384067"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7373B7"/>
          </a:solidFill>
        </p:spPr>
        <p:txBody>
          <a:bodyPr wrap="square" lIns="0" tIns="0" rIns="0" bIns="0" rtlCol="0"/>
          <a:lstStyle/>
          <a:p/>
        </p:txBody>
      </p:sp>
      <p:sp>
        <p:nvSpPr>
          <p:cNvPr id="47" name="object 47"/>
          <p:cNvSpPr/>
          <p:nvPr/>
        </p:nvSpPr>
        <p:spPr>
          <a:xfrm>
            <a:off x="4418357"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7474B7"/>
          </a:solidFill>
        </p:spPr>
        <p:txBody>
          <a:bodyPr wrap="square" lIns="0" tIns="0" rIns="0" bIns="0" rtlCol="0"/>
          <a:lstStyle/>
          <a:p/>
        </p:txBody>
      </p:sp>
      <p:sp>
        <p:nvSpPr>
          <p:cNvPr id="48" name="object 48"/>
          <p:cNvSpPr/>
          <p:nvPr/>
        </p:nvSpPr>
        <p:spPr>
          <a:xfrm>
            <a:off x="4452647"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7575B8"/>
          </a:solidFill>
        </p:spPr>
        <p:txBody>
          <a:bodyPr wrap="square" lIns="0" tIns="0" rIns="0" bIns="0" rtlCol="0"/>
          <a:lstStyle/>
          <a:p/>
        </p:txBody>
      </p:sp>
      <p:sp>
        <p:nvSpPr>
          <p:cNvPr id="49" name="object 49"/>
          <p:cNvSpPr/>
          <p:nvPr/>
        </p:nvSpPr>
        <p:spPr>
          <a:xfrm>
            <a:off x="4486937" y="135889"/>
            <a:ext cx="34290" cy="274320"/>
          </a:xfrm>
          <a:custGeom>
            <a:avLst/>
            <a:gdLst/>
            <a:ahLst/>
            <a:cxnLst/>
            <a:rect l="l" t="t" r="r" b="b"/>
            <a:pathLst>
              <a:path w="34289" h="274320">
                <a:moveTo>
                  <a:pt x="0" y="274319"/>
                </a:moveTo>
                <a:lnTo>
                  <a:pt x="34262" y="274319"/>
                </a:lnTo>
                <a:lnTo>
                  <a:pt x="34262" y="0"/>
                </a:lnTo>
                <a:lnTo>
                  <a:pt x="0" y="0"/>
                </a:lnTo>
                <a:lnTo>
                  <a:pt x="0" y="274319"/>
                </a:lnTo>
                <a:close/>
              </a:path>
            </a:pathLst>
          </a:custGeom>
          <a:solidFill>
            <a:srgbClr val="7676B8"/>
          </a:solidFill>
        </p:spPr>
        <p:txBody>
          <a:bodyPr wrap="square" lIns="0" tIns="0" rIns="0" bIns="0" rtlCol="0"/>
          <a:lstStyle/>
          <a:p/>
        </p:txBody>
      </p:sp>
      <p:sp>
        <p:nvSpPr>
          <p:cNvPr id="50" name="object 50"/>
          <p:cNvSpPr/>
          <p:nvPr/>
        </p:nvSpPr>
        <p:spPr>
          <a:xfrm>
            <a:off x="452120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7777B9"/>
          </a:solidFill>
        </p:spPr>
        <p:txBody>
          <a:bodyPr wrap="square" lIns="0" tIns="0" rIns="0" bIns="0" rtlCol="0"/>
          <a:lstStyle/>
          <a:p/>
        </p:txBody>
      </p:sp>
      <p:sp>
        <p:nvSpPr>
          <p:cNvPr id="51" name="object 51"/>
          <p:cNvSpPr/>
          <p:nvPr/>
        </p:nvSpPr>
        <p:spPr>
          <a:xfrm>
            <a:off x="455549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7878B9"/>
          </a:solidFill>
        </p:spPr>
        <p:txBody>
          <a:bodyPr wrap="square" lIns="0" tIns="0" rIns="0" bIns="0" rtlCol="0"/>
          <a:lstStyle/>
          <a:p/>
        </p:txBody>
      </p:sp>
      <p:sp>
        <p:nvSpPr>
          <p:cNvPr id="52" name="object 52"/>
          <p:cNvSpPr/>
          <p:nvPr/>
        </p:nvSpPr>
        <p:spPr>
          <a:xfrm>
            <a:off x="458977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7979BA"/>
          </a:solidFill>
        </p:spPr>
        <p:txBody>
          <a:bodyPr wrap="square" lIns="0" tIns="0" rIns="0" bIns="0" rtlCol="0"/>
          <a:lstStyle/>
          <a:p/>
        </p:txBody>
      </p:sp>
      <p:sp>
        <p:nvSpPr>
          <p:cNvPr id="53" name="object 53"/>
          <p:cNvSpPr/>
          <p:nvPr/>
        </p:nvSpPr>
        <p:spPr>
          <a:xfrm>
            <a:off x="462407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7A7ABA"/>
          </a:solidFill>
        </p:spPr>
        <p:txBody>
          <a:bodyPr wrap="square" lIns="0" tIns="0" rIns="0" bIns="0" rtlCol="0"/>
          <a:lstStyle/>
          <a:p/>
        </p:txBody>
      </p:sp>
      <p:sp>
        <p:nvSpPr>
          <p:cNvPr id="54" name="object 54"/>
          <p:cNvSpPr/>
          <p:nvPr/>
        </p:nvSpPr>
        <p:spPr>
          <a:xfrm>
            <a:off x="465835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7B7BBB"/>
          </a:solidFill>
        </p:spPr>
        <p:txBody>
          <a:bodyPr wrap="square" lIns="0" tIns="0" rIns="0" bIns="0" rtlCol="0"/>
          <a:lstStyle/>
          <a:p/>
        </p:txBody>
      </p:sp>
      <p:sp>
        <p:nvSpPr>
          <p:cNvPr id="55" name="object 55"/>
          <p:cNvSpPr/>
          <p:nvPr/>
        </p:nvSpPr>
        <p:spPr>
          <a:xfrm>
            <a:off x="469265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7C7CBB"/>
          </a:solidFill>
        </p:spPr>
        <p:txBody>
          <a:bodyPr wrap="square" lIns="0" tIns="0" rIns="0" bIns="0" rtlCol="0"/>
          <a:lstStyle/>
          <a:p/>
        </p:txBody>
      </p:sp>
      <p:sp>
        <p:nvSpPr>
          <p:cNvPr id="56" name="object 56"/>
          <p:cNvSpPr/>
          <p:nvPr/>
        </p:nvSpPr>
        <p:spPr>
          <a:xfrm>
            <a:off x="472694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7D7DBC"/>
          </a:solidFill>
        </p:spPr>
        <p:txBody>
          <a:bodyPr wrap="square" lIns="0" tIns="0" rIns="0" bIns="0" rtlCol="0"/>
          <a:lstStyle/>
          <a:p/>
        </p:txBody>
      </p:sp>
      <p:sp>
        <p:nvSpPr>
          <p:cNvPr id="57" name="object 57"/>
          <p:cNvSpPr/>
          <p:nvPr/>
        </p:nvSpPr>
        <p:spPr>
          <a:xfrm>
            <a:off x="4761229" y="135889"/>
            <a:ext cx="34290" cy="274320"/>
          </a:xfrm>
          <a:custGeom>
            <a:avLst/>
            <a:gdLst/>
            <a:ahLst/>
            <a:cxnLst/>
            <a:rect l="l" t="t" r="r" b="b"/>
            <a:pathLst>
              <a:path w="34289" h="274320">
                <a:moveTo>
                  <a:pt x="0" y="274319"/>
                </a:moveTo>
                <a:lnTo>
                  <a:pt x="34245" y="274319"/>
                </a:lnTo>
                <a:lnTo>
                  <a:pt x="34245" y="0"/>
                </a:lnTo>
                <a:lnTo>
                  <a:pt x="0" y="0"/>
                </a:lnTo>
                <a:lnTo>
                  <a:pt x="0" y="274319"/>
                </a:lnTo>
                <a:close/>
              </a:path>
            </a:pathLst>
          </a:custGeom>
          <a:solidFill>
            <a:srgbClr val="7E7EBD"/>
          </a:solidFill>
        </p:spPr>
        <p:txBody>
          <a:bodyPr wrap="square" lIns="0" tIns="0" rIns="0" bIns="0" rtlCol="0"/>
          <a:lstStyle/>
          <a:p/>
        </p:txBody>
      </p:sp>
      <p:sp>
        <p:nvSpPr>
          <p:cNvPr id="58" name="object 58"/>
          <p:cNvSpPr/>
          <p:nvPr/>
        </p:nvSpPr>
        <p:spPr>
          <a:xfrm>
            <a:off x="4794282"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7F7FBD"/>
          </a:solidFill>
        </p:spPr>
        <p:txBody>
          <a:bodyPr wrap="square" lIns="0" tIns="0" rIns="0" bIns="0" rtlCol="0"/>
          <a:lstStyle/>
          <a:p/>
        </p:txBody>
      </p:sp>
      <p:sp>
        <p:nvSpPr>
          <p:cNvPr id="59" name="object 59"/>
          <p:cNvSpPr/>
          <p:nvPr/>
        </p:nvSpPr>
        <p:spPr>
          <a:xfrm>
            <a:off x="4828573"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8080BE"/>
          </a:solidFill>
        </p:spPr>
        <p:txBody>
          <a:bodyPr wrap="square" lIns="0" tIns="0" rIns="0" bIns="0" rtlCol="0"/>
          <a:lstStyle/>
          <a:p/>
        </p:txBody>
      </p:sp>
      <p:sp>
        <p:nvSpPr>
          <p:cNvPr id="60" name="object 60"/>
          <p:cNvSpPr/>
          <p:nvPr/>
        </p:nvSpPr>
        <p:spPr>
          <a:xfrm>
            <a:off x="4862863"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8181BE"/>
          </a:solidFill>
        </p:spPr>
        <p:txBody>
          <a:bodyPr wrap="square" lIns="0" tIns="0" rIns="0" bIns="0" rtlCol="0"/>
          <a:lstStyle/>
          <a:p/>
        </p:txBody>
      </p:sp>
      <p:sp>
        <p:nvSpPr>
          <p:cNvPr id="61" name="object 61"/>
          <p:cNvSpPr/>
          <p:nvPr/>
        </p:nvSpPr>
        <p:spPr>
          <a:xfrm>
            <a:off x="4897153"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8282BF"/>
          </a:solidFill>
        </p:spPr>
        <p:txBody>
          <a:bodyPr wrap="square" lIns="0" tIns="0" rIns="0" bIns="0" rtlCol="0"/>
          <a:lstStyle/>
          <a:p/>
        </p:txBody>
      </p:sp>
      <p:sp>
        <p:nvSpPr>
          <p:cNvPr id="62" name="object 62"/>
          <p:cNvSpPr/>
          <p:nvPr/>
        </p:nvSpPr>
        <p:spPr>
          <a:xfrm>
            <a:off x="4931443"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8383BF"/>
          </a:solidFill>
        </p:spPr>
        <p:txBody>
          <a:bodyPr wrap="square" lIns="0" tIns="0" rIns="0" bIns="0" rtlCol="0"/>
          <a:lstStyle/>
          <a:p/>
        </p:txBody>
      </p:sp>
      <p:sp>
        <p:nvSpPr>
          <p:cNvPr id="63" name="object 63"/>
          <p:cNvSpPr/>
          <p:nvPr/>
        </p:nvSpPr>
        <p:spPr>
          <a:xfrm>
            <a:off x="4965732"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8484C0"/>
          </a:solidFill>
        </p:spPr>
        <p:txBody>
          <a:bodyPr wrap="square" lIns="0" tIns="0" rIns="0" bIns="0" rtlCol="0"/>
          <a:lstStyle/>
          <a:p/>
        </p:txBody>
      </p:sp>
      <p:sp>
        <p:nvSpPr>
          <p:cNvPr id="64" name="object 64"/>
          <p:cNvSpPr/>
          <p:nvPr/>
        </p:nvSpPr>
        <p:spPr>
          <a:xfrm>
            <a:off x="5000023"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8585C0"/>
          </a:solidFill>
        </p:spPr>
        <p:txBody>
          <a:bodyPr wrap="square" lIns="0" tIns="0" rIns="0" bIns="0" rtlCol="0"/>
          <a:lstStyle/>
          <a:p/>
        </p:txBody>
      </p:sp>
      <p:sp>
        <p:nvSpPr>
          <p:cNvPr id="65" name="object 65"/>
          <p:cNvSpPr/>
          <p:nvPr/>
        </p:nvSpPr>
        <p:spPr>
          <a:xfrm>
            <a:off x="5034313"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8686C1"/>
          </a:solidFill>
        </p:spPr>
        <p:txBody>
          <a:bodyPr wrap="square" lIns="0" tIns="0" rIns="0" bIns="0" rtlCol="0"/>
          <a:lstStyle/>
          <a:p/>
        </p:txBody>
      </p:sp>
      <p:sp>
        <p:nvSpPr>
          <p:cNvPr id="66" name="object 66"/>
          <p:cNvSpPr/>
          <p:nvPr/>
        </p:nvSpPr>
        <p:spPr>
          <a:xfrm>
            <a:off x="5068603" y="135889"/>
            <a:ext cx="35560" cy="274320"/>
          </a:xfrm>
          <a:custGeom>
            <a:avLst/>
            <a:gdLst/>
            <a:ahLst/>
            <a:cxnLst/>
            <a:rect l="l" t="t" r="r" b="b"/>
            <a:pathLst>
              <a:path w="35560" h="274320">
                <a:moveTo>
                  <a:pt x="0" y="274319"/>
                </a:moveTo>
                <a:lnTo>
                  <a:pt x="35488" y="274319"/>
                </a:lnTo>
                <a:lnTo>
                  <a:pt x="35488" y="0"/>
                </a:lnTo>
                <a:lnTo>
                  <a:pt x="0" y="0"/>
                </a:lnTo>
                <a:lnTo>
                  <a:pt x="0" y="274319"/>
                </a:lnTo>
                <a:close/>
              </a:path>
            </a:pathLst>
          </a:custGeom>
          <a:solidFill>
            <a:srgbClr val="8787C1"/>
          </a:solidFill>
        </p:spPr>
        <p:txBody>
          <a:bodyPr wrap="square" lIns="0" tIns="0" rIns="0" bIns="0" rtlCol="0"/>
          <a:lstStyle/>
          <a:p/>
        </p:txBody>
      </p:sp>
      <p:sp>
        <p:nvSpPr>
          <p:cNvPr id="67" name="object 67"/>
          <p:cNvSpPr/>
          <p:nvPr/>
        </p:nvSpPr>
        <p:spPr>
          <a:xfrm>
            <a:off x="5102893"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8888C2"/>
          </a:solidFill>
        </p:spPr>
        <p:txBody>
          <a:bodyPr wrap="square" lIns="0" tIns="0" rIns="0" bIns="0" rtlCol="0"/>
          <a:lstStyle/>
          <a:p/>
        </p:txBody>
      </p:sp>
      <p:sp>
        <p:nvSpPr>
          <p:cNvPr id="68" name="object 68"/>
          <p:cNvSpPr/>
          <p:nvPr/>
        </p:nvSpPr>
        <p:spPr>
          <a:xfrm>
            <a:off x="5137183"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8989C2"/>
          </a:solidFill>
        </p:spPr>
        <p:txBody>
          <a:bodyPr wrap="square" lIns="0" tIns="0" rIns="0" bIns="0" rtlCol="0"/>
          <a:lstStyle/>
          <a:p/>
        </p:txBody>
      </p:sp>
      <p:sp>
        <p:nvSpPr>
          <p:cNvPr id="69" name="object 69"/>
          <p:cNvSpPr/>
          <p:nvPr/>
        </p:nvSpPr>
        <p:spPr>
          <a:xfrm>
            <a:off x="5171473"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8A8AC3"/>
          </a:solidFill>
        </p:spPr>
        <p:txBody>
          <a:bodyPr wrap="square" lIns="0" tIns="0" rIns="0" bIns="0" rtlCol="0"/>
          <a:lstStyle/>
          <a:p/>
        </p:txBody>
      </p:sp>
      <p:sp>
        <p:nvSpPr>
          <p:cNvPr id="70" name="object 70"/>
          <p:cNvSpPr/>
          <p:nvPr/>
        </p:nvSpPr>
        <p:spPr>
          <a:xfrm>
            <a:off x="5205763"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8B8BC3"/>
          </a:solidFill>
        </p:spPr>
        <p:txBody>
          <a:bodyPr wrap="square" lIns="0" tIns="0" rIns="0" bIns="0" rtlCol="0"/>
          <a:lstStyle/>
          <a:p/>
        </p:txBody>
      </p:sp>
      <p:sp>
        <p:nvSpPr>
          <p:cNvPr id="71" name="object 71"/>
          <p:cNvSpPr/>
          <p:nvPr/>
        </p:nvSpPr>
        <p:spPr>
          <a:xfrm>
            <a:off x="5240053"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8C8CC4"/>
          </a:solidFill>
        </p:spPr>
        <p:txBody>
          <a:bodyPr wrap="square" lIns="0" tIns="0" rIns="0" bIns="0" rtlCol="0"/>
          <a:lstStyle/>
          <a:p/>
        </p:txBody>
      </p:sp>
      <p:sp>
        <p:nvSpPr>
          <p:cNvPr id="72" name="object 72"/>
          <p:cNvSpPr/>
          <p:nvPr/>
        </p:nvSpPr>
        <p:spPr>
          <a:xfrm>
            <a:off x="5274343"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8D8DC4"/>
          </a:solidFill>
        </p:spPr>
        <p:txBody>
          <a:bodyPr wrap="square" lIns="0" tIns="0" rIns="0" bIns="0" rtlCol="0"/>
          <a:lstStyle/>
          <a:p/>
        </p:txBody>
      </p:sp>
      <p:sp>
        <p:nvSpPr>
          <p:cNvPr id="73" name="object 73"/>
          <p:cNvSpPr/>
          <p:nvPr/>
        </p:nvSpPr>
        <p:spPr>
          <a:xfrm>
            <a:off x="5308633" y="135889"/>
            <a:ext cx="34290" cy="274320"/>
          </a:xfrm>
          <a:custGeom>
            <a:avLst/>
            <a:gdLst/>
            <a:ahLst/>
            <a:cxnLst/>
            <a:rect l="l" t="t" r="r" b="b"/>
            <a:pathLst>
              <a:path w="34289" h="274320">
                <a:moveTo>
                  <a:pt x="0" y="274319"/>
                </a:moveTo>
                <a:lnTo>
                  <a:pt x="34256" y="274319"/>
                </a:lnTo>
                <a:lnTo>
                  <a:pt x="34256" y="0"/>
                </a:lnTo>
                <a:lnTo>
                  <a:pt x="0" y="0"/>
                </a:lnTo>
                <a:lnTo>
                  <a:pt x="0" y="274319"/>
                </a:lnTo>
                <a:close/>
              </a:path>
            </a:pathLst>
          </a:custGeom>
          <a:solidFill>
            <a:srgbClr val="8E8EC5"/>
          </a:solidFill>
        </p:spPr>
        <p:txBody>
          <a:bodyPr wrap="square" lIns="0" tIns="0" rIns="0" bIns="0" rtlCol="0"/>
          <a:lstStyle/>
          <a:p/>
        </p:txBody>
      </p:sp>
      <p:sp>
        <p:nvSpPr>
          <p:cNvPr id="74" name="object 74"/>
          <p:cNvSpPr/>
          <p:nvPr/>
        </p:nvSpPr>
        <p:spPr>
          <a:xfrm>
            <a:off x="534289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8F8FC5"/>
          </a:solidFill>
        </p:spPr>
        <p:txBody>
          <a:bodyPr wrap="square" lIns="0" tIns="0" rIns="0" bIns="0" rtlCol="0"/>
          <a:lstStyle/>
          <a:p/>
        </p:txBody>
      </p:sp>
      <p:sp>
        <p:nvSpPr>
          <p:cNvPr id="75" name="object 75"/>
          <p:cNvSpPr/>
          <p:nvPr/>
        </p:nvSpPr>
        <p:spPr>
          <a:xfrm>
            <a:off x="537717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9090C6"/>
          </a:solidFill>
        </p:spPr>
        <p:txBody>
          <a:bodyPr wrap="square" lIns="0" tIns="0" rIns="0" bIns="0" rtlCol="0"/>
          <a:lstStyle/>
          <a:p/>
        </p:txBody>
      </p:sp>
      <p:sp>
        <p:nvSpPr>
          <p:cNvPr id="76" name="object 76"/>
          <p:cNvSpPr/>
          <p:nvPr/>
        </p:nvSpPr>
        <p:spPr>
          <a:xfrm>
            <a:off x="5411470" y="135889"/>
            <a:ext cx="35560" cy="274320"/>
          </a:xfrm>
          <a:custGeom>
            <a:avLst/>
            <a:gdLst/>
            <a:ahLst/>
            <a:cxnLst/>
            <a:rect l="l" t="t" r="r" b="b"/>
            <a:pathLst>
              <a:path w="35560" h="274320">
                <a:moveTo>
                  <a:pt x="0" y="274319"/>
                </a:moveTo>
                <a:lnTo>
                  <a:pt x="35521" y="274319"/>
                </a:lnTo>
                <a:lnTo>
                  <a:pt x="35521" y="0"/>
                </a:lnTo>
                <a:lnTo>
                  <a:pt x="0" y="0"/>
                </a:lnTo>
                <a:lnTo>
                  <a:pt x="0" y="274319"/>
                </a:lnTo>
                <a:close/>
              </a:path>
            </a:pathLst>
          </a:custGeom>
          <a:solidFill>
            <a:srgbClr val="9191C6"/>
          </a:solidFill>
        </p:spPr>
        <p:txBody>
          <a:bodyPr wrap="square" lIns="0" tIns="0" rIns="0" bIns="0" rtlCol="0"/>
          <a:lstStyle/>
          <a:p/>
        </p:txBody>
      </p:sp>
      <p:sp>
        <p:nvSpPr>
          <p:cNvPr id="77" name="object 77"/>
          <p:cNvSpPr/>
          <p:nvPr/>
        </p:nvSpPr>
        <p:spPr>
          <a:xfrm>
            <a:off x="5445793" y="135889"/>
            <a:ext cx="34290" cy="274320"/>
          </a:xfrm>
          <a:custGeom>
            <a:avLst/>
            <a:gdLst/>
            <a:ahLst/>
            <a:cxnLst/>
            <a:rect l="l" t="t" r="r" b="b"/>
            <a:pathLst>
              <a:path w="34289" h="274320">
                <a:moveTo>
                  <a:pt x="0" y="274319"/>
                </a:moveTo>
                <a:lnTo>
                  <a:pt x="34256" y="274319"/>
                </a:lnTo>
                <a:lnTo>
                  <a:pt x="34256" y="0"/>
                </a:lnTo>
                <a:lnTo>
                  <a:pt x="0" y="0"/>
                </a:lnTo>
                <a:lnTo>
                  <a:pt x="0" y="274319"/>
                </a:lnTo>
                <a:close/>
              </a:path>
            </a:pathLst>
          </a:custGeom>
          <a:solidFill>
            <a:srgbClr val="9292C7"/>
          </a:solidFill>
        </p:spPr>
        <p:txBody>
          <a:bodyPr wrap="square" lIns="0" tIns="0" rIns="0" bIns="0" rtlCol="0"/>
          <a:lstStyle/>
          <a:p/>
        </p:txBody>
      </p:sp>
      <p:sp>
        <p:nvSpPr>
          <p:cNvPr id="78" name="object 78"/>
          <p:cNvSpPr/>
          <p:nvPr/>
        </p:nvSpPr>
        <p:spPr>
          <a:xfrm>
            <a:off x="548005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9393C7"/>
          </a:solidFill>
        </p:spPr>
        <p:txBody>
          <a:bodyPr wrap="square" lIns="0" tIns="0" rIns="0" bIns="0" rtlCol="0"/>
          <a:lstStyle/>
          <a:p/>
        </p:txBody>
      </p:sp>
      <p:sp>
        <p:nvSpPr>
          <p:cNvPr id="79" name="object 79"/>
          <p:cNvSpPr/>
          <p:nvPr/>
        </p:nvSpPr>
        <p:spPr>
          <a:xfrm>
            <a:off x="551434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9494C8"/>
          </a:solidFill>
        </p:spPr>
        <p:txBody>
          <a:bodyPr wrap="square" lIns="0" tIns="0" rIns="0" bIns="0" rtlCol="0"/>
          <a:lstStyle/>
          <a:p/>
        </p:txBody>
      </p:sp>
      <p:sp>
        <p:nvSpPr>
          <p:cNvPr id="80" name="object 80"/>
          <p:cNvSpPr/>
          <p:nvPr/>
        </p:nvSpPr>
        <p:spPr>
          <a:xfrm>
            <a:off x="554862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9595C8"/>
          </a:solidFill>
        </p:spPr>
        <p:txBody>
          <a:bodyPr wrap="square" lIns="0" tIns="0" rIns="0" bIns="0" rtlCol="0"/>
          <a:lstStyle/>
          <a:p/>
        </p:txBody>
      </p:sp>
      <p:sp>
        <p:nvSpPr>
          <p:cNvPr id="81" name="object 81"/>
          <p:cNvSpPr/>
          <p:nvPr/>
        </p:nvSpPr>
        <p:spPr>
          <a:xfrm>
            <a:off x="558292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9696C9"/>
          </a:solidFill>
        </p:spPr>
        <p:txBody>
          <a:bodyPr wrap="square" lIns="0" tIns="0" rIns="0" bIns="0" rtlCol="0"/>
          <a:lstStyle/>
          <a:p/>
        </p:txBody>
      </p:sp>
      <p:sp>
        <p:nvSpPr>
          <p:cNvPr id="82" name="object 82"/>
          <p:cNvSpPr/>
          <p:nvPr/>
        </p:nvSpPr>
        <p:spPr>
          <a:xfrm>
            <a:off x="561720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9797C9"/>
          </a:solidFill>
        </p:spPr>
        <p:txBody>
          <a:bodyPr wrap="square" lIns="0" tIns="0" rIns="0" bIns="0" rtlCol="0"/>
          <a:lstStyle/>
          <a:p/>
        </p:txBody>
      </p:sp>
      <p:sp>
        <p:nvSpPr>
          <p:cNvPr id="83" name="object 83"/>
          <p:cNvSpPr/>
          <p:nvPr/>
        </p:nvSpPr>
        <p:spPr>
          <a:xfrm>
            <a:off x="5651500" y="135889"/>
            <a:ext cx="34290" cy="274320"/>
          </a:xfrm>
          <a:custGeom>
            <a:avLst/>
            <a:gdLst/>
            <a:ahLst/>
            <a:cxnLst/>
            <a:rect l="l" t="t" r="r" b="b"/>
            <a:pathLst>
              <a:path w="34289" h="274320">
                <a:moveTo>
                  <a:pt x="0" y="274319"/>
                </a:moveTo>
                <a:lnTo>
                  <a:pt x="34251" y="274319"/>
                </a:lnTo>
                <a:lnTo>
                  <a:pt x="34251" y="0"/>
                </a:lnTo>
                <a:lnTo>
                  <a:pt x="0" y="0"/>
                </a:lnTo>
                <a:lnTo>
                  <a:pt x="0" y="274319"/>
                </a:lnTo>
                <a:close/>
              </a:path>
            </a:pathLst>
          </a:custGeom>
          <a:solidFill>
            <a:srgbClr val="9999CA"/>
          </a:solidFill>
        </p:spPr>
        <p:txBody>
          <a:bodyPr wrap="square" lIns="0" tIns="0" rIns="0" bIns="0" rtlCol="0"/>
          <a:lstStyle/>
          <a:p/>
        </p:txBody>
      </p:sp>
      <p:sp>
        <p:nvSpPr>
          <p:cNvPr id="84" name="object 84"/>
          <p:cNvSpPr/>
          <p:nvPr/>
        </p:nvSpPr>
        <p:spPr>
          <a:xfrm>
            <a:off x="5684558" y="135889"/>
            <a:ext cx="35560" cy="274320"/>
          </a:xfrm>
          <a:custGeom>
            <a:avLst/>
            <a:gdLst/>
            <a:ahLst/>
            <a:cxnLst/>
            <a:rect l="l" t="t" r="r" b="b"/>
            <a:pathLst>
              <a:path w="35560" h="274320">
                <a:moveTo>
                  <a:pt x="0" y="274319"/>
                </a:moveTo>
                <a:lnTo>
                  <a:pt x="35521" y="274319"/>
                </a:lnTo>
                <a:lnTo>
                  <a:pt x="35521" y="0"/>
                </a:lnTo>
                <a:lnTo>
                  <a:pt x="0" y="0"/>
                </a:lnTo>
                <a:lnTo>
                  <a:pt x="0" y="274319"/>
                </a:lnTo>
                <a:close/>
              </a:path>
            </a:pathLst>
          </a:custGeom>
          <a:solidFill>
            <a:srgbClr val="9999CA"/>
          </a:solidFill>
        </p:spPr>
        <p:txBody>
          <a:bodyPr wrap="square" lIns="0" tIns="0" rIns="0" bIns="0" rtlCol="0"/>
          <a:lstStyle/>
          <a:p/>
        </p:txBody>
      </p:sp>
      <p:sp>
        <p:nvSpPr>
          <p:cNvPr id="85" name="object 85"/>
          <p:cNvSpPr/>
          <p:nvPr/>
        </p:nvSpPr>
        <p:spPr>
          <a:xfrm>
            <a:off x="572007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9A9ACC"/>
          </a:solidFill>
        </p:spPr>
        <p:txBody>
          <a:bodyPr wrap="square" lIns="0" tIns="0" rIns="0" bIns="0" rtlCol="0"/>
          <a:lstStyle/>
          <a:p/>
        </p:txBody>
      </p:sp>
      <p:sp>
        <p:nvSpPr>
          <p:cNvPr id="86" name="object 86"/>
          <p:cNvSpPr/>
          <p:nvPr/>
        </p:nvSpPr>
        <p:spPr>
          <a:xfrm>
            <a:off x="575437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9B9BCC"/>
          </a:solidFill>
        </p:spPr>
        <p:txBody>
          <a:bodyPr wrap="square" lIns="0" tIns="0" rIns="0" bIns="0" rtlCol="0"/>
          <a:lstStyle/>
          <a:p/>
        </p:txBody>
      </p:sp>
      <p:sp>
        <p:nvSpPr>
          <p:cNvPr id="87" name="object 87"/>
          <p:cNvSpPr/>
          <p:nvPr/>
        </p:nvSpPr>
        <p:spPr>
          <a:xfrm>
            <a:off x="5788659" y="135889"/>
            <a:ext cx="34290" cy="274320"/>
          </a:xfrm>
          <a:custGeom>
            <a:avLst/>
            <a:gdLst/>
            <a:ahLst/>
            <a:cxnLst/>
            <a:rect l="l" t="t" r="r" b="b"/>
            <a:pathLst>
              <a:path w="34289" h="274320">
                <a:moveTo>
                  <a:pt x="0" y="274319"/>
                </a:moveTo>
                <a:lnTo>
                  <a:pt x="34256" y="274319"/>
                </a:lnTo>
                <a:lnTo>
                  <a:pt x="34256" y="0"/>
                </a:lnTo>
                <a:lnTo>
                  <a:pt x="0" y="0"/>
                </a:lnTo>
                <a:lnTo>
                  <a:pt x="0" y="274319"/>
                </a:lnTo>
                <a:close/>
              </a:path>
            </a:pathLst>
          </a:custGeom>
          <a:solidFill>
            <a:srgbClr val="9C9CCC"/>
          </a:solidFill>
        </p:spPr>
        <p:txBody>
          <a:bodyPr wrap="square" lIns="0" tIns="0" rIns="0" bIns="0" rtlCol="0"/>
          <a:lstStyle/>
          <a:p/>
        </p:txBody>
      </p:sp>
      <p:sp>
        <p:nvSpPr>
          <p:cNvPr id="88" name="object 88"/>
          <p:cNvSpPr/>
          <p:nvPr/>
        </p:nvSpPr>
        <p:spPr>
          <a:xfrm>
            <a:off x="582171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9D9DCC"/>
          </a:solidFill>
        </p:spPr>
        <p:txBody>
          <a:bodyPr wrap="square" lIns="0" tIns="0" rIns="0" bIns="0" rtlCol="0"/>
          <a:lstStyle/>
          <a:p/>
        </p:txBody>
      </p:sp>
      <p:sp>
        <p:nvSpPr>
          <p:cNvPr id="89" name="object 89"/>
          <p:cNvSpPr/>
          <p:nvPr/>
        </p:nvSpPr>
        <p:spPr>
          <a:xfrm>
            <a:off x="585600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9E9ECD"/>
          </a:solidFill>
        </p:spPr>
        <p:txBody>
          <a:bodyPr wrap="square" lIns="0" tIns="0" rIns="0" bIns="0" rtlCol="0"/>
          <a:lstStyle/>
          <a:p/>
        </p:txBody>
      </p:sp>
      <p:sp>
        <p:nvSpPr>
          <p:cNvPr id="90" name="object 90"/>
          <p:cNvSpPr/>
          <p:nvPr/>
        </p:nvSpPr>
        <p:spPr>
          <a:xfrm>
            <a:off x="589029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9F9FCD"/>
          </a:solidFill>
        </p:spPr>
        <p:txBody>
          <a:bodyPr wrap="square" lIns="0" tIns="0" rIns="0" bIns="0" rtlCol="0"/>
          <a:lstStyle/>
          <a:p/>
        </p:txBody>
      </p:sp>
      <p:sp>
        <p:nvSpPr>
          <p:cNvPr id="91" name="object 91"/>
          <p:cNvSpPr/>
          <p:nvPr/>
        </p:nvSpPr>
        <p:spPr>
          <a:xfrm>
            <a:off x="592458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A0A0CE"/>
          </a:solidFill>
        </p:spPr>
        <p:txBody>
          <a:bodyPr wrap="square" lIns="0" tIns="0" rIns="0" bIns="0" rtlCol="0"/>
          <a:lstStyle/>
          <a:p/>
        </p:txBody>
      </p:sp>
      <p:sp>
        <p:nvSpPr>
          <p:cNvPr id="92" name="object 92"/>
          <p:cNvSpPr/>
          <p:nvPr/>
        </p:nvSpPr>
        <p:spPr>
          <a:xfrm>
            <a:off x="595887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A1A1CE"/>
          </a:solidFill>
        </p:spPr>
        <p:txBody>
          <a:bodyPr wrap="square" lIns="0" tIns="0" rIns="0" bIns="0" rtlCol="0"/>
          <a:lstStyle/>
          <a:p/>
        </p:txBody>
      </p:sp>
      <p:sp>
        <p:nvSpPr>
          <p:cNvPr id="93" name="object 93"/>
          <p:cNvSpPr/>
          <p:nvPr/>
        </p:nvSpPr>
        <p:spPr>
          <a:xfrm>
            <a:off x="599316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A2A2CF"/>
          </a:solidFill>
        </p:spPr>
        <p:txBody>
          <a:bodyPr wrap="square" lIns="0" tIns="0" rIns="0" bIns="0" rtlCol="0"/>
          <a:lstStyle/>
          <a:p/>
        </p:txBody>
      </p:sp>
      <p:sp>
        <p:nvSpPr>
          <p:cNvPr id="94" name="object 94"/>
          <p:cNvSpPr/>
          <p:nvPr/>
        </p:nvSpPr>
        <p:spPr>
          <a:xfrm>
            <a:off x="602745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A3A3CF"/>
          </a:solidFill>
        </p:spPr>
        <p:txBody>
          <a:bodyPr wrap="square" lIns="0" tIns="0" rIns="0" bIns="0" rtlCol="0"/>
          <a:lstStyle/>
          <a:p/>
        </p:txBody>
      </p:sp>
      <p:sp>
        <p:nvSpPr>
          <p:cNvPr id="95" name="object 95"/>
          <p:cNvSpPr/>
          <p:nvPr/>
        </p:nvSpPr>
        <p:spPr>
          <a:xfrm>
            <a:off x="606174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A4A4D0"/>
          </a:solidFill>
        </p:spPr>
        <p:txBody>
          <a:bodyPr wrap="square" lIns="0" tIns="0" rIns="0" bIns="0" rtlCol="0"/>
          <a:lstStyle/>
          <a:p/>
        </p:txBody>
      </p:sp>
      <p:sp>
        <p:nvSpPr>
          <p:cNvPr id="96" name="object 96"/>
          <p:cNvSpPr/>
          <p:nvPr/>
        </p:nvSpPr>
        <p:spPr>
          <a:xfrm>
            <a:off x="6096038" y="135889"/>
            <a:ext cx="35560" cy="274320"/>
          </a:xfrm>
          <a:custGeom>
            <a:avLst/>
            <a:gdLst/>
            <a:ahLst/>
            <a:cxnLst/>
            <a:rect l="l" t="t" r="r" b="b"/>
            <a:pathLst>
              <a:path w="35560" h="274320">
                <a:moveTo>
                  <a:pt x="0" y="274319"/>
                </a:moveTo>
                <a:lnTo>
                  <a:pt x="35488" y="274319"/>
                </a:lnTo>
                <a:lnTo>
                  <a:pt x="35488" y="0"/>
                </a:lnTo>
                <a:lnTo>
                  <a:pt x="0" y="0"/>
                </a:lnTo>
                <a:lnTo>
                  <a:pt x="0" y="274319"/>
                </a:lnTo>
                <a:close/>
              </a:path>
            </a:pathLst>
          </a:custGeom>
          <a:solidFill>
            <a:srgbClr val="A5A5D0"/>
          </a:solidFill>
        </p:spPr>
        <p:txBody>
          <a:bodyPr wrap="square" lIns="0" tIns="0" rIns="0" bIns="0" rtlCol="0"/>
          <a:lstStyle/>
          <a:p/>
        </p:txBody>
      </p:sp>
      <p:sp>
        <p:nvSpPr>
          <p:cNvPr id="97" name="object 97"/>
          <p:cNvSpPr/>
          <p:nvPr/>
        </p:nvSpPr>
        <p:spPr>
          <a:xfrm>
            <a:off x="613033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6A6D1"/>
          </a:solidFill>
        </p:spPr>
        <p:txBody>
          <a:bodyPr wrap="square" lIns="0" tIns="0" rIns="0" bIns="0" rtlCol="0"/>
          <a:lstStyle/>
          <a:p/>
        </p:txBody>
      </p:sp>
      <p:sp>
        <p:nvSpPr>
          <p:cNvPr id="98" name="object 98"/>
          <p:cNvSpPr/>
          <p:nvPr/>
        </p:nvSpPr>
        <p:spPr>
          <a:xfrm>
            <a:off x="616462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7A7D1"/>
          </a:solidFill>
        </p:spPr>
        <p:txBody>
          <a:bodyPr wrap="square" lIns="0" tIns="0" rIns="0" bIns="0" rtlCol="0"/>
          <a:lstStyle/>
          <a:p/>
        </p:txBody>
      </p:sp>
      <p:sp>
        <p:nvSpPr>
          <p:cNvPr id="99" name="object 99"/>
          <p:cNvSpPr/>
          <p:nvPr/>
        </p:nvSpPr>
        <p:spPr>
          <a:xfrm>
            <a:off x="619891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8A8D2"/>
          </a:solidFill>
        </p:spPr>
        <p:txBody>
          <a:bodyPr wrap="square" lIns="0" tIns="0" rIns="0" bIns="0" rtlCol="0"/>
          <a:lstStyle/>
          <a:p/>
        </p:txBody>
      </p:sp>
      <p:sp>
        <p:nvSpPr>
          <p:cNvPr id="100" name="object 100"/>
          <p:cNvSpPr/>
          <p:nvPr/>
        </p:nvSpPr>
        <p:spPr>
          <a:xfrm>
            <a:off x="623320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9A9D3"/>
          </a:solidFill>
        </p:spPr>
        <p:txBody>
          <a:bodyPr wrap="square" lIns="0" tIns="0" rIns="0" bIns="0" rtlCol="0"/>
          <a:lstStyle/>
          <a:p/>
        </p:txBody>
      </p:sp>
      <p:sp>
        <p:nvSpPr>
          <p:cNvPr id="101" name="object 101"/>
          <p:cNvSpPr/>
          <p:nvPr/>
        </p:nvSpPr>
        <p:spPr>
          <a:xfrm>
            <a:off x="626749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AAAD3"/>
          </a:solidFill>
        </p:spPr>
        <p:txBody>
          <a:bodyPr wrap="square" lIns="0" tIns="0" rIns="0" bIns="0" rtlCol="0"/>
          <a:lstStyle/>
          <a:p/>
        </p:txBody>
      </p:sp>
      <p:sp>
        <p:nvSpPr>
          <p:cNvPr id="102" name="object 102"/>
          <p:cNvSpPr/>
          <p:nvPr/>
        </p:nvSpPr>
        <p:spPr>
          <a:xfrm>
            <a:off x="630178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BABD4"/>
          </a:solidFill>
        </p:spPr>
        <p:txBody>
          <a:bodyPr wrap="square" lIns="0" tIns="0" rIns="0" bIns="0" rtlCol="0"/>
          <a:lstStyle/>
          <a:p/>
        </p:txBody>
      </p:sp>
      <p:sp>
        <p:nvSpPr>
          <p:cNvPr id="103" name="object 103"/>
          <p:cNvSpPr/>
          <p:nvPr/>
        </p:nvSpPr>
        <p:spPr>
          <a:xfrm>
            <a:off x="6336074" y="135889"/>
            <a:ext cx="34290" cy="274320"/>
          </a:xfrm>
          <a:custGeom>
            <a:avLst/>
            <a:gdLst/>
            <a:ahLst/>
            <a:cxnLst/>
            <a:rect l="l" t="t" r="r" b="b"/>
            <a:pathLst>
              <a:path w="34289" h="274320">
                <a:moveTo>
                  <a:pt x="0" y="274319"/>
                </a:moveTo>
                <a:lnTo>
                  <a:pt x="34245" y="274319"/>
                </a:lnTo>
                <a:lnTo>
                  <a:pt x="34245" y="0"/>
                </a:lnTo>
                <a:lnTo>
                  <a:pt x="0" y="0"/>
                </a:lnTo>
                <a:lnTo>
                  <a:pt x="0" y="274319"/>
                </a:lnTo>
                <a:close/>
              </a:path>
            </a:pathLst>
          </a:custGeom>
          <a:solidFill>
            <a:srgbClr val="ACACD4"/>
          </a:solidFill>
        </p:spPr>
        <p:txBody>
          <a:bodyPr wrap="square" lIns="0" tIns="0" rIns="0" bIns="0" rtlCol="0"/>
          <a:lstStyle/>
          <a:p/>
        </p:txBody>
      </p:sp>
      <p:sp>
        <p:nvSpPr>
          <p:cNvPr id="104" name="object 104"/>
          <p:cNvSpPr/>
          <p:nvPr/>
        </p:nvSpPr>
        <p:spPr>
          <a:xfrm>
            <a:off x="637032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ADADD5"/>
          </a:solidFill>
        </p:spPr>
        <p:txBody>
          <a:bodyPr wrap="square" lIns="0" tIns="0" rIns="0" bIns="0" rtlCol="0"/>
          <a:lstStyle/>
          <a:p/>
        </p:txBody>
      </p:sp>
      <p:sp>
        <p:nvSpPr>
          <p:cNvPr id="105" name="object 105"/>
          <p:cNvSpPr/>
          <p:nvPr/>
        </p:nvSpPr>
        <p:spPr>
          <a:xfrm>
            <a:off x="640460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AEAED5"/>
          </a:solidFill>
        </p:spPr>
        <p:txBody>
          <a:bodyPr wrap="square" lIns="0" tIns="0" rIns="0" bIns="0" rtlCol="0"/>
          <a:lstStyle/>
          <a:p/>
        </p:txBody>
      </p:sp>
      <p:sp>
        <p:nvSpPr>
          <p:cNvPr id="106" name="object 106"/>
          <p:cNvSpPr/>
          <p:nvPr/>
        </p:nvSpPr>
        <p:spPr>
          <a:xfrm>
            <a:off x="643890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AFAFD6"/>
          </a:solidFill>
        </p:spPr>
        <p:txBody>
          <a:bodyPr wrap="square" lIns="0" tIns="0" rIns="0" bIns="0" rtlCol="0"/>
          <a:lstStyle/>
          <a:p/>
        </p:txBody>
      </p:sp>
      <p:sp>
        <p:nvSpPr>
          <p:cNvPr id="107" name="object 107"/>
          <p:cNvSpPr/>
          <p:nvPr/>
        </p:nvSpPr>
        <p:spPr>
          <a:xfrm>
            <a:off x="647319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0B0D6"/>
          </a:solidFill>
        </p:spPr>
        <p:txBody>
          <a:bodyPr wrap="square" lIns="0" tIns="0" rIns="0" bIns="0" rtlCol="0"/>
          <a:lstStyle/>
          <a:p/>
        </p:txBody>
      </p:sp>
      <p:sp>
        <p:nvSpPr>
          <p:cNvPr id="108" name="object 108"/>
          <p:cNvSpPr/>
          <p:nvPr/>
        </p:nvSpPr>
        <p:spPr>
          <a:xfrm>
            <a:off x="650748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1B1D7"/>
          </a:solidFill>
        </p:spPr>
        <p:txBody>
          <a:bodyPr wrap="square" lIns="0" tIns="0" rIns="0" bIns="0" rtlCol="0"/>
          <a:lstStyle/>
          <a:p/>
        </p:txBody>
      </p:sp>
      <p:sp>
        <p:nvSpPr>
          <p:cNvPr id="109" name="object 109"/>
          <p:cNvSpPr/>
          <p:nvPr/>
        </p:nvSpPr>
        <p:spPr>
          <a:xfrm>
            <a:off x="654176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B2B2D7"/>
          </a:solidFill>
        </p:spPr>
        <p:txBody>
          <a:bodyPr wrap="square" lIns="0" tIns="0" rIns="0" bIns="0" rtlCol="0"/>
          <a:lstStyle/>
          <a:p/>
        </p:txBody>
      </p:sp>
      <p:sp>
        <p:nvSpPr>
          <p:cNvPr id="110" name="object 110"/>
          <p:cNvSpPr/>
          <p:nvPr/>
        </p:nvSpPr>
        <p:spPr>
          <a:xfrm>
            <a:off x="6576059"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3B3D8"/>
          </a:solidFill>
        </p:spPr>
        <p:txBody>
          <a:bodyPr wrap="square" lIns="0" tIns="0" rIns="0" bIns="0" rtlCol="0"/>
          <a:lstStyle/>
          <a:p/>
        </p:txBody>
      </p:sp>
      <p:sp>
        <p:nvSpPr>
          <p:cNvPr id="111" name="object 111"/>
          <p:cNvSpPr/>
          <p:nvPr/>
        </p:nvSpPr>
        <p:spPr>
          <a:xfrm>
            <a:off x="661035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4B4D8"/>
          </a:solidFill>
        </p:spPr>
        <p:txBody>
          <a:bodyPr wrap="square" lIns="0" tIns="0" rIns="0" bIns="0" rtlCol="0"/>
          <a:lstStyle/>
          <a:p/>
        </p:txBody>
      </p:sp>
      <p:sp>
        <p:nvSpPr>
          <p:cNvPr id="112" name="object 112"/>
          <p:cNvSpPr/>
          <p:nvPr/>
        </p:nvSpPr>
        <p:spPr>
          <a:xfrm>
            <a:off x="6644640"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B5B5D9"/>
          </a:solidFill>
        </p:spPr>
        <p:txBody>
          <a:bodyPr wrap="square" lIns="0" tIns="0" rIns="0" bIns="0" rtlCol="0"/>
          <a:lstStyle/>
          <a:p/>
        </p:txBody>
      </p:sp>
      <p:sp>
        <p:nvSpPr>
          <p:cNvPr id="113" name="object 113"/>
          <p:cNvSpPr/>
          <p:nvPr/>
        </p:nvSpPr>
        <p:spPr>
          <a:xfrm>
            <a:off x="6678930" y="135889"/>
            <a:ext cx="34290" cy="274320"/>
          </a:xfrm>
          <a:custGeom>
            <a:avLst/>
            <a:gdLst/>
            <a:ahLst/>
            <a:cxnLst/>
            <a:rect l="l" t="t" r="r" b="b"/>
            <a:pathLst>
              <a:path w="34290" h="274320">
                <a:moveTo>
                  <a:pt x="0" y="274319"/>
                </a:moveTo>
                <a:lnTo>
                  <a:pt x="34262" y="274319"/>
                </a:lnTo>
                <a:lnTo>
                  <a:pt x="34262" y="0"/>
                </a:lnTo>
                <a:lnTo>
                  <a:pt x="0" y="0"/>
                </a:lnTo>
                <a:lnTo>
                  <a:pt x="0" y="274319"/>
                </a:lnTo>
                <a:close/>
              </a:path>
            </a:pathLst>
          </a:custGeom>
          <a:solidFill>
            <a:srgbClr val="B6B6D9"/>
          </a:solidFill>
        </p:spPr>
        <p:txBody>
          <a:bodyPr wrap="square" lIns="0" tIns="0" rIns="0" bIns="0" rtlCol="0"/>
          <a:lstStyle/>
          <a:p/>
        </p:txBody>
      </p:sp>
      <p:sp>
        <p:nvSpPr>
          <p:cNvPr id="114" name="object 114"/>
          <p:cNvSpPr/>
          <p:nvPr/>
        </p:nvSpPr>
        <p:spPr>
          <a:xfrm>
            <a:off x="6711994"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B7B7DA"/>
          </a:solidFill>
        </p:spPr>
        <p:txBody>
          <a:bodyPr wrap="square" lIns="0" tIns="0" rIns="0" bIns="0" rtlCol="0"/>
          <a:lstStyle/>
          <a:p/>
        </p:txBody>
      </p:sp>
      <p:sp>
        <p:nvSpPr>
          <p:cNvPr id="115" name="object 115"/>
          <p:cNvSpPr/>
          <p:nvPr/>
        </p:nvSpPr>
        <p:spPr>
          <a:xfrm>
            <a:off x="6746284" y="135889"/>
            <a:ext cx="35560" cy="274320"/>
          </a:xfrm>
          <a:custGeom>
            <a:avLst/>
            <a:gdLst/>
            <a:ahLst/>
            <a:cxnLst/>
            <a:rect l="l" t="t" r="r" b="b"/>
            <a:pathLst>
              <a:path w="35559" h="274320">
                <a:moveTo>
                  <a:pt x="0" y="274319"/>
                </a:moveTo>
                <a:lnTo>
                  <a:pt x="35515" y="274319"/>
                </a:lnTo>
                <a:lnTo>
                  <a:pt x="35515" y="0"/>
                </a:lnTo>
                <a:lnTo>
                  <a:pt x="0" y="0"/>
                </a:lnTo>
                <a:lnTo>
                  <a:pt x="0" y="274319"/>
                </a:lnTo>
                <a:close/>
              </a:path>
            </a:pathLst>
          </a:custGeom>
          <a:solidFill>
            <a:srgbClr val="B8B8DA"/>
          </a:solidFill>
        </p:spPr>
        <p:txBody>
          <a:bodyPr wrap="square" lIns="0" tIns="0" rIns="0" bIns="0" rtlCol="0"/>
          <a:lstStyle/>
          <a:p/>
        </p:txBody>
      </p:sp>
      <p:sp>
        <p:nvSpPr>
          <p:cNvPr id="116" name="object 116"/>
          <p:cNvSpPr/>
          <p:nvPr/>
        </p:nvSpPr>
        <p:spPr>
          <a:xfrm>
            <a:off x="678180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9B9DB"/>
          </a:solidFill>
        </p:spPr>
        <p:txBody>
          <a:bodyPr wrap="square" lIns="0" tIns="0" rIns="0" bIns="0" rtlCol="0"/>
          <a:lstStyle/>
          <a:p/>
        </p:txBody>
      </p:sp>
      <p:sp>
        <p:nvSpPr>
          <p:cNvPr id="117" name="object 117"/>
          <p:cNvSpPr/>
          <p:nvPr/>
        </p:nvSpPr>
        <p:spPr>
          <a:xfrm>
            <a:off x="6816090" y="135889"/>
            <a:ext cx="34290" cy="274320"/>
          </a:xfrm>
          <a:custGeom>
            <a:avLst/>
            <a:gdLst/>
            <a:ahLst/>
            <a:cxnLst/>
            <a:rect l="l" t="t" r="r" b="b"/>
            <a:pathLst>
              <a:path w="34290" h="274320">
                <a:moveTo>
                  <a:pt x="0" y="274319"/>
                </a:moveTo>
                <a:lnTo>
                  <a:pt x="34262" y="274319"/>
                </a:lnTo>
                <a:lnTo>
                  <a:pt x="34262" y="0"/>
                </a:lnTo>
                <a:lnTo>
                  <a:pt x="0" y="0"/>
                </a:lnTo>
                <a:lnTo>
                  <a:pt x="0" y="274319"/>
                </a:lnTo>
                <a:close/>
              </a:path>
            </a:pathLst>
          </a:custGeom>
          <a:solidFill>
            <a:srgbClr val="BABADB"/>
          </a:solidFill>
        </p:spPr>
        <p:txBody>
          <a:bodyPr wrap="square" lIns="0" tIns="0" rIns="0" bIns="0" rtlCol="0"/>
          <a:lstStyle/>
          <a:p/>
        </p:txBody>
      </p:sp>
      <p:sp>
        <p:nvSpPr>
          <p:cNvPr id="118" name="object 118"/>
          <p:cNvSpPr/>
          <p:nvPr/>
        </p:nvSpPr>
        <p:spPr>
          <a:xfrm>
            <a:off x="6849154"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BBBBDC"/>
          </a:solidFill>
        </p:spPr>
        <p:txBody>
          <a:bodyPr wrap="square" lIns="0" tIns="0" rIns="0" bIns="0" rtlCol="0"/>
          <a:lstStyle/>
          <a:p/>
        </p:txBody>
      </p:sp>
      <p:sp>
        <p:nvSpPr>
          <p:cNvPr id="119" name="object 119"/>
          <p:cNvSpPr/>
          <p:nvPr/>
        </p:nvSpPr>
        <p:spPr>
          <a:xfrm>
            <a:off x="6883444"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BCBCDC"/>
          </a:solidFill>
        </p:spPr>
        <p:txBody>
          <a:bodyPr wrap="square" lIns="0" tIns="0" rIns="0" bIns="0" rtlCol="0"/>
          <a:lstStyle/>
          <a:p/>
        </p:txBody>
      </p:sp>
      <p:sp>
        <p:nvSpPr>
          <p:cNvPr id="120" name="object 120"/>
          <p:cNvSpPr/>
          <p:nvPr/>
        </p:nvSpPr>
        <p:spPr>
          <a:xfrm>
            <a:off x="6917734" y="135889"/>
            <a:ext cx="35560" cy="274320"/>
          </a:xfrm>
          <a:custGeom>
            <a:avLst/>
            <a:gdLst/>
            <a:ahLst/>
            <a:cxnLst/>
            <a:rect l="l" t="t" r="r" b="b"/>
            <a:pathLst>
              <a:path w="35559" h="274320">
                <a:moveTo>
                  <a:pt x="0" y="274319"/>
                </a:moveTo>
                <a:lnTo>
                  <a:pt x="35488" y="274319"/>
                </a:lnTo>
                <a:lnTo>
                  <a:pt x="35488" y="0"/>
                </a:lnTo>
                <a:lnTo>
                  <a:pt x="0" y="0"/>
                </a:lnTo>
                <a:lnTo>
                  <a:pt x="0" y="274319"/>
                </a:lnTo>
                <a:close/>
              </a:path>
            </a:pathLst>
          </a:custGeom>
          <a:solidFill>
            <a:srgbClr val="BDBDDD"/>
          </a:solidFill>
        </p:spPr>
        <p:txBody>
          <a:bodyPr wrap="square" lIns="0" tIns="0" rIns="0" bIns="0" rtlCol="0"/>
          <a:lstStyle/>
          <a:p/>
        </p:txBody>
      </p:sp>
      <p:sp>
        <p:nvSpPr>
          <p:cNvPr id="121" name="object 121"/>
          <p:cNvSpPr/>
          <p:nvPr/>
        </p:nvSpPr>
        <p:spPr>
          <a:xfrm>
            <a:off x="6952029"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BEBEDD"/>
          </a:solidFill>
        </p:spPr>
        <p:txBody>
          <a:bodyPr wrap="square" lIns="0" tIns="0" rIns="0" bIns="0" rtlCol="0"/>
          <a:lstStyle/>
          <a:p/>
        </p:txBody>
      </p:sp>
      <p:sp>
        <p:nvSpPr>
          <p:cNvPr id="122" name="object 122"/>
          <p:cNvSpPr/>
          <p:nvPr/>
        </p:nvSpPr>
        <p:spPr>
          <a:xfrm>
            <a:off x="6986320"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BFBFDE"/>
          </a:solidFill>
        </p:spPr>
        <p:txBody>
          <a:bodyPr wrap="square" lIns="0" tIns="0" rIns="0" bIns="0" rtlCol="0"/>
          <a:lstStyle/>
          <a:p/>
        </p:txBody>
      </p:sp>
      <p:sp>
        <p:nvSpPr>
          <p:cNvPr id="123" name="object 123"/>
          <p:cNvSpPr/>
          <p:nvPr/>
        </p:nvSpPr>
        <p:spPr>
          <a:xfrm>
            <a:off x="7020609"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C0C0DE"/>
          </a:solidFill>
        </p:spPr>
        <p:txBody>
          <a:bodyPr wrap="square" lIns="0" tIns="0" rIns="0" bIns="0" rtlCol="0"/>
          <a:lstStyle/>
          <a:p/>
        </p:txBody>
      </p:sp>
      <p:sp>
        <p:nvSpPr>
          <p:cNvPr id="124" name="object 124"/>
          <p:cNvSpPr/>
          <p:nvPr/>
        </p:nvSpPr>
        <p:spPr>
          <a:xfrm>
            <a:off x="7054899"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C1C1DF"/>
          </a:solidFill>
        </p:spPr>
        <p:txBody>
          <a:bodyPr wrap="square" lIns="0" tIns="0" rIns="0" bIns="0" rtlCol="0"/>
          <a:lstStyle/>
          <a:p/>
        </p:txBody>
      </p:sp>
      <p:sp>
        <p:nvSpPr>
          <p:cNvPr id="125" name="object 125"/>
          <p:cNvSpPr/>
          <p:nvPr/>
        </p:nvSpPr>
        <p:spPr>
          <a:xfrm>
            <a:off x="7089189"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C2C2DF"/>
          </a:solidFill>
        </p:spPr>
        <p:txBody>
          <a:bodyPr wrap="square" lIns="0" tIns="0" rIns="0" bIns="0" rtlCol="0"/>
          <a:lstStyle/>
          <a:p/>
        </p:txBody>
      </p:sp>
      <p:sp>
        <p:nvSpPr>
          <p:cNvPr id="126" name="object 126"/>
          <p:cNvSpPr/>
          <p:nvPr/>
        </p:nvSpPr>
        <p:spPr>
          <a:xfrm>
            <a:off x="7123479" y="135889"/>
            <a:ext cx="35560" cy="274320"/>
          </a:xfrm>
          <a:custGeom>
            <a:avLst/>
            <a:gdLst/>
            <a:ahLst/>
            <a:cxnLst/>
            <a:rect l="l" t="t" r="r" b="b"/>
            <a:pathLst>
              <a:path w="35559" h="274320">
                <a:moveTo>
                  <a:pt x="0" y="274319"/>
                </a:moveTo>
                <a:lnTo>
                  <a:pt x="35488" y="274319"/>
                </a:lnTo>
                <a:lnTo>
                  <a:pt x="35488" y="0"/>
                </a:lnTo>
                <a:lnTo>
                  <a:pt x="0" y="0"/>
                </a:lnTo>
                <a:lnTo>
                  <a:pt x="0" y="274319"/>
                </a:lnTo>
                <a:close/>
              </a:path>
            </a:pathLst>
          </a:custGeom>
          <a:solidFill>
            <a:srgbClr val="C3C3E0"/>
          </a:solidFill>
        </p:spPr>
        <p:txBody>
          <a:bodyPr wrap="square" lIns="0" tIns="0" rIns="0" bIns="0" rtlCol="0"/>
          <a:lstStyle/>
          <a:p/>
        </p:txBody>
      </p:sp>
      <p:sp>
        <p:nvSpPr>
          <p:cNvPr id="127" name="object 127"/>
          <p:cNvSpPr/>
          <p:nvPr/>
        </p:nvSpPr>
        <p:spPr>
          <a:xfrm>
            <a:off x="715777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C4C4E0"/>
          </a:solidFill>
        </p:spPr>
        <p:txBody>
          <a:bodyPr wrap="square" lIns="0" tIns="0" rIns="0" bIns="0" rtlCol="0"/>
          <a:lstStyle/>
          <a:p/>
        </p:txBody>
      </p:sp>
      <p:sp>
        <p:nvSpPr>
          <p:cNvPr id="128" name="object 128"/>
          <p:cNvSpPr/>
          <p:nvPr/>
        </p:nvSpPr>
        <p:spPr>
          <a:xfrm>
            <a:off x="719206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C5C5E1"/>
          </a:solidFill>
        </p:spPr>
        <p:txBody>
          <a:bodyPr wrap="square" lIns="0" tIns="0" rIns="0" bIns="0" rtlCol="0"/>
          <a:lstStyle/>
          <a:p/>
        </p:txBody>
      </p:sp>
      <p:sp>
        <p:nvSpPr>
          <p:cNvPr id="129" name="object 129"/>
          <p:cNvSpPr/>
          <p:nvPr/>
        </p:nvSpPr>
        <p:spPr>
          <a:xfrm>
            <a:off x="7226349" y="135889"/>
            <a:ext cx="34290" cy="274320"/>
          </a:xfrm>
          <a:custGeom>
            <a:avLst/>
            <a:gdLst/>
            <a:ahLst/>
            <a:cxnLst/>
            <a:rect l="l" t="t" r="r" b="b"/>
            <a:pathLst>
              <a:path w="34290" h="274320">
                <a:moveTo>
                  <a:pt x="0" y="274319"/>
                </a:moveTo>
                <a:lnTo>
                  <a:pt x="34240" y="274319"/>
                </a:lnTo>
                <a:lnTo>
                  <a:pt x="34240" y="0"/>
                </a:lnTo>
                <a:lnTo>
                  <a:pt x="0" y="0"/>
                </a:lnTo>
                <a:lnTo>
                  <a:pt x="0" y="274319"/>
                </a:lnTo>
                <a:close/>
              </a:path>
            </a:pathLst>
          </a:custGeom>
          <a:solidFill>
            <a:srgbClr val="C6C6E1"/>
          </a:solidFill>
        </p:spPr>
        <p:txBody>
          <a:bodyPr wrap="square" lIns="0" tIns="0" rIns="0" bIns="0" rtlCol="0"/>
          <a:lstStyle/>
          <a:p/>
        </p:txBody>
      </p:sp>
      <p:sp>
        <p:nvSpPr>
          <p:cNvPr id="130" name="object 130"/>
          <p:cNvSpPr/>
          <p:nvPr/>
        </p:nvSpPr>
        <p:spPr>
          <a:xfrm>
            <a:off x="7260590" y="135889"/>
            <a:ext cx="35560" cy="274320"/>
          </a:xfrm>
          <a:custGeom>
            <a:avLst/>
            <a:gdLst/>
            <a:ahLst/>
            <a:cxnLst/>
            <a:rect l="l" t="t" r="r" b="b"/>
            <a:pathLst>
              <a:path w="35559" h="274320">
                <a:moveTo>
                  <a:pt x="0" y="274319"/>
                </a:moveTo>
                <a:lnTo>
                  <a:pt x="35537" y="274319"/>
                </a:lnTo>
                <a:lnTo>
                  <a:pt x="35537" y="0"/>
                </a:lnTo>
                <a:lnTo>
                  <a:pt x="0" y="0"/>
                </a:lnTo>
                <a:lnTo>
                  <a:pt x="0" y="274319"/>
                </a:lnTo>
                <a:close/>
              </a:path>
            </a:pathLst>
          </a:custGeom>
          <a:solidFill>
            <a:srgbClr val="C7C7E2"/>
          </a:solidFill>
        </p:spPr>
        <p:txBody>
          <a:bodyPr wrap="square" lIns="0" tIns="0" rIns="0" bIns="0" rtlCol="0"/>
          <a:lstStyle/>
          <a:p/>
        </p:txBody>
      </p:sp>
      <p:sp>
        <p:nvSpPr>
          <p:cNvPr id="131" name="object 131"/>
          <p:cNvSpPr/>
          <p:nvPr/>
        </p:nvSpPr>
        <p:spPr>
          <a:xfrm>
            <a:off x="7294929"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C8C8E2"/>
          </a:solidFill>
        </p:spPr>
        <p:txBody>
          <a:bodyPr wrap="square" lIns="0" tIns="0" rIns="0" bIns="0" rtlCol="0"/>
          <a:lstStyle/>
          <a:p/>
        </p:txBody>
      </p:sp>
      <p:sp>
        <p:nvSpPr>
          <p:cNvPr id="132" name="object 132"/>
          <p:cNvSpPr/>
          <p:nvPr/>
        </p:nvSpPr>
        <p:spPr>
          <a:xfrm>
            <a:off x="732922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C9C9E3"/>
          </a:solidFill>
        </p:spPr>
        <p:txBody>
          <a:bodyPr wrap="square" lIns="0" tIns="0" rIns="0" bIns="0" rtlCol="0"/>
          <a:lstStyle/>
          <a:p/>
        </p:txBody>
      </p:sp>
      <p:sp>
        <p:nvSpPr>
          <p:cNvPr id="133" name="object 133"/>
          <p:cNvSpPr/>
          <p:nvPr/>
        </p:nvSpPr>
        <p:spPr>
          <a:xfrm>
            <a:off x="7363510" y="135889"/>
            <a:ext cx="34290" cy="274320"/>
          </a:xfrm>
          <a:custGeom>
            <a:avLst/>
            <a:gdLst/>
            <a:ahLst/>
            <a:cxnLst/>
            <a:rect l="l" t="t" r="r" b="b"/>
            <a:pathLst>
              <a:path w="34290" h="274320">
                <a:moveTo>
                  <a:pt x="0" y="274319"/>
                </a:moveTo>
                <a:lnTo>
                  <a:pt x="34240" y="274319"/>
                </a:lnTo>
                <a:lnTo>
                  <a:pt x="34240" y="0"/>
                </a:lnTo>
                <a:lnTo>
                  <a:pt x="0" y="0"/>
                </a:lnTo>
                <a:lnTo>
                  <a:pt x="0" y="274319"/>
                </a:lnTo>
                <a:close/>
              </a:path>
            </a:pathLst>
          </a:custGeom>
          <a:solidFill>
            <a:srgbClr val="CACAE3"/>
          </a:solidFill>
        </p:spPr>
        <p:txBody>
          <a:bodyPr wrap="square" lIns="0" tIns="0" rIns="0" bIns="0" rtlCol="0"/>
          <a:lstStyle/>
          <a:p/>
        </p:txBody>
      </p:sp>
      <p:sp>
        <p:nvSpPr>
          <p:cNvPr id="134" name="object 134"/>
          <p:cNvSpPr/>
          <p:nvPr/>
        </p:nvSpPr>
        <p:spPr>
          <a:xfrm>
            <a:off x="739775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CCCCE4"/>
          </a:solidFill>
        </p:spPr>
        <p:txBody>
          <a:bodyPr wrap="square" lIns="0" tIns="0" rIns="0" bIns="0" rtlCol="0"/>
          <a:lstStyle/>
          <a:p/>
        </p:txBody>
      </p:sp>
      <p:sp>
        <p:nvSpPr>
          <p:cNvPr id="135" name="object 135"/>
          <p:cNvSpPr/>
          <p:nvPr/>
        </p:nvSpPr>
        <p:spPr>
          <a:xfrm>
            <a:off x="7432040"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CCCCE4"/>
          </a:solidFill>
        </p:spPr>
        <p:txBody>
          <a:bodyPr wrap="square" lIns="0" tIns="0" rIns="0" bIns="0" rtlCol="0"/>
          <a:lstStyle/>
          <a:p/>
        </p:txBody>
      </p:sp>
      <p:sp>
        <p:nvSpPr>
          <p:cNvPr id="136" name="object 136"/>
          <p:cNvSpPr/>
          <p:nvPr/>
        </p:nvSpPr>
        <p:spPr>
          <a:xfrm>
            <a:off x="746633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CDCDE5"/>
          </a:solidFill>
        </p:spPr>
        <p:txBody>
          <a:bodyPr wrap="square" lIns="0" tIns="0" rIns="0" bIns="0" rtlCol="0"/>
          <a:lstStyle/>
          <a:p/>
        </p:txBody>
      </p:sp>
      <p:sp>
        <p:nvSpPr>
          <p:cNvPr id="137" name="object 137"/>
          <p:cNvSpPr/>
          <p:nvPr/>
        </p:nvSpPr>
        <p:spPr>
          <a:xfrm>
            <a:off x="750061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CECEE5"/>
          </a:solidFill>
        </p:spPr>
        <p:txBody>
          <a:bodyPr wrap="square" lIns="0" tIns="0" rIns="0" bIns="0" rtlCol="0"/>
          <a:lstStyle/>
          <a:p/>
        </p:txBody>
      </p:sp>
      <p:sp>
        <p:nvSpPr>
          <p:cNvPr id="138" name="object 138"/>
          <p:cNvSpPr/>
          <p:nvPr/>
        </p:nvSpPr>
        <p:spPr>
          <a:xfrm>
            <a:off x="7534909"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CFCFE6"/>
          </a:solidFill>
        </p:spPr>
        <p:txBody>
          <a:bodyPr wrap="square" lIns="0" tIns="0" rIns="0" bIns="0" rtlCol="0"/>
          <a:lstStyle/>
          <a:p/>
        </p:txBody>
      </p:sp>
      <p:sp>
        <p:nvSpPr>
          <p:cNvPr id="139" name="object 139"/>
          <p:cNvSpPr/>
          <p:nvPr/>
        </p:nvSpPr>
        <p:spPr>
          <a:xfrm>
            <a:off x="756920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D0D0E6"/>
          </a:solidFill>
        </p:spPr>
        <p:txBody>
          <a:bodyPr wrap="square" lIns="0" tIns="0" rIns="0" bIns="0" rtlCol="0"/>
          <a:lstStyle/>
          <a:p/>
        </p:txBody>
      </p:sp>
      <p:sp>
        <p:nvSpPr>
          <p:cNvPr id="140" name="object 140"/>
          <p:cNvSpPr/>
          <p:nvPr/>
        </p:nvSpPr>
        <p:spPr>
          <a:xfrm>
            <a:off x="7603490"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D1D1E7"/>
          </a:solidFill>
        </p:spPr>
        <p:txBody>
          <a:bodyPr wrap="square" lIns="0" tIns="0" rIns="0" bIns="0" rtlCol="0"/>
          <a:lstStyle/>
          <a:p/>
        </p:txBody>
      </p:sp>
      <p:sp>
        <p:nvSpPr>
          <p:cNvPr id="141" name="object 141"/>
          <p:cNvSpPr/>
          <p:nvPr/>
        </p:nvSpPr>
        <p:spPr>
          <a:xfrm>
            <a:off x="763778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D2D2E7"/>
          </a:solidFill>
        </p:spPr>
        <p:txBody>
          <a:bodyPr wrap="square" lIns="0" tIns="0" rIns="0" bIns="0" rtlCol="0"/>
          <a:lstStyle/>
          <a:p/>
        </p:txBody>
      </p:sp>
      <p:sp>
        <p:nvSpPr>
          <p:cNvPr id="142" name="object 142"/>
          <p:cNvSpPr/>
          <p:nvPr/>
        </p:nvSpPr>
        <p:spPr>
          <a:xfrm>
            <a:off x="767206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D3D3E8"/>
          </a:solidFill>
        </p:spPr>
        <p:txBody>
          <a:bodyPr wrap="square" lIns="0" tIns="0" rIns="0" bIns="0" rtlCol="0"/>
          <a:lstStyle/>
          <a:p/>
        </p:txBody>
      </p:sp>
      <p:sp>
        <p:nvSpPr>
          <p:cNvPr id="143" name="object 143"/>
          <p:cNvSpPr/>
          <p:nvPr/>
        </p:nvSpPr>
        <p:spPr>
          <a:xfrm>
            <a:off x="7706359" y="135889"/>
            <a:ext cx="34290" cy="274320"/>
          </a:xfrm>
          <a:custGeom>
            <a:avLst/>
            <a:gdLst/>
            <a:ahLst/>
            <a:cxnLst/>
            <a:rect l="l" t="t" r="r" b="b"/>
            <a:pathLst>
              <a:path w="34290" h="274320">
                <a:moveTo>
                  <a:pt x="0" y="274319"/>
                </a:moveTo>
                <a:lnTo>
                  <a:pt x="34267" y="274319"/>
                </a:lnTo>
                <a:lnTo>
                  <a:pt x="34267" y="0"/>
                </a:lnTo>
                <a:lnTo>
                  <a:pt x="0" y="0"/>
                </a:lnTo>
                <a:lnTo>
                  <a:pt x="0" y="274319"/>
                </a:lnTo>
                <a:close/>
              </a:path>
            </a:pathLst>
          </a:custGeom>
          <a:solidFill>
            <a:srgbClr val="D4D4E9"/>
          </a:solidFill>
        </p:spPr>
        <p:txBody>
          <a:bodyPr wrap="square" lIns="0" tIns="0" rIns="0" bIns="0" rtlCol="0"/>
          <a:lstStyle/>
          <a:p/>
        </p:txBody>
      </p:sp>
      <p:sp>
        <p:nvSpPr>
          <p:cNvPr id="144" name="object 144"/>
          <p:cNvSpPr/>
          <p:nvPr/>
        </p:nvSpPr>
        <p:spPr>
          <a:xfrm>
            <a:off x="7739435"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D5D5E9"/>
          </a:solidFill>
        </p:spPr>
        <p:txBody>
          <a:bodyPr wrap="square" lIns="0" tIns="0" rIns="0" bIns="0" rtlCol="0"/>
          <a:lstStyle/>
          <a:p/>
        </p:txBody>
      </p:sp>
      <p:sp>
        <p:nvSpPr>
          <p:cNvPr id="145" name="object 145"/>
          <p:cNvSpPr/>
          <p:nvPr/>
        </p:nvSpPr>
        <p:spPr>
          <a:xfrm>
            <a:off x="7773725"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D6D6EA"/>
          </a:solidFill>
        </p:spPr>
        <p:txBody>
          <a:bodyPr wrap="square" lIns="0" tIns="0" rIns="0" bIns="0" rtlCol="0"/>
          <a:lstStyle/>
          <a:p/>
        </p:txBody>
      </p:sp>
      <p:sp>
        <p:nvSpPr>
          <p:cNvPr id="146" name="object 146"/>
          <p:cNvSpPr/>
          <p:nvPr/>
        </p:nvSpPr>
        <p:spPr>
          <a:xfrm>
            <a:off x="7808014" y="135889"/>
            <a:ext cx="35560" cy="274320"/>
          </a:xfrm>
          <a:custGeom>
            <a:avLst/>
            <a:gdLst/>
            <a:ahLst/>
            <a:cxnLst/>
            <a:rect l="l" t="t" r="r" b="b"/>
            <a:pathLst>
              <a:path w="35559" h="274320">
                <a:moveTo>
                  <a:pt x="0" y="274319"/>
                </a:moveTo>
                <a:lnTo>
                  <a:pt x="35504" y="274319"/>
                </a:lnTo>
                <a:lnTo>
                  <a:pt x="35504" y="0"/>
                </a:lnTo>
                <a:lnTo>
                  <a:pt x="0" y="0"/>
                </a:lnTo>
                <a:lnTo>
                  <a:pt x="0" y="274319"/>
                </a:lnTo>
                <a:close/>
              </a:path>
            </a:pathLst>
          </a:custGeom>
          <a:solidFill>
            <a:srgbClr val="D7D7EA"/>
          </a:solidFill>
        </p:spPr>
        <p:txBody>
          <a:bodyPr wrap="square" lIns="0" tIns="0" rIns="0" bIns="0" rtlCol="0"/>
          <a:lstStyle/>
          <a:p/>
        </p:txBody>
      </p:sp>
      <p:sp>
        <p:nvSpPr>
          <p:cNvPr id="147" name="object 147"/>
          <p:cNvSpPr/>
          <p:nvPr/>
        </p:nvSpPr>
        <p:spPr>
          <a:xfrm>
            <a:off x="7843519" y="135889"/>
            <a:ext cx="34290" cy="274320"/>
          </a:xfrm>
          <a:custGeom>
            <a:avLst/>
            <a:gdLst/>
            <a:ahLst/>
            <a:cxnLst/>
            <a:rect l="l" t="t" r="r" b="b"/>
            <a:pathLst>
              <a:path w="34290" h="274320">
                <a:moveTo>
                  <a:pt x="0" y="274319"/>
                </a:moveTo>
                <a:lnTo>
                  <a:pt x="34267" y="274319"/>
                </a:lnTo>
                <a:lnTo>
                  <a:pt x="34267" y="0"/>
                </a:lnTo>
                <a:lnTo>
                  <a:pt x="0" y="0"/>
                </a:lnTo>
                <a:lnTo>
                  <a:pt x="0" y="274319"/>
                </a:lnTo>
                <a:close/>
              </a:path>
            </a:pathLst>
          </a:custGeom>
          <a:solidFill>
            <a:srgbClr val="D8D8EB"/>
          </a:solidFill>
        </p:spPr>
        <p:txBody>
          <a:bodyPr wrap="square" lIns="0" tIns="0" rIns="0" bIns="0" rtlCol="0"/>
          <a:lstStyle/>
          <a:p/>
        </p:txBody>
      </p:sp>
      <p:sp>
        <p:nvSpPr>
          <p:cNvPr id="148" name="object 148"/>
          <p:cNvSpPr/>
          <p:nvPr/>
        </p:nvSpPr>
        <p:spPr>
          <a:xfrm>
            <a:off x="7876595"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D9D9EB"/>
          </a:solidFill>
        </p:spPr>
        <p:txBody>
          <a:bodyPr wrap="square" lIns="0" tIns="0" rIns="0" bIns="0" rtlCol="0"/>
          <a:lstStyle/>
          <a:p/>
        </p:txBody>
      </p:sp>
      <p:sp>
        <p:nvSpPr>
          <p:cNvPr id="149" name="object 149"/>
          <p:cNvSpPr/>
          <p:nvPr/>
        </p:nvSpPr>
        <p:spPr>
          <a:xfrm>
            <a:off x="7910885"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DADAEC"/>
          </a:solidFill>
        </p:spPr>
        <p:txBody>
          <a:bodyPr wrap="square" lIns="0" tIns="0" rIns="0" bIns="0" rtlCol="0"/>
          <a:lstStyle/>
          <a:p/>
        </p:txBody>
      </p:sp>
      <p:sp>
        <p:nvSpPr>
          <p:cNvPr id="150" name="object 150"/>
          <p:cNvSpPr/>
          <p:nvPr/>
        </p:nvSpPr>
        <p:spPr>
          <a:xfrm>
            <a:off x="7945175" y="135889"/>
            <a:ext cx="35560" cy="274320"/>
          </a:xfrm>
          <a:custGeom>
            <a:avLst/>
            <a:gdLst/>
            <a:ahLst/>
            <a:cxnLst/>
            <a:rect l="l" t="t" r="r" b="b"/>
            <a:pathLst>
              <a:path w="35559" h="274320">
                <a:moveTo>
                  <a:pt x="0" y="274319"/>
                </a:moveTo>
                <a:lnTo>
                  <a:pt x="35488" y="274319"/>
                </a:lnTo>
                <a:lnTo>
                  <a:pt x="35488" y="0"/>
                </a:lnTo>
                <a:lnTo>
                  <a:pt x="0" y="0"/>
                </a:lnTo>
                <a:lnTo>
                  <a:pt x="0" y="274319"/>
                </a:lnTo>
                <a:close/>
              </a:path>
            </a:pathLst>
          </a:custGeom>
          <a:solidFill>
            <a:srgbClr val="DBDBEC"/>
          </a:solidFill>
        </p:spPr>
        <p:txBody>
          <a:bodyPr wrap="square" lIns="0" tIns="0" rIns="0" bIns="0" rtlCol="0"/>
          <a:lstStyle/>
          <a:p/>
        </p:txBody>
      </p:sp>
      <p:sp>
        <p:nvSpPr>
          <p:cNvPr id="151" name="object 151"/>
          <p:cNvSpPr/>
          <p:nvPr/>
        </p:nvSpPr>
        <p:spPr>
          <a:xfrm>
            <a:off x="797946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DCDCED"/>
          </a:solidFill>
        </p:spPr>
        <p:txBody>
          <a:bodyPr wrap="square" lIns="0" tIns="0" rIns="0" bIns="0" rtlCol="0"/>
          <a:lstStyle/>
          <a:p/>
        </p:txBody>
      </p:sp>
      <p:sp>
        <p:nvSpPr>
          <p:cNvPr id="152" name="object 152"/>
          <p:cNvSpPr/>
          <p:nvPr/>
        </p:nvSpPr>
        <p:spPr>
          <a:xfrm>
            <a:off x="801375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DDDDED"/>
          </a:solidFill>
        </p:spPr>
        <p:txBody>
          <a:bodyPr wrap="square" lIns="0" tIns="0" rIns="0" bIns="0" rtlCol="0"/>
          <a:lstStyle/>
          <a:p/>
        </p:txBody>
      </p:sp>
      <p:sp>
        <p:nvSpPr>
          <p:cNvPr id="153" name="object 153"/>
          <p:cNvSpPr/>
          <p:nvPr/>
        </p:nvSpPr>
        <p:spPr>
          <a:xfrm>
            <a:off x="804804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DEDEEE"/>
          </a:solidFill>
        </p:spPr>
        <p:txBody>
          <a:bodyPr wrap="square" lIns="0" tIns="0" rIns="0" bIns="0" rtlCol="0"/>
          <a:lstStyle/>
          <a:p/>
        </p:txBody>
      </p:sp>
      <p:sp>
        <p:nvSpPr>
          <p:cNvPr id="154" name="object 154"/>
          <p:cNvSpPr/>
          <p:nvPr/>
        </p:nvSpPr>
        <p:spPr>
          <a:xfrm>
            <a:off x="808233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DFDFEE"/>
          </a:solidFill>
        </p:spPr>
        <p:txBody>
          <a:bodyPr wrap="square" lIns="0" tIns="0" rIns="0" bIns="0" rtlCol="0"/>
          <a:lstStyle/>
          <a:p/>
        </p:txBody>
      </p:sp>
      <p:sp>
        <p:nvSpPr>
          <p:cNvPr id="155" name="object 155"/>
          <p:cNvSpPr/>
          <p:nvPr/>
        </p:nvSpPr>
        <p:spPr>
          <a:xfrm>
            <a:off x="811662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0E0EF"/>
          </a:solidFill>
        </p:spPr>
        <p:txBody>
          <a:bodyPr wrap="square" lIns="0" tIns="0" rIns="0" bIns="0" rtlCol="0"/>
          <a:lstStyle/>
          <a:p/>
        </p:txBody>
      </p:sp>
      <p:sp>
        <p:nvSpPr>
          <p:cNvPr id="156" name="object 156"/>
          <p:cNvSpPr/>
          <p:nvPr/>
        </p:nvSpPr>
        <p:spPr>
          <a:xfrm>
            <a:off x="815091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1E1EF"/>
          </a:solidFill>
        </p:spPr>
        <p:txBody>
          <a:bodyPr wrap="square" lIns="0" tIns="0" rIns="0" bIns="0" rtlCol="0"/>
          <a:lstStyle/>
          <a:p/>
        </p:txBody>
      </p:sp>
      <p:sp>
        <p:nvSpPr>
          <p:cNvPr id="157" name="object 157"/>
          <p:cNvSpPr/>
          <p:nvPr/>
        </p:nvSpPr>
        <p:spPr>
          <a:xfrm>
            <a:off x="818520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2E2F0"/>
          </a:solidFill>
        </p:spPr>
        <p:txBody>
          <a:bodyPr wrap="square" lIns="0" tIns="0" rIns="0" bIns="0" rtlCol="0"/>
          <a:lstStyle/>
          <a:p/>
        </p:txBody>
      </p:sp>
      <p:sp>
        <p:nvSpPr>
          <p:cNvPr id="158" name="object 158"/>
          <p:cNvSpPr/>
          <p:nvPr/>
        </p:nvSpPr>
        <p:spPr>
          <a:xfrm>
            <a:off x="821949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3E3F0"/>
          </a:solidFill>
        </p:spPr>
        <p:txBody>
          <a:bodyPr wrap="square" lIns="0" tIns="0" rIns="0" bIns="0" rtlCol="0"/>
          <a:lstStyle/>
          <a:p/>
        </p:txBody>
      </p:sp>
      <p:sp>
        <p:nvSpPr>
          <p:cNvPr id="159" name="object 159"/>
          <p:cNvSpPr/>
          <p:nvPr/>
        </p:nvSpPr>
        <p:spPr>
          <a:xfrm>
            <a:off x="8253785" y="135889"/>
            <a:ext cx="34290" cy="274320"/>
          </a:xfrm>
          <a:custGeom>
            <a:avLst/>
            <a:gdLst/>
            <a:ahLst/>
            <a:cxnLst/>
            <a:rect l="l" t="t" r="r" b="b"/>
            <a:pathLst>
              <a:path w="34290" h="274320">
                <a:moveTo>
                  <a:pt x="0" y="274319"/>
                </a:moveTo>
                <a:lnTo>
                  <a:pt x="34234" y="274319"/>
                </a:lnTo>
                <a:lnTo>
                  <a:pt x="34234" y="0"/>
                </a:lnTo>
                <a:lnTo>
                  <a:pt x="0" y="0"/>
                </a:lnTo>
                <a:lnTo>
                  <a:pt x="0" y="274319"/>
                </a:lnTo>
                <a:close/>
              </a:path>
            </a:pathLst>
          </a:custGeom>
          <a:solidFill>
            <a:srgbClr val="E4E4F1"/>
          </a:solidFill>
        </p:spPr>
        <p:txBody>
          <a:bodyPr wrap="square" lIns="0" tIns="0" rIns="0" bIns="0" rtlCol="0"/>
          <a:lstStyle/>
          <a:p/>
        </p:txBody>
      </p:sp>
      <p:sp>
        <p:nvSpPr>
          <p:cNvPr id="160" name="object 160"/>
          <p:cNvSpPr/>
          <p:nvPr/>
        </p:nvSpPr>
        <p:spPr>
          <a:xfrm>
            <a:off x="828801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E5E5F1"/>
          </a:solidFill>
        </p:spPr>
        <p:txBody>
          <a:bodyPr wrap="square" lIns="0" tIns="0" rIns="0" bIns="0" rtlCol="0"/>
          <a:lstStyle/>
          <a:p/>
        </p:txBody>
      </p:sp>
      <p:sp>
        <p:nvSpPr>
          <p:cNvPr id="161" name="object 161"/>
          <p:cNvSpPr/>
          <p:nvPr/>
        </p:nvSpPr>
        <p:spPr>
          <a:xfrm>
            <a:off x="8322309" y="135889"/>
            <a:ext cx="35560" cy="274320"/>
          </a:xfrm>
          <a:custGeom>
            <a:avLst/>
            <a:gdLst/>
            <a:ahLst/>
            <a:cxnLst/>
            <a:rect l="l" t="t" r="r" b="b"/>
            <a:pathLst>
              <a:path w="35559" h="274320">
                <a:moveTo>
                  <a:pt x="0" y="274319"/>
                </a:moveTo>
                <a:lnTo>
                  <a:pt x="35543" y="274319"/>
                </a:lnTo>
                <a:lnTo>
                  <a:pt x="35543" y="0"/>
                </a:lnTo>
                <a:lnTo>
                  <a:pt x="0" y="0"/>
                </a:lnTo>
                <a:lnTo>
                  <a:pt x="0" y="274319"/>
                </a:lnTo>
                <a:close/>
              </a:path>
            </a:pathLst>
          </a:custGeom>
          <a:solidFill>
            <a:srgbClr val="E6E6F2"/>
          </a:solidFill>
        </p:spPr>
        <p:txBody>
          <a:bodyPr wrap="square" lIns="0" tIns="0" rIns="0" bIns="0" rtlCol="0"/>
          <a:lstStyle/>
          <a:p/>
        </p:txBody>
      </p:sp>
      <p:sp>
        <p:nvSpPr>
          <p:cNvPr id="162" name="object 162"/>
          <p:cNvSpPr/>
          <p:nvPr/>
        </p:nvSpPr>
        <p:spPr>
          <a:xfrm>
            <a:off x="835665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7E7F2"/>
          </a:solidFill>
        </p:spPr>
        <p:txBody>
          <a:bodyPr wrap="square" lIns="0" tIns="0" rIns="0" bIns="0" rtlCol="0"/>
          <a:lstStyle/>
          <a:p/>
        </p:txBody>
      </p:sp>
      <p:sp>
        <p:nvSpPr>
          <p:cNvPr id="163" name="object 163"/>
          <p:cNvSpPr/>
          <p:nvPr/>
        </p:nvSpPr>
        <p:spPr>
          <a:xfrm>
            <a:off x="8390950" y="135889"/>
            <a:ext cx="34290" cy="274320"/>
          </a:xfrm>
          <a:custGeom>
            <a:avLst/>
            <a:gdLst/>
            <a:ahLst/>
            <a:cxnLst/>
            <a:rect l="l" t="t" r="r" b="b"/>
            <a:pathLst>
              <a:path w="34290" h="274320">
                <a:moveTo>
                  <a:pt x="0" y="274319"/>
                </a:moveTo>
                <a:lnTo>
                  <a:pt x="34229" y="274319"/>
                </a:lnTo>
                <a:lnTo>
                  <a:pt x="34229" y="0"/>
                </a:lnTo>
                <a:lnTo>
                  <a:pt x="0" y="0"/>
                </a:lnTo>
                <a:lnTo>
                  <a:pt x="0" y="274319"/>
                </a:lnTo>
                <a:close/>
              </a:path>
            </a:pathLst>
          </a:custGeom>
          <a:solidFill>
            <a:srgbClr val="E8E8F3"/>
          </a:solidFill>
        </p:spPr>
        <p:txBody>
          <a:bodyPr wrap="square" lIns="0" tIns="0" rIns="0" bIns="0" rtlCol="0"/>
          <a:lstStyle/>
          <a:p/>
        </p:txBody>
      </p:sp>
      <p:sp>
        <p:nvSpPr>
          <p:cNvPr id="164" name="object 164"/>
          <p:cNvSpPr/>
          <p:nvPr/>
        </p:nvSpPr>
        <p:spPr>
          <a:xfrm>
            <a:off x="842518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E9E9F3"/>
          </a:solidFill>
        </p:spPr>
        <p:txBody>
          <a:bodyPr wrap="square" lIns="0" tIns="0" rIns="0" bIns="0" rtlCol="0"/>
          <a:lstStyle/>
          <a:p/>
        </p:txBody>
      </p:sp>
      <p:sp>
        <p:nvSpPr>
          <p:cNvPr id="165" name="object 165"/>
          <p:cNvSpPr/>
          <p:nvPr/>
        </p:nvSpPr>
        <p:spPr>
          <a:xfrm>
            <a:off x="845946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EAEAF4"/>
          </a:solidFill>
        </p:spPr>
        <p:txBody>
          <a:bodyPr wrap="square" lIns="0" tIns="0" rIns="0" bIns="0" rtlCol="0"/>
          <a:lstStyle/>
          <a:p/>
        </p:txBody>
      </p:sp>
      <p:sp>
        <p:nvSpPr>
          <p:cNvPr id="166" name="object 166"/>
          <p:cNvSpPr/>
          <p:nvPr/>
        </p:nvSpPr>
        <p:spPr>
          <a:xfrm>
            <a:off x="8493759"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EBEBF4"/>
          </a:solidFill>
        </p:spPr>
        <p:txBody>
          <a:bodyPr wrap="square" lIns="0" tIns="0" rIns="0" bIns="0" rtlCol="0"/>
          <a:lstStyle/>
          <a:p/>
        </p:txBody>
      </p:sp>
      <p:sp>
        <p:nvSpPr>
          <p:cNvPr id="167" name="object 167"/>
          <p:cNvSpPr/>
          <p:nvPr/>
        </p:nvSpPr>
        <p:spPr>
          <a:xfrm>
            <a:off x="852805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ECECF5"/>
          </a:solidFill>
        </p:spPr>
        <p:txBody>
          <a:bodyPr wrap="square" lIns="0" tIns="0" rIns="0" bIns="0" rtlCol="0"/>
          <a:lstStyle/>
          <a:p/>
        </p:txBody>
      </p:sp>
      <p:sp>
        <p:nvSpPr>
          <p:cNvPr id="168" name="object 168"/>
          <p:cNvSpPr/>
          <p:nvPr/>
        </p:nvSpPr>
        <p:spPr>
          <a:xfrm>
            <a:off x="8562340"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EDEDF5"/>
          </a:solidFill>
        </p:spPr>
        <p:txBody>
          <a:bodyPr wrap="square" lIns="0" tIns="0" rIns="0" bIns="0" rtlCol="0"/>
          <a:lstStyle/>
          <a:p/>
        </p:txBody>
      </p:sp>
      <p:sp>
        <p:nvSpPr>
          <p:cNvPr id="169" name="object 169"/>
          <p:cNvSpPr/>
          <p:nvPr/>
        </p:nvSpPr>
        <p:spPr>
          <a:xfrm>
            <a:off x="859663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EEEEF6"/>
          </a:solidFill>
        </p:spPr>
        <p:txBody>
          <a:bodyPr wrap="square" lIns="0" tIns="0" rIns="0" bIns="0" rtlCol="0"/>
          <a:lstStyle/>
          <a:p/>
        </p:txBody>
      </p:sp>
      <p:sp>
        <p:nvSpPr>
          <p:cNvPr id="170" name="object 170"/>
          <p:cNvSpPr/>
          <p:nvPr/>
        </p:nvSpPr>
        <p:spPr>
          <a:xfrm>
            <a:off x="863091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EFEFF6"/>
          </a:solidFill>
        </p:spPr>
        <p:txBody>
          <a:bodyPr wrap="square" lIns="0" tIns="0" rIns="0" bIns="0" rtlCol="0"/>
          <a:lstStyle/>
          <a:p/>
        </p:txBody>
      </p:sp>
      <p:sp>
        <p:nvSpPr>
          <p:cNvPr id="171" name="object 171"/>
          <p:cNvSpPr/>
          <p:nvPr/>
        </p:nvSpPr>
        <p:spPr>
          <a:xfrm>
            <a:off x="8665209"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F0F0F7"/>
          </a:solidFill>
        </p:spPr>
        <p:txBody>
          <a:bodyPr wrap="square" lIns="0" tIns="0" rIns="0" bIns="0" rtlCol="0"/>
          <a:lstStyle/>
          <a:p/>
        </p:txBody>
      </p:sp>
      <p:sp>
        <p:nvSpPr>
          <p:cNvPr id="172" name="object 172"/>
          <p:cNvSpPr/>
          <p:nvPr/>
        </p:nvSpPr>
        <p:spPr>
          <a:xfrm>
            <a:off x="869950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F1F1F7"/>
          </a:solidFill>
        </p:spPr>
        <p:txBody>
          <a:bodyPr wrap="square" lIns="0" tIns="0" rIns="0" bIns="0" rtlCol="0"/>
          <a:lstStyle/>
          <a:p/>
        </p:txBody>
      </p:sp>
      <p:sp>
        <p:nvSpPr>
          <p:cNvPr id="173" name="object 173"/>
          <p:cNvSpPr/>
          <p:nvPr/>
        </p:nvSpPr>
        <p:spPr>
          <a:xfrm>
            <a:off x="8733790" y="135889"/>
            <a:ext cx="34290" cy="274320"/>
          </a:xfrm>
          <a:custGeom>
            <a:avLst/>
            <a:gdLst/>
            <a:ahLst/>
            <a:cxnLst/>
            <a:rect l="l" t="t" r="r" b="b"/>
            <a:pathLst>
              <a:path w="34290" h="274320">
                <a:moveTo>
                  <a:pt x="0" y="274319"/>
                </a:moveTo>
                <a:lnTo>
                  <a:pt x="34278" y="274319"/>
                </a:lnTo>
                <a:lnTo>
                  <a:pt x="34278" y="0"/>
                </a:lnTo>
                <a:lnTo>
                  <a:pt x="0" y="0"/>
                </a:lnTo>
                <a:lnTo>
                  <a:pt x="0" y="274319"/>
                </a:lnTo>
                <a:close/>
              </a:path>
            </a:pathLst>
          </a:custGeom>
          <a:solidFill>
            <a:srgbClr val="F2F2F8"/>
          </a:solidFill>
        </p:spPr>
        <p:txBody>
          <a:bodyPr wrap="square" lIns="0" tIns="0" rIns="0" bIns="0" rtlCol="0"/>
          <a:lstStyle/>
          <a:p/>
        </p:txBody>
      </p:sp>
      <p:sp>
        <p:nvSpPr>
          <p:cNvPr id="174" name="object 174"/>
          <p:cNvSpPr/>
          <p:nvPr/>
        </p:nvSpPr>
        <p:spPr>
          <a:xfrm>
            <a:off x="876687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3F3F8"/>
          </a:solidFill>
        </p:spPr>
        <p:txBody>
          <a:bodyPr wrap="square" lIns="0" tIns="0" rIns="0" bIns="0" rtlCol="0"/>
          <a:lstStyle/>
          <a:p/>
        </p:txBody>
      </p:sp>
      <p:sp>
        <p:nvSpPr>
          <p:cNvPr id="175" name="object 175"/>
          <p:cNvSpPr/>
          <p:nvPr/>
        </p:nvSpPr>
        <p:spPr>
          <a:xfrm>
            <a:off x="880116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4F4F9"/>
          </a:solidFill>
        </p:spPr>
        <p:txBody>
          <a:bodyPr wrap="square" lIns="0" tIns="0" rIns="0" bIns="0" rtlCol="0"/>
          <a:lstStyle/>
          <a:p/>
        </p:txBody>
      </p:sp>
      <p:sp>
        <p:nvSpPr>
          <p:cNvPr id="176" name="object 176"/>
          <p:cNvSpPr/>
          <p:nvPr/>
        </p:nvSpPr>
        <p:spPr>
          <a:xfrm>
            <a:off x="883545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5F5F9"/>
          </a:solidFill>
        </p:spPr>
        <p:txBody>
          <a:bodyPr wrap="square" lIns="0" tIns="0" rIns="0" bIns="0" rtlCol="0"/>
          <a:lstStyle/>
          <a:p/>
        </p:txBody>
      </p:sp>
      <p:sp>
        <p:nvSpPr>
          <p:cNvPr id="177" name="object 177"/>
          <p:cNvSpPr/>
          <p:nvPr/>
        </p:nvSpPr>
        <p:spPr>
          <a:xfrm>
            <a:off x="886974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6F6FA"/>
          </a:solidFill>
        </p:spPr>
        <p:txBody>
          <a:bodyPr wrap="square" lIns="0" tIns="0" rIns="0" bIns="0" rtlCol="0"/>
          <a:lstStyle/>
          <a:p/>
        </p:txBody>
      </p:sp>
      <p:sp>
        <p:nvSpPr>
          <p:cNvPr id="178" name="object 178"/>
          <p:cNvSpPr/>
          <p:nvPr/>
        </p:nvSpPr>
        <p:spPr>
          <a:xfrm>
            <a:off x="890403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7F7FA"/>
          </a:solidFill>
        </p:spPr>
        <p:txBody>
          <a:bodyPr wrap="square" lIns="0" tIns="0" rIns="0" bIns="0" rtlCol="0"/>
          <a:lstStyle/>
          <a:p/>
        </p:txBody>
      </p:sp>
      <p:sp>
        <p:nvSpPr>
          <p:cNvPr id="179" name="object 179"/>
          <p:cNvSpPr/>
          <p:nvPr/>
        </p:nvSpPr>
        <p:spPr>
          <a:xfrm>
            <a:off x="893832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8F8FB"/>
          </a:solidFill>
        </p:spPr>
        <p:txBody>
          <a:bodyPr wrap="square" lIns="0" tIns="0" rIns="0" bIns="0" rtlCol="0"/>
          <a:lstStyle/>
          <a:p/>
        </p:txBody>
      </p:sp>
      <p:sp>
        <p:nvSpPr>
          <p:cNvPr id="180" name="object 180"/>
          <p:cNvSpPr/>
          <p:nvPr/>
        </p:nvSpPr>
        <p:spPr>
          <a:xfrm>
            <a:off x="897261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9F9FB"/>
          </a:solidFill>
        </p:spPr>
        <p:txBody>
          <a:bodyPr wrap="square" lIns="0" tIns="0" rIns="0" bIns="0" rtlCol="0"/>
          <a:lstStyle/>
          <a:p/>
        </p:txBody>
      </p:sp>
      <p:sp>
        <p:nvSpPr>
          <p:cNvPr id="181" name="object 181"/>
          <p:cNvSpPr/>
          <p:nvPr/>
        </p:nvSpPr>
        <p:spPr>
          <a:xfrm>
            <a:off x="900690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AFAFC"/>
          </a:solidFill>
        </p:spPr>
        <p:txBody>
          <a:bodyPr wrap="square" lIns="0" tIns="0" rIns="0" bIns="0" rtlCol="0"/>
          <a:lstStyle/>
          <a:p/>
        </p:txBody>
      </p:sp>
      <p:sp>
        <p:nvSpPr>
          <p:cNvPr id="182" name="object 182"/>
          <p:cNvSpPr/>
          <p:nvPr/>
        </p:nvSpPr>
        <p:spPr>
          <a:xfrm>
            <a:off x="904119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BFBFC"/>
          </a:solidFill>
        </p:spPr>
        <p:txBody>
          <a:bodyPr wrap="square" lIns="0" tIns="0" rIns="0" bIns="0" rtlCol="0"/>
          <a:lstStyle/>
          <a:p/>
        </p:txBody>
      </p:sp>
      <p:sp>
        <p:nvSpPr>
          <p:cNvPr id="183" name="object 183"/>
          <p:cNvSpPr/>
          <p:nvPr/>
        </p:nvSpPr>
        <p:spPr>
          <a:xfrm>
            <a:off x="907548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CFCFD"/>
          </a:solidFill>
        </p:spPr>
        <p:txBody>
          <a:bodyPr wrap="square" lIns="0" tIns="0" rIns="0" bIns="0" rtlCol="0"/>
          <a:lstStyle/>
          <a:p/>
        </p:txBody>
      </p:sp>
      <p:sp>
        <p:nvSpPr>
          <p:cNvPr id="184" name="object 184"/>
          <p:cNvSpPr/>
          <p:nvPr/>
        </p:nvSpPr>
        <p:spPr>
          <a:xfrm>
            <a:off x="408940" y="134620"/>
            <a:ext cx="138430" cy="137160"/>
          </a:xfrm>
          <a:custGeom>
            <a:avLst/>
            <a:gdLst/>
            <a:ahLst/>
            <a:cxnLst/>
            <a:rect l="l" t="t" r="r" b="b"/>
            <a:pathLst>
              <a:path w="138429" h="137160">
                <a:moveTo>
                  <a:pt x="0" y="137159"/>
                </a:moveTo>
                <a:lnTo>
                  <a:pt x="138429" y="137159"/>
                </a:lnTo>
                <a:lnTo>
                  <a:pt x="138429" y="0"/>
                </a:lnTo>
                <a:lnTo>
                  <a:pt x="0" y="0"/>
                </a:lnTo>
                <a:lnTo>
                  <a:pt x="0" y="137159"/>
                </a:lnTo>
                <a:close/>
              </a:path>
            </a:pathLst>
          </a:custGeom>
          <a:solidFill>
            <a:srgbClr val="CCCCE5"/>
          </a:solidFill>
        </p:spPr>
        <p:txBody>
          <a:bodyPr wrap="square" lIns="0" tIns="0" rIns="0" bIns="0" rtlCol="0"/>
          <a:lstStyle/>
          <a:p/>
        </p:txBody>
      </p:sp>
      <p:sp>
        <p:nvSpPr>
          <p:cNvPr id="185" name="object 185"/>
          <p:cNvSpPr/>
          <p:nvPr/>
        </p:nvSpPr>
        <p:spPr>
          <a:xfrm>
            <a:off x="547369" y="0"/>
            <a:ext cx="139700" cy="134620"/>
          </a:xfrm>
          <a:custGeom>
            <a:avLst/>
            <a:gdLst/>
            <a:ahLst/>
            <a:cxnLst/>
            <a:rect l="l" t="t" r="r" b="b"/>
            <a:pathLst>
              <a:path w="139700" h="134620">
                <a:moveTo>
                  <a:pt x="0" y="134620"/>
                </a:moveTo>
                <a:lnTo>
                  <a:pt x="139700" y="134620"/>
                </a:lnTo>
                <a:lnTo>
                  <a:pt x="139700" y="0"/>
                </a:lnTo>
                <a:lnTo>
                  <a:pt x="0" y="0"/>
                </a:lnTo>
                <a:lnTo>
                  <a:pt x="0" y="134620"/>
                </a:lnTo>
                <a:close/>
              </a:path>
            </a:pathLst>
          </a:custGeom>
          <a:solidFill>
            <a:srgbClr val="CCCCE5"/>
          </a:solidFill>
        </p:spPr>
        <p:txBody>
          <a:bodyPr wrap="square" lIns="0" tIns="0" rIns="0" bIns="0" rtlCol="0"/>
          <a:lstStyle/>
          <a:p/>
        </p:txBody>
      </p:sp>
      <p:sp>
        <p:nvSpPr>
          <p:cNvPr id="186" name="object 186"/>
          <p:cNvSpPr/>
          <p:nvPr/>
        </p:nvSpPr>
        <p:spPr>
          <a:xfrm>
            <a:off x="547369" y="134620"/>
            <a:ext cx="139700" cy="140970"/>
          </a:xfrm>
          <a:custGeom>
            <a:avLst/>
            <a:gdLst/>
            <a:ahLst/>
            <a:cxnLst/>
            <a:rect l="l" t="t" r="r" b="b"/>
            <a:pathLst>
              <a:path w="139700" h="140970">
                <a:moveTo>
                  <a:pt x="139700" y="0"/>
                </a:moveTo>
                <a:lnTo>
                  <a:pt x="0" y="0"/>
                </a:lnTo>
                <a:lnTo>
                  <a:pt x="0" y="140970"/>
                </a:lnTo>
                <a:lnTo>
                  <a:pt x="139700" y="140970"/>
                </a:lnTo>
                <a:lnTo>
                  <a:pt x="139700" y="0"/>
                </a:lnTo>
                <a:close/>
              </a:path>
            </a:pathLst>
          </a:custGeom>
          <a:solidFill>
            <a:srgbClr val="9999CC"/>
          </a:solidFill>
        </p:spPr>
        <p:txBody>
          <a:bodyPr wrap="square" lIns="0" tIns="0" rIns="0" bIns="0" rtlCol="0"/>
          <a:lstStyle/>
          <a:p/>
        </p:txBody>
      </p:sp>
      <p:sp>
        <p:nvSpPr>
          <p:cNvPr id="187" name="object 187"/>
          <p:cNvSpPr/>
          <p:nvPr/>
        </p:nvSpPr>
        <p:spPr>
          <a:xfrm>
            <a:off x="274320" y="274320"/>
            <a:ext cx="135890" cy="134620"/>
          </a:xfrm>
          <a:custGeom>
            <a:avLst/>
            <a:gdLst/>
            <a:ahLst/>
            <a:cxnLst/>
            <a:rect l="l" t="t" r="r" b="b"/>
            <a:pathLst>
              <a:path w="135890" h="134620">
                <a:moveTo>
                  <a:pt x="0" y="134619"/>
                </a:moveTo>
                <a:lnTo>
                  <a:pt x="135889" y="134619"/>
                </a:lnTo>
                <a:lnTo>
                  <a:pt x="135889" y="0"/>
                </a:lnTo>
                <a:lnTo>
                  <a:pt x="0" y="0"/>
                </a:lnTo>
                <a:lnTo>
                  <a:pt x="0" y="134619"/>
                </a:lnTo>
                <a:close/>
              </a:path>
            </a:pathLst>
          </a:custGeom>
          <a:solidFill>
            <a:srgbClr val="CCCCE5"/>
          </a:solidFill>
        </p:spPr>
        <p:txBody>
          <a:bodyPr wrap="square" lIns="0" tIns="0" rIns="0" bIns="0" rtlCol="0"/>
          <a:lstStyle/>
          <a:p/>
        </p:txBody>
      </p:sp>
      <p:sp>
        <p:nvSpPr>
          <p:cNvPr id="188" name="object 188"/>
          <p:cNvSpPr/>
          <p:nvPr/>
        </p:nvSpPr>
        <p:spPr>
          <a:xfrm>
            <a:off x="132079" y="135889"/>
            <a:ext cx="140970" cy="138430"/>
          </a:xfrm>
          <a:custGeom>
            <a:avLst/>
            <a:gdLst/>
            <a:ahLst/>
            <a:cxnLst/>
            <a:rect l="l" t="t" r="r" b="b"/>
            <a:pathLst>
              <a:path w="140970" h="138429">
                <a:moveTo>
                  <a:pt x="140970" y="0"/>
                </a:moveTo>
                <a:lnTo>
                  <a:pt x="0" y="0"/>
                </a:lnTo>
                <a:lnTo>
                  <a:pt x="0" y="138429"/>
                </a:lnTo>
                <a:lnTo>
                  <a:pt x="140970" y="138429"/>
                </a:lnTo>
                <a:lnTo>
                  <a:pt x="140970" y="0"/>
                </a:lnTo>
                <a:close/>
              </a:path>
            </a:pathLst>
          </a:custGeom>
          <a:solidFill>
            <a:srgbClr val="00007C"/>
          </a:solidFill>
        </p:spPr>
        <p:txBody>
          <a:bodyPr wrap="square" lIns="0" tIns="0" rIns="0" bIns="0" rtlCol="0"/>
          <a:lstStyle/>
          <a:p/>
        </p:txBody>
      </p:sp>
      <p:sp>
        <p:nvSpPr>
          <p:cNvPr id="189" name="object 189"/>
          <p:cNvSpPr/>
          <p:nvPr/>
        </p:nvSpPr>
        <p:spPr>
          <a:xfrm>
            <a:off x="408940" y="271779"/>
            <a:ext cx="138430" cy="138430"/>
          </a:xfrm>
          <a:custGeom>
            <a:avLst/>
            <a:gdLst/>
            <a:ahLst/>
            <a:cxnLst/>
            <a:rect l="l" t="t" r="r" b="b"/>
            <a:pathLst>
              <a:path w="138429" h="138429">
                <a:moveTo>
                  <a:pt x="138429" y="0"/>
                </a:moveTo>
                <a:lnTo>
                  <a:pt x="0" y="0"/>
                </a:lnTo>
                <a:lnTo>
                  <a:pt x="0" y="138430"/>
                </a:lnTo>
                <a:lnTo>
                  <a:pt x="138429" y="138430"/>
                </a:lnTo>
                <a:lnTo>
                  <a:pt x="138429" y="0"/>
                </a:lnTo>
                <a:close/>
              </a:path>
            </a:pathLst>
          </a:custGeom>
          <a:solidFill>
            <a:srgbClr val="9999CC"/>
          </a:solidFill>
        </p:spPr>
        <p:txBody>
          <a:bodyPr wrap="square" lIns="0" tIns="0" rIns="0" bIns="0" rtlCol="0"/>
          <a:lstStyle/>
          <a:p/>
        </p:txBody>
      </p:sp>
      <p:sp>
        <p:nvSpPr>
          <p:cNvPr id="190" name="object 190"/>
          <p:cNvSpPr/>
          <p:nvPr/>
        </p:nvSpPr>
        <p:spPr>
          <a:xfrm>
            <a:off x="274320" y="408940"/>
            <a:ext cx="135890" cy="137160"/>
          </a:xfrm>
          <a:custGeom>
            <a:avLst/>
            <a:gdLst/>
            <a:ahLst/>
            <a:cxnLst/>
            <a:rect l="l" t="t" r="r" b="b"/>
            <a:pathLst>
              <a:path w="135890" h="137159">
                <a:moveTo>
                  <a:pt x="135889" y="0"/>
                </a:moveTo>
                <a:lnTo>
                  <a:pt x="0" y="0"/>
                </a:lnTo>
                <a:lnTo>
                  <a:pt x="0" y="137160"/>
                </a:lnTo>
                <a:lnTo>
                  <a:pt x="135889" y="137160"/>
                </a:lnTo>
                <a:lnTo>
                  <a:pt x="135889" y="0"/>
                </a:lnTo>
                <a:close/>
              </a:path>
            </a:pathLst>
          </a:custGeom>
          <a:solidFill>
            <a:srgbClr val="9999CC"/>
          </a:solidFill>
        </p:spPr>
        <p:txBody>
          <a:bodyPr wrap="square" lIns="0" tIns="0" rIns="0" bIns="0" rtlCol="0"/>
          <a:lstStyle/>
          <a:p/>
        </p:txBody>
      </p:sp>
      <p:sp>
        <p:nvSpPr>
          <p:cNvPr id="191" name="object 191"/>
          <p:cNvSpPr txBox="1"/>
          <p:nvPr/>
        </p:nvSpPr>
        <p:spPr>
          <a:xfrm>
            <a:off x="789940" y="436879"/>
            <a:ext cx="7195820" cy="5927090"/>
          </a:xfrm>
          <a:prstGeom prst="rect">
            <a:avLst/>
          </a:prstGeom>
        </p:spPr>
        <p:txBody>
          <a:bodyPr vert="horz" wrap="square" lIns="0" tIns="12700" rIns="0" bIns="0" rtlCol="0">
            <a:spAutoFit/>
          </a:bodyPr>
          <a:lstStyle/>
          <a:p>
            <a:pPr marL="63500" marR="30480">
              <a:lnSpc>
                <a:spcPct val="100000"/>
              </a:lnSpc>
              <a:spcBef>
                <a:spcPts val="100"/>
              </a:spcBef>
              <a:buClr>
                <a:srgbClr val="00007C"/>
              </a:buClr>
              <a:buSzPct val="75000"/>
              <a:buFont typeface="Wingdings" panose="05000000000000000000"/>
              <a:buChar char=""/>
              <a:tabLst>
                <a:tab pos="406400" algn="l"/>
                <a:tab pos="977265" algn="l"/>
                <a:tab pos="1891030" algn="l"/>
              </a:tabLst>
            </a:pPr>
            <a:r>
              <a:rPr sz="3200" dirty="0">
                <a:latin typeface="华文细黑" panose="02010600040101010101" charset="-122"/>
                <a:cs typeface="华文细黑" panose="02010600040101010101" charset="-122"/>
              </a:rPr>
              <a:t>例</a:t>
            </a:r>
            <a:r>
              <a:rPr sz="3200" spc="-25" dirty="0">
                <a:latin typeface="华文细黑" panose="02010600040101010101" charset="-122"/>
                <a:cs typeface="华文细黑" panose="02010600040101010101" charset="-122"/>
              </a:rPr>
              <a:t> </a:t>
            </a:r>
            <a:r>
              <a:rPr sz="3200" spc="-5" dirty="0">
                <a:latin typeface="华文细黑" panose="02010600040101010101" charset="-122"/>
                <a:cs typeface="华文细黑" panose="02010600040101010101" charset="-122"/>
              </a:rPr>
              <a:t>10.4	</a:t>
            </a:r>
            <a:r>
              <a:rPr sz="3200" dirty="0">
                <a:latin typeface="华文细黑" panose="02010600040101010101" charset="-122"/>
                <a:cs typeface="华文细黑" panose="02010600040101010101" charset="-122"/>
              </a:rPr>
              <a:t>试</a:t>
            </a:r>
            <a:r>
              <a:rPr sz="3200" spc="5" dirty="0">
                <a:latin typeface="华文细黑" panose="02010600040101010101" charset="-122"/>
                <a:cs typeface="华文细黑" panose="02010600040101010101" charset="-122"/>
              </a:rPr>
              <a:t>构</a:t>
            </a:r>
            <a:r>
              <a:rPr sz="3200" dirty="0">
                <a:latin typeface="华文细黑" panose="02010600040101010101" charset="-122"/>
                <a:cs typeface="华文细黑" panose="02010600040101010101" charset="-122"/>
              </a:rPr>
              <a:t>造以</a:t>
            </a:r>
            <a:r>
              <a:rPr sz="3200" spc="5" dirty="0">
                <a:latin typeface="华文细黑" panose="02010600040101010101" charset="-122"/>
                <a:cs typeface="华文细黑" panose="02010600040101010101" charset="-122"/>
              </a:rPr>
              <a:t>下</a:t>
            </a:r>
            <a:r>
              <a:rPr sz="3200" dirty="0">
                <a:latin typeface="华文细黑" panose="02010600040101010101" charset="-122"/>
                <a:cs typeface="华文细黑" panose="02010600040101010101" charset="-122"/>
              </a:rPr>
              <a:t>基</a:t>
            </a:r>
            <a:r>
              <a:rPr sz="3200" spc="5" dirty="0">
                <a:latin typeface="华文细黑" panose="02010600040101010101" charset="-122"/>
                <a:cs typeface="华文细黑" panose="02010600040101010101" charset="-122"/>
              </a:rPr>
              <a:t>本</a:t>
            </a:r>
            <a:r>
              <a:rPr sz="3200" dirty="0">
                <a:latin typeface="华文细黑" panose="02010600040101010101" charset="-122"/>
                <a:cs typeface="华文细黑" panose="02010600040101010101" charset="-122"/>
              </a:rPr>
              <a:t>块</a:t>
            </a:r>
            <a:r>
              <a:rPr sz="3200" spc="-65" dirty="0">
                <a:latin typeface="华文细黑" panose="02010600040101010101" charset="-122"/>
                <a:cs typeface="华文细黑" panose="02010600040101010101" charset="-122"/>
              </a:rPr>
              <a:t> </a:t>
            </a:r>
            <a:r>
              <a:rPr sz="3200" dirty="0">
                <a:latin typeface="华文细黑" panose="02010600040101010101" charset="-122"/>
                <a:cs typeface="华文细黑" panose="02010600040101010101" charset="-122"/>
              </a:rPr>
              <a:t>G</a:t>
            </a:r>
            <a:r>
              <a:rPr sz="3200" spc="-70" dirty="0">
                <a:latin typeface="华文细黑" panose="02010600040101010101" charset="-122"/>
                <a:cs typeface="华文细黑" panose="02010600040101010101" charset="-122"/>
              </a:rPr>
              <a:t> </a:t>
            </a:r>
            <a:r>
              <a:rPr sz="3200" dirty="0">
                <a:latin typeface="华文细黑" panose="02010600040101010101" charset="-122"/>
                <a:cs typeface="华文细黑" panose="02010600040101010101" charset="-122"/>
              </a:rPr>
              <a:t>的</a:t>
            </a:r>
            <a:r>
              <a:rPr sz="3200" spc="-60" dirty="0">
                <a:latin typeface="华文细黑" panose="02010600040101010101" charset="-122"/>
                <a:cs typeface="华文细黑" panose="02010600040101010101" charset="-122"/>
              </a:rPr>
              <a:t> </a:t>
            </a:r>
            <a:r>
              <a:rPr sz="3200" dirty="0">
                <a:latin typeface="华文细黑" panose="02010600040101010101" charset="-122"/>
                <a:cs typeface="华文细黑" panose="02010600040101010101" charset="-122"/>
              </a:rPr>
              <a:t>DAG  </a:t>
            </a:r>
            <a:r>
              <a:rPr sz="3200" spc="-5" dirty="0">
                <a:latin typeface="华文细黑" panose="02010600040101010101" charset="-122"/>
                <a:cs typeface="华文细黑" panose="02010600040101010101" charset="-122"/>
              </a:rPr>
              <a:t>(1)	T</a:t>
            </a:r>
            <a:r>
              <a:rPr sz="2775" spc="-7" baseline="-24000" dirty="0">
                <a:latin typeface="华文细黑" panose="02010600040101010101" charset="-122"/>
                <a:cs typeface="华文细黑" panose="02010600040101010101" charset="-122"/>
              </a:rPr>
              <a:t>0</a:t>
            </a:r>
            <a:r>
              <a:rPr sz="3200" spc="-5" dirty="0">
                <a:latin typeface="华文细黑" panose="02010600040101010101" charset="-122"/>
                <a:cs typeface="华文细黑" panose="02010600040101010101" charset="-122"/>
              </a:rPr>
              <a:t>:=3.14</a:t>
            </a:r>
            <a:endParaRPr sz="3200">
              <a:latin typeface="华文细黑" panose="02010600040101010101" charset="-122"/>
              <a:cs typeface="华文细黑" panose="02010600040101010101" charset="-122"/>
            </a:endParaRPr>
          </a:p>
          <a:p>
            <a:pPr marL="63500">
              <a:lnSpc>
                <a:spcPct val="100000"/>
              </a:lnSpc>
              <a:spcBef>
                <a:spcPts val="530"/>
              </a:spcBef>
              <a:tabLst>
                <a:tab pos="977265" algn="l"/>
              </a:tabLst>
            </a:pPr>
            <a:r>
              <a:rPr sz="3200" dirty="0">
                <a:latin typeface="华文细黑" panose="02010600040101010101" charset="-122"/>
                <a:cs typeface="华文细黑" panose="02010600040101010101" charset="-122"/>
              </a:rPr>
              <a:t>(2)	</a:t>
            </a:r>
            <a:r>
              <a:rPr sz="3200" spc="-5" dirty="0">
                <a:latin typeface="华文细黑" panose="02010600040101010101" charset="-122"/>
                <a:cs typeface="华文细黑" panose="02010600040101010101" charset="-122"/>
              </a:rPr>
              <a:t>T</a:t>
            </a:r>
            <a:r>
              <a:rPr sz="2775" spc="-7" baseline="-24000" dirty="0">
                <a:latin typeface="华文细黑" panose="02010600040101010101" charset="-122"/>
                <a:cs typeface="华文细黑" panose="02010600040101010101" charset="-122"/>
              </a:rPr>
              <a:t>1</a:t>
            </a:r>
            <a:r>
              <a:rPr sz="3200" spc="-5" dirty="0">
                <a:latin typeface="华文细黑" panose="02010600040101010101" charset="-122"/>
                <a:cs typeface="华文细黑" panose="02010600040101010101" charset="-122"/>
              </a:rPr>
              <a:t>:=2*T</a:t>
            </a:r>
            <a:r>
              <a:rPr sz="2775" spc="-7" baseline="-24000" dirty="0">
                <a:latin typeface="华文细黑" panose="02010600040101010101" charset="-122"/>
                <a:cs typeface="华文细黑" panose="02010600040101010101" charset="-122"/>
              </a:rPr>
              <a:t>0</a:t>
            </a:r>
            <a:endParaRPr sz="2775" baseline="-24000">
              <a:latin typeface="华文细黑" panose="02010600040101010101" charset="-122"/>
              <a:cs typeface="华文细黑" panose="02010600040101010101" charset="-122"/>
            </a:endParaRPr>
          </a:p>
          <a:p>
            <a:pPr marL="63500" marR="4770755">
              <a:lnSpc>
                <a:spcPct val="114000"/>
              </a:lnSpc>
              <a:tabLst>
                <a:tab pos="977265" algn="l"/>
              </a:tabLst>
            </a:pPr>
            <a:r>
              <a:rPr sz="3200" dirty="0">
                <a:latin typeface="华文细黑" panose="02010600040101010101" charset="-122"/>
                <a:cs typeface="华文细黑" panose="02010600040101010101" charset="-122"/>
              </a:rPr>
              <a:t>(3)	</a:t>
            </a:r>
            <a:r>
              <a:rPr sz="3200" spc="-5" dirty="0">
                <a:latin typeface="华文细黑" panose="02010600040101010101" charset="-122"/>
                <a:cs typeface="华文细黑" panose="02010600040101010101" charset="-122"/>
              </a:rPr>
              <a:t>T</a:t>
            </a:r>
            <a:r>
              <a:rPr sz="2775" spc="-7" baseline="-24000" dirty="0">
                <a:latin typeface="华文细黑" panose="02010600040101010101" charset="-122"/>
                <a:cs typeface="华文细黑" panose="02010600040101010101" charset="-122"/>
              </a:rPr>
              <a:t>2</a:t>
            </a:r>
            <a:r>
              <a:rPr sz="3200" spc="-5" dirty="0">
                <a:latin typeface="华文细黑" panose="02010600040101010101" charset="-122"/>
                <a:cs typeface="华文细黑" panose="02010600040101010101" charset="-122"/>
              </a:rPr>
              <a:t>:=R+r  </a:t>
            </a:r>
            <a:r>
              <a:rPr sz="3200" spc="5" dirty="0">
                <a:latin typeface="华文细黑" panose="02010600040101010101" charset="-122"/>
                <a:cs typeface="华文细黑" panose="02010600040101010101" charset="-122"/>
              </a:rPr>
              <a:t>(</a:t>
            </a:r>
            <a:r>
              <a:rPr sz="3200" dirty="0">
                <a:latin typeface="华文细黑" panose="02010600040101010101" charset="-122"/>
                <a:cs typeface="华文细黑" panose="02010600040101010101" charset="-122"/>
              </a:rPr>
              <a:t>4)	A:</a:t>
            </a:r>
            <a:r>
              <a:rPr sz="3200" spc="5" dirty="0">
                <a:latin typeface="华文细黑" panose="02010600040101010101" charset="-122"/>
                <a:cs typeface="华文细黑" panose="02010600040101010101" charset="-122"/>
              </a:rPr>
              <a:t>=</a:t>
            </a:r>
            <a:r>
              <a:rPr sz="3200" spc="-5" dirty="0">
                <a:latin typeface="华文细黑" panose="02010600040101010101" charset="-122"/>
                <a:cs typeface="华文细黑" panose="02010600040101010101" charset="-122"/>
              </a:rPr>
              <a:t>T</a:t>
            </a:r>
            <a:r>
              <a:rPr sz="2775" spc="-15" baseline="-24000" dirty="0">
                <a:latin typeface="华文细黑" panose="02010600040101010101" charset="-122"/>
                <a:cs typeface="华文细黑" panose="02010600040101010101" charset="-122"/>
              </a:rPr>
              <a:t>1</a:t>
            </a:r>
            <a:r>
              <a:rPr sz="3200" dirty="0">
                <a:latin typeface="华文细黑" panose="02010600040101010101" charset="-122"/>
                <a:cs typeface="华文细黑" panose="02010600040101010101" charset="-122"/>
              </a:rPr>
              <a:t>*</a:t>
            </a:r>
            <a:r>
              <a:rPr sz="3200" spc="-5" dirty="0">
                <a:latin typeface="华文细黑" panose="02010600040101010101" charset="-122"/>
                <a:cs typeface="华文细黑" panose="02010600040101010101" charset="-122"/>
              </a:rPr>
              <a:t>T</a:t>
            </a:r>
            <a:r>
              <a:rPr sz="2775" spc="7" baseline="-24000" dirty="0">
                <a:latin typeface="华文细黑" panose="02010600040101010101" charset="-122"/>
                <a:cs typeface="华文细黑" panose="02010600040101010101" charset="-122"/>
              </a:rPr>
              <a:t>2</a:t>
            </a:r>
            <a:endParaRPr sz="2775" baseline="-24000">
              <a:latin typeface="华文细黑" panose="02010600040101010101" charset="-122"/>
              <a:cs typeface="华文细黑" panose="02010600040101010101" charset="-122"/>
            </a:endParaRPr>
          </a:p>
          <a:p>
            <a:pPr marL="63500" marR="4848225">
              <a:lnSpc>
                <a:spcPct val="100000"/>
              </a:lnSpc>
              <a:spcBef>
                <a:spcPts val="520"/>
              </a:spcBef>
              <a:tabLst>
                <a:tab pos="977265" algn="l"/>
              </a:tabLst>
            </a:pPr>
            <a:r>
              <a:rPr sz="3200" spc="5" dirty="0">
                <a:latin typeface="华文细黑" panose="02010600040101010101" charset="-122"/>
                <a:cs typeface="华文细黑" panose="02010600040101010101" charset="-122"/>
              </a:rPr>
              <a:t>(5)	</a:t>
            </a:r>
            <a:r>
              <a:rPr sz="3200" spc="-5" dirty="0">
                <a:latin typeface="华文细黑" panose="02010600040101010101" charset="-122"/>
                <a:cs typeface="华文细黑" panose="02010600040101010101" charset="-122"/>
              </a:rPr>
              <a:t>B:=A  </a:t>
            </a:r>
            <a:r>
              <a:rPr sz="3200" spc="5" dirty="0">
                <a:latin typeface="华文细黑" panose="02010600040101010101" charset="-122"/>
                <a:cs typeface="华文细黑" panose="02010600040101010101" charset="-122"/>
              </a:rPr>
              <a:t>(</a:t>
            </a:r>
            <a:r>
              <a:rPr sz="3200" dirty="0">
                <a:latin typeface="华文细黑" panose="02010600040101010101" charset="-122"/>
                <a:cs typeface="华文细黑" panose="02010600040101010101" charset="-122"/>
              </a:rPr>
              <a:t>6)	</a:t>
            </a:r>
            <a:r>
              <a:rPr sz="3200" spc="-15" dirty="0">
                <a:latin typeface="华文细黑" panose="02010600040101010101" charset="-122"/>
                <a:cs typeface="华文细黑" panose="02010600040101010101" charset="-122"/>
              </a:rPr>
              <a:t>T</a:t>
            </a:r>
            <a:r>
              <a:rPr sz="2775" spc="-15" baseline="-24000" dirty="0">
                <a:latin typeface="华文细黑" panose="02010600040101010101" charset="-122"/>
                <a:cs typeface="华文细黑" panose="02010600040101010101" charset="-122"/>
              </a:rPr>
              <a:t>3</a:t>
            </a:r>
            <a:r>
              <a:rPr sz="3200" dirty="0">
                <a:latin typeface="华文细黑" panose="02010600040101010101" charset="-122"/>
                <a:cs typeface="华文细黑" panose="02010600040101010101" charset="-122"/>
              </a:rPr>
              <a:t>:</a:t>
            </a:r>
            <a:r>
              <a:rPr sz="3200" spc="5" dirty="0">
                <a:latin typeface="华文细黑" panose="02010600040101010101" charset="-122"/>
                <a:cs typeface="华文细黑" panose="02010600040101010101" charset="-122"/>
              </a:rPr>
              <a:t>=</a:t>
            </a:r>
            <a:r>
              <a:rPr sz="3200" spc="-5" dirty="0">
                <a:latin typeface="华文细黑" panose="02010600040101010101" charset="-122"/>
                <a:cs typeface="华文细黑" panose="02010600040101010101" charset="-122"/>
              </a:rPr>
              <a:t>2</a:t>
            </a:r>
            <a:r>
              <a:rPr sz="3200" dirty="0">
                <a:latin typeface="华文细黑" panose="02010600040101010101" charset="-122"/>
                <a:cs typeface="华文细黑" panose="02010600040101010101" charset="-122"/>
              </a:rPr>
              <a:t>*</a:t>
            </a:r>
            <a:r>
              <a:rPr sz="3200" spc="-5" dirty="0">
                <a:latin typeface="华文细黑" panose="02010600040101010101" charset="-122"/>
                <a:cs typeface="华文细黑" panose="02010600040101010101" charset="-122"/>
              </a:rPr>
              <a:t>T</a:t>
            </a:r>
            <a:r>
              <a:rPr sz="2775" spc="7" baseline="-24000" dirty="0">
                <a:latin typeface="华文细黑" panose="02010600040101010101" charset="-122"/>
                <a:cs typeface="华文细黑" panose="02010600040101010101" charset="-122"/>
              </a:rPr>
              <a:t>0</a:t>
            </a:r>
            <a:endParaRPr sz="2775" baseline="-24000">
              <a:latin typeface="华文细黑" panose="02010600040101010101" charset="-122"/>
              <a:cs typeface="华文细黑" panose="02010600040101010101" charset="-122"/>
            </a:endParaRPr>
          </a:p>
          <a:p>
            <a:pPr marL="63500" marR="4772025">
              <a:lnSpc>
                <a:spcPct val="114000"/>
              </a:lnSpc>
              <a:tabLst>
                <a:tab pos="977265" algn="l"/>
              </a:tabLst>
            </a:pPr>
            <a:r>
              <a:rPr sz="3200" dirty="0">
                <a:latin typeface="华文细黑" panose="02010600040101010101" charset="-122"/>
                <a:cs typeface="华文细黑" panose="02010600040101010101" charset="-122"/>
              </a:rPr>
              <a:t>(7)	</a:t>
            </a:r>
            <a:r>
              <a:rPr sz="3200" spc="-5" dirty="0">
                <a:latin typeface="华文细黑" panose="02010600040101010101" charset="-122"/>
                <a:cs typeface="华文细黑" panose="02010600040101010101" charset="-122"/>
              </a:rPr>
              <a:t>T</a:t>
            </a:r>
            <a:r>
              <a:rPr sz="2775" spc="-7" baseline="-24000" dirty="0">
                <a:latin typeface="华文细黑" panose="02010600040101010101" charset="-122"/>
                <a:cs typeface="华文细黑" panose="02010600040101010101" charset="-122"/>
              </a:rPr>
              <a:t>4</a:t>
            </a:r>
            <a:r>
              <a:rPr sz="3200" spc="-5" dirty="0">
                <a:latin typeface="华文细黑" panose="02010600040101010101" charset="-122"/>
                <a:cs typeface="华文细黑" panose="02010600040101010101" charset="-122"/>
              </a:rPr>
              <a:t>:=R+r  </a:t>
            </a:r>
            <a:r>
              <a:rPr sz="3200" spc="5" dirty="0">
                <a:latin typeface="华文细黑" panose="02010600040101010101" charset="-122"/>
                <a:cs typeface="华文细黑" panose="02010600040101010101" charset="-122"/>
              </a:rPr>
              <a:t>(</a:t>
            </a:r>
            <a:r>
              <a:rPr sz="3200" dirty="0">
                <a:latin typeface="华文细黑" panose="02010600040101010101" charset="-122"/>
                <a:cs typeface="华文细黑" panose="02010600040101010101" charset="-122"/>
              </a:rPr>
              <a:t>8)	</a:t>
            </a:r>
            <a:r>
              <a:rPr sz="3200" spc="-15" dirty="0">
                <a:latin typeface="华文细黑" panose="02010600040101010101" charset="-122"/>
                <a:cs typeface="华文细黑" panose="02010600040101010101" charset="-122"/>
              </a:rPr>
              <a:t>T</a:t>
            </a:r>
            <a:r>
              <a:rPr sz="2775" spc="-15" baseline="-24000" dirty="0">
                <a:latin typeface="华文细黑" panose="02010600040101010101" charset="-122"/>
                <a:cs typeface="华文细黑" panose="02010600040101010101" charset="-122"/>
              </a:rPr>
              <a:t>5</a:t>
            </a:r>
            <a:r>
              <a:rPr sz="3200" dirty="0">
                <a:latin typeface="华文细黑" panose="02010600040101010101" charset="-122"/>
                <a:cs typeface="华文细黑" panose="02010600040101010101" charset="-122"/>
              </a:rPr>
              <a:t>:</a:t>
            </a:r>
            <a:r>
              <a:rPr sz="3200" spc="5" dirty="0">
                <a:latin typeface="华文细黑" panose="02010600040101010101" charset="-122"/>
                <a:cs typeface="华文细黑" panose="02010600040101010101" charset="-122"/>
              </a:rPr>
              <a:t>=</a:t>
            </a:r>
            <a:r>
              <a:rPr sz="3200" spc="-10" dirty="0">
                <a:latin typeface="华文细黑" panose="02010600040101010101" charset="-122"/>
                <a:cs typeface="华文细黑" panose="02010600040101010101" charset="-122"/>
              </a:rPr>
              <a:t>T</a:t>
            </a:r>
            <a:r>
              <a:rPr sz="2775" spc="-15" baseline="-24000" dirty="0">
                <a:latin typeface="华文细黑" panose="02010600040101010101" charset="-122"/>
                <a:cs typeface="华文细黑" panose="02010600040101010101" charset="-122"/>
              </a:rPr>
              <a:t>3</a:t>
            </a:r>
            <a:r>
              <a:rPr sz="3200" dirty="0">
                <a:latin typeface="华文细黑" panose="02010600040101010101" charset="-122"/>
                <a:cs typeface="华文细黑" panose="02010600040101010101" charset="-122"/>
              </a:rPr>
              <a:t>*</a:t>
            </a:r>
            <a:r>
              <a:rPr sz="3200" spc="-15" dirty="0">
                <a:latin typeface="华文细黑" panose="02010600040101010101" charset="-122"/>
                <a:cs typeface="华文细黑" panose="02010600040101010101" charset="-122"/>
              </a:rPr>
              <a:t>T</a:t>
            </a:r>
            <a:r>
              <a:rPr sz="2775" spc="7" baseline="-24000" dirty="0">
                <a:latin typeface="华文细黑" panose="02010600040101010101" charset="-122"/>
                <a:cs typeface="华文细黑" panose="02010600040101010101" charset="-122"/>
              </a:rPr>
              <a:t>4</a:t>
            </a:r>
            <a:endParaRPr sz="2775" baseline="-24000">
              <a:latin typeface="华文细黑" panose="02010600040101010101" charset="-122"/>
              <a:cs typeface="华文细黑" panose="02010600040101010101" charset="-122"/>
            </a:endParaRPr>
          </a:p>
          <a:p>
            <a:pPr marL="63500">
              <a:lnSpc>
                <a:spcPct val="100000"/>
              </a:lnSpc>
              <a:spcBef>
                <a:spcPts val="530"/>
              </a:spcBef>
              <a:tabLst>
                <a:tab pos="977265" algn="l"/>
              </a:tabLst>
            </a:pPr>
            <a:r>
              <a:rPr sz="3200" dirty="0">
                <a:latin typeface="华文细黑" panose="02010600040101010101" charset="-122"/>
                <a:cs typeface="华文细黑" panose="02010600040101010101" charset="-122"/>
              </a:rPr>
              <a:t>(9)	</a:t>
            </a:r>
            <a:r>
              <a:rPr sz="3200" spc="-5" dirty="0">
                <a:latin typeface="华文细黑" panose="02010600040101010101" charset="-122"/>
                <a:cs typeface="华文细黑" panose="02010600040101010101" charset="-122"/>
              </a:rPr>
              <a:t>T</a:t>
            </a:r>
            <a:r>
              <a:rPr sz="2775" spc="-7" baseline="-24000" dirty="0">
                <a:latin typeface="华文细黑" panose="02010600040101010101" charset="-122"/>
                <a:cs typeface="华文细黑" panose="02010600040101010101" charset="-122"/>
              </a:rPr>
              <a:t>6</a:t>
            </a:r>
            <a:r>
              <a:rPr sz="3200" spc="-5" dirty="0">
                <a:latin typeface="华文细黑" panose="02010600040101010101" charset="-122"/>
                <a:cs typeface="华文细黑" panose="02010600040101010101" charset="-122"/>
              </a:rPr>
              <a:t>:=R-r</a:t>
            </a:r>
            <a:endParaRPr sz="3200">
              <a:latin typeface="华文细黑" panose="02010600040101010101" charset="-122"/>
              <a:cs typeface="华文细黑" panose="02010600040101010101" charset="-122"/>
            </a:endParaRPr>
          </a:p>
          <a:p>
            <a:pPr marL="63500">
              <a:lnSpc>
                <a:spcPct val="100000"/>
              </a:lnSpc>
              <a:spcBef>
                <a:spcPts val="530"/>
              </a:spcBef>
              <a:tabLst>
                <a:tab pos="1078865" algn="l"/>
              </a:tabLst>
            </a:pPr>
            <a:r>
              <a:rPr sz="3200" dirty="0">
                <a:latin typeface="华文细黑" panose="02010600040101010101" charset="-122"/>
                <a:cs typeface="华文细黑" panose="02010600040101010101" charset="-122"/>
              </a:rPr>
              <a:t>(10)	</a:t>
            </a:r>
            <a:r>
              <a:rPr sz="3200" spc="-5" dirty="0">
                <a:latin typeface="华文细黑" panose="02010600040101010101" charset="-122"/>
                <a:cs typeface="华文细黑" panose="02010600040101010101" charset="-122"/>
              </a:rPr>
              <a:t>B:=T</a:t>
            </a:r>
            <a:r>
              <a:rPr sz="2775" spc="-7" baseline="-24000" dirty="0">
                <a:latin typeface="华文细黑" panose="02010600040101010101" charset="-122"/>
                <a:cs typeface="华文细黑" panose="02010600040101010101" charset="-122"/>
              </a:rPr>
              <a:t>5</a:t>
            </a:r>
            <a:r>
              <a:rPr sz="3200" spc="-5" dirty="0">
                <a:latin typeface="华文细黑" panose="02010600040101010101" charset="-122"/>
                <a:cs typeface="华文细黑" panose="02010600040101010101" charset="-122"/>
              </a:rPr>
              <a:t>*T</a:t>
            </a:r>
            <a:r>
              <a:rPr sz="2775" spc="-7" baseline="-24000" dirty="0">
                <a:latin typeface="华文细黑" panose="02010600040101010101" charset="-122"/>
                <a:cs typeface="华文细黑" panose="02010600040101010101" charset="-122"/>
              </a:rPr>
              <a:t>6</a:t>
            </a:r>
            <a:endParaRPr sz="2775" baseline="-24000">
              <a:latin typeface="华文细黑" panose="02010600040101010101" charset="-122"/>
              <a:cs typeface="华文细黑" panose="02010600040101010101" charset="-122"/>
            </a:endParaRPr>
          </a:p>
        </p:txBody>
      </p:sp>
      <p:sp>
        <p:nvSpPr>
          <p:cNvPr id="192" name="object 192"/>
          <p:cNvSpPr txBox="1"/>
          <p:nvPr/>
        </p:nvSpPr>
        <p:spPr>
          <a:xfrm>
            <a:off x="8366759" y="6415950"/>
            <a:ext cx="256540" cy="240665"/>
          </a:xfrm>
          <a:prstGeom prst="rect">
            <a:avLst/>
          </a:prstGeom>
        </p:spPr>
        <p:txBody>
          <a:bodyPr vert="horz" wrap="square" lIns="0" tIns="27940" rIns="0" bIns="0" rtlCol="0">
            <a:spAutoFit/>
          </a:bodyPr>
          <a:lstStyle/>
          <a:p>
            <a:pPr marL="26670">
              <a:lnSpc>
                <a:spcPct val="100000"/>
              </a:lnSpc>
              <a:spcBef>
                <a:spcPts val="220"/>
              </a:spcBef>
            </a:pPr>
            <a:fld id="{81D60167-4931-47E6-BA6A-407CBD079E47}" type="slidenum">
              <a:rPr sz="1200" dirty="0">
                <a:latin typeface="Arial Black" panose="020B0A04020102020204"/>
                <a:cs typeface="Arial Black" panose="020B0A04020102020204"/>
              </a:rPr>
            </a:fld>
            <a:endParaRPr sz="1200">
              <a:latin typeface="Arial Black" panose="020B0A04020102020204"/>
              <a:cs typeface="Arial Black" panose="020B0A04020102020204"/>
            </a:endParaRPr>
          </a:p>
        </p:txBody>
      </p:sp>
      <p:sp>
        <p:nvSpPr>
          <p:cNvPr id="193" name="object 90"/>
          <p:cNvSpPr txBox="1"/>
          <p:nvPr/>
        </p:nvSpPr>
        <p:spPr>
          <a:xfrm>
            <a:off x="5227984" y="1447859"/>
            <a:ext cx="3677285" cy="2249805"/>
          </a:xfrm>
          <a:prstGeom prst="rect">
            <a:avLst/>
          </a:prstGeom>
          <a:solidFill>
            <a:srgbClr val="FFFF99"/>
          </a:solidFill>
        </p:spPr>
        <p:txBody>
          <a:bodyPr vert="horz" wrap="square" lIns="0" tIns="34290" rIns="0" bIns="0" rtlCol="0">
            <a:spAutoFit/>
          </a:bodyPr>
          <a:p>
            <a:pPr marL="471170" indent="-400685" algn="l">
              <a:lnSpc>
                <a:spcPct val="150000"/>
              </a:lnSpc>
              <a:spcBef>
                <a:spcPts val="270"/>
              </a:spcBef>
              <a:buClrTx/>
              <a:buSzTx/>
              <a:buFontTx/>
              <a:buAutoNum type="arabicPeriod"/>
              <a:tabLst>
                <a:tab pos="471170" algn="l"/>
                <a:tab pos="471805" algn="l"/>
              </a:tabLst>
            </a:pPr>
            <a:r>
              <a:rPr sz="2400" b="1" dirty="0">
                <a:solidFill>
                  <a:srgbClr val="0000FF"/>
                </a:solidFill>
                <a:latin typeface="华文细黑" panose="02010600040101010101" charset="-122"/>
                <a:cs typeface="华文细黑" panose="02010600040101010101" charset="-122"/>
              </a:rPr>
              <a:t>准备操作数的结点</a:t>
            </a:r>
            <a:endParaRPr sz="2400" b="1" dirty="0">
              <a:solidFill>
                <a:srgbClr val="0000FF"/>
              </a:solidFill>
              <a:latin typeface="华文细黑" panose="02010600040101010101" charset="-122"/>
              <a:cs typeface="华文细黑" panose="02010600040101010101" charset="-122"/>
            </a:endParaRPr>
          </a:p>
          <a:p>
            <a:pPr marL="472440" indent="-401955">
              <a:lnSpc>
                <a:spcPct val="150000"/>
              </a:lnSpc>
              <a:buAutoNum type="arabicPeriod"/>
              <a:tabLst>
                <a:tab pos="472440" algn="l"/>
                <a:tab pos="473075" algn="l"/>
              </a:tabLst>
            </a:pPr>
            <a:r>
              <a:rPr sz="2400" b="1" dirty="0">
                <a:solidFill>
                  <a:srgbClr val="0000FF"/>
                </a:solidFill>
                <a:latin typeface="华文细黑" panose="02010600040101010101" charset="-122"/>
                <a:cs typeface="华文细黑" panose="02010600040101010101" charset="-122"/>
              </a:rPr>
              <a:t>合并已知量</a:t>
            </a:r>
            <a:endParaRPr sz="2400" b="1">
              <a:latin typeface="华文细黑" panose="02010600040101010101" charset="-122"/>
              <a:cs typeface="华文细黑" panose="02010600040101010101" charset="-122"/>
            </a:endParaRPr>
          </a:p>
          <a:p>
            <a:pPr marL="471170" indent="-400685">
              <a:lnSpc>
                <a:spcPct val="150000"/>
              </a:lnSpc>
              <a:buAutoNum type="arabicPeriod"/>
              <a:tabLst>
                <a:tab pos="471170" algn="l"/>
                <a:tab pos="471805" algn="l"/>
              </a:tabLst>
            </a:pPr>
            <a:r>
              <a:rPr sz="2400" b="1" dirty="0">
                <a:solidFill>
                  <a:srgbClr val="0000FF"/>
                </a:solidFill>
                <a:latin typeface="华文细黑" panose="02010600040101010101" charset="-122"/>
                <a:cs typeface="华文细黑" panose="02010600040101010101" charset="-122"/>
              </a:rPr>
              <a:t>删除公共子表达式</a:t>
            </a:r>
            <a:endParaRPr sz="2400" b="1">
              <a:latin typeface="华文细黑" panose="02010600040101010101" charset="-122"/>
              <a:cs typeface="华文细黑" panose="02010600040101010101" charset="-122"/>
            </a:endParaRPr>
          </a:p>
          <a:p>
            <a:pPr marL="472440" indent="-401955">
              <a:lnSpc>
                <a:spcPct val="150000"/>
              </a:lnSpc>
              <a:buAutoNum type="arabicPeriod"/>
              <a:tabLst>
                <a:tab pos="472440" algn="l"/>
                <a:tab pos="473075" algn="l"/>
              </a:tabLst>
            </a:pPr>
            <a:r>
              <a:rPr sz="2400" b="1" dirty="0">
                <a:solidFill>
                  <a:srgbClr val="0000FF"/>
                </a:solidFill>
                <a:latin typeface="华文细黑" panose="02010600040101010101" charset="-122"/>
                <a:cs typeface="华文细黑" panose="02010600040101010101" charset="-122"/>
              </a:rPr>
              <a:t>删除无用赋值</a:t>
            </a:r>
            <a:endParaRPr sz="2400" b="1">
              <a:latin typeface="华文细黑" panose="02010600040101010101" charset="-122"/>
              <a:cs typeface="华文细黑" panose="0201060004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9316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A2A2CF"/>
          </a:solidFill>
        </p:spPr>
        <p:txBody>
          <a:bodyPr wrap="square" lIns="0" tIns="0" rIns="0" bIns="0" rtlCol="0"/>
          <a:lstStyle/>
          <a:p/>
        </p:txBody>
      </p:sp>
      <p:sp>
        <p:nvSpPr>
          <p:cNvPr id="3" name="object 3"/>
          <p:cNvSpPr/>
          <p:nvPr/>
        </p:nvSpPr>
        <p:spPr>
          <a:xfrm>
            <a:off x="602745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A3A3CF"/>
          </a:solidFill>
        </p:spPr>
        <p:txBody>
          <a:bodyPr wrap="square" lIns="0" tIns="0" rIns="0" bIns="0" rtlCol="0"/>
          <a:lstStyle/>
          <a:p/>
        </p:txBody>
      </p:sp>
      <p:sp>
        <p:nvSpPr>
          <p:cNvPr id="4" name="object 4"/>
          <p:cNvSpPr/>
          <p:nvPr/>
        </p:nvSpPr>
        <p:spPr>
          <a:xfrm>
            <a:off x="6061748" y="135889"/>
            <a:ext cx="35560" cy="274320"/>
          </a:xfrm>
          <a:custGeom>
            <a:avLst/>
            <a:gdLst/>
            <a:ahLst/>
            <a:cxnLst/>
            <a:rect l="l" t="t" r="r" b="b"/>
            <a:pathLst>
              <a:path w="35560" h="274320">
                <a:moveTo>
                  <a:pt x="0" y="274319"/>
                </a:moveTo>
                <a:lnTo>
                  <a:pt x="35487" y="274319"/>
                </a:lnTo>
                <a:lnTo>
                  <a:pt x="35487" y="0"/>
                </a:lnTo>
                <a:lnTo>
                  <a:pt x="0" y="0"/>
                </a:lnTo>
                <a:lnTo>
                  <a:pt x="0" y="274319"/>
                </a:lnTo>
                <a:close/>
              </a:path>
            </a:pathLst>
          </a:custGeom>
          <a:solidFill>
            <a:srgbClr val="A4A4D0"/>
          </a:solidFill>
        </p:spPr>
        <p:txBody>
          <a:bodyPr wrap="square" lIns="0" tIns="0" rIns="0" bIns="0" rtlCol="0"/>
          <a:lstStyle/>
          <a:p/>
        </p:txBody>
      </p:sp>
      <p:sp>
        <p:nvSpPr>
          <p:cNvPr id="5" name="object 5"/>
          <p:cNvSpPr/>
          <p:nvPr/>
        </p:nvSpPr>
        <p:spPr>
          <a:xfrm>
            <a:off x="6096038" y="135889"/>
            <a:ext cx="35560" cy="274320"/>
          </a:xfrm>
          <a:custGeom>
            <a:avLst/>
            <a:gdLst/>
            <a:ahLst/>
            <a:cxnLst/>
            <a:rect l="l" t="t" r="r" b="b"/>
            <a:pathLst>
              <a:path w="35560" h="274320">
                <a:moveTo>
                  <a:pt x="0" y="274319"/>
                </a:moveTo>
                <a:lnTo>
                  <a:pt x="35488" y="274319"/>
                </a:lnTo>
                <a:lnTo>
                  <a:pt x="35488" y="0"/>
                </a:lnTo>
                <a:lnTo>
                  <a:pt x="0" y="0"/>
                </a:lnTo>
                <a:lnTo>
                  <a:pt x="0" y="274319"/>
                </a:lnTo>
                <a:close/>
              </a:path>
            </a:pathLst>
          </a:custGeom>
          <a:solidFill>
            <a:srgbClr val="A5A5D0"/>
          </a:solidFill>
        </p:spPr>
        <p:txBody>
          <a:bodyPr wrap="square" lIns="0" tIns="0" rIns="0" bIns="0" rtlCol="0"/>
          <a:lstStyle/>
          <a:p/>
        </p:txBody>
      </p:sp>
      <p:sp>
        <p:nvSpPr>
          <p:cNvPr id="6" name="object 6"/>
          <p:cNvSpPr/>
          <p:nvPr/>
        </p:nvSpPr>
        <p:spPr>
          <a:xfrm>
            <a:off x="613033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6A6D1"/>
          </a:solidFill>
        </p:spPr>
        <p:txBody>
          <a:bodyPr wrap="square" lIns="0" tIns="0" rIns="0" bIns="0" rtlCol="0"/>
          <a:lstStyle/>
          <a:p/>
        </p:txBody>
      </p:sp>
      <p:sp>
        <p:nvSpPr>
          <p:cNvPr id="7" name="object 7"/>
          <p:cNvSpPr/>
          <p:nvPr/>
        </p:nvSpPr>
        <p:spPr>
          <a:xfrm>
            <a:off x="616462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7A7D1"/>
          </a:solidFill>
        </p:spPr>
        <p:txBody>
          <a:bodyPr wrap="square" lIns="0" tIns="0" rIns="0" bIns="0" rtlCol="0"/>
          <a:lstStyle/>
          <a:p/>
        </p:txBody>
      </p:sp>
      <p:sp>
        <p:nvSpPr>
          <p:cNvPr id="8" name="object 8"/>
          <p:cNvSpPr/>
          <p:nvPr/>
        </p:nvSpPr>
        <p:spPr>
          <a:xfrm>
            <a:off x="619891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8A8D2"/>
          </a:solidFill>
        </p:spPr>
        <p:txBody>
          <a:bodyPr wrap="square" lIns="0" tIns="0" rIns="0" bIns="0" rtlCol="0"/>
          <a:lstStyle/>
          <a:p/>
        </p:txBody>
      </p:sp>
      <p:sp>
        <p:nvSpPr>
          <p:cNvPr id="9" name="object 9"/>
          <p:cNvSpPr/>
          <p:nvPr/>
        </p:nvSpPr>
        <p:spPr>
          <a:xfrm>
            <a:off x="623320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9A9D3"/>
          </a:solidFill>
        </p:spPr>
        <p:txBody>
          <a:bodyPr wrap="square" lIns="0" tIns="0" rIns="0" bIns="0" rtlCol="0"/>
          <a:lstStyle/>
          <a:p/>
        </p:txBody>
      </p:sp>
      <p:sp>
        <p:nvSpPr>
          <p:cNvPr id="10" name="object 10"/>
          <p:cNvSpPr/>
          <p:nvPr/>
        </p:nvSpPr>
        <p:spPr>
          <a:xfrm>
            <a:off x="626749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AAAD3"/>
          </a:solidFill>
        </p:spPr>
        <p:txBody>
          <a:bodyPr wrap="square" lIns="0" tIns="0" rIns="0" bIns="0" rtlCol="0"/>
          <a:lstStyle/>
          <a:p/>
        </p:txBody>
      </p:sp>
      <p:sp>
        <p:nvSpPr>
          <p:cNvPr id="11" name="object 11"/>
          <p:cNvSpPr/>
          <p:nvPr/>
        </p:nvSpPr>
        <p:spPr>
          <a:xfrm>
            <a:off x="6301784" y="135889"/>
            <a:ext cx="35560" cy="274320"/>
          </a:xfrm>
          <a:custGeom>
            <a:avLst/>
            <a:gdLst/>
            <a:ahLst/>
            <a:cxnLst/>
            <a:rect l="l" t="t" r="r" b="b"/>
            <a:pathLst>
              <a:path w="35560" h="274320">
                <a:moveTo>
                  <a:pt x="0" y="274319"/>
                </a:moveTo>
                <a:lnTo>
                  <a:pt x="35482" y="274319"/>
                </a:lnTo>
                <a:lnTo>
                  <a:pt x="35482" y="0"/>
                </a:lnTo>
                <a:lnTo>
                  <a:pt x="0" y="0"/>
                </a:lnTo>
                <a:lnTo>
                  <a:pt x="0" y="274319"/>
                </a:lnTo>
                <a:close/>
              </a:path>
            </a:pathLst>
          </a:custGeom>
          <a:solidFill>
            <a:srgbClr val="ABABD4"/>
          </a:solidFill>
        </p:spPr>
        <p:txBody>
          <a:bodyPr wrap="square" lIns="0" tIns="0" rIns="0" bIns="0" rtlCol="0"/>
          <a:lstStyle/>
          <a:p/>
        </p:txBody>
      </p:sp>
      <p:sp>
        <p:nvSpPr>
          <p:cNvPr id="12" name="object 12"/>
          <p:cNvSpPr/>
          <p:nvPr/>
        </p:nvSpPr>
        <p:spPr>
          <a:xfrm>
            <a:off x="6336074" y="135889"/>
            <a:ext cx="34290" cy="274320"/>
          </a:xfrm>
          <a:custGeom>
            <a:avLst/>
            <a:gdLst/>
            <a:ahLst/>
            <a:cxnLst/>
            <a:rect l="l" t="t" r="r" b="b"/>
            <a:pathLst>
              <a:path w="34289" h="274320">
                <a:moveTo>
                  <a:pt x="0" y="274319"/>
                </a:moveTo>
                <a:lnTo>
                  <a:pt x="34245" y="274319"/>
                </a:lnTo>
                <a:lnTo>
                  <a:pt x="34245" y="0"/>
                </a:lnTo>
                <a:lnTo>
                  <a:pt x="0" y="0"/>
                </a:lnTo>
                <a:lnTo>
                  <a:pt x="0" y="274319"/>
                </a:lnTo>
                <a:close/>
              </a:path>
            </a:pathLst>
          </a:custGeom>
          <a:solidFill>
            <a:srgbClr val="ACACD4"/>
          </a:solidFill>
        </p:spPr>
        <p:txBody>
          <a:bodyPr wrap="square" lIns="0" tIns="0" rIns="0" bIns="0" rtlCol="0"/>
          <a:lstStyle/>
          <a:p/>
        </p:txBody>
      </p:sp>
      <p:sp>
        <p:nvSpPr>
          <p:cNvPr id="13" name="object 13"/>
          <p:cNvSpPr/>
          <p:nvPr/>
        </p:nvSpPr>
        <p:spPr>
          <a:xfrm>
            <a:off x="637032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ADADD5"/>
          </a:solidFill>
        </p:spPr>
        <p:txBody>
          <a:bodyPr wrap="square" lIns="0" tIns="0" rIns="0" bIns="0" rtlCol="0"/>
          <a:lstStyle/>
          <a:p/>
        </p:txBody>
      </p:sp>
      <p:sp>
        <p:nvSpPr>
          <p:cNvPr id="14" name="object 14"/>
          <p:cNvSpPr/>
          <p:nvPr/>
        </p:nvSpPr>
        <p:spPr>
          <a:xfrm>
            <a:off x="6404609"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AEAED5"/>
          </a:solidFill>
        </p:spPr>
        <p:txBody>
          <a:bodyPr wrap="square" lIns="0" tIns="0" rIns="0" bIns="0" rtlCol="0"/>
          <a:lstStyle/>
          <a:p/>
        </p:txBody>
      </p:sp>
      <p:sp>
        <p:nvSpPr>
          <p:cNvPr id="15" name="object 15"/>
          <p:cNvSpPr/>
          <p:nvPr/>
        </p:nvSpPr>
        <p:spPr>
          <a:xfrm>
            <a:off x="6438900" y="135889"/>
            <a:ext cx="34290" cy="274320"/>
          </a:xfrm>
          <a:custGeom>
            <a:avLst/>
            <a:gdLst/>
            <a:ahLst/>
            <a:cxnLst/>
            <a:rect l="l" t="t" r="r" b="b"/>
            <a:pathLst>
              <a:path w="34289" h="274320">
                <a:moveTo>
                  <a:pt x="0" y="274319"/>
                </a:moveTo>
                <a:lnTo>
                  <a:pt x="34290" y="274319"/>
                </a:lnTo>
                <a:lnTo>
                  <a:pt x="34290" y="0"/>
                </a:lnTo>
                <a:lnTo>
                  <a:pt x="0" y="0"/>
                </a:lnTo>
                <a:lnTo>
                  <a:pt x="0" y="274319"/>
                </a:lnTo>
                <a:close/>
              </a:path>
            </a:pathLst>
          </a:custGeom>
          <a:solidFill>
            <a:srgbClr val="AFAFD6"/>
          </a:solidFill>
        </p:spPr>
        <p:txBody>
          <a:bodyPr wrap="square" lIns="0" tIns="0" rIns="0" bIns="0" rtlCol="0"/>
          <a:lstStyle/>
          <a:p/>
        </p:txBody>
      </p:sp>
      <p:sp>
        <p:nvSpPr>
          <p:cNvPr id="16" name="object 16"/>
          <p:cNvSpPr/>
          <p:nvPr/>
        </p:nvSpPr>
        <p:spPr>
          <a:xfrm>
            <a:off x="647319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0B0D6"/>
          </a:solidFill>
        </p:spPr>
        <p:txBody>
          <a:bodyPr wrap="square" lIns="0" tIns="0" rIns="0" bIns="0" rtlCol="0"/>
          <a:lstStyle/>
          <a:p/>
        </p:txBody>
      </p:sp>
      <p:sp>
        <p:nvSpPr>
          <p:cNvPr id="17" name="object 17"/>
          <p:cNvSpPr/>
          <p:nvPr/>
        </p:nvSpPr>
        <p:spPr>
          <a:xfrm>
            <a:off x="650748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1B1D7"/>
          </a:solidFill>
        </p:spPr>
        <p:txBody>
          <a:bodyPr wrap="square" lIns="0" tIns="0" rIns="0" bIns="0" rtlCol="0"/>
          <a:lstStyle/>
          <a:p/>
        </p:txBody>
      </p:sp>
      <p:sp>
        <p:nvSpPr>
          <p:cNvPr id="18" name="object 18"/>
          <p:cNvSpPr/>
          <p:nvPr/>
        </p:nvSpPr>
        <p:spPr>
          <a:xfrm>
            <a:off x="654176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B2B2D7"/>
          </a:solidFill>
        </p:spPr>
        <p:txBody>
          <a:bodyPr wrap="square" lIns="0" tIns="0" rIns="0" bIns="0" rtlCol="0"/>
          <a:lstStyle/>
          <a:p/>
        </p:txBody>
      </p:sp>
      <p:sp>
        <p:nvSpPr>
          <p:cNvPr id="19" name="object 19"/>
          <p:cNvSpPr/>
          <p:nvPr/>
        </p:nvSpPr>
        <p:spPr>
          <a:xfrm>
            <a:off x="6576059"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3B3D8"/>
          </a:solidFill>
        </p:spPr>
        <p:txBody>
          <a:bodyPr wrap="square" lIns="0" tIns="0" rIns="0" bIns="0" rtlCol="0"/>
          <a:lstStyle/>
          <a:p/>
        </p:txBody>
      </p:sp>
      <p:sp>
        <p:nvSpPr>
          <p:cNvPr id="20" name="object 20"/>
          <p:cNvSpPr/>
          <p:nvPr/>
        </p:nvSpPr>
        <p:spPr>
          <a:xfrm>
            <a:off x="661035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4B4D8"/>
          </a:solidFill>
        </p:spPr>
        <p:txBody>
          <a:bodyPr wrap="square" lIns="0" tIns="0" rIns="0" bIns="0" rtlCol="0"/>
          <a:lstStyle/>
          <a:p/>
        </p:txBody>
      </p:sp>
      <p:sp>
        <p:nvSpPr>
          <p:cNvPr id="21" name="object 21"/>
          <p:cNvSpPr/>
          <p:nvPr/>
        </p:nvSpPr>
        <p:spPr>
          <a:xfrm>
            <a:off x="6644640"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B5B5D9"/>
          </a:solidFill>
        </p:spPr>
        <p:txBody>
          <a:bodyPr wrap="square" lIns="0" tIns="0" rIns="0" bIns="0" rtlCol="0"/>
          <a:lstStyle/>
          <a:p/>
        </p:txBody>
      </p:sp>
      <p:sp>
        <p:nvSpPr>
          <p:cNvPr id="22" name="object 22"/>
          <p:cNvSpPr/>
          <p:nvPr/>
        </p:nvSpPr>
        <p:spPr>
          <a:xfrm>
            <a:off x="6678930" y="135889"/>
            <a:ext cx="34290" cy="274320"/>
          </a:xfrm>
          <a:custGeom>
            <a:avLst/>
            <a:gdLst/>
            <a:ahLst/>
            <a:cxnLst/>
            <a:rect l="l" t="t" r="r" b="b"/>
            <a:pathLst>
              <a:path w="34290" h="274320">
                <a:moveTo>
                  <a:pt x="0" y="274319"/>
                </a:moveTo>
                <a:lnTo>
                  <a:pt x="34262" y="274319"/>
                </a:lnTo>
                <a:lnTo>
                  <a:pt x="34262" y="0"/>
                </a:lnTo>
                <a:lnTo>
                  <a:pt x="0" y="0"/>
                </a:lnTo>
                <a:lnTo>
                  <a:pt x="0" y="274319"/>
                </a:lnTo>
                <a:close/>
              </a:path>
            </a:pathLst>
          </a:custGeom>
          <a:solidFill>
            <a:srgbClr val="B6B6D9"/>
          </a:solidFill>
        </p:spPr>
        <p:txBody>
          <a:bodyPr wrap="square" lIns="0" tIns="0" rIns="0" bIns="0" rtlCol="0"/>
          <a:lstStyle/>
          <a:p/>
        </p:txBody>
      </p:sp>
      <p:sp>
        <p:nvSpPr>
          <p:cNvPr id="23" name="object 23"/>
          <p:cNvSpPr/>
          <p:nvPr/>
        </p:nvSpPr>
        <p:spPr>
          <a:xfrm>
            <a:off x="6711994"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B7B7DA"/>
          </a:solidFill>
        </p:spPr>
        <p:txBody>
          <a:bodyPr wrap="square" lIns="0" tIns="0" rIns="0" bIns="0" rtlCol="0"/>
          <a:lstStyle/>
          <a:p/>
        </p:txBody>
      </p:sp>
      <p:sp>
        <p:nvSpPr>
          <p:cNvPr id="24" name="object 24"/>
          <p:cNvSpPr/>
          <p:nvPr/>
        </p:nvSpPr>
        <p:spPr>
          <a:xfrm>
            <a:off x="6746284" y="135889"/>
            <a:ext cx="35560" cy="274320"/>
          </a:xfrm>
          <a:custGeom>
            <a:avLst/>
            <a:gdLst/>
            <a:ahLst/>
            <a:cxnLst/>
            <a:rect l="l" t="t" r="r" b="b"/>
            <a:pathLst>
              <a:path w="35559" h="274320">
                <a:moveTo>
                  <a:pt x="0" y="274319"/>
                </a:moveTo>
                <a:lnTo>
                  <a:pt x="35515" y="274319"/>
                </a:lnTo>
                <a:lnTo>
                  <a:pt x="35515" y="0"/>
                </a:lnTo>
                <a:lnTo>
                  <a:pt x="0" y="0"/>
                </a:lnTo>
                <a:lnTo>
                  <a:pt x="0" y="274319"/>
                </a:lnTo>
                <a:close/>
              </a:path>
            </a:pathLst>
          </a:custGeom>
          <a:solidFill>
            <a:srgbClr val="B8B8DA"/>
          </a:solidFill>
        </p:spPr>
        <p:txBody>
          <a:bodyPr wrap="square" lIns="0" tIns="0" rIns="0" bIns="0" rtlCol="0"/>
          <a:lstStyle/>
          <a:p/>
        </p:txBody>
      </p:sp>
      <p:sp>
        <p:nvSpPr>
          <p:cNvPr id="25" name="object 25"/>
          <p:cNvSpPr/>
          <p:nvPr/>
        </p:nvSpPr>
        <p:spPr>
          <a:xfrm>
            <a:off x="678180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B9B9DB"/>
          </a:solidFill>
        </p:spPr>
        <p:txBody>
          <a:bodyPr wrap="square" lIns="0" tIns="0" rIns="0" bIns="0" rtlCol="0"/>
          <a:lstStyle/>
          <a:p/>
        </p:txBody>
      </p:sp>
      <p:sp>
        <p:nvSpPr>
          <p:cNvPr id="26" name="object 26"/>
          <p:cNvSpPr/>
          <p:nvPr/>
        </p:nvSpPr>
        <p:spPr>
          <a:xfrm>
            <a:off x="6816090" y="135889"/>
            <a:ext cx="34290" cy="274320"/>
          </a:xfrm>
          <a:custGeom>
            <a:avLst/>
            <a:gdLst/>
            <a:ahLst/>
            <a:cxnLst/>
            <a:rect l="l" t="t" r="r" b="b"/>
            <a:pathLst>
              <a:path w="34290" h="274320">
                <a:moveTo>
                  <a:pt x="0" y="274319"/>
                </a:moveTo>
                <a:lnTo>
                  <a:pt x="34262" y="274319"/>
                </a:lnTo>
                <a:lnTo>
                  <a:pt x="34262" y="0"/>
                </a:lnTo>
                <a:lnTo>
                  <a:pt x="0" y="0"/>
                </a:lnTo>
                <a:lnTo>
                  <a:pt x="0" y="274319"/>
                </a:lnTo>
                <a:close/>
              </a:path>
            </a:pathLst>
          </a:custGeom>
          <a:solidFill>
            <a:srgbClr val="BABADB"/>
          </a:solidFill>
        </p:spPr>
        <p:txBody>
          <a:bodyPr wrap="square" lIns="0" tIns="0" rIns="0" bIns="0" rtlCol="0"/>
          <a:lstStyle/>
          <a:p/>
        </p:txBody>
      </p:sp>
      <p:sp>
        <p:nvSpPr>
          <p:cNvPr id="27" name="object 27"/>
          <p:cNvSpPr/>
          <p:nvPr/>
        </p:nvSpPr>
        <p:spPr>
          <a:xfrm>
            <a:off x="6849154"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BBBBDC"/>
          </a:solidFill>
        </p:spPr>
        <p:txBody>
          <a:bodyPr wrap="square" lIns="0" tIns="0" rIns="0" bIns="0" rtlCol="0"/>
          <a:lstStyle/>
          <a:p/>
        </p:txBody>
      </p:sp>
      <p:sp>
        <p:nvSpPr>
          <p:cNvPr id="28" name="object 28"/>
          <p:cNvSpPr/>
          <p:nvPr/>
        </p:nvSpPr>
        <p:spPr>
          <a:xfrm>
            <a:off x="6883444"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BCBCDC"/>
          </a:solidFill>
        </p:spPr>
        <p:txBody>
          <a:bodyPr wrap="square" lIns="0" tIns="0" rIns="0" bIns="0" rtlCol="0"/>
          <a:lstStyle/>
          <a:p/>
        </p:txBody>
      </p:sp>
      <p:sp>
        <p:nvSpPr>
          <p:cNvPr id="29" name="object 29"/>
          <p:cNvSpPr/>
          <p:nvPr/>
        </p:nvSpPr>
        <p:spPr>
          <a:xfrm>
            <a:off x="6917734" y="135889"/>
            <a:ext cx="35560" cy="274320"/>
          </a:xfrm>
          <a:custGeom>
            <a:avLst/>
            <a:gdLst/>
            <a:ahLst/>
            <a:cxnLst/>
            <a:rect l="l" t="t" r="r" b="b"/>
            <a:pathLst>
              <a:path w="35559" h="274320">
                <a:moveTo>
                  <a:pt x="0" y="274319"/>
                </a:moveTo>
                <a:lnTo>
                  <a:pt x="35488" y="274319"/>
                </a:lnTo>
                <a:lnTo>
                  <a:pt x="35488" y="0"/>
                </a:lnTo>
                <a:lnTo>
                  <a:pt x="0" y="0"/>
                </a:lnTo>
                <a:lnTo>
                  <a:pt x="0" y="274319"/>
                </a:lnTo>
                <a:close/>
              </a:path>
            </a:pathLst>
          </a:custGeom>
          <a:solidFill>
            <a:srgbClr val="BDBDDD"/>
          </a:solidFill>
        </p:spPr>
        <p:txBody>
          <a:bodyPr wrap="square" lIns="0" tIns="0" rIns="0" bIns="0" rtlCol="0"/>
          <a:lstStyle/>
          <a:p/>
        </p:txBody>
      </p:sp>
      <p:sp>
        <p:nvSpPr>
          <p:cNvPr id="30" name="object 30"/>
          <p:cNvSpPr/>
          <p:nvPr/>
        </p:nvSpPr>
        <p:spPr>
          <a:xfrm>
            <a:off x="6952029"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BEBEDD"/>
          </a:solidFill>
        </p:spPr>
        <p:txBody>
          <a:bodyPr wrap="square" lIns="0" tIns="0" rIns="0" bIns="0" rtlCol="0"/>
          <a:lstStyle/>
          <a:p/>
        </p:txBody>
      </p:sp>
      <p:sp>
        <p:nvSpPr>
          <p:cNvPr id="31" name="object 31"/>
          <p:cNvSpPr/>
          <p:nvPr/>
        </p:nvSpPr>
        <p:spPr>
          <a:xfrm>
            <a:off x="6986320"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BFBFDE"/>
          </a:solidFill>
        </p:spPr>
        <p:txBody>
          <a:bodyPr wrap="square" lIns="0" tIns="0" rIns="0" bIns="0" rtlCol="0"/>
          <a:lstStyle/>
          <a:p/>
        </p:txBody>
      </p:sp>
      <p:sp>
        <p:nvSpPr>
          <p:cNvPr id="32" name="object 32"/>
          <p:cNvSpPr/>
          <p:nvPr/>
        </p:nvSpPr>
        <p:spPr>
          <a:xfrm>
            <a:off x="7020609"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C0C0DE"/>
          </a:solidFill>
        </p:spPr>
        <p:txBody>
          <a:bodyPr wrap="square" lIns="0" tIns="0" rIns="0" bIns="0" rtlCol="0"/>
          <a:lstStyle/>
          <a:p/>
        </p:txBody>
      </p:sp>
      <p:sp>
        <p:nvSpPr>
          <p:cNvPr id="33" name="object 33"/>
          <p:cNvSpPr/>
          <p:nvPr/>
        </p:nvSpPr>
        <p:spPr>
          <a:xfrm>
            <a:off x="7054899"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C1C1DF"/>
          </a:solidFill>
        </p:spPr>
        <p:txBody>
          <a:bodyPr wrap="square" lIns="0" tIns="0" rIns="0" bIns="0" rtlCol="0"/>
          <a:lstStyle/>
          <a:p/>
        </p:txBody>
      </p:sp>
      <p:sp>
        <p:nvSpPr>
          <p:cNvPr id="34" name="object 34"/>
          <p:cNvSpPr/>
          <p:nvPr/>
        </p:nvSpPr>
        <p:spPr>
          <a:xfrm>
            <a:off x="7089189"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C2C2DF"/>
          </a:solidFill>
        </p:spPr>
        <p:txBody>
          <a:bodyPr wrap="square" lIns="0" tIns="0" rIns="0" bIns="0" rtlCol="0"/>
          <a:lstStyle/>
          <a:p/>
        </p:txBody>
      </p:sp>
      <p:sp>
        <p:nvSpPr>
          <p:cNvPr id="35" name="object 35"/>
          <p:cNvSpPr/>
          <p:nvPr/>
        </p:nvSpPr>
        <p:spPr>
          <a:xfrm>
            <a:off x="7123479" y="135889"/>
            <a:ext cx="35560" cy="274320"/>
          </a:xfrm>
          <a:custGeom>
            <a:avLst/>
            <a:gdLst/>
            <a:ahLst/>
            <a:cxnLst/>
            <a:rect l="l" t="t" r="r" b="b"/>
            <a:pathLst>
              <a:path w="35559" h="274320">
                <a:moveTo>
                  <a:pt x="0" y="274319"/>
                </a:moveTo>
                <a:lnTo>
                  <a:pt x="35488" y="274319"/>
                </a:lnTo>
                <a:lnTo>
                  <a:pt x="35488" y="0"/>
                </a:lnTo>
                <a:lnTo>
                  <a:pt x="0" y="0"/>
                </a:lnTo>
                <a:lnTo>
                  <a:pt x="0" y="274319"/>
                </a:lnTo>
                <a:close/>
              </a:path>
            </a:pathLst>
          </a:custGeom>
          <a:solidFill>
            <a:srgbClr val="C3C3E0"/>
          </a:solidFill>
        </p:spPr>
        <p:txBody>
          <a:bodyPr wrap="square" lIns="0" tIns="0" rIns="0" bIns="0" rtlCol="0"/>
          <a:lstStyle/>
          <a:p/>
        </p:txBody>
      </p:sp>
      <p:sp>
        <p:nvSpPr>
          <p:cNvPr id="36" name="object 36"/>
          <p:cNvSpPr/>
          <p:nvPr/>
        </p:nvSpPr>
        <p:spPr>
          <a:xfrm>
            <a:off x="715777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C4C4E0"/>
          </a:solidFill>
        </p:spPr>
        <p:txBody>
          <a:bodyPr wrap="square" lIns="0" tIns="0" rIns="0" bIns="0" rtlCol="0"/>
          <a:lstStyle/>
          <a:p/>
        </p:txBody>
      </p:sp>
      <p:sp>
        <p:nvSpPr>
          <p:cNvPr id="37" name="object 37"/>
          <p:cNvSpPr/>
          <p:nvPr/>
        </p:nvSpPr>
        <p:spPr>
          <a:xfrm>
            <a:off x="719206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C5C5E1"/>
          </a:solidFill>
        </p:spPr>
        <p:txBody>
          <a:bodyPr wrap="square" lIns="0" tIns="0" rIns="0" bIns="0" rtlCol="0"/>
          <a:lstStyle/>
          <a:p/>
        </p:txBody>
      </p:sp>
      <p:sp>
        <p:nvSpPr>
          <p:cNvPr id="38" name="object 38"/>
          <p:cNvSpPr/>
          <p:nvPr/>
        </p:nvSpPr>
        <p:spPr>
          <a:xfrm>
            <a:off x="7226349" y="135889"/>
            <a:ext cx="34290" cy="274320"/>
          </a:xfrm>
          <a:custGeom>
            <a:avLst/>
            <a:gdLst/>
            <a:ahLst/>
            <a:cxnLst/>
            <a:rect l="l" t="t" r="r" b="b"/>
            <a:pathLst>
              <a:path w="34290" h="274320">
                <a:moveTo>
                  <a:pt x="0" y="274319"/>
                </a:moveTo>
                <a:lnTo>
                  <a:pt x="34240" y="274319"/>
                </a:lnTo>
                <a:lnTo>
                  <a:pt x="34240" y="0"/>
                </a:lnTo>
                <a:lnTo>
                  <a:pt x="0" y="0"/>
                </a:lnTo>
                <a:lnTo>
                  <a:pt x="0" y="274319"/>
                </a:lnTo>
                <a:close/>
              </a:path>
            </a:pathLst>
          </a:custGeom>
          <a:solidFill>
            <a:srgbClr val="C6C6E1"/>
          </a:solidFill>
        </p:spPr>
        <p:txBody>
          <a:bodyPr wrap="square" lIns="0" tIns="0" rIns="0" bIns="0" rtlCol="0"/>
          <a:lstStyle/>
          <a:p/>
        </p:txBody>
      </p:sp>
      <p:sp>
        <p:nvSpPr>
          <p:cNvPr id="39" name="object 39"/>
          <p:cNvSpPr/>
          <p:nvPr/>
        </p:nvSpPr>
        <p:spPr>
          <a:xfrm>
            <a:off x="7260590" y="135889"/>
            <a:ext cx="35560" cy="274320"/>
          </a:xfrm>
          <a:custGeom>
            <a:avLst/>
            <a:gdLst/>
            <a:ahLst/>
            <a:cxnLst/>
            <a:rect l="l" t="t" r="r" b="b"/>
            <a:pathLst>
              <a:path w="35559" h="274320">
                <a:moveTo>
                  <a:pt x="0" y="274319"/>
                </a:moveTo>
                <a:lnTo>
                  <a:pt x="35537" y="274319"/>
                </a:lnTo>
                <a:lnTo>
                  <a:pt x="35537" y="0"/>
                </a:lnTo>
                <a:lnTo>
                  <a:pt x="0" y="0"/>
                </a:lnTo>
                <a:lnTo>
                  <a:pt x="0" y="274319"/>
                </a:lnTo>
                <a:close/>
              </a:path>
            </a:pathLst>
          </a:custGeom>
          <a:solidFill>
            <a:srgbClr val="C7C7E2"/>
          </a:solidFill>
        </p:spPr>
        <p:txBody>
          <a:bodyPr wrap="square" lIns="0" tIns="0" rIns="0" bIns="0" rtlCol="0"/>
          <a:lstStyle/>
          <a:p/>
        </p:txBody>
      </p:sp>
      <p:sp>
        <p:nvSpPr>
          <p:cNvPr id="40" name="object 40"/>
          <p:cNvSpPr/>
          <p:nvPr/>
        </p:nvSpPr>
        <p:spPr>
          <a:xfrm>
            <a:off x="7294929"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C8C8E2"/>
          </a:solidFill>
        </p:spPr>
        <p:txBody>
          <a:bodyPr wrap="square" lIns="0" tIns="0" rIns="0" bIns="0" rtlCol="0"/>
          <a:lstStyle/>
          <a:p/>
        </p:txBody>
      </p:sp>
      <p:sp>
        <p:nvSpPr>
          <p:cNvPr id="41" name="object 41"/>
          <p:cNvSpPr/>
          <p:nvPr/>
        </p:nvSpPr>
        <p:spPr>
          <a:xfrm>
            <a:off x="732922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C9C9E3"/>
          </a:solidFill>
        </p:spPr>
        <p:txBody>
          <a:bodyPr wrap="square" lIns="0" tIns="0" rIns="0" bIns="0" rtlCol="0"/>
          <a:lstStyle/>
          <a:p/>
        </p:txBody>
      </p:sp>
      <p:sp>
        <p:nvSpPr>
          <p:cNvPr id="42" name="object 42"/>
          <p:cNvSpPr/>
          <p:nvPr/>
        </p:nvSpPr>
        <p:spPr>
          <a:xfrm>
            <a:off x="7363510" y="135889"/>
            <a:ext cx="34290" cy="274320"/>
          </a:xfrm>
          <a:custGeom>
            <a:avLst/>
            <a:gdLst/>
            <a:ahLst/>
            <a:cxnLst/>
            <a:rect l="l" t="t" r="r" b="b"/>
            <a:pathLst>
              <a:path w="34290" h="274320">
                <a:moveTo>
                  <a:pt x="0" y="274319"/>
                </a:moveTo>
                <a:lnTo>
                  <a:pt x="34240" y="274319"/>
                </a:lnTo>
                <a:lnTo>
                  <a:pt x="34240" y="0"/>
                </a:lnTo>
                <a:lnTo>
                  <a:pt x="0" y="0"/>
                </a:lnTo>
                <a:lnTo>
                  <a:pt x="0" y="274319"/>
                </a:lnTo>
                <a:close/>
              </a:path>
            </a:pathLst>
          </a:custGeom>
          <a:solidFill>
            <a:srgbClr val="CACAE3"/>
          </a:solidFill>
        </p:spPr>
        <p:txBody>
          <a:bodyPr wrap="square" lIns="0" tIns="0" rIns="0" bIns="0" rtlCol="0"/>
          <a:lstStyle/>
          <a:p/>
        </p:txBody>
      </p:sp>
      <p:sp>
        <p:nvSpPr>
          <p:cNvPr id="43" name="object 43"/>
          <p:cNvSpPr/>
          <p:nvPr/>
        </p:nvSpPr>
        <p:spPr>
          <a:xfrm>
            <a:off x="739775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CCCCE4"/>
          </a:solidFill>
        </p:spPr>
        <p:txBody>
          <a:bodyPr wrap="square" lIns="0" tIns="0" rIns="0" bIns="0" rtlCol="0"/>
          <a:lstStyle/>
          <a:p/>
        </p:txBody>
      </p:sp>
      <p:sp>
        <p:nvSpPr>
          <p:cNvPr id="44" name="object 44"/>
          <p:cNvSpPr/>
          <p:nvPr/>
        </p:nvSpPr>
        <p:spPr>
          <a:xfrm>
            <a:off x="7432040"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CCCCE4"/>
          </a:solidFill>
        </p:spPr>
        <p:txBody>
          <a:bodyPr wrap="square" lIns="0" tIns="0" rIns="0" bIns="0" rtlCol="0"/>
          <a:lstStyle/>
          <a:p/>
        </p:txBody>
      </p:sp>
      <p:sp>
        <p:nvSpPr>
          <p:cNvPr id="45" name="object 45"/>
          <p:cNvSpPr/>
          <p:nvPr/>
        </p:nvSpPr>
        <p:spPr>
          <a:xfrm>
            <a:off x="746633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CDCDE5"/>
          </a:solidFill>
        </p:spPr>
        <p:txBody>
          <a:bodyPr wrap="square" lIns="0" tIns="0" rIns="0" bIns="0" rtlCol="0"/>
          <a:lstStyle/>
          <a:p/>
        </p:txBody>
      </p:sp>
      <p:sp>
        <p:nvSpPr>
          <p:cNvPr id="46" name="object 46"/>
          <p:cNvSpPr/>
          <p:nvPr/>
        </p:nvSpPr>
        <p:spPr>
          <a:xfrm>
            <a:off x="750061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CECEE5"/>
          </a:solidFill>
        </p:spPr>
        <p:txBody>
          <a:bodyPr wrap="square" lIns="0" tIns="0" rIns="0" bIns="0" rtlCol="0"/>
          <a:lstStyle/>
          <a:p/>
        </p:txBody>
      </p:sp>
      <p:sp>
        <p:nvSpPr>
          <p:cNvPr id="47" name="object 47"/>
          <p:cNvSpPr/>
          <p:nvPr/>
        </p:nvSpPr>
        <p:spPr>
          <a:xfrm>
            <a:off x="7534909"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CFCFE6"/>
          </a:solidFill>
        </p:spPr>
        <p:txBody>
          <a:bodyPr wrap="square" lIns="0" tIns="0" rIns="0" bIns="0" rtlCol="0"/>
          <a:lstStyle/>
          <a:p/>
        </p:txBody>
      </p:sp>
      <p:sp>
        <p:nvSpPr>
          <p:cNvPr id="48" name="object 48"/>
          <p:cNvSpPr/>
          <p:nvPr/>
        </p:nvSpPr>
        <p:spPr>
          <a:xfrm>
            <a:off x="756920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D0D0E6"/>
          </a:solidFill>
        </p:spPr>
        <p:txBody>
          <a:bodyPr wrap="square" lIns="0" tIns="0" rIns="0" bIns="0" rtlCol="0"/>
          <a:lstStyle/>
          <a:p/>
        </p:txBody>
      </p:sp>
      <p:sp>
        <p:nvSpPr>
          <p:cNvPr id="49" name="object 49"/>
          <p:cNvSpPr/>
          <p:nvPr/>
        </p:nvSpPr>
        <p:spPr>
          <a:xfrm>
            <a:off x="7603490"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D1D1E7"/>
          </a:solidFill>
        </p:spPr>
        <p:txBody>
          <a:bodyPr wrap="square" lIns="0" tIns="0" rIns="0" bIns="0" rtlCol="0"/>
          <a:lstStyle/>
          <a:p/>
        </p:txBody>
      </p:sp>
      <p:sp>
        <p:nvSpPr>
          <p:cNvPr id="50" name="object 50"/>
          <p:cNvSpPr/>
          <p:nvPr/>
        </p:nvSpPr>
        <p:spPr>
          <a:xfrm>
            <a:off x="763778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D2D2E7"/>
          </a:solidFill>
        </p:spPr>
        <p:txBody>
          <a:bodyPr wrap="square" lIns="0" tIns="0" rIns="0" bIns="0" rtlCol="0"/>
          <a:lstStyle/>
          <a:p/>
        </p:txBody>
      </p:sp>
      <p:sp>
        <p:nvSpPr>
          <p:cNvPr id="51" name="object 51"/>
          <p:cNvSpPr/>
          <p:nvPr/>
        </p:nvSpPr>
        <p:spPr>
          <a:xfrm>
            <a:off x="767206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D3D3E8"/>
          </a:solidFill>
        </p:spPr>
        <p:txBody>
          <a:bodyPr wrap="square" lIns="0" tIns="0" rIns="0" bIns="0" rtlCol="0"/>
          <a:lstStyle/>
          <a:p/>
        </p:txBody>
      </p:sp>
      <p:sp>
        <p:nvSpPr>
          <p:cNvPr id="52" name="object 52"/>
          <p:cNvSpPr/>
          <p:nvPr/>
        </p:nvSpPr>
        <p:spPr>
          <a:xfrm>
            <a:off x="7706359" y="135889"/>
            <a:ext cx="34290" cy="274320"/>
          </a:xfrm>
          <a:custGeom>
            <a:avLst/>
            <a:gdLst/>
            <a:ahLst/>
            <a:cxnLst/>
            <a:rect l="l" t="t" r="r" b="b"/>
            <a:pathLst>
              <a:path w="34290" h="274320">
                <a:moveTo>
                  <a:pt x="0" y="274319"/>
                </a:moveTo>
                <a:lnTo>
                  <a:pt x="34267" y="274319"/>
                </a:lnTo>
                <a:lnTo>
                  <a:pt x="34267" y="0"/>
                </a:lnTo>
                <a:lnTo>
                  <a:pt x="0" y="0"/>
                </a:lnTo>
                <a:lnTo>
                  <a:pt x="0" y="274319"/>
                </a:lnTo>
                <a:close/>
              </a:path>
            </a:pathLst>
          </a:custGeom>
          <a:solidFill>
            <a:srgbClr val="D4D4E9"/>
          </a:solidFill>
        </p:spPr>
        <p:txBody>
          <a:bodyPr wrap="square" lIns="0" tIns="0" rIns="0" bIns="0" rtlCol="0"/>
          <a:lstStyle/>
          <a:p/>
        </p:txBody>
      </p:sp>
      <p:sp>
        <p:nvSpPr>
          <p:cNvPr id="53" name="object 53"/>
          <p:cNvSpPr/>
          <p:nvPr/>
        </p:nvSpPr>
        <p:spPr>
          <a:xfrm>
            <a:off x="7739435"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D5D5E9"/>
          </a:solidFill>
        </p:spPr>
        <p:txBody>
          <a:bodyPr wrap="square" lIns="0" tIns="0" rIns="0" bIns="0" rtlCol="0"/>
          <a:lstStyle/>
          <a:p/>
        </p:txBody>
      </p:sp>
      <p:sp>
        <p:nvSpPr>
          <p:cNvPr id="54" name="object 54"/>
          <p:cNvSpPr/>
          <p:nvPr/>
        </p:nvSpPr>
        <p:spPr>
          <a:xfrm>
            <a:off x="7773725"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D6D6EA"/>
          </a:solidFill>
        </p:spPr>
        <p:txBody>
          <a:bodyPr wrap="square" lIns="0" tIns="0" rIns="0" bIns="0" rtlCol="0"/>
          <a:lstStyle/>
          <a:p/>
        </p:txBody>
      </p:sp>
      <p:sp>
        <p:nvSpPr>
          <p:cNvPr id="55" name="object 55"/>
          <p:cNvSpPr/>
          <p:nvPr/>
        </p:nvSpPr>
        <p:spPr>
          <a:xfrm>
            <a:off x="7808014" y="135889"/>
            <a:ext cx="35560" cy="274320"/>
          </a:xfrm>
          <a:custGeom>
            <a:avLst/>
            <a:gdLst/>
            <a:ahLst/>
            <a:cxnLst/>
            <a:rect l="l" t="t" r="r" b="b"/>
            <a:pathLst>
              <a:path w="35559" h="274320">
                <a:moveTo>
                  <a:pt x="0" y="274319"/>
                </a:moveTo>
                <a:lnTo>
                  <a:pt x="35504" y="274319"/>
                </a:lnTo>
                <a:lnTo>
                  <a:pt x="35504" y="0"/>
                </a:lnTo>
                <a:lnTo>
                  <a:pt x="0" y="0"/>
                </a:lnTo>
                <a:lnTo>
                  <a:pt x="0" y="274319"/>
                </a:lnTo>
                <a:close/>
              </a:path>
            </a:pathLst>
          </a:custGeom>
          <a:solidFill>
            <a:srgbClr val="D7D7EA"/>
          </a:solidFill>
        </p:spPr>
        <p:txBody>
          <a:bodyPr wrap="square" lIns="0" tIns="0" rIns="0" bIns="0" rtlCol="0"/>
          <a:lstStyle/>
          <a:p/>
        </p:txBody>
      </p:sp>
      <p:sp>
        <p:nvSpPr>
          <p:cNvPr id="56" name="object 56"/>
          <p:cNvSpPr/>
          <p:nvPr/>
        </p:nvSpPr>
        <p:spPr>
          <a:xfrm>
            <a:off x="7843519" y="135889"/>
            <a:ext cx="34290" cy="274320"/>
          </a:xfrm>
          <a:custGeom>
            <a:avLst/>
            <a:gdLst/>
            <a:ahLst/>
            <a:cxnLst/>
            <a:rect l="l" t="t" r="r" b="b"/>
            <a:pathLst>
              <a:path w="34290" h="274320">
                <a:moveTo>
                  <a:pt x="0" y="274319"/>
                </a:moveTo>
                <a:lnTo>
                  <a:pt x="34267" y="274319"/>
                </a:lnTo>
                <a:lnTo>
                  <a:pt x="34267" y="0"/>
                </a:lnTo>
                <a:lnTo>
                  <a:pt x="0" y="0"/>
                </a:lnTo>
                <a:lnTo>
                  <a:pt x="0" y="274319"/>
                </a:lnTo>
                <a:close/>
              </a:path>
            </a:pathLst>
          </a:custGeom>
          <a:solidFill>
            <a:srgbClr val="D8D8EB"/>
          </a:solidFill>
        </p:spPr>
        <p:txBody>
          <a:bodyPr wrap="square" lIns="0" tIns="0" rIns="0" bIns="0" rtlCol="0"/>
          <a:lstStyle/>
          <a:p/>
        </p:txBody>
      </p:sp>
      <p:sp>
        <p:nvSpPr>
          <p:cNvPr id="57" name="object 57"/>
          <p:cNvSpPr/>
          <p:nvPr/>
        </p:nvSpPr>
        <p:spPr>
          <a:xfrm>
            <a:off x="7876595"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D9D9EB"/>
          </a:solidFill>
        </p:spPr>
        <p:txBody>
          <a:bodyPr wrap="square" lIns="0" tIns="0" rIns="0" bIns="0" rtlCol="0"/>
          <a:lstStyle/>
          <a:p/>
        </p:txBody>
      </p:sp>
      <p:sp>
        <p:nvSpPr>
          <p:cNvPr id="58" name="object 58"/>
          <p:cNvSpPr/>
          <p:nvPr/>
        </p:nvSpPr>
        <p:spPr>
          <a:xfrm>
            <a:off x="7910885" y="135889"/>
            <a:ext cx="35560" cy="274320"/>
          </a:xfrm>
          <a:custGeom>
            <a:avLst/>
            <a:gdLst/>
            <a:ahLst/>
            <a:cxnLst/>
            <a:rect l="l" t="t" r="r" b="b"/>
            <a:pathLst>
              <a:path w="35559" h="274320">
                <a:moveTo>
                  <a:pt x="0" y="274319"/>
                </a:moveTo>
                <a:lnTo>
                  <a:pt x="35482" y="274319"/>
                </a:lnTo>
                <a:lnTo>
                  <a:pt x="35482" y="0"/>
                </a:lnTo>
                <a:lnTo>
                  <a:pt x="0" y="0"/>
                </a:lnTo>
                <a:lnTo>
                  <a:pt x="0" y="274319"/>
                </a:lnTo>
                <a:close/>
              </a:path>
            </a:pathLst>
          </a:custGeom>
          <a:solidFill>
            <a:srgbClr val="DADAEC"/>
          </a:solidFill>
        </p:spPr>
        <p:txBody>
          <a:bodyPr wrap="square" lIns="0" tIns="0" rIns="0" bIns="0" rtlCol="0"/>
          <a:lstStyle/>
          <a:p/>
        </p:txBody>
      </p:sp>
      <p:sp>
        <p:nvSpPr>
          <p:cNvPr id="59" name="object 59"/>
          <p:cNvSpPr/>
          <p:nvPr/>
        </p:nvSpPr>
        <p:spPr>
          <a:xfrm>
            <a:off x="7945175" y="135889"/>
            <a:ext cx="35560" cy="274320"/>
          </a:xfrm>
          <a:custGeom>
            <a:avLst/>
            <a:gdLst/>
            <a:ahLst/>
            <a:cxnLst/>
            <a:rect l="l" t="t" r="r" b="b"/>
            <a:pathLst>
              <a:path w="35559" h="274320">
                <a:moveTo>
                  <a:pt x="0" y="274319"/>
                </a:moveTo>
                <a:lnTo>
                  <a:pt x="35488" y="274319"/>
                </a:lnTo>
                <a:lnTo>
                  <a:pt x="35488" y="0"/>
                </a:lnTo>
                <a:lnTo>
                  <a:pt x="0" y="0"/>
                </a:lnTo>
                <a:lnTo>
                  <a:pt x="0" y="274319"/>
                </a:lnTo>
                <a:close/>
              </a:path>
            </a:pathLst>
          </a:custGeom>
          <a:solidFill>
            <a:srgbClr val="DBDBEC"/>
          </a:solidFill>
        </p:spPr>
        <p:txBody>
          <a:bodyPr wrap="square" lIns="0" tIns="0" rIns="0" bIns="0" rtlCol="0"/>
          <a:lstStyle/>
          <a:p/>
        </p:txBody>
      </p:sp>
      <p:sp>
        <p:nvSpPr>
          <p:cNvPr id="60" name="object 60"/>
          <p:cNvSpPr/>
          <p:nvPr/>
        </p:nvSpPr>
        <p:spPr>
          <a:xfrm>
            <a:off x="797946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DCDCED"/>
          </a:solidFill>
        </p:spPr>
        <p:txBody>
          <a:bodyPr wrap="square" lIns="0" tIns="0" rIns="0" bIns="0" rtlCol="0"/>
          <a:lstStyle/>
          <a:p/>
        </p:txBody>
      </p:sp>
      <p:sp>
        <p:nvSpPr>
          <p:cNvPr id="61" name="object 61"/>
          <p:cNvSpPr/>
          <p:nvPr/>
        </p:nvSpPr>
        <p:spPr>
          <a:xfrm>
            <a:off x="801375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DDDDED"/>
          </a:solidFill>
        </p:spPr>
        <p:txBody>
          <a:bodyPr wrap="square" lIns="0" tIns="0" rIns="0" bIns="0" rtlCol="0"/>
          <a:lstStyle/>
          <a:p/>
        </p:txBody>
      </p:sp>
      <p:sp>
        <p:nvSpPr>
          <p:cNvPr id="62" name="object 62"/>
          <p:cNvSpPr/>
          <p:nvPr/>
        </p:nvSpPr>
        <p:spPr>
          <a:xfrm>
            <a:off x="804804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DEDEEE"/>
          </a:solidFill>
        </p:spPr>
        <p:txBody>
          <a:bodyPr wrap="square" lIns="0" tIns="0" rIns="0" bIns="0" rtlCol="0"/>
          <a:lstStyle/>
          <a:p/>
        </p:txBody>
      </p:sp>
      <p:sp>
        <p:nvSpPr>
          <p:cNvPr id="63" name="object 63"/>
          <p:cNvSpPr/>
          <p:nvPr/>
        </p:nvSpPr>
        <p:spPr>
          <a:xfrm>
            <a:off x="808233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DFDFEE"/>
          </a:solidFill>
        </p:spPr>
        <p:txBody>
          <a:bodyPr wrap="square" lIns="0" tIns="0" rIns="0" bIns="0" rtlCol="0"/>
          <a:lstStyle/>
          <a:p/>
        </p:txBody>
      </p:sp>
      <p:sp>
        <p:nvSpPr>
          <p:cNvPr id="64" name="object 64"/>
          <p:cNvSpPr/>
          <p:nvPr/>
        </p:nvSpPr>
        <p:spPr>
          <a:xfrm>
            <a:off x="811662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0E0EF"/>
          </a:solidFill>
        </p:spPr>
        <p:txBody>
          <a:bodyPr wrap="square" lIns="0" tIns="0" rIns="0" bIns="0" rtlCol="0"/>
          <a:lstStyle/>
          <a:p/>
        </p:txBody>
      </p:sp>
      <p:sp>
        <p:nvSpPr>
          <p:cNvPr id="65" name="object 65"/>
          <p:cNvSpPr/>
          <p:nvPr/>
        </p:nvSpPr>
        <p:spPr>
          <a:xfrm>
            <a:off x="815091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1E1EF"/>
          </a:solidFill>
        </p:spPr>
        <p:txBody>
          <a:bodyPr wrap="square" lIns="0" tIns="0" rIns="0" bIns="0" rtlCol="0"/>
          <a:lstStyle/>
          <a:p/>
        </p:txBody>
      </p:sp>
      <p:sp>
        <p:nvSpPr>
          <p:cNvPr id="66" name="object 66"/>
          <p:cNvSpPr/>
          <p:nvPr/>
        </p:nvSpPr>
        <p:spPr>
          <a:xfrm>
            <a:off x="818520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2E2F0"/>
          </a:solidFill>
        </p:spPr>
        <p:txBody>
          <a:bodyPr wrap="square" lIns="0" tIns="0" rIns="0" bIns="0" rtlCol="0"/>
          <a:lstStyle/>
          <a:p/>
        </p:txBody>
      </p:sp>
      <p:sp>
        <p:nvSpPr>
          <p:cNvPr id="67" name="object 67"/>
          <p:cNvSpPr/>
          <p:nvPr/>
        </p:nvSpPr>
        <p:spPr>
          <a:xfrm>
            <a:off x="821949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3E3F0"/>
          </a:solidFill>
        </p:spPr>
        <p:txBody>
          <a:bodyPr wrap="square" lIns="0" tIns="0" rIns="0" bIns="0" rtlCol="0"/>
          <a:lstStyle/>
          <a:p/>
        </p:txBody>
      </p:sp>
      <p:sp>
        <p:nvSpPr>
          <p:cNvPr id="68" name="object 68"/>
          <p:cNvSpPr/>
          <p:nvPr/>
        </p:nvSpPr>
        <p:spPr>
          <a:xfrm>
            <a:off x="8253785" y="135889"/>
            <a:ext cx="34290" cy="274320"/>
          </a:xfrm>
          <a:custGeom>
            <a:avLst/>
            <a:gdLst/>
            <a:ahLst/>
            <a:cxnLst/>
            <a:rect l="l" t="t" r="r" b="b"/>
            <a:pathLst>
              <a:path w="34290" h="274320">
                <a:moveTo>
                  <a:pt x="0" y="274319"/>
                </a:moveTo>
                <a:lnTo>
                  <a:pt x="34234" y="274319"/>
                </a:lnTo>
                <a:lnTo>
                  <a:pt x="34234" y="0"/>
                </a:lnTo>
                <a:lnTo>
                  <a:pt x="0" y="0"/>
                </a:lnTo>
                <a:lnTo>
                  <a:pt x="0" y="274319"/>
                </a:lnTo>
                <a:close/>
              </a:path>
            </a:pathLst>
          </a:custGeom>
          <a:solidFill>
            <a:srgbClr val="E4E4F1"/>
          </a:solidFill>
        </p:spPr>
        <p:txBody>
          <a:bodyPr wrap="square" lIns="0" tIns="0" rIns="0" bIns="0" rtlCol="0"/>
          <a:lstStyle/>
          <a:p/>
        </p:txBody>
      </p:sp>
      <p:sp>
        <p:nvSpPr>
          <p:cNvPr id="69" name="object 69"/>
          <p:cNvSpPr/>
          <p:nvPr/>
        </p:nvSpPr>
        <p:spPr>
          <a:xfrm>
            <a:off x="828801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E5E5F1"/>
          </a:solidFill>
        </p:spPr>
        <p:txBody>
          <a:bodyPr wrap="square" lIns="0" tIns="0" rIns="0" bIns="0" rtlCol="0"/>
          <a:lstStyle/>
          <a:p/>
        </p:txBody>
      </p:sp>
      <p:sp>
        <p:nvSpPr>
          <p:cNvPr id="70" name="object 70"/>
          <p:cNvSpPr/>
          <p:nvPr/>
        </p:nvSpPr>
        <p:spPr>
          <a:xfrm>
            <a:off x="8322309" y="135889"/>
            <a:ext cx="35560" cy="274320"/>
          </a:xfrm>
          <a:custGeom>
            <a:avLst/>
            <a:gdLst/>
            <a:ahLst/>
            <a:cxnLst/>
            <a:rect l="l" t="t" r="r" b="b"/>
            <a:pathLst>
              <a:path w="35559" h="274320">
                <a:moveTo>
                  <a:pt x="0" y="274319"/>
                </a:moveTo>
                <a:lnTo>
                  <a:pt x="35543" y="274319"/>
                </a:lnTo>
                <a:lnTo>
                  <a:pt x="35543" y="0"/>
                </a:lnTo>
                <a:lnTo>
                  <a:pt x="0" y="0"/>
                </a:lnTo>
                <a:lnTo>
                  <a:pt x="0" y="274319"/>
                </a:lnTo>
                <a:close/>
              </a:path>
            </a:pathLst>
          </a:custGeom>
          <a:solidFill>
            <a:srgbClr val="E6E6F2"/>
          </a:solidFill>
        </p:spPr>
        <p:txBody>
          <a:bodyPr wrap="square" lIns="0" tIns="0" rIns="0" bIns="0" rtlCol="0"/>
          <a:lstStyle/>
          <a:p/>
        </p:txBody>
      </p:sp>
      <p:sp>
        <p:nvSpPr>
          <p:cNvPr id="71" name="object 71"/>
          <p:cNvSpPr/>
          <p:nvPr/>
        </p:nvSpPr>
        <p:spPr>
          <a:xfrm>
            <a:off x="8356655"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E7E7F2"/>
          </a:solidFill>
        </p:spPr>
        <p:txBody>
          <a:bodyPr wrap="square" lIns="0" tIns="0" rIns="0" bIns="0" rtlCol="0"/>
          <a:lstStyle/>
          <a:p/>
        </p:txBody>
      </p:sp>
      <p:sp>
        <p:nvSpPr>
          <p:cNvPr id="72" name="object 72"/>
          <p:cNvSpPr/>
          <p:nvPr/>
        </p:nvSpPr>
        <p:spPr>
          <a:xfrm>
            <a:off x="8390950" y="135889"/>
            <a:ext cx="34290" cy="274320"/>
          </a:xfrm>
          <a:custGeom>
            <a:avLst/>
            <a:gdLst/>
            <a:ahLst/>
            <a:cxnLst/>
            <a:rect l="l" t="t" r="r" b="b"/>
            <a:pathLst>
              <a:path w="34290" h="274320">
                <a:moveTo>
                  <a:pt x="0" y="274319"/>
                </a:moveTo>
                <a:lnTo>
                  <a:pt x="34229" y="274319"/>
                </a:lnTo>
                <a:lnTo>
                  <a:pt x="34229" y="0"/>
                </a:lnTo>
                <a:lnTo>
                  <a:pt x="0" y="0"/>
                </a:lnTo>
                <a:lnTo>
                  <a:pt x="0" y="274319"/>
                </a:lnTo>
                <a:close/>
              </a:path>
            </a:pathLst>
          </a:custGeom>
          <a:solidFill>
            <a:srgbClr val="E8E8F3"/>
          </a:solidFill>
        </p:spPr>
        <p:txBody>
          <a:bodyPr wrap="square" lIns="0" tIns="0" rIns="0" bIns="0" rtlCol="0"/>
          <a:lstStyle/>
          <a:p/>
        </p:txBody>
      </p:sp>
      <p:sp>
        <p:nvSpPr>
          <p:cNvPr id="73" name="object 73"/>
          <p:cNvSpPr/>
          <p:nvPr/>
        </p:nvSpPr>
        <p:spPr>
          <a:xfrm>
            <a:off x="842518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E9E9F3"/>
          </a:solidFill>
        </p:spPr>
        <p:txBody>
          <a:bodyPr wrap="square" lIns="0" tIns="0" rIns="0" bIns="0" rtlCol="0"/>
          <a:lstStyle/>
          <a:p/>
        </p:txBody>
      </p:sp>
      <p:sp>
        <p:nvSpPr>
          <p:cNvPr id="74" name="object 74"/>
          <p:cNvSpPr/>
          <p:nvPr/>
        </p:nvSpPr>
        <p:spPr>
          <a:xfrm>
            <a:off x="845946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EAEAF4"/>
          </a:solidFill>
        </p:spPr>
        <p:txBody>
          <a:bodyPr wrap="square" lIns="0" tIns="0" rIns="0" bIns="0" rtlCol="0"/>
          <a:lstStyle/>
          <a:p/>
        </p:txBody>
      </p:sp>
      <p:sp>
        <p:nvSpPr>
          <p:cNvPr id="75" name="object 75"/>
          <p:cNvSpPr/>
          <p:nvPr/>
        </p:nvSpPr>
        <p:spPr>
          <a:xfrm>
            <a:off x="8493759"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EBEBF4"/>
          </a:solidFill>
        </p:spPr>
        <p:txBody>
          <a:bodyPr wrap="square" lIns="0" tIns="0" rIns="0" bIns="0" rtlCol="0"/>
          <a:lstStyle/>
          <a:p/>
        </p:txBody>
      </p:sp>
      <p:sp>
        <p:nvSpPr>
          <p:cNvPr id="76" name="object 76"/>
          <p:cNvSpPr/>
          <p:nvPr/>
        </p:nvSpPr>
        <p:spPr>
          <a:xfrm>
            <a:off x="852805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ECECF5"/>
          </a:solidFill>
        </p:spPr>
        <p:txBody>
          <a:bodyPr wrap="square" lIns="0" tIns="0" rIns="0" bIns="0" rtlCol="0"/>
          <a:lstStyle/>
          <a:p/>
        </p:txBody>
      </p:sp>
      <p:sp>
        <p:nvSpPr>
          <p:cNvPr id="77" name="object 77"/>
          <p:cNvSpPr/>
          <p:nvPr/>
        </p:nvSpPr>
        <p:spPr>
          <a:xfrm>
            <a:off x="8562340"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EDEDF5"/>
          </a:solidFill>
        </p:spPr>
        <p:txBody>
          <a:bodyPr wrap="square" lIns="0" tIns="0" rIns="0" bIns="0" rtlCol="0"/>
          <a:lstStyle/>
          <a:p/>
        </p:txBody>
      </p:sp>
      <p:sp>
        <p:nvSpPr>
          <p:cNvPr id="78" name="object 78"/>
          <p:cNvSpPr/>
          <p:nvPr/>
        </p:nvSpPr>
        <p:spPr>
          <a:xfrm>
            <a:off x="859663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EEEEF6"/>
          </a:solidFill>
        </p:spPr>
        <p:txBody>
          <a:bodyPr wrap="square" lIns="0" tIns="0" rIns="0" bIns="0" rtlCol="0"/>
          <a:lstStyle/>
          <a:p/>
        </p:txBody>
      </p:sp>
      <p:sp>
        <p:nvSpPr>
          <p:cNvPr id="79" name="object 79"/>
          <p:cNvSpPr/>
          <p:nvPr/>
        </p:nvSpPr>
        <p:spPr>
          <a:xfrm>
            <a:off x="8630919" y="135889"/>
            <a:ext cx="34290" cy="274320"/>
          </a:xfrm>
          <a:custGeom>
            <a:avLst/>
            <a:gdLst/>
            <a:ahLst/>
            <a:cxnLst/>
            <a:rect l="l" t="t" r="r" b="b"/>
            <a:pathLst>
              <a:path w="34290" h="274320">
                <a:moveTo>
                  <a:pt x="0" y="274319"/>
                </a:moveTo>
                <a:lnTo>
                  <a:pt x="34289" y="274319"/>
                </a:lnTo>
                <a:lnTo>
                  <a:pt x="34289" y="0"/>
                </a:lnTo>
                <a:lnTo>
                  <a:pt x="0" y="0"/>
                </a:lnTo>
                <a:lnTo>
                  <a:pt x="0" y="274319"/>
                </a:lnTo>
                <a:close/>
              </a:path>
            </a:pathLst>
          </a:custGeom>
          <a:solidFill>
            <a:srgbClr val="EFEFF6"/>
          </a:solidFill>
        </p:spPr>
        <p:txBody>
          <a:bodyPr wrap="square" lIns="0" tIns="0" rIns="0" bIns="0" rtlCol="0"/>
          <a:lstStyle/>
          <a:p/>
        </p:txBody>
      </p:sp>
      <p:sp>
        <p:nvSpPr>
          <p:cNvPr id="80" name="object 80"/>
          <p:cNvSpPr/>
          <p:nvPr/>
        </p:nvSpPr>
        <p:spPr>
          <a:xfrm>
            <a:off x="8665209"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F0F0F7"/>
          </a:solidFill>
        </p:spPr>
        <p:txBody>
          <a:bodyPr wrap="square" lIns="0" tIns="0" rIns="0" bIns="0" rtlCol="0"/>
          <a:lstStyle/>
          <a:p/>
        </p:txBody>
      </p:sp>
      <p:sp>
        <p:nvSpPr>
          <p:cNvPr id="81" name="object 81"/>
          <p:cNvSpPr/>
          <p:nvPr/>
        </p:nvSpPr>
        <p:spPr>
          <a:xfrm>
            <a:off x="8699500" y="135889"/>
            <a:ext cx="34290" cy="274320"/>
          </a:xfrm>
          <a:custGeom>
            <a:avLst/>
            <a:gdLst/>
            <a:ahLst/>
            <a:cxnLst/>
            <a:rect l="l" t="t" r="r" b="b"/>
            <a:pathLst>
              <a:path w="34290" h="274320">
                <a:moveTo>
                  <a:pt x="0" y="274319"/>
                </a:moveTo>
                <a:lnTo>
                  <a:pt x="34290" y="274319"/>
                </a:lnTo>
                <a:lnTo>
                  <a:pt x="34290" y="0"/>
                </a:lnTo>
                <a:lnTo>
                  <a:pt x="0" y="0"/>
                </a:lnTo>
                <a:lnTo>
                  <a:pt x="0" y="274319"/>
                </a:lnTo>
                <a:close/>
              </a:path>
            </a:pathLst>
          </a:custGeom>
          <a:solidFill>
            <a:srgbClr val="F1F1F7"/>
          </a:solidFill>
        </p:spPr>
        <p:txBody>
          <a:bodyPr wrap="square" lIns="0" tIns="0" rIns="0" bIns="0" rtlCol="0"/>
          <a:lstStyle/>
          <a:p/>
        </p:txBody>
      </p:sp>
      <p:sp>
        <p:nvSpPr>
          <p:cNvPr id="82" name="object 82"/>
          <p:cNvSpPr/>
          <p:nvPr/>
        </p:nvSpPr>
        <p:spPr>
          <a:xfrm>
            <a:off x="8733790" y="135889"/>
            <a:ext cx="34290" cy="274320"/>
          </a:xfrm>
          <a:custGeom>
            <a:avLst/>
            <a:gdLst/>
            <a:ahLst/>
            <a:cxnLst/>
            <a:rect l="l" t="t" r="r" b="b"/>
            <a:pathLst>
              <a:path w="34290" h="274320">
                <a:moveTo>
                  <a:pt x="0" y="274319"/>
                </a:moveTo>
                <a:lnTo>
                  <a:pt x="34278" y="274319"/>
                </a:lnTo>
                <a:lnTo>
                  <a:pt x="34278" y="0"/>
                </a:lnTo>
                <a:lnTo>
                  <a:pt x="0" y="0"/>
                </a:lnTo>
                <a:lnTo>
                  <a:pt x="0" y="274319"/>
                </a:lnTo>
                <a:close/>
              </a:path>
            </a:pathLst>
          </a:custGeom>
          <a:solidFill>
            <a:srgbClr val="F2F2F8"/>
          </a:solidFill>
        </p:spPr>
        <p:txBody>
          <a:bodyPr wrap="square" lIns="0" tIns="0" rIns="0" bIns="0" rtlCol="0"/>
          <a:lstStyle/>
          <a:p/>
        </p:txBody>
      </p:sp>
      <p:sp>
        <p:nvSpPr>
          <p:cNvPr id="83" name="object 83"/>
          <p:cNvSpPr/>
          <p:nvPr/>
        </p:nvSpPr>
        <p:spPr>
          <a:xfrm>
            <a:off x="876687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3F3F8"/>
          </a:solidFill>
        </p:spPr>
        <p:txBody>
          <a:bodyPr wrap="square" lIns="0" tIns="0" rIns="0" bIns="0" rtlCol="0"/>
          <a:lstStyle/>
          <a:p/>
        </p:txBody>
      </p:sp>
      <p:sp>
        <p:nvSpPr>
          <p:cNvPr id="84" name="object 84"/>
          <p:cNvSpPr/>
          <p:nvPr/>
        </p:nvSpPr>
        <p:spPr>
          <a:xfrm>
            <a:off x="880116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4F4F9"/>
          </a:solidFill>
        </p:spPr>
        <p:txBody>
          <a:bodyPr wrap="square" lIns="0" tIns="0" rIns="0" bIns="0" rtlCol="0"/>
          <a:lstStyle/>
          <a:p/>
        </p:txBody>
      </p:sp>
      <p:sp>
        <p:nvSpPr>
          <p:cNvPr id="85" name="object 85"/>
          <p:cNvSpPr/>
          <p:nvPr/>
        </p:nvSpPr>
        <p:spPr>
          <a:xfrm>
            <a:off x="883545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5F5F9"/>
          </a:solidFill>
        </p:spPr>
        <p:txBody>
          <a:bodyPr wrap="square" lIns="0" tIns="0" rIns="0" bIns="0" rtlCol="0"/>
          <a:lstStyle/>
          <a:p/>
        </p:txBody>
      </p:sp>
      <p:sp>
        <p:nvSpPr>
          <p:cNvPr id="86" name="object 86"/>
          <p:cNvSpPr/>
          <p:nvPr/>
        </p:nvSpPr>
        <p:spPr>
          <a:xfrm>
            <a:off x="886974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6F6FA"/>
          </a:solidFill>
        </p:spPr>
        <p:txBody>
          <a:bodyPr wrap="square" lIns="0" tIns="0" rIns="0" bIns="0" rtlCol="0"/>
          <a:lstStyle/>
          <a:p/>
        </p:txBody>
      </p:sp>
      <p:sp>
        <p:nvSpPr>
          <p:cNvPr id="87" name="object 87"/>
          <p:cNvSpPr/>
          <p:nvPr/>
        </p:nvSpPr>
        <p:spPr>
          <a:xfrm>
            <a:off x="890403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7F7FA"/>
          </a:solidFill>
        </p:spPr>
        <p:txBody>
          <a:bodyPr wrap="square" lIns="0" tIns="0" rIns="0" bIns="0" rtlCol="0"/>
          <a:lstStyle/>
          <a:p/>
        </p:txBody>
      </p:sp>
      <p:sp>
        <p:nvSpPr>
          <p:cNvPr id="88" name="object 88"/>
          <p:cNvSpPr/>
          <p:nvPr/>
        </p:nvSpPr>
        <p:spPr>
          <a:xfrm>
            <a:off x="893832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8F8FB"/>
          </a:solidFill>
        </p:spPr>
        <p:txBody>
          <a:bodyPr wrap="square" lIns="0" tIns="0" rIns="0" bIns="0" rtlCol="0"/>
          <a:lstStyle/>
          <a:p/>
        </p:txBody>
      </p:sp>
      <p:sp>
        <p:nvSpPr>
          <p:cNvPr id="89" name="object 89"/>
          <p:cNvSpPr/>
          <p:nvPr/>
        </p:nvSpPr>
        <p:spPr>
          <a:xfrm>
            <a:off x="897261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9F9FB"/>
          </a:solidFill>
        </p:spPr>
        <p:txBody>
          <a:bodyPr wrap="square" lIns="0" tIns="0" rIns="0" bIns="0" rtlCol="0"/>
          <a:lstStyle/>
          <a:p/>
        </p:txBody>
      </p:sp>
      <p:sp>
        <p:nvSpPr>
          <p:cNvPr id="90" name="object 90"/>
          <p:cNvSpPr/>
          <p:nvPr/>
        </p:nvSpPr>
        <p:spPr>
          <a:xfrm>
            <a:off x="9006901"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AFAFC"/>
          </a:solidFill>
        </p:spPr>
        <p:txBody>
          <a:bodyPr wrap="square" lIns="0" tIns="0" rIns="0" bIns="0" rtlCol="0"/>
          <a:lstStyle/>
          <a:p/>
        </p:txBody>
      </p:sp>
      <p:sp>
        <p:nvSpPr>
          <p:cNvPr id="91" name="object 91"/>
          <p:cNvSpPr/>
          <p:nvPr/>
        </p:nvSpPr>
        <p:spPr>
          <a:xfrm>
            <a:off x="904119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BFBFC"/>
          </a:solidFill>
        </p:spPr>
        <p:txBody>
          <a:bodyPr wrap="square" lIns="0" tIns="0" rIns="0" bIns="0" rtlCol="0"/>
          <a:lstStyle/>
          <a:p/>
        </p:txBody>
      </p:sp>
      <p:sp>
        <p:nvSpPr>
          <p:cNvPr id="92" name="object 92"/>
          <p:cNvSpPr/>
          <p:nvPr/>
        </p:nvSpPr>
        <p:spPr>
          <a:xfrm>
            <a:off x="9075480" y="135889"/>
            <a:ext cx="35560" cy="274320"/>
          </a:xfrm>
          <a:custGeom>
            <a:avLst/>
            <a:gdLst/>
            <a:ahLst/>
            <a:cxnLst/>
            <a:rect l="l" t="t" r="r" b="b"/>
            <a:pathLst>
              <a:path w="35559" h="274320">
                <a:moveTo>
                  <a:pt x="0" y="274319"/>
                </a:moveTo>
                <a:lnTo>
                  <a:pt x="35487" y="274319"/>
                </a:lnTo>
                <a:lnTo>
                  <a:pt x="35487" y="0"/>
                </a:lnTo>
                <a:lnTo>
                  <a:pt x="0" y="0"/>
                </a:lnTo>
                <a:lnTo>
                  <a:pt x="0" y="274319"/>
                </a:lnTo>
                <a:close/>
              </a:path>
            </a:pathLst>
          </a:custGeom>
          <a:solidFill>
            <a:srgbClr val="FCFCFD"/>
          </a:solidFill>
        </p:spPr>
        <p:txBody>
          <a:bodyPr wrap="square" lIns="0" tIns="0" rIns="0" bIns="0" rtlCol="0"/>
          <a:lstStyle/>
          <a:p/>
        </p:txBody>
      </p:sp>
      <p:sp>
        <p:nvSpPr>
          <p:cNvPr id="93" name="object 93"/>
          <p:cNvSpPr/>
          <p:nvPr/>
        </p:nvSpPr>
        <p:spPr>
          <a:xfrm>
            <a:off x="408940" y="134620"/>
            <a:ext cx="138430" cy="137160"/>
          </a:xfrm>
          <a:custGeom>
            <a:avLst/>
            <a:gdLst/>
            <a:ahLst/>
            <a:cxnLst/>
            <a:rect l="l" t="t" r="r" b="b"/>
            <a:pathLst>
              <a:path w="138429" h="137160">
                <a:moveTo>
                  <a:pt x="0" y="137159"/>
                </a:moveTo>
                <a:lnTo>
                  <a:pt x="138429" y="137159"/>
                </a:lnTo>
                <a:lnTo>
                  <a:pt x="138429" y="0"/>
                </a:lnTo>
                <a:lnTo>
                  <a:pt x="0" y="0"/>
                </a:lnTo>
                <a:lnTo>
                  <a:pt x="0" y="137159"/>
                </a:lnTo>
                <a:close/>
              </a:path>
            </a:pathLst>
          </a:custGeom>
          <a:solidFill>
            <a:srgbClr val="CCCCE5"/>
          </a:solidFill>
        </p:spPr>
        <p:txBody>
          <a:bodyPr wrap="square" lIns="0" tIns="0" rIns="0" bIns="0" rtlCol="0"/>
          <a:lstStyle/>
          <a:p/>
        </p:txBody>
      </p:sp>
      <p:sp>
        <p:nvSpPr>
          <p:cNvPr id="94" name="object 94"/>
          <p:cNvSpPr/>
          <p:nvPr/>
        </p:nvSpPr>
        <p:spPr>
          <a:xfrm>
            <a:off x="547369" y="0"/>
            <a:ext cx="139700" cy="134620"/>
          </a:xfrm>
          <a:custGeom>
            <a:avLst/>
            <a:gdLst/>
            <a:ahLst/>
            <a:cxnLst/>
            <a:rect l="l" t="t" r="r" b="b"/>
            <a:pathLst>
              <a:path w="139700" h="134620">
                <a:moveTo>
                  <a:pt x="0" y="134620"/>
                </a:moveTo>
                <a:lnTo>
                  <a:pt x="139700" y="134620"/>
                </a:lnTo>
                <a:lnTo>
                  <a:pt x="139700" y="0"/>
                </a:lnTo>
                <a:lnTo>
                  <a:pt x="0" y="0"/>
                </a:lnTo>
                <a:lnTo>
                  <a:pt x="0" y="134620"/>
                </a:lnTo>
                <a:close/>
              </a:path>
            </a:pathLst>
          </a:custGeom>
          <a:solidFill>
            <a:srgbClr val="CCCCE5"/>
          </a:solidFill>
        </p:spPr>
        <p:txBody>
          <a:bodyPr wrap="square" lIns="0" tIns="0" rIns="0" bIns="0" rtlCol="0"/>
          <a:lstStyle/>
          <a:p/>
        </p:txBody>
      </p:sp>
      <p:sp>
        <p:nvSpPr>
          <p:cNvPr id="95" name="object 95"/>
          <p:cNvSpPr/>
          <p:nvPr/>
        </p:nvSpPr>
        <p:spPr>
          <a:xfrm>
            <a:off x="547369" y="134620"/>
            <a:ext cx="139700" cy="140970"/>
          </a:xfrm>
          <a:custGeom>
            <a:avLst/>
            <a:gdLst/>
            <a:ahLst/>
            <a:cxnLst/>
            <a:rect l="l" t="t" r="r" b="b"/>
            <a:pathLst>
              <a:path w="139700" h="140970">
                <a:moveTo>
                  <a:pt x="139700" y="0"/>
                </a:moveTo>
                <a:lnTo>
                  <a:pt x="0" y="0"/>
                </a:lnTo>
                <a:lnTo>
                  <a:pt x="0" y="140970"/>
                </a:lnTo>
                <a:lnTo>
                  <a:pt x="139700" y="140970"/>
                </a:lnTo>
                <a:lnTo>
                  <a:pt x="139700" y="0"/>
                </a:lnTo>
                <a:close/>
              </a:path>
            </a:pathLst>
          </a:custGeom>
          <a:solidFill>
            <a:srgbClr val="9999CC"/>
          </a:solidFill>
        </p:spPr>
        <p:txBody>
          <a:bodyPr wrap="square" lIns="0" tIns="0" rIns="0" bIns="0" rtlCol="0"/>
          <a:lstStyle/>
          <a:p/>
        </p:txBody>
      </p:sp>
      <p:sp>
        <p:nvSpPr>
          <p:cNvPr id="96" name="object 96"/>
          <p:cNvSpPr/>
          <p:nvPr/>
        </p:nvSpPr>
        <p:spPr>
          <a:xfrm>
            <a:off x="274320" y="274320"/>
            <a:ext cx="135890" cy="134620"/>
          </a:xfrm>
          <a:custGeom>
            <a:avLst/>
            <a:gdLst/>
            <a:ahLst/>
            <a:cxnLst/>
            <a:rect l="l" t="t" r="r" b="b"/>
            <a:pathLst>
              <a:path w="135890" h="134620">
                <a:moveTo>
                  <a:pt x="0" y="134619"/>
                </a:moveTo>
                <a:lnTo>
                  <a:pt x="135889" y="134619"/>
                </a:lnTo>
                <a:lnTo>
                  <a:pt x="135889" y="0"/>
                </a:lnTo>
                <a:lnTo>
                  <a:pt x="0" y="0"/>
                </a:lnTo>
                <a:lnTo>
                  <a:pt x="0" y="134619"/>
                </a:lnTo>
                <a:close/>
              </a:path>
            </a:pathLst>
          </a:custGeom>
          <a:solidFill>
            <a:srgbClr val="CCCCE5"/>
          </a:solidFill>
        </p:spPr>
        <p:txBody>
          <a:bodyPr wrap="square" lIns="0" tIns="0" rIns="0" bIns="0" rtlCol="0"/>
          <a:lstStyle/>
          <a:p/>
        </p:txBody>
      </p:sp>
      <p:sp>
        <p:nvSpPr>
          <p:cNvPr id="97" name="object 97"/>
          <p:cNvSpPr/>
          <p:nvPr/>
        </p:nvSpPr>
        <p:spPr>
          <a:xfrm>
            <a:off x="132079" y="135889"/>
            <a:ext cx="140970" cy="138430"/>
          </a:xfrm>
          <a:custGeom>
            <a:avLst/>
            <a:gdLst/>
            <a:ahLst/>
            <a:cxnLst/>
            <a:rect l="l" t="t" r="r" b="b"/>
            <a:pathLst>
              <a:path w="140970" h="138429">
                <a:moveTo>
                  <a:pt x="140970" y="0"/>
                </a:moveTo>
                <a:lnTo>
                  <a:pt x="0" y="0"/>
                </a:lnTo>
                <a:lnTo>
                  <a:pt x="0" y="138429"/>
                </a:lnTo>
                <a:lnTo>
                  <a:pt x="140970" y="138429"/>
                </a:lnTo>
                <a:lnTo>
                  <a:pt x="140970" y="0"/>
                </a:lnTo>
                <a:close/>
              </a:path>
            </a:pathLst>
          </a:custGeom>
          <a:solidFill>
            <a:srgbClr val="00007C"/>
          </a:solidFill>
        </p:spPr>
        <p:txBody>
          <a:bodyPr wrap="square" lIns="0" tIns="0" rIns="0" bIns="0" rtlCol="0"/>
          <a:lstStyle/>
          <a:p/>
        </p:txBody>
      </p:sp>
      <p:sp>
        <p:nvSpPr>
          <p:cNvPr id="98" name="object 98"/>
          <p:cNvSpPr/>
          <p:nvPr/>
        </p:nvSpPr>
        <p:spPr>
          <a:xfrm>
            <a:off x="408940" y="271779"/>
            <a:ext cx="138430" cy="138430"/>
          </a:xfrm>
          <a:custGeom>
            <a:avLst/>
            <a:gdLst/>
            <a:ahLst/>
            <a:cxnLst/>
            <a:rect l="l" t="t" r="r" b="b"/>
            <a:pathLst>
              <a:path w="138429" h="138429">
                <a:moveTo>
                  <a:pt x="138429" y="0"/>
                </a:moveTo>
                <a:lnTo>
                  <a:pt x="0" y="0"/>
                </a:lnTo>
                <a:lnTo>
                  <a:pt x="0" y="138430"/>
                </a:lnTo>
                <a:lnTo>
                  <a:pt x="138429" y="138430"/>
                </a:lnTo>
                <a:lnTo>
                  <a:pt x="138429" y="0"/>
                </a:lnTo>
                <a:close/>
              </a:path>
            </a:pathLst>
          </a:custGeom>
          <a:solidFill>
            <a:srgbClr val="9999CC"/>
          </a:solidFill>
        </p:spPr>
        <p:txBody>
          <a:bodyPr wrap="square" lIns="0" tIns="0" rIns="0" bIns="0" rtlCol="0"/>
          <a:lstStyle/>
          <a:p/>
        </p:txBody>
      </p:sp>
      <p:sp>
        <p:nvSpPr>
          <p:cNvPr id="99" name="object 99"/>
          <p:cNvSpPr/>
          <p:nvPr/>
        </p:nvSpPr>
        <p:spPr>
          <a:xfrm>
            <a:off x="274320" y="408940"/>
            <a:ext cx="135890" cy="137160"/>
          </a:xfrm>
          <a:custGeom>
            <a:avLst/>
            <a:gdLst/>
            <a:ahLst/>
            <a:cxnLst/>
            <a:rect l="l" t="t" r="r" b="b"/>
            <a:pathLst>
              <a:path w="135890" h="137159">
                <a:moveTo>
                  <a:pt x="135889" y="0"/>
                </a:moveTo>
                <a:lnTo>
                  <a:pt x="0" y="0"/>
                </a:lnTo>
                <a:lnTo>
                  <a:pt x="0" y="137160"/>
                </a:lnTo>
                <a:lnTo>
                  <a:pt x="135889" y="137160"/>
                </a:lnTo>
                <a:lnTo>
                  <a:pt x="135889" y="0"/>
                </a:lnTo>
                <a:close/>
              </a:path>
            </a:pathLst>
          </a:custGeom>
          <a:solidFill>
            <a:srgbClr val="9999CC"/>
          </a:solidFill>
        </p:spPr>
        <p:txBody>
          <a:bodyPr wrap="square" lIns="0" tIns="0" rIns="0" bIns="0" rtlCol="0"/>
          <a:lstStyle/>
          <a:p/>
        </p:txBody>
      </p:sp>
      <p:sp>
        <p:nvSpPr>
          <p:cNvPr id="100" name="object 100"/>
          <p:cNvSpPr txBox="1"/>
          <p:nvPr/>
        </p:nvSpPr>
        <p:spPr>
          <a:xfrm>
            <a:off x="270509" y="509270"/>
            <a:ext cx="2329815" cy="513080"/>
          </a:xfrm>
          <a:prstGeom prst="rect">
            <a:avLst/>
          </a:prstGeom>
        </p:spPr>
        <p:txBody>
          <a:bodyPr vert="horz" wrap="square" lIns="0" tIns="12700" rIns="0" bIns="0" rtlCol="0">
            <a:spAutoFit/>
          </a:bodyPr>
          <a:lstStyle/>
          <a:p>
            <a:pPr marL="284480" indent="-272415">
              <a:lnSpc>
                <a:spcPct val="100000"/>
              </a:lnSpc>
              <a:spcBef>
                <a:spcPts val="100"/>
              </a:spcBef>
              <a:buClr>
                <a:srgbClr val="9999CC"/>
              </a:buClr>
              <a:buSzPct val="72000"/>
              <a:buFont typeface="Wingdings" panose="05000000000000000000"/>
              <a:buChar char=""/>
              <a:tabLst>
                <a:tab pos="285115" algn="l"/>
              </a:tabLst>
            </a:pPr>
            <a:r>
              <a:rPr sz="3200" dirty="0">
                <a:latin typeface="华文细黑" panose="02010600040101010101" charset="-122"/>
                <a:cs typeface="华文细黑" panose="02010600040101010101" charset="-122"/>
              </a:rPr>
              <a:t>优</a:t>
            </a:r>
            <a:r>
              <a:rPr sz="3200" spc="5" dirty="0">
                <a:latin typeface="华文细黑" panose="02010600040101010101" charset="-122"/>
                <a:cs typeface="华文细黑" panose="02010600040101010101" charset="-122"/>
              </a:rPr>
              <a:t>化</a:t>
            </a:r>
            <a:r>
              <a:rPr sz="3200" dirty="0">
                <a:latin typeface="华文细黑" panose="02010600040101010101" charset="-122"/>
                <a:cs typeface="华文细黑" panose="02010600040101010101" charset="-122"/>
              </a:rPr>
              <a:t>后</a:t>
            </a:r>
            <a:r>
              <a:rPr sz="3200" spc="5" dirty="0">
                <a:latin typeface="华文细黑" panose="02010600040101010101" charset="-122"/>
                <a:cs typeface="华文细黑" panose="02010600040101010101" charset="-122"/>
              </a:rPr>
              <a:t>的</a:t>
            </a:r>
            <a:r>
              <a:rPr sz="3200" dirty="0">
                <a:latin typeface="华文细黑" panose="02010600040101010101" charset="-122"/>
                <a:cs typeface="华文细黑" panose="02010600040101010101" charset="-122"/>
              </a:rPr>
              <a:t>四</a:t>
            </a:r>
            <a:endParaRPr sz="3200">
              <a:latin typeface="华文细黑" panose="02010600040101010101" charset="-122"/>
              <a:cs typeface="华文细黑" panose="02010600040101010101" charset="-122"/>
            </a:endParaRPr>
          </a:p>
        </p:txBody>
      </p:sp>
      <p:sp>
        <p:nvSpPr>
          <p:cNvPr id="101" name="object 101"/>
          <p:cNvSpPr txBox="1"/>
          <p:nvPr/>
        </p:nvSpPr>
        <p:spPr>
          <a:xfrm>
            <a:off x="2587345" y="493522"/>
            <a:ext cx="812800" cy="560070"/>
          </a:xfrm>
          <a:prstGeom prst="rect">
            <a:avLst/>
          </a:prstGeom>
        </p:spPr>
        <p:txBody>
          <a:bodyPr vert="horz" wrap="square" lIns="0" tIns="28575" rIns="0" bIns="0" rtlCol="0">
            <a:spAutoFit/>
          </a:bodyPr>
          <a:lstStyle/>
          <a:p>
            <a:pPr>
              <a:lnSpc>
                <a:spcPct val="100000"/>
              </a:lnSpc>
              <a:spcBef>
                <a:spcPts val="225"/>
              </a:spcBef>
            </a:pPr>
            <a:r>
              <a:rPr sz="3200" dirty="0">
                <a:latin typeface="华文细黑" panose="02010600040101010101" charset="-122"/>
                <a:cs typeface="华文细黑" panose="02010600040101010101" charset="-122"/>
              </a:rPr>
              <a:t>元式</a:t>
            </a:r>
            <a:endParaRPr sz="3200">
              <a:latin typeface="华文细黑" panose="02010600040101010101" charset="-122"/>
              <a:cs typeface="华文细黑" panose="02010600040101010101" charset="-122"/>
            </a:endParaRPr>
          </a:p>
        </p:txBody>
      </p:sp>
      <p:sp>
        <p:nvSpPr>
          <p:cNvPr id="102" name="object 102"/>
          <p:cNvSpPr txBox="1"/>
          <p:nvPr/>
        </p:nvSpPr>
        <p:spPr>
          <a:xfrm>
            <a:off x="1438910" y="3299460"/>
            <a:ext cx="135890" cy="290830"/>
          </a:xfrm>
          <a:prstGeom prst="rect">
            <a:avLst/>
          </a:prstGeom>
        </p:spPr>
        <p:txBody>
          <a:bodyPr vert="horz" wrap="square" lIns="0" tIns="11430" rIns="0" bIns="0" rtlCol="0">
            <a:spAutoFit/>
          </a:bodyPr>
          <a:lstStyle/>
          <a:p>
            <a:pPr marL="12700">
              <a:lnSpc>
                <a:spcPct val="100000"/>
              </a:lnSpc>
              <a:spcBef>
                <a:spcPts val="90"/>
              </a:spcBef>
            </a:pPr>
            <a:r>
              <a:rPr sz="1750" b="1" spc="-5"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p:txBody>
      </p:sp>
      <p:sp>
        <p:nvSpPr>
          <p:cNvPr id="103" name="object 103"/>
          <p:cNvSpPr txBox="1"/>
          <p:nvPr/>
        </p:nvSpPr>
        <p:spPr>
          <a:xfrm>
            <a:off x="1184910" y="3044190"/>
            <a:ext cx="139573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Times New Roman" panose="02020603050405020304"/>
                <a:cs typeface="Times New Roman" panose="02020603050405020304"/>
              </a:rPr>
              <a:t>T</a:t>
            </a:r>
            <a:r>
              <a:rPr sz="3000" b="1" spc="40" dirty="0">
                <a:latin typeface="Times New Roman" panose="02020603050405020304"/>
                <a:cs typeface="Times New Roman" panose="02020603050405020304"/>
              </a:rPr>
              <a:t> </a:t>
            </a:r>
            <a:r>
              <a:rPr sz="3000" b="1" spc="-5" dirty="0">
                <a:latin typeface="Times New Roman" panose="02020603050405020304"/>
                <a:cs typeface="Times New Roman" panose="02020603050405020304"/>
              </a:rPr>
              <a:t>:=R+r</a:t>
            </a:r>
            <a:endParaRPr sz="3000">
              <a:latin typeface="Times New Roman" panose="02020603050405020304"/>
              <a:cs typeface="Times New Roman" panose="02020603050405020304"/>
            </a:endParaRPr>
          </a:p>
        </p:txBody>
      </p:sp>
      <p:sp>
        <p:nvSpPr>
          <p:cNvPr id="104" name="object 104"/>
          <p:cNvSpPr txBox="1"/>
          <p:nvPr/>
        </p:nvSpPr>
        <p:spPr>
          <a:xfrm>
            <a:off x="1184910" y="3563620"/>
            <a:ext cx="98933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Times New Roman" panose="02020603050405020304"/>
                <a:cs typeface="Times New Roman" panose="02020603050405020304"/>
              </a:rPr>
              <a:t>T</a:t>
            </a:r>
            <a:r>
              <a:rPr sz="3000" b="1" spc="45" dirty="0">
                <a:latin typeface="Times New Roman" panose="02020603050405020304"/>
                <a:cs typeface="Times New Roman" panose="02020603050405020304"/>
              </a:rPr>
              <a:t> </a:t>
            </a:r>
            <a:r>
              <a:rPr sz="3000" b="1" spc="-5" dirty="0">
                <a:latin typeface="Times New Roman" panose="02020603050405020304"/>
                <a:cs typeface="Times New Roman" panose="02020603050405020304"/>
              </a:rPr>
              <a:t>:=T</a:t>
            </a:r>
            <a:endParaRPr sz="3000">
              <a:latin typeface="Times New Roman" panose="02020603050405020304"/>
              <a:cs typeface="Times New Roman" panose="02020603050405020304"/>
            </a:endParaRPr>
          </a:p>
        </p:txBody>
      </p:sp>
      <p:sp>
        <p:nvSpPr>
          <p:cNvPr id="105" name="object 105"/>
          <p:cNvSpPr txBox="1"/>
          <p:nvPr/>
        </p:nvSpPr>
        <p:spPr>
          <a:xfrm>
            <a:off x="1438910" y="3818890"/>
            <a:ext cx="845819" cy="290830"/>
          </a:xfrm>
          <a:prstGeom prst="rect">
            <a:avLst/>
          </a:prstGeom>
        </p:spPr>
        <p:txBody>
          <a:bodyPr vert="horz" wrap="square" lIns="0" tIns="11430" rIns="0" bIns="0" rtlCol="0">
            <a:spAutoFit/>
          </a:bodyPr>
          <a:lstStyle/>
          <a:p>
            <a:pPr marL="12700">
              <a:lnSpc>
                <a:spcPct val="100000"/>
              </a:lnSpc>
              <a:spcBef>
                <a:spcPts val="90"/>
              </a:spcBef>
              <a:tabLst>
                <a:tab pos="721995" algn="l"/>
              </a:tabLst>
            </a:pPr>
            <a:r>
              <a:rPr sz="1750" b="1" spc="-5" dirty="0">
                <a:latin typeface="Times New Roman" panose="02020603050405020304"/>
                <a:cs typeface="Times New Roman" panose="02020603050405020304"/>
              </a:rPr>
              <a:t>4</a:t>
            </a:r>
            <a:r>
              <a:rPr sz="1750" b="1" spc="-5" dirty="0">
                <a:latin typeface="Times New Roman" panose="02020603050405020304"/>
                <a:cs typeface="Times New Roman" panose="02020603050405020304"/>
              </a:rPr>
              <a:t>	</a:t>
            </a:r>
            <a:r>
              <a:rPr sz="1750" b="1" spc="-5"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p:txBody>
      </p:sp>
      <p:sp>
        <p:nvSpPr>
          <p:cNvPr id="106" name="object 106"/>
          <p:cNvSpPr txBox="1"/>
          <p:nvPr/>
        </p:nvSpPr>
        <p:spPr>
          <a:xfrm>
            <a:off x="245109" y="1422400"/>
            <a:ext cx="2379980" cy="4183379"/>
          </a:xfrm>
          <a:prstGeom prst="rect">
            <a:avLst/>
          </a:prstGeom>
        </p:spPr>
        <p:txBody>
          <a:bodyPr vert="horz" wrap="square" lIns="0" tIns="74930" rIns="0" bIns="0" rtlCol="0">
            <a:spAutoFit/>
          </a:bodyPr>
          <a:lstStyle/>
          <a:p>
            <a:pPr marL="38100">
              <a:lnSpc>
                <a:spcPct val="100000"/>
              </a:lnSpc>
              <a:spcBef>
                <a:spcPts val="590"/>
              </a:spcBef>
              <a:tabLst>
                <a:tab pos="951865" algn="l"/>
              </a:tabLst>
            </a:pPr>
            <a:r>
              <a:rPr sz="3000" b="1" spc="-5" dirty="0">
                <a:latin typeface="Times New Roman" panose="02020603050405020304"/>
                <a:cs typeface="Times New Roman" panose="02020603050405020304"/>
              </a:rPr>
              <a:t>(1)	T</a:t>
            </a:r>
            <a:r>
              <a:rPr sz="2625" b="1" spc="-7" baseline="-24000" dirty="0">
                <a:latin typeface="Times New Roman" panose="02020603050405020304"/>
                <a:cs typeface="Times New Roman" panose="02020603050405020304"/>
              </a:rPr>
              <a:t>0</a:t>
            </a:r>
            <a:r>
              <a:rPr sz="3000" b="1" spc="-5" dirty="0">
                <a:latin typeface="Times New Roman" panose="02020603050405020304"/>
                <a:cs typeface="Times New Roman" panose="02020603050405020304"/>
              </a:rPr>
              <a:t>:=3.14</a:t>
            </a:r>
            <a:endParaRPr sz="3000">
              <a:latin typeface="Times New Roman" panose="02020603050405020304"/>
              <a:cs typeface="Times New Roman" panose="02020603050405020304"/>
            </a:endParaRPr>
          </a:p>
          <a:p>
            <a:pPr marL="38100">
              <a:lnSpc>
                <a:spcPct val="100000"/>
              </a:lnSpc>
              <a:spcBef>
                <a:spcPts val="490"/>
              </a:spcBef>
              <a:tabLst>
                <a:tab pos="951865" algn="l"/>
              </a:tabLst>
            </a:pPr>
            <a:r>
              <a:rPr sz="3000" b="1" spc="-5" dirty="0">
                <a:latin typeface="Times New Roman" panose="02020603050405020304"/>
                <a:cs typeface="Times New Roman" panose="02020603050405020304"/>
              </a:rPr>
              <a:t>(2)	T</a:t>
            </a:r>
            <a:r>
              <a:rPr sz="2625" b="1" spc="-7" baseline="-24000" dirty="0">
                <a:latin typeface="Times New Roman" panose="02020603050405020304"/>
                <a:cs typeface="Times New Roman" panose="02020603050405020304"/>
              </a:rPr>
              <a:t>1</a:t>
            </a:r>
            <a:r>
              <a:rPr sz="3000" b="1" spc="-5" dirty="0">
                <a:latin typeface="Times New Roman" panose="02020603050405020304"/>
                <a:cs typeface="Times New Roman" panose="02020603050405020304"/>
              </a:rPr>
              <a:t>:=6.28</a:t>
            </a:r>
            <a:endParaRPr sz="3000">
              <a:latin typeface="Times New Roman" panose="02020603050405020304"/>
              <a:cs typeface="Times New Roman" panose="02020603050405020304"/>
            </a:endParaRPr>
          </a:p>
          <a:p>
            <a:pPr marL="38100">
              <a:lnSpc>
                <a:spcPct val="100000"/>
              </a:lnSpc>
              <a:spcBef>
                <a:spcPts val="490"/>
              </a:spcBef>
              <a:tabLst>
                <a:tab pos="951865" algn="l"/>
              </a:tabLst>
            </a:pPr>
            <a:r>
              <a:rPr sz="3000" b="1" spc="-5" dirty="0">
                <a:latin typeface="Times New Roman" panose="02020603050405020304"/>
                <a:cs typeface="Times New Roman" panose="02020603050405020304"/>
              </a:rPr>
              <a:t>(3)	T</a:t>
            </a:r>
            <a:r>
              <a:rPr sz="2625" b="1" spc="-7" baseline="-24000" dirty="0">
                <a:latin typeface="Times New Roman" panose="02020603050405020304"/>
                <a:cs typeface="Times New Roman" panose="02020603050405020304"/>
              </a:rPr>
              <a:t>3</a:t>
            </a:r>
            <a:r>
              <a:rPr sz="3000" b="1" spc="-5" dirty="0">
                <a:latin typeface="Times New Roman" panose="02020603050405020304"/>
                <a:cs typeface="Times New Roman" panose="02020603050405020304"/>
              </a:rPr>
              <a:t>:=6.28</a:t>
            </a:r>
            <a:endParaRPr sz="3000">
              <a:latin typeface="Times New Roman" panose="02020603050405020304"/>
              <a:cs typeface="Times New Roman" panose="02020603050405020304"/>
            </a:endParaRPr>
          </a:p>
          <a:p>
            <a:pPr marL="38100">
              <a:lnSpc>
                <a:spcPct val="100000"/>
              </a:lnSpc>
              <a:spcBef>
                <a:spcPts val="500"/>
              </a:spcBef>
            </a:pPr>
            <a:r>
              <a:rPr sz="3000" b="1" spc="-5" dirty="0">
                <a:latin typeface="Times New Roman" panose="02020603050405020304"/>
                <a:cs typeface="Times New Roman" panose="02020603050405020304"/>
              </a:rPr>
              <a:t>(4)</a:t>
            </a:r>
            <a:endParaRPr sz="3000">
              <a:latin typeface="Times New Roman" panose="02020603050405020304"/>
              <a:cs typeface="Times New Roman" panose="02020603050405020304"/>
            </a:endParaRPr>
          </a:p>
          <a:p>
            <a:pPr marL="38100">
              <a:lnSpc>
                <a:spcPct val="100000"/>
              </a:lnSpc>
              <a:spcBef>
                <a:spcPts val="490"/>
              </a:spcBef>
            </a:pPr>
            <a:r>
              <a:rPr sz="3000" b="1" spc="-5" dirty="0">
                <a:latin typeface="Times New Roman" panose="02020603050405020304"/>
                <a:cs typeface="Times New Roman" panose="02020603050405020304"/>
              </a:rPr>
              <a:t>(5)</a:t>
            </a:r>
            <a:endParaRPr sz="3000">
              <a:latin typeface="Times New Roman" panose="02020603050405020304"/>
              <a:cs typeface="Times New Roman" panose="02020603050405020304"/>
            </a:endParaRPr>
          </a:p>
          <a:p>
            <a:pPr marL="38100">
              <a:lnSpc>
                <a:spcPct val="100000"/>
              </a:lnSpc>
              <a:spcBef>
                <a:spcPts val="490"/>
              </a:spcBef>
            </a:pPr>
            <a:r>
              <a:rPr sz="3000" b="1" spc="-5" dirty="0">
                <a:latin typeface="Times New Roman" panose="02020603050405020304"/>
                <a:cs typeface="Times New Roman" panose="02020603050405020304"/>
              </a:rPr>
              <a:t>(6)</a:t>
            </a:r>
            <a:endParaRPr sz="3000">
              <a:latin typeface="Times New Roman" panose="02020603050405020304"/>
              <a:cs typeface="Times New Roman" panose="02020603050405020304"/>
            </a:endParaRPr>
          </a:p>
          <a:p>
            <a:pPr marL="38100">
              <a:lnSpc>
                <a:spcPct val="100000"/>
              </a:lnSpc>
              <a:spcBef>
                <a:spcPts val="490"/>
              </a:spcBef>
            </a:pPr>
            <a:r>
              <a:rPr sz="3000" b="1" spc="-5" dirty="0">
                <a:latin typeface="Times New Roman" panose="02020603050405020304"/>
                <a:cs typeface="Times New Roman" panose="02020603050405020304"/>
              </a:rPr>
              <a:t>(7)</a:t>
            </a:r>
            <a:endParaRPr sz="3000">
              <a:latin typeface="Times New Roman" panose="02020603050405020304"/>
              <a:cs typeface="Times New Roman" panose="02020603050405020304"/>
            </a:endParaRPr>
          </a:p>
          <a:p>
            <a:pPr marL="38100">
              <a:lnSpc>
                <a:spcPct val="100000"/>
              </a:lnSpc>
              <a:spcBef>
                <a:spcPts val="500"/>
              </a:spcBef>
            </a:pPr>
            <a:r>
              <a:rPr sz="3000" b="1" spc="-5" dirty="0">
                <a:latin typeface="Times New Roman" panose="02020603050405020304"/>
                <a:cs typeface="Times New Roman" panose="02020603050405020304"/>
              </a:rPr>
              <a:t>(8)</a:t>
            </a:r>
            <a:endParaRPr sz="3000">
              <a:latin typeface="Times New Roman" panose="02020603050405020304"/>
              <a:cs typeface="Times New Roman" panose="02020603050405020304"/>
            </a:endParaRPr>
          </a:p>
        </p:txBody>
      </p:sp>
      <p:sp>
        <p:nvSpPr>
          <p:cNvPr id="107" name="object 107"/>
          <p:cNvSpPr txBox="1"/>
          <p:nvPr/>
        </p:nvSpPr>
        <p:spPr>
          <a:xfrm>
            <a:off x="1159510" y="4020820"/>
            <a:ext cx="1929130" cy="1584960"/>
          </a:xfrm>
          <a:prstGeom prst="rect">
            <a:avLst/>
          </a:prstGeom>
        </p:spPr>
        <p:txBody>
          <a:bodyPr vert="horz" wrap="square" lIns="0" tIns="11430" rIns="0" bIns="0" rtlCol="0">
            <a:spAutoFit/>
          </a:bodyPr>
          <a:lstStyle/>
          <a:p>
            <a:pPr marL="38100" marR="30480" indent="8255">
              <a:lnSpc>
                <a:spcPct val="114000"/>
              </a:lnSpc>
              <a:spcBef>
                <a:spcPts val="90"/>
              </a:spcBef>
            </a:pPr>
            <a:r>
              <a:rPr sz="3000" b="1" spc="-5" dirty="0">
                <a:latin typeface="Times New Roman" panose="02020603050405020304"/>
                <a:cs typeface="Times New Roman" panose="02020603050405020304"/>
              </a:rPr>
              <a:t>A:=6</a:t>
            </a:r>
            <a:r>
              <a:rPr sz="3000" b="1" spc="5" dirty="0">
                <a:latin typeface="Times New Roman" panose="02020603050405020304"/>
                <a:cs typeface="Times New Roman" panose="02020603050405020304"/>
              </a:rPr>
              <a:t>.</a:t>
            </a:r>
            <a:r>
              <a:rPr sz="3000" b="1" dirty="0">
                <a:latin typeface="Times New Roman" panose="02020603050405020304"/>
                <a:cs typeface="Times New Roman" panose="02020603050405020304"/>
              </a:rPr>
              <a:t>28*</a:t>
            </a:r>
            <a:r>
              <a:rPr sz="3000" b="1" spc="20" dirty="0">
                <a:latin typeface="Times New Roman" panose="02020603050405020304"/>
                <a:cs typeface="Times New Roman" panose="02020603050405020304"/>
              </a:rPr>
              <a:t>T</a:t>
            </a:r>
            <a:r>
              <a:rPr sz="2625" b="1" spc="-7" baseline="-24000" dirty="0">
                <a:latin typeface="Times New Roman" panose="02020603050405020304"/>
                <a:cs typeface="Times New Roman" panose="02020603050405020304"/>
              </a:rPr>
              <a:t>2  </a:t>
            </a:r>
            <a:r>
              <a:rPr sz="3000" b="1" spc="-5" dirty="0">
                <a:latin typeface="Times New Roman" panose="02020603050405020304"/>
                <a:cs typeface="Times New Roman" panose="02020603050405020304"/>
              </a:rPr>
              <a:t>T</a:t>
            </a:r>
            <a:r>
              <a:rPr sz="2625" b="1" spc="-7" baseline="-24000" dirty="0">
                <a:latin typeface="Times New Roman" panose="02020603050405020304"/>
                <a:cs typeface="Times New Roman" panose="02020603050405020304"/>
              </a:rPr>
              <a:t>5</a:t>
            </a:r>
            <a:r>
              <a:rPr sz="3000" b="1" spc="-5" dirty="0">
                <a:latin typeface="Times New Roman" panose="02020603050405020304"/>
                <a:cs typeface="Times New Roman" panose="02020603050405020304"/>
              </a:rPr>
              <a:t>:=A  T</a:t>
            </a:r>
            <a:r>
              <a:rPr sz="2625" b="1" spc="-7" baseline="-24000" dirty="0">
                <a:latin typeface="Times New Roman" panose="02020603050405020304"/>
                <a:cs typeface="Times New Roman" panose="02020603050405020304"/>
              </a:rPr>
              <a:t>6</a:t>
            </a:r>
            <a:r>
              <a:rPr sz="3000" b="1" spc="-5" dirty="0">
                <a:latin typeface="Times New Roman" panose="02020603050405020304"/>
                <a:cs typeface="Times New Roman" panose="02020603050405020304"/>
              </a:rPr>
              <a:t>:=R-r</a:t>
            </a:r>
            <a:endParaRPr sz="3000">
              <a:latin typeface="Times New Roman" panose="02020603050405020304"/>
              <a:cs typeface="Times New Roman" panose="02020603050405020304"/>
            </a:endParaRPr>
          </a:p>
        </p:txBody>
      </p:sp>
      <p:sp>
        <p:nvSpPr>
          <p:cNvPr id="108" name="object 108"/>
          <p:cNvSpPr/>
          <p:nvPr/>
        </p:nvSpPr>
        <p:spPr>
          <a:xfrm>
            <a:off x="3200400" y="4648200"/>
            <a:ext cx="533400" cy="533400"/>
          </a:xfrm>
          <a:custGeom>
            <a:avLst/>
            <a:gdLst/>
            <a:ahLst/>
            <a:cxnLst/>
            <a:rect l="l" t="t" r="r" b="b"/>
            <a:pathLst>
              <a:path w="533400" h="533400">
                <a:moveTo>
                  <a:pt x="266700" y="0"/>
                </a:moveTo>
                <a:lnTo>
                  <a:pt x="315649" y="4170"/>
                </a:lnTo>
                <a:lnTo>
                  <a:pt x="361307" y="16243"/>
                </a:lnTo>
                <a:lnTo>
                  <a:pt x="403013" y="35559"/>
                </a:lnTo>
                <a:lnTo>
                  <a:pt x="440109" y="61461"/>
                </a:lnTo>
                <a:lnTo>
                  <a:pt x="471938" y="93290"/>
                </a:lnTo>
                <a:lnTo>
                  <a:pt x="497839" y="130386"/>
                </a:lnTo>
                <a:lnTo>
                  <a:pt x="517156" y="172092"/>
                </a:lnTo>
                <a:lnTo>
                  <a:pt x="529229" y="217750"/>
                </a:lnTo>
                <a:lnTo>
                  <a:pt x="533400" y="266700"/>
                </a:lnTo>
                <a:lnTo>
                  <a:pt x="529229" y="315649"/>
                </a:lnTo>
                <a:lnTo>
                  <a:pt x="517156" y="361307"/>
                </a:lnTo>
                <a:lnTo>
                  <a:pt x="497839" y="403013"/>
                </a:lnTo>
                <a:lnTo>
                  <a:pt x="471938" y="440109"/>
                </a:lnTo>
                <a:lnTo>
                  <a:pt x="440109" y="471938"/>
                </a:lnTo>
                <a:lnTo>
                  <a:pt x="403013" y="497839"/>
                </a:lnTo>
                <a:lnTo>
                  <a:pt x="361307" y="517156"/>
                </a:lnTo>
                <a:lnTo>
                  <a:pt x="315649" y="529229"/>
                </a:lnTo>
                <a:lnTo>
                  <a:pt x="266700" y="533400"/>
                </a:lnTo>
                <a:lnTo>
                  <a:pt x="217750" y="529229"/>
                </a:lnTo>
                <a:lnTo>
                  <a:pt x="172092" y="517156"/>
                </a:lnTo>
                <a:lnTo>
                  <a:pt x="130386" y="497840"/>
                </a:lnTo>
                <a:lnTo>
                  <a:pt x="93290" y="471938"/>
                </a:lnTo>
                <a:lnTo>
                  <a:pt x="61461" y="440109"/>
                </a:lnTo>
                <a:lnTo>
                  <a:pt x="35559" y="403013"/>
                </a:lnTo>
                <a:lnTo>
                  <a:pt x="16243" y="361307"/>
                </a:lnTo>
                <a:lnTo>
                  <a:pt x="4170" y="315649"/>
                </a:lnTo>
                <a:lnTo>
                  <a:pt x="0" y="266700"/>
                </a:lnTo>
                <a:lnTo>
                  <a:pt x="4170" y="217750"/>
                </a:lnTo>
                <a:lnTo>
                  <a:pt x="16243" y="172092"/>
                </a:lnTo>
                <a:lnTo>
                  <a:pt x="35560" y="130386"/>
                </a:lnTo>
                <a:lnTo>
                  <a:pt x="61461" y="93290"/>
                </a:lnTo>
                <a:lnTo>
                  <a:pt x="93290" y="61461"/>
                </a:lnTo>
                <a:lnTo>
                  <a:pt x="130386" y="35560"/>
                </a:lnTo>
                <a:lnTo>
                  <a:pt x="172092" y="16243"/>
                </a:lnTo>
                <a:lnTo>
                  <a:pt x="217750" y="4170"/>
                </a:lnTo>
                <a:lnTo>
                  <a:pt x="266700" y="0"/>
                </a:lnTo>
                <a:close/>
              </a:path>
            </a:pathLst>
          </a:custGeom>
          <a:ln w="19048">
            <a:solidFill>
              <a:srgbClr val="000000"/>
            </a:solidFill>
          </a:ln>
        </p:spPr>
        <p:txBody>
          <a:bodyPr wrap="square" lIns="0" tIns="0" rIns="0" bIns="0" rtlCol="0"/>
          <a:lstStyle/>
          <a:p/>
        </p:txBody>
      </p:sp>
      <p:sp>
        <p:nvSpPr>
          <p:cNvPr id="109" name="object 109"/>
          <p:cNvSpPr/>
          <p:nvPr/>
        </p:nvSpPr>
        <p:spPr>
          <a:xfrm>
            <a:off x="4343400" y="4648200"/>
            <a:ext cx="533400" cy="533400"/>
          </a:xfrm>
          <a:custGeom>
            <a:avLst/>
            <a:gdLst/>
            <a:ahLst/>
            <a:cxnLst/>
            <a:rect l="l" t="t" r="r" b="b"/>
            <a:pathLst>
              <a:path w="533400" h="533400">
                <a:moveTo>
                  <a:pt x="266700" y="0"/>
                </a:moveTo>
                <a:lnTo>
                  <a:pt x="315649" y="4170"/>
                </a:lnTo>
                <a:lnTo>
                  <a:pt x="361307" y="16243"/>
                </a:lnTo>
                <a:lnTo>
                  <a:pt x="403013" y="35559"/>
                </a:lnTo>
                <a:lnTo>
                  <a:pt x="440109" y="61461"/>
                </a:lnTo>
                <a:lnTo>
                  <a:pt x="471938" y="93290"/>
                </a:lnTo>
                <a:lnTo>
                  <a:pt x="497839" y="130386"/>
                </a:lnTo>
                <a:lnTo>
                  <a:pt x="517156" y="172092"/>
                </a:lnTo>
                <a:lnTo>
                  <a:pt x="529229" y="217750"/>
                </a:lnTo>
                <a:lnTo>
                  <a:pt x="533400" y="266700"/>
                </a:lnTo>
                <a:lnTo>
                  <a:pt x="529229" y="315649"/>
                </a:lnTo>
                <a:lnTo>
                  <a:pt x="517156" y="361307"/>
                </a:lnTo>
                <a:lnTo>
                  <a:pt x="497839" y="403013"/>
                </a:lnTo>
                <a:lnTo>
                  <a:pt x="471938" y="440109"/>
                </a:lnTo>
                <a:lnTo>
                  <a:pt x="440109" y="471938"/>
                </a:lnTo>
                <a:lnTo>
                  <a:pt x="403013" y="497839"/>
                </a:lnTo>
                <a:lnTo>
                  <a:pt x="361307" y="517156"/>
                </a:lnTo>
                <a:lnTo>
                  <a:pt x="315649" y="529229"/>
                </a:lnTo>
                <a:lnTo>
                  <a:pt x="266700" y="533400"/>
                </a:lnTo>
                <a:lnTo>
                  <a:pt x="217750" y="529229"/>
                </a:lnTo>
                <a:lnTo>
                  <a:pt x="172092" y="517156"/>
                </a:lnTo>
                <a:lnTo>
                  <a:pt x="130386" y="497840"/>
                </a:lnTo>
                <a:lnTo>
                  <a:pt x="93290" y="471938"/>
                </a:lnTo>
                <a:lnTo>
                  <a:pt x="61461" y="440109"/>
                </a:lnTo>
                <a:lnTo>
                  <a:pt x="35560" y="403013"/>
                </a:lnTo>
                <a:lnTo>
                  <a:pt x="16243" y="361307"/>
                </a:lnTo>
                <a:lnTo>
                  <a:pt x="4170" y="315649"/>
                </a:lnTo>
                <a:lnTo>
                  <a:pt x="0" y="266700"/>
                </a:lnTo>
                <a:lnTo>
                  <a:pt x="4170" y="217750"/>
                </a:lnTo>
                <a:lnTo>
                  <a:pt x="16243" y="172092"/>
                </a:lnTo>
                <a:lnTo>
                  <a:pt x="35560" y="130386"/>
                </a:lnTo>
                <a:lnTo>
                  <a:pt x="61461" y="93290"/>
                </a:lnTo>
                <a:lnTo>
                  <a:pt x="93290" y="61461"/>
                </a:lnTo>
                <a:lnTo>
                  <a:pt x="130386" y="35560"/>
                </a:lnTo>
                <a:lnTo>
                  <a:pt x="172092" y="16243"/>
                </a:lnTo>
                <a:lnTo>
                  <a:pt x="217750" y="4170"/>
                </a:lnTo>
                <a:lnTo>
                  <a:pt x="266700" y="0"/>
                </a:lnTo>
                <a:close/>
              </a:path>
            </a:pathLst>
          </a:custGeom>
          <a:ln w="19048">
            <a:solidFill>
              <a:srgbClr val="000000"/>
            </a:solidFill>
          </a:ln>
        </p:spPr>
        <p:txBody>
          <a:bodyPr wrap="square" lIns="0" tIns="0" rIns="0" bIns="0" rtlCol="0"/>
          <a:lstStyle/>
          <a:p/>
        </p:txBody>
      </p:sp>
      <p:sp>
        <p:nvSpPr>
          <p:cNvPr id="110" name="object 110"/>
          <p:cNvSpPr txBox="1"/>
          <p:nvPr/>
        </p:nvSpPr>
        <p:spPr>
          <a:xfrm>
            <a:off x="4420870" y="4659629"/>
            <a:ext cx="377190" cy="452120"/>
          </a:xfrm>
          <a:prstGeom prst="rect">
            <a:avLst/>
          </a:prstGeom>
        </p:spPr>
        <p:txBody>
          <a:bodyPr vert="horz" wrap="square" lIns="0" tIns="12700" rIns="0" bIns="0" rtlCol="0">
            <a:spAutoFit/>
          </a:bodyPr>
          <a:lstStyle/>
          <a:p>
            <a:pPr marL="38100">
              <a:lnSpc>
                <a:spcPct val="100000"/>
              </a:lnSpc>
              <a:spcBef>
                <a:spcPts val="100"/>
              </a:spcBef>
            </a:pPr>
            <a:r>
              <a:rPr sz="2800" b="1" spc="5" dirty="0">
                <a:latin typeface="Times New Roman" panose="02020603050405020304"/>
                <a:cs typeface="Times New Roman" panose="02020603050405020304"/>
              </a:rPr>
              <a:t>n</a:t>
            </a:r>
            <a:r>
              <a:rPr sz="2400" b="1" spc="7" baseline="-24000" dirty="0">
                <a:latin typeface="Times New Roman" panose="02020603050405020304"/>
                <a:cs typeface="Times New Roman" panose="02020603050405020304"/>
              </a:rPr>
              <a:t>2</a:t>
            </a:r>
            <a:endParaRPr sz="2400" baseline="-24000">
              <a:latin typeface="Times New Roman" panose="02020603050405020304"/>
              <a:cs typeface="Times New Roman" panose="02020603050405020304"/>
            </a:endParaRPr>
          </a:p>
        </p:txBody>
      </p:sp>
      <p:sp>
        <p:nvSpPr>
          <p:cNvPr id="111" name="object 111"/>
          <p:cNvSpPr txBox="1"/>
          <p:nvPr/>
        </p:nvSpPr>
        <p:spPr>
          <a:xfrm>
            <a:off x="3144520" y="4485639"/>
            <a:ext cx="1852930" cy="1226820"/>
          </a:xfrm>
          <a:prstGeom prst="rect">
            <a:avLst/>
          </a:prstGeom>
        </p:spPr>
        <p:txBody>
          <a:bodyPr vert="horz" wrap="square" lIns="0" tIns="186690" rIns="0" bIns="0" rtlCol="0">
            <a:spAutoFit/>
          </a:bodyPr>
          <a:lstStyle/>
          <a:p>
            <a:pPr marL="172085">
              <a:lnSpc>
                <a:spcPct val="100000"/>
              </a:lnSpc>
              <a:spcBef>
                <a:spcPts val="1470"/>
              </a:spcBef>
            </a:pPr>
            <a:r>
              <a:rPr sz="2800" b="1" spc="5" dirty="0">
                <a:latin typeface="Times New Roman" panose="02020603050405020304"/>
                <a:cs typeface="Times New Roman" panose="02020603050405020304"/>
              </a:rPr>
              <a:t>n</a:t>
            </a:r>
            <a:r>
              <a:rPr sz="2400" b="1" spc="7" baseline="-24000" dirty="0">
                <a:latin typeface="Times New Roman" panose="02020603050405020304"/>
                <a:cs typeface="Times New Roman" panose="02020603050405020304"/>
              </a:rPr>
              <a:t>1</a:t>
            </a:r>
            <a:endParaRPr sz="2400" baseline="-24000">
              <a:latin typeface="Times New Roman" panose="02020603050405020304"/>
              <a:cs typeface="Times New Roman" panose="02020603050405020304"/>
            </a:endParaRPr>
          </a:p>
          <a:p>
            <a:pPr marL="50800">
              <a:lnSpc>
                <a:spcPct val="100000"/>
              </a:lnSpc>
              <a:spcBef>
                <a:spcPts val="1370"/>
              </a:spcBef>
              <a:tabLst>
                <a:tab pos="1191895" algn="l"/>
              </a:tabLst>
            </a:pPr>
            <a:r>
              <a:rPr sz="2800" b="1" spc="-10" dirty="0">
                <a:latin typeface="Times New Roman" panose="02020603050405020304"/>
                <a:cs typeface="Times New Roman" panose="02020603050405020304"/>
              </a:rPr>
              <a:t>3.14	</a:t>
            </a:r>
            <a:r>
              <a:rPr sz="2800" b="1" dirty="0">
                <a:latin typeface="Times New Roman" panose="02020603050405020304"/>
                <a:cs typeface="Times New Roman" panose="02020603050405020304"/>
              </a:rPr>
              <a:t>6.28</a:t>
            </a:r>
            <a:endParaRPr sz="2800">
              <a:latin typeface="Times New Roman" panose="02020603050405020304"/>
              <a:cs typeface="Times New Roman" panose="02020603050405020304"/>
            </a:endParaRPr>
          </a:p>
        </p:txBody>
      </p:sp>
      <p:sp>
        <p:nvSpPr>
          <p:cNvPr id="112" name="object 112"/>
          <p:cNvSpPr/>
          <p:nvPr/>
        </p:nvSpPr>
        <p:spPr>
          <a:xfrm>
            <a:off x="5867400" y="4724400"/>
            <a:ext cx="533400" cy="532130"/>
          </a:xfrm>
          <a:custGeom>
            <a:avLst/>
            <a:gdLst/>
            <a:ahLst/>
            <a:cxnLst/>
            <a:rect l="l" t="t" r="r" b="b"/>
            <a:pathLst>
              <a:path w="533400" h="532129">
                <a:moveTo>
                  <a:pt x="266700" y="0"/>
                </a:moveTo>
                <a:lnTo>
                  <a:pt x="315649" y="4127"/>
                </a:lnTo>
                <a:lnTo>
                  <a:pt x="361307" y="16083"/>
                </a:lnTo>
                <a:lnTo>
                  <a:pt x="403013" y="35230"/>
                </a:lnTo>
                <a:lnTo>
                  <a:pt x="440109" y="60932"/>
                </a:lnTo>
                <a:lnTo>
                  <a:pt x="471938" y="92549"/>
                </a:lnTo>
                <a:lnTo>
                  <a:pt x="497839" y="129445"/>
                </a:lnTo>
                <a:lnTo>
                  <a:pt x="517156" y="170983"/>
                </a:lnTo>
                <a:lnTo>
                  <a:pt x="529229" y="216523"/>
                </a:lnTo>
                <a:lnTo>
                  <a:pt x="533400" y="265430"/>
                </a:lnTo>
                <a:lnTo>
                  <a:pt x="529229" y="314379"/>
                </a:lnTo>
                <a:lnTo>
                  <a:pt x="517156" y="360037"/>
                </a:lnTo>
                <a:lnTo>
                  <a:pt x="497839" y="401743"/>
                </a:lnTo>
                <a:lnTo>
                  <a:pt x="471938" y="438839"/>
                </a:lnTo>
                <a:lnTo>
                  <a:pt x="440109" y="470668"/>
                </a:lnTo>
                <a:lnTo>
                  <a:pt x="403013" y="496569"/>
                </a:lnTo>
                <a:lnTo>
                  <a:pt x="361307" y="515886"/>
                </a:lnTo>
                <a:lnTo>
                  <a:pt x="315649" y="527959"/>
                </a:lnTo>
                <a:lnTo>
                  <a:pt x="266700" y="532130"/>
                </a:lnTo>
                <a:lnTo>
                  <a:pt x="217750" y="527959"/>
                </a:lnTo>
                <a:lnTo>
                  <a:pt x="172092" y="515886"/>
                </a:lnTo>
                <a:lnTo>
                  <a:pt x="130386" y="496569"/>
                </a:lnTo>
                <a:lnTo>
                  <a:pt x="93290" y="470668"/>
                </a:lnTo>
                <a:lnTo>
                  <a:pt x="61461" y="438839"/>
                </a:lnTo>
                <a:lnTo>
                  <a:pt x="35560" y="401743"/>
                </a:lnTo>
                <a:lnTo>
                  <a:pt x="16243" y="360037"/>
                </a:lnTo>
                <a:lnTo>
                  <a:pt x="4170" y="314379"/>
                </a:lnTo>
                <a:lnTo>
                  <a:pt x="0" y="265430"/>
                </a:lnTo>
                <a:lnTo>
                  <a:pt x="4170" y="216523"/>
                </a:lnTo>
                <a:lnTo>
                  <a:pt x="16243" y="170983"/>
                </a:lnTo>
                <a:lnTo>
                  <a:pt x="35560" y="129445"/>
                </a:lnTo>
                <a:lnTo>
                  <a:pt x="61461" y="92549"/>
                </a:lnTo>
                <a:lnTo>
                  <a:pt x="93290" y="60932"/>
                </a:lnTo>
                <a:lnTo>
                  <a:pt x="130386" y="35230"/>
                </a:lnTo>
                <a:lnTo>
                  <a:pt x="172092" y="16083"/>
                </a:lnTo>
                <a:lnTo>
                  <a:pt x="217750" y="4127"/>
                </a:lnTo>
                <a:lnTo>
                  <a:pt x="266700" y="0"/>
                </a:lnTo>
                <a:close/>
              </a:path>
            </a:pathLst>
          </a:custGeom>
          <a:ln w="19048">
            <a:solidFill>
              <a:srgbClr val="000000"/>
            </a:solidFill>
          </a:ln>
        </p:spPr>
        <p:txBody>
          <a:bodyPr wrap="square" lIns="0" tIns="0" rIns="0" bIns="0" rtlCol="0"/>
          <a:lstStyle/>
          <a:p/>
        </p:txBody>
      </p:sp>
      <p:sp>
        <p:nvSpPr>
          <p:cNvPr id="113" name="object 113"/>
          <p:cNvSpPr/>
          <p:nvPr/>
        </p:nvSpPr>
        <p:spPr>
          <a:xfrm>
            <a:off x="7467600" y="4800600"/>
            <a:ext cx="533400" cy="533400"/>
          </a:xfrm>
          <a:custGeom>
            <a:avLst/>
            <a:gdLst/>
            <a:ahLst/>
            <a:cxnLst/>
            <a:rect l="l" t="t" r="r" b="b"/>
            <a:pathLst>
              <a:path w="533400" h="533400">
                <a:moveTo>
                  <a:pt x="266700" y="0"/>
                </a:moveTo>
                <a:lnTo>
                  <a:pt x="315649" y="4170"/>
                </a:lnTo>
                <a:lnTo>
                  <a:pt x="361307" y="16243"/>
                </a:lnTo>
                <a:lnTo>
                  <a:pt x="403013" y="35559"/>
                </a:lnTo>
                <a:lnTo>
                  <a:pt x="440109" y="61461"/>
                </a:lnTo>
                <a:lnTo>
                  <a:pt x="471938" y="93290"/>
                </a:lnTo>
                <a:lnTo>
                  <a:pt x="497840" y="130386"/>
                </a:lnTo>
                <a:lnTo>
                  <a:pt x="517156" y="172092"/>
                </a:lnTo>
                <a:lnTo>
                  <a:pt x="529229" y="217750"/>
                </a:lnTo>
                <a:lnTo>
                  <a:pt x="533400" y="266700"/>
                </a:lnTo>
                <a:lnTo>
                  <a:pt x="529229" y="315649"/>
                </a:lnTo>
                <a:lnTo>
                  <a:pt x="517156" y="361307"/>
                </a:lnTo>
                <a:lnTo>
                  <a:pt x="497840" y="403013"/>
                </a:lnTo>
                <a:lnTo>
                  <a:pt x="471938" y="440109"/>
                </a:lnTo>
                <a:lnTo>
                  <a:pt x="440109" y="471938"/>
                </a:lnTo>
                <a:lnTo>
                  <a:pt x="403013" y="497839"/>
                </a:lnTo>
                <a:lnTo>
                  <a:pt x="361307" y="517156"/>
                </a:lnTo>
                <a:lnTo>
                  <a:pt x="315649" y="529229"/>
                </a:lnTo>
                <a:lnTo>
                  <a:pt x="266700" y="533400"/>
                </a:lnTo>
                <a:lnTo>
                  <a:pt x="217750" y="529229"/>
                </a:lnTo>
                <a:lnTo>
                  <a:pt x="172092" y="517156"/>
                </a:lnTo>
                <a:lnTo>
                  <a:pt x="130386" y="497839"/>
                </a:lnTo>
                <a:lnTo>
                  <a:pt x="93290" y="471938"/>
                </a:lnTo>
                <a:lnTo>
                  <a:pt x="61461" y="440109"/>
                </a:lnTo>
                <a:lnTo>
                  <a:pt x="35559" y="403013"/>
                </a:lnTo>
                <a:lnTo>
                  <a:pt x="16243" y="361307"/>
                </a:lnTo>
                <a:lnTo>
                  <a:pt x="4170" y="315649"/>
                </a:lnTo>
                <a:lnTo>
                  <a:pt x="0" y="266700"/>
                </a:lnTo>
                <a:lnTo>
                  <a:pt x="4170" y="217750"/>
                </a:lnTo>
                <a:lnTo>
                  <a:pt x="16243" y="172092"/>
                </a:lnTo>
                <a:lnTo>
                  <a:pt x="35559" y="130386"/>
                </a:lnTo>
                <a:lnTo>
                  <a:pt x="61461" y="93290"/>
                </a:lnTo>
                <a:lnTo>
                  <a:pt x="93290" y="61461"/>
                </a:lnTo>
                <a:lnTo>
                  <a:pt x="130386" y="35560"/>
                </a:lnTo>
                <a:lnTo>
                  <a:pt x="172092" y="16243"/>
                </a:lnTo>
                <a:lnTo>
                  <a:pt x="217750" y="4170"/>
                </a:lnTo>
                <a:lnTo>
                  <a:pt x="266700" y="0"/>
                </a:lnTo>
                <a:close/>
              </a:path>
            </a:pathLst>
          </a:custGeom>
          <a:ln w="19048">
            <a:solidFill>
              <a:srgbClr val="000000"/>
            </a:solidFill>
          </a:ln>
        </p:spPr>
        <p:txBody>
          <a:bodyPr wrap="square" lIns="0" tIns="0" rIns="0" bIns="0" rtlCol="0"/>
          <a:lstStyle/>
          <a:p/>
        </p:txBody>
      </p:sp>
      <p:sp>
        <p:nvSpPr>
          <p:cNvPr id="114" name="object 114"/>
          <p:cNvSpPr txBox="1"/>
          <p:nvPr/>
        </p:nvSpPr>
        <p:spPr>
          <a:xfrm>
            <a:off x="7571740" y="4812029"/>
            <a:ext cx="223520"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15" name="object 115"/>
          <p:cNvSpPr txBox="1"/>
          <p:nvPr/>
        </p:nvSpPr>
        <p:spPr>
          <a:xfrm>
            <a:off x="7769859" y="5050790"/>
            <a:ext cx="128270" cy="272415"/>
          </a:xfrm>
          <a:prstGeom prst="rect">
            <a:avLst/>
          </a:prstGeom>
        </p:spPr>
        <p:txBody>
          <a:bodyPr vert="horz" wrap="square" lIns="0" tIns="15240" rIns="0" bIns="0" rtlCol="0">
            <a:spAutoFit/>
          </a:bodyPr>
          <a:lstStyle/>
          <a:p>
            <a:pPr marL="12700">
              <a:lnSpc>
                <a:spcPct val="100000"/>
              </a:lnSpc>
              <a:spcBef>
                <a:spcPts val="120"/>
              </a:spcBef>
            </a:pPr>
            <a:r>
              <a:rPr sz="1600" b="1" spc="10"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116" name="object 116"/>
          <p:cNvSpPr txBox="1"/>
          <p:nvPr/>
        </p:nvSpPr>
        <p:spPr>
          <a:xfrm>
            <a:off x="5929629" y="4635500"/>
            <a:ext cx="392430" cy="1076960"/>
          </a:xfrm>
          <a:prstGeom prst="rect">
            <a:avLst/>
          </a:prstGeom>
        </p:spPr>
        <p:txBody>
          <a:bodyPr vert="horz" wrap="square" lIns="0" tIns="12700" rIns="0" bIns="0" rtlCol="0">
            <a:spAutoFit/>
          </a:bodyPr>
          <a:lstStyle/>
          <a:p>
            <a:pPr marL="38100" marR="30480" indent="15240">
              <a:lnSpc>
                <a:spcPct val="123000"/>
              </a:lnSpc>
              <a:spcBef>
                <a:spcPts val="100"/>
              </a:spcBef>
            </a:pPr>
            <a:r>
              <a:rPr sz="2800" b="1" dirty="0">
                <a:latin typeface="Times New Roman" panose="02020603050405020304"/>
                <a:cs typeface="Times New Roman" panose="02020603050405020304"/>
              </a:rPr>
              <a:t>n</a:t>
            </a:r>
            <a:r>
              <a:rPr sz="2400" b="1" spc="7" baseline="-24000" dirty="0">
                <a:latin typeface="Times New Roman" panose="02020603050405020304"/>
                <a:cs typeface="Times New Roman" panose="02020603050405020304"/>
              </a:rPr>
              <a:t>3  </a:t>
            </a:r>
            <a:r>
              <a:rPr sz="2800" b="1" spc="5" dirty="0">
                <a:latin typeface="Times New Roman" panose="02020603050405020304"/>
                <a:cs typeface="Times New Roman" panose="02020603050405020304"/>
              </a:rPr>
              <a:t>R</a:t>
            </a:r>
            <a:endParaRPr sz="2800">
              <a:latin typeface="Times New Roman" panose="02020603050405020304"/>
              <a:cs typeface="Times New Roman" panose="02020603050405020304"/>
            </a:endParaRPr>
          </a:p>
        </p:txBody>
      </p:sp>
      <p:sp>
        <p:nvSpPr>
          <p:cNvPr id="117" name="object 117"/>
          <p:cNvSpPr txBox="1"/>
          <p:nvPr/>
        </p:nvSpPr>
        <p:spPr>
          <a:xfrm>
            <a:off x="7680959" y="5260340"/>
            <a:ext cx="183515"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panose="02020603050405020304"/>
                <a:cs typeface="Times New Roman" panose="02020603050405020304"/>
              </a:rPr>
              <a:t>r</a:t>
            </a:r>
            <a:endParaRPr sz="2800">
              <a:latin typeface="Times New Roman" panose="02020603050405020304"/>
              <a:cs typeface="Times New Roman" panose="02020603050405020304"/>
            </a:endParaRPr>
          </a:p>
        </p:txBody>
      </p:sp>
      <p:sp>
        <p:nvSpPr>
          <p:cNvPr id="118" name="object 118"/>
          <p:cNvSpPr/>
          <p:nvPr/>
        </p:nvSpPr>
        <p:spPr>
          <a:xfrm>
            <a:off x="6400800" y="3352800"/>
            <a:ext cx="533400" cy="532130"/>
          </a:xfrm>
          <a:custGeom>
            <a:avLst/>
            <a:gdLst/>
            <a:ahLst/>
            <a:cxnLst/>
            <a:rect l="l" t="t" r="r" b="b"/>
            <a:pathLst>
              <a:path w="533400" h="532129">
                <a:moveTo>
                  <a:pt x="266700" y="0"/>
                </a:moveTo>
                <a:lnTo>
                  <a:pt x="315649" y="4127"/>
                </a:lnTo>
                <a:lnTo>
                  <a:pt x="361307" y="16083"/>
                </a:lnTo>
                <a:lnTo>
                  <a:pt x="403013" y="35230"/>
                </a:lnTo>
                <a:lnTo>
                  <a:pt x="440109" y="60932"/>
                </a:lnTo>
                <a:lnTo>
                  <a:pt x="471938" y="92549"/>
                </a:lnTo>
                <a:lnTo>
                  <a:pt x="497840" y="129445"/>
                </a:lnTo>
                <a:lnTo>
                  <a:pt x="517156" y="170983"/>
                </a:lnTo>
                <a:lnTo>
                  <a:pt x="529229" y="216523"/>
                </a:lnTo>
                <a:lnTo>
                  <a:pt x="533400" y="265430"/>
                </a:lnTo>
                <a:lnTo>
                  <a:pt x="529229" y="314379"/>
                </a:lnTo>
                <a:lnTo>
                  <a:pt x="517156" y="360037"/>
                </a:lnTo>
                <a:lnTo>
                  <a:pt x="497840" y="401743"/>
                </a:lnTo>
                <a:lnTo>
                  <a:pt x="471938" y="438839"/>
                </a:lnTo>
                <a:lnTo>
                  <a:pt x="440109" y="470668"/>
                </a:lnTo>
                <a:lnTo>
                  <a:pt x="403013" y="496569"/>
                </a:lnTo>
                <a:lnTo>
                  <a:pt x="361307" y="515886"/>
                </a:lnTo>
                <a:lnTo>
                  <a:pt x="315649" y="527959"/>
                </a:lnTo>
                <a:lnTo>
                  <a:pt x="266700" y="532130"/>
                </a:lnTo>
                <a:lnTo>
                  <a:pt x="217750" y="527959"/>
                </a:lnTo>
                <a:lnTo>
                  <a:pt x="172092" y="515886"/>
                </a:lnTo>
                <a:lnTo>
                  <a:pt x="130386" y="496570"/>
                </a:lnTo>
                <a:lnTo>
                  <a:pt x="93290" y="470668"/>
                </a:lnTo>
                <a:lnTo>
                  <a:pt x="61461" y="438839"/>
                </a:lnTo>
                <a:lnTo>
                  <a:pt x="35560" y="401743"/>
                </a:lnTo>
                <a:lnTo>
                  <a:pt x="16243" y="360037"/>
                </a:lnTo>
                <a:lnTo>
                  <a:pt x="4170" y="314379"/>
                </a:lnTo>
                <a:lnTo>
                  <a:pt x="0" y="265430"/>
                </a:lnTo>
                <a:lnTo>
                  <a:pt x="4170" y="216523"/>
                </a:lnTo>
                <a:lnTo>
                  <a:pt x="16243" y="170983"/>
                </a:lnTo>
                <a:lnTo>
                  <a:pt x="35560" y="129445"/>
                </a:lnTo>
                <a:lnTo>
                  <a:pt x="61461" y="92549"/>
                </a:lnTo>
                <a:lnTo>
                  <a:pt x="93290" y="60932"/>
                </a:lnTo>
                <a:lnTo>
                  <a:pt x="130386" y="35230"/>
                </a:lnTo>
                <a:lnTo>
                  <a:pt x="172092" y="16083"/>
                </a:lnTo>
                <a:lnTo>
                  <a:pt x="217750" y="4127"/>
                </a:lnTo>
                <a:lnTo>
                  <a:pt x="266700" y="0"/>
                </a:lnTo>
                <a:close/>
              </a:path>
            </a:pathLst>
          </a:custGeom>
          <a:ln w="19048">
            <a:solidFill>
              <a:srgbClr val="000000"/>
            </a:solidFill>
          </a:ln>
        </p:spPr>
        <p:txBody>
          <a:bodyPr wrap="square" lIns="0" tIns="0" rIns="0" bIns="0" rtlCol="0"/>
          <a:lstStyle/>
          <a:p/>
        </p:txBody>
      </p:sp>
      <p:sp>
        <p:nvSpPr>
          <p:cNvPr id="119" name="object 119"/>
          <p:cNvSpPr txBox="1"/>
          <p:nvPr/>
        </p:nvSpPr>
        <p:spPr>
          <a:xfrm>
            <a:off x="6503669" y="3362959"/>
            <a:ext cx="223520"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20" name="object 120"/>
          <p:cNvSpPr txBox="1"/>
          <p:nvPr/>
        </p:nvSpPr>
        <p:spPr>
          <a:xfrm>
            <a:off x="6701790" y="3601720"/>
            <a:ext cx="128270" cy="272415"/>
          </a:xfrm>
          <a:prstGeom prst="rect">
            <a:avLst/>
          </a:prstGeom>
        </p:spPr>
        <p:txBody>
          <a:bodyPr vert="horz" wrap="square" lIns="0" tIns="15240" rIns="0" bIns="0" rtlCol="0">
            <a:spAutoFit/>
          </a:bodyPr>
          <a:lstStyle/>
          <a:p>
            <a:pPr marL="12700">
              <a:lnSpc>
                <a:spcPct val="100000"/>
              </a:lnSpc>
              <a:spcBef>
                <a:spcPts val="120"/>
              </a:spcBef>
            </a:pPr>
            <a:r>
              <a:rPr sz="1600" b="1" spc="10" dirty="0">
                <a:latin typeface="Times New Roman" panose="02020603050405020304"/>
                <a:cs typeface="Times New Roman" panose="02020603050405020304"/>
              </a:rPr>
              <a:t>5</a:t>
            </a:r>
            <a:endParaRPr sz="1600">
              <a:latin typeface="Times New Roman" panose="02020603050405020304"/>
              <a:cs typeface="Times New Roman" panose="02020603050405020304"/>
            </a:endParaRPr>
          </a:p>
        </p:txBody>
      </p:sp>
      <p:sp>
        <p:nvSpPr>
          <p:cNvPr id="121" name="object 121"/>
          <p:cNvSpPr/>
          <p:nvPr/>
        </p:nvSpPr>
        <p:spPr>
          <a:xfrm>
            <a:off x="6248400" y="3886200"/>
            <a:ext cx="304800" cy="838200"/>
          </a:xfrm>
          <a:custGeom>
            <a:avLst/>
            <a:gdLst/>
            <a:ahLst/>
            <a:cxnLst/>
            <a:rect l="l" t="t" r="r" b="b"/>
            <a:pathLst>
              <a:path w="304800" h="838200">
                <a:moveTo>
                  <a:pt x="304800" y="0"/>
                </a:moveTo>
                <a:lnTo>
                  <a:pt x="0" y="838200"/>
                </a:lnTo>
              </a:path>
            </a:pathLst>
          </a:custGeom>
          <a:ln w="12579">
            <a:solidFill>
              <a:srgbClr val="000000"/>
            </a:solidFill>
          </a:ln>
        </p:spPr>
        <p:txBody>
          <a:bodyPr wrap="square" lIns="0" tIns="0" rIns="0" bIns="0" rtlCol="0"/>
          <a:lstStyle/>
          <a:p/>
        </p:txBody>
      </p:sp>
      <p:sp>
        <p:nvSpPr>
          <p:cNvPr id="122" name="object 122"/>
          <p:cNvSpPr/>
          <p:nvPr/>
        </p:nvSpPr>
        <p:spPr>
          <a:xfrm>
            <a:off x="6781800" y="3886200"/>
            <a:ext cx="990600" cy="914400"/>
          </a:xfrm>
          <a:custGeom>
            <a:avLst/>
            <a:gdLst/>
            <a:ahLst/>
            <a:cxnLst/>
            <a:rect l="l" t="t" r="r" b="b"/>
            <a:pathLst>
              <a:path w="990600" h="914400">
                <a:moveTo>
                  <a:pt x="0" y="0"/>
                </a:moveTo>
                <a:lnTo>
                  <a:pt x="990600" y="914400"/>
                </a:lnTo>
              </a:path>
            </a:pathLst>
          </a:custGeom>
          <a:ln w="12579">
            <a:solidFill>
              <a:srgbClr val="000000"/>
            </a:solidFill>
          </a:ln>
        </p:spPr>
        <p:txBody>
          <a:bodyPr wrap="square" lIns="0" tIns="0" rIns="0" bIns="0" rtlCol="0"/>
          <a:lstStyle/>
          <a:p/>
        </p:txBody>
      </p:sp>
      <p:sp>
        <p:nvSpPr>
          <p:cNvPr id="123" name="object 123"/>
          <p:cNvSpPr txBox="1"/>
          <p:nvPr/>
        </p:nvSpPr>
        <p:spPr>
          <a:xfrm>
            <a:off x="6553200" y="3812540"/>
            <a:ext cx="228600"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24" name="object 124"/>
          <p:cNvSpPr/>
          <p:nvPr/>
        </p:nvSpPr>
        <p:spPr>
          <a:xfrm>
            <a:off x="5715000" y="2438400"/>
            <a:ext cx="533400" cy="532130"/>
          </a:xfrm>
          <a:custGeom>
            <a:avLst/>
            <a:gdLst/>
            <a:ahLst/>
            <a:cxnLst/>
            <a:rect l="l" t="t" r="r" b="b"/>
            <a:pathLst>
              <a:path w="533400" h="532130">
                <a:moveTo>
                  <a:pt x="266700" y="0"/>
                </a:moveTo>
                <a:lnTo>
                  <a:pt x="315649" y="4127"/>
                </a:lnTo>
                <a:lnTo>
                  <a:pt x="361307" y="16083"/>
                </a:lnTo>
                <a:lnTo>
                  <a:pt x="403013" y="35230"/>
                </a:lnTo>
                <a:lnTo>
                  <a:pt x="440109" y="60932"/>
                </a:lnTo>
                <a:lnTo>
                  <a:pt x="471938" y="92549"/>
                </a:lnTo>
                <a:lnTo>
                  <a:pt x="497839" y="129445"/>
                </a:lnTo>
                <a:lnTo>
                  <a:pt x="517156" y="170983"/>
                </a:lnTo>
                <a:lnTo>
                  <a:pt x="529229" y="216523"/>
                </a:lnTo>
                <a:lnTo>
                  <a:pt x="533400" y="265429"/>
                </a:lnTo>
                <a:lnTo>
                  <a:pt x="529229" y="314379"/>
                </a:lnTo>
                <a:lnTo>
                  <a:pt x="517156" y="360037"/>
                </a:lnTo>
                <a:lnTo>
                  <a:pt x="497839" y="401743"/>
                </a:lnTo>
                <a:lnTo>
                  <a:pt x="471938" y="438839"/>
                </a:lnTo>
                <a:lnTo>
                  <a:pt x="440109" y="470668"/>
                </a:lnTo>
                <a:lnTo>
                  <a:pt x="403013" y="496569"/>
                </a:lnTo>
                <a:lnTo>
                  <a:pt x="361307" y="515886"/>
                </a:lnTo>
                <a:lnTo>
                  <a:pt x="315649" y="527959"/>
                </a:lnTo>
                <a:lnTo>
                  <a:pt x="266700" y="532129"/>
                </a:lnTo>
                <a:lnTo>
                  <a:pt x="217750" y="527959"/>
                </a:lnTo>
                <a:lnTo>
                  <a:pt x="172092" y="515886"/>
                </a:lnTo>
                <a:lnTo>
                  <a:pt x="130386" y="496569"/>
                </a:lnTo>
                <a:lnTo>
                  <a:pt x="93290" y="470668"/>
                </a:lnTo>
                <a:lnTo>
                  <a:pt x="61461" y="438839"/>
                </a:lnTo>
                <a:lnTo>
                  <a:pt x="35560" y="401743"/>
                </a:lnTo>
                <a:lnTo>
                  <a:pt x="16243" y="360037"/>
                </a:lnTo>
                <a:lnTo>
                  <a:pt x="4170" y="314379"/>
                </a:lnTo>
                <a:lnTo>
                  <a:pt x="0" y="265429"/>
                </a:lnTo>
                <a:lnTo>
                  <a:pt x="4170" y="216523"/>
                </a:lnTo>
                <a:lnTo>
                  <a:pt x="16243" y="170983"/>
                </a:lnTo>
                <a:lnTo>
                  <a:pt x="35560" y="129445"/>
                </a:lnTo>
                <a:lnTo>
                  <a:pt x="61461" y="92549"/>
                </a:lnTo>
                <a:lnTo>
                  <a:pt x="93290" y="60932"/>
                </a:lnTo>
                <a:lnTo>
                  <a:pt x="130386" y="35230"/>
                </a:lnTo>
                <a:lnTo>
                  <a:pt x="172092" y="16083"/>
                </a:lnTo>
                <a:lnTo>
                  <a:pt x="217750" y="4127"/>
                </a:lnTo>
                <a:lnTo>
                  <a:pt x="266700" y="0"/>
                </a:lnTo>
                <a:close/>
              </a:path>
            </a:pathLst>
          </a:custGeom>
          <a:ln w="19048">
            <a:solidFill>
              <a:srgbClr val="000000"/>
            </a:solidFill>
          </a:ln>
        </p:spPr>
        <p:txBody>
          <a:bodyPr wrap="square" lIns="0" tIns="0" rIns="0" bIns="0" rtlCol="0"/>
          <a:lstStyle/>
          <a:p/>
        </p:txBody>
      </p:sp>
      <p:sp>
        <p:nvSpPr>
          <p:cNvPr id="125" name="object 125"/>
          <p:cNvSpPr/>
          <p:nvPr/>
        </p:nvSpPr>
        <p:spPr>
          <a:xfrm>
            <a:off x="4724400" y="2971800"/>
            <a:ext cx="1143000" cy="1676400"/>
          </a:xfrm>
          <a:custGeom>
            <a:avLst/>
            <a:gdLst/>
            <a:ahLst/>
            <a:cxnLst/>
            <a:rect l="l" t="t" r="r" b="b"/>
            <a:pathLst>
              <a:path w="1143000" h="1676400">
                <a:moveTo>
                  <a:pt x="1143000" y="0"/>
                </a:moveTo>
                <a:lnTo>
                  <a:pt x="0" y="1676400"/>
                </a:lnTo>
              </a:path>
            </a:pathLst>
          </a:custGeom>
          <a:ln w="12579">
            <a:solidFill>
              <a:srgbClr val="000000"/>
            </a:solidFill>
          </a:ln>
        </p:spPr>
        <p:txBody>
          <a:bodyPr wrap="square" lIns="0" tIns="0" rIns="0" bIns="0" rtlCol="0"/>
          <a:lstStyle/>
          <a:p/>
        </p:txBody>
      </p:sp>
      <p:sp>
        <p:nvSpPr>
          <p:cNvPr id="126" name="object 126"/>
          <p:cNvSpPr/>
          <p:nvPr/>
        </p:nvSpPr>
        <p:spPr>
          <a:xfrm>
            <a:off x="6172200" y="2895600"/>
            <a:ext cx="457200" cy="457200"/>
          </a:xfrm>
          <a:custGeom>
            <a:avLst/>
            <a:gdLst/>
            <a:ahLst/>
            <a:cxnLst/>
            <a:rect l="l" t="t" r="r" b="b"/>
            <a:pathLst>
              <a:path w="457200" h="457200">
                <a:moveTo>
                  <a:pt x="0" y="0"/>
                </a:moveTo>
                <a:lnTo>
                  <a:pt x="457200" y="457200"/>
                </a:lnTo>
              </a:path>
            </a:pathLst>
          </a:custGeom>
          <a:ln w="12579">
            <a:solidFill>
              <a:srgbClr val="000000"/>
            </a:solidFill>
          </a:ln>
        </p:spPr>
        <p:txBody>
          <a:bodyPr wrap="square" lIns="0" tIns="0" rIns="0" bIns="0" rtlCol="0"/>
          <a:lstStyle/>
          <a:p/>
        </p:txBody>
      </p:sp>
      <p:sp>
        <p:nvSpPr>
          <p:cNvPr id="127" name="object 127"/>
          <p:cNvSpPr txBox="1"/>
          <p:nvPr/>
        </p:nvSpPr>
        <p:spPr>
          <a:xfrm>
            <a:off x="5969000" y="2974340"/>
            <a:ext cx="177800" cy="452120"/>
          </a:xfrm>
          <a:prstGeom prst="rect">
            <a:avLst/>
          </a:prstGeom>
        </p:spPr>
        <p:txBody>
          <a:bodyPr vert="horz" wrap="square" lIns="0" tIns="12700" rIns="0" bIns="0" rtlCol="0">
            <a:spAutoFit/>
          </a:bodyPr>
          <a:lstStyle/>
          <a:p>
            <a:pPr>
              <a:lnSpc>
                <a:spcPct val="100000"/>
              </a:lnSpc>
              <a:spcBef>
                <a:spcPts val="100"/>
              </a:spcBef>
            </a:pPr>
            <a:r>
              <a:rPr sz="2800" b="1"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28" name="object 128"/>
          <p:cNvSpPr txBox="1"/>
          <p:nvPr/>
        </p:nvSpPr>
        <p:spPr>
          <a:xfrm>
            <a:off x="3779520" y="4621529"/>
            <a:ext cx="2053589" cy="452120"/>
          </a:xfrm>
          <a:prstGeom prst="rect">
            <a:avLst/>
          </a:prstGeom>
        </p:spPr>
        <p:txBody>
          <a:bodyPr vert="horz" wrap="square" lIns="0" tIns="12700" rIns="0" bIns="0" rtlCol="0">
            <a:spAutoFit/>
          </a:bodyPr>
          <a:lstStyle/>
          <a:p>
            <a:pPr marL="50800">
              <a:lnSpc>
                <a:spcPct val="100000"/>
              </a:lnSpc>
              <a:spcBef>
                <a:spcPts val="100"/>
              </a:spcBef>
              <a:tabLst>
                <a:tab pos="1118235" algn="l"/>
              </a:tabLst>
            </a:pPr>
            <a:r>
              <a:rPr sz="2800" b="1" dirty="0">
                <a:latin typeface="Times New Roman" panose="02020603050405020304"/>
                <a:cs typeface="Times New Roman" panose="02020603050405020304"/>
              </a:rPr>
              <a:t>T</a:t>
            </a:r>
            <a:r>
              <a:rPr sz="2400" b="1" baseline="-24000" dirty="0">
                <a:latin typeface="Times New Roman" panose="02020603050405020304"/>
                <a:cs typeface="Times New Roman" panose="02020603050405020304"/>
              </a:rPr>
              <a:t>0	</a:t>
            </a:r>
            <a:r>
              <a:rPr sz="2800" b="1" dirty="0">
                <a:latin typeface="Times New Roman" panose="02020603050405020304"/>
                <a:cs typeface="Times New Roman" panose="02020603050405020304"/>
              </a:rPr>
              <a:t>T</a:t>
            </a:r>
            <a:r>
              <a:rPr sz="2400" b="1" baseline="-24000" dirty="0">
                <a:latin typeface="Times New Roman" panose="02020603050405020304"/>
                <a:cs typeface="Times New Roman" panose="02020603050405020304"/>
              </a:rPr>
              <a:t>1 </a:t>
            </a:r>
            <a:r>
              <a:rPr sz="2800" b="1" dirty="0">
                <a:latin typeface="Times New Roman" panose="02020603050405020304"/>
                <a:cs typeface="Times New Roman" panose="02020603050405020304"/>
              </a:rPr>
              <a:t>,</a:t>
            </a:r>
            <a:r>
              <a:rPr sz="2800" b="1" spc="-250"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T</a:t>
            </a:r>
            <a:r>
              <a:rPr sz="2400" b="1" baseline="-24000" dirty="0">
                <a:latin typeface="Times New Roman" panose="02020603050405020304"/>
                <a:cs typeface="Times New Roman" panose="02020603050405020304"/>
              </a:rPr>
              <a:t>3</a:t>
            </a:r>
            <a:endParaRPr sz="2400" baseline="-24000">
              <a:latin typeface="Times New Roman" panose="02020603050405020304"/>
              <a:cs typeface="Times New Roman" panose="02020603050405020304"/>
            </a:endParaRPr>
          </a:p>
        </p:txBody>
      </p:sp>
      <p:sp>
        <p:nvSpPr>
          <p:cNvPr id="129" name="object 129"/>
          <p:cNvSpPr txBox="1"/>
          <p:nvPr/>
        </p:nvSpPr>
        <p:spPr>
          <a:xfrm>
            <a:off x="6916419" y="3324859"/>
            <a:ext cx="962660" cy="452120"/>
          </a:xfrm>
          <a:prstGeom prst="rect">
            <a:avLst/>
          </a:prstGeom>
        </p:spPr>
        <p:txBody>
          <a:bodyPr vert="horz" wrap="square" lIns="0" tIns="12700" rIns="0" bIns="0" rtlCol="0">
            <a:spAutoFit/>
          </a:bodyPr>
          <a:lstStyle/>
          <a:p>
            <a:pPr marL="38100">
              <a:lnSpc>
                <a:spcPct val="100000"/>
              </a:lnSpc>
              <a:spcBef>
                <a:spcPts val="100"/>
              </a:spcBef>
            </a:pPr>
            <a:r>
              <a:rPr sz="2800" b="1" dirty="0">
                <a:latin typeface="Times New Roman" panose="02020603050405020304"/>
                <a:cs typeface="Times New Roman" panose="02020603050405020304"/>
              </a:rPr>
              <a:t>T</a:t>
            </a:r>
            <a:r>
              <a:rPr sz="2400" b="1" baseline="-24000" dirty="0">
                <a:latin typeface="Times New Roman" panose="02020603050405020304"/>
                <a:cs typeface="Times New Roman" panose="02020603050405020304"/>
              </a:rPr>
              <a:t>2 </a:t>
            </a:r>
            <a:r>
              <a:rPr sz="2800" b="1" dirty="0">
                <a:latin typeface="Times New Roman" panose="02020603050405020304"/>
                <a:cs typeface="Times New Roman" panose="02020603050405020304"/>
              </a:rPr>
              <a:t>,</a:t>
            </a:r>
            <a:r>
              <a:rPr sz="2800" b="1" spc="-240"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T</a:t>
            </a:r>
            <a:r>
              <a:rPr sz="2400" b="1" baseline="-24000" dirty="0">
                <a:latin typeface="Times New Roman" panose="02020603050405020304"/>
                <a:cs typeface="Times New Roman" panose="02020603050405020304"/>
              </a:rPr>
              <a:t>4</a:t>
            </a:r>
            <a:endParaRPr sz="2400" baseline="-24000">
              <a:latin typeface="Times New Roman" panose="02020603050405020304"/>
              <a:cs typeface="Times New Roman" panose="02020603050405020304"/>
            </a:endParaRPr>
          </a:p>
        </p:txBody>
      </p:sp>
      <p:sp>
        <p:nvSpPr>
          <p:cNvPr id="130" name="object 130"/>
          <p:cNvSpPr txBox="1"/>
          <p:nvPr/>
        </p:nvSpPr>
        <p:spPr>
          <a:xfrm>
            <a:off x="5793740" y="2448559"/>
            <a:ext cx="1791970" cy="452120"/>
          </a:xfrm>
          <a:prstGeom prst="rect">
            <a:avLst/>
          </a:prstGeom>
        </p:spPr>
        <p:txBody>
          <a:bodyPr vert="horz" wrap="square" lIns="0" tIns="12700" rIns="0" bIns="0" rtlCol="0">
            <a:spAutoFit/>
          </a:bodyPr>
          <a:lstStyle/>
          <a:p>
            <a:pPr marL="38100">
              <a:lnSpc>
                <a:spcPct val="100000"/>
              </a:lnSpc>
              <a:spcBef>
                <a:spcPts val="100"/>
              </a:spcBef>
              <a:tabLst>
                <a:tab pos="516255" algn="l"/>
              </a:tabLst>
            </a:pPr>
            <a:r>
              <a:rPr sz="2800" b="1" spc="5" dirty="0">
                <a:latin typeface="Times New Roman" panose="02020603050405020304"/>
                <a:cs typeface="Times New Roman" panose="02020603050405020304"/>
              </a:rPr>
              <a:t>n</a:t>
            </a:r>
            <a:r>
              <a:rPr sz="2400" b="1" spc="7" baseline="-24000" dirty="0">
                <a:latin typeface="Times New Roman" panose="02020603050405020304"/>
                <a:cs typeface="Times New Roman" panose="02020603050405020304"/>
              </a:rPr>
              <a:t>6	</a:t>
            </a:r>
            <a:r>
              <a:rPr sz="2800" b="1" dirty="0">
                <a:latin typeface="Times New Roman" panose="02020603050405020304"/>
                <a:cs typeface="Times New Roman" panose="02020603050405020304"/>
              </a:rPr>
              <a:t>A , </a:t>
            </a:r>
            <a:r>
              <a:rPr sz="2800" b="1" spc="-40" dirty="0">
                <a:latin typeface="Times New Roman" panose="02020603050405020304"/>
                <a:cs typeface="Times New Roman" panose="02020603050405020304"/>
              </a:rPr>
              <a:t>B</a:t>
            </a:r>
            <a:r>
              <a:rPr sz="4200" b="1" spc="-60" baseline="6000" dirty="0">
                <a:latin typeface="Times New Roman" panose="02020603050405020304"/>
                <a:cs typeface="Times New Roman" panose="02020603050405020304"/>
              </a:rPr>
              <a:t>,</a:t>
            </a:r>
            <a:r>
              <a:rPr sz="4200" b="1" spc="-644" baseline="6000" dirty="0">
                <a:latin typeface="Times New Roman" panose="02020603050405020304"/>
                <a:cs typeface="Times New Roman" panose="02020603050405020304"/>
              </a:rPr>
              <a:t> </a:t>
            </a:r>
            <a:r>
              <a:rPr sz="4200" b="1" baseline="6000" dirty="0">
                <a:latin typeface="Times New Roman" panose="02020603050405020304"/>
                <a:cs typeface="Times New Roman" panose="02020603050405020304"/>
              </a:rPr>
              <a:t>T</a:t>
            </a:r>
            <a:r>
              <a:rPr sz="2400" b="1" baseline="-14000" dirty="0">
                <a:latin typeface="Times New Roman" panose="02020603050405020304"/>
                <a:cs typeface="Times New Roman" panose="02020603050405020304"/>
              </a:rPr>
              <a:t>5</a:t>
            </a:r>
            <a:endParaRPr sz="2400" baseline="-14000">
              <a:latin typeface="Times New Roman" panose="02020603050405020304"/>
              <a:cs typeface="Times New Roman" panose="02020603050405020304"/>
            </a:endParaRPr>
          </a:p>
        </p:txBody>
      </p:sp>
      <p:sp>
        <p:nvSpPr>
          <p:cNvPr id="131" name="object 131"/>
          <p:cNvSpPr/>
          <p:nvPr/>
        </p:nvSpPr>
        <p:spPr>
          <a:xfrm>
            <a:off x="8077200" y="3429000"/>
            <a:ext cx="533400" cy="533400"/>
          </a:xfrm>
          <a:custGeom>
            <a:avLst/>
            <a:gdLst/>
            <a:ahLst/>
            <a:cxnLst/>
            <a:rect l="l" t="t" r="r" b="b"/>
            <a:pathLst>
              <a:path w="533400" h="533400">
                <a:moveTo>
                  <a:pt x="266700" y="0"/>
                </a:moveTo>
                <a:lnTo>
                  <a:pt x="315649" y="4170"/>
                </a:lnTo>
                <a:lnTo>
                  <a:pt x="361307" y="16243"/>
                </a:lnTo>
                <a:lnTo>
                  <a:pt x="403013" y="35560"/>
                </a:lnTo>
                <a:lnTo>
                  <a:pt x="440109" y="61461"/>
                </a:lnTo>
                <a:lnTo>
                  <a:pt x="471938" y="93290"/>
                </a:lnTo>
                <a:lnTo>
                  <a:pt x="497840" y="130386"/>
                </a:lnTo>
                <a:lnTo>
                  <a:pt x="517156" y="172092"/>
                </a:lnTo>
                <a:lnTo>
                  <a:pt x="529229" y="217750"/>
                </a:lnTo>
                <a:lnTo>
                  <a:pt x="533400" y="266700"/>
                </a:lnTo>
                <a:lnTo>
                  <a:pt x="529229" y="315649"/>
                </a:lnTo>
                <a:lnTo>
                  <a:pt x="517156" y="361307"/>
                </a:lnTo>
                <a:lnTo>
                  <a:pt x="497840" y="403013"/>
                </a:lnTo>
                <a:lnTo>
                  <a:pt x="471938" y="440109"/>
                </a:lnTo>
                <a:lnTo>
                  <a:pt x="440109" y="471938"/>
                </a:lnTo>
                <a:lnTo>
                  <a:pt x="403013" y="497839"/>
                </a:lnTo>
                <a:lnTo>
                  <a:pt x="361307" y="517156"/>
                </a:lnTo>
                <a:lnTo>
                  <a:pt x="315649" y="529229"/>
                </a:lnTo>
                <a:lnTo>
                  <a:pt x="266700" y="533400"/>
                </a:lnTo>
                <a:lnTo>
                  <a:pt x="217750" y="529229"/>
                </a:lnTo>
                <a:lnTo>
                  <a:pt x="172092" y="517156"/>
                </a:lnTo>
                <a:lnTo>
                  <a:pt x="130386" y="497840"/>
                </a:lnTo>
                <a:lnTo>
                  <a:pt x="93290" y="471938"/>
                </a:lnTo>
                <a:lnTo>
                  <a:pt x="61461" y="440109"/>
                </a:lnTo>
                <a:lnTo>
                  <a:pt x="35559" y="403013"/>
                </a:lnTo>
                <a:lnTo>
                  <a:pt x="16243" y="361307"/>
                </a:lnTo>
                <a:lnTo>
                  <a:pt x="4170" y="315649"/>
                </a:lnTo>
                <a:lnTo>
                  <a:pt x="0" y="266700"/>
                </a:lnTo>
                <a:lnTo>
                  <a:pt x="4170" y="217750"/>
                </a:lnTo>
                <a:lnTo>
                  <a:pt x="16243" y="172092"/>
                </a:lnTo>
                <a:lnTo>
                  <a:pt x="35559" y="130386"/>
                </a:lnTo>
                <a:lnTo>
                  <a:pt x="61461" y="93290"/>
                </a:lnTo>
                <a:lnTo>
                  <a:pt x="93290" y="61461"/>
                </a:lnTo>
                <a:lnTo>
                  <a:pt x="130386" y="35560"/>
                </a:lnTo>
                <a:lnTo>
                  <a:pt x="172092" y="16243"/>
                </a:lnTo>
                <a:lnTo>
                  <a:pt x="217750" y="4170"/>
                </a:lnTo>
                <a:lnTo>
                  <a:pt x="266700" y="0"/>
                </a:lnTo>
                <a:close/>
              </a:path>
            </a:pathLst>
          </a:custGeom>
          <a:ln w="19048">
            <a:solidFill>
              <a:srgbClr val="000000"/>
            </a:solidFill>
          </a:ln>
        </p:spPr>
        <p:txBody>
          <a:bodyPr wrap="square" lIns="0" tIns="0" rIns="0" bIns="0" rtlCol="0"/>
          <a:lstStyle/>
          <a:p/>
        </p:txBody>
      </p:sp>
      <p:sp>
        <p:nvSpPr>
          <p:cNvPr id="132" name="object 132"/>
          <p:cNvSpPr txBox="1"/>
          <p:nvPr/>
        </p:nvSpPr>
        <p:spPr>
          <a:xfrm>
            <a:off x="8154669" y="3440429"/>
            <a:ext cx="377190" cy="452120"/>
          </a:xfrm>
          <a:prstGeom prst="rect">
            <a:avLst/>
          </a:prstGeom>
        </p:spPr>
        <p:txBody>
          <a:bodyPr vert="horz" wrap="square" lIns="0" tIns="12700" rIns="0" bIns="0" rtlCol="0">
            <a:spAutoFit/>
          </a:bodyPr>
          <a:lstStyle/>
          <a:p>
            <a:pPr marL="38100">
              <a:lnSpc>
                <a:spcPct val="100000"/>
              </a:lnSpc>
              <a:spcBef>
                <a:spcPts val="100"/>
              </a:spcBef>
            </a:pPr>
            <a:r>
              <a:rPr sz="2800" b="1" spc="5" dirty="0">
                <a:latin typeface="Times New Roman" panose="02020603050405020304"/>
                <a:cs typeface="Times New Roman" panose="02020603050405020304"/>
              </a:rPr>
              <a:t>n</a:t>
            </a:r>
            <a:r>
              <a:rPr sz="2400" b="1" spc="7" baseline="-24000" dirty="0">
                <a:latin typeface="Times New Roman" panose="02020603050405020304"/>
                <a:cs typeface="Times New Roman" panose="02020603050405020304"/>
              </a:rPr>
              <a:t>7</a:t>
            </a:r>
            <a:endParaRPr sz="2400" baseline="-24000">
              <a:latin typeface="Times New Roman" panose="02020603050405020304"/>
              <a:cs typeface="Times New Roman" panose="02020603050405020304"/>
            </a:endParaRPr>
          </a:p>
        </p:txBody>
      </p:sp>
      <p:sp>
        <p:nvSpPr>
          <p:cNvPr id="133" name="object 133"/>
          <p:cNvSpPr/>
          <p:nvPr/>
        </p:nvSpPr>
        <p:spPr>
          <a:xfrm>
            <a:off x="6248400" y="3884929"/>
            <a:ext cx="1905000" cy="839469"/>
          </a:xfrm>
          <a:custGeom>
            <a:avLst/>
            <a:gdLst/>
            <a:ahLst/>
            <a:cxnLst/>
            <a:rect l="l" t="t" r="r" b="b"/>
            <a:pathLst>
              <a:path w="1905000" h="839470">
                <a:moveTo>
                  <a:pt x="0" y="839470"/>
                </a:moveTo>
                <a:lnTo>
                  <a:pt x="1905000" y="0"/>
                </a:lnTo>
              </a:path>
            </a:pathLst>
          </a:custGeom>
          <a:ln w="12579">
            <a:solidFill>
              <a:srgbClr val="000000"/>
            </a:solidFill>
          </a:ln>
        </p:spPr>
        <p:txBody>
          <a:bodyPr wrap="square" lIns="0" tIns="0" rIns="0" bIns="0" rtlCol="0"/>
          <a:lstStyle/>
          <a:p/>
        </p:txBody>
      </p:sp>
      <p:sp>
        <p:nvSpPr>
          <p:cNvPr id="134" name="object 134"/>
          <p:cNvSpPr/>
          <p:nvPr/>
        </p:nvSpPr>
        <p:spPr>
          <a:xfrm>
            <a:off x="7848600" y="3962400"/>
            <a:ext cx="533400" cy="838200"/>
          </a:xfrm>
          <a:custGeom>
            <a:avLst/>
            <a:gdLst/>
            <a:ahLst/>
            <a:cxnLst/>
            <a:rect l="l" t="t" r="r" b="b"/>
            <a:pathLst>
              <a:path w="533400" h="838200">
                <a:moveTo>
                  <a:pt x="0" y="838200"/>
                </a:moveTo>
                <a:lnTo>
                  <a:pt x="533400" y="0"/>
                </a:lnTo>
              </a:path>
            </a:pathLst>
          </a:custGeom>
          <a:ln w="12579">
            <a:solidFill>
              <a:srgbClr val="000000"/>
            </a:solidFill>
          </a:ln>
        </p:spPr>
        <p:txBody>
          <a:bodyPr wrap="square" lIns="0" tIns="0" rIns="0" bIns="0" rtlCol="0"/>
          <a:lstStyle/>
          <a:p/>
        </p:txBody>
      </p:sp>
      <p:sp>
        <p:nvSpPr>
          <p:cNvPr id="135" name="object 135"/>
          <p:cNvSpPr txBox="1"/>
          <p:nvPr/>
        </p:nvSpPr>
        <p:spPr>
          <a:xfrm>
            <a:off x="8042909" y="3812540"/>
            <a:ext cx="144145"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36" name="object 136"/>
          <p:cNvSpPr/>
          <p:nvPr/>
        </p:nvSpPr>
        <p:spPr>
          <a:xfrm>
            <a:off x="7086600" y="1066800"/>
            <a:ext cx="533400" cy="532130"/>
          </a:xfrm>
          <a:custGeom>
            <a:avLst/>
            <a:gdLst/>
            <a:ahLst/>
            <a:cxnLst/>
            <a:rect l="l" t="t" r="r" b="b"/>
            <a:pathLst>
              <a:path w="533400" h="532130">
                <a:moveTo>
                  <a:pt x="266700" y="0"/>
                </a:moveTo>
                <a:lnTo>
                  <a:pt x="315649" y="4127"/>
                </a:lnTo>
                <a:lnTo>
                  <a:pt x="361307" y="16083"/>
                </a:lnTo>
                <a:lnTo>
                  <a:pt x="403013" y="35230"/>
                </a:lnTo>
                <a:lnTo>
                  <a:pt x="440109" y="60932"/>
                </a:lnTo>
                <a:lnTo>
                  <a:pt x="471938" y="92549"/>
                </a:lnTo>
                <a:lnTo>
                  <a:pt x="497840" y="129445"/>
                </a:lnTo>
                <a:lnTo>
                  <a:pt x="517156" y="170983"/>
                </a:lnTo>
                <a:lnTo>
                  <a:pt x="529229" y="216523"/>
                </a:lnTo>
                <a:lnTo>
                  <a:pt x="533400" y="265429"/>
                </a:lnTo>
                <a:lnTo>
                  <a:pt x="529229" y="314379"/>
                </a:lnTo>
                <a:lnTo>
                  <a:pt x="517156" y="360037"/>
                </a:lnTo>
                <a:lnTo>
                  <a:pt x="497840" y="401743"/>
                </a:lnTo>
                <a:lnTo>
                  <a:pt x="471938" y="438839"/>
                </a:lnTo>
                <a:lnTo>
                  <a:pt x="440109" y="470668"/>
                </a:lnTo>
                <a:lnTo>
                  <a:pt x="403013" y="496569"/>
                </a:lnTo>
                <a:lnTo>
                  <a:pt x="361307" y="515886"/>
                </a:lnTo>
                <a:lnTo>
                  <a:pt x="315649" y="527959"/>
                </a:lnTo>
                <a:lnTo>
                  <a:pt x="266700" y="532129"/>
                </a:lnTo>
                <a:lnTo>
                  <a:pt x="217750" y="527959"/>
                </a:lnTo>
                <a:lnTo>
                  <a:pt x="172092" y="515886"/>
                </a:lnTo>
                <a:lnTo>
                  <a:pt x="130386" y="496569"/>
                </a:lnTo>
                <a:lnTo>
                  <a:pt x="93290" y="470668"/>
                </a:lnTo>
                <a:lnTo>
                  <a:pt x="61461" y="438839"/>
                </a:lnTo>
                <a:lnTo>
                  <a:pt x="35559" y="401743"/>
                </a:lnTo>
                <a:lnTo>
                  <a:pt x="16243" y="360037"/>
                </a:lnTo>
                <a:lnTo>
                  <a:pt x="4170" y="314379"/>
                </a:lnTo>
                <a:lnTo>
                  <a:pt x="0" y="265429"/>
                </a:lnTo>
                <a:lnTo>
                  <a:pt x="4170" y="216523"/>
                </a:lnTo>
                <a:lnTo>
                  <a:pt x="16243" y="170983"/>
                </a:lnTo>
                <a:lnTo>
                  <a:pt x="35559" y="129445"/>
                </a:lnTo>
                <a:lnTo>
                  <a:pt x="61461" y="92549"/>
                </a:lnTo>
                <a:lnTo>
                  <a:pt x="93290" y="60932"/>
                </a:lnTo>
                <a:lnTo>
                  <a:pt x="130386" y="35230"/>
                </a:lnTo>
                <a:lnTo>
                  <a:pt x="172092" y="16083"/>
                </a:lnTo>
                <a:lnTo>
                  <a:pt x="217750" y="4127"/>
                </a:lnTo>
                <a:lnTo>
                  <a:pt x="266700" y="0"/>
                </a:lnTo>
                <a:close/>
              </a:path>
            </a:pathLst>
          </a:custGeom>
          <a:ln w="19048">
            <a:solidFill>
              <a:srgbClr val="000000"/>
            </a:solidFill>
          </a:ln>
        </p:spPr>
        <p:txBody>
          <a:bodyPr wrap="square" lIns="0" tIns="0" rIns="0" bIns="0" rtlCol="0"/>
          <a:lstStyle/>
          <a:p/>
        </p:txBody>
      </p:sp>
      <p:sp>
        <p:nvSpPr>
          <p:cNvPr id="137" name="object 137"/>
          <p:cNvSpPr txBox="1"/>
          <p:nvPr/>
        </p:nvSpPr>
        <p:spPr>
          <a:xfrm>
            <a:off x="7387590" y="1315719"/>
            <a:ext cx="128270" cy="272415"/>
          </a:xfrm>
          <a:prstGeom prst="rect">
            <a:avLst/>
          </a:prstGeom>
        </p:spPr>
        <p:txBody>
          <a:bodyPr vert="horz" wrap="square" lIns="0" tIns="15240" rIns="0" bIns="0" rtlCol="0">
            <a:spAutoFit/>
          </a:bodyPr>
          <a:lstStyle/>
          <a:p>
            <a:pPr marL="12700">
              <a:lnSpc>
                <a:spcPct val="100000"/>
              </a:lnSpc>
              <a:spcBef>
                <a:spcPts val="120"/>
              </a:spcBef>
            </a:pPr>
            <a:r>
              <a:rPr sz="1600" b="1" spc="10" dirty="0">
                <a:latin typeface="Times New Roman" panose="02020603050405020304"/>
                <a:cs typeface="Times New Roman" panose="02020603050405020304"/>
              </a:rPr>
              <a:t>8</a:t>
            </a:r>
            <a:endParaRPr sz="1600">
              <a:latin typeface="Times New Roman" panose="02020603050405020304"/>
              <a:cs typeface="Times New Roman" panose="02020603050405020304"/>
            </a:endParaRPr>
          </a:p>
        </p:txBody>
      </p:sp>
      <p:sp>
        <p:nvSpPr>
          <p:cNvPr id="138" name="object 138"/>
          <p:cNvSpPr/>
          <p:nvPr/>
        </p:nvSpPr>
        <p:spPr>
          <a:xfrm>
            <a:off x="6172200" y="1600200"/>
            <a:ext cx="1066800" cy="914400"/>
          </a:xfrm>
          <a:custGeom>
            <a:avLst/>
            <a:gdLst/>
            <a:ahLst/>
            <a:cxnLst/>
            <a:rect l="l" t="t" r="r" b="b"/>
            <a:pathLst>
              <a:path w="1066800" h="914400">
                <a:moveTo>
                  <a:pt x="1066800" y="0"/>
                </a:moveTo>
                <a:lnTo>
                  <a:pt x="0" y="914400"/>
                </a:lnTo>
              </a:path>
            </a:pathLst>
          </a:custGeom>
          <a:ln w="12579">
            <a:solidFill>
              <a:srgbClr val="000000"/>
            </a:solidFill>
          </a:ln>
        </p:spPr>
        <p:txBody>
          <a:bodyPr wrap="square" lIns="0" tIns="0" rIns="0" bIns="0" rtlCol="0"/>
          <a:lstStyle/>
          <a:p/>
        </p:txBody>
      </p:sp>
      <p:sp>
        <p:nvSpPr>
          <p:cNvPr id="139" name="object 139"/>
          <p:cNvSpPr/>
          <p:nvPr/>
        </p:nvSpPr>
        <p:spPr>
          <a:xfrm>
            <a:off x="7543800" y="1600200"/>
            <a:ext cx="762000" cy="1828800"/>
          </a:xfrm>
          <a:custGeom>
            <a:avLst/>
            <a:gdLst/>
            <a:ahLst/>
            <a:cxnLst/>
            <a:rect l="l" t="t" r="r" b="b"/>
            <a:pathLst>
              <a:path w="762000" h="1828800">
                <a:moveTo>
                  <a:pt x="0" y="0"/>
                </a:moveTo>
                <a:lnTo>
                  <a:pt x="762000" y="1828800"/>
                </a:lnTo>
              </a:path>
            </a:pathLst>
          </a:custGeom>
          <a:ln w="12579">
            <a:solidFill>
              <a:srgbClr val="000000"/>
            </a:solidFill>
          </a:ln>
        </p:spPr>
        <p:txBody>
          <a:bodyPr wrap="square" lIns="0" tIns="0" rIns="0" bIns="0" rtlCol="0"/>
          <a:lstStyle/>
          <a:p/>
        </p:txBody>
      </p:sp>
      <p:sp>
        <p:nvSpPr>
          <p:cNvPr id="140" name="object 140"/>
          <p:cNvSpPr txBox="1"/>
          <p:nvPr/>
        </p:nvSpPr>
        <p:spPr>
          <a:xfrm>
            <a:off x="7251700" y="1602740"/>
            <a:ext cx="203200"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41" name="object 141"/>
          <p:cNvSpPr txBox="1"/>
          <p:nvPr/>
        </p:nvSpPr>
        <p:spPr>
          <a:xfrm>
            <a:off x="7189469" y="1076959"/>
            <a:ext cx="829310" cy="452120"/>
          </a:xfrm>
          <a:prstGeom prst="rect">
            <a:avLst/>
          </a:prstGeom>
        </p:spPr>
        <p:txBody>
          <a:bodyPr vert="horz" wrap="square" lIns="0" tIns="12700" rIns="0" bIns="0" rtlCol="0">
            <a:spAutoFit/>
          </a:bodyPr>
          <a:lstStyle/>
          <a:p>
            <a:pPr marL="12700">
              <a:lnSpc>
                <a:spcPct val="100000"/>
              </a:lnSpc>
              <a:spcBef>
                <a:spcPts val="100"/>
              </a:spcBef>
              <a:tabLst>
                <a:tab pos="578485" algn="l"/>
              </a:tabLst>
            </a:pPr>
            <a:r>
              <a:rPr sz="2800" b="1" dirty="0">
                <a:latin typeface="Times New Roman" panose="02020603050405020304"/>
                <a:cs typeface="Times New Roman" panose="02020603050405020304"/>
              </a:rPr>
              <a:t>n	</a:t>
            </a:r>
            <a:r>
              <a:rPr sz="2800" b="1" dirty="0">
                <a:latin typeface="Times New Roman" panose="02020603050405020304"/>
                <a:cs typeface="Times New Roman" panose="02020603050405020304"/>
              </a:rPr>
              <a:t>B</a:t>
            </a:r>
            <a:endParaRPr sz="2800">
              <a:latin typeface="Times New Roman" panose="02020603050405020304"/>
              <a:cs typeface="Times New Roman" panose="02020603050405020304"/>
            </a:endParaRPr>
          </a:p>
        </p:txBody>
      </p:sp>
      <p:sp>
        <p:nvSpPr>
          <p:cNvPr id="142" name="object 142"/>
          <p:cNvSpPr/>
          <p:nvPr/>
        </p:nvSpPr>
        <p:spPr>
          <a:xfrm>
            <a:off x="6705600" y="2438400"/>
            <a:ext cx="381000" cy="533400"/>
          </a:xfrm>
          <a:custGeom>
            <a:avLst/>
            <a:gdLst/>
            <a:ahLst/>
            <a:cxnLst/>
            <a:rect l="l" t="t" r="r" b="b"/>
            <a:pathLst>
              <a:path w="381000" h="533400">
                <a:moveTo>
                  <a:pt x="381000" y="0"/>
                </a:moveTo>
                <a:lnTo>
                  <a:pt x="0" y="533400"/>
                </a:lnTo>
              </a:path>
            </a:pathLst>
          </a:custGeom>
          <a:ln w="25518">
            <a:solidFill>
              <a:srgbClr val="000000"/>
            </a:solidFill>
          </a:ln>
        </p:spPr>
        <p:txBody>
          <a:bodyPr wrap="square" lIns="0" tIns="0" rIns="0" bIns="0" rtlCol="0"/>
          <a:lstStyle/>
          <a:p/>
        </p:txBody>
      </p:sp>
      <p:graphicFrame>
        <p:nvGraphicFramePr>
          <p:cNvPr id="143" name="object 143"/>
          <p:cNvGraphicFramePr>
            <a:graphicFrameLocks noGrp="1"/>
          </p:cNvGraphicFramePr>
          <p:nvPr/>
        </p:nvGraphicFramePr>
        <p:xfrm>
          <a:off x="2911247" y="-4672"/>
          <a:ext cx="3083560" cy="3870325"/>
        </p:xfrm>
        <a:graphic>
          <a:graphicData uri="http://schemas.openxmlformats.org/drawingml/2006/table">
            <a:tbl>
              <a:tblPr firstRow="1" bandRow="1">
                <a:tableStyleId>{2D5ABB26-0587-4C30-8999-92F81FD0307C}</a:tableStyleId>
              </a:tblPr>
              <a:tblGrid>
                <a:gridCol w="734060"/>
                <a:gridCol w="1785619"/>
                <a:gridCol w="284480"/>
                <a:gridCol w="274319"/>
              </a:tblGrid>
              <a:tr h="135890">
                <a:tc rowSpan="3">
                  <a:txBody>
                    <a:bodyPr/>
                    <a:lstStyle/>
                    <a:p>
                      <a:pPr marL="89535">
                        <a:lnSpc>
                          <a:spcPct val="100000"/>
                        </a:lnSpc>
                        <a:spcBef>
                          <a:spcPts val="370"/>
                        </a:spcBef>
                      </a:pPr>
                      <a:r>
                        <a:rPr sz="2400" b="1" spc="-5" dirty="0">
                          <a:solidFill>
                            <a:srgbClr val="0000FF"/>
                          </a:solidFill>
                          <a:latin typeface="Arial" panose="020B0604020202020204"/>
                          <a:cs typeface="Arial" panose="020B0604020202020204"/>
                        </a:rPr>
                        <a:t>(1)</a:t>
                      </a:r>
                      <a:endParaRPr sz="2400">
                        <a:latin typeface="Arial" panose="020B0604020202020204"/>
                        <a:cs typeface="Arial" panose="020B0604020202020204"/>
                      </a:endParaRPr>
                    </a:p>
                  </a:txBody>
                  <a:tcPr marL="0" marR="0" marT="46990" marB="0">
                    <a:lnL w="9525">
                      <a:solidFill>
                        <a:srgbClr val="4747A0"/>
                      </a:solidFill>
                      <a:prstDash val="solid"/>
                    </a:lnL>
                    <a:lnT w="9525">
                      <a:solidFill>
                        <a:srgbClr val="FF3300"/>
                      </a:solidFill>
                      <a:prstDash val="solid"/>
                    </a:lnT>
                    <a:solidFill>
                      <a:srgbClr val="FFFF99"/>
                    </a:solidFill>
                  </a:tcPr>
                </a:tc>
                <a:tc rowSpan="3">
                  <a:txBody>
                    <a:bodyPr/>
                    <a:lstStyle/>
                    <a:p>
                      <a:pPr marL="270510">
                        <a:lnSpc>
                          <a:spcPct val="100000"/>
                        </a:lnSpc>
                        <a:spcBef>
                          <a:spcPts val="370"/>
                        </a:spcBef>
                      </a:pPr>
                      <a:r>
                        <a:rPr sz="2400" b="1" spc="-10" dirty="0">
                          <a:solidFill>
                            <a:srgbClr val="0000FF"/>
                          </a:solidFill>
                          <a:latin typeface="Arial" panose="020B0604020202020204"/>
                          <a:cs typeface="Arial" panose="020B0604020202020204"/>
                        </a:rPr>
                        <a:t>T</a:t>
                      </a:r>
                      <a:r>
                        <a:rPr sz="2100" b="1" spc="-15" baseline="-24000" dirty="0">
                          <a:solidFill>
                            <a:srgbClr val="0000FF"/>
                          </a:solidFill>
                          <a:latin typeface="Arial" panose="020B0604020202020204"/>
                          <a:cs typeface="Arial" panose="020B0604020202020204"/>
                        </a:rPr>
                        <a:t>0</a:t>
                      </a:r>
                      <a:r>
                        <a:rPr sz="2400" b="1" spc="-10" dirty="0">
                          <a:solidFill>
                            <a:srgbClr val="0000FF"/>
                          </a:solidFill>
                          <a:latin typeface="Arial" panose="020B0604020202020204"/>
                          <a:cs typeface="Arial" panose="020B0604020202020204"/>
                        </a:rPr>
                        <a:t>:=3.14</a:t>
                      </a:r>
                      <a:endParaRPr sz="2400">
                        <a:latin typeface="Arial" panose="020B0604020202020204"/>
                        <a:cs typeface="Arial" panose="020B0604020202020204"/>
                      </a:endParaRPr>
                    </a:p>
                  </a:txBody>
                  <a:tcPr marL="0" marR="0" marT="46990" marB="0">
                    <a:lnR w="9525">
                      <a:solidFill>
                        <a:srgbClr val="FF3300"/>
                      </a:solidFill>
                      <a:prstDash val="solid"/>
                    </a:lnR>
                    <a:lnT w="9525">
                      <a:solidFill>
                        <a:srgbClr val="FF3300"/>
                      </a:solidFill>
                      <a:prstDash val="solid"/>
                    </a:lnT>
                    <a:solidFill>
                      <a:srgbClr val="FFFF99"/>
                    </a:solidFill>
                  </a:tcPr>
                </a:tc>
                <a:tc gridSpan="2">
                  <a:txBody>
                    <a:bodyPr/>
                    <a:lstStyle/>
                    <a:p>
                      <a:pPr>
                        <a:lnSpc>
                          <a:spcPct val="100000"/>
                        </a:lnSpc>
                      </a:pPr>
                      <a:endParaRPr sz="700">
                        <a:latin typeface="Times New Roman" panose="02020603050405020304"/>
                        <a:cs typeface="Times New Roman" panose="02020603050405020304"/>
                      </a:endParaRPr>
                    </a:p>
                  </a:txBody>
                  <a:tcPr marL="0" marR="0" marT="0" marB="0">
                    <a:lnL w="9525">
                      <a:solidFill>
                        <a:srgbClr val="FF3300"/>
                      </a:solidFill>
                      <a:prstDash val="solid"/>
                    </a:lnL>
                  </a:tcPr>
                </a:tc>
                <a:tc hMerge="1">
                  <a:tcPr marL="0" marR="0" marT="0" marB="0"/>
                </a:tc>
              </a:tr>
              <a:tr h="274319">
                <a:tc vMerge="1">
                  <a:tcPr marL="0" marR="0" marT="46990" marB="0">
                    <a:lnL w="9525">
                      <a:solidFill>
                        <a:srgbClr val="4747A0"/>
                      </a:solidFill>
                      <a:prstDash val="solid"/>
                    </a:lnL>
                    <a:lnT w="9525">
                      <a:solidFill>
                        <a:srgbClr val="FF3300"/>
                      </a:solidFill>
                      <a:prstDash val="solid"/>
                    </a:lnT>
                    <a:solidFill>
                      <a:srgbClr val="FFFF99"/>
                    </a:solidFill>
                  </a:tcPr>
                </a:tc>
                <a:tc vMerge="1">
                  <a:tcPr marL="0" marR="0" marT="46990" marB="0">
                    <a:lnR w="9525">
                      <a:solidFill>
                        <a:srgbClr val="FF3300"/>
                      </a:solidFill>
                      <a:prstDash val="solid"/>
                    </a:lnR>
                    <a:lnT w="9525">
                      <a:solidFill>
                        <a:srgbClr val="FF3300"/>
                      </a:solidFill>
                      <a:prstDash val="solid"/>
                    </a:lnT>
                    <a:solidFill>
                      <a:srgbClr val="FFFF9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9525">
                      <a:solidFill>
                        <a:srgbClr val="FF3300"/>
                      </a:solidFill>
                      <a:prstDash val="solid"/>
                    </a:lnL>
                    <a:solidFill>
                      <a:srgbClr val="9696C9"/>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tc>
              </a:tr>
              <a:tr h="0">
                <a:tc vMerge="1">
                  <a:tcPr marL="0" marR="0" marT="46990" marB="0">
                    <a:lnL w="9525">
                      <a:solidFill>
                        <a:srgbClr val="4747A0"/>
                      </a:solidFill>
                      <a:prstDash val="solid"/>
                    </a:lnL>
                    <a:lnT w="9525">
                      <a:solidFill>
                        <a:srgbClr val="FF3300"/>
                      </a:solidFill>
                      <a:prstDash val="solid"/>
                    </a:lnT>
                    <a:solidFill>
                      <a:srgbClr val="FFFF99"/>
                    </a:solidFill>
                  </a:tcPr>
                </a:tc>
                <a:tc vMerge="1">
                  <a:tcPr marL="0" marR="0" marT="46990" marB="0">
                    <a:lnR w="9525">
                      <a:solidFill>
                        <a:srgbClr val="FF3300"/>
                      </a:solidFill>
                      <a:prstDash val="solid"/>
                    </a:lnR>
                    <a:lnT w="9525">
                      <a:solidFill>
                        <a:srgbClr val="FF3300"/>
                      </a:solidFill>
                      <a:prstDash val="solid"/>
                    </a:lnT>
                    <a:solidFill>
                      <a:srgbClr val="FFFF99"/>
                    </a:solidFill>
                  </a:tcPr>
                </a:tc>
                <a:tc rowSpan="9" gridSpan="2">
                  <a:txBody>
                    <a:bodyPr/>
                    <a:lstStyle/>
                    <a:p>
                      <a:pPr>
                        <a:lnSpc>
                          <a:spcPct val="100000"/>
                        </a:lnSpc>
                      </a:pPr>
                      <a:endParaRPr sz="2500">
                        <a:latin typeface="Times New Roman" panose="02020603050405020304"/>
                        <a:cs typeface="Times New Roman" panose="02020603050405020304"/>
                      </a:endParaRPr>
                    </a:p>
                  </a:txBody>
                  <a:tcPr marL="0" marR="0" marT="0" marB="0">
                    <a:lnL w="9525">
                      <a:solidFill>
                        <a:srgbClr val="FF3300"/>
                      </a:solidFill>
                      <a:prstDash val="solid"/>
                    </a:lnL>
                  </a:tcPr>
                </a:tc>
                <a:tc rowSpan="9" hMerge="1">
                  <a:tcPr marL="0" marR="0" marT="0" marB="0"/>
                </a:tc>
              </a:tr>
              <a:tr h="415925">
                <a:tc>
                  <a:txBody>
                    <a:bodyPr/>
                    <a:lstStyle/>
                    <a:p>
                      <a:pPr marL="89535">
                        <a:lnSpc>
                          <a:spcPts val="2760"/>
                        </a:lnSpc>
                      </a:pPr>
                      <a:r>
                        <a:rPr sz="2400" b="1" spc="-5" dirty="0">
                          <a:solidFill>
                            <a:srgbClr val="FF3300"/>
                          </a:solidFill>
                          <a:latin typeface="Arial" panose="020B0604020202020204"/>
                          <a:cs typeface="Arial" panose="020B0604020202020204"/>
                        </a:rPr>
                        <a:t>(2)</a:t>
                      </a:r>
                      <a:endParaRPr sz="2400">
                        <a:latin typeface="Arial" panose="020B0604020202020204"/>
                        <a:cs typeface="Arial" panose="020B0604020202020204"/>
                      </a:endParaRPr>
                    </a:p>
                  </a:txBody>
                  <a:tcPr marL="0" marR="0" marT="0" marB="0">
                    <a:lnL w="9525">
                      <a:solidFill>
                        <a:srgbClr val="FF3300"/>
                      </a:solidFill>
                      <a:prstDash val="solid"/>
                    </a:lnL>
                    <a:solidFill>
                      <a:srgbClr val="FFFF99"/>
                    </a:solidFill>
                  </a:tcPr>
                </a:tc>
                <a:tc>
                  <a:txBody>
                    <a:bodyPr/>
                    <a:lstStyle/>
                    <a:p>
                      <a:pPr marL="270510">
                        <a:lnSpc>
                          <a:spcPts val="2760"/>
                        </a:lnSpc>
                      </a:pPr>
                      <a:r>
                        <a:rPr sz="2400" b="1" spc="-10" dirty="0">
                          <a:solidFill>
                            <a:srgbClr val="FF3300"/>
                          </a:solidFill>
                          <a:latin typeface="Arial" panose="020B0604020202020204"/>
                          <a:cs typeface="Arial" panose="020B0604020202020204"/>
                        </a:rPr>
                        <a:t>T</a:t>
                      </a:r>
                      <a:r>
                        <a:rPr sz="2100" b="1" spc="-15" baseline="-24000" dirty="0">
                          <a:solidFill>
                            <a:srgbClr val="FF3300"/>
                          </a:solidFill>
                          <a:latin typeface="Arial" panose="020B0604020202020204"/>
                          <a:cs typeface="Arial" panose="020B0604020202020204"/>
                        </a:rPr>
                        <a:t>1</a:t>
                      </a:r>
                      <a:r>
                        <a:rPr sz="2400" b="1" spc="-10" dirty="0">
                          <a:solidFill>
                            <a:srgbClr val="FF3300"/>
                          </a:solidFill>
                          <a:latin typeface="Arial" panose="020B0604020202020204"/>
                          <a:cs typeface="Arial" panose="020B0604020202020204"/>
                        </a:rPr>
                        <a:t>:=2*T</a:t>
                      </a:r>
                      <a:r>
                        <a:rPr sz="2100" b="1" spc="-15" baseline="-24000" dirty="0">
                          <a:solidFill>
                            <a:srgbClr val="FF3300"/>
                          </a:solidFill>
                          <a:latin typeface="Arial" panose="020B0604020202020204"/>
                          <a:cs typeface="Arial" panose="020B0604020202020204"/>
                        </a:rPr>
                        <a:t>0</a:t>
                      </a:r>
                      <a:endParaRPr sz="2100" baseline="-24000">
                        <a:latin typeface="Arial" panose="020B0604020202020204"/>
                        <a:cs typeface="Arial" panose="020B0604020202020204"/>
                      </a:endParaRPr>
                    </a:p>
                  </a:txBody>
                  <a:tcPr marL="0" marR="0" marT="0" marB="0">
                    <a:lnR w="9525">
                      <a:solidFill>
                        <a:srgbClr val="FF3300"/>
                      </a:solidFill>
                      <a:prstDash val="solid"/>
                    </a:lnR>
                    <a:solidFill>
                      <a:srgbClr val="FFFF99"/>
                    </a:solidFill>
                  </a:tcPr>
                </a:tc>
                <a:tc vMerge="1" gridSpan="2">
                  <a:tcPr marL="0" marR="0" marT="0" marB="0">
                    <a:lnL w="9525">
                      <a:solidFill>
                        <a:srgbClr val="FF3300"/>
                      </a:solidFill>
                      <a:prstDash val="solid"/>
                    </a:lnL>
                  </a:tcPr>
                </a:tc>
                <a:tc vMerge="1" hMerge="1">
                  <a:tcPr marL="0" marR="0" marT="0" marB="0"/>
                </a:tc>
              </a:tr>
              <a:tr h="415925">
                <a:tc>
                  <a:txBody>
                    <a:bodyPr/>
                    <a:lstStyle/>
                    <a:p>
                      <a:pPr marL="89535">
                        <a:lnSpc>
                          <a:spcPts val="2755"/>
                        </a:lnSpc>
                      </a:pPr>
                      <a:r>
                        <a:rPr sz="2400" b="1" dirty="0">
                          <a:solidFill>
                            <a:srgbClr val="0000FF"/>
                          </a:solidFill>
                          <a:latin typeface="Arial" panose="020B0604020202020204"/>
                          <a:cs typeface="Arial" panose="020B0604020202020204"/>
                        </a:rPr>
                        <a:t>(3)</a:t>
                      </a:r>
                      <a:endParaRPr sz="2400">
                        <a:latin typeface="Arial" panose="020B0604020202020204"/>
                        <a:cs typeface="Arial" panose="020B0604020202020204"/>
                      </a:endParaRPr>
                    </a:p>
                  </a:txBody>
                  <a:tcPr marL="0" marR="0" marT="0" marB="0">
                    <a:lnL w="9525">
                      <a:solidFill>
                        <a:srgbClr val="FF3300"/>
                      </a:solidFill>
                      <a:prstDash val="solid"/>
                    </a:lnL>
                    <a:solidFill>
                      <a:srgbClr val="FFFF99"/>
                    </a:solidFill>
                  </a:tcPr>
                </a:tc>
                <a:tc>
                  <a:txBody>
                    <a:bodyPr/>
                    <a:lstStyle/>
                    <a:p>
                      <a:pPr marL="270510">
                        <a:lnSpc>
                          <a:spcPts val="2755"/>
                        </a:lnSpc>
                      </a:pPr>
                      <a:r>
                        <a:rPr sz="2400" b="1" spc="-10" dirty="0">
                          <a:solidFill>
                            <a:srgbClr val="0000FF"/>
                          </a:solidFill>
                          <a:latin typeface="Arial" panose="020B0604020202020204"/>
                          <a:cs typeface="Arial" panose="020B0604020202020204"/>
                        </a:rPr>
                        <a:t>T</a:t>
                      </a:r>
                      <a:r>
                        <a:rPr sz="2100" b="1" spc="-15" baseline="-24000" dirty="0">
                          <a:solidFill>
                            <a:srgbClr val="0000FF"/>
                          </a:solidFill>
                          <a:latin typeface="Arial" panose="020B0604020202020204"/>
                          <a:cs typeface="Arial" panose="020B0604020202020204"/>
                        </a:rPr>
                        <a:t>2</a:t>
                      </a:r>
                      <a:r>
                        <a:rPr sz="2400" b="1" spc="-10" dirty="0">
                          <a:solidFill>
                            <a:srgbClr val="0000FF"/>
                          </a:solidFill>
                          <a:latin typeface="Arial" panose="020B0604020202020204"/>
                          <a:cs typeface="Arial" panose="020B0604020202020204"/>
                        </a:rPr>
                        <a:t>:=R+r</a:t>
                      </a:r>
                      <a:endParaRPr sz="2400">
                        <a:latin typeface="Arial" panose="020B0604020202020204"/>
                        <a:cs typeface="Arial" panose="020B0604020202020204"/>
                      </a:endParaRPr>
                    </a:p>
                  </a:txBody>
                  <a:tcPr marL="0" marR="0" marT="0" marB="0">
                    <a:lnR w="9525">
                      <a:solidFill>
                        <a:srgbClr val="FF3300"/>
                      </a:solidFill>
                      <a:prstDash val="solid"/>
                    </a:lnR>
                    <a:solidFill>
                      <a:srgbClr val="FFFF99"/>
                    </a:solidFill>
                  </a:tcPr>
                </a:tc>
                <a:tc vMerge="1" gridSpan="2">
                  <a:tcPr marL="0" marR="0" marT="0" marB="0">
                    <a:lnL w="9525">
                      <a:solidFill>
                        <a:srgbClr val="FF3300"/>
                      </a:solidFill>
                      <a:prstDash val="solid"/>
                    </a:lnL>
                  </a:tcPr>
                </a:tc>
                <a:tc vMerge="1" hMerge="1">
                  <a:tcPr marL="0" marR="0" marT="0" marB="0"/>
                </a:tc>
              </a:tr>
              <a:tr h="416560">
                <a:tc>
                  <a:txBody>
                    <a:bodyPr/>
                    <a:lstStyle/>
                    <a:p>
                      <a:pPr marL="89535">
                        <a:lnSpc>
                          <a:spcPts val="2760"/>
                        </a:lnSpc>
                      </a:pPr>
                      <a:r>
                        <a:rPr sz="2400" b="1" dirty="0">
                          <a:solidFill>
                            <a:srgbClr val="FF3300"/>
                          </a:solidFill>
                          <a:latin typeface="Arial" panose="020B0604020202020204"/>
                          <a:cs typeface="Arial" panose="020B0604020202020204"/>
                        </a:rPr>
                        <a:t>(4)</a:t>
                      </a:r>
                      <a:endParaRPr sz="2400">
                        <a:latin typeface="Arial" panose="020B0604020202020204"/>
                        <a:cs typeface="Arial" panose="020B0604020202020204"/>
                      </a:endParaRPr>
                    </a:p>
                  </a:txBody>
                  <a:tcPr marL="0" marR="0" marT="0" marB="0">
                    <a:lnL w="9525">
                      <a:solidFill>
                        <a:srgbClr val="FF3300"/>
                      </a:solidFill>
                      <a:prstDash val="solid"/>
                    </a:lnL>
                    <a:solidFill>
                      <a:srgbClr val="FFFF99"/>
                    </a:solidFill>
                  </a:tcPr>
                </a:tc>
                <a:tc>
                  <a:txBody>
                    <a:bodyPr/>
                    <a:lstStyle/>
                    <a:p>
                      <a:pPr marL="270510">
                        <a:lnSpc>
                          <a:spcPts val="2760"/>
                        </a:lnSpc>
                      </a:pPr>
                      <a:r>
                        <a:rPr sz="2400" b="1" spc="-10" dirty="0">
                          <a:solidFill>
                            <a:srgbClr val="FF3300"/>
                          </a:solidFill>
                          <a:latin typeface="Arial" panose="020B0604020202020204"/>
                          <a:cs typeface="Arial" panose="020B0604020202020204"/>
                        </a:rPr>
                        <a:t>A:=T</a:t>
                      </a:r>
                      <a:r>
                        <a:rPr sz="2100" b="1" spc="-15" baseline="-24000" dirty="0">
                          <a:solidFill>
                            <a:srgbClr val="FF3300"/>
                          </a:solidFill>
                          <a:latin typeface="Arial" panose="020B0604020202020204"/>
                          <a:cs typeface="Arial" panose="020B0604020202020204"/>
                        </a:rPr>
                        <a:t>1</a:t>
                      </a:r>
                      <a:r>
                        <a:rPr sz="2400" b="1" spc="-10" dirty="0">
                          <a:solidFill>
                            <a:srgbClr val="FF3300"/>
                          </a:solidFill>
                          <a:latin typeface="Arial" panose="020B0604020202020204"/>
                          <a:cs typeface="Arial" panose="020B0604020202020204"/>
                        </a:rPr>
                        <a:t>*T</a:t>
                      </a:r>
                      <a:r>
                        <a:rPr sz="2100" b="1" spc="-15" baseline="-24000" dirty="0">
                          <a:solidFill>
                            <a:srgbClr val="FF3300"/>
                          </a:solidFill>
                          <a:latin typeface="Arial" panose="020B0604020202020204"/>
                          <a:cs typeface="Arial" panose="020B0604020202020204"/>
                        </a:rPr>
                        <a:t>2</a:t>
                      </a:r>
                      <a:endParaRPr sz="2100" baseline="-24000">
                        <a:latin typeface="Arial" panose="020B0604020202020204"/>
                        <a:cs typeface="Arial" panose="020B0604020202020204"/>
                      </a:endParaRPr>
                    </a:p>
                  </a:txBody>
                  <a:tcPr marL="0" marR="0" marT="0" marB="0">
                    <a:lnR w="9525">
                      <a:solidFill>
                        <a:srgbClr val="FF3300"/>
                      </a:solidFill>
                      <a:prstDash val="solid"/>
                    </a:lnR>
                    <a:solidFill>
                      <a:srgbClr val="FFFF99"/>
                    </a:solidFill>
                  </a:tcPr>
                </a:tc>
                <a:tc vMerge="1" gridSpan="2">
                  <a:tcPr marL="0" marR="0" marT="0" marB="0">
                    <a:lnL w="9525">
                      <a:solidFill>
                        <a:srgbClr val="FF3300"/>
                      </a:solidFill>
                      <a:prstDash val="solid"/>
                    </a:lnL>
                  </a:tcPr>
                </a:tc>
                <a:tc vMerge="1" hMerge="1">
                  <a:tcPr marL="0" marR="0" marT="0" marB="0"/>
                </a:tc>
              </a:tr>
              <a:tr h="366651">
                <a:tc>
                  <a:txBody>
                    <a:bodyPr/>
                    <a:lstStyle/>
                    <a:p>
                      <a:pPr marL="89535">
                        <a:lnSpc>
                          <a:spcPts val="2760"/>
                        </a:lnSpc>
                      </a:pPr>
                      <a:r>
                        <a:rPr sz="2400" b="1" spc="-5" dirty="0">
                          <a:solidFill>
                            <a:srgbClr val="FF3300"/>
                          </a:solidFill>
                          <a:latin typeface="Arial" panose="020B0604020202020204"/>
                          <a:cs typeface="Arial" panose="020B0604020202020204"/>
                        </a:rPr>
                        <a:t>(5)</a:t>
                      </a:r>
                      <a:endParaRPr sz="2400">
                        <a:latin typeface="Arial" panose="020B0604020202020204"/>
                        <a:cs typeface="Arial" panose="020B0604020202020204"/>
                      </a:endParaRPr>
                    </a:p>
                  </a:txBody>
                  <a:tcPr marL="0" marR="0" marT="0" marB="0">
                    <a:lnL w="9525">
                      <a:solidFill>
                        <a:srgbClr val="FF3300"/>
                      </a:solidFill>
                      <a:prstDash val="solid"/>
                    </a:lnL>
                    <a:solidFill>
                      <a:srgbClr val="FFFF99"/>
                    </a:solidFill>
                  </a:tcPr>
                </a:tc>
                <a:tc>
                  <a:txBody>
                    <a:bodyPr/>
                    <a:lstStyle/>
                    <a:p>
                      <a:pPr marL="270510">
                        <a:lnSpc>
                          <a:spcPts val="2760"/>
                        </a:lnSpc>
                      </a:pPr>
                      <a:r>
                        <a:rPr sz="2400" b="1" dirty="0">
                          <a:solidFill>
                            <a:srgbClr val="FF3300"/>
                          </a:solidFill>
                          <a:latin typeface="Arial" panose="020B0604020202020204"/>
                          <a:cs typeface="Arial" panose="020B0604020202020204"/>
                        </a:rPr>
                        <a:t>B:=A</a:t>
                      </a:r>
                      <a:endParaRPr sz="2400">
                        <a:latin typeface="Arial" panose="020B0604020202020204"/>
                        <a:cs typeface="Arial" panose="020B0604020202020204"/>
                      </a:endParaRPr>
                    </a:p>
                  </a:txBody>
                  <a:tcPr marL="0" marR="0" marT="0" marB="0">
                    <a:lnR w="9525">
                      <a:solidFill>
                        <a:srgbClr val="FF3300"/>
                      </a:solidFill>
                      <a:prstDash val="solid"/>
                    </a:lnR>
                    <a:solidFill>
                      <a:srgbClr val="FFFF99"/>
                    </a:solidFill>
                  </a:tcPr>
                </a:tc>
                <a:tc vMerge="1" gridSpan="2">
                  <a:tcPr marL="0" marR="0" marT="0" marB="0">
                    <a:lnL w="9525">
                      <a:solidFill>
                        <a:srgbClr val="FF3300"/>
                      </a:solidFill>
                      <a:prstDash val="solid"/>
                    </a:lnL>
                  </a:tcPr>
                </a:tc>
                <a:tc vMerge="1" hMerge="1">
                  <a:tcPr marL="0" marR="0" marT="0" marB="0"/>
                </a:tc>
              </a:tr>
              <a:tr h="415033">
                <a:tc>
                  <a:txBody>
                    <a:bodyPr/>
                    <a:lstStyle/>
                    <a:p>
                      <a:pPr marL="89535">
                        <a:lnSpc>
                          <a:spcPts val="2750"/>
                        </a:lnSpc>
                      </a:pPr>
                      <a:r>
                        <a:rPr sz="2400" b="1" spc="-5" dirty="0">
                          <a:solidFill>
                            <a:srgbClr val="FF3300"/>
                          </a:solidFill>
                          <a:latin typeface="Arial" panose="020B0604020202020204"/>
                          <a:cs typeface="Arial" panose="020B0604020202020204"/>
                        </a:rPr>
                        <a:t>(6)</a:t>
                      </a:r>
                      <a:endParaRPr sz="2400">
                        <a:latin typeface="Arial" panose="020B0604020202020204"/>
                        <a:cs typeface="Arial" panose="020B0604020202020204"/>
                      </a:endParaRPr>
                    </a:p>
                  </a:txBody>
                  <a:tcPr marL="0" marR="0" marT="0" marB="0">
                    <a:lnL w="9525">
                      <a:solidFill>
                        <a:srgbClr val="FF3300"/>
                      </a:solidFill>
                      <a:prstDash val="solid"/>
                    </a:lnL>
                    <a:solidFill>
                      <a:srgbClr val="FFFF99"/>
                    </a:solidFill>
                  </a:tcPr>
                </a:tc>
                <a:tc>
                  <a:txBody>
                    <a:bodyPr/>
                    <a:lstStyle/>
                    <a:p>
                      <a:pPr marL="270510">
                        <a:lnSpc>
                          <a:spcPts val="2750"/>
                        </a:lnSpc>
                      </a:pPr>
                      <a:r>
                        <a:rPr sz="2400" b="1" spc="-10" dirty="0">
                          <a:solidFill>
                            <a:srgbClr val="FF3300"/>
                          </a:solidFill>
                          <a:latin typeface="Arial" panose="020B0604020202020204"/>
                          <a:cs typeface="Arial" panose="020B0604020202020204"/>
                        </a:rPr>
                        <a:t>T</a:t>
                      </a:r>
                      <a:r>
                        <a:rPr sz="2100" b="1" spc="-15" baseline="-24000" dirty="0">
                          <a:solidFill>
                            <a:srgbClr val="FF3300"/>
                          </a:solidFill>
                          <a:latin typeface="Arial" panose="020B0604020202020204"/>
                          <a:cs typeface="Arial" panose="020B0604020202020204"/>
                        </a:rPr>
                        <a:t>3</a:t>
                      </a:r>
                      <a:r>
                        <a:rPr sz="2400" b="1" spc="-10" dirty="0">
                          <a:solidFill>
                            <a:srgbClr val="FF3300"/>
                          </a:solidFill>
                          <a:latin typeface="Arial" panose="020B0604020202020204"/>
                          <a:cs typeface="Arial" panose="020B0604020202020204"/>
                        </a:rPr>
                        <a:t>:=2*T</a:t>
                      </a:r>
                      <a:r>
                        <a:rPr sz="2100" b="1" spc="-15" baseline="-24000" dirty="0">
                          <a:solidFill>
                            <a:srgbClr val="FF3300"/>
                          </a:solidFill>
                          <a:latin typeface="Arial" panose="020B0604020202020204"/>
                          <a:cs typeface="Arial" panose="020B0604020202020204"/>
                        </a:rPr>
                        <a:t>0</a:t>
                      </a:r>
                      <a:endParaRPr sz="2100" baseline="-24000">
                        <a:latin typeface="Arial" panose="020B0604020202020204"/>
                        <a:cs typeface="Arial" panose="020B0604020202020204"/>
                      </a:endParaRPr>
                    </a:p>
                  </a:txBody>
                  <a:tcPr marL="0" marR="0" marT="0" marB="0">
                    <a:lnR w="9525">
                      <a:solidFill>
                        <a:srgbClr val="FF3300"/>
                      </a:solidFill>
                      <a:prstDash val="solid"/>
                    </a:lnR>
                    <a:solidFill>
                      <a:srgbClr val="FFFF99"/>
                    </a:solidFill>
                  </a:tcPr>
                </a:tc>
                <a:tc vMerge="1" gridSpan="2">
                  <a:tcPr marL="0" marR="0" marT="0" marB="0">
                    <a:lnL w="9525">
                      <a:solidFill>
                        <a:srgbClr val="FF3300"/>
                      </a:solidFill>
                      <a:prstDash val="solid"/>
                    </a:lnL>
                  </a:tcPr>
                </a:tc>
                <a:tc vMerge="1" hMerge="1">
                  <a:tcPr marL="0" marR="0" marT="0" marB="0"/>
                </a:tc>
              </a:tr>
              <a:tr h="415925">
                <a:tc>
                  <a:txBody>
                    <a:bodyPr/>
                    <a:lstStyle/>
                    <a:p>
                      <a:pPr marL="89535">
                        <a:lnSpc>
                          <a:spcPts val="2755"/>
                        </a:lnSpc>
                      </a:pPr>
                      <a:r>
                        <a:rPr sz="2400" b="1" spc="-5" dirty="0">
                          <a:solidFill>
                            <a:srgbClr val="FF3300"/>
                          </a:solidFill>
                          <a:latin typeface="Arial" panose="020B0604020202020204"/>
                          <a:cs typeface="Arial" panose="020B0604020202020204"/>
                        </a:rPr>
                        <a:t>(7)</a:t>
                      </a:r>
                      <a:endParaRPr sz="2400">
                        <a:latin typeface="Arial" panose="020B0604020202020204"/>
                        <a:cs typeface="Arial" panose="020B0604020202020204"/>
                      </a:endParaRPr>
                    </a:p>
                  </a:txBody>
                  <a:tcPr marL="0" marR="0" marT="0" marB="0">
                    <a:lnL w="9525">
                      <a:solidFill>
                        <a:srgbClr val="FF3300"/>
                      </a:solidFill>
                      <a:prstDash val="solid"/>
                    </a:lnL>
                    <a:solidFill>
                      <a:srgbClr val="FFFF99"/>
                    </a:solidFill>
                  </a:tcPr>
                </a:tc>
                <a:tc>
                  <a:txBody>
                    <a:bodyPr/>
                    <a:lstStyle/>
                    <a:p>
                      <a:pPr marL="270510">
                        <a:lnSpc>
                          <a:spcPts val="2755"/>
                        </a:lnSpc>
                      </a:pPr>
                      <a:r>
                        <a:rPr sz="2400" b="1" spc="-10" dirty="0">
                          <a:solidFill>
                            <a:srgbClr val="FF3300"/>
                          </a:solidFill>
                          <a:latin typeface="Arial" panose="020B0604020202020204"/>
                          <a:cs typeface="Arial" panose="020B0604020202020204"/>
                        </a:rPr>
                        <a:t>T</a:t>
                      </a:r>
                      <a:r>
                        <a:rPr sz="2100" b="1" spc="-15" baseline="-24000" dirty="0">
                          <a:solidFill>
                            <a:srgbClr val="FF3300"/>
                          </a:solidFill>
                          <a:latin typeface="Arial" panose="020B0604020202020204"/>
                          <a:cs typeface="Arial" panose="020B0604020202020204"/>
                        </a:rPr>
                        <a:t>4</a:t>
                      </a:r>
                      <a:r>
                        <a:rPr sz="2400" b="1" spc="-10" dirty="0">
                          <a:solidFill>
                            <a:srgbClr val="FF3300"/>
                          </a:solidFill>
                          <a:latin typeface="Arial" panose="020B0604020202020204"/>
                          <a:cs typeface="Arial" panose="020B0604020202020204"/>
                        </a:rPr>
                        <a:t>:=R+r</a:t>
                      </a:r>
                      <a:endParaRPr sz="2400">
                        <a:latin typeface="Arial" panose="020B0604020202020204"/>
                        <a:cs typeface="Arial" panose="020B0604020202020204"/>
                      </a:endParaRPr>
                    </a:p>
                  </a:txBody>
                  <a:tcPr marL="0" marR="0" marT="0" marB="0">
                    <a:lnR w="9525">
                      <a:solidFill>
                        <a:srgbClr val="FF3300"/>
                      </a:solidFill>
                      <a:prstDash val="solid"/>
                    </a:lnR>
                    <a:solidFill>
                      <a:srgbClr val="FFFF99"/>
                    </a:solidFill>
                  </a:tcPr>
                </a:tc>
                <a:tc vMerge="1" gridSpan="2">
                  <a:tcPr marL="0" marR="0" marT="0" marB="0">
                    <a:lnL w="9525">
                      <a:solidFill>
                        <a:srgbClr val="FF3300"/>
                      </a:solidFill>
                      <a:prstDash val="solid"/>
                    </a:lnL>
                  </a:tcPr>
                </a:tc>
                <a:tc vMerge="1" hMerge="1">
                  <a:tcPr marL="0" marR="0" marT="0" marB="0"/>
                </a:tc>
              </a:tr>
              <a:tr h="416560">
                <a:tc>
                  <a:txBody>
                    <a:bodyPr/>
                    <a:lstStyle/>
                    <a:p>
                      <a:pPr marL="89535">
                        <a:lnSpc>
                          <a:spcPts val="2760"/>
                        </a:lnSpc>
                      </a:pPr>
                      <a:r>
                        <a:rPr sz="2400" b="1" spc="-5" dirty="0">
                          <a:solidFill>
                            <a:srgbClr val="FF3300"/>
                          </a:solidFill>
                          <a:latin typeface="Arial" panose="020B0604020202020204"/>
                          <a:cs typeface="Arial" panose="020B0604020202020204"/>
                        </a:rPr>
                        <a:t>(8)</a:t>
                      </a:r>
                      <a:endParaRPr sz="2400">
                        <a:latin typeface="Arial" panose="020B0604020202020204"/>
                        <a:cs typeface="Arial" panose="020B0604020202020204"/>
                      </a:endParaRPr>
                    </a:p>
                  </a:txBody>
                  <a:tcPr marL="0" marR="0" marT="0" marB="0">
                    <a:lnL w="9525">
                      <a:solidFill>
                        <a:srgbClr val="FF3300"/>
                      </a:solidFill>
                      <a:prstDash val="solid"/>
                    </a:lnL>
                    <a:solidFill>
                      <a:srgbClr val="FFFF99"/>
                    </a:solidFill>
                  </a:tcPr>
                </a:tc>
                <a:tc>
                  <a:txBody>
                    <a:bodyPr/>
                    <a:lstStyle/>
                    <a:p>
                      <a:pPr marL="270510">
                        <a:lnSpc>
                          <a:spcPts val="2760"/>
                        </a:lnSpc>
                      </a:pPr>
                      <a:r>
                        <a:rPr sz="2400" b="1" spc="-10" dirty="0">
                          <a:solidFill>
                            <a:srgbClr val="FF3300"/>
                          </a:solidFill>
                          <a:latin typeface="Arial" panose="020B0604020202020204"/>
                          <a:cs typeface="Arial" panose="020B0604020202020204"/>
                        </a:rPr>
                        <a:t>T</a:t>
                      </a:r>
                      <a:r>
                        <a:rPr sz="2100" b="1" spc="-15" baseline="-24000" dirty="0">
                          <a:solidFill>
                            <a:srgbClr val="FF3300"/>
                          </a:solidFill>
                          <a:latin typeface="Arial" panose="020B0604020202020204"/>
                          <a:cs typeface="Arial" panose="020B0604020202020204"/>
                        </a:rPr>
                        <a:t>5</a:t>
                      </a:r>
                      <a:r>
                        <a:rPr sz="2400" b="1" spc="-10" dirty="0">
                          <a:solidFill>
                            <a:srgbClr val="FF3300"/>
                          </a:solidFill>
                          <a:latin typeface="Arial" panose="020B0604020202020204"/>
                          <a:cs typeface="Arial" panose="020B0604020202020204"/>
                        </a:rPr>
                        <a:t>:=T</a:t>
                      </a:r>
                      <a:r>
                        <a:rPr sz="2100" b="1" spc="-15" baseline="-24000" dirty="0">
                          <a:solidFill>
                            <a:srgbClr val="FF3300"/>
                          </a:solidFill>
                          <a:latin typeface="Arial" panose="020B0604020202020204"/>
                          <a:cs typeface="Arial" panose="020B0604020202020204"/>
                        </a:rPr>
                        <a:t>3</a:t>
                      </a:r>
                      <a:r>
                        <a:rPr sz="2400" b="1" spc="-10" dirty="0">
                          <a:solidFill>
                            <a:srgbClr val="FF3300"/>
                          </a:solidFill>
                          <a:latin typeface="Arial" panose="020B0604020202020204"/>
                          <a:cs typeface="Arial" panose="020B0604020202020204"/>
                        </a:rPr>
                        <a:t>*T</a:t>
                      </a:r>
                      <a:r>
                        <a:rPr sz="2100" b="1" spc="-15" baseline="-24000" dirty="0">
                          <a:solidFill>
                            <a:srgbClr val="FF3300"/>
                          </a:solidFill>
                          <a:latin typeface="Arial" panose="020B0604020202020204"/>
                          <a:cs typeface="Arial" panose="020B0604020202020204"/>
                        </a:rPr>
                        <a:t>4</a:t>
                      </a:r>
                      <a:endParaRPr sz="2100" baseline="-24000">
                        <a:latin typeface="Arial" panose="020B0604020202020204"/>
                        <a:cs typeface="Arial" panose="020B0604020202020204"/>
                      </a:endParaRPr>
                    </a:p>
                  </a:txBody>
                  <a:tcPr marL="0" marR="0" marT="0" marB="0">
                    <a:lnR w="9525">
                      <a:solidFill>
                        <a:srgbClr val="FF3300"/>
                      </a:solidFill>
                      <a:prstDash val="solid"/>
                    </a:lnR>
                    <a:solidFill>
                      <a:srgbClr val="FFFF99"/>
                    </a:solidFill>
                  </a:tcPr>
                </a:tc>
                <a:tc vMerge="1" gridSpan="2">
                  <a:tcPr marL="0" marR="0" marT="0" marB="0">
                    <a:lnL w="9525">
                      <a:solidFill>
                        <a:srgbClr val="FF3300"/>
                      </a:solidFill>
                      <a:prstDash val="solid"/>
                    </a:lnL>
                  </a:tcPr>
                </a:tc>
                <a:tc vMerge="1" hMerge="1">
                  <a:tcPr marL="0" marR="0" marT="0" marB="0"/>
                </a:tc>
              </a:tr>
              <a:tr h="519309">
                <a:tc>
                  <a:txBody>
                    <a:bodyPr/>
                    <a:lstStyle/>
                    <a:p>
                      <a:pPr marL="89535">
                        <a:lnSpc>
                          <a:spcPts val="2760"/>
                        </a:lnSpc>
                      </a:pPr>
                      <a:r>
                        <a:rPr sz="2400" b="1" spc="-5" dirty="0">
                          <a:solidFill>
                            <a:srgbClr val="0000FF"/>
                          </a:solidFill>
                          <a:latin typeface="Arial" panose="020B0604020202020204"/>
                          <a:cs typeface="Arial" panose="020B0604020202020204"/>
                        </a:rPr>
                        <a:t>(9)</a:t>
                      </a:r>
                      <a:endParaRPr sz="2400">
                        <a:latin typeface="Arial" panose="020B0604020202020204"/>
                        <a:cs typeface="Arial" panose="020B0604020202020204"/>
                      </a:endParaRPr>
                    </a:p>
                  </a:txBody>
                  <a:tcPr marL="0" marR="0" marT="0" marB="0">
                    <a:lnL w="9525">
                      <a:solidFill>
                        <a:srgbClr val="FF3300"/>
                      </a:solidFill>
                      <a:prstDash val="solid"/>
                    </a:lnL>
                    <a:lnB w="9525">
                      <a:solidFill>
                        <a:srgbClr val="FF3300"/>
                      </a:solidFill>
                      <a:prstDash val="solid"/>
                    </a:lnB>
                    <a:solidFill>
                      <a:srgbClr val="FFFF99"/>
                    </a:solidFill>
                  </a:tcPr>
                </a:tc>
                <a:tc>
                  <a:txBody>
                    <a:bodyPr/>
                    <a:lstStyle/>
                    <a:p>
                      <a:pPr marL="270510">
                        <a:lnSpc>
                          <a:spcPts val="2760"/>
                        </a:lnSpc>
                      </a:pPr>
                      <a:r>
                        <a:rPr sz="2400" b="1" spc="-5" dirty="0">
                          <a:solidFill>
                            <a:srgbClr val="0000FF"/>
                          </a:solidFill>
                          <a:latin typeface="Arial" panose="020B0604020202020204"/>
                          <a:cs typeface="Arial" panose="020B0604020202020204"/>
                        </a:rPr>
                        <a:t>T</a:t>
                      </a:r>
                      <a:r>
                        <a:rPr sz="2100" b="1" spc="-7" baseline="-24000" dirty="0">
                          <a:solidFill>
                            <a:srgbClr val="0000FF"/>
                          </a:solidFill>
                          <a:latin typeface="Arial" panose="020B0604020202020204"/>
                          <a:cs typeface="Arial" panose="020B0604020202020204"/>
                        </a:rPr>
                        <a:t>6</a:t>
                      </a:r>
                      <a:r>
                        <a:rPr sz="2400" b="1" spc="-5" dirty="0">
                          <a:solidFill>
                            <a:srgbClr val="0000FF"/>
                          </a:solidFill>
                          <a:latin typeface="Arial" panose="020B0604020202020204"/>
                          <a:cs typeface="Arial" panose="020B0604020202020204"/>
                        </a:rPr>
                        <a:t>:=R-r</a:t>
                      </a:r>
                      <a:endParaRPr sz="2400">
                        <a:latin typeface="Arial" panose="020B0604020202020204"/>
                        <a:cs typeface="Arial" panose="020B0604020202020204"/>
                      </a:endParaRPr>
                    </a:p>
                  </a:txBody>
                  <a:tcPr marL="0" marR="0" marT="0" marB="0">
                    <a:lnR w="9525">
                      <a:solidFill>
                        <a:srgbClr val="FF3300"/>
                      </a:solidFill>
                      <a:prstDash val="solid"/>
                    </a:lnR>
                    <a:lnB w="9525">
                      <a:solidFill>
                        <a:srgbClr val="FF3300"/>
                      </a:solidFill>
                      <a:prstDash val="solid"/>
                    </a:lnB>
                    <a:solidFill>
                      <a:srgbClr val="FFFF99"/>
                    </a:solidFill>
                  </a:tcPr>
                </a:tc>
                <a:tc vMerge="1" gridSpan="2">
                  <a:tcPr marL="0" marR="0" marT="0" marB="0">
                    <a:lnL w="9525">
                      <a:solidFill>
                        <a:srgbClr val="FF3300"/>
                      </a:solidFill>
                      <a:prstDash val="solid"/>
                    </a:lnL>
                  </a:tcPr>
                </a:tc>
                <a:tc vMerge="1" hMerge="1">
                  <a:tcPr marL="0" marR="0" marT="0" marB="0"/>
                </a:tc>
              </a:tr>
            </a:tbl>
          </a:graphicData>
        </a:graphic>
      </p:graphicFrame>
      <p:sp>
        <p:nvSpPr>
          <p:cNvPr id="148" name="object 148"/>
          <p:cNvSpPr txBox="1"/>
          <p:nvPr/>
        </p:nvSpPr>
        <p:spPr>
          <a:xfrm>
            <a:off x="270509" y="5684095"/>
            <a:ext cx="468630" cy="447675"/>
          </a:xfrm>
          <a:prstGeom prst="rect">
            <a:avLst/>
          </a:prstGeom>
        </p:spPr>
        <p:txBody>
          <a:bodyPr vert="horz" wrap="square" lIns="0" tIns="0" rIns="0" bIns="0" rtlCol="0">
            <a:spAutoFit/>
          </a:bodyPr>
          <a:lstStyle/>
          <a:p>
            <a:pPr marL="12700">
              <a:lnSpc>
                <a:spcPts val="3375"/>
              </a:lnSpc>
            </a:pPr>
            <a:r>
              <a:rPr sz="3000" b="1" spc="-10" dirty="0">
                <a:latin typeface="Times New Roman" panose="02020603050405020304"/>
                <a:cs typeface="Times New Roman" panose="02020603050405020304"/>
              </a:rPr>
              <a:t>(</a:t>
            </a:r>
            <a:r>
              <a:rPr sz="3000" b="1" dirty="0">
                <a:latin typeface="Times New Roman" panose="02020603050405020304"/>
                <a:cs typeface="Times New Roman" panose="02020603050405020304"/>
              </a:rPr>
              <a:t>9)</a:t>
            </a:r>
            <a:endParaRPr sz="3000">
              <a:latin typeface="Times New Roman" panose="02020603050405020304"/>
              <a:cs typeface="Times New Roman" panose="02020603050405020304"/>
            </a:endParaRPr>
          </a:p>
        </p:txBody>
      </p:sp>
      <p:sp>
        <p:nvSpPr>
          <p:cNvPr id="149" name="object 149"/>
          <p:cNvSpPr txBox="1"/>
          <p:nvPr/>
        </p:nvSpPr>
        <p:spPr>
          <a:xfrm>
            <a:off x="1280160" y="5684095"/>
            <a:ext cx="1455420" cy="508000"/>
          </a:xfrm>
          <a:prstGeom prst="rect">
            <a:avLst/>
          </a:prstGeom>
        </p:spPr>
        <p:txBody>
          <a:bodyPr vert="horz" wrap="square" lIns="0" tIns="0" rIns="0" bIns="0" rtlCol="0">
            <a:spAutoFit/>
          </a:bodyPr>
          <a:lstStyle/>
          <a:p>
            <a:pPr marL="12700">
              <a:lnSpc>
                <a:spcPts val="3375"/>
              </a:lnSpc>
            </a:pPr>
            <a:r>
              <a:rPr sz="3000" b="1" spc="-5" dirty="0">
                <a:latin typeface="Times New Roman" panose="02020603050405020304"/>
                <a:cs typeface="Times New Roman" panose="02020603050405020304"/>
              </a:rPr>
              <a:t>B:=A*T</a:t>
            </a:r>
            <a:r>
              <a:rPr sz="2625" b="1" spc="-7" baseline="-24000" dirty="0">
                <a:latin typeface="Times New Roman" panose="02020603050405020304"/>
                <a:cs typeface="Times New Roman" panose="02020603050405020304"/>
              </a:rPr>
              <a:t>6</a:t>
            </a:r>
            <a:endParaRPr sz="2625" baseline="-24000">
              <a:latin typeface="Times New Roman" panose="02020603050405020304"/>
              <a:cs typeface="Times New Roman" panose="02020603050405020304"/>
            </a:endParaRPr>
          </a:p>
        </p:txBody>
      </p:sp>
      <p:sp>
        <p:nvSpPr>
          <p:cNvPr id="150" name="object 150"/>
          <p:cNvSpPr txBox="1"/>
          <p:nvPr/>
        </p:nvSpPr>
        <p:spPr>
          <a:xfrm>
            <a:off x="8366759" y="6415950"/>
            <a:ext cx="255270"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dirty="0">
                <a:latin typeface="Arial Black" panose="020B0A04020102020204"/>
                <a:cs typeface="Arial Black" panose="020B0A04020102020204"/>
              </a:rPr>
            </a:fld>
            <a:endParaRPr sz="1200">
              <a:latin typeface="Arial Black" panose="020B0A04020102020204"/>
              <a:cs typeface="Arial Black" panose="020B0A04020102020204"/>
            </a:endParaRPr>
          </a:p>
        </p:txBody>
      </p:sp>
      <p:sp>
        <p:nvSpPr>
          <p:cNvPr id="144" name="object 144"/>
          <p:cNvSpPr txBox="1"/>
          <p:nvPr/>
        </p:nvSpPr>
        <p:spPr>
          <a:xfrm>
            <a:off x="8670290" y="3478529"/>
            <a:ext cx="415290" cy="452120"/>
          </a:xfrm>
          <a:prstGeom prst="rect">
            <a:avLst/>
          </a:prstGeom>
        </p:spPr>
        <p:txBody>
          <a:bodyPr vert="horz" wrap="square" lIns="0" tIns="12700" rIns="0" bIns="0" rtlCol="0">
            <a:spAutoFit/>
          </a:bodyPr>
          <a:lstStyle/>
          <a:p>
            <a:pPr marL="38100">
              <a:lnSpc>
                <a:spcPct val="100000"/>
              </a:lnSpc>
              <a:spcBef>
                <a:spcPts val="100"/>
              </a:spcBef>
            </a:pPr>
            <a:r>
              <a:rPr sz="2800" b="1" dirty="0">
                <a:latin typeface="Times New Roman" panose="02020603050405020304"/>
                <a:cs typeface="Times New Roman" panose="02020603050405020304"/>
              </a:rPr>
              <a:t>T</a:t>
            </a:r>
            <a:r>
              <a:rPr sz="2400" b="1" baseline="-24000" dirty="0">
                <a:latin typeface="Times New Roman" panose="02020603050405020304"/>
                <a:cs typeface="Times New Roman" panose="02020603050405020304"/>
              </a:rPr>
              <a:t>6</a:t>
            </a:r>
            <a:endParaRPr sz="2400" baseline="-24000">
              <a:latin typeface="Times New Roman" panose="02020603050405020304"/>
              <a:cs typeface="Times New Roman" panose="02020603050405020304"/>
            </a:endParaRPr>
          </a:p>
        </p:txBody>
      </p:sp>
      <p:sp>
        <p:nvSpPr>
          <p:cNvPr id="145" name="object 145"/>
          <p:cNvSpPr txBox="1"/>
          <p:nvPr/>
        </p:nvSpPr>
        <p:spPr>
          <a:xfrm>
            <a:off x="2993389" y="3728720"/>
            <a:ext cx="56642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00FF"/>
                </a:solidFill>
                <a:latin typeface="Arial" panose="020B0604020202020204"/>
                <a:cs typeface="Arial" panose="020B0604020202020204"/>
              </a:rPr>
              <a:t>(</a:t>
            </a:r>
            <a:r>
              <a:rPr sz="2400" b="1" dirty="0">
                <a:solidFill>
                  <a:srgbClr val="0000FF"/>
                </a:solidFill>
                <a:latin typeface="Arial" panose="020B0604020202020204"/>
                <a:cs typeface="Arial" panose="020B0604020202020204"/>
              </a:rPr>
              <a:t>1</a:t>
            </a:r>
            <a:r>
              <a:rPr sz="2400" b="1" spc="-10" dirty="0">
                <a:solidFill>
                  <a:srgbClr val="0000FF"/>
                </a:solidFill>
                <a:latin typeface="Arial" panose="020B0604020202020204"/>
                <a:cs typeface="Arial" panose="020B0604020202020204"/>
              </a:rPr>
              <a:t>0</a:t>
            </a:r>
            <a:r>
              <a:rPr sz="2400" b="1" dirty="0">
                <a:solidFill>
                  <a:srgbClr val="0000FF"/>
                </a:solidFill>
                <a:latin typeface="Arial" panose="020B0604020202020204"/>
                <a:cs typeface="Arial" panose="020B0604020202020204"/>
              </a:rPr>
              <a:t>)</a:t>
            </a:r>
            <a:endParaRPr sz="2400">
              <a:latin typeface="Arial" panose="020B0604020202020204"/>
              <a:cs typeface="Arial" panose="020B0604020202020204"/>
            </a:endParaRPr>
          </a:p>
        </p:txBody>
      </p:sp>
      <p:sp>
        <p:nvSpPr>
          <p:cNvPr id="146" name="object 146"/>
          <p:cNvSpPr txBox="1"/>
          <p:nvPr/>
        </p:nvSpPr>
        <p:spPr>
          <a:xfrm>
            <a:off x="3992524" y="3728720"/>
            <a:ext cx="111379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latin typeface="Arial" panose="020B0604020202020204"/>
                <a:cs typeface="Arial" panose="020B0604020202020204"/>
              </a:rPr>
              <a:t>B:=T</a:t>
            </a:r>
            <a:r>
              <a:rPr sz="2400" b="1" spc="35" dirty="0">
                <a:solidFill>
                  <a:srgbClr val="0000FF"/>
                </a:solidFill>
                <a:latin typeface="Arial" panose="020B0604020202020204"/>
                <a:cs typeface="Arial" panose="020B0604020202020204"/>
              </a:rPr>
              <a:t> </a:t>
            </a:r>
            <a:r>
              <a:rPr sz="2400" b="1" spc="-10" dirty="0">
                <a:solidFill>
                  <a:srgbClr val="0000FF"/>
                </a:solidFill>
                <a:latin typeface="Arial" panose="020B0604020202020204"/>
                <a:cs typeface="Arial" panose="020B0604020202020204"/>
              </a:rPr>
              <a:t>*T</a:t>
            </a:r>
            <a:endParaRPr sz="2400">
              <a:latin typeface="Arial" panose="020B0604020202020204"/>
              <a:cs typeface="Arial" panose="020B0604020202020204"/>
            </a:endParaRPr>
          </a:p>
        </p:txBody>
      </p:sp>
      <p:sp>
        <p:nvSpPr>
          <p:cNvPr id="147" name="object 147"/>
          <p:cNvSpPr txBox="1"/>
          <p:nvPr/>
        </p:nvSpPr>
        <p:spPr>
          <a:xfrm>
            <a:off x="4678679" y="3934459"/>
            <a:ext cx="526415" cy="237490"/>
          </a:xfrm>
          <a:prstGeom prst="rect">
            <a:avLst/>
          </a:prstGeom>
        </p:spPr>
        <p:txBody>
          <a:bodyPr vert="horz" wrap="square" lIns="0" tIns="11430" rIns="0" bIns="0" rtlCol="0">
            <a:spAutoFit/>
          </a:bodyPr>
          <a:lstStyle/>
          <a:p>
            <a:pPr marL="12700">
              <a:lnSpc>
                <a:spcPct val="100000"/>
              </a:lnSpc>
              <a:spcBef>
                <a:spcPts val="90"/>
              </a:spcBef>
              <a:tabLst>
                <a:tab pos="414655" algn="l"/>
              </a:tabLst>
            </a:pPr>
            <a:r>
              <a:rPr sz="1400" b="1" spc="-10" dirty="0">
                <a:solidFill>
                  <a:srgbClr val="0000FF"/>
                </a:solidFill>
                <a:latin typeface="Arial" panose="020B0604020202020204"/>
                <a:cs typeface="Arial" panose="020B0604020202020204"/>
              </a:rPr>
              <a:t>5</a:t>
            </a:r>
            <a:r>
              <a:rPr sz="1400" b="1" spc="-10" dirty="0">
                <a:solidFill>
                  <a:srgbClr val="0000FF"/>
                </a:solidFill>
                <a:latin typeface="Arial" panose="020B0604020202020204"/>
                <a:cs typeface="Arial" panose="020B0604020202020204"/>
              </a:rPr>
              <a:t>	</a:t>
            </a:r>
            <a:r>
              <a:rPr sz="1400" b="1" spc="-10" dirty="0">
                <a:solidFill>
                  <a:srgbClr val="0000FF"/>
                </a:solidFill>
                <a:latin typeface="Arial" panose="020B0604020202020204"/>
                <a:cs typeface="Arial" panose="020B0604020202020204"/>
              </a:rPr>
              <a:t>6</a:t>
            </a:r>
            <a:endParaRPr sz="1400">
              <a:latin typeface="Arial" panose="020B0604020202020204"/>
              <a:cs typeface="Arial" panose="020B060402020202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2"/>
          <p:cNvSpPr>
            <a:spLocks noGrp="1"/>
          </p:cNvSpPr>
          <p:nvPr>
            <p:ph type="body" sz="quarter" idx="13"/>
          </p:nvPr>
        </p:nvSpPr>
        <p:spPr/>
        <p:txBody>
          <a:bodyPr>
            <a:normAutofit lnSpcReduction="10000"/>
          </a:bodyPr>
          <a:lstStyle/>
          <a:p>
            <a:r>
              <a:rPr lang="zh-CN" altLang="en-US" dirty="0"/>
              <a:t>第</a:t>
            </a:r>
            <a:r>
              <a:rPr lang="en-US" altLang="zh-CN" dirty="0"/>
              <a:t>8</a:t>
            </a:r>
            <a:r>
              <a:rPr lang="zh-CN" altLang="en-US" dirty="0"/>
              <a:t>单元 代码优化</a:t>
            </a:r>
            <a:endParaRPr lang="zh-CN" altLang="en-US" dirty="0"/>
          </a:p>
        </p:txBody>
      </p:sp>
      <p:sp>
        <p:nvSpPr>
          <p:cNvPr id="24" name="文本占位符 23"/>
          <p:cNvSpPr>
            <a:spLocks noGrp="1"/>
          </p:cNvSpPr>
          <p:nvPr>
            <p:ph type="body" sz="quarter" idx="14"/>
          </p:nvPr>
        </p:nvSpPr>
        <p:spPr>
          <a:xfrm>
            <a:off x="850848" y="2106539"/>
            <a:ext cx="6191250" cy="2838450"/>
          </a:xfrm>
        </p:spPr>
        <p:txBody>
          <a:bodyPr/>
          <a:lstStyle/>
          <a:p>
            <a:r>
              <a:rPr lang="en-US" altLang="zh-CN" dirty="0">
                <a:solidFill>
                  <a:schemeClr val="tx1"/>
                </a:solidFill>
              </a:rPr>
              <a:t>8.1 </a:t>
            </a:r>
            <a:r>
              <a:rPr lang="zh-CN" altLang="en-US" dirty="0">
                <a:solidFill>
                  <a:schemeClr val="tx1"/>
                </a:solidFill>
              </a:rPr>
              <a:t>基本块的优化</a:t>
            </a:r>
            <a:endParaRPr lang="zh-CN" altLang="en-US" dirty="0">
              <a:solidFill>
                <a:schemeClr val="tx1"/>
              </a:solidFill>
            </a:endParaRPr>
          </a:p>
          <a:p>
            <a:r>
              <a:rPr lang="en-US" altLang="zh-CN" dirty="0">
                <a:solidFill>
                  <a:srgbClr val="0070C0"/>
                </a:solidFill>
              </a:rPr>
              <a:t>8.2 </a:t>
            </a:r>
            <a:r>
              <a:rPr lang="zh-CN" altLang="en-US" dirty="0">
                <a:solidFill>
                  <a:srgbClr val="0070C0"/>
                </a:solidFill>
              </a:rPr>
              <a:t>与循环有关的优化</a:t>
            </a:r>
            <a:endParaRPr lang="zh-CN" altLang="en-US" dirty="0">
              <a:solidFill>
                <a:srgbClr val="0070C0"/>
              </a:solidFill>
            </a:endParaRPr>
          </a:p>
          <a:p>
            <a:endParaRPr lang="zh-CN" altLang="en-US" dirty="0">
              <a:solidFill>
                <a:schemeClr val="tx1"/>
              </a:solidFill>
            </a:endParaRPr>
          </a:p>
        </p:txBody>
      </p:sp>
      <p:sp>
        <p:nvSpPr>
          <p:cNvPr id="25" name="文本占位符 24"/>
          <p:cNvSpPr>
            <a:spLocks noGrp="1"/>
          </p:cNvSpPr>
          <p:nvPr>
            <p:ph type="body" sz="quarter" idx="15"/>
          </p:nvPr>
        </p:nvSpPr>
        <p:spPr/>
        <p:txBody>
          <a:bodyPr/>
          <a:lstStyle/>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 </a:t>
            </a:r>
            <a:r>
              <a:rPr lang="zh-CN" altLang="en-US" dirty="0"/>
              <a:t>与循环有关的优化</a:t>
            </a:r>
            <a:endParaRPr lang="zh-CN" altLang="en-US" dirty="0"/>
          </a:p>
        </p:txBody>
      </p:sp>
      <p:sp>
        <p:nvSpPr>
          <p:cNvPr id="4" name="Rectangle 6"/>
          <p:cNvSpPr txBox="1"/>
          <p:nvPr/>
        </p:nvSpPr>
        <p:spPr>
          <a:xfrm>
            <a:off x="571500" y="1286622"/>
            <a:ext cx="8001000" cy="3141943"/>
          </a:xfrm>
          <a:prstGeom prst="rect">
            <a:avLst/>
          </a:prstGeom>
        </p:spPr>
        <p:txBody>
          <a:bodyPr vert="horz" wrap="square"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循环部分在一个程序中可能仅占很小比例，然而运行时间却可能在整个运行时间上占到很大部分，因此，对循环的优化往往是改进程序质量的关键。</a:t>
            </a:r>
            <a:endParaRPr lang="zh-CN" altLang="en-US" sz="2400" b="1" dirty="0"/>
          </a:p>
          <a:p>
            <a:pPr>
              <a:lnSpc>
                <a:spcPct val="150000"/>
              </a:lnSpc>
            </a:pPr>
            <a:r>
              <a:rPr lang="zh-CN" altLang="en-US" sz="2400" b="1" dirty="0"/>
              <a:t>与循环有关的优化是全局优化，输入是流图（有向图或其他便于存储和处理的形式）</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3"/>
          </p:nvPr>
        </p:nvSpPr>
        <p:spPr/>
        <p:txBody>
          <a:bodyPr/>
          <a:lstStyle/>
          <a:p>
            <a:r>
              <a:rPr lang="zh-CN" altLang="en-US" dirty="0">
                <a:solidFill>
                  <a:srgbClr val="0070C0"/>
                </a:solidFill>
              </a:rPr>
              <a:t>循环不变表达式外提</a:t>
            </a:r>
            <a:endParaRPr lang="en-US" altLang="zh-CN" dirty="0">
              <a:solidFill>
                <a:srgbClr val="0070C0"/>
              </a:solidFill>
            </a:endParaRPr>
          </a:p>
          <a:p>
            <a:r>
              <a:rPr lang="zh-CN" altLang="en-US" dirty="0"/>
              <a:t>归纳变量删除</a:t>
            </a:r>
            <a:endParaRPr lang="en-US" altLang="zh-CN" dirty="0"/>
          </a:p>
          <a:p>
            <a:r>
              <a:rPr lang="zh-CN" altLang="en-US" dirty="0"/>
              <a:t>计算强度削减</a:t>
            </a:r>
            <a:endParaRPr lang="en-US" altLang="zh-CN" dirty="0"/>
          </a:p>
          <a:p>
            <a:r>
              <a:rPr lang="zh-CN" altLang="en-US" dirty="0"/>
              <a:t>循环优化的实现</a:t>
            </a:r>
            <a:endParaRPr lang="zh-CN" altLang="en-US" dirty="0"/>
          </a:p>
        </p:txBody>
      </p:sp>
      <p:sp>
        <p:nvSpPr>
          <p:cNvPr id="15" name="文本占位符 14"/>
          <p:cNvSpPr>
            <a:spLocks noGrp="1"/>
          </p:cNvSpPr>
          <p:nvPr>
            <p:ph type="body" sz="quarter" idx="14"/>
          </p:nvPr>
        </p:nvSpPr>
        <p:spPr>
          <a:xfrm>
            <a:off x="231774" y="276860"/>
            <a:ext cx="4770531" cy="593090"/>
          </a:xfrm>
        </p:spPr>
        <p:txBody>
          <a:bodyPr/>
          <a:lstStyle/>
          <a:p>
            <a:r>
              <a:rPr lang="en-US" altLang="zh-CN" dirty="0"/>
              <a:t>8.2 </a:t>
            </a:r>
            <a:r>
              <a:rPr lang="zh-CN" altLang="en-US" dirty="0"/>
              <a:t>与循环有关的优化</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2"/>
          <p:cNvSpPr>
            <a:spLocks noGrp="1"/>
          </p:cNvSpPr>
          <p:nvPr>
            <p:ph type="body" sz="quarter" idx="13"/>
          </p:nvPr>
        </p:nvSpPr>
        <p:spPr/>
        <p:txBody>
          <a:bodyPr>
            <a:normAutofit lnSpcReduction="10000"/>
          </a:bodyPr>
          <a:lstStyle/>
          <a:p>
            <a:r>
              <a:rPr lang="zh-CN" altLang="en-US" dirty="0"/>
              <a:t>第</a:t>
            </a:r>
            <a:r>
              <a:rPr lang="en-US" altLang="zh-CN" dirty="0"/>
              <a:t>8</a:t>
            </a:r>
            <a:r>
              <a:rPr lang="zh-CN" altLang="en-US" dirty="0"/>
              <a:t>单元 代码优化</a:t>
            </a:r>
            <a:endParaRPr lang="zh-CN" altLang="en-US" dirty="0"/>
          </a:p>
        </p:txBody>
      </p:sp>
      <p:sp>
        <p:nvSpPr>
          <p:cNvPr id="24" name="文本占位符 23"/>
          <p:cNvSpPr>
            <a:spLocks noGrp="1"/>
          </p:cNvSpPr>
          <p:nvPr>
            <p:ph type="body" sz="quarter" idx="14"/>
          </p:nvPr>
        </p:nvSpPr>
        <p:spPr>
          <a:xfrm>
            <a:off x="850848" y="2106539"/>
            <a:ext cx="6191250" cy="2838450"/>
          </a:xfrm>
        </p:spPr>
        <p:txBody>
          <a:bodyPr/>
          <a:lstStyle/>
          <a:p>
            <a:r>
              <a:rPr lang="en-US" altLang="zh-CN" dirty="0">
                <a:solidFill>
                  <a:srgbClr val="0070C0"/>
                </a:solidFill>
              </a:rPr>
              <a:t>8.1 </a:t>
            </a:r>
            <a:r>
              <a:rPr lang="zh-CN" altLang="en-US" dirty="0">
                <a:solidFill>
                  <a:srgbClr val="0070C0"/>
                </a:solidFill>
              </a:rPr>
              <a:t>基本块的优化</a:t>
            </a:r>
            <a:endParaRPr lang="zh-CN" altLang="en-US" dirty="0">
              <a:solidFill>
                <a:srgbClr val="0070C0"/>
              </a:solidFill>
            </a:endParaRPr>
          </a:p>
          <a:p>
            <a:r>
              <a:rPr lang="en-US" altLang="zh-CN" dirty="0">
                <a:solidFill>
                  <a:schemeClr val="tx1"/>
                </a:solidFill>
              </a:rPr>
              <a:t>8.2 </a:t>
            </a:r>
            <a:r>
              <a:rPr lang="zh-CN" altLang="en-US" dirty="0">
                <a:solidFill>
                  <a:schemeClr val="tx1"/>
                </a:solidFill>
              </a:rPr>
              <a:t>与循环有关的优化</a:t>
            </a:r>
            <a:endParaRPr lang="zh-CN" altLang="en-US" dirty="0">
              <a:solidFill>
                <a:schemeClr val="tx1"/>
              </a:solidFill>
            </a:endParaRPr>
          </a:p>
          <a:p>
            <a:endParaRPr lang="zh-CN" altLang="en-US" dirty="0">
              <a:solidFill>
                <a:schemeClr val="tx1"/>
              </a:solidFill>
            </a:endParaRPr>
          </a:p>
        </p:txBody>
      </p:sp>
      <p:sp>
        <p:nvSpPr>
          <p:cNvPr id="25" name="文本占位符 24"/>
          <p:cNvSpPr>
            <a:spLocks noGrp="1"/>
          </p:cNvSpPr>
          <p:nvPr>
            <p:ph type="body" sz="quarter" idx="15"/>
          </p:nvPr>
        </p:nvSpPr>
        <p:spPr/>
        <p:txBody>
          <a:bodyPr/>
          <a:lstStyle/>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8.2.1</a:t>
            </a:r>
            <a:r>
              <a:rPr lang="zh-CN" altLang="en-US" dirty="0"/>
              <a:t>循环不变式外提</a:t>
            </a:r>
            <a:endParaRPr lang="zh-CN" altLang="en-US" dirty="0"/>
          </a:p>
        </p:txBody>
      </p:sp>
      <p:sp>
        <p:nvSpPr>
          <p:cNvPr id="6" name="Rectangle 3"/>
          <p:cNvSpPr txBox="1"/>
          <p:nvPr/>
        </p:nvSpPr>
        <p:spPr>
          <a:xfrm>
            <a:off x="566738" y="1196975"/>
            <a:ext cx="7648575" cy="2874963"/>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t>有些表达式位于循环之内，但是该表达式的值不随着循环的重复执行而改变，该表达式被称为循环不变表达式。</a:t>
            </a:r>
            <a:endParaRPr lang="zh-CN" altLang="en-US" b="1" dirty="0"/>
          </a:p>
          <a:p>
            <a:pPr>
              <a:lnSpc>
                <a:spcPct val="150000"/>
              </a:lnSpc>
            </a:pPr>
            <a:r>
              <a:rPr lang="zh-CN" altLang="en-US" b="1" dirty="0"/>
              <a:t>如果把这个表达式提取到循环外面，该计算就仅被执行一次。从而可以获得更好的效率。</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475129" y="1241845"/>
            <a:ext cx="8193742" cy="4589462"/>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a:latin typeface="+mn-ea"/>
              </a:rPr>
              <a:t>循环不变式的例子</a:t>
            </a:r>
            <a:endParaRPr lang="zh-CN" altLang="en-US" b="1" dirty="0">
              <a:latin typeface="+mn-ea"/>
            </a:endParaRPr>
          </a:p>
          <a:p>
            <a:pPr lvl="1">
              <a:lnSpc>
                <a:spcPct val="120000"/>
              </a:lnSpc>
            </a:pPr>
            <a:r>
              <a:rPr lang="zh-CN" altLang="en-US" b="1" dirty="0">
                <a:latin typeface="+mn-ea"/>
              </a:rPr>
              <a:t>计算半径为</a:t>
            </a:r>
            <a:r>
              <a:rPr lang="en-US" altLang="zh-CN" b="1" dirty="0">
                <a:latin typeface="+mn-ea"/>
              </a:rPr>
              <a:t>r</a:t>
            </a:r>
            <a:r>
              <a:rPr lang="zh-CN" altLang="en-US" b="1" dirty="0">
                <a:latin typeface="+mn-ea"/>
              </a:rPr>
              <a:t>，从</a:t>
            </a:r>
            <a:r>
              <a:rPr lang="en-US" altLang="zh-CN" b="1" dirty="0">
                <a:latin typeface="+mn-ea"/>
              </a:rPr>
              <a:t>10</a:t>
            </a:r>
            <a:r>
              <a:rPr lang="zh-CN" altLang="en-US" b="1" dirty="0">
                <a:latin typeface="+mn-ea"/>
              </a:rPr>
              <a:t>度到</a:t>
            </a:r>
            <a:r>
              <a:rPr lang="en-US" altLang="zh-CN" b="1" dirty="0">
                <a:latin typeface="+mn-ea"/>
              </a:rPr>
              <a:t>360</a:t>
            </a:r>
            <a:r>
              <a:rPr lang="zh-CN" altLang="en-US" b="1" dirty="0">
                <a:latin typeface="+mn-ea"/>
              </a:rPr>
              <a:t>度的扇形的面积：</a:t>
            </a:r>
            <a:endParaRPr lang="zh-CN" altLang="en-US" b="1" dirty="0">
              <a:latin typeface="+mn-ea"/>
            </a:endParaRPr>
          </a:p>
          <a:p>
            <a:pPr marL="914400" lvl="2" indent="0">
              <a:lnSpc>
                <a:spcPct val="120000"/>
              </a:lnSpc>
              <a:buNone/>
            </a:pPr>
            <a:r>
              <a:rPr lang="en-US" altLang="zh-CN" sz="2400" b="1" dirty="0">
                <a:solidFill>
                  <a:srgbClr val="0070C0"/>
                </a:solidFill>
                <a:latin typeface="Courier New" panose="02070309020205020404" pitchFamily="49" charset="0"/>
                <a:cs typeface="Courier New" panose="02070309020205020404" pitchFamily="49" charset="0"/>
              </a:rPr>
              <a:t>for(n=1; n&lt;36; n++)</a:t>
            </a:r>
            <a:endParaRPr lang="en-US" altLang="zh-CN" sz="2400" b="1" dirty="0">
              <a:solidFill>
                <a:srgbClr val="0070C0"/>
              </a:solidFill>
              <a:latin typeface="Courier New" panose="02070309020205020404" pitchFamily="49" charset="0"/>
              <a:cs typeface="Courier New" panose="02070309020205020404" pitchFamily="49" charset="0"/>
            </a:endParaRPr>
          </a:p>
          <a:p>
            <a:pPr marL="914400" lvl="2" indent="0">
              <a:lnSpc>
                <a:spcPct val="120000"/>
              </a:lnSpc>
              <a:buNone/>
            </a:pPr>
            <a:r>
              <a:rPr lang="en-US" altLang="zh-CN" sz="2400" b="1" dirty="0">
                <a:solidFill>
                  <a:srgbClr val="0070C0"/>
                </a:solidFill>
                <a:latin typeface="Courier New" panose="02070309020205020404" pitchFamily="49" charset="0"/>
                <a:cs typeface="Courier New" panose="02070309020205020404" pitchFamily="49" charset="0"/>
              </a:rPr>
              <a:t>{S:=10/360*pi*r*r*n; </a:t>
            </a:r>
            <a:r>
              <a:rPr lang="en-US" altLang="zh-CN" sz="2400" b="1" dirty="0" err="1">
                <a:solidFill>
                  <a:srgbClr val="0070C0"/>
                </a:solidFill>
                <a:latin typeface="Courier New" panose="02070309020205020404" pitchFamily="49" charset="0"/>
                <a:cs typeface="Courier New" panose="02070309020205020404" pitchFamily="49" charset="0"/>
              </a:rPr>
              <a:t>printf</a:t>
            </a:r>
            <a:r>
              <a:rPr lang="en-US" altLang="zh-CN" sz="2400" b="1" dirty="0">
                <a:solidFill>
                  <a:srgbClr val="0070C0"/>
                </a:solidFill>
                <a:latin typeface="Courier New" panose="02070309020205020404" pitchFamily="49" charset="0"/>
                <a:cs typeface="Courier New" panose="02070309020205020404" pitchFamily="49" charset="0"/>
              </a:rPr>
              <a:t>(“Area is %f”, S); }</a:t>
            </a:r>
            <a:endParaRPr lang="en-US" altLang="zh-CN" sz="2400" b="1" dirty="0">
              <a:solidFill>
                <a:srgbClr val="0070C0"/>
              </a:solidFill>
              <a:latin typeface="Courier New" panose="02070309020205020404" pitchFamily="49" charset="0"/>
              <a:cs typeface="Courier New" panose="02070309020205020404" pitchFamily="49" charset="0"/>
            </a:endParaRPr>
          </a:p>
        </p:txBody>
      </p:sp>
      <p:sp>
        <p:nvSpPr>
          <p:cNvPr id="12" name="文本占位符 11"/>
          <p:cNvSpPr>
            <a:spLocks noGrp="1"/>
          </p:cNvSpPr>
          <p:nvPr>
            <p:ph type="body" sz="quarter" idx="14"/>
          </p:nvPr>
        </p:nvSpPr>
        <p:spPr>
          <a:xfrm>
            <a:off x="231774" y="276860"/>
            <a:ext cx="6545544" cy="593090"/>
          </a:xfrm>
        </p:spPr>
        <p:txBody>
          <a:bodyPr/>
          <a:lstStyle/>
          <a:p>
            <a:r>
              <a:rPr lang="en-US" altLang="zh-CN" dirty="0"/>
              <a:t>8.2.1</a:t>
            </a:r>
            <a:r>
              <a:rPr lang="zh-CN" altLang="en-US" dirty="0"/>
              <a:t>循环不变式外提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Horizontal)">
                                      <p:cBhvr>
                                        <p:cTn id="7" dur="500"/>
                                        <p:tgtEl>
                                          <p:spTgt spid="4">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Horizontal)">
                                      <p:cBhvr>
                                        <p:cTn id="10" dur="500"/>
                                        <p:tgtEl>
                                          <p:spTgt spid="4">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arn(inHorizontal)">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493058" y="1241845"/>
            <a:ext cx="8157883" cy="4589462"/>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a:latin typeface="+mn-ea"/>
              </a:rPr>
              <a:t>循环不变式的例子</a:t>
            </a:r>
            <a:r>
              <a:rPr lang="zh-CN" altLang="en-US" b="1" dirty="0">
                <a:solidFill>
                  <a:srgbClr val="0070C0"/>
                </a:solidFill>
                <a:latin typeface="+mn-ea"/>
              </a:rPr>
              <a:t>（续）</a:t>
            </a:r>
            <a:endParaRPr lang="zh-CN" altLang="en-US" b="1" dirty="0">
              <a:solidFill>
                <a:srgbClr val="0070C0"/>
              </a:solidFill>
              <a:latin typeface="+mn-ea"/>
            </a:endParaRPr>
          </a:p>
          <a:p>
            <a:pPr lvl="1">
              <a:lnSpc>
                <a:spcPct val="120000"/>
              </a:lnSpc>
            </a:pPr>
            <a:r>
              <a:rPr lang="zh-CN" altLang="en-US" b="1" dirty="0">
                <a:latin typeface="+mn-ea"/>
              </a:rPr>
              <a:t>由于表达式</a:t>
            </a:r>
            <a:r>
              <a:rPr lang="en-US" altLang="en-US" b="1" dirty="0">
                <a:latin typeface="+mn-ea"/>
              </a:rPr>
              <a:t>10/360*</a:t>
            </a:r>
            <a:r>
              <a:rPr lang="en-US" altLang="zh-CN" b="1" dirty="0">
                <a:latin typeface="+mn-ea"/>
              </a:rPr>
              <a:t>pi*r*r</a:t>
            </a:r>
            <a:r>
              <a:rPr lang="zh-CN" altLang="en-US" b="1" dirty="0">
                <a:latin typeface="+mn-ea"/>
              </a:rPr>
              <a:t>中的各个量在循环过程中不改变，所以，可以修改程序如下：</a:t>
            </a:r>
            <a:endParaRPr lang="zh-CN" altLang="en-US" b="1" dirty="0">
              <a:latin typeface="+mn-ea"/>
            </a:endParaRPr>
          </a:p>
          <a:p>
            <a:pPr marL="914400" lvl="2" indent="0">
              <a:lnSpc>
                <a:spcPct val="120000"/>
              </a:lnSpc>
              <a:buNone/>
            </a:pPr>
            <a:r>
              <a:rPr lang="en-US" altLang="zh-CN" sz="2400" b="1" dirty="0">
                <a:solidFill>
                  <a:srgbClr val="0070C0"/>
                </a:solidFill>
                <a:latin typeface="Courier New" panose="02070309020205020404" pitchFamily="49" charset="0"/>
                <a:cs typeface="Courier New" panose="02070309020205020404" pitchFamily="49" charset="0"/>
              </a:rPr>
              <a:t>C= 10/360*pi*r*r; </a:t>
            </a:r>
            <a:endParaRPr lang="en-US" altLang="zh-CN" sz="2400" b="1" dirty="0">
              <a:solidFill>
                <a:srgbClr val="0070C0"/>
              </a:solidFill>
              <a:latin typeface="Courier New" panose="02070309020205020404" pitchFamily="49" charset="0"/>
              <a:cs typeface="Courier New" panose="02070309020205020404" pitchFamily="49" charset="0"/>
            </a:endParaRPr>
          </a:p>
          <a:p>
            <a:pPr marL="914400" lvl="2" indent="0">
              <a:lnSpc>
                <a:spcPct val="120000"/>
              </a:lnSpc>
              <a:buNone/>
            </a:pPr>
            <a:r>
              <a:rPr lang="en-US" altLang="zh-CN" sz="2400" b="1" dirty="0">
                <a:solidFill>
                  <a:srgbClr val="0070C0"/>
                </a:solidFill>
                <a:latin typeface="Courier New" panose="02070309020205020404" pitchFamily="49" charset="0"/>
                <a:cs typeface="Courier New" panose="02070309020205020404" pitchFamily="49" charset="0"/>
              </a:rPr>
              <a:t>for(n=1; n&lt;36; n++)</a:t>
            </a:r>
            <a:endParaRPr lang="en-US" altLang="zh-CN" sz="2400" b="1" dirty="0">
              <a:solidFill>
                <a:srgbClr val="0070C0"/>
              </a:solidFill>
              <a:latin typeface="Courier New" panose="02070309020205020404" pitchFamily="49" charset="0"/>
              <a:cs typeface="Courier New" panose="02070309020205020404" pitchFamily="49" charset="0"/>
            </a:endParaRPr>
          </a:p>
          <a:p>
            <a:pPr marL="914400" lvl="2" indent="0">
              <a:lnSpc>
                <a:spcPct val="120000"/>
              </a:lnSpc>
              <a:buNone/>
            </a:pPr>
            <a:r>
              <a:rPr lang="en-US" altLang="zh-CN" sz="2400" b="1" dirty="0">
                <a:solidFill>
                  <a:srgbClr val="0070C0"/>
                </a:solidFill>
                <a:latin typeface="Courier New" panose="02070309020205020404" pitchFamily="49" charset="0"/>
                <a:cs typeface="Courier New" panose="02070309020205020404" pitchFamily="49" charset="0"/>
              </a:rPr>
              <a:t>{S:=C*n; </a:t>
            </a:r>
            <a:r>
              <a:rPr lang="en-US" altLang="zh-CN" sz="2400" b="1" dirty="0" err="1">
                <a:solidFill>
                  <a:srgbClr val="0070C0"/>
                </a:solidFill>
                <a:latin typeface="Courier New" panose="02070309020205020404" pitchFamily="49" charset="0"/>
                <a:cs typeface="Courier New" panose="02070309020205020404" pitchFamily="49" charset="0"/>
              </a:rPr>
              <a:t>printf</a:t>
            </a:r>
            <a:r>
              <a:rPr lang="en-US" altLang="zh-CN" sz="2400" b="1" dirty="0">
                <a:solidFill>
                  <a:srgbClr val="0070C0"/>
                </a:solidFill>
                <a:latin typeface="Courier New" panose="02070309020205020404" pitchFamily="49" charset="0"/>
                <a:cs typeface="Courier New" panose="02070309020205020404" pitchFamily="49" charset="0"/>
              </a:rPr>
              <a:t>(“Area is %f”, S); }</a:t>
            </a:r>
            <a:endParaRPr lang="en-US" altLang="zh-CN" sz="2400" b="1" dirty="0">
              <a:solidFill>
                <a:srgbClr val="0070C0"/>
              </a:solidFill>
              <a:latin typeface="Courier New" panose="02070309020205020404" pitchFamily="49" charset="0"/>
              <a:cs typeface="Courier New" panose="02070309020205020404" pitchFamily="49" charset="0"/>
            </a:endParaRPr>
          </a:p>
          <a:p>
            <a:pPr lvl="1">
              <a:lnSpc>
                <a:spcPct val="120000"/>
              </a:lnSpc>
            </a:pPr>
            <a:r>
              <a:rPr lang="zh-CN" altLang="en-US" b="1" dirty="0">
                <a:latin typeface="+mn-ea"/>
              </a:rPr>
              <a:t>修改后的程序中，</a:t>
            </a:r>
            <a:r>
              <a:rPr lang="en-US" altLang="zh-CN" b="1" dirty="0">
                <a:latin typeface="+mn-ea"/>
              </a:rPr>
              <a:t>C</a:t>
            </a:r>
            <a:r>
              <a:rPr lang="zh-CN" altLang="en-US" b="1" dirty="0">
                <a:latin typeface="+mn-ea"/>
              </a:rPr>
              <a:t>的值仅需计算一次，而原来的程序需要计算</a:t>
            </a:r>
            <a:r>
              <a:rPr lang="en-US" altLang="zh-CN" b="1" dirty="0">
                <a:latin typeface="+mn-ea"/>
              </a:rPr>
              <a:t>35</a:t>
            </a:r>
            <a:r>
              <a:rPr lang="zh-CN" altLang="en-US" b="1" dirty="0">
                <a:latin typeface="+mn-ea"/>
              </a:rPr>
              <a:t>次。</a:t>
            </a:r>
            <a:endParaRPr lang="zh-CN" altLang="en-US" b="1" dirty="0">
              <a:latin typeface="+mn-ea"/>
            </a:endParaRPr>
          </a:p>
        </p:txBody>
      </p:sp>
      <p:sp>
        <p:nvSpPr>
          <p:cNvPr id="12" name="文本占位符 11"/>
          <p:cNvSpPr>
            <a:spLocks noGrp="1"/>
          </p:cNvSpPr>
          <p:nvPr>
            <p:ph type="body" sz="quarter" idx="14"/>
          </p:nvPr>
        </p:nvSpPr>
        <p:spPr>
          <a:xfrm>
            <a:off x="231774" y="276860"/>
            <a:ext cx="6545544" cy="593090"/>
          </a:xfrm>
        </p:spPr>
        <p:txBody>
          <a:bodyPr/>
          <a:lstStyle/>
          <a:p>
            <a:r>
              <a:rPr lang="en-US" altLang="zh-CN" dirty="0"/>
              <a:t>8.2.1</a:t>
            </a:r>
            <a:r>
              <a:rPr lang="zh-CN" altLang="en-US" dirty="0"/>
              <a:t>循环不变式外提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8.2.1</a:t>
            </a:r>
            <a:r>
              <a:rPr lang="zh-CN" altLang="en-US" dirty="0"/>
              <a:t>循环不变式外提</a:t>
            </a:r>
            <a:endParaRPr lang="zh-CN" altLang="en-US" dirty="0"/>
          </a:p>
        </p:txBody>
      </p:sp>
      <p:sp>
        <p:nvSpPr>
          <p:cNvPr id="5" name="Rectangle 3"/>
          <p:cNvSpPr txBox="1"/>
          <p:nvPr/>
        </p:nvSpPr>
        <p:spPr>
          <a:xfrm>
            <a:off x="571500" y="1223870"/>
            <a:ext cx="8001000" cy="482282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a:latin typeface="+mn-ea"/>
              </a:rPr>
              <a:t>循环不变式的相对性：</a:t>
            </a:r>
            <a:r>
              <a:rPr lang="zh-CN" altLang="en-US" sz="2400" b="1" dirty="0">
                <a:latin typeface="+mn-ea"/>
              </a:rPr>
              <a:t>对于多重嵌套的循环，循环不变四元式是相对于某个循环而言的。可能对于更加外层的循环，它就不是循环不变式。</a:t>
            </a:r>
            <a:endParaRPr lang="zh-CN" altLang="en-US" sz="2400" b="1" dirty="0">
              <a:latin typeface="+mn-ea"/>
            </a:endParaRPr>
          </a:p>
          <a:p>
            <a:pPr lvl="1">
              <a:lnSpc>
                <a:spcPct val="120000"/>
              </a:lnSpc>
            </a:pPr>
            <a:r>
              <a:rPr lang="zh-CN" altLang="en-US" b="1" dirty="0">
                <a:latin typeface="+mn-ea"/>
              </a:rPr>
              <a:t>例子：</a:t>
            </a:r>
            <a:endParaRPr lang="zh-CN" altLang="en-US" b="1" dirty="0">
              <a:latin typeface="+mn-ea"/>
            </a:endParaRPr>
          </a:p>
          <a:p>
            <a:pPr lvl="2">
              <a:lnSpc>
                <a:spcPct val="120000"/>
              </a:lnSpc>
              <a:buFontTx/>
              <a:buNone/>
            </a:pPr>
            <a:r>
              <a:rPr lang="en-US" altLang="zh-CN" sz="2400" b="1" dirty="0">
                <a:solidFill>
                  <a:srgbClr val="0070C0"/>
                </a:solidFill>
                <a:latin typeface="Courier New" panose="02070309020205020404" pitchFamily="49" charset="0"/>
                <a:cs typeface="Courier New" panose="02070309020205020404" pitchFamily="49" charset="0"/>
              </a:rPr>
              <a:t>for(</a:t>
            </a:r>
            <a:r>
              <a:rPr lang="en-US" altLang="zh-CN" sz="2400" b="1" dirty="0" err="1">
                <a:solidFill>
                  <a:srgbClr val="0070C0"/>
                </a:solidFill>
                <a:latin typeface="Courier New" panose="02070309020205020404" pitchFamily="49" charset="0"/>
                <a:cs typeface="Courier New" panose="02070309020205020404" pitchFamily="49" charset="0"/>
              </a:rPr>
              <a:t>i</a:t>
            </a:r>
            <a:r>
              <a:rPr lang="en-US" altLang="zh-CN" sz="2400" b="1" dirty="0">
                <a:solidFill>
                  <a:srgbClr val="0070C0"/>
                </a:solidFill>
                <a:latin typeface="Courier New" panose="02070309020205020404" pitchFamily="49" charset="0"/>
                <a:cs typeface="Courier New" panose="02070309020205020404" pitchFamily="49" charset="0"/>
              </a:rPr>
              <a:t> = 1; </a:t>
            </a:r>
            <a:r>
              <a:rPr lang="en-US" altLang="zh-CN" sz="2400" b="1" dirty="0" err="1">
                <a:solidFill>
                  <a:srgbClr val="0070C0"/>
                </a:solidFill>
                <a:latin typeface="Courier New" panose="02070309020205020404" pitchFamily="49" charset="0"/>
                <a:cs typeface="Courier New" panose="02070309020205020404" pitchFamily="49" charset="0"/>
              </a:rPr>
              <a:t>i</a:t>
            </a:r>
            <a:r>
              <a:rPr lang="en-US" altLang="zh-CN" sz="2400" b="1" dirty="0">
                <a:solidFill>
                  <a:srgbClr val="0070C0"/>
                </a:solidFill>
                <a:latin typeface="Courier New" panose="02070309020205020404" pitchFamily="49" charset="0"/>
                <a:cs typeface="Courier New" panose="02070309020205020404" pitchFamily="49" charset="0"/>
              </a:rPr>
              <a:t>&lt;10; </a:t>
            </a:r>
            <a:r>
              <a:rPr lang="en-US" altLang="zh-CN" sz="2400" b="1" dirty="0" err="1">
                <a:solidFill>
                  <a:srgbClr val="0070C0"/>
                </a:solidFill>
                <a:latin typeface="Courier New" panose="02070309020205020404" pitchFamily="49" charset="0"/>
                <a:cs typeface="Courier New" panose="02070309020205020404" pitchFamily="49" charset="0"/>
              </a:rPr>
              <a:t>i</a:t>
            </a:r>
            <a:r>
              <a:rPr lang="en-US" altLang="zh-CN" sz="2400" b="1" dirty="0">
                <a:solidFill>
                  <a:srgbClr val="0070C0"/>
                </a:solidFill>
                <a:latin typeface="Courier New" panose="02070309020205020404" pitchFamily="49" charset="0"/>
                <a:cs typeface="Courier New" panose="02070309020205020404" pitchFamily="49" charset="0"/>
              </a:rPr>
              <a:t>++)</a:t>
            </a:r>
            <a:endParaRPr lang="en-US" altLang="zh-CN" sz="2400" b="1" dirty="0">
              <a:solidFill>
                <a:srgbClr val="0070C0"/>
              </a:solidFill>
              <a:latin typeface="Courier New" panose="02070309020205020404" pitchFamily="49" charset="0"/>
              <a:cs typeface="Courier New" panose="02070309020205020404" pitchFamily="49" charset="0"/>
            </a:endParaRPr>
          </a:p>
          <a:p>
            <a:pPr lvl="2">
              <a:lnSpc>
                <a:spcPct val="120000"/>
              </a:lnSpc>
              <a:buFontTx/>
              <a:buNone/>
            </a:pPr>
            <a:r>
              <a:rPr lang="en-US" altLang="zh-CN" sz="2400" b="1" dirty="0">
                <a:solidFill>
                  <a:srgbClr val="0070C0"/>
                </a:solidFill>
                <a:latin typeface="Courier New" panose="02070309020205020404" pitchFamily="49" charset="0"/>
                <a:cs typeface="Courier New" panose="02070309020205020404" pitchFamily="49" charset="0"/>
              </a:rPr>
              <a:t>for(n=1; n&lt;360/(5*</a:t>
            </a:r>
            <a:r>
              <a:rPr lang="en-US" altLang="zh-CN" sz="2400" b="1" dirty="0" err="1">
                <a:solidFill>
                  <a:srgbClr val="0070C0"/>
                </a:solidFill>
                <a:latin typeface="Courier New" panose="02070309020205020404" pitchFamily="49" charset="0"/>
                <a:cs typeface="Courier New" panose="02070309020205020404" pitchFamily="49" charset="0"/>
              </a:rPr>
              <a:t>i</a:t>
            </a:r>
            <a:r>
              <a:rPr lang="en-US" altLang="zh-CN" sz="2400" b="1" dirty="0">
                <a:solidFill>
                  <a:srgbClr val="0070C0"/>
                </a:solidFill>
                <a:latin typeface="Courier New" panose="02070309020205020404" pitchFamily="49" charset="0"/>
                <a:cs typeface="Courier New" panose="02070309020205020404" pitchFamily="49" charset="0"/>
              </a:rPr>
              <a:t>); n++)</a:t>
            </a:r>
            <a:endParaRPr lang="en-US" altLang="zh-CN" sz="2400" b="1" dirty="0">
              <a:solidFill>
                <a:srgbClr val="0070C0"/>
              </a:solidFill>
              <a:latin typeface="Courier New" panose="02070309020205020404" pitchFamily="49" charset="0"/>
              <a:cs typeface="Courier New" panose="02070309020205020404" pitchFamily="49" charset="0"/>
            </a:endParaRPr>
          </a:p>
          <a:p>
            <a:pPr lvl="2">
              <a:lnSpc>
                <a:spcPct val="120000"/>
              </a:lnSpc>
              <a:buFontTx/>
              <a:buNone/>
            </a:pPr>
            <a:r>
              <a:rPr lang="en-US" altLang="zh-CN" sz="2400" b="1" dirty="0">
                <a:solidFill>
                  <a:srgbClr val="0070C0"/>
                </a:solidFill>
                <a:latin typeface="Courier New" panose="02070309020205020404" pitchFamily="49" charset="0"/>
                <a:cs typeface="Courier New" panose="02070309020205020404" pitchFamily="49" charset="0"/>
              </a:rPr>
              <a:t>	{S:=(5*</a:t>
            </a:r>
            <a:r>
              <a:rPr lang="en-US" altLang="zh-CN" sz="2400" b="1" dirty="0" err="1">
                <a:solidFill>
                  <a:srgbClr val="0070C0"/>
                </a:solidFill>
                <a:latin typeface="Courier New" panose="02070309020205020404" pitchFamily="49" charset="0"/>
                <a:cs typeface="Courier New" panose="02070309020205020404" pitchFamily="49" charset="0"/>
              </a:rPr>
              <a:t>i</a:t>
            </a:r>
            <a:r>
              <a:rPr lang="en-US" altLang="zh-CN" sz="2400" b="1" dirty="0">
                <a:solidFill>
                  <a:srgbClr val="0070C0"/>
                </a:solidFill>
                <a:latin typeface="Courier New" panose="02070309020205020404" pitchFamily="49" charset="0"/>
                <a:cs typeface="Courier New" panose="02070309020205020404" pitchFamily="49" charset="0"/>
              </a:rPr>
              <a:t>)/360*pi*r*r*n;...}</a:t>
            </a:r>
            <a:endParaRPr lang="en-US" altLang="zh-CN" sz="2400" b="1" dirty="0">
              <a:solidFill>
                <a:srgbClr val="0070C0"/>
              </a:solidFill>
              <a:latin typeface="Courier New" panose="02070309020205020404" pitchFamily="49" charset="0"/>
              <a:cs typeface="Courier New" panose="02070309020205020404" pitchFamily="49" charset="0"/>
            </a:endParaRPr>
          </a:p>
          <a:p>
            <a:pPr lvl="1">
              <a:lnSpc>
                <a:spcPct val="120000"/>
              </a:lnSpc>
            </a:pPr>
            <a:r>
              <a:rPr lang="en-US" altLang="zh-CN" b="1" dirty="0">
                <a:latin typeface="+mn-ea"/>
              </a:rPr>
              <a:t>5*</a:t>
            </a:r>
            <a:r>
              <a:rPr lang="en-US" altLang="zh-CN" b="1" dirty="0" err="1">
                <a:latin typeface="+mn-ea"/>
              </a:rPr>
              <a:t>i</a:t>
            </a:r>
            <a:r>
              <a:rPr lang="zh-CN" altLang="en-US" b="1" dirty="0">
                <a:latin typeface="+mn-ea"/>
              </a:rPr>
              <a:t>和</a:t>
            </a:r>
            <a:r>
              <a:rPr lang="en-US" altLang="zh-CN" b="1" dirty="0">
                <a:latin typeface="+mn-ea"/>
              </a:rPr>
              <a:t>(5*</a:t>
            </a:r>
            <a:r>
              <a:rPr lang="en-US" altLang="zh-CN" b="1" dirty="0" err="1">
                <a:latin typeface="+mn-ea"/>
              </a:rPr>
              <a:t>i</a:t>
            </a:r>
            <a:r>
              <a:rPr lang="en-US" altLang="zh-CN" b="1" dirty="0">
                <a:latin typeface="+mn-ea"/>
              </a:rPr>
              <a:t>)/360*pi*r*r</a:t>
            </a:r>
            <a:r>
              <a:rPr lang="zh-CN" altLang="en-US" b="1" dirty="0">
                <a:latin typeface="+mn-ea"/>
              </a:rPr>
              <a:t>对于</a:t>
            </a:r>
            <a:r>
              <a:rPr lang="en-US" altLang="zh-CN" b="1" dirty="0">
                <a:latin typeface="+mn-ea"/>
              </a:rPr>
              <a:t>n</a:t>
            </a:r>
            <a:r>
              <a:rPr lang="zh-CN" altLang="en-US" b="1" dirty="0">
                <a:latin typeface="+mn-ea"/>
              </a:rPr>
              <a:t>的循环（内层循环）是不变表达式，但是对于外层循环，它们不是循环不变表达式。</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Horizontal)">
                                      <p:cBhvr>
                                        <p:cTn id="12" dur="500"/>
                                        <p:tgtEl>
                                          <p:spTgt spid="5">
                                            <p:txEl>
                                              <p:pRg st="1" end="1"/>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Horizontal)">
                                      <p:cBhvr>
                                        <p:cTn id="15" dur="500"/>
                                        <p:tgtEl>
                                          <p:spTgt spid="5">
                                            <p:txEl>
                                              <p:pRg st="2" end="2"/>
                                            </p:txEl>
                                          </p:spTgt>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inHorizontal)">
                                      <p:cBhvr>
                                        <p:cTn id="18" dur="500"/>
                                        <p:tgtEl>
                                          <p:spTgt spid="5">
                                            <p:txEl>
                                              <p:pRg st="3" end="3"/>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in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arn(inHorizontal)">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3"/>
          </p:nvPr>
        </p:nvSpPr>
        <p:spPr/>
        <p:txBody>
          <a:bodyPr/>
          <a:lstStyle/>
          <a:p>
            <a:r>
              <a:rPr lang="zh-CN" altLang="en-US" dirty="0"/>
              <a:t>循环不变表达式外提</a:t>
            </a:r>
            <a:endParaRPr lang="en-US" altLang="zh-CN" dirty="0"/>
          </a:p>
          <a:p>
            <a:r>
              <a:rPr lang="zh-CN" altLang="en-US" dirty="0">
                <a:solidFill>
                  <a:schemeClr val="accent1"/>
                </a:solidFill>
              </a:rPr>
              <a:t>归纳变量删除</a:t>
            </a:r>
            <a:endParaRPr lang="en-US" altLang="zh-CN" dirty="0">
              <a:solidFill>
                <a:schemeClr val="accent1"/>
              </a:solidFill>
            </a:endParaRPr>
          </a:p>
          <a:p>
            <a:r>
              <a:rPr lang="zh-CN" altLang="en-US" dirty="0"/>
              <a:t>计算强度削减</a:t>
            </a:r>
            <a:endParaRPr lang="en-US" altLang="zh-CN" dirty="0"/>
          </a:p>
          <a:p>
            <a:r>
              <a:rPr lang="zh-CN" altLang="en-US" dirty="0"/>
              <a:t>循环优化的实现</a:t>
            </a:r>
            <a:endParaRPr lang="zh-CN" altLang="en-US" dirty="0"/>
          </a:p>
        </p:txBody>
      </p:sp>
      <p:sp>
        <p:nvSpPr>
          <p:cNvPr id="15" name="文本占位符 14"/>
          <p:cNvSpPr>
            <a:spLocks noGrp="1"/>
          </p:cNvSpPr>
          <p:nvPr>
            <p:ph type="body" sz="quarter" idx="14"/>
          </p:nvPr>
        </p:nvSpPr>
        <p:spPr>
          <a:xfrm>
            <a:off x="231775" y="276860"/>
            <a:ext cx="4761566" cy="593090"/>
          </a:xfrm>
        </p:spPr>
        <p:txBody>
          <a:bodyPr/>
          <a:lstStyle/>
          <a:p>
            <a:r>
              <a:rPr lang="en-US" altLang="zh-CN" dirty="0"/>
              <a:t>8.2 </a:t>
            </a:r>
            <a:r>
              <a:rPr lang="zh-CN" altLang="en-US" dirty="0"/>
              <a:t>与循环有关的优化</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8.2.2 </a:t>
            </a:r>
            <a:r>
              <a:rPr lang="zh-CN" altLang="en-US" dirty="0"/>
              <a:t>归纳变量删除</a:t>
            </a:r>
            <a:endParaRPr lang="zh-CN" altLang="en-US" dirty="0"/>
          </a:p>
        </p:txBody>
      </p:sp>
      <p:sp>
        <p:nvSpPr>
          <p:cNvPr id="4" name="Rectangle 3"/>
          <p:cNvSpPr txBox="1"/>
          <p:nvPr/>
        </p:nvSpPr>
        <p:spPr>
          <a:xfrm>
            <a:off x="539750" y="1196975"/>
            <a:ext cx="8280400" cy="251777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latin typeface="+mn-ea"/>
              </a:rPr>
              <a:t>在循环中，如果变量</a:t>
            </a:r>
            <a:r>
              <a:rPr lang="en-US" altLang="zh-CN" sz="2400" b="1" dirty="0" err="1">
                <a:latin typeface="+mn-ea"/>
              </a:rPr>
              <a:t>i</a:t>
            </a:r>
            <a:r>
              <a:rPr lang="zh-CN" altLang="en-US" sz="2400" b="1" dirty="0">
                <a:latin typeface="+mn-ea"/>
              </a:rPr>
              <a:t>的值随着循环的每次重复都固定地增加或者减少某个常量，则称</a:t>
            </a:r>
            <a:r>
              <a:rPr lang="en-US" altLang="zh-CN" sz="2400" b="1" dirty="0" err="1">
                <a:latin typeface="+mn-ea"/>
              </a:rPr>
              <a:t>i</a:t>
            </a:r>
            <a:r>
              <a:rPr lang="zh-CN" altLang="en-US" sz="2400" b="1" dirty="0">
                <a:latin typeface="+mn-ea"/>
              </a:rPr>
              <a:t>为循环的归纳变量。</a:t>
            </a:r>
            <a:endParaRPr lang="zh-CN" altLang="en-US" sz="2400" b="1" dirty="0">
              <a:latin typeface="+mn-ea"/>
            </a:endParaRPr>
          </a:p>
          <a:p>
            <a:pPr>
              <a:lnSpc>
                <a:spcPct val="150000"/>
              </a:lnSpc>
            </a:pPr>
            <a:r>
              <a:rPr lang="zh-CN" altLang="en-US" sz="2400" b="1" dirty="0">
                <a:latin typeface="+mn-ea"/>
              </a:rPr>
              <a:t>如果在一个循环中有多个归纳变量，归纳变量的个数往往可以减少，甚至减少到</a:t>
            </a:r>
            <a:r>
              <a:rPr lang="en-US" altLang="zh-CN" sz="2400" b="1" dirty="0">
                <a:latin typeface="+mn-ea"/>
              </a:rPr>
              <a:t>1</a:t>
            </a:r>
            <a:r>
              <a:rPr lang="zh-CN" altLang="en-US" sz="2400" b="1" dirty="0">
                <a:latin typeface="+mn-ea"/>
              </a:rPr>
              <a:t>个。减少归纳变量的优化称为归纳变量的删除。</a:t>
            </a:r>
            <a:endParaRPr lang="zh-CN" altLang="en-US" sz="2400" b="1" dirty="0">
              <a:latin typeface="+mn-ea"/>
            </a:endParaRPr>
          </a:p>
          <a:p>
            <a:pPr lvl="1">
              <a:lnSpc>
                <a:spcPct val="150000"/>
              </a:lnSpc>
            </a:pPr>
            <a:r>
              <a:rPr lang="zh-CN" altLang="en-US" b="1" dirty="0">
                <a:latin typeface="+mn-ea"/>
                <a:sym typeface="+mn-ea"/>
              </a:rPr>
              <a:t>找出归纳变量</a:t>
            </a:r>
            <a:endParaRPr lang="en-US" altLang="zh-CN" b="1" dirty="0">
              <a:latin typeface="+mn-ea"/>
            </a:endParaRPr>
          </a:p>
          <a:p>
            <a:pPr lvl="1">
              <a:lnSpc>
                <a:spcPct val="150000"/>
              </a:lnSpc>
            </a:pPr>
            <a:r>
              <a:rPr lang="zh-CN" altLang="en-US" b="1" dirty="0">
                <a:latin typeface="+mn-ea"/>
                <a:sym typeface="+mn-ea"/>
              </a:rPr>
              <a:t>确定要删除的归纳变量</a:t>
            </a:r>
            <a:endParaRPr lang="en-US" altLang="zh-CN" b="1" dirty="0">
              <a:latin typeface="+mn-ea"/>
            </a:endParaRPr>
          </a:p>
          <a:p>
            <a:pPr lvl="1">
              <a:lnSpc>
                <a:spcPct val="150000"/>
              </a:lnSpc>
            </a:pPr>
            <a:r>
              <a:rPr lang="zh-CN" altLang="en-US" b="1" dirty="0">
                <a:latin typeface="+mn-ea"/>
                <a:sym typeface="+mn-ea"/>
              </a:rPr>
              <a:t>确定要进行的等价变换</a:t>
            </a:r>
            <a:endParaRPr lang="zh-CN" altLang="en-US" b="1" dirty="0">
              <a:latin typeface="+mn-ea"/>
            </a:endParaRPr>
          </a:p>
          <a:p>
            <a:pPr>
              <a:lnSpc>
                <a:spcPct val="150000"/>
              </a:lnSpc>
            </a:pP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Horizontal)">
                                      <p:cBhvr>
                                        <p:cTn id="15" dur="500"/>
                                        <p:tgtEl>
                                          <p:spTgt spid="4">
                                            <p:txEl>
                                              <p:pRg st="2" end="2"/>
                                            </p:txEl>
                                          </p:spTgt>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Horizontal)">
                                      <p:cBhvr>
                                        <p:cTn id="18" dur="500"/>
                                        <p:tgtEl>
                                          <p:spTgt spid="4">
                                            <p:txEl>
                                              <p:pRg st="3" end="3"/>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Horizontal)">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8.2.2 </a:t>
            </a:r>
            <a:r>
              <a:rPr lang="zh-CN" altLang="en-US" dirty="0"/>
              <a:t>归纳变量删除</a:t>
            </a:r>
            <a:endParaRPr lang="zh-CN" altLang="en-US" dirty="0"/>
          </a:p>
        </p:txBody>
      </p:sp>
      <p:sp>
        <p:nvSpPr>
          <p:cNvPr id="5" name="Rectangle 3"/>
          <p:cNvSpPr txBox="1">
            <a:spLocks noChangeArrowheads="1"/>
          </p:cNvSpPr>
          <p:nvPr/>
        </p:nvSpPr>
        <p:spPr>
          <a:xfrm>
            <a:off x="416970" y="1142121"/>
            <a:ext cx="4790051" cy="4789488"/>
          </a:xfrm>
          <a:prstGeom prst="rect">
            <a:avLst/>
          </a:prstGeom>
        </p:spPr>
        <p:txBody>
          <a:bodyPr vert="horz" wrap="square" lIns="91440" tIns="45720" rIns="91440" bIns="45720" numCol="1" anchor="t" anchorCtr="0" compatLnSpc="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20000"/>
              </a:lnSpc>
              <a:spcBef>
                <a:spcPct val="20000"/>
              </a:spcBef>
              <a:spcAft>
                <a:spcPct val="0"/>
              </a:spcAft>
              <a:defRPr/>
            </a:pPr>
            <a:r>
              <a:rPr lang="zh-CN" altLang="en-US" sz="2400" b="1" kern="0" dirty="0">
                <a:latin typeface="+mn-ea"/>
              </a:rPr>
              <a:t>设某程序中有如下循环</a:t>
            </a:r>
            <a:r>
              <a:rPr lang="en-US" altLang="zh-CN" sz="2400" b="1" kern="0" dirty="0">
                <a:latin typeface="+mn-ea"/>
              </a:rPr>
              <a:t>:</a:t>
            </a:r>
            <a:endParaRPr lang="en-US" altLang="zh-CN" sz="2400" b="1" kern="0" dirty="0">
              <a:latin typeface="+mn-ea"/>
            </a:endParaRPr>
          </a:p>
          <a:p>
            <a:pPr eaLnBrk="0" fontAlgn="base" hangingPunct="0">
              <a:lnSpc>
                <a:spcPct val="120000"/>
              </a:lnSpc>
              <a:spcBef>
                <a:spcPct val="20000"/>
              </a:spcBef>
              <a:spcAft>
                <a:spcPct val="0"/>
              </a:spcAft>
              <a:defRPr/>
            </a:pPr>
            <a:r>
              <a:rPr lang="en-US" altLang="zh-CN" sz="2400" b="1" kern="0" dirty="0" err="1">
                <a:solidFill>
                  <a:schemeClr val="accent1"/>
                </a:solidFill>
                <a:latin typeface="Courier New" panose="02070309020205020404" pitchFamily="49" charset="0"/>
                <a:cs typeface="Courier New" panose="02070309020205020404" pitchFamily="49" charset="0"/>
              </a:rPr>
              <a:t>i</a:t>
            </a:r>
            <a:r>
              <a:rPr lang="en-US" altLang="zh-CN" sz="2400" b="1" kern="0" dirty="0">
                <a:solidFill>
                  <a:schemeClr val="accent1"/>
                </a:solidFill>
                <a:latin typeface="Courier New" panose="02070309020205020404" pitchFamily="49" charset="0"/>
                <a:cs typeface="Courier New" panose="02070309020205020404" pitchFamily="49" charset="0"/>
              </a:rPr>
              <a:t>=a; while(</a:t>
            </a:r>
            <a:r>
              <a:rPr lang="en-US" altLang="zh-CN" sz="2400" b="1" kern="0" dirty="0" err="1">
                <a:solidFill>
                  <a:schemeClr val="accent1"/>
                </a:solidFill>
                <a:latin typeface="Courier New" panose="02070309020205020404" pitchFamily="49" charset="0"/>
                <a:cs typeface="Courier New" panose="02070309020205020404" pitchFamily="49" charset="0"/>
              </a:rPr>
              <a:t>i</a:t>
            </a:r>
            <a:r>
              <a:rPr lang="en-US" altLang="zh-CN" sz="2400" b="1" kern="0" dirty="0">
                <a:solidFill>
                  <a:schemeClr val="accent1"/>
                </a:solidFill>
                <a:latin typeface="Courier New" panose="02070309020205020404" pitchFamily="49" charset="0"/>
                <a:cs typeface="Courier New" panose="02070309020205020404" pitchFamily="49" charset="0"/>
              </a:rPr>
              <a:t>&lt;=c) {…;d=</a:t>
            </a:r>
            <a:r>
              <a:rPr lang="en-US" altLang="zh-CN" sz="2400" b="1" kern="0" dirty="0" err="1">
                <a:solidFill>
                  <a:schemeClr val="accent1"/>
                </a:solidFill>
                <a:latin typeface="Courier New" panose="02070309020205020404" pitchFamily="49" charset="0"/>
                <a:cs typeface="Courier New" panose="02070309020205020404" pitchFamily="49" charset="0"/>
              </a:rPr>
              <a:t>i</a:t>
            </a:r>
            <a:r>
              <a:rPr lang="en-US" altLang="zh-CN" sz="2400" b="1" kern="0" dirty="0">
                <a:solidFill>
                  <a:schemeClr val="accent1"/>
                </a:solidFill>
                <a:latin typeface="Courier New" panose="02070309020205020404" pitchFamily="49" charset="0"/>
                <a:cs typeface="Courier New" panose="02070309020205020404" pitchFamily="49" charset="0"/>
              </a:rPr>
              <a:t>*k;…;</a:t>
            </a:r>
            <a:r>
              <a:rPr lang="en-US" altLang="zh-CN" sz="2400" b="1" kern="0" dirty="0" err="1">
                <a:solidFill>
                  <a:schemeClr val="accent1"/>
                </a:solidFill>
                <a:latin typeface="Courier New" panose="02070309020205020404" pitchFamily="49" charset="0"/>
                <a:cs typeface="Courier New" panose="02070309020205020404" pitchFamily="49" charset="0"/>
              </a:rPr>
              <a:t>i</a:t>
            </a:r>
            <a:r>
              <a:rPr lang="en-US" altLang="zh-CN" sz="2400" b="1" kern="0" dirty="0">
                <a:solidFill>
                  <a:schemeClr val="accent1"/>
                </a:solidFill>
                <a:latin typeface="Courier New" panose="02070309020205020404" pitchFamily="49" charset="0"/>
                <a:cs typeface="Courier New" panose="02070309020205020404" pitchFamily="49" charset="0"/>
              </a:rPr>
              <a:t>+=b;}</a:t>
            </a:r>
            <a:endParaRPr lang="en-US" altLang="zh-CN" sz="2400" b="1" kern="0" dirty="0">
              <a:solidFill>
                <a:schemeClr val="accent1"/>
              </a:solidFill>
              <a:latin typeface="Courier New" panose="02070309020205020404" pitchFamily="49" charset="0"/>
              <a:cs typeface="Courier New" panose="02070309020205020404" pitchFamily="49" charset="0"/>
            </a:endParaRPr>
          </a:p>
          <a:p>
            <a:pPr eaLnBrk="0" fontAlgn="base" hangingPunct="0">
              <a:lnSpc>
                <a:spcPct val="120000"/>
              </a:lnSpc>
              <a:spcBef>
                <a:spcPct val="20000"/>
              </a:spcBef>
              <a:spcAft>
                <a:spcPct val="0"/>
              </a:spcAft>
              <a:defRPr/>
            </a:pPr>
            <a:r>
              <a:rPr lang="en-US" altLang="zh-CN" sz="2400" b="1" kern="0" dirty="0">
                <a:latin typeface="+mn-ea"/>
              </a:rPr>
              <a:t>d</a:t>
            </a:r>
            <a:r>
              <a:rPr lang="zh-CN" altLang="en-US" sz="2400" b="1" kern="0" dirty="0">
                <a:latin typeface="+mn-ea"/>
              </a:rPr>
              <a:t>与</a:t>
            </a:r>
            <a:r>
              <a:rPr lang="en-US" altLang="zh-CN" sz="2400" b="1" kern="0" dirty="0" err="1">
                <a:latin typeface="+mn-ea"/>
              </a:rPr>
              <a:t>i</a:t>
            </a:r>
            <a:r>
              <a:rPr lang="zh-CN" altLang="en-US" sz="2400" b="1" kern="0" dirty="0">
                <a:latin typeface="+mn-ea"/>
              </a:rPr>
              <a:t>为归纳变量</a:t>
            </a:r>
            <a:r>
              <a:rPr lang="en-US" altLang="zh-CN" sz="2400" b="1" kern="0" dirty="0">
                <a:latin typeface="+mn-ea"/>
              </a:rPr>
              <a:t>,d=</a:t>
            </a:r>
            <a:r>
              <a:rPr lang="en-US" altLang="zh-CN" sz="2400" b="1" kern="0" dirty="0" err="1">
                <a:latin typeface="+mn-ea"/>
              </a:rPr>
              <a:t>i</a:t>
            </a:r>
            <a:r>
              <a:rPr lang="en-US" altLang="zh-CN" sz="2400" b="1" kern="0" dirty="0">
                <a:latin typeface="+mn-ea"/>
              </a:rPr>
              <a:t>*k</a:t>
            </a:r>
            <a:r>
              <a:rPr lang="zh-CN" altLang="en-US" sz="2400" b="1" kern="0" dirty="0">
                <a:latin typeface="+mn-ea"/>
              </a:rPr>
              <a:t>在循环内恒真</a:t>
            </a:r>
            <a:r>
              <a:rPr lang="en-US" altLang="zh-CN" sz="2400" b="1" kern="0" dirty="0">
                <a:latin typeface="+mn-ea"/>
              </a:rPr>
              <a:t>,</a:t>
            </a:r>
            <a:r>
              <a:rPr lang="zh-CN" altLang="en-US" sz="2400" b="1" kern="0" dirty="0">
                <a:latin typeface="+mn-ea"/>
              </a:rPr>
              <a:t>故条件</a:t>
            </a:r>
            <a:r>
              <a:rPr lang="en-US" altLang="zh-CN" sz="2400" b="1" kern="0" dirty="0" err="1">
                <a:latin typeface="+mn-ea"/>
              </a:rPr>
              <a:t>i</a:t>
            </a:r>
            <a:r>
              <a:rPr lang="en-US" altLang="zh-CN" sz="2400" b="1" kern="0" dirty="0">
                <a:latin typeface="+mn-ea"/>
              </a:rPr>
              <a:t>&lt;=c</a:t>
            </a:r>
            <a:r>
              <a:rPr lang="zh-CN" altLang="en-US" sz="2400" b="1" kern="0" dirty="0">
                <a:latin typeface="+mn-ea"/>
              </a:rPr>
              <a:t>等价于</a:t>
            </a:r>
            <a:r>
              <a:rPr lang="en-US" altLang="zh-CN" sz="2400" b="1" kern="0" dirty="0">
                <a:latin typeface="+mn-ea"/>
              </a:rPr>
              <a:t>d&lt;=c*k.</a:t>
            </a:r>
            <a:endParaRPr lang="en-US" altLang="zh-CN" sz="2400" b="1" kern="0" dirty="0">
              <a:latin typeface="+mn-ea"/>
            </a:endParaRPr>
          </a:p>
          <a:p>
            <a:pPr eaLnBrk="0" fontAlgn="base" hangingPunct="0">
              <a:lnSpc>
                <a:spcPct val="120000"/>
              </a:lnSpc>
              <a:spcBef>
                <a:spcPct val="20000"/>
              </a:spcBef>
              <a:spcAft>
                <a:spcPct val="0"/>
              </a:spcAft>
              <a:defRPr/>
            </a:pPr>
            <a:r>
              <a:rPr lang="zh-CN" altLang="en-US" sz="2400" b="1" kern="0" dirty="0">
                <a:latin typeface="+mn-ea"/>
              </a:rPr>
              <a:t>若</a:t>
            </a:r>
            <a:r>
              <a:rPr lang="en-US" altLang="zh-CN" sz="2400" b="1" kern="0" dirty="0" err="1">
                <a:latin typeface="+mn-ea"/>
              </a:rPr>
              <a:t>i</a:t>
            </a:r>
            <a:r>
              <a:rPr lang="zh-CN" altLang="en-US" sz="2400" b="1" kern="0" dirty="0">
                <a:latin typeface="+mn-ea"/>
              </a:rPr>
              <a:t>只用于控制循环</a:t>
            </a:r>
            <a:r>
              <a:rPr lang="en-US" altLang="zh-CN" sz="2400" b="1" kern="0" dirty="0">
                <a:latin typeface="+mn-ea"/>
              </a:rPr>
              <a:t>,</a:t>
            </a:r>
            <a:r>
              <a:rPr lang="zh-CN" altLang="en-US" sz="2400" b="1" kern="0" dirty="0">
                <a:latin typeface="+mn-ea"/>
              </a:rPr>
              <a:t>则可省略</a:t>
            </a:r>
            <a:r>
              <a:rPr lang="en-US" altLang="zh-CN" sz="2400" b="1" kern="0" dirty="0">
                <a:latin typeface="+mn-ea"/>
              </a:rPr>
              <a:t>,</a:t>
            </a:r>
            <a:r>
              <a:rPr lang="zh-CN" altLang="en-US" sz="2400" b="1" kern="0" dirty="0">
                <a:latin typeface="+mn-ea"/>
              </a:rPr>
              <a:t>将循环控制条件改为</a:t>
            </a:r>
            <a:endParaRPr lang="zh-CN" altLang="en-US" sz="2400" b="1" kern="0" dirty="0">
              <a:latin typeface="+mn-ea"/>
            </a:endParaRPr>
          </a:p>
          <a:p>
            <a:pPr marL="908050" lvl="1" indent="-436880" eaLnBrk="0" fontAlgn="base" hangingPunct="0">
              <a:lnSpc>
                <a:spcPct val="120000"/>
              </a:lnSpc>
              <a:spcBef>
                <a:spcPct val="20000"/>
              </a:spcBef>
              <a:spcAft>
                <a:spcPct val="0"/>
              </a:spcAft>
              <a:defRPr/>
            </a:pPr>
            <a:r>
              <a:rPr lang="en-US" altLang="zh-CN" b="1" kern="0" dirty="0">
                <a:solidFill>
                  <a:schemeClr val="accent1"/>
                </a:solidFill>
                <a:latin typeface="Courier New" panose="02070309020205020404" pitchFamily="49" charset="0"/>
                <a:cs typeface="Courier New" panose="02070309020205020404" pitchFamily="49" charset="0"/>
              </a:rPr>
              <a:t>T</a:t>
            </a:r>
            <a:r>
              <a:rPr lang="en-US" altLang="zh-CN" b="1" kern="0" baseline="-25000" dirty="0">
                <a:solidFill>
                  <a:schemeClr val="accent1"/>
                </a:solidFill>
                <a:latin typeface="Courier New" panose="02070309020205020404" pitchFamily="49" charset="0"/>
                <a:cs typeface="Courier New" panose="02070309020205020404" pitchFamily="49" charset="0"/>
              </a:rPr>
              <a:t>2</a:t>
            </a:r>
            <a:r>
              <a:rPr lang="en-US" altLang="zh-CN" b="1" kern="0" dirty="0">
                <a:solidFill>
                  <a:schemeClr val="accent1"/>
                </a:solidFill>
                <a:latin typeface="Courier New" panose="02070309020205020404" pitchFamily="49" charset="0"/>
                <a:cs typeface="Courier New" panose="02070309020205020404" pitchFamily="49" charset="0"/>
              </a:rPr>
              <a:t>:=c*k;   </a:t>
            </a:r>
            <a:r>
              <a:rPr lang="en-US" altLang="zh-CN" b="1" kern="0" dirty="0" err="1">
                <a:solidFill>
                  <a:schemeClr val="accent1"/>
                </a:solidFill>
                <a:latin typeface="Courier New" panose="02070309020205020404" pitchFamily="49" charset="0"/>
                <a:cs typeface="Courier New" panose="02070309020205020404" pitchFamily="49" charset="0"/>
              </a:rPr>
              <a:t>if_false</a:t>
            </a:r>
            <a:r>
              <a:rPr lang="en-US" altLang="zh-CN" b="1" kern="0" dirty="0">
                <a:solidFill>
                  <a:schemeClr val="accent1"/>
                </a:solidFill>
                <a:latin typeface="Courier New" panose="02070309020205020404" pitchFamily="49" charset="0"/>
                <a:cs typeface="Courier New" panose="02070309020205020404" pitchFamily="49" charset="0"/>
              </a:rPr>
              <a:t> d&lt;=T</a:t>
            </a:r>
            <a:r>
              <a:rPr lang="en-US" altLang="zh-CN" b="1" kern="0" baseline="-25000" dirty="0">
                <a:solidFill>
                  <a:schemeClr val="accent1"/>
                </a:solidFill>
                <a:latin typeface="Courier New" panose="02070309020205020404" pitchFamily="49" charset="0"/>
                <a:cs typeface="Courier New" panose="02070309020205020404" pitchFamily="49" charset="0"/>
              </a:rPr>
              <a:t>2</a:t>
            </a:r>
            <a:r>
              <a:rPr lang="en-US" altLang="zh-CN" b="1" kern="0" dirty="0">
                <a:solidFill>
                  <a:schemeClr val="accent1"/>
                </a:solidFill>
                <a:latin typeface="Courier New" panose="02070309020205020404" pitchFamily="49" charset="0"/>
                <a:cs typeface="Courier New" panose="02070309020205020404" pitchFamily="49" charset="0"/>
              </a:rPr>
              <a:t> </a:t>
            </a:r>
            <a:r>
              <a:rPr lang="en-US" altLang="zh-CN" b="1" kern="0" dirty="0" err="1">
                <a:solidFill>
                  <a:schemeClr val="accent1"/>
                </a:solidFill>
                <a:latin typeface="Courier New" panose="02070309020205020404" pitchFamily="49" charset="0"/>
                <a:cs typeface="Courier New" panose="02070309020205020404" pitchFamily="49" charset="0"/>
              </a:rPr>
              <a:t>goto</a:t>
            </a:r>
            <a:r>
              <a:rPr lang="en-US" altLang="zh-CN" b="1" kern="0" dirty="0">
                <a:solidFill>
                  <a:schemeClr val="accent1"/>
                </a:solidFill>
                <a:latin typeface="Courier New" panose="02070309020205020404" pitchFamily="49" charset="0"/>
                <a:cs typeface="Courier New" panose="02070309020205020404" pitchFamily="49" charset="0"/>
              </a:rPr>
              <a:t> B</a:t>
            </a:r>
            <a:r>
              <a:rPr lang="en-US" altLang="zh-CN" b="1" kern="0" baseline="-25000" dirty="0">
                <a:solidFill>
                  <a:schemeClr val="accent1"/>
                </a:solidFill>
                <a:latin typeface="Courier New" panose="02070309020205020404" pitchFamily="49" charset="0"/>
                <a:cs typeface="Courier New" panose="02070309020205020404" pitchFamily="49" charset="0"/>
              </a:rPr>
              <a:t>4</a:t>
            </a:r>
            <a:endParaRPr lang="en-US" altLang="zh-CN" b="1" kern="0" dirty="0">
              <a:solidFill>
                <a:schemeClr val="accent1"/>
              </a:solidFill>
              <a:latin typeface="Courier New" panose="02070309020205020404" pitchFamily="49" charset="0"/>
              <a:cs typeface="Courier New" panose="02070309020205020404" pitchFamily="49" charset="0"/>
            </a:endParaRPr>
          </a:p>
          <a:p>
            <a:pPr eaLnBrk="0" fontAlgn="base" hangingPunct="0">
              <a:lnSpc>
                <a:spcPct val="120000"/>
              </a:lnSpc>
              <a:spcBef>
                <a:spcPct val="20000"/>
              </a:spcBef>
              <a:spcAft>
                <a:spcPct val="0"/>
              </a:spcAft>
              <a:defRPr/>
            </a:pPr>
            <a:r>
              <a:rPr lang="zh-CN" altLang="en-US" sz="2400" b="1" kern="0" dirty="0">
                <a:latin typeface="+mn-ea"/>
              </a:rPr>
              <a:t>有关</a:t>
            </a:r>
            <a:r>
              <a:rPr lang="en-US" altLang="zh-CN" sz="2400" b="1" kern="0" dirty="0" err="1">
                <a:latin typeface="+mn-ea"/>
              </a:rPr>
              <a:t>i</a:t>
            </a:r>
            <a:r>
              <a:rPr lang="zh-CN" altLang="en-US" sz="2400" b="1" kern="0" dirty="0">
                <a:latin typeface="+mn-ea"/>
              </a:rPr>
              <a:t>的四元式均可删除</a:t>
            </a:r>
            <a:r>
              <a:rPr lang="en-US" altLang="zh-CN" sz="2400" b="1" kern="0" dirty="0">
                <a:latin typeface="+mn-ea"/>
              </a:rPr>
              <a:t>.</a:t>
            </a:r>
            <a:r>
              <a:rPr lang="zh-CN" altLang="en-US" sz="2400" b="1" kern="0" dirty="0">
                <a:latin typeface="+mn-ea"/>
              </a:rPr>
              <a:t>见下面图示。</a:t>
            </a:r>
            <a:endParaRPr lang="zh-CN" altLang="en-US" sz="2400" b="1" kern="0" dirty="0">
              <a:latin typeface="+mn-ea"/>
            </a:endParaRPr>
          </a:p>
        </p:txBody>
      </p:sp>
      <p:grpSp>
        <p:nvGrpSpPr>
          <p:cNvPr id="2" name="组合 1"/>
          <p:cNvGrpSpPr/>
          <p:nvPr/>
        </p:nvGrpSpPr>
        <p:grpSpPr>
          <a:xfrm>
            <a:off x="5560907" y="1562443"/>
            <a:ext cx="2852208" cy="4226828"/>
            <a:chOff x="5364163" y="1123091"/>
            <a:chExt cx="3313113" cy="4707070"/>
          </a:xfrm>
        </p:grpSpPr>
        <p:sp>
          <p:nvSpPr>
            <p:cNvPr id="6" name="Rectangle 4"/>
            <p:cNvSpPr>
              <a:spLocks noChangeArrowheads="1"/>
            </p:cNvSpPr>
            <p:nvPr/>
          </p:nvSpPr>
          <p:spPr bwMode="auto">
            <a:xfrm>
              <a:off x="5816019" y="1123091"/>
              <a:ext cx="2374476" cy="411295"/>
            </a:xfrm>
            <a:prstGeom prst="rect">
              <a:avLst/>
            </a:prstGeom>
            <a:noFill/>
            <a:ln w="9525">
              <a:solidFill>
                <a:schemeClr val="tx1"/>
              </a:solidFill>
              <a:miter lim="800000"/>
            </a:ln>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b="1" i="0" u="none" strike="noStrike" kern="1200" cap="none" spc="0" normalizeH="0" baseline="0" noProof="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(1)     </a:t>
              </a:r>
              <a:r>
                <a:rPr kumimoji="1"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 </a:t>
              </a:r>
              <a:r>
                <a:rPr kumimoji="1" lang="en-US" altLang="zh-CN" b="1" i="0" u="none" strike="noStrike" kern="1200" cap="none" spc="0" normalizeH="0" baseline="0" noProof="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i:=a</a:t>
              </a:r>
              <a:r>
                <a:rPr kumimoji="1"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 </a:t>
              </a:r>
              <a:r>
                <a:rPr kumimoji="1" lang="en-US" altLang="zh-CN" b="1" i="0" u="none" strike="noStrike" kern="1200" cap="none" spc="0" normalizeH="0" baseline="0" noProof="0">
                  <a:ln>
                    <a:noFill/>
                  </a:ln>
                  <a:solidFill>
                    <a:schemeClr val="tx1"/>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 </a:t>
              </a:r>
              <a:r>
                <a:rPr kumimoji="1" lang="en-US" altLang="zh-CN" b="1" i="0" u="none" strike="noStrike" kern="1200" cap="none" spc="0" normalizeH="0" baseline="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B</a:t>
              </a:r>
              <a:r>
                <a:rPr kumimoji="1" lang="en-US" altLang="zh-CN" b="1" i="0" u="none" strike="noStrike" kern="1200" cap="none" spc="0" normalizeH="0" baseline="-2500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1</a:t>
              </a:r>
              <a:endParaRPr kumimoji="1" lang="en-US" altLang="zh-CN" b="1" i="0" u="none" strike="noStrike" kern="1200" cap="none" spc="0" normalizeH="0" baseline="-2500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sp>
          <p:nvSpPr>
            <p:cNvPr id="7" name="Rectangle 5"/>
            <p:cNvSpPr>
              <a:spLocks noChangeArrowheads="1"/>
            </p:cNvSpPr>
            <p:nvPr/>
          </p:nvSpPr>
          <p:spPr bwMode="auto">
            <a:xfrm>
              <a:off x="5364163" y="1768955"/>
              <a:ext cx="3313113" cy="719766"/>
            </a:xfrm>
            <a:prstGeom prst="rect">
              <a:avLst/>
            </a:prstGeom>
            <a:noFill/>
            <a:ln w="9525">
              <a:solidFill>
                <a:schemeClr val="tx1"/>
              </a:solidFill>
              <a:miter lim="800000"/>
            </a:ln>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b="1" i="0" u="none" strike="noStrike" kern="1200" cap="none" spc="0" normalizeH="0" baseline="0" noProof="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(2)</a:t>
              </a:r>
              <a:r>
                <a:rPr kumimoji="1"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 </a:t>
              </a:r>
              <a:r>
                <a:rPr kumimoji="1" lang="en-US" altLang="zh-CN" b="1" i="0" u="none" strike="noStrike" kern="1200" cap="none" spc="0" normalizeH="0" baseline="0" noProof="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if_false i&lt;=c goto B</a:t>
              </a:r>
              <a:r>
                <a:rPr kumimoji="1" lang="en-US" altLang="zh-CN" b="1" i="0" u="none" strike="noStrike" kern="1200" cap="none" spc="0" normalizeH="0" baseline="-25000" noProof="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4</a:t>
              </a:r>
              <a:r>
                <a:rPr kumimoji="1"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  </a:t>
              </a:r>
              <a:r>
                <a:rPr kumimoji="1" lang="en-US" altLang="zh-CN" b="1" i="0" u="none" strike="noStrike" kern="1200" cap="none" spc="0" normalizeH="0" baseline="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B</a:t>
              </a:r>
              <a:r>
                <a:rPr kumimoji="1" lang="en-US" altLang="zh-CN" b="1" i="0" u="none" strike="noStrike" kern="1200" cap="none" spc="0" normalizeH="0" baseline="-2500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2</a:t>
              </a:r>
              <a:endParaRPr kumimoji="1" lang="en-US" altLang="zh-CN" b="1" i="0" u="none" strike="noStrike" kern="1200" cap="none" spc="0" normalizeH="0" baseline="-2500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sp>
          <p:nvSpPr>
            <p:cNvPr id="8" name="Rectangle 6"/>
            <p:cNvSpPr>
              <a:spLocks noChangeArrowheads="1"/>
            </p:cNvSpPr>
            <p:nvPr/>
          </p:nvSpPr>
          <p:spPr bwMode="auto">
            <a:xfrm>
              <a:off x="5867400" y="3276585"/>
              <a:ext cx="2276475" cy="1336707"/>
            </a:xfrm>
            <a:prstGeom prst="rect">
              <a:avLst/>
            </a:prstGeom>
            <a:noFill/>
            <a:ln w="9525">
              <a:solidFill>
                <a:schemeClr val="tx1"/>
              </a:solidFill>
              <a:miter lim="800000"/>
            </a:ln>
          </p:spPr>
          <p:txBody>
            <a:bodyPr anchor="ctr">
              <a:spAutoFit/>
            </a:bodyPr>
            <a:lstStyle/>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en-US" altLang="zh-CN"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(3) d:=i*k </a:t>
              </a:r>
              <a:endParaRPr kumimoji="1" lang="en-US" altLang="zh-CN"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zh-CN" altLang="en-US"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a:t>
              </a:r>
              <a:r>
                <a:rPr kumimoji="1" lang="en-US" altLang="zh-CN"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4</a:t>
              </a:r>
              <a:r>
                <a:rPr kumimoji="1" lang="zh-CN" altLang="en-US"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a:t>
              </a:r>
              <a:r>
                <a:rPr kumimoji="1" lang="en-US" altLang="zh-CN"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i:=i+b </a:t>
              </a:r>
              <a:endParaRPr kumimoji="1" lang="en-US" altLang="zh-CN"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en-US" altLang="zh-CN"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(5</a:t>
              </a:r>
              <a:r>
                <a:rPr kumimoji="1" lang="zh-CN" altLang="en-US"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 </a:t>
              </a:r>
              <a:r>
                <a:rPr kumimoji="1" lang="en-US" altLang="zh-CN" b="1" i="0" u="none" strike="noStrike" kern="1200" cap="none" spc="0" normalizeH="0" baseline="0" noProof="0" dirty="0" err="1">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goto</a:t>
              </a:r>
              <a:r>
                <a:rPr kumimoji="1" lang="en-US" altLang="zh-CN"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 B</a:t>
              </a:r>
              <a:r>
                <a:rPr kumimoji="1" lang="en-US" altLang="zh-CN" b="1" i="0" u="none" strike="noStrike" kern="1200" cap="none" spc="0" normalizeH="0" baseline="-2500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2</a:t>
              </a:r>
              <a:endParaRPr kumimoji="1" lang="en-US" altLang="zh-CN" b="1" i="0" u="none" strike="noStrike" kern="1200" cap="none" spc="0" normalizeH="0" baseline="-25000" noProof="0" dirty="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sp>
          <p:nvSpPr>
            <p:cNvPr id="9" name="Rectangle 7"/>
            <p:cNvSpPr>
              <a:spLocks noChangeArrowheads="1"/>
            </p:cNvSpPr>
            <p:nvPr/>
          </p:nvSpPr>
          <p:spPr bwMode="auto">
            <a:xfrm>
              <a:off x="6388734" y="5418866"/>
              <a:ext cx="1722760" cy="411295"/>
            </a:xfrm>
            <a:prstGeom prst="rect">
              <a:avLst/>
            </a:prstGeom>
            <a:noFill/>
            <a:ln w="9525">
              <a:solidFill>
                <a:schemeClr val="tx1"/>
              </a:solidFill>
              <a:miter lim="800000"/>
            </a:ln>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a:ea typeface="宋体" panose="02010600030101010101" pitchFamily="2" charset="-122"/>
                  <a:cs typeface="+mn-cs"/>
                </a:rPr>
                <a:t>…</a:t>
              </a:r>
              <a:r>
                <a:rPr kumimoji="1" lang="en-US" altLang="zh-CN" b="1" i="0" u="none" strike="noStrike" kern="1200" cap="none" spc="0" normalizeH="0" baseline="0" noProof="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 </a:t>
              </a:r>
              <a:r>
                <a:rPr kumimoji="1" lang="en-US" altLang="zh-CN"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a:ea typeface="宋体" panose="02010600030101010101" pitchFamily="2" charset="-122"/>
                  <a:cs typeface="+mn-cs"/>
                </a:rPr>
                <a:t>…</a:t>
              </a:r>
              <a:r>
                <a:rPr kumimoji="1" lang="en-US" altLang="zh-CN" b="1" i="0" u="none" strike="noStrike" kern="1200" cap="none" spc="0" normalizeH="0" baseline="0" noProof="0">
                  <a:ln>
                    <a:noFill/>
                  </a:ln>
                  <a:solidFill>
                    <a:srgbClr val="FF33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 </a:t>
              </a:r>
              <a:r>
                <a:rPr kumimoji="1" lang="en-US" altLang="zh-CN"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a:ea typeface="宋体" panose="02010600030101010101" pitchFamily="2" charset="-122"/>
                  <a:cs typeface="+mn-cs"/>
                </a:rPr>
                <a:t>…</a:t>
              </a:r>
              <a:r>
                <a:rPr kumimoji="1"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  </a:t>
              </a:r>
              <a:r>
                <a:rPr kumimoji="1" lang="en-US" altLang="zh-CN" b="1" i="0" u="none" strike="noStrike" kern="1200" cap="none" spc="0" normalizeH="0" baseline="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B</a:t>
              </a:r>
              <a:r>
                <a:rPr kumimoji="1" lang="en-US" altLang="zh-CN" b="1" i="0" u="none" strike="noStrike" kern="1200" cap="none" spc="0" normalizeH="0" baseline="-2500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4</a:t>
              </a:r>
              <a:endParaRPr kumimoji="1" lang="en-US" altLang="zh-CN" b="1" i="0" u="none" strike="noStrike" kern="1200" cap="none" spc="0" normalizeH="0" baseline="-2500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cxnSp>
          <p:nvCxnSpPr>
            <p:cNvPr id="10" name="AutoShape 8"/>
            <p:cNvCxnSpPr>
              <a:stCxn id="6" idx="2"/>
              <a:endCxn id="7" idx="0"/>
            </p:cNvCxnSpPr>
            <p:nvPr/>
          </p:nvCxnSpPr>
          <p:spPr>
            <a:xfrm rot="16200000" flipH="1">
              <a:off x="6894704" y="1642938"/>
              <a:ext cx="234569" cy="17462"/>
            </a:xfrm>
            <a:prstGeom prst="curvedConnector3">
              <a:avLst>
                <a:gd name="adj1" fmla="val 50000"/>
              </a:avLst>
            </a:prstGeom>
            <a:ln w="9525">
              <a:noFill/>
            </a:ln>
          </p:spPr>
        </p:cxnSp>
        <p:cxnSp>
          <p:nvCxnSpPr>
            <p:cNvPr id="11" name="AutoShape 9"/>
            <p:cNvCxnSpPr>
              <a:stCxn id="6" idx="2"/>
              <a:endCxn id="7" idx="0"/>
            </p:cNvCxnSpPr>
            <p:nvPr/>
          </p:nvCxnSpPr>
          <p:spPr>
            <a:xfrm>
              <a:off x="7003257" y="1534386"/>
              <a:ext cx="17462" cy="234569"/>
            </a:xfrm>
            <a:prstGeom prst="straightConnector1">
              <a:avLst/>
            </a:prstGeom>
            <a:ln w="28575" cap="flat" cmpd="sng">
              <a:solidFill>
                <a:schemeClr val="tx1"/>
              </a:solidFill>
              <a:prstDash val="solid"/>
              <a:headEnd type="none" w="med" len="med"/>
              <a:tailEnd type="triangle" w="med" len="med"/>
            </a:ln>
          </p:spPr>
        </p:cxnSp>
        <p:cxnSp>
          <p:nvCxnSpPr>
            <p:cNvPr id="13" name="AutoShape 10"/>
            <p:cNvCxnSpPr>
              <a:stCxn id="7" idx="2"/>
              <a:endCxn id="8" idx="0"/>
            </p:cNvCxnSpPr>
            <p:nvPr/>
          </p:nvCxnSpPr>
          <p:spPr>
            <a:xfrm flipH="1">
              <a:off x="7005637" y="2488720"/>
              <a:ext cx="15082" cy="787864"/>
            </a:xfrm>
            <a:prstGeom prst="straightConnector1">
              <a:avLst/>
            </a:prstGeom>
            <a:ln w="28575" cap="flat" cmpd="sng">
              <a:solidFill>
                <a:schemeClr val="tx1"/>
              </a:solidFill>
              <a:prstDash val="solid"/>
              <a:headEnd type="none" w="med" len="med"/>
              <a:tailEnd type="triangle" w="med" len="med"/>
            </a:ln>
          </p:spPr>
        </p:cxnSp>
        <p:cxnSp>
          <p:nvCxnSpPr>
            <p:cNvPr id="14" name="AutoShape 11"/>
            <p:cNvCxnSpPr>
              <a:stCxn id="8" idx="2"/>
              <a:endCxn id="7" idx="1"/>
            </p:cNvCxnSpPr>
            <p:nvPr/>
          </p:nvCxnSpPr>
          <p:spPr>
            <a:xfrm rot="5400000" flipH="1">
              <a:off x="4942673" y="2550328"/>
              <a:ext cx="2484454" cy="1641474"/>
            </a:xfrm>
            <a:prstGeom prst="bentConnector4">
              <a:avLst>
                <a:gd name="adj1" fmla="val -10247"/>
                <a:gd name="adj2" fmla="val 116177"/>
              </a:avLst>
            </a:prstGeom>
            <a:ln w="28575" cap="flat" cmpd="sng">
              <a:solidFill>
                <a:schemeClr val="tx1"/>
              </a:solidFill>
              <a:prstDash val="solid"/>
              <a:miter/>
              <a:headEnd type="none" w="med" len="med"/>
              <a:tailEnd type="triangle" w="med" len="med"/>
            </a:ln>
          </p:spPr>
        </p:cxnSp>
        <p:cxnSp>
          <p:nvCxnSpPr>
            <p:cNvPr id="15" name="AutoShape 12"/>
            <p:cNvCxnSpPr>
              <a:stCxn id="7" idx="3"/>
              <a:endCxn id="9" idx="3"/>
            </p:cNvCxnSpPr>
            <p:nvPr/>
          </p:nvCxnSpPr>
          <p:spPr>
            <a:xfrm flipH="1">
              <a:off x="8111494" y="2128838"/>
              <a:ext cx="565782" cy="3495676"/>
            </a:xfrm>
            <a:prstGeom prst="bentConnector3">
              <a:avLst>
                <a:gd name="adj1" fmla="val -46933"/>
              </a:avLst>
            </a:prstGeom>
            <a:ln w="28575" cap="flat" cmpd="sng">
              <a:solidFill>
                <a:schemeClr val="tx1"/>
              </a:solidFill>
              <a:prstDash val="solid"/>
              <a:miter/>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Horizontal)">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8.2.2 </a:t>
            </a:r>
            <a:r>
              <a:rPr lang="zh-CN" altLang="en-US" dirty="0"/>
              <a:t>归纳变量删除</a:t>
            </a:r>
            <a:endParaRPr lang="zh-CN" altLang="en-US" dirty="0"/>
          </a:p>
        </p:txBody>
      </p:sp>
      <p:sp>
        <p:nvSpPr>
          <p:cNvPr id="16" name="Rectangle 38"/>
          <p:cNvSpPr/>
          <p:nvPr/>
        </p:nvSpPr>
        <p:spPr>
          <a:xfrm>
            <a:off x="4826621" y="1125183"/>
            <a:ext cx="4103687" cy="545595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000" b="1" dirty="0">
              <a:latin typeface="+mn-ea"/>
            </a:endParaRPr>
          </a:p>
        </p:txBody>
      </p:sp>
      <p:sp>
        <p:nvSpPr>
          <p:cNvPr id="17" name="Rectangle 37"/>
          <p:cNvSpPr/>
          <p:nvPr/>
        </p:nvSpPr>
        <p:spPr>
          <a:xfrm>
            <a:off x="305921" y="1344315"/>
            <a:ext cx="4103688" cy="50135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2000" b="1" dirty="0">
              <a:latin typeface="+mn-ea"/>
            </a:endParaRPr>
          </a:p>
        </p:txBody>
      </p:sp>
      <p:sp>
        <p:nvSpPr>
          <p:cNvPr id="18" name="Rectangle 15"/>
          <p:cNvSpPr>
            <a:spLocks noChangeArrowheads="1"/>
          </p:cNvSpPr>
          <p:nvPr/>
        </p:nvSpPr>
        <p:spPr bwMode="auto">
          <a:xfrm>
            <a:off x="5215558" y="3719226"/>
            <a:ext cx="3365500" cy="707886"/>
          </a:xfrm>
          <a:prstGeom prst="rect">
            <a:avLst/>
          </a:prstGeom>
          <a:noFill/>
          <a:ln w="9525">
            <a:solidFill>
              <a:schemeClr val="tx1"/>
            </a:solidFill>
            <a:miter lim="800000"/>
          </a:ln>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FF3300"/>
                </a:solidFill>
                <a:uLnTx/>
                <a:uFillTx/>
                <a:latin typeface="+mn-ea"/>
                <a:cs typeface="+mn-cs"/>
              </a:rPr>
              <a:t>(4)</a:t>
            </a:r>
            <a:r>
              <a:rPr kumimoji="1" lang="en-US" altLang="zh-CN" sz="2000" b="1" i="0" u="none" strike="noStrike" kern="1200" cap="none" spc="0" normalizeH="0" baseline="0" noProof="0">
                <a:ln>
                  <a:noFill/>
                </a:ln>
                <a:solidFill>
                  <a:schemeClr val="tx1"/>
                </a:solidFill>
                <a:uLnTx/>
                <a:uFillTx/>
                <a:latin typeface="+mn-ea"/>
                <a:cs typeface="+mn-cs"/>
              </a:rPr>
              <a:t> </a:t>
            </a:r>
            <a:r>
              <a:rPr kumimoji="1" lang="en-US" altLang="zh-CN" sz="2000" b="1" i="0" u="none" strike="noStrike" kern="1200" cap="none" spc="0" normalizeH="0" baseline="0" noProof="0">
                <a:ln>
                  <a:noFill/>
                </a:ln>
                <a:solidFill>
                  <a:srgbClr val="FF3300"/>
                </a:solidFill>
                <a:uLnTx/>
                <a:uFillTx/>
                <a:latin typeface="+mn-ea"/>
                <a:cs typeface="+mn-cs"/>
              </a:rPr>
              <a:t>if_false d&lt;=T2 goto B</a:t>
            </a:r>
            <a:r>
              <a:rPr kumimoji="1" lang="en-US" altLang="zh-CN" sz="2000" b="1" i="0" u="none" strike="noStrike" kern="1200" cap="none" spc="0" normalizeH="0" baseline="-25000" noProof="0">
                <a:ln>
                  <a:noFill/>
                </a:ln>
                <a:solidFill>
                  <a:srgbClr val="FF3300"/>
                </a:solidFill>
                <a:uLnTx/>
                <a:uFillTx/>
                <a:latin typeface="+mn-ea"/>
                <a:cs typeface="+mn-cs"/>
              </a:rPr>
              <a:t>4</a:t>
            </a:r>
            <a:r>
              <a:rPr kumimoji="1" lang="en-US" altLang="zh-CN" sz="2000" b="1" i="0" u="none" strike="noStrike" kern="1200" cap="none" spc="0" normalizeH="0" baseline="0" noProof="0">
                <a:ln>
                  <a:noFill/>
                </a:ln>
                <a:solidFill>
                  <a:schemeClr val="tx1"/>
                </a:solidFill>
                <a:uLnTx/>
                <a:uFillTx/>
                <a:latin typeface="+mn-ea"/>
                <a:cs typeface="+mn-cs"/>
              </a:rPr>
              <a:t>  </a:t>
            </a:r>
            <a:r>
              <a:rPr kumimoji="1" lang="en-US" altLang="zh-CN" sz="2000" b="1" i="0" u="none" strike="noStrike" kern="1200" cap="none" spc="0" normalizeH="0" baseline="0" noProof="0">
                <a:ln>
                  <a:noFill/>
                </a:ln>
                <a:solidFill>
                  <a:srgbClr val="0000FF"/>
                </a:solidFill>
                <a:uLnTx/>
                <a:uFillTx/>
                <a:latin typeface="+mn-ea"/>
                <a:cs typeface="+mn-cs"/>
              </a:rPr>
              <a:t>B</a:t>
            </a:r>
            <a:r>
              <a:rPr kumimoji="1" lang="en-US" altLang="zh-CN" sz="2000" b="1" i="0" u="none" strike="noStrike" kern="1200" cap="none" spc="0" normalizeH="0" baseline="-25000" noProof="0">
                <a:ln>
                  <a:noFill/>
                </a:ln>
                <a:solidFill>
                  <a:srgbClr val="0000FF"/>
                </a:solidFill>
                <a:uLnTx/>
                <a:uFillTx/>
                <a:latin typeface="+mn-ea"/>
                <a:cs typeface="+mn-cs"/>
              </a:rPr>
              <a:t>2</a:t>
            </a:r>
            <a:endParaRPr kumimoji="1" lang="en-US" altLang="zh-CN" sz="2000" b="1" i="0" u="none" strike="noStrike" kern="1200" cap="none" spc="0" normalizeH="0" baseline="-25000" noProof="0">
              <a:ln>
                <a:noFill/>
              </a:ln>
              <a:solidFill>
                <a:srgbClr val="0000FF"/>
              </a:solidFill>
              <a:uLnTx/>
              <a:uFillTx/>
              <a:latin typeface="+mn-ea"/>
              <a:cs typeface="+mn-cs"/>
            </a:endParaRPr>
          </a:p>
        </p:txBody>
      </p:sp>
      <p:sp>
        <p:nvSpPr>
          <p:cNvPr id="19" name="Rectangle 16"/>
          <p:cNvSpPr>
            <a:spLocks noChangeArrowheads="1"/>
          </p:cNvSpPr>
          <p:nvPr/>
        </p:nvSpPr>
        <p:spPr bwMode="auto">
          <a:xfrm>
            <a:off x="5706681" y="4812271"/>
            <a:ext cx="1980030" cy="861774"/>
          </a:xfrm>
          <a:prstGeom prst="rect">
            <a:avLst/>
          </a:prstGeom>
          <a:noFill/>
          <a:ln w="9525">
            <a:solidFill>
              <a:schemeClr val="tx1"/>
            </a:solidFill>
            <a:miter lim="800000"/>
          </a:ln>
          <a:effectLst/>
        </p:spPr>
        <p:txBody>
          <a:bodyPr wrap="none" anchor="ctr">
            <a:spAutoFit/>
          </a:bodyPr>
          <a:lstStyle/>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FF3300"/>
                </a:solidFill>
                <a:uLnTx/>
                <a:uFillTx/>
                <a:latin typeface="+mn-ea"/>
                <a:cs typeface="+mn-cs"/>
              </a:rPr>
              <a:t>(5)  d:=d+T</a:t>
            </a:r>
            <a:r>
              <a:rPr kumimoji="1" lang="en-US" altLang="zh-CN" sz="2000" b="1" i="0" u="none" strike="noStrike" kern="1200" cap="none" spc="0" normalizeH="0" baseline="-25000" noProof="0">
                <a:ln>
                  <a:noFill/>
                </a:ln>
                <a:solidFill>
                  <a:srgbClr val="FF3300"/>
                </a:solidFill>
                <a:uLnTx/>
                <a:uFillTx/>
                <a:latin typeface="+mn-ea"/>
                <a:cs typeface="+mn-cs"/>
              </a:rPr>
              <a:t>1</a:t>
            </a:r>
            <a:r>
              <a:rPr kumimoji="1" lang="en-US" altLang="zh-CN" sz="2000" b="1" i="0" u="none" strike="noStrike" kern="1200" cap="none" spc="0" normalizeH="0" baseline="0" noProof="0">
                <a:ln>
                  <a:noFill/>
                </a:ln>
                <a:solidFill>
                  <a:srgbClr val="FF3300"/>
                </a:solidFill>
                <a:uLnTx/>
                <a:uFillTx/>
                <a:latin typeface="+mn-ea"/>
                <a:cs typeface="+mn-cs"/>
              </a:rPr>
              <a:t> </a:t>
            </a:r>
            <a:r>
              <a:rPr kumimoji="1" lang="en-US" altLang="zh-CN" sz="2000" b="1" i="0" u="none" strike="noStrike" kern="1200" cap="none" spc="0" normalizeH="0" baseline="0" noProof="0">
                <a:ln>
                  <a:noFill/>
                </a:ln>
                <a:solidFill>
                  <a:srgbClr val="0000FF"/>
                </a:solidFill>
                <a:uLnTx/>
                <a:uFillTx/>
                <a:latin typeface="+mn-ea"/>
                <a:cs typeface="+mn-cs"/>
              </a:rPr>
              <a:t>B</a:t>
            </a:r>
            <a:r>
              <a:rPr kumimoji="1" lang="en-US" altLang="zh-CN" sz="2000" b="1" i="0" u="none" strike="noStrike" kern="1200" cap="none" spc="0" normalizeH="0" baseline="-25000" noProof="0">
                <a:ln>
                  <a:noFill/>
                </a:ln>
                <a:solidFill>
                  <a:srgbClr val="0000FF"/>
                </a:solidFill>
                <a:uLnTx/>
                <a:uFillTx/>
                <a:latin typeface="+mn-ea"/>
                <a:cs typeface="+mn-cs"/>
              </a:rPr>
              <a:t>3</a:t>
            </a:r>
            <a:endParaRPr kumimoji="1" lang="en-US" altLang="zh-CN" sz="2000" b="1" i="0" u="none" strike="noStrike" kern="1200" cap="none" spc="0" normalizeH="0" baseline="0" noProof="0">
              <a:ln>
                <a:noFill/>
              </a:ln>
              <a:solidFill>
                <a:srgbClr val="FF3300"/>
              </a:solidFill>
              <a:uLnTx/>
              <a:uFillTx/>
              <a:latin typeface="+mn-ea"/>
              <a:cs typeface="+mn-cs"/>
            </a:endParaRPr>
          </a:p>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FF3300"/>
                </a:solidFill>
                <a:uLnTx/>
                <a:uFillTx/>
                <a:latin typeface="+mn-ea"/>
                <a:cs typeface="+mn-cs"/>
              </a:rPr>
              <a:t>(6)    goto B</a:t>
            </a:r>
            <a:r>
              <a:rPr kumimoji="1" lang="en-US" altLang="zh-CN" sz="2000" b="1" i="0" u="none" strike="noStrike" kern="1200" cap="none" spc="0" normalizeH="0" baseline="-25000" noProof="0">
                <a:ln>
                  <a:noFill/>
                </a:ln>
                <a:solidFill>
                  <a:srgbClr val="FF3300"/>
                </a:solidFill>
                <a:uLnTx/>
                <a:uFillTx/>
                <a:latin typeface="+mn-ea"/>
                <a:cs typeface="+mn-cs"/>
              </a:rPr>
              <a:t>2       </a:t>
            </a:r>
            <a:endParaRPr kumimoji="1" lang="en-US" altLang="zh-CN" sz="2000" b="1" i="0" u="none" strike="noStrike" kern="1200" cap="none" spc="0" normalizeH="0" baseline="-25000" noProof="0">
              <a:ln>
                <a:noFill/>
              </a:ln>
              <a:solidFill>
                <a:srgbClr val="FF3300"/>
              </a:solidFill>
              <a:uLnTx/>
              <a:uFillTx/>
              <a:latin typeface="+mn-ea"/>
              <a:cs typeface="+mn-cs"/>
            </a:endParaRPr>
          </a:p>
        </p:txBody>
      </p:sp>
      <p:sp>
        <p:nvSpPr>
          <p:cNvPr id="20" name="Rectangle 17"/>
          <p:cNvSpPr>
            <a:spLocks noChangeArrowheads="1"/>
          </p:cNvSpPr>
          <p:nvPr/>
        </p:nvSpPr>
        <p:spPr bwMode="auto">
          <a:xfrm>
            <a:off x="6314603" y="6041456"/>
            <a:ext cx="1342035" cy="400110"/>
          </a:xfrm>
          <a:prstGeom prst="rect">
            <a:avLst/>
          </a:prstGeom>
          <a:noFill/>
          <a:ln w="9525">
            <a:solidFill>
              <a:schemeClr val="tx1"/>
            </a:solidFill>
            <a:miter lim="800000"/>
          </a:ln>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solidFill>
                  <a:srgbClr val="FF3300"/>
                </a:solidFill>
                <a:uLnTx/>
                <a:uFillTx/>
                <a:latin typeface="+mn-ea"/>
                <a:cs typeface="+mn-cs"/>
              </a:rPr>
              <a:t>… … …</a:t>
            </a:r>
            <a:r>
              <a:rPr kumimoji="1" lang="en-US" altLang="zh-CN" sz="2000" b="1" i="0" u="none" strike="noStrike" kern="1200" cap="none" spc="0" normalizeH="0" baseline="0" noProof="0" dirty="0">
                <a:ln>
                  <a:noFill/>
                </a:ln>
                <a:solidFill>
                  <a:schemeClr val="tx1"/>
                </a:solidFill>
                <a:uLnTx/>
                <a:uFillTx/>
                <a:latin typeface="+mn-ea"/>
                <a:cs typeface="+mn-cs"/>
              </a:rPr>
              <a:t>  </a:t>
            </a:r>
            <a:r>
              <a:rPr kumimoji="1" lang="en-US" altLang="zh-CN" sz="2000" b="1" i="0" u="none" strike="noStrike" kern="1200" cap="none" spc="0" normalizeH="0" baseline="0" noProof="0" dirty="0">
                <a:ln>
                  <a:noFill/>
                </a:ln>
                <a:solidFill>
                  <a:srgbClr val="0000FF"/>
                </a:solidFill>
                <a:uLnTx/>
                <a:uFillTx/>
                <a:latin typeface="+mn-ea"/>
                <a:cs typeface="+mn-cs"/>
              </a:rPr>
              <a:t>B</a:t>
            </a:r>
            <a:r>
              <a:rPr kumimoji="1" lang="en-US" altLang="zh-CN" sz="2000" b="1" i="0" u="none" strike="noStrike" kern="1200" cap="none" spc="0" normalizeH="0" baseline="-25000" noProof="0" dirty="0">
                <a:ln>
                  <a:noFill/>
                </a:ln>
                <a:solidFill>
                  <a:srgbClr val="0000FF"/>
                </a:solidFill>
                <a:uLnTx/>
                <a:uFillTx/>
                <a:latin typeface="+mn-ea"/>
                <a:cs typeface="+mn-cs"/>
              </a:rPr>
              <a:t>4</a:t>
            </a:r>
            <a:endParaRPr kumimoji="1" lang="en-US" altLang="zh-CN" sz="2000" b="1" i="0" u="none" strike="noStrike" kern="1200" cap="none" spc="0" normalizeH="0" baseline="-25000" noProof="0" dirty="0">
              <a:ln>
                <a:noFill/>
              </a:ln>
              <a:solidFill>
                <a:srgbClr val="0000FF"/>
              </a:solidFill>
              <a:uLnTx/>
              <a:uFillTx/>
              <a:latin typeface="+mn-ea"/>
              <a:cs typeface="+mn-cs"/>
            </a:endParaRPr>
          </a:p>
        </p:txBody>
      </p:sp>
      <p:cxnSp>
        <p:nvCxnSpPr>
          <p:cNvPr id="21" name="AutoShape 18"/>
          <p:cNvCxnSpPr>
            <a:endCxn id="18" idx="0"/>
          </p:cNvCxnSpPr>
          <p:nvPr/>
        </p:nvCxnSpPr>
        <p:spPr>
          <a:xfrm rot="16200000" flipH="1">
            <a:off x="5792580" y="2613497"/>
            <a:ext cx="2186057" cy="25399"/>
          </a:xfrm>
          <a:prstGeom prst="curvedConnector3">
            <a:avLst>
              <a:gd name="adj1" fmla="val 50000"/>
            </a:avLst>
          </a:prstGeom>
          <a:ln w="9525">
            <a:noFill/>
          </a:ln>
        </p:spPr>
      </p:cxnSp>
      <p:cxnSp>
        <p:nvCxnSpPr>
          <p:cNvPr id="22" name="AutoShape 19"/>
          <p:cNvCxnSpPr/>
          <p:nvPr/>
        </p:nvCxnSpPr>
        <p:spPr>
          <a:xfrm>
            <a:off x="6915771" y="4436708"/>
            <a:ext cx="23812" cy="360362"/>
          </a:xfrm>
          <a:prstGeom prst="straightConnector1">
            <a:avLst/>
          </a:prstGeom>
          <a:ln w="28575" cap="flat" cmpd="sng">
            <a:solidFill>
              <a:schemeClr val="tx1"/>
            </a:solidFill>
            <a:prstDash val="solid"/>
            <a:headEnd type="none" w="med" len="med"/>
            <a:tailEnd type="triangle" w="med" len="med"/>
          </a:ln>
        </p:spPr>
      </p:cxnSp>
      <p:cxnSp>
        <p:nvCxnSpPr>
          <p:cNvPr id="23" name="AutoShape 20"/>
          <p:cNvCxnSpPr/>
          <p:nvPr/>
        </p:nvCxnSpPr>
        <p:spPr>
          <a:xfrm rot="16200000" flipV="1">
            <a:off x="5215558" y="3976333"/>
            <a:ext cx="1739900" cy="1652587"/>
          </a:xfrm>
          <a:prstGeom prst="bentConnector4">
            <a:avLst>
              <a:gd name="adj1" fmla="val -13139"/>
              <a:gd name="adj2" fmla="val 113833"/>
            </a:avLst>
          </a:prstGeom>
          <a:ln w="28575" cap="flat" cmpd="sng">
            <a:solidFill>
              <a:schemeClr val="tx1"/>
            </a:solidFill>
            <a:prstDash val="solid"/>
            <a:miter/>
            <a:headEnd type="none" w="med" len="med"/>
            <a:tailEnd type="triangle" w="med" len="med"/>
          </a:ln>
        </p:spPr>
      </p:cxnSp>
      <p:cxnSp>
        <p:nvCxnSpPr>
          <p:cNvPr id="24" name="AutoShape 21"/>
          <p:cNvCxnSpPr>
            <a:stCxn id="18" idx="3"/>
            <a:endCxn id="20" idx="3"/>
          </p:cNvCxnSpPr>
          <p:nvPr/>
        </p:nvCxnSpPr>
        <p:spPr>
          <a:xfrm flipH="1">
            <a:off x="7656638" y="4073169"/>
            <a:ext cx="924420" cy="2168342"/>
          </a:xfrm>
          <a:prstGeom prst="bentConnector3">
            <a:avLst>
              <a:gd name="adj1" fmla="val -24729"/>
            </a:avLst>
          </a:prstGeom>
          <a:ln w="28575" cap="flat" cmpd="sng">
            <a:solidFill>
              <a:schemeClr val="tx1"/>
            </a:solidFill>
            <a:prstDash val="solid"/>
            <a:miter/>
            <a:headEnd type="none" w="med" len="med"/>
            <a:tailEnd type="triangle" w="med" len="med"/>
          </a:ln>
        </p:spPr>
      </p:cxnSp>
      <p:sp>
        <p:nvSpPr>
          <p:cNvPr id="25" name="Rectangle 22"/>
          <p:cNvSpPr>
            <a:spLocks noChangeArrowheads="1"/>
          </p:cNvSpPr>
          <p:nvPr/>
        </p:nvSpPr>
        <p:spPr bwMode="auto">
          <a:xfrm>
            <a:off x="5691808" y="1987464"/>
            <a:ext cx="2608263" cy="1323439"/>
          </a:xfrm>
          <a:prstGeom prst="rect">
            <a:avLst/>
          </a:prstGeom>
          <a:noFill/>
          <a:ln w="9525">
            <a:solidFill>
              <a:schemeClr val="tx1"/>
            </a:solidFill>
            <a:miter lim="800000"/>
          </a:ln>
          <a:effectLst/>
        </p:spPr>
        <p:txBody>
          <a:bodyPr anchor="ctr">
            <a:spAutoFit/>
          </a:bodyPr>
          <a:lstStyle/>
          <a:p>
            <a:pPr marL="457200" marR="0" lvl="0" indent="-457200" algn="ctr"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FF3300"/>
                </a:solidFill>
                <a:uLnTx/>
                <a:uFillTx/>
                <a:latin typeface="+mn-ea"/>
                <a:cs typeface="+mn-cs"/>
              </a:rPr>
              <a:t>(1)d</a:t>
            </a:r>
            <a:r>
              <a:rPr kumimoji="1" lang="en-US" altLang="zh-CN" sz="2000" b="1" i="0" u="none" strike="noStrike" kern="1200" cap="none" spc="0" normalizeH="0" baseline="0" noProof="0">
                <a:ln>
                  <a:noFill/>
                </a:ln>
                <a:solidFill>
                  <a:srgbClr val="FF3300"/>
                </a:solidFill>
                <a:uLnTx/>
                <a:uFillTx/>
                <a:latin typeface="+mn-ea"/>
                <a:cs typeface="+mn-cs"/>
              </a:rPr>
              <a:t>:=a*k</a:t>
            </a:r>
            <a:r>
              <a:rPr kumimoji="1" lang="en-US" altLang="zh-CN" sz="2000" b="1" i="0" u="none" strike="noStrike" kern="1200" cap="none" spc="0" normalizeH="0" baseline="0" noProof="0">
                <a:ln>
                  <a:noFill/>
                </a:ln>
                <a:solidFill>
                  <a:schemeClr val="tx1"/>
                </a:solidFill>
                <a:uLnTx/>
                <a:uFillTx/>
                <a:latin typeface="+mn-ea"/>
                <a:cs typeface="+mn-cs"/>
              </a:rPr>
              <a:t>  </a:t>
            </a:r>
            <a:r>
              <a:rPr kumimoji="1" lang="en-US" altLang="zh-CN" sz="2000" b="1" i="0" u="none" strike="noStrike" kern="1200" cap="none" spc="0" normalizeH="0" baseline="0" noProof="0">
                <a:ln>
                  <a:noFill/>
                </a:ln>
                <a:solidFill>
                  <a:srgbClr val="0000FF"/>
                </a:solidFill>
                <a:uLnTx/>
                <a:uFillTx/>
                <a:latin typeface="+mn-ea"/>
                <a:cs typeface="+mn-cs"/>
              </a:rPr>
              <a:t>B’</a:t>
            </a:r>
            <a:r>
              <a:rPr kumimoji="1" lang="en-US" altLang="zh-CN" sz="2000" b="1" i="0" u="none" strike="noStrike" kern="1200" cap="none" spc="0" normalizeH="0" baseline="-25000" noProof="0">
                <a:ln>
                  <a:noFill/>
                </a:ln>
                <a:solidFill>
                  <a:srgbClr val="0000FF"/>
                </a:solidFill>
                <a:uLnTx/>
                <a:uFillTx/>
                <a:latin typeface="+mn-ea"/>
                <a:cs typeface="+mn-cs"/>
              </a:rPr>
              <a:t>2</a:t>
            </a:r>
            <a:endParaRPr kumimoji="1" lang="en-US" altLang="zh-CN" sz="2000" b="1" i="0" u="none" strike="noStrike" kern="1200" cap="none" spc="0" normalizeH="0" baseline="-25000" noProof="0">
              <a:ln>
                <a:noFill/>
              </a:ln>
              <a:solidFill>
                <a:srgbClr val="0000FF"/>
              </a:solidFill>
              <a:uLnTx/>
              <a:uFillTx/>
              <a:latin typeface="+mn-ea"/>
              <a:cs typeface="+mn-cs"/>
            </a:endParaRPr>
          </a:p>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FF3300"/>
                </a:solidFill>
                <a:uLnTx/>
                <a:uFillTx/>
                <a:latin typeface="+mn-ea"/>
                <a:cs typeface="+mn-cs"/>
              </a:rPr>
              <a:t>(2)</a:t>
            </a:r>
            <a:r>
              <a:rPr kumimoji="1" lang="zh-CN" altLang="en-US" sz="2000" b="1" i="0" u="none" strike="noStrike" kern="1200" cap="none" spc="0" normalizeH="0" baseline="0" noProof="0">
                <a:ln>
                  <a:noFill/>
                </a:ln>
                <a:solidFill>
                  <a:srgbClr val="FF3300"/>
                </a:solidFill>
                <a:uLnTx/>
                <a:uFillTx/>
                <a:latin typeface="+mn-ea"/>
                <a:cs typeface="+mn-cs"/>
              </a:rPr>
              <a:t>  </a:t>
            </a:r>
            <a:r>
              <a:rPr kumimoji="1" lang="en-US" altLang="zh-CN" sz="2000" b="1" i="0" u="none" strike="noStrike" kern="1200" cap="none" spc="0" normalizeH="0" baseline="0" noProof="0">
                <a:ln>
                  <a:noFill/>
                </a:ln>
                <a:solidFill>
                  <a:srgbClr val="FF3300"/>
                </a:solidFill>
                <a:uLnTx/>
                <a:uFillTx/>
                <a:latin typeface="+mn-ea"/>
                <a:cs typeface="+mn-cs"/>
              </a:rPr>
              <a:t>T</a:t>
            </a:r>
            <a:r>
              <a:rPr kumimoji="1" lang="en-US" altLang="zh-CN" sz="2000" b="1" i="0" u="none" strike="noStrike" kern="1200" cap="none" spc="0" normalizeH="0" baseline="-25000" noProof="0">
                <a:ln>
                  <a:noFill/>
                </a:ln>
                <a:solidFill>
                  <a:srgbClr val="FF3300"/>
                </a:solidFill>
                <a:uLnTx/>
                <a:uFillTx/>
                <a:latin typeface="+mn-ea"/>
                <a:cs typeface="+mn-cs"/>
              </a:rPr>
              <a:t>1</a:t>
            </a:r>
            <a:r>
              <a:rPr kumimoji="1" lang="en-US" altLang="zh-CN" sz="2000" b="1" i="0" u="none" strike="noStrike" kern="1200" cap="none" spc="0" normalizeH="0" baseline="0" noProof="0">
                <a:ln>
                  <a:noFill/>
                </a:ln>
                <a:solidFill>
                  <a:srgbClr val="FF3300"/>
                </a:solidFill>
                <a:uLnTx/>
                <a:uFillTx/>
                <a:latin typeface="+mn-ea"/>
                <a:cs typeface="+mn-cs"/>
              </a:rPr>
              <a:t>:=b*k</a:t>
            </a:r>
            <a:endParaRPr kumimoji="1" lang="en-US" altLang="zh-CN" sz="2000" b="1" i="0" u="none" strike="noStrike" kern="1200" cap="none" spc="0" normalizeH="0" baseline="0" noProof="0">
              <a:ln>
                <a:noFill/>
              </a:ln>
              <a:solidFill>
                <a:srgbClr val="FF3300"/>
              </a:solidFill>
              <a:uLnTx/>
              <a:uFillTx/>
              <a:latin typeface="+mn-ea"/>
              <a:cs typeface="+mn-cs"/>
            </a:endParaRPr>
          </a:p>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FF3300"/>
                </a:solidFill>
                <a:uLnTx/>
                <a:uFillTx/>
                <a:latin typeface="+mn-ea"/>
                <a:cs typeface="+mn-cs"/>
              </a:rPr>
              <a:t>(3)  T2:=c*k</a:t>
            </a:r>
            <a:endParaRPr kumimoji="1" lang="en-US" altLang="zh-CN" sz="2000" b="1" i="0" u="none" strike="noStrike" kern="1200" cap="none" spc="0" normalizeH="0" baseline="-25000" noProof="0">
              <a:ln>
                <a:noFill/>
              </a:ln>
              <a:solidFill>
                <a:srgbClr val="FF3300"/>
              </a:solidFill>
              <a:uLnTx/>
              <a:uFillTx/>
              <a:latin typeface="+mn-ea"/>
              <a:cs typeface="+mn-cs"/>
            </a:endParaRPr>
          </a:p>
        </p:txBody>
      </p:sp>
      <p:cxnSp>
        <p:nvCxnSpPr>
          <p:cNvPr id="26" name="AutoShape 23"/>
          <p:cNvCxnSpPr>
            <a:endCxn id="25" idx="0"/>
          </p:cNvCxnSpPr>
          <p:nvPr/>
        </p:nvCxnSpPr>
        <p:spPr>
          <a:xfrm>
            <a:off x="6985621" y="1556983"/>
            <a:ext cx="10319" cy="430481"/>
          </a:xfrm>
          <a:prstGeom prst="straightConnector1">
            <a:avLst/>
          </a:prstGeom>
          <a:ln w="28575" cap="flat" cmpd="sng">
            <a:solidFill>
              <a:schemeClr val="tx1"/>
            </a:solidFill>
            <a:prstDash val="solid"/>
            <a:headEnd type="none" w="med" len="med"/>
            <a:tailEnd type="triangle" w="med" len="med"/>
          </a:ln>
        </p:spPr>
      </p:cxnSp>
      <p:cxnSp>
        <p:nvCxnSpPr>
          <p:cNvPr id="27" name="AutoShape 24"/>
          <p:cNvCxnSpPr/>
          <p:nvPr/>
        </p:nvCxnSpPr>
        <p:spPr>
          <a:xfrm>
            <a:off x="6987208" y="3285770"/>
            <a:ext cx="12700" cy="431800"/>
          </a:xfrm>
          <a:prstGeom prst="straightConnector1">
            <a:avLst/>
          </a:prstGeom>
          <a:ln w="28575" cap="flat" cmpd="sng">
            <a:solidFill>
              <a:schemeClr val="tx1"/>
            </a:solidFill>
            <a:prstDash val="solid"/>
            <a:headEnd type="none" w="med" len="med"/>
            <a:tailEnd type="triangle" w="med" len="med"/>
          </a:ln>
        </p:spPr>
      </p:cxnSp>
      <p:sp>
        <p:nvSpPr>
          <p:cNvPr id="28" name="Rectangle 25"/>
          <p:cNvSpPr>
            <a:spLocks noChangeArrowheads="1"/>
          </p:cNvSpPr>
          <p:nvPr/>
        </p:nvSpPr>
        <p:spPr bwMode="auto">
          <a:xfrm>
            <a:off x="1298200" y="1965295"/>
            <a:ext cx="1754006" cy="400110"/>
          </a:xfrm>
          <a:prstGeom prst="rect">
            <a:avLst/>
          </a:prstGeom>
          <a:noFill/>
          <a:ln w="9525">
            <a:solidFill>
              <a:schemeClr val="tx1"/>
            </a:solidFill>
            <a:miter lim="800000"/>
          </a:ln>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FF3300"/>
                </a:solidFill>
                <a:uLnTx/>
                <a:uFillTx/>
                <a:latin typeface="+mn-ea"/>
                <a:cs typeface="+mn-cs"/>
              </a:rPr>
              <a:t>(1)     </a:t>
            </a:r>
            <a:r>
              <a:rPr kumimoji="1" lang="en-US" altLang="zh-CN" sz="2000" b="1" i="0" u="none" strike="noStrike" kern="1200" cap="none" spc="0" normalizeH="0" baseline="0" noProof="0">
                <a:ln>
                  <a:noFill/>
                </a:ln>
                <a:solidFill>
                  <a:schemeClr val="tx1"/>
                </a:solidFill>
                <a:uLnTx/>
                <a:uFillTx/>
                <a:latin typeface="+mn-ea"/>
                <a:cs typeface="+mn-cs"/>
              </a:rPr>
              <a:t> </a:t>
            </a:r>
            <a:r>
              <a:rPr kumimoji="1" lang="en-US" altLang="zh-CN" sz="2000" b="1" i="0" u="none" strike="noStrike" kern="1200" cap="none" spc="0" normalizeH="0" baseline="0" noProof="0">
                <a:ln>
                  <a:noFill/>
                </a:ln>
                <a:solidFill>
                  <a:srgbClr val="FF3300"/>
                </a:solidFill>
                <a:uLnTx/>
                <a:uFillTx/>
                <a:latin typeface="+mn-ea"/>
                <a:cs typeface="+mn-cs"/>
              </a:rPr>
              <a:t>i:=a</a:t>
            </a:r>
            <a:r>
              <a:rPr kumimoji="1" lang="en-US" altLang="zh-CN" sz="2000" b="1" i="0" u="none" strike="noStrike" kern="1200" cap="none" spc="0" normalizeH="0" baseline="0" noProof="0">
                <a:ln>
                  <a:noFill/>
                </a:ln>
                <a:solidFill>
                  <a:schemeClr val="tx1"/>
                </a:solidFill>
                <a:uLnTx/>
                <a:uFillTx/>
                <a:latin typeface="+mn-ea"/>
                <a:cs typeface="+mn-cs"/>
              </a:rPr>
              <a:t>  </a:t>
            </a:r>
            <a:r>
              <a:rPr kumimoji="1" lang="en-US" altLang="zh-CN" sz="2000" b="1" i="0" u="none" strike="noStrike" kern="1200" cap="none" spc="0" normalizeH="0" baseline="0" noProof="0">
                <a:ln>
                  <a:noFill/>
                </a:ln>
                <a:solidFill>
                  <a:srgbClr val="0000FF"/>
                </a:solidFill>
                <a:uLnTx/>
                <a:uFillTx/>
                <a:latin typeface="+mn-ea"/>
                <a:cs typeface="+mn-cs"/>
              </a:rPr>
              <a:t>B</a:t>
            </a:r>
            <a:r>
              <a:rPr kumimoji="1" lang="en-US" altLang="zh-CN" sz="2000" b="1" i="0" u="none" strike="noStrike" kern="1200" cap="none" spc="0" normalizeH="0" baseline="-25000" noProof="0">
                <a:ln>
                  <a:noFill/>
                </a:ln>
                <a:solidFill>
                  <a:srgbClr val="0000FF"/>
                </a:solidFill>
                <a:uLnTx/>
                <a:uFillTx/>
                <a:latin typeface="+mn-ea"/>
                <a:cs typeface="+mn-cs"/>
              </a:rPr>
              <a:t>1</a:t>
            </a:r>
            <a:endParaRPr kumimoji="1" lang="en-US" altLang="zh-CN" sz="2000" b="1" i="0" u="none" strike="noStrike" kern="1200" cap="none" spc="0" normalizeH="0" baseline="-25000" noProof="0">
              <a:ln>
                <a:noFill/>
              </a:ln>
              <a:solidFill>
                <a:srgbClr val="0000FF"/>
              </a:solidFill>
              <a:uLnTx/>
              <a:uFillTx/>
              <a:latin typeface="+mn-ea"/>
              <a:cs typeface="+mn-cs"/>
            </a:endParaRPr>
          </a:p>
        </p:txBody>
      </p:sp>
      <p:sp>
        <p:nvSpPr>
          <p:cNvPr id="29" name="Rectangle 26"/>
          <p:cNvSpPr>
            <a:spLocks noChangeArrowheads="1"/>
          </p:cNvSpPr>
          <p:nvPr/>
        </p:nvSpPr>
        <p:spPr bwMode="auto">
          <a:xfrm>
            <a:off x="377359" y="2757456"/>
            <a:ext cx="3600450" cy="400110"/>
          </a:xfrm>
          <a:prstGeom prst="rect">
            <a:avLst/>
          </a:prstGeom>
          <a:noFill/>
          <a:ln w="9525">
            <a:solidFill>
              <a:schemeClr val="tx1"/>
            </a:solidFill>
            <a:miter lim="800000"/>
          </a:ln>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FF3300"/>
                </a:solidFill>
                <a:uLnTx/>
                <a:uFillTx/>
                <a:latin typeface="+mn-ea"/>
                <a:cs typeface="+mn-cs"/>
              </a:rPr>
              <a:t>(2)</a:t>
            </a:r>
            <a:r>
              <a:rPr kumimoji="1" lang="en-US" altLang="zh-CN" sz="2000" b="1" i="0" u="none" strike="noStrike" kern="1200" cap="none" spc="0" normalizeH="0" baseline="0" noProof="0">
                <a:ln>
                  <a:noFill/>
                </a:ln>
                <a:solidFill>
                  <a:schemeClr val="tx1"/>
                </a:solidFill>
                <a:uLnTx/>
                <a:uFillTx/>
                <a:latin typeface="+mn-ea"/>
                <a:cs typeface="+mn-cs"/>
              </a:rPr>
              <a:t> </a:t>
            </a:r>
            <a:r>
              <a:rPr kumimoji="1" lang="en-US" altLang="zh-CN" sz="2000" b="1" i="0" u="none" strike="noStrike" kern="1200" cap="none" spc="0" normalizeH="0" baseline="0" noProof="0">
                <a:ln>
                  <a:noFill/>
                </a:ln>
                <a:solidFill>
                  <a:srgbClr val="FF3300"/>
                </a:solidFill>
                <a:uLnTx/>
                <a:uFillTx/>
                <a:latin typeface="+mn-ea"/>
                <a:cs typeface="+mn-cs"/>
              </a:rPr>
              <a:t>if_false i&lt;=c goto B</a:t>
            </a:r>
            <a:r>
              <a:rPr kumimoji="1" lang="en-US" altLang="zh-CN" sz="2000" b="1" i="0" u="none" strike="noStrike" kern="1200" cap="none" spc="0" normalizeH="0" baseline="-25000" noProof="0">
                <a:ln>
                  <a:noFill/>
                </a:ln>
                <a:solidFill>
                  <a:srgbClr val="FF3300"/>
                </a:solidFill>
                <a:uLnTx/>
                <a:uFillTx/>
                <a:latin typeface="+mn-ea"/>
                <a:cs typeface="+mn-cs"/>
              </a:rPr>
              <a:t>4</a:t>
            </a:r>
            <a:r>
              <a:rPr kumimoji="1" lang="en-US" altLang="zh-CN" sz="2000" b="1" i="0" u="none" strike="noStrike" kern="1200" cap="none" spc="0" normalizeH="0" baseline="0" noProof="0">
                <a:ln>
                  <a:noFill/>
                </a:ln>
                <a:solidFill>
                  <a:schemeClr val="tx1"/>
                </a:solidFill>
                <a:uLnTx/>
                <a:uFillTx/>
                <a:latin typeface="+mn-ea"/>
                <a:cs typeface="+mn-cs"/>
              </a:rPr>
              <a:t>  </a:t>
            </a:r>
            <a:r>
              <a:rPr kumimoji="1" lang="en-US" altLang="zh-CN" sz="2000" b="1" i="0" u="none" strike="noStrike" kern="1200" cap="none" spc="0" normalizeH="0" baseline="0" noProof="0">
                <a:ln>
                  <a:noFill/>
                </a:ln>
                <a:solidFill>
                  <a:srgbClr val="0000FF"/>
                </a:solidFill>
                <a:uLnTx/>
                <a:uFillTx/>
                <a:latin typeface="+mn-ea"/>
                <a:cs typeface="+mn-cs"/>
              </a:rPr>
              <a:t>B</a:t>
            </a:r>
            <a:r>
              <a:rPr kumimoji="1" lang="en-US" altLang="zh-CN" sz="2000" b="1" i="0" u="none" strike="noStrike" kern="1200" cap="none" spc="0" normalizeH="0" baseline="-25000" noProof="0">
                <a:ln>
                  <a:noFill/>
                </a:ln>
                <a:solidFill>
                  <a:srgbClr val="0000FF"/>
                </a:solidFill>
                <a:uLnTx/>
                <a:uFillTx/>
                <a:latin typeface="+mn-ea"/>
                <a:cs typeface="+mn-cs"/>
              </a:rPr>
              <a:t>2</a:t>
            </a:r>
            <a:endParaRPr kumimoji="1" lang="en-US" altLang="zh-CN" sz="2000" b="1" i="0" u="none" strike="noStrike" kern="1200" cap="none" spc="0" normalizeH="0" baseline="-25000" noProof="0">
              <a:ln>
                <a:noFill/>
              </a:ln>
              <a:solidFill>
                <a:srgbClr val="0000FF"/>
              </a:solidFill>
              <a:uLnTx/>
              <a:uFillTx/>
              <a:latin typeface="+mn-ea"/>
              <a:cs typeface="+mn-cs"/>
            </a:endParaRPr>
          </a:p>
        </p:txBody>
      </p:sp>
      <p:sp>
        <p:nvSpPr>
          <p:cNvPr id="30" name="Rectangle 27"/>
          <p:cNvSpPr>
            <a:spLocks noChangeArrowheads="1"/>
          </p:cNvSpPr>
          <p:nvPr/>
        </p:nvSpPr>
        <p:spPr bwMode="auto">
          <a:xfrm>
            <a:off x="1208914" y="3976956"/>
            <a:ext cx="1997663" cy="1323439"/>
          </a:xfrm>
          <a:prstGeom prst="rect">
            <a:avLst/>
          </a:prstGeom>
          <a:noFill/>
          <a:ln w="9525">
            <a:solidFill>
              <a:schemeClr val="tx1"/>
            </a:solidFill>
            <a:miter lim="800000"/>
          </a:ln>
          <a:effectLst/>
        </p:spPr>
        <p:txBody>
          <a:bodyPr wrap="none" anchor="ctr">
            <a:spAutoFit/>
          </a:bodyPr>
          <a:lstStyle/>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FF3300"/>
                </a:solidFill>
                <a:uLnTx/>
                <a:uFillTx/>
                <a:latin typeface="+mn-ea"/>
                <a:cs typeface="+mn-cs"/>
              </a:rPr>
              <a:t>(3) d:=i*k </a:t>
            </a:r>
            <a:r>
              <a:rPr kumimoji="1" lang="en-US" altLang="zh-CN" sz="2000" b="1" i="0" u="none" strike="noStrike" kern="1200" cap="none" spc="0" normalizeH="0" baseline="0" noProof="0">
                <a:ln>
                  <a:noFill/>
                </a:ln>
                <a:solidFill>
                  <a:srgbClr val="0000FF"/>
                </a:solidFill>
                <a:uLnTx/>
                <a:uFillTx/>
                <a:latin typeface="+mn-ea"/>
                <a:cs typeface="+mn-cs"/>
              </a:rPr>
              <a:t> B</a:t>
            </a:r>
            <a:r>
              <a:rPr kumimoji="1" lang="en-US" altLang="zh-CN" sz="2000" b="1" i="0" u="none" strike="noStrike" kern="1200" cap="none" spc="0" normalizeH="0" baseline="-25000" noProof="0">
                <a:ln>
                  <a:noFill/>
                </a:ln>
                <a:solidFill>
                  <a:srgbClr val="0000FF"/>
                </a:solidFill>
                <a:uLnTx/>
                <a:uFillTx/>
                <a:latin typeface="+mn-ea"/>
                <a:cs typeface="+mn-cs"/>
              </a:rPr>
              <a:t>3</a:t>
            </a:r>
            <a:endParaRPr kumimoji="1" lang="en-US" altLang="zh-CN" sz="2000" b="1" i="0" u="none" strike="noStrike" kern="1200" cap="none" spc="0" normalizeH="0" baseline="-25000" noProof="0">
              <a:ln>
                <a:noFill/>
              </a:ln>
              <a:solidFill>
                <a:srgbClr val="0000FF"/>
              </a:solidFill>
              <a:uLnTx/>
              <a:uFillTx/>
              <a:latin typeface="+mn-ea"/>
              <a:cs typeface="+mn-cs"/>
            </a:endParaRPr>
          </a:p>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a:ln>
                  <a:noFill/>
                </a:ln>
                <a:solidFill>
                  <a:srgbClr val="FF3300"/>
                </a:solidFill>
                <a:uLnTx/>
                <a:uFillTx/>
                <a:latin typeface="+mn-ea"/>
                <a:cs typeface="+mn-cs"/>
              </a:rPr>
              <a:t>（</a:t>
            </a:r>
            <a:r>
              <a:rPr kumimoji="1" lang="en-US" altLang="zh-CN" sz="2000" b="1" i="0" u="none" strike="noStrike" kern="1200" cap="none" spc="0" normalizeH="0" baseline="0" noProof="0">
                <a:ln>
                  <a:noFill/>
                </a:ln>
                <a:solidFill>
                  <a:srgbClr val="FF3300"/>
                </a:solidFill>
                <a:uLnTx/>
                <a:uFillTx/>
                <a:latin typeface="+mn-ea"/>
                <a:cs typeface="+mn-cs"/>
              </a:rPr>
              <a:t>4</a:t>
            </a:r>
            <a:r>
              <a:rPr kumimoji="1" lang="zh-CN" altLang="en-US" sz="2000" b="1" i="0" u="none" strike="noStrike" kern="1200" cap="none" spc="0" normalizeH="0" baseline="0" noProof="0">
                <a:ln>
                  <a:noFill/>
                </a:ln>
                <a:solidFill>
                  <a:srgbClr val="FF3300"/>
                </a:solidFill>
                <a:uLnTx/>
                <a:uFillTx/>
                <a:latin typeface="+mn-ea"/>
                <a:cs typeface="+mn-cs"/>
              </a:rPr>
              <a:t>）</a:t>
            </a:r>
            <a:r>
              <a:rPr kumimoji="1" lang="en-US" altLang="zh-CN" sz="2000" b="1" i="0" u="none" strike="noStrike" kern="1200" cap="none" spc="0" normalizeH="0" baseline="0" noProof="0">
                <a:ln>
                  <a:noFill/>
                </a:ln>
                <a:solidFill>
                  <a:srgbClr val="FF3300"/>
                </a:solidFill>
                <a:uLnTx/>
                <a:uFillTx/>
                <a:latin typeface="+mn-ea"/>
                <a:cs typeface="+mn-cs"/>
              </a:rPr>
              <a:t>i:=i+b     </a:t>
            </a:r>
            <a:endParaRPr kumimoji="1" lang="en-US" altLang="zh-CN" sz="2000" b="1" i="0" u="none" strike="noStrike" kern="1200" cap="none" spc="0" normalizeH="0" baseline="0" noProof="0">
              <a:ln>
                <a:noFill/>
              </a:ln>
              <a:solidFill>
                <a:srgbClr val="FF3300"/>
              </a:solidFill>
              <a:uLnTx/>
              <a:uFillTx/>
              <a:latin typeface="+mn-ea"/>
              <a:cs typeface="+mn-cs"/>
            </a:endParaRPr>
          </a:p>
          <a:p>
            <a:pPr marL="457200" marR="0" lvl="0" indent="-457200" algn="ctr"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a:ln>
                  <a:noFill/>
                </a:ln>
                <a:solidFill>
                  <a:srgbClr val="FF3300"/>
                </a:solidFill>
                <a:uLnTx/>
                <a:uFillTx/>
                <a:latin typeface="+mn-ea"/>
                <a:cs typeface="+mn-cs"/>
              </a:rPr>
              <a:t>（</a:t>
            </a:r>
            <a:r>
              <a:rPr kumimoji="1" lang="en-US" altLang="zh-CN" sz="2000" b="1" i="0" u="none" strike="noStrike" kern="1200" cap="none" spc="0" normalizeH="0" baseline="0" noProof="0">
                <a:ln>
                  <a:noFill/>
                </a:ln>
                <a:solidFill>
                  <a:srgbClr val="FF3300"/>
                </a:solidFill>
                <a:uLnTx/>
                <a:uFillTx/>
                <a:latin typeface="+mn-ea"/>
                <a:cs typeface="+mn-cs"/>
              </a:rPr>
              <a:t>5</a:t>
            </a:r>
            <a:r>
              <a:rPr kumimoji="1" lang="zh-CN" altLang="en-US" sz="2000" b="1" i="0" u="none" strike="noStrike" kern="1200" cap="none" spc="0" normalizeH="0" baseline="0" noProof="0">
                <a:ln>
                  <a:noFill/>
                </a:ln>
                <a:solidFill>
                  <a:srgbClr val="FF3300"/>
                </a:solidFill>
                <a:uLnTx/>
                <a:uFillTx/>
                <a:latin typeface="+mn-ea"/>
                <a:cs typeface="+mn-cs"/>
              </a:rPr>
              <a:t>）    </a:t>
            </a:r>
            <a:r>
              <a:rPr kumimoji="1" lang="en-US" altLang="zh-CN" sz="2000" b="1" i="0" u="none" strike="noStrike" kern="1200" cap="none" spc="0" normalizeH="0" baseline="0" noProof="0">
                <a:ln>
                  <a:noFill/>
                </a:ln>
                <a:solidFill>
                  <a:srgbClr val="FF3300"/>
                </a:solidFill>
                <a:uLnTx/>
                <a:uFillTx/>
                <a:latin typeface="+mn-ea"/>
                <a:cs typeface="+mn-cs"/>
              </a:rPr>
              <a:t>goto B</a:t>
            </a:r>
            <a:r>
              <a:rPr kumimoji="1" lang="en-US" altLang="zh-CN" sz="2000" b="1" i="0" u="none" strike="noStrike" kern="1200" cap="none" spc="0" normalizeH="0" baseline="-25000" noProof="0">
                <a:ln>
                  <a:noFill/>
                </a:ln>
                <a:solidFill>
                  <a:srgbClr val="FF3300"/>
                </a:solidFill>
                <a:uLnTx/>
                <a:uFillTx/>
                <a:latin typeface="+mn-ea"/>
                <a:cs typeface="+mn-cs"/>
              </a:rPr>
              <a:t>2</a:t>
            </a:r>
            <a:endParaRPr kumimoji="1" lang="en-US" altLang="zh-CN" sz="2000" b="1" i="0" u="none" strike="noStrike" kern="1200" cap="none" spc="0" normalizeH="0" baseline="-25000" noProof="0">
              <a:ln>
                <a:noFill/>
              </a:ln>
              <a:solidFill>
                <a:srgbClr val="FF3300"/>
              </a:solidFill>
              <a:uLnTx/>
              <a:uFillTx/>
              <a:latin typeface="+mn-ea"/>
              <a:cs typeface="+mn-cs"/>
            </a:endParaRPr>
          </a:p>
        </p:txBody>
      </p:sp>
      <p:sp>
        <p:nvSpPr>
          <p:cNvPr id="31" name="Rectangle 28"/>
          <p:cNvSpPr>
            <a:spLocks noChangeArrowheads="1"/>
          </p:cNvSpPr>
          <p:nvPr/>
        </p:nvSpPr>
        <p:spPr bwMode="auto">
          <a:xfrm>
            <a:off x="1864542" y="5806911"/>
            <a:ext cx="1342035" cy="400110"/>
          </a:xfrm>
          <a:prstGeom prst="rect">
            <a:avLst/>
          </a:prstGeom>
          <a:noFill/>
          <a:ln w="9525">
            <a:solidFill>
              <a:schemeClr val="tx1"/>
            </a:solidFill>
            <a:miter lim="800000"/>
          </a:ln>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solidFill>
                  <a:srgbClr val="FF3300"/>
                </a:solidFill>
                <a:uLnTx/>
                <a:uFillTx/>
                <a:latin typeface="+mn-ea"/>
                <a:cs typeface="+mn-cs"/>
              </a:rPr>
              <a:t>… … …</a:t>
            </a:r>
            <a:r>
              <a:rPr kumimoji="1" lang="en-US" altLang="zh-CN" sz="2000" b="1" i="0" u="none" strike="noStrike" kern="1200" cap="none" spc="0" normalizeH="0" baseline="0" noProof="0" dirty="0">
                <a:ln>
                  <a:noFill/>
                </a:ln>
                <a:solidFill>
                  <a:schemeClr val="tx1"/>
                </a:solidFill>
                <a:uLnTx/>
                <a:uFillTx/>
                <a:latin typeface="+mn-ea"/>
                <a:cs typeface="+mn-cs"/>
              </a:rPr>
              <a:t>  </a:t>
            </a:r>
            <a:r>
              <a:rPr kumimoji="1" lang="en-US" altLang="zh-CN" sz="2000" b="1" i="0" u="none" strike="noStrike" kern="1200" cap="none" spc="0" normalizeH="0" baseline="0" noProof="0" dirty="0">
                <a:ln>
                  <a:noFill/>
                </a:ln>
                <a:solidFill>
                  <a:srgbClr val="0000FF"/>
                </a:solidFill>
                <a:uLnTx/>
                <a:uFillTx/>
                <a:latin typeface="+mn-ea"/>
                <a:cs typeface="+mn-cs"/>
              </a:rPr>
              <a:t>B</a:t>
            </a:r>
            <a:r>
              <a:rPr kumimoji="1" lang="en-US" altLang="zh-CN" sz="2000" b="1" i="0" u="none" strike="noStrike" kern="1200" cap="none" spc="0" normalizeH="0" baseline="-25000" noProof="0" dirty="0">
                <a:ln>
                  <a:noFill/>
                </a:ln>
                <a:solidFill>
                  <a:srgbClr val="0000FF"/>
                </a:solidFill>
                <a:uLnTx/>
                <a:uFillTx/>
                <a:latin typeface="+mn-ea"/>
                <a:cs typeface="+mn-cs"/>
              </a:rPr>
              <a:t>4</a:t>
            </a:r>
            <a:endParaRPr kumimoji="1" lang="en-US" altLang="zh-CN" sz="2000" b="1" i="0" u="none" strike="noStrike" kern="1200" cap="none" spc="0" normalizeH="0" baseline="-25000" noProof="0" dirty="0">
              <a:ln>
                <a:noFill/>
              </a:ln>
              <a:solidFill>
                <a:srgbClr val="0000FF"/>
              </a:solidFill>
              <a:uLnTx/>
              <a:uFillTx/>
              <a:latin typeface="+mn-ea"/>
              <a:cs typeface="+mn-cs"/>
            </a:endParaRPr>
          </a:p>
        </p:txBody>
      </p:sp>
      <p:cxnSp>
        <p:nvCxnSpPr>
          <p:cNvPr id="32" name="AutoShape 29"/>
          <p:cNvCxnSpPr>
            <a:stCxn id="28" idx="2"/>
            <a:endCxn id="29" idx="0"/>
          </p:cNvCxnSpPr>
          <p:nvPr/>
        </p:nvCxnSpPr>
        <p:spPr>
          <a:xfrm rot="16200000" flipH="1">
            <a:off x="1980368" y="2560239"/>
            <a:ext cx="392051" cy="2381"/>
          </a:xfrm>
          <a:prstGeom prst="curvedConnector3">
            <a:avLst>
              <a:gd name="adj1" fmla="val 50000"/>
            </a:avLst>
          </a:prstGeom>
          <a:ln w="9525">
            <a:noFill/>
          </a:ln>
        </p:spPr>
      </p:cxnSp>
      <p:cxnSp>
        <p:nvCxnSpPr>
          <p:cNvPr id="33" name="AutoShape 30"/>
          <p:cNvCxnSpPr>
            <a:stCxn id="28" idx="2"/>
            <a:endCxn id="29" idx="0"/>
          </p:cNvCxnSpPr>
          <p:nvPr/>
        </p:nvCxnSpPr>
        <p:spPr>
          <a:xfrm>
            <a:off x="2175203" y="2365405"/>
            <a:ext cx="2381" cy="392051"/>
          </a:xfrm>
          <a:prstGeom prst="straightConnector1">
            <a:avLst/>
          </a:prstGeom>
          <a:ln w="28575" cap="flat" cmpd="sng">
            <a:solidFill>
              <a:schemeClr val="tx1"/>
            </a:solidFill>
            <a:prstDash val="solid"/>
            <a:headEnd type="none" w="med" len="med"/>
            <a:tailEnd type="triangle" w="med" len="med"/>
          </a:ln>
        </p:spPr>
      </p:cxnSp>
      <p:cxnSp>
        <p:nvCxnSpPr>
          <p:cNvPr id="34" name="AutoShape 31"/>
          <p:cNvCxnSpPr>
            <a:stCxn id="29" idx="2"/>
            <a:endCxn id="30" idx="0"/>
          </p:cNvCxnSpPr>
          <p:nvPr/>
        </p:nvCxnSpPr>
        <p:spPr>
          <a:xfrm>
            <a:off x="2177584" y="3157566"/>
            <a:ext cx="30162" cy="819390"/>
          </a:xfrm>
          <a:prstGeom prst="straightConnector1">
            <a:avLst/>
          </a:prstGeom>
          <a:ln w="28575" cap="flat" cmpd="sng">
            <a:solidFill>
              <a:schemeClr val="tx1"/>
            </a:solidFill>
            <a:prstDash val="solid"/>
            <a:headEnd type="none" w="med" len="med"/>
            <a:tailEnd type="triangle" w="med" len="med"/>
          </a:ln>
        </p:spPr>
      </p:cxnSp>
      <p:cxnSp>
        <p:nvCxnSpPr>
          <p:cNvPr id="35" name="AutoShape 32"/>
          <p:cNvCxnSpPr>
            <a:stCxn id="30" idx="2"/>
            <a:endCxn id="29" idx="1"/>
          </p:cNvCxnSpPr>
          <p:nvPr/>
        </p:nvCxnSpPr>
        <p:spPr>
          <a:xfrm rot="5400000" flipH="1">
            <a:off x="121111" y="3213760"/>
            <a:ext cx="2342884" cy="1830387"/>
          </a:xfrm>
          <a:prstGeom prst="bentConnector4">
            <a:avLst>
              <a:gd name="adj1" fmla="val -9757"/>
              <a:gd name="adj2" fmla="val 112489"/>
            </a:avLst>
          </a:prstGeom>
          <a:ln w="28575" cap="flat" cmpd="sng">
            <a:solidFill>
              <a:schemeClr val="tx1"/>
            </a:solidFill>
            <a:prstDash val="solid"/>
            <a:miter/>
            <a:headEnd type="none" w="med" len="med"/>
            <a:tailEnd type="triangle" w="med" len="med"/>
          </a:ln>
        </p:spPr>
      </p:cxnSp>
      <p:cxnSp>
        <p:nvCxnSpPr>
          <p:cNvPr id="36" name="AutoShape 33"/>
          <p:cNvCxnSpPr>
            <a:stCxn id="29" idx="3"/>
            <a:endCxn id="31" idx="3"/>
          </p:cNvCxnSpPr>
          <p:nvPr/>
        </p:nvCxnSpPr>
        <p:spPr>
          <a:xfrm flipH="1">
            <a:off x="3206577" y="2957511"/>
            <a:ext cx="771232" cy="3049455"/>
          </a:xfrm>
          <a:prstGeom prst="bentConnector3">
            <a:avLst>
              <a:gd name="adj1" fmla="val -29641"/>
            </a:avLst>
          </a:prstGeom>
          <a:ln w="28575" cap="flat" cmpd="sng">
            <a:solidFill>
              <a:schemeClr val="tx1"/>
            </a:solidFill>
            <a:prstDash val="solid"/>
            <a:miter/>
            <a:headEnd type="none" w="med" len="med"/>
            <a:tailEnd type="triangle" w="med" len="med"/>
          </a:ln>
        </p:spPr>
      </p:cxnSp>
      <p:sp>
        <p:nvSpPr>
          <p:cNvPr id="37" name="Rectangle 40"/>
          <p:cNvSpPr/>
          <p:nvPr/>
        </p:nvSpPr>
        <p:spPr>
          <a:xfrm>
            <a:off x="965577" y="1344315"/>
            <a:ext cx="2419252" cy="461665"/>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zh-CN" altLang="en-US" sz="2400" b="1" dirty="0">
                <a:solidFill>
                  <a:srgbClr val="FF3399"/>
                </a:solidFill>
                <a:latin typeface="+mn-ea"/>
              </a:rPr>
              <a:t>归纳变量</a:t>
            </a:r>
            <a:r>
              <a:rPr lang="en-US" altLang="zh-CN" sz="2400" b="1" dirty="0">
                <a:solidFill>
                  <a:srgbClr val="FF3399"/>
                </a:solidFill>
                <a:latin typeface="+mn-ea"/>
              </a:rPr>
              <a:t>i</a:t>
            </a:r>
            <a:r>
              <a:rPr lang="zh-CN" altLang="en-US" sz="2400" b="1" dirty="0">
                <a:solidFill>
                  <a:srgbClr val="FF3399"/>
                </a:solidFill>
                <a:latin typeface="+mn-ea"/>
              </a:rPr>
              <a:t>删除前</a:t>
            </a:r>
            <a:endParaRPr lang="zh-CN" altLang="en-US" sz="2400" b="1" dirty="0">
              <a:solidFill>
                <a:srgbClr val="FF3399"/>
              </a:solidFill>
              <a:latin typeface="+mn-ea"/>
            </a:endParaRPr>
          </a:p>
        </p:txBody>
      </p:sp>
      <p:sp>
        <p:nvSpPr>
          <p:cNvPr id="38" name="Rectangle 41"/>
          <p:cNvSpPr/>
          <p:nvPr/>
        </p:nvSpPr>
        <p:spPr>
          <a:xfrm>
            <a:off x="5729957" y="1107479"/>
            <a:ext cx="2419252" cy="461665"/>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zh-CN" altLang="en-US" sz="2400" b="1" dirty="0">
                <a:solidFill>
                  <a:srgbClr val="FF3399"/>
                </a:solidFill>
                <a:latin typeface="+mn-ea"/>
              </a:rPr>
              <a:t>归纳变量</a:t>
            </a:r>
            <a:r>
              <a:rPr lang="en-US" altLang="zh-CN" sz="2400" b="1" dirty="0">
                <a:solidFill>
                  <a:srgbClr val="FF3399"/>
                </a:solidFill>
                <a:latin typeface="+mn-ea"/>
              </a:rPr>
              <a:t>i</a:t>
            </a:r>
            <a:r>
              <a:rPr lang="zh-CN" altLang="en-US" sz="2400" b="1" dirty="0">
                <a:solidFill>
                  <a:srgbClr val="FF3399"/>
                </a:solidFill>
                <a:latin typeface="+mn-ea"/>
              </a:rPr>
              <a:t>删除后</a:t>
            </a:r>
            <a:endParaRPr lang="zh-CN" altLang="en-US" sz="2400" b="1" dirty="0">
              <a:solidFill>
                <a:srgbClr val="FF3399"/>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arn(in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Horizont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Horizontal)">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5" grpId="0" animBg="1"/>
      <p:bldP spid="3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3"/>
          </p:nvPr>
        </p:nvSpPr>
        <p:spPr/>
        <p:txBody>
          <a:bodyPr/>
          <a:lstStyle/>
          <a:p>
            <a:r>
              <a:rPr lang="zh-CN" altLang="en-US" dirty="0"/>
              <a:t>循环不变表达式外提</a:t>
            </a:r>
            <a:endParaRPr lang="en-US" altLang="zh-CN" dirty="0"/>
          </a:p>
          <a:p>
            <a:r>
              <a:rPr lang="zh-CN" altLang="en-US" dirty="0"/>
              <a:t>归纳变量删除</a:t>
            </a:r>
            <a:endParaRPr lang="en-US" altLang="zh-CN" dirty="0"/>
          </a:p>
          <a:p>
            <a:r>
              <a:rPr lang="zh-CN" altLang="en-US" dirty="0">
                <a:solidFill>
                  <a:schemeClr val="accent1"/>
                </a:solidFill>
              </a:rPr>
              <a:t>计算强度削减</a:t>
            </a:r>
            <a:endParaRPr lang="en-US" altLang="zh-CN" dirty="0">
              <a:solidFill>
                <a:schemeClr val="accent1"/>
              </a:solidFill>
            </a:endParaRPr>
          </a:p>
          <a:p>
            <a:r>
              <a:rPr lang="zh-CN" altLang="en-US" dirty="0"/>
              <a:t>循环优化的实现</a:t>
            </a:r>
            <a:endParaRPr lang="zh-CN" altLang="en-US" dirty="0"/>
          </a:p>
        </p:txBody>
      </p:sp>
      <p:sp>
        <p:nvSpPr>
          <p:cNvPr id="15" name="文本占位符 14"/>
          <p:cNvSpPr>
            <a:spLocks noGrp="1"/>
          </p:cNvSpPr>
          <p:nvPr>
            <p:ph type="body" sz="quarter" idx="14"/>
          </p:nvPr>
        </p:nvSpPr>
        <p:spPr>
          <a:xfrm>
            <a:off x="231774" y="276860"/>
            <a:ext cx="4716743" cy="593090"/>
          </a:xfrm>
        </p:spPr>
        <p:txBody>
          <a:bodyPr/>
          <a:lstStyle/>
          <a:p>
            <a:r>
              <a:rPr lang="en-US" altLang="zh-CN" dirty="0"/>
              <a:t>8.2 </a:t>
            </a:r>
            <a:r>
              <a:rPr lang="zh-CN" altLang="en-US" dirty="0"/>
              <a:t>与循环有关的优化</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8.2.3 </a:t>
            </a:r>
            <a:r>
              <a:rPr lang="zh-CN" altLang="en-US" dirty="0"/>
              <a:t>计算强度削减</a:t>
            </a:r>
            <a:endParaRPr lang="zh-CN" altLang="en-US" dirty="0"/>
          </a:p>
        </p:txBody>
      </p:sp>
      <p:sp>
        <p:nvSpPr>
          <p:cNvPr id="39" name="Rectangle 3"/>
          <p:cNvSpPr txBox="1"/>
          <p:nvPr/>
        </p:nvSpPr>
        <p:spPr>
          <a:xfrm>
            <a:off x="566738" y="1196975"/>
            <a:ext cx="8005762" cy="3017838"/>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t>关于循环的优化，也可进行计算强度缩减优化，计算强度削减包括归纳变量计算强度的削减与数组元素地址计算的强度削减。</a:t>
            </a:r>
            <a:endParaRPr lang="zh-CN" altLang="en-US" b="1" dirty="0"/>
          </a:p>
          <a:p>
            <a:pPr marL="742950" lvl="1" indent="-285750">
              <a:lnSpc>
                <a:spcPct val="150000"/>
              </a:lnSpc>
            </a:pPr>
            <a:r>
              <a:rPr lang="zh-CN" altLang="en-US" b="1" dirty="0"/>
              <a:t>在删除归纳变量的过程中，已经将一些乘法运算转换成为加法运算，这是计算强度缩减的一种</a:t>
            </a:r>
            <a:r>
              <a:rPr lang="en-US" altLang="zh-CN" b="1" dirty="0"/>
              <a:t>---</a:t>
            </a:r>
            <a:r>
              <a:rPr lang="zh-CN" altLang="en-US" b="1" dirty="0"/>
              <a:t>归纳变量计算强度缩减。</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arn(inHorizontal)">
                                      <p:cBhvr>
                                        <p:cTn id="7" dur="500"/>
                                        <p:tgtEl>
                                          <p:spTgt spid="39">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39">
                                            <p:txEl>
                                              <p:pRg st="1" end="1"/>
                                            </p:txEl>
                                          </p:spTgt>
                                        </p:tgtEl>
                                        <p:attrNameLst>
                                          <p:attrName>style.visibility</p:attrName>
                                        </p:attrNameLst>
                                      </p:cBhvr>
                                      <p:to>
                                        <p:strVal val="visible"/>
                                      </p:to>
                                    </p:set>
                                    <p:animEffect transition="in" filter="barn(inHorizontal)">
                                      <p:cBhvr>
                                        <p:cTn id="10"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5" y="276860"/>
            <a:ext cx="3972672" cy="593090"/>
          </a:xfrm>
        </p:spPr>
        <p:txBody>
          <a:bodyPr/>
          <a:lstStyle/>
          <a:p>
            <a:r>
              <a:rPr lang="en-US" altLang="zh-CN" dirty="0"/>
              <a:t>8.1 </a:t>
            </a:r>
            <a:r>
              <a:rPr lang="zh-CN" altLang="en-US" dirty="0"/>
              <a:t>基本块的优化</a:t>
            </a:r>
            <a:endParaRPr lang="zh-CN" altLang="en-US" dirty="0"/>
          </a:p>
        </p:txBody>
      </p:sp>
      <p:sp>
        <p:nvSpPr>
          <p:cNvPr id="5" name="Rectangle 3"/>
          <p:cNvSpPr txBox="1"/>
          <p:nvPr/>
        </p:nvSpPr>
        <p:spPr>
          <a:xfrm>
            <a:off x="503891" y="1304552"/>
            <a:ext cx="8001000" cy="3240088"/>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Arial" panose="020B0604020202020204" pitchFamily="34" charset="0"/>
              <a:buNone/>
            </a:pPr>
            <a:r>
              <a:rPr lang="zh-CN" altLang="en-US" sz="2400" b="1" dirty="0">
                <a:solidFill>
                  <a:srgbClr val="030305"/>
                </a:solidFill>
                <a:latin typeface="+mn-ea"/>
              </a:rPr>
              <a:t>基本块的优化是局部优化，输入是组成基本块</a:t>
            </a:r>
            <a:endParaRPr lang="zh-CN" altLang="en-US" sz="2400" b="1" dirty="0">
              <a:solidFill>
                <a:srgbClr val="030305"/>
              </a:solidFill>
              <a:latin typeface="+mn-ea"/>
            </a:endParaRPr>
          </a:p>
          <a:p>
            <a:pPr>
              <a:lnSpc>
                <a:spcPct val="120000"/>
              </a:lnSpc>
              <a:buFont typeface="Arial" panose="020B0604020202020204" pitchFamily="34" charset="0"/>
              <a:buNone/>
            </a:pPr>
            <a:r>
              <a:rPr lang="zh-CN" altLang="en-US" sz="2400" b="1" dirty="0">
                <a:solidFill>
                  <a:srgbClr val="030305"/>
                </a:solidFill>
                <a:latin typeface="+mn-ea"/>
              </a:rPr>
              <a:t>的四元式序列，输出是优化了的四元式序列。</a:t>
            </a:r>
            <a:endParaRPr lang="zh-CN" altLang="en-US" sz="2400" b="1" dirty="0">
              <a:solidFill>
                <a:srgbClr val="030305"/>
              </a:solidFill>
              <a:latin typeface="+mn-ea"/>
            </a:endParaRPr>
          </a:p>
          <a:p>
            <a:pPr>
              <a:lnSpc>
                <a:spcPct val="120000"/>
              </a:lnSpc>
            </a:pPr>
            <a:r>
              <a:rPr lang="en-US" altLang="zh-CN" sz="2400" b="1" dirty="0">
                <a:solidFill>
                  <a:srgbClr val="030305"/>
                </a:solidFill>
                <a:latin typeface="+mn-ea"/>
              </a:rPr>
              <a:t>1.</a:t>
            </a:r>
            <a:r>
              <a:rPr lang="zh-CN" altLang="en-US" sz="2400" b="1" dirty="0">
                <a:solidFill>
                  <a:srgbClr val="030305"/>
                </a:solidFill>
                <a:latin typeface="+mn-ea"/>
              </a:rPr>
              <a:t>基本块的概念</a:t>
            </a:r>
            <a:endParaRPr lang="zh-CN" altLang="en-US" sz="2400" b="1" dirty="0">
              <a:solidFill>
                <a:srgbClr val="030305"/>
              </a:solidFill>
              <a:latin typeface="+mn-ea"/>
            </a:endParaRPr>
          </a:p>
          <a:p>
            <a:pPr>
              <a:lnSpc>
                <a:spcPct val="120000"/>
              </a:lnSpc>
            </a:pPr>
            <a:r>
              <a:rPr lang="en-US" altLang="zh-CN" sz="2400" b="1" dirty="0">
                <a:solidFill>
                  <a:srgbClr val="030305"/>
                </a:solidFill>
                <a:latin typeface="+mn-ea"/>
              </a:rPr>
              <a:t>2.</a:t>
            </a:r>
            <a:r>
              <a:rPr lang="zh-CN" altLang="en-US" sz="2400" b="1" dirty="0">
                <a:solidFill>
                  <a:srgbClr val="030305"/>
                </a:solidFill>
                <a:latin typeface="+mn-ea"/>
              </a:rPr>
              <a:t>基本块的识别步骤</a:t>
            </a:r>
            <a:endParaRPr lang="zh-CN" altLang="en-US" sz="2400" b="1" dirty="0">
              <a:solidFill>
                <a:srgbClr val="030305"/>
              </a:solidFill>
              <a:latin typeface="+mn-ea"/>
            </a:endParaRPr>
          </a:p>
          <a:p>
            <a:pPr>
              <a:lnSpc>
                <a:spcPct val="120000"/>
              </a:lnSpc>
            </a:pPr>
            <a:r>
              <a:rPr lang="en-US" altLang="zh-CN" sz="2400" b="1" dirty="0">
                <a:solidFill>
                  <a:srgbClr val="030305"/>
                </a:solidFill>
                <a:latin typeface="+mn-ea"/>
              </a:rPr>
              <a:t>3.</a:t>
            </a:r>
            <a:r>
              <a:rPr lang="zh-CN" altLang="en-US" sz="2400" b="1" dirty="0">
                <a:solidFill>
                  <a:srgbClr val="030305"/>
                </a:solidFill>
                <a:latin typeface="+mn-ea"/>
              </a:rPr>
              <a:t>基本块的优化</a:t>
            </a:r>
            <a:endParaRPr lang="zh-CN" altLang="en-US" sz="2400" b="1" dirty="0">
              <a:solidFill>
                <a:srgbClr val="030305"/>
              </a:solidFill>
              <a:latin typeface="+mn-ea"/>
            </a:endParaRPr>
          </a:p>
          <a:p>
            <a:pPr>
              <a:lnSpc>
                <a:spcPct val="120000"/>
              </a:lnSpc>
            </a:pPr>
            <a:r>
              <a:rPr lang="en-US" altLang="zh-CN" sz="2400" b="1" dirty="0">
                <a:solidFill>
                  <a:srgbClr val="030305"/>
                </a:solidFill>
                <a:latin typeface="+mn-ea"/>
              </a:rPr>
              <a:t>4.</a:t>
            </a:r>
            <a:r>
              <a:rPr lang="zh-CN" altLang="en-US" sz="2400" b="1" dirty="0">
                <a:solidFill>
                  <a:srgbClr val="030305"/>
                </a:solidFill>
                <a:latin typeface="+mn-ea"/>
              </a:rPr>
              <a:t>基本块优化算法的实现</a:t>
            </a:r>
            <a:endParaRPr lang="zh-CN" altLang="en-US" sz="2400" b="1" dirty="0">
              <a:solidFill>
                <a:srgbClr val="030305"/>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Horizontal)">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8.2.3 </a:t>
            </a:r>
            <a:r>
              <a:rPr lang="zh-CN" altLang="en-US" dirty="0"/>
              <a:t>计算强度削减</a:t>
            </a:r>
            <a:endParaRPr lang="zh-CN" altLang="en-US" dirty="0"/>
          </a:p>
        </p:txBody>
      </p:sp>
      <p:sp>
        <p:nvSpPr>
          <p:cNvPr id="4" name="Rectangle 3"/>
          <p:cNvSpPr txBox="1"/>
          <p:nvPr/>
        </p:nvSpPr>
        <p:spPr>
          <a:xfrm>
            <a:off x="536575" y="1208087"/>
            <a:ext cx="8070850" cy="444182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latin typeface="+mn-ea"/>
              </a:rPr>
              <a:t>计算强度削减（下标变量）</a:t>
            </a:r>
            <a:endParaRPr lang="zh-CN" altLang="en-US" b="1" dirty="0">
              <a:latin typeface="+mn-ea"/>
            </a:endParaRPr>
          </a:p>
          <a:p>
            <a:pPr lvl="1">
              <a:lnSpc>
                <a:spcPct val="150000"/>
              </a:lnSpc>
            </a:pPr>
            <a:r>
              <a:rPr lang="zh-CN" altLang="en-US" b="1" dirty="0">
                <a:latin typeface="+mn-ea"/>
              </a:rPr>
              <a:t>对于数组</a:t>
            </a:r>
            <a:r>
              <a:rPr lang="en-US" altLang="zh-CN" b="1" dirty="0">
                <a:latin typeface="+mn-ea"/>
              </a:rPr>
              <a:t>T	a[n1][n2]…[nm]</a:t>
            </a:r>
            <a:r>
              <a:rPr lang="zh-CN" altLang="en-US" b="1" dirty="0">
                <a:latin typeface="+mn-ea"/>
              </a:rPr>
              <a:t>，其下标变量</a:t>
            </a:r>
            <a:r>
              <a:rPr lang="en-US" altLang="zh-CN" b="1" dirty="0">
                <a:latin typeface="+mn-ea"/>
              </a:rPr>
              <a:t>a[i1][i2][i3]…[</a:t>
            </a:r>
            <a:r>
              <a:rPr lang="en-US" altLang="zh-CN" b="1" dirty="0" err="1">
                <a:latin typeface="+mn-ea"/>
              </a:rPr>
              <a:t>im</a:t>
            </a:r>
            <a:r>
              <a:rPr lang="en-US" altLang="zh-CN" b="1" dirty="0">
                <a:latin typeface="+mn-ea"/>
              </a:rPr>
              <a:t>]</a:t>
            </a:r>
            <a:r>
              <a:rPr lang="zh-CN" altLang="en-US" b="1" dirty="0">
                <a:latin typeface="+mn-ea"/>
              </a:rPr>
              <a:t>的地址计算如下：</a:t>
            </a:r>
            <a:endParaRPr lang="zh-CN" altLang="en-US" b="1" dirty="0">
              <a:latin typeface="+mn-ea"/>
            </a:endParaRPr>
          </a:p>
          <a:p>
            <a:pPr lvl="2">
              <a:lnSpc>
                <a:spcPct val="150000"/>
              </a:lnSpc>
            </a:pPr>
            <a:r>
              <a:rPr lang="en-US" altLang="zh-CN" sz="2400" b="1" dirty="0" err="1">
                <a:latin typeface="+mn-ea"/>
              </a:rPr>
              <a:t>base+d</a:t>
            </a:r>
            <a:r>
              <a:rPr lang="zh-CN" altLang="en-US" sz="2400" b="1" dirty="0">
                <a:latin typeface="+mn-ea"/>
              </a:rPr>
              <a:t>；其中</a:t>
            </a:r>
            <a:r>
              <a:rPr lang="en-US" altLang="zh-CN" sz="2400" b="1" dirty="0">
                <a:latin typeface="+mn-ea"/>
              </a:rPr>
              <a:t>base</a:t>
            </a:r>
            <a:r>
              <a:rPr lang="zh-CN" altLang="en-US" sz="2400" b="1" dirty="0">
                <a:latin typeface="+mn-ea"/>
              </a:rPr>
              <a:t>为</a:t>
            </a:r>
            <a:r>
              <a:rPr lang="en-US" altLang="zh-CN" sz="2400" b="1" dirty="0">
                <a:latin typeface="+mn-ea"/>
              </a:rPr>
              <a:t>a[0][0]…[0]</a:t>
            </a:r>
            <a:r>
              <a:rPr lang="zh-CN" altLang="en-US" sz="2400" b="1" dirty="0">
                <a:latin typeface="+mn-ea"/>
              </a:rPr>
              <a:t>的地址。</a:t>
            </a:r>
            <a:endParaRPr lang="en-US" altLang="en-US" sz="2400" b="1" dirty="0">
              <a:latin typeface="+mn-ea"/>
            </a:endParaRPr>
          </a:p>
          <a:p>
            <a:pPr lvl="2">
              <a:lnSpc>
                <a:spcPct val="150000"/>
              </a:lnSpc>
            </a:pPr>
            <a:r>
              <a:rPr lang="en-US" altLang="zh-CN" sz="2400" b="1" dirty="0">
                <a:latin typeface="+mn-ea"/>
              </a:rPr>
              <a:t>d=((…((i1*n2+i2)*n3+i3)…)*</a:t>
            </a:r>
            <a:r>
              <a:rPr lang="en-US" altLang="zh-CN" sz="2400" b="1" dirty="0" err="1">
                <a:latin typeface="+mn-ea"/>
              </a:rPr>
              <a:t>nm+im</a:t>
            </a:r>
            <a:r>
              <a:rPr lang="en-US" altLang="zh-CN" sz="2400" b="1" dirty="0">
                <a:latin typeface="+mn-ea"/>
              </a:rPr>
              <a:t>)*</a:t>
            </a:r>
            <a:r>
              <a:rPr lang="en-US" altLang="zh-CN" sz="2400" b="1" dirty="0" err="1">
                <a:latin typeface="+mn-ea"/>
              </a:rPr>
              <a:t>sizeof</a:t>
            </a:r>
            <a:r>
              <a:rPr lang="en-US" altLang="zh-CN" sz="2400" b="1" dirty="0">
                <a:latin typeface="+mn-ea"/>
              </a:rPr>
              <a:t>(T);</a:t>
            </a:r>
            <a:endParaRPr lang="en-US" altLang="zh-CN" sz="2400" b="1" dirty="0">
              <a:latin typeface="+mn-ea"/>
            </a:endParaRPr>
          </a:p>
          <a:p>
            <a:pPr lvl="1">
              <a:lnSpc>
                <a:spcPct val="150000"/>
              </a:lnSpc>
            </a:pPr>
            <a:r>
              <a:rPr lang="zh-CN" altLang="en-US" b="1" dirty="0">
                <a:latin typeface="+mn-ea"/>
              </a:rPr>
              <a:t>当数组元素下标满足某些特定条件时，地址的计算可以使用加法来代替计算</a:t>
            </a:r>
            <a:r>
              <a:rPr lang="en-US" altLang="zh-CN" b="1" dirty="0">
                <a:latin typeface="+mn-ea"/>
              </a:rPr>
              <a:t>d</a:t>
            </a:r>
            <a:r>
              <a:rPr lang="zh-CN" altLang="en-US" b="1" dirty="0">
                <a:latin typeface="+mn-ea"/>
              </a:rPr>
              <a:t>时的乘法。</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8.2.3 </a:t>
            </a:r>
            <a:r>
              <a:rPr lang="zh-CN" altLang="en-US" dirty="0"/>
              <a:t>计算强度削减</a:t>
            </a:r>
            <a:endParaRPr lang="zh-CN" altLang="en-US" dirty="0"/>
          </a:p>
        </p:txBody>
      </p:sp>
      <p:sp>
        <p:nvSpPr>
          <p:cNvPr id="5" name="Rectangle 3"/>
          <p:cNvSpPr txBox="1">
            <a:spLocks noChangeArrowheads="1"/>
          </p:cNvSpPr>
          <p:nvPr/>
        </p:nvSpPr>
        <p:spPr>
          <a:xfrm>
            <a:off x="442912" y="1207546"/>
            <a:ext cx="8258175" cy="5019675"/>
          </a:xfrm>
          <a:prstGeom prst="rect">
            <a:avLst/>
          </a:prstGeom>
        </p:spPr>
        <p:txBody>
          <a:bodyPr vert="horz" wrap="square" lIns="91440" tIns="45720" rIns="91440" bIns="45720" numCol="1" anchor="t" anchorCtr="0" compatLnSpc="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20000"/>
              </a:lnSpc>
              <a:spcBef>
                <a:spcPct val="20000"/>
              </a:spcBef>
              <a:spcAft>
                <a:spcPct val="0"/>
              </a:spcAft>
              <a:defRPr/>
            </a:pPr>
            <a:r>
              <a:rPr lang="zh-CN" altLang="en-US" sz="2400" b="1" kern="0" dirty="0">
                <a:latin typeface="+mn-ea"/>
              </a:rPr>
              <a:t>下标变量计算强度的削减（例子）</a:t>
            </a:r>
            <a:endParaRPr lang="en-US" altLang="zh-CN" sz="2400" b="1" kern="0" dirty="0">
              <a:latin typeface="+mn-ea"/>
            </a:endParaRPr>
          </a:p>
          <a:p>
            <a:pPr marL="457200" lvl="1" indent="0" eaLnBrk="0" fontAlgn="base" hangingPunct="0">
              <a:lnSpc>
                <a:spcPct val="120000"/>
              </a:lnSpc>
              <a:spcBef>
                <a:spcPct val="20000"/>
              </a:spcBef>
              <a:spcAft>
                <a:spcPct val="0"/>
              </a:spcAft>
              <a:buNone/>
              <a:defRPr/>
            </a:pPr>
            <a:r>
              <a:rPr lang="en-US" altLang="zh-CN" sz="2000" b="1" kern="0" dirty="0">
                <a:solidFill>
                  <a:srgbClr val="0070C0"/>
                </a:solidFill>
                <a:latin typeface="Courier New" panose="02070309020205020404" pitchFamily="49" charset="0"/>
                <a:cs typeface="Courier New" panose="02070309020205020404" pitchFamily="49" charset="0"/>
              </a:rPr>
              <a:t>for(v1=v</a:t>
            </a:r>
            <a:r>
              <a:rPr lang="en-US" altLang="zh-CN" sz="2000" b="1" kern="0" baseline="-25000" dirty="0">
                <a:solidFill>
                  <a:srgbClr val="0070C0"/>
                </a:solidFill>
                <a:latin typeface="Courier New" panose="02070309020205020404" pitchFamily="49" charset="0"/>
                <a:cs typeface="Courier New" panose="02070309020205020404" pitchFamily="49" charset="0"/>
              </a:rPr>
              <a:t>10</a:t>
            </a:r>
            <a:r>
              <a:rPr lang="en-US" altLang="zh-CN" sz="2000" b="1" kern="0" dirty="0">
                <a:solidFill>
                  <a:srgbClr val="0070C0"/>
                </a:solidFill>
                <a:latin typeface="Courier New" panose="02070309020205020404" pitchFamily="49" charset="0"/>
                <a:cs typeface="Courier New" panose="02070309020205020404" pitchFamily="49" charset="0"/>
              </a:rPr>
              <a:t>; v1&lt;v</a:t>
            </a:r>
            <a:r>
              <a:rPr lang="en-US" altLang="zh-CN" sz="2000" b="1" kern="0" baseline="-25000" dirty="0">
                <a:solidFill>
                  <a:srgbClr val="0070C0"/>
                </a:solidFill>
                <a:latin typeface="Courier New" panose="02070309020205020404" pitchFamily="49" charset="0"/>
                <a:cs typeface="Courier New" panose="02070309020205020404" pitchFamily="49" charset="0"/>
              </a:rPr>
              <a:t>1f</a:t>
            </a:r>
            <a:r>
              <a:rPr lang="en-US" altLang="zh-CN" sz="2000" b="1" kern="0" dirty="0">
                <a:solidFill>
                  <a:srgbClr val="0070C0"/>
                </a:solidFill>
                <a:latin typeface="Courier New" panose="02070309020205020404" pitchFamily="49" charset="0"/>
                <a:cs typeface="Courier New" panose="02070309020205020404" pitchFamily="49" charset="0"/>
              </a:rPr>
              <a:t>; v1++)	</a:t>
            </a:r>
            <a:endParaRPr lang="en-US" altLang="zh-CN" sz="2000" b="1" kern="0" dirty="0">
              <a:solidFill>
                <a:srgbClr val="0070C0"/>
              </a:solidFill>
              <a:latin typeface="Courier New" panose="02070309020205020404" pitchFamily="49" charset="0"/>
              <a:cs typeface="Courier New" panose="02070309020205020404" pitchFamily="49" charset="0"/>
            </a:endParaRPr>
          </a:p>
          <a:p>
            <a:pPr marL="0" indent="0" eaLnBrk="0" fontAlgn="base" hangingPunct="0">
              <a:lnSpc>
                <a:spcPct val="120000"/>
              </a:lnSpc>
              <a:spcBef>
                <a:spcPct val="20000"/>
              </a:spcBef>
              <a:spcAft>
                <a:spcPct val="0"/>
              </a:spcAft>
              <a:buNone/>
              <a:defRPr/>
            </a:pPr>
            <a:r>
              <a:rPr lang="en-US" altLang="zh-CN" sz="2000" b="1" kern="0" dirty="0">
                <a:solidFill>
                  <a:srgbClr val="0070C0"/>
                </a:solidFill>
                <a:latin typeface="Courier New" panose="02070309020205020404" pitchFamily="49" charset="0"/>
                <a:cs typeface="Courier New" panose="02070309020205020404" pitchFamily="49" charset="0"/>
              </a:rPr>
              <a:t>		for(v2=v</a:t>
            </a:r>
            <a:r>
              <a:rPr lang="en-US" altLang="zh-CN" sz="2000" b="1" kern="0" baseline="-25000" dirty="0">
                <a:solidFill>
                  <a:srgbClr val="0070C0"/>
                </a:solidFill>
                <a:latin typeface="Courier New" panose="02070309020205020404" pitchFamily="49" charset="0"/>
                <a:cs typeface="Courier New" panose="02070309020205020404" pitchFamily="49" charset="0"/>
              </a:rPr>
              <a:t>20</a:t>
            </a:r>
            <a:r>
              <a:rPr lang="en-US" altLang="zh-CN" sz="2000" b="1" kern="0" dirty="0">
                <a:solidFill>
                  <a:srgbClr val="0070C0"/>
                </a:solidFill>
                <a:latin typeface="Courier New" panose="02070309020205020404" pitchFamily="49" charset="0"/>
                <a:cs typeface="Courier New" panose="02070309020205020404" pitchFamily="49" charset="0"/>
              </a:rPr>
              <a:t>; v2&lt;v</a:t>
            </a:r>
            <a:r>
              <a:rPr lang="en-US" altLang="zh-CN" sz="2000" b="1" kern="0" baseline="-25000" dirty="0">
                <a:solidFill>
                  <a:srgbClr val="0070C0"/>
                </a:solidFill>
                <a:latin typeface="Courier New" panose="02070309020205020404" pitchFamily="49" charset="0"/>
                <a:cs typeface="Courier New" panose="02070309020205020404" pitchFamily="49" charset="0"/>
              </a:rPr>
              <a:t>2f</a:t>
            </a:r>
            <a:r>
              <a:rPr lang="en-US" altLang="zh-CN" sz="2000" b="1" kern="0" dirty="0">
                <a:solidFill>
                  <a:srgbClr val="0070C0"/>
                </a:solidFill>
                <a:latin typeface="Courier New" panose="02070309020205020404" pitchFamily="49" charset="0"/>
                <a:cs typeface="Courier New" panose="02070309020205020404" pitchFamily="49" charset="0"/>
              </a:rPr>
              <a:t>; v2++)</a:t>
            </a:r>
            <a:endParaRPr lang="en-US" altLang="zh-CN" sz="2000" b="1" kern="0" dirty="0">
              <a:solidFill>
                <a:srgbClr val="0070C0"/>
              </a:solidFill>
              <a:latin typeface="Courier New" panose="02070309020205020404" pitchFamily="49" charset="0"/>
              <a:cs typeface="Courier New" panose="02070309020205020404" pitchFamily="49" charset="0"/>
            </a:endParaRPr>
          </a:p>
          <a:p>
            <a:pPr marL="0" indent="0" eaLnBrk="0" fontAlgn="base" hangingPunct="0">
              <a:lnSpc>
                <a:spcPct val="120000"/>
              </a:lnSpc>
              <a:spcBef>
                <a:spcPct val="20000"/>
              </a:spcBef>
              <a:spcAft>
                <a:spcPct val="0"/>
              </a:spcAft>
              <a:buNone/>
              <a:defRPr/>
            </a:pPr>
            <a:r>
              <a:rPr lang="en-US" altLang="zh-CN" sz="2000" b="1" kern="0" dirty="0">
                <a:solidFill>
                  <a:srgbClr val="0070C0"/>
                </a:solidFill>
                <a:latin typeface="Courier New" panose="02070309020205020404" pitchFamily="49" charset="0"/>
                <a:cs typeface="Courier New" panose="02070309020205020404" pitchFamily="49" charset="0"/>
              </a:rPr>
              <a:t>			{… A[i</a:t>
            </a:r>
            <a:r>
              <a:rPr lang="en-US" altLang="zh-CN" sz="2000" b="1" kern="0" baseline="-25000" dirty="0">
                <a:solidFill>
                  <a:srgbClr val="0070C0"/>
                </a:solidFill>
                <a:latin typeface="Courier New" panose="02070309020205020404" pitchFamily="49" charset="0"/>
                <a:cs typeface="Courier New" panose="02070309020205020404" pitchFamily="49" charset="0"/>
              </a:rPr>
              <a:t>1</a:t>
            </a:r>
            <a:r>
              <a:rPr lang="en-US" altLang="zh-CN" sz="2000" b="1" kern="0" dirty="0">
                <a:solidFill>
                  <a:srgbClr val="0070C0"/>
                </a:solidFill>
                <a:latin typeface="Courier New" panose="02070309020205020404" pitchFamily="49" charset="0"/>
                <a:cs typeface="Courier New" panose="02070309020205020404" pitchFamily="49" charset="0"/>
              </a:rPr>
              <a:t>][i</a:t>
            </a:r>
            <a:r>
              <a:rPr lang="en-US" altLang="zh-CN" sz="2000" b="1" kern="0" baseline="-25000" dirty="0">
                <a:solidFill>
                  <a:srgbClr val="0070C0"/>
                </a:solidFill>
                <a:latin typeface="Courier New" panose="02070309020205020404" pitchFamily="49" charset="0"/>
                <a:cs typeface="Courier New" panose="02070309020205020404" pitchFamily="49" charset="0"/>
              </a:rPr>
              <a:t>2</a:t>
            </a:r>
            <a:r>
              <a:rPr lang="en-US" altLang="zh-CN" sz="2000" b="1" kern="0" dirty="0">
                <a:solidFill>
                  <a:srgbClr val="0070C0"/>
                </a:solidFill>
                <a:latin typeface="Courier New" panose="02070309020205020404" pitchFamily="49" charset="0"/>
                <a:cs typeface="Courier New" panose="02070309020205020404" pitchFamily="49" charset="0"/>
              </a:rPr>
              <a:t>]…}</a:t>
            </a:r>
            <a:endParaRPr lang="en-US" altLang="zh-CN" sz="2000" b="1" kern="0" dirty="0">
              <a:solidFill>
                <a:srgbClr val="0070C0"/>
              </a:solidFill>
              <a:latin typeface="Courier New" panose="02070309020205020404" pitchFamily="49" charset="0"/>
              <a:cs typeface="Courier New" panose="02070309020205020404" pitchFamily="49" charset="0"/>
            </a:endParaRPr>
          </a:p>
          <a:p>
            <a:pPr lvl="1" eaLnBrk="0" fontAlgn="base" hangingPunct="0">
              <a:lnSpc>
                <a:spcPct val="120000"/>
              </a:lnSpc>
              <a:spcBef>
                <a:spcPct val="20000"/>
              </a:spcBef>
              <a:spcAft>
                <a:spcPct val="0"/>
              </a:spcAft>
              <a:defRPr/>
            </a:pPr>
            <a:r>
              <a:rPr lang="zh-CN" altLang="en-US" b="1" kern="0" dirty="0">
                <a:latin typeface="+mn-ea"/>
              </a:rPr>
              <a:t>设</a:t>
            </a:r>
            <a:r>
              <a:rPr lang="en-US" altLang="zh-CN" b="1" kern="0" dirty="0">
                <a:latin typeface="+mn-ea"/>
              </a:rPr>
              <a:t>i</a:t>
            </a:r>
            <a:r>
              <a:rPr lang="en-US" altLang="zh-CN" b="1" kern="0" baseline="-25000" dirty="0">
                <a:latin typeface="+mn-ea"/>
              </a:rPr>
              <a:t>1</a:t>
            </a:r>
            <a:r>
              <a:rPr lang="en-US" altLang="zh-CN" b="1" kern="0" dirty="0">
                <a:latin typeface="+mn-ea"/>
              </a:rPr>
              <a:t>, i</a:t>
            </a:r>
            <a:r>
              <a:rPr lang="en-US" altLang="zh-CN" b="1" kern="0" baseline="-25000" dirty="0">
                <a:latin typeface="+mn-ea"/>
              </a:rPr>
              <a:t>2</a:t>
            </a:r>
            <a:r>
              <a:rPr lang="zh-CN" altLang="en-US" b="1" kern="0" dirty="0">
                <a:latin typeface="+mn-ea"/>
              </a:rPr>
              <a:t>都可以表示成：</a:t>
            </a:r>
            <a:r>
              <a:rPr lang="en-US" altLang="zh-CN" b="1" kern="0" dirty="0">
                <a:latin typeface="+mn-ea"/>
              </a:rPr>
              <a:t>C</a:t>
            </a:r>
            <a:r>
              <a:rPr lang="en-US" altLang="zh-CN" b="1" kern="0" baseline="-25000" dirty="0">
                <a:latin typeface="+mn-ea"/>
              </a:rPr>
              <a:t>k0</a:t>
            </a:r>
            <a:r>
              <a:rPr lang="en-US" altLang="zh-CN" b="1" kern="0" dirty="0">
                <a:latin typeface="+mn-ea"/>
              </a:rPr>
              <a:t>+C</a:t>
            </a:r>
            <a:r>
              <a:rPr lang="en-US" altLang="zh-CN" b="1" kern="0" baseline="-25000" dirty="0">
                <a:latin typeface="+mn-ea"/>
              </a:rPr>
              <a:t>k1</a:t>
            </a:r>
            <a:r>
              <a:rPr lang="en-US" altLang="zh-CN" b="1" kern="0" dirty="0">
                <a:latin typeface="+mn-ea"/>
              </a:rPr>
              <a:t>*V1+C</a:t>
            </a:r>
            <a:r>
              <a:rPr lang="en-US" altLang="zh-CN" b="1" kern="0" baseline="-25000" dirty="0">
                <a:latin typeface="+mn-ea"/>
              </a:rPr>
              <a:t>k2</a:t>
            </a:r>
            <a:r>
              <a:rPr lang="en-US" altLang="zh-CN" b="1" kern="0" dirty="0">
                <a:latin typeface="+mn-ea"/>
              </a:rPr>
              <a:t>*V2(k=1,2);</a:t>
            </a:r>
            <a:endParaRPr lang="en-US" altLang="zh-CN" b="1" kern="0" dirty="0">
              <a:latin typeface="+mn-ea"/>
            </a:endParaRPr>
          </a:p>
          <a:p>
            <a:pPr lvl="1" eaLnBrk="0" fontAlgn="base" hangingPunct="0">
              <a:lnSpc>
                <a:spcPct val="120000"/>
              </a:lnSpc>
              <a:spcBef>
                <a:spcPct val="20000"/>
              </a:spcBef>
              <a:spcAft>
                <a:spcPct val="0"/>
              </a:spcAft>
              <a:defRPr/>
            </a:pPr>
            <a:r>
              <a:rPr lang="en-US" altLang="zh-CN" b="1" kern="0" dirty="0">
                <a:latin typeface="+mn-ea"/>
              </a:rPr>
              <a:t>A[i</a:t>
            </a:r>
            <a:r>
              <a:rPr lang="en-US" altLang="zh-CN" b="1" kern="0" baseline="-25000" dirty="0">
                <a:latin typeface="+mn-ea"/>
              </a:rPr>
              <a:t>1</a:t>
            </a:r>
            <a:r>
              <a:rPr lang="en-US" altLang="zh-CN" b="1" kern="0" dirty="0">
                <a:latin typeface="+mn-ea"/>
              </a:rPr>
              <a:t>][i</a:t>
            </a:r>
            <a:r>
              <a:rPr lang="en-US" altLang="zh-CN" b="1" kern="0" baseline="-25000" dirty="0">
                <a:latin typeface="+mn-ea"/>
              </a:rPr>
              <a:t>2</a:t>
            </a:r>
            <a:r>
              <a:rPr lang="en-US" altLang="zh-CN" b="1" kern="0" dirty="0">
                <a:latin typeface="+mn-ea"/>
              </a:rPr>
              <a:t>]</a:t>
            </a:r>
            <a:r>
              <a:rPr lang="zh-CN" altLang="en-US" b="1" kern="0" dirty="0">
                <a:latin typeface="+mn-ea"/>
              </a:rPr>
              <a:t>的地址为</a:t>
            </a:r>
            <a:r>
              <a:rPr lang="en-US" altLang="zh-CN" b="1" kern="0" dirty="0" err="1">
                <a:latin typeface="+mn-ea"/>
              </a:rPr>
              <a:t>base+d</a:t>
            </a:r>
            <a:r>
              <a:rPr lang="en-US" altLang="zh-CN" b="1" kern="0" dirty="0">
                <a:latin typeface="+mn-ea"/>
              </a:rPr>
              <a:t>; d=(i</a:t>
            </a:r>
            <a:r>
              <a:rPr lang="en-US" altLang="zh-CN" b="1" kern="0" baseline="-25000" dirty="0">
                <a:latin typeface="+mn-ea"/>
              </a:rPr>
              <a:t>1</a:t>
            </a:r>
            <a:r>
              <a:rPr lang="en-US" altLang="zh-CN" b="1" kern="0" dirty="0">
                <a:latin typeface="+mn-ea"/>
              </a:rPr>
              <a:t>*n</a:t>
            </a:r>
            <a:r>
              <a:rPr lang="en-US" altLang="zh-CN" b="1" kern="0" baseline="-25000" dirty="0">
                <a:latin typeface="+mn-ea"/>
              </a:rPr>
              <a:t>2</a:t>
            </a:r>
            <a:r>
              <a:rPr lang="en-US" altLang="zh-CN" b="1" kern="0" dirty="0">
                <a:latin typeface="+mn-ea"/>
              </a:rPr>
              <a:t>+i</a:t>
            </a:r>
            <a:r>
              <a:rPr lang="en-US" altLang="zh-CN" b="1" kern="0" baseline="-25000" dirty="0">
                <a:latin typeface="+mn-ea"/>
              </a:rPr>
              <a:t>2</a:t>
            </a:r>
            <a:r>
              <a:rPr lang="en-US" altLang="zh-CN" b="1" kern="0" dirty="0">
                <a:latin typeface="+mn-ea"/>
              </a:rPr>
              <a:t>);</a:t>
            </a:r>
            <a:endParaRPr lang="en-US" altLang="zh-CN" b="1" kern="0" dirty="0">
              <a:latin typeface="+mn-ea"/>
            </a:endParaRPr>
          </a:p>
          <a:p>
            <a:pPr lvl="1" eaLnBrk="0" fontAlgn="base" hangingPunct="0">
              <a:lnSpc>
                <a:spcPct val="120000"/>
              </a:lnSpc>
              <a:spcBef>
                <a:spcPct val="20000"/>
              </a:spcBef>
              <a:spcAft>
                <a:spcPct val="0"/>
              </a:spcAft>
              <a:defRPr/>
            </a:pPr>
            <a:r>
              <a:rPr lang="zh-CN" altLang="en-US" b="1" kern="0" dirty="0">
                <a:latin typeface="+mn-ea"/>
              </a:rPr>
              <a:t>将</a:t>
            </a:r>
            <a:r>
              <a:rPr lang="en-US" altLang="zh-CN" b="1" kern="0" dirty="0">
                <a:latin typeface="+mn-ea"/>
              </a:rPr>
              <a:t>i</a:t>
            </a:r>
            <a:r>
              <a:rPr lang="en-US" altLang="zh-CN" b="1" kern="0" baseline="-25000" dirty="0">
                <a:latin typeface="+mn-ea"/>
              </a:rPr>
              <a:t>1</a:t>
            </a:r>
            <a:r>
              <a:rPr lang="en-US" altLang="zh-CN" b="1" kern="0" dirty="0">
                <a:latin typeface="+mn-ea"/>
              </a:rPr>
              <a:t>,i</a:t>
            </a:r>
            <a:r>
              <a:rPr lang="en-US" altLang="zh-CN" b="1" kern="0" baseline="-25000" dirty="0">
                <a:latin typeface="+mn-ea"/>
              </a:rPr>
              <a:t>2</a:t>
            </a:r>
            <a:r>
              <a:rPr lang="zh-CN" altLang="en-US" b="1" kern="0" dirty="0">
                <a:latin typeface="+mn-ea"/>
              </a:rPr>
              <a:t>的表达式代入</a:t>
            </a:r>
            <a:r>
              <a:rPr lang="en-US" altLang="zh-CN" b="1" kern="0" dirty="0">
                <a:latin typeface="+mn-ea"/>
              </a:rPr>
              <a:t>d</a:t>
            </a:r>
            <a:r>
              <a:rPr lang="zh-CN" altLang="en-US" b="1" kern="0" dirty="0">
                <a:latin typeface="+mn-ea"/>
              </a:rPr>
              <a:t>的表达式，可以得到</a:t>
            </a:r>
            <a:r>
              <a:rPr lang="en-US" altLang="zh-CN" sz="2000" b="1" kern="0" dirty="0">
                <a:solidFill>
                  <a:srgbClr val="0070C0"/>
                </a:solidFill>
                <a:latin typeface="Courier New" panose="02070309020205020404" pitchFamily="49" charset="0"/>
                <a:cs typeface="Courier New" panose="02070309020205020404" pitchFamily="49" charset="0"/>
              </a:rPr>
              <a:t>d=(C</a:t>
            </a:r>
            <a:r>
              <a:rPr lang="en-US" altLang="zh-CN" sz="2000" b="1" kern="0" baseline="-25000" dirty="0">
                <a:solidFill>
                  <a:srgbClr val="0070C0"/>
                </a:solidFill>
                <a:latin typeface="Courier New" panose="02070309020205020404" pitchFamily="49" charset="0"/>
                <a:cs typeface="Courier New" panose="02070309020205020404" pitchFamily="49" charset="0"/>
              </a:rPr>
              <a:t>10</a:t>
            </a:r>
            <a:r>
              <a:rPr lang="en-US" altLang="zh-CN" sz="2000" b="1" kern="0" dirty="0">
                <a:solidFill>
                  <a:srgbClr val="0070C0"/>
                </a:solidFill>
                <a:latin typeface="Courier New" panose="02070309020205020404" pitchFamily="49" charset="0"/>
                <a:cs typeface="Courier New" panose="02070309020205020404" pitchFamily="49" charset="0"/>
              </a:rPr>
              <a:t>*n</a:t>
            </a:r>
            <a:r>
              <a:rPr lang="en-US" altLang="zh-CN" sz="2000" b="1" kern="0" baseline="-25000" dirty="0">
                <a:solidFill>
                  <a:srgbClr val="0070C0"/>
                </a:solidFill>
                <a:latin typeface="Courier New" panose="02070309020205020404" pitchFamily="49" charset="0"/>
                <a:cs typeface="Courier New" panose="02070309020205020404" pitchFamily="49" charset="0"/>
              </a:rPr>
              <a:t>2</a:t>
            </a:r>
            <a:r>
              <a:rPr lang="en-US" altLang="zh-CN" sz="2000" b="1" kern="0" dirty="0">
                <a:solidFill>
                  <a:srgbClr val="0070C0"/>
                </a:solidFill>
                <a:latin typeface="Courier New" panose="02070309020205020404" pitchFamily="49" charset="0"/>
                <a:cs typeface="Courier New" panose="02070309020205020404" pitchFamily="49" charset="0"/>
              </a:rPr>
              <a:t>+C</a:t>
            </a:r>
            <a:r>
              <a:rPr lang="en-US" altLang="zh-CN" sz="2000" b="1" kern="0" baseline="-25000" dirty="0">
                <a:solidFill>
                  <a:srgbClr val="0070C0"/>
                </a:solidFill>
                <a:latin typeface="Courier New" panose="02070309020205020404" pitchFamily="49" charset="0"/>
                <a:cs typeface="Courier New" panose="02070309020205020404" pitchFamily="49" charset="0"/>
              </a:rPr>
              <a:t>20</a:t>
            </a:r>
            <a:r>
              <a:rPr lang="en-US" altLang="zh-CN" sz="2000" b="1" kern="0" dirty="0">
                <a:solidFill>
                  <a:srgbClr val="0070C0"/>
                </a:solidFill>
                <a:latin typeface="Courier New" panose="02070309020205020404" pitchFamily="49" charset="0"/>
                <a:cs typeface="Courier New" panose="02070309020205020404" pitchFamily="49" charset="0"/>
              </a:rPr>
              <a:t>)+ (C</a:t>
            </a:r>
            <a:r>
              <a:rPr lang="en-US" altLang="zh-CN" sz="2000" b="1" kern="0" baseline="-25000" dirty="0">
                <a:solidFill>
                  <a:srgbClr val="0070C0"/>
                </a:solidFill>
                <a:latin typeface="Courier New" panose="02070309020205020404" pitchFamily="49" charset="0"/>
                <a:cs typeface="Courier New" panose="02070309020205020404" pitchFamily="49" charset="0"/>
              </a:rPr>
              <a:t>11</a:t>
            </a:r>
            <a:r>
              <a:rPr lang="en-US" altLang="zh-CN" sz="2000" b="1" kern="0" dirty="0">
                <a:solidFill>
                  <a:srgbClr val="0070C0"/>
                </a:solidFill>
                <a:latin typeface="Courier New" panose="02070309020205020404" pitchFamily="49" charset="0"/>
                <a:cs typeface="Courier New" panose="02070309020205020404" pitchFamily="49" charset="0"/>
              </a:rPr>
              <a:t>*n</a:t>
            </a:r>
            <a:r>
              <a:rPr lang="en-US" altLang="zh-CN" sz="2000" b="1" kern="0" baseline="-25000" dirty="0">
                <a:solidFill>
                  <a:srgbClr val="0070C0"/>
                </a:solidFill>
                <a:latin typeface="Courier New" panose="02070309020205020404" pitchFamily="49" charset="0"/>
                <a:cs typeface="Courier New" panose="02070309020205020404" pitchFamily="49" charset="0"/>
              </a:rPr>
              <a:t>2</a:t>
            </a:r>
            <a:r>
              <a:rPr lang="en-US" altLang="zh-CN" sz="2000" b="1" kern="0" dirty="0">
                <a:solidFill>
                  <a:srgbClr val="0070C0"/>
                </a:solidFill>
                <a:latin typeface="Courier New" panose="02070309020205020404" pitchFamily="49" charset="0"/>
                <a:cs typeface="Courier New" panose="02070309020205020404" pitchFamily="49" charset="0"/>
              </a:rPr>
              <a:t>+C</a:t>
            </a:r>
            <a:r>
              <a:rPr lang="en-US" altLang="zh-CN" sz="2000" b="1" kern="0" baseline="-25000" dirty="0">
                <a:solidFill>
                  <a:srgbClr val="0070C0"/>
                </a:solidFill>
                <a:latin typeface="Courier New" panose="02070309020205020404" pitchFamily="49" charset="0"/>
                <a:cs typeface="Courier New" panose="02070309020205020404" pitchFamily="49" charset="0"/>
              </a:rPr>
              <a:t>21</a:t>
            </a:r>
            <a:r>
              <a:rPr lang="en-US" altLang="zh-CN" sz="2000" b="1" kern="0" dirty="0">
                <a:solidFill>
                  <a:srgbClr val="0070C0"/>
                </a:solidFill>
                <a:latin typeface="Courier New" panose="02070309020205020404" pitchFamily="49" charset="0"/>
                <a:cs typeface="Courier New" panose="02070309020205020404" pitchFamily="49" charset="0"/>
              </a:rPr>
              <a:t>) *V1 )+ (C</a:t>
            </a:r>
            <a:r>
              <a:rPr lang="en-US" altLang="zh-CN" sz="2000" b="1" kern="0" baseline="-25000" dirty="0">
                <a:solidFill>
                  <a:srgbClr val="0070C0"/>
                </a:solidFill>
                <a:latin typeface="Courier New" panose="02070309020205020404" pitchFamily="49" charset="0"/>
                <a:cs typeface="Courier New" panose="02070309020205020404" pitchFamily="49" charset="0"/>
              </a:rPr>
              <a:t>12</a:t>
            </a:r>
            <a:r>
              <a:rPr lang="en-US" altLang="zh-CN" sz="2000" b="1" kern="0" dirty="0">
                <a:solidFill>
                  <a:srgbClr val="0070C0"/>
                </a:solidFill>
                <a:latin typeface="Courier New" panose="02070309020205020404" pitchFamily="49" charset="0"/>
                <a:cs typeface="Courier New" panose="02070309020205020404" pitchFamily="49" charset="0"/>
              </a:rPr>
              <a:t>*n</a:t>
            </a:r>
            <a:r>
              <a:rPr lang="en-US" altLang="zh-CN" sz="2000" b="1" kern="0" baseline="-25000" dirty="0">
                <a:solidFill>
                  <a:srgbClr val="0070C0"/>
                </a:solidFill>
                <a:latin typeface="Courier New" panose="02070309020205020404" pitchFamily="49" charset="0"/>
                <a:cs typeface="Courier New" panose="02070309020205020404" pitchFamily="49" charset="0"/>
              </a:rPr>
              <a:t>2</a:t>
            </a:r>
            <a:r>
              <a:rPr lang="en-US" altLang="zh-CN" sz="2000" b="1" kern="0" dirty="0">
                <a:solidFill>
                  <a:srgbClr val="0070C0"/>
                </a:solidFill>
                <a:latin typeface="Courier New" panose="02070309020205020404" pitchFamily="49" charset="0"/>
                <a:cs typeface="Courier New" panose="02070309020205020404" pitchFamily="49" charset="0"/>
              </a:rPr>
              <a:t>+C</a:t>
            </a:r>
            <a:r>
              <a:rPr lang="en-US" altLang="zh-CN" sz="2000" b="1" kern="0" baseline="-25000" dirty="0">
                <a:solidFill>
                  <a:srgbClr val="0070C0"/>
                </a:solidFill>
                <a:latin typeface="Courier New" panose="02070309020205020404" pitchFamily="49" charset="0"/>
                <a:cs typeface="Courier New" panose="02070309020205020404" pitchFamily="49" charset="0"/>
              </a:rPr>
              <a:t>22</a:t>
            </a:r>
            <a:r>
              <a:rPr lang="en-US" altLang="zh-CN" sz="2000" b="1" kern="0" dirty="0">
                <a:solidFill>
                  <a:srgbClr val="0070C0"/>
                </a:solidFill>
                <a:latin typeface="Courier New" panose="02070309020205020404" pitchFamily="49" charset="0"/>
                <a:cs typeface="Courier New" panose="02070309020205020404" pitchFamily="49" charset="0"/>
              </a:rPr>
              <a:t>) *V2 =C</a:t>
            </a:r>
            <a:r>
              <a:rPr lang="en-US" altLang="zh-CN" sz="2000" b="1" kern="0" baseline="-25000" dirty="0">
                <a:solidFill>
                  <a:srgbClr val="0070C0"/>
                </a:solidFill>
                <a:latin typeface="Courier New" panose="02070309020205020404" pitchFamily="49" charset="0"/>
                <a:cs typeface="Courier New" panose="02070309020205020404" pitchFamily="49" charset="0"/>
              </a:rPr>
              <a:t>0</a:t>
            </a:r>
            <a:r>
              <a:rPr lang="en-US" altLang="zh-CN" sz="2000" b="1" kern="0" dirty="0">
                <a:solidFill>
                  <a:srgbClr val="0070C0"/>
                </a:solidFill>
                <a:latin typeface="Courier New" panose="02070309020205020404" pitchFamily="49" charset="0"/>
                <a:cs typeface="Courier New" panose="02070309020205020404" pitchFamily="49" charset="0"/>
              </a:rPr>
              <a:t>’+C</a:t>
            </a:r>
            <a:r>
              <a:rPr lang="en-US" altLang="zh-CN" sz="2000" b="1" kern="0" baseline="-25000" dirty="0">
                <a:solidFill>
                  <a:srgbClr val="0070C0"/>
                </a:solidFill>
                <a:latin typeface="Courier New" panose="02070309020205020404" pitchFamily="49" charset="0"/>
                <a:cs typeface="Courier New" panose="02070309020205020404" pitchFamily="49" charset="0"/>
              </a:rPr>
              <a:t>1</a:t>
            </a:r>
            <a:r>
              <a:rPr lang="en-US" altLang="zh-CN" sz="2000" b="1" kern="0" dirty="0">
                <a:solidFill>
                  <a:srgbClr val="0070C0"/>
                </a:solidFill>
                <a:latin typeface="Courier New" panose="02070309020205020404" pitchFamily="49" charset="0"/>
                <a:cs typeface="Courier New" panose="02070309020205020404" pitchFamily="49" charset="0"/>
              </a:rPr>
              <a:t>’*V1+C</a:t>
            </a:r>
            <a:r>
              <a:rPr lang="en-US" altLang="zh-CN" sz="2000" b="1" kern="0" baseline="-25000" dirty="0">
                <a:solidFill>
                  <a:srgbClr val="0070C0"/>
                </a:solidFill>
                <a:latin typeface="Courier New" panose="02070309020205020404" pitchFamily="49" charset="0"/>
                <a:cs typeface="Courier New" panose="02070309020205020404" pitchFamily="49" charset="0"/>
              </a:rPr>
              <a:t>2</a:t>
            </a:r>
            <a:r>
              <a:rPr lang="en-US" altLang="zh-CN" sz="2000" b="1" kern="0" dirty="0">
                <a:solidFill>
                  <a:srgbClr val="0070C0"/>
                </a:solidFill>
                <a:latin typeface="Courier New" panose="02070309020205020404" pitchFamily="49" charset="0"/>
                <a:cs typeface="Courier New" panose="02070309020205020404" pitchFamily="49" charset="0"/>
              </a:rPr>
              <a:t>’*V2.</a:t>
            </a:r>
            <a:endParaRPr lang="en-US" altLang="zh-CN" sz="2000" b="1" kern="0" dirty="0">
              <a:solidFill>
                <a:srgbClr val="0070C0"/>
              </a:solidFill>
              <a:latin typeface="Courier New" panose="02070309020205020404" pitchFamily="49" charset="0"/>
              <a:cs typeface="Courier New" panose="02070309020205020404" pitchFamily="49" charset="0"/>
            </a:endParaRPr>
          </a:p>
          <a:p>
            <a:pPr lvl="1" eaLnBrk="0" fontAlgn="base" hangingPunct="0">
              <a:lnSpc>
                <a:spcPct val="120000"/>
              </a:lnSpc>
              <a:spcBef>
                <a:spcPct val="20000"/>
              </a:spcBef>
              <a:spcAft>
                <a:spcPct val="0"/>
              </a:spcAft>
              <a:defRPr/>
            </a:pPr>
            <a:r>
              <a:rPr lang="zh-CN" altLang="en-US" b="1" kern="0" dirty="0">
                <a:latin typeface="+mn-ea"/>
              </a:rPr>
              <a:t>每次内循环</a:t>
            </a:r>
            <a:r>
              <a:rPr lang="en-US" altLang="zh-CN" b="1" kern="0" dirty="0">
                <a:latin typeface="+mn-ea"/>
              </a:rPr>
              <a:t>d</a:t>
            </a:r>
            <a:r>
              <a:rPr lang="zh-CN" altLang="en-US" b="1" kern="0" dirty="0">
                <a:latin typeface="+mn-ea"/>
              </a:rPr>
              <a:t>的值增加</a:t>
            </a:r>
            <a:r>
              <a:rPr lang="en-US" altLang="zh-CN" b="1" kern="0" dirty="0">
                <a:latin typeface="+mn-ea"/>
              </a:rPr>
              <a:t>C2’</a:t>
            </a:r>
            <a:r>
              <a:rPr lang="zh-CN" altLang="en-US" b="1" kern="0" dirty="0">
                <a:latin typeface="+mn-ea"/>
              </a:rPr>
              <a:t>；每次外循环</a:t>
            </a:r>
            <a:r>
              <a:rPr lang="en-US" altLang="zh-CN" b="1" kern="0" dirty="0">
                <a:latin typeface="+mn-ea"/>
              </a:rPr>
              <a:t>d</a:t>
            </a:r>
            <a:r>
              <a:rPr lang="zh-CN" altLang="en-US" b="1" kern="0" dirty="0">
                <a:latin typeface="+mn-ea"/>
              </a:rPr>
              <a:t>的值增加</a:t>
            </a:r>
            <a:r>
              <a:rPr lang="en-US" altLang="zh-CN" b="1" kern="0" dirty="0">
                <a:latin typeface="+mn-ea"/>
              </a:rPr>
              <a:t>C1’</a:t>
            </a:r>
            <a:r>
              <a:rPr lang="zh-CN" altLang="en-US" b="1" kern="0" dirty="0">
                <a:latin typeface="+mn-ea"/>
              </a:rPr>
              <a:t>（但是</a:t>
            </a:r>
            <a:r>
              <a:rPr lang="en-US" altLang="zh-CN" b="1" kern="0" dirty="0">
                <a:latin typeface="+mn-ea"/>
              </a:rPr>
              <a:t>V2</a:t>
            </a:r>
            <a:r>
              <a:rPr lang="zh-CN" altLang="en-US" b="1" kern="0" dirty="0">
                <a:latin typeface="+mn-ea"/>
              </a:rPr>
              <a:t>被重置）。</a:t>
            </a:r>
            <a:endParaRPr lang="en-US" altLang="zh-CN" b="1" kern="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Horizontal)">
                                      <p:cBhvr>
                                        <p:cTn id="10" dur="500"/>
                                        <p:tgtEl>
                                          <p:spTgt spid="5">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Horizontal)">
                                      <p:cBhvr>
                                        <p:cTn id="13" dur="500"/>
                                        <p:tgtEl>
                                          <p:spTgt spid="5">
                                            <p:txEl>
                                              <p:pRg st="2" end="2"/>
                                            </p:txEl>
                                          </p:spTgt>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in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arn(inHorizontal)">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arn(inHorizont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barn(inHorizontal)">
                                      <p:cBhvr>
                                        <p:cTn id="3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8.2.3 </a:t>
            </a:r>
            <a:r>
              <a:rPr lang="zh-CN" altLang="en-US" dirty="0"/>
              <a:t>计算强度削减</a:t>
            </a:r>
            <a:endParaRPr lang="zh-CN" altLang="en-US" dirty="0"/>
          </a:p>
        </p:txBody>
      </p:sp>
      <p:sp>
        <p:nvSpPr>
          <p:cNvPr id="4" name="Rectangle 3"/>
          <p:cNvSpPr txBox="1">
            <a:spLocks noChangeArrowheads="1"/>
          </p:cNvSpPr>
          <p:nvPr/>
        </p:nvSpPr>
        <p:spPr>
          <a:xfrm>
            <a:off x="401684" y="1295876"/>
            <a:ext cx="8340631" cy="4103688"/>
          </a:xfrm>
          <a:prstGeom prst="rect">
            <a:avLst/>
          </a:prstGeom>
        </p:spPr>
        <p:txBody>
          <a:bodyPr vert="horz" wrap="square" lIns="91440" tIns="45720" rIns="91440" bIns="45720" numCol="1" anchor="t" anchorCtr="0" compatLnSpc="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20000"/>
              </a:lnSpc>
              <a:spcBef>
                <a:spcPct val="20000"/>
              </a:spcBef>
              <a:spcAft>
                <a:spcPct val="0"/>
              </a:spcAft>
              <a:defRPr/>
            </a:pPr>
            <a:r>
              <a:rPr lang="zh-CN" altLang="en-US" sz="2400" b="1" kern="0" dirty="0">
                <a:latin typeface="+mn-ea"/>
              </a:rPr>
              <a:t>可以这样计算</a:t>
            </a:r>
            <a:r>
              <a:rPr lang="en-US" altLang="zh-CN" sz="2400" b="1" kern="0" dirty="0">
                <a:latin typeface="+mn-ea"/>
              </a:rPr>
              <a:t>A[i</a:t>
            </a:r>
            <a:r>
              <a:rPr lang="en-US" altLang="zh-CN" sz="2400" b="1" kern="0" baseline="-25000" dirty="0">
                <a:latin typeface="+mn-ea"/>
              </a:rPr>
              <a:t>1</a:t>
            </a:r>
            <a:r>
              <a:rPr lang="en-US" altLang="zh-CN" sz="2400" b="1" kern="0" dirty="0">
                <a:latin typeface="+mn-ea"/>
              </a:rPr>
              <a:t>][i</a:t>
            </a:r>
            <a:r>
              <a:rPr lang="en-US" altLang="zh-CN" sz="2400" b="1" kern="0" baseline="-25000" dirty="0">
                <a:latin typeface="+mn-ea"/>
              </a:rPr>
              <a:t>2</a:t>
            </a:r>
            <a:r>
              <a:rPr lang="en-US" altLang="zh-CN" sz="2400" b="1" kern="0" dirty="0">
                <a:latin typeface="+mn-ea"/>
              </a:rPr>
              <a:t>]</a:t>
            </a:r>
            <a:r>
              <a:rPr lang="zh-CN" altLang="en-US" sz="2400" b="1" kern="0" dirty="0">
                <a:latin typeface="+mn-ea"/>
              </a:rPr>
              <a:t>的地址：</a:t>
            </a:r>
            <a:endParaRPr lang="zh-CN" altLang="en-US" sz="2400" b="1" kern="0" dirty="0">
              <a:latin typeface="+mn-ea"/>
            </a:endParaRPr>
          </a:p>
          <a:p>
            <a:pPr marL="928370" lvl="1" indent="-457200" eaLnBrk="0" fontAlgn="base" hangingPunct="0">
              <a:lnSpc>
                <a:spcPct val="120000"/>
              </a:lnSpc>
              <a:spcBef>
                <a:spcPct val="20000"/>
              </a:spcBef>
              <a:spcAft>
                <a:spcPct val="0"/>
              </a:spcAft>
              <a:defRPr/>
            </a:pPr>
            <a:r>
              <a:rPr lang="zh-CN" altLang="en-US" b="1" kern="0" dirty="0">
                <a:latin typeface="+mn-ea"/>
              </a:rPr>
              <a:t>在循环开始的时候，设置初值</a:t>
            </a:r>
            <a:r>
              <a:rPr lang="en-US" altLang="zh-CN" b="1" kern="0" dirty="0">
                <a:latin typeface="+mn-ea"/>
              </a:rPr>
              <a:t>d1=(base+C</a:t>
            </a:r>
            <a:r>
              <a:rPr lang="en-US" altLang="zh-CN" b="1" kern="0" baseline="-25000" dirty="0">
                <a:latin typeface="+mn-ea"/>
              </a:rPr>
              <a:t>0</a:t>
            </a:r>
            <a:r>
              <a:rPr lang="en-US" altLang="zh-CN" b="1" kern="0" dirty="0">
                <a:latin typeface="+mn-ea"/>
              </a:rPr>
              <a:t>’)+C</a:t>
            </a:r>
            <a:r>
              <a:rPr lang="en-US" altLang="zh-CN" b="1" kern="0" baseline="-25000" dirty="0">
                <a:latin typeface="+mn-ea"/>
              </a:rPr>
              <a:t>1</a:t>
            </a:r>
            <a:r>
              <a:rPr lang="en-US" altLang="zh-CN" b="1" kern="0" dirty="0">
                <a:latin typeface="+mn-ea"/>
              </a:rPr>
              <a:t>’*V</a:t>
            </a:r>
            <a:r>
              <a:rPr lang="en-US" altLang="zh-CN" b="1" kern="0" baseline="-25000" dirty="0">
                <a:latin typeface="+mn-ea"/>
              </a:rPr>
              <a:t>10</a:t>
            </a:r>
            <a:r>
              <a:rPr lang="en-US" altLang="zh-CN" b="1" kern="0" dirty="0">
                <a:latin typeface="+mn-ea"/>
              </a:rPr>
              <a:t>;</a:t>
            </a:r>
            <a:endParaRPr lang="en-US" altLang="zh-CN" b="1" kern="0" dirty="0">
              <a:latin typeface="+mn-ea"/>
            </a:endParaRPr>
          </a:p>
          <a:p>
            <a:pPr marL="928370" lvl="1" indent="-457200" eaLnBrk="0" fontAlgn="base" hangingPunct="0">
              <a:lnSpc>
                <a:spcPct val="120000"/>
              </a:lnSpc>
              <a:spcBef>
                <a:spcPct val="20000"/>
              </a:spcBef>
              <a:spcAft>
                <a:spcPct val="0"/>
              </a:spcAft>
              <a:defRPr/>
            </a:pPr>
            <a:r>
              <a:rPr lang="zh-CN" altLang="en-US" b="1" kern="0" dirty="0">
                <a:latin typeface="+mn-ea"/>
              </a:rPr>
              <a:t>在进入外层循环后，进入内存循环前，设置</a:t>
            </a:r>
            <a:r>
              <a:rPr lang="en-US" altLang="zh-CN" b="1" kern="0" dirty="0">
                <a:latin typeface="+mn-ea"/>
              </a:rPr>
              <a:t>d2=d1+C</a:t>
            </a:r>
            <a:r>
              <a:rPr lang="en-US" altLang="zh-CN" b="1" kern="0" baseline="-25000" dirty="0">
                <a:latin typeface="+mn-ea"/>
              </a:rPr>
              <a:t>2</a:t>
            </a:r>
            <a:r>
              <a:rPr lang="en-US" altLang="zh-CN" b="1" kern="0" dirty="0">
                <a:latin typeface="+mn-ea"/>
              </a:rPr>
              <a:t>’*V</a:t>
            </a:r>
            <a:r>
              <a:rPr lang="en-US" altLang="zh-CN" b="1" kern="0" baseline="-25000" dirty="0">
                <a:latin typeface="+mn-ea"/>
              </a:rPr>
              <a:t>20</a:t>
            </a:r>
            <a:endParaRPr lang="en-US" altLang="zh-CN" b="1" kern="0" baseline="-25000" dirty="0">
              <a:latin typeface="+mn-ea"/>
            </a:endParaRPr>
          </a:p>
          <a:p>
            <a:pPr marL="928370" lvl="1" indent="-457200" eaLnBrk="0" fontAlgn="base" hangingPunct="0">
              <a:lnSpc>
                <a:spcPct val="120000"/>
              </a:lnSpc>
              <a:spcBef>
                <a:spcPct val="20000"/>
              </a:spcBef>
              <a:spcAft>
                <a:spcPct val="0"/>
              </a:spcAft>
              <a:defRPr/>
            </a:pPr>
            <a:r>
              <a:rPr lang="zh-CN" altLang="en-US" b="1" kern="0" dirty="0">
                <a:latin typeface="+mn-ea"/>
              </a:rPr>
              <a:t>在内存循环，使用</a:t>
            </a:r>
            <a:r>
              <a:rPr lang="en-US" altLang="zh-CN" b="1" kern="0" dirty="0">
                <a:latin typeface="+mn-ea"/>
              </a:rPr>
              <a:t>d2</a:t>
            </a:r>
            <a:r>
              <a:rPr lang="zh-CN" altLang="en-US" b="1" kern="0" dirty="0">
                <a:latin typeface="+mn-ea"/>
              </a:rPr>
              <a:t>作为地址获取</a:t>
            </a:r>
            <a:r>
              <a:rPr lang="en-US" altLang="zh-CN" b="1" kern="0" dirty="0">
                <a:latin typeface="+mn-ea"/>
              </a:rPr>
              <a:t>A[i1][i2]</a:t>
            </a:r>
            <a:r>
              <a:rPr lang="zh-CN" altLang="en-US" b="1" kern="0" dirty="0">
                <a:latin typeface="+mn-ea"/>
              </a:rPr>
              <a:t>的值。</a:t>
            </a:r>
            <a:endParaRPr lang="zh-CN" altLang="en-US" b="1" kern="0" dirty="0">
              <a:latin typeface="+mn-ea"/>
            </a:endParaRPr>
          </a:p>
          <a:p>
            <a:pPr marL="928370" lvl="1" indent="-457200" eaLnBrk="0" fontAlgn="base" hangingPunct="0">
              <a:lnSpc>
                <a:spcPct val="120000"/>
              </a:lnSpc>
              <a:spcBef>
                <a:spcPct val="20000"/>
              </a:spcBef>
              <a:spcAft>
                <a:spcPct val="0"/>
              </a:spcAft>
              <a:defRPr/>
            </a:pPr>
            <a:r>
              <a:rPr lang="zh-CN" altLang="en-US" b="1" kern="0" dirty="0">
                <a:latin typeface="+mn-ea"/>
              </a:rPr>
              <a:t>内存循环体每次运行结束之前，将</a:t>
            </a:r>
            <a:r>
              <a:rPr lang="en-US" altLang="zh-CN" b="1" kern="0" dirty="0">
                <a:latin typeface="+mn-ea"/>
              </a:rPr>
              <a:t>d2</a:t>
            </a:r>
            <a:r>
              <a:rPr lang="zh-CN" altLang="en-US" b="1" kern="0" dirty="0">
                <a:latin typeface="+mn-ea"/>
              </a:rPr>
              <a:t>的值增加</a:t>
            </a:r>
            <a:r>
              <a:rPr lang="en-US" altLang="zh-CN" b="1" kern="0" dirty="0">
                <a:latin typeface="+mn-ea"/>
              </a:rPr>
              <a:t>C2’</a:t>
            </a:r>
            <a:r>
              <a:rPr lang="zh-CN" altLang="en-US" b="1" kern="0" dirty="0">
                <a:latin typeface="+mn-ea"/>
              </a:rPr>
              <a:t>。</a:t>
            </a:r>
            <a:endParaRPr lang="zh-CN" altLang="en-US" b="1" kern="0" dirty="0">
              <a:latin typeface="+mn-ea"/>
            </a:endParaRPr>
          </a:p>
          <a:p>
            <a:pPr marL="928370" lvl="1" indent="-457200" eaLnBrk="0" fontAlgn="base" hangingPunct="0">
              <a:lnSpc>
                <a:spcPct val="120000"/>
              </a:lnSpc>
              <a:spcBef>
                <a:spcPct val="20000"/>
              </a:spcBef>
              <a:spcAft>
                <a:spcPct val="0"/>
              </a:spcAft>
              <a:defRPr/>
            </a:pPr>
            <a:r>
              <a:rPr lang="zh-CN" altLang="en-US" b="1" kern="0" dirty="0">
                <a:latin typeface="+mn-ea"/>
              </a:rPr>
              <a:t>每次外层循环体运行结束之前，将</a:t>
            </a:r>
            <a:r>
              <a:rPr lang="en-US" altLang="zh-CN" b="1" kern="0" dirty="0">
                <a:latin typeface="+mn-ea"/>
              </a:rPr>
              <a:t>d1</a:t>
            </a:r>
            <a:r>
              <a:rPr lang="zh-CN" altLang="en-US" b="1" kern="0" dirty="0">
                <a:latin typeface="+mn-ea"/>
              </a:rPr>
              <a:t>的值增加</a:t>
            </a:r>
            <a:r>
              <a:rPr lang="en-US" altLang="zh-CN" b="1" kern="0" dirty="0">
                <a:latin typeface="+mn-ea"/>
              </a:rPr>
              <a:t>C1’</a:t>
            </a:r>
            <a:r>
              <a:rPr lang="zh-CN" altLang="en-US" b="1" kern="0" dirty="0">
                <a:latin typeface="+mn-ea"/>
              </a:rPr>
              <a:t>。</a:t>
            </a:r>
            <a:endParaRPr lang="zh-CN" altLang="en-US" b="1" kern="0" dirty="0">
              <a:latin typeface="+mn-ea"/>
            </a:endParaRPr>
          </a:p>
          <a:p>
            <a:pPr eaLnBrk="0" fontAlgn="base" hangingPunct="0">
              <a:lnSpc>
                <a:spcPct val="120000"/>
              </a:lnSpc>
              <a:spcBef>
                <a:spcPct val="20000"/>
              </a:spcBef>
              <a:spcAft>
                <a:spcPct val="0"/>
              </a:spcAft>
              <a:defRPr/>
            </a:pPr>
            <a:r>
              <a:rPr lang="zh-CN" altLang="en-US" sz="2400" b="1" kern="0" dirty="0">
                <a:latin typeface="+mn-ea"/>
              </a:rPr>
              <a:t>显然，对于</a:t>
            </a:r>
            <a:r>
              <a:rPr lang="en-US" altLang="zh-CN" sz="2400" b="1" kern="0" dirty="0">
                <a:latin typeface="+mn-ea"/>
              </a:rPr>
              <a:t>A[i1][i2]</a:t>
            </a:r>
            <a:r>
              <a:rPr lang="zh-CN" altLang="en-US" sz="2400" b="1" kern="0" dirty="0">
                <a:latin typeface="+mn-ea"/>
              </a:rPr>
              <a:t>的地址计算变成了加法运算。</a:t>
            </a:r>
            <a:endParaRPr lang="zh-CN" altLang="en-US" sz="2400" b="1" kern="0" dirty="0">
              <a:latin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8.2.3 </a:t>
            </a:r>
            <a:r>
              <a:rPr lang="zh-CN" altLang="en-US" dirty="0"/>
              <a:t>计算强度削减</a:t>
            </a:r>
            <a:endParaRPr lang="zh-CN" altLang="en-US" dirty="0"/>
          </a:p>
        </p:txBody>
      </p:sp>
      <p:sp>
        <p:nvSpPr>
          <p:cNvPr id="5" name="Rectangle 2"/>
          <p:cNvSpPr txBox="1"/>
          <p:nvPr/>
        </p:nvSpPr>
        <p:spPr>
          <a:xfrm>
            <a:off x="378666" y="1284567"/>
            <a:ext cx="5313923" cy="481480"/>
          </a:xfrm>
          <a:prstGeom prst="rect">
            <a:avLst/>
          </a:prstGeom>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solidFill>
                  <a:srgbClr val="0070C0"/>
                </a:solidFill>
                <a:latin typeface="+mn-ea"/>
                <a:ea typeface="+mn-ea"/>
              </a:rPr>
              <a:t>下标变量计算强度的削减结果</a:t>
            </a:r>
            <a:endParaRPr lang="zh-CN" altLang="en-US" sz="2800" b="1" dirty="0">
              <a:solidFill>
                <a:srgbClr val="0070C0"/>
              </a:solidFill>
              <a:latin typeface="+mn-ea"/>
              <a:ea typeface="+mn-ea"/>
            </a:endParaRPr>
          </a:p>
        </p:txBody>
      </p:sp>
      <p:sp>
        <p:nvSpPr>
          <p:cNvPr id="6" name="Rectangle 3"/>
          <p:cNvSpPr txBox="1"/>
          <p:nvPr/>
        </p:nvSpPr>
        <p:spPr>
          <a:xfrm>
            <a:off x="512576" y="1870822"/>
            <a:ext cx="7124793" cy="416242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b="1" dirty="0">
                <a:latin typeface="Courier New" panose="02070309020205020404" pitchFamily="49" charset="0"/>
                <a:cs typeface="Courier New" panose="02070309020205020404" pitchFamily="49" charset="0"/>
              </a:rPr>
              <a:t>D1 = base+C0+C1’*V10;</a:t>
            </a:r>
            <a:endParaRPr lang="en-US" altLang="zh-CN" sz="2400" b="1" dirty="0">
              <a:latin typeface="Courier New" panose="02070309020205020404" pitchFamily="49" charset="0"/>
              <a:cs typeface="Courier New" panose="02070309020205020404" pitchFamily="49" charset="0"/>
            </a:endParaRPr>
          </a:p>
          <a:p>
            <a:pPr>
              <a:buFontTx/>
              <a:buNone/>
            </a:pPr>
            <a:r>
              <a:rPr lang="en-US" altLang="zh-CN" sz="2400" b="1" dirty="0">
                <a:latin typeface="Courier New" panose="02070309020205020404" pitchFamily="49" charset="0"/>
                <a:cs typeface="Courier New" panose="02070309020205020404" pitchFamily="49" charset="0"/>
              </a:rPr>
              <a:t>for(v1=v10; v1&lt;v1f; v1++)	</a:t>
            </a:r>
            <a:endParaRPr lang="en-US" altLang="zh-CN" sz="2400" b="1" dirty="0">
              <a:latin typeface="Courier New" panose="02070309020205020404" pitchFamily="49" charset="0"/>
              <a:cs typeface="Courier New" panose="02070309020205020404" pitchFamily="49" charset="0"/>
            </a:endParaRPr>
          </a:p>
          <a:p>
            <a:pPr>
              <a:buFontTx/>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FontTx/>
              <a:buNone/>
            </a:pPr>
            <a:r>
              <a:rPr lang="en-US" altLang="zh-CN" sz="2400" b="1" dirty="0">
                <a:latin typeface="Courier New" panose="02070309020205020404" pitchFamily="49" charset="0"/>
                <a:cs typeface="Courier New" panose="02070309020205020404" pitchFamily="49" charset="0"/>
              </a:rPr>
              <a:t>	D2 = D1+C2’*V20;	</a:t>
            </a:r>
            <a:endParaRPr lang="en-US" altLang="zh-CN" sz="2400" b="1" dirty="0">
              <a:latin typeface="Courier New" panose="02070309020205020404" pitchFamily="49" charset="0"/>
              <a:cs typeface="Courier New" panose="02070309020205020404" pitchFamily="49" charset="0"/>
            </a:endParaRPr>
          </a:p>
          <a:p>
            <a:pPr>
              <a:buFontTx/>
              <a:buNone/>
            </a:pPr>
            <a:r>
              <a:rPr lang="en-US" altLang="zh-CN" sz="2400" b="1" dirty="0">
                <a:latin typeface="Courier New" panose="02070309020205020404" pitchFamily="49" charset="0"/>
                <a:cs typeface="Courier New" panose="02070309020205020404" pitchFamily="49" charset="0"/>
              </a:rPr>
              <a:t>	for(v2=v20; v2&lt;v2f; v2++)</a:t>
            </a:r>
            <a:endParaRPr lang="en-US" altLang="zh-CN" sz="2400" b="1" dirty="0">
              <a:latin typeface="Courier New" panose="02070309020205020404" pitchFamily="49" charset="0"/>
              <a:cs typeface="Courier New" panose="02070309020205020404" pitchFamily="49" charset="0"/>
            </a:endParaRPr>
          </a:p>
          <a:p>
            <a:pPr>
              <a:buFontTx/>
              <a:buNone/>
            </a:pPr>
            <a:r>
              <a:rPr lang="en-US" altLang="zh-CN" sz="2400" b="1" dirty="0">
                <a:latin typeface="Courier New" panose="02070309020205020404" pitchFamily="49" charset="0"/>
                <a:cs typeface="Courier New" panose="02070309020205020404" pitchFamily="49" charset="0"/>
              </a:rPr>
              <a:t>	{	… *D2…;</a:t>
            </a:r>
            <a:endParaRPr lang="en-US" altLang="zh-CN" sz="2400" b="1" dirty="0">
              <a:latin typeface="Courier New" panose="02070309020205020404" pitchFamily="49" charset="0"/>
              <a:cs typeface="Courier New" panose="02070309020205020404" pitchFamily="49" charset="0"/>
            </a:endParaRPr>
          </a:p>
          <a:p>
            <a:pPr>
              <a:buFontTx/>
              <a:buNone/>
            </a:pPr>
            <a:r>
              <a:rPr lang="en-US" altLang="zh-CN" sz="2400" b="1" dirty="0">
                <a:latin typeface="Courier New" panose="02070309020205020404" pitchFamily="49" charset="0"/>
                <a:cs typeface="Courier New" panose="02070309020205020404" pitchFamily="49" charset="0"/>
              </a:rPr>
              <a:t>		D2+=C2’;}</a:t>
            </a:r>
            <a:endParaRPr lang="en-US" altLang="zh-CN" sz="2400" b="1" dirty="0">
              <a:latin typeface="Courier New" panose="02070309020205020404" pitchFamily="49" charset="0"/>
              <a:cs typeface="Courier New" panose="02070309020205020404" pitchFamily="49" charset="0"/>
            </a:endParaRPr>
          </a:p>
          <a:p>
            <a:pPr>
              <a:buFontTx/>
              <a:buNone/>
            </a:pPr>
            <a:r>
              <a:rPr lang="en-US" altLang="zh-CN" sz="2400" b="1" dirty="0">
                <a:latin typeface="Courier New" panose="02070309020205020404" pitchFamily="49" charset="0"/>
                <a:cs typeface="Courier New" panose="02070309020205020404" pitchFamily="49" charset="0"/>
              </a:rPr>
              <a:t>	D1+= C1’;</a:t>
            </a:r>
            <a:endParaRPr lang="en-US" altLang="zh-CN" sz="2400" b="1" dirty="0">
              <a:latin typeface="Courier New" panose="02070309020205020404" pitchFamily="49" charset="0"/>
              <a:cs typeface="Courier New" panose="02070309020205020404" pitchFamily="49" charset="0"/>
            </a:endParaRPr>
          </a:p>
          <a:p>
            <a:pPr>
              <a:buFontTx/>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8.2.3 </a:t>
            </a:r>
            <a:r>
              <a:rPr lang="zh-CN" altLang="en-US" dirty="0"/>
              <a:t>计算强度削减</a:t>
            </a:r>
            <a:endParaRPr lang="zh-CN" altLang="en-US" dirty="0"/>
          </a:p>
        </p:txBody>
      </p:sp>
      <p:sp>
        <p:nvSpPr>
          <p:cNvPr id="7" name="Rectangle 3"/>
          <p:cNvSpPr txBox="1"/>
          <p:nvPr/>
        </p:nvSpPr>
        <p:spPr>
          <a:xfrm>
            <a:off x="445294" y="1304552"/>
            <a:ext cx="8253412" cy="2808288"/>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solidFill>
                  <a:srgbClr val="0070C0"/>
                </a:solidFill>
              </a:rPr>
              <a:t>满足下述条件下标变量成为可优化的。</a:t>
            </a:r>
            <a:endParaRPr lang="zh-CN" altLang="en-US" b="1" dirty="0">
              <a:solidFill>
                <a:srgbClr val="0070C0"/>
              </a:solidFill>
            </a:endParaRPr>
          </a:p>
          <a:p>
            <a:pPr marL="742950" lvl="1" indent="-285750">
              <a:lnSpc>
                <a:spcPct val="150000"/>
              </a:lnSpc>
            </a:pPr>
            <a:r>
              <a:rPr lang="zh-CN" altLang="en-US" b="1" dirty="0"/>
              <a:t>相应的数组是常界数组：数组的上下界都是常量</a:t>
            </a:r>
            <a:endParaRPr lang="zh-CN" altLang="en-US" b="1" dirty="0"/>
          </a:p>
          <a:p>
            <a:pPr marL="742950" lvl="1" indent="-285750">
              <a:lnSpc>
                <a:spcPct val="150000"/>
              </a:lnSpc>
            </a:pPr>
            <a:r>
              <a:rPr lang="zh-CN" altLang="en-US" b="1" dirty="0"/>
              <a:t>下标变量中的下标表达式是循环控制变量的线性表达式</a:t>
            </a:r>
            <a:endParaRPr lang="zh-CN" alt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3"/>
          </p:nvPr>
        </p:nvSpPr>
        <p:spPr/>
        <p:txBody>
          <a:bodyPr/>
          <a:lstStyle/>
          <a:p>
            <a:r>
              <a:rPr lang="zh-CN" altLang="en-US" dirty="0"/>
              <a:t>循环不变表达式外提</a:t>
            </a:r>
            <a:endParaRPr lang="en-US" altLang="zh-CN" dirty="0"/>
          </a:p>
          <a:p>
            <a:r>
              <a:rPr lang="zh-CN" altLang="en-US" dirty="0"/>
              <a:t>归纳变量删除</a:t>
            </a:r>
            <a:endParaRPr lang="en-US" altLang="zh-CN" dirty="0"/>
          </a:p>
          <a:p>
            <a:r>
              <a:rPr lang="zh-CN" altLang="en-US" dirty="0"/>
              <a:t>计算强度削减</a:t>
            </a:r>
            <a:endParaRPr lang="en-US" altLang="zh-CN" dirty="0"/>
          </a:p>
          <a:p>
            <a:r>
              <a:rPr lang="zh-CN" altLang="en-US" dirty="0">
                <a:solidFill>
                  <a:srgbClr val="0070C0"/>
                </a:solidFill>
              </a:rPr>
              <a:t>循环优化的实现</a:t>
            </a:r>
            <a:endParaRPr lang="zh-CN" altLang="en-US" dirty="0">
              <a:solidFill>
                <a:srgbClr val="0070C0"/>
              </a:solidFill>
            </a:endParaRPr>
          </a:p>
        </p:txBody>
      </p:sp>
      <p:sp>
        <p:nvSpPr>
          <p:cNvPr id="15" name="文本占位符 14"/>
          <p:cNvSpPr>
            <a:spLocks noGrp="1"/>
          </p:cNvSpPr>
          <p:nvPr>
            <p:ph type="body" sz="quarter" idx="14"/>
          </p:nvPr>
        </p:nvSpPr>
        <p:spPr>
          <a:xfrm>
            <a:off x="231774" y="276860"/>
            <a:ext cx="4716743" cy="593090"/>
          </a:xfrm>
        </p:spPr>
        <p:txBody>
          <a:bodyPr/>
          <a:lstStyle/>
          <a:p>
            <a:r>
              <a:rPr lang="en-US" altLang="zh-CN" dirty="0"/>
              <a:t>8.2 </a:t>
            </a:r>
            <a:r>
              <a:rPr lang="zh-CN" altLang="en-US" dirty="0"/>
              <a:t>与循环有关的优化</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3"/>
          </p:nvPr>
        </p:nvSpPr>
        <p:spPr/>
        <p:txBody>
          <a:bodyPr/>
          <a:lstStyle/>
          <a:p>
            <a:r>
              <a:rPr lang="zh-CN" altLang="en-US" dirty="0">
                <a:solidFill>
                  <a:srgbClr val="0070C0"/>
                </a:solidFill>
              </a:rPr>
              <a:t>流图</a:t>
            </a:r>
            <a:endParaRPr lang="zh-CN" altLang="en-US" dirty="0">
              <a:solidFill>
                <a:srgbClr val="0070C0"/>
              </a:solidFill>
            </a:endParaRPr>
          </a:p>
          <a:p>
            <a:r>
              <a:rPr lang="zh-CN" altLang="en-US" dirty="0"/>
              <a:t>循环结构的识别</a:t>
            </a:r>
            <a:endParaRPr lang="zh-CN" altLang="en-US" dirty="0"/>
          </a:p>
          <a:p>
            <a:r>
              <a:rPr lang="zh-CN" altLang="en-US" dirty="0"/>
              <a:t>数据流分析</a:t>
            </a:r>
            <a:endParaRPr lang="zh-CN" altLang="en-US" dirty="0"/>
          </a:p>
          <a:p>
            <a:r>
              <a:rPr lang="zh-CN" altLang="en-US" dirty="0"/>
              <a:t>优化实现</a:t>
            </a:r>
            <a:endParaRPr lang="zh-CN" altLang="en-US" dirty="0"/>
          </a:p>
        </p:txBody>
      </p:sp>
      <p:sp>
        <p:nvSpPr>
          <p:cNvPr id="15" name="文本占位符 14"/>
          <p:cNvSpPr>
            <a:spLocks noGrp="1"/>
          </p:cNvSpPr>
          <p:nvPr>
            <p:ph type="body" sz="quarter" idx="14"/>
          </p:nvPr>
        </p:nvSpPr>
        <p:spPr>
          <a:xfrm>
            <a:off x="231774" y="276860"/>
            <a:ext cx="4716743" cy="593090"/>
          </a:xfrm>
        </p:spPr>
        <p:txBody>
          <a:bodyPr/>
          <a:lstStyle/>
          <a:p>
            <a:r>
              <a:rPr lang="en-US" altLang="zh-CN" dirty="0"/>
              <a:t>8.2.4 </a:t>
            </a:r>
            <a:r>
              <a:rPr lang="zh-CN" altLang="en-US" dirty="0"/>
              <a:t>循环优化的实现</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8.2.4.1 </a:t>
            </a:r>
            <a:r>
              <a:rPr lang="zh-CN" altLang="en-US" dirty="0"/>
              <a:t>流图</a:t>
            </a:r>
            <a:endParaRPr lang="zh-CN" altLang="en-US" dirty="0"/>
          </a:p>
        </p:txBody>
      </p:sp>
      <p:sp>
        <p:nvSpPr>
          <p:cNvPr id="7" name="Rectangle 3"/>
          <p:cNvSpPr txBox="1"/>
          <p:nvPr/>
        </p:nvSpPr>
        <p:spPr>
          <a:xfrm>
            <a:off x="571500" y="1304925"/>
            <a:ext cx="8001000" cy="4248150"/>
          </a:xfr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solidFill>
                  <a:srgbClr val="0070C0"/>
                </a:solidFill>
                <a:latin typeface="+mn-ea"/>
              </a:rPr>
              <a:t>流图</a:t>
            </a:r>
            <a:r>
              <a:rPr lang="zh-CN" altLang="en-US" sz="2400" b="1" dirty="0">
                <a:latin typeface="+mn-ea"/>
              </a:rPr>
              <a:t>：把控制流信息加到基本块集合所形成的有向图称为流图。</a:t>
            </a:r>
            <a:endParaRPr lang="en-US" altLang="zh-CN" sz="2400" b="1" dirty="0">
              <a:latin typeface="+mn-ea"/>
            </a:endParaRPr>
          </a:p>
          <a:p>
            <a:pPr lvl="2">
              <a:lnSpc>
                <a:spcPct val="150000"/>
              </a:lnSpc>
            </a:pPr>
            <a:r>
              <a:rPr lang="zh-CN" altLang="en-US" sz="2400" b="1" dirty="0">
                <a:latin typeface="+mn-ea"/>
              </a:rPr>
              <a:t>即将一个程序的中间表示中所有的基本块作为</a:t>
            </a:r>
            <a:r>
              <a:rPr lang="zh-CN" altLang="en-US" sz="2400" b="1" dirty="0">
                <a:solidFill>
                  <a:srgbClr val="0070C0"/>
                </a:solidFill>
                <a:latin typeface="+mn-ea"/>
              </a:rPr>
              <a:t>流图的节点集合 </a:t>
            </a:r>
            <a:r>
              <a:rPr lang="zh-CN" altLang="en-US" sz="2400" b="1" dirty="0">
                <a:latin typeface="+mn-ea"/>
              </a:rPr>
              <a:t>，节点之间的有向边代表控制流。</a:t>
            </a:r>
            <a:endParaRPr lang="zh-CN" altLang="en-US" sz="2400" b="1" dirty="0">
              <a:latin typeface="+mn-ea"/>
            </a:endParaRPr>
          </a:p>
          <a:p>
            <a:pPr lvl="2">
              <a:lnSpc>
                <a:spcPct val="150000"/>
              </a:lnSpc>
            </a:pPr>
            <a:r>
              <a:rPr lang="zh-CN" altLang="en-US" sz="2400" b="1" dirty="0">
                <a:latin typeface="+mn-ea"/>
              </a:rPr>
              <a:t>有</a:t>
            </a:r>
            <a:r>
              <a:rPr lang="zh-CN" altLang="en-US" sz="2400" b="1" dirty="0">
                <a:solidFill>
                  <a:srgbClr val="0070C0"/>
                </a:solidFill>
                <a:latin typeface="+mn-ea"/>
              </a:rPr>
              <a:t>边从节点</a:t>
            </a:r>
            <a:r>
              <a:rPr lang="en-US" altLang="zh-CN" sz="2400" b="1" dirty="0">
                <a:solidFill>
                  <a:srgbClr val="0070C0"/>
                </a:solidFill>
                <a:latin typeface="+mn-ea"/>
              </a:rPr>
              <a:t>n</a:t>
            </a:r>
            <a:r>
              <a:rPr lang="zh-CN" altLang="en-US" sz="2400" b="1" dirty="0">
                <a:solidFill>
                  <a:srgbClr val="0070C0"/>
                </a:solidFill>
                <a:latin typeface="+mn-ea"/>
              </a:rPr>
              <a:t>到节点</a:t>
            </a:r>
            <a:r>
              <a:rPr lang="en-US" altLang="zh-CN" sz="2400" b="1" dirty="0">
                <a:solidFill>
                  <a:srgbClr val="0070C0"/>
                </a:solidFill>
                <a:latin typeface="+mn-ea"/>
              </a:rPr>
              <a:t>n’</a:t>
            </a:r>
            <a:r>
              <a:rPr lang="zh-CN" altLang="en-US" sz="2400" b="1" dirty="0">
                <a:latin typeface="+mn-ea"/>
              </a:rPr>
              <a:t>当且仅当控制流可能从</a:t>
            </a:r>
            <a:r>
              <a:rPr lang="en-US" altLang="zh-CN" sz="2400" b="1" dirty="0">
                <a:latin typeface="+mn-ea"/>
              </a:rPr>
              <a:t>n</a:t>
            </a:r>
            <a:r>
              <a:rPr lang="zh-CN" altLang="en-US" sz="2400" b="1" dirty="0">
                <a:latin typeface="+mn-ea"/>
              </a:rPr>
              <a:t>的最后的一个四元式到达</a:t>
            </a:r>
            <a:r>
              <a:rPr lang="en-US" altLang="zh-CN" sz="2400" b="1" dirty="0">
                <a:latin typeface="+mn-ea"/>
              </a:rPr>
              <a:t>n’</a:t>
            </a:r>
            <a:r>
              <a:rPr lang="zh-CN" altLang="en-US" sz="2400" b="1" dirty="0">
                <a:latin typeface="+mn-ea"/>
              </a:rPr>
              <a:t>的第一个四元式。</a:t>
            </a:r>
            <a:endParaRPr lang="zh-CN" altLang="en-US" sz="2400" b="1" dirty="0">
              <a:latin typeface="+mn-ea"/>
            </a:endParaRPr>
          </a:p>
          <a:p>
            <a:pPr>
              <a:lnSpc>
                <a:spcPct val="150000"/>
              </a:lnSpc>
            </a:pPr>
            <a:r>
              <a:rPr lang="zh-CN" altLang="en-US" sz="2400" b="1" dirty="0">
                <a:latin typeface="+mn-ea"/>
              </a:rPr>
              <a:t>首节点：一个基本块，当其第一个四元式是程序的第一个四元式时，该节点所对应的节点成为流图的</a:t>
            </a:r>
            <a:r>
              <a:rPr lang="zh-CN" altLang="en-US" sz="2400" b="1" dirty="0">
                <a:solidFill>
                  <a:srgbClr val="0070C0"/>
                </a:solidFill>
                <a:latin typeface="+mn-ea"/>
              </a:rPr>
              <a:t>首节点</a:t>
            </a:r>
            <a:r>
              <a:rPr lang="zh-CN" altLang="en-US" sz="2400" b="1" dirty="0">
                <a:latin typeface="+mn-ea"/>
              </a:rPr>
              <a:t>。</a:t>
            </a: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8.2.4.1 </a:t>
            </a:r>
            <a:r>
              <a:rPr lang="zh-CN" altLang="en-US" dirty="0"/>
              <a:t>流图</a:t>
            </a:r>
            <a:endParaRPr lang="zh-CN" altLang="en-US" dirty="0"/>
          </a:p>
        </p:txBody>
      </p:sp>
      <p:sp>
        <p:nvSpPr>
          <p:cNvPr id="4" name="Rectangle 3"/>
          <p:cNvSpPr txBox="1"/>
          <p:nvPr/>
        </p:nvSpPr>
        <p:spPr>
          <a:xfrm>
            <a:off x="571500" y="1241799"/>
            <a:ext cx="8001000" cy="4589463"/>
          </a:xfr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a:solidFill>
                  <a:srgbClr val="0070C0"/>
                </a:solidFill>
                <a:latin typeface="+mn-ea"/>
              </a:rPr>
              <a:t>流图的构造</a:t>
            </a:r>
            <a:endParaRPr lang="zh-CN" altLang="en-US" b="1" dirty="0">
              <a:solidFill>
                <a:srgbClr val="0070C0"/>
              </a:solidFill>
              <a:latin typeface="+mn-ea"/>
            </a:endParaRPr>
          </a:p>
          <a:p>
            <a:pPr lvl="1">
              <a:lnSpc>
                <a:spcPct val="120000"/>
              </a:lnSpc>
            </a:pPr>
            <a:r>
              <a:rPr lang="zh-CN" altLang="en-US" b="1" dirty="0">
                <a:latin typeface="+mn-ea"/>
              </a:rPr>
              <a:t>将所有的基本块作为流图的节点集合。</a:t>
            </a:r>
            <a:endParaRPr lang="zh-CN" altLang="en-US" b="1" dirty="0">
              <a:latin typeface="+mn-ea"/>
            </a:endParaRPr>
          </a:p>
          <a:p>
            <a:pPr lvl="1">
              <a:lnSpc>
                <a:spcPct val="120000"/>
              </a:lnSpc>
            </a:pPr>
            <a:r>
              <a:rPr lang="zh-CN" altLang="en-US" b="1" dirty="0">
                <a:latin typeface="+mn-ea"/>
              </a:rPr>
              <a:t>有节点</a:t>
            </a:r>
            <a:r>
              <a:rPr lang="en-US" altLang="zh-CN" b="1" dirty="0">
                <a:latin typeface="+mn-ea"/>
              </a:rPr>
              <a:t>B1</a:t>
            </a:r>
            <a:r>
              <a:rPr lang="zh-CN" altLang="en-US" b="1" dirty="0">
                <a:latin typeface="+mn-ea"/>
              </a:rPr>
              <a:t>到节点</a:t>
            </a:r>
            <a:r>
              <a:rPr lang="en-US" altLang="zh-CN" b="1" dirty="0">
                <a:latin typeface="+mn-ea"/>
              </a:rPr>
              <a:t>B2</a:t>
            </a:r>
            <a:r>
              <a:rPr lang="zh-CN" altLang="en-US" b="1" dirty="0">
                <a:latin typeface="+mn-ea"/>
              </a:rPr>
              <a:t>的边</a:t>
            </a:r>
            <a:r>
              <a:rPr lang="en-US" altLang="zh-CN" b="1" dirty="0">
                <a:latin typeface="+mn-ea"/>
              </a:rPr>
              <a:t>(B2</a:t>
            </a:r>
            <a:r>
              <a:rPr lang="zh-CN" altLang="en-US" b="1" dirty="0">
                <a:latin typeface="+mn-ea"/>
              </a:rPr>
              <a:t>是</a:t>
            </a:r>
            <a:r>
              <a:rPr lang="en-US" altLang="zh-CN" b="1" dirty="0">
                <a:latin typeface="+mn-ea"/>
              </a:rPr>
              <a:t>B1</a:t>
            </a:r>
            <a:r>
              <a:rPr lang="zh-CN" altLang="en-US" b="1" dirty="0">
                <a:latin typeface="+mn-ea"/>
              </a:rPr>
              <a:t>的后继</a:t>
            </a:r>
            <a:r>
              <a:rPr lang="en-US" altLang="zh-CN" b="1" dirty="0">
                <a:latin typeface="+mn-ea"/>
              </a:rPr>
              <a:t>)</a:t>
            </a:r>
            <a:r>
              <a:rPr lang="zh-CN" altLang="en-US" b="1" dirty="0">
                <a:latin typeface="+mn-ea"/>
              </a:rPr>
              <a:t>，当且仅当下述两个条件之一成立：</a:t>
            </a:r>
            <a:endParaRPr lang="zh-CN" altLang="en-US" b="1" dirty="0">
              <a:latin typeface="+mn-ea"/>
            </a:endParaRPr>
          </a:p>
          <a:p>
            <a:pPr lvl="2">
              <a:lnSpc>
                <a:spcPct val="120000"/>
              </a:lnSpc>
            </a:pPr>
            <a:r>
              <a:rPr lang="en-US" altLang="zh-CN" sz="2400" b="1" dirty="0">
                <a:latin typeface="+mn-ea"/>
              </a:rPr>
              <a:t>B1</a:t>
            </a:r>
            <a:r>
              <a:rPr lang="zh-CN" altLang="en-US" sz="2400" b="1" dirty="0">
                <a:latin typeface="+mn-ea"/>
              </a:rPr>
              <a:t>的最后一个四元式有条件或无条件地转移到</a:t>
            </a:r>
            <a:r>
              <a:rPr lang="en-US" altLang="zh-CN" sz="2400" b="1" dirty="0">
                <a:latin typeface="+mn-ea"/>
              </a:rPr>
              <a:t>B2</a:t>
            </a:r>
            <a:r>
              <a:rPr lang="zh-CN" altLang="en-US" sz="2400" b="1" dirty="0">
                <a:latin typeface="+mn-ea"/>
              </a:rPr>
              <a:t>的第一个四元式。</a:t>
            </a:r>
            <a:endParaRPr lang="zh-CN" altLang="en-US" sz="2400" b="1" dirty="0">
              <a:latin typeface="+mn-ea"/>
            </a:endParaRPr>
          </a:p>
          <a:p>
            <a:pPr lvl="2">
              <a:lnSpc>
                <a:spcPct val="120000"/>
              </a:lnSpc>
            </a:pPr>
            <a:r>
              <a:rPr lang="en-US" altLang="zh-CN" sz="2400" b="1" dirty="0">
                <a:latin typeface="+mn-ea"/>
              </a:rPr>
              <a:t>B2</a:t>
            </a:r>
            <a:r>
              <a:rPr lang="zh-CN" altLang="en-US" sz="2400" b="1" dirty="0">
                <a:latin typeface="+mn-ea"/>
              </a:rPr>
              <a:t>是紧紧跟随在</a:t>
            </a:r>
            <a:r>
              <a:rPr lang="en-US" altLang="zh-CN" sz="2400" b="1" dirty="0">
                <a:latin typeface="+mn-ea"/>
              </a:rPr>
              <a:t>B1</a:t>
            </a:r>
            <a:r>
              <a:rPr lang="zh-CN" altLang="en-US" sz="2400" b="1" dirty="0">
                <a:latin typeface="+mn-ea"/>
              </a:rPr>
              <a:t>后面的四元式序列，且</a:t>
            </a:r>
            <a:r>
              <a:rPr lang="en-US" altLang="zh-CN" sz="2400" b="1" dirty="0">
                <a:latin typeface="+mn-ea"/>
              </a:rPr>
              <a:t>B1</a:t>
            </a:r>
            <a:r>
              <a:rPr lang="zh-CN" altLang="en-US" sz="2400" b="1" dirty="0">
                <a:latin typeface="+mn-ea"/>
              </a:rPr>
              <a:t>的最后四元式执行完毕后可以到</a:t>
            </a:r>
            <a:r>
              <a:rPr lang="en-US" altLang="zh-CN" sz="2400" b="1" dirty="0">
                <a:latin typeface="+mn-ea"/>
              </a:rPr>
              <a:t>B2</a:t>
            </a:r>
            <a:r>
              <a:rPr lang="zh-CN" altLang="en-US" sz="2400" b="1" dirty="0">
                <a:latin typeface="+mn-ea"/>
              </a:rPr>
              <a:t>的第一个四元式</a:t>
            </a:r>
            <a:r>
              <a:rPr lang="en-US" altLang="zh-CN" sz="2400" b="1" dirty="0">
                <a:latin typeface="+mn-ea"/>
              </a:rPr>
              <a:t>(</a:t>
            </a:r>
            <a:r>
              <a:rPr lang="zh-CN" altLang="en-US" sz="2400" b="1" dirty="0">
                <a:latin typeface="+mn-ea"/>
              </a:rPr>
              <a:t>下页图示</a:t>
            </a:r>
            <a:r>
              <a:rPr lang="en-US" altLang="zh-CN" sz="2400" b="1" dirty="0">
                <a:latin typeface="+mn-ea"/>
              </a:rPr>
              <a:t>)</a:t>
            </a:r>
            <a:r>
              <a:rPr lang="zh-CN" altLang="en-US" sz="2400" b="1" dirty="0">
                <a:latin typeface="+mn-ea"/>
              </a:rPr>
              <a:t>。</a:t>
            </a: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8.2.4.1 </a:t>
            </a:r>
            <a:r>
              <a:rPr lang="zh-CN" altLang="en-US" dirty="0"/>
              <a:t>流图</a:t>
            </a:r>
            <a:endParaRPr lang="zh-CN" altLang="en-US" dirty="0"/>
          </a:p>
        </p:txBody>
      </p:sp>
      <p:sp>
        <p:nvSpPr>
          <p:cNvPr id="5" name="Rectangle 2"/>
          <p:cNvSpPr txBox="1"/>
          <p:nvPr/>
        </p:nvSpPr>
        <p:spPr>
          <a:xfrm>
            <a:off x="369702" y="1301545"/>
            <a:ext cx="2592386" cy="487363"/>
          </a:xfrm>
          <a:prstGeom prst="rect">
            <a:avLst/>
          </a:prstGeom>
        </p:spPr>
        <p:txBody>
          <a:bodyPr vert="horz" wrap="square"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solidFill>
                  <a:srgbClr val="0070C0"/>
                </a:solidFill>
                <a:latin typeface="+mn-ea"/>
                <a:ea typeface="+mn-ea"/>
              </a:rPr>
              <a:t>流图的例子</a:t>
            </a:r>
            <a:endParaRPr lang="zh-CN" altLang="en-US" sz="2800" b="1" dirty="0">
              <a:solidFill>
                <a:srgbClr val="0070C0"/>
              </a:solidFill>
              <a:latin typeface="+mn-ea"/>
              <a:ea typeface="+mn-ea"/>
            </a:endParaRPr>
          </a:p>
        </p:txBody>
      </p:sp>
      <p:sp>
        <p:nvSpPr>
          <p:cNvPr id="6" name="Rectangle 3"/>
          <p:cNvSpPr txBox="1"/>
          <p:nvPr/>
        </p:nvSpPr>
        <p:spPr>
          <a:xfrm>
            <a:off x="363918" y="2040890"/>
            <a:ext cx="3389774" cy="2055998"/>
          </a:xfr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latin typeface="+mn-ea"/>
              </a:rPr>
              <a:t>在转移语句中，目标标号作为基本块的编号，可以避免因为四元式的变动而引起麻烦。</a:t>
            </a:r>
            <a:endParaRPr lang="zh-CN" altLang="en-US" sz="2400" b="1" dirty="0">
              <a:latin typeface="+mn-ea"/>
            </a:endParaRPr>
          </a:p>
        </p:txBody>
      </p:sp>
      <p:sp>
        <p:nvSpPr>
          <p:cNvPr id="7" name="Text Box 37"/>
          <p:cNvSpPr txBox="1">
            <a:spLocks noChangeArrowheads="1"/>
          </p:cNvSpPr>
          <p:nvPr/>
        </p:nvSpPr>
        <p:spPr bwMode="auto">
          <a:xfrm>
            <a:off x="5748618" y="1251902"/>
            <a:ext cx="2057400" cy="788988"/>
          </a:xfrm>
          <a:prstGeom prst="rect">
            <a:avLst/>
          </a:prstGeom>
          <a:noFill/>
          <a:ln w="9525">
            <a:solidFill>
              <a:schemeClr val="tx1"/>
            </a:solidFill>
            <a:miter lim="800000"/>
          </a:ln>
          <a:effectLst/>
        </p:spPr>
        <p:txBody>
          <a:bodyPr>
            <a:spAutoFit/>
          </a:bodyPr>
          <a:lstStyle/>
          <a:p>
            <a:pPr marR="0" defTabSz="914400" eaLnBrk="1" hangingPunct="1">
              <a:spcBef>
                <a:spcPct val="50000"/>
              </a:spcBef>
              <a:buClrTx/>
              <a:buSzTx/>
              <a:buFontTx/>
              <a:buNone/>
              <a:defRPr/>
            </a:pPr>
            <a:r>
              <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I=1</a:t>
            </a:r>
            <a:endPar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kern="1200" cap="none" spc="0" normalizeH="0" baseline="0" noProof="0" dirty="0" err="1">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Goto</a:t>
            </a:r>
            <a:r>
              <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 B3</a:t>
            </a:r>
            <a:endPar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p:txBody>
      </p:sp>
      <p:sp>
        <p:nvSpPr>
          <p:cNvPr id="8" name="Text Box 38"/>
          <p:cNvSpPr txBox="1">
            <a:spLocks noChangeArrowheads="1"/>
          </p:cNvSpPr>
          <p:nvPr/>
        </p:nvSpPr>
        <p:spPr bwMode="auto">
          <a:xfrm>
            <a:off x="5829580" y="2185352"/>
            <a:ext cx="2057400" cy="376238"/>
          </a:xfrm>
          <a:prstGeom prst="rect">
            <a:avLst/>
          </a:prstGeom>
          <a:noFill/>
          <a:ln w="9525">
            <a:solidFill>
              <a:schemeClr val="tx1"/>
            </a:solidFill>
            <a:miter lim="800000"/>
          </a:ln>
          <a:effectLst/>
        </p:spPr>
        <p:txBody>
          <a:bodyPr>
            <a:spAutoFit/>
          </a:bodyPr>
          <a:lstStyle/>
          <a:p>
            <a:pPr marR="0" defTabSz="914400" eaLnBrk="1" hangingPunct="1">
              <a:spcBef>
                <a:spcPct val="50000"/>
              </a:spcBef>
              <a:buClrTx/>
              <a:buSzTx/>
              <a:buFontTx/>
              <a:buNone/>
              <a:defRPr/>
            </a:pPr>
            <a:r>
              <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I=I+1</a:t>
            </a:r>
            <a:endPar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p:txBody>
      </p:sp>
      <p:sp>
        <p:nvSpPr>
          <p:cNvPr id="9" name="Text Box 39"/>
          <p:cNvSpPr txBox="1">
            <a:spLocks noChangeArrowheads="1"/>
          </p:cNvSpPr>
          <p:nvPr/>
        </p:nvSpPr>
        <p:spPr bwMode="auto">
          <a:xfrm>
            <a:off x="5600980" y="2828289"/>
            <a:ext cx="2514600" cy="650875"/>
          </a:xfrm>
          <a:prstGeom prst="rect">
            <a:avLst/>
          </a:prstGeom>
          <a:noFill/>
          <a:ln w="9525">
            <a:solidFill>
              <a:schemeClr val="tx1"/>
            </a:solidFill>
            <a:miter lim="800000"/>
          </a:ln>
          <a:effectLst/>
        </p:spPr>
        <p:txBody>
          <a:bodyPr>
            <a:spAutoFit/>
          </a:bodyPr>
          <a:lstStyle/>
          <a:p>
            <a:pPr marR="0" defTabSz="914400" eaLnBrk="1" hangingPunct="1">
              <a:spcBef>
                <a:spcPct val="50000"/>
              </a:spcBef>
              <a:buClrTx/>
              <a:buSzTx/>
              <a:buFontTx/>
              <a:buNone/>
              <a:defRPr/>
            </a:pPr>
            <a:r>
              <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If_false </a:t>
            </a:r>
            <a:r>
              <a:rPr kumimoji="1" lang="zh-CN" altLang="en-US"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a:t>
            </a:r>
            <a:r>
              <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I &gt; N</a:t>
            </a:r>
            <a:r>
              <a:rPr kumimoji="1" lang="zh-CN" altLang="en-US"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a:t>
            </a:r>
            <a:r>
              <a:rPr kumimoji="1" lang="zh-CN" altLang="en-US" kern="1200" cap="none" spc="0" normalizeH="0" baseline="0" noProof="0">
                <a:solidFill>
                  <a:srgbClr val="0070C0"/>
                </a:solidFill>
                <a:latin typeface="Verdana" panose="020B0604030504040204" pitchFamily="34" charset="0"/>
                <a:ea typeface="宋体" panose="02010600030101010101" pitchFamily="2" charset="-122"/>
                <a:cs typeface="+mn-cs"/>
              </a:rPr>
              <a:t> </a:t>
            </a:r>
            <a:r>
              <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B5</a:t>
            </a:r>
            <a:endPar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p:txBody>
      </p:sp>
      <p:sp>
        <p:nvSpPr>
          <p:cNvPr id="10" name="Text Box 40"/>
          <p:cNvSpPr txBox="1">
            <a:spLocks noChangeArrowheads="1"/>
          </p:cNvSpPr>
          <p:nvPr/>
        </p:nvSpPr>
        <p:spPr bwMode="auto">
          <a:xfrm>
            <a:off x="5824818" y="3690302"/>
            <a:ext cx="2286000" cy="376238"/>
          </a:xfrm>
          <a:prstGeom prst="rect">
            <a:avLst/>
          </a:prstGeom>
          <a:noFill/>
          <a:ln w="9525">
            <a:solidFill>
              <a:schemeClr val="tx1"/>
            </a:solidFill>
            <a:miter lim="800000"/>
          </a:ln>
          <a:effectLst/>
        </p:spPr>
        <p:txBody>
          <a:bodyPr>
            <a:spAutoFit/>
          </a:bodyPr>
          <a:lstStyle/>
          <a:p>
            <a:pPr marR="0" defTabSz="914400" eaLnBrk="1" hangingPunct="1">
              <a:spcBef>
                <a:spcPct val="50000"/>
              </a:spcBef>
              <a:buClrTx/>
              <a:buSzTx/>
              <a:buFontTx/>
              <a:buNone/>
              <a:defRPr/>
            </a:pPr>
            <a:r>
              <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Got0 B6</a:t>
            </a:r>
            <a:endPar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p:txBody>
      </p:sp>
      <p:sp>
        <p:nvSpPr>
          <p:cNvPr id="11" name="Text Box 41"/>
          <p:cNvSpPr txBox="1">
            <a:spLocks noChangeArrowheads="1"/>
          </p:cNvSpPr>
          <p:nvPr/>
        </p:nvSpPr>
        <p:spPr bwMode="auto">
          <a:xfrm>
            <a:off x="5615268" y="4685664"/>
            <a:ext cx="2286000" cy="1201738"/>
          </a:xfrm>
          <a:prstGeom prst="rect">
            <a:avLst/>
          </a:prstGeom>
          <a:noFill/>
          <a:ln w="9525">
            <a:solidFill>
              <a:schemeClr val="tx1"/>
            </a:solidFill>
            <a:miter lim="800000"/>
          </a:ln>
          <a:effectLst/>
        </p:spPr>
        <p:txBody>
          <a:bodyPr>
            <a:spAutoFit/>
          </a:bodyPr>
          <a:lstStyle/>
          <a:p>
            <a:pPr marR="0" defTabSz="914400" eaLnBrk="1" hangingPunct="1">
              <a:spcBef>
                <a:spcPct val="50000"/>
              </a:spcBef>
              <a:buClrTx/>
              <a:buSzTx/>
              <a:buFontTx/>
              <a:buNone/>
              <a:defRPr/>
            </a:pPr>
            <a:r>
              <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T=M+I</a:t>
            </a:r>
            <a:endPar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M=T</a:t>
            </a:r>
            <a:endPar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kern="1200" cap="none" spc="0" normalizeH="0" baseline="0" noProof="0" dirty="0" err="1">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Goto</a:t>
            </a:r>
            <a:r>
              <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 B3</a:t>
            </a:r>
            <a:endParaRPr kumimoji="1" lang="en-US" altLang="zh-CN" kern="1200" cap="none" spc="0" normalizeH="0" baseline="0" noProof="0" dirty="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p:txBody>
      </p:sp>
      <p:sp>
        <p:nvSpPr>
          <p:cNvPr id="13" name="Text Box 42"/>
          <p:cNvSpPr txBox="1">
            <a:spLocks noChangeArrowheads="1"/>
          </p:cNvSpPr>
          <p:nvPr/>
        </p:nvSpPr>
        <p:spPr bwMode="auto">
          <a:xfrm>
            <a:off x="5596218" y="6204902"/>
            <a:ext cx="2286000" cy="376238"/>
          </a:xfrm>
          <a:prstGeom prst="rect">
            <a:avLst/>
          </a:prstGeom>
          <a:noFill/>
          <a:ln w="9525">
            <a:solidFill>
              <a:schemeClr val="tx1"/>
            </a:solidFill>
            <a:miter lim="800000"/>
          </a:ln>
          <a:effectLst/>
        </p:spPr>
        <p:txBody>
          <a:bodyPr>
            <a:spAutoFit/>
          </a:bodyPr>
          <a:lstStyle/>
          <a:p>
            <a:pPr marR="0" defTabSz="914400" eaLnBrk="1" hangingPunct="1">
              <a:spcBef>
                <a:spcPct val="50000"/>
              </a:spcBef>
              <a:buClrTx/>
              <a:buSzTx/>
              <a:buFontTx/>
              <a:buNone/>
              <a:defRPr/>
            </a:pPr>
            <a:r>
              <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108 </a:t>
            </a:r>
            <a:r>
              <a:rPr kumimoji="1" lang="en-US" altLang="zh-CN" kern="1200" cap="none" spc="0" normalizeH="0" baseline="0" noProof="0">
                <a:solidFill>
                  <a:srgbClr val="0070C0"/>
                </a:solidFill>
                <a:effectLst>
                  <a:outerShdw blurRad="38100" dist="38100" dir="2700000" algn="tl">
                    <a:srgbClr val="C0C0C0"/>
                  </a:outerShdw>
                </a:effectLst>
                <a:latin typeface="Times New Roman" panose="02020603050405020304"/>
                <a:ea typeface="宋体" panose="02010600030101010101" pitchFamily="2" charset="-122"/>
                <a:cs typeface="+mn-cs"/>
              </a:rPr>
              <a:t>…</a:t>
            </a:r>
            <a:r>
              <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 </a:t>
            </a:r>
            <a:r>
              <a:rPr kumimoji="1" lang="en-US" altLang="zh-CN" kern="1200" cap="none" spc="0" normalizeH="0" baseline="0" noProof="0">
                <a:solidFill>
                  <a:srgbClr val="0070C0"/>
                </a:solidFill>
                <a:effectLst>
                  <a:outerShdw blurRad="38100" dist="38100" dir="2700000" algn="tl">
                    <a:srgbClr val="C0C0C0"/>
                  </a:outerShdw>
                </a:effectLst>
                <a:latin typeface="Times New Roman" panose="02020603050405020304"/>
                <a:ea typeface="宋体" panose="02010600030101010101" pitchFamily="2" charset="-122"/>
                <a:cs typeface="+mn-cs"/>
              </a:rPr>
              <a:t>…</a:t>
            </a:r>
            <a:r>
              <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 </a:t>
            </a:r>
            <a:r>
              <a:rPr kumimoji="1" lang="en-US" altLang="zh-CN" kern="1200" cap="none" spc="0" normalizeH="0" baseline="0" noProof="0">
                <a:solidFill>
                  <a:srgbClr val="0070C0"/>
                </a:solidFill>
                <a:effectLst>
                  <a:outerShdw blurRad="38100" dist="38100" dir="2700000" algn="tl">
                    <a:srgbClr val="C0C0C0"/>
                  </a:outerShdw>
                </a:effectLst>
                <a:latin typeface="Times New Roman" panose="02020603050405020304"/>
                <a:ea typeface="宋体" panose="02010600030101010101" pitchFamily="2" charset="-122"/>
                <a:cs typeface="+mn-cs"/>
              </a:rPr>
              <a:t>…</a:t>
            </a:r>
            <a:endParaRPr kumimoji="1" lang="en-US" altLang="zh-CN" kern="1200" cap="none" spc="0" normalizeH="0" baseline="0" noProof="0">
              <a:solidFill>
                <a:srgbClr val="0070C0"/>
              </a:solidFill>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p:txBody>
      </p:sp>
      <p:cxnSp>
        <p:nvCxnSpPr>
          <p:cNvPr id="14" name="AutoShape 43"/>
          <p:cNvCxnSpPr>
            <a:stCxn id="7" idx="3"/>
            <a:endCxn id="9" idx="3"/>
          </p:cNvCxnSpPr>
          <p:nvPr/>
        </p:nvCxnSpPr>
        <p:spPr>
          <a:xfrm>
            <a:off x="7806018" y="1647189"/>
            <a:ext cx="309562" cy="1506538"/>
          </a:xfrm>
          <a:prstGeom prst="bentConnector3">
            <a:avLst>
              <a:gd name="adj1" fmla="val 173903"/>
            </a:avLst>
          </a:prstGeom>
          <a:ln w="28575" cap="flat" cmpd="sng">
            <a:solidFill>
              <a:schemeClr val="tx1"/>
            </a:solidFill>
            <a:prstDash val="solid"/>
            <a:miter/>
            <a:headEnd type="none" w="med" len="med"/>
            <a:tailEnd type="triangle" w="med" len="med"/>
          </a:ln>
        </p:spPr>
      </p:cxnSp>
      <p:sp>
        <p:nvSpPr>
          <p:cNvPr id="15" name="Line 45"/>
          <p:cNvSpPr/>
          <p:nvPr/>
        </p:nvSpPr>
        <p:spPr>
          <a:xfrm>
            <a:off x="6739218" y="1023302"/>
            <a:ext cx="0" cy="228600"/>
          </a:xfrm>
          <a:prstGeom prst="line">
            <a:avLst/>
          </a:prstGeom>
          <a:ln w="28575" cap="flat" cmpd="sng">
            <a:solidFill>
              <a:schemeClr val="tx1"/>
            </a:solidFill>
            <a:prstDash val="solid"/>
            <a:miter/>
            <a:headEnd type="none" w="med" len="med"/>
            <a:tailEnd type="triangle" w="med" len="med"/>
          </a:ln>
        </p:spPr>
      </p:sp>
      <p:cxnSp>
        <p:nvCxnSpPr>
          <p:cNvPr id="16" name="AutoShape 46"/>
          <p:cNvCxnSpPr>
            <a:stCxn id="10" idx="3"/>
            <a:endCxn id="13" idx="0"/>
          </p:cNvCxnSpPr>
          <p:nvPr/>
        </p:nvCxnSpPr>
        <p:spPr>
          <a:xfrm flipH="1">
            <a:off x="6739218" y="3879214"/>
            <a:ext cx="1371600" cy="2325688"/>
          </a:xfrm>
          <a:prstGeom prst="bentConnector4">
            <a:avLst>
              <a:gd name="adj1" fmla="val -16667"/>
              <a:gd name="adj2" fmla="val 90764"/>
            </a:avLst>
          </a:prstGeom>
          <a:ln w="28575" cap="flat" cmpd="sng">
            <a:solidFill>
              <a:schemeClr val="tx1"/>
            </a:solidFill>
            <a:prstDash val="solid"/>
            <a:miter/>
            <a:headEnd type="none" w="med" len="med"/>
            <a:tailEnd type="triangle" w="med" len="med"/>
          </a:ln>
        </p:spPr>
      </p:cxnSp>
      <p:cxnSp>
        <p:nvCxnSpPr>
          <p:cNvPr id="17" name="AutoShape 47"/>
          <p:cNvCxnSpPr>
            <a:stCxn id="9" idx="1"/>
          </p:cNvCxnSpPr>
          <p:nvPr/>
        </p:nvCxnSpPr>
        <p:spPr>
          <a:xfrm rot="10800000" flipH="1" flipV="1">
            <a:off x="5600980" y="3153727"/>
            <a:ext cx="801688" cy="1538287"/>
          </a:xfrm>
          <a:prstGeom prst="bentConnector4">
            <a:avLst>
              <a:gd name="adj1" fmla="val -28509"/>
              <a:gd name="adj2" fmla="val 78505"/>
            </a:avLst>
          </a:prstGeom>
          <a:ln w="28575" cap="flat" cmpd="sng">
            <a:solidFill>
              <a:schemeClr val="tx1"/>
            </a:solidFill>
            <a:prstDash val="solid"/>
            <a:miter/>
            <a:headEnd type="none" w="med" len="med"/>
            <a:tailEnd type="triangle" w="med" len="med"/>
          </a:ln>
        </p:spPr>
      </p:cxnSp>
      <p:cxnSp>
        <p:nvCxnSpPr>
          <p:cNvPr id="18" name="AutoShape 49"/>
          <p:cNvCxnSpPr>
            <a:stCxn id="8" idx="2"/>
            <a:endCxn id="9" idx="0"/>
          </p:cNvCxnSpPr>
          <p:nvPr/>
        </p:nvCxnSpPr>
        <p:spPr>
          <a:xfrm rot="5400000">
            <a:off x="6724930" y="2694939"/>
            <a:ext cx="266700" cy="0"/>
          </a:xfrm>
          <a:prstGeom prst="straightConnector1">
            <a:avLst/>
          </a:prstGeom>
          <a:ln w="28575" cap="flat" cmpd="sng">
            <a:solidFill>
              <a:schemeClr val="tx1"/>
            </a:solidFill>
            <a:prstDash val="solid"/>
            <a:miter/>
            <a:headEnd type="none" w="med" len="med"/>
            <a:tailEnd type="triangle" w="med" len="med"/>
          </a:ln>
        </p:spPr>
      </p:cxnSp>
      <p:sp>
        <p:nvSpPr>
          <p:cNvPr id="19" name="AutoShape 50"/>
          <p:cNvSpPr>
            <a:spLocks noChangeArrowheads="1"/>
          </p:cNvSpPr>
          <p:nvPr/>
        </p:nvSpPr>
        <p:spPr bwMode="auto">
          <a:xfrm>
            <a:off x="4758018" y="1099502"/>
            <a:ext cx="685800" cy="457200"/>
          </a:xfrm>
          <a:prstGeom prst="wedgeEllipseCallout">
            <a:avLst>
              <a:gd name="adj1" fmla="val 97657"/>
              <a:gd name="adj2" fmla="val 50694"/>
            </a:avLst>
          </a:prstGeom>
          <a:solidFill>
            <a:schemeClr val="accent1"/>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B</a:t>
            </a:r>
            <a:r>
              <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1</a:t>
            </a:r>
            <a:endPar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20" name="AutoShape 51"/>
          <p:cNvSpPr>
            <a:spLocks noChangeArrowheads="1"/>
          </p:cNvSpPr>
          <p:nvPr/>
        </p:nvSpPr>
        <p:spPr bwMode="auto">
          <a:xfrm>
            <a:off x="4910418" y="1937702"/>
            <a:ext cx="704850" cy="457200"/>
          </a:xfrm>
          <a:prstGeom prst="wedgeEllipseCallout">
            <a:avLst>
              <a:gd name="adj1" fmla="val 97657"/>
              <a:gd name="adj2" fmla="val 50694"/>
            </a:avLst>
          </a:prstGeom>
          <a:solidFill>
            <a:schemeClr val="accent1"/>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B</a:t>
            </a:r>
            <a:r>
              <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2</a:t>
            </a:r>
            <a:endPar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21" name="AutoShape 52"/>
          <p:cNvSpPr>
            <a:spLocks noChangeArrowheads="1"/>
          </p:cNvSpPr>
          <p:nvPr/>
        </p:nvSpPr>
        <p:spPr bwMode="auto">
          <a:xfrm>
            <a:off x="4186518" y="2775902"/>
            <a:ext cx="723900" cy="457200"/>
          </a:xfrm>
          <a:prstGeom prst="wedgeEllipseCallout">
            <a:avLst>
              <a:gd name="adj1" fmla="val 156773"/>
              <a:gd name="adj2" fmla="val 11111"/>
            </a:avLst>
          </a:prstGeom>
          <a:solidFill>
            <a:schemeClr val="accent1"/>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B</a:t>
            </a:r>
            <a:r>
              <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3</a:t>
            </a:r>
            <a:endPar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22" name="AutoShape 53"/>
          <p:cNvSpPr>
            <a:spLocks noChangeArrowheads="1"/>
          </p:cNvSpPr>
          <p:nvPr/>
        </p:nvSpPr>
        <p:spPr bwMode="auto">
          <a:xfrm>
            <a:off x="4257955" y="3766502"/>
            <a:ext cx="728663" cy="457200"/>
          </a:xfrm>
          <a:prstGeom prst="wedgeEllipseCallout">
            <a:avLst>
              <a:gd name="adj1" fmla="val 185676"/>
              <a:gd name="adj2" fmla="val -25000"/>
            </a:avLst>
          </a:prstGeom>
          <a:solidFill>
            <a:schemeClr val="accent1"/>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B</a:t>
            </a:r>
            <a:r>
              <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4</a:t>
            </a:r>
            <a:endPar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23" name="AutoShape 54"/>
          <p:cNvSpPr>
            <a:spLocks noChangeArrowheads="1"/>
          </p:cNvSpPr>
          <p:nvPr/>
        </p:nvSpPr>
        <p:spPr bwMode="auto">
          <a:xfrm>
            <a:off x="4329393" y="4757102"/>
            <a:ext cx="733425" cy="457200"/>
          </a:xfrm>
          <a:prstGeom prst="wedgeEllipseCallout">
            <a:avLst>
              <a:gd name="adj1" fmla="val 127083"/>
              <a:gd name="adj2" fmla="val 3125"/>
            </a:avLst>
          </a:prstGeom>
          <a:solidFill>
            <a:schemeClr val="accent1"/>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B</a:t>
            </a:r>
            <a:r>
              <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5</a:t>
            </a:r>
            <a:endPar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24" name="AutoShape 55"/>
          <p:cNvSpPr>
            <a:spLocks noChangeArrowheads="1"/>
          </p:cNvSpPr>
          <p:nvPr/>
        </p:nvSpPr>
        <p:spPr bwMode="auto">
          <a:xfrm>
            <a:off x="4400830" y="6052502"/>
            <a:ext cx="738188" cy="457200"/>
          </a:xfrm>
          <a:prstGeom prst="wedgeEllipseCallout">
            <a:avLst>
              <a:gd name="adj1" fmla="val 121875"/>
              <a:gd name="adj2" fmla="val 13889"/>
            </a:avLst>
          </a:prstGeom>
          <a:solidFill>
            <a:schemeClr val="accent1"/>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B</a:t>
            </a:r>
            <a:r>
              <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6</a:t>
            </a:r>
            <a:endParaRPr kumimoji="1" lang="en-US" altLang="zh-CN" sz="1800" b="1" i="0" u="none" strike="noStrike" kern="1200" cap="none" spc="0" normalizeH="0" baseline="-25000" noProof="0">
              <a:ln>
                <a:noFill/>
              </a:ln>
              <a:solidFill>
                <a:schemeClr val="bg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cxnSp>
        <p:nvCxnSpPr>
          <p:cNvPr id="25" name="AutoShape 49"/>
          <p:cNvCxnSpPr/>
          <p:nvPr/>
        </p:nvCxnSpPr>
        <p:spPr>
          <a:xfrm rot="5400000">
            <a:off x="6696355" y="3604577"/>
            <a:ext cx="266700" cy="0"/>
          </a:xfrm>
          <a:prstGeom prst="straightConnector1">
            <a:avLst/>
          </a:prstGeom>
          <a:ln w="28575" cap="flat" cmpd="sng">
            <a:solidFill>
              <a:schemeClr val="tx1"/>
            </a:solidFill>
            <a:prstDash val="solid"/>
            <a:miter/>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3"/>
          </p:nvPr>
        </p:nvSpPr>
        <p:spPr/>
        <p:txBody>
          <a:bodyPr/>
          <a:lstStyle/>
          <a:p>
            <a:r>
              <a:rPr lang="zh-CN" altLang="en-US" dirty="0"/>
              <a:t>基本块的概念</a:t>
            </a:r>
            <a:endParaRPr lang="en-US" altLang="zh-CN" dirty="0"/>
          </a:p>
          <a:p>
            <a:r>
              <a:rPr lang="zh-CN" altLang="en-US" dirty="0"/>
              <a:t>基本块的识别步骤</a:t>
            </a:r>
            <a:endParaRPr lang="en-US" altLang="zh-CN" dirty="0"/>
          </a:p>
          <a:p>
            <a:r>
              <a:rPr lang="zh-CN" altLang="en-US" dirty="0"/>
              <a:t>基本块的优化</a:t>
            </a:r>
            <a:endParaRPr lang="en-US" altLang="zh-CN" dirty="0"/>
          </a:p>
          <a:p>
            <a:r>
              <a:rPr lang="zh-CN" altLang="en-US" dirty="0"/>
              <a:t>基本块优化的实现</a:t>
            </a:r>
            <a:endParaRPr lang="zh-CN" altLang="en-US" dirty="0"/>
          </a:p>
        </p:txBody>
      </p:sp>
      <p:sp>
        <p:nvSpPr>
          <p:cNvPr id="15" name="文本占位符 14"/>
          <p:cNvSpPr>
            <a:spLocks noGrp="1"/>
          </p:cNvSpPr>
          <p:nvPr>
            <p:ph type="body" sz="quarter" idx="14"/>
          </p:nvPr>
        </p:nvSpPr>
        <p:spPr>
          <a:xfrm>
            <a:off x="231775" y="276860"/>
            <a:ext cx="3865096" cy="593090"/>
          </a:xfrm>
        </p:spPr>
        <p:txBody>
          <a:bodyPr/>
          <a:lstStyle/>
          <a:p>
            <a:r>
              <a:rPr lang="en-US" altLang="zh-CN" dirty="0"/>
              <a:t>8.1 </a:t>
            </a:r>
            <a:r>
              <a:rPr lang="zh-CN" altLang="en-US" dirty="0"/>
              <a:t>基本块的优化</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3"/>
          </p:nvPr>
        </p:nvSpPr>
        <p:spPr/>
        <p:txBody>
          <a:bodyPr/>
          <a:lstStyle/>
          <a:p>
            <a:r>
              <a:rPr lang="zh-CN" altLang="en-US" dirty="0"/>
              <a:t>流图</a:t>
            </a:r>
            <a:endParaRPr lang="zh-CN" altLang="en-US" dirty="0"/>
          </a:p>
          <a:p>
            <a:r>
              <a:rPr lang="zh-CN" altLang="en-US" dirty="0">
                <a:solidFill>
                  <a:srgbClr val="0070C0"/>
                </a:solidFill>
              </a:rPr>
              <a:t>循环结构的识别</a:t>
            </a:r>
            <a:endParaRPr lang="zh-CN" altLang="en-US" dirty="0">
              <a:solidFill>
                <a:srgbClr val="0070C0"/>
              </a:solidFill>
            </a:endParaRPr>
          </a:p>
          <a:p>
            <a:r>
              <a:rPr lang="zh-CN" altLang="en-US" dirty="0"/>
              <a:t>数据流分析</a:t>
            </a:r>
            <a:endParaRPr lang="zh-CN" altLang="en-US" dirty="0"/>
          </a:p>
          <a:p>
            <a:r>
              <a:rPr lang="zh-CN" altLang="en-US" dirty="0"/>
              <a:t>优化实现</a:t>
            </a:r>
            <a:endParaRPr lang="zh-CN" altLang="en-US" dirty="0"/>
          </a:p>
        </p:txBody>
      </p:sp>
      <p:sp>
        <p:nvSpPr>
          <p:cNvPr id="15" name="文本占位符 14"/>
          <p:cNvSpPr>
            <a:spLocks noGrp="1"/>
          </p:cNvSpPr>
          <p:nvPr>
            <p:ph type="body" sz="quarter" idx="14"/>
          </p:nvPr>
        </p:nvSpPr>
        <p:spPr>
          <a:xfrm>
            <a:off x="231774" y="276860"/>
            <a:ext cx="4716743" cy="593090"/>
          </a:xfrm>
        </p:spPr>
        <p:txBody>
          <a:bodyPr/>
          <a:lstStyle/>
          <a:p>
            <a:r>
              <a:rPr lang="en-US" altLang="zh-CN" dirty="0"/>
              <a:t>8.2.4 </a:t>
            </a:r>
            <a:r>
              <a:rPr lang="zh-CN" altLang="en-US" dirty="0"/>
              <a:t>循环优化的实现</a:t>
            </a:r>
            <a:endParaRPr lang="zh-CN" altLang="en-US" dirty="0"/>
          </a:p>
        </p:txBody>
      </p:sp>
      <p:sp>
        <p:nvSpPr>
          <p:cNvPr id="4" name="云形标注 4"/>
          <p:cNvSpPr/>
          <p:nvPr/>
        </p:nvSpPr>
        <p:spPr>
          <a:xfrm>
            <a:off x="5463522" y="1783555"/>
            <a:ext cx="2357437" cy="1357313"/>
          </a:xfrm>
          <a:prstGeom prst="cloudCallout">
            <a:avLst>
              <a:gd name="adj1" fmla="val -100345"/>
              <a:gd name="adj2" fmla="val 48591"/>
            </a:avLst>
          </a:prstGeom>
          <a:noFill/>
          <a:ln w="38100" cap="flat" cmpd="sng">
            <a:solidFill>
              <a:srgbClr val="A6A6A6"/>
            </a:solidFill>
            <a:prstDash val="solid"/>
            <a:miter/>
            <a:headEnd type="none" w="med" len="med"/>
            <a:tailEnd type="none" w="med" len="med"/>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Tx/>
              <a:buNone/>
            </a:pPr>
            <a:r>
              <a:rPr lang="zh-CN" altLang="en-US" sz="2400" b="1" dirty="0">
                <a:latin typeface="+mn-ea"/>
              </a:rPr>
              <a:t>是实现对循环优化的前提</a:t>
            </a:r>
            <a:endParaRPr lang="zh-CN" altLang="en-US" sz="2400" b="1" dirty="0">
              <a:latin typeface="+mn-ea"/>
            </a:endParaRPr>
          </a:p>
        </p:txBody>
      </p:sp>
      <p:sp>
        <p:nvSpPr>
          <p:cNvPr id="5" name="云形标注 6"/>
          <p:cNvSpPr/>
          <p:nvPr/>
        </p:nvSpPr>
        <p:spPr bwMode="auto">
          <a:xfrm>
            <a:off x="4741209" y="3302793"/>
            <a:ext cx="3571875" cy="2786063"/>
          </a:xfrm>
          <a:prstGeom prst="cloudCallout">
            <a:avLst>
              <a:gd name="adj1" fmla="val -75994"/>
              <a:gd name="adj2" fmla="val -32886"/>
            </a:avLst>
          </a:prstGeom>
          <a:noFill/>
          <a:ln w="38100" cap="flat" cmpd="sng" algn="ctr">
            <a:solidFill>
              <a:schemeClr val="bg1">
                <a:lumMod val="65000"/>
              </a:schemeClr>
            </a:solidFill>
            <a:prstDash val="solid"/>
            <a:miter lim="800000"/>
            <a:headEnd type="none" w="med" len="med"/>
            <a:tailEnd type="none" w="med" len="med"/>
          </a:ln>
          <a:effectLst/>
        </p:spPr>
        <p:txBody>
          <a:bodyPr/>
          <a:lstStyle/>
          <a:p>
            <a:pPr marL="0" marR="0" lvl="0" indent="0" algn="l" defTabSz="914400" rtl="0" eaLnBrk="1" fontAlgn="base" latinLnBrk="0" hangingPunct="1">
              <a:lnSpc>
                <a:spcPct val="90000"/>
              </a:lnSpc>
              <a:spcBef>
                <a:spcPct val="20000"/>
              </a:spcBef>
              <a:spcAft>
                <a:spcPct val="0"/>
              </a:spcAft>
              <a:buClr>
                <a:schemeClr val="accent2"/>
              </a:buClr>
              <a:buSzTx/>
              <a:buFontTx/>
              <a:buNone/>
              <a:defRPr/>
            </a:pPr>
            <a:r>
              <a:rPr kumimoji="0" lang="zh-CN" altLang="en-US" sz="2400" b="1" i="0" u="none" strike="noStrike" kern="1200" cap="none" spc="0" normalizeH="0" baseline="0" noProof="0" dirty="0">
                <a:ln>
                  <a:noFill/>
                </a:ln>
                <a:solidFill>
                  <a:schemeClr val="tx1"/>
                </a:solidFill>
                <a:effectLst/>
                <a:uLnTx/>
                <a:uFillTx/>
                <a:latin typeface="+mn-ea"/>
                <a:cs typeface="+mn-cs"/>
              </a:rPr>
              <a:t>通过数据流分析，实现与循环有关的优化（例如：通过数据流方程可以求解循环不变式）</a:t>
            </a:r>
            <a:endParaRPr kumimoji="0" lang="zh-CN" altLang="en-US" sz="2400" b="1"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8.2.4.2 </a:t>
            </a:r>
            <a:r>
              <a:rPr lang="zh-CN" altLang="en-US" dirty="0"/>
              <a:t>循环结构的识别</a:t>
            </a:r>
            <a:endParaRPr lang="zh-CN" altLang="en-US" dirty="0"/>
          </a:p>
        </p:txBody>
      </p:sp>
      <p:sp>
        <p:nvSpPr>
          <p:cNvPr id="5" name="Rectangle 3"/>
          <p:cNvSpPr txBox="1"/>
          <p:nvPr/>
        </p:nvSpPr>
        <p:spPr>
          <a:xfrm>
            <a:off x="566738" y="1196975"/>
            <a:ext cx="8001000" cy="4032250"/>
          </a:xfr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latin typeface="+mn-ea"/>
              </a:rPr>
              <a:t>循环结构的识别是循环优化的第一个步骤；</a:t>
            </a:r>
            <a:endParaRPr lang="en-US" altLang="zh-CN" sz="2400" b="1" dirty="0">
              <a:latin typeface="+mn-ea"/>
            </a:endParaRPr>
          </a:p>
          <a:p>
            <a:pPr>
              <a:lnSpc>
                <a:spcPct val="150000"/>
              </a:lnSpc>
            </a:pPr>
            <a:r>
              <a:rPr lang="zh-CN" altLang="en-US" sz="2400" b="1" dirty="0">
                <a:latin typeface="+mn-ea"/>
              </a:rPr>
              <a:t>经过语义分析，内部中间表示中已无循环结构的痕迹，不能由关键字</a:t>
            </a:r>
            <a:r>
              <a:rPr lang="en-US" altLang="zh-CN" sz="2400" b="1" dirty="0">
                <a:latin typeface="+mn-ea"/>
              </a:rPr>
              <a:t>while</a:t>
            </a:r>
            <a:r>
              <a:rPr lang="zh-CN" altLang="en-US" sz="2400" b="1" dirty="0">
                <a:latin typeface="+mn-ea"/>
              </a:rPr>
              <a:t>、</a:t>
            </a:r>
            <a:r>
              <a:rPr lang="en-US" altLang="zh-CN" sz="2400" b="1" dirty="0">
                <a:latin typeface="+mn-ea"/>
              </a:rPr>
              <a:t>do</a:t>
            </a:r>
            <a:r>
              <a:rPr lang="zh-CN" altLang="en-US" sz="2400" b="1" dirty="0">
                <a:latin typeface="+mn-ea"/>
              </a:rPr>
              <a:t>或</a:t>
            </a:r>
            <a:r>
              <a:rPr lang="en-US" altLang="zh-CN" sz="2400" b="1" dirty="0">
                <a:latin typeface="+mn-ea"/>
              </a:rPr>
              <a:t>for</a:t>
            </a:r>
            <a:r>
              <a:rPr lang="zh-CN" altLang="en-US" sz="2400" b="1" dirty="0">
                <a:latin typeface="+mn-ea"/>
              </a:rPr>
              <a:t>识别循环结构；</a:t>
            </a:r>
            <a:endParaRPr lang="en-US" altLang="zh-CN" sz="2400" b="1" dirty="0">
              <a:latin typeface="+mn-ea"/>
            </a:endParaRPr>
          </a:p>
          <a:p>
            <a:pPr>
              <a:lnSpc>
                <a:spcPct val="150000"/>
              </a:lnSpc>
            </a:pPr>
            <a:r>
              <a:rPr lang="zh-CN" altLang="en-US" sz="2400" b="1" dirty="0">
                <a:latin typeface="+mn-ea"/>
              </a:rPr>
              <a:t>流图中的循环结构，有两个基本性质：</a:t>
            </a:r>
            <a:endParaRPr lang="en-US" altLang="zh-CN" sz="2400" b="1" dirty="0">
              <a:latin typeface="+mn-ea"/>
            </a:endParaRPr>
          </a:p>
          <a:p>
            <a:pPr lvl="1">
              <a:lnSpc>
                <a:spcPct val="150000"/>
              </a:lnSpc>
            </a:pPr>
            <a:r>
              <a:rPr lang="zh-CN" altLang="en-US" b="1" dirty="0">
                <a:latin typeface="+mn-ea"/>
              </a:rPr>
              <a:t>循环必具有唯一的入口点，称为首节点，它是循环中所有节点的必经节点；</a:t>
            </a:r>
            <a:endParaRPr lang="en-US" altLang="zh-CN" b="1" dirty="0">
              <a:latin typeface="+mn-ea"/>
            </a:endParaRPr>
          </a:p>
          <a:p>
            <a:pPr lvl="1">
              <a:lnSpc>
                <a:spcPct val="150000"/>
              </a:lnSpc>
            </a:pPr>
            <a:r>
              <a:rPr lang="zh-CN" altLang="en-US" b="1" dirty="0">
                <a:latin typeface="+mn-ea"/>
              </a:rPr>
              <a:t>对于循环中的任何一个节点，必定至少存在一条路径回到首节点。</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8.2.4.2 </a:t>
            </a:r>
            <a:r>
              <a:rPr lang="zh-CN" altLang="en-US" dirty="0"/>
              <a:t>循环结构的识别</a:t>
            </a:r>
            <a:endParaRPr lang="zh-CN" altLang="en-US" dirty="0"/>
          </a:p>
        </p:txBody>
      </p:sp>
      <p:sp>
        <p:nvSpPr>
          <p:cNvPr id="4" name="Rectangle 3"/>
          <p:cNvSpPr txBox="1"/>
          <p:nvPr/>
        </p:nvSpPr>
        <p:spPr>
          <a:xfrm>
            <a:off x="539750" y="1196975"/>
            <a:ext cx="8001000" cy="466090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latin typeface="+mn-ea"/>
              </a:rPr>
              <a:t>循环的识别针对流图进行。</a:t>
            </a:r>
            <a:endParaRPr lang="zh-CN" altLang="en-US" sz="2400" b="1" dirty="0">
              <a:latin typeface="+mn-ea"/>
            </a:endParaRPr>
          </a:p>
          <a:p>
            <a:pPr>
              <a:lnSpc>
                <a:spcPct val="120000"/>
              </a:lnSpc>
            </a:pPr>
            <a:r>
              <a:rPr lang="zh-CN" altLang="en-US" sz="2400" b="1" dirty="0">
                <a:solidFill>
                  <a:srgbClr val="0070C0"/>
                </a:solidFill>
                <a:latin typeface="+mn-ea"/>
              </a:rPr>
              <a:t>定义</a:t>
            </a:r>
            <a:r>
              <a:rPr lang="en-US" altLang="zh-CN" sz="2400" b="1" dirty="0">
                <a:solidFill>
                  <a:srgbClr val="0070C0"/>
                </a:solidFill>
                <a:latin typeface="+mn-ea"/>
              </a:rPr>
              <a:t>8.1  </a:t>
            </a:r>
            <a:r>
              <a:rPr lang="zh-CN" altLang="en-US" sz="2400" b="1" dirty="0">
                <a:solidFill>
                  <a:srgbClr val="0070C0"/>
                </a:solidFill>
                <a:latin typeface="+mn-ea"/>
              </a:rPr>
              <a:t>节点</a:t>
            </a:r>
            <a:r>
              <a:rPr lang="en-US" altLang="zh-CN" sz="2400" b="1" dirty="0">
                <a:solidFill>
                  <a:srgbClr val="0070C0"/>
                </a:solidFill>
                <a:latin typeface="+mn-ea"/>
              </a:rPr>
              <a:t>m</a:t>
            </a:r>
            <a:r>
              <a:rPr lang="zh-CN" altLang="en-US" sz="2400" b="1" dirty="0">
                <a:solidFill>
                  <a:srgbClr val="0070C0"/>
                </a:solidFill>
                <a:latin typeface="+mn-ea"/>
              </a:rPr>
              <a:t>是节点</a:t>
            </a:r>
            <a:r>
              <a:rPr lang="en-US" altLang="zh-CN" sz="2400" b="1" dirty="0">
                <a:solidFill>
                  <a:srgbClr val="0070C0"/>
                </a:solidFill>
                <a:latin typeface="+mn-ea"/>
              </a:rPr>
              <a:t>n</a:t>
            </a:r>
            <a:r>
              <a:rPr lang="zh-CN" altLang="en-US" sz="2400" b="1" dirty="0">
                <a:solidFill>
                  <a:srgbClr val="0070C0"/>
                </a:solidFill>
                <a:latin typeface="+mn-ea"/>
              </a:rPr>
              <a:t>的必经节点：</a:t>
            </a:r>
            <a:r>
              <a:rPr lang="zh-CN" altLang="en-US" sz="2400" b="1" dirty="0">
                <a:latin typeface="+mn-ea"/>
              </a:rPr>
              <a:t>如果流图中，从某个初始节点出发，每一条到达节点</a:t>
            </a:r>
            <a:r>
              <a:rPr lang="en-US" altLang="zh-CN" sz="2400" b="1" dirty="0">
                <a:latin typeface="+mn-ea"/>
              </a:rPr>
              <a:t>n</a:t>
            </a:r>
            <a:r>
              <a:rPr lang="zh-CN" altLang="en-US" sz="2400" b="1" dirty="0">
                <a:latin typeface="+mn-ea"/>
              </a:rPr>
              <a:t>的路径都必须经过</a:t>
            </a:r>
            <a:r>
              <a:rPr lang="en-US" altLang="zh-CN" sz="2400" b="1" dirty="0">
                <a:latin typeface="+mn-ea"/>
              </a:rPr>
              <a:t>m</a:t>
            </a:r>
            <a:r>
              <a:rPr lang="zh-CN" altLang="en-US" sz="2400" b="1" dirty="0">
                <a:latin typeface="+mn-ea"/>
              </a:rPr>
              <a:t>，那么称</a:t>
            </a:r>
            <a:r>
              <a:rPr lang="en-US" altLang="zh-CN" sz="2400" b="1" dirty="0">
                <a:latin typeface="+mn-ea"/>
              </a:rPr>
              <a:t>m</a:t>
            </a:r>
            <a:r>
              <a:rPr lang="zh-CN" altLang="en-US" sz="2400" b="1" dirty="0">
                <a:latin typeface="+mn-ea"/>
              </a:rPr>
              <a:t>是节点</a:t>
            </a:r>
            <a:r>
              <a:rPr lang="en-US" altLang="zh-CN" sz="2400" b="1" dirty="0">
                <a:latin typeface="+mn-ea"/>
              </a:rPr>
              <a:t>n</a:t>
            </a:r>
            <a:r>
              <a:rPr lang="zh-CN" altLang="en-US" sz="2400" b="1" dirty="0">
                <a:latin typeface="+mn-ea"/>
              </a:rPr>
              <a:t>的必经节点。记为</a:t>
            </a:r>
            <a:r>
              <a:rPr lang="en-US" altLang="zh-CN" sz="2400" b="1" dirty="0">
                <a:latin typeface="+mn-ea"/>
              </a:rPr>
              <a:t>m </a:t>
            </a:r>
            <a:r>
              <a:rPr lang="en-US" altLang="zh-CN" sz="2400" b="1" dirty="0" err="1">
                <a:latin typeface="+mn-ea"/>
              </a:rPr>
              <a:t>dom</a:t>
            </a:r>
            <a:r>
              <a:rPr lang="en-US" altLang="zh-CN" sz="2400" b="1" dirty="0">
                <a:latin typeface="+mn-ea"/>
              </a:rPr>
              <a:t> n</a:t>
            </a:r>
            <a:r>
              <a:rPr lang="zh-CN" altLang="en-US" sz="2400" b="1" dirty="0">
                <a:latin typeface="+mn-ea"/>
              </a:rPr>
              <a:t>。</a:t>
            </a:r>
            <a:endParaRPr lang="zh-CN" altLang="en-US" sz="2400" b="1" dirty="0">
              <a:latin typeface="+mn-ea"/>
            </a:endParaRPr>
          </a:p>
          <a:p>
            <a:pPr lvl="1">
              <a:lnSpc>
                <a:spcPct val="120000"/>
              </a:lnSpc>
            </a:pPr>
            <a:r>
              <a:rPr lang="zh-CN" altLang="en-US" b="1" dirty="0">
                <a:latin typeface="+mn-ea"/>
              </a:rPr>
              <a:t>任何节点都是自己的必经节点。</a:t>
            </a:r>
            <a:endParaRPr lang="zh-CN" altLang="en-US" b="1" dirty="0">
              <a:latin typeface="+mn-ea"/>
            </a:endParaRPr>
          </a:p>
          <a:p>
            <a:pPr lvl="1">
              <a:lnSpc>
                <a:spcPct val="120000"/>
              </a:lnSpc>
            </a:pPr>
            <a:r>
              <a:rPr lang="en-US" altLang="zh-CN" b="1" dirty="0">
                <a:latin typeface="+mn-ea"/>
              </a:rPr>
              <a:t>m</a:t>
            </a:r>
            <a:r>
              <a:rPr lang="zh-CN" altLang="en-US" b="1" dirty="0">
                <a:latin typeface="+mn-ea"/>
              </a:rPr>
              <a:t>为</a:t>
            </a:r>
            <a:r>
              <a:rPr lang="en-US" altLang="zh-CN" b="1" dirty="0">
                <a:latin typeface="+mn-ea"/>
              </a:rPr>
              <a:t>n</a:t>
            </a:r>
            <a:r>
              <a:rPr lang="zh-CN" altLang="en-US" b="1" dirty="0">
                <a:latin typeface="+mn-ea"/>
              </a:rPr>
              <a:t>的前驱，</a:t>
            </a:r>
            <a:r>
              <a:rPr lang="en-US" altLang="zh-CN" b="1" dirty="0">
                <a:latin typeface="+mn-ea"/>
              </a:rPr>
              <a:t>n</a:t>
            </a:r>
            <a:r>
              <a:rPr lang="zh-CN" altLang="en-US" b="1" dirty="0">
                <a:latin typeface="+mn-ea"/>
              </a:rPr>
              <a:t>为</a:t>
            </a:r>
            <a:r>
              <a:rPr lang="en-US" altLang="zh-CN" b="1" dirty="0">
                <a:latin typeface="+mn-ea"/>
              </a:rPr>
              <a:t>m</a:t>
            </a:r>
            <a:r>
              <a:rPr lang="zh-CN" altLang="en-US" b="1" dirty="0">
                <a:latin typeface="+mn-ea"/>
              </a:rPr>
              <a:t>的后继。</a:t>
            </a:r>
            <a:endParaRPr lang="zh-CN" altLang="en-US" b="1" dirty="0">
              <a:latin typeface="+mn-ea"/>
            </a:endParaRPr>
          </a:p>
          <a:p>
            <a:pPr>
              <a:lnSpc>
                <a:spcPct val="120000"/>
              </a:lnSpc>
            </a:pPr>
            <a:r>
              <a:rPr lang="zh-CN" altLang="en-US" sz="2400" b="1" dirty="0">
                <a:solidFill>
                  <a:srgbClr val="0070C0"/>
                </a:solidFill>
                <a:latin typeface="+mn-ea"/>
              </a:rPr>
              <a:t>定义</a:t>
            </a:r>
            <a:r>
              <a:rPr lang="en-US" altLang="zh-CN" sz="2400" b="1" dirty="0">
                <a:solidFill>
                  <a:srgbClr val="0070C0"/>
                </a:solidFill>
                <a:latin typeface="+mn-ea"/>
              </a:rPr>
              <a:t>8.2 </a:t>
            </a:r>
            <a:r>
              <a:rPr lang="zh-CN" altLang="en-US" sz="2400" b="1" dirty="0">
                <a:solidFill>
                  <a:srgbClr val="0070C0"/>
                </a:solidFill>
                <a:latin typeface="+mn-ea"/>
              </a:rPr>
              <a:t>节点</a:t>
            </a:r>
            <a:r>
              <a:rPr lang="en-US" altLang="zh-CN" sz="2400" b="1" dirty="0">
                <a:solidFill>
                  <a:srgbClr val="0070C0"/>
                </a:solidFill>
                <a:latin typeface="+mn-ea"/>
              </a:rPr>
              <a:t>n</a:t>
            </a:r>
            <a:r>
              <a:rPr lang="zh-CN" altLang="en-US" sz="2400" b="1" dirty="0">
                <a:solidFill>
                  <a:srgbClr val="0070C0"/>
                </a:solidFill>
                <a:latin typeface="+mn-ea"/>
              </a:rPr>
              <a:t>的直接必经节点：</a:t>
            </a:r>
            <a:r>
              <a:rPr lang="zh-CN" altLang="en-US" sz="2400" b="1" dirty="0">
                <a:latin typeface="+mn-ea"/>
              </a:rPr>
              <a:t>从初始节点到达</a:t>
            </a:r>
            <a:r>
              <a:rPr lang="en-US" altLang="zh-CN" sz="2400" b="1" dirty="0">
                <a:latin typeface="+mn-ea"/>
              </a:rPr>
              <a:t>n</a:t>
            </a:r>
            <a:r>
              <a:rPr lang="zh-CN" altLang="en-US" sz="2400" b="1" dirty="0">
                <a:latin typeface="+mn-ea"/>
              </a:rPr>
              <a:t>的所有路径上，节点</a:t>
            </a:r>
            <a:r>
              <a:rPr lang="en-US" altLang="zh-CN" sz="2400" b="1" dirty="0">
                <a:latin typeface="+mn-ea"/>
              </a:rPr>
              <a:t>n</a:t>
            </a:r>
            <a:r>
              <a:rPr lang="zh-CN" altLang="en-US" sz="2400" b="1" dirty="0">
                <a:latin typeface="+mn-ea"/>
              </a:rPr>
              <a:t>的最后一个必经节点称为直接必经节点。</a:t>
            </a:r>
            <a:endParaRPr lang="en-US" altLang="zh-CN" sz="2400" b="1" dirty="0">
              <a:latin typeface="+mn-ea"/>
            </a:endParaRPr>
          </a:p>
          <a:p>
            <a:pPr>
              <a:lnSpc>
                <a:spcPct val="120000"/>
              </a:lnSpc>
            </a:pPr>
            <a:r>
              <a:rPr lang="zh-CN" altLang="en-US" sz="2400" b="1" dirty="0">
                <a:latin typeface="+mn-ea"/>
              </a:rPr>
              <a:t>在必经节点的基础上，引进回边的概念，便可实现循环的识别。</a:t>
            </a: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8.2.4.2 </a:t>
            </a:r>
            <a:r>
              <a:rPr lang="zh-CN" altLang="en-US" dirty="0"/>
              <a:t>循环结构的识别</a:t>
            </a:r>
            <a:endParaRPr lang="zh-CN" altLang="en-US" dirty="0"/>
          </a:p>
        </p:txBody>
      </p:sp>
      <p:sp>
        <p:nvSpPr>
          <p:cNvPr id="5" name="Rectangle 3"/>
          <p:cNvSpPr txBox="1"/>
          <p:nvPr/>
        </p:nvSpPr>
        <p:spPr>
          <a:xfrm>
            <a:off x="373062" y="1268693"/>
            <a:ext cx="8397875" cy="451802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solidFill>
                  <a:srgbClr val="0070C0"/>
                </a:solidFill>
                <a:latin typeface="+mn-ea"/>
              </a:rPr>
              <a:t>定义</a:t>
            </a:r>
            <a:r>
              <a:rPr lang="en-US" altLang="zh-CN" sz="2400" b="1" dirty="0">
                <a:solidFill>
                  <a:srgbClr val="0070C0"/>
                </a:solidFill>
                <a:latin typeface="+mn-ea"/>
              </a:rPr>
              <a:t>8.3 </a:t>
            </a:r>
            <a:r>
              <a:rPr lang="zh-CN" altLang="en-US" sz="2400" b="1" dirty="0">
                <a:solidFill>
                  <a:srgbClr val="0070C0"/>
                </a:solidFill>
                <a:latin typeface="+mn-ea"/>
              </a:rPr>
              <a:t>回边： </a:t>
            </a:r>
            <a:r>
              <a:rPr lang="zh-CN" altLang="en-US" sz="2400" b="1" dirty="0">
                <a:latin typeface="+mn-ea"/>
              </a:rPr>
              <a:t>假定流图中存在两个节点</a:t>
            </a:r>
            <a:r>
              <a:rPr lang="en-US" altLang="zh-CN" sz="2400" b="1" dirty="0">
                <a:latin typeface="+mn-ea"/>
              </a:rPr>
              <a:t>M</a:t>
            </a:r>
            <a:r>
              <a:rPr lang="zh-CN" altLang="en-US" sz="2400" b="1" dirty="0">
                <a:latin typeface="+mn-ea"/>
              </a:rPr>
              <a:t>和</a:t>
            </a:r>
            <a:r>
              <a:rPr lang="en-US" altLang="zh-CN" sz="2400" b="1" dirty="0">
                <a:latin typeface="+mn-ea"/>
              </a:rPr>
              <a:t>N</a:t>
            </a:r>
            <a:r>
              <a:rPr lang="zh-CN" altLang="en-US" sz="2400" b="1" dirty="0">
                <a:latin typeface="+mn-ea"/>
              </a:rPr>
              <a:t>满足</a:t>
            </a:r>
            <a:r>
              <a:rPr lang="en-US" altLang="zh-CN" sz="2400" b="1" dirty="0">
                <a:latin typeface="+mn-ea"/>
              </a:rPr>
              <a:t>M </a:t>
            </a:r>
            <a:r>
              <a:rPr lang="en-US" altLang="zh-CN" sz="2400" b="1" dirty="0" err="1">
                <a:latin typeface="+mn-ea"/>
              </a:rPr>
              <a:t>dom</a:t>
            </a:r>
            <a:r>
              <a:rPr lang="en-US" altLang="zh-CN" sz="2400" b="1" dirty="0">
                <a:latin typeface="+mn-ea"/>
              </a:rPr>
              <a:t> N</a:t>
            </a:r>
            <a:r>
              <a:rPr lang="zh-CN" altLang="en-US" sz="2400" b="1" dirty="0">
                <a:latin typeface="+mn-ea"/>
              </a:rPr>
              <a:t>。如果存在从节点</a:t>
            </a:r>
            <a:r>
              <a:rPr lang="en-US" altLang="zh-CN" sz="2400" b="1" dirty="0">
                <a:latin typeface="+mn-ea"/>
              </a:rPr>
              <a:t>N</a:t>
            </a:r>
            <a:r>
              <a:rPr lang="zh-CN" altLang="en-US" sz="2400" b="1" dirty="0">
                <a:latin typeface="+mn-ea"/>
              </a:rPr>
              <a:t>到</a:t>
            </a:r>
            <a:r>
              <a:rPr lang="en-US" altLang="zh-CN" sz="2400" b="1" dirty="0">
                <a:latin typeface="+mn-ea"/>
              </a:rPr>
              <a:t>M</a:t>
            </a:r>
            <a:r>
              <a:rPr lang="zh-CN" altLang="en-US" sz="2400" b="1" dirty="0">
                <a:latin typeface="+mn-ea"/>
              </a:rPr>
              <a:t>的有向边</a:t>
            </a:r>
            <a:r>
              <a:rPr lang="en-US" altLang="zh-CN" sz="2400" b="1" dirty="0">
                <a:latin typeface="+mn-ea"/>
              </a:rPr>
              <a:t>N-&gt;M</a:t>
            </a:r>
            <a:r>
              <a:rPr lang="zh-CN" altLang="en-US" sz="2400" b="1" dirty="0">
                <a:latin typeface="+mn-ea"/>
              </a:rPr>
              <a:t>，那么这条边称为回边。</a:t>
            </a:r>
            <a:endParaRPr lang="zh-CN" altLang="en-US" sz="2400" b="1" dirty="0">
              <a:latin typeface="+mn-ea"/>
            </a:endParaRPr>
          </a:p>
          <a:p>
            <a:pPr>
              <a:lnSpc>
                <a:spcPct val="120000"/>
              </a:lnSpc>
            </a:pPr>
            <a:r>
              <a:rPr lang="zh-CN" altLang="en-US" sz="2400" b="1" dirty="0">
                <a:solidFill>
                  <a:srgbClr val="0070C0"/>
                </a:solidFill>
                <a:latin typeface="+mn-ea"/>
              </a:rPr>
              <a:t>定义</a:t>
            </a:r>
            <a:r>
              <a:rPr lang="en-US" altLang="zh-CN" sz="2400" b="1" dirty="0">
                <a:solidFill>
                  <a:srgbClr val="0070C0"/>
                </a:solidFill>
                <a:latin typeface="+mn-ea"/>
              </a:rPr>
              <a:t>8.4 </a:t>
            </a:r>
            <a:r>
              <a:rPr lang="zh-CN" altLang="en-US" sz="2400" b="1" dirty="0">
                <a:solidFill>
                  <a:srgbClr val="0070C0"/>
                </a:solidFill>
                <a:latin typeface="+mn-ea"/>
              </a:rPr>
              <a:t>回边</a:t>
            </a:r>
            <a:r>
              <a:rPr lang="en-US" altLang="zh-CN" sz="2400" b="1" dirty="0">
                <a:latin typeface="+mn-ea"/>
              </a:rPr>
              <a:t>N-&gt;M</a:t>
            </a:r>
            <a:r>
              <a:rPr lang="zh-CN" altLang="en-US" sz="2400" b="1" dirty="0">
                <a:solidFill>
                  <a:srgbClr val="0070C0"/>
                </a:solidFill>
                <a:latin typeface="+mn-ea"/>
              </a:rPr>
              <a:t>的自然循环</a:t>
            </a:r>
            <a:r>
              <a:rPr lang="zh-CN" altLang="en-US" sz="2400" b="1" dirty="0">
                <a:latin typeface="+mn-ea"/>
              </a:rPr>
              <a:t>：对于回边</a:t>
            </a:r>
            <a:r>
              <a:rPr lang="en-US" altLang="zh-CN" sz="2400" b="1" dirty="0">
                <a:latin typeface="+mn-ea"/>
              </a:rPr>
              <a:t>N-&gt;M</a:t>
            </a:r>
            <a:r>
              <a:rPr lang="zh-CN" altLang="en-US" sz="2400" b="1" dirty="0">
                <a:latin typeface="+mn-ea"/>
              </a:rPr>
              <a:t>，找出所有不经过</a:t>
            </a:r>
            <a:r>
              <a:rPr lang="en-US" altLang="zh-CN" sz="2400" b="1" dirty="0">
                <a:latin typeface="+mn-ea"/>
              </a:rPr>
              <a:t>M</a:t>
            </a:r>
            <a:r>
              <a:rPr lang="zh-CN" altLang="en-US" sz="2400" b="1" dirty="0">
                <a:latin typeface="+mn-ea"/>
              </a:rPr>
              <a:t>而到达</a:t>
            </a:r>
            <a:r>
              <a:rPr lang="en-US" altLang="zh-CN" sz="2400" b="1" dirty="0">
                <a:latin typeface="+mn-ea"/>
              </a:rPr>
              <a:t>N</a:t>
            </a:r>
            <a:r>
              <a:rPr lang="zh-CN" altLang="en-US" sz="2400" b="1" dirty="0">
                <a:latin typeface="+mn-ea"/>
              </a:rPr>
              <a:t>的所有节点，连同节点</a:t>
            </a:r>
            <a:r>
              <a:rPr lang="en-US" altLang="zh-CN" sz="2400" b="1" dirty="0">
                <a:latin typeface="+mn-ea"/>
              </a:rPr>
              <a:t>M</a:t>
            </a:r>
            <a:r>
              <a:rPr lang="zh-CN" altLang="en-US" sz="2400" b="1" dirty="0">
                <a:latin typeface="+mn-ea"/>
              </a:rPr>
              <a:t>与</a:t>
            </a:r>
            <a:r>
              <a:rPr lang="en-US" altLang="zh-CN" sz="2400" b="1" dirty="0">
                <a:latin typeface="+mn-ea"/>
              </a:rPr>
              <a:t>N</a:t>
            </a:r>
            <a:r>
              <a:rPr lang="zh-CN" altLang="en-US" sz="2400" b="1" dirty="0">
                <a:latin typeface="+mn-ea"/>
              </a:rPr>
              <a:t>，构成以</a:t>
            </a:r>
            <a:r>
              <a:rPr lang="en-US" altLang="zh-CN" sz="2400" b="1" dirty="0">
                <a:latin typeface="+mn-ea"/>
              </a:rPr>
              <a:t>M</a:t>
            </a:r>
            <a:r>
              <a:rPr lang="zh-CN" altLang="en-US" sz="2400" b="1" dirty="0">
                <a:latin typeface="+mn-ea"/>
              </a:rPr>
              <a:t>为首节点的一个循环，即是回边</a:t>
            </a:r>
            <a:r>
              <a:rPr lang="en-US" altLang="zh-CN" sz="2400" b="1" dirty="0">
                <a:latin typeface="+mn-ea"/>
              </a:rPr>
              <a:t>N-&gt;M</a:t>
            </a:r>
            <a:r>
              <a:rPr lang="zh-CN" altLang="en-US" sz="2400" b="1" dirty="0">
                <a:latin typeface="+mn-ea"/>
              </a:rPr>
              <a:t>的自然循环。（</a:t>
            </a:r>
            <a:r>
              <a:rPr lang="zh-CN" altLang="en-US" sz="2400" b="1" dirty="0">
                <a:latin typeface="+mn-ea"/>
                <a:hlinkClick r:id="rId1" action="ppaction://hlinksldjump"/>
              </a:rPr>
              <a:t>画一个图示</a:t>
            </a:r>
            <a:r>
              <a:rPr lang="zh-CN" altLang="en-US" sz="2400" b="1" dirty="0">
                <a:latin typeface="+mn-ea"/>
              </a:rPr>
              <a:t>）</a:t>
            </a:r>
            <a:endParaRPr lang="zh-CN" altLang="en-US" sz="2400" b="1" dirty="0">
              <a:latin typeface="+mn-ea"/>
            </a:endParaRPr>
          </a:p>
          <a:p>
            <a:pPr marL="742950" lvl="1" indent="-285750">
              <a:lnSpc>
                <a:spcPct val="120000"/>
              </a:lnSpc>
            </a:pPr>
            <a:r>
              <a:rPr lang="zh-CN" altLang="en-US" b="1" dirty="0">
                <a:latin typeface="+mn-ea"/>
              </a:rPr>
              <a:t>一个自然循环用构成它的所有节点的集合来表示。</a:t>
            </a:r>
            <a:endParaRPr lang="en-US" altLang="zh-CN" b="1" dirty="0">
              <a:latin typeface="+mn-ea"/>
            </a:endParaRPr>
          </a:p>
          <a:p>
            <a:pPr>
              <a:lnSpc>
                <a:spcPct val="120000"/>
              </a:lnSpc>
            </a:pPr>
            <a:r>
              <a:rPr lang="zh-CN" altLang="en-US" sz="2400" b="1" dirty="0">
                <a:latin typeface="+mn-ea"/>
              </a:rPr>
              <a:t>循环的识别就是识别流图中的回边及组成回边的自然循环的一切节点，同时保证其仅有唯一的首节点。</a:t>
            </a: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8.2.4.2 </a:t>
            </a:r>
            <a:r>
              <a:rPr lang="zh-CN" altLang="en-US" dirty="0"/>
              <a:t>循环结构的识别</a:t>
            </a:r>
            <a:endParaRPr lang="zh-CN" altLang="en-US" dirty="0"/>
          </a:p>
        </p:txBody>
      </p:sp>
      <p:sp>
        <p:nvSpPr>
          <p:cNvPr id="4" name="Rectangle 3"/>
          <p:cNvSpPr txBox="1"/>
          <p:nvPr/>
        </p:nvSpPr>
        <p:spPr>
          <a:xfrm>
            <a:off x="500857" y="1293814"/>
            <a:ext cx="3168650" cy="4103687"/>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70C0"/>
                </a:solidFill>
                <a:latin typeface="+mn-ea"/>
              </a:rPr>
              <a:t>自然循环的例子</a:t>
            </a:r>
            <a:endParaRPr lang="zh-CN" altLang="en-US" b="1" dirty="0">
              <a:solidFill>
                <a:srgbClr val="0070C0"/>
              </a:solidFill>
              <a:latin typeface="+mn-ea"/>
            </a:endParaRPr>
          </a:p>
          <a:p>
            <a:r>
              <a:rPr lang="en-US" altLang="zh-CN" sz="2400" b="1" dirty="0">
                <a:latin typeface="+mn-ea"/>
              </a:rPr>
              <a:t>3 </a:t>
            </a:r>
            <a:r>
              <a:rPr lang="en-US" altLang="zh-CN" sz="2400" b="1" dirty="0" err="1">
                <a:latin typeface="+mn-ea"/>
              </a:rPr>
              <a:t>dom</a:t>
            </a:r>
            <a:r>
              <a:rPr lang="en-US" altLang="zh-CN" sz="2400" b="1" dirty="0">
                <a:latin typeface="+mn-ea"/>
              </a:rPr>
              <a:t> 4</a:t>
            </a:r>
            <a:r>
              <a:rPr lang="zh-CN" altLang="en-US" sz="2400" b="1" dirty="0">
                <a:latin typeface="+mn-ea"/>
              </a:rPr>
              <a:t>，</a:t>
            </a:r>
            <a:r>
              <a:rPr lang="en-US" altLang="zh-CN" sz="2400" b="1" dirty="0">
                <a:latin typeface="+mn-ea"/>
              </a:rPr>
              <a:t>3 </a:t>
            </a:r>
            <a:r>
              <a:rPr lang="en-US" altLang="zh-CN" sz="2400" b="1" dirty="0" err="1">
                <a:latin typeface="+mn-ea"/>
              </a:rPr>
              <a:t>dom</a:t>
            </a:r>
            <a:r>
              <a:rPr lang="en-US" altLang="zh-CN" sz="2400" b="1" dirty="0">
                <a:latin typeface="+mn-ea"/>
              </a:rPr>
              <a:t> 8</a:t>
            </a:r>
            <a:endParaRPr lang="en-US" altLang="zh-CN" sz="2400" b="1" dirty="0">
              <a:latin typeface="+mn-ea"/>
            </a:endParaRPr>
          </a:p>
          <a:p>
            <a:pPr marL="742950" lvl="1" indent="-285750"/>
            <a:r>
              <a:rPr lang="zh-CN" altLang="en-US" sz="2000" b="1" dirty="0">
                <a:latin typeface="+mn-ea"/>
              </a:rPr>
              <a:t>回边</a:t>
            </a:r>
            <a:r>
              <a:rPr lang="en-US" altLang="zh-CN" sz="2000" b="1" dirty="0">
                <a:latin typeface="+mn-ea"/>
              </a:rPr>
              <a:t>4-&gt;3, 8-&gt;3</a:t>
            </a:r>
            <a:r>
              <a:rPr lang="zh-CN" altLang="en-US" sz="2000" b="1" dirty="0">
                <a:latin typeface="+mn-ea"/>
              </a:rPr>
              <a:t>的自然循环</a:t>
            </a:r>
            <a:r>
              <a:rPr lang="en-US" altLang="zh-CN" sz="2000" b="1" dirty="0">
                <a:latin typeface="+mn-ea"/>
              </a:rPr>
              <a:t>{3,4,5,6,7,8,10}</a:t>
            </a:r>
            <a:endParaRPr lang="en-US" altLang="zh-CN" sz="2000" b="1" dirty="0">
              <a:latin typeface="+mn-ea"/>
            </a:endParaRPr>
          </a:p>
          <a:p>
            <a:r>
              <a:rPr lang="en-US" altLang="zh-CN" sz="2400" b="1" dirty="0">
                <a:latin typeface="+mn-ea"/>
              </a:rPr>
              <a:t>4 </a:t>
            </a:r>
            <a:r>
              <a:rPr lang="en-US" altLang="zh-CN" sz="2400" b="1" dirty="0" err="1">
                <a:latin typeface="+mn-ea"/>
              </a:rPr>
              <a:t>dom</a:t>
            </a:r>
            <a:r>
              <a:rPr lang="en-US" altLang="zh-CN" sz="2400" b="1" dirty="0">
                <a:latin typeface="+mn-ea"/>
              </a:rPr>
              <a:t> 7</a:t>
            </a:r>
            <a:endParaRPr lang="en-US" altLang="zh-CN" sz="2400" b="1" dirty="0">
              <a:latin typeface="+mn-ea"/>
            </a:endParaRPr>
          </a:p>
          <a:p>
            <a:pPr marL="742950" lvl="1" indent="-285750"/>
            <a:r>
              <a:rPr lang="zh-CN" altLang="en-US" sz="2000" b="1" dirty="0">
                <a:latin typeface="+mn-ea"/>
              </a:rPr>
              <a:t>回边</a:t>
            </a:r>
            <a:r>
              <a:rPr lang="en-US" altLang="zh-CN" sz="2000" b="1" dirty="0">
                <a:latin typeface="+mn-ea"/>
              </a:rPr>
              <a:t>7-&gt;4</a:t>
            </a:r>
            <a:r>
              <a:rPr lang="zh-CN" altLang="en-US" sz="2000" b="1" dirty="0">
                <a:latin typeface="+mn-ea"/>
              </a:rPr>
              <a:t>的自然循环</a:t>
            </a:r>
            <a:r>
              <a:rPr lang="en-US" altLang="zh-CN" sz="2000" b="1" dirty="0">
                <a:latin typeface="+mn-ea"/>
              </a:rPr>
              <a:t>{4,5,6,7,8,10}</a:t>
            </a:r>
            <a:endParaRPr lang="en-US" altLang="zh-CN" sz="2000" b="1" dirty="0">
              <a:latin typeface="+mn-ea"/>
            </a:endParaRPr>
          </a:p>
          <a:p>
            <a:r>
              <a:rPr lang="en-US" altLang="zh-CN" sz="2400" b="1" dirty="0">
                <a:latin typeface="+mn-ea"/>
              </a:rPr>
              <a:t>7 </a:t>
            </a:r>
            <a:r>
              <a:rPr lang="en-US" altLang="zh-CN" sz="2400" b="1" dirty="0" err="1">
                <a:latin typeface="+mn-ea"/>
              </a:rPr>
              <a:t>dom</a:t>
            </a:r>
            <a:r>
              <a:rPr lang="en-US" altLang="zh-CN" sz="2400" b="1" dirty="0">
                <a:latin typeface="+mn-ea"/>
              </a:rPr>
              <a:t> 10</a:t>
            </a:r>
            <a:endParaRPr lang="en-US" altLang="zh-CN" sz="2400" b="1" dirty="0">
              <a:latin typeface="+mn-ea"/>
            </a:endParaRPr>
          </a:p>
          <a:p>
            <a:pPr marL="742950" lvl="1" indent="-285750"/>
            <a:r>
              <a:rPr lang="en-US" altLang="zh-CN" sz="2000" b="1" dirty="0">
                <a:latin typeface="+mn-ea"/>
              </a:rPr>
              <a:t>10-&gt;7</a:t>
            </a:r>
            <a:r>
              <a:rPr lang="zh-CN" altLang="en-US" sz="2000" b="1" dirty="0">
                <a:latin typeface="+mn-ea"/>
              </a:rPr>
              <a:t>的自然循环</a:t>
            </a:r>
            <a:r>
              <a:rPr lang="en-US" altLang="zh-CN" sz="2000" b="1" dirty="0">
                <a:latin typeface="+mn-ea"/>
              </a:rPr>
              <a:t>{7</a:t>
            </a:r>
            <a:r>
              <a:rPr lang="zh-CN" altLang="en-US" sz="2000" b="1" dirty="0">
                <a:latin typeface="+mn-ea"/>
              </a:rPr>
              <a:t>，</a:t>
            </a:r>
            <a:r>
              <a:rPr lang="en-US" altLang="zh-CN" sz="2000" b="1" dirty="0">
                <a:latin typeface="+mn-ea"/>
              </a:rPr>
              <a:t>8</a:t>
            </a:r>
            <a:r>
              <a:rPr lang="zh-CN" altLang="en-US" sz="2000" b="1" dirty="0">
                <a:latin typeface="+mn-ea"/>
              </a:rPr>
              <a:t>，</a:t>
            </a:r>
            <a:r>
              <a:rPr lang="en-US" altLang="zh-CN" sz="2000" b="1" dirty="0">
                <a:latin typeface="+mn-ea"/>
              </a:rPr>
              <a:t>10}</a:t>
            </a:r>
            <a:endParaRPr lang="en-US" altLang="zh-CN" sz="2000" b="1" dirty="0">
              <a:latin typeface="+mn-ea"/>
            </a:endParaRPr>
          </a:p>
        </p:txBody>
      </p:sp>
      <p:grpSp>
        <p:nvGrpSpPr>
          <p:cNvPr id="6" name="Group 29"/>
          <p:cNvGrpSpPr/>
          <p:nvPr/>
        </p:nvGrpSpPr>
        <p:grpSpPr>
          <a:xfrm>
            <a:off x="4172745" y="1293814"/>
            <a:ext cx="4368800" cy="5008564"/>
            <a:chOff x="1536" y="960"/>
            <a:chExt cx="2752" cy="3155"/>
          </a:xfrm>
        </p:grpSpPr>
        <p:sp>
          <p:nvSpPr>
            <p:cNvPr id="7" name="Text Box 4"/>
            <p:cNvSpPr txBox="1"/>
            <p:nvPr/>
          </p:nvSpPr>
          <p:spPr>
            <a:xfrm>
              <a:off x="2592" y="960"/>
              <a:ext cx="288"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1</a:t>
              </a:r>
              <a:endParaRPr lang="en-US" altLang="zh-CN" sz="1800" b="1" dirty="0">
                <a:latin typeface="Verdana" panose="020B0604030504040204" pitchFamily="34" charset="0"/>
              </a:endParaRPr>
            </a:p>
          </p:txBody>
        </p:sp>
        <p:sp>
          <p:nvSpPr>
            <p:cNvPr id="8" name="Text Box 5"/>
            <p:cNvSpPr txBox="1"/>
            <p:nvPr/>
          </p:nvSpPr>
          <p:spPr>
            <a:xfrm>
              <a:off x="2064" y="1392"/>
              <a:ext cx="288"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2</a:t>
              </a:r>
              <a:endParaRPr lang="en-US" altLang="zh-CN" sz="1800" b="1" dirty="0">
                <a:latin typeface="Verdana" panose="020B0604030504040204" pitchFamily="34" charset="0"/>
              </a:endParaRPr>
            </a:p>
          </p:txBody>
        </p:sp>
        <p:sp>
          <p:nvSpPr>
            <p:cNvPr id="9" name="Text Box 6"/>
            <p:cNvSpPr txBox="1"/>
            <p:nvPr/>
          </p:nvSpPr>
          <p:spPr>
            <a:xfrm>
              <a:off x="2592" y="1680"/>
              <a:ext cx="288"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3</a:t>
              </a:r>
              <a:endParaRPr lang="en-US" altLang="zh-CN" sz="1800" b="1" dirty="0">
                <a:latin typeface="Verdana" panose="020B0604030504040204" pitchFamily="34" charset="0"/>
              </a:endParaRPr>
            </a:p>
          </p:txBody>
        </p:sp>
        <p:sp>
          <p:nvSpPr>
            <p:cNvPr id="10" name="Text Box 7"/>
            <p:cNvSpPr txBox="1"/>
            <p:nvPr/>
          </p:nvSpPr>
          <p:spPr>
            <a:xfrm>
              <a:off x="2592" y="2160"/>
              <a:ext cx="288"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4</a:t>
              </a:r>
              <a:endParaRPr lang="en-US" altLang="zh-CN" sz="1800" b="1" dirty="0">
                <a:latin typeface="Verdana" panose="020B0604030504040204" pitchFamily="34" charset="0"/>
              </a:endParaRPr>
            </a:p>
          </p:txBody>
        </p:sp>
        <p:sp>
          <p:nvSpPr>
            <p:cNvPr id="11" name="Text Box 8"/>
            <p:cNvSpPr txBox="1"/>
            <p:nvPr/>
          </p:nvSpPr>
          <p:spPr>
            <a:xfrm>
              <a:off x="2016" y="2640"/>
              <a:ext cx="288"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5</a:t>
              </a:r>
              <a:endParaRPr lang="en-US" altLang="zh-CN" sz="1800" b="1" dirty="0">
                <a:latin typeface="Verdana" panose="020B0604030504040204" pitchFamily="34" charset="0"/>
              </a:endParaRPr>
            </a:p>
          </p:txBody>
        </p:sp>
        <p:sp>
          <p:nvSpPr>
            <p:cNvPr id="13" name="Text Box 9"/>
            <p:cNvSpPr txBox="1"/>
            <p:nvPr/>
          </p:nvSpPr>
          <p:spPr>
            <a:xfrm>
              <a:off x="3168" y="2640"/>
              <a:ext cx="288"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6</a:t>
              </a:r>
              <a:endParaRPr lang="en-US" altLang="zh-CN" sz="1800" b="1" dirty="0">
                <a:latin typeface="Verdana" panose="020B0604030504040204" pitchFamily="34" charset="0"/>
              </a:endParaRPr>
            </a:p>
          </p:txBody>
        </p:sp>
        <p:sp>
          <p:nvSpPr>
            <p:cNvPr id="14" name="Text Box 10"/>
            <p:cNvSpPr txBox="1"/>
            <p:nvPr/>
          </p:nvSpPr>
          <p:spPr>
            <a:xfrm>
              <a:off x="2592" y="3024"/>
              <a:ext cx="288"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7</a:t>
              </a:r>
              <a:endParaRPr lang="en-US" altLang="zh-CN" sz="1800" b="1" dirty="0">
                <a:latin typeface="Verdana" panose="020B0604030504040204" pitchFamily="34" charset="0"/>
              </a:endParaRPr>
            </a:p>
          </p:txBody>
        </p:sp>
        <p:sp>
          <p:nvSpPr>
            <p:cNvPr id="15" name="Text Box 11"/>
            <p:cNvSpPr txBox="1"/>
            <p:nvPr/>
          </p:nvSpPr>
          <p:spPr>
            <a:xfrm>
              <a:off x="2592" y="3504"/>
              <a:ext cx="288"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8</a:t>
              </a:r>
              <a:endParaRPr lang="en-US" altLang="zh-CN" sz="1800" b="1" dirty="0">
                <a:latin typeface="Verdana" panose="020B0604030504040204" pitchFamily="34" charset="0"/>
              </a:endParaRPr>
            </a:p>
          </p:txBody>
        </p:sp>
        <p:sp>
          <p:nvSpPr>
            <p:cNvPr id="16" name="Text Box 12"/>
            <p:cNvSpPr txBox="1"/>
            <p:nvPr/>
          </p:nvSpPr>
          <p:spPr>
            <a:xfrm>
              <a:off x="1824" y="3792"/>
              <a:ext cx="288" cy="214"/>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9</a:t>
              </a:r>
              <a:endParaRPr lang="en-US" altLang="zh-CN" sz="1800" b="1" dirty="0">
                <a:latin typeface="Verdana" panose="020B0604030504040204" pitchFamily="34" charset="0"/>
              </a:endParaRPr>
            </a:p>
          </p:txBody>
        </p:sp>
        <p:sp>
          <p:nvSpPr>
            <p:cNvPr id="17" name="Text Box 13"/>
            <p:cNvSpPr txBox="1"/>
            <p:nvPr/>
          </p:nvSpPr>
          <p:spPr>
            <a:xfrm>
              <a:off x="3264" y="3792"/>
              <a:ext cx="432"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10</a:t>
              </a:r>
              <a:endParaRPr lang="en-US" altLang="zh-CN" sz="1800" b="1" dirty="0">
                <a:latin typeface="Verdana" panose="020B0604030504040204" pitchFamily="34" charset="0"/>
              </a:endParaRPr>
            </a:p>
          </p:txBody>
        </p:sp>
        <p:sp>
          <p:nvSpPr>
            <p:cNvPr id="18" name="Line 14"/>
            <p:cNvSpPr/>
            <p:nvPr/>
          </p:nvSpPr>
          <p:spPr>
            <a:xfrm>
              <a:off x="2736" y="1296"/>
              <a:ext cx="0" cy="384"/>
            </a:xfrm>
            <a:prstGeom prst="line">
              <a:avLst/>
            </a:prstGeom>
            <a:ln w="9525" cap="flat" cmpd="sng">
              <a:solidFill>
                <a:schemeClr val="tx1"/>
              </a:solidFill>
              <a:prstDash val="solid"/>
              <a:headEnd type="none" w="med" len="med"/>
              <a:tailEnd type="triangle" w="med" len="med"/>
            </a:ln>
          </p:spPr>
        </p:sp>
        <p:sp>
          <p:nvSpPr>
            <p:cNvPr id="19" name="Line 15"/>
            <p:cNvSpPr/>
            <p:nvPr/>
          </p:nvSpPr>
          <p:spPr>
            <a:xfrm flipH="1">
              <a:off x="2208" y="1104"/>
              <a:ext cx="384" cy="288"/>
            </a:xfrm>
            <a:prstGeom prst="line">
              <a:avLst/>
            </a:prstGeom>
            <a:ln w="9525" cap="flat" cmpd="sng">
              <a:solidFill>
                <a:schemeClr val="tx1"/>
              </a:solidFill>
              <a:prstDash val="solid"/>
              <a:headEnd type="none" w="med" len="med"/>
              <a:tailEnd type="triangle" w="med" len="med"/>
            </a:ln>
          </p:spPr>
        </p:sp>
        <p:sp>
          <p:nvSpPr>
            <p:cNvPr id="20" name="Line 16"/>
            <p:cNvSpPr/>
            <p:nvPr/>
          </p:nvSpPr>
          <p:spPr>
            <a:xfrm>
              <a:off x="2256" y="1680"/>
              <a:ext cx="336" cy="144"/>
            </a:xfrm>
            <a:prstGeom prst="line">
              <a:avLst/>
            </a:prstGeom>
            <a:ln w="9525" cap="flat" cmpd="sng">
              <a:solidFill>
                <a:schemeClr val="tx1"/>
              </a:solidFill>
              <a:prstDash val="solid"/>
              <a:headEnd type="none" w="med" len="med"/>
              <a:tailEnd type="triangle" w="med" len="med"/>
            </a:ln>
          </p:spPr>
        </p:sp>
        <p:sp>
          <p:nvSpPr>
            <p:cNvPr id="21" name="Line 17"/>
            <p:cNvSpPr/>
            <p:nvPr/>
          </p:nvSpPr>
          <p:spPr>
            <a:xfrm>
              <a:off x="2736" y="1968"/>
              <a:ext cx="0" cy="192"/>
            </a:xfrm>
            <a:prstGeom prst="line">
              <a:avLst/>
            </a:prstGeom>
            <a:ln w="9525" cap="flat" cmpd="sng">
              <a:solidFill>
                <a:schemeClr val="tx1"/>
              </a:solidFill>
              <a:prstDash val="solid"/>
              <a:headEnd type="none" w="med" len="med"/>
              <a:tailEnd type="triangle" w="med" len="med"/>
            </a:ln>
          </p:spPr>
        </p:sp>
        <p:sp>
          <p:nvSpPr>
            <p:cNvPr id="22" name="Freeform 18"/>
            <p:cNvSpPr/>
            <p:nvPr/>
          </p:nvSpPr>
          <p:spPr>
            <a:xfrm>
              <a:off x="2304" y="1872"/>
              <a:ext cx="288" cy="432"/>
            </a:xfrm>
            <a:custGeom>
              <a:avLst/>
              <a:gdLst>
                <a:gd name="txL" fmla="*/ 0 w 288"/>
                <a:gd name="txT" fmla="*/ 0 h 432"/>
                <a:gd name="txR" fmla="*/ 288 w 288"/>
                <a:gd name="txB" fmla="*/ 432 h 432"/>
              </a:gdLst>
              <a:ahLst/>
              <a:cxnLst>
                <a:cxn ang="0">
                  <a:pos x="288" y="432"/>
                </a:cxn>
                <a:cxn ang="0">
                  <a:pos x="0" y="432"/>
                </a:cxn>
                <a:cxn ang="0">
                  <a:pos x="0" y="0"/>
                </a:cxn>
                <a:cxn ang="0">
                  <a:pos x="288" y="0"/>
                </a:cxn>
              </a:cxnLst>
              <a:rect l="txL" t="txT" r="txR" b="txB"/>
              <a:pathLst>
                <a:path w="288" h="432">
                  <a:moveTo>
                    <a:pt x="288" y="432"/>
                  </a:moveTo>
                  <a:lnTo>
                    <a:pt x="0" y="432"/>
                  </a:lnTo>
                  <a:lnTo>
                    <a:pt x="0" y="0"/>
                  </a:lnTo>
                  <a:lnTo>
                    <a:pt x="288"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23" name="Line 19"/>
            <p:cNvSpPr/>
            <p:nvPr/>
          </p:nvSpPr>
          <p:spPr>
            <a:xfrm flipH="1">
              <a:off x="2304" y="2400"/>
              <a:ext cx="288" cy="288"/>
            </a:xfrm>
            <a:prstGeom prst="line">
              <a:avLst/>
            </a:prstGeom>
            <a:ln w="9525" cap="flat" cmpd="sng">
              <a:solidFill>
                <a:schemeClr val="tx1"/>
              </a:solidFill>
              <a:prstDash val="solid"/>
              <a:headEnd type="none" w="med" len="med"/>
              <a:tailEnd type="triangle" w="med" len="med"/>
            </a:ln>
          </p:spPr>
        </p:sp>
        <p:sp>
          <p:nvSpPr>
            <p:cNvPr id="24" name="Line 20"/>
            <p:cNvSpPr/>
            <p:nvPr/>
          </p:nvSpPr>
          <p:spPr>
            <a:xfrm>
              <a:off x="2880" y="2400"/>
              <a:ext cx="288" cy="288"/>
            </a:xfrm>
            <a:prstGeom prst="line">
              <a:avLst/>
            </a:prstGeom>
            <a:ln w="9525" cap="flat" cmpd="sng">
              <a:solidFill>
                <a:schemeClr val="tx1"/>
              </a:solidFill>
              <a:prstDash val="solid"/>
              <a:headEnd type="none" w="med" len="med"/>
              <a:tailEnd type="triangle" w="med" len="med"/>
            </a:ln>
          </p:spPr>
        </p:sp>
        <p:sp>
          <p:nvSpPr>
            <p:cNvPr id="25" name="Line 21"/>
            <p:cNvSpPr/>
            <p:nvPr/>
          </p:nvSpPr>
          <p:spPr>
            <a:xfrm>
              <a:off x="2304" y="2832"/>
              <a:ext cx="336" cy="192"/>
            </a:xfrm>
            <a:prstGeom prst="line">
              <a:avLst/>
            </a:prstGeom>
            <a:ln w="9525" cap="flat" cmpd="sng">
              <a:solidFill>
                <a:schemeClr val="tx1"/>
              </a:solidFill>
              <a:prstDash val="solid"/>
              <a:headEnd type="none" w="med" len="med"/>
              <a:tailEnd type="triangle" w="med" len="med"/>
            </a:ln>
          </p:spPr>
        </p:sp>
        <p:sp>
          <p:nvSpPr>
            <p:cNvPr id="26" name="Line 22"/>
            <p:cNvSpPr/>
            <p:nvPr/>
          </p:nvSpPr>
          <p:spPr>
            <a:xfrm flipH="1">
              <a:off x="2832" y="2832"/>
              <a:ext cx="336" cy="192"/>
            </a:xfrm>
            <a:prstGeom prst="line">
              <a:avLst/>
            </a:prstGeom>
            <a:ln w="9525" cap="flat" cmpd="sng">
              <a:solidFill>
                <a:schemeClr val="tx1"/>
              </a:solidFill>
              <a:prstDash val="solid"/>
              <a:headEnd type="none" w="med" len="med"/>
              <a:tailEnd type="triangle" w="med" len="med"/>
            </a:ln>
          </p:spPr>
        </p:sp>
        <p:sp>
          <p:nvSpPr>
            <p:cNvPr id="27" name="Line 23"/>
            <p:cNvSpPr/>
            <p:nvPr/>
          </p:nvSpPr>
          <p:spPr>
            <a:xfrm>
              <a:off x="2736" y="3312"/>
              <a:ext cx="0" cy="192"/>
            </a:xfrm>
            <a:prstGeom prst="line">
              <a:avLst/>
            </a:prstGeom>
            <a:ln w="9525" cap="flat" cmpd="sng">
              <a:solidFill>
                <a:schemeClr val="tx1"/>
              </a:solidFill>
              <a:prstDash val="solid"/>
              <a:headEnd type="none" w="med" len="med"/>
              <a:tailEnd type="triangle" w="med" len="med"/>
            </a:ln>
          </p:spPr>
        </p:sp>
        <p:sp>
          <p:nvSpPr>
            <p:cNvPr id="28" name="Line 24"/>
            <p:cNvSpPr/>
            <p:nvPr/>
          </p:nvSpPr>
          <p:spPr>
            <a:xfrm flipH="1">
              <a:off x="2112" y="3600"/>
              <a:ext cx="480" cy="336"/>
            </a:xfrm>
            <a:prstGeom prst="line">
              <a:avLst/>
            </a:prstGeom>
            <a:ln w="9525" cap="flat" cmpd="sng">
              <a:solidFill>
                <a:schemeClr val="tx1"/>
              </a:solidFill>
              <a:prstDash val="solid"/>
              <a:headEnd type="none" w="med" len="med"/>
              <a:tailEnd type="triangle" w="med" len="med"/>
            </a:ln>
          </p:spPr>
        </p:sp>
        <p:sp>
          <p:nvSpPr>
            <p:cNvPr id="29" name="Line 25"/>
            <p:cNvSpPr/>
            <p:nvPr/>
          </p:nvSpPr>
          <p:spPr>
            <a:xfrm>
              <a:off x="2880" y="3600"/>
              <a:ext cx="384" cy="288"/>
            </a:xfrm>
            <a:prstGeom prst="line">
              <a:avLst/>
            </a:prstGeom>
            <a:ln w="9525" cap="flat" cmpd="sng">
              <a:solidFill>
                <a:schemeClr val="tx1"/>
              </a:solidFill>
              <a:prstDash val="solid"/>
              <a:headEnd type="none" w="med" len="med"/>
              <a:tailEnd type="triangle" w="med" len="med"/>
            </a:ln>
          </p:spPr>
        </p:sp>
        <p:sp>
          <p:nvSpPr>
            <p:cNvPr id="30" name="Freeform 26"/>
            <p:cNvSpPr/>
            <p:nvPr/>
          </p:nvSpPr>
          <p:spPr>
            <a:xfrm>
              <a:off x="2736" y="1790"/>
              <a:ext cx="1552" cy="2325"/>
            </a:xfrm>
            <a:custGeom>
              <a:avLst/>
              <a:gdLst>
                <a:gd name="txL" fmla="*/ 0 w 1872"/>
                <a:gd name="txT" fmla="*/ 0 h 2304"/>
                <a:gd name="txR" fmla="*/ 1872 w 1872"/>
                <a:gd name="txB" fmla="*/ 2304 h 2304"/>
              </a:gdLst>
              <a:ahLst/>
              <a:cxnLst>
                <a:cxn ang="0">
                  <a:pos x="0" y="1920"/>
                </a:cxn>
                <a:cxn ang="0">
                  <a:pos x="0" y="2304"/>
                </a:cxn>
                <a:cxn ang="0">
                  <a:pos x="1872" y="2256"/>
                </a:cxn>
                <a:cxn ang="0">
                  <a:pos x="1872" y="0"/>
                </a:cxn>
                <a:cxn ang="0">
                  <a:pos x="144" y="0"/>
                </a:cxn>
              </a:cxnLst>
              <a:rect l="txL" t="txT" r="txR" b="txB"/>
              <a:pathLst>
                <a:path w="1872" h="2304">
                  <a:moveTo>
                    <a:pt x="0" y="1920"/>
                  </a:moveTo>
                  <a:lnTo>
                    <a:pt x="0" y="2304"/>
                  </a:lnTo>
                  <a:lnTo>
                    <a:pt x="1872" y="2256"/>
                  </a:lnTo>
                  <a:lnTo>
                    <a:pt x="1872" y="0"/>
                  </a:lnTo>
                  <a:lnTo>
                    <a:pt x="144"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31" name="Line 27"/>
            <p:cNvSpPr/>
            <p:nvPr/>
          </p:nvSpPr>
          <p:spPr>
            <a:xfrm flipH="1" flipV="1">
              <a:off x="2880" y="3216"/>
              <a:ext cx="576" cy="576"/>
            </a:xfrm>
            <a:prstGeom prst="line">
              <a:avLst/>
            </a:prstGeom>
            <a:ln w="9525" cap="flat" cmpd="sng">
              <a:solidFill>
                <a:schemeClr val="tx1"/>
              </a:solidFill>
              <a:prstDash val="solid"/>
              <a:headEnd type="none" w="med" len="med"/>
              <a:tailEnd type="triangle" w="med" len="med"/>
            </a:ln>
          </p:spPr>
        </p:sp>
        <p:sp>
          <p:nvSpPr>
            <p:cNvPr id="32" name="Freeform 28"/>
            <p:cNvSpPr/>
            <p:nvPr/>
          </p:nvSpPr>
          <p:spPr>
            <a:xfrm>
              <a:off x="1536" y="1104"/>
              <a:ext cx="1056" cy="2832"/>
            </a:xfrm>
            <a:custGeom>
              <a:avLst/>
              <a:gdLst>
                <a:gd name="txL" fmla="*/ 0 w 1056"/>
                <a:gd name="txT" fmla="*/ 0 h 2832"/>
                <a:gd name="txR" fmla="*/ 1056 w 1056"/>
                <a:gd name="txB" fmla="*/ 2832 h 2832"/>
              </a:gdLst>
              <a:ahLst/>
              <a:cxnLst>
                <a:cxn ang="0">
                  <a:pos x="288" y="2832"/>
                </a:cxn>
                <a:cxn ang="0">
                  <a:pos x="0" y="2832"/>
                </a:cxn>
                <a:cxn ang="0">
                  <a:pos x="0" y="0"/>
                </a:cxn>
                <a:cxn ang="0">
                  <a:pos x="1056" y="0"/>
                </a:cxn>
              </a:cxnLst>
              <a:rect l="txL" t="txT" r="txR" b="txB"/>
              <a:pathLst>
                <a:path w="1056" h="2832">
                  <a:moveTo>
                    <a:pt x="288" y="2832"/>
                  </a:moveTo>
                  <a:lnTo>
                    <a:pt x="0" y="2832"/>
                  </a:lnTo>
                  <a:lnTo>
                    <a:pt x="0" y="0"/>
                  </a:lnTo>
                  <a:lnTo>
                    <a:pt x="1056"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grpSp>
      <p:sp>
        <p:nvSpPr>
          <p:cNvPr id="33" name="Freeform 30"/>
          <p:cNvSpPr/>
          <p:nvPr/>
        </p:nvSpPr>
        <p:spPr>
          <a:xfrm>
            <a:off x="6306345" y="3427414"/>
            <a:ext cx="1295400" cy="1295400"/>
          </a:xfrm>
          <a:custGeom>
            <a:avLst/>
            <a:gdLst>
              <a:gd name="txL" fmla="*/ 0 w 816"/>
              <a:gd name="txT" fmla="*/ 0 h 816"/>
              <a:gd name="txR" fmla="*/ 816 w 816"/>
              <a:gd name="txB" fmla="*/ 816 h 816"/>
            </a:gdLst>
            <a:ahLst/>
            <a:cxnLst>
              <a:cxn ang="0">
                <a:pos x="0" y="2147483646"/>
              </a:cxn>
              <a:cxn ang="0">
                <a:pos x="2147483646" y="2147483646"/>
              </a:cxn>
              <a:cxn ang="0">
                <a:pos x="2147483646" y="0"/>
              </a:cxn>
              <a:cxn ang="0">
                <a:pos x="0" y="0"/>
              </a:cxn>
            </a:cxnLst>
            <a:rect l="txL" t="txT" r="txR" b="txB"/>
            <a:pathLst>
              <a:path w="816" h="816">
                <a:moveTo>
                  <a:pt x="0" y="816"/>
                </a:moveTo>
                <a:lnTo>
                  <a:pt x="816" y="816"/>
                </a:lnTo>
                <a:lnTo>
                  <a:pt x="816" y="0"/>
                </a:lnTo>
                <a:lnTo>
                  <a:pt x="0"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34" name="AutoShape 33">
            <a:hlinkClick r:id="rId1" action="ppaction://hlinksldjump"/>
          </p:cNvPr>
          <p:cNvSpPr/>
          <p:nvPr/>
        </p:nvSpPr>
        <p:spPr>
          <a:xfrm>
            <a:off x="1374776" y="5561014"/>
            <a:ext cx="792162" cy="360362"/>
          </a:xfrm>
          <a:prstGeom prst="curvedUpArrow">
            <a:avLst>
              <a:gd name="adj1" fmla="val 43964"/>
              <a:gd name="adj2" fmla="val 87929"/>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
        <p:nvSpPr>
          <p:cNvPr id="35" name="AutoShape 34">
            <a:hlinkClick r:id="rId2" action="ppaction://hlinksldjump"/>
          </p:cNvPr>
          <p:cNvSpPr/>
          <p:nvPr/>
        </p:nvSpPr>
        <p:spPr>
          <a:xfrm flipV="1">
            <a:off x="2670176" y="5849939"/>
            <a:ext cx="792162" cy="287337"/>
          </a:xfrm>
          <a:prstGeom prst="curvedUpArrow">
            <a:avLst>
              <a:gd name="adj1" fmla="val 55138"/>
              <a:gd name="adj2" fmla="val 110276"/>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8.2.4.2 </a:t>
            </a:r>
            <a:r>
              <a:rPr lang="zh-CN" altLang="en-US" dirty="0"/>
              <a:t>循环结构的识别</a:t>
            </a:r>
            <a:endParaRPr lang="zh-CN" altLang="en-US" dirty="0"/>
          </a:p>
        </p:txBody>
      </p:sp>
      <p:sp>
        <p:nvSpPr>
          <p:cNvPr id="36" name="Rectangle 3"/>
          <p:cNvSpPr txBox="1"/>
          <p:nvPr/>
        </p:nvSpPr>
        <p:spPr>
          <a:xfrm>
            <a:off x="566738" y="1196974"/>
            <a:ext cx="8001000" cy="4943849"/>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latin typeface="+mn-ea"/>
              </a:rPr>
              <a:t>回边寻找方法</a:t>
            </a:r>
            <a:endParaRPr lang="zh-CN" altLang="en-US" sz="2400" b="1" dirty="0">
              <a:latin typeface="+mn-ea"/>
            </a:endParaRPr>
          </a:p>
          <a:p>
            <a:pPr lvl="1">
              <a:lnSpc>
                <a:spcPct val="150000"/>
              </a:lnSpc>
            </a:pPr>
            <a:r>
              <a:rPr lang="zh-CN" altLang="en-US" b="1" dirty="0">
                <a:latin typeface="+mn-ea"/>
              </a:rPr>
              <a:t>首先列出所有从首节点开始，不带圈的路径。</a:t>
            </a:r>
            <a:endParaRPr lang="zh-CN" altLang="en-US" b="1" dirty="0">
              <a:latin typeface="+mn-ea"/>
            </a:endParaRPr>
          </a:p>
          <a:p>
            <a:pPr lvl="1">
              <a:lnSpc>
                <a:spcPct val="150000"/>
              </a:lnSpc>
            </a:pPr>
            <a:r>
              <a:rPr lang="zh-CN" altLang="en-US" b="1" dirty="0">
                <a:latin typeface="+mn-ea"/>
              </a:rPr>
              <a:t>节点</a:t>
            </a:r>
            <a:r>
              <a:rPr lang="en-US" altLang="zh-CN" b="1" dirty="0">
                <a:latin typeface="+mn-ea"/>
              </a:rPr>
              <a:t>N</a:t>
            </a:r>
            <a:r>
              <a:rPr lang="zh-CN" altLang="en-US" b="1" dirty="0">
                <a:latin typeface="+mn-ea"/>
              </a:rPr>
              <a:t>的必经节点的集合为满足以下条件的节点</a:t>
            </a:r>
            <a:r>
              <a:rPr lang="en-US" altLang="zh-CN" b="1" dirty="0">
                <a:latin typeface="+mn-ea"/>
              </a:rPr>
              <a:t>M</a:t>
            </a:r>
            <a:r>
              <a:rPr lang="zh-CN" altLang="en-US" b="1" dirty="0">
                <a:latin typeface="+mn-ea"/>
              </a:rPr>
              <a:t>：</a:t>
            </a:r>
            <a:endParaRPr lang="zh-CN" altLang="en-US" b="1" dirty="0">
              <a:latin typeface="+mn-ea"/>
            </a:endParaRPr>
          </a:p>
          <a:p>
            <a:pPr lvl="2">
              <a:lnSpc>
                <a:spcPct val="150000"/>
              </a:lnSpc>
            </a:pPr>
            <a:r>
              <a:rPr lang="zh-CN" altLang="en-US" sz="2400" b="1" dirty="0">
                <a:latin typeface="+mn-ea"/>
              </a:rPr>
              <a:t>所有包含</a:t>
            </a:r>
            <a:r>
              <a:rPr lang="en-US" altLang="zh-CN" sz="2400" b="1" dirty="0">
                <a:latin typeface="+mn-ea"/>
              </a:rPr>
              <a:t>N</a:t>
            </a:r>
            <a:r>
              <a:rPr lang="zh-CN" altLang="en-US" sz="2400" b="1" dirty="0">
                <a:latin typeface="+mn-ea"/>
              </a:rPr>
              <a:t>的路径</a:t>
            </a:r>
            <a:r>
              <a:rPr lang="en-US" altLang="zh-CN" sz="2400" b="1" dirty="0">
                <a:latin typeface="+mn-ea"/>
              </a:rPr>
              <a:t>P</a:t>
            </a:r>
            <a:r>
              <a:rPr lang="zh-CN" altLang="en-US" sz="2400" b="1" dirty="0">
                <a:latin typeface="+mn-ea"/>
              </a:rPr>
              <a:t>，节点</a:t>
            </a:r>
            <a:r>
              <a:rPr lang="en-US" altLang="zh-CN" sz="2400" b="1" dirty="0">
                <a:latin typeface="+mn-ea"/>
              </a:rPr>
              <a:t>M</a:t>
            </a:r>
            <a:r>
              <a:rPr lang="zh-CN" altLang="en-US" sz="2400" b="1" dirty="0">
                <a:latin typeface="+mn-ea"/>
              </a:rPr>
              <a:t>都在</a:t>
            </a:r>
            <a:r>
              <a:rPr lang="en-US" altLang="zh-CN" sz="2400" b="1" dirty="0">
                <a:latin typeface="+mn-ea"/>
              </a:rPr>
              <a:t>N</a:t>
            </a:r>
            <a:r>
              <a:rPr lang="zh-CN" altLang="en-US" sz="2400" b="1" dirty="0">
                <a:latin typeface="+mn-ea"/>
              </a:rPr>
              <a:t>的前面出现。</a:t>
            </a:r>
            <a:endParaRPr lang="zh-CN" altLang="en-US" sz="2400" b="1" dirty="0">
              <a:latin typeface="+mn-ea"/>
            </a:endParaRPr>
          </a:p>
          <a:p>
            <a:pPr lvl="1">
              <a:lnSpc>
                <a:spcPct val="150000"/>
              </a:lnSpc>
            </a:pPr>
            <a:r>
              <a:rPr lang="zh-CN" altLang="en-US" b="1" dirty="0">
                <a:latin typeface="+mn-ea"/>
              </a:rPr>
              <a:t>回边集合如下：</a:t>
            </a:r>
            <a:endParaRPr lang="en-US" altLang="en-US" b="1" dirty="0">
              <a:latin typeface="+mn-ea"/>
            </a:endParaRPr>
          </a:p>
          <a:p>
            <a:pPr lvl="2">
              <a:lnSpc>
                <a:spcPct val="150000"/>
              </a:lnSpc>
            </a:pPr>
            <a:r>
              <a:rPr lang="en-US" altLang="zh-CN" sz="2400" b="1" dirty="0">
                <a:latin typeface="+mn-ea"/>
              </a:rPr>
              <a:t>{N--&gt;M | N</a:t>
            </a:r>
            <a:r>
              <a:rPr lang="zh-CN" altLang="en-US" sz="2400" b="1" dirty="0">
                <a:latin typeface="+mn-ea"/>
              </a:rPr>
              <a:t>是一个节点，</a:t>
            </a:r>
            <a:r>
              <a:rPr lang="en-US" altLang="zh-CN" sz="2400" b="1" dirty="0">
                <a:latin typeface="+mn-ea"/>
              </a:rPr>
              <a:t>M</a:t>
            </a:r>
            <a:r>
              <a:rPr lang="zh-CN" altLang="en-US" sz="2400" b="1" dirty="0">
                <a:latin typeface="+mn-ea"/>
              </a:rPr>
              <a:t>在</a:t>
            </a:r>
            <a:r>
              <a:rPr lang="en-US" altLang="zh-CN" sz="2400" b="1" dirty="0">
                <a:latin typeface="+mn-ea"/>
              </a:rPr>
              <a:t>N</a:t>
            </a:r>
            <a:r>
              <a:rPr lang="zh-CN" altLang="en-US" sz="2400" b="1" dirty="0">
                <a:latin typeface="+mn-ea"/>
              </a:rPr>
              <a:t>的必经节点集合中</a:t>
            </a:r>
            <a:r>
              <a:rPr lang="en-US" altLang="zh-CN" sz="2400" b="1" dirty="0">
                <a:latin typeface="+mn-ea"/>
              </a:rPr>
              <a:t>}</a:t>
            </a:r>
            <a:endParaRPr lang="en-US" altLang="zh-CN" sz="2400" b="1" dirty="0">
              <a:latin typeface="+mn-ea"/>
            </a:endParaRPr>
          </a:p>
          <a:p>
            <a:pPr lvl="2">
              <a:lnSpc>
                <a:spcPct val="150000"/>
              </a:lnSpc>
            </a:pPr>
            <a:r>
              <a:rPr lang="en-US" altLang="zh-CN" sz="2400" b="1" dirty="0">
                <a:latin typeface="+mn-ea"/>
              </a:rPr>
              <a:t>N--&gt;M</a:t>
            </a:r>
            <a:r>
              <a:rPr lang="zh-CN" altLang="en-US" sz="2400" b="1" dirty="0">
                <a:latin typeface="+mn-ea"/>
              </a:rPr>
              <a:t>表示从节点</a:t>
            </a:r>
            <a:r>
              <a:rPr lang="en-US" altLang="zh-CN" sz="2400" b="1" dirty="0">
                <a:latin typeface="+mn-ea"/>
              </a:rPr>
              <a:t>N</a:t>
            </a:r>
            <a:r>
              <a:rPr lang="zh-CN" altLang="en-US" sz="2400" b="1" dirty="0">
                <a:latin typeface="+mn-ea"/>
              </a:rPr>
              <a:t>到</a:t>
            </a:r>
            <a:r>
              <a:rPr lang="en-US" altLang="zh-CN" sz="2400" b="1" dirty="0">
                <a:latin typeface="+mn-ea"/>
              </a:rPr>
              <a:t>M</a:t>
            </a:r>
            <a:r>
              <a:rPr lang="zh-CN" altLang="en-US" sz="2400" b="1" dirty="0">
                <a:latin typeface="+mn-ea"/>
              </a:rPr>
              <a:t>的有向边</a:t>
            </a:r>
            <a:endParaRPr lang="en-US" altLang="zh-CN"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barn(inHorizontal)">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barn(inHorizontal)">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barn(inHorizontal)">
                                      <p:cBhvr>
                                        <p:cTn id="17" dur="500"/>
                                        <p:tgtEl>
                                          <p:spTgt spid="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6">
                                            <p:txEl>
                                              <p:pRg st="3" end="3"/>
                                            </p:txEl>
                                          </p:spTgt>
                                        </p:tgtEl>
                                        <p:attrNameLst>
                                          <p:attrName>style.visibility</p:attrName>
                                        </p:attrNameLst>
                                      </p:cBhvr>
                                      <p:to>
                                        <p:strVal val="visible"/>
                                      </p:to>
                                    </p:set>
                                    <p:animEffect transition="in" filter="barn(inHorizontal)">
                                      <p:cBhvr>
                                        <p:cTn id="22" dur="500"/>
                                        <p:tgtEl>
                                          <p:spTgt spid="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36">
                                            <p:txEl>
                                              <p:pRg st="4" end="4"/>
                                            </p:txEl>
                                          </p:spTgt>
                                        </p:tgtEl>
                                        <p:attrNameLst>
                                          <p:attrName>style.visibility</p:attrName>
                                        </p:attrNameLst>
                                      </p:cBhvr>
                                      <p:to>
                                        <p:strVal val="visible"/>
                                      </p:to>
                                    </p:set>
                                    <p:animEffect transition="in" filter="barn(inHorizontal)">
                                      <p:cBhvr>
                                        <p:cTn id="27" dur="500"/>
                                        <p:tgtEl>
                                          <p:spTgt spid="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36">
                                            <p:txEl>
                                              <p:pRg st="5" end="5"/>
                                            </p:txEl>
                                          </p:spTgt>
                                        </p:tgtEl>
                                        <p:attrNameLst>
                                          <p:attrName>style.visibility</p:attrName>
                                        </p:attrNameLst>
                                      </p:cBhvr>
                                      <p:to>
                                        <p:strVal val="visible"/>
                                      </p:to>
                                    </p:set>
                                    <p:animEffect transition="in" filter="barn(inHorizontal)">
                                      <p:cBhvr>
                                        <p:cTn id="32" dur="500"/>
                                        <p:tgtEl>
                                          <p:spTgt spid="3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36">
                                            <p:txEl>
                                              <p:pRg st="6" end="6"/>
                                            </p:txEl>
                                          </p:spTgt>
                                        </p:tgtEl>
                                        <p:attrNameLst>
                                          <p:attrName>style.visibility</p:attrName>
                                        </p:attrNameLst>
                                      </p:cBhvr>
                                      <p:to>
                                        <p:strVal val="visible"/>
                                      </p:to>
                                    </p:set>
                                    <p:animEffect transition="in" filter="barn(inHorizontal)">
                                      <p:cBhvr>
                                        <p:cTn id="37"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8.2.4.2 </a:t>
            </a:r>
            <a:r>
              <a:rPr lang="zh-CN" altLang="en-US" dirty="0"/>
              <a:t>循环结构的识别</a:t>
            </a:r>
            <a:endParaRPr lang="zh-CN" altLang="en-US" dirty="0"/>
          </a:p>
        </p:txBody>
      </p:sp>
      <p:sp>
        <p:nvSpPr>
          <p:cNvPr id="4" name="Rectangle 3"/>
          <p:cNvSpPr txBox="1"/>
          <p:nvPr/>
        </p:nvSpPr>
        <p:spPr>
          <a:xfrm>
            <a:off x="344347" y="1242509"/>
            <a:ext cx="7247499" cy="1500691"/>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a:solidFill>
                  <a:srgbClr val="0070C0"/>
                </a:solidFill>
              </a:rPr>
              <a:t>自然循环的寻找算法</a:t>
            </a:r>
            <a:endParaRPr lang="zh-CN" altLang="en-US" sz="2400" b="1" dirty="0">
              <a:solidFill>
                <a:srgbClr val="0070C0"/>
              </a:solidFill>
            </a:endParaRPr>
          </a:p>
          <a:p>
            <a:r>
              <a:rPr lang="zh-CN" altLang="en-US" sz="2400" b="1" dirty="0"/>
              <a:t>输入</a:t>
            </a:r>
            <a:r>
              <a:rPr lang="en-US" altLang="zh-CN" sz="2400" b="1" dirty="0"/>
              <a:t>:</a:t>
            </a:r>
            <a:r>
              <a:rPr lang="zh-CN" altLang="en-US" sz="2400" b="1" dirty="0"/>
              <a:t>回边</a:t>
            </a:r>
            <a:r>
              <a:rPr lang="en-US" altLang="zh-CN" sz="2400" b="1" dirty="0"/>
              <a:t>{N-&gt;M}; </a:t>
            </a:r>
            <a:endParaRPr lang="en-US" altLang="zh-CN" sz="2400" b="1" dirty="0"/>
          </a:p>
          <a:p>
            <a:r>
              <a:rPr lang="zh-CN" altLang="en-US" sz="2400" b="1" dirty="0"/>
              <a:t>输出</a:t>
            </a:r>
            <a:r>
              <a:rPr lang="en-US" altLang="zh-CN" sz="2400" b="1" dirty="0"/>
              <a:t>: </a:t>
            </a:r>
            <a:r>
              <a:rPr lang="zh-CN" altLang="en-US" sz="2400" b="1" dirty="0"/>
              <a:t>回边对应的自然循环</a:t>
            </a:r>
            <a:endParaRPr lang="en-US" altLang="zh-CN" sz="2400" b="1" dirty="0"/>
          </a:p>
        </p:txBody>
      </p:sp>
      <p:sp>
        <p:nvSpPr>
          <p:cNvPr id="5" name="Rectangle 3"/>
          <p:cNvSpPr>
            <a:spLocks noGrp="1"/>
          </p:cNvSpPr>
          <p:nvPr>
            <p:custDataLst>
              <p:tags r:id="rId1"/>
            </p:custDataLst>
          </p:nvPr>
        </p:nvSpPr>
        <p:spPr>
          <a:xfrm>
            <a:off x="344347" y="2599765"/>
            <a:ext cx="7634241" cy="3779334"/>
          </a:xfrm>
          <a:prstGeom prst="rect">
            <a:avLst/>
          </a:prstGeom>
          <a:noFill/>
          <a:ln w="9525">
            <a:noFill/>
          </a:ln>
        </p:spPr>
        <p:txBody>
          <a:bodyPr vert="horz" wrap="square" lIns="91440" tIns="45720" rIns="91440" bIns="45720" anchor="t"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9pPr>
          </a:lstStyle>
          <a:p>
            <a:pPr marL="0" indent="0">
              <a:lnSpc>
                <a:spcPct val="90000"/>
              </a:lnSpc>
              <a:buNone/>
            </a:pPr>
            <a:r>
              <a:rPr lang="zh-CN" altLang="en-US" sz="2400" dirty="0">
                <a:latin typeface="Courier New" panose="02070309020205020404" pitchFamily="49" charset="0"/>
                <a:cs typeface="Courier New" panose="02070309020205020404" pitchFamily="49" charset="0"/>
              </a:rPr>
              <a:t>设置</a:t>
            </a:r>
            <a:r>
              <a:rPr lang="en-US" altLang="zh-CN" sz="2400" dirty="0">
                <a:latin typeface="Courier New" panose="02070309020205020404" pitchFamily="49" charset="0"/>
                <a:cs typeface="Courier New" panose="02070309020205020404" pitchFamily="49" charset="0"/>
              </a:rPr>
              <a:t>loop={N,M};</a:t>
            </a:r>
            <a:endParaRPr lang="en-US" altLang="zh-CN" sz="2000" dirty="0">
              <a:latin typeface="Courier New" panose="02070309020205020404" pitchFamily="49" charset="0"/>
              <a:cs typeface="Courier New" panose="02070309020205020404" pitchFamily="49" charset="0"/>
            </a:endParaRPr>
          </a:p>
          <a:p>
            <a:pPr marL="471170" lvl="1"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push(stack, N);</a:t>
            </a:r>
            <a:endParaRPr lang="en-US" altLang="zh-CN" sz="2000" dirty="0">
              <a:solidFill>
                <a:srgbClr val="0070C0"/>
              </a:solidFill>
              <a:latin typeface="Courier New" panose="02070309020205020404" pitchFamily="49" charset="0"/>
              <a:cs typeface="Courier New" panose="02070309020205020404" pitchFamily="49" charset="0"/>
            </a:endParaRPr>
          </a:p>
          <a:p>
            <a:pPr marL="471170" lvl="1"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while non-empty(stack) do</a:t>
            </a:r>
            <a:endParaRPr lang="en-US" altLang="zh-CN" sz="2000" dirty="0">
              <a:solidFill>
                <a:srgbClr val="0070C0"/>
              </a:solidFill>
              <a:latin typeface="Courier New" panose="02070309020205020404" pitchFamily="49" charset="0"/>
              <a:cs typeface="Courier New" panose="02070309020205020404" pitchFamily="49" charset="0"/>
            </a:endParaRPr>
          </a:p>
          <a:p>
            <a:pPr marL="471170" lvl="1"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	{ x = top(stack);</a:t>
            </a:r>
            <a:endParaRPr lang="en-US" altLang="zh-CN" sz="2000" dirty="0">
              <a:solidFill>
                <a:srgbClr val="0070C0"/>
              </a:solidFill>
              <a:latin typeface="Courier New" panose="02070309020205020404" pitchFamily="49" charset="0"/>
              <a:cs typeface="Courier New" panose="02070309020205020404" pitchFamily="49" charset="0"/>
            </a:endParaRPr>
          </a:p>
          <a:p>
            <a:pPr marL="471170" lvl="1"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        pop(stack);</a:t>
            </a:r>
            <a:endParaRPr lang="en-US" altLang="zh-CN" sz="2000" dirty="0">
              <a:solidFill>
                <a:srgbClr val="0070C0"/>
              </a:solidFill>
              <a:latin typeface="Courier New" panose="02070309020205020404" pitchFamily="49" charset="0"/>
              <a:cs typeface="Courier New" panose="02070309020205020404" pitchFamily="49" charset="0"/>
            </a:endParaRPr>
          </a:p>
          <a:p>
            <a:pPr marL="471170" lvl="1"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		  for  x</a:t>
            </a:r>
            <a:r>
              <a:rPr lang="zh-CN" altLang="en-US" sz="2000" dirty="0">
                <a:solidFill>
                  <a:srgbClr val="0070C0"/>
                </a:solidFill>
                <a:latin typeface="Courier New" panose="02070309020205020404" pitchFamily="49" charset="0"/>
                <a:cs typeface="Courier New" panose="02070309020205020404" pitchFamily="49" charset="0"/>
              </a:rPr>
              <a:t>的每个前驱节点</a:t>
            </a:r>
            <a:r>
              <a:rPr lang="en-US" altLang="zh-CN" sz="2000" dirty="0">
                <a:solidFill>
                  <a:srgbClr val="0070C0"/>
                </a:solidFill>
                <a:latin typeface="Courier New" panose="02070309020205020404" pitchFamily="49" charset="0"/>
                <a:cs typeface="Courier New" panose="02070309020205020404" pitchFamily="49" charset="0"/>
              </a:rPr>
              <a:t>p </a:t>
            </a:r>
            <a:endParaRPr lang="en-US" altLang="zh-CN" sz="2000" dirty="0">
              <a:solidFill>
                <a:srgbClr val="0070C0"/>
              </a:solidFill>
              <a:latin typeface="Courier New" panose="02070309020205020404" pitchFamily="49" charset="0"/>
              <a:cs typeface="Courier New" panose="02070309020205020404" pitchFamily="49" charset="0"/>
            </a:endParaRPr>
          </a:p>
          <a:p>
            <a:pPr marL="471170" lvl="1"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	    {   if  p  is_not_in loop then </a:t>
            </a:r>
            <a:endParaRPr lang="en-US" altLang="zh-CN" sz="2000" dirty="0">
              <a:solidFill>
                <a:srgbClr val="0070C0"/>
              </a:solidFill>
              <a:latin typeface="Courier New" panose="02070309020205020404" pitchFamily="49" charset="0"/>
              <a:cs typeface="Courier New" panose="02070309020205020404" pitchFamily="49" charset="0"/>
            </a:endParaRPr>
          </a:p>
          <a:p>
            <a:pPr marL="909320" lvl="2"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	   {loop += p;</a:t>
            </a:r>
            <a:endParaRPr lang="en-US" altLang="zh-CN" sz="2000" dirty="0">
              <a:solidFill>
                <a:srgbClr val="0070C0"/>
              </a:solidFill>
              <a:latin typeface="Courier New" panose="02070309020205020404" pitchFamily="49" charset="0"/>
              <a:cs typeface="Courier New" panose="02070309020205020404" pitchFamily="49" charset="0"/>
            </a:endParaRPr>
          </a:p>
          <a:p>
            <a:pPr marL="909320" lvl="2"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          push(stack,p);</a:t>
            </a:r>
            <a:endParaRPr lang="en-US" altLang="zh-CN" sz="2000" dirty="0">
              <a:solidFill>
                <a:srgbClr val="0070C0"/>
              </a:solidFill>
              <a:latin typeface="Courier New" panose="02070309020205020404" pitchFamily="49" charset="0"/>
              <a:cs typeface="Courier New" panose="02070309020205020404" pitchFamily="49" charset="0"/>
            </a:endParaRPr>
          </a:p>
          <a:p>
            <a:pPr marL="471170" lvl="1"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	    }</a:t>
            </a:r>
            <a:endParaRPr lang="en-US" altLang="zh-CN" sz="2000" dirty="0">
              <a:solidFill>
                <a:srgbClr val="0070C0"/>
              </a:solidFill>
              <a:latin typeface="Courier New" panose="02070309020205020404" pitchFamily="49" charset="0"/>
              <a:cs typeface="Courier New" panose="02070309020205020404" pitchFamily="49" charset="0"/>
            </a:endParaRPr>
          </a:p>
          <a:p>
            <a:pPr marL="471170" lvl="1" indent="0">
              <a:lnSpc>
                <a:spcPct val="90000"/>
              </a:lnSpc>
              <a:buNone/>
            </a:pPr>
            <a:r>
              <a:rPr lang="en-US" altLang="zh-CN" sz="2000" dirty="0">
                <a:solidFill>
                  <a:srgbClr val="0070C0"/>
                </a:solidFill>
                <a:latin typeface="Courier New" panose="02070309020205020404" pitchFamily="49" charset="0"/>
                <a:cs typeface="Courier New" panose="02070309020205020404" pitchFamily="49" charset="0"/>
              </a:rPr>
              <a:t>	}</a:t>
            </a:r>
            <a:endParaRPr lang="en-US" altLang="zh-CN" sz="2000" dirty="0">
              <a:solidFill>
                <a:srgbClr val="0070C0"/>
              </a:solidFill>
              <a:latin typeface="Courier New" panose="02070309020205020404" pitchFamily="49" charset="0"/>
              <a:cs typeface="Courier New" panose="02070309020205020404" pitchFamily="49" charset="0"/>
            </a:endParaRPr>
          </a:p>
          <a:p>
            <a:pPr marL="471170" lvl="1" indent="0">
              <a:lnSpc>
                <a:spcPct val="90000"/>
              </a:lnSpc>
              <a:buNone/>
            </a:pPr>
            <a:endParaRPr lang="zh-CN" altLang="en-US" sz="2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charRg st="25" end="41"/>
                                            </p:txEl>
                                          </p:spTgt>
                                        </p:tgtEl>
                                        <p:attrNameLst>
                                          <p:attrName>style.visibility</p:attrName>
                                        </p:attrNameLst>
                                      </p:cBhvr>
                                      <p:to>
                                        <p:strVal val="visible"/>
                                      </p:to>
                                    </p:set>
                                    <p:animEffect transition="in" filter="barn(inHorizontal)">
                                      <p:cBhvr>
                                        <p:cTn id="7" dur="500"/>
                                        <p:tgtEl>
                                          <p:spTgt spid="5">
                                            <p:txEl>
                                              <p:charRg st="25"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xEl>
                                              <p:charRg st="41" end="67"/>
                                            </p:txEl>
                                          </p:spTgt>
                                        </p:tgtEl>
                                        <p:attrNameLst>
                                          <p:attrName>style.visibility</p:attrName>
                                        </p:attrNameLst>
                                      </p:cBhvr>
                                      <p:to>
                                        <p:strVal val="visible"/>
                                      </p:to>
                                    </p:set>
                                    <p:animEffect transition="in" filter="barn(inHorizontal)">
                                      <p:cBhvr>
                                        <p:cTn id="12" dur="500"/>
                                        <p:tgtEl>
                                          <p:spTgt spid="5">
                                            <p:txEl>
                                              <p:charRg st="41"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xEl>
                                              <p:charRg st="67" end="85"/>
                                            </p:txEl>
                                          </p:spTgt>
                                        </p:tgtEl>
                                        <p:attrNameLst>
                                          <p:attrName>style.visibility</p:attrName>
                                        </p:attrNameLst>
                                      </p:cBhvr>
                                      <p:to>
                                        <p:strVal val="visible"/>
                                      </p:to>
                                    </p:set>
                                    <p:animEffect transition="in" filter="barn(inHorizontal)">
                                      <p:cBhvr>
                                        <p:cTn id="17" dur="500"/>
                                        <p:tgtEl>
                                          <p:spTgt spid="5">
                                            <p:txEl>
                                              <p:charRg st="67" end="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5">
                                            <p:txEl>
                                              <p:charRg st="85" end="104"/>
                                            </p:txEl>
                                          </p:spTgt>
                                        </p:tgtEl>
                                        <p:attrNameLst>
                                          <p:attrName>style.visibility</p:attrName>
                                        </p:attrNameLst>
                                      </p:cBhvr>
                                      <p:to>
                                        <p:strVal val="visible"/>
                                      </p:to>
                                    </p:set>
                                    <p:animEffect transition="in" filter="barn(inHorizontal)">
                                      <p:cBhvr>
                                        <p:cTn id="22" dur="500"/>
                                        <p:tgtEl>
                                          <p:spTgt spid="5">
                                            <p:txEl>
                                              <p:charRg st="85" end="10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5">
                                            <p:txEl>
                                              <p:charRg st="104" end="126"/>
                                            </p:txEl>
                                          </p:spTgt>
                                        </p:tgtEl>
                                        <p:attrNameLst>
                                          <p:attrName>style.visibility</p:attrName>
                                        </p:attrNameLst>
                                      </p:cBhvr>
                                      <p:to>
                                        <p:strVal val="visible"/>
                                      </p:to>
                                    </p:set>
                                    <p:animEffect transition="in" filter="barn(inHorizontal)">
                                      <p:cBhvr>
                                        <p:cTn id="27" dur="500"/>
                                        <p:tgtEl>
                                          <p:spTgt spid="5">
                                            <p:txEl>
                                              <p:charRg st="104" end="1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5">
                                            <p:txEl>
                                              <p:charRg st="126" end="159"/>
                                            </p:txEl>
                                          </p:spTgt>
                                        </p:tgtEl>
                                        <p:attrNameLst>
                                          <p:attrName>style.visibility</p:attrName>
                                        </p:attrNameLst>
                                      </p:cBhvr>
                                      <p:to>
                                        <p:strVal val="visible"/>
                                      </p:to>
                                    </p:set>
                                    <p:animEffect transition="in" filter="barn(inHorizontal)">
                                      <p:cBhvr>
                                        <p:cTn id="32" dur="500"/>
                                        <p:tgtEl>
                                          <p:spTgt spid="5">
                                            <p:txEl>
                                              <p:charRg st="126" end="15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5">
                                            <p:txEl>
                                              <p:charRg st="159" end="175"/>
                                            </p:txEl>
                                          </p:spTgt>
                                        </p:tgtEl>
                                        <p:attrNameLst>
                                          <p:attrName>style.visibility</p:attrName>
                                        </p:attrNameLst>
                                      </p:cBhvr>
                                      <p:to>
                                        <p:strVal val="visible"/>
                                      </p:to>
                                    </p:set>
                                    <p:animEffect transition="in" filter="barn(inHorizontal)">
                                      <p:cBhvr>
                                        <p:cTn id="37" dur="500"/>
                                        <p:tgtEl>
                                          <p:spTgt spid="5">
                                            <p:txEl>
                                              <p:charRg st="159" end="17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p:cTn id="41" dur="1" fill="hold">
                                          <p:stCondLst>
                                            <p:cond delay="0"/>
                                          </p:stCondLst>
                                        </p:cTn>
                                        <p:tgtEl>
                                          <p:spTgt spid="5">
                                            <p:txEl>
                                              <p:charRg st="175" end="200"/>
                                            </p:txEl>
                                          </p:spTgt>
                                        </p:tgtEl>
                                        <p:attrNameLst>
                                          <p:attrName>style.visibility</p:attrName>
                                        </p:attrNameLst>
                                      </p:cBhvr>
                                      <p:to>
                                        <p:strVal val="visible"/>
                                      </p:to>
                                    </p:set>
                                    <p:animEffect transition="in" filter="barn(inHorizontal)">
                                      <p:cBhvr>
                                        <p:cTn id="42" dur="500"/>
                                        <p:tgtEl>
                                          <p:spTgt spid="5">
                                            <p:txEl>
                                              <p:charRg st="175" end="20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arn(inHorizontal)">
                                      <p:cBhvr>
                                        <p:cTn id="4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3"/>
          </p:nvPr>
        </p:nvSpPr>
        <p:spPr/>
        <p:txBody>
          <a:bodyPr/>
          <a:lstStyle/>
          <a:p>
            <a:r>
              <a:rPr lang="zh-CN" altLang="en-US" dirty="0"/>
              <a:t>流图</a:t>
            </a:r>
            <a:endParaRPr lang="zh-CN" altLang="en-US" dirty="0"/>
          </a:p>
          <a:p>
            <a:r>
              <a:rPr lang="zh-CN" altLang="en-US" dirty="0"/>
              <a:t>循环结构的识别</a:t>
            </a:r>
            <a:endParaRPr lang="zh-CN" altLang="en-US" dirty="0"/>
          </a:p>
          <a:p>
            <a:r>
              <a:rPr lang="zh-CN" altLang="en-US" dirty="0">
                <a:solidFill>
                  <a:srgbClr val="0070C0"/>
                </a:solidFill>
              </a:rPr>
              <a:t>数据流分析</a:t>
            </a:r>
            <a:endParaRPr lang="zh-CN" altLang="en-US" dirty="0">
              <a:solidFill>
                <a:srgbClr val="0070C0"/>
              </a:solidFill>
            </a:endParaRPr>
          </a:p>
          <a:p>
            <a:r>
              <a:rPr lang="zh-CN" altLang="en-US" dirty="0"/>
              <a:t>优化实现</a:t>
            </a:r>
            <a:endParaRPr lang="zh-CN" altLang="en-US" dirty="0"/>
          </a:p>
        </p:txBody>
      </p:sp>
      <p:sp>
        <p:nvSpPr>
          <p:cNvPr id="15" name="文本占位符 14"/>
          <p:cNvSpPr>
            <a:spLocks noGrp="1"/>
          </p:cNvSpPr>
          <p:nvPr>
            <p:ph type="body" sz="quarter" idx="14"/>
          </p:nvPr>
        </p:nvSpPr>
        <p:spPr>
          <a:xfrm>
            <a:off x="231774" y="276860"/>
            <a:ext cx="4716743" cy="593090"/>
          </a:xfrm>
        </p:spPr>
        <p:txBody>
          <a:bodyPr/>
          <a:lstStyle/>
          <a:p>
            <a:r>
              <a:rPr lang="en-US" altLang="zh-CN" dirty="0"/>
              <a:t>8.2.4 </a:t>
            </a:r>
            <a:r>
              <a:rPr lang="zh-CN" altLang="en-US" dirty="0"/>
              <a:t>循环优化的实现</a:t>
            </a:r>
            <a:endParaRPr lang="zh-CN" altLang="en-US" dirty="0"/>
          </a:p>
        </p:txBody>
      </p:sp>
      <p:sp>
        <p:nvSpPr>
          <p:cNvPr id="4" name="云形标注 4"/>
          <p:cNvSpPr/>
          <p:nvPr/>
        </p:nvSpPr>
        <p:spPr bwMode="auto">
          <a:xfrm>
            <a:off x="5662892" y="2022102"/>
            <a:ext cx="2357438" cy="1357313"/>
          </a:xfrm>
          <a:prstGeom prst="cloudCallout">
            <a:avLst>
              <a:gd name="adj1" fmla="val -104184"/>
              <a:gd name="adj2" fmla="val 28641"/>
            </a:avLst>
          </a:prstGeom>
          <a:noFill/>
          <a:ln w="38100" cap="flat" cmpd="sng" algn="ctr">
            <a:solidFill>
              <a:schemeClr val="bg1">
                <a:lumMod val="65000"/>
              </a:schemeClr>
            </a:solidFill>
            <a:prstDash val="solid"/>
            <a:miter lim="800000"/>
            <a:headEnd type="none" w="med" len="med"/>
            <a:tailEnd type="none" w="med" len="med"/>
          </a:ln>
          <a:effectLst/>
        </p:spPr>
        <p:txBody>
          <a:bodyPr/>
          <a:lstStyle/>
          <a:p>
            <a:pPr marL="0" marR="0" lvl="0" indent="0" algn="l" defTabSz="914400" rtl="0" eaLnBrk="1" fontAlgn="base" latinLnBrk="0" hangingPunct="1">
              <a:lnSpc>
                <a:spcPct val="90000"/>
              </a:lnSpc>
              <a:spcBef>
                <a:spcPct val="20000"/>
              </a:spcBef>
              <a:spcAft>
                <a:spcPct val="0"/>
              </a:spcAft>
              <a:buClr>
                <a:schemeClr val="accent2"/>
              </a:buClr>
              <a:buSzTx/>
              <a:buFontTx/>
              <a:buNone/>
              <a:defRPr/>
            </a:pPr>
            <a:r>
              <a:rPr kumimoji="0" lang="zh-CN" altLang="en-US" sz="2400" b="1" i="0" u="none" strike="noStrike" kern="1200" cap="none" spc="0" normalizeH="0" baseline="0" noProof="0" dirty="0">
                <a:ln>
                  <a:noFill/>
                </a:ln>
                <a:solidFill>
                  <a:schemeClr val="tx1"/>
                </a:solidFill>
                <a:effectLst/>
                <a:uLnTx/>
                <a:uFillTx/>
                <a:latin typeface="+mn-ea"/>
                <a:cs typeface="+mn-cs"/>
              </a:rPr>
              <a:t>是实现对循环优化的前提</a:t>
            </a:r>
            <a:endParaRPr kumimoji="0" lang="zh-CN" altLang="en-US" sz="2400" b="1" i="0" u="none" strike="noStrike" kern="1200" cap="none" spc="0" normalizeH="0" baseline="0" noProof="0" dirty="0">
              <a:ln>
                <a:noFill/>
              </a:ln>
              <a:solidFill>
                <a:schemeClr val="tx1"/>
              </a:solidFill>
              <a:effectLst/>
              <a:uLnTx/>
              <a:uFillTx/>
              <a:latin typeface="+mn-ea"/>
              <a:cs typeface="+mn-cs"/>
            </a:endParaRPr>
          </a:p>
        </p:txBody>
      </p:sp>
      <p:sp>
        <p:nvSpPr>
          <p:cNvPr id="5" name="云形标注 5"/>
          <p:cNvSpPr/>
          <p:nvPr/>
        </p:nvSpPr>
        <p:spPr bwMode="auto">
          <a:xfrm>
            <a:off x="4948517" y="3522290"/>
            <a:ext cx="3571875" cy="2786063"/>
          </a:xfrm>
          <a:prstGeom prst="cloudCallout">
            <a:avLst>
              <a:gd name="adj1" fmla="val -85340"/>
              <a:gd name="adj2" fmla="val -45527"/>
            </a:avLst>
          </a:prstGeom>
          <a:noFill/>
          <a:ln w="38100" cap="flat" cmpd="sng" algn="ctr">
            <a:solidFill>
              <a:schemeClr val="bg1">
                <a:lumMod val="65000"/>
              </a:schemeClr>
            </a:solidFill>
            <a:prstDash val="solid"/>
            <a:miter lim="800000"/>
            <a:headEnd type="none" w="med" len="med"/>
            <a:tailEnd type="none" w="med" len="med"/>
          </a:ln>
          <a:effectLst/>
        </p:spPr>
        <p:txBody>
          <a:bodyPr/>
          <a:lstStyle/>
          <a:p>
            <a:pPr marL="0" marR="0" lvl="0" indent="0" algn="l" defTabSz="914400" rtl="0" eaLnBrk="1" fontAlgn="base" latinLnBrk="0" hangingPunct="1">
              <a:lnSpc>
                <a:spcPct val="90000"/>
              </a:lnSpc>
              <a:spcBef>
                <a:spcPct val="20000"/>
              </a:spcBef>
              <a:spcAft>
                <a:spcPct val="0"/>
              </a:spcAft>
              <a:buClr>
                <a:schemeClr val="accent2"/>
              </a:buClr>
              <a:buSzTx/>
              <a:buFontTx/>
              <a:buNone/>
              <a:defRPr/>
            </a:pPr>
            <a:r>
              <a:rPr kumimoji="0" lang="zh-CN" altLang="en-US" sz="2400" b="1" i="0" u="none" strike="noStrike" kern="1200" cap="none" spc="0" normalizeH="0" baseline="0" noProof="0" dirty="0">
                <a:ln>
                  <a:noFill/>
                </a:ln>
                <a:solidFill>
                  <a:schemeClr val="tx1"/>
                </a:solidFill>
                <a:effectLst/>
                <a:uLnTx/>
                <a:uFillTx/>
                <a:latin typeface="+mn-ea"/>
                <a:cs typeface="+mn-cs"/>
              </a:rPr>
              <a:t>通过数据流分析，实现与循环有关的优化（例如：通过数据流方程可以求解循环不变式）</a:t>
            </a:r>
            <a:endParaRPr kumimoji="0" lang="zh-CN" altLang="en-US" sz="2400" b="1"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8.2.4.3 </a:t>
            </a:r>
            <a:r>
              <a:rPr lang="zh-CN" altLang="en-US" dirty="0"/>
              <a:t>数据流分析 </a:t>
            </a:r>
            <a:r>
              <a:rPr lang="en-US" altLang="zh-CN" dirty="0"/>
              <a:t>(</a:t>
            </a:r>
            <a:r>
              <a:rPr lang="zh-CN" altLang="en-US" dirty="0"/>
              <a:t>续</a:t>
            </a:r>
            <a:r>
              <a:rPr lang="en-US" altLang="zh-CN" dirty="0"/>
              <a:t>)</a:t>
            </a:r>
            <a:endParaRPr lang="zh-CN" altLang="en-US" dirty="0"/>
          </a:p>
        </p:txBody>
      </p:sp>
      <p:sp>
        <p:nvSpPr>
          <p:cNvPr id="6" name="Rectangle 3"/>
          <p:cNvSpPr txBox="1"/>
          <p:nvPr/>
        </p:nvSpPr>
        <p:spPr>
          <a:xfrm>
            <a:off x="503891" y="1331445"/>
            <a:ext cx="8001000" cy="290886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latin typeface="+mn-ea"/>
              </a:rPr>
              <a:t>数据流分析</a:t>
            </a:r>
            <a:endParaRPr lang="zh-CN" altLang="en-US" b="1" dirty="0">
              <a:latin typeface="+mn-ea"/>
            </a:endParaRPr>
          </a:p>
          <a:p>
            <a:pPr marL="914400" lvl="1" indent="-457200">
              <a:lnSpc>
                <a:spcPct val="150000"/>
              </a:lnSpc>
              <a:buFont typeface="+mj-lt"/>
              <a:buAutoNum type="arabicPeriod"/>
            </a:pPr>
            <a:r>
              <a:rPr lang="zh-CN" altLang="en-US" b="1" dirty="0">
                <a:solidFill>
                  <a:srgbClr val="0070C0"/>
                </a:solidFill>
                <a:latin typeface="+mn-ea"/>
              </a:rPr>
              <a:t>到达</a:t>
            </a:r>
            <a:r>
              <a:rPr lang="en-US" altLang="zh-CN" b="1" dirty="0">
                <a:solidFill>
                  <a:srgbClr val="0070C0"/>
                </a:solidFill>
                <a:latin typeface="+mn-ea"/>
              </a:rPr>
              <a:t>-</a:t>
            </a:r>
            <a:r>
              <a:rPr lang="zh-CN" altLang="en-US" b="1" dirty="0">
                <a:solidFill>
                  <a:srgbClr val="0070C0"/>
                </a:solidFill>
                <a:latin typeface="+mn-ea"/>
              </a:rPr>
              <a:t>定值数据流方程</a:t>
            </a:r>
            <a:endParaRPr lang="zh-CN" altLang="en-US" b="1" dirty="0">
              <a:solidFill>
                <a:srgbClr val="0070C0"/>
              </a:solidFill>
              <a:latin typeface="+mn-ea"/>
            </a:endParaRPr>
          </a:p>
          <a:p>
            <a:pPr marL="914400" lvl="1" indent="-457200">
              <a:lnSpc>
                <a:spcPct val="150000"/>
              </a:lnSpc>
              <a:buFont typeface="+mj-lt"/>
              <a:buAutoNum type="arabicPeriod"/>
            </a:pPr>
            <a:r>
              <a:rPr lang="zh-CN" altLang="en-US" b="1" dirty="0">
                <a:latin typeface="+mn-ea"/>
              </a:rPr>
              <a:t>活跃变量数据流方程</a:t>
            </a:r>
            <a:endParaRPr lang="zh-CN" altLang="en-US" b="1" dirty="0">
              <a:latin typeface="+mn-ea"/>
            </a:endParaRPr>
          </a:p>
          <a:p>
            <a:pPr marL="914400" lvl="1" indent="-457200">
              <a:lnSpc>
                <a:spcPct val="150000"/>
              </a:lnSpc>
              <a:buFont typeface="+mj-lt"/>
              <a:buAutoNum type="arabicPeriod"/>
            </a:pPr>
            <a:r>
              <a:rPr lang="zh-CN" altLang="en-US" b="1" dirty="0">
                <a:latin typeface="+mn-ea"/>
              </a:rPr>
              <a:t>可用表达式数据流方程</a:t>
            </a:r>
            <a:endParaRPr lang="zh-CN" altLang="en-US" b="1" dirty="0">
              <a:latin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8.2.4.3 </a:t>
            </a:r>
            <a:r>
              <a:rPr lang="zh-CN" altLang="en-US" dirty="0"/>
              <a:t>数据流分析 </a:t>
            </a:r>
            <a:r>
              <a:rPr lang="en-US" altLang="zh-CN" dirty="0"/>
              <a:t>(</a:t>
            </a:r>
            <a:r>
              <a:rPr lang="zh-CN" altLang="en-US" dirty="0"/>
              <a:t>续</a:t>
            </a:r>
            <a:r>
              <a:rPr lang="en-US" altLang="zh-CN" dirty="0"/>
              <a:t>)</a:t>
            </a:r>
            <a:endParaRPr lang="zh-CN" altLang="en-US" dirty="0"/>
          </a:p>
        </p:txBody>
      </p:sp>
      <p:sp>
        <p:nvSpPr>
          <p:cNvPr id="4" name="Rectangle 3"/>
          <p:cNvSpPr txBox="1">
            <a:spLocks noChangeArrowheads="1"/>
          </p:cNvSpPr>
          <p:nvPr/>
        </p:nvSpPr>
        <p:spPr>
          <a:xfrm>
            <a:off x="588962" y="1266137"/>
            <a:ext cx="7966075" cy="4176713"/>
          </a:xfrm>
          <a:prstGeom prst="rect">
            <a:avLst/>
          </a:prstGeom>
        </p:spPr>
        <p:txBody>
          <a:bodyPr vert="horz" wrap="square" lIns="91440" tIns="45720" rIns="91440" bIns="45720" numCol="1" anchor="t" anchorCtr="0" compatLnSpc="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20000"/>
              </a:lnSpc>
              <a:spcBef>
                <a:spcPct val="20000"/>
              </a:spcBef>
              <a:spcAft>
                <a:spcPct val="0"/>
              </a:spcAft>
              <a:defRPr/>
            </a:pPr>
            <a:r>
              <a:rPr lang="zh-CN" altLang="en-US" sz="2400" b="1" kern="0" dirty="0">
                <a:solidFill>
                  <a:srgbClr val="0070C0"/>
                </a:solidFill>
                <a:latin typeface="+mn-ea"/>
              </a:rPr>
              <a:t>定义</a:t>
            </a:r>
            <a:r>
              <a:rPr lang="en-US" altLang="zh-CN" sz="2400" b="1" kern="0" dirty="0">
                <a:solidFill>
                  <a:srgbClr val="0070C0"/>
                </a:solidFill>
                <a:latin typeface="+mn-ea"/>
              </a:rPr>
              <a:t>8.5 </a:t>
            </a:r>
            <a:r>
              <a:rPr lang="zh-CN" altLang="en-US" sz="2400" b="1" kern="0" dirty="0">
                <a:solidFill>
                  <a:srgbClr val="0070C0"/>
                </a:solidFill>
                <a:latin typeface="+mn-ea"/>
              </a:rPr>
              <a:t>定值</a:t>
            </a:r>
            <a:r>
              <a:rPr lang="zh-CN" altLang="en-US" sz="2400" b="1" kern="0" dirty="0">
                <a:latin typeface="+mn-ea"/>
              </a:rPr>
              <a:t>：使变量</a:t>
            </a:r>
            <a:r>
              <a:rPr lang="en-US" altLang="zh-CN" sz="2400" b="1" kern="0" dirty="0">
                <a:latin typeface="+mn-ea"/>
              </a:rPr>
              <a:t>x</a:t>
            </a:r>
            <a:r>
              <a:rPr lang="zh-CN" altLang="en-US" sz="2400" b="1" kern="0" dirty="0">
                <a:latin typeface="+mn-ea"/>
              </a:rPr>
              <a:t>获得值的四元式称为对</a:t>
            </a:r>
            <a:r>
              <a:rPr lang="en-US" altLang="zh-CN" sz="2400" b="1" kern="0" dirty="0">
                <a:solidFill>
                  <a:srgbClr val="0070C0"/>
                </a:solidFill>
                <a:latin typeface="+mn-ea"/>
              </a:rPr>
              <a:t>x</a:t>
            </a:r>
            <a:r>
              <a:rPr lang="zh-CN" altLang="en-US" sz="2400" b="1" kern="0" dirty="0">
                <a:solidFill>
                  <a:srgbClr val="0070C0"/>
                </a:solidFill>
                <a:latin typeface="+mn-ea"/>
              </a:rPr>
              <a:t>的定值</a:t>
            </a:r>
            <a:r>
              <a:rPr lang="zh-CN" altLang="en-US" sz="2400" b="1" kern="0" dirty="0">
                <a:latin typeface="+mn-ea"/>
              </a:rPr>
              <a:t>，一般用四元式的位置</a:t>
            </a:r>
            <a:r>
              <a:rPr lang="en-US" altLang="zh-CN" sz="2400" b="1" kern="0" dirty="0">
                <a:latin typeface="+mn-ea"/>
              </a:rPr>
              <a:t>d</a:t>
            </a:r>
            <a:r>
              <a:rPr lang="zh-CN" altLang="en-US" sz="2400" b="1" kern="0" dirty="0">
                <a:latin typeface="+mn-ea"/>
              </a:rPr>
              <a:t>表示，</a:t>
            </a:r>
            <a:r>
              <a:rPr lang="en-US" altLang="zh-CN" sz="2400" b="1" kern="0" dirty="0">
                <a:latin typeface="+mn-ea"/>
              </a:rPr>
              <a:t>d</a:t>
            </a:r>
            <a:r>
              <a:rPr lang="zh-CN" altLang="en-US" sz="2400" b="1" kern="0" dirty="0">
                <a:latin typeface="+mn-ea"/>
              </a:rPr>
              <a:t>也称为</a:t>
            </a:r>
            <a:r>
              <a:rPr lang="en-US" altLang="zh-CN" sz="2400" b="1" kern="0" dirty="0">
                <a:solidFill>
                  <a:srgbClr val="0070C0"/>
                </a:solidFill>
                <a:latin typeface="+mn-ea"/>
              </a:rPr>
              <a:t>x</a:t>
            </a:r>
            <a:r>
              <a:rPr lang="zh-CN" altLang="en-US" sz="2400" b="1" kern="0" dirty="0">
                <a:solidFill>
                  <a:srgbClr val="0070C0"/>
                </a:solidFill>
                <a:latin typeface="+mn-ea"/>
              </a:rPr>
              <a:t>的定值点</a:t>
            </a:r>
            <a:r>
              <a:rPr lang="zh-CN" altLang="en-US" sz="2400" b="1" kern="0" dirty="0">
                <a:latin typeface="+mn-ea"/>
              </a:rPr>
              <a:t>。</a:t>
            </a:r>
            <a:endParaRPr lang="zh-CN" altLang="en-US" sz="2400" b="1" kern="0" dirty="0">
              <a:latin typeface="+mn-ea"/>
            </a:endParaRPr>
          </a:p>
          <a:p>
            <a:pPr marL="814070" lvl="1" indent="-342900" eaLnBrk="0" fontAlgn="base" hangingPunct="0">
              <a:lnSpc>
                <a:spcPct val="120000"/>
              </a:lnSpc>
              <a:spcBef>
                <a:spcPct val="20000"/>
              </a:spcBef>
              <a:spcAft>
                <a:spcPct val="0"/>
              </a:spcAft>
              <a:defRPr/>
            </a:pPr>
            <a:r>
              <a:rPr lang="zh-CN" altLang="en-US" b="1" kern="0" dirty="0">
                <a:latin typeface="+mn-ea"/>
              </a:rPr>
              <a:t>变量获得值的方式：</a:t>
            </a:r>
            <a:endParaRPr lang="zh-CN" altLang="en-US" b="1" kern="0" dirty="0">
              <a:latin typeface="+mn-ea"/>
            </a:endParaRPr>
          </a:p>
          <a:p>
            <a:pPr marL="1252220" lvl="2" indent="-342900" eaLnBrk="0" fontAlgn="base" hangingPunct="0">
              <a:lnSpc>
                <a:spcPct val="120000"/>
              </a:lnSpc>
              <a:spcBef>
                <a:spcPct val="20000"/>
              </a:spcBef>
              <a:spcAft>
                <a:spcPct val="0"/>
              </a:spcAft>
              <a:defRPr/>
            </a:pPr>
            <a:r>
              <a:rPr lang="zh-CN" altLang="en-US" sz="2400" b="1" kern="0" dirty="0">
                <a:latin typeface="+mn-ea"/>
              </a:rPr>
              <a:t>通过赋值语句；</a:t>
            </a:r>
            <a:endParaRPr lang="zh-CN" altLang="en-US" sz="2400" b="1" kern="0" dirty="0">
              <a:latin typeface="+mn-ea"/>
            </a:endParaRPr>
          </a:p>
          <a:p>
            <a:pPr marL="1252220" lvl="2" indent="-342900" eaLnBrk="0" fontAlgn="base" hangingPunct="0">
              <a:lnSpc>
                <a:spcPct val="120000"/>
              </a:lnSpc>
              <a:spcBef>
                <a:spcPct val="20000"/>
              </a:spcBef>
              <a:spcAft>
                <a:spcPct val="0"/>
              </a:spcAft>
              <a:defRPr/>
            </a:pPr>
            <a:r>
              <a:rPr lang="zh-CN" altLang="en-US" sz="2400" b="1" kern="0" dirty="0">
                <a:latin typeface="+mn-ea"/>
              </a:rPr>
              <a:t>通过输入语句；</a:t>
            </a:r>
            <a:endParaRPr lang="zh-CN" altLang="en-US" sz="2400" b="1" kern="0" dirty="0">
              <a:latin typeface="+mn-ea"/>
            </a:endParaRPr>
          </a:p>
          <a:p>
            <a:pPr marL="1252220" lvl="2" indent="-342900" eaLnBrk="0" fontAlgn="base" hangingPunct="0">
              <a:lnSpc>
                <a:spcPct val="120000"/>
              </a:lnSpc>
              <a:spcBef>
                <a:spcPct val="20000"/>
              </a:spcBef>
              <a:spcAft>
                <a:spcPct val="0"/>
              </a:spcAft>
              <a:defRPr/>
            </a:pPr>
            <a:r>
              <a:rPr lang="zh-CN" altLang="en-US" sz="2400" b="1" kern="0" dirty="0">
                <a:latin typeface="+mn-ea"/>
              </a:rPr>
              <a:t>通过函数形式参数传递取得值；</a:t>
            </a:r>
            <a:endParaRPr lang="zh-CN" altLang="en-US" sz="2400" b="1" kern="0" dirty="0">
              <a:latin typeface="+mn-ea"/>
            </a:endParaRPr>
          </a:p>
          <a:p>
            <a:pPr eaLnBrk="0" fontAlgn="base" hangingPunct="0">
              <a:lnSpc>
                <a:spcPct val="120000"/>
              </a:lnSpc>
              <a:spcBef>
                <a:spcPct val="20000"/>
              </a:spcBef>
              <a:spcAft>
                <a:spcPct val="0"/>
              </a:spcAft>
              <a:defRPr/>
            </a:pPr>
            <a:r>
              <a:rPr lang="zh-CN" altLang="en-US" sz="2400" b="1" kern="0" dirty="0">
                <a:solidFill>
                  <a:srgbClr val="0070C0"/>
                </a:solidFill>
                <a:latin typeface="+mn-ea"/>
              </a:rPr>
              <a:t>定义</a:t>
            </a:r>
            <a:r>
              <a:rPr lang="en-US" altLang="zh-CN" sz="2400" b="1" kern="0" dirty="0">
                <a:solidFill>
                  <a:srgbClr val="0070C0"/>
                </a:solidFill>
                <a:latin typeface="+mn-ea"/>
              </a:rPr>
              <a:t>8.6 </a:t>
            </a:r>
            <a:r>
              <a:rPr lang="zh-CN" altLang="en-US" sz="2400" b="1" kern="0" dirty="0">
                <a:solidFill>
                  <a:srgbClr val="0070C0"/>
                </a:solidFill>
                <a:latin typeface="+mn-ea"/>
              </a:rPr>
              <a:t>引用点</a:t>
            </a:r>
            <a:r>
              <a:rPr lang="zh-CN" altLang="en-US" sz="2400" b="1" kern="0" dirty="0">
                <a:latin typeface="+mn-ea"/>
              </a:rPr>
              <a:t>：引用某个变量</a:t>
            </a:r>
            <a:r>
              <a:rPr lang="en-US" altLang="zh-CN" sz="2400" b="1" kern="0" dirty="0">
                <a:latin typeface="+mn-ea"/>
              </a:rPr>
              <a:t>x</a:t>
            </a:r>
            <a:r>
              <a:rPr lang="zh-CN" altLang="en-US" sz="2400" b="1" kern="0" dirty="0">
                <a:latin typeface="+mn-ea"/>
              </a:rPr>
              <a:t>的四元式的位置称为</a:t>
            </a:r>
            <a:r>
              <a:rPr lang="en-US" altLang="zh-CN" sz="2400" b="1" kern="0" dirty="0">
                <a:solidFill>
                  <a:srgbClr val="0070C0"/>
                </a:solidFill>
                <a:latin typeface="+mn-ea"/>
              </a:rPr>
              <a:t>x</a:t>
            </a:r>
            <a:r>
              <a:rPr lang="zh-CN" altLang="en-US" sz="2400" b="1" kern="0" dirty="0">
                <a:solidFill>
                  <a:srgbClr val="0070C0"/>
                </a:solidFill>
                <a:latin typeface="+mn-ea"/>
              </a:rPr>
              <a:t>的引用点</a:t>
            </a:r>
            <a:r>
              <a:rPr lang="zh-CN" altLang="en-US" sz="2400" b="1" kern="0" dirty="0">
                <a:latin typeface="+mn-ea"/>
              </a:rPr>
              <a:t>。</a:t>
            </a:r>
            <a:endParaRPr lang="en-US" altLang="zh-CN" sz="2400" b="1" kern="0" dirty="0">
              <a:latin typeface="+mn-ea"/>
            </a:endParaRPr>
          </a:p>
          <a:p>
            <a:pPr marL="342900" lvl="1" indent="-342900" eaLnBrk="0" fontAlgn="base" hangingPunct="0">
              <a:lnSpc>
                <a:spcPct val="120000"/>
              </a:lnSpc>
              <a:spcBef>
                <a:spcPct val="20000"/>
              </a:spcBef>
              <a:spcAft>
                <a:spcPct val="0"/>
              </a:spcAft>
              <a:defRPr/>
            </a:pPr>
            <a:r>
              <a:rPr lang="zh-CN" altLang="en-US" b="1" kern="0" dirty="0">
                <a:latin typeface="+mn-ea"/>
              </a:rPr>
              <a:t>数据流分析就是分析程序中所有变量的定值与引用之间的关系（</a:t>
            </a:r>
            <a:r>
              <a:rPr lang="zh-CN" altLang="en-US" b="1" kern="0" dirty="0">
                <a:latin typeface="+mn-ea"/>
                <a:hlinkClick r:id="rId1" action="ppaction://hlinksldjump"/>
              </a:rPr>
              <a:t>到达</a:t>
            </a:r>
            <a:r>
              <a:rPr lang="en-US" altLang="zh-CN" b="1" kern="0" dirty="0">
                <a:latin typeface="+mn-ea"/>
                <a:hlinkClick r:id="rId1" action="ppaction://hlinksldjump"/>
              </a:rPr>
              <a:t>-</a:t>
            </a:r>
            <a:r>
              <a:rPr lang="zh-CN" altLang="en-US" b="1" kern="0" dirty="0">
                <a:latin typeface="+mn-ea"/>
                <a:hlinkClick r:id="rId1" action="ppaction://hlinksldjump"/>
              </a:rPr>
              <a:t>定值数据流方程</a:t>
            </a:r>
            <a:r>
              <a:rPr lang="zh-CN" altLang="en-US" b="1" kern="0" dirty="0">
                <a:latin typeface="+mn-ea"/>
              </a:rPr>
              <a:t>）。</a:t>
            </a:r>
            <a:endParaRPr lang="zh-CN" altLang="en-US" b="1" kern="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4340225" cy="593090"/>
          </a:xfrm>
        </p:spPr>
        <p:txBody>
          <a:bodyPr/>
          <a:lstStyle/>
          <a:p>
            <a:r>
              <a:rPr lang="en-US" altLang="zh-CN" dirty="0"/>
              <a:t>8.1.1 </a:t>
            </a:r>
            <a:r>
              <a:rPr lang="zh-CN" altLang="en-US" dirty="0"/>
              <a:t>基本块的概念</a:t>
            </a:r>
            <a:endParaRPr lang="zh-CN" altLang="en-US" dirty="0"/>
          </a:p>
        </p:txBody>
      </p:sp>
      <p:sp>
        <p:nvSpPr>
          <p:cNvPr id="4" name="Rectangle 5"/>
          <p:cNvSpPr txBox="1"/>
          <p:nvPr/>
        </p:nvSpPr>
        <p:spPr>
          <a:xfrm>
            <a:off x="566738" y="1196975"/>
            <a:ext cx="8001000" cy="424815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solidFill>
                  <a:srgbClr val="0070C0"/>
                </a:solidFill>
                <a:latin typeface="+mn-ea"/>
              </a:rPr>
              <a:t>所谓基本块，</a:t>
            </a:r>
            <a:r>
              <a:rPr lang="zh-CN" altLang="en-US" sz="2400" b="1" dirty="0">
                <a:solidFill>
                  <a:srgbClr val="030305"/>
                </a:solidFill>
                <a:latin typeface="+mn-ea"/>
              </a:rPr>
              <a:t>是指程序中一顺序执行无分叉的代码序列，只有一个入口和一个出口，入口是第一个语句，出口是最后一个语句(</a:t>
            </a:r>
            <a:r>
              <a:rPr lang="zh-CN" altLang="en-US" sz="2400" b="1" dirty="0">
                <a:solidFill>
                  <a:srgbClr val="030305"/>
                </a:solidFill>
                <a:latin typeface="+mn-ea"/>
                <a:hlinkClick r:id="rId1" action="ppaction://hlinksldjump"/>
              </a:rPr>
              <a:t>…</a:t>
            </a:r>
            <a:r>
              <a:rPr lang="zh-CN" altLang="en-US" sz="2400" b="1" dirty="0">
                <a:solidFill>
                  <a:srgbClr val="030305"/>
                </a:solidFill>
                <a:latin typeface="+mn-ea"/>
              </a:rPr>
              <a:t>)。</a:t>
            </a:r>
            <a:endParaRPr lang="zh-CN" altLang="en-US" sz="2400" b="1" dirty="0">
              <a:solidFill>
                <a:srgbClr val="030305"/>
              </a:solidFill>
              <a:latin typeface="+mn-ea"/>
            </a:endParaRPr>
          </a:p>
          <a:p>
            <a:pPr>
              <a:lnSpc>
                <a:spcPct val="150000"/>
              </a:lnSpc>
            </a:pPr>
            <a:r>
              <a:rPr lang="zh-CN" altLang="en-US" sz="2400" b="1" dirty="0">
                <a:solidFill>
                  <a:srgbClr val="030305"/>
                </a:solidFill>
                <a:latin typeface="+mn-ea"/>
              </a:rPr>
              <a:t>对于一个给定的程序，可以把它划分为一系列的基本块，在各基本块范围内，分别进行局部优化。</a:t>
            </a:r>
            <a:endParaRPr lang="zh-CN" altLang="en-US" sz="2400" b="1" dirty="0">
              <a:solidFill>
                <a:srgbClr val="030305"/>
              </a:solidFill>
              <a:latin typeface="+mn-ea"/>
            </a:endParaRPr>
          </a:p>
          <a:p>
            <a:pPr lvl="1">
              <a:lnSpc>
                <a:spcPct val="150000"/>
              </a:lnSpc>
            </a:pPr>
            <a:r>
              <a:rPr lang="zh-CN" altLang="en-US" b="1" dirty="0">
                <a:solidFill>
                  <a:srgbClr val="030305"/>
                </a:solidFill>
                <a:latin typeface="+mn-ea"/>
              </a:rPr>
              <a:t>给定一个程序，划分基本块的步骤(</a:t>
            </a:r>
            <a:r>
              <a:rPr lang="zh-CN" altLang="en-US" b="1" dirty="0">
                <a:solidFill>
                  <a:srgbClr val="030305"/>
                </a:solidFill>
                <a:latin typeface="+mn-ea"/>
                <a:hlinkClick r:id="rId2" action="ppaction://hlinksldjump"/>
              </a:rPr>
              <a:t>…</a:t>
            </a:r>
            <a:r>
              <a:rPr lang="zh-CN" altLang="en-US" b="1" dirty="0">
                <a:solidFill>
                  <a:srgbClr val="030305"/>
                </a:solidFill>
                <a:latin typeface="+mn-ea"/>
              </a:rPr>
              <a:t>) ？</a:t>
            </a:r>
            <a:endParaRPr lang="en-US" altLang="zh-CN"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1. </a:t>
            </a:r>
            <a:r>
              <a:rPr lang="zh-CN" altLang="en-US" dirty="0"/>
              <a:t>到达定值数据流方程</a:t>
            </a:r>
            <a:endParaRPr lang="zh-CN" altLang="en-US" dirty="0"/>
          </a:p>
        </p:txBody>
      </p:sp>
      <p:sp>
        <p:nvSpPr>
          <p:cNvPr id="5" name="Rectangle 3"/>
          <p:cNvSpPr txBox="1"/>
          <p:nvPr/>
        </p:nvSpPr>
        <p:spPr>
          <a:xfrm>
            <a:off x="539750" y="1196975"/>
            <a:ext cx="8001000" cy="323215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solidFill>
                  <a:srgbClr val="0070C0"/>
                </a:solidFill>
                <a:latin typeface="+mn-ea"/>
              </a:rPr>
              <a:t>定义</a:t>
            </a:r>
            <a:r>
              <a:rPr lang="en-US" altLang="zh-CN" sz="2400" b="1" dirty="0">
                <a:solidFill>
                  <a:srgbClr val="0070C0"/>
                </a:solidFill>
                <a:latin typeface="+mn-ea"/>
              </a:rPr>
              <a:t>8.7 </a:t>
            </a:r>
            <a:r>
              <a:rPr lang="zh-CN" altLang="en-US" sz="2400" b="1" dirty="0">
                <a:solidFill>
                  <a:srgbClr val="0070C0"/>
                </a:solidFill>
                <a:latin typeface="+mn-ea"/>
              </a:rPr>
              <a:t>到达</a:t>
            </a:r>
            <a:r>
              <a:rPr lang="en-US" altLang="zh-CN" sz="2400" b="1" dirty="0">
                <a:solidFill>
                  <a:srgbClr val="0070C0"/>
                </a:solidFill>
                <a:latin typeface="+mn-ea"/>
              </a:rPr>
              <a:t>-</a:t>
            </a:r>
            <a:r>
              <a:rPr lang="zh-CN" altLang="en-US" sz="2400" b="1" dirty="0">
                <a:solidFill>
                  <a:srgbClr val="0070C0"/>
                </a:solidFill>
                <a:latin typeface="+mn-ea"/>
              </a:rPr>
              <a:t>定值：</a:t>
            </a:r>
            <a:r>
              <a:rPr lang="zh-CN" altLang="en-US" sz="2400" b="1" dirty="0">
                <a:latin typeface="+mn-ea"/>
              </a:rPr>
              <a:t>假定</a:t>
            </a:r>
            <a:r>
              <a:rPr lang="en-US" altLang="zh-CN" sz="2400" b="1" dirty="0">
                <a:latin typeface="+mn-ea"/>
              </a:rPr>
              <a:t>x</a:t>
            </a:r>
            <a:r>
              <a:rPr lang="zh-CN" altLang="en-US" sz="2400" b="1" dirty="0">
                <a:latin typeface="+mn-ea"/>
              </a:rPr>
              <a:t>有定值点</a:t>
            </a:r>
            <a:r>
              <a:rPr lang="en-US" altLang="zh-CN" sz="2400" b="1" dirty="0">
                <a:latin typeface="+mn-ea"/>
              </a:rPr>
              <a:t>d</a:t>
            </a:r>
            <a:r>
              <a:rPr lang="zh-CN" altLang="en-US" sz="2400" b="1" dirty="0">
                <a:latin typeface="+mn-ea"/>
              </a:rPr>
              <a:t>，</a:t>
            </a:r>
            <a:endParaRPr lang="en-US" altLang="zh-CN" sz="2400" b="1" dirty="0">
              <a:latin typeface="+mn-ea"/>
            </a:endParaRPr>
          </a:p>
          <a:p>
            <a:pPr marL="742950" lvl="1" indent="-285750">
              <a:lnSpc>
                <a:spcPct val="150000"/>
              </a:lnSpc>
            </a:pPr>
            <a:r>
              <a:rPr lang="zh-CN" altLang="en-US" b="1" dirty="0">
                <a:latin typeface="+mn-ea"/>
              </a:rPr>
              <a:t>如果存在某条路径，从</a:t>
            </a:r>
            <a:r>
              <a:rPr lang="en-US" altLang="zh-CN" b="1" dirty="0">
                <a:latin typeface="+mn-ea"/>
              </a:rPr>
              <a:t>d</a:t>
            </a:r>
            <a:r>
              <a:rPr lang="zh-CN" altLang="en-US" b="1" dirty="0">
                <a:latin typeface="+mn-ea"/>
              </a:rPr>
              <a:t>点可以到达某点</a:t>
            </a:r>
            <a:r>
              <a:rPr lang="en-US" altLang="zh-CN" b="1" dirty="0">
                <a:latin typeface="+mn-ea"/>
              </a:rPr>
              <a:t>p</a:t>
            </a:r>
            <a:r>
              <a:rPr lang="zh-CN" altLang="en-US" b="1" dirty="0">
                <a:latin typeface="+mn-ea"/>
              </a:rPr>
              <a:t>，称</a:t>
            </a:r>
            <a:r>
              <a:rPr lang="en-US" altLang="zh-CN" b="1" dirty="0">
                <a:solidFill>
                  <a:srgbClr val="0070C0"/>
                </a:solidFill>
                <a:latin typeface="+mn-ea"/>
              </a:rPr>
              <a:t>x</a:t>
            </a:r>
            <a:r>
              <a:rPr lang="zh-CN" altLang="en-US" b="1" dirty="0">
                <a:solidFill>
                  <a:srgbClr val="0070C0"/>
                </a:solidFill>
                <a:latin typeface="+mn-ea"/>
              </a:rPr>
              <a:t>的定值</a:t>
            </a:r>
            <a:r>
              <a:rPr lang="en-US" altLang="zh-CN" b="1" dirty="0">
                <a:solidFill>
                  <a:srgbClr val="0070C0"/>
                </a:solidFill>
                <a:latin typeface="+mn-ea"/>
              </a:rPr>
              <a:t>d</a:t>
            </a:r>
            <a:r>
              <a:rPr lang="zh-CN" altLang="en-US" b="1" dirty="0">
                <a:solidFill>
                  <a:srgbClr val="0070C0"/>
                </a:solidFill>
                <a:latin typeface="+mn-ea"/>
              </a:rPr>
              <a:t>到达</a:t>
            </a:r>
            <a:r>
              <a:rPr lang="en-US" altLang="zh-CN" b="1" dirty="0">
                <a:solidFill>
                  <a:srgbClr val="0070C0"/>
                </a:solidFill>
                <a:latin typeface="+mn-ea"/>
              </a:rPr>
              <a:t>p</a:t>
            </a:r>
            <a:r>
              <a:rPr lang="zh-CN" altLang="en-US" b="1" dirty="0">
                <a:latin typeface="+mn-ea"/>
              </a:rPr>
              <a:t>。</a:t>
            </a:r>
            <a:endParaRPr lang="en-US" altLang="zh-CN" b="1" dirty="0">
              <a:latin typeface="+mn-ea"/>
            </a:endParaRPr>
          </a:p>
          <a:p>
            <a:pPr marL="742950" lvl="1" indent="-285750">
              <a:lnSpc>
                <a:spcPct val="150000"/>
              </a:lnSpc>
            </a:pPr>
            <a:r>
              <a:rPr lang="zh-CN" altLang="en-US" b="1" dirty="0">
                <a:latin typeface="+mn-ea"/>
              </a:rPr>
              <a:t>如果</a:t>
            </a:r>
            <a:r>
              <a:rPr lang="en-US" altLang="zh-CN" b="1" dirty="0">
                <a:latin typeface="+mn-ea"/>
              </a:rPr>
              <a:t>d</a:t>
            </a:r>
            <a:r>
              <a:rPr lang="zh-CN" altLang="en-US" b="1" dirty="0">
                <a:latin typeface="+mn-ea"/>
              </a:rPr>
              <a:t>之后</a:t>
            </a:r>
            <a:r>
              <a:rPr lang="en-US" altLang="zh-CN" b="1" dirty="0">
                <a:latin typeface="+mn-ea"/>
              </a:rPr>
              <a:t>p</a:t>
            </a:r>
            <a:r>
              <a:rPr lang="zh-CN" altLang="en-US" b="1" dirty="0">
                <a:latin typeface="+mn-ea"/>
              </a:rPr>
              <a:t>之前某点处对变量</a:t>
            </a:r>
            <a:r>
              <a:rPr lang="en-US" altLang="zh-CN" b="1" dirty="0">
                <a:latin typeface="+mn-ea"/>
              </a:rPr>
              <a:t>x</a:t>
            </a:r>
            <a:r>
              <a:rPr lang="zh-CN" altLang="en-US" b="1" dirty="0">
                <a:latin typeface="+mn-ea"/>
              </a:rPr>
              <a:t>有最新定值，则点</a:t>
            </a:r>
            <a:r>
              <a:rPr lang="en-US" altLang="zh-CN" b="1" dirty="0">
                <a:latin typeface="+mn-ea"/>
              </a:rPr>
              <a:t>p</a:t>
            </a:r>
            <a:r>
              <a:rPr lang="zh-CN" altLang="en-US" b="1" dirty="0">
                <a:latin typeface="+mn-ea"/>
              </a:rPr>
              <a:t>处便不能引用</a:t>
            </a:r>
            <a:r>
              <a:rPr lang="en-US" altLang="zh-CN" b="1" dirty="0">
                <a:latin typeface="+mn-ea"/>
              </a:rPr>
              <a:t>x</a:t>
            </a:r>
            <a:r>
              <a:rPr lang="zh-CN" altLang="en-US" b="1" dirty="0">
                <a:latin typeface="+mn-ea"/>
              </a:rPr>
              <a:t>在点</a:t>
            </a:r>
            <a:r>
              <a:rPr lang="en-US" altLang="zh-CN" b="1" dirty="0">
                <a:latin typeface="+mn-ea"/>
              </a:rPr>
              <a:t>d</a:t>
            </a:r>
            <a:r>
              <a:rPr lang="zh-CN" altLang="en-US" b="1" dirty="0">
                <a:latin typeface="+mn-ea"/>
              </a:rPr>
              <a:t>处的定值，称</a:t>
            </a:r>
            <a:r>
              <a:rPr lang="en-US" altLang="zh-CN" b="1" dirty="0">
                <a:latin typeface="+mn-ea"/>
              </a:rPr>
              <a:t>x</a:t>
            </a:r>
            <a:r>
              <a:rPr lang="zh-CN" altLang="en-US" b="1" dirty="0">
                <a:latin typeface="+mn-ea"/>
              </a:rPr>
              <a:t>的定值</a:t>
            </a:r>
            <a:r>
              <a:rPr lang="en-US" altLang="zh-CN" b="1" dirty="0">
                <a:latin typeface="+mn-ea"/>
              </a:rPr>
              <a:t>d</a:t>
            </a:r>
            <a:r>
              <a:rPr lang="zh-CN" altLang="en-US" b="1" dirty="0">
                <a:latin typeface="+mn-ea"/>
              </a:rPr>
              <a:t>被注销，因而</a:t>
            </a:r>
            <a:r>
              <a:rPr lang="zh-CN" altLang="en-US" b="1" dirty="0">
                <a:solidFill>
                  <a:srgbClr val="0070C0"/>
                </a:solidFill>
                <a:latin typeface="+mn-ea"/>
              </a:rPr>
              <a:t>点</a:t>
            </a:r>
            <a:r>
              <a:rPr lang="en-US" altLang="zh-CN" b="1" dirty="0">
                <a:solidFill>
                  <a:srgbClr val="0070C0"/>
                </a:solidFill>
                <a:latin typeface="+mn-ea"/>
              </a:rPr>
              <a:t>d</a:t>
            </a:r>
            <a:r>
              <a:rPr lang="zh-CN" altLang="en-US" b="1" dirty="0">
                <a:solidFill>
                  <a:srgbClr val="0070C0"/>
                </a:solidFill>
                <a:latin typeface="+mn-ea"/>
              </a:rPr>
              <a:t>处的定值不能到达点</a:t>
            </a:r>
            <a:r>
              <a:rPr lang="en-US" altLang="zh-CN" b="1" dirty="0">
                <a:solidFill>
                  <a:srgbClr val="0070C0"/>
                </a:solidFill>
                <a:latin typeface="+mn-ea"/>
              </a:rPr>
              <a:t>p</a:t>
            </a:r>
            <a:r>
              <a:rPr lang="zh-CN" altLang="en-US" b="1" dirty="0">
                <a:latin typeface="+mn-ea"/>
              </a:rPr>
              <a:t>。</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1. </a:t>
            </a:r>
            <a:r>
              <a:rPr lang="zh-CN" altLang="en-US" dirty="0"/>
              <a:t>到达定值数据流方程</a:t>
            </a:r>
            <a:endParaRPr lang="zh-CN" altLang="en-US" dirty="0"/>
          </a:p>
        </p:txBody>
      </p:sp>
      <p:sp>
        <p:nvSpPr>
          <p:cNvPr id="4" name="Rectangle 3"/>
          <p:cNvSpPr txBox="1"/>
          <p:nvPr/>
        </p:nvSpPr>
        <p:spPr>
          <a:xfrm>
            <a:off x="394123" y="1311325"/>
            <a:ext cx="8355753" cy="3875088"/>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solidFill>
                  <a:srgbClr val="0070C0"/>
                </a:solidFill>
                <a:latin typeface="+mn-ea"/>
              </a:rPr>
              <a:t>定义</a:t>
            </a:r>
            <a:r>
              <a:rPr lang="en-US" altLang="zh-CN" sz="2400" b="1" dirty="0">
                <a:solidFill>
                  <a:srgbClr val="0070C0"/>
                </a:solidFill>
                <a:latin typeface="+mn-ea"/>
              </a:rPr>
              <a:t>8.7</a:t>
            </a:r>
            <a:r>
              <a:rPr lang="zh-CN" altLang="en-US" sz="2400" b="1" dirty="0">
                <a:solidFill>
                  <a:srgbClr val="0070C0"/>
                </a:solidFill>
                <a:latin typeface="+mn-ea"/>
              </a:rPr>
              <a:t>引用</a:t>
            </a:r>
            <a:r>
              <a:rPr lang="en-US" altLang="zh-CN" sz="2400" b="1" dirty="0">
                <a:solidFill>
                  <a:srgbClr val="0070C0"/>
                </a:solidFill>
                <a:latin typeface="+mn-ea"/>
              </a:rPr>
              <a:t>-</a:t>
            </a:r>
            <a:r>
              <a:rPr lang="zh-CN" altLang="en-US" sz="2400" b="1" dirty="0">
                <a:solidFill>
                  <a:srgbClr val="0070C0"/>
                </a:solidFill>
                <a:latin typeface="+mn-ea"/>
              </a:rPr>
              <a:t>定值链</a:t>
            </a:r>
            <a:r>
              <a:rPr lang="zh-CN" altLang="en-US" sz="2400" b="1" dirty="0">
                <a:latin typeface="+mn-ea"/>
              </a:rPr>
              <a:t>：设变量</a:t>
            </a:r>
            <a:r>
              <a:rPr lang="en-US" altLang="zh-CN" sz="2400" b="1" dirty="0">
                <a:latin typeface="+mn-ea"/>
              </a:rPr>
              <a:t>x</a:t>
            </a:r>
            <a:r>
              <a:rPr lang="zh-CN" altLang="en-US" sz="2400" b="1" dirty="0">
                <a:latin typeface="+mn-ea"/>
              </a:rPr>
              <a:t>有一个引用点</a:t>
            </a:r>
            <a:r>
              <a:rPr lang="en-US" altLang="zh-CN" sz="2400" b="1" dirty="0">
                <a:latin typeface="+mn-ea"/>
              </a:rPr>
              <a:t>u</a:t>
            </a:r>
            <a:r>
              <a:rPr lang="zh-CN" altLang="en-US" sz="2400" b="1" dirty="0">
                <a:latin typeface="+mn-ea"/>
              </a:rPr>
              <a:t>，变量</a:t>
            </a:r>
            <a:r>
              <a:rPr lang="en-US" altLang="zh-CN" sz="2400" b="1" dirty="0">
                <a:latin typeface="+mn-ea"/>
              </a:rPr>
              <a:t>x</a:t>
            </a:r>
            <a:r>
              <a:rPr lang="zh-CN" altLang="en-US" sz="2400" b="1" dirty="0">
                <a:latin typeface="+mn-ea"/>
              </a:rPr>
              <a:t>的所有能到达</a:t>
            </a:r>
            <a:r>
              <a:rPr lang="en-US" altLang="zh-CN" sz="2400" b="1" dirty="0">
                <a:latin typeface="+mn-ea"/>
              </a:rPr>
              <a:t>u</a:t>
            </a:r>
            <a:r>
              <a:rPr lang="zh-CN" altLang="en-US" sz="2400" b="1" dirty="0">
                <a:latin typeface="+mn-ea"/>
              </a:rPr>
              <a:t>的一切定值称为</a:t>
            </a:r>
            <a:r>
              <a:rPr lang="en-US" altLang="zh-CN" sz="2400" b="1" dirty="0">
                <a:solidFill>
                  <a:srgbClr val="0070C0"/>
                </a:solidFill>
                <a:latin typeface="+mn-ea"/>
              </a:rPr>
              <a:t>x</a:t>
            </a:r>
            <a:r>
              <a:rPr lang="zh-CN" altLang="en-US" sz="2400" b="1" dirty="0">
                <a:solidFill>
                  <a:srgbClr val="0070C0"/>
                </a:solidFill>
                <a:latin typeface="+mn-ea"/>
              </a:rPr>
              <a:t>在</a:t>
            </a:r>
            <a:r>
              <a:rPr lang="en-US" altLang="zh-CN" sz="2400" b="1" dirty="0">
                <a:solidFill>
                  <a:srgbClr val="0070C0"/>
                </a:solidFill>
                <a:latin typeface="+mn-ea"/>
              </a:rPr>
              <a:t>u</a:t>
            </a:r>
            <a:r>
              <a:rPr lang="zh-CN" altLang="en-US" sz="2400" b="1" dirty="0">
                <a:solidFill>
                  <a:srgbClr val="0070C0"/>
                </a:solidFill>
                <a:latin typeface="+mn-ea"/>
              </a:rPr>
              <a:t>点处的引用</a:t>
            </a:r>
            <a:r>
              <a:rPr lang="en-US" altLang="zh-CN" sz="2400" b="1" dirty="0">
                <a:solidFill>
                  <a:srgbClr val="0070C0"/>
                </a:solidFill>
                <a:latin typeface="+mn-ea"/>
              </a:rPr>
              <a:t>-</a:t>
            </a:r>
            <a:r>
              <a:rPr lang="zh-CN" altLang="en-US" sz="2400" b="1" dirty="0">
                <a:solidFill>
                  <a:srgbClr val="0070C0"/>
                </a:solidFill>
                <a:latin typeface="+mn-ea"/>
              </a:rPr>
              <a:t>定值链</a:t>
            </a:r>
            <a:r>
              <a:rPr lang="zh-CN" altLang="en-US" sz="2400" b="1" dirty="0">
                <a:latin typeface="+mn-ea"/>
              </a:rPr>
              <a:t>，简称</a:t>
            </a:r>
            <a:r>
              <a:rPr lang="en-US" altLang="zh-CN" sz="2400" b="1" dirty="0" err="1">
                <a:solidFill>
                  <a:srgbClr val="0070C0"/>
                </a:solidFill>
                <a:latin typeface="+mn-ea"/>
              </a:rPr>
              <a:t>ud</a:t>
            </a:r>
            <a:r>
              <a:rPr lang="zh-CN" altLang="en-US" sz="2400" b="1" dirty="0">
                <a:solidFill>
                  <a:srgbClr val="0070C0"/>
                </a:solidFill>
                <a:latin typeface="+mn-ea"/>
              </a:rPr>
              <a:t>链</a:t>
            </a:r>
            <a:endParaRPr lang="zh-CN" altLang="en-US" sz="2400" b="1" dirty="0">
              <a:solidFill>
                <a:srgbClr val="0070C0"/>
              </a:solidFill>
              <a:latin typeface="+mn-ea"/>
            </a:endParaRPr>
          </a:p>
          <a:p>
            <a:pPr lvl="1">
              <a:lnSpc>
                <a:spcPct val="120000"/>
              </a:lnSpc>
            </a:pPr>
            <a:r>
              <a:rPr lang="zh-CN" altLang="en-US" b="1" dirty="0">
                <a:latin typeface="+mn-ea"/>
              </a:rPr>
              <a:t>通过变量</a:t>
            </a:r>
            <a:r>
              <a:rPr lang="en-US" altLang="zh-CN" b="1" dirty="0">
                <a:latin typeface="+mn-ea"/>
              </a:rPr>
              <a:t>x</a:t>
            </a:r>
            <a:r>
              <a:rPr lang="zh-CN" altLang="en-US" b="1" dirty="0">
                <a:latin typeface="+mn-ea"/>
              </a:rPr>
              <a:t>在循环内某引用点</a:t>
            </a:r>
            <a:r>
              <a:rPr lang="en-US" altLang="zh-CN" b="1" dirty="0">
                <a:latin typeface="+mn-ea"/>
              </a:rPr>
              <a:t>u</a:t>
            </a:r>
            <a:r>
              <a:rPr lang="zh-CN" altLang="en-US" b="1" dirty="0">
                <a:latin typeface="+mn-ea"/>
              </a:rPr>
              <a:t>的</a:t>
            </a:r>
            <a:r>
              <a:rPr lang="en-US" altLang="zh-CN" b="1" dirty="0" err="1">
                <a:latin typeface="+mn-ea"/>
              </a:rPr>
              <a:t>ud</a:t>
            </a:r>
            <a:r>
              <a:rPr lang="zh-CN" altLang="en-US" b="1" dirty="0">
                <a:latin typeface="+mn-ea"/>
              </a:rPr>
              <a:t>链，就能确定</a:t>
            </a:r>
            <a:r>
              <a:rPr lang="en-US" altLang="zh-CN" b="1" dirty="0">
                <a:latin typeface="+mn-ea"/>
              </a:rPr>
              <a:t>x</a:t>
            </a:r>
            <a:r>
              <a:rPr lang="zh-CN" altLang="en-US" b="1" dirty="0">
                <a:latin typeface="+mn-ea"/>
              </a:rPr>
              <a:t>在点</a:t>
            </a:r>
            <a:r>
              <a:rPr lang="en-US" altLang="zh-CN" b="1" dirty="0">
                <a:latin typeface="+mn-ea"/>
              </a:rPr>
              <a:t>u</a:t>
            </a:r>
            <a:r>
              <a:rPr lang="zh-CN" altLang="en-US" b="1" dirty="0">
                <a:latin typeface="+mn-ea"/>
              </a:rPr>
              <a:t>处的值是在何处定值的，</a:t>
            </a:r>
            <a:r>
              <a:rPr lang="zh-CN" altLang="en-US" b="1" dirty="0">
                <a:solidFill>
                  <a:srgbClr val="0070C0"/>
                </a:solidFill>
                <a:latin typeface="+mn-ea"/>
              </a:rPr>
              <a:t>从而判断</a:t>
            </a:r>
            <a:r>
              <a:rPr lang="en-US" altLang="zh-CN" b="1" dirty="0">
                <a:solidFill>
                  <a:srgbClr val="0070C0"/>
                </a:solidFill>
                <a:latin typeface="+mn-ea"/>
              </a:rPr>
              <a:t>x</a:t>
            </a:r>
            <a:r>
              <a:rPr lang="zh-CN" altLang="en-US" b="1" dirty="0">
                <a:solidFill>
                  <a:srgbClr val="0070C0"/>
                </a:solidFill>
                <a:latin typeface="+mn-ea"/>
              </a:rPr>
              <a:t>是否是循环不变量</a:t>
            </a:r>
            <a:endParaRPr lang="en-US" altLang="zh-CN" b="1" dirty="0">
              <a:solidFill>
                <a:srgbClr val="0070C0"/>
              </a:solidFill>
              <a:latin typeface="+mn-ea"/>
            </a:endParaRPr>
          </a:p>
          <a:p>
            <a:pPr>
              <a:lnSpc>
                <a:spcPct val="120000"/>
              </a:lnSpc>
            </a:pPr>
            <a:r>
              <a:rPr lang="zh-CN" altLang="en-US" sz="2400" b="1" dirty="0">
                <a:latin typeface="+mn-ea"/>
              </a:rPr>
              <a:t>如何计算循环内一切变量引用点处的</a:t>
            </a:r>
            <a:r>
              <a:rPr lang="en-US" altLang="zh-CN" sz="2400" b="1" dirty="0" err="1">
                <a:latin typeface="+mn-ea"/>
              </a:rPr>
              <a:t>ud</a:t>
            </a:r>
            <a:r>
              <a:rPr lang="zh-CN" altLang="en-US" sz="2400" b="1" dirty="0">
                <a:latin typeface="+mn-ea"/>
              </a:rPr>
              <a:t>链？</a:t>
            </a:r>
            <a:endParaRPr lang="en-US" altLang="zh-CN" sz="2400" b="1" dirty="0">
              <a:latin typeface="+mn-ea"/>
            </a:endParaRPr>
          </a:p>
          <a:p>
            <a:pPr lvl="1">
              <a:lnSpc>
                <a:spcPct val="120000"/>
              </a:lnSpc>
            </a:pPr>
            <a:r>
              <a:rPr lang="zh-CN" altLang="en-US" b="1" dirty="0">
                <a:latin typeface="+mn-ea"/>
              </a:rPr>
              <a:t>循环由若干个基本块构成，即计算构成循环的各基本块内一切变量的引用点处的</a:t>
            </a:r>
            <a:r>
              <a:rPr lang="en-US" altLang="zh-CN" b="1" dirty="0" err="1">
                <a:latin typeface="+mn-ea"/>
              </a:rPr>
              <a:t>ud</a:t>
            </a:r>
            <a:r>
              <a:rPr lang="zh-CN" altLang="en-US" b="1" dirty="0">
                <a:latin typeface="+mn-ea"/>
              </a:rPr>
              <a:t>链；</a:t>
            </a:r>
            <a:endParaRPr lang="zh-CN" altLang="en-US" b="1" dirty="0">
              <a:latin typeface="+mn-ea"/>
            </a:endParaRPr>
          </a:p>
          <a:p>
            <a:pPr lvl="1">
              <a:lnSpc>
                <a:spcPct val="120000"/>
              </a:lnSpc>
            </a:pPr>
            <a:r>
              <a:rPr lang="zh-CN" altLang="en-US" b="1" dirty="0">
                <a:latin typeface="+mn-ea"/>
              </a:rPr>
              <a:t>计算的目的：通过变量</a:t>
            </a:r>
            <a:r>
              <a:rPr lang="en-US" altLang="zh-CN" b="1" dirty="0">
                <a:latin typeface="+mn-ea"/>
              </a:rPr>
              <a:t>x</a:t>
            </a:r>
            <a:r>
              <a:rPr lang="zh-CN" altLang="en-US" b="1" dirty="0">
                <a:latin typeface="+mn-ea"/>
              </a:rPr>
              <a:t>在循环内某引用点</a:t>
            </a:r>
            <a:r>
              <a:rPr lang="en-US" altLang="zh-CN" b="1" dirty="0">
                <a:latin typeface="+mn-ea"/>
              </a:rPr>
              <a:t>u</a:t>
            </a:r>
            <a:r>
              <a:rPr lang="zh-CN" altLang="en-US" b="1" dirty="0">
                <a:latin typeface="+mn-ea"/>
              </a:rPr>
              <a:t>的</a:t>
            </a:r>
            <a:r>
              <a:rPr lang="en-US" altLang="zh-CN" b="1" dirty="0" err="1">
                <a:latin typeface="+mn-ea"/>
              </a:rPr>
              <a:t>ud</a:t>
            </a:r>
            <a:r>
              <a:rPr lang="zh-CN" altLang="en-US" b="1" dirty="0">
                <a:latin typeface="+mn-ea"/>
              </a:rPr>
              <a:t>链，从而判断</a:t>
            </a:r>
            <a:r>
              <a:rPr lang="en-US" altLang="zh-CN" b="1" dirty="0">
                <a:latin typeface="+mn-ea"/>
              </a:rPr>
              <a:t>x</a:t>
            </a:r>
            <a:r>
              <a:rPr lang="zh-CN" altLang="en-US" b="1" dirty="0">
                <a:latin typeface="+mn-ea"/>
              </a:rPr>
              <a:t>是否是循环不变量，从而进行循环表达式优化。</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1. </a:t>
            </a:r>
            <a:r>
              <a:rPr lang="zh-CN" altLang="en-US" dirty="0"/>
              <a:t>到达定值数据流方程</a:t>
            </a:r>
            <a:endParaRPr lang="zh-CN" altLang="en-US" dirty="0"/>
          </a:p>
        </p:txBody>
      </p:sp>
      <p:sp>
        <p:nvSpPr>
          <p:cNvPr id="5" name="Rectangle 3"/>
          <p:cNvSpPr txBox="1"/>
          <p:nvPr/>
        </p:nvSpPr>
        <p:spPr>
          <a:xfrm>
            <a:off x="377031" y="1313516"/>
            <a:ext cx="8389938" cy="408940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400" b="1" dirty="0">
                <a:latin typeface="+mn-ea"/>
                <a:hlinkClick r:id="rId1" action="ppaction://hlinksldjump"/>
              </a:rPr>
              <a:t>IN[B]: </a:t>
            </a:r>
            <a:r>
              <a:rPr lang="zh-CN" altLang="en-US" sz="2400" b="1" dirty="0">
                <a:latin typeface="+mn-ea"/>
              </a:rPr>
              <a:t>表示能到达基本块</a:t>
            </a:r>
            <a:r>
              <a:rPr lang="en-US" altLang="zh-CN" sz="2400" b="1" dirty="0">
                <a:latin typeface="+mn-ea"/>
              </a:rPr>
              <a:t>B</a:t>
            </a:r>
            <a:r>
              <a:rPr lang="zh-CN" altLang="en-US" sz="2400" b="1" dirty="0">
                <a:latin typeface="+mn-ea"/>
              </a:rPr>
              <a:t>的入口点之前的各变量定值点集合。</a:t>
            </a:r>
            <a:endParaRPr lang="en-US" altLang="zh-CN" sz="2400" b="1" dirty="0">
              <a:latin typeface="+mn-ea"/>
            </a:endParaRPr>
          </a:p>
          <a:p>
            <a:pPr>
              <a:lnSpc>
                <a:spcPct val="120000"/>
              </a:lnSpc>
            </a:pPr>
            <a:r>
              <a:rPr lang="zh-CN" altLang="en-US" sz="2400" b="1" dirty="0">
                <a:latin typeface="+mn-ea"/>
              </a:rPr>
              <a:t>在基本块</a:t>
            </a:r>
            <a:r>
              <a:rPr lang="en-US" altLang="zh-CN" sz="2400" b="1" dirty="0">
                <a:latin typeface="+mn-ea"/>
              </a:rPr>
              <a:t>B</a:t>
            </a:r>
            <a:r>
              <a:rPr lang="zh-CN" altLang="en-US" sz="2400" b="1" dirty="0">
                <a:latin typeface="+mn-ea"/>
              </a:rPr>
              <a:t>中，点</a:t>
            </a:r>
            <a:r>
              <a:rPr lang="en-US" altLang="zh-CN" sz="2400" b="1" dirty="0">
                <a:latin typeface="+mn-ea"/>
              </a:rPr>
              <a:t>p</a:t>
            </a:r>
            <a:r>
              <a:rPr lang="zh-CN" altLang="en-US" sz="2400" b="1" dirty="0">
                <a:latin typeface="+mn-ea"/>
              </a:rPr>
              <a:t>处</a:t>
            </a:r>
            <a:r>
              <a:rPr lang="en-US" altLang="zh-CN" sz="2400" b="1" dirty="0">
                <a:latin typeface="+mn-ea"/>
              </a:rPr>
              <a:t>x</a:t>
            </a:r>
            <a:r>
              <a:rPr lang="zh-CN" altLang="en-US" sz="2400" b="1" dirty="0">
                <a:latin typeface="+mn-ea"/>
              </a:rPr>
              <a:t>的</a:t>
            </a:r>
            <a:r>
              <a:rPr lang="en-US" altLang="zh-CN" sz="2400" b="1" dirty="0" err="1">
                <a:latin typeface="+mn-ea"/>
              </a:rPr>
              <a:t>ud</a:t>
            </a:r>
            <a:r>
              <a:rPr lang="zh-CN" altLang="en-US" sz="2400" b="1" dirty="0">
                <a:latin typeface="+mn-ea"/>
              </a:rPr>
              <a:t>链的计算方式如下：</a:t>
            </a:r>
            <a:endParaRPr lang="zh-CN" altLang="en-US" sz="2400" b="1" dirty="0">
              <a:latin typeface="+mn-ea"/>
            </a:endParaRPr>
          </a:p>
          <a:p>
            <a:pPr lvl="1">
              <a:lnSpc>
                <a:spcPct val="120000"/>
              </a:lnSpc>
            </a:pPr>
            <a:r>
              <a:rPr lang="zh-CN" altLang="en-US" b="1" dirty="0">
                <a:latin typeface="+mn-ea"/>
              </a:rPr>
              <a:t>如果在</a:t>
            </a:r>
            <a:r>
              <a:rPr lang="en-US" altLang="zh-CN" b="1" dirty="0">
                <a:latin typeface="+mn-ea"/>
              </a:rPr>
              <a:t>B</a:t>
            </a:r>
            <a:r>
              <a:rPr lang="zh-CN" altLang="en-US" b="1" dirty="0">
                <a:latin typeface="+mn-ea"/>
              </a:rPr>
              <a:t>中，点</a:t>
            </a:r>
            <a:r>
              <a:rPr lang="en-US" altLang="zh-CN" b="1" dirty="0">
                <a:latin typeface="+mn-ea"/>
              </a:rPr>
              <a:t>p</a:t>
            </a:r>
            <a:r>
              <a:rPr lang="zh-CN" altLang="en-US" b="1" dirty="0">
                <a:latin typeface="+mn-ea"/>
              </a:rPr>
              <a:t>之前有</a:t>
            </a:r>
            <a:r>
              <a:rPr lang="en-US" altLang="zh-CN" b="1" dirty="0">
                <a:latin typeface="+mn-ea"/>
              </a:rPr>
              <a:t>x</a:t>
            </a:r>
            <a:r>
              <a:rPr lang="zh-CN" altLang="en-US" b="1" dirty="0">
                <a:latin typeface="+mn-ea"/>
              </a:rPr>
              <a:t>的定值点</a:t>
            </a:r>
            <a:r>
              <a:rPr lang="en-US" altLang="zh-CN" b="1" dirty="0">
                <a:latin typeface="+mn-ea"/>
              </a:rPr>
              <a:t>d</a:t>
            </a:r>
            <a:r>
              <a:rPr lang="zh-CN" altLang="en-US" b="1" dirty="0">
                <a:latin typeface="+mn-ea"/>
              </a:rPr>
              <a:t>，且这个定值能够到达</a:t>
            </a:r>
            <a:r>
              <a:rPr lang="en-US" altLang="zh-CN" b="1" dirty="0">
                <a:latin typeface="+mn-ea"/>
              </a:rPr>
              <a:t>p</a:t>
            </a:r>
            <a:r>
              <a:rPr lang="zh-CN" altLang="en-US" b="1" dirty="0">
                <a:latin typeface="+mn-ea"/>
              </a:rPr>
              <a:t>，则点</a:t>
            </a:r>
            <a:r>
              <a:rPr lang="en-US" altLang="zh-CN" b="1" dirty="0">
                <a:latin typeface="+mn-ea"/>
              </a:rPr>
              <a:t>p</a:t>
            </a:r>
            <a:r>
              <a:rPr lang="zh-CN" altLang="en-US" b="1" dirty="0">
                <a:latin typeface="+mn-ea"/>
              </a:rPr>
              <a:t>处</a:t>
            </a:r>
            <a:r>
              <a:rPr lang="en-US" altLang="zh-CN" b="1" dirty="0">
                <a:latin typeface="+mn-ea"/>
              </a:rPr>
              <a:t>x</a:t>
            </a:r>
            <a:r>
              <a:rPr lang="zh-CN" altLang="en-US" b="1" dirty="0">
                <a:latin typeface="+mn-ea"/>
              </a:rPr>
              <a:t>的</a:t>
            </a:r>
            <a:r>
              <a:rPr lang="en-US" altLang="zh-CN" b="1" dirty="0" err="1">
                <a:latin typeface="+mn-ea"/>
              </a:rPr>
              <a:t>ud</a:t>
            </a:r>
            <a:r>
              <a:rPr lang="zh-CN" altLang="en-US" b="1" dirty="0">
                <a:latin typeface="+mn-ea"/>
              </a:rPr>
              <a:t>链是</a:t>
            </a:r>
            <a:r>
              <a:rPr lang="en-US" altLang="zh-CN" b="1" dirty="0">
                <a:latin typeface="+mn-ea"/>
              </a:rPr>
              <a:t>{d}</a:t>
            </a:r>
            <a:r>
              <a:rPr lang="zh-CN" altLang="en-US" b="1" dirty="0">
                <a:latin typeface="+mn-ea"/>
              </a:rPr>
              <a:t>。</a:t>
            </a:r>
            <a:endParaRPr lang="zh-CN" altLang="en-US" b="1" dirty="0">
              <a:latin typeface="+mn-ea"/>
            </a:endParaRPr>
          </a:p>
          <a:p>
            <a:pPr lvl="1">
              <a:lnSpc>
                <a:spcPct val="120000"/>
              </a:lnSpc>
            </a:pPr>
            <a:r>
              <a:rPr lang="zh-CN" altLang="en-US" b="1" dirty="0">
                <a:latin typeface="+mn-ea"/>
              </a:rPr>
              <a:t>如果在</a:t>
            </a:r>
            <a:r>
              <a:rPr lang="en-US" altLang="zh-CN" b="1" dirty="0">
                <a:latin typeface="+mn-ea"/>
              </a:rPr>
              <a:t>B</a:t>
            </a:r>
            <a:r>
              <a:rPr lang="zh-CN" altLang="en-US" b="1" dirty="0">
                <a:latin typeface="+mn-ea"/>
              </a:rPr>
              <a:t>中，点</a:t>
            </a:r>
            <a:r>
              <a:rPr lang="en-US" altLang="zh-CN" b="1" dirty="0">
                <a:latin typeface="+mn-ea"/>
              </a:rPr>
              <a:t>p</a:t>
            </a:r>
            <a:r>
              <a:rPr lang="zh-CN" altLang="en-US" b="1" dirty="0">
                <a:latin typeface="+mn-ea"/>
              </a:rPr>
              <a:t>之前没有</a:t>
            </a:r>
            <a:r>
              <a:rPr lang="en-US" altLang="zh-CN" b="1" dirty="0">
                <a:latin typeface="+mn-ea"/>
              </a:rPr>
              <a:t>x</a:t>
            </a:r>
            <a:r>
              <a:rPr lang="zh-CN" altLang="en-US" b="1" dirty="0">
                <a:latin typeface="+mn-ea"/>
              </a:rPr>
              <a:t>的定值点</a:t>
            </a:r>
            <a:r>
              <a:rPr lang="en-US" altLang="zh-CN" b="1" dirty="0">
                <a:latin typeface="+mn-ea"/>
              </a:rPr>
              <a:t>d</a:t>
            </a:r>
            <a:r>
              <a:rPr lang="zh-CN" altLang="en-US" b="1" dirty="0">
                <a:latin typeface="+mn-ea"/>
              </a:rPr>
              <a:t>，则</a:t>
            </a:r>
            <a:r>
              <a:rPr lang="en-US" altLang="zh-CN" b="1" dirty="0">
                <a:latin typeface="+mn-ea"/>
              </a:rPr>
              <a:t>IN[B]</a:t>
            </a:r>
            <a:r>
              <a:rPr lang="zh-CN" altLang="en-US" b="1" dirty="0">
                <a:latin typeface="+mn-ea"/>
              </a:rPr>
              <a:t>中关于变量</a:t>
            </a:r>
            <a:r>
              <a:rPr lang="en-US" altLang="zh-CN" b="1" dirty="0">
                <a:latin typeface="+mn-ea"/>
              </a:rPr>
              <a:t>x</a:t>
            </a:r>
            <a:r>
              <a:rPr lang="zh-CN" altLang="en-US" b="1" dirty="0">
                <a:latin typeface="+mn-ea"/>
              </a:rPr>
              <a:t>的每个定值都能到达点</a:t>
            </a:r>
            <a:r>
              <a:rPr lang="en-US" altLang="zh-CN" b="1" dirty="0">
                <a:latin typeface="+mn-ea"/>
              </a:rPr>
              <a:t>p</a:t>
            </a:r>
            <a:r>
              <a:rPr lang="zh-CN" altLang="en-US" b="1" dirty="0">
                <a:latin typeface="+mn-ea"/>
              </a:rPr>
              <a:t>，即点</a:t>
            </a:r>
            <a:r>
              <a:rPr lang="en-US" altLang="zh-CN" b="1" dirty="0">
                <a:latin typeface="+mn-ea"/>
              </a:rPr>
              <a:t>p</a:t>
            </a:r>
            <a:r>
              <a:rPr lang="zh-CN" altLang="en-US" b="1" dirty="0">
                <a:latin typeface="+mn-ea"/>
              </a:rPr>
              <a:t>处</a:t>
            </a:r>
            <a:r>
              <a:rPr lang="en-US" altLang="zh-CN" b="1" dirty="0">
                <a:latin typeface="+mn-ea"/>
              </a:rPr>
              <a:t>x</a:t>
            </a:r>
            <a:r>
              <a:rPr lang="zh-CN" altLang="en-US" b="1" dirty="0">
                <a:latin typeface="+mn-ea"/>
              </a:rPr>
              <a:t>的</a:t>
            </a:r>
            <a:r>
              <a:rPr lang="en-US" altLang="zh-CN" b="1" dirty="0" err="1">
                <a:latin typeface="+mn-ea"/>
              </a:rPr>
              <a:t>ud</a:t>
            </a:r>
            <a:r>
              <a:rPr lang="zh-CN" altLang="en-US" b="1" dirty="0">
                <a:latin typeface="+mn-ea"/>
              </a:rPr>
              <a:t>链就是</a:t>
            </a:r>
            <a:r>
              <a:rPr lang="en-US" altLang="zh-CN" b="1" dirty="0">
                <a:latin typeface="+mn-ea"/>
              </a:rPr>
              <a:t>IN[B]</a:t>
            </a:r>
            <a:r>
              <a:rPr lang="zh-CN" altLang="en-US" b="1" dirty="0">
                <a:latin typeface="+mn-ea"/>
              </a:rPr>
              <a:t>中关于</a:t>
            </a:r>
            <a:r>
              <a:rPr lang="en-US" altLang="zh-CN" b="1" dirty="0">
                <a:latin typeface="+mn-ea"/>
              </a:rPr>
              <a:t>x</a:t>
            </a:r>
            <a:r>
              <a:rPr lang="zh-CN" altLang="en-US" b="1" dirty="0">
                <a:latin typeface="+mn-ea"/>
              </a:rPr>
              <a:t>的定值点的集合。</a:t>
            </a:r>
            <a:endParaRPr lang="zh-CN" altLang="en-US" b="1" dirty="0">
              <a:latin typeface="+mn-ea"/>
            </a:endParaRPr>
          </a:p>
          <a:p>
            <a:pPr>
              <a:lnSpc>
                <a:spcPct val="120000"/>
              </a:lnSpc>
            </a:pPr>
            <a:r>
              <a:rPr lang="zh-CN" altLang="en-US" sz="2400" b="1" dirty="0">
                <a:latin typeface="+mn-ea"/>
              </a:rPr>
              <a:t>如何求解</a:t>
            </a:r>
            <a:r>
              <a:rPr lang="en-US" altLang="zh-CN" sz="2400" b="1" dirty="0">
                <a:latin typeface="+mn-ea"/>
              </a:rPr>
              <a:t>IN[B]</a:t>
            </a:r>
            <a:r>
              <a:rPr lang="zh-CN" altLang="en-US" sz="2400" b="1" dirty="0">
                <a:latin typeface="+mn-ea"/>
              </a:rPr>
              <a:t>？</a:t>
            </a: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1. </a:t>
            </a:r>
            <a:r>
              <a:rPr lang="zh-CN" altLang="en-US" dirty="0"/>
              <a:t>到达定值数据流方程</a:t>
            </a:r>
            <a:endParaRPr lang="zh-CN" altLang="en-US" dirty="0"/>
          </a:p>
        </p:txBody>
      </p:sp>
      <p:sp>
        <p:nvSpPr>
          <p:cNvPr id="4" name="Rectangle 3"/>
          <p:cNvSpPr txBox="1"/>
          <p:nvPr/>
        </p:nvSpPr>
        <p:spPr>
          <a:xfrm>
            <a:off x="448468" y="1205938"/>
            <a:ext cx="8247063" cy="5096249"/>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latin typeface="+mn-ea"/>
              </a:rPr>
              <a:t>为了求解</a:t>
            </a:r>
            <a:r>
              <a:rPr lang="en-US" altLang="zh-CN" sz="2400" b="1" dirty="0">
                <a:latin typeface="+mn-ea"/>
              </a:rPr>
              <a:t>IN[B]</a:t>
            </a:r>
            <a:r>
              <a:rPr lang="zh-CN" altLang="en-US" sz="2400" b="1" dirty="0">
                <a:latin typeface="+mn-ea"/>
              </a:rPr>
              <a:t>，首先给出如下定义：</a:t>
            </a:r>
            <a:endParaRPr lang="zh-CN" altLang="en-US" sz="2400" b="1" dirty="0">
              <a:latin typeface="+mn-ea"/>
            </a:endParaRPr>
          </a:p>
          <a:p>
            <a:pPr marL="742950" lvl="1" indent="-285750">
              <a:lnSpc>
                <a:spcPct val="150000"/>
              </a:lnSpc>
            </a:pPr>
            <a:r>
              <a:rPr lang="en-US" altLang="zh-CN" b="1" dirty="0">
                <a:latin typeface="+mn-ea"/>
              </a:rPr>
              <a:t>P[B]</a:t>
            </a:r>
            <a:r>
              <a:rPr lang="zh-CN" altLang="en-US" b="1" dirty="0">
                <a:latin typeface="+mn-ea"/>
              </a:rPr>
              <a:t>：基本块</a:t>
            </a:r>
            <a:r>
              <a:rPr lang="en-US" altLang="zh-CN" b="1" dirty="0">
                <a:latin typeface="+mn-ea"/>
              </a:rPr>
              <a:t>B</a:t>
            </a:r>
            <a:r>
              <a:rPr lang="zh-CN" altLang="en-US" b="1" dirty="0">
                <a:latin typeface="+mn-ea"/>
              </a:rPr>
              <a:t>的所有直接前驱节点基本块的集合。</a:t>
            </a:r>
            <a:endParaRPr lang="zh-CN" altLang="en-US" b="1" dirty="0">
              <a:latin typeface="+mn-ea"/>
            </a:endParaRPr>
          </a:p>
          <a:p>
            <a:pPr marL="742950" lvl="1" indent="-285750">
              <a:lnSpc>
                <a:spcPct val="150000"/>
              </a:lnSpc>
            </a:pPr>
            <a:r>
              <a:rPr lang="en-US" altLang="zh-CN" b="1" dirty="0">
                <a:latin typeface="+mn-ea"/>
                <a:hlinkClick r:id="rId1" action="ppaction://hlinksldjump"/>
              </a:rPr>
              <a:t>OUT[B]</a:t>
            </a:r>
            <a:r>
              <a:rPr lang="zh-CN" altLang="en-US" b="1" dirty="0">
                <a:latin typeface="+mn-ea"/>
              </a:rPr>
              <a:t>：能够到达基本块</a:t>
            </a:r>
            <a:r>
              <a:rPr lang="en-US" altLang="zh-CN" b="1" dirty="0">
                <a:latin typeface="+mn-ea"/>
              </a:rPr>
              <a:t>B</a:t>
            </a:r>
            <a:r>
              <a:rPr lang="zh-CN" altLang="en-US" b="1" dirty="0">
                <a:latin typeface="+mn-ea"/>
              </a:rPr>
              <a:t>的出口点之后的各个变量定值点的集合。</a:t>
            </a:r>
            <a:endParaRPr lang="zh-CN" altLang="en-US" b="1" dirty="0">
              <a:latin typeface="+mn-ea"/>
            </a:endParaRPr>
          </a:p>
          <a:p>
            <a:pPr marL="742950" lvl="1" indent="-285750">
              <a:lnSpc>
                <a:spcPct val="150000"/>
              </a:lnSpc>
            </a:pPr>
            <a:r>
              <a:rPr lang="en-US" altLang="zh-CN" b="1" dirty="0">
                <a:latin typeface="+mn-ea"/>
                <a:hlinkClick r:id="rId1" action="ppaction://hlinksldjump"/>
              </a:rPr>
              <a:t>KILL[B]</a:t>
            </a:r>
            <a:r>
              <a:rPr lang="zh-CN" altLang="en-US" b="1" dirty="0">
                <a:latin typeface="+mn-ea"/>
              </a:rPr>
              <a:t>：在基本块</a:t>
            </a:r>
            <a:r>
              <a:rPr lang="en-US" altLang="zh-CN" b="1" dirty="0">
                <a:latin typeface="+mn-ea"/>
              </a:rPr>
              <a:t>B</a:t>
            </a:r>
            <a:r>
              <a:rPr lang="zh-CN" altLang="en-US" b="1" dirty="0">
                <a:latin typeface="+mn-ea"/>
              </a:rPr>
              <a:t>外定值，而在基本块</a:t>
            </a:r>
            <a:r>
              <a:rPr lang="en-US" altLang="zh-CN" b="1" dirty="0">
                <a:latin typeface="+mn-ea"/>
              </a:rPr>
              <a:t>B</a:t>
            </a:r>
            <a:r>
              <a:rPr lang="zh-CN" altLang="en-US" b="1" dirty="0">
                <a:latin typeface="+mn-ea"/>
              </a:rPr>
              <a:t>中又重新定值的变量定值点的集合。</a:t>
            </a:r>
            <a:endParaRPr lang="zh-CN" altLang="en-US" b="1" dirty="0">
              <a:latin typeface="+mn-ea"/>
            </a:endParaRPr>
          </a:p>
          <a:p>
            <a:pPr marL="742950" lvl="1" indent="-285750">
              <a:lnSpc>
                <a:spcPct val="150000"/>
              </a:lnSpc>
            </a:pPr>
            <a:r>
              <a:rPr lang="en-US" altLang="zh-CN" b="1" dirty="0">
                <a:latin typeface="+mn-ea"/>
                <a:hlinkClick r:id="rId1" action="ppaction://hlinksldjump"/>
              </a:rPr>
              <a:t>GEN[B]</a:t>
            </a:r>
            <a:r>
              <a:rPr lang="zh-CN" altLang="en-US" b="1" dirty="0">
                <a:latin typeface="+mn-ea"/>
              </a:rPr>
              <a:t>：各个变量在</a:t>
            </a:r>
            <a:r>
              <a:rPr lang="en-US" altLang="zh-CN" b="1" dirty="0">
                <a:latin typeface="+mn-ea"/>
              </a:rPr>
              <a:t>B</a:t>
            </a:r>
            <a:r>
              <a:rPr lang="zh-CN" altLang="en-US" b="1" dirty="0">
                <a:latin typeface="+mn-ea"/>
              </a:rPr>
              <a:t>内定值，并能够到达</a:t>
            </a:r>
            <a:r>
              <a:rPr lang="en-US" altLang="zh-CN" b="1" dirty="0">
                <a:latin typeface="+mn-ea"/>
              </a:rPr>
              <a:t>B</a:t>
            </a:r>
            <a:r>
              <a:rPr lang="zh-CN" altLang="en-US" b="1" dirty="0">
                <a:latin typeface="+mn-ea"/>
              </a:rPr>
              <a:t>的出口点之后的</a:t>
            </a:r>
            <a:r>
              <a:rPr lang="zh-CN" altLang="en-US" b="1" dirty="0">
                <a:solidFill>
                  <a:srgbClr val="0070C0"/>
                </a:solidFill>
                <a:latin typeface="+mn-ea"/>
              </a:rPr>
              <a:t>所有定值点的集合</a:t>
            </a:r>
            <a:r>
              <a:rPr lang="zh-CN" altLang="en-US" b="1" dirty="0">
                <a:latin typeface="+mn-ea"/>
              </a:rPr>
              <a:t>。</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1. </a:t>
            </a:r>
            <a:r>
              <a:rPr lang="zh-CN" altLang="en-US" dirty="0"/>
              <a:t>到达定值数据流方程</a:t>
            </a:r>
            <a:endParaRPr lang="zh-CN" altLang="en-US" dirty="0"/>
          </a:p>
        </p:txBody>
      </p:sp>
      <p:sp>
        <p:nvSpPr>
          <p:cNvPr id="5" name="Rectangle 3"/>
          <p:cNvSpPr txBox="1"/>
          <p:nvPr/>
        </p:nvSpPr>
        <p:spPr>
          <a:xfrm>
            <a:off x="448468" y="1277143"/>
            <a:ext cx="8247063" cy="4303713"/>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latin typeface="+mn-ea"/>
              </a:rPr>
              <a:t>到达定值数据流方程（</a:t>
            </a:r>
            <a:r>
              <a:rPr lang="en-US" altLang="zh-CN" sz="2400" b="1" dirty="0">
                <a:latin typeface="+mn-ea"/>
                <a:hlinkClick r:id="rId1" action="ppaction://hlinksldjump"/>
              </a:rPr>
              <a:t>…</a:t>
            </a:r>
            <a:r>
              <a:rPr lang="zh-CN" altLang="en-US" sz="2400" b="1" dirty="0">
                <a:latin typeface="+mn-ea"/>
              </a:rPr>
              <a:t>）：</a:t>
            </a:r>
            <a:endParaRPr lang="en-US" altLang="zh-CN" sz="2400" b="1" dirty="0">
              <a:latin typeface="+mn-ea"/>
            </a:endParaRPr>
          </a:p>
          <a:p>
            <a:pPr lvl="1">
              <a:lnSpc>
                <a:spcPct val="120000"/>
              </a:lnSpc>
            </a:pPr>
            <a:r>
              <a:rPr lang="en-US" altLang="zh-CN" b="1" dirty="0">
                <a:latin typeface="+mn-ea"/>
                <a:hlinkClick r:id="rId2" action="ppaction://hlinksldjump"/>
              </a:rPr>
              <a:t>IN[B] </a:t>
            </a:r>
            <a:r>
              <a:rPr lang="en-US" altLang="zh-CN" b="1" dirty="0">
                <a:latin typeface="+mn-ea"/>
              </a:rPr>
              <a:t>= U </a:t>
            </a:r>
            <a:r>
              <a:rPr lang="en-US" altLang="zh-CN" b="1" dirty="0">
                <a:latin typeface="+mn-ea"/>
                <a:hlinkClick r:id="rId3" action="ppaction://hlinksldjump"/>
              </a:rPr>
              <a:t>OUT[p] </a:t>
            </a:r>
            <a:r>
              <a:rPr lang="en-US" altLang="zh-CN" b="1" dirty="0">
                <a:solidFill>
                  <a:srgbClr val="FF0000"/>
                </a:solidFill>
                <a:latin typeface="+mn-ea"/>
                <a:cs typeface="Times New Roman" panose="02020603050405020304" pitchFamily="18" charset="0"/>
              </a:rPr>
              <a:t>where p is in P[B]</a:t>
            </a:r>
            <a:endParaRPr lang="en-US" altLang="zh-CN" b="1" dirty="0">
              <a:solidFill>
                <a:srgbClr val="FF0000"/>
              </a:solidFill>
              <a:latin typeface="+mn-ea"/>
              <a:cs typeface="Times New Roman" panose="02020603050405020304" pitchFamily="18" charset="0"/>
            </a:endParaRPr>
          </a:p>
          <a:p>
            <a:pPr lvl="1">
              <a:lnSpc>
                <a:spcPct val="120000"/>
              </a:lnSpc>
            </a:pPr>
            <a:r>
              <a:rPr lang="en-US" altLang="zh-CN" b="1" dirty="0">
                <a:latin typeface="+mn-ea"/>
                <a:hlinkClick r:id="rId3" action="ppaction://hlinksldjump"/>
              </a:rPr>
              <a:t>OUT[B] </a:t>
            </a:r>
            <a:r>
              <a:rPr lang="en-US" altLang="zh-CN" b="1" dirty="0">
                <a:latin typeface="+mn-ea"/>
              </a:rPr>
              <a:t>= </a:t>
            </a:r>
            <a:r>
              <a:rPr lang="en-US" altLang="zh-CN" b="1" dirty="0">
                <a:latin typeface="+mn-ea"/>
                <a:hlinkClick r:id="rId3" action="ppaction://hlinksldjump"/>
              </a:rPr>
              <a:t>GEN[B] </a:t>
            </a:r>
            <a:r>
              <a:rPr lang="en-US" altLang="zh-CN" b="1" dirty="0">
                <a:latin typeface="+mn-ea"/>
              </a:rPr>
              <a:t>U (IN[B]-</a:t>
            </a:r>
            <a:r>
              <a:rPr lang="en-US" altLang="zh-CN" b="1" dirty="0">
                <a:latin typeface="+mn-ea"/>
                <a:hlinkClick r:id="rId3" action="ppaction://hlinksldjump"/>
              </a:rPr>
              <a:t>KILL[B]</a:t>
            </a:r>
            <a:r>
              <a:rPr lang="en-US" altLang="zh-CN" b="1" dirty="0">
                <a:latin typeface="+mn-ea"/>
              </a:rPr>
              <a:t>)</a:t>
            </a:r>
            <a:endParaRPr lang="en-US" altLang="zh-CN" b="1" dirty="0">
              <a:latin typeface="+mn-ea"/>
            </a:endParaRPr>
          </a:p>
          <a:p>
            <a:pPr>
              <a:lnSpc>
                <a:spcPct val="120000"/>
              </a:lnSpc>
            </a:pPr>
            <a:r>
              <a:rPr lang="zh-CN" altLang="en-US" sz="2400" b="1" dirty="0">
                <a:latin typeface="+mn-ea"/>
              </a:rPr>
              <a:t>其中：</a:t>
            </a:r>
            <a:endParaRPr lang="zh-CN" altLang="en-US" sz="2400" b="1" dirty="0">
              <a:latin typeface="+mn-ea"/>
            </a:endParaRPr>
          </a:p>
          <a:p>
            <a:pPr lvl="1">
              <a:lnSpc>
                <a:spcPct val="120000"/>
              </a:lnSpc>
            </a:pPr>
            <a:r>
              <a:rPr lang="en-US" altLang="zh-CN" b="1" dirty="0">
                <a:latin typeface="+mn-ea"/>
              </a:rPr>
              <a:t>GEN[B]</a:t>
            </a:r>
            <a:r>
              <a:rPr lang="zh-CN" altLang="en-US" b="1" dirty="0">
                <a:latin typeface="+mn-ea"/>
              </a:rPr>
              <a:t>可以从基本块中求出：使用</a:t>
            </a:r>
            <a:r>
              <a:rPr lang="en-US" altLang="zh-CN" b="1" dirty="0">
                <a:latin typeface="+mn-ea"/>
                <a:hlinkClick r:id="rId4" action="ppaction://hlinksldjump"/>
              </a:rPr>
              <a:t>DAG</a:t>
            </a:r>
            <a:r>
              <a:rPr lang="zh-CN" altLang="en-US" b="1" dirty="0">
                <a:latin typeface="+mn-ea"/>
                <a:hlinkClick r:id="rId4" action="ppaction://hlinksldjump"/>
              </a:rPr>
              <a:t>图</a:t>
            </a:r>
            <a:r>
              <a:rPr lang="zh-CN" altLang="en-US" b="1" dirty="0">
                <a:latin typeface="+mn-ea"/>
              </a:rPr>
              <a:t>就可以得到。</a:t>
            </a:r>
            <a:endParaRPr lang="zh-CN" altLang="en-US" b="1" dirty="0">
              <a:latin typeface="+mn-ea"/>
            </a:endParaRPr>
          </a:p>
          <a:p>
            <a:pPr lvl="1">
              <a:lnSpc>
                <a:spcPct val="120000"/>
              </a:lnSpc>
            </a:pPr>
            <a:r>
              <a:rPr lang="en-US" altLang="zh-CN" b="1" dirty="0">
                <a:latin typeface="+mn-ea"/>
              </a:rPr>
              <a:t>KILL[B]</a:t>
            </a:r>
            <a:r>
              <a:rPr lang="zh-CN" altLang="en-US" b="1" dirty="0">
                <a:latin typeface="+mn-ea"/>
              </a:rPr>
              <a:t>中，对于整个流图中的所有</a:t>
            </a:r>
            <a:r>
              <a:rPr lang="en-US" altLang="zh-CN" b="1" dirty="0">
                <a:latin typeface="+mn-ea"/>
              </a:rPr>
              <a:t>x</a:t>
            </a:r>
            <a:r>
              <a:rPr lang="zh-CN" altLang="en-US" b="1" dirty="0">
                <a:latin typeface="+mn-ea"/>
              </a:rPr>
              <a:t>的定值点，如果</a:t>
            </a:r>
            <a:r>
              <a:rPr lang="en-US" altLang="zh-CN" b="1" dirty="0">
                <a:latin typeface="+mn-ea"/>
              </a:rPr>
              <a:t>B</a:t>
            </a:r>
            <a:r>
              <a:rPr lang="zh-CN" altLang="en-US" b="1" dirty="0">
                <a:latin typeface="+mn-ea"/>
              </a:rPr>
              <a:t>中有对</a:t>
            </a:r>
            <a:r>
              <a:rPr lang="en-US" altLang="zh-CN" b="1" dirty="0">
                <a:latin typeface="+mn-ea"/>
              </a:rPr>
              <a:t>x</a:t>
            </a:r>
            <a:r>
              <a:rPr lang="zh-CN" altLang="en-US" b="1" dirty="0">
                <a:latin typeface="+mn-ea"/>
              </a:rPr>
              <a:t>的定值，那么该定值点在</a:t>
            </a:r>
            <a:r>
              <a:rPr lang="en-US" altLang="zh-CN" b="1" dirty="0">
                <a:latin typeface="+mn-ea"/>
                <a:hlinkClick r:id="rId4" action="ppaction://hlinksldjump"/>
              </a:rPr>
              <a:t>KILL[B]</a:t>
            </a:r>
            <a:r>
              <a:rPr lang="zh-CN" altLang="en-US" b="1" dirty="0">
                <a:latin typeface="+mn-ea"/>
              </a:rPr>
              <a:t>中。</a:t>
            </a:r>
            <a:endParaRPr lang="zh-CN" altLang="en-US" b="1" dirty="0">
              <a:latin typeface="+mn-ea"/>
            </a:endParaRPr>
          </a:p>
          <a:p>
            <a:pPr>
              <a:lnSpc>
                <a:spcPct val="120000"/>
              </a:lnSpc>
            </a:pPr>
            <a:r>
              <a:rPr lang="zh-CN" altLang="en-US" sz="2400" b="1" dirty="0">
                <a:latin typeface="+mn-ea"/>
              </a:rPr>
              <a:t>在求解</a:t>
            </a:r>
            <a:r>
              <a:rPr lang="en-US" altLang="zh-CN" sz="2400" b="1" dirty="0">
                <a:latin typeface="+mn-ea"/>
              </a:rPr>
              <a:t>IN[B]</a:t>
            </a:r>
            <a:r>
              <a:rPr lang="zh-CN" altLang="en-US" sz="2400" b="1" dirty="0">
                <a:latin typeface="+mn-ea"/>
              </a:rPr>
              <a:t>的过程中，假设</a:t>
            </a:r>
            <a:r>
              <a:rPr lang="en-US" altLang="zh-CN" sz="2400" b="1" dirty="0">
                <a:latin typeface="+mn-ea"/>
              </a:rPr>
              <a:t>GEN[B]</a:t>
            </a:r>
            <a:r>
              <a:rPr lang="zh-CN" altLang="en-US" sz="2400" b="1" dirty="0">
                <a:latin typeface="+mn-ea"/>
              </a:rPr>
              <a:t>和 </a:t>
            </a:r>
            <a:r>
              <a:rPr lang="en-US" altLang="zh-CN" sz="2400" b="1" dirty="0">
                <a:latin typeface="+mn-ea"/>
              </a:rPr>
              <a:t>KILL[B]</a:t>
            </a:r>
            <a:r>
              <a:rPr lang="zh-CN" altLang="en-US" sz="2400" b="1" dirty="0">
                <a:latin typeface="+mn-ea"/>
              </a:rPr>
              <a:t>已知。</a:t>
            </a:r>
            <a:endParaRPr lang="zh-CN" altLang="en-US" sz="2400" b="1" dirty="0">
              <a:latin typeface="+mn-ea"/>
            </a:endParaRPr>
          </a:p>
        </p:txBody>
      </p:sp>
      <p:sp>
        <p:nvSpPr>
          <p:cNvPr id="6" name="AutoShape 6">
            <a:hlinkClick r:id="rId5" action="ppaction://hlinksldjump"/>
          </p:cNvPr>
          <p:cNvSpPr/>
          <p:nvPr/>
        </p:nvSpPr>
        <p:spPr>
          <a:xfrm>
            <a:off x="7667625" y="5805488"/>
            <a:ext cx="936625" cy="360362"/>
          </a:xfrm>
          <a:prstGeom prst="curvedDownArrow">
            <a:avLst>
              <a:gd name="adj1" fmla="val 51982"/>
              <a:gd name="adj2" fmla="val 103964"/>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Horizont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方程求解算法</a:t>
            </a:r>
            <a:endParaRPr lang="zh-CN" altLang="en-US" dirty="0"/>
          </a:p>
        </p:txBody>
      </p:sp>
      <p:sp>
        <p:nvSpPr>
          <p:cNvPr id="7" name="Rectangle 3"/>
          <p:cNvSpPr txBox="1"/>
          <p:nvPr/>
        </p:nvSpPr>
        <p:spPr>
          <a:xfrm>
            <a:off x="342807" y="1219200"/>
            <a:ext cx="7772400" cy="494665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a:solidFill>
                  <a:srgbClr val="0070C0"/>
                </a:solidFill>
                <a:latin typeface="+mn-ea"/>
              </a:rPr>
              <a:t>使用迭代方法求解</a:t>
            </a:r>
            <a:r>
              <a:rPr lang="en-US" altLang="zh-CN" sz="2400" b="1" dirty="0">
                <a:solidFill>
                  <a:srgbClr val="0070C0"/>
                </a:solidFill>
                <a:latin typeface="+mn-ea"/>
              </a:rPr>
              <a:t>IN[B]</a:t>
            </a:r>
            <a:r>
              <a:rPr lang="zh-CN" altLang="en-US" sz="2400" b="1" dirty="0">
                <a:solidFill>
                  <a:srgbClr val="0070C0"/>
                </a:solidFill>
                <a:latin typeface="+mn-ea"/>
              </a:rPr>
              <a:t>和</a:t>
            </a:r>
            <a:r>
              <a:rPr lang="en-US" altLang="zh-CN" sz="2400" b="1" dirty="0">
                <a:solidFill>
                  <a:srgbClr val="0070C0"/>
                </a:solidFill>
                <a:latin typeface="+mn-ea"/>
              </a:rPr>
              <a:t>OUT[B] </a:t>
            </a:r>
            <a:r>
              <a:rPr lang="zh-CN" altLang="en-US" sz="2400" b="1" dirty="0">
                <a:solidFill>
                  <a:srgbClr val="0070C0"/>
                </a:solidFill>
                <a:latin typeface="+mn-ea"/>
              </a:rPr>
              <a:t>：</a:t>
            </a:r>
            <a:endParaRPr lang="zh-CN" altLang="en-US" sz="2400" b="1" dirty="0">
              <a:solidFill>
                <a:srgbClr val="0070C0"/>
              </a:solidFill>
              <a:latin typeface="+mn-ea"/>
            </a:endParaRPr>
          </a:p>
          <a:p>
            <a:pPr>
              <a:buFontTx/>
              <a:buNone/>
            </a:pPr>
            <a:r>
              <a:rPr lang="zh-CN" altLang="en-US" sz="2400" b="1" dirty="0">
                <a:latin typeface="+mn-ea"/>
              </a:rPr>
              <a:t>对于任意基本块Ｂ：</a:t>
            </a:r>
            <a:r>
              <a:rPr lang="en-US" altLang="zh-CN" sz="2400" b="1" dirty="0">
                <a:latin typeface="+mn-ea"/>
              </a:rPr>
              <a:t>IN[B]=</a:t>
            </a:r>
            <a:r>
              <a:rPr lang="zh-CN" altLang="en-US" sz="2400" b="1" dirty="0">
                <a:latin typeface="+mn-ea"/>
              </a:rPr>
              <a:t>空；</a:t>
            </a:r>
            <a:r>
              <a:rPr lang="en-US" altLang="zh-CN" sz="2400" b="1" dirty="0">
                <a:latin typeface="+mn-ea"/>
              </a:rPr>
              <a:t>OUT[B]=GEN[B];</a:t>
            </a:r>
            <a:endParaRPr lang="en-US" altLang="zh-CN" sz="2400" b="1" dirty="0">
              <a:latin typeface="+mn-ea"/>
            </a:endParaRPr>
          </a:p>
          <a:p>
            <a:pPr>
              <a:buFontTx/>
              <a:buNone/>
            </a:pPr>
            <a:r>
              <a:rPr lang="en-US" altLang="zh-CN" sz="2000" b="1" dirty="0">
                <a:latin typeface="Courier New" panose="02070309020205020404" pitchFamily="49" charset="0"/>
                <a:cs typeface="Courier New" panose="02070309020205020404" pitchFamily="49" charset="0"/>
              </a:rPr>
              <a:t>change = TRUE;</a:t>
            </a:r>
            <a:endParaRPr lang="en-US" altLang="zh-CN" sz="2000" b="1" dirty="0">
              <a:latin typeface="Courier New" panose="02070309020205020404" pitchFamily="49" charset="0"/>
              <a:cs typeface="Courier New" panose="02070309020205020404" pitchFamily="49" charset="0"/>
            </a:endParaRPr>
          </a:p>
          <a:p>
            <a:pPr>
              <a:buFontTx/>
              <a:buNone/>
            </a:pPr>
            <a:r>
              <a:rPr lang="en-US" altLang="zh-CN" sz="2000" b="1" dirty="0">
                <a:latin typeface="Courier New" panose="02070309020205020404" pitchFamily="49" charset="0"/>
                <a:cs typeface="Courier New" panose="02070309020205020404" pitchFamily="49" charset="0"/>
              </a:rPr>
              <a:t>while(change)</a:t>
            </a:r>
            <a:endParaRPr lang="en-US" altLang="zh-CN" sz="2000" b="1" dirty="0">
              <a:latin typeface="Courier New" panose="02070309020205020404" pitchFamily="49" charset="0"/>
              <a:cs typeface="Courier New" panose="02070309020205020404" pitchFamily="49" charset="0"/>
            </a:endParaRPr>
          </a:p>
          <a:p>
            <a:pPr>
              <a:buFontTx/>
              <a:buNone/>
            </a:pPr>
            <a:r>
              <a:rPr lang="en-US" altLang="zh-CN" sz="2000" b="1" dirty="0">
                <a:latin typeface="Courier New" panose="02070309020205020404" pitchFamily="49" charset="0"/>
                <a:cs typeface="Courier New" panose="02070309020205020404" pitchFamily="49" charset="0"/>
              </a:rPr>
              <a:t>{	change = FALSE;</a:t>
            </a:r>
            <a:endParaRPr lang="en-US" altLang="zh-CN" sz="2000" b="1" dirty="0">
              <a:latin typeface="Courier New" panose="02070309020205020404" pitchFamily="49" charset="0"/>
              <a:cs typeface="Courier New" panose="02070309020205020404" pitchFamily="49" charset="0"/>
            </a:endParaRPr>
          </a:p>
          <a:p>
            <a:pPr>
              <a:buFontTx/>
              <a:buNone/>
            </a:pPr>
            <a:r>
              <a:rPr lang="en-US" altLang="zh-CN" sz="2000" b="1" dirty="0">
                <a:latin typeface="Courier New" panose="02070309020205020404" pitchFamily="49" charset="0"/>
                <a:cs typeface="Courier New" panose="02070309020205020404" pitchFamily="49" charset="0"/>
              </a:rPr>
              <a:t>	for each B do </a:t>
            </a:r>
            <a:r>
              <a:rPr lang="en-US" altLang="zh-CN" sz="2000" b="1" dirty="0">
                <a:latin typeface="Courier New" panose="02070309020205020404" pitchFamily="49" charset="0"/>
                <a:cs typeface="Courier New" panose="02070309020205020404" pitchFamily="49" charset="0"/>
                <a:sym typeface="+mn-ea"/>
              </a:rPr>
              <a:t>{</a:t>
            </a:r>
            <a:endParaRPr lang="en-US" altLang="zh-CN" sz="2000" b="1" dirty="0">
              <a:latin typeface="Courier New" panose="02070309020205020404" pitchFamily="49" charset="0"/>
              <a:cs typeface="Courier New" panose="02070309020205020404" pitchFamily="49" charset="0"/>
            </a:endParaRPr>
          </a:p>
          <a:p>
            <a:pPr>
              <a:buFontTx/>
              <a:buNone/>
            </a:pPr>
            <a:r>
              <a:rPr lang="en-US" altLang="zh-CN" sz="2000" b="1" dirty="0">
                <a:latin typeface="Courier New" panose="02070309020205020404" pitchFamily="49" charset="0"/>
                <a:cs typeface="Courier New" panose="02070309020205020404" pitchFamily="49" charset="0"/>
              </a:rPr>
              <a:t>		IN[B] = U OUT[p] where p is</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in P[B];</a:t>
            </a:r>
            <a:endParaRPr lang="en-US" altLang="zh-CN" sz="2000" b="1" dirty="0">
              <a:latin typeface="Courier New" panose="02070309020205020404" pitchFamily="49" charset="0"/>
              <a:cs typeface="Courier New" panose="02070309020205020404" pitchFamily="49" charset="0"/>
            </a:endParaRPr>
          </a:p>
          <a:p>
            <a:pPr>
              <a:buFontTx/>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oldout</a:t>
            </a:r>
            <a:r>
              <a:rPr lang="en-US" altLang="zh-CN" sz="2000" b="1" dirty="0">
                <a:latin typeface="Courier New" panose="02070309020205020404" pitchFamily="49" charset="0"/>
                <a:cs typeface="Courier New" panose="02070309020205020404" pitchFamily="49" charset="0"/>
              </a:rPr>
              <a:t> = OUT[B];</a:t>
            </a:r>
            <a:endParaRPr lang="en-US" altLang="zh-CN" sz="2000" b="1" dirty="0">
              <a:latin typeface="Courier New" panose="02070309020205020404" pitchFamily="49" charset="0"/>
              <a:cs typeface="Courier New" panose="02070309020205020404" pitchFamily="49" charset="0"/>
            </a:endParaRPr>
          </a:p>
          <a:p>
            <a:pPr>
              <a:buFontTx/>
              <a:buNone/>
            </a:pP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OUT[B] = GEN[B] U (IN[B]-KILL[B]);		</a:t>
            </a:r>
            <a:endParaRPr lang="en-US" altLang="zh-CN" sz="2000" b="1" dirty="0">
              <a:latin typeface="Courier New" panose="02070309020205020404" pitchFamily="49" charset="0"/>
              <a:cs typeface="Courier New" panose="02070309020205020404" pitchFamily="49" charset="0"/>
            </a:endParaRPr>
          </a:p>
          <a:p>
            <a:pPr>
              <a:buFontTx/>
              <a:buNone/>
            </a:pPr>
            <a:r>
              <a:rPr lang="en-US" altLang="zh-CN" sz="2000" b="1" dirty="0">
                <a:latin typeface="Courier New" panose="02070309020205020404" pitchFamily="49" charset="0"/>
                <a:cs typeface="Courier New" panose="02070309020205020404" pitchFamily="49" charset="0"/>
              </a:rPr>
              <a:t>		 if(OUT[B] != </a:t>
            </a:r>
            <a:r>
              <a:rPr lang="en-US" altLang="zh-CN" sz="2000" b="1" dirty="0" err="1">
                <a:latin typeface="Courier New" panose="02070309020205020404" pitchFamily="49" charset="0"/>
                <a:cs typeface="Courier New" panose="02070309020205020404" pitchFamily="49" charset="0"/>
              </a:rPr>
              <a:t>oldout</a:t>
            </a:r>
            <a:r>
              <a:rPr lang="en-US" altLang="zh-CN" sz="2000" b="1" dirty="0">
                <a:latin typeface="Courier New" panose="02070309020205020404" pitchFamily="49" charset="0"/>
                <a:cs typeface="Courier New" panose="02070309020205020404" pitchFamily="49" charset="0"/>
              </a:rPr>
              <a:t>) change = TRUE;</a:t>
            </a:r>
            <a:endParaRPr lang="en-US" altLang="zh-CN" sz="2000" b="1" dirty="0">
              <a:latin typeface="Courier New" panose="02070309020205020404" pitchFamily="49" charset="0"/>
              <a:cs typeface="Courier New" panose="02070309020205020404" pitchFamily="49" charset="0"/>
            </a:endParaRPr>
          </a:p>
          <a:p>
            <a:pPr>
              <a:buFontTx/>
              <a:buNone/>
            </a:pP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buFontTx/>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p:txBody>
      </p:sp>
      <p:sp>
        <p:nvSpPr>
          <p:cNvPr id="8" name="AutoShape 7">
            <a:hlinkClick r:id="rId1" action="ppaction://hlinksldjump"/>
          </p:cNvPr>
          <p:cNvSpPr/>
          <p:nvPr/>
        </p:nvSpPr>
        <p:spPr>
          <a:xfrm flipV="1">
            <a:off x="5847510" y="5880100"/>
            <a:ext cx="936625" cy="288925"/>
          </a:xfrm>
          <a:prstGeom prst="curvedDownArrow">
            <a:avLst>
              <a:gd name="adj1" fmla="val 64835"/>
              <a:gd name="adj2" fmla="val 12967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
        <p:nvSpPr>
          <p:cNvPr id="9" name="AutoShape 8">
            <a:hlinkClick r:id="rId2" action="ppaction://hlinksldjump"/>
          </p:cNvPr>
          <p:cNvSpPr/>
          <p:nvPr/>
        </p:nvSpPr>
        <p:spPr>
          <a:xfrm>
            <a:off x="6855572" y="5880100"/>
            <a:ext cx="936625" cy="285750"/>
          </a:xfrm>
          <a:prstGeom prst="curvedDownArrow">
            <a:avLst>
              <a:gd name="adj1" fmla="val 65555"/>
              <a:gd name="adj2" fmla="val 131111"/>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
        <p:nvSpPr>
          <p:cNvPr id="10" name="AutoShape 9">
            <a:hlinkClick r:id="rId3" action="ppaction://hlinksldjump"/>
          </p:cNvPr>
          <p:cNvSpPr/>
          <p:nvPr/>
        </p:nvSpPr>
        <p:spPr>
          <a:xfrm>
            <a:off x="7792197" y="5951538"/>
            <a:ext cx="936625" cy="285750"/>
          </a:xfrm>
          <a:prstGeom prst="curvedDownArrow">
            <a:avLst>
              <a:gd name="adj1" fmla="val 65555"/>
              <a:gd name="adj2" fmla="val 131111"/>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arn(in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arn(in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arn(in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arn(in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7">
                                            <p:txEl>
                                              <p:charRg st="102" end="117"/>
                                            </p:txEl>
                                          </p:spTgt>
                                        </p:tgtEl>
                                        <p:attrNameLst>
                                          <p:attrName>style.visibility</p:attrName>
                                        </p:attrNameLst>
                                      </p:cBhvr>
                                      <p:to>
                                        <p:strVal val="visible"/>
                                      </p:to>
                                    </p:set>
                                    <p:animEffect transition="in" filter="barn(inHorizontal)">
                                      <p:cBhvr>
                                        <p:cTn id="27" dur="500"/>
                                        <p:tgtEl>
                                          <p:spTgt spid="7">
                                            <p:txEl>
                                              <p:charRg st="102" end="1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7">
                                            <p:txEl>
                                              <p:charRg st="117" end="157"/>
                                            </p:txEl>
                                          </p:spTgt>
                                        </p:tgtEl>
                                        <p:attrNameLst>
                                          <p:attrName>style.visibility</p:attrName>
                                        </p:attrNameLst>
                                      </p:cBhvr>
                                      <p:to>
                                        <p:strVal val="visible"/>
                                      </p:to>
                                    </p:set>
                                    <p:animEffect transition="in" filter="barn(inHorizontal)">
                                      <p:cBhvr>
                                        <p:cTn id="32" dur="500"/>
                                        <p:tgtEl>
                                          <p:spTgt spid="7">
                                            <p:txEl>
                                              <p:charRg st="117" end="15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7">
                                            <p:txEl>
                                              <p:charRg st="157" end="177"/>
                                            </p:txEl>
                                          </p:spTgt>
                                        </p:tgtEl>
                                        <p:attrNameLst>
                                          <p:attrName>style.visibility</p:attrName>
                                        </p:attrNameLst>
                                      </p:cBhvr>
                                      <p:to>
                                        <p:strVal val="visible"/>
                                      </p:to>
                                    </p:set>
                                    <p:animEffect transition="in" filter="barn(inHorizontal)">
                                      <p:cBhvr>
                                        <p:cTn id="37" dur="500"/>
                                        <p:tgtEl>
                                          <p:spTgt spid="7">
                                            <p:txEl>
                                              <p:charRg st="157" end="17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p:cTn id="41" dur="1" fill="hold">
                                          <p:stCondLst>
                                            <p:cond delay="0"/>
                                          </p:stCondLst>
                                        </p:cTn>
                                        <p:tgtEl>
                                          <p:spTgt spid="7">
                                            <p:txEl>
                                              <p:charRg st="177" end="227"/>
                                            </p:txEl>
                                          </p:spTgt>
                                        </p:tgtEl>
                                        <p:attrNameLst>
                                          <p:attrName>style.visibility</p:attrName>
                                        </p:attrNameLst>
                                      </p:cBhvr>
                                      <p:to>
                                        <p:strVal val="visible"/>
                                      </p:to>
                                    </p:set>
                                    <p:animEffect transition="in" filter="barn(inHorizontal)">
                                      <p:cBhvr>
                                        <p:cTn id="42" dur="500"/>
                                        <p:tgtEl>
                                          <p:spTgt spid="7">
                                            <p:txEl>
                                              <p:charRg st="177" end="22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p:cTn id="46" dur="1" fill="hold">
                                          <p:stCondLst>
                                            <p:cond delay="0"/>
                                          </p:stCondLst>
                                        </p:cTn>
                                        <p:tgtEl>
                                          <p:spTgt spid="7">
                                            <p:txEl>
                                              <p:charRg st="227" end="267"/>
                                            </p:txEl>
                                          </p:spTgt>
                                        </p:tgtEl>
                                        <p:attrNameLst>
                                          <p:attrName>style.visibility</p:attrName>
                                        </p:attrNameLst>
                                      </p:cBhvr>
                                      <p:to>
                                        <p:strVal val="visible"/>
                                      </p:to>
                                    </p:set>
                                    <p:animEffect transition="in" filter="barn(inHorizontal)">
                                      <p:cBhvr>
                                        <p:cTn id="47" dur="500"/>
                                        <p:tgtEl>
                                          <p:spTgt spid="7">
                                            <p:txEl>
                                              <p:charRg st="227" end="26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nodeType="clickEffect">
                                  <p:stCondLst>
                                    <p:cond delay="0"/>
                                  </p:stCondLst>
                                  <p:childTnLst>
                                    <p:set>
                                      <p:cBhvr>
                                        <p:cTn id="51" dur="1" fill="hold">
                                          <p:stCondLst>
                                            <p:cond delay="0"/>
                                          </p:stCondLst>
                                        </p:cTn>
                                        <p:tgtEl>
                                          <p:spTgt spid="7">
                                            <p:txEl>
                                              <p:charRg st="10" end="10"/>
                                            </p:txEl>
                                          </p:spTgt>
                                        </p:tgtEl>
                                        <p:attrNameLst>
                                          <p:attrName>style.visibility</p:attrName>
                                        </p:attrNameLst>
                                      </p:cBhvr>
                                      <p:to>
                                        <p:strVal val="visible"/>
                                      </p:to>
                                    </p:set>
                                    <p:animEffect transition="in" filter="barn(inHorizontal)">
                                      <p:cBhvr>
                                        <p:cTn id="52" dur="500"/>
                                        <p:tgtEl>
                                          <p:spTgt spid="7">
                                            <p:txEl>
                                              <p:char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6" fill="hold" nodeType="clickEffect">
                                  <p:stCondLst>
                                    <p:cond delay="0"/>
                                  </p:stCondLst>
                                  <p:childTnLst>
                                    <p:set>
                                      <p:cBhvr>
                                        <p:cTn id="56" dur="1" fill="hold">
                                          <p:stCondLst>
                                            <p:cond delay="0"/>
                                          </p:stCondLst>
                                        </p:cTn>
                                        <p:tgtEl>
                                          <p:spTgt spid="7">
                                            <p:txEl>
                                              <p:charRg st="267" end="269"/>
                                            </p:txEl>
                                          </p:spTgt>
                                        </p:tgtEl>
                                        <p:attrNameLst>
                                          <p:attrName>style.visibility</p:attrName>
                                        </p:attrNameLst>
                                      </p:cBhvr>
                                      <p:to>
                                        <p:strVal val="visible"/>
                                      </p:to>
                                    </p:set>
                                    <p:animEffect transition="in" filter="barn(inHorizontal)">
                                      <p:cBhvr>
                                        <p:cTn id="57" dur="500"/>
                                        <p:tgtEl>
                                          <p:spTgt spid="7">
                                            <p:txEl>
                                              <p:charRg st="267" end="2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算法例子</a:t>
            </a:r>
            <a:endParaRPr lang="zh-CN" altLang="en-US" dirty="0"/>
          </a:p>
        </p:txBody>
      </p:sp>
      <p:sp>
        <p:nvSpPr>
          <p:cNvPr id="11" name="Rectangle 3"/>
          <p:cNvSpPr txBox="1"/>
          <p:nvPr/>
        </p:nvSpPr>
        <p:spPr>
          <a:xfrm>
            <a:off x="5708276" y="1299881"/>
            <a:ext cx="3112994" cy="3258671"/>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000" b="1" dirty="0">
                <a:latin typeface="+mn-ea"/>
              </a:rPr>
              <a:t>GEN[B1]={d1,d2,d3}</a:t>
            </a:r>
            <a:endParaRPr lang="en-US" altLang="zh-CN" sz="2000" b="1" dirty="0">
              <a:latin typeface="+mn-ea"/>
            </a:endParaRPr>
          </a:p>
          <a:p>
            <a:pPr>
              <a:lnSpc>
                <a:spcPct val="120000"/>
              </a:lnSpc>
            </a:pPr>
            <a:r>
              <a:rPr lang="en-US" altLang="zh-CN" sz="2000" b="1" dirty="0">
                <a:latin typeface="+mn-ea"/>
              </a:rPr>
              <a:t>KILL[B1]={d4,d5,d6,d7}</a:t>
            </a:r>
            <a:endParaRPr lang="en-US" altLang="zh-CN" sz="2000" b="1" dirty="0">
              <a:latin typeface="+mn-ea"/>
            </a:endParaRPr>
          </a:p>
          <a:p>
            <a:pPr>
              <a:lnSpc>
                <a:spcPct val="120000"/>
              </a:lnSpc>
            </a:pPr>
            <a:r>
              <a:rPr lang="en-US" altLang="zh-CN" sz="2000" b="1" dirty="0">
                <a:latin typeface="+mn-ea"/>
              </a:rPr>
              <a:t>GEN[B2]={d4,d5}</a:t>
            </a:r>
            <a:endParaRPr lang="en-US" altLang="zh-CN" sz="2000" b="1" dirty="0">
              <a:latin typeface="+mn-ea"/>
            </a:endParaRPr>
          </a:p>
          <a:p>
            <a:pPr>
              <a:lnSpc>
                <a:spcPct val="120000"/>
              </a:lnSpc>
            </a:pPr>
            <a:r>
              <a:rPr lang="en-US" altLang="zh-CN" sz="2000" b="1" dirty="0">
                <a:latin typeface="+mn-ea"/>
              </a:rPr>
              <a:t>KILL[B2]={d1,d2,d7}</a:t>
            </a:r>
            <a:endParaRPr lang="en-US" altLang="zh-CN" sz="2000" b="1" dirty="0">
              <a:latin typeface="+mn-ea"/>
            </a:endParaRPr>
          </a:p>
          <a:p>
            <a:pPr>
              <a:lnSpc>
                <a:spcPct val="120000"/>
              </a:lnSpc>
            </a:pPr>
            <a:r>
              <a:rPr lang="en-US" altLang="zh-CN" sz="2000" b="1" dirty="0">
                <a:latin typeface="+mn-ea"/>
              </a:rPr>
              <a:t>GEN[B3]={d6}</a:t>
            </a:r>
            <a:endParaRPr lang="en-US" altLang="zh-CN" sz="2000" b="1" dirty="0">
              <a:latin typeface="+mn-ea"/>
            </a:endParaRPr>
          </a:p>
          <a:p>
            <a:pPr>
              <a:lnSpc>
                <a:spcPct val="120000"/>
              </a:lnSpc>
            </a:pPr>
            <a:r>
              <a:rPr lang="en-US" altLang="zh-CN" sz="2000" b="1" dirty="0">
                <a:latin typeface="+mn-ea"/>
              </a:rPr>
              <a:t>KILL[B3]={d3}</a:t>
            </a:r>
            <a:endParaRPr lang="en-US" altLang="zh-CN" sz="2000" b="1" dirty="0">
              <a:latin typeface="+mn-ea"/>
            </a:endParaRPr>
          </a:p>
          <a:p>
            <a:pPr>
              <a:lnSpc>
                <a:spcPct val="120000"/>
              </a:lnSpc>
            </a:pPr>
            <a:r>
              <a:rPr lang="en-US" altLang="zh-CN" sz="2000" b="1" dirty="0">
                <a:latin typeface="+mn-ea"/>
              </a:rPr>
              <a:t>GEN[B4]={d7}</a:t>
            </a:r>
            <a:endParaRPr lang="en-US" altLang="zh-CN" sz="2000" b="1" dirty="0">
              <a:latin typeface="+mn-ea"/>
            </a:endParaRPr>
          </a:p>
          <a:p>
            <a:pPr>
              <a:lnSpc>
                <a:spcPct val="120000"/>
              </a:lnSpc>
            </a:pPr>
            <a:r>
              <a:rPr lang="en-US" altLang="zh-CN" sz="2000" b="1" dirty="0">
                <a:latin typeface="+mn-ea"/>
              </a:rPr>
              <a:t>KILL[B4]={d1,d4}</a:t>
            </a:r>
            <a:endParaRPr lang="en-US" altLang="zh-CN" sz="2400" b="1" dirty="0">
              <a:latin typeface="+mn-ea"/>
            </a:endParaRPr>
          </a:p>
        </p:txBody>
      </p:sp>
      <p:grpSp>
        <p:nvGrpSpPr>
          <p:cNvPr id="13" name="Group 13"/>
          <p:cNvGrpSpPr/>
          <p:nvPr/>
        </p:nvGrpSpPr>
        <p:grpSpPr>
          <a:xfrm>
            <a:off x="134470" y="1662952"/>
            <a:ext cx="5562600" cy="4075113"/>
            <a:chOff x="144" y="1296"/>
            <a:chExt cx="3504" cy="2567"/>
          </a:xfrm>
        </p:grpSpPr>
        <p:sp>
          <p:nvSpPr>
            <p:cNvPr id="14" name="Text Box 4"/>
            <p:cNvSpPr txBox="1"/>
            <p:nvPr/>
          </p:nvSpPr>
          <p:spPr>
            <a:xfrm>
              <a:off x="1056" y="1296"/>
              <a:ext cx="2016" cy="599"/>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Tx/>
                <a:buNone/>
              </a:pPr>
              <a:r>
                <a:rPr lang="en-US" altLang="zh-CN" sz="1800" b="1" dirty="0">
                  <a:latin typeface="+mn-ea"/>
                </a:rPr>
                <a:t>d1: -	m	1	i</a:t>
              </a:r>
              <a:endParaRPr lang="en-US" altLang="zh-CN" sz="1800" b="1" dirty="0">
                <a:latin typeface="+mn-ea"/>
              </a:endParaRPr>
            </a:p>
            <a:p>
              <a:pPr marL="0" lvl="0" indent="0" eaLnBrk="1" hangingPunct="1">
                <a:lnSpc>
                  <a:spcPct val="90000"/>
                </a:lnSpc>
                <a:buFontTx/>
                <a:buNone/>
              </a:pPr>
              <a:r>
                <a:rPr lang="en-US" altLang="zh-CN" sz="1800" b="1" dirty="0">
                  <a:latin typeface="+mn-ea"/>
                </a:rPr>
                <a:t>d2: =	n		j</a:t>
              </a:r>
              <a:endParaRPr lang="en-US" altLang="zh-CN" sz="1800" b="1" dirty="0">
                <a:latin typeface="+mn-ea"/>
              </a:endParaRPr>
            </a:p>
            <a:p>
              <a:pPr marL="0" lvl="0" indent="0" eaLnBrk="1" hangingPunct="1">
                <a:lnSpc>
                  <a:spcPct val="90000"/>
                </a:lnSpc>
                <a:buFontTx/>
                <a:buNone/>
              </a:pPr>
              <a:r>
                <a:rPr lang="en-US" altLang="zh-CN" sz="1800" b="1" dirty="0">
                  <a:latin typeface="+mn-ea"/>
                </a:rPr>
                <a:t>d3: =	u2		a</a:t>
              </a:r>
              <a:endParaRPr lang="en-US" altLang="zh-CN" sz="1800" b="1" dirty="0">
                <a:latin typeface="+mn-ea"/>
              </a:endParaRPr>
            </a:p>
          </p:txBody>
        </p:sp>
        <p:sp>
          <p:nvSpPr>
            <p:cNvPr id="15" name="Text Box 5"/>
            <p:cNvSpPr txBox="1"/>
            <p:nvPr/>
          </p:nvSpPr>
          <p:spPr>
            <a:xfrm>
              <a:off x="1104" y="2256"/>
              <a:ext cx="2016" cy="407"/>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Tx/>
                <a:buNone/>
              </a:pPr>
              <a:r>
                <a:rPr lang="en-US" altLang="zh-CN" sz="1800" b="1" dirty="0">
                  <a:latin typeface="+mn-ea"/>
                </a:rPr>
                <a:t>d4: +	i	1	i</a:t>
              </a:r>
              <a:endParaRPr lang="en-US" altLang="zh-CN" sz="1800" b="1" dirty="0">
                <a:latin typeface="+mn-ea"/>
              </a:endParaRPr>
            </a:p>
            <a:p>
              <a:pPr marL="0" lvl="0" indent="0" eaLnBrk="1" hangingPunct="1">
                <a:lnSpc>
                  <a:spcPct val="90000"/>
                </a:lnSpc>
                <a:buFontTx/>
                <a:buNone/>
              </a:pPr>
              <a:r>
                <a:rPr lang="en-US" altLang="zh-CN" sz="1800" b="1" dirty="0">
                  <a:latin typeface="+mn-ea"/>
                </a:rPr>
                <a:t>d5: -	j	1	j</a:t>
              </a:r>
              <a:endParaRPr lang="en-US" altLang="zh-CN" sz="1800" b="1" dirty="0">
                <a:latin typeface="+mn-ea"/>
              </a:endParaRPr>
            </a:p>
          </p:txBody>
        </p:sp>
        <p:sp>
          <p:nvSpPr>
            <p:cNvPr id="16" name="Text Box 6"/>
            <p:cNvSpPr txBox="1"/>
            <p:nvPr/>
          </p:nvSpPr>
          <p:spPr>
            <a:xfrm>
              <a:off x="144" y="3120"/>
              <a:ext cx="2016" cy="215"/>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Tx/>
                <a:buNone/>
              </a:pPr>
              <a:r>
                <a:rPr lang="en-US" altLang="zh-CN" sz="1800" b="1" dirty="0">
                  <a:latin typeface="+mn-ea"/>
                </a:rPr>
                <a:t>d6: =	u2		a</a:t>
              </a:r>
              <a:endParaRPr lang="en-US" altLang="zh-CN" sz="1800" b="1" dirty="0">
                <a:latin typeface="+mn-ea"/>
              </a:endParaRPr>
            </a:p>
          </p:txBody>
        </p:sp>
        <p:sp>
          <p:nvSpPr>
            <p:cNvPr id="17" name="Text Box 7"/>
            <p:cNvSpPr txBox="1"/>
            <p:nvPr/>
          </p:nvSpPr>
          <p:spPr>
            <a:xfrm>
              <a:off x="1488" y="3648"/>
              <a:ext cx="2016" cy="215"/>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Tx/>
                <a:buNone/>
              </a:pPr>
              <a:r>
                <a:rPr lang="en-US" altLang="zh-CN" sz="1800" b="1" dirty="0">
                  <a:latin typeface="+mn-ea"/>
                </a:rPr>
                <a:t>d7: =	u3		i</a:t>
              </a:r>
              <a:endParaRPr lang="en-US" altLang="zh-CN" sz="1800" b="1" dirty="0">
                <a:latin typeface="+mn-ea"/>
              </a:endParaRPr>
            </a:p>
          </p:txBody>
        </p:sp>
        <p:sp>
          <p:nvSpPr>
            <p:cNvPr id="18" name="Line 8"/>
            <p:cNvSpPr/>
            <p:nvPr/>
          </p:nvSpPr>
          <p:spPr>
            <a:xfrm>
              <a:off x="2016" y="2064"/>
              <a:ext cx="0" cy="192"/>
            </a:xfrm>
            <a:prstGeom prst="line">
              <a:avLst/>
            </a:prstGeom>
            <a:ln w="9525" cap="flat" cmpd="sng">
              <a:solidFill>
                <a:schemeClr val="tx1"/>
              </a:solidFill>
              <a:prstDash val="solid"/>
              <a:headEnd type="none" w="med" len="med"/>
              <a:tailEnd type="triangle" w="med" len="med"/>
            </a:ln>
          </p:spPr>
        </p:sp>
        <p:sp>
          <p:nvSpPr>
            <p:cNvPr id="19" name="Line 9"/>
            <p:cNvSpPr/>
            <p:nvPr/>
          </p:nvSpPr>
          <p:spPr>
            <a:xfrm flipH="1">
              <a:off x="1104" y="2784"/>
              <a:ext cx="576" cy="336"/>
            </a:xfrm>
            <a:prstGeom prst="line">
              <a:avLst/>
            </a:prstGeom>
            <a:ln w="9525" cap="flat" cmpd="sng">
              <a:solidFill>
                <a:schemeClr val="tx1"/>
              </a:solidFill>
              <a:prstDash val="solid"/>
              <a:headEnd type="none" w="med" len="med"/>
              <a:tailEnd type="triangle" w="med" len="med"/>
            </a:ln>
          </p:spPr>
        </p:sp>
        <p:sp>
          <p:nvSpPr>
            <p:cNvPr id="20" name="Line 10"/>
            <p:cNvSpPr/>
            <p:nvPr/>
          </p:nvSpPr>
          <p:spPr>
            <a:xfrm>
              <a:off x="2208" y="2784"/>
              <a:ext cx="336" cy="864"/>
            </a:xfrm>
            <a:prstGeom prst="line">
              <a:avLst/>
            </a:prstGeom>
            <a:ln w="9525" cap="flat" cmpd="sng">
              <a:solidFill>
                <a:schemeClr val="tx1"/>
              </a:solidFill>
              <a:prstDash val="solid"/>
              <a:headEnd type="none" w="med" len="med"/>
              <a:tailEnd type="triangle" w="med" len="med"/>
            </a:ln>
          </p:spPr>
        </p:sp>
        <p:sp>
          <p:nvSpPr>
            <p:cNvPr id="21" name="Line 11"/>
            <p:cNvSpPr/>
            <p:nvPr/>
          </p:nvSpPr>
          <p:spPr>
            <a:xfrm>
              <a:off x="1104" y="3408"/>
              <a:ext cx="864" cy="240"/>
            </a:xfrm>
            <a:prstGeom prst="line">
              <a:avLst/>
            </a:prstGeom>
            <a:ln w="9525" cap="flat" cmpd="sng">
              <a:solidFill>
                <a:schemeClr val="tx1"/>
              </a:solidFill>
              <a:prstDash val="solid"/>
              <a:headEnd type="none" w="med" len="med"/>
              <a:tailEnd type="triangle" w="med" len="med"/>
            </a:ln>
          </p:spPr>
        </p:sp>
        <p:sp>
          <p:nvSpPr>
            <p:cNvPr id="22" name="Freeform 12"/>
            <p:cNvSpPr/>
            <p:nvPr/>
          </p:nvSpPr>
          <p:spPr>
            <a:xfrm>
              <a:off x="3120" y="2592"/>
              <a:ext cx="528" cy="1152"/>
            </a:xfrm>
            <a:custGeom>
              <a:avLst/>
              <a:gdLst>
                <a:gd name="txL" fmla="*/ 0 w 528"/>
                <a:gd name="txT" fmla="*/ 0 h 1152"/>
                <a:gd name="txR" fmla="*/ 528 w 528"/>
                <a:gd name="txB" fmla="*/ 1152 h 1152"/>
              </a:gdLst>
              <a:ahLst/>
              <a:cxnLst>
                <a:cxn ang="0">
                  <a:pos x="384" y="1152"/>
                </a:cxn>
                <a:cxn ang="0">
                  <a:pos x="528" y="1152"/>
                </a:cxn>
                <a:cxn ang="0">
                  <a:pos x="528" y="0"/>
                </a:cxn>
                <a:cxn ang="0">
                  <a:pos x="0" y="0"/>
                </a:cxn>
              </a:cxnLst>
              <a:rect l="txL" t="txT" r="txR" b="txB"/>
              <a:pathLst>
                <a:path w="528" h="1152">
                  <a:moveTo>
                    <a:pt x="384" y="1152"/>
                  </a:moveTo>
                  <a:lnTo>
                    <a:pt x="528" y="1152"/>
                  </a:lnTo>
                  <a:lnTo>
                    <a:pt x="528" y="0"/>
                  </a:lnTo>
                  <a:lnTo>
                    <a:pt x="0"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latin typeface="+mn-ea"/>
              </a:endParaRPr>
            </a:p>
          </p:txBody>
        </p:sp>
      </p:grpSp>
      <p:sp>
        <p:nvSpPr>
          <p:cNvPr id="23" name="Text Box 14"/>
          <p:cNvSpPr txBox="1"/>
          <p:nvPr/>
        </p:nvSpPr>
        <p:spPr>
          <a:xfrm>
            <a:off x="1201270" y="1281952"/>
            <a:ext cx="609600" cy="3413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FontTx/>
              <a:buNone/>
            </a:pPr>
            <a:r>
              <a:rPr lang="en-US" altLang="zh-CN" sz="1800" b="1" dirty="0">
                <a:latin typeface="+mn-ea"/>
              </a:rPr>
              <a:t>B1</a:t>
            </a:r>
            <a:endParaRPr lang="en-US" altLang="zh-CN" sz="1800" b="1" dirty="0">
              <a:latin typeface="+mn-ea"/>
            </a:endParaRPr>
          </a:p>
        </p:txBody>
      </p:sp>
      <p:sp>
        <p:nvSpPr>
          <p:cNvPr id="24" name="Text Box 15"/>
          <p:cNvSpPr txBox="1"/>
          <p:nvPr/>
        </p:nvSpPr>
        <p:spPr>
          <a:xfrm>
            <a:off x="1048870" y="3186952"/>
            <a:ext cx="609600" cy="3413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FontTx/>
              <a:buNone/>
            </a:pPr>
            <a:r>
              <a:rPr lang="en-US" altLang="zh-CN" sz="1800" b="1" dirty="0">
                <a:latin typeface="+mn-ea"/>
              </a:rPr>
              <a:t>B2</a:t>
            </a:r>
            <a:endParaRPr lang="en-US" altLang="zh-CN" sz="1800" b="1" dirty="0">
              <a:latin typeface="+mn-ea"/>
            </a:endParaRPr>
          </a:p>
        </p:txBody>
      </p:sp>
      <p:sp>
        <p:nvSpPr>
          <p:cNvPr id="25" name="Text Box 16"/>
          <p:cNvSpPr txBox="1"/>
          <p:nvPr/>
        </p:nvSpPr>
        <p:spPr>
          <a:xfrm>
            <a:off x="210670" y="4025152"/>
            <a:ext cx="609600" cy="3413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FontTx/>
              <a:buNone/>
            </a:pPr>
            <a:r>
              <a:rPr lang="en-US" altLang="zh-CN" sz="1800" b="1" dirty="0">
                <a:latin typeface="+mn-ea"/>
              </a:rPr>
              <a:t>B3</a:t>
            </a:r>
            <a:endParaRPr lang="en-US" altLang="zh-CN" sz="1800" b="1" dirty="0">
              <a:latin typeface="+mn-ea"/>
            </a:endParaRPr>
          </a:p>
        </p:txBody>
      </p:sp>
      <p:sp>
        <p:nvSpPr>
          <p:cNvPr id="26" name="Text Box 17"/>
          <p:cNvSpPr txBox="1"/>
          <p:nvPr/>
        </p:nvSpPr>
        <p:spPr>
          <a:xfrm>
            <a:off x="1429870" y="5396752"/>
            <a:ext cx="609600" cy="3413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FontTx/>
              <a:buNone/>
            </a:pPr>
            <a:r>
              <a:rPr lang="en-US" altLang="zh-CN" sz="1800" b="1" dirty="0">
                <a:latin typeface="+mn-ea"/>
              </a:rPr>
              <a:t>B4</a:t>
            </a:r>
            <a:endParaRPr lang="en-US" altLang="zh-CN" sz="1800" b="1" dirty="0">
              <a:latin typeface="+mn-ea"/>
            </a:endParaRPr>
          </a:p>
        </p:txBody>
      </p:sp>
      <p:sp>
        <p:nvSpPr>
          <p:cNvPr id="27" name="AutoShape 20">
            <a:hlinkClick r:id="rId1" action="ppaction://hlinksldjump"/>
          </p:cNvPr>
          <p:cNvSpPr/>
          <p:nvPr/>
        </p:nvSpPr>
        <p:spPr>
          <a:xfrm flipV="1">
            <a:off x="7666877" y="5841346"/>
            <a:ext cx="936625" cy="288925"/>
          </a:xfrm>
          <a:prstGeom prst="curvedDownArrow">
            <a:avLst>
              <a:gd name="adj1" fmla="val 64835"/>
              <a:gd name="adj2" fmla="val 12967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arn(in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arn(in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arn(in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arn(in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arn(in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arn(inHorizontal)">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barn(inHorizontal)">
                                      <p:cBhvr>
                                        <p:cTn id="42"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计算过程</a:t>
            </a:r>
            <a:endParaRPr lang="zh-CN" altLang="en-US" dirty="0"/>
          </a:p>
        </p:txBody>
      </p:sp>
      <p:sp>
        <p:nvSpPr>
          <p:cNvPr id="28" name="Rectangle 3"/>
          <p:cNvSpPr txBox="1"/>
          <p:nvPr/>
        </p:nvSpPr>
        <p:spPr>
          <a:xfrm>
            <a:off x="457200" y="1214439"/>
            <a:ext cx="7543800" cy="3859586"/>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latin typeface="+mn-ea"/>
              </a:rPr>
              <a:t>初始化：</a:t>
            </a:r>
            <a:endParaRPr lang="zh-CN" altLang="en-US" sz="2400" b="1" dirty="0">
              <a:latin typeface="+mn-ea"/>
            </a:endParaRPr>
          </a:p>
          <a:p>
            <a:pPr lvl="1">
              <a:lnSpc>
                <a:spcPct val="120000"/>
              </a:lnSpc>
            </a:pPr>
            <a:r>
              <a:rPr lang="en-US" altLang="zh-CN" sz="2000" b="1" dirty="0">
                <a:latin typeface="+mn-ea"/>
              </a:rPr>
              <a:t>IN[B1] = IN[B2] = IN[B3] = IN[B4] =</a:t>
            </a:r>
            <a:r>
              <a:rPr lang="zh-CN" altLang="en-US" sz="2000" b="1" dirty="0">
                <a:latin typeface="+mn-ea"/>
              </a:rPr>
              <a:t>空</a:t>
            </a:r>
            <a:endParaRPr lang="zh-CN" altLang="en-US" sz="2000" b="1" dirty="0">
              <a:latin typeface="+mn-ea"/>
            </a:endParaRPr>
          </a:p>
          <a:p>
            <a:pPr lvl="1">
              <a:lnSpc>
                <a:spcPct val="120000"/>
              </a:lnSpc>
            </a:pPr>
            <a:r>
              <a:rPr lang="en-US" altLang="zh-CN" sz="2000" b="1" dirty="0">
                <a:latin typeface="+mn-ea"/>
              </a:rPr>
              <a:t>OUT[B1]={d1,d2,d3}</a:t>
            </a:r>
            <a:endParaRPr lang="en-US" altLang="zh-CN" sz="2000" b="1" dirty="0">
              <a:latin typeface="+mn-ea"/>
            </a:endParaRPr>
          </a:p>
          <a:p>
            <a:pPr lvl="1">
              <a:lnSpc>
                <a:spcPct val="120000"/>
              </a:lnSpc>
            </a:pPr>
            <a:r>
              <a:rPr lang="en-US" altLang="zh-CN" sz="2000" b="1" dirty="0">
                <a:latin typeface="+mn-ea"/>
              </a:rPr>
              <a:t>OUT[B2]={d4,d5}</a:t>
            </a:r>
            <a:endParaRPr lang="en-US" altLang="zh-CN" sz="2000" b="1" dirty="0">
              <a:latin typeface="+mn-ea"/>
            </a:endParaRPr>
          </a:p>
          <a:p>
            <a:pPr lvl="1">
              <a:lnSpc>
                <a:spcPct val="120000"/>
              </a:lnSpc>
            </a:pPr>
            <a:r>
              <a:rPr lang="en-US" altLang="zh-CN" sz="2000" b="1" dirty="0">
                <a:latin typeface="+mn-ea"/>
              </a:rPr>
              <a:t>OUT[B3]={d6}</a:t>
            </a:r>
            <a:endParaRPr lang="en-US" altLang="zh-CN" sz="2000" b="1" dirty="0">
              <a:latin typeface="+mn-ea"/>
            </a:endParaRPr>
          </a:p>
          <a:p>
            <a:pPr lvl="1">
              <a:lnSpc>
                <a:spcPct val="120000"/>
              </a:lnSpc>
            </a:pPr>
            <a:r>
              <a:rPr lang="en-US" altLang="zh-CN" sz="2000" b="1" dirty="0">
                <a:latin typeface="+mn-ea"/>
              </a:rPr>
              <a:t>OUT[B4]={d7}</a:t>
            </a:r>
            <a:endParaRPr lang="en-US" altLang="zh-CN" sz="2000" b="1" dirty="0">
              <a:latin typeface="+mn-ea"/>
            </a:endParaRPr>
          </a:p>
          <a:p>
            <a:pPr>
              <a:lnSpc>
                <a:spcPct val="120000"/>
              </a:lnSpc>
            </a:pPr>
            <a:r>
              <a:rPr lang="zh-CN" altLang="en-US" sz="2400" b="1" dirty="0">
                <a:latin typeface="+mn-ea"/>
              </a:rPr>
              <a:t>第一次循环：</a:t>
            </a:r>
            <a:endParaRPr lang="zh-CN" altLang="en-US" sz="2400" b="1" dirty="0">
              <a:latin typeface="+mn-ea"/>
            </a:endParaRPr>
          </a:p>
          <a:p>
            <a:pPr lvl="1">
              <a:lnSpc>
                <a:spcPct val="120000"/>
              </a:lnSpc>
            </a:pPr>
            <a:r>
              <a:rPr lang="en-US" altLang="zh-CN" sz="2000" b="1" dirty="0">
                <a:latin typeface="+mn-ea"/>
              </a:rPr>
              <a:t>IN[B1]=</a:t>
            </a:r>
            <a:r>
              <a:rPr lang="zh-CN" altLang="en-US" sz="2000" b="1" dirty="0">
                <a:latin typeface="+mn-ea"/>
              </a:rPr>
              <a:t>空；</a:t>
            </a:r>
            <a:r>
              <a:rPr lang="en-US" altLang="zh-CN" sz="2000" b="1" dirty="0">
                <a:latin typeface="+mn-ea"/>
              </a:rPr>
              <a:t> IN[B2] ={d1,d2,d3,d7}; IN[B3]={d4,d5}</a:t>
            </a:r>
            <a:r>
              <a:rPr lang="zh-CN" altLang="en-US" sz="2000" b="1" dirty="0">
                <a:latin typeface="+mn-ea"/>
              </a:rPr>
              <a:t>；</a:t>
            </a:r>
            <a:endParaRPr lang="en-US" altLang="zh-CN" sz="2000" b="1" dirty="0">
              <a:latin typeface="+mn-ea"/>
            </a:endParaRPr>
          </a:p>
          <a:p>
            <a:pPr lvl="1">
              <a:lnSpc>
                <a:spcPct val="120000"/>
              </a:lnSpc>
            </a:pPr>
            <a:r>
              <a:rPr lang="en-US" altLang="zh-CN" sz="2000" b="1" dirty="0">
                <a:latin typeface="+mn-ea"/>
              </a:rPr>
              <a:t>IN[B4]={d4,d5,d6}</a:t>
            </a:r>
            <a:r>
              <a:rPr lang="zh-CN" altLang="en-US" sz="2000" b="1" dirty="0">
                <a:latin typeface="+mn-ea"/>
              </a:rPr>
              <a:t>；</a:t>
            </a:r>
            <a:r>
              <a:rPr lang="en-US" altLang="zh-CN" sz="2000" b="1" dirty="0">
                <a:latin typeface="+mn-ea"/>
              </a:rPr>
              <a:t>OUT[B1]={d1,d2,d3};</a:t>
            </a:r>
            <a:endParaRPr lang="en-US" altLang="zh-CN" sz="2000" b="1" dirty="0">
              <a:latin typeface="+mn-ea"/>
            </a:endParaRPr>
          </a:p>
          <a:p>
            <a:pPr lvl="1">
              <a:lnSpc>
                <a:spcPct val="120000"/>
              </a:lnSpc>
            </a:pPr>
            <a:r>
              <a:rPr lang="en-US" altLang="zh-CN" sz="2000" b="1" dirty="0">
                <a:latin typeface="+mn-ea"/>
              </a:rPr>
              <a:t>OUT[B2]={d3,d4,d5}…</a:t>
            </a:r>
            <a:endParaRPr lang="en-US" altLang="zh-CN" sz="2000" b="1" dirty="0">
              <a:latin typeface="+mn-ea"/>
            </a:endParaRPr>
          </a:p>
        </p:txBody>
      </p:sp>
      <p:sp>
        <p:nvSpPr>
          <p:cNvPr id="29" name="AutoShape 6">
            <a:hlinkClick r:id="rId1" action="ppaction://hlinksldjump"/>
          </p:cNvPr>
          <p:cNvSpPr/>
          <p:nvPr/>
        </p:nvSpPr>
        <p:spPr>
          <a:xfrm flipV="1">
            <a:off x="7451725" y="5805488"/>
            <a:ext cx="936625" cy="288925"/>
          </a:xfrm>
          <a:prstGeom prst="curvedDownArrow">
            <a:avLst>
              <a:gd name="adj1" fmla="val 64835"/>
              <a:gd name="adj2" fmla="val 12967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Horizontal)">
                                      <p:cBhvr>
                                        <p:cTn id="7" dur="500"/>
                                        <p:tgtEl>
                                          <p:spTgt spid="28">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barn(inHorizontal)">
                                      <p:cBhvr>
                                        <p:cTn id="10" dur="500"/>
                                        <p:tgtEl>
                                          <p:spTgt spid="28">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animEffect transition="in" filter="barn(inHorizontal)">
                                      <p:cBhvr>
                                        <p:cTn id="13" dur="500"/>
                                        <p:tgtEl>
                                          <p:spTgt spid="28">
                                            <p:txEl>
                                              <p:pRg st="2" end="2"/>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8">
                                            <p:txEl>
                                              <p:pRg st="3" end="3"/>
                                            </p:txEl>
                                          </p:spTgt>
                                        </p:tgtEl>
                                        <p:attrNameLst>
                                          <p:attrName>style.visibility</p:attrName>
                                        </p:attrNameLst>
                                      </p:cBhvr>
                                      <p:to>
                                        <p:strVal val="visible"/>
                                      </p:to>
                                    </p:set>
                                    <p:animEffect transition="in" filter="barn(inHorizontal)">
                                      <p:cBhvr>
                                        <p:cTn id="16" dur="500"/>
                                        <p:tgtEl>
                                          <p:spTgt spid="28">
                                            <p:txEl>
                                              <p:pRg st="3" end="3"/>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animEffect transition="in" filter="barn(inHorizontal)">
                                      <p:cBhvr>
                                        <p:cTn id="19" dur="500"/>
                                        <p:tgtEl>
                                          <p:spTgt spid="28">
                                            <p:txEl>
                                              <p:pRg st="4" end="4"/>
                                            </p:txEl>
                                          </p:spTgt>
                                        </p:tgtEl>
                                      </p:cBhvr>
                                    </p:animEffect>
                                  </p:childTnLst>
                                </p:cTn>
                              </p:par>
                              <p:par>
                                <p:cTn id="20" presetID="16" presetClass="entr" presetSubtype="26" fill="hold" nodeType="withEffect">
                                  <p:stCondLst>
                                    <p:cond delay="0"/>
                                  </p:stCondLst>
                                  <p:childTnLst>
                                    <p:set>
                                      <p:cBhvr>
                                        <p:cTn id="21" dur="1" fill="hold">
                                          <p:stCondLst>
                                            <p:cond delay="0"/>
                                          </p:stCondLst>
                                        </p:cTn>
                                        <p:tgtEl>
                                          <p:spTgt spid="28">
                                            <p:txEl>
                                              <p:pRg st="5" end="5"/>
                                            </p:txEl>
                                          </p:spTgt>
                                        </p:tgtEl>
                                        <p:attrNameLst>
                                          <p:attrName>style.visibility</p:attrName>
                                        </p:attrNameLst>
                                      </p:cBhvr>
                                      <p:to>
                                        <p:strVal val="visible"/>
                                      </p:to>
                                    </p:set>
                                    <p:animEffect transition="in" filter="barn(inHorizontal)">
                                      <p:cBhvr>
                                        <p:cTn id="22" dur="500"/>
                                        <p:tgtEl>
                                          <p:spTgt spid="2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28">
                                            <p:txEl>
                                              <p:pRg st="6" end="6"/>
                                            </p:txEl>
                                          </p:spTgt>
                                        </p:tgtEl>
                                        <p:attrNameLst>
                                          <p:attrName>style.visibility</p:attrName>
                                        </p:attrNameLst>
                                      </p:cBhvr>
                                      <p:to>
                                        <p:strVal val="visible"/>
                                      </p:to>
                                    </p:set>
                                    <p:animEffect transition="in" filter="barn(inHorizontal)">
                                      <p:cBhvr>
                                        <p:cTn id="27" dur="500"/>
                                        <p:tgtEl>
                                          <p:spTgt spid="28">
                                            <p:txEl>
                                              <p:pRg st="6" end="6"/>
                                            </p:txEl>
                                          </p:spTgt>
                                        </p:tgtEl>
                                      </p:cBhvr>
                                    </p:animEffect>
                                  </p:childTnLst>
                                </p:cTn>
                              </p:par>
                              <p:par>
                                <p:cTn id="28" presetID="16" presetClass="entr" presetSubtype="26" fill="hold" nodeType="withEffect">
                                  <p:stCondLst>
                                    <p:cond delay="0"/>
                                  </p:stCondLst>
                                  <p:childTnLst>
                                    <p:set>
                                      <p:cBhvr>
                                        <p:cTn id="29" dur="1" fill="hold">
                                          <p:stCondLst>
                                            <p:cond delay="0"/>
                                          </p:stCondLst>
                                        </p:cTn>
                                        <p:tgtEl>
                                          <p:spTgt spid="28">
                                            <p:txEl>
                                              <p:pRg st="7" end="7"/>
                                            </p:txEl>
                                          </p:spTgt>
                                        </p:tgtEl>
                                        <p:attrNameLst>
                                          <p:attrName>style.visibility</p:attrName>
                                        </p:attrNameLst>
                                      </p:cBhvr>
                                      <p:to>
                                        <p:strVal val="visible"/>
                                      </p:to>
                                    </p:set>
                                    <p:animEffect transition="in" filter="barn(inHorizontal)">
                                      <p:cBhvr>
                                        <p:cTn id="30" dur="500"/>
                                        <p:tgtEl>
                                          <p:spTgt spid="28">
                                            <p:txEl>
                                              <p:pRg st="7" end="7"/>
                                            </p:txEl>
                                          </p:spTgt>
                                        </p:tgtEl>
                                      </p:cBhvr>
                                    </p:animEffect>
                                  </p:childTnLst>
                                </p:cTn>
                              </p:par>
                              <p:par>
                                <p:cTn id="31" presetID="16" presetClass="entr" presetSubtype="26" fill="hold" nodeType="withEffect">
                                  <p:stCondLst>
                                    <p:cond delay="0"/>
                                  </p:stCondLst>
                                  <p:childTnLst>
                                    <p:set>
                                      <p:cBhvr>
                                        <p:cTn id="32" dur="1" fill="hold">
                                          <p:stCondLst>
                                            <p:cond delay="0"/>
                                          </p:stCondLst>
                                        </p:cTn>
                                        <p:tgtEl>
                                          <p:spTgt spid="28">
                                            <p:txEl>
                                              <p:pRg st="8" end="8"/>
                                            </p:txEl>
                                          </p:spTgt>
                                        </p:tgtEl>
                                        <p:attrNameLst>
                                          <p:attrName>style.visibility</p:attrName>
                                        </p:attrNameLst>
                                      </p:cBhvr>
                                      <p:to>
                                        <p:strVal val="visible"/>
                                      </p:to>
                                    </p:set>
                                    <p:animEffect transition="in" filter="barn(inHorizontal)">
                                      <p:cBhvr>
                                        <p:cTn id="33" dur="500"/>
                                        <p:tgtEl>
                                          <p:spTgt spid="28">
                                            <p:txEl>
                                              <p:pRg st="8" end="8"/>
                                            </p:txEl>
                                          </p:spTgt>
                                        </p:tgtEl>
                                      </p:cBhvr>
                                    </p:animEffect>
                                  </p:childTnLst>
                                </p:cTn>
                              </p:par>
                              <p:par>
                                <p:cTn id="34" presetID="16" presetClass="entr" presetSubtype="26" fill="hold" nodeType="withEffect">
                                  <p:stCondLst>
                                    <p:cond delay="0"/>
                                  </p:stCondLst>
                                  <p:childTnLst>
                                    <p:set>
                                      <p:cBhvr>
                                        <p:cTn id="35" dur="1" fill="hold">
                                          <p:stCondLst>
                                            <p:cond delay="0"/>
                                          </p:stCondLst>
                                        </p:cTn>
                                        <p:tgtEl>
                                          <p:spTgt spid="28">
                                            <p:txEl>
                                              <p:pRg st="9" end="9"/>
                                            </p:txEl>
                                          </p:spTgt>
                                        </p:tgtEl>
                                        <p:attrNameLst>
                                          <p:attrName>style.visibility</p:attrName>
                                        </p:attrNameLst>
                                      </p:cBhvr>
                                      <p:to>
                                        <p:strVal val="visible"/>
                                      </p:to>
                                    </p:set>
                                    <p:animEffect transition="in" filter="barn(inHorizontal)">
                                      <p:cBhvr>
                                        <p:cTn id="36" dur="500"/>
                                        <p:tgtEl>
                                          <p:spTgt spid="2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计算过程</a:t>
            </a:r>
            <a:endParaRPr lang="zh-CN" altLang="en-US" dirty="0"/>
          </a:p>
        </p:txBody>
      </p:sp>
      <p:sp>
        <p:nvSpPr>
          <p:cNvPr id="5" name="内容占位符 2"/>
          <p:cNvSpPr txBox="1"/>
          <p:nvPr/>
        </p:nvSpPr>
        <p:spPr>
          <a:xfrm>
            <a:off x="477091" y="1259728"/>
            <a:ext cx="6648450" cy="408940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latin typeface="+mn-ea"/>
              </a:rPr>
              <a:t>结果：</a:t>
            </a:r>
            <a:endParaRPr lang="zh-CN" altLang="en-US" sz="2400" b="1" dirty="0">
              <a:latin typeface="+mn-ea"/>
            </a:endParaRPr>
          </a:p>
          <a:p>
            <a:pPr lvl="1">
              <a:lnSpc>
                <a:spcPct val="120000"/>
              </a:lnSpc>
            </a:pPr>
            <a:r>
              <a:rPr lang="en-US" altLang="zh-CN" b="1" dirty="0">
                <a:latin typeface="+mn-ea"/>
              </a:rPr>
              <a:t>IN[B1]=</a:t>
            </a:r>
            <a:r>
              <a:rPr lang="zh-CN" altLang="en-US" b="1" dirty="0">
                <a:latin typeface="+mn-ea"/>
              </a:rPr>
              <a:t>空；</a:t>
            </a:r>
            <a:endParaRPr lang="en-US" altLang="zh-CN" b="1" dirty="0">
              <a:latin typeface="+mn-ea"/>
            </a:endParaRPr>
          </a:p>
          <a:p>
            <a:pPr lvl="1">
              <a:lnSpc>
                <a:spcPct val="120000"/>
              </a:lnSpc>
              <a:buFont typeface="Arial" panose="020B0604020202020204" pitchFamily="34" charset="0"/>
              <a:buNone/>
            </a:pPr>
            <a:r>
              <a:rPr lang="zh-CN" altLang="en-US" b="1" dirty="0">
                <a:latin typeface="+mn-ea"/>
              </a:rPr>
              <a:t>    </a:t>
            </a:r>
            <a:r>
              <a:rPr lang="en-US" altLang="zh-CN" b="1" dirty="0">
                <a:latin typeface="+mn-ea"/>
              </a:rPr>
              <a:t>OUT[B1]={d1,d2,d3}</a:t>
            </a:r>
            <a:r>
              <a:rPr lang="zh-CN" altLang="en-US" b="1" dirty="0">
                <a:latin typeface="+mn-ea"/>
              </a:rPr>
              <a:t>；</a:t>
            </a:r>
            <a:endParaRPr lang="en-US" altLang="zh-CN" b="1" dirty="0">
              <a:latin typeface="+mn-ea"/>
            </a:endParaRPr>
          </a:p>
          <a:p>
            <a:pPr lvl="1">
              <a:lnSpc>
                <a:spcPct val="120000"/>
              </a:lnSpc>
            </a:pPr>
            <a:r>
              <a:rPr lang="en-US" altLang="zh-CN" b="1" dirty="0">
                <a:latin typeface="+mn-ea"/>
              </a:rPr>
              <a:t>IN[B2]={d1,d2,d3,d5,d6,d7}</a:t>
            </a:r>
            <a:r>
              <a:rPr lang="zh-CN" altLang="en-US" b="1" dirty="0">
                <a:latin typeface="+mn-ea"/>
              </a:rPr>
              <a:t>；</a:t>
            </a:r>
            <a:endParaRPr lang="en-US" altLang="zh-CN" b="1" dirty="0">
              <a:latin typeface="+mn-ea"/>
            </a:endParaRPr>
          </a:p>
          <a:p>
            <a:pPr lvl="1">
              <a:lnSpc>
                <a:spcPct val="120000"/>
              </a:lnSpc>
              <a:buFont typeface="Arial" panose="020B0604020202020204" pitchFamily="34" charset="0"/>
              <a:buNone/>
            </a:pPr>
            <a:r>
              <a:rPr lang="zh-CN" altLang="en-US" b="1" dirty="0">
                <a:latin typeface="+mn-ea"/>
              </a:rPr>
              <a:t>    </a:t>
            </a:r>
            <a:r>
              <a:rPr lang="en-US" altLang="zh-CN" b="1" dirty="0">
                <a:latin typeface="+mn-ea"/>
              </a:rPr>
              <a:t>OUT[B2]={d3,d4,d5,d6}</a:t>
            </a:r>
            <a:r>
              <a:rPr lang="zh-CN" altLang="en-US" b="1" dirty="0">
                <a:latin typeface="+mn-ea"/>
              </a:rPr>
              <a:t>；</a:t>
            </a:r>
            <a:endParaRPr lang="en-US" altLang="zh-CN" b="1" dirty="0">
              <a:latin typeface="+mn-ea"/>
            </a:endParaRPr>
          </a:p>
          <a:p>
            <a:pPr lvl="1">
              <a:lnSpc>
                <a:spcPct val="120000"/>
              </a:lnSpc>
            </a:pPr>
            <a:r>
              <a:rPr lang="en-US" altLang="zh-CN" b="1" dirty="0">
                <a:latin typeface="+mn-ea"/>
              </a:rPr>
              <a:t>IN[B3]={d3,d4,d5,d6}</a:t>
            </a:r>
            <a:r>
              <a:rPr lang="zh-CN" altLang="en-US" b="1" dirty="0">
                <a:latin typeface="+mn-ea"/>
              </a:rPr>
              <a:t>；</a:t>
            </a:r>
            <a:r>
              <a:rPr lang="en-US" altLang="zh-CN" b="1" dirty="0">
                <a:latin typeface="+mn-ea"/>
              </a:rPr>
              <a:t>OUT[B3]={d4,d5,d6}</a:t>
            </a:r>
            <a:r>
              <a:rPr lang="zh-CN" altLang="en-US" b="1" dirty="0">
                <a:latin typeface="+mn-ea"/>
              </a:rPr>
              <a:t>；</a:t>
            </a:r>
            <a:endParaRPr lang="en-US" altLang="zh-CN" b="1" dirty="0">
              <a:latin typeface="+mn-ea"/>
            </a:endParaRPr>
          </a:p>
          <a:p>
            <a:pPr lvl="1">
              <a:lnSpc>
                <a:spcPct val="120000"/>
              </a:lnSpc>
            </a:pPr>
            <a:r>
              <a:rPr lang="en-US" altLang="zh-CN" b="1" dirty="0">
                <a:latin typeface="+mn-ea"/>
              </a:rPr>
              <a:t>IN[B4]={d3,d4,d5,d6}</a:t>
            </a:r>
            <a:r>
              <a:rPr lang="zh-CN" altLang="en-US" b="1" dirty="0">
                <a:latin typeface="+mn-ea"/>
              </a:rPr>
              <a:t>；</a:t>
            </a:r>
            <a:r>
              <a:rPr lang="en-US" altLang="zh-CN" b="1" dirty="0">
                <a:latin typeface="+mn-ea"/>
              </a:rPr>
              <a:t> OUT[B4]={d3,d5,d6,d7}</a:t>
            </a:r>
            <a:r>
              <a:rPr lang="zh-CN" altLang="en-US" b="1" dirty="0">
                <a:latin typeface="+mn-ea"/>
              </a:rPr>
              <a:t>；</a:t>
            </a:r>
            <a:endParaRPr lang="zh-CN" altLang="en-US" b="1" dirty="0">
              <a:latin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3"/>
          </p:nvPr>
        </p:nvSpPr>
        <p:spPr/>
        <p:txBody>
          <a:bodyPr/>
          <a:lstStyle/>
          <a:p>
            <a:r>
              <a:rPr lang="zh-CN" altLang="en-US" dirty="0"/>
              <a:t>流图</a:t>
            </a:r>
            <a:endParaRPr lang="zh-CN" altLang="en-US" dirty="0"/>
          </a:p>
          <a:p>
            <a:r>
              <a:rPr lang="zh-CN" altLang="en-US" dirty="0"/>
              <a:t>循环结构的识别</a:t>
            </a:r>
            <a:endParaRPr lang="zh-CN" altLang="en-US" dirty="0"/>
          </a:p>
          <a:p>
            <a:r>
              <a:rPr lang="zh-CN" altLang="en-US" dirty="0"/>
              <a:t>数据流分析</a:t>
            </a:r>
            <a:endParaRPr lang="zh-CN" altLang="en-US" dirty="0"/>
          </a:p>
          <a:p>
            <a:r>
              <a:rPr lang="zh-CN" altLang="en-US" dirty="0">
                <a:solidFill>
                  <a:srgbClr val="0070C0"/>
                </a:solidFill>
              </a:rPr>
              <a:t>优化实现</a:t>
            </a:r>
            <a:endParaRPr lang="zh-CN" altLang="en-US" dirty="0">
              <a:solidFill>
                <a:srgbClr val="0070C0"/>
              </a:solidFill>
            </a:endParaRPr>
          </a:p>
        </p:txBody>
      </p:sp>
      <p:sp>
        <p:nvSpPr>
          <p:cNvPr id="15" name="文本占位符 14"/>
          <p:cNvSpPr>
            <a:spLocks noGrp="1"/>
          </p:cNvSpPr>
          <p:nvPr>
            <p:ph type="body" sz="quarter" idx="14"/>
          </p:nvPr>
        </p:nvSpPr>
        <p:spPr>
          <a:xfrm>
            <a:off x="231774" y="276860"/>
            <a:ext cx="4716743" cy="593090"/>
          </a:xfrm>
        </p:spPr>
        <p:txBody>
          <a:bodyPr/>
          <a:lstStyle/>
          <a:p>
            <a:r>
              <a:rPr lang="en-US" altLang="zh-CN" dirty="0"/>
              <a:t>8.2.4 </a:t>
            </a:r>
            <a:r>
              <a:rPr lang="zh-CN" altLang="en-US" dirty="0"/>
              <a:t>循环优化的实现</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4340225" cy="593090"/>
          </a:xfrm>
        </p:spPr>
        <p:txBody>
          <a:bodyPr/>
          <a:lstStyle/>
          <a:p>
            <a:r>
              <a:rPr lang="en-US" altLang="zh-CN" dirty="0"/>
              <a:t>8.1.1 </a:t>
            </a:r>
            <a:r>
              <a:rPr lang="zh-CN" altLang="en-US" dirty="0"/>
              <a:t>基本块的概念</a:t>
            </a:r>
            <a:endParaRPr lang="zh-CN" altLang="en-US" dirty="0"/>
          </a:p>
        </p:txBody>
      </p:sp>
      <p:sp>
        <p:nvSpPr>
          <p:cNvPr id="5" name="Rectangle 2"/>
          <p:cNvSpPr/>
          <p:nvPr/>
        </p:nvSpPr>
        <p:spPr>
          <a:xfrm>
            <a:off x="592137" y="1914712"/>
            <a:ext cx="3979862" cy="396240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533400" lvl="0" indent="-533400" eaLnBrk="1" hangingPunct="1">
              <a:buClrTx/>
              <a:buSzPct val="90000"/>
              <a:buFont typeface="Wingdings" panose="05000000000000000000" pitchFamily="2" charset="2"/>
              <a:buAutoNum type="arabicParenBoth"/>
            </a:pPr>
            <a:r>
              <a:rPr lang="en-US" altLang="zh-CN" sz="2400" b="1" dirty="0">
                <a:solidFill>
                  <a:srgbClr val="030305"/>
                </a:solidFill>
                <a:latin typeface="+mn-ea"/>
              </a:rPr>
              <a:t>T</a:t>
            </a:r>
            <a:r>
              <a:rPr lang="en-US" altLang="zh-CN" sz="2400" b="1" baseline="-25000" dirty="0">
                <a:solidFill>
                  <a:srgbClr val="030305"/>
                </a:solidFill>
                <a:latin typeface="+mn-ea"/>
              </a:rPr>
              <a:t>1</a:t>
            </a:r>
            <a:r>
              <a:rPr lang="en-US" altLang="zh-CN" sz="2400" b="1" dirty="0">
                <a:solidFill>
                  <a:srgbClr val="030305"/>
                </a:solidFill>
                <a:latin typeface="+mn-ea"/>
              </a:rPr>
              <a:t>=A*B</a:t>
            </a:r>
            <a:endParaRPr lang="en-US" altLang="zh-CN" sz="2400" b="1" dirty="0">
              <a:solidFill>
                <a:srgbClr val="030305"/>
              </a:solidFill>
              <a:latin typeface="+mn-ea"/>
            </a:endParaRPr>
          </a:p>
          <a:p>
            <a:pPr marL="533400" lvl="0" indent="-533400" eaLnBrk="1" hangingPunct="1">
              <a:buClrTx/>
              <a:buSzPct val="90000"/>
              <a:buFont typeface="Wingdings" panose="05000000000000000000" pitchFamily="2" charset="2"/>
              <a:buAutoNum type="arabicParenBoth"/>
            </a:pPr>
            <a:r>
              <a:rPr lang="en-US" altLang="zh-CN" sz="2400" b="1" dirty="0">
                <a:solidFill>
                  <a:srgbClr val="030305"/>
                </a:solidFill>
                <a:latin typeface="+mn-ea"/>
              </a:rPr>
              <a:t>T</a:t>
            </a:r>
            <a:r>
              <a:rPr lang="en-US" altLang="zh-CN" sz="2400" b="1" baseline="-25000" dirty="0">
                <a:solidFill>
                  <a:srgbClr val="030305"/>
                </a:solidFill>
                <a:latin typeface="+mn-ea"/>
              </a:rPr>
              <a:t>2</a:t>
            </a:r>
            <a:r>
              <a:rPr lang="en-US" altLang="zh-CN" sz="2400" b="1" dirty="0">
                <a:solidFill>
                  <a:srgbClr val="030305"/>
                </a:solidFill>
                <a:latin typeface="+mn-ea"/>
              </a:rPr>
              <a:t>=3/2</a:t>
            </a:r>
            <a:endParaRPr lang="en-US" altLang="zh-CN" sz="2400" b="1" dirty="0">
              <a:solidFill>
                <a:srgbClr val="030305"/>
              </a:solidFill>
              <a:latin typeface="+mn-ea"/>
            </a:endParaRPr>
          </a:p>
          <a:p>
            <a:pPr marL="533400" lvl="0" indent="-533400" eaLnBrk="1" hangingPunct="1">
              <a:buClrTx/>
              <a:buSzPct val="90000"/>
              <a:buFont typeface="Wingdings" panose="05000000000000000000" pitchFamily="2" charset="2"/>
              <a:buAutoNum type="arabicParenBoth"/>
            </a:pPr>
            <a:r>
              <a:rPr lang="en-US" altLang="zh-CN" sz="2400" b="1" dirty="0">
                <a:solidFill>
                  <a:srgbClr val="030305"/>
                </a:solidFill>
                <a:latin typeface="+mn-ea"/>
              </a:rPr>
              <a:t>T</a:t>
            </a:r>
            <a:r>
              <a:rPr lang="en-US" altLang="zh-CN" sz="2400" b="1" baseline="-25000" dirty="0">
                <a:solidFill>
                  <a:srgbClr val="030305"/>
                </a:solidFill>
                <a:latin typeface="+mn-ea"/>
              </a:rPr>
              <a:t>3</a:t>
            </a:r>
            <a:r>
              <a:rPr lang="en-US" altLang="zh-CN" sz="2400" b="1" dirty="0">
                <a:solidFill>
                  <a:srgbClr val="030305"/>
                </a:solidFill>
                <a:latin typeface="+mn-ea"/>
              </a:rPr>
              <a:t>=T</a:t>
            </a:r>
            <a:r>
              <a:rPr lang="en-US" altLang="zh-CN" sz="2400" b="1" baseline="-25000" dirty="0">
                <a:solidFill>
                  <a:srgbClr val="030305"/>
                </a:solidFill>
                <a:latin typeface="+mn-ea"/>
              </a:rPr>
              <a:t>1</a:t>
            </a:r>
            <a:r>
              <a:rPr lang="en-US" altLang="zh-CN" sz="2400" b="1" dirty="0">
                <a:solidFill>
                  <a:srgbClr val="030305"/>
                </a:solidFill>
                <a:latin typeface="+mn-ea"/>
              </a:rPr>
              <a:t>-T</a:t>
            </a:r>
            <a:r>
              <a:rPr lang="en-US" altLang="zh-CN" sz="2400" b="1" baseline="-25000" dirty="0">
                <a:solidFill>
                  <a:srgbClr val="030305"/>
                </a:solidFill>
                <a:latin typeface="+mn-ea"/>
              </a:rPr>
              <a:t>2</a:t>
            </a:r>
            <a:endParaRPr lang="en-US" altLang="zh-CN" sz="2400" b="1" dirty="0">
              <a:solidFill>
                <a:srgbClr val="030305"/>
              </a:solidFill>
              <a:latin typeface="+mn-ea"/>
            </a:endParaRPr>
          </a:p>
          <a:p>
            <a:pPr marL="533400" lvl="0" indent="-533400" eaLnBrk="1" hangingPunct="1">
              <a:buClrTx/>
              <a:buSzPct val="90000"/>
              <a:buFont typeface="Wingdings" panose="05000000000000000000" pitchFamily="2" charset="2"/>
              <a:buAutoNum type="arabicParenBoth"/>
            </a:pPr>
            <a:r>
              <a:rPr lang="en-US" altLang="zh-CN" sz="2400" b="1" dirty="0">
                <a:solidFill>
                  <a:srgbClr val="030305"/>
                </a:solidFill>
                <a:latin typeface="+mn-ea"/>
              </a:rPr>
              <a:t>X=T</a:t>
            </a:r>
            <a:r>
              <a:rPr lang="en-US" altLang="zh-CN" sz="2400" b="1" baseline="-25000" dirty="0">
                <a:solidFill>
                  <a:srgbClr val="030305"/>
                </a:solidFill>
                <a:latin typeface="+mn-ea"/>
              </a:rPr>
              <a:t>3</a:t>
            </a:r>
            <a:endParaRPr lang="en-US" altLang="zh-CN" sz="2400" b="1" dirty="0">
              <a:solidFill>
                <a:srgbClr val="030305"/>
              </a:solidFill>
              <a:latin typeface="+mn-ea"/>
            </a:endParaRPr>
          </a:p>
          <a:p>
            <a:pPr marL="533400" lvl="0" indent="-533400" eaLnBrk="1" hangingPunct="1">
              <a:buClrTx/>
              <a:buSzPct val="90000"/>
              <a:buFont typeface="Wingdings" panose="05000000000000000000" pitchFamily="2" charset="2"/>
              <a:buAutoNum type="arabicParenBoth"/>
            </a:pPr>
            <a:r>
              <a:rPr lang="en-US" altLang="zh-CN" sz="2400" b="1" dirty="0">
                <a:solidFill>
                  <a:srgbClr val="030305"/>
                </a:solidFill>
                <a:latin typeface="+mn-ea"/>
              </a:rPr>
              <a:t>C=2</a:t>
            </a:r>
            <a:endParaRPr lang="en-US" altLang="zh-CN" sz="2400" b="1" dirty="0">
              <a:solidFill>
                <a:srgbClr val="030305"/>
              </a:solidFill>
              <a:latin typeface="+mn-ea"/>
            </a:endParaRPr>
          </a:p>
          <a:p>
            <a:pPr marL="533400" lvl="0" indent="-533400" eaLnBrk="1" hangingPunct="1">
              <a:buClrTx/>
              <a:buSzPct val="90000"/>
              <a:buFont typeface="Wingdings" panose="05000000000000000000" pitchFamily="2" charset="2"/>
              <a:buAutoNum type="arabicParenBoth"/>
            </a:pPr>
            <a:r>
              <a:rPr lang="en-US" altLang="zh-CN" sz="2400" b="1" dirty="0">
                <a:solidFill>
                  <a:srgbClr val="030305"/>
                </a:solidFill>
                <a:latin typeface="+mn-ea"/>
              </a:rPr>
              <a:t>T</a:t>
            </a:r>
            <a:r>
              <a:rPr lang="en-US" altLang="zh-CN" sz="2400" b="1" baseline="-25000" dirty="0">
                <a:solidFill>
                  <a:srgbClr val="030305"/>
                </a:solidFill>
                <a:latin typeface="+mn-ea"/>
              </a:rPr>
              <a:t>4</a:t>
            </a:r>
            <a:r>
              <a:rPr lang="en-US" altLang="zh-CN" sz="2400" b="1" dirty="0">
                <a:solidFill>
                  <a:srgbClr val="030305"/>
                </a:solidFill>
                <a:latin typeface="+mn-ea"/>
              </a:rPr>
              <a:t>=A*B</a:t>
            </a:r>
            <a:endParaRPr lang="en-US" altLang="zh-CN" sz="2400" b="1" dirty="0">
              <a:solidFill>
                <a:srgbClr val="030305"/>
              </a:solidFill>
              <a:latin typeface="+mn-ea"/>
            </a:endParaRPr>
          </a:p>
          <a:p>
            <a:pPr marL="533400" lvl="0" indent="-533400" eaLnBrk="1" hangingPunct="1">
              <a:buClrTx/>
              <a:buSzPct val="90000"/>
              <a:buFont typeface="Wingdings" panose="05000000000000000000" pitchFamily="2" charset="2"/>
              <a:buAutoNum type="arabicParenBoth"/>
            </a:pPr>
            <a:r>
              <a:rPr lang="en-US" altLang="zh-CN" sz="2400" b="1" dirty="0">
                <a:solidFill>
                  <a:srgbClr val="030305"/>
                </a:solidFill>
                <a:latin typeface="+mn-ea"/>
              </a:rPr>
              <a:t>T</a:t>
            </a:r>
            <a:r>
              <a:rPr lang="en-US" altLang="zh-CN" sz="2400" b="1" baseline="-25000" dirty="0">
                <a:solidFill>
                  <a:srgbClr val="030305"/>
                </a:solidFill>
                <a:latin typeface="+mn-ea"/>
              </a:rPr>
              <a:t>5</a:t>
            </a:r>
            <a:r>
              <a:rPr lang="en-US" altLang="zh-CN" sz="2400" b="1" dirty="0">
                <a:solidFill>
                  <a:srgbClr val="030305"/>
                </a:solidFill>
                <a:latin typeface="+mn-ea"/>
              </a:rPr>
              <a:t>=18+C</a:t>
            </a:r>
            <a:endParaRPr lang="en-US" altLang="zh-CN" sz="2400" b="1" dirty="0">
              <a:solidFill>
                <a:srgbClr val="030305"/>
              </a:solidFill>
              <a:latin typeface="+mn-ea"/>
            </a:endParaRPr>
          </a:p>
          <a:p>
            <a:pPr marL="533400" lvl="0" indent="-533400" eaLnBrk="1" hangingPunct="1">
              <a:buClrTx/>
              <a:buSzPct val="90000"/>
              <a:buFont typeface="Wingdings" panose="05000000000000000000" pitchFamily="2" charset="2"/>
              <a:buAutoNum type="arabicParenBoth"/>
            </a:pPr>
            <a:r>
              <a:rPr lang="en-US" altLang="zh-CN" sz="2400" b="1" dirty="0">
                <a:solidFill>
                  <a:srgbClr val="030305"/>
                </a:solidFill>
                <a:latin typeface="+mn-ea"/>
              </a:rPr>
              <a:t>T</a:t>
            </a:r>
            <a:r>
              <a:rPr lang="en-US" altLang="zh-CN" sz="2400" b="1" baseline="-25000" dirty="0">
                <a:solidFill>
                  <a:srgbClr val="030305"/>
                </a:solidFill>
                <a:latin typeface="+mn-ea"/>
              </a:rPr>
              <a:t>6</a:t>
            </a:r>
            <a:r>
              <a:rPr lang="en-US" altLang="zh-CN" sz="2400" b="1" dirty="0">
                <a:solidFill>
                  <a:srgbClr val="030305"/>
                </a:solidFill>
                <a:latin typeface="+mn-ea"/>
              </a:rPr>
              <a:t>=T</a:t>
            </a:r>
            <a:r>
              <a:rPr lang="en-US" altLang="zh-CN" sz="2400" b="1" baseline="-25000" dirty="0">
                <a:solidFill>
                  <a:srgbClr val="030305"/>
                </a:solidFill>
                <a:latin typeface="+mn-ea"/>
              </a:rPr>
              <a:t>4</a:t>
            </a:r>
            <a:r>
              <a:rPr lang="en-US" altLang="zh-CN" sz="2400" b="1" dirty="0">
                <a:solidFill>
                  <a:srgbClr val="030305"/>
                </a:solidFill>
                <a:latin typeface="+mn-ea"/>
              </a:rPr>
              <a:t>*T</a:t>
            </a:r>
            <a:r>
              <a:rPr lang="en-US" altLang="zh-CN" sz="2400" b="1" baseline="-25000" dirty="0">
                <a:solidFill>
                  <a:srgbClr val="030305"/>
                </a:solidFill>
                <a:latin typeface="+mn-ea"/>
              </a:rPr>
              <a:t>5</a:t>
            </a:r>
            <a:endParaRPr lang="en-US" altLang="zh-CN" sz="2400" b="1" dirty="0">
              <a:solidFill>
                <a:srgbClr val="030305"/>
              </a:solidFill>
              <a:latin typeface="+mn-ea"/>
            </a:endParaRPr>
          </a:p>
          <a:p>
            <a:pPr marL="533400" lvl="0" indent="-533400" eaLnBrk="1" hangingPunct="1">
              <a:buClrTx/>
              <a:buSzPct val="90000"/>
              <a:buFont typeface="Wingdings" panose="05000000000000000000" pitchFamily="2" charset="2"/>
              <a:buAutoNum type="arabicParenBoth"/>
            </a:pPr>
            <a:r>
              <a:rPr lang="en-US" altLang="zh-CN" sz="2400" b="1" dirty="0">
                <a:solidFill>
                  <a:srgbClr val="030305"/>
                </a:solidFill>
                <a:latin typeface="+mn-ea"/>
              </a:rPr>
              <a:t>Y=T</a:t>
            </a:r>
            <a:r>
              <a:rPr lang="en-US" altLang="zh-CN" sz="2400" b="1" baseline="-25000" dirty="0">
                <a:solidFill>
                  <a:srgbClr val="030305"/>
                </a:solidFill>
                <a:latin typeface="+mn-ea"/>
              </a:rPr>
              <a:t>6</a:t>
            </a:r>
            <a:endParaRPr lang="en-US" altLang="zh-CN" sz="2400" b="1" baseline="-25000" dirty="0">
              <a:solidFill>
                <a:srgbClr val="030305"/>
              </a:solidFill>
              <a:latin typeface="+mn-ea"/>
            </a:endParaRPr>
          </a:p>
        </p:txBody>
      </p:sp>
      <p:sp>
        <p:nvSpPr>
          <p:cNvPr id="6" name="Rectangle 3"/>
          <p:cNvSpPr/>
          <p:nvPr/>
        </p:nvSpPr>
        <p:spPr>
          <a:xfrm>
            <a:off x="505385" y="1267012"/>
            <a:ext cx="5453063" cy="463846"/>
          </a:xfrm>
          <a:prstGeom prst="rect">
            <a:avLst/>
          </a:prstGeom>
          <a:noFill/>
          <a:ln w="9525">
            <a:noFill/>
          </a:ln>
        </p:spPr>
        <p:txBody>
          <a:bodyPr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r>
              <a:rPr lang="zh-CN" altLang="en-US" sz="2400" b="1" dirty="0">
                <a:solidFill>
                  <a:srgbClr val="0070C0"/>
                </a:solidFill>
                <a:latin typeface="+mn-ea"/>
              </a:rPr>
              <a:t>下面是一个基本块的例子：</a:t>
            </a:r>
            <a:endParaRPr lang="zh-CN" altLang="en-US" sz="2400" b="1" dirty="0">
              <a:solidFill>
                <a:srgbClr val="0070C0"/>
              </a:solidFill>
              <a:latin typeface="+mn-ea"/>
            </a:endParaRPr>
          </a:p>
        </p:txBody>
      </p:sp>
      <p:sp>
        <p:nvSpPr>
          <p:cNvPr id="7" name="AutoShape 4">
            <a:hlinkClick r:id="" action="ppaction://hlinkshowjump?jump=previousslide"/>
          </p:cNvPr>
          <p:cNvSpPr/>
          <p:nvPr/>
        </p:nvSpPr>
        <p:spPr>
          <a:xfrm>
            <a:off x="6944752" y="5572312"/>
            <a:ext cx="685800" cy="304800"/>
          </a:xfrm>
          <a:prstGeom prst="curvedUpArrow">
            <a:avLst>
              <a:gd name="adj1" fmla="val 45000"/>
              <a:gd name="adj2" fmla="val 9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2400" b="1" dirty="0">
              <a:latin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8.2.4.4 </a:t>
            </a:r>
            <a:r>
              <a:rPr lang="zh-CN" altLang="en-US" dirty="0"/>
              <a:t>优化实现</a:t>
            </a:r>
            <a:endParaRPr lang="zh-CN" altLang="en-US" dirty="0"/>
          </a:p>
        </p:txBody>
      </p:sp>
      <p:sp>
        <p:nvSpPr>
          <p:cNvPr id="4" name="Rectangle 3"/>
          <p:cNvSpPr txBox="1"/>
          <p:nvPr/>
        </p:nvSpPr>
        <p:spPr>
          <a:xfrm>
            <a:off x="571500" y="1340410"/>
            <a:ext cx="8001000" cy="4822825"/>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t>根据数据流分析，可以获得流图中基本块之间的数据流信息，利用这些信息，可以实现与循环有关的优化，进一步实现全局优化。</a:t>
            </a:r>
            <a:endParaRPr lang="zh-CN" altLang="en-US" sz="2400" b="1" dirty="0"/>
          </a:p>
          <a:p>
            <a:pPr>
              <a:lnSpc>
                <a:spcPct val="120000"/>
              </a:lnSpc>
            </a:pPr>
            <a:r>
              <a:rPr lang="zh-CN" altLang="en-US" sz="2400" b="1" dirty="0">
                <a:sym typeface="+mn-ea"/>
              </a:rPr>
              <a:t>循环不变表达式优化</a:t>
            </a:r>
            <a:endParaRPr lang="zh-CN" altLang="en-US" sz="2400" b="1" dirty="0"/>
          </a:p>
          <a:p>
            <a:pPr lvl="1">
              <a:lnSpc>
                <a:spcPct val="120000"/>
              </a:lnSpc>
            </a:pPr>
            <a:r>
              <a:rPr lang="zh-CN" altLang="en-US" b="1" dirty="0">
                <a:sym typeface="+mn-ea"/>
              </a:rPr>
              <a:t>如何识别循环？（求解回边的自然循环）</a:t>
            </a:r>
            <a:endParaRPr lang="zh-CN" altLang="en-US" b="1" dirty="0"/>
          </a:p>
          <a:p>
            <a:pPr lvl="1">
              <a:lnSpc>
                <a:spcPct val="120000"/>
              </a:lnSpc>
            </a:pPr>
            <a:r>
              <a:rPr lang="zh-CN" altLang="en-US" b="1" dirty="0">
                <a:sym typeface="+mn-ea"/>
              </a:rPr>
              <a:t>如何识别循环中的不变表达式？（根据已求解的变量的</a:t>
            </a:r>
            <a:r>
              <a:rPr lang="en-US" altLang="zh-CN" b="1" dirty="0" err="1">
                <a:sym typeface="+mn-ea"/>
              </a:rPr>
              <a:t>ud</a:t>
            </a:r>
            <a:r>
              <a:rPr lang="zh-CN" altLang="en-US" b="1" dirty="0">
                <a:sym typeface="+mn-ea"/>
              </a:rPr>
              <a:t>链识别）</a:t>
            </a:r>
            <a:endParaRPr lang="zh-CN" altLang="en-US" b="1" dirty="0"/>
          </a:p>
          <a:p>
            <a:pPr lvl="1">
              <a:lnSpc>
                <a:spcPct val="120000"/>
              </a:lnSpc>
            </a:pPr>
            <a:r>
              <a:rPr lang="zh-CN" altLang="en-US" b="1" dirty="0">
                <a:sym typeface="+mn-ea"/>
              </a:rPr>
              <a:t>把循环表达式外提到什么地方？</a:t>
            </a:r>
            <a:endParaRPr lang="zh-CN" altLang="en-US" b="1" dirty="0"/>
          </a:p>
          <a:p>
            <a:pPr lvl="1">
              <a:lnSpc>
                <a:spcPct val="120000"/>
              </a:lnSpc>
            </a:pPr>
            <a:r>
              <a:rPr lang="zh-CN" altLang="en-US" b="1" dirty="0">
                <a:sym typeface="+mn-ea"/>
              </a:rPr>
              <a:t>什么条件下，不变表达式可以外提？</a:t>
            </a:r>
            <a:endParaRPr lang="zh-CN" altLang="en-US"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8.2.4.4 </a:t>
            </a:r>
            <a:r>
              <a:rPr lang="zh-CN" altLang="en-US" dirty="0"/>
              <a:t>优化实现</a:t>
            </a:r>
            <a:endParaRPr lang="zh-CN" altLang="en-US" dirty="0"/>
          </a:p>
        </p:txBody>
      </p:sp>
      <p:sp>
        <p:nvSpPr>
          <p:cNvPr id="5" name="Rectangle 3"/>
          <p:cNvSpPr txBox="1"/>
          <p:nvPr/>
        </p:nvSpPr>
        <p:spPr>
          <a:xfrm>
            <a:off x="571500" y="2105435"/>
            <a:ext cx="8001000" cy="2421741"/>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t>一个四元式是不变的，当且仅当其运算分量在循环中是不变的。主要有三种情况：</a:t>
            </a:r>
            <a:endParaRPr lang="zh-CN" altLang="en-US" sz="2400" b="1" dirty="0"/>
          </a:p>
          <a:p>
            <a:pPr lvl="1">
              <a:lnSpc>
                <a:spcPct val="120000"/>
              </a:lnSpc>
            </a:pPr>
            <a:r>
              <a:rPr lang="zh-CN" altLang="en-US" b="1" dirty="0"/>
              <a:t>运算分量是常量</a:t>
            </a:r>
            <a:endParaRPr lang="zh-CN" altLang="en-US" b="1" dirty="0"/>
          </a:p>
          <a:p>
            <a:pPr lvl="1">
              <a:lnSpc>
                <a:spcPct val="120000"/>
              </a:lnSpc>
            </a:pPr>
            <a:r>
              <a:rPr lang="zh-CN" altLang="en-US" b="1" dirty="0"/>
              <a:t>运算分量定值点在循环外部</a:t>
            </a:r>
            <a:endParaRPr lang="zh-CN" altLang="en-US" b="1" dirty="0"/>
          </a:p>
          <a:p>
            <a:pPr lvl="1">
              <a:lnSpc>
                <a:spcPct val="120000"/>
              </a:lnSpc>
            </a:pPr>
            <a:r>
              <a:rPr lang="zh-CN" altLang="en-US" b="1" dirty="0"/>
              <a:t>运算分量定值点的四元式也是不变的。</a:t>
            </a:r>
            <a:endParaRPr lang="zh-CN" altLang="en-US" b="1" dirty="0"/>
          </a:p>
        </p:txBody>
      </p:sp>
      <p:sp>
        <p:nvSpPr>
          <p:cNvPr id="6" name="Rectangle 3074"/>
          <p:cNvSpPr txBox="1"/>
          <p:nvPr/>
        </p:nvSpPr>
        <p:spPr>
          <a:xfrm>
            <a:off x="574358" y="1325693"/>
            <a:ext cx="4677634" cy="593090"/>
          </a:xfrm>
          <a:prstGeom prst="rect">
            <a:avLst/>
          </a:prstGeom>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r>
              <a:rPr lang="zh-CN" altLang="en-US" sz="2800" b="1" dirty="0">
                <a:solidFill>
                  <a:srgbClr val="0070C0"/>
                </a:solidFill>
                <a:latin typeface="+mn-ea"/>
                <a:ea typeface="+mn-ea"/>
              </a:rPr>
              <a:t>循环不变表达式的识别</a:t>
            </a:r>
            <a:endParaRPr lang="zh-CN" altLang="en-US" sz="2800" b="1" dirty="0">
              <a:solidFill>
                <a:srgbClr val="0070C0"/>
              </a:solidFill>
              <a:latin typeface="+mn-ea"/>
              <a:ea typeface="+mn-ea"/>
            </a:endParaRPr>
          </a:p>
        </p:txBody>
      </p:sp>
      <p:sp>
        <p:nvSpPr>
          <p:cNvPr id="7" name="AutoShape 6">
            <a:hlinkClick r:id="rId1" action="ppaction://hlinksldjump"/>
          </p:cNvPr>
          <p:cNvSpPr/>
          <p:nvPr/>
        </p:nvSpPr>
        <p:spPr>
          <a:xfrm>
            <a:off x="7497856" y="5475324"/>
            <a:ext cx="935038" cy="287337"/>
          </a:xfrm>
          <a:prstGeom prst="curvedDownArrow">
            <a:avLst>
              <a:gd name="adj1" fmla="val 65083"/>
              <a:gd name="adj2" fmla="val 130166"/>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arn(in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8.2.4.4 </a:t>
            </a:r>
            <a:r>
              <a:rPr lang="zh-CN" altLang="en-US" dirty="0"/>
              <a:t>优化实现</a:t>
            </a:r>
            <a:endParaRPr lang="zh-CN" altLang="en-US" dirty="0"/>
          </a:p>
        </p:txBody>
      </p:sp>
      <p:sp>
        <p:nvSpPr>
          <p:cNvPr id="8" name="Rectangle 3"/>
          <p:cNvSpPr txBox="1"/>
          <p:nvPr/>
        </p:nvSpPr>
        <p:spPr>
          <a:xfrm>
            <a:off x="431800" y="1183030"/>
            <a:ext cx="8280400" cy="3930837"/>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a:latin typeface="+mn-ea"/>
              </a:rPr>
              <a:t>寻找循环不变表达式算法</a:t>
            </a:r>
            <a:endParaRPr lang="zh-CN" altLang="en-US" b="1" dirty="0">
              <a:latin typeface="+mn-ea"/>
            </a:endParaRPr>
          </a:p>
          <a:p>
            <a:pPr lvl="1">
              <a:lnSpc>
                <a:spcPct val="120000"/>
              </a:lnSpc>
            </a:pPr>
            <a:r>
              <a:rPr lang="zh-CN" altLang="en-US" b="1" dirty="0">
                <a:latin typeface="+mn-ea"/>
              </a:rPr>
              <a:t>输入：循环</a:t>
            </a:r>
            <a:r>
              <a:rPr lang="en-US" altLang="zh-CN" b="1" dirty="0">
                <a:latin typeface="+mn-ea"/>
              </a:rPr>
              <a:t>L</a:t>
            </a:r>
            <a:r>
              <a:rPr lang="zh-CN" altLang="en-US" b="1" dirty="0">
                <a:latin typeface="+mn-ea"/>
              </a:rPr>
              <a:t>，已经建立的</a:t>
            </a:r>
            <a:r>
              <a:rPr lang="en-US" altLang="zh-CN" b="1" dirty="0">
                <a:latin typeface="+mn-ea"/>
              </a:rPr>
              <a:t>UD</a:t>
            </a:r>
            <a:r>
              <a:rPr lang="zh-CN" altLang="en-US" b="1" dirty="0">
                <a:latin typeface="+mn-ea"/>
              </a:rPr>
              <a:t>链</a:t>
            </a:r>
            <a:endParaRPr lang="zh-CN" altLang="en-US" b="1" dirty="0">
              <a:latin typeface="+mn-ea"/>
            </a:endParaRPr>
          </a:p>
          <a:p>
            <a:pPr lvl="1">
              <a:lnSpc>
                <a:spcPct val="120000"/>
              </a:lnSpc>
            </a:pPr>
            <a:r>
              <a:rPr lang="zh-CN" altLang="en-US" b="1" dirty="0">
                <a:latin typeface="+mn-ea"/>
              </a:rPr>
              <a:t>输出：不变四元式</a:t>
            </a:r>
            <a:endParaRPr lang="zh-CN" altLang="en-US" b="1" dirty="0">
              <a:latin typeface="+mn-ea"/>
            </a:endParaRPr>
          </a:p>
          <a:p>
            <a:pPr lvl="1">
              <a:lnSpc>
                <a:spcPct val="120000"/>
              </a:lnSpc>
            </a:pPr>
            <a:r>
              <a:rPr lang="zh-CN" altLang="en-US" b="1" dirty="0">
                <a:latin typeface="+mn-ea"/>
              </a:rPr>
              <a:t>步骤</a:t>
            </a:r>
            <a:r>
              <a:rPr lang="en-US" altLang="zh-CN" b="1" dirty="0">
                <a:latin typeface="+mn-ea"/>
              </a:rPr>
              <a:t>1</a:t>
            </a:r>
            <a:r>
              <a:rPr lang="zh-CN" altLang="en-US" b="1" dirty="0">
                <a:latin typeface="+mn-ea"/>
              </a:rPr>
              <a:t>：如果四元式的运算分量或者是常数，或者其所有定值点在循环外部，则将该四元式加上标记。</a:t>
            </a:r>
            <a:endParaRPr lang="zh-CN" altLang="en-US" b="1" dirty="0">
              <a:latin typeface="+mn-ea"/>
            </a:endParaRPr>
          </a:p>
          <a:p>
            <a:pPr lvl="1">
              <a:lnSpc>
                <a:spcPct val="120000"/>
              </a:lnSpc>
            </a:pPr>
            <a:r>
              <a:rPr lang="zh-CN" altLang="en-US" b="1" dirty="0">
                <a:latin typeface="+mn-ea"/>
              </a:rPr>
              <a:t>步骤</a:t>
            </a:r>
            <a:r>
              <a:rPr lang="en-US" altLang="zh-CN" b="1" dirty="0">
                <a:latin typeface="+mn-ea"/>
              </a:rPr>
              <a:t>2</a:t>
            </a:r>
            <a:r>
              <a:rPr lang="zh-CN" altLang="en-US" b="1" dirty="0">
                <a:latin typeface="+mn-ea"/>
              </a:rPr>
              <a:t>：重复执行下面的步骤：</a:t>
            </a:r>
            <a:endParaRPr lang="zh-CN" altLang="en-US" b="1" dirty="0">
              <a:latin typeface="+mn-ea"/>
            </a:endParaRPr>
          </a:p>
          <a:p>
            <a:pPr lvl="2">
              <a:lnSpc>
                <a:spcPct val="120000"/>
              </a:lnSpc>
            </a:pPr>
            <a:r>
              <a:rPr lang="zh-CN" altLang="en-US" sz="2400" b="1" dirty="0">
                <a:latin typeface="+mn-ea"/>
              </a:rPr>
              <a:t>如果一个四元式没有被加过标记，且运算分量要么是常数，要么其</a:t>
            </a:r>
            <a:r>
              <a:rPr lang="en-US" altLang="zh-CN" sz="2400" b="1" dirty="0">
                <a:latin typeface="+mn-ea"/>
              </a:rPr>
              <a:t>UD</a:t>
            </a:r>
            <a:r>
              <a:rPr lang="zh-CN" altLang="en-US" sz="2400" b="1" dirty="0">
                <a:latin typeface="+mn-ea"/>
              </a:rPr>
              <a:t>链中的定值点在循环外，或者其定值点已经被加过标记，则将该四元式加上标记。</a:t>
            </a:r>
            <a:endParaRPr lang="zh-CN" altLang="en-US" sz="2400" b="1" dirty="0">
              <a:latin typeface="+mn-ea"/>
            </a:endParaRPr>
          </a:p>
          <a:p>
            <a:pPr lvl="1">
              <a:lnSpc>
                <a:spcPct val="120000"/>
              </a:lnSpc>
            </a:pPr>
            <a:r>
              <a:rPr lang="zh-CN" altLang="en-US" b="1" dirty="0">
                <a:latin typeface="+mn-ea"/>
              </a:rPr>
              <a:t>输出所有被加过标记的四元式</a:t>
            </a:r>
            <a:endParaRPr lang="zh-CN" altLang="en-US" b="1" dirty="0">
              <a:latin typeface="+mn-ea"/>
            </a:endParaRPr>
          </a:p>
        </p:txBody>
      </p:sp>
      <p:sp>
        <p:nvSpPr>
          <p:cNvPr id="9" name="AutoShape 6">
            <a:hlinkClick r:id="rId1" action="ppaction://hlinksldjump"/>
          </p:cNvPr>
          <p:cNvSpPr/>
          <p:nvPr/>
        </p:nvSpPr>
        <p:spPr>
          <a:xfrm flipV="1">
            <a:off x="7777162" y="5916930"/>
            <a:ext cx="935038" cy="288925"/>
          </a:xfrm>
          <a:prstGeom prst="curvedDownArrow">
            <a:avLst>
              <a:gd name="adj1" fmla="val 64725"/>
              <a:gd name="adj2" fmla="val 12945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barn(inHorizontal)">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barn(inHorizontal)">
                                      <p:cBhvr>
                                        <p:cTn id="12" dur="500"/>
                                        <p:tgtEl>
                                          <p:spTgt spid="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barn(inHorizontal)">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arn(inHorizontal)">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8.2.4.4 </a:t>
            </a:r>
            <a:r>
              <a:rPr lang="zh-CN" altLang="en-US" dirty="0"/>
              <a:t>优化实现</a:t>
            </a:r>
            <a:endParaRPr lang="zh-CN" altLang="en-US" dirty="0"/>
          </a:p>
        </p:txBody>
      </p:sp>
      <p:sp>
        <p:nvSpPr>
          <p:cNvPr id="5" name="Rectangle 2"/>
          <p:cNvSpPr txBox="1"/>
          <p:nvPr/>
        </p:nvSpPr>
        <p:spPr>
          <a:xfrm>
            <a:off x="467360" y="1310958"/>
            <a:ext cx="3603626" cy="533400"/>
          </a:xfrm>
          <a:prstGeom prst="rect">
            <a:avLst/>
          </a:prstGeom>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solidFill>
                  <a:srgbClr val="0070C0"/>
                </a:solidFill>
                <a:latin typeface="+mn-ea"/>
                <a:ea typeface="+mn-ea"/>
              </a:rPr>
              <a:t>不变四元式外提方法</a:t>
            </a:r>
            <a:endParaRPr lang="zh-CN" altLang="en-US" sz="2800" b="1" dirty="0">
              <a:solidFill>
                <a:srgbClr val="0070C0"/>
              </a:solidFill>
              <a:latin typeface="+mn-ea"/>
              <a:ea typeface="+mn-ea"/>
            </a:endParaRPr>
          </a:p>
        </p:txBody>
      </p:sp>
      <p:sp>
        <p:nvSpPr>
          <p:cNvPr id="6" name="Rectangle 3"/>
          <p:cNvSpPr txBox="1"/>
          <p:nvPr/>
        </p:nvSpPr>
        <p:spPr>
          <a:xfrm>
            <a:off x="467360" y="1844358"/>
            <a:ext cx="3733800" cy="4114800"/>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对于不变四元式，可以在进入循环之前首先计算该四元式的值，然后在循环内部使用该值。</a:t>
            </a:r>
            <a:endParaRPr lang="zh-CN" altLang="en-US" sz="2400" b="1" dirty="0"/>
          </a:p>
          <a:p>
            <a:pPr>
              <a:lnSpc>
                <a:spcPct val="150000"/>
              </a:lnSpc>
            </a:pPr>
            <a:r>
              <a:rPr lang="zh-CN" altLang="en-US" sz="2400" b="1" dirty="0"/>
              <a:t>可以将四元式的值外提到紧靠循环之前（即外提到前置节点中）。</a:t>
            </a:r>
            <a:endParaRPr lang="zh-CN" altLang="en-US" sz="2400" b="1" dirty="0"/>
          </a:p>
        </p:txBody>
      </p:sp>
      <p:grpSp>
        <p:nvGrpSpPr>
          <p:cNvPr id="7" name="Group 11"/>
          <p:cNvGrpSpPr/>
          <p:nvPr/>
        </p:nvGrpSpPr>
        <p:grpSpPr>
          <a:xfrm>
            <a:off x="5073016" y="1203138"/>
            <a:ext cx="3352800" cy="2549525"/>
            <a:chOff x="3024" y="1056"/>
            <a:chExt cx="2112" cy="1606"/>
          </a:xfrm>
        </p:grpSpPr>
        <p:sp>
          <p:nvSpPr>
            <p:cNvPr id="10" name="Text Box 4"/>
            <p:cNvSpPr txBox="1"/>
            <p:nvPr/>
          </p:nvSpPr>
          <p:spPr>
            <a:xfrm>
              <a:off x="3312" y="1584"/>
              <a:ext cx="1632" cy="22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lnSpc>
                  <a:spcPct val="90000"/>
                </a:lnSpc>
                <a:spcBef>
                  <a:spcPct val="50000"/>
                </a:spcBef>
                <a:buNone/>
              </a:pPr>
              <a:r>
                <a:rPr lang="zh-CN" altLang="en-US" sz="1800" b="1" dirty="0">
                  <a:latin typeface="Verdana" panose="020B0604030504040204" pitchFamily="34" charset="0"/>
                </a:rPr>
                <a:t>首节点</a:t>
              </a:r>
              <a:endParaRPr lang="zh-CN" altLang="en-US" sz="1800" b="1" dirty="0">
                <a:latin typeface="Verdana" panose="020B0604030504040204" pitchFamily="34" charset="0"/>
              </a:endParaRPr>
            </a:p>
          </p:txBody>
        </p:sp>
        <p:sp>
          <p:nvSpPr>
            <p:cNvPr id="11" name="Line 5"/>
            <p:cNvSpPr/>
            <p:nvPr/>
          </p:nvSpPr>
          <p:spPr>
            <a:xfrm>
              <a:off x="3744" y="1104"/>
              <a:ext cx="0" cy="480"/>
            </a:xfrm>
            <a:prstGeom prst="line">
              <a:avLst/>
            </a:prstGeom>
            <a:ln w="9525" cap="flat" cmpd="sng">
              <a:solidFill>
                <a:schemeClr val="tx1"/>
              </a:solidFill>
              <a:prstDash val="solid"/>
              <a:headEnd type="none" w="med" len="med"/>
              <a:tailEnd type="triangle" w="med" len="med"/>
            </a:ln>
          </p:spPr>
        </p:sp>
        <p:sp>
          <p:nvSpPr>
            <p:cNvPr id="13" name="Line 6"/>
            <p:cNvSpPr/>
            <p:nvPr/>
          </p:nvSpPr>
          <p:spPr>
            <a:xfrm>
              <a:off x="4320" y="1056"/>
              <a:ext cx="0" cy="528"/>
            </a:xfrm>
            <a:prstGeom prst="line">
              <a:avLst/>
            </a:prstGeom>
            <a:ln w="9525" cap="flat" cmpd="sng">
              <a:solidFill>
                <a:schemeClr val="tx1"/>
              </a:solidFill>
              <a:prstDash val="solid"/>
              <a:headEnd type="none" w="med" len="med"/>
              <a:tailEnd type="triangle" w="med" len="med"/>
            </a:ln>
          </p:spPr>
        </p:sp>
        <p:sp>
          <p:nvSpPr>
            <p:cNvPr id="14" name="Text Box 7"/>
            <p:cNvSpPr txBox="1"/>
            <p:nvPr/>
          </p:nvSpPr>
          <p:spPr>
            <a:xfrm>
              <a:off x="3264" y="2448"/>
              <a:ext cx="1776" cy="214"/>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Font typeface="Wingdings" panose="05000000000000000000" pitchFamily="2" charset="2"/>
                <a:buChar char="•"/>
              </a:pPr>
              <a:endParaRPr lang="en-US" altLang="zh-CN" sz="1800" b="1" dirty="0">
                <a:latin typeface="Verdana" panose="020B0604030504040204" pitchFamily="34" charset="0"/>
              </a:endParaRPr>
            </a:p>
          </p:txBody>
        </p:sp>
        <p:sp>
          <p:nvSpPr>
            <p:cNvPr id="15" name="Rectangle 8"/>
            <p:cNvSpPr/>
            <p:nvPr/>
          </p:nvSpPr>
          <p:spPr>
            <a:xfrm>
              <a:off x="3264" y="2112"/>
              <a:ext cx="172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b="1" dirty="0">
                <a:latin typeface="Verdana" panose="020B0604030504040204" pitchFamily="34" charset="0"/>
              </a:endParaRPr>
            </a:p>
          </p:txBody>
        </p:sp>
        <p:sp>
          <p:nvSpPr>
            <p:cNvPr id="16" name="Freeform 9"/>
            <p:cNvSpPr/>
            <p:nvPr/>
          </p:nvSpPr>
          <p:spPr>
            <a:xfrm>
              <a:off x="3024" y="1440"/>
              <a:ext cx="432" cy="864"/>
            </a:xfrm>
            <a:custGeom>
              <a:avLst/>
              <a:gdLst>
                <a:gd name="txL" fmla="*/ 0 w 432"/>
                <a:gd name="txT" fmla="*/ 0 h 1200"/>
                <a:gd name="txR" fmla="*/ 432 w 432"/>
                <a:gd name="txB" fmla="*/ 1200 h 1200"/>
              </a:gdLst>
              <a:ahLst/>
              <a:cxnLst>
                <a:cxn ang="0">
                  <a:pos x="240" y="9"/>
                </a:cxn>
                <a:cxn ang="0">
                  <a:pos x="0" y="9"/>
                </a:cxn>
                <a:cxn ang="0">
                  <a:pos x="0" y="0"/>
                </a:cxn>
                <a:cxn ang="0">
                  <a:pos x="432" y="0"/>
                </a:cxn>
                <a:cxn ang="0">
                  <a:pos x="432" y="1"/>
                </a:cxn>
              </a:cxnLst>
              <a:rect l="txL" t="txT" r="txR" b="txB"/>
              <a:pathLst>
                <a:path w="432" h="1200">
                  <a:moveTo>
                    <a:pt x="240" y="1200"/>
                  </a:moveTo>
                  <a:lnTo>
                    <a:pt x="0" y="1200"/>
                  </a:lnTo>
                  <a:lnTo>
                    <a:pt x="0" y="0"/>
                  </a:lnTo>
                  <a:lnTo>
                    <a:pt x="432" y="0"/>
                  </a:lnTo>
                  <a:lnTo>
                    <a:pt x="432" y="144"/>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17" name="Freeform 10"/>
            <p:cNvSpPr/>
            <p:nvPr/>
          </p:nvSpPr>
          <p:spPr>
            <a:xfrm>
              <a:off x="4704" y="1488"/>
              <a:ext cx="432" cy="816"/>
            </a:xfrm>
            <a:custGeom>
              <a:avLst/>
              <a:gdLst>
                <a:gd name="txL" fmla="*/ 0 w 432"/>
                <a:gd name="txT" fmla="*/ 0 h 1104"/>
                <a:gd name="txR" fmla="*/ 432 w 432"/>
                <a:gd name="txB" fmla="*/ 1104 h 1104"/>
              </a:gdLst>
              <a:ahLst/>
              <a:cxnLst>
                <a:cxn ang="0">
                  <a:pos x="288" y="12"/>
                </a:cxn>
                <a:cxn ang="0">
                  <a:pos x="432" y="12"/>
                </a:cxn>
                <a:cxn ang="0">
                  <a:pos x="432" y="0"/>
                </a:cxn>
                <a:cxn ang="0">
                  <a:pos x="0" y="0"/>
                </a:cxn>
                <a:cxn ang="0">
                  <a:pos x="0" y="1"/>
                </a:cxn>
              </a:cxnLst>
              <a:rect l="txL" t="txT" r="txR" b="txB"/>
              <a:pathLst>
                <a:path w="432" h="1104">
                  <a:moveTo>
                    <a:pt x="288" y="1104"/>
                  </a:moveTo>
                  <a:lnTo>
                    <a:pt x="432" y="1104"/>
                  </a:lnTo>
                  <a:lnTo>
                    <a:pt x="432" y="0"/>
                  </a:lnTo>
                  <a:lnTo>
                    <a:pt x="0" y="0"/>
                  </a:lnTo>
                  <a:lnTo>
                    <a:pt x="0"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grpSp>
      <p:sp>
        <p:nvSpPr>
          <p:cNvPr id="18" name="Text Box 13"/>
          <p:cNvSpPr txBox="1"/>
          <p:nvPr/>
        </p:nvSpPr>
        <p:spPr>
          <a:xfrm>
            <a:off x="5293679" y="4757551"/>
            <a:ext cx="25908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lnSpc>
                <a:spcPct val="90000"/>
              </a:lnSpc>
              <a:spcBef>
                <a:spcPct val="50000"/>
              </a:spcBef>
              <a:buNone/>
            </a:pPr>
            <a:r>
              <a:rPr lang="zh-CN" altLang="en-US" sz="1800" b="1" dirty="0">
                <a:latin typeface="Verdana" panose="020B0604030504040204" pitchFamily="34" charset="0"/>
              </a:rPr>
              <a:t>首节点</a:t>
            </a:r>
            <a:endParaRPr lang="zh-CN" altLang="en-US" sz="1800" b="1" dirty="0">
              <a:latin typeface="Verdana" panose="020B0604030504040204" pitchFamily="34" charset="0"/>
            </a:endParaRPr>
          </a:p>
        </p:txBody>
      </p:sp>
      <p:sp>
        <p:nvSpPr>
          <p:cNvPr id="19" name="Line 14"/>
          <p:cNvSpPr/>
          <p:nvPr/>
        </p:nvSpPr>
        <p:spPr>
          <a:xfrm>
            <a:off x="6055679" y="3538351"/>
            <a:ext cx="0" cy="381000"/>
          </a:xfrm>
          <a:prstGeom prst="line">
            <a:avLst/>
          </a:prstGeom>
          <a:ln w="9525" cap="flat" cmpd="sng">
            <a:solidFill>
              <a:schemeClr val="tx1"/>
            </a:solidFill>
            <a:prstDash val="solid"/>
            <a:headEnd type="none" w="med" len="med"/>
            <a:tailEnd type="triangle" w="med" len="med"/>
          </a:ln>
        </p:spPr>
      </p:sp>
      <p:sp>
        <p:nvSpPr>
          <p:cNvPr id="20" name="Line 15"/>
          <p:cNvSpPr/>
          <p:nvPr/>
        </p:nvSpPr>
        <p:spPr>
          <a:xfrm>
            <a:off x="6970079" y="3538351"/>
            <a:ext cx="0" cy="457200"/>
          </a:xfrm>
          <a:prstGeom prst="line">
            <a:avLst/>
          </a:prstGeom>
          <a:ln w="9525" cap="flat" cmpd="sng">
            <a:solidFill>
              <a:schemeClr val="tx1"/>
            </a:solidFill>
            <a:prstDash val="solid"/>
            <a:headEnd type="none" w="med" len="med"/>
            <a:tailEnd type="triangle" w="med" len="med"/>
          </a:ln>
        </p:spPr>
      </p:sp>
      <p:sp>
        <p:nvSpPr>
          <p:cNvPr id="21" name="Rectangle 17"/>
          <p:cNvSpPr/>
          <p:nvPr/>
        </p:nvSpPr>
        <p:spPr>
          <a:xfrm>
            <a:off x="5217479" y="5595751"/>
            <a:ext cx="27432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b="1" dirty="0">
              <a:latin typeface="Verdana" panose="020B0604030504040204" pitchFamily="34" charset="0"/>
            </a:endParaRPr>
          </a:p>
        </p:txBody>
      </p:sp>
      <p:sp>
        <p:nvSpPr>
          <p:cNvPr id="22" name="Freeform 18"/>
          <p:cNvSpPr/>
          <p:nvPr/>
        </p:nvSpPr>
        <p:spPr>
          <a:xfrm>
            <a:off x="4836479" y="4528951"/>
            <a:ext cx="685800" cy="1371600"/>
          </a:xfrm>
          <a:custGeom>
            <a:avLst/>
            <a:gdLst>
              <a:gd name="txL" fmla="*/ 0 w 432"/>
              <a:gd name="txT" fmla="*/ 0 h 1200"/>
              <a:gd name="txR" fmla="*/ 432 w 432"/>
              <a:gd name="txB" fmla="*/ 1200 h 1200"/>
            </a:gdLst>
            <a:ahLst/>
            <a:cxnLst>
              <a:cxn ang="0">
                <a:pos x="2147483646" y="2147483646"/>
              </a:cxn>
              <a:cxn ang="0">
                <a:pos x="0" y="2147483646"/>
              </a:cxn>
              <a:cxn ang="0">
                <a:pos x="0" y="0"/>
              </a:cxn>
              <a:cxn ang="0">
                <a:pos x="2147483646" y="0"/>
              </a:cxn>
              <a:cxn ang="0">
                <a:pos x="2147483646" y="2147483646"/>
              </a:cxn>
            </a:cxnLst>
            <a:rect l="txL" t="txT" r="txR" b="txB"/>
            <a:pathLst>
              <a:path w="432" h="1200">
                <a:moveTo>
                  <a:pt x="240" y="1200"/>
                </a:moveTo>
                <a:lnTo>
                  <a:pt x="0" y="1200"/>
                </a:lnTo>
                <a:lnTo>
                  <a:pt x="0" y="0"/>
                </a:lnTo>
                <a:lnTo>
                  <a:pt x="432" y="0"/>
                </a:lnTo>
                <a:lnTo>
                  <a:pt x="432" y="144"/>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23" name="Freeform 19"/>
          <p:cNvSpPr/>
          <p:nvPr/>
        </p:nvSpPr>
        <p:spPr>
          <a:xfrm>
            <a:off x="7503479" y="4605151"/>
            <a:ext cx="685800" cy="1295400"/>
          </a:xfrm>
          <a:custGeom>
            <a:avLst/>
            <a:gdLst>
              <a:gd name="txL" fmla="*/ 0 w 432"/>
              <a:gd name="txT" fmla="*/ 0 h 1104"/>
              <a:gd name="txR" fmla="*/ 432 w 432"/>
              <a:gd name="txB" fmla="*/ 1104 h 1104"/>
            </a:gdLst>
            <a:ahLst/>
            <a:cxnLst>
              <a:cxn ang="0">
                <a:pos x="2147483646" y="2147483646"/>
              </a:cxn>
              <a:cxn ang="0">
                <a:pos x="2147483646" y="2147483646"/>
              </a:cxn>
              <a:cxn ang="0">
                <a:pos x="2147483646" y="0"/>
              </a:cxn>
              <a:cxn ang="0">
                <a:pos x="0" y="0"/>
              </a:cxn>
              <a:cxn ang="0">
                <a:pos x="0" y="2147483646"/>
              </a:cxn>
            </a:cxnLst>
            <a:rect l="txL" t="txT" r="txR" b="txB"/>
            <a:pathLst>
              <a:path w="432" h="1104">
                <a:moveTo>
                  <a:pt x="288" y="1104"/>
                </a:moveTo>
                <a:lnTo>
                  <a:pt x="432" y="1104"/>
                </a:lnTo>
                <a:lnTo>
                  <a:pt x="432" y="0"/>
                </a:lnTo>
                <a:lnTo>
                  <a:pt x="0" y="0"/>
                </a:lnTo>
                <a:lnTo>
                  <a:pt x="0"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24" name="Text Box 20"/>
          <p:cNvSpPr txBox="1"/>
          <p:nvPr/>
        </p:nvSpPr>
        <p:spPr>
          <a:xfrm>
            <a:off x="5288916" y="3939988"/>
            <a:ext cx="25908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algn="ctr" eaLnBrk="1" hangingPunct="1">
              <a:lnSpc>
                <a:spcPct val="90000"/>
              </a:lnSpc>
              <a:spcBef>
                <a:spcPct val="50000"/>
              </a:spcBef>
              <a:buNone/>
            </a:pPr>
            <a:r>
              <a:rPr lang="zh-CN" altLang="en-US" sz="1800" b="1" dirty="0">
                <a:latin typeface="Verdana" panose="020B0604030504040204" pitchFamily="34" charset="0"/>
              </a:rPr>
              <a:t>前置节点</a:t>
            </a:r>
            <a:endParaRPr lang="zh-CN" altLang="en-US" sz="1800" b="1" dirty="0">
              <a:latin typeface="Verdana" panose="020B0604030504040204" pitchFamily="34" charset="0"/>
            </a:endParaRPr>
          </a:p>
        </p:txBody>
      </p:sp>
      <p:sp>
        <p:nvSpPr>
          <p:cNvPr id="25" name="Line 21"/>
          <p:cNvSpPr/>
          <p:nvPr/>
        </p:nvSpPr>
        <p:spPr>
          <a:xfrm>
            <a:off x="6055679" y="4376551"/>
            <a:ext cx="0" cy="381000"/>
          </a:xfrm>
          <a:prstGeom prst="line">
            <a:avLst/>
          </a:prstGeom>
          <a:ln w="9525" cap="flat" cmpd="sng">
            <a:solidFill>
              <a:schemeClr val="tx1"/>
            </a:solidFill>
            <a:prstDash val="solid"/>
            <a:headEnd type="none" w="med" len="med"/>
            <a:tailEnd type="triangle" w="med" len="med"/>
          </a:ln>
        </p:spPr>
      </p:sp>
      <p:sp>
        <p:nvSpPr>
          <p:cNvPr id="26" name="Line 22"/>
          <p:cNvSpPr/>
          <p:nvPr/>
        </p:nvSpPr>
        <p:spPr>
          <a:xfrm>
            <a:off x="6970079" y="4376551"/>
            <a:ext cx="0" cy="381000"/>
          </a:xfrm>
          <a:prstGeom prst="line">
            <a:avLst/>
          </a:prstGeom>
          <a:ln w="9525"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Horizontal)">
                                      <p:cBhvr>
                                        <p:cTn id="22" dur="500"/>
                                        <p:tgtEl>
                                          <p:spTgt spid="18"/>
                                        </p:tgtEl>
                                      </p:cBhvr>
                                    </p:animEffect>
                                  </p:childTnLst>
                                </p:cTn>
                              </p:par>
                              <p:par>
                                <p:cTn id="23" presetID="16" presetClass="entr" presetSubtype="26"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Horizontal)">
                                      <p:cBhvr>
                                        <p:cTn id="25" dur="500"/>
                                        <p:tgtEl>
                                          <p:spTgt spid="19"/>
                                        </p:tgtEl>
                                      </p:cBhvr>
                                    </p:animEffect>
                                  </p:childTnLst>
                                </p:cTn>
                              </p:par>
                              <p:par>
                                <p:cTn id="26" presetID="16" presetClass="entr" presetSubtype="26"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Horizontal)">
                                      <p:cBhvr>
                                        <p:cTn id="28" dur="500"/>
                                        <p:tgtEl>
                                          <p:spTgt spid="20"/>
                                        </p:tgtEl>
                                      </p:cBhvr>
                                    </p:animEffect>
                                  </p:childTnLst>
                                </p:cTn>
                              </p:par>
                              <p:par>
                                <p:cTn id="29" presetID="16" presetClass="entr" presetSubtype="2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Horizontal)">
                                      <p:cBhvr>
                                        <p:cTn id="31" dur="500"/>
                                        <p:tgtEl>
                                          <p:spTgt spid="21"/>
                                        </p:tgtEl>
                                      </p:cBhvr>
                                    </p:animEffect>
                                  </p:childTnLst>
                                </p:cTn>
                              </p:par>
                              <p:par>
                                <p:cTn id="32" presetID="16" presetClass="entr" presetSubtype="26"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Horizontal)">
                                      <p:cBhvr>
                                        <p:cTn id="34" dur="500"/>
                                        <p:tgtEl>
                                          <p:spTgt spid="22"/>
                                        </p:tgtEl>
                                      </p:cBhvr>
                                    </p:animEffect>
                                  </p:childTnLst>
                                </p:cTn>
                              </p:par>
                              <p:par>
                                <p:cTn id="35" presetID="16" presetClass="entr" presetSubtype="26"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Horizontal)">
                                      <p:cBhvr>
                                        <p:cTn id="37" dur="500"/>
                                        <p:tgtEl>
                                          <p:spTgt spid="23"/>
                                        </p:tgtEl>
                                      </p:cBhvr>
                                    </p:animEffect>
                                  </p:childTnLst>
                                </p:cTn>
                              </p:par>
                              <p:par>
                                <p:cTn id="38" presetID="16" presetClass="entr" presetSubtype="26"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Horizontal)">
                                      <p:cBhvr>
                                        <p:cTn id="40" dur="500"/>
                                        <p:tgtEl>
                                          <p:spTgt spid="24"/>
                                        </p:tgtEl>
                                      </p:cBhvr>
                                    </p:animEffect>
                                  </p:childTnLst>
                                </p:cTn>
                              </p:par>
                              <p:par>
                                <p:cTn id="41" presetID="16" presetClass="entr" presetSubtype="26"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arn(inHorizontal)">
                                      <p:cBhvr>
                                        <p:cTn id="43" dur="500"/>
                                        <p:tgtEl>
                                          <p:spTgt spid="25"/>
                                        </p:tgtEl>
                                      </p:cBhvr>
                                    </p:animEffect>
                                  </p:childTnLst>
                                </p:cTn>
                              </p:par>
                              <p:par>
                                <p:cTn id="44" presetID="16" presetClass="entr" presetSubtype="26"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Horizontal)">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en-US" altLang="zh-CN" dirty="0"/>
              <a:t>8.2.4.4 </a:t>
            </a:r>
            <a:r>
              <a:rPr lang="zh-CN" altLang="en-US" dirty="0"/>
              <a:t>优化实现</a:t>
            </a:r>
            <a:endParaRPr lang="zh-CN" altLang="en-US" dirty="0"/>
          </a:p>
        </p:txBody>
      </p:sp>
      <p:sp>
        <p:nvSpPr>
          <p:cNvPr id="27" name="Rectangle 2"/>
          <p:cNvSpPr txBox="1"/>
          <p:nvPr/>
        </p:nvSpPr>
        <p:spPr>
          <a:xfrm>
            <a:off x="446087" y="1391696"/>
            <a:ext cx="4065606" cy="475428"/>
          </a:xfrm>
          <a:prstGeom prst="rect">
            <a:avLst/>
          </a:prstGeom>
        </p:spPr>
        <p:txBody>
          <a:bodyPr vert="horz" wrap="square" lIns="91440" tIns="45720" rIns="91440" bIns="4572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solidFill>
                  <a:srgbClr val="0070C0"/>
                </a:solidFill>
                <a:latin typeface="+mn-ea"/>
                <a:ea typeface="+mn-ea"/>
              </a:rPr>
              <a:t>不变四元式外提的条件</a:t>
            </a:r>
            <a:endParaRPr lang="zh-CN" altLang="en-US" sz="2800" b="1" dirty="0">
              <a:solidFill>
                <a:srgbClr val="0070C0"/>
              </a:solidFill>
              <a:latin typeface="+mn-ea"/>
              <a:ea typeface="+mn-ea"/>
            </a:endParaRPr>
          </a:p>
        </p:txBody>
      </p:sp>
      <p:sp>
        <p:nvSpPr>
          <p:cNvPr id="28" name="Rectangle 3"/>
          <p:cNvSpPr txBox="1"/>
          <p:nvPr/>
        </p:nvSpPr>
        <p:spPr>
          <a:xfrm>
            <a:off x="446087" y="1988504"/>
            <a:ext cx="8251825" cy="2422132"/>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a:latin typeface="+mn-ea"/>
              </a:rPr>
              <a:t>不变四元式Ｑ：</a:t>
            </a:r>
            <a:r>
              <a:rPr lang="en-US" altLang="zh-CN" sz="2400" b="1" dirty="0">
                <a:latin typeface="+mn-ea"/>
              </a:rPr>
              <a:t>op   x   y   z</a:t>
            </a:r>
            <a:r>
              <a:rPr lang="zh-CN" altLang="en-US" sz="2400" b="1" dirty="0">
                <a:latin typeface="+mn-ea"/>
              </a:rPr>
              <a:t>可以外提的条件：</a:t>
            </a:r>
            <a:endParaRPr lang="zh-CN" altLang="en-US" sz="2400" b="1" dirty="0">
              <a:latin typeface="+mn-ea"/>
            </a:endParaRPr>
          </a:p>
          <a:p>
            <a:pPr lvl="1">
              <a:lnSpc>
                <a:spcPct val="120000"/>
              </a:lnSpc>
            </a:pPr>
            <a:r>
              <a:rPr lang="en-US" altLang="zh-CN" b="1" dirty="0">
                <a:latin typeface="+mn-ea"/>
              </a:rPr>
              <a:t>Q</a:t>
            </a:r>
            <a:r>
              <a:rPr lang="zh-CN" altLang="en-US" b="1" dirty="0">
                <a:latin typeface="+mn-ea"/>
              </a:rPr>
              <a:t>所在基本块节点是循环所有出口节点的必经节点（循环出口节点是指其有后继节点在循环外的节点）。（</a:t>
            </a:r>
            <a:r>
              <a:rPr lang="zh-CN" altLang="en-US" b="1" dirty="0">
                <a:latin typeface="+mn-ea"/>
                <a:hlinkClick r:id="rId1" action="ppaction://hlinksldjump"/>
              </a:rPr>
              <a:t>反例：情况</a:t>
            </a:r>
            <a:r>
              <a:rPr lang="en-US" altLang="zh-CN" b="1" dirty="0">
                <a:latin typeface="+mn-ea"/>
                <a:hlinkClick r:id="rId1" action="ppaction://hlinksldjump"/>
              </a:rPr>
              <a:t>1</a:t>
            </a:r>
            <a:r>
              <a:rPr lang="zh-CN" altLang="en-US" b="1" dirty="0">
                <a:latin typeface="+mn-ea"/>
              </a:rPr>
              <a:t>）</a:t>
            </a:r>
            <a:endParaRPr lang="zh-CN" altLang="en-US" b="1" dirty="0">
              <a:latin typeface="+mn-ea"/>
            </a:endParaRPr>
          </a:p>
          <a:p>
            <a:pPr lvl="1">
              <a:lnSpc>
                <a:spcPct val="120000"/>
              </a:lnSpc>
            </a:pPr>
            <a:r>
              <a:rPr lang="zh-CN" altLang="en-US" b="1" dirty="0">
                <a:latin typeface="+mn-ea"/>
              </a:rPr>
              <a:t>循环中</a:t>
            </a:r>
            <a:r>
              <a:rPr lang="en-US" altLang="zh-CN" b="1" dirty="0">
                <a:latin typeface="+mn-ea"/>
              </a:rPr>
              <a:t>z</a:t>
            </a:r>
            <a:r>
              <a:rPr lang="zh-CN" altLang="en-US" b="1" dirty="0">
                <a:latin typeface="+mn-ea"/>
              </a:rPr>
              <a:t>没有其他的定值点。（</a:t>
            </a:r>
            <a:r>
              <a:rPr lang="zh-CN" altLang="en-US" b="1" dirty="0">
                <a:latin typeface="+mn-ea"/>
                <a:hlinkClick r:id="rId2" action="ppaction://hlinksldjump"/>
              </a:rPr>
              <a:t>反例：情况</a:t>
            </a:r>
            <a:r>
              <a:rPr lang="en-US" altLang="zh-CN" b="1" dirty="0">
                <a:latin typeface="+mn-ea"/>
                <a:hlinkClick r:id="rId2" action="ppaction://hlinksldjump"/>
              </a:rPr>
              <a:t>2</a:t>
            </a:r>
            <a:r>
              <a:rPr lang="zh-CN" altLang="en-US" b="1" dirty="0">
                <a:latin typeface="+mn-ea"/>
              </a:rPr>
              <a:t>）</a:t>
            </a:r>
            <a:endParaRPr lang="zh-CN" altLang="en-US" b="1" dirty="0">
              <a:latin typeface="+mn-ea"/>
            </a:endParaRPr>
          </a:p>
          <a:p>
            <a:pPr lvl="1">
              <a:lnSpc>
                <a:spcPct val="120000"/>
              </a:lnSpc>
            </a:pPr>
            <a:r>
              <a:rPr lang="zh-CN" altLang="en-US" b="1" dirty="0">
                <a:latin typeface="+mn-ea"/>
              </a:rPr>
              <a:t>循环中</a:t>
            </a:r>
            <a:r>
              <a:rPr lang="en-US" altLang="zh-CN" b="1" dirty="0">
                <a:latin typeface="+mn-ea"/>
              </a:rPr>
              <a:t>z</a:t>
            </a:r>
            <a:r>
              <a:rPr lang="zh-CN" altLang="en-US" b="1" dirty="0">
                <a:latin typeface="+mn-ea"/>
              </a:rPr>
              <a:t>的引用点仅由</a:t>
            </a:r>
            <a:r>
              <a:rPr lang="en-US" altLang="zh-CN" b="1" dirty="0">
                <a:latin typeface="+mn-ea"/>
              </a:rPr>
              <a:t>Q</a:t>
            </a:r>
            <a:r>
              <a:rPr lang="zh-CN" altLang="en-US" b="1" dirty="0">
                <a:latin typeface="+mn-ea"/>
              </a:rPr>
              <a:t>到达。（</a:t>
            </a:r>
            <a:r>
              <a:rPr lang="zh-CN" altLang="en-US" b="1" dirty="0">
                <a:latin typeface="+mn-ea"/>
                <a:hlinkClick r:id="rId3" action="ppaction://hlinksldjump"/>
              </a:rPr>
              <a:t>反例：情况</a:t>
            </a:r>
            <a:r>
              <a:rPr lang="en-US" altLang="zh-CN" b="1" dirty="0">
                <a:latin typeface="+mn-ea"/>
                <a:hlinkClick r:id="rId3" action="ppaction://hlinksldjump"/>
              </a:rPr>
              <a:t>3</a:t>
            </a:r>
            <a:r>
              <a:rPr lang="zh-CN" altLang="en-US" b="1" dirty="0">
                <a:latin typeface="+mn-ea"/>
              </a:rPr>
              <a:t>）</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barn(inHorizontal)">
                                      <p:cBhvr>
                                        <p:cTn id="7" dur="500"/>
                                        <p:tgtEl>
                                          <p:spTgt spid="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8">
                                            <p:txEl>
                                              <p:pRg st="2" end="2"/>
                                            </p:txEl>
                                          </p:spTgt>
                                        </p:tgtEl>
                                        <p:attrNameLst>
                                          <p:attrName>style.visibility</p:attrName>
                                        </p:attrNameLst>
                                      </p:cBhvr>
                                      <p:to>
                                        <p:strVal val="visible"/>
                                      </p:to>
                                    </p:set>
                                    <p:animEffect transition="in" filter="barn(inHorizontal)">
                                      <p:cBhvr>
                                        <p:cTn id="12" dur="500"/>
                                        <p:tgtEl>
                                          <p:spTgt spid="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animEffect transition="in" filter="barn(inHorizontal)">
                                      <p:cBhvr>
                                        <p:cTn id="17"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代码外提不合法的情况（</a:t>
            </a:r>
            <a:r>
              <a:rPr lang="en-US" altLang="zh-CN" dirty="0"/>
              <a:t>1</a:t>
            </a:r>
            <a:r>
              <a:rPr lang="zh-CN" altLang="en-US" dirty="0"/>
              <a:t>）</a:t>
            </a:r>
            <a:endParaRPr lang="zh-CN" altLang="en-US" dirty="0"/>
          </a:p>
        </p:txBody>
      </p:sp>
      <p:sp>
        <p:nvSpPr>
          <p:cNvPr id="6" name="Text Box 4"/>
          <p:cNvSpPr txBox="1"/>
          <p:nvPr/>
        </p:nvSpPr>
        <p:spPr>
          <a:xfrm>
            <a:off x="1871008" y="1547345"/>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1           i</a:t>
            </a:r>
            <a:endParaRPr lang="en-US" altLang="zh-CN" sz="1800" b="1" dirty="0">
              <a:latin typeface="Verdana" panose="020B0604030504040204" pitchFamily="34" charset="0"/>
            </a:endParaRPr>
          </a:p>
        </p:txBody>
      </p:sp>
      <p:sp>
        <p:nvSpPr>
          <p:cNvPr id="7" name="Text Box 5"/>
          <p:cNvSpPr txBox="1"/>
          <p:nvPr/>
        </p:nvSpPr>
        <p:spPr>
          <a:xfrm>
            <a:off x="1871008" y="2309345"/>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&lt;    u    v    B3</a:t>
            </a:r>
            <a:endParaRPr lang="en-US" altLang="zh-CN" sz="1800" b="1" dirty="0">
              <a:latin typeface="Verdana" panose="020B0604030504040204" pitchFamily="34" charset="0"/>
            </a:endParaRPr>
          </a:p>
        </p:txBody>
      </p:sp>
      <p:sp>
        <p:nvSpPr>
          <p:cNvPr id="8" name="Text Box 6"/>
          <p:cNvSpPr txBox="1"/>
          <p:nvPr/>
        </p:nvSpPr>
        <p:spPr>
          <a:xfrm>
            <a:off x="567671" y="3058645"/>
            <a:ext cx="1943100" cy="73501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solidFill>
                  <a:srgbClr val="FF3399"/>
                </a:solidFill>
                <a:latin typeface="Verdana" panose="020B0604030504040204" pitchFamily="34" charset="0"/>
              </a:rPr>
              <a:t>=    2          i</a:t>
            </a:r>
            <a:endParaRPr lang="en-US" altLang="zh-CN" sz="1800" b="1" dirty="0">
              <a:solidFill>
                <a:srgbClr val="FF3399"/>
              </a:solidFill>
              <a:latin typeface="Verdana" panose="020B0604030504040204" pitchFamily="34" charset="0"/>
            </a:endParaRPr>
          </a:p>
          <a:p>
            <a:pPr marL="0" lvl="0" indent="0" eaLnBrk="1" hangingPunct="1">
              <a:lnSpc>
                <a:spcPct val="90000"/>
              </a:lnSpc>
              <a:spcBef>
                <a:spcPct val="50000"/>
              </a:spcBef>
              <a:buNone/>
            </a:pPr>
            <a:r>
              <a:rPr lang="en-US" altLang="zh-CN" sz="1800" b="1" dirty="0">
                <a:latin typeface="Verdana" panose="020B0604030504040204" pitchFamily="34" charset="0"/>
              </a:rPr>
              <a:t>+    u    1    u</a:t>
            </a:r>
            <a:endParaRPr lang="en-US" altLang="zh-CN" sz="1800" b="1" dirty="0">
              <a:latin typeface="Verdana" panose="020B0604030504040204" pitchFamily="34" charset="0"/>
            </a:endParaRPr>
          </a:p>
        </p:txBody>
      </p:sp>
      <p:sp>
        <p:nvSpPr>
          <p:cNvPr id="9" name="Text Box 7"/>
          <p:cNvSpPr txBox="1"/>
          <p:nvPr/>
        </p:nvSpPr>
        <p:spPr>
          <a:xfrm>
            <a:off x="1947208" y="4442945"/>
            <a:ext cx="2133600" cy="73501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v    1    v</a:t>
            </a:r>
            <a:endParaRPr lang="en-US" altLang="zh-CN" sz="1800" b="1" dirty="0">
              <a:latin typeface="Verdana" panose="020B0604030504040204" pitchFamily="34" charset="0"/>
            </a:endParaRPr>
          </a:p>
          <a:p>
            <a:pPr marL="0" lvl="0" indent="0" eaLnBrk="1" hangingPunct="1">
              <a:lnSpc>
                <a:spcPct val="90000"/>
              </a:lnSpc>
              <a:spcBef>
                <a:spcPct val="50000"/>
              </a:spcBef>
              <a:buNone/>
            </a:pPr>
            <a:r>
              <a:rPr lang="en-US" altLang="zh-CN" sz="1800" b="1" dirty="0">
                <a:latin typeface="Verdana" panose="020B0604030504040204" pitchFamily="34" charset="0"/>
              </a:rPr>
              <a:t>&lt;=   v    20  B5 </a:t>
            </a:r>
            <a:endParaRPr lang="en-US" altLang="zh-CN" sz="1800" b="1" dirty="0">
              <a:latin typeface="Verdana" panose="020B0604030504040204" pitchFamily="34" charset="0"/>
            </a:endParaRPr>
          </a:p>
        </p:txBody>
      </p:sp>
      <p:sp>
        <p:nvSpPr>
          <p:cNvPr id="10" name="Text Box 8"/>
          <p:cNvSpPr txBox="1"/>
          <p:nvPr/>
        </p:nvSpPr>
        <p:spPr>
          <a:xfrm>
            <a:off x="1947208" y="5814545"/>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i	j</a:t>
            </a:r>
            <a:endParaRPr lang="en-US" altLang="zh-CN" sz="1800" b="1" dirty="0">
              <a:latin typeface="Verdana" panose="020B0604030504040204" pitchFamily="34" charset="0"/>
            </a:endParaRPr>
          </a:p>
        </p:txBody>
      </p:sp>
      <p:sp>
        <p:nvSpPr>
          <p:cNvPr id="11" name="Line 9"/>
          <p:cNvSpPr/>
          <p:nvPr/>
        </p:nvSpPr>
        <p:spPr>
          <a:xfrm>
            <a:off x="2937808" y="2004545"/>
            <a:ext cx="0" cy="304800"/>
          </a:xfrm>
          <a:prstGeom prst="line">
            <a:avLst/>
          </a:prstGeom>
          <a:ln w="9525" cap="flat" cmpd="sng">
            <a:solidFill>
              <a:schemeClr val="tx1"/>
            </a:solidFill>
            <a:prstDash val="solid"/>
            <a:headEnd type="none" w="med" len="med"/>
            <a:tailEnd type="triangle" w="med" len="med"/>
          </a:ln>
        </p:spPr>
      </p:sp>
      <p:sp>
        <p:nvSpPr>
          <p:cNvPr id="13" name="Line 10"/>
          <p:cNvSpPr/>
          <p:nvPr/>
        </p:nvSpPr>
        <p:spPr>
          <a:xfrm>
            <a:off x="2937808" y="2766545"/>
            <a:ext cx="0" cy="1676400"/>
          </a:xfrm>
          <a:prstGeom prst="line">
            <a:avLst/>
          </a:prstGeom>
          <a:ln w="9525" cap="flat" cmpd="sng">
            <a:solidFill>
              <a:schemeClr val="tx1"/>
            </a:solidFill>
            <a:prstDash val="solid"/>
            <a:headEnd type="none" w="med" len="med"/>
            <a:tailEnd type="triangle" w="med" len="med"/>
          </a:ln>
        </p:spPr>
      </p:sp>
      <p:sp>
        <p:nvSpPr>
          <p:cNvPr id="14" name="Line 11"/>
          <p:cNvSpPr/>
          <p:nvPr/>
        </p:nvSpPr>
        <p:spPr>
          <a:xfrm>
            <a:off x="2937808" y="5433545"/>
            <a:ext cx="0" cy="381000"/>
          </a:xfrm>
          <a:prstGeom prst="line">
            <a:avLst/>
          </a:prstGeom>
          <a:ln w="9525" cap="flat" cmpd="sng">
            <a:solidFill>
              <a:schemeClr val="tx1"/>
            </a:solidFill>
            <a:prstDash val="solid"/>
            <a:headEnd type="none" w="med" len="med"/>
            <a:tailEnd type="triangle" w="med" len="med"/>
          </a:ln>
        </p:spPr>
      </p:sp>
      <p:sp>
        <p:nvSpPr>
          <p:cNvPr id="15" name="Freeform 13"/>
          <p:cNvSpPr/>
          <p:nvPr/>
        </p:nvSpPr>
        <p:spPr>
          <a:xfrm>
            <a:off x="1185208" y="2537945"/>
            <a:ext cx="685800" cy="533400"/>
          </a:xfrm>
          <a:custGeom>
            <a:avLst/>
            <a:gdLst>
              <a:gd name="txL" fmla="*/ 0 w 240"/>
              <a:gd name="txT" fmla="*/ 0 h 336"/>
              <a:gd name="txR" fmla="*/ 240 w 240"/>
              <a:gd name="txB" fmla="*/ 336 h 336"/>
            </a:gdLst>
            <a:ahLst/>
            <a:cxnLst>
              <a:cxn ang="0">
                <a:pos x="2147483646" y="0"/>
              </a:cxn>
              <a:cxn ang="0">
                <a:pos x="0" y="0"/>
              </a:cxn>
              <a:cxn ang="0">
                <a:pos x="0" y="2147483646"/>
              </a:cxn>
            </a:cxnLst>
            <a:rect l="txL" t="txT" r="txR" b="txB"/>
            <a:pathLst>
              <a:path w="240" h="336">
                <a:moveTo>
                  <a:pt x="240" y="0"/>
                </a:moveTo>
                <a:lnTo>
                  <a:pt x="0" y="0"/>
                </a:lnTo>
                <a:lnTo>
                  <a:pt x="0" y="33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16" name="Freeform 14"/>
          <p:cNvSpPr/>
          <p:nvPr/>
        </p:nvSpPr>
        <p:spPr>
          <a:xfrm>
            <a:off x="1215371" y="3850808"/>
            <a:ext cx="762000" cy="1055687"/>
          </a:xfrm>
          <a:custGeom>
            <a:avLst/>
            <a:gdLst>
              <a:gd name="txL" fmla="*/ 0 w 480"/>
              <a:gd name="txT" fmla="*/ 0 h 528"/>
              <a:gd name="txR" fmla="*/ 480 w 480"/>
              <a:gd name="txB" fmla="*/ 528 h 528"/>
            </a:gdLst>
            <a:ahLst/>
            <a:cxnLst>
              <a:cxn ang="0">
                <a:pos x="0" y="0"/>
              </a:cxn>
              <a:cxn ang="0">
                <a:pos x="0" y="2147483646"/>
              </a:cxn>
              <a:cxn ang="0">
                <a:pos x="2147483646" y="2147483646"/>
              </a:cxn>
            </a:cxnLst>
            <a:rect l="txL" t="txT" r="txR" b="txB"/>
            <a:pathLst>
              <a:path w="480" h="528">
                <a:moveTo>
                  <a:pt x="0" y="0"/>
                </a:moveTo>
                <a:lnTo>
                  <a:pt x="0" y="528"/>
                </a:lnTo>
                <a:lnTo>
                  <a:pt x="480" y="52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17" name="Freeform 15"/>
          <p:cNvSpPr/>
          <p:nvPr/>
        </p:nvSpPr>
        <p:spPr>
          <a:xfrm>
            <a:off x="423208" y="2195045"/>
            <a:ext cx="1981200" cy="3240088"/>
          </a:xfrm>
          <a:custGeom>
            <a:avLst/>
            <a:gdLst>
              <a:gd name="txL" fmla="*/ 0 w 1248"/>
              <a:gd name="txT" fmla="*/ 0 h 2208"/>
              <a:gd name="txR" fmla="*/ 1248 w 1248"/>
              <a:gd name="txB" fmla="*/ 2208 h 2208"/>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248" h="2208">
                <a:moveTo>
                  <a:pt x="1056" y="2064"/>
                </a:moveTo>
                <a:lnTo>
                  <a:pt x="1056" y="2208"/>
                </a:lnTo>
                <a:lnTo>
                  <a:pt x="0" y="2208"/>
                </a:lnTo>
                <a:lnTo>
                  <a:pt x="0" y="0"/>
                </a:lnTo>
                <a:lnTo>
                  <a:pt x="1248" y="0"/>
                </a:lnTo>
                <a:lnTo>
                  <a:pt x="1248"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18" name="Text Box 18"/>
          <p:cNvSpPr txBox="1"/>
          <p:nvPr/>
        </p:nvSpPr>
        <p:spPr>
          <a:xfrm>
            <a:off x="6174721" y="1144120"/>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1           i</a:t>
            </a:r>
            <a:endParaRPr lang="en-US" altLang="zh-CN" sz="1800" b="1" dirty="0">
              <a:latin typeface="Verdana" panose="020B0604030504040204" pitchFamily="34" charset="0"/>
            </a:endParaRPr>
          </a:p>
        </p:txBody>
      </p:sp>
      <p:sp>
        <p:nvSpPr>
          <p:cNvPr id="19" name="Text Box 19"/>
          <p:cNvSpPr txBox="1"/>
          <p:nvPr/>
        </p:nvSpPr>
        <p:spPr>
          <a:xfrm>
            <a:off x="6250921" y="2810995"/>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&lt;    u    v    B3</a:t>
            </a:r>
            <a:endParaRPr lang="en-US" altLang="zh-CN" sz="1800" b="1" dirty="0">
              <a:latin typeface="Verdana" panose="020B0604030504040204" pitchFamily="34" charset="0"/>
            </a:endParaRPr>
          </a:p>
        </p:txBody>
      </p:sp>
      <p:sp>
        <p:nvSpPr>
          <p:cNvPr id="20" name="Text Box 20"/>
          <p:cNvSpPr txBox="1"/>
          <p:nvPr/>
        </p:nvSpPr>
        <p:spPr>
          <a:xfrm>
            <a:off x="4887258" y="3634908"/>
            <a:ext cx="208915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u    1    u</a:t>
            </a:r>
            <a:endParaRPr lang="en-US" altLang="zh-CN" sz="1800" b="1" dirty="0">
              <a:latin typeface="Verdana" panose="020B0604030504040204" pitchFamily="34" charset="0"/>
            </a:endParaRPr>
          </a:p>
        </p:txBody>
      </p:sp>
      <p:sp>
        <p:nvSpPr>
          <p:cNvPr id="21" name="Text Box 21"/>
          <p:cNvSpPr txBox="1"/>
          <p:nvPr/>
        </p:nvSpPr>
        <p:spPr>
          <a:xfrm>
            <a:off x="6327121" y="4496920"/>
            <a:ext cx="2133600" cy="73501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v    1    v</a:t>
            </a:r>
            <a:endParaRPr lang="en-US" altLang="zh-CN" sz="1800" b="1" dirty="0">
              <a:latin typeface="Verdana" panose="020B0604030504040204" pitchFamily="34" charset="0"/>
            </a:endParaRPr>
          </a:p>
          <a:p>
            <a:pPr marL="0" lvl="0" indent="0" eaLnBrk="1" hangingPunct="1">
              <a:lnSpc>
                <a:spcPct val="90000"/>
              </a:lnSpc>
              <a:spcBef>
                <a:spcPct val="50000"/>
              </a:spcBef>
              <a:buNone/>
            </a:pPr>
            <a:r>
              <a:rPr lang="en-US" altLang="zh-CN" sz="1800" b="1" dirty="0">
                <a:latin typeface="Verdana" panose="020B0604030504040204" pitchFamily="34" charset="0"/>
              </a:rPr>
              <a:t>&lt;=   v    20  B5 </a:t>
            </a:r>
            <a:endParaRPr lang="en-US" altLang="zh-CN" sz="1800" b="1" dirty="0">
              <a:latin typeface="Verdana" panose="020B0604030504040204" pitchFamily="34" charset="0"/>
            </a:endParaRPr>
          </a:p>
        </p:txBody>
      </p:sp>
      <p:sp>
        <p:nvSpPr>
          <p:cNvPr id="22" name="Text Box 22"/>
          <p:cNvSpPr txBox="1"/>
          <p:nvPr/>
        </p:nvSpPr>
        <p:spPr>
          <a:xfrm>
            <a:off x="6327121" y="5868520"/>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i	j</a:t>
            </a:r>
            <a:endParaRPr lang="en-US" altLang="zh-CN" sz="1800" b="1" dirty="0">
              <a:latin typeface="Verdana" panose="020B0604030504040204" pitchFamily="34" charset="0"/>
            </a:endParaRPr>
          </a:p>
        </p:txBody>
      </p:sp>
      <p:sp>
        <p:nvSpPr>
          <p:cNvPr id="23" name="Line 23"/>
          <p:cNvSpPr/>
          <p:nvPr/>
        </p:nvSpPr>
        <p:spPr>
          <a:xfrm>
            <a:off x="7241521" y="1601320"/>
            <a:ext cx="0" cy="304800"/>
          </a:xfrm>
          <a:prstGeom prst="line">
            <a:avLst/>
          </a:prstGeom>
          <a:ln w="9525" cap="flat" cmpd="sng">
            <a:solidFill>
              <a:schemeClr val="tx1"/>
            </a:solidFill>
            <a:prstDash val="solid"/>
            <a:headEnd type="none" w="med" len="med"/>
            <a:tailEnd type="triangle" w="med" len="med"/>
          </a:ln>
        </p:spPr>
      </p:sp>
      <p:sp>
        <p:nvSpPr>
          <p:cNvPr id="24" name="Line 24"/>
          <p:cNvSpPr/>
          <p:nvPr/>
        </p:nvSpPr>
        <p:spPr>
          <a:xfrm>
            <a:off x="7317721" y="3277720"/>
            <a:ext cx="0" cy="1219200"/>
          </a:xfrm>
          <a:prstGeom prst="line">
            <a:avLst/>
          </a:prstGeom>
          <a:ln w="9525" cap="flat" cmpd="sng">
            <a:solidFill>
              <a:schemeClr val="tx1"/>
            </a:solidFill>
            <a:prstDash val="solid"/>
            <a:headEnd type="none" w="med" len="med"/>
            <a:tailEnd type="triangle" w="med" len="med"/>
          </a:ln>
        </p:spPr>
      </p:sp>
      <p:sp>
        <p:nvSpPr>
          <p:cNvPr id="25" name="Line 25"/>
          <p:cNvSpPr/>
          <p:nvPr/>
        </p:nvSpPr>
        <p:spPr>
          <a:xfrm>
            <a:off x="7317721" y="5487520"/>
            <a:ext cx="0" cy="381000"/>
          </a:xfrm>
          <a:prstGeom prst="line">
            <a:avLst/>
          </a:prstGeom>
          <a:ln w="9525" cap="flat" cmpd="sng">
            <a:solidFill>
              <a:schemeClr val="tx1"/>
            </a:solidFill>
            <a:prstDash val="solid"/>
            <a:headEnd type="none" w="med" len="med"/>
            <a:tailEnd type="triangle" w="med" len="med"/>
          </a:ln>
        </p:spPr>
      </p:sp>
      <p:sp>
        <p:nvSpPr>
          <p:cNvPr id="26" name="Freeform 26"/>
          <p:cNvSpPr/>
          <p:nvPr/>
        </p:nvSpPr>
        <p:spPr>
          <a:xfrm>
            <a:off x="5565121" y="3049120"/>
            <a:ext cx="685800" cy="609600"/>
          </a:xfrm>
          <a:custGeom>
            <a:avLst/>
            <a:gdLst>
              <a:gd name="txL" fmla="*/ 0 w 240"/>
              <a:gd name="txT" fmla="*/ 0 h 336"/>
              <a:gd name="txR" fmla="*/ 240 w 240"/>
              <a:gd name="txB" fmla="*/ 336 h 336"/>
            </a:gdLst>
            <a:ahLst/>
            <a:cxnLst>
              <a:cxn ang="0">
                <a:pos x="2147483646" y="0"/>
              </a:cxn>
              <a:cxn ang="0">
                <a:pos x="0" y="0"/>
              </a:cxn>
              <a:cxn ang="0">
                <a:pos x="0" y="2147483646"/>
              </a:cxn>
            </a:cxnLst>
            <a:rect l="txL" t="txT" r="txR" b="txB"/>
            <a:pathLst>
              <a:path w="240" h="336">
                <a:moveTo>
                  <a:pt x="240" y="0"/>
                </a:moveTo>
                <a:lnTo>
                  <a:pt x="0" y="0"/>
                </a:lnTo>
                <a:lnTo>
                  <a:pt x="0" y="33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29" name="Freeform 27"/>
          <p:cNvSpPr/>
          <p:nvPr/>
        </p:nvSpPr>
        <p:spPr>
          <a:xfrm>
            <a:off x="5565121" y="4115920"/>
            <a:ext cx="762000" cy="838200"/>
          </a:xfrm>
          <a:custGeom>
            <a:avLst/>
            <a:gdLst>
              <a:gd name="txL" fmla="*/ 0 w 480"/>
              <a:gd name="txT" fmla="*/ 0 h 528"/>
              <a:gd name="txR" fmla="*/ 480 w 480"/>
              <a:gd name="txB" fmla="*/ 528 h 528"/>
            </a:gdLst>
            <a:ahLst/>
            <a:cxnLst>
              <a:cxn ang="0">
                <a:pos x="0" y="0"/>
              </a:cxn>
              <a:cxn ang="0">
                <a:pos x="0" y="2147483646"/>
              </a:cxn>
              <a:cxn ang="0">
                <a:pos x="2147483646" y="2147483646"/>
              </a:cxn>
            </a:cxnLst>
            <a:rect l="txL" t="txT" r="txR" b="txB"/>
            <a:pathLst>
              <a:path w="480" h="528">
                <a:moveTo>
                  <a:pt x="0" y="0"/>
                </a:moveTo>
                <a:lnTo>
                  <a:pt x="0" y="528"/>
                </a:lnTo>
                <a:lnTo>
                  <a:pt x="480" y="52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30" name="Freeform 28"/>
          <p:cNvSpPr/>
          <p:nvPr/>
        </p:nvSpPr>
        <p:spPr>
          <a:xfrm>
            <a:off x="4815821" y="2699870"/>
            <a:ext cx="1981200" cy="2735263"/>
          </a:xfrm>
          <a:custGeom>
            <a:avLst/>
            <a:gdLst>
              <a:gd name="txL" fmla="*/ 0 w 1248"/>
              <a:gd name="txT" fmla="*/ 0 h 2208"/>
              <a:gd name="txR" fmla="*/ 1248 w 1248"/>
              <a:gd name="txB" fmla="*/ 2208 h 2208"/>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248" h="2208">
                <a:moveTo>
                  <a:pt x="1056" y="2064"/>
                </a:moveTo>
                <a:lnTo>
                  <a:pt x="1056" y="2208"/>
                </a:lnTo>
                <a:lnTo>
                  <a:pt x="0" y="2208"/>
                </a:lnTo>
                <a:lnTo>
                  <a:pt x="0" y="0"/>
                </a:lnTo>
                <a:lnTo>
                  <a:pt x="1248" y="0"/>
                </a:lnTo>
                <a:lnTo>
                  <a:pt x="1248"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31" name="Text Box 29"/>
          <p:cNvSpPr txBox="1"/>
          <p:nvPr/>
        </p:nvSpPr>
        <p:spPr>
          <a:xfrm>
            <a:off x="6174721" y="1906120"/>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solidFill>
                  <a:srgbClr val="FF3399"/>
                </a:solidFill>
                <a:latin typeface="Verdana" panose="020B0604030504040204" pitchFamily="34" charset="0"/>
              </a:rPr>
              <a:t>=    2           i</a:t>
            </a:r>
            <a:endParaRPr lang="en-US" altLang="zh-CN" sz="1800" b="1" dirty="0">
              <a:solidFill>
                <a:srgbClr val="FF3399"/>
              </a:solidFill>
              <a:latin typeface="Verdana" panose="020B0604030504040204" pitchFamily="34" charset="0"/>
            </a:endParaRPr>
          </a:p>
        </p:txBody>
      </p:sp>
      <p:sp>
        <p:nvSpPr>
          <p:cNvPr id="32" name="Line 30"/>
          <p:cNvSpPr/>
          <p:nvPr/>
        </p:nvSpPr>
        <p:spPr>
          <a:xfrm>
            <a:off x="7241521" y="2363320"/>
            <a:ext cx="0" cy="457200"/>
          </a:xfrm>
          <a:prstGeom prst="line">
            <a:avLst/>
          </a:prstGeom>
          <a:ln w="9525" cap="flat" cmpd="sng">
            <a:solidFill>
              <a:schemeClr val="tx1"/>
            </a:solidFill>
            <a:prstDash val="solid"/>
            <a:headEnd type="none" w="med" len="med"/>
            <a:tailEnd type="triangle" w="med" len="med"/>
          </a:ln>
        </p:spPr>
      </p:sp>
      <p:sp>
        <p:nvSpPr>
          <p:cNvPr id="33" name="Line 31"/>
          <p:cNvSpPr/>
          <p:nvPr/>
        </p:nvSpPr>
        <p:spPr>
          <a:xfrm>
            <a:off x="3231496" y="2007720"/>
            <a:ext cx="0" cy="304800"/>
          </a:xfrm>
          <a:prstGeom prst="line">
            <a:avLst/>
          </a:prstGeom>
          <a:ln w="9525" cap="flat" cmpd="sng">
            <a:solidFill>
              <a:srgbClr val="FF3300"/>
            </a:solidFill>
            <a:prstDash val="solid"/>
            <a:headEnd type="none" w="med" len="med"/>
            <a:tailEnd type="triangle" w="med" len="med"/>
          </a:ln>
        </p:spPr>
      </p:sp>
      <p:sp>
        <p:nvSpPr>
          <p:cNvPr id="34" name="Line 32"/>
          <p:cNvSpPr/>
          <p:nvPr/>
        </p:nvSpPr>
        <p:spPr>
          <a:xfrm>
            <a:off x="3231496" y="2742733"/>
            <a:ext cx="0" cy="1676400"/>
          </a:xfrm>
          <a:prstGeom prst="line">
            <a:avLst/>
          </a:prstGeom>
          <a:ln w="9525" cap="flat" cmpd="sng">
            <a:solidFill>
              <a:srgbClr val="FF3300"/>
            </a:solidFill>
            <a:prstDash val="solid"/>
            <a:headEnd type="none" w="med" len="med"/>
            <a:tailEnd type="triangle" w="med" len="med"/>
          </a:ln>
        </p:spPr>
      </p:sp>
      <p:sp>
        <p:nvSpPr>
          <p:cNvPr id="35" name="Line 33"/>
          <p:cNvSpPr/>
          <p:nvPr/>
        </p:nvSpPr>
        <p:spPr>
          <a:xfrm>
            <a:off x="3160058" y="5435133"/>
            <a:ext cx="0" cy="381000"/>
          </a:xfrm>
          <a:prstGeom prst="line">
            <a:avLst/>
          </a:prstGeom>
          <a:ln w="9525" cap="flat" cmpd="sng">
            <a:solidFill>
              <a:srgbClr val="FF3300"/>
            </a:solidFill>
            <a:prstDash val="solid"/>
            <a:headEnd type="none" w="med" len="med"/>
            <a:tailEnd type="triangle" w="med" len="med"/>
          </a:ln>
        </p:spPr>
      </p:sp>
      <p:sp>
        <p:nvSpPr>
          <p:cNvPr id="36" name="Line 34"/>
          <p:cNvSpPr/>
          <p:nvPr/>
        </p:nvSpPr>
        <p:spPr>
          <a:xfrm>
            <a:off x="7622521" y="1601320"/>
            <a:ext cx="0" cy="304800"/>
          </a:xfrm>
          <a:prstGeom prst="line">
            <a:avLst/>
          </a:prstGeom>
          <a:ln w="9525" cap="flat" cmpd="sng">
            <a:solidFill>
              <a:srgbClr val="FF3300"/>
            </a:solidFill>
            <a:prstDash val="solid"/>
            <a:headEnd type="none" w="med" len="med"/>
            <a:tailEnd type="triangle" w="med" len="med"/>
          </a:ln>
        </p:spPr>
      </p:sp>
      <p:sp>
        <p:nvSpPr>
          <p:cNvPr id="37" name="Line 35"/>
          <p:cNvSpPr/>
          <p:nvPr/>
        </p:nvSpPr>
        <p:spPr>
          <a:xfrm>
            <a:off x="7698721" y="5563720"/>
            <a:ext cx="0" cy="304800"/>
          </a:xfrm>
          <a:prstGeom prst="line">
            <a:avLst/>
          </a:prstGeom>
          <a:ln w="9525" cap="flat" cmpd="sng">
            <a:solidFill>
              <a:srgbClr val="FF3300"/>
            </a:solidFill>
            <a:prstDash val="solid"/>
            <a:headEnd type="none" w="med" len="med"/>
            <a:tailEnd type="triangle" w="med" len="med"/>
          </a:ln>
        </p:spPr>
      </p:sp>
      <p:sp>
        <p:nvSpPr>
          <p:cNvPr id="38" name="Line 36"/>
          <p:cNvSpPr/>
          <p:nvPr/>
        </p:nvSpPr>
        <p:spPr>
          <a:xfrm>
            <a:off x="7698721" y="3277720"/>
            <a:ext cx="0" cy="1219200"/>
          </a:xfrm>
          <a:prstGeom prst="line">
            <a:avLst/>
          </a:prstGeom>
          <a:ln w="9525" cap="flat" cmpd="sng">
            <a:solidFill>
              <a:srgbClr val="FF3300"/>
            </a:solidFill>
            <a:prstDash val="solid"/>
            <a:headEnd type="none" w="med" len="med"/>
            <a:tailEnd type="triangle" w="med" len="med"/>
          </a:ln>
        </p:spPr>
      </p:sp>
      <p:sp>
        <p:nvSpPr>
          <p:cNvPr id="39" name="AutoShape 35">
            <a:hlinkClick r:id="rId1" action="ppaction://hlinksldjump"/>
          </p:cNvPr>
          <p:cNvSpPr/>
          <p:nvPr/>
        </p:nvSpPr>
        <p:spPr>
          <a:xfrm>
            <a:off x="4239558" y="6371758"/>
            <a:ext cx="1295400" cy="287337"/>
          </a:xfrm>
          <a:prstGeom prst="curvedUpArrow">
            <a:avLst>
              <a:gd name="adj1" fmla="val 90165"/>
              <a:gd name="adj2" fmla="val 180331"/>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b="1" dirty="0">
              <a:latin typeface="Verdana" panose="020B060403050404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代码外提不合法的情况（</a:t>
            </a:r>
            <a:r>
              <a:rPr lang="en-US" altLang="zh-CN" dirty="0"/>
              <a:t>2</a:t>
            </a:r>
            <a:r>
              <a:rPr lang="zh-CN" altLang="en-US" dirty="0"/>
              <a:t>）</a:t>
            </a:r>
            <a:endParaRPr lang="zh-CN" altLang="en-US" dirty="0"/>
          </a:p>
        </p:txBody>
      </p:sp>
      <p:sp>
        <p:nvSpPr>
          <p:cNvPr id="40" name="Text Box 5"/>
          <p:cNvSpPr txBox="1"/>
          <p:nvPr/>
        </p:nvSpPr>
        <p:spPr>
          <a:xfrm>
            <a:off x="6008688" y="1030288"/>
            <a:ext cx="2286000" cy="652462"/>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    1           i</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solidFill>
                  <a:srgbClr val="FF3399"/>
                </a:solidFill>
                <a:latin typeface="Verdana" panose="020B0604030504040204" pitchFamily="34" charset="0"/>
              </a:rPr>
              <a:t>=    3           i</a:t>
            </a:r>
            <a:endParaRPr lang="en-US" altLang="zh-CN" sz="1800" b="1" dirty="0">
              <a:solidFill>
                <a:srgbClr val="FF3399"/>
              </a:solidFill>
              <a:latin typeface="Verdana" panose="020B0604030504040204" pitchFamily="34" charset="0"/>
            </a:endParaRPr>
          </a:p>
        </p:txBody>
      </p:sp>
      <p:sp>
        <p:nvSpPr>
          <p:cNvPr id="41" name="Text Box 6"/>
          <p:cNvSpPr txBox="1"/>
          <p:nvPr/>
        </p:nvSpPr>
        <p:spPr>
          <a:xfrm>
            <a:off x="6008688" y="2173288"/>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&lt;    u    v     B3</a:t>
            </a:r>
            <a:endParaRPr lang="en-US" altLang="zh-CN" sz="1800" b="1" dirty="0">
              <a:latin typeface="Verdana" panose="020B0604030504040204" pitchFamily="34" charset="0"/>
            </a:endParaRPr>
          </a:p>
        </p:txBody>
      </p:sp>
      <p:sp>
        <p:nvSpPr>
          <p:cNvPr id="42" name="Text Box 7"/>
          <p:cNvSpPr txBox="1"/>
          <p:nvPr/>
        </p:nvSpPr>
        <p:spPr>
          <a:xfrm>
            <a:off x="4716463" y="2924175"/>
            <a:ext cx="2087562" cy="73501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2          i</a:t>
            </a:r>
            <a:endParaRPr lang="en-US" altLang="zh-CN" sz="1800" b="1" dirty="0">
              <a:latin typeface="Verdana" panose="020B0604030504040204" pitchFamily="34" charset="0"/>
            </a:endParaRPr>
          </a:p>
          <a:p>
            <a:pPr marL="0" lvl="0" indent="0" eaLnBrk="1" hangingPunct="1">
              <a:lnSpc>
                <a:spcPct val="90000"/>
              </a:lnSpc>
              <a:spcBef>
                <a:spcPct val="50000"/>
              </a:spcBef>
              <a:buNone/>
            </a:pPr>
            <a:r>
              <a:rPr lang="en-US" altLang="zh-CN" sz="1800" b="1" dirty="0">
                <a:latin typeface="Verdana" panose="020B0604030504040204" pitchFamily="34" charset="0"/>
              </a:rPr>
              <a:t>+    u    1    u</a:t>
            </a:r>
            <a:endParaRPr lang="en-US" altLang="zh-CN" sz="1800" b="1" dirty="0">
              <a:latin typeface="Verdana" panose="020B0604030504040204" pitchFamily="34" charset="0"/>
            </a:endParaRPr>
          </a:p>
        </p:txBody>
      </p:sp>
      <p:sp>
        <p:nvSpPr>
          <p:cNvPr id="43" name="Text Box 8"/>
          <p:cNvSpPr txBox="1"/>
          <p:nvPr/>
        </p:nvSpPr>
        <p:spPr>
          <a:xfrm>
            <a:off x="6084888" y="4002088"/>
            <a:ext cx="2133600" cy="735012"/>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v    1    v</a:t>
            </a:r>
            <a:endParaRPr lang="en-US" altLang="zh-CN" sz="1800" b="1" dirty="0">
              <a:latin typeface="Verdana" panose="020B0604030504040204" pitchFamily="34" charset="0"/>
            </a:endParaRPr>
          </a:p>
          <a:p>
            <a:pPr marL="0" lvl="0" indent="0" eaLnBrk="1" hangingPunct="1">
              <a:lnSpc>
                <a:spcPct val="90000"/>
              </a:lnSpc>
              <a:spcBef>
                <a:spcPct val="50000"/>
              </a:spcBef>
              <a:buNone/>
            </a:pPr>
            <a:r>
              <a:rPr lang="en-US" altLang="zh-CN" sz="1800" b="1" dirty="0">
                <a:latin typeface="Verdana" panose="020B0604030504040204" pitchFamily="34" charset="0"/>
              </a:rPr>
              <a:t>&lt;=   v    20  B5 </a:t>
            </a:r>
            <a:endParaRPr lang="en-US" altLang="zh-CN" sz="1800" b="1" dirty="0">
              <a:latin typeface="Verdana" panose="020B0604030504040204" pitchFamily="34" charset="0"/>
            </a:endParaRPr>
          </a:p>
        </p:txBody>
      </p:sp>
      <p:sp>
        <p:nvSpPr>
          <p:cNvPr id="44" name="Text Box 9"/>
          <p:cNvSpPr txBox="1"/>
          <p:nvPr/>
        </p:nvSpPr>
        <p:spPr>
          <a:xfrm>
            <a:off x="6084888" y="5373688"/>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i	j</a:t>
            </a:r>
            <a:endParaRPr lang="en-US" altLang="zh-CN" sz="1800" b="1" dirty="0">
              <a:latin typeface="Verdana" panose="020B0604030504040204" pitchFamily="34" charset="0"/>
            </a:endParaRPr>
          </a:p>
        </p:txBody>
      </p:sp>
      <p:sp>
        <p:nvSpPr>
          <p:cNvPr id="45" name="Line 10"/>
          <p:cNvSpPr/>
          <p:nvPr/>
        </p:nvSpPr>
        <p:spPr>
          <a:xfrm>
            <a:off x="7075488" y="1868488"/>
            <a:ext cx="0" cy="304800"/>
          </a:xfrm>
          <a:prstGeom prst="line">
            <a:avLst/>
          </a:prstGeom>
          <a:ln w="9525" cap="flat" cmpd="sng">
            <a:solidFill>
              <a:schemeClr val="tx1"/>
            </a:solidFill>
            <a:prstDash val="solid"/>
            <a:headEnd type="none" w="med" len="med"/>
            <a:tailEnd type="triangle" w="med" len="med"/>
          </a:ln>
        </p:spPr>
      </p:sp>
      <p:sp>
        <p:nvSpPr>
          <p:cNvPr id="46" name="Line 11"/>
          <p:cNvSpPr/>
          <p:nvPr/>
        </p:nvSpPr>
        <p:spPr>
          <a:xfrm>
            <a:off x="7075488" y="2630488"/>
            <a:ext cx="0" cy="1371600"/>
          </a:xfrm>
          <a:prstGeom prst="line">
            <a:avLst/>
          </a:prstGeom>
          <a:ln w="9525" cap="flat" cmpd="sng">
            <a:solidFill>
              <a:schemeClr val="tx1"/>
            </a:solidFill>
            <a:prstDash val="solid"/>
            <a:headEnd type="none" w="med" len="med"/>
            <a:tailEnd type="triangle" w="med" len="med"/>
          </a:ln>
        </p:spPr>
      </p:sp>
      <p:sp>
        <p:nvSpPr>
          <p:cNvPr id="47" name="Line 12"/>
          <p:cNvSpPr/>
          <p:nvPr/>
        </p:nvSpPr>
        <p:spPr>
          <a:xfrm>
            <a:off x="7075488" y="4992688"/>
            <a:ext cx="0" cy="381000"/>
          </a:xfrm>
          <a:prstGeom prst="line">
            <a:avLst/>
          </a:prstGeom>
          <a:ln w="9525" cap="flat" cmpd="sng">
            <a:solidFill>
              <a:schemeClr val="tx1"/>
            </a:solidFill>
            <a:prstDash val="solid"/>
            <a:headEnd type="none" w="med" len="med"/>
            <a:tailEnd type="triangle" w="med" len="med"/>
          </a:ln>
        </p:spPr>
      </p:sp>
      <p:sp>
        <p:nvSpPr>
          <p:cNvPr id="48" name="Freeform 13"/>
          <p:cNvSpPr/>
          <p:nvPr/>
        </p:nvSpPr>
        <p:spPr>
          <a:xfrm>
            <a:off x="5322888" y="2401888"/>
            <a:ext cx="685800" cy="533400"/>
          </a:xfrm>
          <a:custGeom>
            <a:avLst/>
            <a:gdLst>
              <a:gd name="txL" fmla="*/ 0 w 240"/>
              <a:gd name="txT" fmla="*/ 0 h 336"/>
              <a:gd name="txR" fmla="*/ 240 w 240"/>
              <a:gd name="txB" fmla="*/ 336 h 336"/>
            </a:gdLst>
            <a:ahLst/>
            <a:cxnLst>
              <a:cxn ang="0">
                <a:pos x="2147483646" y="0"/>
              </a:cxn>
              <a:cxn ang="0">
                <a:pos x="0" y="0"/>
              </a:cxn>
              <a:cxn ang="0">
                <a:pos x="0" y="2147483646"/>
              </a:cxn>
            </a:cxnLst>
            <a:rect l="txL" t="txT" r="txR" b="txB"/>
            <a:pathLst>
              <a:path w="240" h="336">
                <a:moveTo>
                  <a:pt x="240" y="0"/>
                </a:moveTo>
                <a:lnTo>
                  <a:pt x="0" y="0"/>
                </a:lnTo>
                <a:lnTo>
                  <a:pt x="0" y="33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49" name="Freeform 14"/>
          <p:cNvSpPr/>
          <p:nvPr/>
        </p:nvSpPr>
        <p:spPr>
          <a:xfrm>
            <a:off x="5322888" y="3925888"/>
            <a:ext cx="762000" cy="533400"/>
          </a:xfrm>
          <a:custGeom>
            <a:avLst/>
            <a:gdLst>
              <a:gd name="txL" fmla="*/ 0 w 480"/>
              <a:gd name="txT" fmla="*/ 0 h 528"/>
              <a:gd name="txR" fmla="*/ 480 w 480"/>
              <a:gd name="txB" fmla="*/ 528 h 528"/>
            </a:gdLst>
            <a:ahLst/>
            <a:cxnLst>
              <a:cxn ang="0">
                <a:pos x="0" y="0"/>
              </a:cxn>
              <a:cxn ang="0">
                <a:pos x="0" y="2147483646"/>
              </a:cxn>
              <a:cxn ang="0">
                <a:pos x="2147483646" y="2147483646"/>
              </a:cxn>
            </a:cxnLst>
            <a:rect l="txL" t="txT" r="txR" b="txB"/>
            <a:pathLst>
              <a:path w="480" h="528">
                <a:moveTo>
                  <a:pt x="0" y="0"/>
                </a:moveTo>
                <a:lnTo>
                  <a:pt x="0" y="528"/>
                </a:lnTo>
                <a:lnTo>
                  <a:pt x="480" y="52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50" name="Freeform 15"/>
          <p:cNvSpPr/>
          <p:nvPr/>
        </p:nvSpPr>
        <p:spPr>
          <a:xfrm>
            <a:off x="4560888" y="2020888"/>
            <a:ext cx="1981200" cy="3200400"/>
          </a:xfrm>
          <a:custGeom>
            <a:avLst/>
            <a:gdLst>
              <a:gd name="txL" fmla="*/ 0 w 1248"/>
              <a:gd name="txT" fmla="*/ 0 h 2208"/>
              <a:gd name="txR" fmla="*/ 1248 w 1248"/>
              <a:gd name="txB" fmla="*/ 2208 h 2208"/>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248" h="2208">
                <a:moveTo>
                  <a:pt x="1056" y="2064"/>
                </a:moveTo>
                <a:lnTo>
                  <a:pt x="1056" y="2208"/>
                </a:lnTo>
                <a:lnTo>
                  <a:pt x="0" y="2208"/>
                </a:lnTo>
                <a:lnTo>
                  <a:pt x="0" y="0"/>
                </a:lnTo>
                <a:lnTo>
                  <a:pt x="1248" y="0"/>
                </a:lnTo>
                <a:lnTo>
                  <a:pt x="1248"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51" name="Text Box 30"/>
          <p:cNvSpPr txBox="1"/>
          <p:nvPr/>
        </p:nvSpPr>
        <p:spPr>
          <a:xfrm>
            <a:off x="1843088" y="1196975"/>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1           i</a:t>
            </a:r>
            <a:endParaRPr lang="en-US" altLang="zh-CN" sz="1800" b="1" dirty="0">
              <a:latin typeface="Verdana" panose="020B0604030504040204" pitchFamily="34" charset="0"/>
            </a:endParaRPr>
          </a:p>
        </p:txBody>
      </p:sp>
      <p:sp>
        <p:nvSpPr>
          <p:cNvPr id="52" name="Text Box 31"/>
          <p:cNvSpPr txBox="1"/>
          <p:nvPr/>
        </p:nvSpPr>
        <p:spPr>
          <a:xfrm>
            <a:off x="1843088" y="1958975"/>
            <a:ext cx="2286000" cy="65246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solidFill>
                  <a:srgbClr val="FF3399"/>
                </a:solidFill>
                <a:latin typeface="Verdana" panose="020B0604030504040204" pitchFamily="34" charset="0"/>
              </a:rPr>
              <a:t>=    3          i</a:t>
            </a:r>
            <a:endParaRPr lang="en-US" altLang="zh-CN" sz="1800" b="1" dirty="0">
              <a:solidFill>
                <a:srgbClr val="FF3399"/>
              </a:solidFill>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&lt;    u    v    B3</a:t>
            </a:r>
            <a:endParaRPr lang="en-US" altLang="zh-CN" sz="1800" b="1" dirty="0">
              <a:latin typeface="Verdana" panose="020B0604030504040204" pitchFamily="34" charset="0"/>
            </a:endParaRPr>
          </a:p>
        </p:txBody>
      </p:sp>
      <p:sp>
        <p:nvSpPr>
          <p:cNvPr id="53" name="Text Box 32"/>
          <p:cNvSpPr txBox="1"/>
          <p:nvPr/>
        </p:nvSpPr>
        <p:spPr>
          <a:xfrm>
            <a:off x="539750" y="2997200"/>
            <a:ext cx="1944688" cy="73501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2          i</a:t>
            </a:r>
            <a:endParaRPr lang="en-US" altLang="zh-CN" sz="1800" b="1" dirty="0">
              <a:latin typeface="Verdana" panose="020B0604030504040204" pitchFamily="34" charset="0"/>
            </a:endParaRPr>
          </a:p>
          <a:p>
            <a:pPr marL="0" lvl="0" indent="0" eaLnBrk="1" hangingPunct="1">
              <a:lnSpc>
                <a:spcPct val="90000"/>
              </a:lnSpc>
              <a:spcBef>
                <a:spcPct val="50000"/>
              </a:spcBef>
              <a:buNone/>
            </a:pPr>
            <a:r>
              <a:rPr lang="en-US" altLang="zh-CN" sz="1800" b="1" dirty="0">
                <a:latin typeface="Verdana" panose="020B0604030504040204" pitchFamily="34" charset="0"/>
              </a:rPr>
              <a:t>+    u    1    u</a:t>
            </a:r>
            <a:endParaRPr lang="en-US" altLang="zh-CN" sz="1800" b="1" dirty="0">
              <a:latin typeface="Verdana" panose="020B0604030504040204" pitchFamily="34" charset="0"/>
            </a:endParaRPr>
          </a:p>
        </p:txBody>
      </p:sp>
      <p:sp>
        <p:nvSpPr>
          <p:cNvPr id="54" name="Text Box 33"/>
          <p:cNvSpPr txBox="1"/>
          <p:nvPr/>
        </p:nvSpPr>
        <p:spPr>
          <a:xfrm>
            <a:off x="1919288" y="4092575"/>
            <a:ext cx="2133600" cy="73501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v    1    v</a:t>
            </a:r>
            <a:endParaRPr lang="en-US" altLang="zh-CN" sz="1800" b="1" dirty="0">
              <a:latin typeface="Verdana" panose="020B0604030504040204" pitchFamily="34" charset="0"/>
            </a:endParaRPr>
          </a:p>
          <a:p>
            <a:pPr marL="0" lvl="0" indent="0" eaLnBrk="1" hangingPunct="1">
              <a:lnSpc>
                <a:spcPct val="90000"/>
              </a:lnSpc>
              <a:spcBef>
                <a:spcPct val="50000"/>
              </a:spcBef>
              <a:buNone/>
            </a:pPr>
            <a:r>
              <a:rPr lang="en-US" altLang="zh-CN" sz="1800" b="1" dirty="0">
                <a:latin typeface="Verdana" panose="020B0604030504040204" pitchFamily="34" charset="0"/>
              </a:rPr>
              <a:t>&lt;=   v    20  B5 </a:t>
            </a:r>
            <a:endParaRPr lang="en-US" altLang="zh-CN" sz="1800" b="1" dirty="0">
              <a:latin typeface="Verdana" panose="020B0604030504040204" pitchFamily="34" charset="0"/>
            </a:endParaRPr>
          </a:p>
        </p:txBody>
      </p:sp>
      <p:sp>
        <p:nvSpPr>
          <p:cNvPr id="55" name="Text Box 34"/>
          <p:cNvSpPr txBox="1"/>
          <p:nvPr/>
        </p:nvSpPr>
        <p:spPr>
          <a:xfrm>
            <a:off x="1919288" y="5464175"/>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i	j</a:t>
            </a:r>
            <a:endParaRPr lang="en-US" altLang="zh-CN" sz="1800" b="1" dirty="0">
              <a:latin typeface="Verdana" panose="020B0604030504040204" pitchFamily="34" charset="0"/>
            </a:endParaRPr>
          </a:p>
        </p:txBody>
      </p:sp>
      <p:sp>
        <p:nvSpPr>
          <p:cNvPr id="56" name="Line 35"/>
          <p:cNvSpPr/>
          <p:nvPr/>
        </p:nvSpPr>
        <p:spPr>
          <a:xfrm>
            <a:off x="2909888" y="1654175"/>
            <a:ext cx="0" cy="304800"/>
          </a:xfrm>
          <a:prstGeom prst="line">
            <a:avLst/>
          </a:prstGeom>
          <a:ln w="9525" cap="flat" cmpd="sng">
            <a:solidFill>
              <a:schemeClr val="tx1"/>
            </a:solidFill>
            <a:prstDash val="solid"/>
            <a:headEnd type="none" w="med" len="med"/>
            <a:tailEnd type="triangle" w="med" len="med"/>
          </a:ln>
        </p:spPr>
      </p:sp>
      <p:sp>
        <p:nvSpPr>
          <p:cNvPr id="57" name="Line 36"/>
          <p:cNvSpPr/>
          <p:nvPr/>
        </p:nvSpPr>
        <p:spPr>
          <a:xfrm>
            <a:off x="2909888" y="2720975"/>
            <a:ext cx="0" cy="1371600"/>
          </a:xfrm>
          <a:prstGeom prst="line">
            <a:avLst/>
          </a:prstGeom>
          <a:ln w="9525" cap="flat" cmpd="sng">
            <a:solidFill>
              <a:schemeClr val="tx1"/>
            </a:solidFill>
            <a:prstDash val="solid"/>
            <a:headEnd type="none" w="med" len="med"/>
            <a:tailEnd type="triangle" w="med" len="med"/>
          </a:ln>
        </p:spPr>
      </p:sp>
      <p:sp>
        <p:nvSpPr>
          <p:cNvPr id="58" name="Line 37"/>
          <p:cNvSpPr/>
          <p:nvPr/>
        </p:nvSpPr>
        <p:spPr>
          <a:xfrm>
            <a:off x="2909888" y="5083175"/>
            <a:ext cx="0" cy="381000"/>
          </a:xfrm>
          <a:prstGeom prst="line">
            <a:avLst/>
          </a:prstGeom>
          <a:ln w="9525" cap="flat" cmpd="sng">
            <a:solidFill>
              <a:schemeClr val="tx1"/>
            </a:solidFill>
            <a:prstDash val="solid"/>
            <a:headEnd type="none" w="med" len="med"/>
            <a:tailEnd type="triangle" w="med" len="med"/>
          </a:ln>
        </p:spPr>
      </p:sp>
      <p:sp>
        <p:nvSpPr>
          <p:cNvPr id="59" name="Freeform 38"/>
          <p:cNvSpPr/>
          <p:nvPr/>
        </p:nvSpPr>
        <p:spPr>
          <a:xfrm>
            <a:off x="1157288" y="2187575"/>
            <a:ext cx="685800" cy="838200"/>
          </a:xfrm>
          <a:custGeom>
            <a:avLst/>
            <a:gdLst>
              <a:gd name="txL" fmla="*/ 0 w 240"/>
              <a:gd name="txT" fmla="*/ 0 h 336"/>
              <a:gd name="txR" fmla="*/ 240 w 240"/>
              <a:gd name="txB" fmla="*/ 336 h 336"/>
            </a:gdLst>
            <a:ahLst/>
            <a:cxnLst>
              <a:cxn ang="0">
                <a:pos x="2147483646" y="0"/>
              </a:cxn>
              <a:cxn ang="0">
                <a:pos x="0" y="0"/>
              </a:cxn>
              <a:cxn ang="0">
                <a:pos x="0" y="2147483646"/>
              </a:cxn>
            </a:cxnLst>
            <a:rect l="txL" t="txT" r="txR" b="txB"/>
            <a:pathLst>
              <a:path w="240" h="336">
                <a:moveTo>
                  <a:pt x="240" y="0"/>
                </a:moveTo>
                <a:lnTo>
                  <a:pt x="0" y="0"/>
                </a:lnTo>
                <a:lnTo>
                  <a:pt x="0" y="33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60" name="Freeform 39"/>
          <p:cNvSpPr/>
          <p:nvPr/>
        </p:nvSpPr>
        <p:spPr>
          <a:xfrm>
            <a:off x="1157288" y="4016375"/>
            <a:ext cx="762000" cy="533400"/>
          </a:xfrm>
          <a:custGeom>
            <a:avLst/>
            <a:gdLst>
              <a:gd name="txL" fmla="*/ 0 w 480"/>
              <a:gd name="txT" fmla="*/ 0 h 528"/>
              <a:gd name="txR" fmla="*/ 480 w 480"/>
              <a:gd name="txB" fmla="*/ 528 h 528"/>
            </a:gdLst>
            <a:ahLst/>
            <a:cxnLst>
              <a:cxn ang="0">
                <a:pos x="0" y="0"/>
              </a:cxn>
              <a:cxn ang="0">
                <a:pos x="0" y="2147483646"/>
              </a:cxn>
              <a:cxn ang="0">
                <a:pos x="2147483646" y="2147483646"/>
              </a:cxn>
            </a:cxnLst>
            <a:rect l="txL" t="txT" r="txR" b="txB"/>
            <a:pathLst>
              <a:path w="480" h="528">
                <a:moveTo>
                  <a:pt x="0" y="0"/>
                </a:moveTo>
                <a:lnTo>
                  <a:pt x="0" y="528"/>
                </a:lnTo>
                <a:lnTo>
                  <a:pt x="480" y="52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61" name="Freeform 40"/>
          <p:cNvSpPr/>
          <p:nvPr/>
        </p:nvSpPr>
        <p:spPr>
          <a:xfrm>
            <a:off x="395288" y="1806575"/>
            <a:ext cx="1981200" cy="3505200"/>
          </a:xfrm>
          <a:custGeom>
            <a:avLst/>
            <a:gdLst>
              <a:gd name="txL" fmla="*/ 0 w 1248"/>
              <a:gd name="txT" fmla="*/ 0 h 2208"/>
              <a:gd name="txR" fmla="*/ 1248 w 1248"/>
              <a:gd name="txB" fmla="*/ 2208 h 2208"/>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248" h="2208">
                <a:moveTo>
                  <a:pt x="1056" y="2064"/>
                </a:moveTo>
                <a:lnTo>
                  <a:pt x="1056" y="2208"/>
                </a:lnTo>
                <a:lnTo>
                  <a:pt x="0" y="2208"/>
                </a:lnTo>
                <a:lnTo>
                  <a:pt x="0" y="0"/>
                </a:lnTo>
                <a:lnTo>
                  <a:pt x="1248" y="0"/>
                </a:lnTo>
                <a:lnTo>
                  <a:pt x="1248"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62" name="Line 43"/>
          <p:cNvSpPr/>
          <p:nvPr/>
        </p:nvSpPr>
        <p:spPr>
          <a:xfrm>
            <a:off x="3341688" y="1639888"/>
            <a:ext cx="0" cy="304800"/>
          </a:xfrm>
          <a:prstGeom prst="line">
            <a:avLst/>
          </a:prstGeom>
          <a:ln w="9525" cap="flat" cmpd="sng">
            <a:solidFill>
              <a:srgbClr val="FF3300"/>
            </a:solidFill>
            <a:prstDash val="solid"/>
            <a:headEnd type="none" w="med" len="med"/>
            <a:tailEnd type="triangle" w="med" len="med"/>
          </a:ln>
        </p:spPr>
      </p:sp>
      <p:sp>
        <p:nvSpPr>
          <p:cNvPr id="63" name="Freeform 46"/>
          <p:cNvSpPr/>
          <p:nvPr/>
        </p:nvSpPr>
        <p:spPr>
          <a:xfrm>
            <a:off x="1284288" y="2401888"/>
            <a:ext cx="533400" cy="609600"/>
          </a:xfrm>
          <a:custGeom>
            <a:avLst/>
            <a:gdLst>
              <a:gd name="txL" fmla="*/ 0 w 336"/>
              <a:gd name="txT" fmla="*/ 0 h 384"/>
              <a:gd name="txR" fmla="*/ 336 w 336"/>
              <a:gd name="txB" fmla="*/ 384 h 384"/>
            </a:gdLst>
            <a:ahLst/>
            <a:cxnLst>
              <a:cxn ang="0">
                <a:pos x="2147483646" y="0"/>
              </a:cxn>
              <a:cxn ang="0">
                <a:pos x="0" y="0"/>
              </a:cxn>
              <a:cxn ang="0">
                <a:pos x="0" y="2147483646"/>
              </a:cxn>
            </a:cxnLst>
            <a:rect l="txL" t="txT" r="txR" b="txB"/>
            <a:pathLst>
              <a:path w="336" h="384">
                <a:moveTo>
                  <a:pt x="336" y="0"/>
                </a:moveTo>
                <a:lnTo>
                  <a:pt x="0" y="0"/>
                </a:lnTo>
                <a:lnTo>
                  <a:pt x="0" y="384"/>
                </a:lnTo>
              </a:path>
            </a:pathLst>
          </a:custGeom>
          <a:noFill/>
          <a:ln w="9525" cap="flat" cmpd="sng">
            <a:solidFill>
              <a:srgbClr val="FF0000">
                <a:alpha val="100000"/>
              </a:srgbClr>
            </a:solidFill>
            <a:prstDash val="solid"/>
            <a:round/>
            <a:headEnd type="none" w="med" len="med"/>
            <a:tailEnd type="triangle" w="med" len="med"/>
          </a:ln>
        </p:spPr>
        <p:txBody>
          <a:bodyPr/>
          <a:lstStyle/>
          <a:p>
            <a:endParaRPr lang="zh-CN" altLang="en-US" b="1"/>
          </a:p>
        </p:txBody>
      </p:sp>
      <p:sp>
        <p:nvSpPr>
          <p:cNvPr id="64" name="Freeform 47"/>
          <p:cNvSpPr/>
          <p:nvPr/>
        </p:nvSpPr>
        <p:spPr>
          <a:xfrm>
            <a:off x="5475288" y="3925888"/>
            <a:ext cx="609600" cy="457200"/>
          </a:xfrm>
          <a:custGeom>
            <a:avLst/>
            <a:gdLst>
              <a:gd name="txL" fmla="*/ 0 w 384"/>
              <a:gd name="txT" fmla="*/ 0 h 288"/>
              <a:gd name="txR" fmla="*/ 384 w 384"/>
              <a:gd name="txB" fmla="*/ 288 h 288"/>
            </a:gdLst>
            <a:ahLst/>
            <a:cxnLst>
              <a:cxn ang="0">
                <a:pos x="0" y="0"/>
              </a:cxn>
              <a:cxn ang="0">
                <a:pos x="0" y="2147483646"/>
              </a:cxn>
              <a:cxn ang="0">
                <a:pos x="2147483646" y="2147483646"/>
              </a:cxn>
            </a:cxnLst>
            <a:rect l="txL" t="txT" r="txR" b="txB"/>
            <a:pathLst>
              <a:path w="384" h="288">
                <a:moveTo>
                  <a:pt x="0" y="0"/>
                </a:moveTo>
                <a:lnTo>
                  <a:pt x="0" y="288"/>
                </a:lnTo>
                <a:lnTo>
                  <a:pt x="384" y="288"/>
                </a:lnTo>
              </a:path>
            </a:pathLst>
          </a:custGeom>
          <a:noFill/>
          <a:ln w="9525" cap="flat" cmpd="sng">
            <a:solidFill>
              <a:srgbClr val="FF3300">
                <a:alpha val="100000"/>
              </a:srgbClr>
            </a:solidFill>
            <a:prstDash val="solid"/>
            <a:round/>
            <a:headEnd type="none" w="med" len="med"/>
            <a:tailEnd type="triangle" w="med" len="med"/>
          </a:ln>
        </p:spPr>
        <p:txBody>
          <a:bodyPr/>
          <a:lstStyle/>
          <a:p>
            <a:endParaRPr lang="zh-CN" altLang="en-US" b="1"/>
          </a:p>
        </p:txBody>
      </p:sp>
      <p:sp>
        <p:nvSpPr>
          <p:cNvPr id="65" name="Freeform 48"/>
          <p:cNvSpPr/>
          <p:nvPr/>
        </p:nvSpPr>
        <p:spPr>
          <a:xfrm>
            <a:off x="217488" y="1716088"/>
            <a:ext cx="2286000" cy="3657600"/>
          </a:xfrm>
          <a:custGeom>
            <a:avLst/>
            <a:gdLst>
              <a:gd name="txL" fmla="*/ 0 w 1440"/>
              <a:gd name="txT" fmla="*/ 0 h 2304"/>
              <a:gd name="txR" fmla="*/ 1440 w 1440"/>
              <a:gd name="txB" fmla="*/ 2304 h 2304"/>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440" h="2304">
                <a:moveTo>
                  <a:pt x="1248" y="2112"/>
                </a:moveTo>
                <a:lnTo>
                  <a:pt x="1248" y="2304"/>
                </a:lnTo>
                <a:lnTo>
                  <a:pt x="0" y="2304"/>
                </a:lnTo>
                <a:lnTo>
                  <a:pt x="0" y="0"/>
                </a:lnTo>
                <a:lnTo>
                  <a:pt x="1440" y="0"/>
                </a:lnTo>
                <a:lnTo>
                  <a:pt x="1440" y="144"/>
                </a:lnTo>
              </a:path>
            </a:pathLst>
          </a:custGeom>
          <a:noFill/>
          <a:ln w="9525" cap="flat" cmpd="sng">
            <a:solidFill>
              <a:srgbClr val="FF3300">
                <a:alpha val="100000"/>
              </a:srgbClr>
            </a:solidFill>
            <a:prstDash val="solid"/>
            <a:round/>
            <a:headEnd type="none" w="med" len="med"/>
            <a:tailEnd type="triangle" w="med" len="med"/>
          </a:ln>
        </p:spPr>
        <p:txBody>
          <a:bodyPr/>
          <a:lstStyle/>
          <a:p>
            <a:endParaRPr lang="zh-CN" altLang="en-US" b="1"/>
          </a:p>
        </p:txBody>
      </p:sp>
      <p:sp>
        <p:nvSpPr>
          <p:cNvPr id="66" name="Line 50"/>
          <p:cNvSpPr/>
          <p:nvPr/>
        </p:nvSpPr>
        <p:spPr>
          <a:xfrm>
            <a:off x="2503488" y="2782888"/>
            <a:ext cx="0" cy="1295400"/>
          </a:xfrm>
          <a:prstGeom prst="line">
            <a:avLst/>
          </a:prstGeom>
          <a:ln w="9525" cap="flat" cmpd="sng">
            <a:solidFill>
              <a:srgbClr val="FF3300"/>
            </a:solidFill>
            <a:prstDash val="solid"/>
            <a:headEnd type="none" w="med" len="med"/>
            <a:tailEnd type="triangle" w="med" len="med"/>
          </a:ln>
        </p:spPr>
      </p:sp>
      <p:sp>
        <p:nvSpPr>
          <p:cNvPr id="67" name="Line 51"/>
          <p:cNvSpPr/>
          <p:nvPr/>
        </p:nvSpPr>
        <p:spPr>
          <a:xfrm>
            <a:off x="2503488" y="5068888"/>
            <a:ext cx="0" cy="381000"/>
          </a:xfrm>
          <a:prstGeom prst="line">
            <a:avLst/>
          </a:prstGeom>
          <a:ln w="9525" cap="flat" cmpd="sng">
            <a:solidFill>
              <a:srgbClr val="FF3300"/>
            </a:solidFill>
            <a:prstDash val="solid"/>
            <a:headEnd type="none" w="med" len="med"/>
            <a:tailEnd type="triangle" w="med" len="med"/>
          </a:ln>
        </p:spPr>
      </p:sp>
      <p:sp>
        <p:nvSpPr>
          <p:cNvPr id="68" name="Line 53"/>
          <p:cNvSpPr/>
          <p:nvPr/>
        </p:nvSpPr>
        <p:spPr>
          <a:xfrm>
            <a:off x="7532688" y="1868488"/>
            <a:ext cx="0" cy="304800"/>
          </a:xfrm>
          <a:prstGeom prst="line">
            <a:avLst/>
          </a:prstGeom>
          <a:ln w="9525" cap="flat" cmpd="sng">
            <a:solidFill>
              <a:srgbClr val="FF3300"/>
            </a:solidFill>
            <a:prstDash val="solid"/>
            <a:headEnd type="none" w="med" len="med"/>
            <a:tailEnd type="triangle" w="med" len="med"/>
          </a:ln>
        </p:spPr>
      </p:sp>
      <p:sp>
        <p:nvSpPr>
          <p:cNvPr id="69" name="Line 54"/>
          <p:cNvSpPr/>
          <p:nvPr/>
        </p:nvSpPr>
        <p:spPr>
          <a:xfrm>
            <a:off x="7532688" y="2706688"/>
            <a:ext cx="0" cy="1295400"/>
          </a:xfrm>
          <a:prstGeom prst="line">
            <a:avLst/>
          </a:prstGeom>
          <a:ln w="9525" cap="flat" cmpd="sng">
            <a:solidFill>
              <a:srgbClr val="FF3300"/>
            </a:solidFill>
            <a:prstDash val="solid"/>
            <a:headEnd type="none" w="med" len="med"/>
            <a:tailEnd type="triangle" w="med" len="med"/>
          </a:ln>
        </p:spPr>
      </p:sp>
      <p:sp>
        <p:nvSpPr>
          <p:cNvPr id="70" name="Line 55"/>
          <p:cNvSpPr/>
          <p:nvPr/>
        </p:nvSpPr>
        <p:spPr>
          <a:xfrm>
            <a:off x="7532688" y="4992688"/>
            <a:ext cx="0" cy="381000"/>
          </a:xfrm>
          <a:prstGeom prst="line">
            <a:avLst/>
          </a:prstGeom>
          <a:ln w="9525" cap="flat" cmpd="sng">
            <a:solidFill>
              <a:srgbClr val="FF3300"/>
            </a:solidFill>
            <a:prstDash val="solid"/>
            <a:headEnd type="none" w="med" len="med"/>
            <a:tailEnd type="triangle" w="med" len="med"/>
          </a:ln>
        </p:spPr>
      </p:sp>
      <p:sp>
        <p:nvSpPr>
          <p:cNvPr id="71" name="Freeform 56"/>
          <p:cNvSpPr/>
          <p:nvPr/>
        </p:nvSpPr>
        <p:spPr>
          <a:xfrm>
            <a:off x="4408488" y="1944688"/>
            <a:ext cx="2286000" cy="3352800"/>
          </a:xfrm>
          <a:custGeom>
            <a:avLst/>
            <a:gdLst>
              <a:gd name="txL" fmla="*/ 0 w 1440"/>
              <a:gd name="txT" fmla="*/ 0 h 2304"/>
              <a:gd name="txR" fmla="*/ 1440 w 1440"/>
              <a:gd name="txB" fmla="*/ 2304 h 2304"/>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440" h="2304">
                <a:moveTo>
                  <a:pt x="1248" y="2112"/>
                </a:moveTo>
                <a:lnTo>
                  <a:pt x="1248" y="2304"/>
                </a:lnTo>
                <a:lnTo>
                  <a:pt x="0" y="2304"/>
                </a:lnTo>
                <a:lnTo>
                  <a:pt x="0" y="0"/>
                </a:lnTo>
                <a:lnTo>
                  <a:pt x="1440" y="0"/>
                </a:lnTo>
                <a:lnTo>
                  <a:pt x="1440" y="144"/>
                </a:lnTo>
              </a:path>
            </a:pathLst>
          </a:custGeom>
          <a:noFill/>
          <a:ln w="9525" cap="flat" cmpd="sng">
            <a:solidFill>
              <a:srgbClr val="FF3300">
                <a:alpha val="100000"/>
              </a:srgbClr>
            </a:solidFill>
            <a:prstDash val="solid"/>
            <a:round/>
            <a:headEnd type="none" w="med" len="med"/>
            <a:tailEnd type="triangle" w="med" len="med"/>
          </a:ln>
        </p:spPr>
        <p:txBody>
          <a:bodyPr/>
          <a:lstStyle/>
          <a:p>
            <a:endParaRPr lang="zh-CN" altLang="en-US" b="1"/>
          </a:p>
        </p:txBody>
      </p:sp>
      <p:sp>
        <p:nvSpPr>
          <p:cNvPr id="72" name="Freeform 57"/>
          <p:cNvSpPr/>
          <p:nvPr/>
        </p:nvSpPr>
        <p:spPr>
          <a:xfrm>
            <a:off x="5475288" y="2325688"/>
            <a:ext cx="533400" cy="609600"/>
          </a:xfrm>
          <a:custGeom>
            <a:avLst/>
            <a:gdLst>
              <a:gd name="txL" fmla="*/ 0 w 336"/>
              <a:gd name="txT" fmla="*/ 0 h 384"/>
              <a:gd name="txR" fmla="*/ 336 w 336"/>
              <a:gd name="txB" fmla="*/ 384 h 384"/>
            </a:gdLst>
            <a:ahLst/>
            <a:cxnLst>
              <a:cxn ang="0">
                <a:pos x="2147483646" y="0"/>
              </a:cxn>
              <a:cxn ang="0">
                <a:pos x="0" y="0"/>
              </a:cxn>
              <a:cxn ang="0">
                <a:pos x="0" y="2147483646"/>
              </a:cxn>
            </a:cxnLst>
            <a:rect l="txL" t="txT" r="txR" b="txB"/>
            <a:pathLst>
              <a:path w="336" h="384">
                <a:moveTo>
                  <a:pt x="336" y="0"/>
                </a:moveTo>
                <a:lnTo>
                  <a:pt x="0" y="0"/>
                </a:lnTo>
                <a:lnTo>
                  <a:pt x="0" y="384"/>
                </a:lnTo>
              </a:path>
            </a:pathLst>
          </a:custGeom>
          <a:noFill/>
          <a:ln w="9525" cap="flat" cmpd="sng">
            <a:solidFill>
              <a:srgbClr val="FF0000">
                <a:alpha val="100000"/>
              </a:srgbClr>
            </a:solidFill>
            <a:prstDash val="solid"/>
            <a:round/>
            <a:headEnd type="none" w="med" len="med"/>
            <a:tailEnd type="triangle" w="med" len="med"/>
          </a:ln>
        </p:spPr>
        <p:txBody>
          <a:bodyPr/>
          <a:lstStyle/>
          <a:p>
            <a:endParaRPr lang="zh-CN" altLang="en-US" b="1"/>
          </a:p>
        </p:txBody>
      </p:sp>
      <p:sp>
        <p:nvSpPr>
          <p:cNvPr id="73" name="Freeform 58"/>
          <p:cNvSpPr/>
          <p:nvPr/>
        </p:nvSpPr>
        <p:spPr>
          <a:xfrm>
            <a:off x="1436688" y="4154488"/>
            <a:ext cx="609600" cy="457200"/>
          </a:xfrm>
          <a:custGeom>
            <a:avLst/>
            <a:gdLst>
              <a:gd name="txL" fmla="*/ 0 w 384"/>
              <a:gd name="txT" fmla="*/ 0 h 288"/>
              <a:gd name="txR" fmla="*/ 384 w 384"/>
              <a:gd name="txB" fmla="*/ 288 h 288"/>
            </a:gdLst>
            <a:ahLst/>
            <a:cxnLst>
              <a:cxn ang="0">
                <a:pos x="0" y="0"/>
              </a:cxn>
              <a:cxn ang="0">
                <a:pos x="0" y="2147483646"/>
              </a:cxn>
              <a:cxn ang="0">
                <a:pos x="2147483646" y="2147483646"/>
              </a:cxn>
            </a:cxnLst>
            <a:rect l="txL" t="txT" r="txR" b="txB"/>
            <a:pathLst>
              <a:path w="384" h="288">
                <a:moveTo>
                  <a:pt x="0" y="0"/>
                </a:moveTo>
                <a:lnTo>
                  <a:pt x="0" y="288"/>
                </a:lnTo>
                <a:lnTo>
                  <a:pt x="384" y="288"/>
                </a:lnTo>
              </a:path>
            </a:pathLst>
          </a:custGeom>
          <a:noFill/>
          <a:ln w="9525" cap="flat" cmpd="sng">
            <a:solidFill>
              <a:srgbClr val="FF3300">
                <a:alpha val="100000"/>
              </a:srgbClr>
            </a:solidFill>
            <a:prstDash val="solid"/>
            <a:round/>
            <a:headEnd type="none" w="med" len="med"/>
            <a:tailEnd type="triangle" w="med" len="med"/>
          </a:ln>
        </p:spPr>
        <p:txBody>
          <a:bodyPr/>
          <a:lstStyle/>
          <a:p>
            <a:endParaRPr lang="zh-CN" altLang="en-US" b="1"/>
          </a:p>
        </p:txBody>
      </p:sp>
      <p:sp>
        <p:nvSpPr>
          <p:cNvPr id="74" name="AutoShape 39">
            <a:hlinkClick r:id="rId1" action="ppaction://hlinksldjump"/>
          </p:cNvPr>
          <p:cNvSpPr/>
          <p:nvPr/>
        </p:nvSpPr>
        <p:spPr>
          <a:xfrm>
            <a:off x="4356100" y="6237288"/>
            <a:ext cx="1295400" cy="287337"/>
          </a:xfrm>
          <a:prstGeom prst="curvedUpArrow">
            <a:avLst>
              <a:gd name="adj1" fmla="val 90165"/>
              <a:gd name="adj2" fmla="val 180331"/>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b="1" dirty="0">
              <a:latin typeface="Verdana" panose="020B060403050404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代码外提不合法的情况（</a:t>
            </a:r>
            <a:r>
              <a:rPr lang="en-US" altLang="zh-CN" dirty="0"/>
              <a:t>3</a:t>
            </a:r>
            <a:r>
              <a:rPr lang="zh-CN" altLang="en-US" dirty="0"/>
              <a:t>）</a:t>
            </a:r>
            <a:endParaRPr lang="zh-CN" altLang="en-US" dirty="0"/>
          </a:p>
        </p:txBody>
      </p:sp>
      <p:sp>
        <p:nvSpPr>
          <p:cNvPr id="38" name="Text Box 6"/>
          <p:cNvSpPr txBox="1"/>
          <p:nvPr/>
        </p:nvSpPr>
        <p:spPr>
          <a:xfrm>
            <a:off x="1692275" y="1196975"/>
            <a:ext cx="2286000" cy="65246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    1           i</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    0           k</a:t>
            </a:r>
            <a:endParaRPr lang="en-US" altLang="zh-CN" sz="1800" b="1" dirty="0">
              <a:latin typeface="Verdana" panose="020B0604030504040204" pitchFamily="34" charset="0"/>
            </a:endParaRPr>
          </a:p>
        </p:txBody>
      </p:sp>
      <p:sp>
        <p:nvSpPr>
          <p:cNvPr id="39" name="Text Box 7"/>
          <p:cNvSpPr txBox="1"/>
          <p:nvPr/>
        </p:nvSpPr>
        <p:spPr>
          <a:xfrm>
            <a:off x="1698625" y="2195513"/>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&lt;    u    v    B3</a:t>
            </a:r>
            <a:endParaRPr lang="en-US" altLang="zh-CN" sz="1800" b="1" dirty="0">
              <a:latin typeface="Verdana" panose="020B0604030504040204" pitchFamily="34" charset="0"/>
            </a:endParaRPr>
          </a:p>
        </p:txBody>
      </p:sp>
      <p:sp>
        <p:nvSpPr>
          <p:cNvPr id="75" name="Text Box 8"/>
          <p:cNvSpPr txBox="1"/>
          <p:nvPr/>
        </p:nvSpPr>
        <p:spPr>
          <a:xfrm>
            <a:off x="395288" y="3284538"/>
            <a:ext cx="2089150" cy="735012"/>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solidFill>
                  <a:srgbClr val="321AAC"/>
                </a:solidFill>
                <a:latin typeface="Verdana" panose="020B0604030504040204" pitchFamily="34" charset="0"/>
              </a:rPr>
              <a:t>=    i           k</a:t>
            </a:r>
            <a:endParaRPr lang="en-US" altLang="zh-CN" sz="1800" b="1" dirty="0">
              <a:solidFill>
                <a:srgbClr val="321AAC"/>
              </a:solidFill>
              <a:latin typeface="Verdana" panose="020B0604030504040204" pitchFamily="34" charset="0"/>
            </a:endParaRPr>
          </a:p>
          <a:p>
            <a:pPr marL="0" lvl="0" indent="0" eaLnBrk="1" hangingPunct="1">
              <a:lnSpc>
                <a:spcPct val="90000"/>
              </a:lnSpc>
              <a:spcBef>
                <a:spcPct val="50000"/>
              </a:spcBef>
              <a:buNone/>
            </a:pPr>
            <a:r>
              <a:rPr lang="en-US" altLang="zh-CN" sz="1800" b="1" dirty="0">
                <a:latin typeface="Verdana" panose="020B0604030504040204" pitchFamily="34" charset="0"/>
              </a:rPr>
              <a:t>+    u    1    u</a:t>
            </a:r>
            <a:endParaRPr lang="en-US" altLang="zh-CN" sz="1800" b="1" dirty="0">
              <a:latin typeface="Verdana" panose="020B0604030504040204" pitchFamily="34" charset="0"/>
            </a:endParaRPr>
          </a:p>
        </p:txBody>
      </p:sp>
      <p:sp>
        <p:nvSpPr>
          <p:cNvPr id="76" name="Text Box 9"/>
          <p:cNvSpPr txBox="1"/>
          <p:nvPr/>
        </p:nvSpPr>
        <p:spPr>
          <a:xfrm>
            <a:off x="1774825" y="4329113"/>
            <a:ext cx="2133600" cy="955675"/>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solidFill>
                  <a:srgbClr val="FF3399"/>
                </a:solidFill>
                <a:latin typeface="Verdana" panose="020B0604030504040204" pitchFamily="34" charset="0"/>
              </a:rPr>
              <a:t>=     2          i</a:t>
            </a:r>
            <a:endParaRPr lang="en-US" altLang="zh-CN" sz="1800" b="1" dirty="0">
              <a:solidFill>
                <a:srgbClr val="FF3399"/>
              </a:solidFill>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      v    1    v</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&lt;=   v    20  B5 </a:t>
            </a:r>
            <a:endParaRPr lang="en-US" altLang="zh-CN" sz="1800" b="1" dirty="0">
              <a:latin typeface="Verdana" panose="020B0604030504040204" pitchFamily="34" charset="0"/>
            </a:endParaRPr>
          </a:p>
        </p:txBody>
      </p:sp>
      <p:sp>
        <p:nvSpPr>
          <p:cNvPr id="77" name="Text Box 10"/>
          <p:cNvSpPr txBox="1"/>
          <p:nvPr/>
        </p:nvSpPr>
        <p:spPr>
          <a:xfrm>
            <a:off x="1774825" y="5929313"/>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i	j</a:t>
            </a:r>
            <a:endParaRPr lang="en-US" altLang="zh-CN" sz="1800" b="1" dirty="0">
              <a:latin typeface="Verdana" panose="020B0604030504040204" pitchFamily="34" charset="0"/>
            </a:endParaRPr>
          </a:p>
        </p:txBody>
      </p:sp>
      <p:sp>
        <p:nvSpPr>
          <p:cNvPr id="78" name="Line 11"/>
          <p:cNvSpPr/>
          <p:nvPr/>
        </p:nvSpPr>
        <p:spPr>
          <a:xfrm>
            <a:off x="2765425" y="1890713"/>
            <a:ext cx="0" cy="304800"/>
          </a:xfrm>
          <a:prstGeom prst="line">
            <a:avLst/>
          </a:prstGeom>
          <a:ln w="9525" cap="flat" cmpd="sng">
            <a:solidFill>
              <a:schemeClr val="tx1"/>
            </a:solidFill>
            <a:prstDash val="solid"/>
            <a:headEnd type="none" w="med" len="med"/>
            <a:tailEnd type="triangle" w="med" len="med"/>
          </a:ln>
        </p:spPr>
      </p:sp>
      <p:sp>
        <p:nvSpPr>
          <p:cNvPr id="79" name="Line 12"/>
          <p:cNvSpPr/>
          <p:nvPr/>
        </p:nvSpPr>
        <p:spPr>
          <a:xfrm>
            <a:off x="2765425" y="2652713"/>
            <a:ext cx="0" cy="1676400"/>
          </a:xfrm>
          <a:prstGeom prst="line">
            <a:avLst/>
          </a:prstGeom>
          <a:ln w="9525" cap="flat" cmpd="sng">
            <a:solidFill>
              <a:schemeClr val="tx1"/>
            </a:solidFill>
            <a:prstDash val="solid"/>
            <a:headEnd type="none" w="med" len="med"/>
            <a:tailEnd type="triangle" w="med" len="med"/>
          </a:ln>
        </p:spPr>
      </p:sp>
      <p:sp>
        <p:nvSpPr>
          <p:cNvPr id="80" name="Line 13"/>
          <p:cNvSpPr/>
          <p:nvPr/>
        </p:nvSpPr>
        <p:spPr>
          <a:xfrm>
            <a:off x="2765425" y="5548313"/>
            <a:ext cx="0" cy="381000"/>
          </a:xfrm>
          <a:prstGeom prst="line">
            <a:avLst/>
          </a:prstGeom>
          <a:ln w="9525" cap="flat" cmpd="sng">
            <a:solidFill>
              <a:schemeClr val="tx1"/>
            </a:solidFill>
            <a:prstDash val="solid"/>
            <a:headEnd type="none" w="med" len="med"/>
            <a:tailEnd type="triangle" w="med" len="med"/>
          </a:ln>
        </p:spPr>
      </p:sp>
      <p:sp>
        <p:nvSpPr>
          <p:cNvPr id="81" name="Freeform 14"/>
          <p:cNvSpPr/>
          <p:nvPr/>
        </p:nvSpPr>
        <p:spPr>
          <a:xfrm>
            <a:off x="1012825" y="2424113"/>
            <a:ext cx="685800" cy="838200"/>
          </a:xfrm>
          <a:custGeom>
            <a:avLst/>
            <a:gdLst>
              <a:gd name="txL" fmla="*/ 0 w 240"/>
              <a:gd name="txT" fmla="*/ 0 h 336"/>
              <a:gd name="txR" fmla="*/ 240 w 240"/>
              <a:gd name="txB" fmla="*/ 336 h 336"/>
            </a:gdLst>
            <a:ahLst/>
            <a:cxnLst>
              <a:cxn ang="0">
                <a:pos x="2147483646" y="0"/>
              </a:cxn>
              <a:cxn ang="0">
                <a:pos x="0" y="0"/>
              </a:cxn>
              <a:cxn ang="0">
                <a:pos x="0" y="2147483646"/>
              </a:cxn>
            </a:cxnLst>
            <a:rect l="txL" t="txT" r="txR" b="txB"/>
            <a:pathLst>
              <a:path w="240" h="336">
                <a:moveTo>
                  <a:pt x="240" y="0"/>
                </a:moveTo>
                <a:lnTo>
                  <a:pt x="0" y="0"/>
                </a:lnTo>
                <a:lnTo>
                  <a:pt x="0" y="33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82" name="Freeform 15"/>
          <p:cNvSpPr/>
          <p:nvPr/>
        </p:nvSpPr>
        <p:spPr>
          <a:xfrm>
            <a:off x="1012825" y="4252913"/>
            <a:ext cx="762000" cy="533400"/>
          </a:xfrm>
          <a:custGeom>
            <a:avLst/>
            <a:gdLst>
              <a:gd name="txL" fmla="*/ 0 w 480"/>
              <a:gd name="txT" fmla="*/ 0 h 528"/>
              <a:gd name="txR" fmla="*/ 480 w 480"/>
              <a:gd name="txB" fmla="*/ 528 h 528"/>
            </a:gdLst>
            <a:ahLst/>
            <a:cxnLst>
              <a:cxn ang="0">
                <a:pos x="0" y="0"/>
              </a:cxn>
              <a:cxn ang="0">
                <a:pos x="0" y="2147483646"/>
              </a:cxn>
              <a:cxn ang="0">
                <a:pos x="2147483646" y="2147483646"/>
              </a:cxn>
            </a:cxnLst>
            <a:rect l="txL" t="txT" r="txR" b="txB"/>
            <a:pathLst>
              <a:path w="480" h="528">
                <a:moveTo>
                  <a:pt x="0" y="0"/>
                </a:moveTo>
                <a:lnTo>
                  <a:pt x="0" y="528"/>
                </a:lnTo>
                <a:lnTo>
                  <a:pt x="480" y="52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83" name="Freeform 16"/>
          <p:cNvSpPr/>
          <p:nvPr/>
        </p:nvSpPr>
        <p:spPr>
          <a:xfrm>
            <a:off x="250825" y="2060575"/>
            <a:ext cx="1981200" cy="3529013"/>
          </a:xfrm>
          <a:custGeom>
            <a:avLst/>
            <a:gdLst>
              <a:gd name="txL" fmla="*/ 0 w 1248"/>
              <a:gd name="txT" fmla="*/ 0 h 2208"/>
              <a:gd name="txR" fmla="*/ 1248 w 1248"/>
              <a:gd name="txB" fmla="*/ 2208 h 2208"/>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248" h="2208">
                <a:moveTo>
                  <a:pt x="1056" y="2064"/>
                </a:moveTo>
                <a:lnTo>
                  <a:pt x="1056" y="2208"/>
                </a:lnTo>
                <a:lnTo>
                  <a:pt x="0" y="2208"/>
                </a:lnTo>
                <a:lnTo>
                  <a:pt x="0" y="0"/>
                </a:lnTo>
                <a:lnTo>
                  <a:pt x="1248" y="0"/>
                </a:lnTo>
                <a:lnTo>
                  <a:pt x="1248"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84" name="Text Box 19"/>
          <p:cNvSpPr txBox="1"/>
          <p:nvPr/>
        </p:nvSpPr>
        <p:spPr>
          <a:xfrm>
            <a:off x="5724525" y="1125538"/>
            <a:ext cx="2286000" cy="955675"/>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    1           i</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    0           k</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solidFill>
                  <a:srgbClr val="FF3399"/>
                </a:solidFill>
                <a:latin typeface="Verdana" panose="020B0604030504040204" pitchFamily="34" charset="0"/>
              </a:rPr>
              <a:t>=    2           i</a:t>
            </a:r>
            <a:endParaRPr lang="en-US" altLang="zh-CN" sz="1800" b="1" dirty="0">
              <a:solidFill>
                <a:srgbClr val="FF3399"/>
              </a:solidFill>
              <a:latin typeface="Verdana" panose="020B0604030504040204" pitchFamily="34" charset="0"/>
            </a:endParaRPr>
          </a:p>
        </p:txBody>
      </p:sp>
      <p:sp>
        <p:nvSpPr>
          <p:cNvPr id="85" name="Text Box 20"/>
          <p:cNvSpPr txBox="1"/>
          <p:nvPr/>
        </p:nvSpPr>
        <p:spPr>
          <a:xfrm>
            <a:off x="5803900" y="2495550"/>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&lt;    u    v    B3</a:t>
            </a:r>
            <a:endParaRPr lang="en-US" altLang="zh-CN" sz="1800" b="1" dirty="0">
              <a:latin typeface="Verdana" panose="020B0604030504040204" pitchFamily="34" charset="0"/>
            </a:endParaRPr>
          </a:p>
        </p:txBody>
      </p:sp>
      <p:sp>
        <p:nvSpPr>
          <p:cNvPr id="86" name="Text Box 21"/>
          <p:cNvSpPr txBox="1"/>
          <p:nvPr/>
        </p:nvSpPr>
        <p:spPr>
          <a:xfrm>
            <a:off x="4500563" y="3573463"/>
            <a:ext cx="2159000" cy="735012"/>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solidFill>
                  <a:srgbClr val="321AAC"/>
                </a:solidFill>
                <a:latin typeface="Verdana" panose="020B0604030504040204" pitchFamily="34" charset="0"/>
              </a:rPr>
              <a:t>=    i           k</a:t>
            </a:r>
            <a:endParaRPr lang="en-US" altLang="zh-CN" sz="1800" b="1" dirty="0">
              <a:solidFill>
                <a:srgbClr val="321AAC"/>
              </a:solidFill>
              <a:latin typeface="Verdana" panose="020B0604030504040204" pitchFamily="34" charset="0"/>
            </a:endParaRPr>
          </a:p>
          <a:p>
            <a:pPr marL="0" lvl="0" indent="0" eaLnBrk="1" hangingPunct="1">
              <a:lnSpc>
                <a:spcPct val="90000"/>
              </a:lnSpc>
              <a:spcBef>
                <a:spcPct val="50000"/>
              </a:spcBef>
              <a:buNone/>
            </a:pPr>
            <a:r>
              <a:rPr lang="en-US" altLang="zh-CN" sz="1800" b="1" dirty="0">
                <a:latin typeface="Verdana" panose="020B0604030504040204" pitchFamily="34" charset="0"/>
              </a:rPr>
              <a:t>+    u    1    u</a:t>
            </a:r>
            <a:endParaRPr lang="en-US" altLang="zh-CN" sz="1800" b="1" dirty="0">
              <a:latin typeface="Verdana" panose="020B0604030504040204" pitchFamily="34" charset="0"/>
            </a:endParaRPr>
          </a:p>
        </p:txBody>
      </p:sp>
      <p:sp>
        <p:nvSpPr>
          <p:cNvPr id="87" name="Text Box 22"/>
          <p:cNvSpPr txBox="1"/>
          <p:nvPr/>
        </p:nvSpPr>
        <p:spPr>
          <a:xfrm>
            <a:off x="5880100" y="4645025"/>
            <a:ext cx="2133600" cy="65246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      v    1    v</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&lt;=   v    20  B5 </a:t>
            </a:r>
            <a:endParaRPr lang="en-US" altLang="zh-CN" sz="1800" b="1" dirty="0">
              <a:latin typeface="Verdana" panose="020B0604030504040204" pitchFamily="34" charset="0"/>
            </a:endParaRPr>
          </a:p>
        </p:txBody>
      </p:sp>
      <p:sp>
        <p:nvSpPr>
          <p:cNvPr id="88" name="Text Box 23"/>
          <p:cNvSpPr txBox="1"/>
          <p:nvPr/>
        </p:nvSpPr>
        <p:spPr>
          <a:xfrm>
            <a:off x="5880100" y="5934075"/>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i	j</a:t>
            </a:r>
            <a:endParaRPr lang="en-US" altLang="zh-CN" sz="1800" b="1" dirty="0">
              <a:latin typeface="Verdana" panose="020B0604030504040204" pitchFamily="34" charset="0"/>
            </a:endParaRPr>
          </a:p>
        </p:txBody>
      </p:sp>
      <p:sp>
        <p:nvSpPr>
          <p:cNvPr id="89" name="Line 24"/>
          <p:cNvSpPr/>
          <p:nvPr/>
        </p:nvSpPr>
        <p:spPr>
          <a:xfrm>
            <a:off x="6870700" y="2200275"/>
            <a:ext cx="0" cy="304800"/>
          </a:xfrm>
          <a:prstGeom prst="line">
            <a:avLst/>
          </a:prstGeom>
          <a:ln w="9525" cap="flat" cmpd="sng">
            <a:solidFill>
              <a:schemeClr val="tx1"/>
            </a:solidFill>
            <a:prstDash val="solid"/>
            <a:headEnd type="none" w="med" len="med"/>
            <a:tailEnd type="triangle" w="med" len="med"/>
          </a:ln>
        </p:spPr>
      </p:sp>
      <p:sp>
        <p:nvSpPr>
          <p:cNvPr id="90" name="Line 25"/>
          <p:cNvSpPr/>
          <p:nvPr/>
        </p:nvSpPr>
        <p:spPr>
          <a:xfrm>
            <a:off x="6870700" y="2962275"/>
            <a:ext cx="0" cy="1676400"/>
          </a:xfrm>
          <a:prstGeom prst="line">
            <a:avLst/>
          </a:prstGeom>
          <a:ln w="9525" cap="flat" cmpd="sng">
            <a:solidFill>
              <a:schemeClr val="tx1"/>
            </a:solidFill>
            <a:prstDash val="solid"/>
            <a:headEnd type="none" w="med" len="med"/>
            <a:tailEnd type="triangle" w="med" len="med"/>
          </a:ln>
        </p:spPr>
      </p:sp>
      <p:sp>
        <p:nvSpPr>
          <p:cNvPr id="91" name="Line 26"/>
          <p:cNvSpPr/>
          <p:nvPr/>
        </p:nvSpPr>
        <p:spPr>
          <a:xfrm>
            <a:off x="6870700" y="5553075"/>
            <a:ext cx="0" cy="381000"/>
          </a:xfrm>
          <a:prstGeom prst="line">
            <a:avLst/>
          </a:prstGeom>
          <a:ln w="9525" cap="flat" cmpd="sng">
            <a:solidFill>
              <a:schemeClr val="tx1"/>
            </a:solidFill>
            <a:prstDash val="solid"/>
            <a:headEnd type="none" w="med" len="med"/>
            <a:tailEnd type="triangle" w="med" len="med"/>
          </a:ln>
        </p:spPr>
      </p:sp>
      <p:sp>
        <p:nvSpPr>
          <p:cNvPr id="92" name="Freeform 27"/>
          <p:cNvSpPr/>
          <p:nvPr/>
        </p:nvSpPr>
        <p:spPr>
          <a:xfrm>
            <a:off x="5118100" y="2733675"/>
            <a:ext cx="685800" cy="838200"/>
          </a:xfrm>
          <a:custGeom>
            <a:avLst/>
            <a:gdLst>
              <a:gd name="txL" fmla="*/ 0 w 240"/>
              <a:gd name="txT" fmla="*/ 0 h 336"/>
              <a:gd name="txR" fmla="*/ 240 w 240"/>
              <a:gd name="txB" fmla="*/ 336 h 336"/>
            </a:gdLst>
            <a:ahLst/>
            <a:cxnLst>
              <a:cxn ang="0">
                <a:pos x="2147483646" y="0"/>
              </a:cxn>
              <a:cxn ang="0">
                <a:pos x="0" y="0"/>
              </a:cxn>
              <a:cxn ang="0">
                <a:pos x="0" y="2147483646"/>
              </a:cxn>
            </a:cxnLst>
            <a:rect l="txL" t="txT" r="txR" b="txB"/>
            <a:pathLst>
              <a:path w="240" h="336">
                <a:moveTo>
                  <a:pt x="240" y="0"/>
                </a:moveTo>
                <a:lnTo>
                  <a:pt x="0" y="0"/>
                </a:lnTo>
                <a:lnTo>
                  <a:pt x="0" y="33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93" name="Freeform 28"/>
          <p:cNvSpPr/>
          <p:nvPr/>
        </p:nvSpPr>
        <p:spPr>
          <a:xfrm>
            <a:off x="5148263" y="4365625"/>
            <a:ext cx="762000" cy="749300"/>
          </a:xfrm>
          <a:custGeom>
            <a:avLst/>
            <a:gdLst>
              <a:gd name="txL" fmla="*/ 0 w 480"/>
              <a:gd name="txT" fmla="*/ 0 h 528"/>
              <a:gd name="txR" fmla="*/ 480 w 480"/>
              <a:gd name="txB" fmla="*/ 528 h 528"/>
            </a:gdLst>
            <a:ahLst/>
            <a:cxnLst>
              <a:cxn ang="0">
                <a:pos x="0" y="0"/>
              </a:cxn>
              <a:cxn ang="0">
                <a:pos x="0" y="2147483646"/>
              </a:cxn>
              <a:cxn ang="0">
                <a:pos x="2147483646" y="2147483646"/>
              </a:cxn>
            </a:cxnLst>
            <a:rect l="txL" t="txT" r="txR" b="txB"/>
            <a:pathLst>
              <a:path w="480" h="528">
                <a:moveTo>
                  <a:pt x="0" y="0"/>
                </a:moveTo>
                <a:lnTo>
                  <a:pt x="0" y="528"/>
                </a:lnTo>
                <a:lnTo>
                  <a:pt x="480" y="52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94" name="Freeform 29"/>
          <p:cNvSpPr/>
          <p:nvPr/>
        </p:nvSpPr>
        <p:spPr>
          <a:xfrm>
            <a:off x="4356100" y="2276475"/>
            <a:ext cx="1981200" cy="3429000"/>
          </a:xfrm>
          <a:custGeom>
            <a:avLst/>
            <a:gdLst>
              <a:gd name="txL" fmla="*/ 0 w 1248"/>
              <a:gd name="txT" fmla="*/ 0 h 2208"/>
              <a:gd name="txR" fmla="*/ 1248 w 1248"/>
              <a:gd name="txB" fmla="*/ 2208 h 2208"/>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248" h="2208">
                <a:moveTo>
                  <a:pt x="1056" y="2064"/>
                </a:moveTo>
                <a:lnTo>
                  <a:pt x="1056" y="2208"/>
                </a:lnTo>
                <a:lnTo>
                  <a:pt x="0" y="2208"/>
                </a:lnTo>
                <a:lnTo>
                  <a:pt x="0" y="0"/>
                </a:lnTo>
                <a:lnTo>
                  <a:pt x="1248" y="0"/>
                </a:lnTo>
                <a:lnTo>
                  <a:pt x="1248"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95" name="Line 31"/>
          <p:cNvSpPr/>
          <p:nvPr/>
        </p:nvSpPr>
        <p:spPr>
          <a:xfrm>
            <a:off x="7099300" y="2200275"/>
            <a:ext cx="0" cy="304800"/>
          </a:xfrm>
          <a:prstGeom prst="line">
            <a:avLst/>
          </a:prstGeom>
          <a:ln w="9525" cap="flat" cmpd="sng">
            <a:solidFill>
              <a:srgbClr val="FF3300"/>
            </a:solidFill>
            <a:prstDash val="solid"/>
            <a:headEnd type="none" w="med" len="med"/>
            <a:tailEnd type="triangle" w="med" len="med"/>
          </a:ln>
        </p:spPr>
      </p:sp>
      <p:sp>
        <p:nvSpPr>
          <p:cNvPr id="96" name="Freeform 33"/>
          <p:cNvSpPr/>
          <p:nvPr/>
        </p:nvSpPr>
        <p:spPr>
          <a:xfrm>
            <a:off x="5194300" y="2809875"/>
            <a:ext cx="609600" cy="685800"/>
          </a:xfrm>
          <a:custGeom>
            <a:avLst/>
            <a:gdLst>
              <a:gd name="txL" fmla="*/ 0 w 384"/>
              <a:gd name="txT" fmla="*/ 0 h 432"/>
              <a:gd name="txR" fmla="*/ 384 w 384"/>
              <a:gd name="txB" fmla="*/ 432 h 432"/>
            </a:gdLst>
            <a:ahLst/>
            <a:cxnLst>
              <a:cxn ang="0">
                <a:pos x="2147483646" y="0"/>
              </a:cxn>
              <a:cxn ang="0">
                <a:pos x="0" y="0"/>
              </a:cxn>
              <a:cxn ang="0">
                <a:pos x="0" y="2147483646"/>
              </a:cxn>
            </a:cxnLst>
            <a:rect l="txL" t="txT" r="txR" b="txB"/>
            <a:pathLst>
              <a:path w="384" h="432">
                <a:moveTo>
                  <a:pt x="384" y="0"/>
                </a:moveTo>
                <a:lnTo>
                  <a:pt x="0" y="0"/>
                </a:lnTo>
                <a:lnTo>
                  <a:pt x="0" y="432"/>
                </a:lnTo>
              </a:path>
            </a:pathLst>
          </a:custGeom>
          <a:noFill/>
          <a:ln w="9525" cap="flat" cmpd="sng">
            <a:solidFill>
              <a:srgbClr val="FF3300">
                <a:alpha val="100000"/>
              </a:srgbClr>
            </a:solidFill>
            <a:prstDash val="solid"/>
            <a:round/>
            <a:headEnd type="none" w="med" len="med"/>
            <a:tailEnd type="triangle" w="med" len="med"/>
          </a:ln>
        </p:spPr>
        <p:txBody>
          <a:bodyPr/>
          <a:lstStyle/>
          <a:p>
            <a:endParaRPr lang="zh-CN" altLang="en-US" b="1"/>
          </a:p>
        </p:txBody>
      </p:sp>
      <p:sp>
        <p:nvSpPr>
          <p:cNvPr id="97" name="Freeform 34"/>
          <p:cNvSpPr/>
          <p:nvPr/>
        </p:nvSpPr>
        <p:spPr>
          <a:xfrm>
            <a:off x="1079500" y="2581275"/>
            <a:ext cx="609600" cy="685800"/>
          </a:xfrm>
          <a:custGeom>
            <a:avLst/>
            <a:gdLst>
              <a:gd name="txL" fmla="*/ 0 w 384"/>
              <a:gd name="txT" fmla="*/ 0 h 432"/>
              <a:gd name="txR" fmla="*/ 384 w 384"/>
              <a:gd name="txB" fmla="*/ 432 h 432"/>
            </a:gdLst>
            <a:ahLst/>
            <a:cxnLst>
              <a:cxn ang="0">
                <a:pos x="2147483646" y="0"/>
              </a:cxn>
              <a:cxn ang="0">
                <a:pos x="0" y="0"/>
              </a:cxn>
              <a:cxn ang="0">
                <a:pos x="0" y="2147483646"/>
              </a:cxn>
            </a:cxnLst>
            <a:rect l="txL" t="txT" r="txR" b="txB"/>
            <a:pathLst>
              <a:path w="384" h="432">
                <a:moveTo>
                  <a:pt x="384" y="0"/>
                </a:moveTo>
                <a:lnTo>
                  <a:pt x="0" y="0"/>
                </a:lnTo>
                <a:lnTo>
                  <a:pt x="0" y="432"/>
                </a:lnTo>
              </a:path>
            </a:pathLst>
          </a:custGeom>
          <a:noFill/>
          <a:ln w="9525" cap="flat" cmpd="sng">
            <a:solidFill>
              <a:srgbClr val="FF3300">
                <a:alpha val="100000"/>
              </a:srgbClr>
            </a:solidFill>
            <a:prstDash val="solid"/>
            <a:round/>
            <a:headEnd type="none" w="med" len="med"/>
            <a:tailEnd type="triangle" w="med" len="med"/>
          </a:ln>
        </p:spPr>
        <p:txBody>
          <a:bodyPr/>
          <a:lstStyle/>
          <a:p>
            <a:endParaRPr lang="zh-CN" altLang="en-US" b="1"/>
          </a:p>
        </p:txBody>
      </p:sp>
      <p:sp>
        <p:nvSpPr>
          <p:cNvPr id="98" name="Line 35"/>
          <p:cNvSpPr/>
          <p:nvPr/>
        </p:nvSpPr>
        <p:spPr>
          <a:xfrm>
            <a:off x="3136900" y="1895475"/>
            <a:ext cx="0" cy="304800"/>
          </a:xfrm>
          <a:prstGeom prst="line">
            <a:avLst/>
          </a:prstGeom>
          <a:ln w="9525" cap="flat" cmpd="sng">
            <a:solidFill>
              <a:srgbClr val="FF3300"/>
            </a:solidFill>
            <a:prstDash val="solid"/>
            <a:headEnd type="none" w="med" len="med"/>
            <a:tailEnd type="triangle" w="med" len="med"/>
          </a:ln>
        </p:spPr>
      </p:sp>
      <p:sp>
        <p:nvSpPr>
          <p:cNvPr id="99" name="AutoShape 31">
            <a:hlinkClick r:id="rId1" action="ppaction://hlinksldjump"/>
          </p:cNvPr>
          <p:cNvSpPr/>
          <p:nvPr/>
        </p:nvSpPr>
        <p:spPr>
          <a:xfrm>
            <a:off x="4356100" y="6308725"/>
            <a:ext cx="1295400" cy="287338"/>
          </a:xfrm>
          <a:prstGeom prst="curvedUpArrow">
            <a:avLst>
              <a:gd name="adj1" fmla="val 90165"/>
              <a:gd name="adj2" fmla="val 180331"/>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spcBef>
                <a:spcPct val="0"/>
              </a:spcBef>
              <a:buClrTx/>
              <a:buFontTx/>
              <a:buNone/>
            </a:pPr>
            <a:endParaRPr lang="zh-CN" altLang="en-US" sz="1800" b="1" dirty="0">
              <a:latin typeface="Verdana" panose="020B060403050404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循环不变表达式外提算法</a:t>
            </a:r>
            <a:endParaRPr lang="zh-CN" altLang="en-US" dirty="0"/>
          </a:p>
        </p:txBody>
      </p:sp>
      <p:sp>
        <p:nvSpPr>
          <p:cNvPr id="30" name="Rectangle 3"/>
          <p:cNvSpPr txBox="1"/>
          <p:nvPr/>
        </p:nvSpPr>
        <p:spPr>
          <a:xfrm>
            <a:off x="539750" y="1196975"/>
            <a:ext cx="8001000" cy="3744913"/>
          </a:xfrm>
          <a:prstGeom prst="rect">
            <a:avLst/>
          </a:prstGeom>
        </p:spPr>
        <p:txBody>
          <a:bodyPr vert="horz" wrap="square"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latin typeface="+mn-ea"/>
              </a:rPr>
              <a:t>步骤</a:t>
            </a:r>
            <a:r>
              <a:rPr lang="en-US" altLang="zh-CN" sz="2400" b="1" dirty="0">
                <a:latin typeface="+mn-ea"/>
              </a:rPr>
              <a:t>1</a:t>
            </a:r>
            <a:r>
              <a:rPr lang="zh-CN" altLang="en-US" sz="2400" b="1" dirty="0">
                <a:latin typeface="+mn-ea"/>
              </a:rPr>
              <a:t>：寻找一切不变四元式。</a:t>
            </a:r>
            <a:endParaRPr lang="zh-CN" altLang="en-US" sz="2400" b="1" dirty="0">
              <a:latin typeface="+mn-ea"/>
            </a:endParaRPr>
          </a:p>
          <a:p>
            <a:pPr>
              <a:lnSpc>
                <a:spcPct val="150000"/>
              </a:lnSpc>
            </a:pPr>
            <a:r>
              <a:rPr lang="zh-CN" altLang="en-US" sz="2400" b="1" dirty="0">
                <a:latin typeface="+mn-ea"/>
              </a:rPr>
              <a:t>步骤</a:t>
            </a:r>
            <a:r>
              <a:rPr lang="en-US" altLang="zh-CN" sz="2400" b="1" dirty="0">
                <a:latin typeface="+mn-ea"/>
              </a:rPr>
              <a:t>2</a:t>
            </a:r>
            <a:r>
              <a:rPr lang="zh-CN" altLang="en-US" sz="2400" b="1" dirty="0">
                <a:latin typeface="+mn-ea"/>
              </a:rPr>
              <a:t>：对于找到的每个循环，检查是否满足上面叙述的三个条件。</a:t>
            </a:r>
            <a:endParaRPr lang="zh-CN" altLang="en-US" sz="2400" b="1" dirty="0">
              <a:latin typeface="+mn-ea"/>
            </a:endParaRPr>
          </a:p>
          <a:p>
            <a:pPr>
              <a:lnSpc>
                <a:spcPct val="150000"/>
              </a:lnSpc>
            </a:pPr>
            <a:r>
              <a:rPr lang="zh-CN" altLang="en-US" sz="2400" b="1" dirty="0">
                <a:latin typeface="+mn-ea"/>
              </a:rPr>
              <a:t>步骤</a:t>
            </a:r>
            <a:r>
              <a:rPr lang="en-US" altLang="zh-CN" sz="2400" b="1" dirty="0">
                <a:latin typeface="+mn-ea"/>
              </a:rPr>
              <a:t>3</a:t>
            </a:r>
            <a:r>
              <a:rPr lang="zh-CN" altLang="en-US" sz="2400" b="1" dirty="0">
                <a:latin typeface="+mn-ea"/>
              </a:rPr>
              <a:t>：按照不变四元式找出的次序，把所找到的满足上述条件的四元式外提到前置节点中。</a:t>
            </a:r>
            <a:endParaRPr lang="zh-CN" altLang="en-US" sz="2400" b="1" dirty="0">
              <a:latin typeface="+mn-ea"/>
            </a:endParaRPr>
          </a:p>
          <a:p>
            <a:pPr lvl="1">
              <a:lnSpc>
                <a:spcPct val="150000"/>
              </a:lnSpc>
            </a:pPr>
            <a:r>
              <a:rPr lang="zh-CN" altLang="en-US" b="1" dirty="0">
                <a:latin typeface="+mn-ea"/>
              </a:rPr>
              <a:t>注意：如果四元式有分量在循环中定值，只有将定值点外提后，该四元式才可以外提。</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barn(inHorizontal)">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barn(inHorizontal)">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barn(inHorizontal)">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barn(inHorizontal)">
                                      <p:cBhvr>
                                        <p:cTn id="22"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6545544" cy="593090"/>
          </a:xfrm>
        </p:spPr>
        <p:txBody>
          <a:bodyPr/>
          <a:lstStyle/>
          <a:p>
            <a:r>
              <a:rPr lang="zh-CN" altLang="en-US" dirty="0"/>
              <a:t>循环不变式外提的例子</a:t>
            </a:r>
            <a:endParaRPr lang="zh-CN" altLang="en-US" dirty="0"/>
          </a:p>
        </p:txBody>
      </p:sp>
      <p:sp>
        <p:nvSpPr>
          <p:cNvPr id="30" name="Text Box 5"/>
          <p:cNvSpPr txBox="1"/>
          <p:nvPr/>
        </p:nvSpPr>
        <p:spPr>
          <a:xfrm>
            <a:off x="1861484" y="1343959"/>
            <a:ext cx="2286000" cy="65246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    1           i</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    0           k</a:t>
            </a:r>
            <a:endParaRPr lang="en-US" altLang="zh-CN" sz="1800" b="1" dirty="0">
              <a:latin typeface="Verdana" panose="020B0604030504040204" pitchFamily="34" charset="0"/>
            </a:endParaRPr>
          </a:p>
        </p:txBody>
      </p:sp>
      <p:sp>
        <p:nvSpPr>
          <p:cNvPr id="31" name="Text Box 6"/>
          <p:cNvSpPr txBox="1"/>
          <p:nvPr/>
        </p:nvSpPr>
        <p:spPr>
          <a:xfrm>
            <a:off x="1861484" y="2486959"/>
            <a:ext cx="2286000" cy="955675"/>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solidFill>
                  <a:srgbClr val="FF3300"/>
                </a:solidFill>
                <a:latin typeface="Verdana" panose="020B0604030504040204" pitchFamily="34" charset="0"/>
              </a:rPr>
              <a:t>1) +    i     1    k</a:t>
            </a:r>
            <a:endParaRPr lang="en-US" altLang="zh-CN" sz="1800" b="1" dirty="0">
              <a:solidFill>
                <a:srgbClr val="FF3300"/>
              </a:solidFill>
              <a:latin typeface="Verdana" panose="020B0604030504040204" pitchFamily="34" charset="0"/>
            </a:endParaRPr>
          </a:p>
          <a:p>
            <a:pPr marL="0" lvl="0" indent="0" eaLnBrk="1" hangingPunct="1">
              <a:lnSpc>
                <a:spcPct val="90000"/>
              </a:lnSpc>
              <a:buNone/>
            </a:pPr>
            <a:r>
              <a:rPr lang="en-US" altLang="zh-CN" sz="1800" b="1" dirty="0">
                <a:solidFill>
                  <a:srgbClr val="FF3300"/>
                </a:solidFill>
                <a:latin typeface="Verdana" panose="020B0604030504040204" pitchFamily="34" charset="0"/>
              </a:rPr>
              <a:t>2) *    2     k    t</a:t>
            </a:r>
            <a:endParaRPr lang="en-US" altLang="zh-CN" sz="1800" b="1" dirty="0">
              <a:solidFill>
                <a:srgbClr val="FF3300"/>
              </a:solidFill>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&lt;    u    v    B3</a:t>
            </a:r>
            <a:endParaRPr lang="en-US" altLang="zh-CN" sz="1800" b="1" dirty="0">
              <a:latin typeface="Verdana" panose="020B0604030504040204" pitchFamily="34" charset="0"/>
            </a:endParaRPr>
          </a:p>
        </p:txBody>
      </p:sp>
      <p:sp>
        <p:nvSpPr>
          <p:cNvPr id="32" name="Text Box 7"/>
          <p:cNvSpPr txBox="1"/>
          <p:nvPr/>
        </p:nvSpPr>
        <p:spPr>
          <a:xfrm>
            <a:off x="583547" y="3977622"/>
            <a:ext cx="208915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u    1    u</a:t>
            </a:r>
            <a:endParaRPr lang="en-US" altLang="zh-CN" sz="1800" b="1" dirty="0">
              <a:latin typeface="Verdana" panose="020B0604030504040204" pitchFamily="34" charset="0"/>
            </a:endParaRPr>
          </a:p>
        </p:txBody>
      </p:sp>
      <p:sp>
        <p:nvSpPr>
          <p:cNvPr id="33" name="Text Box 8"/>
          <p:cNvSpPr txBox="1"/>
          <p:nvPr/>
        </p:nvSpPr>
        <p:spPr>
          <a:xfrm>
            <a:off x="1937684" y="4620559"/>
            <a:ext cx="2133600" cy="65246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      v    1    v</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&lt;=   v    20  B5 </a:t>
            </a:r>
            <a:endParaRPr lang="en-US" altLang="zh-CN" sz="1800" b="1" dirty="0">
              <a:latin typeface="Verdana" panose="020B0604030504040204" pitchFamily="34" charset="0"/>
            </a:endParaRPr>
          </a:p>
        </p:txBody>
      </p:sp>
      <p:sp>
        <p:nvSpPr>
          <p:cNvPr id="34" name="Text Box 9"/>
          <p:cNvSpPr txBox="1"/>
          <p:nvPr/>
        </p:nvSpPr>
        <p:spPr>
          <a:xfrm>
            <a:off x="1861484" y="6001684"/>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i	j</a:t>
            </a:r>
            <a:endParaRPr lang="en-US" altLang="zh-CN" sz="1800" b="1" dirty="0">
              <a:latin typeface="Verdana" panose="020B0604030504040204" pitchFamily="34" charset="0"/>
            </a:endParaRPr>
          </a:p>
        </p:txBody>
      </p:sp>
      <p:sp>
        <p:nvSpPr>
          <p:cNvPr id="35" name="Line 10"/>
          <p:cNvSpPr/>
          <p:nvPr/>
        </p:nvSpPr>
        <p:spPr>
          <a:xfrm>
            <a:off x="2928284" y="2182159"/>
            <a:ext cx="0" cy="304800"/>
          </a:xfrm>
          <a:prstGeom prst="line">
            <a:avLst/>
          </a:prstGeom>
          <a:ln w="9525" cap="flat" cmpd="sng">
            <a:solidFill>
              <a:schemeClr val="tx1"/>
            </a:solidFill>
            <a:prstDash val="solid"/>
            <a:headEnd type="none" w="med" len="med"/>
            <a:tailEnd type="triangle" w="med" len="med"/>
          </a:ln>
        </p:spPr>
      </p:sp>
      <p:sp>
        <p:nvSpPr>
          <p:cNvPr id="36" name="Line 11"/>
          <p:cNvSpPr/>
          <p:nvPr/>
        </p:nvSpPr>
        <p:spPr>
          <a:xfrm>
            <a:off x="2928284" y="3715684"/>
            <a:ext cx="0" cy="904875"/>
          </a:xfrm>
          <a:prstGeom prst="line">
            <a:avLst/>
          </a:prstGeom>
          <a:ln w="9525" cap="flat" cmpd="sng">
            <a:solidFill>
              <a:schemeClr val="tx1"/>
            </a:solidFill>
            <a:prstDash val="solid"/>
            <a:headEnd type="none" w="med" len="med"/>
            <a:tailEnd type="triangle" w="med" len="med"/>
          </a:ln>
        </p:spPr>
      </p:sp>
      <p:sp>
        <p:nvSpPr>
          <p:cNvPr id="37" name="Line 12"/>
          <p:cNvSpPr/>
          <p:nvPr/>
        </p:nvSpPr>
        <p:spPr>
          <a:xfrm>
            <a:off x="2928284" y="5468284"/>
            <a:ext cx="0" cy="533400"/>
          </a:xfrm>
          <a:prstGeom prst="line">
            <a:avLst/>
          </a:prstGeom>
          <a:ln w="9525" cap="flat" cmpd="sng">
            <a:solidFill>
              <a:schemeClr val="tx1"/>
            </a:solidFill>
            <a:prstDash val="solid"/>
            <a:headEnd type="none" w="med" len="med"/>
            <a:tailEnd type="triangle" w="med" len="med"/>
          </a:ln>
        </p:spPr>
      </p:sp>
      <p:sp>
        <p:nvSpPr>
          <p:cNvPr id="40" name="Freeform 13"/>
          <p:cNvSpPr/>
          <p:nvPr/>
        </p:nvSpPr>
        <p:spPr>
          <a:xfrm>
            <a:off x="1175684" y="2715559"/>
            <a:ext cx="685800" cy="1228725"/>
          </a:xfrm>
          <a:custGeom>
            <a:avLst/>
            <a:gdLst>
              <a:gd name="txL" fmla="*/ 0 w 240"/>
              <a:gd name="txT" fmla="*/ 0 h 336"/>
              <a:gd name="txR" fmla="*/ 240 w 240"/>
              <a:gd name="txB" fmla="*/ 336 h 336"/>
            </a:gdLst>
            <a:ahLst/>
            <a:cxnLst>
              <a:cxn ang="0">
                <a:pos x="2147483646" y="0"/>
              </a:cxn>
              <a:cxn ang="0">
                <a:pos x="0" y="0"/>
              </a:cxn>
              <a:cxn ang="0">
                <a:pos x="0" y="2147483646"/>
              </a:cxn>
            </a:cxnLst>
            <a:rect l="txL" t="txT" r="txR" b="txB"/>
            <a:pathLst>
              <a:path w="240" h="336">
                <a:moveTo>
                  <a:pt x="240" y="0"/>
                </a:moveTo>
                <a:lnTo>
                  <a:pt x="0" y="0"/>
                </a:lnTo>
                <a:lnTo>
                  <a:pt x="0" y="33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41" name="Freeform 14"/>
          <p:cNvSpPr/>
          <p:nvPr/>
        </p:nvSpPr>
        <p:spPr>
          <a:xfrm>
            <a:off x="1175684" y="4401484"/>
            <a:ext cx="762000" cy="676275"/>
          </a:xfrm>
          <a:custGeom>
            <a:avLst/>
            <a:gdLst>
              <a:gd name="txL" fmla="*/ 0 w 480"/>
              <a:gd name="txT" fmla="*/ 0 h 528"/>
              <a:gd name="txR" fmla="*/ 480 w 480"/>
              <a:gd name="txB" fmla="*/ 528 h 528"/>
            </a:gdLst>
            <a:ahLst/>
            <a:cxnLst>
              <a:cxn ang="0">
                <a:pos x="0" y="0"/>
              </a:cxn>
              <a:cxn ang="0">
                <a:pos x="0" y="2147483646"/>
              </a:cxn>
              <a:cxn ang="0">
                <a:pos x="2147483646" y="2147483646"/>
              </a:cxn>
            </a:cxnLst>
            <a:rect l="txL" t="txT" r="txR" b="txB"/>
            <a:pathLst>
              <a:path w="480" h="528">
                <a:moveTo>
                  <a:pt x="0" y="0"/>
                </a:moveTo>
                <a:lnTo>
                  <a:pt x="0" y="528"/>
                </a:lnTo>
                <a:lnTo>
                  <a:pt x="480" y="52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42" name="Freeform 15"/>
          <p:cNvSpPr/>
          <p:nvPr/>
        </p:nvSpPr>
        <p:spPr>
          <a:xfrm>
            <a:off x="439084" y="2321859"/>
            <a:ext cx="1981200" cy="3167063"/>
          </a:xfrm>
          <a:custGeom>
            <a:avLst/>
            <a:gdLst>
              <a:gd name="txL" fmla="*/ 0 w 1248"/>
              <a:gd name="txT" fmla="*/ 0 h 2208"/>
              <a:gd name="txR" fmla="*/ 1248 w 1248"/>
              <a:gd name="txB" fmla="*/ 2208 h 2208"/>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248" h="2208">
                <a:moveTo>
                  <a:pt x="1056" y="2064"/>
                </a:moveTo>
                <a:lnTo>
                  <a:pt x="1056" y="2208"/>
                </a:lnTo>
                <a:lnTo>
                  <a:pt x="0" y="2208"/>
                </a:lnTo>
                <a:lnTo>
                  <a:pt x="0" y="0"/>
                </a:lnTo>
                <a:lnTo>
                  <a:pt x="1248" y="0"/>
                </a:lnTo>
                <a:lnTo>
                  <a:pt x="1248"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43" name="Text Box 18"/>
          <p:cNvSpPr txBox="1"/>
          <p:nvPr/>
        </p:nvSpPr>
        <p:spPr>
          <a:xfrm>
            <a:off x="6052484" y="1124884"/>
            <a:ext cx="2286000" cy="65246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    1           i</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    0           k</a:t>
            </a:r>
            <a:endParaRPr lang="en-US" altLang="zh-CN" sz="1800" b="1" dirty="0">
              <a:latin typeface="Verdana" panose="020B0604030504040204" pitchFamily="34" charset="0"/>
            </a:endParaRPr>
          </a:p>
        </p:txBody>
      </p:sp>
      <p:sp>
        <p:nvSpPr>
          <p:cNvPr id="44" name="Text Box 19"/>
          <p:cNvSpPr txBox="1"/>
          <p:nvPr/>
        </p:nvSpPr>
        <p:spPr>
          <a:xfrm>
            <a:off x="6052484" y="3325159"/>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&lt;    u    v    B3</a:t>
            </a:r>
            <a:endParaRPr lang="en-US" altLang="zh-CN" sz="1800" b="1" dirty="0">
              <a:latin typeface="Verdana" panose="020B0604030504040204" pitchFamily="34" charset="0"/>
            </a:endParaRPr>
          </a:p>
        </p:txBody>
      </p:sp>
      <p:sp>
        <p:nvSpPr>
          <p:cNvPr id="45" name="Text Box 20"/>
          <p:cNvSpPr txBox="1"/>
          <p:nvPr/>
        </p:nvSpPr>
        <p:spPr>
          <a:xfrm>
            <a:off x="4760259" y="3977622"/>
            <a:ext cx="2087563"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u    1    u</a:t>
            </a:r>
            <a:endParaRPr lang="en-US" altLang="zh-CN" sz="1800" b="1" dirty="0">
              <a:latin typeface="Verdana" panose="020B0604030504040204" pitchFamily="34" charset="0"/>
            </a:endParaRPr>
          </a:p>
        </p:txBody>
      </p:sp>
      <p:sp>
        <p:nvSpPr>
          <p:cNvPr id="46" name="Text Box 21"/>
          <p:cNvSpPr txBox="1"/>
          <p:nvPr/>
        </p:nvSpPr>
        <p:spPr>
          <a:xfrm>
            <a:off x="6128684" y="4620559"/>
            <a:ext cx="2133600" cy="90011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latin typeface="Verdana" panose="020B0604030504040204" pitchFamily="34" charset="0"/>
              </a:rPr>
              <a:t>-       v    1    v</a:t>
            </a:r>
            <a:endParaRPr lang="en-US" altLang="zh-CN" sz="1800" b="1" dirty="0">
              <a:latin typeface="Verdana" panose="020B0604030504040204" pitchFamily="34" charset="0"/>
            </a:endParaRPr>
          </a:p>
          <a:p>
            <a:pPr marL="0" lvl="0" indent="0" eaLnBrk="1" hangingPunct="1">
              <a:lnSpc>
                <a:spcPct val="90000"/>
              </a:lnSpc>
              <a:buNone/>
            </a:pPr>
            <a:r>
              <a:rPr lang="en-US" altLang="zh-CN" sz="1800" b="1" dirty="0">
                <a:latin typeface="Verdana" panose="020B0604030504040204" pitchFamily="34" charset="0"/>
              </a:rPr>
              <a:t>&lt;=    v    20  B5 </a:t>
            </a:r>
            <a:endParaRPr lang="en-US" altLang="zh-CN" sz="1800" b="1" dirty="0">
              <a:latin typeface="Verdana" panose="020B0604030504040204" pitchFamily="34" charset="0"/>
            </a:endParaRPr>
          </a:p>
        </p:txBody>
      </p:sp>
      <p:sp>
        <p:nvSpPr>
          <p:cNvPr id="47" name="Text Box 22"/>
          <p:cNvSpPr txBox="1"/>
          <p:nvPr/>
        </p:nvSpPr>
        <p:spPr>
          <a:xfrm>
            <a:off x="6128684" y="5849284"/>
            <a:ext cx="2286000" cy="349250"/>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spcBef>
                <a:spcPct val="50000"/>
              </a:spcBef>
              <a:buNone/>
            </a:pPr>
            <a:r>
              <a:rPr lang="en-US" altLang="zh-CN" sz="1800" b="1" dirty="0">
                <a:latin typeface="Verdana" panose="020B0604030504040204" pitchFamily="34" charset="0"/>
              </a:rPr>
              <a:t>=	i	j</a:t>
            </a:r>
            <a:endParaRPr lang="en-US" altLang="zh-CN" sz="1800" b="1" dirty="0">
              <a:latin typeface="Verdana" panose="020B0604030504040204" pitchFamily="34" charset="0"/>
            </a:endParaRPr>
          </a:p>
        </p:txBody>
      </p:sp>
      <p:sp>
        <p:nvSpPr>
          <p:cNvPr id="48" name="Line 23"/>
          <p:cNvSpPr/>
          <p:nvPr/>
        </p:nvSpPr>
        <p:spPr>
          <a:xfrm>
            <a:off x="7119284" y="3029884"/>
            <a:ext cx="0" cy="304800"/>
          </a:xfrm>
          <a:prstGeom prst="line">
            <a:avLst/>
          </a:prstGeom>
          <a:ln w="9525" cap="flat" cmpd="sng">
            <a:solidFill>
              <a:schemeClr val="tx1"/>
            </a:solidFill>
            <a:prstDash val="solid"/>
            <a:headEnd type="none" w="med" len="med"/>
            <a:tailEnd type="triangle" w="med" len="med"/>
          </a:ln>
        </p:spPr>
      </p:sp>
      <p:sp>
        <p:nvSpPr>
          <p:cNvPr id="49" name="Line 24"/>
          <p:cNvSpPr/>
          <p:nvPr/>
        </p:nvSpPr>
        <p:spPr>
          <a:xfrm>
            <a:off x="7119284" y="3791884"/>
            <a:ext cx="0" cy="828675"/>
          </a:xfrm>
          <a:prstGeom prst="line">
            <a:avLst/>
          </a:prstGeom>
          <a:ln w="9525" cap="flat" cmpd="sng">
            <a:solidFill>
              <a:schemeClr val="tx1"/>
            </a:solidFill>
            <a:prstDash val="solid"/>
            <a:headEnd type="none" w="med" len="med"/>
            <a:tailEnd type="triangle" w="med" len="med"/>
          </a:ln>
        </p:spPr>
      </p:sp>
      <p:sp>
        <p:nvSpPr>
          <p:cNvPr id="50" name="Line 25"/>
          <p:cNvSpPr/>
          <p:nvPr/>
        </p:nvSpPr>
        <p:spPr>
          <a:xfrm>
            <a:off x="7119284" y="5468284"/>
            <a:ext cx="0" cy="381000"/>
          </a:xfrm>
          <a:prstGeom prst="line">
            <a:avLst/>
          </a:prstGeom>
          <a:ln w="9525" cap="flat" cmpd="sng">
            <a:solidFill>
              <a:schemeClr val="tx1"/>
            </a:solidFill>
            <a:prstDash val="solid"/>
            <a:headEnd type="none" w="med" len="med"/>
            <a:tailEnd type="triangle" w="med" len="med"/>
          </a:ln>
        </p:spPr>
      </p:sp>
      <p:sp>
        <p:nvSpPr>
          <p:cNvPr id="51" name="Freeform 26"/>
          <p:cNvSpPr/>
          <p:nvPr/>
        </p:nvSpPr>
        <p:spPr>
          <a:xfrm>
            <a:off x="5366684" y="3563284"/>
            <a:ext cx="685800" cy="381000"/>
          </a:xfrm>
          <a:custGeom>
            <a:avLst/>
            <a:gdLst>
              <a:gd name="txL" fmla="*/ 0 w 240"/>
              <a:gd name="txT" fmla="*/ 0 h 336"/>
              <a:gd name="txR" fmla="*/ 240 w 240"/>
              <a:gd name="txB" fmla="*/ 336 h 336"/>
            </a:gdLst>
            <a:ahLst/>
            <a:cxnLst>
              <a:cxn ang="0">
                <a:pos x="2147483646" y="0"/>
              </a:cxn>
              <a:cxn ang="0">
                <a:pos x="0" y="0"/>
              </a:cxn>
              <a:cxn ang="0">
                <a:pos x="0" y="2147483646"/>
              </a:cxn>
            </a:cxnLst>
            <a:rect l="txL" t="txT" r="txR" b="txB"/>
            <a:pathLst>
              <a:path w="240" h="336">
                <a:moveTo>
                  <a:pt x="240" y="0"/>
                </a:moveTo>
                <a:lnTo>
                  <a:pt x="0" y="0"/>
                </a:lnTo>
                <a:lnTo>
                  <a:pt x="0" y="33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52" name="Freeform 27"/>
          <p:cNvSpPr/>
          <p:nvPr/>
        </p:nvSpPr>
        <p:spPr>
          <a:xfrm>
            <a:off x="5366684" y="4401484"/>
            <a:ext cx="762000" cy="676275"/>
          </a:xfrm>
          <a:custGeom>
            <a:avLst/>
            <a:gdLst>
              <a:gd name="txL" fmla="*/ 0 w 480"/>
              <a:gd name="txT" fmla="*/ 0 h 528"/>
              <a:gd name="txR" fmla="*/ 480 w 480"/>
              <a:gd name="txB" fmla="*/ 528 h 528"/>
            </a:gdLst>
            <a:ahLst/>
            <a:cxnLst>
              <a:cxn ang="0">
                <a:pos x="0" y="0"/>
              </a:cxn>
              <a:cxn ang="0">
                <a:pos x="0" y="2147483646"/>
              </a:cxn>
              <a:cxn ang="0">
                <a:pos x="2147483646" y="2147483646"/>
              </a:cxn>
            </a:cxnLst>
            <a:rect l="txL" t="txT" r="txR" b="txB"/>
            <a:pathLst>
              <a:path w="480" h="528">
                <a:moveTo>
                  <a:pt x="0" y="0"/>
                </a:moveTo>
                <a:lnTo>
                  <a:pt x="0" y="528"/>
                </a:lnTo>
                <a:lnTo>
                  <a:pt x="480" y="52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53" name="Freeform 28"/>
          <p:cNvSpPr/>
          <p:nvPr/>
        </p:nvSpPr>
        <p:spPr>
          <a:xfrm>
            <a:off x="4615797" y="3185459"/>
            <a:ext cx="1981200" cy="2519363"/>
          </a:xfrm>
          <a:custGeom>
            <a:avLst/>
            <a:gdLst>
              <a:gd name="txL" fmla="*/ 0 w 1248"/>
              <a:gd name="txT" fmla="*/ 0 h 2208"/>
              <a:gd name="txR" fmla="*/ 1248 w 1248"/>
              <a:gd name="txB" fmla="*/ 2208 h 2208"/>
            </a:gdLst>
            <a:ahLst/>
            <a:cxnLst>
              <a:cxn ang="0">
                <a:pos x="2147483646" y="2147483646"/>
              </a:cxn>
              <a:cxn ang="0">
                <a:pos x="2147483646" y="2147483646"/>
              </a:cxn>
              <a:cxn ang="0">
                <a:pos x="0" y="2147483646"/>
              </a:cxn>
              <a:cxn ang="0">
                <a:pos x="0" y="0"/>
              </a:cxn>
              <a:cxn ang="0">
                <a:pos x="2147483646" y="0"/>
              </a:cxn>
              <a:cxn ang="0">
                <a:pos x="2147483646" y="2147483646"/>
              </a:cxn>
            </a:cxnLst>
            <a:rect l="txL" t="txT" r="txR" b="txB"/>
            <a:pathLst>
              <a:path w="1248" h="2208">
                <a:moveTo>
                  <a:pt x="1056" y="2064"/>
                </a:moveTo>
                <a:lnTo>
                  <a:pt x="1056" y="2208"/>
                </a:lnTo>
                <a:lnTo>
                  <a:pt x="0" y="2208"/>
                </a:lnTo>
                <a:lnTo>
                  <a:pt x="0" y="0"/>
                </a:lnTo>
                <a:lnTo>
                  <a:pt x="1248" y="0"/>
                </a:lnTo>
                <a:lnTo>
                  <a:pt x="1248" y="96"/>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b="1"/>
          </a:p>
        </p:txBody>
      </p:sp>
      <p:sp>
        <p:nvSpPr>
          <p:cNvPr id="54" name="Text Box 29"/>
          <p:cNvSpPr txBox="1"/>
          <p:nvPr/>
        </p:nvSpPr>
        <p:spPr>
          <a:xfrm>
            <a:off x="6052484" y="2191684"/>
            <a:ext cx="2286000" cy="652463"/>
          </a:xfrm>
          <a:prstGeom prst="rect">
            <a:avLst/>
          </a:prstGeom>
          <a:noFill/>
          <a:ln w="9525" cap="flat" cmpd="sng">
            <a:solidFill>
              <a:schemeClr val="tx1"/>
            </a:solidFill>
            <a:prstDash val="solid"/>
            <a:miter/>
            <a:headEnd type="none" w="med" len="med"/>
            <a:tailEnd type="none" w="med" len="med"/>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None/>
            </a:pPr>
            <a:r>
              <a:rPr lang="en-US" altLang="zh-CN" sz="1800" b="1" dirty="0">
                <a:solidFill>
                  <a:srgbClr val="FF3300"/>
                </a:solidFill>
                <a:latin typeface="Verdana" panose="020B0604030504040204" pitchFamily="34" charset="0"/>
              </a:rPr>
              <a:t>1)+    i     1    k</a:t>
            </a:r>
            <a:endParaRPr lang="en-US" altLang="zh-CN" sz="1800" b="1" dirty="0">
              <a:solidFill>
                <a:srgbClr val="FF3300"/>
              </a:solidFill>
              <a:latin typeface="Verdana" panose="020B0604030504040204" pitchFamily="34" charset="0"/>
            </a:endParaRPr>
          </a:p>
          <a:p>
            <a:pPr marL="0" lvl="0" indent="0" eaLnBrk="1" hangingPunct="1">
              <a:lnSpc>
                <a:spcPct val="90000"/>
              </a:lnSpc>
              <a:buNone/>
            </a:pPr>
            <a:r>
              <a:rPr lang="en-US" altLang="zh-CN" sz="1800" b="1" dirty="0">
                <a:solidFill>
                  <a:srgbClr val="FF3300"/>
                </a:solidFill>
                <a:latin typeface="Verdana" panose="020B0604030504040204" pitchFamily="34" charset="0"/>
              </a:rPr>
              <a:t>2)*    2     k    t</a:t>
            </a:r>
            <a:endParaRPr lang="en-US" altLang="zh-CN" sz="1800" b="1" dirty="0">
              <a:latin typeface="Verdana" panose="020B0604030504040204" pitchFamily="34" charset="0"/>
            </a:endParaRPr>
          </a:p>
        </p:txBody>
      </p:sp>
      <p:sp>
        <p:nvSpPr>
          <p:cNvPr id="55" name="Line 30"/>
          <p:cNvSpPr/>
          <p:nvPr/>
        </p:nvSpPr>
        <p:spPr>
          <a:xfrm>
            <a:off x="7119284" y="1963084"/>
            <a:ext cx="0" cy="3048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4"/>
          </p:nvPr>
        </p:nvSpPr>
        <p:spPr>
          <a:xfrm>
            <a:off x="231774" y="276860"/>
            <a:ext cx="5021544" cy="593090"/>
          </a:xfrm>
        </p:spPr>
        <p:txBody>
          <a:bodyPr/>
          <a:lstStyle/>
          <a:p>
            <a:r>
              <a:rPr lang="en-US" altLang="zh-CN" dirty="0"/>
              <a:t>8.1.2 </a:t>
            </a:r>
            <a:r>
              <a:rPr lang="zh-CN" altLang="en-US" dirty="0"/>
              <a:t>基本块的识别步骤</a:t>
            </a:r>
            <a:endParaRPr lang="zh-CN" altLang="en-US" dirty="0"/>
          </a:p>
        </p:txBody>
      </p:sp>
      <p:sp>
        <p:nvSpPr>
          <p:cNvPr id="8" name="Rectangle 2"/>
          <p:cNvSpPr/>
          <p:nvPr/>
        </p:nvSpPr>
        <p:spPr>
          <a:xfrm>
            <a:off x="468313" y="1196975"/>
            <a:ext cx="7416800" cy="2346541"/>
          </a:xfrm>
          <a:prstGeom prst="rect">
            <a:avLst/>
          </a:prstGeom>
          <a:noFill/>
          <a:ln w="9525">
            <a:noFill/>
          </a:ln>
        </p:spPr>
        <p:txBody>
          <a:bodyPr lIns="90000" tIns="46800" rIns="90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457200" lvl="0" indent="-457200" eaLnBrk="1" hangingPunct="1">
              <a:lnSpc>
                <a:spcPct val="150000"/>
              </a:lnSpc>
              <a:spcBef>
                <a:spcPct val="0"/>
              </a:spcBef>
              <a:buClr>
                <a:schemeClr val="folHlink"/>
              </a:buClr>
              <a:buSzPct val="75000"/>
              <a:buNone/>
            </a:pPr>
            <a:r>
              <a:rPr lang="en-US" altLang="zh-CN" sz="2800" b="1" dirty="0">
                <a:solidFill>
                  <a:srgbClr val="030305"/>
                </a:solidFill>
                <a:latin typeface="+mn-ea"/>
              </a:rPr>
              <a:t>1) </a:t>
            </a:r>
            <a:r>
              <a:rPr lang="zh-CN" altLang="en-US" sz="2800" b="1" dirty="0">
                <a:solidFill>
                  <a:srgbClr val="030305"/>
                </a:solidFill>
                <a:latin typeface="+mn-ea"/>
              </a:rPr>
              <a:t>确定各基本块的入口：</a:t>
            </a:r>
            <a:endParaRPr lang="zh-CN" altLang="en-US" sz="2800" b="1" dirty="0">
              <a:solidFill>
                <a:srgbClr val="030305"/>
              </a:solidFill>
              <a:latin typeface="+mn-ea"/>
            </a:endParaRPr>
          </a:p>
          <a:p>
            <a:pPr marL="800100" lvl="1" indent="-342900" eaLnBrk="1" hangingPunct="1">
              <a:lnSpc>
                <a:spcPct val="150000"/>
              </a:lnSpc>
              <a:spcBef>
                <a:spcPct val="0"/>
              </a:spcBef>
              <a:buClr>
                <a:srgbClr val="030305"/>
              </a:buClr>
              <a:buSzPct val="70000"/>
              <a:buFont typeface="Arial" panose="020B0604020202020204" pitchFamily="34" charset="0"/>
              <a:buChar char="•"/>
            </a:pPr>
            <a:r>
              <a:rPr lang="zh-CN" altLang="en-US" sz="2400" dirty="0">
                <a:solidFill>
                  <a:srgbClr val="030305"/>
                </a:solidFill>
                <a:latin typeface="+mn-ea"/>
              </a:rPr>
              <a:t>程序的</a:t>
            </a:r>
            <a:r>
              <a:rPr lang="zh-CN" altLang="en-US" sz="2400" dirty="0">
                <a:solidFill>
                  <a:srgbClr val="0070C0"/>
                </a:solidFill>
                <a:latin typeface="+mn-ea"/>
              </a:rPr>
              <a:t>第一条指令</a:t>
            </a:r>
            <a:r>
              <a:rPr lang="zh-CN" altLang="en-US" sz="2400" dirty="0">
                <a:solidFill>
                  <a:srgbClr val="030305"/>
                </a:solidFill>
                <a:latin typeface="+mn-ea"/>
              </a:rPr>
              <a:t>；</a:t>
            </a:r>
            <a:endParaRPr lang="zh-CN" altLang="en-US" sz="2400" dirty="0">
              <a:solidFill>
                <a:srgbClr val="030305"/>
              </a:solidFill>
              <a:latin typeface="+mn-ea"/>
            </a:endParaRPr>
          </a:p>
          <a:p>
            <a:pPr marL="800100" lvl="1" indent="-342900" eaLnBrk="1" hangingPunct="1">
              <a:lnSpc>
                <a:spcPct val="150000"/>
              </a:lnSpc>
              <a:spcBef>
                <a:spcPct val="0"/>
              </a:spcBef>
              <a:buClr>
                <a:srgbClr val="030305"/>
              </a:buClr>
              <a:buSzPct val="70000"/>
              <a:buFont typeface="Arial" panose="020B0604020202020204" pitchFamily="34" charset="0"/>
              <a:buChar char="•"/>
            </a:pPr>
            <a:r>
              <a:rPr lang="zh-CN" altLang="en-US" sz="2400" dirty="0">
                <a:solidFill>
                  <a:srgbClr val="030305"/>
                </a:solidFill>
                <a:latin typeface="+mn-ea"/>
              </a:rPr>
              <a:t>紧跟在</a:t>
            </a:r>
            <a:r>
              <a:rPr lang="zh-CN" altLang="en-US" sz="2400" dirty="0">
                <a:solidFill>
                  <a:srgbClr val="0070C0"/>
                </a:solidFill>
                <a:latin typeface="+mn-ea"/>
              </a:rPr>
              <a:t>条件转移指令后面的指令</a:t>
            </a:r>
            <a:r>
              <a:rPr lang="zh-CN" altLang="en-US" sz="2400" dirty="0">
                <a:solidFill>
                  <a:srgbClr val="030305"/>
                </a:solidFill>
                <a:latin typeface="+mn-ea"/>
              </a:rPr>
              <a:t>。</a:t>
            </a:r>
            <a:endParaRPr lang="zh-CN" altLang="en-US" sz="2400" dirty="0">
              <a:solidFill>
                <a:srgbClr val="030305"/>
              </a:solidFill>
              <a:latin typeface="+mn-ea"/>
            </a:endParaRPr>
          </a:p>
          <a:p>
            <a:pPr marL="800100" lvl="1" indent="-342900" eaLnBrk="1" hangingPunct="1">
              <a:lnSpc>
                <a:spcPct val="150000"/>
              </a:lnSpc>
              <a:spcBef>
                <a:spcPct val="0"/>
              </a:spcBef>
              <a:buClr>
                <a:srgbClr val="030305"/>
              </a:buClr>
              <a:buSzPct val="70000"/>
              <a:buFont typeface="Arial" panose="020B0604020202020204" pitchFamily="34" charset="0"/>
              <a:buChar char="•"/>
            </a:pPr>
            <a:r>
              <a:rPr lang="zh-CN" altLang="en-US" sz="2400" dirty="0">
                <a:solidFill>
                  <a:srgbClr val="030305"/>
                </a:solidFill>
                <a:latin typeface="+mn-ea"/>
              </a:rPr>
              <a:t>条件转移语句或无条件转移语句转向的</a:t>
            </a:r>
            <a:r>
              <a:rPr lang="zh-CN" altLang="en-US" sz="2400" dirty="0">
                <a:solidFill>
                  <a:srgbClr val="0070C0"/>
                </a:solidFill>
                <a:latin typeface="+mn-ea"/>
              </a:rPr>
              <a:t>目标指令</a:t>
            </a:r>
            <a:r>
              <a:rPr lang="zh-CN" altLang="en-US" sz="2400" dirty="0">
                <a:solidFill>
                  <a:srgbClr val="030305"/>
                </a:solidFill>
                <a:latin typeface="+mn-ea"/>
              </a:rPr>
              <a:t>；</a:t>
            </a:r>
            <a:endParaRPr lang="zh-CN" altLang="en-US" sz="2400" dirty="0">
              <a:solidFill>
                <a:srgbClr val="030305"/>
              </a:solidFill>
              <a:latin typeface="+mn-ea"/>
            </a:endParaRPr>
          </a:p>
        </p:txBody>
      </p:sp>
      <p:sp>
        <p:nvSpPr>
          <p:cNvPr id="9" name="AutoShape 4">
            <a:hlinkClick r:id="" action="ppaction://hlinkshowjump?jump=nextslide"/>
          </p:cNvPr>
          <p:cNvSpPr/>
          <p:nvPr/>
        </p:nvSpPr>
        <p:spPr>
          <a:xfrm>
            <a:off x="6811496" y="5229225"/>
            <a:ext cx="936625" cy="431800"/>
          </a:xfrm>
          <a:prstGeom prst="curvedDownArrow">
            <a:avLst>
              <a:gd name="adj1" fmla="val 43382"/>
              <a:gd name="adj2" fmla="val 86764"/>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Verdana" panose="020B0604030504040204" pitchFamily="34" charset="0"/>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Verdana" panose="020B0604030504040204" pitchFamily="34" charset="0"/>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Verdana" panose="020B0604030504040204" pitchFamily="34" charset="0"/>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mn-ea"/>
              </a:defRPr>
            </a:lvl5pPr>
          </a:lstStyle>
          <a:p>
            <a:pPr marL="0" lvl="0" indent="0" eaLnBrk="1" hangingPunct="1">
              <a:lnSpc>
                <a:spcPct val="90000"/>
              </a:lnSpc>
              <a:buFont typeface="Wingdings" panose="05000000000000000000" pitchFamily="2" charset="2"/>
              <a:buChar char="•"/>
            </a:pPr>
            <a:endParaRPr lang="zh-CN" altLang="en-US" sz="18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arn(in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arn(inHorizontal)">
                                      <p:cBhvr>
                                        <p:cTn id="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b664c2ca-ef45-4def-9e1d-5ff5850dfb86"/>
  <p:tag name="COMMONDATA" val="eyJoZGlkIjoiMzJjODM0ODFlMzJmZDYxYTU5ZjM3ODk5NzI1YjE1ODgifQ=="/>
  <p:tag name="commondata" val="eyJoZGlkIjoiZTQ4ODQwNThiYTg4YTBlNDhkZDRmNGNiNWM5NWE1Yz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13418</Words>
  <Application>WPS 演示</Application>
  <PresentationFormat>全屏显示(4:3)</PresentationFormat>
  <Paragraphs>1332</Paragraphs>
  <Slides>89</Slides>
  <Notes>24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89</vt:i4>
      </vt:variant>
    </vt:vector>
  </HeadingPairs>
  <TitlesOfParts>
    <vt:vector size="108" baseType="lpstr">
      <vt:lpstr>Arial</vt:lpstr>
      <vt:lpstr>宋体</vt:lpstr>
      <vt:lpstr>Wingdings</vt:lpstr>
      <vt:lpstr>微软雅黑</vt:lpstr>
      <vt:lpstr>Times New Roman</vt:lpstr>
      <vt:lpstr>等线</vt:lpstr>
      <vt:lpstr>华文细黑</vt:lpstr>
      <vt:lpstr>Arial Black</vt:lpstr>
      <vt:lpstr>Verdana</vt:lpstr>
      <vt:lpstr>Calibri</vt:lpstr>
      <vt:lpstr>Arial Unicode MS</vt:lpstr>
      <vt:lpstr>等线 Light</vt:lpstr>
      <vt:lpstr>Calibri Light</vt:lpstr>
      <vt:lpstr>Courier New</vt:lpstr>
      <vt:lpstr>Wingdings</vt:lpstr>
      <vt:lpstr>Times New Roman</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Wren</dc:creator>
  <cp:lastModifiedBy>魏倩茹</cp:lastModifiedBy>
  <cp:revision>141</cp:revision>
  <dcterms:created xsi:type="dcterms:W3CDTF">2024-03-16T07:28:00Z</dcterms:created>
  <dcterms:modified xsi:type="dcterms:W3CDTF">2024-04-26T03:25:15Z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BFE840E729C449C5913737BB5390FAB5</vt:lpwstr>
  </property>
  <property fmtid="{D5CDD505-2E9C-101B-9397-08002B2CF9AE}" pid="3" name="KSOProductBuildVer">
    <vt:lpwstr>2052-12.1.0.16729</vt:lpwstr>
  </property>
</Properties>
</file>