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2"/>
  </p:sldMasterIdLst>
  <p:notesMasterIdLst>
    <p:notesMasterId r:id="rId25"/>
  </p:notesMasterIdLst>
  <p:handoutMasterIdLst>
    <p:handoutMasterId r:id="rId26"/>
  </p:handoutMasterIdLst>
  <p:sldIdLst>
    <p:sldId id="256" r:id="rId13"/>
    <p:sldId id="260" r:id="rId14"/>
    <p:sldId id="257" r:id="rId15"/>
    <p:sldId id="261" r:id="rId16"/>
    <p:sldId id="263" r:id="rId17"/>
    <p:sldId id="264" r:id="rId18"/>
    <p:sldId id="270" r:id="rId19"/>
    <p:sldId id="265" r:id="rId20"/>
    <p:sldId id="266" r:id="rId21"/>
    <p:sldId id="267" r:id="rId22"/>
    <p:sldId id="269" r:id="rId23"/>
    <p:sldId id="268" r:id="rId24"/>
  </p:sldIdLst>
  <p:sldSz cx="12190413" cy="6858000"/>
  <p:notesSz cx="6858000" cy="9144000"/>
  <p:custDataLst>
    <p:tags r:id="rId27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8A9274-E25C-4BD9-9008-47BBEFD008D8}">
          <p14:sldIdLst>
            <p14:sldId id="256"/>
            <p14:sldId id="260"/>
            <p14:sldId id="257"/>
            <p14:sldId id="261"/>
            <p14:sldId id="263"/>
            <p14:sldId id="264"/>
            <p14:sldId id="270"/>
            <p14:sldId id="265"/>
            <p14:sldId id="266"/>
            <p14:sldId id="267"/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6098" autoAdjust="0"/>
  </p:normalViewPr>
  <p:slideViewPr>
    <p:cSldViewPr showGuides="1">
      <p:cViewPr varScale="1">
        <p:scale>
          <a:sx n="81" d="100"/>
          <a:sy n="81" d="100"/>
        </p:scale>
        <p:origin x="562" y="55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5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2.xml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7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58E75EC-EF76-589D-0066-5EFD3256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63D84D-6ED3-F4CB-D6ED-4CFB218D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  <a:endParaRPr lang="da-DK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B2228E-DECD-A1FF-31EB-394A357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a-DK"/>
              <a:t>Date</a:t>
            </a:r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GB"/>
              <a:t>Title</a:t>
            </a:r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a-DK"/>
              <a:t>Date</a:t>
            </a:r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GB"/>
              <a:t>Title</a:t>
            </a:r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6E83F-35F3-7C0A-C83E-AFDCA3467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9C46A-00A5-B620-01F4-AB9FA3E6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  <a:endParaRPr lang="da-D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2648B-3179-ABFE-F3AA-42761383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09954EC-B8D9-8075-FC9F-D3764E46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CFBBF02-CCAC-D246-2188-663E067F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  <a:endParaRPr lang="da-DK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8AD440C-0797-9C1A-F3D9-3529DA26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75E03-BE23-9277-8686-60549E4E73B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6AB93-5959-29D5-C0C8-6B37FCF5F14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45D79-EFF9-98D6-B066-40CEED6C2E2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DBA22-AE55-C68A-132F-A826D0B0C740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33A1D-DD6A-46E6-9477-D1471332CB1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183DE-20D3-DB32-ED9D-43A02E676CA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5590800" y="6541200"/>
            <a:ext cx="54972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spcBef>
                <a:spcPts val="0"/>
              </a:spcBef>
              <a:defRPr sz="7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a-DK"/>
              <a:t>Title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3676" name="text" descr="{&quot;templafy&quot;:{&quot;type&quot;:&quot;text&quot;,&quot;binding&quot;:&quot;UserProfile.Offices.Workarea_{{DocumentLanguage}}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a-DK" sz="700" b="1" dirty="0">
                <a:solidFill>
                  <a:schemeClr val="bg1"/>
                </a:solidFill>
                <a:latin typeface="+mn-lt"/>
              </a:rPr>
              <a:t>Technical University of Denmark</a:t>
            </a:r>
          </a:p>
        </p:txBody>
      </p:sp>
      <p:sp>
        <p:nvSpPr>
          <p:cNvPr id="5" name="date" descr="{&quot;templafy&quot;:{&quot;type&quot;:&quot;date&quot;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7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-80" charset="-128"/>
            </a:endParaRPr>
          </a:p>
        </p:txBody>
      </p:sp>
      <p:sp>
        <p:nvSpPr>
          <p:cNvPr id="7" name="text" descr="{&quot;templafy&quot;:{&quot;binding&quot;:&quot;Form.PresentationTitle&quot;,&quot;type&quot;:&quot;text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da-DK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4E9AE0-170F-0C2B-DFF5-DC7F65F4B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000" y="6541200"/>
            <a:ext cx="1105200" cy="316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9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773079-109A-B151-8254-21CB5885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1D1B73-873D-9679-0388-B2EF9D9F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0DBC-8906-D907-C58B-7B42F1F79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613" y="3611"/>
            <a:ext cx="9312374" cy="972716"/>
          </a:xfrm>
        </p:spPr>
        <p:txBody>
          <a:bodyPr/>
          <a:lstStyle/>
          <a:p>
            <a:r>
              <a:rPr lang="en-US" dirty="0"/>
              <a:t>Cell 2. Felt – 0.5</a:t>
            </a:r>
            <a:endParaRPr lang="en-D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419EA-05A0-1836-0F6B-EA6F6F6F6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51389" y="1706399"/>
            <a:ext cx="3335711" cy="4546800"/>
          </a:xfrm>
        </p:spPr>
        <p:txBody>
          <a:bodyPr/>
          <a:lstStyle/>
          <a:p>
            <a:r>
              <a:rPr lang="en-US" dirty="0"/>
              <a:t>920kHz – 25mHz</a:t>
            </a:r>
          </a:p>
          <a:p>
            <a:r>
              <a:rPr lang="en-US" dirty="0" err="1"/>
              <a:t>V_a</a:t>
            </a:r>
            <a:r>
              <a:rPr lang="en-US" dirty="0"/>
              <a:t> = 5mV</a:t>
            </a:r>
          </a:p>
          <a:p>
            <a:r>
              <a:rPr lang="en-US" dirty="0"/>
              <a:t>10 points per decade.</a:t>
            </a:r>
          </a:p>
          <a:p>
            <a:r>
              <a:rPr lang="en-US" dirty="0"/>
              <a:t>Avg of 3 readings per point.</a:t>
            </a:r>
          </a:p>
          <a:p>
            <a:endParaRPr lang="en-US" dirty="0"/>
          </a:p>
          <a:p>
            <a:r>
              <a:rPr lang="en-US" dirty="0"/>
              <a:t>Clearly doesn’t capture the entire diffusion span for the lower flow rates.</a:t>
            </a:r>
            <a:endParaRPr lang="en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9F3CD-1C40-1A2D-A5E2-9A9B5214BD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E57AB-4AC4-12B4-597D-00D44BC104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A48D68-EA58-E785-736C-AAA52BB32BD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C07250E-58A5-D68D-FB62-9C394651DD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saadsd</a:t>
            </a:r>
            <a:endParaRPr lang="en-DK" dirty="0"/>
          </a:p>
        </p:txBody>
      </p:sp>
      <p:pic>
        <p:nvPicPr>
          <p:cNvPr id="15" name="Picture 1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C84A82D-2FCA-FB65-C27E-114859AFB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788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05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0DBC-8906-D907-C58B-7B42F1F79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613" y="3611"/>
            <a:ext cx="9312374" cy="972716"/>
          </a:xfrm>
        </p:spPr>
        <p:txBody>
          <a:bodyPr/>
          <a:lstStyle/>
          <a:p>
            <a:r>
              <a:rPr lang="en-US" dirty="0"/>
              <a:t>Cell 2. Felt – 0.5</a:t>
            </a:r>
            <a:endParaRPr lang="en-D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419EA-05A0-1836-0F6B-EA6F6F6F6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7552" y="1628800"/>
            <a:ext cx="3335711" cy="4546800"/>
          </a:xfrm>
        </p:spPr>
        <p:txBody>
          <a:bodyPr/>
          <a:lstStyle/>
          <a:p>
            <a:r>
              <a:rPr lang="en-US" dirty="0"/>
              <a:t>10mL/min</a:t>
            </a:r>
          </a:p>
          <a:p>
            <a:r>
              <a:rPr lang="en-US" dirty="0"/>
              <a:t>Blue takes ~45min (3x ~15min)</a:t>
            </a:r>
          </a:p>
          <a:p>
            <a:r>
              <a:rPr lang="en-US" dirty="0"/>
              <a:t>Red almost 3x that</a:t>
            </a:r>
          </a:p>
          <a:p>
            <a:r>
              <a:rPr lang="en-US" dirty="0"/>
              <a:t>Have not tested extrapolation tools yet, but know they exist</a:t>
            </a:r>
            <a:endParaRPr lang="en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9F3CD-1C40-1A2D-A5E2-9A9B5214BD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E57AB-4AC4-12B4-597D-00D44BC104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A48D68-EA58-E785-736C-AAA52BB32BD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pic>
        <p:nvPicPr>
          <p:cNvPr id="10" name="Picture 9" descr="A graph of a waveform&#10;&#10;Description automatically generated">
            <a:extLst>
              <a:ext uri="{FF2B5EF4-FFF2-40B4-BE49-F238E27FC236}">
                <a16:creationId xmlns:a16="http://schemas.microsoft.com/office/drawing/2014/main" id="{3B032959-663E-3020-6F25-22DA70940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8" y="2189514"/>
            <a:ext cx="7737438" cy="313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1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8037A-DCF3-7DF1-99ED-BE2037B4F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Remainder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F2D42-659E-C313-7163-3EF1FB1206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Baichen</a:t>
            </a:r>
            <a:r>
              <a:rPr lang="en-US" dirty="0"/>
              <a:t> symmetric cell modelling</a:t>
            </a:r>
          </a:p>
          <a:p>
            <a:r>
              <a:rPr lang="en-US" dirty="0"/>
              <a:t>Modelling of IRFB sets</a:t>
            </a:r>
          </a:p>
          <a:p>
            <a:r>
              <a:rPr lang="en-US" dirty="0"/>
              <a:t>Paper electrodes in 0.5M</a:t>
            </a:r>
          </a:p>
          <a:p>
            <a:r>
              <a:rPr lang="en-US" dirty="0"/>
              <a:t>New conc.</a:t>
            </a:r>
            <a:endParaRPr lang="en-D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71EEA-E3FC-C2F7-E8E6-6564770E70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BB636-5F20-8254-09AE-BA3DE75ADC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8DC13-A451-1752-548E-AE3B80F4F6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B4212-7333-7179-ACAB-A62B165D77F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21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1393C32-4593-A727-A772-60975780A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Project Update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2A505916-C26B-4D8F-DD23-7BF9A136D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18/04/24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7D4DE17D-67D9-66AA-C1C4-1E8F443F4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0800" y="6541200"/>
            <a:ext cx="5497200" cy="316800"/>
          </a:xfrm>
        </p:spPr>
        <p:txBody>
          <a:bodyPr anchor="ctr"/>
          <a:lstStyle/>
          <a:p>
            <a:pPr algn="r"/>
            <a:r>
              <a:rPr lang="en-GB">
                <a:solidFill>
                  <a:schemeClr val="bg1"/>
                </a:solidFill>
              </a:rPr>
              <a:t>Title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450" y="6541200"/>
            <a:ext cx="432600" cy="316800"/>
          </a:xfrm>
        </p:spPr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A068D229-C10D-E6D4-5477-85C69A8B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2000" y="6541200"/>
            <a:ext cx="1105200" cy="316800"/>
          </a:xfrm>
        </p:spPr>
        <p:txBody>
          <a:bodyPr/>
          <a:lstStyle/>
          <a:p>
            <a:r>
              <a:rPr lang="da-DK"/>
              <a:t>Date</a:t>
            </a:r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4701F51-76CA-6218-F57D-6D38E074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time: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C2B067-4D9A-00FD-05AF-93E6AFACB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Issues with low frequency readings.</a:t>
            </a:r>
          </a:p>
          <a:p>
            <a:r>
              <a:rPr lang="en-GB" dirty="0"/>
              <a:t>Assumed to be pump related from consistency</a:t>
            </a:r>
          </a:p>
          <a:p>
            <a:r>
              <a:rPr lang="en-GB" dirty="0"/>
              <a:t>Try dampeners.</a:t>
            </a:r>
            <a:endParaRPr lang="en-DK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3B1A21-2456-13A3-BA48-448E24A0DA9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4EAAA58-6A52-C136-985C-84C765F0CF03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GB" dirty="0"/>
              <a:t>Decision on experiment parameters</a:t>
            </a:r>
          </a:p>
          <a:p>
            <a:r>
              <a:rPr lang="en-GB" dirty="0"/>
              <a:t>Electrode – Concentration – Flow rate</a:t>
            </a:r>
          </a:p>
          <a:p>
            <a:endParaRPr lang="en-DK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234BFEF-B859-49D0-223C-FA235B800E0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B4719CE-0CCE-CE2D-3C26-E6420AE8A492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r>
              <a:rPr lang="en-GB" dirty="0"/>
              <a:t>Modelling issues on </a:t>
            </a:r>
            <a:r>
              <a:rPr lang="en-GB" dirty="0" err="1"/>
              <a:t>Baichen</a:t>
            </a:r>
            <a:r>
              <a:rPr lang="en-GB" dirty="0"/>
              <a:t> Full Cell data</a:t>
            </a:r>
          </a:p>
          <a:p>
            <a:r>
              <a:rPr lang="en-GB" dirty="0"/>
              <a:t>Try Symmetric cell data</a:t>
            </a:r>
            <a:endParaRPr lang="en-D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E41ADD-762E-B1C4-747E-74515999924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a-DK"/>
              <a:t>Title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E967E4-EADF-7E19-BEDB-3653565A1E64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519F4BA9-8F6D-6C2C-A3FD-B35DF7F2AB0D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4"/>
          <a:srcRect l="18510" r="18510"/>
          <a:stretch>
            <a:fillRect/>
          </a:stretch>
        </p:blipFill>
        <p:spPr>
          <a:xfrm>
            <a:off x="247650" y="1546225"/>
            <a:ext cx="3740150" cy="2663825"/>
          </a:xfrm>
          <a:prstGeom prst="rect">
            <a:avLst/>
          </a:prstGeom>
        </p:spPr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104A4F5B-3A4C-64E9-1BCC-42A82D12C86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5"/>
          <a:srcRect l="20581" r="20581"/>
          <a:stretch/>
        </p:blipFill>
        <p:spPr/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958492F-B4A3-FE2D-688E-07BCAB590C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2750" y="1546225"/>
            <a:ext cx="3740150" cy="2663825"/>
          </a:xfrm>
          <a:prstGeom prst="rect">
            <a:avLst/>
          </a:prstGeom>
        </p:spPr>
      </p:pic>
      <p:pic>
        <p:nvPicPr>
          <p:cNvPr id="27" name="Content Placeholder 4" descr="A graph of a red and blue line&#10;&#10;Description automatically generated">
            <a:extLst>
              <a:ext uri="{FF2B5EF4-FFF2-40B4-BE49-F238E27FC236}">
                <a16:creationId xmlns:a16="http://schemas.microsoft.com/office/drawing/2014/main" id="{78933425-0B3E-561A-001E-A4C43369C33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" r="1736"/>
          <a:stretch>
            <a:fillRect/>
          </a:stretch>
        </p:blipFill>
        <p:spPr>
          <a:xfrm>
            <a:off x="8199438" y="1546225"/>
            <a:ext cx="3740150" cy="2663825"/>
          </a:xfr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EB972BAA-F2D8-BFFC-9FC3-DAC159DA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Dampening</a:t>
            </a:r>
            <a:endParaRPr lang="en-DK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69AE52-B9DE-2E6E-9147-B6701F80DA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77236AD-FE45-31BC-E403-800C22F7A3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389DDF5-2172-6524-AFC4-EA56FA6E098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F6C775DD-3DEC-DAC9-3604-6D946CDFE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590" y="1707008"/>
            <a:ext cx="4410177" cy="4546800"/>
          </a:xfrm>
        </p:spPr>
        <p:txBody>
          <a:bodyPr/>
          <a:lstStyle/>
          <a:p>
            <a:r>
              <a:rPr lang="en-GB" dirty="0"/>
              <a:t>Felt electrode, 5.39cm2</a:t>
            </a:r>
          </a:p>
          <a:p>
            <a:r>
              <a:rPr lang="en-GB" dirty="0"/>
              <a:t>50mM FeCl2, 50mM FeCl3</a:t>
            </a:r>
          </a:p>
          <a:p>
            <a:r>
              <a:rPr lang="en-GB" dirty="0"/>
              <a:t>1M HCl</a:t>
            </a:r>
          </a:p>
          <a:p>
            <a:r>
              <a:rPr lang="en-GB" dirty="0"/>
              <a:t>20mL/min</a:t>
            </a:r>
          </a:p>
          <a:p>
            <a:r>
              <a:rPr lang="en-GB" dirty="0"/>
              <a:t>920kHz – 25mHz</a:t>
            </a:r>
          </a:p>
          <a:p>
            <a:r>
              <a:rPr lang="en-GB" dirty="0"/>
              <a:t>20 points per decade</a:t>
            </a:r>
          </a:p>
          <a:p>
            <a:endParaRPr lang="en-DK" dirty="0"/>
          </a:p>
        </p:txBody>
      </p:sp>
      <p:pic>
        <p:nvPicPr>
          <p:cNvPr id="5" name="Picture 4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DBFE6005-70EC-19C5-DF92-50BC42A84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323" y="260632"/>
            <a:ext cx="8182090" cy="61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91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EB972BAA-F2D8-BFFC-9FC3-DAC159DA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Dampening</a:t>
            </a:r>
            <a:endParaRPr lang="en-DK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48657EB-0E3B-A145-5A87-582092510E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50" y="1380508"/>
            <a:ext cx="6226532" cy="4280740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4CC3D62-3CA0-B421-06AB-C5FF86DAEB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7213" y="1564265"/>
            <a:ext cx="5959250" cy="4096983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69AE52-B9DE-2E6E-9147-B6701F80DA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77236AD-FE45-31BC-E403-800C22F7A3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389DDF5-2172-6524-AFC4-EA56FA6E098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41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23C818A-3A55-185B-A342-1876ECC3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Sidestep</a:t>
            </a:r>
            <a:endParaRPr lang="en-DK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CCF8CC5-DF2B-C6D9-3644-694ADCED3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6614" y="1706399"/>
            <a:ext cx="3634575" cy="4546800"/>
          </a:xfrm>
        </p:spPr>
        <p:txBody>
          <a:bodyPr/>
          <a:lstStyle/>
          <a:p>
            <a:r>
              <a:rPr lang="en-GB" dirty="0"/>
              <a:t>Unexpected behaviour in initial tail</a:t>
            </a:r>
          </a:p>
          <a:p>
            <a:r>
              <a:rPr lang="en-GB" dirty="0"/>
              <a:t>Only difference is from attaching dampeners.</a:t>
            </a:r>
          </a:p>
          <a:p>
            <a:r>
              <a:rPr lang="en-GB" dirty="0"/>
              <a:t>This effect was not observed in subsequent experiments</a:t>
            </a:r>
          </a:p>
          <a:p>
            <a:r>
              <a:rPr lang="en-GB" dirty="0"/>
              <a:t>40mL/min was measured a couple of days later (weekend), which is the likely cause of the notable increase in </a:t>
            </a:r>
            <a:r>
              <a:rPr lang="en-GB" dirty="0" err="1"/>
              <a:t>R_ct</a:t>
            </a:r>
            <a:endParaRPr lang="en-GB" dirty="0"/>
          </a:p>
        </p:txBody>
      </p:sp>
      <p:pic>
        <p:nvPicPr>
          <p:cNvPr id="3" name="Content Placeholder 2" descr="A graph with colored lines and numbers&#10;&#10;Description automatically generated">
            <a:extLst>
              <a:ext uri="{FF2B5EF4-FFF2-40B4-BE49-F238E27FC236}">
                <a16:creationId xmlns:a16="http://schemas.microsoft.com/office/drawing/2014/main" id="{758162F7-AD68-7586-37A1-F75E029752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188" y="555282"/>
            <a:ext cx="7789225" cy="5841918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DDCA7-FEE0-440F-F1B4-F42133EBB1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9EEDE-76CE-C627-48F3-BD50B4C9EE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4DA27C-8972-4933-6576-DD38CEE0BF3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33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52049D3-B3F4-ACE7-9941-485ED46B7B7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04545661"/>
              </p:ext>
            </p:extLst>
          </p:nvPr>
        </p:nvGraphicFramePr>
        <p:xfrm>
          <a:off x="5879182" y="4057748"/>
          <a:ext cx="534628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256">
                  <a:extLst>
                    <a:ext uri="{9D8B030D-6E8A-4147-A177-3AD203B41FA5}">
                      <a16:colId xmlns:a16="http://schemas.microsoft.com/office/drawing/2014/main" val="3282937438"/>
                    </a:ext>
                  </a:extLst>
                </a:gridCol>
                <a:gridCol w="1069256">
                  <a:extLst>
                    <a:ext uri="{9D8B030D-6E8A-4147-A177-3AD203B41FA5}">
                      <a16:colId xmlns:a16="http://schemas.microsoft.com/office/drawing/2014/main" val="50997772"/>
                    </a:ext>
                  </a:extLst>
                </a:gridCol>
                <a:gridCol w="1069256">
                  <a:extLst>
                    <a:ext uri="{9D8B030D-6E8A-4147-A177-3AD203B41FA5}">
                      <a16:colId xmlns:a16="http://schemas.microsoft.com/office/drawing/2014/main" val="2987769118"/>
                    </a:ext>
                  </a:extLst>
                </a:gridCol>
                <a:gridCol w="1069256">
                  <a:extLst>
                    <a:ext uri="{9D8B030D-6E8A-4147-A177-3AD203B41FA5}">
                      <a16:colId xmlns:a16="http://schemas.microsoft.com/office/drawing/2014/main" val="3144170881"/>
                    </a:ext>
                  </a:extLst>
                </a:gridCol>
                <a:gridCol w="1069256">
                  <a:extLst>
                    <a:ext uri="{9D8B030D-6E8A-4147-A177-3AD203B41FA5}">
                      <a16:colId xmlns:a16="http://schemas.microsoft.com/office/drawing/2014/main" val="1210964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Electrode/Flow Velocity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 cm/s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  <a:p>
                      <a:r>
                        <a:rPr lang="en-US" dirty="0"/>
                        <a:t>cm/s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  <a:p>
                      <a:r>
                        <a:rPr lang="en-US" dirty="0"/>
                        <a:t>cm/s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  <a:p>
                      <a:r>
                        <a:rPr lang="en-US" dirty="0"/>
                        <a:t>cm/s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35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Felt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K" dirty="0"/>
                        <a:t>12.</a:t>
                      </a:r>
                      <a:r>
                        <a:rPr lang="en-US" dirty="0"/>
                        <a:t>10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K" dirty="0"/>
                        <a:t>24.15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K" dirty="0"/>
                        <a:t>48.3</a:t>
                      </a:r>
                      <a:r>
                        <a:rPr lang="en-US" dirty="0"/>
                        <a:t>0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K" dirty="0"/>
                        <a:t>120.7</a:t>
                      </a:r>
                      <a:r>
                        <a:rPr lang="en-US" dirty="0"/>
                        <a:t>5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9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Cloth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K" dirty="0"/>
                        <a:t>2.24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K" dirty="0"/>
                        <a:t>4.48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K" dirty="0"/>
                        <a:t>8.96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K" dirty="0"/>
                        <a:t>22.41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27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K" dirty="0"/>
                        <a:t>1.1</a:t>
                      </a:r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K" dirty="0"/>
                        <a:t>2.2</a:t>
                      </a:r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K" dirty="0"/>
                        <a:t>4.4</a:t>
                      </a:r>
                      <a:r>
                        <a:rPr lang="en-US" dirty="0"/>
                        <a:t>4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K" dirty="0"/>
                        <a:t>11.</a:t>
                      </a:r>
                      <a:r>
                        <a:rPr lang="en-US" dirty="0"/>
                        <a:t>10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00451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048A3-9F56-8057-67DA-A96AC5CDE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2000" y="1196752"/>
            <a:ext cx="5346280" cy="5122864"/>
          </a:xfrm>
        </p:spPr>
        <p:txBody>
          <a:bodyPr/>
          <a:lstStyle/>
          <a:p>
            <a:r>
              <a:rPr lang="en-GB" dirty="0"/>
              <a:t>Cell maintenance-</a:t>
            </a:r>
          </a:p>
          <a:p>
            <a:pPr marL="0" indent="0">
              <a:buNone/>
            </a:pPr>
            <a:r>
              <a:rPr lang="en-GB" dirty="0"/>
              <a:t>	Visual inspection of components, 	especially current collectors and 	carbon-blocks</a:t>
            </a:r>
          </a:p>
          <a:p>
            <a:r>
              <a:rPr lang="en-GB" dirty="0"/>
              <a:t>Setup empty cell</a:t>
            </a:r>
          </a:p>
          <a:p>
            <a:pPr marL="0" indent="0">
              <a:buNone/>
            </a:pPr>
            <a:r>
              <a:rPr lang="en-GB" dirty="0"/>
              <a:t>	Fresh, large batch of 1M HCL</a:t>
            </a:r>
          </a:p>
          <a:p>
            <a:pPr marL="0" indent="0">
              <a:buNone/>
            </a:pPr>
            <a:r>
              <a:rPr lang="en-GB" dirty="0"/>
              <a:t>	Pump through for ~30min</a:t>
            </a:r>
          </a:p>
          <a:p>
            <a:pPr marL="0" indent="0">
              <a:buNone/>
            </a:pPr>
            <a:r>
              <a:rPr lang="en-GB" dirty="0"/>
              <a:t>	New, fresh 1M HCL solution</a:t>
            </a:r>
          </a:p>
          <a:p>
            <a:pPr marL="0" indent="0">
              <a:buNone/>
            </a:pPr>
            <a:r>
              <a:rPr lang="en-GB" dirty="0"/>
              <a:t>	Repeat ad nauseum</a:t>
            </a:r>
          </a:p>
          <a:p>
            <a:r>
              <a:rPr lang="en-GB" dirty="0"/>
              <a:t>Pump Calibration</a:t>
            </a:r>
          </a:p>
          <a:p>
            <a:pPr marL="0" indent="0">
              <a:buNone/>
            </a:pPr>
            <a:r>
              <a:rPr lang="en-GB" dirty="0"/>
              <a:t>	Set pump to fixed volume</a:t>
            </a:r>
          </a:p>
          <a:p>
            <a:pPr marL="0" indent="0">
              <a:buNone/>
            </a:pPr>
            <a:r>
              <a:rPr lang="en-GB" dirty="0"/>
              <a:t>	Pump milli-Q water into beaker</a:t>
            </a:r>
          </a:p>
          <a:p>
            <a:pPr marL="0" indent="0">
              <a:buNone/>
            </a:pPr>
            <a:r>
              <a:rPr lang="en-GB" dirty="0"/>
              <a:t>	Measure the weight of pumped water vs. 	supposed weight.</a:t>
            </a:r>
          </a:p>
          <a:p>
            <a:pPr marL="0" indent="0">
              <a:buNone/>
            </a:pPr>
            <a:r>
              <a:rPr lang="en-GB" dirty="0"/>
              <a:t>	Calibrate accordingly</a:t>
            </a:r>
            <a:endParaRPr lang="en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0D3ED-0501-7A2E-7381-F6D0E02A60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3802C-447B-2CF0-FF25-74212A8D97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624A2E-EB5A-4644-650F-A9A6AF623E2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72A9AA-2CE1-8541-449F-438CD123E92D}"/>
              </a:ext>
            </a:extLst>
          </p:cNvPr>
          <p:cNvSpPr txBox="1"/>
          <p:nvPr/>
        </p:nvSpPr>
        <p:spPr>
          <a:xfrm>
            <a:off x="5590800" y="1320596"/>
            <a:ext cx="5766002" cy="26263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1M Fe2/Fe3 1M HCl Electrolyte</a:t>
            </a:r>
          </a:p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	Flow velocities based on </a:t>
            </a:r>
            <a:r>
              <a:rPr lang="en-GB" dirty="0" err="1">
                <a:latin typeface="+mn-lt"/>
              </a:rPr>
              <a:t>Baichen</a:t>
            </a:r>
            <a:r>
              <a:rPr lang="en-GB" dirty="0">
                <a:latin typeface="+mn-lt"/>
              </a:rPr>
              <a:t>:</a:t>
            </a:r>
          </a:p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	</a:t>
            </a:r>
            <a:r>
              <a:rPr lang="en-GB" dirty="0" err="1">
                <a:latin typeface="+mn-lt"/>
              </a:rPr>
              <a:t>v_e</a:t>
            </a:r>
            <a:r>
              <a:rPr lang="en-GB" dirty="0">
                <a:latin typeface="+mn-lt"/>
              </a:rPr>
              <a:t> = 0.5, 1, 2, (5) cm/s</a:t>
            </a:r>
          </a:p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	He calculated volumetric flow rates as:</a:t>
            </a:r>
          </a:p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	Q = </a:t>
            </a:r>
            <a:r>
              <a:rPr lang="en-GB" dirty="0" err="1">
                <a:latin typeface="+mn-lt"/>
              </a:rPr>
              <a:t>v_e</a:t>
            </a:r>
            <a:r>
              <a:rPr lang="en-GB" dirty="0">
                <a:latin typeface="+mn-lt"/>
              </a:rPr>
              <a:t> * </a:t>
            </a:r>
            <a:r>
              <a:rPr lang="en-GB" dirty="0" err="1">
                <a:latin typeface="+mn-lt"/>
              </a:rPr>
              <a:t>A_cross</a:t>
            </a:r>
            <a:r>
              <a:rPr lang="en-GB" dirty="0">
                <a:latin typeface="+mn-lt"/>
              </a:rPr>
              <a:t> (no porosity correction)</a:t>
            </a:r>
          </a:p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	</a:t>
            </a:r>
            <a:r>
              <a:rPr lang="en-GB" dirty="0" err="1">
                <a:latin typeface="+mn-lt"/>
              </a:rPr>
              <a:t>A_cross</a:t>
            </a:r>
            <a:r>
              <a:rPr lang="en-GB" dirty="0">
                <a:latin typeface="+mn-lt"/>
              </a:rPr>
              <a:t> = </a:t>
            </a:r>
            <a:r>
              <a:rPr lang="en-GB" dirty="0" err="1">
                <a:latin typeface="+mn-lt"/>
              </a:rPr>
              <a:t>h_e</a:t>
            </a:r>
            <a:r>
              <a:rPr lang="en-GB" dirty="0">
                <a:latin typeface="+mn-lt"/>
              </a:rPr>
              <a:t> * </a:t>
            </a:r>
            <a:r>
              <a:rPr lang="en-GB" dirty="0" err="1">
                <a:latin typeface="+mn-lt"/>
              </a:rPr>
              <a:t>l_e</a:t>
            </a:r>
            <a:r>
              <a:rPr lang="en-GB" dirty="0">
                <a:latin typeface="+mn-lt"/>
              </a:rPr>
              <a:t> * (1 - compression ratio)</a:t>
            </a:r>
          </a:p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	Using </a:t>
            </a:r>
            <a:r>
              <a:rPr lang="en-GB" dirty="0" err="1">
                <a:latin typeface="+mn-lt"/>
              </a:rPr>
              <a:t>Baichens</a:t>
            </a:r>
            <a:r>
              <a:rPr lang="en-GB" dirty="0">
                <a:latin typeface="+mn-lt"/>
              </a:rPr>
              <a:t> presented reasonable compressions:</a:t>
            </a:r>
          </a:p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	Felt: 30%, Cloth: 20%, Paper: 20%</a:t>
            </a:r>
          </a:p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	Leads to the following table of flow rates in mL/min:</a:t>
            </a:r>
            <a:endParaRPr lang="en-DK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350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7CD67-EFA7-0888-AC30-40E3E000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  <a:endParaRPr lang="en-DK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653FA92-79AF-8180-DDF4-0A2C0D274B2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92904137"/>
              </p:ext>
            </p:extLst>
          </p:nvPr>
        </p:nvGraphicFramePr>
        <p:xfrm>
          <a:off x="804600" y="1706399"/>
          <a:ext cx="54972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400">
                  <a:extLst>
                    <a:ext uri="{9D8B030D-6E8A-4147-A177-3AD203B41FA5}">
                      <a16:colId xmlns:a16="http://schemas.microsoft.com/office/drawing/2014/main" val="3282694997"/>
                    </a:ext>
                  </a:extLst>
                </a:gridCol>
                <a:gridCol w="1832400">
                  <a:extLst>
                    <a:ext uri="{9D8B030D-6E8A-4147-A177-3AD203B41FA5}">
                      <a16:colId xmlns:a16="http://schemas.microsoft.com/office/drawing/2014/main" val="620375357"/>
                    </a:ext>
                  </a:extLst>
                </a:gridCol>
                <a:gridCol w="1832400">
                  <a:extLst>
                    <a:ext uri="{9D8B030D-6E8A-4147-A177-3AD203B41FA5}">
                      <a16:colId xmlns:a16="http://schemas.microsoft.com/office/drawing/2014/main" val="4021747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Electrodes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Concentrations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Flow Rates</a:t>
                      </a:r>
                    </a:p>
                    <a:p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24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Felt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Cloth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Paper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100mM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0.5M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1M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5mL/min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10mL/min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20mL/min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50mL/min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100mL/min?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2639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AD6DA-58D8-524F-011A-13EA3E5E3F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dirty="0"/>
              <a:t>Initial idea for flow rates was to follow </a:t>
            </a:r>
            <a:r>
              <a:rPr lang="en-US" dirty="0" err="1"/>
              <a:t>Baichens</a:t>
            </a:r>
            <a:r>
              <a:rPr lang="en-US" dirty="0"/>
              <a:t> approach. Listed as Flow Velocities:</a:t>
            </a:r>
          </a:p>
          <a:p>
            <a:pPr lvl="2"/>
            <a:r>
              <a:rPr lang="en-US" dirty="0"/>
              <a:t>0.5 cm/s</a:t>
            </a:r>
          </a:p>
          <a:p>
            <a:pPr lvl="2"/>
            <a:r>
              <a:rPr lang="en-US" dirty="0"/>
              <a:t>1 cm/s</a:t>
            </a:r>
          </a:p>
          <a:p>
            <a:pPr lvl="2"/>
            <a:r>
              <a:rPr lang="en-US" dirty="0"/>
              <a:t>2 cm/s</a:t>
            </a:r>
          </a:p>
          <a:p>
            <a:pPr lvl="2"/>
            <a:r>
              <a:rPr lang="en-US" dirty="0"/>
              <a:t>5 cm/s</a:t>
            </a:r>
          </a:p>
          <a:p>
            <a:pPr lvl="1"/>
            <a:r>
              <a:rPr lang="en-US" dirty="0"/>
              <a:t>Now either </a:t>
            </a:r>
            <a:r>
              <a:rPr lang="en-US" dirty="0" err="1"/>
              <a:t>im</a:t>
            </a:r>
            <a:r>
              <a:rPr lang="en-US" dirty="0"/>
              <a:t> very bad at Phys 1, </a:t>
            </a:r>
            <a:r>
              <a:rPr lang="en-US" dirty="0" err="1"/>
              <a:t>Baichen</a:t>
            </a:r>
            <a:r>
              <a:rPr lang="en-US" dirty="0"/>
              <a:t> was using flow rates much higher than the pump </a:t>
            </a:r>
            <a:r>
              <a:rPr lang="en-US" dirty="0" err="1"/>
              <a:t>im</a:t>
            </a:r>
            <a:r>
              <a:rPr lang="en-US" dirty="0"/>
              <a:t> using is capable of, or he was off by an </a:t>
            </a:r>
            <a:r>
              <a:rPr lang="en-US" dirty="0" err="1"/>
              <a:t>OoM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Chosen rates based on [1] and [2]</a:t>
            </a:r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1E34A-B4F3-37CE-1E62-04D2FD36A3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4D8F3-B124-E436-8CC3-6F43114DF1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DDDA62-E461-DDCE-DE15-68FE525C573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B4DB06-9366-662B-4BF7-7D86B8DE1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52" y="4036357"/>
            <a:ext cx="5238095" cy="8761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4F9C402-6D30-E20D-19C8-F71D8CC08B90}"/>
              </a:ext>
            </a:extLst>
          </p:cNvPr>
          <p:cNvSpPr txBox="1"/>
          <p:nvPr/>
        </p:nvSpPr>
        <p:spPr>
          <a:xfrm>
            <a:off x="118542" y="5354655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[1] Sun, J., Guo, Z., Pan, L., Fan, X., Wei, L., &amp; Zhao, T. (2023). Redox flow batteries and their stack-scale flow fields. In </a:t>
            </a:r>
            <a:r>
              <a:rPr lang="en-GB" i="1" dirty="0"/>
              <a:t>Carbon Neutrality</a:t>
            </a:r>
            <a:r>
              <a:rPr lang="en-GB" dirty="0"/>
              <a:t> (Vol. 2, Issue 1). Springer. https://doi.org/10.1007/s43979-023-00072-6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F5F621-B924-7EB4-63CA-E20C5276CD15}"/>
              </a:ext>
            </a:extLst>
          </p:cNvPr>
          <p:cNvSpPr txBox="1"/>
          <p:nvPr/>
        </p:nvSpPr>
        <p:spPr>
          <a:xfrm>
            <a:off x="6094413" y="5354655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[2] Milshtein, J. D., </a:t>
            </a:r>
            <a:r>
              <a:rPr lang="en-GB" dirty="0" err="1"/>
              <a:t>Tenny</a:t>
            </a:r>
            <a:r>
              <a:rPr lang="en-GB" dirty="0"/>
              <a:t>, K. M., Barton, J. L., Drake, J., Darling, R. M., &amp; </a:t>
            </a:r>
            <a:r>
              <a:rPr lang="en-GB" dirty="0" err="1"/>
              <a:t>Brushett</a:t>
            </a:r>
            <a:r>
              <a:rPr lang="en-GB" dirty="0"/>
              <a:t>, F. R. (2017). Quantifying Mass Transfer Rates in Redox Flow Batteries. </a:t>
            </a:r>
            <a:r>
              <a:rPr lang="en-GB" i="1" dirty="0"/>
              <a:t>Journal of The Electrochemical Society</a:t>
            </a:r>
            <a:r>
              <a:rPr lang="en-GB" dirty="0"/>
              <a:t>, </a:t>
            </a:r>
            <a:r>
              <a:rPr lang="en-GB" i="1" dirty="0"/>
              <a:t>164</a:t>
            </a:r>
            <a:r>
              <a:rPr lang="en-GB" dirty="0"/>
              <a:t>(11), E3265–E3275. https://doi.org/10.1149/2.0201711jes</a:t>
            </a:r>
          </a:p>
        </p:txBody>
      </p:sp>
    </p:spTree>
    <p:extLst>
      <p:ext uri="{BB962C8B-B14F-4D97-AF65-F5344CB8AC3E}">
        <p14:creationId xmlns:p14="http://schemas.microsoft.com/office/powerpoint/2010/main" val="137987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A4FF-72B4-67D2-DF7E-24ADAF430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00" y="319323"/>
            <a:ext cx="9312374" cy="562131"/>
          </a:xfrm>
        </p:spPr>
        <p:txBody>
          <a:bodyPr/>
          <a:lstStyle/>
          <a:p>
            <a:r>
              <a:rPr lang="en-US" dirty="0"/>
              <a:t>So far</a:t>
            </a:r>
            <a:endParaRPr lang="en-DK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D90F239-285C-CF8F-2FAA-029B6695058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55878387"/>
              </p:ext>
            </p:extLst>
          </p:nvPr>
        </p:nvGraphicFramePr>
        <p:xfrm>
          <a:off x="0" y="980730"/>
          <a:ext cx="12190413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4726">
                  <a:extLst>
                    <a:ext uri="{9D8B030D-6E8A-4147-A177-3AD203B41FA5}">
                      <a16:colId xmlns:a16="http://schemas.microsoft.com/office/drawing/2014/main" val="426131404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4251754263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42996591"/>
                    </a:ext>
                  </a:extLst>
                </a:gridCol>
                <a:gridCol w="4583039">
                  <a:extLst>
                    <a:ext uri="{9D8B030D-6E8A-4147-A177-3AD203B41FA5}">
                      <a16:colId xmlns:a16="http://schemas.microsoft.com/office/drawing/2014/main" val="3379815797"/>
                    </a:ext>
                  </a:extLst>
                </a:gridCol>
              </a:tblGrid>
              <a:tr h="348670">
                <a:tc>
                  <a:txBody>
                    <a:bodyPr/>
                    <a:lstStyle/>
                    <a:p>
                      <a:r>
                        <a:rPr lang="en-US" dirty="0"/>
                        <a:t>Cell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Electrode (5.29cm^2)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Concentration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39177"/>
                  </a:ext>
                </a:extLst>
              </a:tr>
              <a:tr h="871675">
                <a:tc>
                  <a:txBody>
                    <a:bodyPr/>
                    <a:lstStyle/>
                    <a:p>
                      <a:r>
                        <a:rPr lang="en-US" dirty="0"/>
                        <a:t>1. Felt-50mM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Felt. Thermally Treated. </a:t>
                      </a:r>
                    </a:p>
                    <a:p>
                      <a:r>
                        <a:rPr lang="en-US" dirty="0"/>
                        <a:t>2.5mm thick.</a:t>
                      </a:r>
                    </a:p>
                    <a:p>
                      <a:r>
                        <a:rPr lang="en-US" dirty="0"/>
                        <a:t>Compressed to ~1.7mm (32%)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50mM Fe2+/Fe3+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 a bit all over the place. Used to determine approach for following cells.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418145"/>
                  </a:ext>
                </a:extLst>
              </a:tr>
              <a:tr h="610173">
                <a:tc>
                  <a:txBody>
                    <a:bodyPr/>
                    <a:lstStyle/>
                    <a:p>
                      <a:r>
                        <a:rPr lang="en-US" dirty="0"/>
                        <a:t>2. Felt-0.5M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 Above (Re-assembled)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0.5M Fe2+/Fe3+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500mL Electrolyte batch made, used for all subsequent cells of this conc.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162193"/>
                  </a:ext>
                </a:extLst>
              </a:tr>
              <a:tr h="1133178">
                <a:tc>
                  <a:txBody>
                    <a:bodyPr/>
                    <a:lstStyle/>
                    <a:p>
                      <a:r>
                        <a:rPr lang="en-US" dirty="0"/>
                        <a:t>3. N/A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Cloth. ELAT Hydrophilic*. 0.406mm thick.</a:t>
                      </a:r>
                    </a:p>
                    <a:p>
                      <a:r>
                        <a:rPr lang="en-US" dirty="0"/>
                        <a:t>Compressed to ~0.37mm (9%)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0.5M Fe2+/Fe3+</a:t>
                      </a:r>
                      <a:endParaRPr lang="en-DK" dirty="0"/>
                    </a:p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Failed. Was not able to get cell assembly airtight.</a:t>
                      </a:r>
                    </a:p>
                    <a:p>
                      <a:r>
                        <a:rPr lang="en-US" dirty="0"/>
                        <a:t>Used alternative spacers (Fiber?) instead of Teflon.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126983"/>
                  </a:ext>
                </a:extLst>
              </a:tr>
              <a:tr h="674718">
                <a:tc>
                  <a:txBody>
                    <a:bodyPr/>
                    <a:lstStyle/>
                    <a:p>
                      <a:r>
                        <a:rPr lang="en-US" dirty="0"/>
                        <a:t>4. Cloth_x2_0.5m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Cloth. ELAT Hydrophilic*. 0.406mm thick. Double layer.</a:t>
                      </a:r>
                    </a:p>
                    <a:p>
                      <a:r>
                        <a:rPr lang="en-US" dirty="0"/>
                        <a:t>Compressed to ~0.70mm (15%)</a:t>
                      </a:r>
                      <a:endParaRPr lang="en-DK" dirty="0"/>
                    </a:p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0.5M Fe2+/Fe3+</a:t>
                      </a:r>
                      <a:endParaRPr lang="en-DK" dirty="0"/>
                    </a:p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Didn’t locate thinner Teflon spacers. Used thinnest I could find with 2x electrode.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852853"/>
                  </a:ext>
                </a:extLst>
              </a:tr>
              <a:tr h="871675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</a:p>
                    <a:p>
                      <a:r>
                        <a:rPr lang="en-US" dirty="0"/>
                        <a:t>Cloth_x1_0.5m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Cloth. ELAT Hydrophilic*. 0.406mm thick.</a:t>
                      </a:r>
                    </a:p>
                    <a:p>
                      <a:r>
                        <a:rPr lang="en-US" dirty="0"/>
                        <a:t>Compressed to ~0.33mm (19%)</a:t>
                      </a:r>
                      <a:endParaRPr lang="en-DK" dirty="0"/>
                    </a:p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0.5M Fe2+/Fe3+</a:t>
                      </a:r>
                      <a:endParaRPr lang="en-DK" dirty="0"/>
                    </a:p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Located thinner Teflon spacers.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879449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BB637-77B0-2150-8EE2-FE39CABFF9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47E2B-009E-DE6A-C8E2-0F7BB17C7C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62862-6605-0036-B87F-472F360D449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D81B7-DDCE-8A41-8A5E-19B015D0ADEF}"/>
              </a:ext>
            </a:extLst>
          </p:cNvPr>
          <p:cNvSpPr txBox="1"/>
          <p:nvPr/>
        </p:nvSpPr>
        <p:spPr>
          <a:xfrm>
            <a:off x="7895406" y="5883129"/>
            <a:ext cx="540612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* https://www.fuelcellstore.com/activated-cloth?search=1591002-3&amp;description=true</a:t>
            </a:r>
            <a:endParaRPr lang="en-DK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0694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TU Template 16_9 - Corporate red-ENG.potx" id="{ED70A225-5B60-42AC-912C-67898019C42C}" vid="{E9106579-58D4-45CA-A6E9-5E2F157EFB5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elementsMetadata":[],"documentContentValidatorConfiguration":{"enableDocumentContentValidator":false,"documentContentValidatorVersion":0},"slideId":"636957680393236694","enableDocumentContentUpdater":true,"version":"1.2"}]]></TemplafySlideTemplateConfiguration>
</file>

<file path=customXml/item10.xml><?xml version="1.0" encoding="utf-8"?>
<TemplafySlideTemplateConfiguration><![CDATA[{"elementsMetadata":[],"documentContentValidatorConfiguration":{"enableDocumentContentValidator":false,"documentContentValidatorVersion":0},"slideId":"636957680393408390","enableDocumentContentUpdater":true,"version":"1.2"}]]></TemplafySlideTemplateConfiguration>
</file>

<file path=customXml/item11.xml><?xml version="1.0" encoding="utf-8"?>
<TemplafySlideTemplateConfiguration><![CDATA[{"elementsMetadata":[],"documentContentValidatorConfiguration":{"enableDocumentContentValidator":false,"documentContentValidatorVersion":0},"slideId":"636957680393408391","enableDocumentContentUpdater":true,"version":"1.2"}]]></TemplafySlideTemplateConfiguration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DA1FD2B40FDA458284BB6FCA763489" ma:contentTypeVersion="5" ma:contentTypeDescription="Create a new document." ma:contentTypeScope="" ma:versionID="72b2569ebc96083092f6d8e76413cd52">
  <xsd:schema xmlns:xsd="http://www.w3.org/2001/XMLSchema" xmlns:xs="http://www.w3.org/2001/XMLSchema" xmlns:p="http://schemas.microsoft.com/office/2006/metadata/properties" xmlns:ns2="683dcda1-f8c3-442f-ae64-e236c052732d" xmlns:ns3="715bde23-c48d-41ea-a697-dffaa8fbae8d" targetNamespace="http://schemas.microsoft.com/office/2006/metadata/properties" ma:root="true" ma:fieldsID="df14c340b530a7b5c38005fefa6a5693" ns2:_="" ns3:_="">
    <xsd:import namespace="683dcda1-f8c3-442f-ae64-e236c052732d"/>
    <xsd:import namespace="715bde23-c48d-41ea-a697-dffaa8fbae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3dcda1-f8c3-442f-ae64-e236c05273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bde23-c48d-41ea-a697-dffaa8fbae8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]}]]></TemplafyForm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TemplateConfiguration><![CDATA[{"elementsMetadata":[],"transformationConfigurations":[{"language":"{{DocumentLanguage}}","disableUpdates":false,"type":"proofingLanguage"}],"templateName":"DTU Template 16_9 - Corporate red","templateDescription":"","enableDocumentContentUpdater":true,"version":"1.2"}]]></TemplafyTemplate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D27AE696-61B6-4B19-9CED-6F2A3F244FE3}">
  <ds:schemaRefs/>
</ds:datastoreItem>
</file>

<file path=customXml/itemProps10.xml><?xml version="1.0" encoding="utf-8"?>
<ds:datastoreItem xmlns:ds="http://schemas.openxmlformats.org/officeDocument/2006/customXml" ds:itemID="{6B8AD017-B053-4E30-93B9-B28A44CEC3A4}">
  <ds:schemaRefs/>
</ds:datastoreItem>
</file>

<file path=customXml/itemProps11.xml><?xml version="1.0" encoding="utf-8"?>
<ds:datastoreItem xmlns:ds="http://schemas.openxmlformats.org/officeDocument/2006/customXml" ds:itemID="{CA9FC985-930B-40D4-827F-9FAC5D35EA8C}">
  <ds:schemaRefs/>
</ds:datastoreItem>
</file>

<file path=customXml/itemProps2.xml><?xml version="1.0" encoding="utf-8"?>
<ds:datastoreItem xmlns:ds="http://schemas.openxmlformats.org/officeDocument/2006/customXml" ds:itemID="{14AB1340-5A73-4AE5-9657-061F0D1699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3dcda1-f8c3-442f-ae64-e236c052732d"/>
    <ds:schemaRef ds:uri="715bde23-c48d-41ea-a697-dffaa8fbae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7A73E0-5E80-4908-B0DB-9E20244FD02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43763224-B85A-4B53-A86A-261D26A71C30}">
  <ds:schemaRefs/>
</ds:datastoreItem>
</file>

<file path=customXml/itemProps5.xml><?xml version="1.0" encoding="utf-8"?>
<ds:datastoreItem xmlns:ds="http://schemas.openxmlformats.org/officeDocument/2006/customXml" ds:itemID="{9587AFF5-BFB0-40A3-85CA-ADEED7540807}">
  <ds:schemaRefs/>
</ds:datastoreItem>
</file>

<file path=customXml/itemProps6.xml><?xml version="1.0" encoding="utf-8"?>
<ds:datastoreItem xmlns:ds="http://schemas.openxmlformats.org/officeDocument/2006/customXml" ds:itemID="{1334258C-C3E7-4029-A615-C886A240FB15}">
  <ds:schemaRefs/>
</ds:datastoreItem>
</file>

<file path=customXml/itemProps7.xml><?xml version="1.0" encoding="utf-8"?>
<ds:datastoreItem xmlns:ds="http://schemas.openxmlformats.org/officeDocument/2006/customXml" ds:itemID="{1680B9DC-2D51-4402-BB2C-B8DE0C5AC522}">
  <ds:schemaRefs/>
</ds:datastoreItem>
</file>

<file path=customXml/itemProps8.xml><?xml version="1.0" encoding="utf-8"?>
<ds:datastoreItem xmlns:ds="http://schemas.openxmlformats.org/officeDocument/2006/customXml" ds:itemID="{49765D68-68C5-4CFA-97ED-A38AD8E70B7F}">
  <ds:schemaRefs>
    <ds:schemaRef ds:uri="http://schemas.microsoft.com/sharepoint/v3/contenttype/forms"/>
  </ds:schemaRefs>
</ds:datastoreItem>
</file>

<file path=customXml/itemProps9.xml><?xml version="1.0" encoding="utf-8"?>
<ds:datastoreItem xmlns:ds="http://schemas.openxmlformats.org/officeDocument/2006/customXml" ds:itemID="{5DEE4BEE-00BA-4E32-BD26-AF535B50AC9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DTU Template 16_9 - Corporate red-ENG</Template>
  <TotalTime>33816</TotalTime>
  <Words>909</Words>
  <Application>Microsoft Office PowerPoint</Application>
  <PresentationFormat>Custom</PresentationFormat>
  <Paragraphs>179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Verdana</vt:lpstr>
      <vt:lpstr>Blank</vt:lpstr>
      <vt:lpstr>PowerPoint Presentation</vt:lpstr>
      <vt:lpstr>Project Update</vt:lpstr>
      <vt:lpstr>Last time:</vt:lpstr>
      <vt:lpstr>Dampening</vt:lpstr>
      <vt:lpstr>Dampening</vt:lpstr>
      <vt:lpstr>Sidestep</vt:lpstr>
      <vt:lpstr>PowerPoint Presentation</vt:lpstr>
      <vt:lpstr>Experiments</vt:lpstr>
      <vt:lpstr>So far</vt:lpstr>
      <vt:lpstr>Cell 2. Felt – 0.5</vt:lpstr>
      <vt:lpstr>Cell 2. Felt – 0.5</vt:lpstr>
      <vt:lpstr>Remainder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 Nikolaj Siegumfeldt Houlberg</dc:creator>
  <cp:lastModifiedBy>Mathias Nikolaj Siegumfeldt Houlberg</cp:lastModifiedBy>
  <cp:revision>2</cp:revision>
  <dcterms:created xsi:type="dcterms:W3CDTF">2024-04-18T08:17:32Z</dcterms:created>
  <dcterms:modified xsi:type="dcterms:W3CDTF">2024-05-13T08:04:13Z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imeStamp">
    <vt:lpwstr>2019-06-10T12:53:59.0527961Z</vt:lpwstr>
  </property>
  <property fmtid="{D5CDD505-2E9C-101B-9397-08002B2CF9AE}" pid="4" name="ContentTypeId">
    <vt:lpwstr>0x0101009ADA1FD2B40FDA458284BB6FCA763489</vt:lpwstr>
  </property>
</Properties>
</file>