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4"/>
  </p:notesMasterIdLst>
  <p:sldIdLst>
    <p:sldId id="257" r:id="rId2"/>
    <p:sldId id="331" r:id="rId3"/>
    <p:sldId id="304" r:id="rId4"/>
    <p:sldId id="305" r:id="rId5"/>
    <p:sldId id="306" r:id="rId6"/>
    <p:sldId id="310" r:id="rId7"/>
    <p:sldId id="309" r:id="rId8"/>
    <p:sldId id="313" r:id="rId9"/>
    <p:sldId id="315" r:id="rId10"/>
    <p:sldId id="317" r:id="rId11"/>
    <p:sldId id="332" r:id="rId12"/>
    <p:sldId id="321" r:id="rId13"/>
    <p:sldId id="343" r:id="rId14"/>
    <p:sldId id="322" r:id="rId15"/>
    <p:sldId id="323" r:id="rId16"/>
    <p:sldId id="320" r:id="rId17"/>
    <p:sldId id="324" r:id="rId18"/>
    <p:sldId id="325" r:id="rId19"/>
    <p:sldId id="311" r:id="rId20"/>
    <p:sldId id="327" r:id="rId21"/>
    <p:sldId id="292" r:id="rId22"/>
    <p:sldId id="335" r:id="rId23"/>
    <p:sldId id="336" r:id="rId24"/>
    <p:sldId id="337" r:id="rId25"/>
    <p:sldId id="338" r:id="rId26"/>
    <p:sldId id="339" r:id="rId27"/>
    <p:sldId id="341" r:id="rId28"/>
    <p:sldId id="330" r:id="rId29"/>
    <p:sldId id="329" r:id="rId30"/>
    <p:sldId id="340" r:id="rId31"/>
    <p:sldId id="342" r:id="rId32"/>
    <p:sldId id="290" r:id="rId33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FFFF"/>
    <a:srgbClr val="FFC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2" autoAdjust="0"/>
    <p:restoredTop sz="90686" autoAdjust="0"/>
  </p:normalViewPr>
  <p:slideViewPr>
    <p:cSldViewPr snapToObjects="1">
      <p:cViewPr varScale="1">
        <p:scale>
          <a:sx n="95" d="100"/>
          <a:sy n="95" d="100"/>
        </p:scale>
        <p:origin x="5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97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endParaRPr lang="en-US" altLang="ja-JP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975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D4D0B43C-76CD-4D29-8766-BF0E86209B1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1458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76288" indent="-298450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93800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71638" indent="-239713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147888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6050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0622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5194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9766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535AF91E-7B3E-4221-857C-FEB970EB5FFA}" type="slidenum">
              <a:rPr lang="en-US" altLang="ja-JP"/>
              <a:pPr eaLnBrk="1" hangingPunct="1"/>
              <a:t>2</a:t>
            </a:fld>
            <a:endParaRPr lang="en-US" altLang="ja-JP"/>
          </a:p>
        </p:txBody>
      </p:sp>
      <p:sp>
        <p:nvSpPr>
          <p:cNvPr id="37891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ノート プレースホルダー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ja-JP" smtClean="0"/>
          </a:p>
        </p:txBody>
      </p:sp>
      <p:sp>
        <p:nvSpPr>
          <p:cNvPr id="37893" name="スライド番号プレースホルダー 3"/>
          <p:cNvSpPr txBox="1">
            <a:spLocks noGrp="1"/>
          </p:cNvSpPr>
          <p:nvPr/>
        </p:nvSpPr>
        <p:spPr bwMode="auto">
          <a:xfrm>
            <a:off x="4022725" y="9720263"/>
            <a:ext cx="30797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76288" indent="-298450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93800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71638" indent="-239713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147888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6050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0622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5194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9766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C7A42C64-8D32-477F-AC08-8400C6ADA9ED}" type="slidenum">
              <a:rPr lang="en-US" altLang="ja-JP" sz="1300"/>
              <a:pPr algn="r" eaLnBrk="1" hangingPunct="1"/>
              <a:t>2</a:t>
            </a:fld>
            <a:endParaRPr lang="en-US" altLang="ja-JP" sz="1300"/>
          </a:p>
        </p:txBody>
      </p:sp>
    </p:spTree>
    <p:extLst>
      <p:ext uri="{BB962C8B-B14F-4D97-AF65-F5344CB8AC3E}">
        <p14:creationId xmlns:p14="http://schemas.microsoft.com/office/powerpoint/2010/main" val="411276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76288" indent="-298450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93800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71638" indent="-239713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147888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6050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0622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5194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9766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EF60615C-A540-437B-85ED-53FBDE401CED}" type="slidenum">
              <a:rPr lang="en-US" altLang="ja-JP"/>
              <a:pPr eaLnBrk="1" hangingPunct="1"/>
              <a:t>28</a:t>
            </a:fld>
            <a:endParaRPr lang="en-US" altLang="ja-JP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20</a:t>
            </a:r>
            <a:r>
              <a:rPr lang="ja-JP" altLang="en-US" smtClean="0"/>
              <a:t>Ｐ</a:t>
            </a:r>
          </a:p>
        </p:txBody>
      </p:sp>
    </p:spTree>
    <p:extLst>
      <p:ext uri="{BB962C8B-B14F-4D97-AF65-F5344CB8AC3E}">
        <p14:creationId xmlns:p14="http://schemas.microsoft.com/office/powerpoint/2010/main" val="55743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76288" indent="-298450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93800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71638" indent="-239713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147888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6050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0622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5194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9766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4DDBB85-F835-4FE3-B9C8-CA4B2D3E25BA}" type="slidenum">
              <a:rPr lang="en-US" altLang="ja-JP"/>
              <a:pPr eaLnBrk="1" hangingPunct="1"/>
              <a:t>31</a:t>
            </a:fld>
            <a:endParaRPr lang="en-US" altLang="ja-JP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2582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76288" indent="-298450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93800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71638" indent="-239713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147888" indent="-238125" defTabSz="955675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6050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0622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5194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976688" indent="-238125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C41652DD-8B42-4E0D-BC86-6099B84C4715}" type="slidenum">
              <a:rPr lang="en-US" altLang="ja-JP"/>
              <a:pPr eaLnBrk="1" hangingPunct="1"/>
              <a:t>32</a:t>
            </a:fld>
            <a:endParaRPr lang="en-US" altLang="ja-JP"/>
          </a:p>
        </p:txBody>
      </p:sp>
      <p:sp>
        <p:nvSpPr>
          <p:cNvPr id="40963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6763"/>
            <a:ext cx="5119688" cy="3840162"/>
          </a:xfrm>
          <a:ln/>
        </p:spPr>
      </p:sp>
      <p:sp>
        <p:nvSpPr>
          <p:cNvPr id="40964" name="ノート プレースホルダー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15" tIns="46008" rIns="92015" bIns="46008"/>
          <a:lstStyle/>
          <a:p>
            <a:pPr eaLnBrk="1" hangingPunct="1">
              <a:spcBef>
                <a:spcPct val="0"/>
              </a:spcBef>
            </a:pPr>
            <a:endParaRPr lang="ja-JP" altLang="ja-JP" smtClean="0">
              <a:ea typeface="ＭＳ Ｐゴシック" pitchFamily="50" charset="-128"/>
            </a:endParaRPr>
          </a:p>
        </p:txBody>
      </p:sp>
      <p:sp>
        <p:nvSpPr>
          <p:cNvPr id="40965" name="スライド番号プレースホルダー 3"/>
          <p:cNvSpPr txBox="1">
            <a:spLocks noGrp="1"/>
          </p:cNvSpPr>
          <p:nvPr/>
        </p:nvSpPr>
        <p:spPr bwMode="auto">
          <a:xfrm>
            <a:off x="4021138" y="9720263"/>
            <a:ext cx="308133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15" tIns="46008" rIns="92015" bIns="46008" anchor="b"/>
          <a:lstStyle>
            <a:lvl1pPr defTabSz="920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76288" indent="-298450" defTabSz="920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93800" indent="-238125" defTabSz="920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71638" indent="-239713" defTabSz="920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147888" indent="-238125" defTabSz="920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605088" indent="-238125" defTabSz="920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3062288" indent="-238125" defTabSz="920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519488" indent="-238125" defTabSz="920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976688" indent="-238125" defTabSz="920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/>
            <a:fld id="{5E11C5B4-C2FF-4AB2-962E-2B58809B6CC6}" type="slidenum">
              <a:rPr lang="en-US" altLang="ja-JP" sz="1300"/>
              <a:pPr algn="r" eaLnBrk="1" hangingPunct="1"/>
              <a:t>32</a:t>
            </a:fld>
            <a:endParaRPr lang="en-US" altLang="ja-JP" sz="1300"/>
          </a:p>
        </p:txBody>
      </p:sp>
    </p:spTree>
    <p:extLst>
      <p:ext uri="{BB962C8B-B14F-4D97-AF65-F5344CB8AC3E}">
        <p14:creationId xmlns:p14="http://schemas.microsoft.com/office/powerpoint/2010/main" val="300921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420" y="233645"/>
            <a:ext cx="8855075" cy="6445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0995" y="1043735"/>
            <a:ext cx="8826500" cy="5413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EDBF935-663C-4702-A7E6-88E4A7EFDAE4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6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2420" y="233645"/>
            <a:ext cx="8855075" cy="6445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EDBF935-663C-4702-A7E6-88E4A7EFDAE4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DDA18FB-AB28-4236-B301-C315216E8A10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と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DDA18FB-AB28-4236-B301-C315216E8A10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667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99FF">
                  <a:alpha val="82001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ja-JP" sz="1800" b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" name="Picture 12" descr="mms_1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0325"/>
            <a:ext cx="1143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9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2420" y="233645"/>
            <a:ext cx="885507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995" y="1043735"/>
            <a:ext cx="8826500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9355" y="6622675"/>
            <a:ext cx="438150" cy="1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b="1"/>
            </a:lvl1pPr>
          </a:lstStyle>
          <a:p>
            <a:pPr>
              <a:defRPr/>
            </a:pPr>
            <a:fld id="{64B73367-2FBC-43F5-A721-BFE95CE65BA0}" type="slidenum">
              <a:rPr lang="en-US" altLang="ja-JP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583D8CDC-86E5-4A3D-9D2C-A071395562FD}" type="slidenum">
              <a:rPr kumimoji="0" lang="en-US" altLang="ja-JP" smtClean="0"/>
              <a:pPr eaLnBrk="1" hangingPunct="1"/>
              <a:t>1</a:t>
            </a:fld>
            <a:endParaRPr kumimoji="0" lang="en-US" altLang="ja-JP" smtClean="0"/>
          </a:p>
        </p:txBody>
      </p:sp>
      <p:pic>
        <p:nvPicPr>
          <p:cNvPr id="2051" name="Picture 2" descr="PowerMedu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444500"/>
            <a:ext cx="1439862" cy="3333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185738" y="5976178"/>
            <a:ext cx="8559800" cy="738187"/>
            <a:chOff x="158" y="3974"/>
            <a:chExt cx="5398" cy="273"/>
          </a:xfrm>
        </p:grpSpPr>
        <p:pic>
          <p:nvPicPr>
            <p:cNvPr id="2059" name="Picture 7" descr="mms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4024"/>
              <a:ext cx="231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0" name="Line 8"/>
            <p:cNvSpPr>
              <a:spLocks noChangeShapeType="1"/>
            </p:cNvSpPr>
            <p:nvPr/>
          </p:nvSpPr>
          <p:spPr bwMode="auto">
            <a:xfrm>
              <a:off x="158" y="3974"/>
              <a:ext cx="539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61" name="Line 9"/>
            <p:cNvSpPr>
              <a:spLocks noChangeShapeType="1"/>
            </p:cNvSpPr>
            <p:nvPr/>
          </p:nvSpPr>
          <p:spPr bwMode="auto">
            <a:xfrm>
              <a:off x="158" y="4247"/>
              <a:ext cx="539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30" name="WordArt 10"/>
          <p:cNvSpPr>
            <a:spLocks noChangeArrowheads="1" noChangeShapeType="1" noTextEdit="1"/>
          </p:cNvSpPr>
          <p:nvPr/>
        </p:nvSpPr>
        <p:spPr bwMode="auto">
          <a:xfrm>
            <a:off x="1371600" y="1905000"/>
            <a:ext cx="5791200" cy="1066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ja-JP" sz="4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RX210</a:t>
            </a:r>
            <a:r>
              <a:rPr lang="ja-JP" altLang="en-US" sz="4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設計ツール操作手順書</a:t>
            </a:r>
          </a:p>
        </p:txBody>
      </p:sp>
      <p:sp>
        <p:nvSpPr>
          <p:cNvPr id="5132" name="WordArt 12"/>
          <p:cNvSpPr>
            <a:spLocks noChangeArrowheads="1" noChangeShapeType="1" noTextEdit="1"/>
          </p:cNvSpPr>
          <p:nvPr/>
        </p:nvSpPr>
        <p:spPr bwMode="auto">
          <a:xfrm>
            <a:off x="3173413" y="4118350"/>
            <a:ext cx="2613026" cy="5254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ja-JP" altLang="en-US" sz="2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＜Ｈ</a:t>
            </a:r>
            <a:r>
              <a:rPr lang="en-US" altLang="ja-JP" sz="2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EW</a:t>
            </a:r>
            <a:r>
              <a:rPr lang="ja-JP" altLang="en-US" sz="2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編＞</a:t>
            </a:r>
          </a:p>
        </p:txBody>
      </p:sp>
      <p:sp>
        <p:nvSpPr>
          <p:cNvPr id="2058" name="WordArt 15"/>
          <p:cNvSpPr>
            <a:spLocks noChangeArrowheads="1" noChangeShapeType="1" noTextEdit="1"/>
          </p:cNvSpPr>
          <p:nvPr/>
        </p:nvSpPr>
        <p:spPr bwMode="auto">
          <a:xfrm>
            <a:off x="3173413" y="4778750"/>
            <a:ext cx="2613025" cy="225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ja-JP" sz="24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High-performance Embedded Workshop</a:t>
            </a:r>
            <a:endParaRPr lang="ja-JP" altLang="en-US" sz="2400" kern="10"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ＭＳ Ｐゴシック"/>
              <a:ea typeface="ＭＳ Ｐゴシック"/>
            </a:endParaRPr>
          </a:p>
        </p:txBody>
      </p:sp>
      <p:sp>
        <p:nvSpPr>
          <p:cNvPr id="14" name="WordArt 6"/>
          <p:cNvSpPr>
            <a:spLocks noChangeArrowheads="1" noChangeShapeType="1" noTextEdit="1"/>
          </p:cNvSpPr>
          <p:nvPr/>
        </p:nvSpPr>
        <p:spPr bwMode="auto">
          <a:xfrm>
            <a:off x="7267575" y="5588000"/>
            <a:ext cx="1019175" cy="2270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ja-JP" sz="2400" kern="10" spc="-120" smtClean="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ＭＳ Ｐゴシック"/>
                <a:ea typeface="ＭＳ Ｐゴシック"/>
              </a:rPr>
              <a:t>Ver1.35</a:t>
            </a:r>
            <a:endParaRPr lang="en-US" altLang="ja-JP" sz="2400" kern="10" spc="-120" dirty="0" smtClean="0"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ＭＳ Ｐゴシック"/>
              <a:ea typeface="ＭＳ Ｐゴシック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9A71498F-87A6-4DCB-BBC8-1A158DCB38BC}" type="slidenum">
              <a:rPr kumimoji="0" lang="en-US" altLang="ja-JP" smtClean="0"/>
              <a:pPr eaLnBrk="1" hangingPunct="1"/>
              <a:t>10</a:t>
            </a:fld>
            <a:endParaRPr kumimoji="0" lang="en-US" altLang="ja-JP" smtClean="0"/>
          </a:p>
        </p:txBody>
      </p:sp>
      <p:pic>
        <p:nvPicPr>
          <p:cNvPr id="11267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1755775"/>
            <a:ext cx="506730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7272338" y="5397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２．プロジェクトの登録</a:t>
            </a:r>
          </a:p>
        </p:txBody>
      </p:sp>
      <p:sp>
        <p:nvSpPr>
          <p:cNvPr id="11269" name="Rectangle 23"/>
          <p:cNvSpPr>
            <a:spLocks noChangeArrowheads="1"/>
          </p:cNvSpPr>
          <p:nvPr/>
        </p:nvSpPr>
        <p:spPr bwMode="auto">
          <a:xfrm>
            <a:off x="5853113" y="4864100"/>
            <a:ext cx="966787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296863" y="2123855"/>
            <a:ext cx="3149600" cy="338554"/>
          </a:xfrm>
          <a:prstGeom prst="borderCallout2">
            <a:avLst>
              <a:gd name="adj1" fmla="val 30509"/>
              <a:gd name="adj2" fmla="val 102421"/>
              <a:gd name="adj3" fmla="val 30509"/>
              <a:gd name="adj4" fmla="val 130593"/>
              <a:gd name="adj5" fmla="val 714513"/>
              <a:gd name="adj6" fmla="val 179264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標準の設定で</a:t>
            </a:r>
            <a:r>
              <a:rPr lang="ja-JP" altLang="en-US" sz="1600" b="1" dirty="0" smtClean="0">
                <a:latin typeface="Tahoma" pitchFamily="34" charset="0"/>
              </a:rPr>
              <a:t>使用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6863" y="5607012"/>
            <a:ext cx="4680182" cy="101566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en-US" altLang="ja-JP" sz="1200"/>
              <a:t>E1</a:t>
            </a:r>
            <a:r>
              <a:rPr lang="ja-JP" altLang="en-US" sz="1200"/>
              <a:t>エミュレータを接続したまま設定する場合、</a:t>
            </a:r>
          </a:p>
          <a:p>
            <a:r>
              <a:rPr lang="ja-JP" altLang="en-US" sz="1200"/>
              <a:t>「</a:t>
            </a:r>
            <a:r>
              <a:rPr lang="en-US" altLang="ja-JP" sz="1200"/>
              <a:t>RX E1/E20 SYSTEM</a:t>
            </a:r>
            <a:r>
              <a:rPr lang="ja-JP" altLang="en-US" sz="1200"/>
              <a:t>」にチェックを入れます。</a:t>
            </a:r>
          </a:p>
          <a:p>
            <a:r>
              <a:rPr lang="ja-JP" altLang="en-US" sz="1200"/>
              <a:t>（８章　「</a:t>
            </a:r>
            <a:r>
              <a:rPr lang="en-US" altLang="ja-JP" sz="1200"/>
              <a:t>E1</a:t>
            </a:r>
            <a:r>
              <a:rPr lang="ja-JP" altLang="en-US" sz="1200"/>
              <a:t>エミュレータを接続状態にしておく場合」　を確認ください）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3DEF873E-DC3C-4D17-825C-B6D1A1070D04}" type="slidenum">
              <a:rPr kumimoji="0" lang="en-US" altLang="ja-JP" smtClean="0"/>
              <a:pPr eaLnBrk="1" hangingPunct="1"/>
              <a:t>11</a:t>
            </a:fld>
            <a:endParaRPr kumimoji="0" lang="en-US" altLang="ja-JP" smtClean="0"/>
          </a:p>
        </p:txBody>
      </p:sp>
      <p:pic>
        <p:nvPicPr>
          <p:cNvPr id="122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1" y="1914929"/>
            <a:ext cx="2988856" cy="281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66875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6" name="AutoShape 50"/>
          <p:cNvSpPr>
            <a:spLocks/>
          </p:cNvSpPr>
          <p:nvPr/>
        </p:nvSpPr>
        <p:spPr bwMode="auto">
          <a:xfrm>
            <a:off x="5111750" y="5852111"/>
            <a:ext cx="3600450" cy="338554"/>
          </a:xfrm>
          <a:prstGeom prst="borderCallout2">
            <a:avLst>
              <a:gd name="adj1" fmla="val 30509"/>
              <a:gd name="adj2" fmla="val -2116"/>
              <a:gd name="adj3" fmla="val 30509"/>
              <a:gd name="adj4" fmla="val -13403"/>
              <a:gd name="adj5" fmla="val -161866"/>
              <a:gd name="adj6" fmla="val -25134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設定内容を確認し、「完了」をクリック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581400" y="4773613"/>
            <a:ext cx="966788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2951163" y="2303463"/>
            <a:ext cx="2474912" cy="23399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7272338" y="5397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２．プロジェクトの登録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5666470" y="3319949"/>
            <a:ext cx="315912" cy="4048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7362310" y="4393044"/>
            <a:ext cx="719138" cy="3413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1" smtClean="0"/>
              <a:t>３．インクルードファイルの登録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別フォルダに格納する場合は、ファイルの登録とパスの登録が必要です。</a:t>
            </a:r>
          </a:p>
          <a:p>
            <a:pPr eaLnBrk="1" hangingPunct="1"/>
            <a:r>
              <a:rPr lang="ja-JP" altLang="en-US"/>
              <a:t>　　（次ページ参照）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ja-JP" altLang="en-US" sz="1600"/>
              <a:t>　</a:t>
            </a:r>
            <a:r>
              <a:rPr lang="ja-JP" altLang="en-US" sz="1600">
                <a:solidFill>
                  <a:srgbClr val="FF0000"/>
                </a:solidFill>
              </a:rPr>
              <a:t>　＜メイン関数のある</a:t>
            </a:r>
            <a:r>
              <a:rPr lang="en-US" altLang="ja-JP" sz="1600">
                <a:solidFill>
                  <a:srgbClr val="FF0000"/>
                </a:solidFill>
              </a:rPr>
              <a:t>C</a:t>
            </a:r>
            <a:r>
              <a:rPr lang="ja-JP" altLang="en-US" sz="1600">
                <a:solidFill>
                  <a:srgbClr val="FF0000"/>
                </a:solidFill>
              </a:rPr>
              <a:t>ソースファイルと同じフォルダに格納する場合は、登録は不要です＞</a:t>
            </a:r>
          </a:p>
          <a:p>
            <a:endParaRPr kumimoji="1" lang="ja-JP" altLang="en-US"/>
          </a:p>
        </p:txBody>
      </p:sp>
      <p:sp>
        <p:nvSpPr>
          <p:cNvPr id="1331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1F20D143-1D17-4629-8CC3-7DF1675D926A}" type="slidenum">
              <a:rPr kumimoji="0" lang="en-US" altLang="ja-JP" smtClean="0"/>
              <a:pPr eaLnBrk="1" hangingPunct="1"/>
              <a:t>12</a:t>
            </a:fld>
            <a:endParaRPr kumimoji="0" lang="en-US" altLang="ja-JP" smtClean="0"/>
          </a:p>
        </p:txBody>
      </p: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476250" y="5987613"/>
            <a:ext cx="75168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600"/>
              <a:t>※ MU500-RX</a:t>
            </a:r>
            <a:r>
              <a:rPr lang="ja-JP" altLang="en-US" sz="1600"/>
              <a:t>用サンプルのファイル名：</a:t>
            </a:r>
            <a:r>
              <a:rPr lang="en-US" altLang="ja-JP" sz="1600"/>
              <a:t>mu500-rx.h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b="1" dirty="0"/>
              <a:t>「</a:t>
            </a:r>
            <a:r>
              <a:rPr lang="ja-JP" altLang="en-US" b="1" dirty="0" smtClean="0"/>
              <a:t>プロジェクト」を右クリックし、 「ファイルの追加」を選択</a:t>
            </a:r>
          </a:p>
        </p:txBody>
      </p:sp>
      <p:sp>
        <p:nvSpPr>
          <p:cNvPr id="14338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7AA4D5E-EC96-4C2C-B00E-6DC9C9A78CE3}" type="slidenum">
              <a:rPr kumimoji="0" lang="en-US" altLang="ja-JP" smtClean="0"/>
              <a:pPr eaLnBrk="1" hangingPunct="1"/>
              <a:t>13</a:t>
            </a:fld>
            <a:endParaRPr kumimoji="0" lang="en-US" altLang="ja-JP" smtClean="0"/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2166938"/>
            <a:ext cx="48291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38288"/>
            <a:ext cx="2654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1331913" y="3024188"/>
            <a:ext cx="1725612" cy="3603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3762375" y="5319713"/>
            <a:ext cx="2435225" cy="374650"/>
          </a:xfrm>
          <a:prstGeom prst="borderCallout2">
            <a:avLst>
              <a:gd name="adj1" fmla="val 28236"/>
              <a:gd name="adj2" fmla="val 103130"/>
              <a:gd name="adj3" fmla="val 28236"/>
              <a:gd name="adj4" fmla="val 111407"/>
              <a:gd name="adj5" fmla="val -332940"/>
              <a:gd name="adj6" fmla="val 120602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600" b="1">
                <a:latin typeface="Tahoma" pitchFamily="34" charset="0"/>
              </a:rPr>
              <a:t>***</a:t>
            </a:r>
            <a:r>
              <a:rPr lang="en-US" altLang="ja-JP" sz="1600" b="1"/>
              <a:t>.</a:t>
            </a:r>
            <a:r>
              <a:rPr lang="ja-JP" altLang="en-US" sz="1600" b="1"/>
              <a:t>ｈを選択</a:t>
            </a:r>
          </a:p>
        </p:txBody>
      </p:sp>
      <p:sp>
        <p:nvSpPr>
          <p:cNvPr id="14343" name="AutoShape 10"/>
          <p:cNvSpPr>
            <a:spLocks noChangeArrowheads="1"/>
          </p:cNvSpPr>
          <p:nvPr/>
        </p:nvSpPr>
        <p:spPr bwMode="auto">
          <a:xfrm>
            <a:off x="3446463" y="3384550"/>
            <a:ext cx="315912" cy="4048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5" name="Text Box 14"/>
          <p:cNvSpPr txBox="1">
            <a:spLocks noChangeArrowheads="1"/>
          </p:cNvSpPr>
          <p:nvPr/>
        </p:nvSpPr>
        <p:spPr bwMode="auto">
          <a:xfrm>
            <a:off x="6821488" y="53975"/>
            <a:ext cx="2251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３．インクルードファイルの登録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b="1" dirty="0" smtClean="0"/>
              <a:t>ファイルのパスを設定</a:t>
            </a:r>
          </a:p>
          <a:p>
            <a:pPr eaLnBrk="1" hangingPunct="1">
              <a:buFontTx/>
              <a:buNone/>
            </a:pPr>
            <a:r>
              <a:rPr lang="ja-JP" altLang="en-US" b="1" dirty="0" smtClean="0"/>
              <a:t>　　「ビルド」をクリックし、「</a:t>
            </a:r>
            <a:r>
              <a:rPr lang="en-US" altLang="ja-JP" b="1" dirty="0" smtClean="0"/>
              <a:t>RX Standard </a:t>
            </a:r>
            <a:r>
              <a:rPr lang="en-US" altLang="ja-JP" b="1" dirty="0" err="1" smtClean="0"/>
              <a:t>Toolchain</a:t>
            </a:r>
            <a:r>
              <a:rPr lang="ja-JP" altLang="en-US" b="1" dirty="0" smtClean="0"/>
              <a:t>」</a:t>
            </a:r>
            <a:r>
              <a:rPr lang="en-US" altLang="ja-JP" b="1" dirty="0" smtClean="0"/>
              <a:t> </a:t>
            </a:r>
            <a:r>
              <a:rPr lang="ja-JP" altLang="en-US" b="1" dirty="0" smtClean="0"/>
              <a:t>を選択</a:t>
            </a:r>
          </a:p>
        </p:txBody>
      </p:sp>
      <p:sp>
        <p:nvSpPr>
          <p:cNvPr id="15362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C08E4989-AA6D-4741-9A01-9838E26C68FA}" type="slidenum">
              <a:rPr kumimoji="0" lang="en-US" altLang="ja-JP" smtClean="0"/>
              <a:pPr eaLnBrk="1" hangingPunct="1"/>
              <a:t>14</a:t>
            </a:fld>
            <a:endParaRPr kumimoji="0" lang="en-US" altLang="ja-JP" smtClean="0"/>
          </a:p>
        </p:txBody>
      </p:sp>
      <p:pic>
        <p:nvPicPr>
          <p:cNvPr id="1536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43100"/>
            <a:ext cx="27908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1106488" y="2124075"/>
            <a:ext cx="2565400" cy="4048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5366" name="Text Box 11"/>
          <p:cNvSpPr txBox="1">
            <a:spLocks noChangeArrowheads="1"/>
          </p:cNvSpPr>
          <p:nvPr/>
        </p:nvSpPr>
        <p:spPr bwMode="auto">
          <a:xfrm>
            <a:off x="6821488" y="53975"/>
            <a:ext cx="2251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３．インクルードファイルの登録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b="1" smtClean="0"/>
              <a:t>コンパイラタブからファイルのディレクトリパスを設定</a:t>
            </a:r>
          </a:p>
        </p:txBody>
      </p:sp>
      <p:sp>
        <p:nvSpPr>
          <p:cNvPr id="16386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2052EB13-B5B1-4288-AA29-7382DEAE52FB}" type="slidenum">
              <a:rPr kumimoji="0" lang="en-US" altLang="ja-JP" smtClean="0"/>
              <a:pPr eaLnBrk="1" hangingPunct="1"/>
              <a:t>15</a:t>
            </a:fld>
            <a:endParaRPr kumimoji="0" lang="en-US" altLang="ja-JP" smtClean="0"/>
          </a:p>
        </p:txBody>
      </p:sp>
      <p:pic>
        <p:nvPicPr>
          <p:cNvPr id="1638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82" y="5239500"/>
            <a:ext cx="313284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58" y="1538030"/>
            <a:ext cx="4469584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2206862" y="2213865"/>
            <a:ext cx="1825388" cy="2555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4103484" y="2438890"/>
            <a:ext cx="693942" cy="2555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1128713" y="5371053"/>
            <a:ext cx="2565400" cy="75824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816651" y="2590873"/>
            <a:ext cx="2586038" cy="374650"/>
          </a:xfrm>
          <a:prstGeom prst="borderCallout2">
            <a:avLst>
              <a:gd name="adj1" fmla="val 30509"/>
              <a:gd name="adj2" fmla="val -2944"/>
              <a:gd name="adj3" fmla="val 30509"/>
              <a:gd name="adj4" fmla="val -20505"/>
              <a:gd name="adj5" fmla="val 25426"/>
              <a:gd name="adj6" fmla="val -38921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>
                <a:latin typeface="Tahoma" pitchFamily="34" charset="0"/>
              </a:rPr>
              <a:t>「追加」をクリック</a:t>
            </a:r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4797425" y="5381055"/>
            <a:ext cx="3824288" cy="523220"/>
          </a:xfrm>
          <a:prstGeom prst="borderCallout2">
            <a:avLst>
              <a:gd name="adj1" fmla="val 20514"/>
              <a:gd name="adj2" fmla="val -1991"/>
              <a:gd name="adj3" fmla="val 20514"/>
              <a:gd name="adj4" fmla="val -9546"/>
              <a:gd name="adj5" fmla="val 60685"/>
              <a:gd name="adj6" fmla="val -1751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該当フォルダを指定</a:t>
            </a:r>
          </a:p>
          <a:p>
            <a:pPr algn="ctr" eaLnBrk="1" hangingPunct="1"/>
            <a:r>
              <a:rPr lang="en-US" altLang="ja-JP" sz="1200" b="1" dirty="0">
                <a:latin typeface="Tahoma" pitchFamily="34" charset="0"/>
              </a:rPr>
              <a:t>※</a:t>
            </a:r>
            <a:r>
              <a:rPr lang="ja-JP" altLang="en-US" sz="1200" b="1" dirty="0">
                <a:latin typeface="Tahoma" pitchFamily="34" charset="0"/>
              </a:rPr>
              <a:t>この例では</a:t>
            </a:r>
            <a:r>
              <a:rPr lang="ja-JP" altLang="en-US" sz="1200" b="1" dirty="0" smtClean="0">
                <a:latin typeface="Tahoma" pitchFamily="34" charset="0"/>
              </a:rPr>
              <a:t>「</a:t>
            </a:r>
            <a:r>
              <a:rPr lang="en-US" altLang="ja-JP" sz="1200" b="1" dirty="0" smtClean="0">
                <a:latin typeface="Tahoma" pitchFamily="34" charset="0"/>
              </a:rPr>
              <a:t>C:\</a:t>
            </a:r>
            <a:r>
              <a:rPr lang="en-US" altLang="ja-JP" sz="1200" b="1" dirty="0">
                <a:latin typeface="Tahoma" pitchFamily="34" charset="0"/>
              </a:rPr>
              <a:t>WorkSpace\RX_SAMPLE</a:t>
            </a:r>
            <a:r>
              <a:rPr lang="ja-JP" altLang="en-US" sz="1200" b="1" dirty="0">
                <a:latin typeface="Tahoma" pitchFamily="34" charset="0"/>
              </a:rPr>
              <a:t>」を指定</a:t>
            </a:r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6821488" y="53975"/>
            <a:ext cx="2251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３．インクルードファイルの登録</a:t>
            </a:r>
          </a:p>
        </p:txBody>
      </p:sp>
      <p:sp>
        <p:nvSpPr>
          <p:cNvPr id="16396" name="Rectangle 20"/>
          <p:cNvSpPr>
            <a:spLocks noChangeArrowheads="1"/>
          </p:cNvSpPr>
          <p:nvPr/>
        </p:nvSpPr>
        <p:spPr bwMode="auto">
          <a:xfrm>
            <a:off x="2105025" y="1673805"/>
            <a:ext cx="584200" cy="2460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7" name="Rectangle 22"/>
          <p:cNvSpPr>
            <a:spLocks noChangeArrowheads="1"/>
          </p:cNvSpPr>
          <p:nvPr/>
        </p:nvSpPr>
        <p:spPr bwMode="auto">
          <a:xfrm>
            <a:off x="822008" y="2123855"/>
            <a:ext cx="765175" cy="24606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8" name="Rectangle 23"/>
          <p:cNvSpPr>
            <a:spLocks noChangeArrowheads="1"/>
          </p:cNvSpPr>
          <p:nvPr/>
        </p:nvSpPr>
        <p:spPr bwMode="auto">
          <a:xfrm>
            <a:off x="2355674" y="6289123"/>
            <a:ext cx="641151" cy="24522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5816651" y="1743075"/>
            <a:ext cx="2586038" cy="584775"/>
          </a:xfrm>
          <a:prstGeom prst="borderCallout2">
            <a:avLst>
              <a:gd name="adj1" fmla="val 18463"/>
              <a:gd name="adj2" fmla="val -2944"/>
              <a:gd name="adj3" fmla="val 18463"/>
              <a:gd name="adj4" fmla="val -36463"/>
              <a:gd name="adj5" fmla="val 79486"/>
              <a:gd name="adj6" fmla="val -7163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「</a:t>
            </a:r>
            <a:r>
              <a:rPr lang="ja-JP" altLang="en-US" sz="1600" b="1" dirty="0" smtClean="0">
                <a:latin typeface="Tahoma" pitchFamily="34" charset="0"/>
              </a:rPr>
              <a:t>インクルードファイル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ディレクトリ</a:t>
            </a:r>
            <a:r>
              <a:rPr lang="ja-JP" altLang="en-US" sz="1600" b="1" dirty="0">
                <a:latin typeface="Tahoma" pitchFamily="34" charset="0"/>
              </a:rPr>
              <a:t>」を指定</a:t>
            </a:r>
          </a:p>
        </p:txBody>
      </p:sp>
      <p:sp>
        <p:nvSpPr>
          <p:cNvPr id="16400" name="AutoShape 25"/>
          <p:cNvSpPr>
            <a:spLocks noChangeArrowheads="1"/>
          </p:cNvSpPr>
          <p:nvPr/>
        </p:nvSpPr>
        <p:spPr bwMode="auto">
          <a:xfrm rot="5400000">
            <a:off x="2328863" y="4824413"/>
            <a:ext cx="315912" cy="4048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b="1" smtClean="0"/>
              <a:t>４．</a:t>
            </a:r>
            <a:r>
              <a:rPr lang="en-US" altLang="ja-JP" b="1" smtClean="0"/>
              <a:t>C</a:t>
            </a:r>
            <a:r>
              <a:rPr lang="ja-JP" altLang="en-US" b="1" smtClean="0"/>
              <a:t>プログラムの作成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b="1" dirty="0" smtClean="0"/>
              <a:t>main()</a:t>
            </a:r>
            <a:r>
              <a:rPr lang="ja-JP" altLang="en-US" b="1" dirty="0" smtClean="0"/>
              <a:t>関数は、「プロジェクト</a:t>
            </a:r>
            <a:r>
              <a:rPr lang="en-US" altLang="ja-JP" b="1" dirty="0" smtClean="0"/>
              <a:t>.c</a:t>
            </a:r>
            <a:r>
              <a:rPr lang="ja-JP" altLang="en-US" b="1" dirty="0" smtClean="0"/>
              <a:t>」内に生成される</a:t>
            </a:r>
          </a:p>
        </p:txBody>
      </p:sp>
      <p:sp>
        <p:nvSpPr>
          <p:cNvPr id="17410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80A9A8AE-8418-415E-BD9E-DD63A9E041BC}" type="slidenum">
              <a:rPr kumimoji="0" lang="en-US" altLang="ja-JP" smtClean="0"/>
              <a:pPr eaLnBrk="1" hangingPunct="1"/>
              <a:t>16</a:t>
            </a:fld>
            <a:endParaRPr kumimoji="0" lang="en-US" altLang="ja-JP" smtClean="0"/>
          </a:p>
        </p:txBody>
      </p:sp>
      <p:pic>
        <p:nvPicPr>
          <p:cNvPr id="17412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38288"/>
            <a:ext cx="2146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865188" y="3070225"/>
            <a:ext cx="1231900" cy="179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4302125" y="3159125"/>
            <a:ext cx="3600450" cy="862013"/>
          </a:xfrm>
          <a:prstGeom prst="borderCallout2">
            <a:avLst>
              <a:gd name="adj1" fmla="val 13259"/>
              <a:gd name="adj2" fmla="val -2116"/>
              <a:gd name="adj3" fmla="val 13259"/>
              <a:gd name="adj4" fmla="val -32361"/>
              <a:gd name="adj5" fmla="val 1657"/>
              <a:gd name="adj6" fmla="val -64023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「プロジェクト名</a:t>
            </a:r>
            <a:r>
              <a:rPr lang="en-US" altLang="ja-JP" sz="1600" b="1" dirty="0">
                <a:latin typeface="Tahoma" pitchFamily="34" charset="0"/>
              </a:rPr>
              <a:t>.c</a:t>
            </a:r>
            <a:r>
              <a:rPr lang="ja-JP" altLang="en-US" sz="1600" b="1" dirty="0">
                <a:latin typeface="Tahoma" pitchFamily="34" charset="0"/>
              </a:rPr>
              <a:t>」をダブルクリックし</a:t>
            </a:r>
          </a:p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ソース画面を</a:t>
            </a:r>
            <a:r>
              <a:rPr lang="ja-JP" altLang="en-US" sz="1600" b="1" dirty="0" smtClean="0">
                <a:latin typeface="Tahoma" pitchFamily="34" charset="0"/>
              </a:rPr>
              <a:t>開く</a:t>
            </a:r>
            <a:endParaRPr lang="ja-JP" altLang="en-US" sz="1600" b="1" dirty="0">
              <a:latin typeface="Tahoma" pitchFamily="34" charset="0"/>
            </a:endParaRPr>
          </a:p>
          <a:p>
            <a:pPr algn="ctr" eaLnBrk="1" hangingPunct="1"/>
            <a:endParaRPr lang="ja-JP" altLang="en-US" sz="400" b="1" dirty="0">
              <a:latin typeface="Tahoma" pitchFamily="34" charset="0"/>
            </a:endParaRPr>
          </a:p>
          <a:p>
            <a:pPr algn="ctr" eaLnBrk="1" hangingPunct="1"/>
            <a:r>
              <a:rPr lang="en-US" altLang="ja-JP" sz="1200" b="1" dirty="0">
                <a:latin typeface="Tahoma" pitchFamily="34" charset="0"/>
              </a:rPr>
              <a:t>※</a:t>
            </a:r>
            <a:r>
              <a:rPr lang="ja-JP" altLang="en-US" sz="1200" b="1" dirty="0">
                <a:latin typeface="Tahoma" pitchFamily="34" charset="0"/>
              </a:rPr>
              <a:t>このプロジェクトでは</a:t>
            </a:r>
            <a:r>
              <a:rPr lang="en-US" altLang="ja-JP" sz="1200" b="1" dirty="0" err="1">
                <a:latin typeface="Tahoma" pitchFamily="34" charset="0"/>
              </a:rPr>
              <a:t>stopw.c</a:t>
            </a:r>
            <a:endParaRPr lang="en-US" altLang="ja-JP" sz="1200" b="1" dirty="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10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b="1" smtClean="0"/>
              <a:t>C</a:t>
            </a:r>
            <a:r>
              <a:rPr lang="ja-JP" altLang="en-US" b="1" smtClean="0"/>
              <a:t>プログラムを記入</a:t>
            </a:r>
          </a:p>
        </p:txBody>
      </p:sp>
      <p:sp>
        <p:nvSpPr>
          <p:cNvPr id="1843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CCD9EF0E-AF6D-4A90-B127-0C64F6F17FD2}" type="slidenum">
              <a:rPr kumimoji="0" lang="en-US" altLang="ja-JP" smtClean="0"/>
              <a:pPr eaLnBrk="1" hangingPunct="1"/>
              <a:t>17</a:t>
            </a:fld>
            <a:endParaRPr kumimoji="0" lang="en-US" altLang="ja-JP" smtClean="0"/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74" y="1542437"/>
            <a:ext cx="7628765" cy="50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2021523" y="2156085"/>
            <a:ext cx="6150877" cy="310708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6821488" y="53975"/>
            <a:ext cx="2251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４．Ｃプログラムの作成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b="1" dirty="0" smtClean="0"/>
              <a:t>５．</a:t>
            </a:r>
            <a:r>
              <a:rPr lang="ja-JP" altLang="en-US" b="1" dirty="0"/>
              <a:t>割り込み</a:t>
            </a:r>
            <a:r>
              <a:rPr lang="ja-JP" altLang="en-US" b="1" dirty="0" smtClean="0"/>
              <a:t>の登録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b="1" dirty="0" smtClean="0"/>
              <a:t>「</a:t>
            </a:r>
            <a:r>
              <a:rPr lang="en-US" altLang="ja-JP" b="1" dirty="0" err="1" smtClean="0"/>
              <a:t>intprg.c</a:t>
            </a:r>
            <a:r>
              <a:rPr lang="ja-JP" altLang="en-US" b="1" dirty="0" smtClean="0"/>
              <a:t>」に</a:t>
            </a:r>
            <a:r>
              <a:rPr lang="ja-JP" altLang="en-US" b="1" dirty="0"/>
              <a:t>割り込み</a:t>
            </a:r>
            <a:r>
              <a:rPr lang="ja-JP" altLang="en-US" b="1" dirty="0" smtClean="0"/>
              <a:t>処理関数を登録</a:t>
            </a:r>
          </a:p>
        </p:txBody>
      </p:sp>
      <p:sp>
        <p:nvSpPr>
          <p:cNvPr id="19458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EA7CE01A-902D-43A0-B151-AB9EE942F963}" type="slidenum">
              <a:rPr kumimoji="0" lang="en-US" altLang="ja-JP" smtClean="0"/>
              <a:pPr eaLnBrk="1" hangingPunct="1"/>
              <a:t>18</a:t>
            </a:fld>
            <a:endParaRPr kumimoji="0" lang="en-US" altLang="ja-JP" smtClean="0"/>
          </a:p>
        </p:txBody>
      </p:sp>
      <p:pic>
        <p:nvPicPr>
          <p:cNvPr id="19460" name="Picture 3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38288"/>
            <a:ext cx="21463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65188" y="2708275"/>
            <a:ext cx="1231900" cy="179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3762375" y="2971799"/>
            <a:ext cx="3914775" cy="2686903"/>
          </a:xfrm>
          <a:prstGeom prst="borderCallout2">
            <a:avLst>
              <a:gd name="adj1" fmla="val 4917"/>
              <a:gd name="adj2" fmla="val -1944"/>
              <a:gd name="adj3" fmla="val 4917"/>
              <a:gd name="adj4" fmla="val -21329"/>
              <a:gd name="adj5" fmla="val -7718"/>
              <a:gd name="adj6" fmla="val -41648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>
                <a:latin typeface="Tahoma" pitchFamily="34" charset="0"/>
              </a:rPr>
              <a:t>「</a:t>
            </a:r>
            <a:r>
              <a:rPr lang="en-US" altLang="ja-JP" sz="1600" b="1" dirty="0" err="1">
                <a:latin typeface="Tahoma" pitchFamily="34" charset="0"/>
              </a:rPr>
              <a:t>intprg.c</a:t>
            </a:r>
            <a:r>
              <a:rPr lang="ja-JP" altLang="en-US" sz="1600" b="1" dirty="0">
                <a:latin typeface="Tahoma" pitchFamily="34" charset="0"/>
              </a:rPr>
              <a:t>」をダブルクリック</a:t>
            </a:r>
          </a:p>
          <a:p>
            <a:pPr eaLnBrk="1" hangingPunct="1"/>
            <a:r>
              <a:rPr lang="ja-JP" altLang="en-US" sz="1600" b="1" smtClean="0">
                <a:latin typeface="Tahoma" pitchFamily="34" charset="0"/>
              </a:rPr>
              <a:t>該当する割込みに関数を登録する</a:t>
            </a:r>
            <a:endParaRPr lang="ja-JP" altLang="en-US" sz="1600" b="1" dirty="0">
              <a:latin typeface="Tahoma" pitchFamily="34" charset="0"/>
            </a:endParaRPr>
          </a:p>
          <a:p>
            <a:pPr eaLnBrk="1" hangingPunct="1"/>
            <a:endParaRPr lang="ja-JP" altLang="en-US" sz="1600" b="1" dirty="0">
              <a:latin typeface="Tahoma" pitchFamily="34" charset="0"/>
            </a:endParaRPr>
          </a:p>
          <a:p>
            <a:pPr eaLnBrk="1" hangingPunct="1"/>
            <a:r>
              <a:rPr lang="ja-JP" altLang="en-US" sz="1200" b="1" dirty="0">
                <a:latin typeface="Tahoma" pitchFamily="34" charset="0"/>
              </a:rPr>
              <a:t>この例では、</a:t>
            </a:r>
          </a:p>
          <a:p>
            <a:pPr eaLnBrk="1" hangingPunct="1"/>
            <a:r>
              <a:rPr lang="en-US" altLang="ja-JP" sz="1200" b="1" dirty="0"/>
              <a:t>// CMTU0_CMT0</a:t>
            </a:r>
          </a:p>
          <a:p>
            <a:pPr eaLnBrk="1" hangingPunct="1"/>
            <a:r>
              <a:rPr lang="en-US" altLang="ja-JP" sz="1200" b="1" dirty="0"/>
              <a:t>void Excep_CMTU0_CMT0(void){ </a:t>
            </a:r>
            <a:r>
              <a:rPr lang="ja-JP" altLang="en-US" sz="1200" b="1" dirty="0"/>
              <a:t>　</a:t>
            </a:r>
            <a:r>
              <a:rPr lang="en-US" altLang="ja-JP" sz="1200" b="1" dirty="0"/>
              <a:t>}</a:t>
            </a:r>
            <a:r>
              <a:rPr lang="ja-JP" altLang="en-US" sz="1200" b="1" dirty="0"/>
              <a:t>　に関数を登録</a:t>
            </a:r>
          </a:p>
          <a:p>
            <a:pPr eaLnBrk="1" hangingPunct="1"/>
            <a:endParaRPr lang="ja-JP" altLang="en-US" sz="1200" b="1" dirty="0"/>
          </a:p>
          <a:p>
            <a:pPr eaLnBrk="1" hangingPunct="1"/>
            <a:r>
              <a:rPr lang="ja-JP" altLang="en-US" sz="1200" b="1" dirty="0"/>
              <a:t>　　　　　　　　　　　　　　↓</a:t>
            </a:r>
          </a:p>
          <a:p>
            <a:pPr eaLnBrk="1" hangingPunct="1"/>
            <a:endParaRPr lang="ja-JP" altLang="en-US" sz="1200" b="1" dirty="0"/>
          </a:p>
          <a:p>
            <a:pPr eaLnBrk="1" hangingPunct="1"/>
            <a:r>
              <a:rPr lang="en-US" altLang="ja-JP" sz="1200" b="1" dirty="0"/>
              <a:t>// CMTU0_CMT0</a:t>
            </a:r>
          </a:p>
          <a:p>
            <a:pPr eaLnBrk="1" hangingPunct="1"/>
            <a:r>
              <a:rPr lang="en-US" altLang="ja-JP" sz="1200" b="1" dirty="0"/>
              <a:t>void Excep_CMTU0_CMT0(void){ INT_CMT0(); 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48252" y="5920840"/>
            <a:ext cx="2745305" cy="8092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en-US" altLang="ja-JP" sz="1200"/>
              <a:t>Intprg.c </a:t>
            </a:r>
            <a:r>
              <a:rPr lang="ja-JP" altLang="en-US" sz="1200"/>
              <a:t>に関数を登録せずに、</a:t>
            </a:r>
          </a:p>
          <a:p>
            <a:r>
              <a:rPr lang="en-US" altLang="ja-JP" sz="1200"/>
              <a:t>#pragma</a:t>
            </a:r>
            <a:r>
              <a:rPr lang="ja-JP" altLang="en-US" sz="1200"/>
              <a:t>命令でも登録は可能</a:t>
            </a:r>
            <a:r>
              <a:rPr lang="ja-JP" altLang="en-US" sz="1200" smtClean="0"/>
              <a:t>です。</a:t>
            </a:r>
            <a:endParaRPr lang="ja-JP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b="1" smtClean="0"/>
              <a:t>６．ビルド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b="1" smtClean="0"/>
              <a:t>ファイルを保存し、ビルド</a:t>
            </a:r>
          </a:p>
        </p:txBody>
      </p:sp>
      <p:sp>
        <p:nvSpPr>
          <p:cNvPr id="20482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8A873C22-471D-4F54-A5E5-4C00EC57C4CE}" type="slidenum">
              <a:rPr kumimoji="0" lang="en-US" altLang="ja-JP" smtClean="0"/>
              <a:pPr eaLnBrk="1" hangingPunct="1"/>
              <a:t>19</a:t>
            </a:fld>
            <a:endParaRPr kumimoji="0" lang="en-US" altLang="ja-JP" smtClean="0"/>
          </a:p>
        </p:txBody>
      </p:sp>
      <p:pic>
        <p:nvPicPr>
          <p:cNvPr id="204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719263"/>
            <a:ext cx="2286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6" name="AutoShape 50"/>
          <p:cNvSpPr>
            <a:spLocks/>
          </p:cNvSpPr>
          <p:nvPr/>
        </p:nvSpPr>
        <p:spPr bwMode="auto">
          <a:xfrm>
            <a:off x="5022850" y="1411288"/>
            <a:ext cx="1979613" cy="374650"/>
          </a:xfrm>
          <a:prstGeom prst="borderCallout2">
            <a:avLst>
              <a:gd name="adj1" fmla="val 30509"/>
              <a:gd name="adj2" fmla="val -3847"/>
              <a:gd name="adj3" fmla="val 30509"/>
              <a:gd name="adj4" fmla="val -98157"/>
              <a:gd name="adj5" fmla="val 176273"/>
              <a:gd name="adj6" fmla="val -14506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/>
              <a:t>ファイルの保存</a:t>
            </a:r>
          </a:p>
        </p:txBody>
      </p:sp>
      <p:pic>
        <p:nvPicPr>
          <p:cNvPr id="204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24188"/>
            <a:ext cx="23812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50"/>
          <p:cNvSpPr>
            <a:spLocks/>
          </p:cNvSpPr>
          <p:nvPr/>
        </p:nvSpPr>
        <p:spPr bwMode="auto">
          <a:xfrm>
            <a:off x="1241425" y="4774198"/>
            <a:ext cx="2457450" cy="338554"/>
          </a:xfrm>
          <a:prstGeom prst="borderCallout2">
            <a:avLst>
              <a:gd name="adj1" fmla="val 30509"/>
              <a:gd name="adj2" fmla="val 103102"/>
              <a:gd name="adj3" fmla="val 30509"/>
              <a:gd name="adj4" fmla="val 137208"/>
              <a:gd name="adj5" fmla="val -151273"/>
              <a:gd name="adj6" fmla="val 172995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/>
              <a:t>ビルド</a:t>
            </a:r>
            <a:r>
              <a:rPr lang="ja-JP" altLang="en-US" sz="1600" b="1" dirty="0" smtClean="0"/>
              <a:t>⇒「すべて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ビルド」</a:t>
            </a:r>
            <a:endParaRPr lang="ja-JP" altLang="en-US" sz="1600" b="1" dirty="0"/>
          </a:p>
        </p:txBody>
      </p:sp>
      <p:sp>
        <p:nvSpPr>
          <p:cNvPr id="20489" name="Rectangle 14"/>
          <p:cNvSpPr>
            <a:spLocks noChangeArrowheads="1"/>
          </p:cNvSpPr>
          <p:nvPr/>
        </p:nvSpPr>
        <p:spPr bwMode="auto">
          <a:xfrm>
            <a:off x="1781175" y="2079625"/>
            <a:ext cx="269875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目次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１．はじめに</a:t>
            </a:r>
          </a:p>
          <a:p>
            <a:r>
              <a:rPr lang="ja-JP" altLang="en-US" smtClean="0"/>
              <a:t>２．プロジェクトの登録</a:t>
            </a:r>
          </a:p>
          <a:p>
            <a:r>
              <a:rPr lang="ja-JP" altLang="en-US" smtClean="0"/>
              <a:t>３．インクルードファイルの登録</a:t>
            </a:r>
          </a:p>
          <a:p>
            <a:r>
              <a:rPr lang="ja-JP" altLang="en-US" smtClean="0"/>
              <a:t>４．</a:t>
            </a:r>
            <a:r>
              <a:rPr lang="en-US" altLang="ja-JP" smtClean="0"/>
              <a:t>C</a:t>
            </a:r>
            <a:r>
              <a:rPr lang="ja-JP" altLang="en-US" smtClean="0"/>
              <a:t>プログラムの作成</a:t>
            </a:r>
          </a:p>
          <a:p>
            <a:r>
              <a:rPr lang="ja-JP" altLang="en-US" smtClean="0"/>
              <a:t>５．割り込みの登録</a:t>
            </a:r>
          </a:p>
          <a:p>
            <a:r>
              <a:rPr lang="ja-JP" altLang="en-US" smtClean="0"/>
              <a:t>６．ビルド</a:t>
            </a:r>
          </a:p>
          <a:p>
            <a:r>
              <a:rPr lang="ja-JP" altLang="en-US" smtClean="0"/>
              <a:t>７．実機確認</a:t>
            </a:r>
          </a:p>
          <a:p>
            <a:r>
              <a:rPr lang="ja-JP" altLang="en-US" smtClean="0"/>
              <a:t>８．参考</a:t>
            </a:r>
          </a:p>
          <a:p>
            <a:endParaRPr lang="ja-JP" altLang="en-US"/>
          </a:p>
        </p:txBody>
      </p:sp>
      <p:sp>
        <p:nvSpPr>
          <p:cNvPr id="3074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1D9B0094-764C-4B7B-BC73-FF9771A2969F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4121950" y="5254625"/>
            <a:ext cx="4536275" cy="120032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kumimoji="0" lang="ja-JP" altLang="en-US" sz="1400" b="1" dirty="0"/>
              <a:t>本書では下記のバージョンを使用し、記載しています。</a:t>
            </a:r>
          </a:p>
          <a:p>
            <a:pPr eaLnBrk="1" hangingPunct="1"/>
            <a:r>
              <a:rPr kumimoji="0" lang="ja-JP" altLang="en-US" sz="1400" b="1" dirty="0"/>
              <a:t>　　</a:t>
            </a:r>
            <a:r>
              <a:rPr lang="ja-JP" altLang="en-US" sz="1400" b="1" dirty="0"/>
              <a:t>　</a:t>
            </a:r>
            <a:r>
              <a:rPr lang="en-US" altLang="ja-JP" sz="1400" b="1" dirty="0"/>
              <a:t>HEW</a:t>
            </a:r>
            <a:r>
              <a:rPr lang="ja-JP" altLang="en-US" sz="1400" b="1" dirty="0"/>
              <a:t>　　</a:t>
            </a:r>
            <a:r>
              <a:rPr kumimoji="0" lang="ja-JP" altLang="en-US" sz="1400" b="1" dirty="0"/>
              <a:t>：</a:t>
            </a:r>
            <a:r>
              <a:rPr kumimoji="0" lang="en-US" altLang="ja-JP" sz="1400" b="1" dirty="0"/>
              <a:t>Ver4.09.00.047</a:t>
            </a:r>
          </a:p>
          <a:p>
            <a:pPr eaLnBrk="1" hangingPunct="1"/>
            <a:r>
              <a:rPr kumimoji="0" lang="ja-JP" altLang="en-US" sz="1400" b="1" dirty="0"/>
              <a:t>　　　</a:t>
            </a:r>
            <a:r>
              <a:rPr kumimoji="0" lang="en-US" altLang="ja-JP" sz="1400" b="1" dirty="0"/>
              <a:t>OS</a:t>
            </a:r>
            <a:r>
              <a:rPr kumimoji="0" lang="ja-JP" altLang="en-US" sz="1400" b="1" dirty="0"/>
              <a:t>　　　 ：</a:t>
            </a:r>
            <a:r>
              <a:rPr kumimoji="0" lang="en-US" altLang="ja-JP" sz="1400" b="1" dirty="0" smtClean="0"/>
              <a:t>Windows7</a:t>
            </a:r>
            <a:endParaRPr kumimoji="0" lang="en-US" altLang="ja-JP" sz="1400" b="1" dirty="0"/>
          </a:p>
          <a:p>
            <a:pPr eaLnBrk="1" hangingPunct="1"/>
            <a:endParaRPr kumimoji="0" lang="en-US" altLang="ja-JP" sz="1400" b="1" dirty="0"/>
          </a:p>
          <a:p>
            <a:pPr eaLnBrk="1" hangingPunct="1"/>
            <a:r>
              <a:rPr kumimoji="0" lang="en-US" altLang="ja-JP" sz="1400" b="1" dirty="0"/>
              <a:t>※HEW</a:t>
            </a:r>
            <a:r>
              <a:rPr kumimoji="0" lang="ja-JP" altLang="en-US" sz="1400" b="1" dirty="0" err="1"/>
              <a:t>、</a:t>
            </a:r>
            <a:r>
              <a:rPr kumimoji="0" lang="en-US" altLang="ja-JP" sz="1400" b="1" dirty="0"/>
              <a:t>E1</a:t>
            </a:r>
            <a:r>
              <a:rPr kumimoji="0" lang="ja-JP" altLang="en-US" sz="1400" b="1" dirty="0"/>
              <a:t>エミュレータは別途ご用意をお願いします</a:t>
            </a:r>
            <a:r>
              <a:rPr kumimoji="0" lang="ja-JP" altLang="en-US" sz="1600" b="1" dirty="0"/>
              <a:t>。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b="1" smtClean="0"/>
              <a:t>エラー、ワーニングを確認</a:t>
            </a:r>
          </a:p>
        </p:txBody>
      </p:sp>
      <p:sp>
        <p:nvSpPr>
          <p:cNvPr id="21506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F949D85-9C63-4595-9080-725A8C9287E5}" type="slidenum">
              <a:rPr kumimoji="0" lang="en-US" altLang="ja-JP" smtClean="0"/>
              <a:pPr eaLnBrk="1" hangingPunct="1"/>
              <a:t>20</a:t>
            </a:fld>
            <a:endParaRPr kumimoji="0" lang="en-US" altLang="ja-JP" smtClean="0"/>
          </a:p>
        </p:txBody>
      </p: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38288"/>
            <a:ext cx="6121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1150938" y="2168525"/>
            <a:ext cx="1935162" cy="4508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247074" y="3402598"/>
            <a:ext cx="2480876" cy="338554"/>
          </a:xfrm>
          <a:prstGeom prst="borderCallout2">
            <a:avLst>
              <a:gd name="adj1" fmla="val 18463"/>
              <a:gd name="adj2" fmla="val -2829"/>
              <a:gd name="adj3" fmla="val 18463"/>
              <a:gd name="adj4" fmla="val -53005"/>
              <a:gd name="adj5" fmla="val -218701"/>
              <a:gd name="adj6" fmla="val -85937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/>
              <a:t>「</a:t>
            </a:r>
            <a:r>
              <a:rPr lang="en-US" altLang="ja-JP" sz="1600" b="1" dirty="0"/>
              <a:t>0 </a:t>
            </a:r>
            <a:r>
              <a:rPr lang="en-US" altLang="ja-JP" sz="1600" b="1" dirty="0" smtClean="0"/>
              <a:t>Errors</a:t>
            </a:r>
            <a:r>
              <a:rPr lang="ja-JP" altLang="en-US" sz="1600" b="1" dirty="0"/>
              <a:t>」を</a:t>
            </a:r>
            <a:r>
              <a:rPr lang="ja-JP" altLang="en-US" sz="1600" b="1" dirty="0" smtClean="0"/>
              <a:t>確認</a:t>
            </a:r>
            <a:endParaRPr lang="ja-JP" altLang="en-US" sz="1600" b="1" dirty="0"/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６．ビルド</a:t>
            </a:r>
          </a:p>
        </p:txBody>
      </p:sp>
      <p:pic>
        <p:nvPicPr>
          <p:cNvPr id="215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145480"/>
            <a:ext cx="54991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13"/>
          <p:cNvSpPr>
            <a:spLocks noChangeArrowheads="1"/>
          </p:cNvSpPr>
          <p:nvPr/>
        </p:nvSpPr>
        <p:spPr bwMode="auto">
          <a:xfrm>
            <a:off x="1106489" y="4779963"/>
            <a:ext cx="4635642" cy="584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5247075" y="4014065"/>
            <a:ext cx="2480876" cy="584775"/>
          </a:xfrm>
          <a:prstGeom prst="borderCallout2">
            <a:avLst>
              <a:gd name="adj1" fmla="val 14259"/>
              <a:gd name="adj2" fmla="val -2565"/>
              <a:gd name="adj3" fmla="val 12522"/>
              <a:gd name="adj4" fmla="val -49095"/>
              <a:gd name="adj5" fmla="val 121083"/>
              <a:gd name="adj6" fmla="val -78067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この２つの内容は、</a:t>
            </a:r>
          </a:p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無視しても</a:t>
            </a:r>
            <a:r>
              <a:rPr lang="ja-JP" altLang="en-US" sz="1600" b="1" dirty="0" smtClean="0">
                <a:latin typeface="Tahoma" pitchFamily="34" charset="0"/>
              </a:rPr>
              <a:t>問題なし</a:t>
            </a:r>
            <a:endParaRPr lang="ja-JP" altLang="en-US" sz="1200" b="1" dirty="0">
              <a:latin typeface="ＭＳ Ｐゴシック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62210" y="5904275"/>
            <a:ext cx="2295255" cy="8092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ja-JP" altLang="en-US" sz="1200"/>
              <a:t>ワーニングについては、８章の</a:t>
            </a:r>
          </a:p>
          <a:p>
            <a:r>
              <a:rPr lang="ja-JP" altLang="en-US" sz="1200"/>
              <a:t>「ワーニングが気になる場合」</a:t>
            </a:r>
          </a:p>
          <a:p>
            <a:r>
              <a:rPr lang="ja-JP" altLang="en-US" sz="1200"/>
              <a:t>を参照してください。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７．実機</a:t>
            </a:r>
            <a:r>
              <a:rPr lang="ja-JP" altLang="en-US" b="1" smtClean="0"/>
              <a:t>確認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「デバッグ」をクリックし、「デバッグの設定」を実行</a:t>
            </a:r>
          </a:p>
          <a:p>
            <a:endParaRPr kumimoji="1" lang="ja-JP" altLang="en-US"/>
          </a:p>
        </p:txBody>
      </p:sp>
      <p:sp>
        <p:nvSpPr>
          <p:cNvPr id="2253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DCACBEEB-E646-4DB1-A683-B2C5DA18CEFB}" type="slidenum">
              <a:rPr kumimoji="0" lang="en-US" altLang="ja-JP" smtClean="0"/>
              <a:pPr eaLnBrk="1" hangingPunct="1"/>
              <a:t>21</a:t>
            </a:fld>
            <a:endParaRPr kumimoji="0" lang="en-US" altLang="ja-JP" smtClean="0"/>
          </a:p>
        </p:txBody>
      </p:sp>
      <p:pic>
        <p:nvPicPr>
          <p:cNvPr id="22533" name="Picture 187" descr="デバッグ設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95" y="1763713"/>
            <a:ext cx="46355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88"/>
          <p:cNvSpPr>
            <a:spLocks noChangeArrowheads="1"/>
          </p:cNvSpPr>
          <p:nvPr/>
        </p:nvSpPr>
        <p:spPr bwMode="auto">
          <a:xfrm>
            <a:off x="2560057" y="2484438"/>
            <a:ext cx="2281238" cy="179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ターゲット、デバッグフォーマット、ダウンロードモジュールを</a:t>
            </a:r>
            <a:r>
              <a:rPr lang="ja-JP" altLang="en-US" smtClean="0"/>
              <a:t>指定</a:t>
            </a:r>
            <a:endParaRPr lang="ja-JP" altLang="en-US"/>
          </a:p>
        </p:txBody>
      </p:sp>
      <p:sp>
        <p:nvSpPr>
          <p:cNvPr id="23554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3FD628EE-8189-4E99-AFA9-7F452E6AC676}" type="slidenum">
              <a:rPr kumimoji="0" lang="en-US" altLang="ja-JP" smtClean="0"/>
              <a:pPr eaLnBrk="1" hangingPunct="1"/>
              <a:t>22</a:t>
            </a:fld>
            <a:endParaRPr kumimoji="0" lang="en-US" altLang="ja-JP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７．実機確認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278063"/>
            <a:ext cx="75819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492500" y="2841625"/>
            <a:ext cx="3644900" cy="361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3492500" y="3519488"/>
            <a:ext cx="3644900" cy="358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3492500" y="3924055"/>
            <a:ext cx="3644900" cy="6302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7227888" y="4059238"/>
            <a:ext cx="944562" cy="2746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781050" y="5060663"/>
            <a:ext cx="4973638" cy="584775"/>
          </a:xfrm>
          <a:prstGeom prst="borderCallout2">
            <a:avLst>
              <a:gd name="adj1" fmla="val 18463"/>
              <a:gd name="adj2" fmla="val 101532"/>
              <a:gd name="adj3" fmla="val 18463"/>
              <a:gd name="adj4" fmla="val 117301"/>
              <a:gd name="adj5" fmla="val -112819"/>
              <a:gd name="adj6" fmla="val 133736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追加⇒参照をクリックし、 </a:t>
            </a:r>
            <a:r>
              <a:rPr lang="en-US" altLang="ja-JP" sz="1600" b="1" dirty="0" err="1">
                <a:latin typeface="Tahoma" pitchFamily="34" charset="0"/>
              </a:rPr>
              <a:t>stopw.abs</a:t>
            </a:r>
            <a:r>
              <a:rPr lang="ja-JP" altLang="en-US" sz="1600" b="1" dirty="0">
                <a:latin typeface="Tahoma" pitchFamily="34" charset="0"/>
              </a:rPr>
              <a:t>を</a:t>
            </a:r>
            <a:r>
              <a:rPr lang="ja-JP" altLang="en-US" sz="1600" b="1" dirty="0" smtClean="0">
                <a:latin typeface="Tahoma" pitchFamily="34" charset="0"/>
              </a:rPr>
              <a:t>選択</a:t>
            </a:r>
            <a:endParaRPr lang="ja-JP" altLang="en-US" sz="1600" b="1" dirty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*</a:t>
            </a:r>
            <a:r>
              <a:rPr lang="en-US" altLang="ja-JP" sz="1600" b="1" dirty="0">
                <a:latin typeface="Tahoma" pitchFamily="34" charset="0"/>
              </a:rPr>
              <a:t>.abs</a:t>
            </a:r>
            <a:r>
              <a:rPr lang="ja-JP" altLang="en-US" sz="1600" b="1" dirty="0">
                <a:latin typeface="Tahoma" pitchFamily="34" charset="0"/>
              </a:rPr>
              <a:t>は</a:t>
            </a:r>
            <a:r>
              <a:rPr lang="en-US" altLang="ja-JP" sz="1600" b="1" dirty="0" err="1">
                <a:latin typeface="Tahoma" pitchFamily="34" charset="0"/>
              </a:rPr>
              <a:t>work⇒Debug</a:t>
            </a:r>
            <a:r>
              <a:rPr lang="ja-JP" altLang="en-US" sz="1600" b="1" dirty="0">
                <a:latin typeface="Tahoma" pitchFamily="34" charset="0"/>
              </a:rPr>
              <a:t>フォルダ</a:t>
            </a:r>
            <a:r>
              <a:rPr lang="ja-JP" altLang="en-US" sz="1600" b="1" dirty="0" smtClean="0">
                <a:latin typeface="Tahoma" pitchFamily="34" charset="0"/>
              </a:rPr>
              <a:t>に</a:t>
            </a:r>
            <a:r>
              <a:rPr lang="ja-JP" altLang="en-US" sz="1600" b="1" dirty="0">
                <a:latin typeface="Tahoma" pitchFamily="34" charset="0"/>
              </a:rPr>
              <a:t>有り</a:t>
            </a: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6507163" y="5903913"/>
            <a:ext cx="944562" cy="4508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エミュレータ起動設定</a:t>
            </a:r>
          </a:p>
          <a:p>
            <a:r>
              <a:rPr lang="ja-JP" altLang="en-US" smtClean="0"/>
              <a:t>　　　デバイス設定</a:t>
            </a:r>
          </a:p>
          <a:p>
            <a:endParaRPr lang="ja-JP" altLang="en-US"/>
          </a:p>
        </p:txBody>
      </p:sp>
      <p:sp>
        <p:nvSpPr>
          <p:cNvPr id="24578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A85DBA0D-1AF4-4034-B351-8DEEC814A45C}" type="slidenum">
              <a:rPr lang="en-US" altLang="ja-JP" smtClean="0"/>
              <a:pPr/>
              <a:t>23</a:t>
            </a:fld>
            <a:endParaRPr lang="en-US" altLang="ja-JP" smtClean="0"/>
          </a:p>
        </p:txBody>
      </p:sp>
      <p:pic>
        <p:nvPicPr>
          <p:cNvPr id="2457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47515"/>
            <a:ext cx="3704269" cy="46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７．実機確認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241425" y="2436902"/>
            <a:ext cx="3195562" cy="2270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241425" y="2712777"/>
            <a:ext cx="3195561" cy="22116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607050" y="2159568"/>
            <a:ext cx="2895600" cy="369332"/>
          </a:xfrm>
          <a:prstGeom prst="borderCallout2">
            <a:avLst>
              <a:gd name="adj1" fmla="val 28236"/>
              <a:gd name="adj2" fmla="val -2630"/>
              <a:gd name="adj3" fmla="val 28236"/>
              <a:gd name="adj4" fmla="val -19352"/>
              <a:gd name="adj5" fmla="val 94509"/>
              <a:gd name="adj6" fmla="val -36625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b="1" dirty="0" smtClean="0">
                <a:latin typeface="ＭＳ Ｐゴシック" panose="020B0600070205080204" pitchFamily="50" charset="-128"/>
              </a:rPr>
              <a:t>「</a:t>
            </a:r>
            <a:r>
              <a:rPr lang="en-US" altLang="ja-JP" b="1" dirty="0" smtClean="0">
                <a:latin typeface="ＭＳ Ｐゴシック" panose="020B0600070205080204" pitchFamily="50" charset="-128"/>
              </a:rPr>
              <a:t>RX210 Group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」を</a:t>
            </a:r>
            <a:r>
              <a:rPr lang="ja-JP" altLang="en-US" b="1" dirty="0">
                <a:latin typeface="ＭＳ Ｐゴシック" panose="020B0600070205080204" pitchFamily="50" charset="-128"/>
              </a:rPr>
              <a:t>指定</a:t>
            </a:r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5607050" y="2879648"/>
            <a:ext cx="2895600" cy="369332"/>
          </a:xfrm>
          <a:prstGeom prst="borderCallout2">
            <a:avLst>
              <a:gd name="adj1" fmla="val 28236"/>
              <a:gd name="adj2" fmla="val -2630"/>
              <a:gd name="adj3" fmla="val 28236"/>
              <a:gd name="adj4" fmla="val -19519"/>
              <a:gd name="adj5" fmla="val -14116"/>
              <a:gd name="adj6" fmla="val -37005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b="1" dirty="0" smtClean="0">
                <a:latin typeface="ＭＳ Ｐゴシック" panose="020B0600070205080204" pitchFamily="50" charset="-128"/>
              </a:rPr>
              <a:t>「</a:t>
            </a:r>
            <a:r>
              <a:rPr lang="en-US" altLang="ja-JP" b="1" dirty="0" smtClean="0">
                <a:latin typeface="ＭＳ Ｐゴシック" panose="020B0600070205080204" pitchFamily="50" charset="-128"/>
              </a:rPr>
              <a:t>R5F52108</a:t>
            </a:r>
            <a:r>
              <a:rPr lang="ja-JP" altLang="en-US" b="1" dirty="0" smtClean="0">
                <a:latin typeface="ＭＳ Ｐゴシック" panose="020B0600070205080204" pitchFamily="50" charset="-128"/>
              </a:rPr>
              <a:t>」を</a:t>
            </a:r>
            <a:r>
              <a:rPr lang="ja-JP" altLang="en-US" b="1" dirty="0">
                <a:latin typeface="ＭＳ Ｐゴシック" panose="020B0600070205080204" pitchFamily="50" charset="-128"/>
              </a:rPr>
              <a:t>指定</a:t>
            </a:r>
          </a:p>
        </p:txBody>
      </p:sp>
      <p:sp>
        <p:nvSpPr>
          <p:cNvPr id="24586" name="Rectangle 13"/>
          <p:cNvSpPr>
            <a:spLocks noChangeArrowheads="1"/>
          </p:cNvSpPr>
          <p:nvPr/>
        </p:nvSpPr>
        <p:spPr bwMode="auto">
          <a:xfrm>
            <a:off x="1241426" y="4374105"/>
            <a:ext cx="3195560" cy="6750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5607050" y="5276563"/>
            <a:ext cx="3308350" cy="584775"/>
          </a:xfrm>
          <a:prstGeom prst="borderCallout2">
            <a:avLst>
              <a:gd name="adj1" fmla="val 16824"/>
              <a:gd name="adj2" fmla="val -2306"/>
              <a:gd name="adj3" fmla="val 16824"/>
              <a:gd name="adj4" fmla="val -16699"/>
              <a:gd name="adj5" fmla="val -67056"/>
              <a:gd name="adj6" fmla="val -31620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エミュレータからの電源供給</a:t>
            </a:r>
            <a:r>
              <a:rPr lang="ja-JP" altLang="en-US" sz="1600" b="1" dirty="0" smtClean="0">
                <a:latin typeface="Tahoma" pitchFamily="34" charset="0"/>
              </a:rPr>
              <a:t>が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必要</a:t>
            </a:r>
            <a:r>
              <a:rPr lang="ja-JP" altLang="en-US" sz="1600" b="1" dirty="0">
                <a:latin typeface="Tahoma" pitchFamily="34" charset="0"/>
              </a:rPr>
              <a:t>な場合のみ指定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1241425" y="3042115"/>
            <a:ext cx="3195561" cy="1196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" name="AutoShape 50"/>
          <p:cNvSpPr>
            <a:spLocks/>
          </p:cNvSpPr>
          <p:nvPr/>
        </p:nvSpPr>
        <p:spPr bwMode="auto">
          <a:xfrm>
            <a:off x="5607050" y="3717925"/>
            <a:ext cx="3105150" cy="593725"/>
          </a:xfrm>
          <a:prstGeom prst="borderCallout2">
            <a:avLst>
              <a:gd name="adj1" fmla="val 18463"/>
              <a:gd name="adj2" fmla="val -2454"/>
              <a:gd name="adj3" fmla="val 18463"/>
              <a:gd name="adj4" fmla="val -45144"/>
              <a:gd name="adj5" fmla="val -6153"/>
              <a:gd name="adj6" fmla="val -89366"/>
            </a:avLst>
          </a:prstGeom>
          <a:solidFill>
            <a:schemeClr val="bg1"/>
          </a:solidFill>
          <a:ln w="1270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>
                <a:latin typeface="Tahoma" pitchFamily="34" charset="0"/>
              </a:rPr>
              <a:t>フラッシュに書き込む場合は、</a:t>
            </a:r>
          </a:p>
          <a:p>
            <a:pPr eaLnBrk="1" hangingPunct="1"/>
            <a:r>
              <a:rPr lang="ja-JP" altLang="en-US" sz="1600" b="1" dirty="0" smtClean="0">
                <a:latin typeface="Tahoma" pitchFamily="34" charset="0"/>
              </a:rPr>
              <a:t>フラッシュライタモード</a:t>
            </a:r>
            <a:r>
              <a:rPr lang="ja-JP" altLang="en-US" sz="1600" b="1" dirty="0">
                <a:latin typeface="Tahoma" pitchFamily="34" charset="0"/>
              </a:rPr>
              <a:t>を指定</a:t>
            </a:r>
          </a:p>
        </p:txBody>
      </p:sp>
      <p:sp>
        <p:nvSpPr>
          <p:cNvPr id="24590" name="Rectangle 18"/>
          <p:cNvSpPr>
            <a:spLocks noChangeArrowheads="1"/>
          </p:cNvSpPr>
          <p:nvPr/>
        </p:nvSpPr>
        <p:spPr bwMode="auto">
          <a:xfrm>
            <a:off x="1093788" y="2078850"/>
            <a:ext cx="598487" cy="2270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エミュレータ起動設定</a:t>
            </a:r>
          </a:p>
          <a:p>
            <a:r>
              <a:rPr lang="ja-JP" altLang="en-US" smtClean="0"/>
              <a:t>　　　「起動と通信」タブをクリック</a:t>
            </a:r>
          </a:p>
          <a:p>
            <a:endParaRPr lang="ja-JP" altLang="en-US"/>
          </a:p>
        </p:txBody>
      </p:sp>
      <p:sp>
        <p:nvSpPr>
          <p:cNvPr id="2560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EC7DBF22-764E-4818-A57E-67704A8C1149}" type="slidenum">
              <a:rPr lang="en-US" altLang="ja-JP" smtClean="0"/>
              <a:pPr/>
              <a:t>24</a:t>
            </a:fld>
            <a:endParaRPr lang="en-US" altLang="ja-JP" smtClean="0"/>
          </a:p>
        </p:txBody>
      </p:sp>
      <p:pic>
        <p:nvPicPr>
          <p:cNvPr id="2560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" y="1847533"/>
            <a:ext cx="3704254" cy="464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７．実機確認</a:t>
            </a:r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607050" y="2145341"/>
            <a:ext cx="2565400" cy="338554"/>
          </a:xfrm>
          <a:prstGeom prst="borderCallout2">
            <a:avLst>
              <a:gd name="adj1" fmla="val 30509"/>
              <a:gd name="adj2" fmla="val -2972"/>
              <a:gd name="adj3" fmla="val 30509"/>
              <a:gd name="adj4" fmla="val -20111"/>
              <a:gd name="adj5" fmla="val 103389"/>
              <a:gd name="adj6" fmla="val -37870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デフォルトのまま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2868537" y="5859270"/>
            <a:ext cx="944563" cy="31451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285876" y="2391253"/>
            <a:ext cx="3151110" cy="9477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1272555" y="3924055"/>
            <a:ext cx="3164431" cy="3159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5607050" y="3384285"/>
            <a:ext cx="2565400" cy="584775"/>
          </a:xfrm>
          <a:prstGeom prst="borderCallout2">
            <a:avLst>
              <a:gd name="adj1" fmla="val 18463"/>
              <a:gd name="adj2" fmla="val -2972"/>
              <a:gd name="adj3" fmla="val 18463"/>
              <a:gd name="adj4" fmla="val -20111"/>
              <a:gd name="adj5" fmla="val 103588"/>
              <a:gd name="adj6" fmla="val -37870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>
                <a:latin typeface="Tahoma" pitchFamily="34" charset="0"/>
              </a:rPr>
              <a:t>通信エラーが出る場合は</a:t>
            </a:r>
          </a:p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ボーレートを</a:t>
            </a:r>
            <a:r>
              <a:rPr lang="ja-JP" altLang="en-US" sz="1600" b="1" dirty="0" smtClean="0">
                <a:latin typeface="Tahoma" pitchFamily="34" charset="0"/>
              </a:rPr>
              <a:t>下げ</a:t>
            </a:r>
            <a:r>
              <a:rPr lang="ja-JP" altLang="en-US" sz="1600" b="1" dirty="0">
                <a:latin typeface="Tahoma" pitchFamily="34" charset="0"/>
              </a:rPr>
              <a:t>る</a:t>
            </a:r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1511660" y="2078850"/>
            <a:ext cx="809625" cy="2270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0" y="1842095"/>
            <a:ext cx="38385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エミュレータと接続</a:t>
            </a:r>
          </a:p>
        </p:txBody>
      </p:sp>
      <p:sp>
        <p:nvSpPr>
          <p:cNvPr id="26627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50799601-7436-4918-AFBC-36E86EAEE6F8}" type="slidenum">
              <a:rPr lang="en-US" altLang="ja-JP" smtClean="0"/>
              <a:pPr/>
              <a:t>25</a:t>
            </a:fld>
            <a:endParaRPr lang="en-US" altLang="ja-JP" smtClean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７．実機確認</a:t>
            </a:r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607050" y="2438113"/>
            <a:ext cx="3105410" cy="584775"/>
          </a:xfrm>
          <a:prstGeom prst="borderCallout2">
            <a:avLst>
              <a:gd name="adj1" fmla="val 30509"/>
              <a:gd name="adj2" fmla="val -2972"/>
              <a:gd name="adj3" fmla="val 30509"/>
              <a:gd name="adj4" fmla="val -20111"/>
              <a:gd name="adj5" fmla="val 103389"/>
              <a:gd name="adj6" fmla="val -37870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「</a:t>
            </a:r>
            <a:r>
              <a:rPr lang="en-US" altLang="ja-JP" sz="1600" b="1" dirty="0" smtClean="0">
                <a:latin typeface="Tahoma" pitchFamily="34" charset="0"/>
              </a:rPr>
              <a:t>EXTAL</a:t>
            </a:r>
            <a:r>
              <a:rPr lang="ja-JP" altLang="en-US" sz="1600" b="1" dirty="0" smtClean="0">
                <a:latin typeface="Tahoma" pitchFamily="34" charset="0"/>
              </a:rPr>
              <a:t>周波数」の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チェックを外す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996825" y="5724255"/>
            <a:ext cx="867755" cy="3828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276955" y="4936133"/>
            <a:ext cx="3286125" cy="2698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76955" y="3091458"/>
            <a:ext cx="3286125" cy="2698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5607050" y="3765977"/>
            <a:ext cx="3105410" cy="830997"/>
          </a:xfrm>
          <a:prstGeom prst="borderCallout2">
            <a:avLst>
              <a:gd name="adj1" fmla="val 18463"/>
              <a:gd name="adj2" fmla="val -2972"/>
              <a:gd name="adj3" fmla="val 18463"/>
              <a:gd name="adj4" fmla="val -19866"/>
              <a:gd name="adj5" fmla="val 130769"/>
              <a:gd name="adj6" fmla="val -37375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「内蔵フラッシュメモリ書き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換え時のクロック操作を許可」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にチェックを入れる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60800" y="5769260"/>
            <a:ext cx="2861650" cy="8092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ja-JP" altLang="en-US" sz="1200"/>
              <a:t>フラッシュライタモードを選択した場合は、</a:t>
            </a:r>
          </a:p>
          <a:p>
            <a:r>
              <a:rPr lang="ja-JP" altLang="en-US" sz="1200"/>
              <a:t>この画面は表示されないことが</a:t>
            </a:r>
            <a:r>
              <a:rPr lang="ja-JP" altLang="en-US" sz="1200" smtClean="0"/>
              <a:t>あります。</a:t>
            </a:r>
            <a:endParaRPr lang="ja-JP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「デバッグ」をクリックし、「ダウンロード」を選択後、デバッグファイルを指定</a:t>
            </a:r>
            <a:endParaRPr lang="ja-JP" altLang="en-US"/>
          </a:p>
        </p:txBody>
      </p:sp>
      <p:sp>
        <p:nvSpPr>
          <p:cNvPr id="27650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fld id="{2161F3E5-7F50-420E-A8DD-F40C2BD161F0}" type="slidenum">
              <a:rPr lang="en-US" altLang="ja-JP" smtClean="0"/>
              <a:pPr/>
              <a:t>26</a:t>
            </a:fld>
            <a:endParaRPr lang="en-US" altLang="ja-JP" smtClean="0"/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662230"/>
            <a:ext cx="4865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７．実機確認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636785" y="5848467"/>
            <a:ext cx="2840037" cy="2358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741988" y="3633617"/>
            <a:ext cx="2895600" cy="584775"/>
          </a:xfrm>
          <a:prstGeom prst="borderCallout2">
            <a:avLst>
              <a:gd name="adj1" fmla="val 16824"/>
              <a:gd name="adj2" fmla="val -2630"/>
              <a:gd name="adj3" fmla="val 16824"/>
              <a:gd name="adj4" fmla="val -29935"/>
              <a:gd name="adj5" fmla="val 311449"/>
              <a:gd name="adj6" fmla="val -58222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デバッグ</a:t>
            </a:r>
            <a:r>
              <a:rPr lang="ja-JP" altLang="en-US" sz="1600" b="1" dirty="0" smtClean="0">
                <a:latin typeface="Tahoma" pitchFamily="34" charset="0"/>
              </a:rPr>
              <a:t>するファイル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*</a:t>
            </a:r>
            <a:r>
              <a:rPr lang="en-US" altLang="ja-JP" sz="1600" b="1" dirty="0">
                <a:latin typeface="Tahoma" pitchFamily="34" charset="0"/>
              </a:rPr>
              <a:t>.abs</a:t>
            </a:r>
            <a:r>
              <a:rPr lang="ja-JP" altLang="en-US" sz="1600" b="1" dirty="0" smtClean="0">
                <a:latin typeface="Tahoma" pitchFamily="34" charset="0"/>
              </a:rPr>
              <a:t>を指定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971550" y="5848467"/>
            <a:ext cx="1574800" cy="23582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60800" y="5769260"/>
            <a:ext cx="2861650" cy="99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ja-JP" altLang="en-US" sz="1200"/>
              <a:t>フラッシュライタモードを選択した場合は、</a:t>
            </a:r>
          </a:p>
          <a:p>
            <a:r>
              <a:rPr lang="ja-JP" altLang="en-US" sz="1200"/>
              <a:t>この操作でフラッシュメモリに書き込みを</a:t>
            </a:r>
          </a:p>
          <a:p>
            <a:r>
              <a:rPr lang="ja-JP" altLang="en-US" sz="1200"/>
              <a:t>開始します。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「デバッグ」をクリックし、「リセット後実行」を</a:t>
            </a:r>
            <a:r>
              <a:rPr lang="ja-JP" altLang="en-US" smtClean="0"/>
              <a:t>選択</a:t>
            </a:r>
            <a:endParaRPr lang="ja-JP" altLang="en-US"/>
          </a:p>
        </p:txBody>
      </p:sp>
      <p:sp>
        <p:nvSpPr>
          <p:cNvPr id="28674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9FB6FADA-E47F-442B-8C03-6408A09291AA}" type="slidenum">
              <a:rPr kumimoji="0" lang="en-US" altLang="ja-JP" smtClean="0"/>
              <a:pPr eaLnBrk="1" hangingPunct="1"/>
              <a:t>27</a:t>
            </a:fld>
            <a:endParaRPr kumimoji="0" lang="en-US" altLang="ja-JP" smtClean="0"/>
          </a:p>
        </p:txBody>
      </p:sp>
      <p:pic>
        <p:nvPicPr>
          <p:cNvPr id="2867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91630"/>
            <a:ext cx="27241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７．実機確認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971550" y="3455318"/>
            <a:ext cx="2251075" cy="2428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971550" y="1891630"/>
            <a:ext cx="674688" cy="412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07015" y="5769260"/>
            <a:ext cx="3915435" cy="99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ja-JP" altLang="en-US" sz="1200" smtClean="0"/>
              <a:t>ブレークポイント、内部情報の表示などの詳細操作手順は、</a:t>
            </a:r>
            <a:endParaRPr lang="en-US" altLang="ja-JP" sz="1200" smtClean="0"/>
          </a:p>
          <a:p>
            <a:r>
              <a:rPr lang="ja-JP" altLang="en-US" sz="1200" smtClean="0"/>
              <a:t>ルネサス社より公開されているユーザーズマニュアルを</a:t>
            </a:r>
            <a:endParaRPr lang="en-US" altLang="ja-JP" sz="1200" smtClean="0"/>
          </a:p>
          <a:p>
            <a:r>
              <a:rPr lang="ja-JP" altLang="en-US" sz="1200" smtClean="0"/>
              <a:t>参照てください。</a:t>
            </a:r>
            <a:endParaRPr lang="ja-JP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８．</a:t>
            </a:r>
            <a:r>
              <a:rPr lang="ja-JP" altLang="en-US" b="1" smtClean="0"/>
              <a:t>参考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ja-JP" altLang="en-US">
                <a:latin typeface="ＭＳ Ｐゴシック" pitchFamily="50" charset="-128"/>
              </a:rPr>
              <a:t>ワーニングが気になる</a:t>
            </a:r>
            <a:r>
              <a:rPr kumimoji="0" lang="ja-JP" altLang="en-US" smtClean="0">
                <a:latin typeface="ＭＳ Ｐゴシック" pitchFamily="50" charset="-128"/>
              </a:rPr>
              <a:t>場合</a:t>
            </a:r>
            <a:endParaRPr kumimoji="0" lang="ja-JP" altLang="en-US" sz="1600"/>
          </a:p>
        </p:txBody>
      </p:sp>
      <p:sp>
        <p:nvSpPr>
          <p:cNvPr id="3072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30F237DB-6980-48FA-921D-66E4C17E53A9}" type="slidenum">
              <a:rPr kumimoji="0" lang="en-US" altLang="ja-JP" smtClean="0"/>
              <a:pPr eaLnBrk="1" hangingPunct="1"/>
              <a:t>28</a:t>
            </a:fld>
            <a:endParaRPr kumimoji="0" lang="en-US" altLang="ja-JP" smtClean="0"/>
          </a:p>
        </p:txBody>
      </p:sp>
      <p:pic>
        <p:nvPicPr>
          <p:cNvPr id="30723" name="Picture 2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1860764"/>
            <a:ext cx="7074172" cy="476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0063" y="5229225"/>
            <a:ext cx="496887" cy="4492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116013" y="2474913"/>
            <a:ext cx="2857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US" altLang="ja-JP" sz="1200">
              <a:latin typeface="ＭＳ Ｐゴシック" pitchFamily="50" charset="-128"/>
              <a:cs typeface="Tahoma" pitchFamily="34" charset="0"/>
            </a:endParaRPr>
          </a:p>
          <a:p>
            <a:r>
              <a:rPr lang="ja-JP" altLang="en-US" sz="1200">
                <a:latin typeface="ＭＳ Ｐゴシック" pitchFamily="50" charset="-128"/>
                <a:cs typeface="Tahoma" pitchFamily="34" charset="0"/>
              </a:rPr>
              <a:t>　</a:t>
            </a:r>
            <a:endParaRPr lang="ja-JP" altLang="en-US" sz="600"/>
          </a:p>
          <a:p>
            <a:endParaRPr lang="en-US" altLang="ja-JP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6237288" y="4205288"/>
            <a:ext cx="2025650" cy="619125"/>
          </a:xfrm>
          <a:prstGeom prst="borderCallout2">
            <a:avLst>
              <a:gd name="adj1" fmla="val 20569"/>
              <a:gd name="adj2" fmla="val -3764"/>
              <a:gd name="adj3" fmla="val 20569"/>
              <a:gd name="adj4" fmla="val -70611"/>
              <a:gd name="adj5" fmla="val 164000"/>
              <a:gd name="adj6" fmla="val -14051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>
                <a:latin typeface="Tahoma" pitchFamily="34" charset="0"/>
              </a:rPr>
              <a:t>？をクリックすると</a:t>
            </a:r>
          </a:p>
          <a:p>
            <a:pPr algn="ctr" eaLnBrk="1" hangingPunct="1"/>
            <a:r>
              <a:rPr lang="ja-JP" altLang="en-US" sz="1600" b="1">
                <a:latin typeface="Tahoma" pitchFamily="34" charset="0"/>
              </a:rPr>
              <a:t>内容が表示される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セクション指定の削除</a:t>
            </a:r>
            <a:endParaRPr kumimoji="1" lang="ja-JP" altLang="en-US"/>
          </a:p>
        </p:txBody>
      </p:sp>
      <p:sp>
        <p:nvSpPr>
          <p:cNvPr id="3277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2ECFFCDA-76DC-4C5E-8E2D-86CFC447F0C1}" type="slidenum">
              <a:rPr kumimoji="0" lang="en-US" altLang="ja-JP" smtClean="0"/>
              <a:pPr eaLnBrk="1" hangingPunct="1"/>
              <a:t>29</a:t>
            </a:fld>
            <a:endParaRPr kumimoji="0" lang="en-US" altLang="ja-JP" smtClean="0"/>
          </a:p>
        </p:txBody>
      </p:sp>
      <p:pic>
        <p:nvPicPr>
          <p:cNvPr id="32771" name="Picture 10" descr="リン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689940"/>
            <a:ext cx="5972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996825" y="2694815"/>
            <a:ext cx="3451225" cy="163428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116013" y="2626565"/>
            <a:ext cx="28575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US" altLang="ja-JP" sz="1200">
              <a:latin typeface="ＭＳ Ｐゴシック" pitchFamily="50" charset="-128"/>
              <a:cs typeface="Tahoma" pitchFamily="34" charset="0"/>
            </a:endParaRPr>
          </a:p>
          <a:p>
            <a:r>
              <a:rPr lang="ja-JP" altLang="en-US" sz="1200">
                <a:latin typeface="ＭＳ Ｐゴシック" pitchFamily="50" charset="-128"/>
                <a:cs typeface="Tahoma" pitchFamily="34" charset="0"/>
              </a:rPr>
              <a:t>　</a:t>
            </a:r>
            <a:endParaRPr lang="ja-JP" altLang="en-US" sz="600"/>
          </a:p>
          <a:p>
            <a:endParaRPr lang="en-US" altLang="ja-JP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6507163" y="5875665"/>
            <a:ext cx="2317750" cy="523220"/>
          </a:xfrm>
          <a:prstGeom prst="borderCallout2">
            <a:avLst>
              <a:gd name="adj1" fmla="val 20569"/>
              <a:gd name="adj2" fmla="val -3287"/>
              <a:gd name="adj3" fmla="val 20569"/>
              <a:gd name="adj4" fmla="val -21574"/>
              <a:gd name="adj5" fmla="val -275713"/>
              <a:gd name="adj6" fmla="val -40616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400" b="1" dirty="0">
                <a:latin typeface="Tahoma" pitchFamily="34" charset="0"/>
              </a:rPr>
              <a:t>ワーニングに該当する</a:t>
            </a:r>
          </a:p>
          <a:p>
            <a:pPr algn="ctr" eaLnBrk="1" hangingPunct="1"/>
            <a:r>
              <a:rPr lang="ja-JP" altLang="en-US" sz="1400" b="1" dirty="0">
                <a:latin typeface="Tahoma" pitchFamily="34" charset="0"/>
              </a:rPr>
              <a:t>セクションを</a:t>
            </a:r>
            <a:r>
              <a:rPr lang="ja-JP" altLang="en-US" sz="1400" b="1" dirty="0" smtClean="0">
                <a:latin typeface="Tahoma" pitchFamily="34" charset="0"/>
              </a:rPr>
              <a:t>削除</a:t>
            </a:r>
            <a:endParaRPr lang="ja-JP" altLang="en-US" sz="1400" b="1" dirty="0">
              <a:latin typeface="Tahoma" pitchFamily="34" charset="0"/>
            </a:endParaRPr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８．参考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1" smtClean="0"/>
              <a:t>１．はじめに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ja-JP" altLang="en-US" sz="1800" b="1" smtClean="0"/>
              <a:t>本書</a:t>
            </a:r>
            <a:r>
              <a:rPr lang="ja-JP" altLang="en-US" sz="1800" b="1" dirty="0" smtClean="0"/>
              <a:t>はルネサスエレクトロニクス社製</a:t>
            </a:r>
            <a:r>
              <a:rPr lang="en-US" altLang="ja-JP" sz="1800" b="1" dirty="0" smtClean="0"/>
              <a:t>RX210</a:t>
            </a:r>
            <a:r>
              <a:rPr lang="ja-JP" altLang="en-US" sz="1800" b="1" dirty="0" smtClean="0"/>
              <a:t>の開発</a:t>
            </a:r>
            <a:r>
              <a:rPr lang="ja-JP" altLang="en-US" sz="1800" b="1" smtClean="0"/>
              <a:t>統合ツール「</a:t>
            </a:r>
            <a:r>
              <a:rPr lang="en-US" altLang="ja-JP" sz="1800" b="1" smtClean="0"/>
              <a:t>HEW</a:t>
            </a:r>
            <a:r>
              <a:rPr lang="ja-JP" altLang="en-US" sz="1800" b="1" smtClean="0"/>
              <a:t>」</a:t>
            </a:r>
            <a:endParaRPr lang="en-US" altLang="ja-JP" sz="1800" b="1" dirty="0" smtClean="0"/>
          </a:p>
          <a:p>
            <a:pPr eaLnBrk="1" hangingPunct="1">
              <a:buFontTx/>
              <a:buNone/>
            </a:pPr>
            <a:r>
              <a:rPr lang="ja-JP" altLang="en-US" sz="1800" b="1" smtClean="0"/>
              <a:t>（</a:t>
            </a:r>
            <a:r>
              <a:rPr lang="en-US" altLang="ja-JP" sz="1800" b="1" smtClean="0"/>
              <a:t>High-performance </a:t>
            </a:r>
            <a:r>
              <a:rPr lang="en-US" altLang="ja-JP" sz="1800" b="1" dirty="0" smtClean="0"/>
              <a:t>Embedded Workshop</a:t>
            </a:r>
            <a:r>
              <a:rPr lang="ja-JP" altLang="en-US" sz="1800" b="1" dirty="0" smtClean="0"/>
              <a:t>）を使って、</a:t>
            </a:r>
          </a:p>
          <a:p>
            <a:pPr eaLnBrk="1" hangingPunct="1">
              <a:buFontTx/>
              <a:buNone/>
            </a:pPr>
            <a:r>
              <a:rPr lang="ja-JP" altLang="en-US" sz="1800" b="1" smtClean="0"/>
              <a:t>組込み</a:t>
            </a:r>
            <a:r>
              <a:rPr lang="ja-JP" altLang="en-US" sz="1800" b="1" dirty="0" smtClean="0"/>
              <a:t>ソフトウェアを作成し、ボードへダウンロードする手順を記載しています。</a:t>
            </a:r>
            <a:endParaRPr kumimoji="0" lang="ja-JP" altLang="en-US" sz="1800" b="1" dirty="0" smtClean="0"/>
          </a:p>
          <a:p>
            <a:pPr eaLnBrk="1" hangingPunct="1">
              <a:buFontTx/>
              <a:buNone/>
            </a:pPr>
            <a:endParaRPr kumimoji="0" lang="ja-JP" altLang="en-US" sz="1800" b="1" dirty="0" smtClean="0"/>
          </a:p>
          <a:p>
            <a:pPr eaLnBrk="1" hangingPunct="1">
              <a:buFontTx/>
              <a:buNone/>
            </a:pPr>
            <a:r>
              <a:rPr kumimoji="0" lang="ja-JP" altLang="en-US" sz="1600" b="1" smtClean="0"/>
              <a:t>　＜</a:t>
            </a:r>
            <a:r>
              <a:rPr kumimoji="0" lang="ja-JP" altLang="en-US" sz="1600" b="1" dirty="0" smtClean="0"/>
              <a:t>開発の流れ＞</a:t>
            </a:r>
          </a:p>
          <a:p>
            <a:pPr eaLnBrk="1" hangingPunct="1">
              <a:buFontTx/>
              <a:buNone/>
            </a:pPr>
            <a:r>
              <a:rPr lang="ja-JP" altLang="en-US" sz="1800" b="1" smtClean="0"/>
              <a:t>　</a:t>
            </a:r>
            <a:r>
              <a:rPr lang="ja-JP" altLang="en-US" sz="1800" b="1" dirty="0" smtClean="0"/>
              <a:t>　①プロジェクトの登録</a:t>
            </a:r>
          </a:p>
          <a:p>
            <a:pPr eaLnBrk="1" hangingPunct="1">
              <a:buFontTx/>
              <a:buNone/>
            </a:pPr>
            <a:r>
              <a:rPr lang="ja-JP" altLang="en-US" sz="1800" b="1" dirty="0" smtClean="0"/>
              <a:t>　　　　デバイス選択、環境設定</a:t>
            </a:r>
          </a:p>
          <a:p>
            <a:pPr eaLnBrk="1" hangingPunct="1">
              <a:buFontTx/>
              <a:buNone/>
            </a:pPr>
            <a:r>
              <a:rPr lang="ja-JP" altLang="en-US" sz="1800" b="1" smtClean="0"/>
              <a:t>　</a:t>
            </a:r>
            <a:r>
              <a:rPr lang="ja-JP" altLang="en-US" sz="1800" b="1" dirty="0" smtClean="0"/>
              <a:t>　②インクルードファイルの登録</a:t>
            </a:r>
          </a:p>
          <a:p>
            <a:pPr eaLnBrk="1" hangingPunct="1">
              <a:buFontTx/>
              <a:buNone/>
            </a:pPr>
            <a:r>
              <a:rPr lang="ja-JP" altLang="en-US" sz="1800" b="1" dirty="0" smtClean="0"/>
              <a:t>　　　　使用するインクルードファイルとディレクトリを指定</a:t>
            </a:r>
          </a:p>
          <a:p>
            <a:pPr eaLnBrk="1" hangingPunct="1">
              <a:buFontTx/>
              <a:buNone/>
            </a:pPr>
            <a:r>
              <a:rPr lang="ja-JP" altLang="en-US" sz="1800" b="1" smtClean="0"/>
              <a:t>　</a:t>
            </a:r>
            <a:r>
              <a:rPr lang="ja-JP" altLang="en-US" sz="1800" b="1" dirty="0" smtClean="0"/>
              <a:t>　③</a:t>
            </a:r>
            <a:r>
              <a:rPr lang="en-US" altLang="ja-JP" sz="1800" b="1" dirty="0" smtClean="0"/>
              <a:t>C</a:t>
            </a:r>
            <a:r>
              <a:rPr lang="ja-JP" altLang="en-US" sz="1800" b="1" dirty="0" smtClean="0"/>
              <a:t>プログラムの作成</a:t>
            </a:r>
          </a:p>
          <a:p>
            <a:pPr eaLnBrk="1" hangingPunct="1">
              <a:buFontTx/>
              <a:buNone/>
            </a:pPr>
            <a:r>
              <a:rPr lang="ja-JP" altLang="en-US" sz="1800" b="1" dirty="0" smtClean="0"/>
              <a:t>　　　　組込みの</a:t>
            </a:r>
            <a:r>
              <a:rPr lang="en-US" altLang="ja-JP" sz="1800" b="1" dirty="0" smtClean="0"/>
              <a:t>C</a:t>
            </a:r>
            <a:r>
              <a:rPr lang="ja-JP" altLang="en-US" sz="1800" b="1" dirty="0" smtClean="0"/>
              <a:t>コードを作成</a:t>
            </a:r>
          </a:p>
          <a:p>
            <a:pPr eaLnBrk="1" hangingPunct="1">
              <a:buFontTx/>
              <a:buNone/>
            </a:pPr>
            <a:r>
              <a:rPr lang="ja-JP" altLang="en-US" sz="1800" b="1" smtClean="0"/>
              <a:t>　</a:t>
            </a:r>
            <a:r>
              <a:rPr lang="ja-JP" altLang="en-US" sz="1800" b="1" dirty="0" smtClean="0"/>
              <a:t>　④割り込みの登録</a:t>
            </a:r>
          </a:p>
          <a:p>
            <a:pPr eaLnBrk="1" hangingPunct="1">
              <a:buFontTx/>
              <a:buNone/>
            </a:pPr>
            <a:r>
              <a:rPr lang="ja-JP" altLang="en-US" sz="1800" b="1" dirty="0" smtClean="0"/>
              <a:t>　　　　割り込み処理モジュールを登録</a:t>
            </a:r>
          </a:p>
          <a:p>
            <a:pPr eaLnBrk="1" hangingPunct="1">
              <a:buFontTx/>
              <a:buNone/>
            </a:pPr>
            <a:r>
              <a:rPr lang="ja-JP" altLang="en-US" sz="1800" b="1" smtClean="0"/>
              <a:t>　</a:t>
            </a:r>
            <a:r>
              <a:rPr lang="ja-JP" altLang="en-US" sz="1800" b="1" dirty="0" smtClean="0"/>
              <a:t>　⑤ビルド</a:t>
            </a:r>
          </a:p>
          <a:p>
            <a:pPr eaLnBrk="1" hangingPunct="1">
              <a:buFontTx/>
              <a:buNone/>
            </a:pPr>
            <a:r>
              <a:rPr lang="ja-JP" altLang="en-US" sz="1800" b="1" dirty="0" smtClean="0"/>
              <a:t>　　　　実行モジュールの作成</a:t>
            </a:r>
          </a:p>
          <a:p>
            <a:pPr eaLnBrk="1" hangingPunct="1">
              <a:buFontTx/>
              <a:buNone/>
            </a:pPr>
            <a:r>
              <a:rPr lang="ja-JP" altLang="en-US" sz="1800" b="1" smtClean="0"/>
              <a:t>　</a:t>
            </a:r>
            <a:r>
              <a:rPr lang="ja-JP" altLang="en-US" sz="1800" b="1" dirty="0" smtClean="0"/>
              <a:t>　⑥実機へダウンロード</a:t>
            </a:r>
          </a:p>
          <a:p>
            <a:pPr eaLnBrk="1" hangingPunct="1">
              <a:buFontTx/>
              <a:buNone/>
            </a:pPr>
            <a:r>
              <a:rPr lang="ja-JP" altLang="en-US" sz="1800" b="1" dirty="0" smtClean="0"/>
              <a:t>　　　　</a:t>
            </a:r>
            <a:r>
              <a:rPr lang="en-US" altLang="ja-JP" sz="1800" b="1" dirty="0" smtClean="0"/>
              <a:t>E1</a:t>
            </a:r>
            <a:r>
              <a:rPr lang="ja-JP" altLang="en-US" sz="1800" b="1" dirty="0" smtClean="0"/>
              <a:t>エミュレータを使用し、ダウンロード</a:t>
            </a:r>
          </a:p>
        </p:txBody>
      </p:sp>
      <p:sp>
        <p:nvSpPr>
          <p:cNvPr id="4098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022F4301-1140-47CD-9895-D9842DCCA7CC}" type="slidenum">
              <a:rPr kumimoji="0" lang="en-US" altLang="ja-JP" smtClean="0"/>
              <a:pPr eaLnBrk="1" hangingPunct="1"/>
              <a:t>3</a:t>
            </a:fld>
            <a:endParaRPr kumimoji="0" lang="en-US" altLang="ja-JP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b="1" smtClean="0">
                <a:latin typeface="ＭＳ Ｐゴシック" pitchFamily="50" charset="-128"/>
              </a:rPr>
              <a:t>最適化</a:t>
            </a:r>
            <a:r>
              <a:rPr kumimoji="0" lang="ja-JP" altLang="en-US" b="1">
                <a:latin typeface="ＭＳ Ｐゴシック" pitchFamily="50" charset="-128"/>
              </a:rPr>
              <a:t>のレベル</a:t>
            </a:r>
            <a:r>
              <a:rPr kumimoji="0" lang="ja-JP" altLang="en-US" b="1" smtClean="0">
                <a:latin typeface="ＭＳ Ｐゴシック" pitchFamily="50" charset="-128"/>
              </a:rPr>
              <a:t>変更</a:t>
            </a:r>
            <a:endParaRPr kumimoji="1" lang="ja-JP" altLang="en-US" b="1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「ビルド」から「</a:t>
            </a:r>
            <a:r>
              <a:rPr lang="en-US" altLang="ja-JP"/>
              <a:t>RX Standard Toolchain</a:t>
            </a:r>
            <a:r>
              <a:rPr lang="ja-JP" altLang="en-US"/>
              <a:t>」を選択し「コンパイラ」を選択</a:t>
            </a:r>
            <a:r>
              <a:rPr kumimoji="0" lang="ja-JP" altLang="en-US" sz="1600"/>
              <a:t>　</a:t>
            </a:r>
          </a:p>
        </p:txBody>
      </p:sp>
      <p:sp>
        <p:nvSpPr>
          <p:cNvPr id="33794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FA6CA3A8-7193-417C-A645-53462402CE3B}" type="slidenum">
              <a:rPr kumimoji="0" lang="en-US" altLang="ja-JP" smtClean="0"/>
              <a:pPr eaLnBrk="1" hangingPunct="1"/>
              <a:t>30</a:t>
            </a:fld>
            <a:endParaRPr kumimoji="0" lang="en-US" altLang="ja-JP" smtClean="0"/>
          </a:p>
        </p:txBody>
      </p:sp>
      <p:pic>
        <p:nvPicPr>
          <p:cNvPr id="337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2168860"/>
            <a:ext cx="59912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243138"/>
            <a:ext cx="20097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161925" y="2259013"/>
            <a:ext cx="2054225" cy="3968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161925" y="3969060"/>
            <a:ext cx="3330575" cy="584775"/>
          </a:xfrm>
          <a:prstGeom prst="borderCallout2">
            <a:avLst>
              <a:gd name="adj1" fmla="val 18463"/>
              <a:gd name="adj2" fmla="val 102287"/>
              <a:gd name="adj3" fmla="val 18463"/>
              <a:gd name="adj4" fmla="val 112917"/>
              <a:gd name="adj5" fmla="val -57949"/>
              <a:gd name="adj6" fmla="val 124120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最適化</a:t>
            </a:r>
            <a:r>
              <a:rPr lang="ja-JP" altLang="en-US" sz="1600" b="1" dirty="0">
                <a:latin typeface="Tahoma" pitchFamily="34" charset="0"/>
              </a:rPr>
              <a:t>レベルを登録する</a:t>
            </a:r>
            <a:r>
              <a:rPr lang="ja-JP" altLang="en-US" sz="1600" b="1" dirty="0" smtClean="0">
                <a:latin typeface="Tahoma" pitchFamily="34" charset="0"/>
              </a:rPr>
              <a:t>ファイル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を指定する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6237185" y="2663915"/>
            <a:ext cx="1528762" cy="3063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3800" name="Rectangle 13"/>
          <p:cNvSpPr>
            <a:spLocks noChangeArrowheads="1"/>
          </p:cNvSpPr>
          <p:nvPr/>
        </p:nvSpPr>
        <p:spPr bwMode="auto">
          <a:xfrm>
            <a:off x="5291138" y="2978950"/>
            <a:ext cx="1755775" cy="38893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6388100" y="3702636"/>
            <a:ext cx="2369365" cy="338554"/>
          </a:xfrm>
          <a:prstGeom prst="borderCallout2">
            <a:avLst>
              <a:gd name="adj1" fmla="val 30509"/>
              <a:gd name="adj2" fmla="val -2838"/>
              <a:gd name="adj3" fmla="val 30509"/>
              <a:gd name="adj4" fmla="val -13296"/>
              <a:gd name="adj5" fmla="val -39407"/>
              <a:gd name="adj6" fmla="val -19620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「最適化レベル」を変更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7181850" y="2081798"/>
            <a:ext cx="1892300" cy="338554"/>
          </a:xfrm>
          <a:prstGeom prst="borderCallout2">
            <a:avLst>
              <a:gd name="adj1" fmla="val 30509"/>
              <a:gd name="adj2" fmla="val -4028"/>
              <a:gd name="adj3" fmla="val 30509"/>
              <a:gd name="adj4" fmla="val -14764"/>
              <a:gd name="adj5" fmla="val 160593"/>
              <a:gd name="adj6" fmla="val -22315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「最適化」を</a:t>
            </a:r>
            <a:r>
              <a:rPr lang="ja-JP" altLang="en-US" sz="1600" b="1" dirty="0">
                <a:latin typeface="Tahoma" pitchFamily="34" charset="0"/>
              </a:rPr>
              <a:t>選択</a:t>
            </a:r>
          </a:p>
        </p:txBody>
      </p:sp>
      <p:sp>
        <p:nvSpPr>
          <p:cNvPr id="33803" name="AutoShape 16"/>
          <p:cNvSpPr>
            <a:spLocks noChangeArrowheads="1"/>
          </p:cNvSpPr>
          <p:nvPr/>
        </p:nvSpPr>
        <p:spPr bwMode="auto">
          <a:xfrm>
            <a:off x="2457450" y="3384550"/>
            <a:ext cx="315913" cy="4048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3805" name="Text Box 18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８．参考</a:t>
            </a:r>
          </a:p>
        </p:txBody>
      </p:sp>
      <p:sp>
        <p:nvSpPr>
          <p:cNvPr id="33806" name="Rectangle 21"/>
          <p:cNvSpPr>
            <a:spLocks noChangeArrowheads="1"/>
          </p:cNvSpPr>
          <p:nvPr/>
        </p:nvSpPr>
        <p:spPr bwMode="auto">
          <a:xfrm>
            <a:off x="5291138" y="2393885"/>
            <a:ext cx="585787" cy="24923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3807" name="Rectangle 22"/>
          <p:cNvSpPr>
            <a:spLocks noChangeArrowheads="1"/>
          </p:cNvSpPr>
          <p:nvPr/>
        </p:nvSpPr>
        <p:spPr bwMode="auto">
          <a:xfrm>
            <a:off x="7091363" y="6174305"/>
            <a:ext cx="990600" cy="40481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1190" y="5731177"/>
            <a:ext cx="2861650" cy="99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ja-JP" altLang="en-US" sz="1200"/>
              <a:t>意図的に空の関数を使う場合や、</a:t>
            </a:r>
          </a:p>
          <a:p>
            <a:r>
              <a:rPr lang="ja-JP" altLang="en-US" sz="1200"/>
              <a:t>ポートを直値でアクセスする場合は</a:t>
            </a:r>
          </a:p>
          <a:p>
            <a:r>
              <a:rPr lang="ja-JP" altLang="en-US" sz="1200"/>
              <a:t>レベル０を選択して</a:t>
            </a:r>
            <a:r>
              <a:rPr lang="ja-JP" altLang="en-US" sz="1200" smtClean="0"/>
              <a:t>ください。</a:t>
            </a:r>
            <a:endParaRPr lang="ja-JP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b="1" smtClean="0">
                <a:latin typeface="ＭＳ Ｐゴシック" pitchFamily="50" charset="-128"/>
              </a:rPr>
              <a:t>E1</a:t>
            </a:r>
            <a:r>
              <a:rPr kumimoji="0" lang="ja-JP" altLang="en-US" b="1">
                <a:latin typeface="ＭＳ Ｐゴシック" pitchFamily="50" charset="-128"/>
              </a:rPr>
              <a:t>エミュレータを接続状態にしておく</a:t>
            </a:r>
            <a:r>
              <a:rPr kumimoji="0" lang="ja-JP" altLang="en-US" b="1" smtClean="0">
                <a:latin typeface="ＭＳ Ｐゴシック" pitchFamily="50" charset="-128"/>
              </a:rPr>
              <a:t>場合</a:t>
            </a:r>
            <a:endParaRPr kumimoji="1" lang="ja-JP" altLang="en-US" b="1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新規</a:t>
            </a:r>
            <a:r>
              <a:rPr lang="ja-JP" altLang="en-US"/>
              <a:t>プロジェクト</a:t>
            </a:r>
            <a:r>
              <a:rPr lang="en-US" altLang="ja-JP"/>
              <a:t>8/10</a:t>
            </a:r>
            <a:r>
              <a:rPr lang="ja-JP" altLang="en-US"/>
              <a:t>で、ターゲットにチェックを入れておくと、</a:t>
            </a:r>
            <a:endParaRPr lang="en-US" altLang="ja-JP"/>
          </a:p>
          <a:p>
            <a:pPr eaLnBrk="1" hangingPunct="1"/>
            <a:r>
              <a:rPr lang="ja-JP" altLang="en-US" smtClean="0"/>
              <a:t>起動</a:t>
            </a:r>
            <a:r>
              <a:rPr lang="ja-JP" altLang="en-US"/>
              <a:t>時に自動で接続</a:t>
            </a:r>
            <a:r>
              <a:rPr lang="ja-JP" altLang="en-US" smtClean="0"/>
              <a:t>されます</a:t>
            </a:r>
            <a:r>
              <a:rPr kumimoji="0" lang="ja-JP" altLang="en-US" sz="1600" smtClean="0"/>
              <a:t>。</a:t>
            </a:r>
            <a:endParaRPr lang="ja-JP" altLang="en-US"/>
          </a:p>
        </p:txBody>
      </p:sp>
      <p:sp>
        <p:nvSpPr>
          <p:cNvPr id="34818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6D098195-C88A-4E12-9D84-27104240F499}" type="slidenum">
              <a:rPr kumimoji="0" lang="en-US" altLang="ja-JP" smtClean="0"/>
              <a:pPr eaLnBrk="1" hangingPunct="1"/>
              <a:t>31</a:t>
            </a:fld>
            <a:endParaRPr kumimoji="0" lang="en-US" altLang="ja-JP" smtClean="0"/>
          </a:p>
        </p:txBody>
      </p:sp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7943850" y="53975"/>
            <a:ext cx="1128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８．参考</a:t>
            </a:r>
          </a:p>
        </p:txBody>
      </p:sp>
      <p:pic>
        <p:nvPicPr>
          <p:cNvPr id="3482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3041650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6192838" y="5635625"/>
            <a:ext cx="1030287" cy="3317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4822" name="Rectangle 13"/>
          <p:cNvSpPr>
            <a:spLocks noChangeArrowheads="1"/>
          </p:cNvSpPr>
          <p:nvPr/>
        </p:nvSpPr>
        <p:spPr bwMode="auto">
          <a:xfrm>
            <a:off x="5900738" y="6142038"/>
            <a:ext cx="966787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701570" y="5863223"/>
            <a:ext cx="3421168" cy="338554"/>
          </a:xfrm>
          <a:prstGeom prst="borderCallout2">
            <a:avLst>
              <a:gd name="adj1" fmla="val 30509"/>
              <a:gd name="adj2" fmla="val 102005"/>
              <a:gd name="adj3" fmla="val 30509"/>
              <a:gd name="adj4" fmla="val 126630"/>
              <a:gd name="adj5" fmla="val 6356"/>
              <a:gd name="adj6" fmla="val 15413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「初期セッション」に</a:t>
            </a:r>
            <a:r>
              <a:rPr lang="ja-JP" altLang="en-US" sz="1600" b="1" dirty="0">
                <a:latin typeface="Tahoma" pitchFamily="34" charset="0"/>
              </a:rPr>
              <a:t>チェックを</a:t>
            </a:r>
            <a:r>
              <a:rPr lang="ja-JP" altLang="en-US" sz="1600" b="1" dirty="0" smtClean="0">
                <a:latin typeface="Tahoma" pitchFamily="34" charset="0"/>
              </a:rPr>
              <a:t>入れる</a:t>
            </a:r>
            <a:endParaRPr lang="ja-JP" altLang="en-US" sz="1600" b="1" dirty="0">
              <a:latin typeface="Tahoma" pitchFamily="34" charset="0"/>
            </a:endParaRPr>
          </a:p>
        </p:txBody>
      </p:sp>
      <p:pic>
        <p:nvPicPr>
          <p:cNvPr id="348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244725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5" name="Rectangle 17"/>
          <p:cNvSpPr>
            <a:spLocks noChangeArrowheads="1"/>
          </p:cNvSpPr>
          <p:nvPr/>
        </p:nvSpPr>
        <p:spPr bwMode="auto">
          <a:xfrm>
            <a:off x="2501900" y="5392738"/>
            <a:ext cx="1030288" cy="3317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4826" name="Rectangle 18"/>
          <p:cNvSpPr>
            <a:spLocks noChangeArrowheads="1"/>
          </p:cNvSpPr>
          <p:nvPr/>
        </p:nvSpPr>
        <p:spPr bwMode="auto">
          <a:xfrm>
            <a:off x="2635250" y="2708275"/>
            <a:ext cx="2476500" cy="4953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5884863" y="2007900"/>
            <a:ext cx="2676525" cy="584775"/>
          </a:xfrm>
          <a:prstGeom prst="borderCallout2">
            <a:avLst>
              <a:gd name="adj1" fmla="val 18463"/>
              <a:gd name="adj2" fmla="val -2847"/>
              <a:gd name="adj3" fmla="val 18463"/>
              <a:gd name="adj4" fmla="val -49704"/>
              <a:gd name="adj5" fmla="val 89486"/>
              <a:gd name="adj6" fmla="val -54866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/>
              <a:t>「</a:t>
            </a:r>
            <a:r>
              <a:rPr lang="en-US" altLang="ja-JP" sz="1600" b="1" dirty="0"/>
              <a:t>RX E1/E20 SYSTEM</a:t>
            </a:r>
            <a:r>
              <a:rPr lang="ja-JP" altLang="en-US" sz="1600" b="1" dirty="0"/>
              <a:t>」にチェックを</a:t>
            </a:r>
            <a:r>
              <a:rPr lang="ja-JP" altLang="en-US" sz="1600" b="1" dirty="0" smtClean="0"/>
              <a:t>入れ</a:t>
            </a:r>
            <a:r>
              <a:rPr lang="ja-JP" altLang="en-US" sz="1600" b="1" dirty="0"/>
              <a:t>る</a:t>
            </a:r>
            <a:endParaRPr lang="ja-JP" altLang="en-US" sz="1600" b="1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855FF073-544A-4BA1-86D3-ACD15A20A85D}" type="slidenum">
              <a:rPr kumimoji="0" lang="en-US" altLang="ja-JP" smtClean="0"/>
              <a:pPr eaLnBrk="1" hangingPunct="1"/>
              <a:t>32</a:t>
            </a:fld>
            <a:endParaRPr kumimoji="0" lang="en-US" altLang="ja-JP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19075" y="863600"/>
            <a:ext cx="87185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400" dirty="0" smtClean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本資料の全部または一部を無断で複写、複製することはできません。</a:t>
            </a:r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en-US" altLang="ja-JP" sz="1400" dirty="0" err="1" smtClean="0">
                <a:solidFill>
                  <a:srgbClr val="040408"/>
                </a:solidFill>
                <a:latin typeface="ＭＳ Ｐゴシック" pitchFamily="50" charset="-128"/>
              </a:rPr>
              <a:t>PowerMedusa</a:t>
            </a:r>
            <a:r>
              <a:rPr lang="en-US" altLang="ja-JP" sz="1400" dirty="0" smtClean="0">
                <a:solidFill>
                  <a:srgbClr val="040408"/>
                </a:solidFill>
                <a:latin typeface="ＭＳ Ｐゴシック" pitchFamily="50" charset="-128"/>
              </a:rPr>
              <a:t> </a:t>
            </a:r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は三菱電機マイコン機器ソフトウエア株式会社の登録商標です。</a:t>
            </a:r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en-US" altLang="en-US" sz="1400" dirty="0" smtClean="0">
                <a:latin typeface="ＭＳ Ｐゴシック" pitchFamily="50" charset="-128"/>
              </a:rPr>
              <a:t>High-performance Embedded </a:t>
            </a:r>
            <a:r>
              <a:rPr lang="en-US" altLang="ja-JP" sz="1400" dirty="0" smtClean="0">
                <a:latin typeface="ＭＳ Ｐゴシック" pitchFamily="50" charset="-128"/>
              </a:rPr>
              <a:t>Workshop</a:t>
            </a:r>
            <a:r>
              <a:rPr lang="ja-JP" altLang="en-US" sz="1400" dirty="0" smtClean="0">
                <a:latin typeface="ＭＳ Ｐゴシック" pitchFamily="50" charset="-128"/>
              </a:rPr>
              <a:t>（</a:t>
            </a:r>
            <a:r>
              <a:rPr lang="en-US" altLang="ja-JP" sz="1400" dirty="0" smtClean="0">
                <a:solidFill>
                  <a:srgbClr val="040408"/>
                </a:solidFill>
                <a:latin typeface="ＭＳ Ｐゴシック" pitchFamily="50" charset="-128"/>
              </a:rPr>
              <a:t>HEW</a:t>
            </a:r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） は</a:t>
            </a:r>
            <a:r>
              <a:rPr lang="ja-JP" altLang="en-US" sz="1400" dirty="0" smtClean="0">
                <a:latin typeface="ＭＳ Ｐゴシック" pitchFamily="50" charset="-128"/>
              </a:rPr>
              <a:t>ルネサスエレクトロニクス社</a:t>
            </a:r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の製品です。</a:t>
            </a:r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●</a:t>
            </a:r>
            <a:r>
              <a:rPr lang="en-US" altLang="ja-JP" sz="1400" dirty="0" smtClean="0">
                <a:solidFill>
                  <a:srgbClr val="040408"/>
                </a:solidFill>
                <a:latin typeface="ＭＳ Ｐゴシック" pitchFamily="50" charset="-128"/>
              </a:rPr>
              <a:t>Windows</a:t>
            </a:r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はマイクロソフト社の登録商標です。</a:t>
            </a:r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en-US" altLang="ja-JP" sz="1400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r>
              <a:rPr lang="ja-JP" altLang="en-US" sz="1400" dirty="0" smtClean="0">
                <a:solidFill>
                  <a:srgbClr val="040408"/>
                </a:solidFill>
                <a:latin typeface="ＭＳ Ｐゴシック" pitchFamily="50" charset="-128"/>
              </a:rPr>
              <a:t>●その他、記載されている社名・製品名は一般に各社の商標および登録商標です。</a:t>
            </a:r>
          </a:p>
          <a:p>
            <a:pPr eaLnBrk="1" hangingPunct="1"/>
            <a:endParaRPr lang="ja-JP" altLang="en-US" sz="1600" b="1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ja-JP" altLang="en-US" sz="1600" b="1" dirty="0" smtClean="0">
              <a:solidFill>
                <a:srgbClr val="040408"/>
              </a:solidFill>
              <a:latin typeface="ＭＳ Ｐゴシック" pitchFamily="50" charset="-128"/>
            </a:endParaRPr>
          </a:p>
          <a:p>
            <a:pPr eaLnBrk="1" hangingPunct="1"/>
            <a:endParaRPr lang="ja-JP" altLang="en-US" sz="1600" b="1" dirty="0">
              <a:solidFill>
                <a:srgbClr val="040408"/>
              </a:solidFill>
              <a:latin typeface="ＭＳ Ｐゴシック" pitchFamily="50" charset="-128"/>
            </a:endParaRPr>
          </a:p>
        </p:txBody>
      </p:sp>
      <p:pic>
        <p:nvPicPr>
          <p:cNvPr id="35844" name="Picture 4" descr="PowerMedu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444500"/>
            <a:ext cx="1439862" cy="3333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b="1" smtClean="0"/>
              <a:t>２．プロジェクトの登録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b="1" smtClean="0"/>
              <a:t>スタートメニューの</a:t>
            </a:r>
            <a:r>
              <a:rPr lang="en-US" altLang="ja-JP" b="1" smtClean="0"/>
              <a:t>Renesas</a:t>
            </a:r>
            <a:r>
              <a:rPr lang="ja-JP" altLang="en-US" b="1" smtClean="0"/>
              <a:t>フォルダより、</a:t>
            </a:r>
            <a:r>
              <a:rPr lang="en-US" altLang="ja-JP" smtClean="0"/>
              <a:t>High-performance </a:t>
            </a:r>
            <a:r>
              <a:rPr lang="en-US" altLang="ja-JP"/>
              <a:t>Embedded </a:t>
            </a:r>
            <a:r>
              <a:rPr lang="en-US" altLang="ja-JP" smtClean="0"/>
              <a:t>Workshop</a:t>
            </a:r>
            <a:r>
              <a:rPr lang="ja-JP" altLang="en-US" smtClean="0"/>
              <a:t>を起動し、</a:t>
            </a:r>
            <a:r>
              <a:rPr lang="ja-JP" altLang="en-US" b="1" smtClean="0"/>
              <a:t>「</a:t>
            </a:r>
            <a:r>
              <a:rPr lang="ja-JP" altLang="en-US" b="1" dirty="0" smtClean="0"/>
              <a:t>新規プロジェクトワークスペースの作成」を選択</a:t>
            </a:r>
          </a:p>
          <a:p>
            <a:pPr eaLnBrk="1" hangingPunct="1"/>
            <a:endParaRPr lang="en-US" altLang="ja-JP" b="1" dirty="0" smtClean="0"/>
          </a:p>
        </p:txBody>
      </p:sp>
      <p:sp>
        <p:nvSpPr>
          <p:cNvPr id="5122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7E421248-4CEF-4B70-9A0C-E6AA7B894268}" type="slidenum">
              <a:rPr kumimoji="0" lang="en-US" altLang="ja-JP" smtClean="0"/>
              <a:pPr eaLnBrk="1" hangingPunct="1"/>
              <a:t>4</a:t>
            </a:fld>
            <a:endParaRPr kumimoji="0" lang="en-US" altLang="ja-JP" smtClean="0"/>
          </a:p>
        </p:txBody>
      </p:sp>
      <p:pic>
        <p:nvPicPr>
          <p:cNvPr id="5125" name="Picture 4" descr="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" b="2655"/>
          <a:stretch>
            <a:fillRect/>
          </a:stretch>
        </p:blipFill>
        <p:spPr bwMode="auto">
          <a:xfrm>
            <a:off x="521550" y="1988840"/>
            <a:ext cx="6255695" cy="41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336490" y="3745686"/>
            <a:ext cx="1515430" cy="1929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256965" y="3705042"/>
            <a:ext cx="720080" cy="220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931817" y="3052056"/>
            <a:ext cx="2331965" cy="584775"/>
          </a:xfrm>
          <a:prstGeom prst="borderCallout2">
            <a:avLst>
              <a:gd name="adj1" fmla="val 18463"/>
              <a:gd name="adj2" fmla="val -3389"/>
              <a:gd name="adj3" fmla="val 23272"/>
              <a:gd name="adj4" fmla="val -90431"/>
              <a:gd name="adj5" fmla="val 104850"/>
              <a:gd name="adj6" fmla="val -104547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smtClean="0">
                <a:latin typeface="Tahoma" pitchFamily="34" charset="0"/>
              </a:rPr>
              <a:t>新規作成の場合は、</a:t>
            </a:r>
            <a:endParaRPr lang="en-US" altLang="ja-JP" sz="1600" b="1" smtClean="0">
              <a:latin typeface="Tahoma" pitchFamily="34" charset="0"/>
            </a:endParaRPr>
          </a:p>
          <a:p>
            <a:pPr eaLnBrk="1" hangingPunct="1"/>
            <a:r>
              <a:rPr lang="ja-JP" altLang="en-US" sz="1600" b="1" smtClean="0">
                <a:latin typeface="Tahoma" pitchFamily="34" charset="0"/>
              </a:rPr>
              <a:t>こちらを選択します。</a:t>
            </a:r>
            <a:endParaRPr lang="en-US" altLang="ja-JP" sz="1600" b="1" smtClean="0">
              <a:latin typeface="Tahoma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7965" y="820273"/>
            <a:ext cx="8826500" cy="90487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ja-JP" altLang="en-US" sz="2400">
              <a:latin typeface="Tahoma" panose="020B060403050404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88788" y="5660562"/>
            <a:ext cx="2590568" cy="1015663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ja-JP" altLang="en-US" sz="1200" smtClean="0"/>
              <a:t>既存のプロジェクトを開く場合は</a:t>
            </a:r>
            <a:endParaRPr lang="en-US" altLang="ja-JP" sz="1200" smtClean="0"/>
          </a:p>
          <a:p>
            <a:r>
              <a:rPr lang="ja-JP" altLang="en-US" sz="1200" smtClean="0"/>
              <a:t>「プロジェクト</a:t>
            </a:r>
            <a:r>
              <a:rPr lang="ja-JP" altLang="en-US" sz="1200"/>
              <a:t>名</a:t>
            </a:r>
            <a:r>
              <a:rPr lang="en-US" altLang="ja-JP" sz="1200" smtClean="0"/>
              <a:t>. hws</a:t>
            </a:r>
            <a:r>
              <a:rPr lang="ja-JP" altLang="en-US" sz="1200" smtClean="0"/>
              <a:t>」ファイルを</a:t>
            </a:r>
            <a:endParaRPr lang="en-US" altLang="ja-JP" sz="1200" smtClean="0"/>
          </a:p>
          <a:p>
            <a:r>
              <a:rPr lang="ja-JP" altLang="en-US" sz="1200" smtClean="0"/>
              <a:t>ダブルクリックするとでも起動します。</a:t>
            </a:r>
            <a:endParaRPr lang="ja-JP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b="1" dirty="0" smtClean="0"/>
              <a:t>「</a:t>
            </a:r>
            <a:r>
              <a:rPr lang="en-US" altLang="ja-JP" b="1" dirty="0" smtClean="0"/>
              <a:t>Application</a:t>
            </a:r>
            <a:r>
              <a:rPr lang="ja-JP" altLang="en-US" b="1" dirty="0" smtClean="0"/>
              <a:t>」を選択し、ワークスペース</a:t>
            </a:r>
            <a:r>
              <a:rPr lang="ja-JP" altLang="en-US" b="1" dirty="0"/>
              <a:t>を</a:t>
            </a:r>
            <a:r>
              <a:rPr lang="ja-JP" altLang="en-US" b="1" dirty="0" smtClean="0"/>
              <a:t>設定</a:t>
            </a:r>
          </a:p>
          <a:p>
            <a:pPr eaLnBrk="1" hangingPunct="1"/>
            <a:endParaRPr lang="en-US" altLang="ja-JP" b="1" dirty="0" smtClean="0"/>
          </a:p>
        </p:txBody>
      </p:sp>
      <p:sp>
        <p:nvSpPr>
          <p:cNvPr id="6146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4764157A-F835-4CF7-A523-B0F2B6671652}" type="slidenum">
              <a:rPr kumimoji="0" lang="en-US" altLang="ja-JP" smtClean="0"/>
              <a:pPr eaLnBrk="1" hangingPunct="1"/>
              <a:t>5</a:t>
            </a:fld>
            <a:endParaRPr kumimoji="0" lang="en-US" altLang="ja-JP" smtClean="0"/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7272338" y="5397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２．プロジェクトの登録</a:t>
            </a:r>
          </a:p>
        </p:txBody>
      </p:sp>
      <p:pic>
        <p:nvPicPr>
          <p:cNvPr id="614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06550"/>
            <a:ext cx="58864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5067300" y="2052638"/>
            <a:ext cx="2609850" cy="13049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3086100" y="2214563"/>
            <a:ext cx="1890713" cy="4222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249238" y="5162263"/>
            <a:ext cx="4727575" cy="584775"/>
          </a:xfrm>
          <a:prstGeom prst="borderCallout2">
            <a:avLst>
              <a:gd name="adj1" fmla="val 18463"/>
              <a:gd name="adj2" fmla="val 101611"/>
              <a:gd name="adj3" fmla="val 18463"/>
              <a:gd name="adj4" fmla="val 106144"/>
              <a:gd name="adj5" fmla="val -155130"/>
              <a:gd name="adj6" fmla="val 110681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 b="1" dirty="0">
                <a:latin typeface="Tahoma" pitchFamily="34" charset="0"/>
              </a:rPr>
              <a:t>CPU</a:t>
            </a:r>
            <a:r>
              <a:rPr lang="ja-JP" altLang="en-US" sz="1600" b="1" dirty="0">
                <a:latin typeface="Tahoma" pitchFamily="34" charset="0"/>
              </a:rPr>
              <a:t>種別は「</a:t>
            </a:r>
            <a:r>
              <a:rPr lang="en-US" altLang="ja-JP" sz="1600" b="1" dirty="0">
                <a:latin typeface="Tahoma" pitchFamily="34" charset="0"/>
              </a:rPr>
              <a:t>RX</a:t>
            </a:r>
            <a:r>
              <a:rPr lang="ja-JP" altLang="en-US" sz="1600" b="1" dirty="0">
                <a:latin typeface="Tahoma" pitchFamily="34" charset="0"/>
              </a:rPr>
              <a:t>」</a:t>
            </a:r>
          </a:p>
          <a:p>
            <a:pPr eaLnBrk="1" hangingPunct="1"/>
            <a:r>
              <a:rPr lang="ja-JP" altLang="en-US" sz="1600" b="1" dirty="0">
                <a:latin typeface="Tahoma" pitchFamily="34" charset="0"/>
              </a:rPr>
              <a:t>ツールチェインは「</a:t>
            </a:r>
            <a:r>
              <a:rPr lang="en-US" altLang="ja-JP" sz="1600" b="1" dirty="0" err="1">
                <a:latin typeface="Tahoma" pitchFamily="34" charset="0"/>
              </a:rPr>
              <a:t>Renesas</a:t>
            </a:r>
            <a:r>
              <a:rPr lang="en-US" altLang="ja-JP" sz="1600" b="1" dirty="0">
                <a:latin typeface="Tahoma" pitchFamily="34" charset="0"/>
              </a:rPr>
              <a:t> RX Standard</a:t>
            </a:r>
            <a:r>
              <a:rPr lang="ja-JP" altLang="en-US" sz="1600" b="1" dirty="0">
                <a:latin typeface="Tahoma" pitchFamily="34" charset="0"/>
              </a:rPr>
              <a:t>」を指定</a:t>
            </a:r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228600" y="2957513"/>
            <a:ext cx="3330575" cy="863600"/>
          </a:xfrm>
          <a:prstGeom prst="borderCallout2">
            <a:avLst>
              <a:gd name="adj1" fmla="val 13236"/>
              <a:gd name="adj2" fmla="val 102287"/>
              <a:gd name="adj3" fmla="val 13236"/>
              <a:gd name="adj4" fmla="val 136750"/>
              <a:gd name="adj5" fmla="val -9741"/>
              <a:gd name="adj6" fmla="val 14513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/>
              <a:t>ワークスペース名を入力</a:t>
            </a:r>
          </a:p>
          <a:p>
            <a:pPr eaLnBrk="1" hangingPunct="1"/>
            <a:r>
              <a:rPr lang="ja-JP" altLang="en-US" sz="1600" b="1" dirty="0">
                <a:latin typeface="Tahoma" pitchFamily="34" charset="0"/>
              </a:rPr>
              <a:t>プロジェクト名は</a:t>
            </a:r>
            <a:r>
              <a:rPr lang="ja-JP" altLang="en-US" sz="1600" b="1" dirty="0"/>
              <a:t>ワークスペース名と</a:t>
            </a:r>
            <a:r>
              <a:rPr lang="ja-JP" altLang="en-US" sz="1600" b="1" dirty="0">
                <a:latin typeface="Tahoma" pitchFamily="34" charset="0"/>
              </a:rPr>
              <a:t>同名</a:t>
            </a:r>
            <a:r>
              <a:rPr lang="ja-JP" altLang="en-US" sz="1600" b="1" dirty="0" smtClean="0">
                <a:latin typeface="Tahoma" pitchFamily="34" charset="0"/>
              </a:rPr>
              <a:t>とする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6154" name="Rectangle 15"/>
          <p:cNvSpPr>
            <a:spLocks noChangeArrowheads="1"/>
          </p:cNvSpPr>
          <p:nvPr/>
        </p:nvSpPr>
        <p:spPr bwMode="auto">
          <a:xfrm>
            <a:off x="5067300" y="3429000"/>
            <a:ext cx="2609850" cy="7889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6155" name="Rectangle 16"/>
          <p:cNvSpPr>
            <a:spLocks noChangeArrowheads="1"/>
          </p:cNvSpPr>
          <p:nvPr/>
        </p:nvSpPr>
        <p:spPr bwMode="auto">
          <a:xfrm>
            <a:off x="6867525" y="5067300"/>
            <a:ext cx="966788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228600" y="3935413"/>
            <a:ext cx="3330575" cy="287337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200" b="1"/>
              <a:t>本書ではプロジェクト名を「</a:t>
            </a:r>
            <a:r>
              <a:rPr lang="en-US" altLang="ja-JP" sz="1200" b="1"/>
              <a:t>stopw</a:t>
            </a:r>
            <a:r>
              <a:rPr lang="ja-JP" altLang="en-US" sz="1200" b="1"/>
              <a:t>」とします</a:t>
            </a:r>
            <a:endParaRPr lang="ja-JP" altLang="en-US" sz="1200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1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b="1" smtClean="0"/>
              <a:t>デバイスの選択</a:t>
            </a:r>
          </a:p>
        </p:txBody>
      </p:sp>
      <p:sp>
        <p:nvSpPr>
          <p:cNvPr id="7170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6E7CE5B9-6718-4525-BC5B-A458CF17720B}" type="slidenum">
              <a:rPr kumimoji="0" lang="en-US" altLang="ja-JP" smtClean="0"/>
              <a:pPr eaLnBrk="1" hangingPunct="1"/>
              <a:t>6</a:t>
            </a:fld>
            <a:endParaRPr kumimoji="0" lang="en-US" altLang="ja-JP" smtClean="0"/>
          </a:p>
        </p:txBody>
      </p:sp>
      <p:pic>
        <p:nvPicPr>
          <p:cNvPr id="7171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66875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906713" y="2573338"/>
            <a:ext cx="2474912" cy="49371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906713" y="3338513"/>
            <a:ext cx="2474912" cy="492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749550" y="4773613"/>
            <a:ext cx="966788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6281738" y="2321511"/>
            <a:ext cx="2249487" cy="338554"/>
          </a:xfrm>
          <a:prstGeom prst="borderCallout2">
            <a:avLst>
              <a:gd name="adj1" fmla="val 26278"/>
              <a:gd name="adj2" fmla="val -3389"/>
              <a:gd name="adj3" fmla="val 26278"/>
              <a:gd name="adj4" fmla="val -28583"/>
              <a:gd name="adj5" fmla="val 109491"/>
              <a:gd name="adj6" fmla="val -54903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>
                <a:latin typeface="Tahoma" pitchFamily="34" charset="0"/>
              </a:rPr>
              <a:t>「</a:t>
            </a:r>
            <a:r>
              <a:rPr lang="en-US" altLang="ja-JP" sz="1600" b="1" dirty="0" smtClean="0">
                <a:latin typeface="Tahoma" pitchFamily="34" charset="0"/>
              </a:rPr>
              <a:t>RX200</a:t>
            </a:r>
            <a:r>
              <a:rPr lang="ja-JP" altLang="en-US" sz="1600" b="1" dirty="0" smtClean="0">
                <a:latin typeface="Tahoma" pitchFamily="34" charset="0"/>
              </a:rPr>
              <a:t>」を</a:t>
            </a:r>
            <a:r>
              <a:rPr lang="ja-JP" altLang="en-US" sz="1600" b="1" dirty="0">
                <a:latin typeface="Tahoma" pitchFamily="34" charset="0"/>
              </a:rPr>
              <a:t>指定</a:t>
            </a: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7272338" y="5397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２．プロジェクトの登録</a:t>
            </a:r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6281738" y="1608723"/>
            <a:ext cx="2249487" cy="338554"/>
          </a:xfrm>
          <a:prstGeom prst="borderCallout2">
            <a:avLst>
              <a:gd name="adj1" fmla="val 18463"/>
              <a:gd name="adj2" fmla="val -3389"/>
              <a:gd name="adj3" fmla="val 18463"/>
              <a:gd name="adj4" fmla="val -28583"/>
              <a:gd name="adj5" fmla="val 109486"/>
              <a:gd name="adj6" fmla="val -54903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/>
              <a:t>標準の設定で使用</a:t>
            </a:r>
          </a:p>
        </p:txBody>
      </p:sp>
      <p:sp>
        <p:nvSpPr>
          <p:cNvPr id="12" name="AutoShape 50"/>
          <p:cNvSpPr>
            <a:spLocks/>
          </p:cNvSpPr>
          <p:nvPr/>
        </p:nvSpPr>
        <p:spPr bwMode="auto">
          <a:xfrm>
            <a:off x="6327775" y="3293985"/>
            <a:ext cx="2249487" cy="338554"/>
          </a:xfrm>
          <a:prstGeom prst="borderCallout2">
            <a:avLst>
              <a:gd name="adj1" fmla="val 26278"/>
              <a:gd name="adj2" fmla="val -3389"/>
              <a:gd name="adj3" fmla="val 26278"/>
              <a:gd name="adj4" fmla="val -28583"/>
              <a:gd name="adj5" fmla="val 109491"/>
              <a:gd name="adj6" fmla="val -54903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1600" b="1" dirty="0" smtClean="0">
                <a:latin typeface="Tahoma" pitchFamily="34" charset="0"/>
              </a:rPr>
              <a:t>「</a:t>
            </a:r>
            <a:r>
              <a:rPr lang="en-US" altLang="ja-JP" sz="1600" b="1" dirty="0" smtClean="0">
                <a:latin typeface="Tahoma" pitchFamily="34" charset="0"/>
              </a:rPr>
              <a:t>RX210</a:t>
            </a:r>
            <a:r>
              <a:rPr lang="ja-JP" altLang="en-US" sz="1600" b="1" dirty="0" smtClean="0">
                <a:latin typeface="Tahoma" pitchFamily="34" charset="0"/>
              </a:rPr>
              <a:t>」を</a:t>
            </a:r>
            <a:r>
              <a:rPr lang="ja-JP" altLang="en-US" sz="1600" b="1" dirty="0">
                <a:latin typeface="Tahoma" pitchFamily="34" charset="0"/>
              </a:rPr>
              <a:t>指定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12260" y="5524229"/>
            <a:ext cx="1975030" cy="101566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en-US" altLang="ja-JP" sz="1200" smtClean="0"/>
              <a:t>CPU</a:t>
            </a:r>
            <a:r>
              <a:rPr lang="ja-JP" altLang="en-US" sz="1200" smtClean="0"/>
              <a:t>シリーズ・タイプは</a:t>
            </a:r>
            <a:endParaRPr lang="en-US" altLang="ja-JP" sz="1200" smtClean="0"/>
          </a:p>
          <a:p>
            <a:r>
              <a:rPr lang="ja-JP" altLang="en-US" sz="1200" smtClean="0"/>
              <a:t>後から変更できません。</a:t>
            </a:r>
            <a:endParaRPr lang="ja-JP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3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9D20ACD9-BCEE-42BD-B05C-AF26CA6E1198}" type="slidenum">
              <a:rPr kumimoji="0" lang="en-US" altLang="ja-JP" smtClean="0"/>
              <a:pPr eaLnBrk="1" hangingPunct="1"/>
              <a:t>7</a:t>
            </a:fld>
            <a:endParaRPr kumimoji="0" lang="en-US" altLang="ja-JP" smtClean="0"/>
          </a:p>
        </p:txBody>
      </p:sp>
      <p:pic>
        <p:nvPicPr>
          <p:cNvPr id="819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3975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3294063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272338" y="5397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２．プロジェクトの登録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276475" y="3159125"/>
            <a:ext cx="966788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5900738" y="6394450"/>
            <a:ext cx="966787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431800" y="4707523"/>
            <a:ext cx="3149600" cy="338554"/>
          </a:xfrm>
          <a:prstGeom prst="borderCallout2">
            <a:avLst>
              <a:gd name="adj1" fmla="val 30509"/>
              <a:gd name="adj2" fmla="val 102421"/>
              <a:gd name="adj3" fmla="val 30509"/>
              <a:gd name="adj4" fmla="val 129134"/>
              <a:gd name="adj5" fmla="val 448727"/>
              <a:gd name="adj6" fmla="val 17988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標準の設定で</a:t>
            </a:r>
            <a:r>
              <a:rPr lang="ja-JP" altLang="en-US" sz="1600" b="1" dirty="0" smtClean="0">
                <a:latin typeface="Tahoma" pitchFamily="34" charset="0"/>
              </a:rPr>
              <a:t>使用</a:t>
            </a:r>
            <a:endParaRPr lang="ja-JP" altLang="en-US" sz="1600" b="1" dirty="0">
              <a:latin typeface="Tahoma" pitchFamily="34" charset="0"/>
            </a:endParaRPr>
          </a:p>
        </p:txBody>
      </p:sp>
      <p:cxnSp>
        <p:nvCxnSpPr>
          <p:cNvPr id="8201" name="AutoShape 18"/>
          <p:cNvCxnSpPr>
            <a:cxnSpLocks noChangeShapeType="1"/>
          </p:cNvCxnSpPr>
          <p:nvPr/>
        </p:nvCxnSpPr>
        <p:spPr bwMode="auto">
          <a:xfrm flipV="1">
            <a:off x="2411413" y="3698875"/>
            <a:ext cx="269875" cy="900113"/>
          </a:xfrm>
          <a:prstGeom prst="straightConnector1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17887BB4-0D51-4531-8128-7D9EADE25994}" type="slidenum">
              <a:rPr kumimoji="0" lang="en-US" altLang="ja-JP" smtClean="0"/>
              <a:pPr eaLnBrk="1" hangingPunct="1"/>
              <a:t>8</a:t>
            </a:fld>
            <a:endParaRPr kumimoji="0" lang="en-US" altLang="ja-JP" smtClean="0"/>
          </a:p>
        </p:txBody>
      </p:sp>
      <p:pic>
        <p:nvPicPr>
          <p:cNvPr id="921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3975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3294063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7272338" y="5397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２．プロジェクトの登録</a:t>
            </a:r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381624" y="881648"/>
            <a:ext cx="3421063" cy="338554"/>
          </a:xfrm>
          <a:prstGeom prst="borderCallout2">
            <a:avLst>
              <a:gd name="adj1" fmla="val 30509"/>
              <a:gd name="adj2" fmla="val -2421"/>
              <a:gd name="adj3" fmla="val 30509"/>
              <a:gd name="adj4" fmla="val -24343"/>
              <a:gd name="adj5" fmla="val 125000"/>
              <a:gd name="adj6" fmla="val -36644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「ヒープメモリ使用」の</a:t>
            </a:r>
            <a:r>
              <a:rPr lang="ja-JP" altLang="en-US" sz="1600" b="1" dirty="0">
                <a:latin typeface="Tahoma" pitchFamily="34" charset="0"/>
              </a:rPr>
              <a:t>チェックを</a:t>
            </a:r>
            <a:r>
              <a:rPr lang="ja-JP" altLang="en-US" sz="1600" b="1" dirty="0" smtClean="0">
                <a:latin typeface="Tahoma" pitchFamily="34" charset="0"/>
              </a:rPr>
              <a:t>外す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2232025" y="1238250"/>
            <a:ext cx="1911350" cy="4810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2232025" y="2168525"/>
            <a:ext cx="1911350" cy="8112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5381625" y="2283410"/>
            <a:ext cx="3421063" cy="338554"/>
          </a:xfrm>
          <a:prstGeom prst="borderCallout2">
            <a:avLst>
              <a:gd name="adj1" fmla="val 8449"/>
              <a:gd name="adj2" fmla="val -2227"/>
              <a:gd name="adj3" fmla="val 8449"/>
              <a:gd name="adj4" fmla="val -22875"/>
              <a:gd name="adj5" fmla="val 47537"/>
              <a:gd name="adj6" fmla="val -35222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「</a:t>
            </a:r>
            <a:r>
              <a:rPr lang="en-US" altLang="ja-JP" sz="1600" b="1" dirty="0">
                <a:latin typeface="Tahoma" pitchFamily="34" charset="0"/>
              </a:rPr>
              <a:t>C/C++ </a:t>
            </a:r>
            <a:r>
              <a:rPr lang="en-US" altLang="ja-JP" sz="1600" b="1" dirty="0" smtClean="0">
                <a:latin typeface="Tahoma" pitchFamily="34" charset="0"/>
              </a:rPr>
              <a:t>source </a:t>
            </a:r>
            <a:r>
              <a:rPr lang="en-US" altLang="ja-JP" sz="1600" b="1" dirty="0">
                <a:latin typeface="Tahoma" pitchFamily="34" charset="0"/>
              </a:rPr>
              <a:t>file</a:t>
            </a:r>
            <a:r>
              <a:rPr lang="ja-JP" altLang="en-US" sz="1600" b="1" dirty="0" smtClean="0">
                <a:latin typeface="Tahoma" pitchFamily="34" charset="0"/>
              </a:rPr>
              <a:t>」を指定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9226" name="Rectangle 20"/>
          <p:cNvSpPr>
            <a:spLocks noChangeArrowheads="1"/>
          </p:cNvSpPr>
          <p:nvPr/>
        </p:nvSpPr>
        <p:spPr bwMode="auto">
          <a:xfrm>
            <a:off x="2276475" y="3154363"/>
            <a:ext cx="966788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5900738" y="6394450"/>
            <a:ext cx="966787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3" name="AutoShape 50"/>
          <p:cNvSpPr>
            <a:spLocks/>
          </p:cNvSpPr>
          <p:nvPr/>
        </p:nvSpPr>
        <p:spPr bwMode="auto">
          <a:xfrm>
            <a:off x="431800" y="4707523"/>
            <a:ext cx="3149600" cy="338554"/>
          </a:xfrm>
          <a:prstGeom prst="borderCallout2">
            <a:avLst>
              <a:gd name="adj1" fmla="val 30509"/>
              <a:gd name="adj2" fmla="val 102421"/>
              <a:gd name="adj3" fmla="val 30509"/>
              <a:gd name="adj4" fmla="val 129134"/>
              <a:gd name="adj5" fmla="val 448727"/>
              <a:gd name="adj6" fmla="val 17988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標準の設定で</a:t>
            </a:r>
            <a:r>
              <a:rPr lang="ja-JP" altLang="en-US" sz="1600" b="1" dirty="0" smtClean="0">
                <a:latin typeface="Tahoma" pitchFamily="34" charset="0"/>
              </a:rPr>
              <a:t>使用</a:t>
            </a:r>
            <a:endParaRPr lang="ja-JP" altLang="en-US" sz="1600" b="1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25066D18-236A-46A7-83F1-5D2E8EEDB75A}" type="slidenum">
              <a:rPr kumimoji="0" lang="en-US" altLang="ja-JP" smtClean="0"/>
              <a:pPr eaLnBrk="1" hangingPunct="1"/>
              <a:t>9</a:t>
            </a:fld>
            <a:endParaRPr kumimoji="0" lang="en-US" altLang="ja-JP" smtClean="0"/>
          </a:p>
        </p:txBody>
      </p:sp>
      <p:pic>
        <p:nvPicPr>
          <p:cNvPr id="102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3975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3294063"/>
            <a:ext cx="5067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272338" y="53975"/>
            <a:ext cx="1800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1200"/>
              <a:t>２．プロジェクトの登録</a:t>
            </a:r>
          </a:p>
        </p:txBody>
      </p:sp>
      <p:sp>
        <p:nvSpPr>
          <p:cNvPr id="102466" name="AutoShape 50"/>
          <p:cNvSpPr>
            <a:spLocks/>
          </p:cNvSpPr>
          <p:nvPr/>
        </p:nvSpPr>
        <p:spPr bwMode="auto">
          <a:xfrm>
            <a:off x="5292725" y="623600"/>
            <a:ext cx="3149600" cy="584775"/>
          </a:xfrm>
          <a:prstGeom prst="borderCallout2">
            <a:avLst>
              <a:gd name="adj1" fmla="val 30509"/>
              <a:gd name="adj2" fmla="val -2421"/>
              <a:gd name="adj3" fmla="val 30509"/>
              <a:gd name="adj4" fmla="val -14213"/>
              <a:gd name="adj5" fmla="val 60593"/>
              <a:gd name="adj6" fmla="val -20866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「</a:t>
            </a:r>
            <a:r>
              <a:rPr lang="ja-JP" altLang="en-US" sz="1600" b="1" dirty="0" smtClean="0">
                <a:latin typeface="Tahoma" pitchFamily="34" charset="0"/>
              </a:rPr>
              <a:t>ユーザースタック使用」の</a:t>
            </a:r>
            <a:endParaRPr lang="en-US" altLang="ja-JP" sz="1600" b="1" dirty="0" smtClean="0">
              <a:latin typeface="Tahoma" pitchFamily="34" charset="0"/>
            </a:endParaRPr>
          </a:p>
          <a:p>
            <a:pPr algn="ctr" eaLnBrk="1" hangingPunct="1"/>
            <a:r>
              <a:rPr lang="ja-JP" altLang="en-US" sz="1600" b="1" dirty="0" smtClean="0">
                <a:latin typeface="Tahoma" pitchFamily="34" charset="0"/>
              </a:rPr>
              <a:t>チェック</a:t>
            </a:r>
            <a:r>
              <a:rPr lang="ja-JP" altLang="en-US" sz="1600" b="1" dirty="0">
                <a:latin typeface="Tahoma" pitchFamily="34" charset="0"/>
              </a:rPr>
              <a:t>を</a:t>
            </a:r>
            <a:r>
              <a:rPr lang="ja-JP" altLang="en-US" sz="1600" b="1" dirty="0" smtClean="0">
                <a:latin typeface="Tahoma" pitchFamily="34" charset="0"/>
              </a:rPr>
              <a:t>外す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10247" name="Rectangle 11"/>
          <p:cNvSpPr>
            <a:spLocks noChangeArrowheads="1"/>
          </p:cNvSpPr>
          <p:nvPr/>
        </p:nvSpPr>
        <p:spPr bwMode="auto">
          <a:xfrm>
            <a:off x="2660650" y="684213"/>
            <a:ext cx="1911350" cy="5842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9" name="Rectangle 18"/>
          <p:cNvSpPr>
            <a:spLocks noChangeArrowheads="1"/>
          </p:cNvSpPr>
          <p:nvPr/>
        </p:nvSpPr>
        <p:spPr bwMode="auto">
          <a:xfrm>
            <a:off x="2276475" y="3154363"/>
            <a:ext cx="966788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50" name="Rectangle 21"/>
          <p:cNvSpPr>
            <a:spLocks noChangeArrowheads="1"/>
          </p:cNvSpPr>
          <p:nvPr/>
        </p:nvSpPr>
        <p:spPr bwMode="auto">
          <a:xfrm>
            <a:off x="5900738" y="6394450"/>
            <a:ext cx="966787" cy="3651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" name="AutoShape 50"/>
          <p:cNvSpPr>
            <a:spLocks/>
          </p:cNvSpPr>
          <p:nvPr/>
        </p:nvSpPr>
        <p:spPr bwMode="auto">
          <a:xfrm>
            <a:off x="431800" y="4707523"/>
            <a:ext cx="3149600" cy="338554"/>
          </a:xfrm>
          <a:prstGeom prst="borderCallout2">
            <a:avLst>
              <a:gd name="adj1" fmla="val 30509"/>
              <a:gd name="adj2" fmla="val 102421"/>
              <a:gd name="adj3" fmla="val 30509"/>
              <a:gd name="adj4" fmla="val 129134"/>
              <a:gd name="adj5" fmla="val 448727"/>
              <a:gd name="adj6" fmla="val 179889"/>
            </a:avLst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1600" b="1" dirty="0">
                <a:latin typeface="Tahoma" pitchFamily="34" charset="0"/>
              </a:rPr>
              <a:t>標準の設定で</a:t>
            </a:r>
            <a:r>
              <a:rPr lang="ja-JP" altLang="en-US" sz="1600" b="1" dirty="0" smtClean="0">
                <a:latin typeface="Tahoma" pitchFamily="34" charset="0"/>
              </a:rPr>
              <a:t>使用</a:t>
            </a:r>
            <a:endParaRPr lang="ja-JP" altLang="en-US" sz="1600" b="1" dirty="0">
              <a:latin typeface="Tahoma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99970" y="1875782"/>
            <a:ext cx="2979385" cy="101566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200" smtClean="0"/>
              <a:t>Memo</a:t>
            </a:r>
          </a:p>
          <a:p>
            <a:r>
              <a:rPr lang="ja-JP" altLang="en-US" sz="1200"/>
              <a:t>ユーザースタックを外すことで、システムは</a:t>
            </a:r>
          </a:p>
          <a:p>
            <a:r>
              <a:rPr lang="ja-JP" altLang="en-US" sz="1200"/>
              <a:t>常にスーパバイザモードで動作します。</a:t>
            </a:r>
          </a:p>
          <a:p>
            <a:r>
              <a:rPr lang="ja-JP" altLang="en-US" sz="1200"/>
              <a:t>ユーザーモードではレジスタアクセスに</a:t>
            </a:r>
          </a:p>
          <a:p>
            <a:r>
              <a:rPr lang="ja-JP" altLang="en-US" sz="1200"/>
              <a:t>制限がかかります</a:t>
            </a:r>
            <a:r>
              <a:rPr lang="ja-JP" altLang="en-US" sz="1200" smtClean="0"/>
              <a:t>。</a:t>
            </a:r>
            <a:endParaRPr lang="ja-JP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6" grpId="0" animBg="1"/>
      <p:bldP spid="2" grpId="0" animBg="1"/>
    </p:bldLst>
  </p:timing>
</p:sld>
</file>

<file path=ppt/theme/theme1.xml><?xml version="1.0" encoding="utf-8"?>
<a:theme xmlns:a="http://schemas.openxmlformats.org/drawingml/2006/main" name="教材標準様式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1156</Words>
  <Application>Microsoft Office PowerPoint</Application>
  <PresentationFormat>画面に合わせる (4:3)</PresentationFormat>
  <Paragraphs>262</Paragraphs>
  <Slides>32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ＭＳ Ｐゴシック</vt:lpstr>
      <vt:lpstr>ＭＳ Ｐ明朝</vt:lpstr>
      <vt:lpstr>Arial</vt:lpstr>
      <vt:lpstr>Calibri</vt:lpstr>
      <vt:lpstr>Tahoma</vt:lpstr>
      <vt:lpstr>教材標準様式</vt:lpstr>
      <vt:lpstr>PowerPoint プレゼンテーション</vt:lpstr>
      <vt:lpstr>目次</vt:lpstr>
      <vt:lpstr>１．はじめに</vt:lpstr>
      <vt:lpstr>２．プロジェクトの登録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３．インクルードファイルの登録</vt:lpstr>
      <vt:lpstr>PowerPoint プレゼンテーション</vt:lpstr>
      <vt:lpstr>PowerPoint プレゼンテーション</vt:lpstr>
      <vt:lpstr>PowerPoint プレゼンテーション</vt:lpstr>
      <vt:lpstr>４．Cプログラムの作成</vt:lpstr>
      <vt:lpstr>PowerPoint プレゼンテーション</vt:lpstr>
      <vt:lpstr>５．割り込みの登録</vt:lpstr>
      <vt:lpstr>６．ビルド</vt:lpstr>
      <vt:lpstr>PowerPoint プレゼンテーション</vt:lpstr>
      <vt:lpstr>７．実機確認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８．参考</vt:lpstr>
      <vt:lpstr>PowerPoint プレゼンテーション</vt:lpstr>
      <vt:lpstr>最適化のレベル変更</vt:lpstr>
      <vt:lpstr>E1エミュレータを接続状態にしておく場合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terasawa shinichi</dc:creator>
  <cp:lastModifiedBy>S.T</cp:lastModifiedBy>
  <cp:revision>179</cp:revision>
  <cp:lastPrinted>1601-01-01T00:00:00Z</cp:lastPrinted>
  <dcterms:created xsi:type="dcterms:W3CDTF">1601-01-01T00:00:00Z</dcterms:created>
  <dcterms:modified xsi:type="dcterms:W3CDTF">2017-05-23T02:49:01Z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