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7"/>
  </p:notesMasterIdLst>
  <p:sldIdLst>
    <p:sldId id="325" r:id="rId2"/>
    <p:sldId id="289" r:id="rId3"/>
    <p:sldId id="361" r:id="rId4"/>
    <p:sldId id="271" r:id="rId5"/>
    <p:sldId id="262" r:id="rId6"/>
    <p:sldId id="272" r:id="rId7"/>
    <p:sldId id="273" r:id="rId8"/>
    <p:sldId id="274" r:id="rId9"/>
    <p:sldId id="275" r:id="rId10"/>
    <p:sldId id="340" r:id="rId11"/>
    <p:sldId id="277" r:id="rId12"/>
    <p:sldId id="364" r:id="rId13"/>
    <p:sldId id="280" r:id="rId14"/>
    <p:sldId id="258" r:id="rId15"/>
    <p:sldId id="365" r:id="rId16"/>
    <p:sldId id="366" r:id="rId17"/>
    <p:sldId id="283" r:id="rId18"/>
    <p:sldId id="367" r:id="rId19"/>
    <p:sldId id="269" r:id="rId20"/>
    <p:sldId id="363" r:id="rId21"/>
    <p:sldId id="267" r:id="rId22"/>
    <p:sldId id="346" r:id="rId23"/>
    <p:sldId id="268" r:id="rId24"/>
    <p:sldId id="362" r:id="rId25"/>
    <p:sldId id="348" r:id="rId26"/>
    <p:sldId id="349" r:id="rId27"/>
    <p:sldId id="350" r:id="rId28"/>
    <p:sldId id="351" r:id="rId29"/>
    <p:sldId id="352" r:id="rId30"/>
    <p:sldId id="354" r:id="rId31"/>
    <p:sldId id="355" r:id="rId32"/>
    <p:sldId id="356" r:id="rId33"/>
    <p:sldId id="357" r:id="rId34"/>
    <p:sldId id="358" r:id="rId35"/>
    <p:sldId id="359" r:id="rId36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1" autoAdjust="0"/>
    <p:restoredTop sz="94247" autoAdjust="0"/>
  </p:normalViewPr>
  <p:slideViewPr>
    <p:cSldViewPr>
      <p:cViewPr varScale="1">
        <p:scale>
          <a:sx n="114" d="100"/>
          <a:sy n="114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78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78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EDBD60-1292-4394-BC13-E29DD3C9E822}" type="datetimeFigureOut">
              <a:rPr lang="ja-JP" altLang="en-US"/>
              <a:pPr>
                <a:defRPr/>
              </a:pPr>
              <a:t>2018/1/15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3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78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6350" y="9371013"/>
            <a:ext cx="29178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8EB7216-E83A-4BFB-872E-46ADD5D742B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93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7168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CC93EE87-B07C-4FB5-821A-14D079D9AF20}" type="slidenum">
              <a:rPr lang="ja-JP" altLang="en-US" smtClean="0"/>
              <a:pPr eaLnBrk="1" hangingPunct="1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8624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602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4CF60C1D-7CE4-4FDE-989B-4E2C020DFCE6}" type="slidenum">
              <a:rPr lang="ja-JP" altLang="en-US" smtClean="0"/>
              <a:pPr eaLnBrk="1" hangingPunct="1"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9423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806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B81FB607-FE2F-49AB-B185-DD810D9ACD72}" type="slidenum">
              <a:rPr lang="ja-JP" altLang="en-US" smtClean="0"/>
              <a:pPr eaLnBrk="1" hangingPunct="1"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866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01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C2F96F4A-3636-4BDB-8D9B-DB53E9198318}" type="slidenum">
              <a:rPr lang="ja-JP" altLang="en-US" smtClean="0"/>
              <a:pPr eaLnBrk="1" hangingPunct="1"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7396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967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EB7216-E83A-4BFB-872E-46ADD5D742BB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77813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1700" y="739775"/>
            <a:ext cx="4935538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ノー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8112" tIns="44056" rIns="88112" bIns="4405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178180" name="スライド番号プレースホルダー 3"/>
          <p:cNvSpPr txBox="1">
            <a:spLocks noGrp="1"/>
          </p:cNvSpPr>
          <p:nvPr/>
        </p:nvSpPr>
        <p:spPr bwMode="auto">
          <a:xfrm>
            <a:off x="3813175" y="9371013"/>
            <a:ext cx="29210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12" tIns="44056" rIns="88112" bIns="44056" anchor="b"/>
          <a:lstStyle>
            <a:lvl1pPr defTabSz="881063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15963" indent="-274638" defTabSz="881063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01725" indent="-220663" defTabSz="881063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541463" indent="-220663" defTabSz="881063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982788" indent="-220663" defTabSz="881063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439988" indent="-220663" defTabSz="881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897188" indent="-220663" defTabSz="881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354388" indent="-220663" defTabSz="881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11588" indent="-220663" defTabSz="881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347ED05B-F01C-4C78-886F-31999930B324}" type="slidenum">
              <a:rPr lang="ja-JP" altLang="en-US" sz="1200"/>
              <a:pPr algn="r" eaLnBrk="1" hangingPunct="1"/>
              <a:t>35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49921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57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EA5B9405-EE34-43F5-9B80-D3B8E4FFCB07}" type="slidenum">
              <a:rPr lang="ja-JP" altLang="en-US" smtClean="0"/>
              <a:pPr eaLnBrk="1" hangingPunct="1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095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68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2CA19463-91C0-4581-AC90-216FD6BE4628}" type="slidenum">
              <a:rPr lang="ja-JP" altLang="en-US" smtClean="0"/>
              <a:pPr eaLnBrk="1" hangingPunct="1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660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/>
          </a:p>
        </p:txBody>
      </p:sp>
      <p:sp>
        <p:nvSpPr>
          <p:cNvPr id="778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A9411B10-2957-4B34-933B-A380AC3579F8}" type="slidenum">
              <a:rPr lang="ja-JP" altLang="en-US" smtClean="0"/>
              <a:pPr eaLnBrk="1" hangingPunct="1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1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8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0ABC2C04-2BE7-4607-81FD-0BC704069AFE}" type="slidenum">
              <a:rPr lang="ja-JP" altLang="en-US" smtClean="0"/>
              <a:pPr eaLnBrk="1" hangingPunct="1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66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98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B4590521-DAED-496D-88C1-4ECEB7D4A7B3}" type="slidenum">
              <a:rPr lang="ja-JP" altLang="en-US" smtClean="0"/>
              <a:pPr eaLnBrk="1" hangingPunct="1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733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09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EAA93808-0477-429D-9908-2811C13B943D}" type="slidenum">
              <a:rPr lang="ja-JP" altLang="en-US" smtClean="0"/>
              <a:pPr eaLnBrk="1" hangingPunct="1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327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29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12822411-5E0A-4238-BE2B-860E9E00FB2D}" type="slidenum">
              <a:rPr lang="ja-JP" altLang="en-US" smtClean="0"/>
              <a:pPr eaLnBrk="1" hangingPunct="1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6517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2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420" y="233645"/>
            <a:ext cx="8855075" cy="644525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0995" y="1043735"/>
            <a:ext cx="8826500" cy="5413375"/>
          </a:xfrm>
        </p:spPr>
        <p:txBody>
          <a:bodyPr/>
          <a:lstStyle>
            <a:lvl1pPr marL="0" indent="0">
              <a:buNone/>
              <a:defRPr/>
            </a:lvl1pPr>
            <a:lvl3pPr>
              <a:defRPr sz="2000"/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・第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BF935-663C-4702-A7E6-88E4A7EFDAE4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73367-2FBC-43F5-A721-BFE95CE65BA0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4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0995" y="1043735"/>
            <a:ext cx="8826500" cy="5413375"/>
          </a:xfrm>
        </p:spPr>
        <p:txBody>
          <a:bodyPr/>
          <a:lstStyle>
            <a:lvl1pPr marL="0" indent="0">
              <a:buNone/>
              <a:defRPr/>
            </a:lvl1pPr>
            <a:lvl3pPr>
              <a:defRPr sz="2000"/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・第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BF935-663C-4702-A7E6-88E4A7EFDAE4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4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DA18FB-AB28-4236-B301-C315216E8A10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3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（２分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420" y="233645"/>
            <a:ext cx="8855075" cy="644525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0995" y="1043735"/>
            <a:ext cx="4298997" cy="5578940"/>
          </a:xfrm>
        </p:spPr>
        <p:txBody>
          <a:bodyPr/>
          <a:lstStyle>
            <a:lvl1pPr marL="0" indent="0">
              <a:buNone/>
              <a:defRPr/>
            </a:lvl1pPr>
            <a:lvl2pPr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BF935-663C-4702-A7E6-88E4A7EFDAE4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4716015" y="1039961"/>
            <a:ext cx="4311479" cy="5582714"/>
          </a:xfrm>
        </p:spPr>
        <p:txBody>
          <a:bodyPr/>
          <a:lstStyle>
            <a:lvl1pPr marL="0" indent="0">
              <a:buNone/>
              <a:defRPr/>
            </a:lvl1pPr>
            <a:lvl2pPr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4572000" y="1039961"/>
            <a:ext cx="0" cy="5701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5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と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DA18FB-AB28-4236-B301-C315216E8A10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667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99FF">
                  <a:alpha val="82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82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（区切り線付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420" y="233645"/>
            <a:ext cx="8855075" cy="644525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0995" y="1043735"/>
            <a:ext cx="8826500" cy="5413375"/>
          </a:xfrm>
        </p:spPr>
        <p:txBody>
          <a:bodyPr/>
          <a:lstStyle>
            <a:lvl1pPr marL="0" indent="0">
              <a:buNone/>
              <a:defRPr/>
            </a:lvl1pPr>
            <a:lvl3pPr>
              <a:defRPr sz="2000"/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・第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BF935-663C-4702-A7E6-88E4A7EFDAE4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152892" y="799701"/>
            <a:ext cx="8874603" cy="78469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8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420" y="233645"/>
            <a:ext cx="885507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995" y="1043735"/>
            <a:ext cx="8826500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・第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9355" y="6622675"/>
            <a:ext cx="438150" cy="1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73367-2FBC-43F5-A721-BFE95CE65BA0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rtl="0" eaLnBrk="0" fontAlgn="base" hangingPunct="0">
        <a:spcBef>
          <a:spcPct val="20000"/>
        </a:spcBef>
        <a:spcAft>
          <a:spcPct val="0"/>
        </a:spcAft>
        <a:buNone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ED02-9050-45D4-96FB-6FF0F6A92280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99FF">
                  <a:alpha val="82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ja-JP"/>
          </a:p>
        </p:txBody>
      </p:sp>
      <p:pic>
        <p:nvPicPr>
          <p:cNvPr id="2054" name="Picture 12" descr="mms_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0325"/>
            <a:ext cx="1143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5" descr="PowerMedus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444500"/>
            <a:ext cx="1439862" cy="3333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WordArt 16"/>
          <p:cNvSpPr>
            <a:spLocks noChangeArrowheads="1" noChangeShapeType="1" noTextEdit="1"/>
          </p:cNvSpPr>
          <p:nvPr/>
        </p:nvSpPr>
        <p:spPr bwMode="auto">
          <a:xfrm>
            <a:off x="1371600" y="1905000"/>
            <a:ext cx="579120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ja-JP" sz="44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FPGA</a:t>
            </a:r>
            <a:r>
              <a:rPr lang="ja-JP" altLang="en-US" sz="44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設計ツール操作手順書</a:t>
            </a:r>
          </a:p>
        </p:txBody>
      </p:sp>
      <p:sp>
        <p:nvSpPr>
          <p:cNvPr id="2065" name="WordArt 17"/>
          <p:cNvSpPr>
            <a:spLocks noChangeArrowheads="1" noChangeShapeType="1" noTextEdit="1"/>
          </p:cNvSpPr>
          <p:nvPr/>
        </p:nvSpPr>
        <p:spPr bwMode="auto">
          <a:xfrm>
            <a:off x="2895600" y="3352800"/>
            <a:ext cx="3298825" cy="5254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ja-JP" altLang="en-US" sz="2400" kern="10" dirty="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＜</a:t>
            </a:r>
            <a:r>
              <a:rPr lang="en-US" altLang="ja-JP" sz="2400" kern="10" dirty="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Quartus Prime</a:t>
            </a:r>
            <a:r>
              <a:rPr lang="ja-JP" altLang="en-US" sz="2400" kern="10" dirty="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編＞</a:t>
            </a:r>
          </a:p>
        </p:txBody>
      </p:sp>
      <p:grpSp>
        <p:nvGrpSpPr>
          <p:cNvPr id="2071" name="Group 23"/>
          <p:cNvGrpSpPr>
            <a:grpSpLocks/>
          </p:cNvGrpSpPr>
          <p:nvPr/>
        </p:nvGrpSpPr>
        <p:grpSpPr bwMode="auto">
          <a:xfrm>
            <a:off x="185738" y="5931173"/>
            <a:ext cx="8559800" cy="738187"/>
            <a:chOff x="117" y="3567"/>
            <a:chExt cx="5392" cy="465"/>
          </a:xfrm>
        </p:grpSpPr>
        <p:pic>
          <p:nvPicPr>
            <p:cNvPr id="2067" name="Picture 19" descr="mms_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8" y="3652"/>
              <a:ext cx="2312" cy="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117" y="3567"/>
              <a:ext cx="5392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117" y="4032"/>
              <a:ext cx="5392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070" name="WordArt 22"/>
          <p:cNvSpPr>
            <a:spLocks noChangeArrowheads="1" noChangeShapeType="1" noTextEdit="1"/>
          </p:cNvSpPr>
          <p:nvPr/>
        </p:nvSpPr>
        <p:spPr bwMode="auto">
          <a:xfrm>
            <a:off x="7961410" y="5447380"/>
            <a:ext cx="620518" cy="2762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ja-JP" sz="2800" kern="10" dirty="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Ver1.00</a:t>
            </a:r>
            <a:endParaRPr lang="ja-JP" altLang="en-US" sz="2800" kern="10" dirty="0"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ＭＳ Ｐゴシック"/>
              <a:ea typeface="ＭＳ Ｐゴシック"/>
            </a:endParaRPr>
          </a:p>
        </p:txBody>
      </p:sp>
      <p:sp>
        <p:nvSpPr>
          <p:cNvPr id="2073" name="コンテンツ プレースホルダ 2"/>
          <p:cNvSpPr>
            <a:spLocks/>
          </p:cNvSpPr>
          <p:nvPr/>
        </p:nvSpPr>
        <p:spPr bwMode="auto">
          <a:xfrm>
            <a:off x="2322513" y="4194175"/>
            <a:ext cx="43656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spcBef>
                <a:spcPct val="20000"/>
              </a:spcBef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buFontTx/>
              <a:buNone/>
            </a:pPr>
            <a:r>
              <a:rPr lang="en-US" altLang="ja-JP" sz="1600" b="1" dirty="0"/>
              <a:t>MU500-RX</a:t>
            </a:r>
            <a:r>
              <a:rPr lang="ja-JP" altLang="en-US" sz="1600" b="1" dirty="0"/>
              <a:t>資料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984655A-4F1C-4970-8ACD-C115D131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３．デバイス情報の設定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3BF8A9D-F26F-4643-83C3-0A27B124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使用するデバイス情報を</a:t>
            </a:r>
            <a:r>
              <a:rPr lang="ja-JP" altLang="en-US"/>
              <a:t>設定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＜手順＞</a:t>
            </a:r>
          </a:p>
          <a:p>
            <a:r>
              <a:rPr lang="ja-JP" altLang="en-US" dirty="0"/>
              <a:t>　①デバイス情報の設定</a:t>
            </a:r>
          </a:p>
          <a:p>
            <a:r>
              <a:rPr lang="ja-JP" altLang="en-US" dirty="0"/>
              <a:t>　②デバイスとピンのオプション設定</a:t>
            </a:r>
          </a:p>
          <a:p>
            <a:r>
              <a:rPr lang="ja-JP" altLang="en-US" dirty="0"/>
              <a:t>　③コンフィグレーションの方法</a:t>
            </a:r>
          </a:p>
          <a:p>
            <a:r>
              <a:rPr lang="ja-JP" altLang="en-US" dirty="0"/>
              <a:t>　④未使用ピンの設定</a:t>
            </a:r>
          </a:p>
          <a:p>
            <a:r>
              <a:rPr lang="ja-JP" altLang="en-US" dirty="0"/>
              <a:t>　⑤プログラムファイルの設定</a:t>
            </a:r>
          </a:p>
          <a:p>
            <a:r>
              <a:rPr lang="ja-JP" altLang="en-US" dirty="0"/>
              <a:t>　　　使用するボードにあわせてプログラムファイルの作成を行います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38A5-C33A-40A1-BBE0-D1F85C49169A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xmlns="" id="{20BDB3E4-1F19-4D13-B7C1-1FC8734F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25" y="2358204"/>
            <a:ext cx="4952310" cy="413113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8B7679F-0039-413C-AF08-B8928B50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Assignments⇒Device</a:t>
            </a:r>
            <a:r>
              <a:rPr lang="ja-JP" altLang="en-US" dirty="0"/>
              <a:t>を選択しデバイス設定ウィンドウ</a:t>
            </a:r>
            <a:r>
              <a:rPr lang="ja-JP" altLang="en-US"/>
              <a:t>を</a:t>
            </a:r>
            <a:r>
              <a:rPr lang="ja-JP" altLang="en-US" smtClean="0"/>
              <a:t>開き、設定した</a:t>
            </a:r>
            <a:endParaRPr lang="en-US" altLang="ja-JP" smtClean="0"/>
          </a:p>
          <a:p>
            <a:r>
              <a:rPr lang="ja-JP" altLang="en-US" smtClean="0"/>
              <a:t>デバイス名</a:t>
            </a:r>
            <a:r>
              <a:rPr lang="ja-JP" altLang="en-US" dirty="0"/>
              <a:t>を確認して、</a:t>
            </a:r>
            <a:r>
              <a:rPr lang="en-US" altLang="ja-JP" dirty="0"/>
              <a:t>Device and Pin Options… </a:t>
            </a:r>
            <a:r>
              <a:rPr lang="ja-JP" altLang="en-US" dirty="0"/>
              <a:t>を</a:t>
            </a:r>
            <a:r>
              <a:rPr lang="ja-JP" altLang="en-US"/>
              <a:t>クリック</a:t>
            </a:r>
            <a:r>
              <a:rPr lang="ja-JP" altLang="en-US" smtClean="0"/>
              <a:t>します。</a:t>
            </a:r>
            <a:endParaRPr lang="ja-JP" altLang="en-US" dirty="0"/>
          </a:p>
        </p:txBody>
      </p:sp>
      <p:sp>
        <p:nvSpPr>
          <p:cNvPr id="5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0AF70-BC1A-48D5-8B19-72A880A8FEFD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092950" y="98425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3.</a:t>
            </a:r>
            <a:r>
              <a:rPr lang="ja-JP" altLang="en-US" sz="1400"/>
              <a:t>デバイス情報の登録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4571E7B3-57DC-45F0-8093-E09C517F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5" y="2473157"/>
            <a:ext cx="2042963" cy="221598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796B614A-5F9E-42CB-BD87-E5FE1AE8EA90}"/>
              </a:ext>
            </a:extLst>
          </p:cNvPr>
          <p:cNvSpPr/>
          <p:nvPr/>
        </p:nvSpPr>
        <p:spPr>
          <a:xfrm>
            <a:off x="476545" y="2651530"/>
            <a:ext cx="2042963" cy="346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4FBF7D86-C35B-481A-B824-89046BAD2B94}"/>
              </a:ext>
            </a:extLst>
          </p:cNvPr>
          <p:cNvSpPr/>
          <p:nvPr/>
        </p:nvSpPr>
        <p:spPr>
          <a:xfrm>
            <a:off x="5880521" y="4509118"/>
            <a:ext cx="1121749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1B9D4603-5A40-4070-A468-13667C955B2C}"/>
              </a:ext>
            </a:extLst>
          </p:cNvPr>
          <p:cNvSpPr/>
          <p:nvPr/>
        </p:nvSpPr>
        <p:spPr bwMode="auto">
          <a:xfrm>
            <a:off x="2770040" y="2982262"/>
            <a:ext cx="450050" cy="431466"/>
          </a:xfrm>
          <a:prstGeom prst="rightArrow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1" hangingPunct="1"/>
            <a:endParaRPr kumimoji="1" lang="ja-JP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5503A2A0-C8FB-4B2B-8C57-3B51024A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Configuration</a:t>
            </a:r>
            <a:r>
              <a:rPr lang="ja-JP" altLang="en-US" dirty="0"/>
              <a:t>タブを選択し</a:t>
            </a:r>
            <a:r>
              <a:rPr lang="en-US" altLang="ja-JP" dirty="0"/>
              <a:t>Configuration </a:t>
            </a:r>
            <a:r>
              <a:rPr lang="en-US" altLang="ja-JP"/>
              <a:t>scheme</a:t>
            </a:r>
            <a:r>
              <a:rPr lang="ja-JP" altLang="en-US" smtClean="0"/>
              <a:t>を</a:t>
            </a:r>
            <a:r>
              <a:rPr lang="ja-JP" altLang="en-US"/>
              <a:t>設定</a:t>
            </a:r>
            <a:r>
              <a:rPr lang="ja-JP" altLang="en-US" smtClean="0"/>
              <a:t>します。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BEF9B69A-1AA8-4D3A-8CDF-385BF8BF3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BF935-663C-4702-A7E6-88E4A7EFDAE4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xmlns="" id="{3D781022-8C7A-4E0C-A6DD-C5F4C149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98425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3.</a:t>
            </a:r>
            <a:r>
              <a:rPr lang="ja-JP" altLang="en-US" sz="1400"/>
              <a:t>デバイス情報の登録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ED545355-9607-43D8-A056-010BEBC3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0" y="1943835"/>
            <a:ext cx="5189425" cy="445495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8860C8E4-502A-43F2-BCD2-75B199571DE3}"/>
              </a:ext>
            </a:extLst>
          </p:cNvPr>
          <p:cNvSpPr/>
          <p:nvPr/>
        </p:nvSpPr>
        <p:spPr>
          <a:xfrm>
            <a:off x="2186734" y="2708920"/>
            <a:ext cx="3645405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4">
            <a:extLst>
              <a:ext uri="{FF2B5EF4-FFF2-40B4-BE49-F238E27FC236}">
                <a16:creationId xmlns:a16="http://schemas.microsoft.com/office/drawing/2014/main" xmlns="" id="{BAFE88AB-BD4E-41D2-92B2-ED041103592E}"/>
              </a:ext>
            </a:extLst>
          </p:cNvPr>
          <p:cNvSpPr/>
          <p:nvPr/>
        </p:nvSpPr>
        <p:spPr>
          <a:xfrm>
            <a:off x="2192944" y="4464115"/>
            <a:ext cx="1298936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4">
            <a:extLst>
              <a:ext uri="{FF2B5EF4-FFF2-40B4-BE49-F238E27FC236}">
                <a16:creationId xmlns:a16="http://schemas.microsoft.com/office/drawing/2014/main" xmlns="" id="{91B96596-19E7-4605-8585-7D21EFA70E8D}"/>
              </a:ext>
            </a:extLst>
          </p:cNvPr>
          <p:cNvSpPr/>
          <p:nvPr/>
        </p:nvSpPr>
        <p:spPr>
          <a:xfrm>
            <a:off x="881590" y="2393885"/>
            <a:ext cx="1260139" cy="30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xmlns="" id="{C84F9207-687E-455D-9455-E6F3FE018165}"/>
              </a:ext>
            </a:extLst>
          </p:cNvPr>
          <p:cNvSpPr>
            <a:spLocks/>
          </p:cNvSpPr>
          <p:nvPr/>
        </p:nvSpPr>
        <p:spPr bwMode="auto">
          <a:xfrm>
            <a:off x="5067055" y="3171846"/>
            <a:ext cx="3150350" cy="461665"/>
          </a:xfrm>
          <a:prstGeom prst="borderCallout2">
            <a:avLst>
              <a:gd name="adj1" fmla="val 50932"/>
              <a:gd name="adj2" fmla="val -77"/>
              <a:gd name="adj3" fmla="val 49550"/>
              <a:gd name="adj4" fmla="val -12061"/>
              <a:gd name="adj5" fmla="val -35061"/>
              <a:gd name="adj6" fmla="val -25204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smtClean="0">
                <a:latin typeface="ＭＳ Ｐゴシック" panose="020B0600070205080204" pitchFamily="50" charset="-128"/>
              </a:rPr>
              <a:t>Active 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Serial(can use Configuration </a:t>
            </a:r>
            <a:r>
              <a:rPr lang="en-US" altLang="ja-JP" sz="1200">
                <a:latin typeface="ＭＳ Ｐゴシック" panose="020B0600070205080204" pitchFamily="50" charset="-128"/>
              </a:rPr>
              <a:t>Device</a:t>
            </a:r>
            <a:r>
              <a:rPr lang="en-US" altLang="ja-JP" sz="1200" smtClean="0">
                <a:latin typeface="ＭＳ Ｐゴシック" panose="020B0600070205080204" pitchFamily="50" charset="-128"/>
              </a:rPr>
              <a:t>)</a:t>
            </a:r>
          </a:p>
          <a:p>
            <a:pPr eaLnBrk="1" hangingPunct="1"/>
            <a:r>
              <a:rPr lang="ja-JP" altLang="en-US" sz="1200" smtClean="0">
                <a:latin typeface="ＭＳ Ｐゴシック" panose="020B0600070205080204" pitchFamily="50" charset="-128"/>
              </a:rPr>
              <a:t>を指定</a:t>
            </a:r>
            <a:endParaRPr lang="en-US" altLang="ja-JP" sz="1200" dirty="0">
              <a:latin typeface="ＭＳ Ｐゴシック" panose="020B0600070205080204" pitchFamily="50" charset="-128"/>
            </a:endParaRP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xmlns="" id="{20D263BE-65E8-4CB9-B65F-FC14F02DC729}"/>
              </a:ext>
            </a:extLst>
          </p:cNvPr>
          <p:cNvSpPr>
            <a:spLocks/>
          </p:cNvSpPr>
          <p:nvPr/>
        </p:nvSpPr>
        <p:spPr bwMode="auto">
          <a:xfrm>
            <a:off x="3937027" y="4884076"/>
            <a:ext cx="3150350" cy="276999"/>
          </a:xfrm>
          <a:prstGeom prst="borderCallout2">
            <a:avLst>
              <a:gd name="adj1" fmla="val 49838"/>
              <a:gd name="adj2" fmla="val 292"/>
              <a:gd name="adj3" fmla="val 49838"/>
              <a:gd name="adj4" fmla="val -7588"/>
              <a:gd name="adj5" fmla="val -45095"/>
              <a:gd name="adj6" fmla="val -18683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Generate compressed bitstreams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にチェック</a:t>
            </a:r>
          </a:p>
        </p:txBody>
      </p:sp>
    </p:spTree>
    <p:extLst>
      <p:ext uri="{BB962C8B-B14F-4D97-AF65-F5344CB8AC3E}">
        <p14:creationId xmlns:p14="http://schemas.microsoft.com/office/powerpoint/2010/main" val="4557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E2F90A6F-459E-456D-9733-87896F7E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80" y="1943835"/>
            <a:ext cx="5187102" cy="445296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34F4495-EADA-49C4-B328-8245A837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Unused Pins</a:t>
            </a:r>
            <a:r>
              <a:rPr lang="ja-JP" altLang="en-US"/>
              <a:t>タブをクリックし「 </a:t>
            </a:r>
            <a:r>
              <a:rPr lang="en-US" altLang="ja-JP"/>
              <a:t>As input tri-stated </a:t>
            </a:r>
            <a:r>
              <a:rPr lang="ja-JP" altLang="en-US"/>
              <a:t>」を指定します</a:t>
            </a:r>
          </a:p>
          <a:p>
            <a:endParaRPr lang="ja-JP" altLang="en-US" dirty="0"/>
          </a:p>
        </p:txBody>
      </p:sp>
      <p:sp>
        <p:nvSpPr>
          <p:cNvPr id="1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BF919-AD33-4BB9-AA4A-D832A1F36D92}" type="slidenum">
              <a:rPr lang="ja-JP" altLang="en-US" smtClean="0"/>
              <a:pPr/>
              <a:t>13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2275682" y="2933945"/>
            <a:ext cx="3556458" cy="221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436985" y="3924055"/>
            <a:ext cx="3999306" cy="784830"/>
          </a:xfrm>
          <a:prstGeom prst="rect">
            <a:avLst/>
          </a:prstGeom>
          <a:solidFill>
            <a:srgbClr val="CC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0" lang="en-US" altLang="ja-JP" sz="900" b="1" dirty="0">
                <a:latin typeface="ＭＳ Ｐゴシック" panose="020B0600070205080204" pitchFamily="50" charset="-128"/>
              </a:rPr>
              <a:t>As input tri-stated</a:t>
            </a:r>
            <a:r>
              <a:rPr kumimoji="0" lang="ja-JP" altLang="en-US" sz="900" b="1" dirty="0">
                <a:latin typeface="ＭＳ Ｐゴシック" panose="020B0600070205080204" pitchFamily="50" charset="-128"/>
              </a:rPr>
              <a:t>・・・・・・・・・・・・・・・・・・・・・・入力モード、トライステート状態</a:t>
            </a:r>
          </a:p>
          <a:p>
            <a:r>
              <a:rPr kumimoji="0" lang="en-US" altLang="ja-JP" sz="900" dirty="0">
                <a:latin typeface="ＭＳ Ｐゴシック" panose="020B0600070205080204" pitchFamily="50" charset="-128"/>
              </a:rPr>
              <a:t>As input tri-stated with bus-hold</a:t>
            </a:r>
            <a:r>
              <a:rPr kumimoji="0" lang="ja-JP" altLang="en-US" sz="900" dirty="0">
                <a:latin typeface="ＭＳ Ｐゴシック" panose="020B0600070205080204" pitchFamily="50" charset="-128"/>
              </a:rPr>
              <a:t>・・・・・・・・・バス保留、トライステート状態</a:t>
            </a:r>
          </a:p>
          <a:p>
            <a:r>
              <a:rPr kumimoji="0" lang="en-US" altLang="ja-JP" sz="900" dirty="0">
                <a:latin typeface="ＭＳ Ｐゴシック" panose="020B0600070205080204" pitchFamily="50" charset="-128"/>
              </a:rPr>
              <a:t>As input tri-stated with weak pull up</a:t>
            </a:r>
            <a:r>
              <a:rPr kumimoji="0" lang="ja-JP" altLang="en-US" sz="900" dirty="0">
                <a:latin typeface="ＭＳ Ｐゴシック" panose="020B0600070205080204" pitchFamily="50" charset="-128"/>
              </a:rPr>
              <a:t>・・・・・電源にプルアップ</a:t>
            </a:r>
          </a:p>
          <a:p>
            <a:r>
              <a:rPr kumimoji="0" lang="en-US" altLang="ja-JP" sz="900" dirty="0">
                <a:latin typeface="ＭＳ Ｐゴシック" panose="020B0600070205080204" pitchFamily="50" charset="-128"/>
              </a:rPr>
              <a:t>As output driving an unspecified signal</a:t>
            </a:r>
            <a:r>
              <a:rPr kumimoji="0" lang="ja-JP" altLang="en-US" sz="900" dirty="0">
                <a:latin typeface="ＭＳ Ｐゴシック" panose="020B0600070205080204" pitchFamily="50" charset="-128"/>
              </a:rPr>
              <a:t>・・・不定出力をドライブ</a:t>
            </a:r>
          </a:p>
          <a:p>
            <a:r>
              <a:rPr kumimoji="0" lang="en-US" altLang="ja-JP" sz="900" dirty="0">
                <a:latin typeface="ＭＳ Ｐゴシック" panose="020B0600070205080204" pitchFamily="50" charset="-128"/>
              </a:rPr>
              <a:t>As output driving ground</a:t>
            </a:r>
            <a:r>
              <a:rPr kumimoji="0" lang="ja-JP" altLang="en-US" sz="900" dirty="0">
                <a:latin typeface="ＭＳ Ｐゴシック" panose="020B0600070205080204" pitchFamily="50" charset="-128"/>
              </a:rPr>
              <a:t>・・・・・・・・・・・・・・・グランドを出力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391813" y="6129300"/>
            <a:ext cx="630237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092950" y="98425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3.</a:t>
            </a:r>
            <a:r>
              <a:rPr lang="ja-JP" altLang="en-US" sz="1400"/>
              <a:t>デバイス情報の登録</a:t>
            </a:r>
          </a:p>
        </p:txBody>
      </p:sp>
      <p:sp>
        <p:nvSpPr>
          <p:cNvPr id="15" name="AutoShape 50">
            <a:extLst>
              <a:ext uri="{FF2B5EF4-FFF2-40B4-BE49-F238E27FC236}">
                <a16:creationId xmlns:a16="http://schemas.microsoft.com/office/drawing/2014/main" xmlns="" id="{D4A49421-3854-4848-AC04-1E76FE3A8A77}"/>
              </a:ext>
            </a:extLst>
          </p:cNvPr>
          <p:cNvSpPr>
            <a:spLocks/>
          </p:cNvSpPr>
          <p:nvPr/>
        </p:nvSpPr>
        <p:spPr bwMode="auto">
          <a:xfrm>
            <a:off x="5337085" y="6444335"/>
            <a:ext cx="2210214" cy="276999"/>
          </a:xfrm>
          <a:prstGeom prst="borderCallout2">
            <a:avLst>
              <a:gd name="adj1" fmla="val 50932"/>
              <a:gd name="adj2" fmla="val -77"/>
              <a:gd name="adj3" fmla="val 49550"/>
              <a:gd name="adj4" fmla="val -12061"/>
              <a:gd name="adj5" fmla="val -10468"/>
              <a:gd name="adj6" fmla="val -17577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OK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し、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Device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設定を完了する</a:t>
            </a:r>
            <a:endParaRPr lang="en-US" altLang="ja-JP" sz="1200" dirty="0">
              <a:latin typeface="ＭＳ Ｐゴシック" panose="020B0600070205080204" pitchFamily="50" charset="-128"/>
            </a:endParaRPr>
          </a:p>
        </p:txBody>
      </p:sp>
      <p:sp>
        <p:nvSpPr>
          <p:cNvPr id="17" name="正方形/長方形 4">
            <a:extLst>
              <a:ext uri="{FF2B5EF4-FFF2-40B4-BE49-F238E27FC236}">
                <a16:creationId xmlns:a16="http://schemas.microsoft.com/office/drawing/2014/main" xmlns="" id="{2A6A0D30-D3EF-4709-8DA6-901394B8887C}"/>
              </a:ext>
            </a:extLst>
          </p:cNvPr>
          <p:cNvSpPr/>
          <p:nvPr/>
        </p:nvSpPr>
        <p:spPr>
          <a:xfrm>
            <a:off x="881590" y="2663915"/>
            <a:ext cx="1260139" cy="30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87847B9-13F7-462C-B3CA-6B3EE6F2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４．回路の入力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F10D8AF-09B2-4833-8FA9-0E602088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＜</a:t>
            </a:r>
            <a:r>
              <a:rPr lang="ja-JP" altLang="en-US" smtClean="0"/>
              <a:t>新規</a:t>
            </a:r>
            <a:r>
              <a:rPr lang="ja-JP" altLang="en-US" dirty="0"/>
              <a:t>入力</a:t>
            </a:r>
            <a:r>
              <a:rPr lang="ja-JP" altLang="en-US"/>
              <a:t>の</a:t>
            </a:r>
            <a:r>
              <a:rPr lang="ja-JP" altLang="en-US" smtClean="0"/>
              <a:t>場合＞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 err="1"/>
              <a:t>File⇒New</a:t>
            </a:r>
            <a:r>
              <a:rPr lang="ja-JP" altLang="en-US" dirty="0"/>
              <a:t>を選択し、</a:t>
            </a:r>
            <a:r>
              <a:rPr lang="en-US" altLang="ja-JP" dirty="0"/>
              <a:t>Design File</a:t>
            </a:r>
            <a:r>
              <a:rPr lang="ja-JP" altLang="en-US" dirty="0"/>
              <a:t>の中から使用ファイルを</a:t>
            </a:r>
            <a:r>
              <a:rPr lang="ja-JP" altLang="en-US"/>
              <a:t>選択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0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8519F-C7DC-48E5-9A5C-702C2086BC6C}" type="slidenum">
              <a:rPr lang="ja-JP" altLang="en-US" smtClean="0"/>
              <a:pPr/>
              <a:t>14</a:t>
            </a:fld>
            <a:endParaRPr lang="en-US" altLang="ja-JP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30200" y="1898830"/>
            <a:ext cx="24860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ＭＳ Ｐゴシック" pitchFamily="50" charset="-128"/>
              </a:rPr>
              <a:t>VHDL</a:t>
            </a:r>
            <a:r>
              <a:rPr lang="ja-JP" altLang="en-US" sz="1600" dirty="0">
                <a:latin typeface="ＭＳ Ｐゴシック" pitchFamily="50" charset="-128"/>
              </a:rPr>
              <a:t>を使用する場合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ＭＳ Ｐゴシック" pitchFamily="50" charset="-128"/>
              </a:rPr>
              <a:t>「</a:t>
            </a:r>
            <a:r>
              <a:rPr lang="en-US" altLang="ja-JP" sz="1600" dirty="0">
                <a:latin typeface="ＭＳ Ｐゴシック" pitchFamily="50" charset="-128"/>
              </a:rPr>
              <a:t>VHDL File</a:t>
            </a:r>
            <a:r>
              <a:rPr lang="ja-JP" altLang="en-US" sz="1600" dirty="0">
                <a:latin typeface="ＭＳ Ｐゴシック" pitchFamily="50" charset="-128"/>
              </a:rPr>
              <a:t>」を選択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193485" y="1898108"/>
            <a:ext cx="254850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ＭＳ Ｐゴシック" pitchFamily="50" charset="-128"/>
              </a:rPr>
              <a:t>Verilog</a:t>
            </a:r>
            <a:r>
              <a:rPr lang="ja-JP" altLang="en-US" sz="1600" dirty="0">
                <a:latin typeface="ＭＳ Ｐゴシック" pitchFamily="50" charset="-128"/>
              </a:rPr>
              <a:t>を使用する場合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ＭＳ Ｐゴシック" pitchFamily="50" charset="-128"/>
              </a:rPr>
              <a:t>「</a:t>
            </a:r>
            <a:r>
              <a:rPr lang="en-US" altLang="en-US" sz="1600" dirty="0">
                <a:latin typeface="ＭＳ Ｐゴシック" pitchFamily="50" charset="-128"/>
              </a:rPr>
              <a:t>Verilog</a:t>
            </a:r>
            <a:r>
              <a:rPr lang="en-US" altLang="ja-JP" sz="1600" dirty="0">
                <a:latin typeface="ＭＳ Ｐゴシック" pitchFamily="50" charset="-128"/>
              </a:rPr>
              <a:t> HDL File</a:t>
            </a:r>
            <a:r>
              <a:rPr lang="ja-JP" altLang="en-US" sz="1600" dirty="0">
                <a:latin typeface="ＭＳ Ｐゴシック" pitchFamily="50" charset="-128"/>
              </a:rPr>
              <a:t>」を選択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6146799" y="1853825"/>
            <a:ext cx="279620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ＭＳ Ｐゴシック" pitchFamily="50" charset="-128"/>
              </a:rPr>
              <a:t>回路</a:t>
            </a:r>
            <a:r>
              <a:rPr lang="ja-JP" altLang="en-US" sz="1600" dirty="0">
                <a:latin typeface="ＭＳ Ｐゴシック" pitchFamily="50" charset="-128"/>
              </a:rPr>
              <a:t>図</a:t>
            </a:r>
            <a:r>
              <a:rPr lang="en-US" altLang="en-US" sz="1600" dirty="0">
                <a:latin typeface="ＭＳ Ｐゴシック" pitchFamily="50" charset="-128"/>
              </a:rPr>
              <a:t>入力の</a:t>
            </a:r>
            <a:r>
              <a:rPr lang="ja-JP" altLang="en-US" sz="1600" dirty="0">
                <a:latin typeface="ＭＳ Ｐゴシック" pitchFamily="50" charset="-128"/>
              </a:rPr>
              <a:t>場合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ＭＳ Ｐゴシック" pitchFamily="50" charset="-128"/>
              </a:rPr>
              <a:t>「</a:t>
            </a:r>
            <a:r>
              <a:rPr lang="en-US" altLang="ja-JP" sz="1600" dirty="0">
                <a:latin typeface="ＭＳ Ｐゴシック" pitchFamily="50" charset="-128"/>
              </a:rPr>
              <a:t>Block Diagram/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ＭＳ Ｐゴシック" pitchFamily="50" charset="-128"/>
              </a:rPr>
              <a:t>  </a:t>
            </a:r>
            <a:r>
              <a:rPr lang="en-US" altLang="ja-JP" sz="1600" dirty="0">
                <a:latin typeface="ＭＳ Ｐゴシック" pitchFamily="50" charset="-128"/>
              </a:rPr>
              <a:t>Schematic File</a:t>
            </a:r>
            <a:r>
              <a:rPr lang="ja-JP" altLang="en-US" sz="1600" dirty="0">
                <a:latin typeface="ＭＳ Ｐゴシック" pitchFamily="50" charset="-128"/>
              </a:rPr>
              <a:t>」を選択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81D7ECAB-BBD5-4917-A3A4-531F87A3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8" y="2708920"/>
            <a:ext cx="2372990" cy="39154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07F51DC1-F906-4CE7-B1FC-BC2CC062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216" y="2707239"/>
            <a:ext cx="2374009" cy="391711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D17152CA-49ED-4562-AC02-7D5EEDFE3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241" y="2702234"/>
            <a:ext cx="2372990" cy="39154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95F78D8-A8E9-4C83-9BFA-B2A64683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＜</a:t>
            </a:r>
            <a:r>
              <a:rPr kumimoji="1" lang="ja-JP" altLang="en-US" smtClean="0"/>
              <a:t>既存</a:t>
            </a:r>
            <a:r>
              <a:rPr kumimoji="1" lang="ja-JP" altLang="en-US" dirty="0"/>
              <a:t>プロジェクトを修正</a:t>
            </a:r>
            <a:r>
              <a:rPr kumimoji="1" lang="ja-JP" altLang="en-US"/>
              <a:t>する</a:t>
            </a:r>
            <a:r>
              <a:rPr kumimoji="1" lang="ja-JP" altLang="en-US" smtClean="0"/>
              <a:t>場合＞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Quartus</a:t>
            </a:r>
            <a:r>
              <a:rPr lang="ja-JP" altLang="en-US" dirty="0"/>
              <a:t>のプロジェクト情報ファイル（拡張子「</a:t>
            </a:r>
            <a:r>
              <a:rPr lang="en-US" altLang="ja-JP" dirty="0"/>
              <a:t>.</a:t>
            </a:r>
            <a:r>
              <a:rPr lang="en-US" altLang="ja-JP" dirty="0" err="1"/>
              <a:t>qpf</a:t>
            </a:r>
            <a:r>
              <a:rPr lang="ja-JP" altLang="en-US" dirty="0"/>
              <a:t>」）をクリックして起動します。</a:t>
            </a:r>
            <a:endParaRPr lang="en-US" altLang="ja-JP" dirty="0"/>
          </a:p>
          <a:p>
            <a:r>
              <a:rPr lang="ja-JP" altLang="en-US" dirty="0"/>
              <a:t>　もしくは、</a:t>
            </a:r>
            <a:r>
              <a:rPr lang="en-US" altLang="ja-JP" dirty="0"/>
              <a:t>File</a:t>
            </a:r>
            <a:r>
              <a:rPr lang="ja-JP" altLang="en-US" dirty="0"/>
              <a:t>⇒</a:t>
            </a:r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Project</a:t>
            </a:r>
            <a:r>
              <a:rPr lang="ja-JP" altLang="en-US" dirty="0"/>
              <a:t>から、＊</a:t>
            </a:r>
            <a:r>
              <a:rPr lang="en-US" altLang="ja-JP" dirty="0"/>
              <a:t>.</a:t>
            </a:r>
            <a:r>
              <a:rPr lang="en-US" altLang="ja-JP" dirty="0" err="1"/>
              <a:t>qpf</a:t>
            </a:r>
            <a:r>
              <a:rPr lang="ja-JP" altLang="en-US" dirty="0"/>
              <a:t>（＊はプロジェクト名）ファイルを</a:t>
            </a:r>
            <a:endParaRPr lang="en-US" altLang="ja-JP" dirty="0"/>
          </a:p>
          <a:p>
            <a:r>
              <a:rPr kumimoji="1" lang="ja-JP" altLang="en-US" dirty="0"/>
              <a:t>　開きます。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A9FAF5B3-BCFA-4A96-9433-A17B90B93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73367-2FBC-43F5-A721-BFE95CE65BA0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xmlns="" id="{0ED2AF54-4F04-4B2A-AC93-476D7F3FA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98425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4.</a:t>
            </a:r>
            <a:r>
              <a:rPr lang="ja-JP" altLang="en-US" sz="1400"/>
              <a:t>回路の入力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081A848C-9BDC-43FE-8942-328A6332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978950"/>
            <a:ext cx="2238794" cy="2565285"/>
          </a:xfrm>
          <a:prstGeom prst="rect">
            <a:avLst/>
          </a:prstGeom>
        </p:spPr>
      </p:pic>
      <p:sp>
        <p:nvSpPr>
          <p:cNvPr id="7" name="正方形/長方形 4">
            <a:extLst>
              <a:ext uri="{FF2B5EF4-FFF2-40B4-BE49-F238E27FC236}">
                <a16:creationId xmlns:a16="http://schemas.microsoft.com/office/drawing/2014/main" xmlns="" id="{B4AFD194-DB0B-455A-A071-6F9CE1B7EF80}"/>
              </a:ext>
            </a:extLst>
          </p:cNvPr>
          <p:cNvSpPr/>
          <p:nvPr/>
        </p:nvSpPr>
        <p:spPr>
          <a:xfrm>
            <a:off x="566555" y="3924055"/>
            <a:ext cx="2328804" cy="35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163453CC-C543-4785-976C-9D35AD7D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73" y="3248980"/>
            <a:ext cx="4266233" cy="3016335"/>
          </a:xfrm>
          <a:prstGeom prst="rect">
            <a:avLst/>
          </a:prstGeom>
        </p:spPr>
      </p:pic>
      <p:sp>
        <p:nvSpPr>
          <p:cNvPr id="9" name="正方形/長方形 4">
            <a:extLst>
              <a:ext uri="{FF2B5EF4-FFF2-40B4-BE49-F238E27FC236}">
                <a16:creationId xmlns:a16="http://schemas.microsoft.com/office/drawing/2014/main" xmlns="" id="{096D2197-A221-424A-9992-90EF828C840E}"/>
              </a:ext>
            </a:extLst>
          </p:cNvPr>
          <p:cNvSpPr/>
          <p:nvPr/>
        </p:nvSpPr>
        <p:spPr>
          <a:xfrm>
            <a:off x="5027434" y="5729508"/>
            <a:ext cx="2790310" cy="36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xmlns="" id="{4896FF2F-3CB2-414D-87D5-05D4A9803D5A}"/>
              </a:ext>
            </a:extLst>
          </p:cNvPr>
          <p:cNvSpPr/>
          <p:nvPr/>
        </p:nvSpPr>
        <p:spPr bwMode="auto">
          <a:xfrm>
            <a:off x="3358329" y="4045859"/>
            <a:ext cx="450050" cy="431466"/>
          </a:xfrm>
          <a:prstGeom prst="rightArrow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1" hangingPunct="1"/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5526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3C16D86A-08B3-4DF5-B22F-9480DBBB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回路の入力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Project</a:t>
            </a:r>
            <a:r>
              <a:rPr lang="ja-JP" altLang="en-US" dirty="0"/>
              <a:t> </a:t>
            </a:r>
            <a:r>
              <a:rPr lang="en-US" altLang="ja-JP" dirty="0"/>
              <a:t>Navigator</a:t>
            </a:r>
            <a:r>
              <a:rPr lang="ja-JP" altLang="en-US" dirty="0"/>
              <a:t>⇒</a:t>
            </a:r>
            <a:r>
              <a:rPr lang="en-US" altLang="ja-JP" dirty="0"/>
              <a:t>Files</a:t>
            </a:r>
            <a:r>
              <a:rPr lang="ja-JP" altLang="en-US" dirty="0"/>
              <a:t>を選択し、表示されたファイルをクリックします。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218D9C2F-F704-4974-BFBE-D325B0B1D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BF935-663C-4702-A7E6-88E4A7EFDAE4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xmlns="" id="{0C9A4A91-2E5F-4F18-A7B0-DB66D7D1A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98425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4.</a:t>
            </a:r>
            <a:r>
              <a:rPr lang="ja-JP" altLang="en-US" sz="1400"/>
              <a:t>回路の入力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F1140040-486E-480D-B9D3-E4833A24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4" y="2033845"/>
            <a:ext cx="1732949" cy="20502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E9862CF5-FE49-431B-A065-FDBB7787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78" y="2753925"/>
            <a:ext cx="5965577" cy="3353999"/>
          </a:xfrm>
          <a:prstGeom prst="rect">
            <a:avLst/>
          </a:prstGeom>
        </p:spPr>
      </p:pic>
      <p:sp>
        <p:nvSpPr>
          <p:cNvPr id="7" name="正方形/長方形 4">
            <a:extLst>
              <a:ext uri="{FF2B5EF4-FFF2-40B4-BE49-F238E27FC236}">
                <a16:creationId xmlns:a16="http://schemas.microsoft.com/office/drawing/2014/main" xmlns="" id="{FCCDE8C9-D6A3-4BB2-B76F-A8B6F5158CDB}"/>
              </a:ext>
            </a:extLst>
          </p:cNvPr>
          <p:cNvSpPr/>
          <p:nvPr/>
        </p:nvSpPr>
        <p:spPr>
          <a:xfrm>
            <a:off x="437170" y="2403773"/>
            <a:ext cx="1732949" cy="80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4">
            <a:extLst>
              <a:ext uri="{FF2B5EF4-FFF2-40B4-BE49-F238E27FC236}">
                <a16:creationId xmlns:a16="http://schemas.microsoft.com/office/drawing/2014/main" xmlns="" id="{0E408DBA-4386-4CEC-B610-C2794367EB42}"/>
              </a:ext>
            </a:extLst>
          </p:cNvPr>
          <p:cNvSpPr/>
          <p:nvPr/>
        </p:nvSpPr>
        <p:spPr>
          <a:xfrm>
            <a:off x="4166954" y="3393932"/>
            <a:ext cx="3465385" cy="156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4">
            <a:extLst>
              <a:ext uri="{FF2B5EF4-FFF2-40B4-BE49-F238E27FC236}">
                <a16:creationId xmlns:a16="http://schemas.microsoft.com/office/drawing/2014/main" xmlns="" id="{CDAA8E2A-58BC-4C94-A377-8FE202686F59}"/>
              </a:ext>
            </a:extLst>
          </p:cNvPr>
          <p:cNvSpPr/>
          <p:nvPr/>
        </p:nvSpPr>
        <p:spPr>
          <a:xfrm>
            <a:off x="2698563" y="3393932"/>
            <a:ext cx="1243367" cy="690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xmlns="" id="{87A46159-6835-4113-B58D-1C13DE65278A}"/>
              </a:ext>
            </a:extLst>
          </p:cNvPr>
          <p:cNvSpPr>
            <a:spLocks/>
          </p:cNvSpPr>
          <p:nvPr/>
        </p:nvSpPr>
        <p:spPr bwMode="auto">
          <a:xfrm>
            <a:off x="2502084" y="2033845"/>
            <a:ext cx="1973901" cy="277595"/>
          </a:xfrm>
          <a:prstGeom prst="borderCallout2">
            <a:avLst>
              <a:gd name="adj1" fmla="val 53514"/>
              <a:gd name="adj2" fmla="val -910"/>
              <a:gd name="adj3" fmla="val 57697"/>
              <a:gd name="adj4" fmla="val -13720"/>
              <a:gd name="adj5" fmla="val 166176"/>
              <a:gd name="adj6" fmla="val -36923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ファイル選択モードに変更</a:t>
            </a:r>
          </a:p>
        </p:txBody>
      </p:sp>
      <p:sp>
        <p:nvSpPr>
          <p:cNvPr id="11" name="AutoShape 50">
            <a:extLst>
              <a:ext uri="{FF2B5EF4-FFF2-40B4-BE49-F238E27FC236}">
                <a16:creationId xmlns:a16="http://schemas.microsoft.com/office/drawing/2014/main" xmlns="" id="{BF510F74-4F98-463F-91F6-18130D3354C9}"/>
              </a:ext>
            </a:extLst>
          </p:cNvPr>
          <p:cNvSpPr>
            <a:spLocks/>
          </p:cNvSpPr>
          <p:nvPr/>
        </p:nvSpPr>
        <p:spPr bwMode="auto">
          <a:xfrm>
            <a:off x="824863" y="4486543"/>
            <a:ext cx="1776403" cy="277595"/>
          </a:xfrm>
          <a:prstGeom prst="borderCallout2">
            <a:avLst>
              <a:gd name="adj1" fmla="val 51226"/>
              <a:gd name="adj2" fmla="val 99781"/>
              <a:gd name="adj3" fmla="val 50834"/>
              <a:gd name="adj4" fmla="val 109812"/>
              <a:gd name="adj5" fmla="val -146233"/>
              <a:gd name="adj6" fmla="val 116752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修正ファイルを指定</a:t>
            </a:r>
          </a:p>
        </p:txBody>
      </p:sp>
      <p:sp>
        <p:nvSpPr>
          <p:cNvPr id="12" name="AutoShape 50">
            <a:extLst>
              <a:ext uri="{FF2B5EF4-FFF2-40B4-BE49-F238E27FC236}">
                <a16:creationId xmlns:a16="http://schemas.microsoft.com/office/drawing/2014/main" xmlns="" id="{888253DD-BCC0-4E21-A9AF-B3A6AEE5C28B}"/>
              </a:ext>
            </a:extLst>
          </p:cNvPr>
          <p:cNvSpPr>
            <a:spLocks/>
          </p:cNvSpPr>
          <p:nvPr/>
        </p:nvSpPr>
        <p:spPr bwMode="auto">
          <a:xfrm>
            <a:off x="2051720" y="5586615"/>
            <a:ext cx="1776403" cy="277595"/>
          </a:xfrm>
          <a:prstGeom prst="borderCallout2">
            <a:avLst>
              <a:gd name="adj1" fmla="val 51226"/>
              <a:gd name="adj2" fmla="val 99781"/>
              <a:gd name="adj3" fmla="val 50834"/>
              <a:gd name="adj4" fmla="val 109812"/>
              <a:gd name="adj5" fmla="val -218289"/>
              <a:gd name="adj6" fmla="val 134268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ファイル（回路）を修正</a:t>
            </a:r>
          </a:p>
        </p:txBody>
      </p:sp>
    </p:spTree>
    <p:extLst>
      <p:ext uri="{BB962C8B-B14F-4D97-AF65-F5344CB8AC3E}">
        <p14:creationId xmlns:p14="http://schemas.microsoft.com/office/powerpoint/2010/main" val="407486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89CF9175-1F38-4CBE-9066-245C24C1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228" y="2538200"/>
            <a:ext cx="4221228" cy="3028684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E35142DF-5E65-48E8-A32E-CA31EEB7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＜新規</a:t>
            </a:r>
            <a:r>
              <a:rPr kumimoji="1" lang="ja-JP" altLang="en-US" dirty="0"/>
              <a:t>ファイル</a:t>
            </a:r>
            <a:r>
              <a:rPr kumimoji="1" lang="ja-JP" altLang="en-US"/>
              <a:t>の</a:t>
            </a:r>
            <a:r>
              <a:rPr kumimoji="1" lang="ja-JP" altLang="en-US" smtClean="0"/>
              <a:t>保存＞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ja-JP" altLang="en-US" dirty="0"/>
              <a:t>回路の入力後、</a:t>
            </a:r>
            <a:r>
              <a:rPr lang="en-US" altLang="ja-JP" dirty="0"/>
              <a:t>File </a:t>
            </a:r>
            <a:r>
              <a:rPr lang="ja-JP" altLang="en-US" dirty="0"/>
              <a:t>⇒</a:t>
            </a:r>
            <a:r>
              <a:rPr lang="en-US" altLang="ja-JP" dirty="0"/>
              <a:t> Save As.. </a:t>
            </a:r>
            <a:r>
              <a:rPr lang="ja-JP" altLang="en-US" dirty="0"/>
              <a:t>から、名前を付けて</a:t>
            </a:r>
            <a:r>
              <a:rPr lang="ja-JP" altLang="en-US"/>
              <a:t>保存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9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F00D7-7DD0-4CDF-B652-79144A767912}" type="slidenum">
              <a:rPr lang="ja-JP" altLang="en-US"/>
              <a:pPr/>
              <a:t>17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5751875" y="5166414"/>
            <a:ext cx="1295400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2501770" y="5708573"/>
            <a:ext cx="2768730" cy="461665"/>
          </a:xfrm>
          <a:prstGeom prst="borderCallout2">
            <a:avLst>
              <a:gd name="adj1" fmla="val 51226"/>
              <a:gd name="adj2" fmla="val 99781"/>
              <a:gd name="adj3" fmla="val 50834"/>
              <a:gd name="adj4" fmla="val 109812"/>
              <a:gd name="adj5" fmla="val -35125"/>
              <a:gd name="adj6" fmla="val 123926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Add file to current project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にチェックが</a:t>
            </a:r>
            <a:endParaRPr lang="en-US" altLang="ja-JP" sz="1200" dirty="0">
              <a:latin typeface="ＭＳ Ｐゴシック" panose="020B0600070205080204" pitchFamily="50" charset="-128"/>
            </a:endParaRPr>
          </a:p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ついていることを確認して保存します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7092950" y="98425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4.</a:t>
            </a:r>
            <a:r>
              <a:rPr lang="ja-JP" altLang="en-US" sz="1400"/>
              <a:t>回路の入力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208CB32D-D40A-4738-94C7-D64E8F9E1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0" y="2078850"/>
            <a:ext cx="2319637" cy="298353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A64D750A-0365-4B3E-9FFF-E4BB4E4CE0FB}"/>
              </a:ext>
            </a:extLst>
          </p:cNvPr>
          <p:cNvSpPr/>
          <p:nvPr/>
        </p:nvSpPr>
        <p:spPr>
          <a:xfrm>
            <a:off x="348940" y="4098707"/>
            <a:ext cx="2602879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xmlns="" id="{00A57302-9364-41C4-B301-828E93DE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215" y="5978024"/>
            <a:ext cx="2435789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作業フォルダに間違いが無いか</a:t>
            </a:r>
          </a:p>
          <a:p>
            <a:r>
              <a:rPr lang="ja-JP" altLang="en-US" sz="1200" dirty="0"/>
              <a:t>再度確認してください。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98EC1136-E87C-4CD8-BCA8-84D0FABB3E12}"/>
              </a:ext>
            </a:extLst>
          </p:cNvPr>
          <p:cNvSpPr/>
          <p:nvPr/>
        </p:nvSpPr>
        <p:spPr bwMode="auto">
          <a:xfrm>
            <a:off x="3427164" y="3836809"/>
            <a:ext cx="450050" cy="431466"/>
          </a:xfrm>
          <a:prstGeom prst="rightArrow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1" hangingPunct="1"/>
            <a:endParaRPr kumimoji="1" lang="ja-JP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3E27F288-C7B4-4600-86E4-C75579C6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＜修正</a:t>
            </a:r>
            <a:r>
              <a:rPr lang="ja-JP" altLang="en-US" dirty="0"/>
              <a:t>ファイル</a:t>
            </a:r>
            <a:r>
              <a:rPr lang="ja-JP" altLang="en-US"/>
              <a:t>の</a:t>
            </a:r>
            <a:r>
              <a:rPr lang="ja-JP" altLang="en-US" smtClean="0"/>
              <a:t>上書き＞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回路の入力後、</a:t>
            </a:r>
            <a:r>
              <a:rPr lang="en-US" altLang="ja-JP" dirty="0"/>
              <a:t>File </a:t>
            </a:r>
            <a:r>
              <a:rPr lang="ja-JP" altLang="en-US" dirty="0"/>
              <a:t>⇒</a:t>
            </a:r>
            <a:r>
              <a:rPr lang="en-US" altLang="ja-JP" dirty="0"/>
              <a:t> Save  </a:t>
            </a:r>
            <a:r>
              <a:rPr lang="ja-JP" altLang="en-US" dirty="0"/>
              <a:t>から、上書き</a:t>
            </a:r>
            <a:r>
              <a:rPr lang="ja-JP" altLang="en-US"/>
              <a:t>保存</a:t>
            </a:r>
            <a:r>
              <a:rPr lang="ja-JP" altLang="en-US" smtClean="0"/>
              <a:t>します。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1ECBDDC2-FC09-4D5B-A80A-FEC6D0AB1A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BF935-663C-4702-A7E6-88E4A7EFDAE4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xmlns="" id="{1B693D0B-C138-4C2F-B210-5455963E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98425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4.</a:t>
            </a:r>
            <a:r>
              <a:rPr lang="ja-JP" altLang="en-US" sz="1400"/>
              <a:t>回路の入力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3904D15E-7069-426E-AF0E-DD1B1C47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6" y="2078850"/>
            <a:ext cx="2338094" cy="301533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E5B21EEB-F64C-48A3-837A-E76F747968D8}"/>
              </a:ext>
            </a:extLst>
          </p:cNvPr>
          <p:cNvSpPr/>
          <p:nvPr/>
        </p:nvSpPr>
        <p:spPr>
          <a:xfrm>
            <a:off x="386147" y="3924055"/>
            <a:ext cx="2602879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60591F3B-3A37-4107-B44B-118A6EA2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81" y="3429000"/>
            <a:ext cx="4200525" cy="113347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B0E46273-487C-4655-B7A9-94FCB9F5CF3C}"/>
              </a:ext>
            </a:extLst>
          </p:cNvPr>
          <p:cNvSpPr/>
          <p:nvPr/>
        </p:nvSpPr>
        <p:spPr>
          <a:xfrm>
            <a:off x="4368010" y="3833722"/>
            <a:ext cx="429015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xmlns="" id="{F5CCE308-0075-4FDE-98F8-06576EC42DA3}"/>
              </a:ext>
            </a:extLst>
          </p:cNvPr>
          <p:cNvSpPr>
            <a:spLocks/>
          </p:cNvSpPr>
          <p:nvPr/>
        </p:nvSpPr>
        <p:spPr bwMode="auto">
          <a:xfrm>
            <a:off x="5247075" y="2986436"/>
            <a:ext cx="3233682" cy="276999"/>
          </a:xfrm>
          <a:prstGeom prst="borderCallout2">
            <a:avLst>
              <a:gd name="adj1" fmla="val 49380"/>
              <a:gd name="adj2" fmla="val 101"/>
              <a:gd name="adj3" fmla="val 51672"/>
              <a:gd name="adj4" fmla="val -10022"/>
              <a:gd name="adj5" fmla="val 277703"/>
              <a:gd name="adj6" fmla="val -21315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/>
              <a:t>ツールバーのこのアイコンでも同じ動作です</a:t>
            </a:r>
          </a:p>
        </p:txBody>
      </p:sp>
    </p:spTree>
    <p:extLst>
      <p:ext uri="{BB962C8B-B14F-4D97-AF65-F5344CB8AC3E}">
        <p14:creationId xmlns:p14="http://schemas.microsoft.com/office/powerpoint/2010/main" val="111580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BBFF9528-1493-4ABE-8C41-01452E87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61" y="5710237"/>
            <a:ext cx="3762375" cy="77152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E33B397B-97D6-4A4C-A7C2-9DDAD3B4B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50" y="1940772"/>
            <a:ext cx="5927030" cy="2976456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xmlns="" id="{41430DBF-A0ED-42E1-B826-D418C1BB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Processing⇒Start⇒Start</a:t>
            </a:r>
            <a:r>
              <a:rPr lang="en-US" altLang="ja-JP" dirty="0"/>
              <a:t> Analysis &amp; synthesis</a:t>
            </a:r>
            <a:r>
              <a:rPr lang="ja-JP" altLang="en-US" dirty="0"/>
              <a:t>を実行</a:t>
            </a:r>
            <a:r>
              <a:rPr lang="ja-JP" altLang="en-US"/>
              <a:t>し</a:t>
            </a:r>
            <a:r>
              <a:rPr lang="ja-JP" altLang="en-US" smtClean="0"/>
              <a:t>、入力した</a:t>
            </a:r>
            <a:endParaRPr lang="en-US" altLang="ja-JP" smtClean="0"/>
          </a:p>
          <a:p>
            <a:r>
              <a:rPr lang="ja-JP" altLang="en-US" smtClean="0"/>
              <a:t>コード</a:t>
            </a:r>
            <a:r>
              <a:rPr lang="ja-JP" altLang="en-US" dirty="0"/>
              <a:t>のチェック</a:t>
            </a:r>
            <a:r>
              <a:rPr lang="ja-JP" altLang="en-US"/>
              <a:t>を</a:t>
            </a:r>
            <a:r>
              <a:rPr lang="ja-JP" altLang="en-US" smtClean="0"/>
              <a:t>行います。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8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72016-BE93-4370-B109-35433DFDADE1}" type="slidenum">
              <a:rPr lang="ja-JP" altLang="en-US"/>
              <a:pPr/>
              <a:t>19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2225999" y="5772638"/>
            <a:ext cx="269875" cy="31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3041830" y="5175233"/>
            <a:ext cx="3233682" cy="276999"/>
          </a:xfrm>
          <a:prstGeom prst="borderCallout2">
            <a:avLst>
              <a:gd name="adj1" fmla="val 49380"/>
              <a:gd name="adj2" fmla="val 101"/>
              <a:gd name="adj3" fmla="val 51672"/>
              <a:gd name="adj4" fmla="val -10022"/>
              <a:gd name="adj5" fmla="val 206965"/>
              <a:gd name="adj6" fmla="val -19295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/>
              <a:t>ツールバーのこのアイコンでも同じ動作です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1713636-BD91-4A1A-8500-2C4423D627E8}"/>
              </a:ext>
            </a:extLst>
          </p:cNvPr>
          <p:cNvSpPr/>
          <p:nvPr/>
        </p:nvSpPr>
        <p:spPr>
          <a:xfrm>
            <a:off x="503450" y="2888940"/>
            <a:ext cx="2808410" cy="278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5734E241-D81F-4C74-B446-7FDCB0587D04}"/>
              </a:ext>
            </a:extLst>
          </p:cNvPr>
          <p:cNvSpPr/>
          <p:nvPr/>
        </p:nvSpPr>
        <p:spPr>
          <a:xfrm>
            <a:off x="3466965" y="3356283"/>
            <a:ext cx="2808410" cy="278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52197CF-1F7D-4761-9D06-981DB4CA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215" y="5978024"/>
            <a:ext cx="2435789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文法チェックのみで実行ファイルは</a:t>
            </a:r>
            <a:endParaRPr lang="en-US" altLang="ja-JP" sz="1200" dirty="0"/>
          </a:p>
          <a:p>
            <a:r>
              <a:rPr lang="ja-JP" altLang="en-US" sz="1200" dirty="0"/>
              <a:t>生成されません（処理速度は早い）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xmlns="" id="{8A10C09F-ABC6-4F7B-8969-D2293113F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98425"/>
            <a:ext cx="188912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 dirty="0"/>
              <a:t>4.</a:t>
            </a:r>
            <a:r>
              <a:rPr lang="ja-JP" altLang="en-US" sz="1400" dirty="0"/>
              <a:t>回路の入力</a:t>
            </a:r>
            <a:endParaRPr lang="en-US" altLang="ja-JP" sz="1400" dirty="0"/>
          </a:p>
          <a:p>
            <a:pPr>
              <a:spcBef>
                <a:spcPct val="50000"/>
              </a:spcBef>
            </a:pPr>
            <a:r>
              <a:rPr lang="ja-JP" altLang="en-US" sz="1400" dirty="0"/>
              <a:t>　　コンパイル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93333B8-5314-4BCD-8EB0-C826D1C4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lang="ja-JP" altLang="en-US" dirty="0"/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　１．はじめに</a:t>
            </a:r>
          </a:p>
          <a:p>
            <a:r>
              <a:rPr lang="ja-JP" altLang="en-US" dirty="0"/>
              <a:t>　２．プロジェクトの登録</a:t>
            </a:r>
            <a:endParaRPr lang="en-US" altLang="ja-JP" dirty="0"/>
          </a:p>
          <a:p>
            <a:r>
              <a:rPr lang="ja-JP" altLang="en-US" dirty="0"/>
              <a:t>　３．デバイス情報の設定</a:t>
            </a:r>
          </a:p>
          <a:p>
            <a:r>
              <a:rPr lang="ja-JP" altLang="en-US" dirty="0"/>
              <a:t>　４．回路の入力</a:t>
            </a:r>
          </a:p>
          <a:p>
            <a:r>
              <a:rPr lang="ja-JP" altLang="en-US" dirty="0"/>
              <a:t>　５．ピンアサイン</a:t>
            </a:r>
          </a:p>
          <a:p>
            <a:r>
              <a:rPr lang="ja-JP" altLang="en-US" dirty="0"/>
              <a:t>　６．コンパイル</a:t>
            </a:r>
          </a:p>
          <a:p>
            <a:r>
              <a:rPr lang="ja-JP" altLang="en-US" dirty="0"/>
              <a:t>　７．ダウンロード</a:t>
            </a:r>
          </a:p>
          <a:p>
            <a:endParaRPr lang="ja-JP" altLang="en-US" dirty="0"/>
          </a:p>
        </p:txBody>
      </p:sp>
      <p:sp>
        <p:nvSpPr>
          <p:cNvPr id="5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28F59-226C-4B43-85C4-007D9817C21B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650795" y="5589240"/>
            <a:ext cx="4292210" cy="101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ja-JP" altLang="en-US" sz="1200" dirty="0">
                <a:latin typeface="ＭＳ Ｐゴシック" panose="020B0600070205080204" pitchFamily="50" charset="-128"/>
              </a:rPr>
              <a:t>本書では下記のバージョンを使用し、記載しています</a:t>
            </a:r>
          </a:p>
          <a:p>
            <a:r>
              <a:rPr kumimoji="0" lang="ja-JP" altLang="en-US" sz="1200" dirty="0">
                <a:latin typeface="ＭＳ Ｐゴシック" panose="020B0600070205080204" pitchFamily="50" charset="-128"/>
              </a:rPr>
              <a:t>　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Quartus 	</a:t>
            </a:r>
            <a:r>
              <a:rPr kumimoji="0" lang="ja-JP" altLang="en-US" sz="1200" dirty="0">
                <a:latin typeface="ＭＳ Ｐゴシック" panose="020B0600070205080204" pitchFamily="50" charset="-128"/>
              </a:rPr>
              <a:t>：</a:t>
            </a:r>
            <a:r>
              <a:rPr kumimoji="0" lang="en-US" altLang="ja-JP" sz="1200" dirty="0">
                <a:latin typeface="ＭＳ Ｐゴシック" panose="020B0600070205080204" pitchFamily="50" charset="-128"/>
              </a:rPr>
              <a:t>Prime Lite Edition V17.1</a:t>
            </a:r>
            <a:endParaRPr kumimoji="0" lang="ja-JP" altLang="en-US" sz="1200" dirty="0">
              <a:latin typeface="ＭＳ Ｐゴシック" panose="020B0600070205080204" pitchFamily="50" charset="-128"/>
            </a:endParaRPr>
          </a:p>
          <a:p>
            <a:r>
              <a:rPr kumimoji="0" lang="ja-JP" altLang="en-US" sz="1200" dirty="0">
                <a:latin typeface="ＭＳ Ｐゴシック" panose="020B0600070205080204" pitchFamily="50" charset="-128"/>
              </a:rPr>
              <a:t>　</a:t>
            </a:r>
            <a:r>
              <a:rPr kumimoji="0" lang="en-US" altLang="ja-JP" sz="1200" dirty="0">
                <a:latin typeface="ＭＳ Ｐゴシック" panose="020B0600070205080204" pitchFamily="50" charset="-128"/>
              </a:rPr>
              <a:t>OS	</a:t>
            </a:r>
            <a:r>
              <a:rPr kumimoji="0" lang="ja-JP" altLang="en-US" sz="1200" dirty="0">
                <a:latin typeface="ＭＳ Ｐゴシック" panose="020B0600070205080204" pitchFamily="50" charset="-128"/>
              </a:rPr>
              <a:t>：</a:t>
            </a:r>
            <a:r>
              <a:rPr kumimoji="0" lang="en-US" altLang="ja-JP" sz="1200" dirty="0">
                <a:latin typeface="ＭＳ Ｐゴシック" panose="020B0600070205080204" pitchFamily="50" charset="-128"/>
              </a:rPr>
              <a:t>Windows10(64Bit)</a:t>
            </a:r>
          </a:p>
          <a:p>
            <a:endParaRPr kumimoji="0" lang="en-US" altLang="ja-JP" sz="1200" dirty="0">
              <a:latin typeface="ＭＳ Ｐゴシック" panose="020B0600070205080204" pitchFamily="50" charset="-128"/>
            </a:endParaRPr>
          </a:p>
          <a:p>
            <a:r>
              <a:rPr kumimoji="0" lang="en-US" altLang="ja-JP" sz="1200" dirty="0">
                <a:latin typeface="ＭＳ Ｐゴシック" panose="020B0600070205080204" pitchFamily="50" charset="-128"/>
              </a:rPr>
              <a:t>※Quartus</a:t>
            </a:r>
            <a:r>
              <a:rPr kumimoji="0" lang="ja-JP" altLang="en-US" sz="1200" dirty="0">
                <a:latin typeface="ＭＳ Ｐゴシック" panose="020B0600070205080204" pitchFamily="50" charset="-128"/>
              </a:rPr>
              <a:t>・ダウンロードケーブルは別途ご用意をお願いします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EC71543C-1714-4396-BB18-B08CA44A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エラー発生時は、</a:t>
            </a:r>
            <a:r>
              <a:rPr lang="ja-JP" altLang="en-US"/>
              <a:t>メッセージエリア</a:t>
            </a:r>
            <a:r>
              <a:rPr lang="ja-JP" altLang="en-US" smtClean="0"/>
              <a:t>に表示されます。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エラーメッセージを</a:t>
            </a:r>
            <a:r>
              <a:rPr kumimoji="1" lang="ja-JP" altLang="en-US" smtClean="0"/>
              <a:t>クリック</a:t>
            </a:r>
            <a:r>
              <a:rPr kumimoji="1" lang="ja-JP" altLang="en-US" dirty="0"/>
              <a:t>することで</a:t>
            </a:r>
            <a:r>
              <a:rPr kumimoji="1" lang="ja-JP" altLang="en-US"/>
              <a:t>、</a:t>
            </a:r>
            <a:r>
              <a:rPr kumimoji="1" lang="ja-JP" altLang="en-US" smtClean="0"/>
              <a:t>該当箇所に</a:t>
            </a:r>
            <a:r>
              <a:rPr lang="ja-JP" altLang="en-US" smtClean="0"/>
              <a:t>カーソル移動</a:t>
            </a:r>
            <a:r>
              <a:rPr kumimoji="1" lang="ja-JP" altLang="en-US" smtClean="0"/>
              <a:t>します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6C8A5E8F-E0F5-436C-9B43-DB2B5EDD1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73367-2FBC-43F5-A721-BFE95CE65BA0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AB5A4A33-C182-4996-B6B1-84BE87E3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1" y="3748566"/>
            <a:ext cx="7349063" cy="1192534"/>
          </a:xfrm>
          <a:prstGeom prst="rect">
            <a:avLst/>
          </a:prstGeom>
        </p:spPr>
      </p:pic>
      <p:sp>
        <p:nvSpPr>
          <p:cNvPr id="8" name="AutoShape 50">
            <a:extLst>
              <a:ext uri="{FF2B5EF4-FFF2-40B4-BE49-F238E27FC236}">
                <a16:creationId xmlns:a16="http://schemas.microsoft.com/office/drawing/2014/main" xmlns="" id="{0302989B-47CB-40B6-93BD-B19EBD0EC18D}"/>
              </a:ext>
            </a:extLst>
          </p:cNvPr>
          <p:cNvSpPr>
            <a:spLocks/>
          </p:cNvSpPr>
          <p:nvPr/>
        </p:nvSpPr>
        <p:spPr bwMode="auto">
          <a:xfrm>
            <a:off x="4630632" y="3306932"/>
            <a:ext cx="3233682" cy="276999"/>
          </a:xfrm>
          <a:prstGeom prst="borderCallout2">
            <a:avLst>
              <a:gd name="adj1" fmla="val 51100"/>
              <a:gd name="adj2" fmla="val -47"/>
              <a:gd name="adj3" fmla="val 51672"/>
              <a:gd name="adj4" fmla="val -10022"/>
              <a:gd name="adj5" fmla="val 362065"/>
              <a:gd name="adj6" fmla="val -27991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/>
              <a:t>スクロール</a:t>
            </a:r>
            <a:r>
              <a:rPr lang="ja-JP" altLang="en-US" sz="1200" smtClean="0"/>
              <a:t>でエラーメッセージ</a:t>
            </a:r>
            <a:r>
              <a:rPr lang="ja-JP" altLang="en-US" sz="1200" dirty="0"/>
              <a:t>をクリック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xmlns="" id="{A1E82DEE-9223-47F5-9ED0-D64E8F8E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98425"/>
            <a:ext cx="188912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 dirty="0"/>
              <a:t>4.</a:t>
            </a:r>
            <a:r>
              <a:rPr lang="ja-JP" altLang="en-US" sz="1400" dirty="0"/>
              <a:t>回路の入力</a:t>
            </a:r>
            <a:endParaRPr lang="en-US" altLang="ja-JP" sz="1400" dirty="0"/>
          </a:p>
          <a:p>
            <a:pPr>
              <a:spcBef>
                <a:spcPct val="50000"/>
              </a:spcBef>
            </a:pPr>
            <a:r>
              <a:rPr lang="ja-JP" altLang="en-US" sz="1400" dirty="0"/>
              <a:t>　　コンパイル</a:t>
            </a:r>
          </a:p>
        </p:txBody>
      </p:sp>
    </p:spTree>
    <p:extLst>
      <p:ext uri="{BB962C8B-B14F-4D97-AF65-F5344CB8AC3E}">
        <p14:creationId xmlns:p14="http://schemas.microsoft.com/office/powerpoint/2010/main" val="29071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CB64E608-1BEB-47BA-85CE-BCADB3EA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74" y="1742895"/>
            <a:ext cx="4695073" cy="3775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2769B77F-700F-4026-A7B4-6C36AB4A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7" y="2028649"/>
            <a:ext cx="2097221" cy="22606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ACB6074-E2EE-4B6E-9971-4E09866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５．ピンアサイン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2A0A1CE-F336-46B1-B36C-011D3705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Assignments⇒Pin</a:t>
            </a:r>
            <a:r>
              <a:rPr lang="en-US" altLang="ja-JP" dirty="0"/>
              <a:t> Planner</a:t>
            </a:r>
            <a:r>
              <a:rPr lang="ja-JP" altLang="en-US" dirty="0"/>
              <a:t>を</a:t>
            </a:r>
            <a:r>
              <a:rPr lang="ja-JP" altLang="en-US"/>
              <a:t>起動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1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835B-B4F8-4F46-8B1C-65B64BF7A831}" type="slidenum">
              <a:rPr lang="ja-JP" altLang="en-US" smtClean="0"/>
              <a:pPr/>
              <a:t>21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3940059" y="4323966"/>
            <a:ext cx="855585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91515" y="3315397"/>
            <a:ext cx="2121273" cy="31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93022" y="4896618"/>
            <a:ext cx="2565285" cy="1015663"/>
          </a:xfrm>
          <a:prstGeom prst="borderCallout2">
            <a:avLst>
              <a:gd name="adj1" fmla="val 49454"/>
              <a:gd name="adj2" fmla="val 101060"/>
              <a:gd name="adj3" fmla="val 49454"/>
              <a:gd name="adj4" fmla="val 113327"/>
              <a:gd name="adj5" fmla="val 25578"/>
              <a:gd name="adj6" fmla="val 126916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err="1">
                <a:latin typeface="ＭＳ Ｐゴシック" panose="020B0600070205080204" pitchFamily="50" charset="-128"/>
              </a:rPr>
              <a:t>NodeName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にソースコードに記載した</a:t>
            </a:r>
            <a:endParaRPr lang="en-US" altLang="ja-JP" sz="1200" dirty="0">
              <a:latin typeface="ＭＳ Ｐゴシック" panose="020B0600070205080204" pitchFamily="50" charset="-128"/>
            </a:endParaRPr>
          </a:p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ポート名があることを確認します。</a:t>
            </a:r>
            <a:endParaRPr lang="en-US" altLang="ja-JP" sz="1200" dirty="0">
              <a:latin typeface="ＭＳ Ｐゴシック" panose="020B0600070205080204" pitchFamily="50" charset="-128"/>
            </a:endParaRPr>
          </a:p>
          <a:p>
            <a:pPr eaLnBrk="1" hangingPunct="1"/>
            <a:endParaRPr lang="en-US" altLang="ja-JP" sz="1200" dirty="0">
              <a:latin typeface="ＭＳ Ｐゴシック" panose="020B0600070205080204" pitchFamily="50" charset="-128"/>
            </a:endParaRPr>
          </a:p>
          <a:p>
            <a:pPr eaLnBrk="1" hangingPunct="1"/>
            <a:r>
              <a:rPr lang="en-US" altLang="ja-JP" sz="1200" dirty="0"/>
              <a:t>Start Analysis &amp; synthesis</a:t>
            </a:r>
            <a:r>
              <a:rPr lang="ja-JP" altLang="en-US" sz="1200" dirty="0"/>
              <a:t>を実行</a:t>
            </a:r>
            <a:endParaRPr lang="en-US" altLang="ja-JP" sz="1200" dirty="0"/>
          </a:p>
          <a:p>
            <a:pPr eaLnBrk="1" hangingPunct="1"/>
            <a:r>
              <a:rPr lang="ja-JP" altLang="en-US" sz="1200" dirty="0"/>
              <a:t>しておく必要があります</a:t>
            </a:r>
            <a:endParaRPr lang="en-US" altLang="ja-JP" sz="12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xmlns="" id="{C82ACB6F-65B8-4F5F-8093-DB28FF65D0DA}"/>
              </a:ext>
            </a:extLst>
          </p:cNvPr>
          <p:cNvSpPr/>
          <p:nvPr/>
        </p:nvSpPr>
        <p:spPr bwMode="auto">
          <a:xfrm>
            <a:off x="3036210" y="3231807"/>
            <a:ext cx="450050" cy="431466"/>
          </a:xfrm>
          <a:prstGeom prst="rightArrow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1" hangingPunct="1"/>
            <a:endParaRPr kumimoji="1" lang="ja-JP" altLang="en-US" sz="16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DD1FEDDE-0E7C-4A2F-8D07-C1E38A2F957F}"/>
              </a:ext>
            </a:extLst>
          </p:cNvPr>
          <p:cNvSpPr/>
          <p:nvPr/>
        </p:nvSpPr>
        <p:spPr>
          <a:xfrm>
            <a:off x="5320868" y="4323966"/>
            <a:ext cx="855585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1" name="AutoShape 50">
            <a:extLst>
              <a:ext uri="{FF2B5EF4-FFF2-40B4-BE49-F238E27FC236}">
                <a16:creationId xmlns:a16="http://schemas.microsoft.com/office/drawing/2014/main" xmlns="" id="{28DCCD46-E47C-4224-A412-E527DACFA67F}"/>
              </a:ext>
            </a:extLst>
          </p:cNvPr>
          <p:cNvSpPr>
            <a:spLocks/>
          </p:cNvSpPr>
          <p:nvPr/>
        </p:nvSpPr>
        <p:spPr bwMode="auto">
          <a:xfrm>
            <a:off x="3424237" y="5960535"/>
            <a:ext cx="2295525" cy="276999"/>
          </a:xfrm>
          <a:prstGeom prst="borderCallout2">
            <a:avLst>
              <a:gd name="adj1" fmla="val 49454"/>
              <a:gd name="adj2" fmla="val 99967"/>
              <a:gd name="adj3" fmla="val 49454"/>
              <a:gd name="adj4" fmla="val 113327"/>
              <a:gd name="adj5" fmla="val -183953"/>
              <a:gd name="adj6" fmla="val 117416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ピン番号をここに入力します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3FFCFF1F-41C0-4E25-BB4B-3C8B9B50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5978024"/>
            <a:ext cx="203074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*</a:t>
            </a:r>
            <a:r>
              <a:rPr lang="en-US" altLang="ja-JP" sz="1200" dirty="0"/>
              <a:t>.</a:t>
            </a:r>
            <a:r>
              <a:rPr lang="en-US" altLang="ja-JP" sz="1200" dirty="0" err="1"/>
              <a:t>qsf</a:t>
            </a:r>
            <a:r>
              <a:rPr lang="ja-JP" altLang="en-US" sz="1200" dirty="0"/>
              <a:t>ファイルをエディタで</a:t>
            </a:r>
          </a:p>
          <a:p>
            <a:r>
              <a:rPr lang="ja-JP" altLang="en-US" sz="1200" dirty="0"/>
              <a:t>編集する方法もあります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1C9921AF-10C4-45A3-B135-579CC28D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05" y="2716030"/>
            <a:ext cx="4980737" cy="4005445"/>
          </a:xfrm>
          <a:prstGeom prst="rect">
            <a:avLst/>
          </a:prstGeo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5BF2B7A-0580-4F99-8A93-71FDDE49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Location</a:t>
            </a:r>
            <a:r>
              <a:rPr lang="ja-JP" altLang="en-US" dirty="0"/>
              <a:t>で</a:t>
            </a:r>
            <a:r>
              <a:rPr lang="en-US" altLang="ja-JP" dirty="0"/>
              <a:t>FPGA</a:t>
            </a:r>
            <a:r>
              <a:rPr lang="ja-JP" altLang="en-US" dirty="0"/>
              <a:t>に接続されているピンを</a:t>
            </a:r>
            <a:r>
              <a:rPr lang="ja-JP" altLang="en-US"/>
              <a:t>指定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r>
              <a:rPr lang="ja-JP" altLang="en-US" dirty="0"/>
              <a:t>　　（プルダウン／直接入力どちらでも可能）</a:t>
            </a:r>
          </a:p>
          <a:p>
            <a:r>
              <a:rPr lang="ja-JP" altLang="en-US" dirty="0"/>
              <a:t>ピンの指定後、</a:t>
            </a:r>
            <a:r>
              <a:rPr lang="en-US" altLang="ja-JP" dirty="0"/>
              <a:t>Enable live I/O check</a:t>
            </a:r>
            <a:r>
              <a:rPr lang="ja-JP" altLang="en-US" dirty="0"/>
              <a:t>を</a:t>
            </a:r>
            <a:r>
              <a:rPr lang="ja-JP" altLang="en-US"/>
              <a:t>実行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r>
              <a:rPr lang="ja-JP" altLang="en-US" dirty="0"/>
              <a:t>　　（実行後、 </a:t>
            </a:r>
            <a:r>
              <a:rPr lang="en-US" altLang="ja-JP" dirty="0"/>
              <a:t>Pin Planner</a:t>
            </a:r>
            <a:r>
              <a:rPr lang="ja-JP" altLang="en-US" dirty="0"/>
              <a:t>を閉じます）</a:t>
            </a:r>
          </a:p>
          <a:p>
            <a:endParaRPr kumimoji="1" lang="ja-JP" altLang="en-US" dirty="0"/>
          </a:p>
        </p:txBody>
      </p:sp>
      <p:sp>
        <p:nvSpPr>
          <p:cNvPr id="9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9A3D-26B6-4920-90DA-145DF6A39AC8}" type="slidenum">
              <a:rPr lang="ja-JP" altLang="en-US"/>
              <a:pPr/>
              <a:t>22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2771800" y="5588840"/>
            <a:ext cx="225425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4"/>
          <p:cNvSpPr/>
          <p:nvPr/>
        </p:nvSpPr>
        <p:spPr>
          <a:xfrm>
            <a:off x="4607048" y="5588750"/>
            <a:ext cx="730037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237806" y="4016039"/>
            <a:ext cx="1890713" cy="461665"/>
          </a:xfrm>
          <a:prstGeom prst="borderCallout2">
            <a:avLst>
              <a:gd name="adj1" fmla="val 49712"/>
              <a:gd name="adj2" fmla="val 99746"/>
              <a:gd name="adj3" fmla="val 49712"/>
              <a:gd name="adj4" fmla="val 121748"/>
              <a:gd name="adj5" fmla="val 361471"/>
              <a:gd name="adj6" fmla="val 229866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/>
              <a:t>ピンを指定します</a:t>
            </a:r>
          </a:p>
          <a:p>
            <a:pPr eaLnBrk="1" hangingPunct="1"/>
            <a:r>
              <a:rPr lang="ja-JP" altLang="en-US" sz="1200" dirty="0"/>
              <a:t>（プルダウンで選択）</a:t>
            </a:r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294965" y="5995445"/>
            <a:ext cx="1776396" cy="461665"/>
          </a:xfrm>
          <a:prstGeom prst="borderCallout2">
            <a:avLst>
              <a:gd name="adj1" fmla="val 50526"/>
              <a:gd name="adj2" fmla="val 99230"/>
              <a:gd name="adj3" fmla="val 50526"/>
              <a:gd name="adj4" fmla="val 107654"/>
              <a:gd name="adj5" fmla="val -31313"/>
              <a:gd name="adj6" fmla="val 138202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Enable live I/O check</a:t>
            </a:r>
          </a:p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を実行します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7092950" y="98425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5.</a:t>
            </a:r>
            <a:r>
              <a:rPr lang="ja-JP" altLang="en-US" sz="1400"/>
              <a:t>ピンアサイン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490AB8F2-160E-4CA7-9BA3-D8233B4C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37" y="3883020"/>
            <a:ext cx="1704784" cy="6797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53747572-203E-431D-82C3-945541F4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84" y="2135762"/>
            <a:ext cx="2963515" cy="2598383"/>
          </a:xfrm>
          <a:prstGeom prst="rect">
            <a:avLst/>
          </a:prstGeom>
        </p:spPr>
      </p:pic>
      <p:sp>
        <p:nvSpPr>
          <p:cNvPr id="7" name="タイトル 6">
            <a:extLst>
              <a:ext uri="{FF2B5EF4-FFF2-40B4-BE49-F238E27FC236}">
                <a16:creationId xmlns:a16="http://schemas.microsoft.com/office/drawing/2014/main" xmlns="" id="{6EA9510B-484F-4600-9392-0E008C66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６．コンパイル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03C5308-747D-4502-8632-A679D586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Processing ⇒ Start Compilation</a:t>
            </a:r>
            <a:r>
              <a:rPr lang="ja-JP" altLang="en-US" dirty="0"/>
              <a:t>を実行し、回路を</a:t>
            </a:r>
            <a:r>
              <a:rPr lang="ja-JP" altLang="en-US"/>
              <a:t>生成</a:t>
            </a:r>
            <a:r>
              <a:rPr lang="ja-JP" altLang="en-US" smtClean="0"/>
              <a:t>します。</a:t>
            </a:r>
            <a:endParaRPr lang="en-US" altLang="ja-JP" dirty="0"/>
          </a:p>
          <a:p>
            <a:r>
              <a:rPr lang="ja-JP" altLang="en-US" smtClean="0"/>
              <a:t>　メッセージエリア</a:t>
            </a:r>
            <a:r>
              <a:rPr lang="ja-JP" altLang="en-US" dirty="0"/>
              <a:t>の</a:t>
            </a:r>
            <a:r>
              <a:rPr lang="en-US" altLang="ja-JP" dirty="0"/>
              <a:t>successful</a:t>
            </a:r>
            <a:r>
              <a:rPr lang="ja-JP" altLang="en-US" dirty="0"/>
              <a:t>（ポップアップメッセージ）を</a:t>
            </a:r>
            <a:r>
              <a:rPr lang="ja-JP" altLang="en-US"/>
              <a:t>確認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D4FBC-C993-4A62-9FA7-AAB177AC1AB9}" type="slidenum">
              <a:rPr lang="ja-JP" altLang="en-US"/>
              <a:pPr/>
              <a:t>23</a:t>
            </a:fld>
            <a:endParaRPr lang="en-US" altLang="ja-JP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FBB0FB34-7DAC-4810-A9DE-C9AD3DB76D14}"/>
              </a:ext>
            </a:extLst>
          </p:cNvPr>
          <p:cNvSpPr/>
          <p:nvPr/>
        </p:nvSpPr>
        <p:spPr>
          <a:xfrm>
            <a:off x="503450" y="2678885"/>
            <a:ext cx="2808410" cy="278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4073CAE7-089A-4013-BCE1-F98D80DE9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61" y="5710237"/>
            <a:ext cx="3762375" cy="77152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F6061D5E-3E62-435D-98C5-910FA1510ECB}"/>
              </a:ext>
            </a:extLst>
          </p:cNvPr>
          <p:cNvSpPr/>
          <p:nvPr/>
        </p:nvSpPr>
        <p:spPr>
          <a:xfrm>
            <a:off x="1781690" y="5772638"/>
            <a:ext cx="269875" cy="31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xmlns="" id="{B324E281-E622-4D0C-921A-B5B9F7DFEF4E}"/>
              </a:ext>
            </a:extLst>
          </p:cNvPr>
          <p:cNvSpPr>
            <a:spLocks/>
          </p:cNvSpPr>
          <p:nvPr/>
        </p:nvSpPr>
        <p:spPr bwMode="auto">
          <a:xfrm>
            <a:off x="2321750" y="4959170"/>
            <a:ext cx="3233682" cy="276999"/>
          </a:xfrm>
          <a:prstGeom prst="borderCallout2">
            <a:avLst>
              <a:gd name="adj1" fmla="val 49380"/>
              <a:gd name="adj2" fmla="val 101"/>
              <a:gd name="adj3" fmla="val 51672"/>
              <a:gd name="adj4" fmla="val -10022"/>
              <a:gd name="adj5" fmla="val 270368"/>
              <a:gd name="adj6" fmla="val -11889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/>
              <a:t>ツールバーのこのアイコンでも同じ動作です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xmlns="" id="{08169579-581C-4D60-98D8-FFA8D0AB7AD4}"/>
              </a:ext>
            </a:extLst>
          </p:cNvPr>
          <p:cNvSpPr/>
          <p:nvPr/>
        </p:nvSpPr>
        <p:spPr bwMode="auto">
          <a:xfrm>
            <a:off x="3710347" y="3051090"/>
            <a:ext cx="450050" cy="431466"/>
          </a:xfrm>
          <a:prstGeom prst="rightArrow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1" hangingPunct="1"/>
            <a:endParaRPr kumimoji="1" lang="ja-JP" altLang="en-US" sz="160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3ACE6C7B-79EF-446B-8AF0-6E351043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631" y="5563687"/>
            <a:ext cx="3762374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ポップアップメッセージの表示設定は、</a:t>
            </a:r>
            <a:endParaRPr lang="en-US" altLang="ja-JP" sz="1200" dirty="0"/>
          </a:p>
          <a:p>
            <a:r>
              <a:rPr lang="en-US" altLang="ja-JP" sz="1200" dirty="0"/>
              <a:t>Tools</a:t>
            </a:r>
            <a:r>
              <a:rPr lang="ja-JP" altLang="en-US" sz="1200" dirty="0"/>
              <a:t>⇒</a:t>
            </a:r>
            <a:r>
              <a:rPr lang="en-US" altLang="ja-JP" sz="1200" dirty="0"/>
              <a:t>Options</a:t>
            </a:r>
            <a:r>
              <a:rPr lang="ja-JP" altLang="en-US" sz="1200" dirty="0"/>
              <a:t>の</a:t>
            </a:r>
            <a:r>
              <a:rPr lang="en-US" altLang="ja-JP" sz="1200" dirty="0"/>
              <a:t>Processing</a:t>
            </a:r>
            <a:r>
              <a:rPr lang="ja-JP" altLang="en-US" sz="1200" dirty="0"/>
              <a:t>で</a:t>
            </a:r>
            <a:endParaRPr lang="en-US" altLang="ja-JP" sz="1200" dirty="0"/>
          </a:p>
          <a:p>
            <a:r>
              <a:rPr lang="en-US" altLang="ja-JP" sz="1200" dirty="0"/>
              <a:t>Display</a:t>
            </a:r>
            <a:r>
              <a:rPr lang="ja-JP" altLang="en-US" sz="1200" dirty="0"/>
              <a:t> </a:t>
            </a:r>
            <a:r>
              <a:rPr lang="en-US" altLang="ja-JP" sz="1200" dirty="0"/>
              <a:t>message</a:t>
            </a:r>
            <a:r>
              <a:rPr lang="ja-JP" altLang="en-US" sz="1200" dirty="0"/>
              <a:t> </a:t>
            </a:r>
            <a:r>
              <a:rPr lang="en-US" altLang="ja-JP" sz="1200" dirty="0"/>
              <a:t>when</a:t>
            </a:r>
            <a:r>
              <a:rPr lang="ja-JP" altLang="en-US" sz="1200" dirty="0"/>
              <a:t> </a:t>
            </a:r>
            <a:r>
              <a:rPr lang="en-US" altLang="ja-JP" sz="1200" dirty="0"/>
              <a:t>design</a:t>
            </a:r>
            <a:r>
              <a:rPr lang="ja-JP" altLang="en-US" sz="1200" dirty="0"/>
              <a:t> </a:t>
            </a:r>
            <a:r>
              <a:rPr lang="en-US" altLang="ja-JP" sz="1200" dirty="0"/>
              <a:t>processing</a:t>
            </a:r>
            <a:r>
              <a:rPr lang="ja-JP" altLang="en-US" sz="1200" dirty="0"/>
              <a:t> </a:t>
            </a:r>
            <a:r>
              <a:rPr lang="en-US" altLang="ja-JP" sz="1200" dirty="0"/>
              <a:t>complete</a:t>
            </a:r>
          </a:p>
          <a:p>
            <a:r>
              <a:rPr lang="ja-JP" altLang="en-US" sz="1200" dirty="0"/>
              <a:t>にチェックを入れてください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7F63E5D0-9D08-4BF4-929E-93B08BBDA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536" y="2547714"/>
            <a:ext cx="4019937" cy="719109"/>
          </a:xfrm>
          <a:prstGeom prst="rect">
            <a:avLst/>
          </a:prstGeom>
        </p:spPr>
      </p:pic>
      <p:sp>
        <p:nvSpPr>
          <p:cNvPr id="2" name="正方形/長方形 5"/>
          <p:cNvSpPr/>
          <p:nvPr/>
        </p:nvSpPr>
        <p:spPr>
          <a:xfrm>
            <a:off x="4389049" y="2842866"/>
            <a:ext cx="4039424" cy="332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xmlns="" id="{29135948-367C-4CAC-A5FF-F1AD58D94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523" y="3594696"/>
            <a:ext cx="696514" cy="3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ＭＳ Ｐゴシック" pitchFamily="50" charset="-128"/>
              </a:rPr>
              <a:t>又は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4ED11FBE-60EA-47F3-B3BE-F07DF5F0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７．ダウンロード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91C55A5A-4893-4471-912D-72CF8721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ダウンロード手順</a:t>
            </a:r>
          </a:p>
          <a:p>
            <a:r>
              <a:rPr lang="ja-JP" altLang="en-US" dirty="0"/>
              <a:t>①ダウンロードファイルの作成</a:t>
            </a:r>
            <a:endParaRPr lang="en-US" altLang="ja-JP" dirty="0"/>
          </a:p>
          <a:p>
            <a:r>
              <a:rPr lang="ja-JP" altLang="en-US" dirty="0"/>
              <a:t>　　コンパイル完了時に、</a:t>
            </a:r>
            <a:r>
              <a:rPr lang="en-US" altLang="ja-JP" dirty="0"/>
              <a:t>.</a:t>
            </a:r>
            <a:r>
              <a:rPr lang="en-US" altLang="ja-JP" dirty="0" err="1"/>
              <a:t>sof</a:t>
            </a:r>
            <a:r>
              <a:rPr lang="ja-JP" altLang="en-US" dirty="0"/>
              <a:t>ファイルが自動で生成されます。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ファイルのみ、別手順が必要です。</a:t>
            </a:r>
          </a:p>
          <a:p>
            <a:r>
              <a:rPr lang="ja-JP" altLang="en-US" dirty="0"/>
              <a:t>②ダウンロードケーブルを使用し、実機へダウンロード</a:t>
            </a:r>
          </a:p>
          <a:p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DAC0CDE-198C-48E7-A0C1-7B2E11418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B73367-2FBC-43F5-A721-BFE95CE65BA0}" type="slidenum">
              <a:rPr lang="en-US" altLang="ja-JP" noProof="0" smtClean="0"/>
              <a:pPr lvl="0"/>
              <a:t>24</a:t>
            </a:fld>
            <a:endParaRPr lang="en-US" altLang="ja-JP" noProof="0"/>
          </a:p>
        </p:txBody>
      </p:sp>
      <p:graphicFrame>
        <p:nvGraphicFramePr>
          <p:cNvPr id="6" name="Group 268">
            <a:extLst>
              <a:ext uri="{FF2B5EF4-FFF2-40B4-BE49-F238E27FC236}">
                <a16:creationId xmlns:a16="http://schemas.microsoft.com/office/drawing/2014/main" xmlns="" id="{03B577FF-4F00-45DF-A754-C7E6FB783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940863"/>
              </p:ext>
            </p:extLst>
          </p:nvPr>
        </p:nvGraphicFramePr>
        <p:xfrm>
          <a:off x="338461" y="3774606"/>
          <a:ext cx="8604544" cy="1814634"/>
        </p:xfrm>
        <a:graphic>
          <a:graphicData uri="http://schemas.openxmlformats.org/drawingml/2006/table">
            <a:tbl>
              <a:tblPr/>
              <a:tblGrid>
                <a:gridCol w="3513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07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0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ファイル種類</a:t>
                      </a:r>
                    </a:p>
                  </a:txBody>
                  <a:tcPr marL="94377" marR="943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ファイル形式</a:t>
                      </a: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ダウンロードソフト</a:t>
                      </a: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ダウンロードケーブル</a:t>
                      </a:r>
                      <a:endParaRPr kumimoji="1" lang="en-US" altLang="ja-JP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1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SRAM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書き込み用ファイル（揮発性）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.</a:t>
                      </a:r>
                      <a:r>
                        <a:rPr kumimoji="1" lang="en-US" altLang="ja-JP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sof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Quartus Ⅱ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USB Blaster </a:t>
                      </a: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等</a:t>
                      </a:r>
                      <a:endParaRPr kumimoji="1" lang="en-US" altLang="ja-JP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8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コンフィギュレーション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ROM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用（不揮発性）</a:t>
                      </a: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.</a:t>
                      </a:r>
                      <a:r>
                        <a:rPr kumimoji="1" lang="en-US" altLang="ja-JP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jic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sof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ファイルから変換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4377" marR="94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3E9F239A-6847-4924-B16F-CFC2B3706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631" y="5933019"/>
            <a:ext cx="376237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実習では、</a:t>
            </a:r>
            <a:r>
              <a:rPr lang="en-US" altLang="ja-JP" sz="1200" dirty="0"/>
              <a:t>.</a:t>
            </a:r>
            <a:r>
              <a:rPr lang="en-US" altLang="ja-JP" sz="1200" dirty="0" err="1"/>
              <a:t>sof</a:t>
            </a:r>
            <a:r>
              <a:rPr lang="ja-JP" altLang="en-US" sz="1200" dirty="0"/>
              <a:t>ファイルを使用します。</a:t>
            </a:r>
            <a:endParaRPr lang="en-US" altLang="ja-JP" sz="1200" dirty="0"/>
          </a:p>
          <a:p>
            <a:r>
              <a:rPr lang="ja-JP" altLang="en-US" sz="1200" dirty="0"/>
              <a:t>電源</a:t>
            </a:r>
            <a:r>
              <a:rPr lang="en-US" altLang="ja-JP" sz="1200" dirty="0"/>
              <a:t>OFF</a:t>
            </a:r>
            <a:r>
              <a:rPr lang="ja-JP" altLang="en-US" sz="1200" dirty="0"/>
              <a:t>後も保存が必要な場合のみ</a:t>
            </a:r>
            <a:r>
              <a:rPr lang="ja-JP" altLang="en-US" sz="1200"/>
              <a:t>、</a:t>
            </a:r>
            <a:r>
              <a:rPr lang="en-US" altLang="ja-JP" sz="1200" smtClean="0"/>
              <a:t>.</a:t>
            </a:r>
            <a:r>
              <a:rPr lang="en-US" altLang="ja-JP" sz="1200" dirty="0" err="1"/>
              <a:t>j</a:t>
            </a:r>
            <a:r>
              <a:rPr lang="en-US" altLang="ja-JP" sz="1200" smtClean="0"/>
              <a:t>ic</a:t>
            </a:r>
            <a:r>
              <a:rPr lang="ja-JP" altLang="en-US" sz="1200" dirty="0"/>
              <a:t>を使用します。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15304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xmlns="" id="{E593EB18-0602-4507-AA43-6D07FCE1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2123855"/>
            <a:ext cx="2197561" cy="4159958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CDE61A91-9B7C-415F-9E95-AC326423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＜</a:t>
            </a:r>
            <a:r>
              <a:rPr lang="en-US" altLang="ja-JP"/>
              <a:t>MU500-RX</a:t>
            </a:r>
            <a:r>
              <a:rPr lang="ja-JP" altLang="en-US"/>
              <a:t>　</a:t>
            </a:r>
            <a:r>
              <a:rPr lang="en-US" altLang="ja-JP"/>
              <a:t>SRAM</a:t>
            </a:r>
            <a:r>
              <a:rPr lang="ja-JP" altLang="en-US"/>
              <a:t>ダウンロード手順＞</a:t>
            </a:r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0C40503-3F77-4CF4-BF55-D3338344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SRAM</a:t>
            </a:r>
            <a:r>
              <a:rPr lang="ja-JP" altLang="en-US"/>
              <a:t>書き込み用ファイル *</a:t>
            </a:r>
            <a:r>
              <a:rPr lang="en-US" altLang="ja-JP"/>
              <a:t>.sof</a:t>
            </a:r>
            <a:r>
              <a:rPr lang="ja-JP" altLang="en-US"/>
              <a:t>ファイルをダウンロード</a:t>
            </a:r>
            <a:r>
              <a:rPr lang="ja-JP" altLang="en-US" smtClean="0"/>
              <a:t>します。</a:t>
            </a:r>
            <a:endParaRPr lang="ja-JP" altLang="en-US"/>
          </a:p>
          <a:p>
            <a:r>
              <a:rPr lang="ja-JP" altLang="en-US" smtClean="0"/>
              <a:t>　</a:t>
            </a:r>
            <a:r>
              <a:rPr lang="en-US" altLang="ja-JP" smtClean="0"/>
              <a:t>Tool</a:t>
            </a:r>
            <a:r>
              <a:rPr lang="en-US" altLang="ja-JP"/>
              <a:t>⇒Programmer</a:t>
            </a:r>
            <a:r>
              <a:rPr lang="ja-JP" altLang="en-US"/>
              <a:t>を実行</a:t>
            </a:r>
            <a:r>
              <a:rPr lang="ja-JP" altLang="en-US" smtClean="0"/>
              <a:t>します。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9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DFF45-BBF2-49A6-9334-0B92A25DD761}" type="slidenum">
              <a:rPr lang="ja-JP" altLang="en-US" smtClean="0"/>
              <a:pPr/>
              <a:t>25</a:t>
            </a:fld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1062761" y="5139190"/>
            <a:ext cx="2241416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5"/>
          <p:cNvSpPr/>
          <p:nvPr/>
        </p:nvSpPr>
        <p:spPr>
          <a:xfrm>
            <a:off x="1016000" y="2033588"/>
            <a:ext cx="674688" cy="36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4892" name="Text Box 28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63A6A7F0-BBA4-4737-BEFE-B8966C13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57790"/>
            <a:ext cx="6300040" cy="4147657"/>
          </a:xfrm>
          <a:prstGeom prst="rect">
            <a:avLst/>
          </a:prstGeom>
        </p:spPr>
      </p:pic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xmlns="" id="{A0CA32F0-1082-457F-B508-F6A8C2DD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Programmer</a:t>
            </a:r>
            <a:r>
              <a:rPr lang="ja-JP" altLang="en-US"/>
              <a:t>で*</a:t>
            </a:r>
            <a:r>
              <a:rPr lang="en-US" altLang="ja-JP"/>
              <a:t>.sof</a:t>
            </a:r>
            <a:r>
              <a:rPr lang="ja-JP" altLang="en-US"/>
              <a:t>ファイルを指定し、ダウンロードを実行</a:t>
            </a:r>
            <a:r>
              <a:rPr lang="ja-JP" altLang="en-US" smtClean="0"/>
              <a:t>します。</a:t>
            </a:r>
            <a:endParaRPr lang="ja-JP" altLang="en-US"/>
          </a:p>
          <a:p>
            <a:r>
              <a:rPr lang="ja-JP" altLang="en-US" smtClean="0"/>
              <a:t>　</a:t>
            </a:r>
            <a:r>
              <a:rPr lang="en-US" altLang="ja-JP" smtClean="0"/>
              <a:t>Progress</a:t>
            </a:r>
            <a:r>
              <a:rPr lang="ja-JP" altLang="en-US"/>
              <a:t>メーターが</a:t>
            </a:r>
            <a:r>
              <a:rPr lang="en-US" altLang="ja-JP"/>
              <a:t>100</a:t>
            </a:r>
            <a:r>
              <a:rPr lang="ja-JP" altLang="en-US"/>
              <a:t>％になったらダウンロード完了</a:t>
            </a:r>
            <a:r>
              <a:rPr lang="ja-JP" altLang="en-US" smtClean="0"/>
              <a:t>です。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17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8D99F-07CB-4AE9-A7F6-EBC01AC4DA37}" type="slidenum">
              <a:rPr lang="ja-JP" altLang="en-US" smtClean="0"/>
              <a:pPr/>
              <a:t>26</a:t>
            </a:fld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657225" y="3114120"/>
            <a:ext cx="2339975" cy="26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3086835" y="2441502"/>
            <a:ext cx="3464778" cy="461665"/>
          </a:xfrm>
          <a:prstGeom prst="borderCallout2">
            <a:avLst>
              <a:gd name="adj1" fmla="val 20569"/>
              <a:gd name="adj2" fmla="val -1880"/>
              <a:gd name="adj3" fmla="val 20569"/>
              <a:gd name="adj4" fmla="val -24463"/>
              <a:gd name="adj5" fmla="val 113630"/>
              <a:gd name="adj6" fmla="val -32599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①ダウンロードケーブルが設定されていない場合</a:t>
            </a:r>
          </a:p>
          <a:p>
            <a:pPr algn="ctr"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「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Hardware Setup…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」から設定します（次ページ）</a:t>
            </a:r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4436985" y="4486762"/>
            <a:ext cx="2925325" cy="276999"/>
          </a:xfrm>
          <a:prstGeom prst="borderCallout2">
            <a:avLst>
              <a:gd name="adj1" fmla="val 33333"/>
              <a:gd name="adj2" fmla="val -2319"/>
              <a:gd name="adj3" fmla="val 33333"/>
              <a:gd name="adj4" fmla="val -36731"/>
              <a:gd name="adj5" fmla="val -64017"/>
              <a:gd name="adj6" fmla="val -61161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/>
              <a:t>②ダウンロードするファイルを指定します</a:t>
            </a:r>
          </a:p>
        </p:txBody>
      </p:sp>
      <p:sp>
        <p:nvSpPr>
          <p:cNvPr id="3" name="正方形/長方形 5"/>
          <p:cNvSpPr/>
          <p:nvPr/>
        </p:nvSpPr>
        <p:spPr>
          <a:xfrm>
            <a:off x="1557338" y="4059225"/>
            <a:ext cx="855662" cy="26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AutoShape 50"/>
          <p:cNvSpPr>
            <a:spLocks/>
          </p:cNvSpPr>
          <p:nvPr/>
        </p:nvSpPr>
        <p:spPr bwMode="auto">
          <a:xfrm>
            <a:off x="4301970" y="4901813"/>
            <a:ext cx="2655295" cy="276999"/>
          </a:xfrm>
          <a:prstGeom prst="borderCallout2">
            <a:avLst>
              <a:gd name="adj1" fmla="val 33333"/>
              <a:gd name="adj2" fmla="val -2319"/>
              <a:gd name="adj3" fmla="val 33333"/>
              <a:gd name="adj4" fmla="val -68389"/>
              <a:gd name="adj5" fmla="val -249266"/>
              <a:gd name="adj6" fmla="val -101972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④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Start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をクリックしてダウンロード実行</a:t>
            </a:r>
          </a:p>
        </p:txBody>
      </p:sp>
      <p:sp>
        <p:nvSpPr>
          <p:cNvPr id="5" name="正方形/長方形 5"/>
          <p:cNvSpPr/>
          <p:nvPr/>
        </p:nvSpPr>
        <p:spPr>
          <a:xfrm>
            <a:off x="701002" y="3744035"/>
            <a:ext cx="855663" cy="26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5"/>
          <p:cNvSpPr/>
          <p:nvPr/>
        </p:nvSpPr>
        <p:spPr>
          <a:xfrm>
            <a:off x="5003128" y="3908424"/>
            <a:ext cx="377542" cy="420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  <p:sp>
        <p:nvSpPr>
          <p:cNvPr id="8" name="AutoShape 50"/>
          <p:cNvSpPr>
            <a:spLocks/>
          </p:cNvSpPr>
          <p:nvPr/>
        </p:nvSpPr>
        <p:spPr bwMode="auto">
          <a:xfrm>
            <a:off x="5442746" y="3541711"/>
            <a:ext cx="2312237" cy="276999"/>
          </a:xfrm>
          <a:prstGeom prst="borderCallout2">
            <a:avLst>
              <a:gd name="adj1" fmla="val 50354"/>
              <a:gd name="adj2" fmla="val -2"/>
              <a:gd name="adj3" fmla="val 53793"/>
              <a:gd name="adj4" fmla="val -14262"/>
              <a:gd name="adj5" fmla="val 109251"/>
              <a:gd name="adj6" fmla="val -14779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>
                <a:latin typeface="ＭＳ Ｐゴシック" pitchFamily="50" charset="-128"/>
              </a:rPr>
              <a:t>③</a:t>
            </a:r>
            <a:r>
              <a:rPr lang="en-US" altLang="ja-JP" sz="1200" dirty="0">
                <a:latin typeface="ＭＳ Ｐゴシック" pitchFamily="50" charset="-128"/>
              </a:rPr>
              <a:t>Program/Configure</a:t>
            </a:r>
            <a:r>
              <a:rPr lang="ja-JP" altLang="en-US" sz="1200" dirty="0">
                <a:latin typeface="ＭＳ Ｐゴシック" pitchFamily="50" charset="-128"/>
              </a:rPr>
              <a:t>にチェック</a:t>
            </a:r>
          </a:p>
        </p:txBody>
      </p:sp>
      <p:sp>
        <p:nvSpPr>
          <p:cNvPr id="9" name="正方形/長方形 5"/>
          <p:cNvSpPr>
            <a:spLocks noChangeArrowheads="1"/>
          </p:cNvSpPr>
          <p:nvPr/>
        </p:nvSpPr>
        <p:spPr bwMode="auto">
          <a:xfrm>
            <a:off x="4965082" y="3113137"/>
            <a:ext cx="1981200" cy="269875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AutoShape 50"/>
          <p:cNvSpPr>
            <a:spLocks/>
          </p:cNvSpPr>
          <p:nvPr/>
        </p:nvSpPr>
        <p:spPr bwMode="auto">
          <a:xfrm>
            <a:off x="5426667" y="5515917"/>
            <a:ext cx="2655296" cy="461665"/>
          </a:xfrm>
          <a:prstGeom prst="borderCallout3">
            <a:avLst>
              <a:gd name="adj1" fmla="val 45774"/>
              <a:gd name="adj2" fmla="val 100884"/>
              <a:gd name="adj3" fmla="val 45774"/>
              <a:gd name="adj4" fmla="val 127075"/>
              <a:gd name="adj5" fmla="val -441502"/>
              <a:gd name="adj6" fmla="val 127792"/>
              <a:gd name="adj7" fmla="val -492872"/>
              <a:gd name="adj8" fmla="val 60327"/>
            </a:avLst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ＭＳ Ｐゴシック" pitchFamily="50" charset="-128"/>
              </a:rPr>
              <a:t>Progress</a:t>
            </a:r>
            <a:r>
              <a:rPr lang="ja-JP" altLang="en-US" sz="1200" dirty="0">
                <a:latin typeface="ＭＳ Ｐゴシック" pitchFamily="50" charset="-128"/>
              </a:rPr>
              <a:t>が</a:t>
            </a:r>
            <a:r>
              <a:rPr lang="en-US" altLang="ja-JP" sz="1200" dirty="0">
                <a:latin typeface="ＭＳ Ｐゴシック" pitchFamily="50" charset="-128"/>
              </a:rPr>
              <a:t>100</a:t>
            </a:r>
            <a:r>
              <a:rPr lang="ja-JP" altLang="en-US" sz="1200" dirty="0">
                <a:latin typeface="ＭＳ Ｐゴシック" pitchFamily="50" charset="-128"/>
              </a:rPr>
              <a:t>％になるまで</a:t>
            </a:r>
          </a:p>
          <a:p>
            <a:pPr eaLnBrk="1" hangingPunct="1"/>
            <a:r>
              <a:rPr lang="ja-JP" altLang="en-US" sz="1200" dirty="0">
                <a:latin typeface="ＭＳ Ｐゴシック" pitchFamily="50" charset="-128"/>
              </a:rPr>
              <a:t>ケーブルを抜かないでください</a:t>
            </a:r>
          </a:p>
        </p:txBody>
      </p:sp>
      <p:sp>
        <p:nvSpPr>
          <p:cNvPr id="165915" name="Rectangle 27"/>
          <p:cNvSpPr>
            <a:spLocks noChangeArrowheads="1"/>
          </p:cNvSpPr>
          <p:nvPr/>
        </p:nvSpPr>
        <p:spPr bwMode="auto">
          <a:xfrm>
            <a:off x="881559" y="1898289"/>
            <a:ext cx="5018088" cy="41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buFontTx/>
              <a:buNone/>
            </a:pPr>
            <a:r>
              <a:rPr lang="ja-JP" altLang="en-US" sz="1400" b="1" dirty="0"/>
              <a:t>実機に反映しない場合はボードの</a:t>
            </a:r>
            <a:r>
              <a:rPr lang="en-US" altLang="ja-JP" sz="1400" b="1" dirty="0"/>
              <a:t>RESET</a:t>
            </a:r>
            <a:r>
              <a:rPr lang="ja-JP" altLang="en-US" sz="1400" b="1" dirty="0"/>
              <a:t>ボタンを</a:t>
            </a:r>
            <a:r>
              <a:rPr lang="ja-JP" altLang="en-US" sz="1400" b="1"/>
              <a:t>押して</a:t>
            </a:r>
            <a:r>
              <a:rPr lang="ja-JP" altLang="en-US" sz="1400" b="1" smtClean="0"/>
              <a:t>ください。</a:t>
            </a:r>
            <a:endParaRPr lang="ja-JP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  <p:bldP spid="4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E9D51BC3-D4BF-419D-B71B-D5A1DA55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96" y="2462438"/>
            <a:ext cx="4518408" cy="3606799"/>
          </a:xfrm>
          <a:prstGeom prst="rect">
            <a:avLst/>
          </a:prstGeo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2903DDEC-F117-40EE-B3BF-74B74134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ダウンロードケーブルが認識されて</a:t>
            </a:r>
            <a:r>
              <a:rPr lang="ja-JP" altLang="en-US"/>
              <a:t>いない</a:t>
            </a:r>
            <a:r>
              <a:rPr lang="ja-JP" altLang="en-US" smtClean="0"/>
              <a:t>場合</a:t>
            </a:r>
            <a:endParaRPr lang="ja-JP" altLang="en-US" dirty="0"/>
          </a:p>
          <a:p>
            <a:r>
              <a:rPr lang="ja-JP" altLang="en-US" smtClean="0"/>
              <a:t>　</a:t>
            </a:r>
            <a:r>
              <a:rPr lang="en-US" altLang="ja-JP" smtClean="0"/>
              <a:t>Currently </a:t>
            </a:r>
            <a:r>
              <a:rPr lang="en-US" altLang="ja-JP" dirty="0"/>
              <a:t>selected hardware</a:t>
            </a:r>
            <a:r>
              <a:rPr lang="ja-JP" altLang="en-US" dirty="0"/>
              <a:t>のプルダウンメニューから</a:t>
            </a:r>
          </a:p>
          <a:p>
            <a:r>
              <a:rPr lang="ja-JP" altLang="en-US" smtClean="0"/>
              <a:t>　ＵＳＢ</a:t>
            </a:r>
            <a:r>
              <a:rPr lang="en-US" altLang="ja-JP" dirty="0"/>
              <a:t>-</a:t>
            </a:r>
            <a:r>
              <a:rPr lang="ja-JP" altLang="en-US" dirty="0"/>
              <a:t>Ｂｌａｓｔｅｒを指定します。</a:t>
            </a:r>
          </a:p>
          <a:p>
            <a:endParaRPr lang="ja-JP" altLang="en-US" dirty="0"/>
          </a:p>
        </p:txBody>
      </p:sp>
      <p:sp>
        <p:nvSpPr>
          <p:cNvPr id="8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8C41A-D2AF-42B9-BF32-7968DA40EF8C}" type="slidenum">
              <a:rPr lang="ja-JP" altLang="en-US" smtClean="0"/>
              <a:pPr/>
              <a:t>27</a:t>
            </a:fld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3671888" y="3468889"/>
            <a:ext cx="3015347" cy="585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5"/>
          <p:cNvSpPr/>
          <p:nvPr/>
        </p:nvSpPr>
        <p:spPr>
          <a:xfrm>
            <a:off x="5972270" y="5723932"/>
            <a:ext cx="944563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A4A621F0-6AB8-438E-B74D-B677589E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＜</a:t>
            </a:r>
            <a:r>
              <a:rPr lang="en-US" altLang="ja-JP" dirty="0"/>
              <a:t>MU500-RX</a:t>
            </a:r>
            <a:r>
              <a:rPr lang="ja-JP" altLang="en-US" dirty="0"/>
              <a:t>　コンフィギュレーション</a:t>
            </a:r>
            <a:r>
              <a:rPr lang="en-US" altLang="ja-JP" dirty="0"/>
              <a:t>ROM</a:t>
            </a:r>
            <a:r>
              <a:rPr lang="ja-JP" altLang="en-US" dirty="0"/>
              <a:t>ダウンロード手順＞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6BBE240E-27D2-4ABF-8CCB-BACFFE9C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*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</a:t>
            </a:r>
            <a:r>
              <a:rPr lang="ja-JP" altLang="en-US"/>
              <a:t>の</a:t>
            </a:r>
            <a:r>
              <a:rPr lang="ja-JP" altLang="en-US" smtClean="0"/>
              <a:t>作成方法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.</a:t>
            </a:r>
            <a:r>
              <a:rPr lang="en-US" altLang="ja-JP" dirty="0" err="1"/>
              <a:t>sof</a:t>
            </a:r>
            <a:r>
              <a:rPr lang="ja-JP" altLang="en-US" dirty="0"/>
              <a:t>ファイルを元に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ファイルへ</a:t>
            </a:r>
            <a:r>
              <a:rPr lang="ja-JP" altLang="en-US"/>
              <a:t>変換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File ⇒ Convert Programming Files </a:t>
            </a:r>
            <a:r>
              <a:rPr lang="ja-JP" altLang="en-US" dirty="0"/>
              <a:t>を</a:t>
            </a:r>
            <a:r>
              <a:rPr lang="ja-JP" altLang="en-US"/>
              <a:t>クリック</a:t>
            </a:r>
            <a:r>
              <a:rPr lang="ja-JP" altLang="en-US" smtClean="0"/>
              <a:t>します。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7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E658-9CCC-417C-8F62-CB3A062495BC}" type="slidenum">
              <a:rPr lang="ja-JP" altLang="en-US"/>
              <a:pPr/>
              <a:t>28</a:t>
            </a:fld>
            <a:endParaRPr lang="en-US" altLang="ja-JP"/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751EB8E6-CDA7-4D57-BFAE-9E2D17B5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393885"/>
            <a:ext cx="2327375" cy="3935527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339AAA69-EA60-4A88-B3F0-233CA8BAA495}"/>
              </a:ext>
            </a:extLst>
          </p:cNvPr>
          <p:cNvSpPr/>
          <p:nvPr/>
        </p:nvSpPr>
        <p:spPr>
          <a:xfrm>
            <a:off x="1116013" y="5303580"/>
            <a:ext cx="2327375" cy="375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22231851-44C8-489C-A2AC-B528234D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76" y="1680887"/>
            <a:ext cx="5266071" cy="4941788"/>
          </a:xfrm>
          <a:prstGeom prst="rect">
            <a:avLst/>
          </a:prstGeom>
        </p:spPr>
      </p:pic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xmlns="" id="{5A0E558B-ECD9-41F9-B1C8-CD30666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*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ファイルの作成方法</a:t>
            </a:r>
          </a:p>
          <a:p>
            <a:endParaRPr lang="ja-JP" altLang="en-US" dirty="0"/>
          </a:p>
        </p:txBody>
      </p:sp>
      <p:sp>
        <p:nvSpPr>
          <p:cNvPr id="18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E32-EA4C-4B0B-9F42-013E320F9C62}" type="slidenum">
              <a:rPr lang="ja-JP" altLang="en-US" smtClean="0"/>
              <a:pPr/>
              <a:t>29</a:t>
            </a:fld>
            <a:endParaRPr lang="en-US" altLang="ja-JP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390014" y="1890118"/>
            <a:ext cx="3195987" cy="276999"/>
          </a:xfrm>
          <a:prstGeom prst="borderCallout2">
            <a:avLst>
              <a:gd name="adj1" fmla="val 51672"/>
              <a:gd name="adj2" fmla="val 154"/>
              <a:gd name="adj3" fmla="val 51672"/>
              <a:gd name="adj4" fmla="val -50103"/>
              <a:gd name="adj5" fmla="val 510161"/>
              <a:gd name="adj6" fmla="val -89716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JTAG Indirect Configuration File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を選択します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950414" y="3789040"/>
            <a:ext cx="3779838" cy="19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5"/>
          <p:cNvSpPr/>
          <p:nvPr/>
        </p:nvSpPr>
        <p:spPr>
          <a:xfrm>
            <a:off x="1917700" y="4221031"/>
            <a:ext cx="2294260" cy="19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正方形/長方形 5"/>
          <p:cNvSpPr/>
          <p:nvPr/>
        </p:nvSpPr>
        <p:spPr>
          <a:xfrm>
            <a:off x="2773704" y="3564647"/>
            <a:ext cx="1258236" cy="17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AutoShape 50"/>
          <p:cNvSpPr>
            <a:spLocks/>
          </p:cNvSpPr>
          <p:nvPr/>
        </p:nvSpPr>
        <p:spPr bwMode="auto">
          <a:xfrm>
            <a:off x="5140165" y="4416039"/>
            <a:ext cx="3445836" cy="276999"/>
          </a:xfrm>
          <a:prstGeom prst="borderCallout2">
            <a:avLst>
              <a:gd name="adj1" fmla="val 53139"/>
              <a:gd name="adj2" fmla="val -1"/>
              <a:gd name="adj3" fmla="val 53139"/>
              <a:gd name="adj4" fmla="val -12137"/>
              <a:gd name="adj5" fmla="val -17700"/>
              <a:gd name="adj6" fmla="val -24787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Ｃｒｅａｔｅ　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Memory Map File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にチェックを入れます</a:t>
            </a:r>
          </a:p>
        </p:txBody>
      </p:sp>
      <p:sp>
        <p:nvSpPr>
          <p:cNvPr id="5" name="AutoShape 50"/>
          <p:cNvSpPr>
            <a:spLocks/>
          </p:cNvSpPr>
          <p:nvPr/>
        </p:nvSpPr>
        <p:spPr bwMode="auto">
          <a:xfrm>
            <a:off x="6020601" y="3290500"/>
            <a:ext cx="2565400" cy="276999"/>
          </a:xfrm>
          <a:prstGeom prst="borderCallout2">
            <a:avLst>
              <a:gd name="adj1" fmla="val 49838"/>
              <a:gd name="adj2" fmla="val -497"/>
              <a:gd name="adj3" fmla="val 49838"/>
              <a:gd name="adj4" fmla="val -52228"/>
              <a:gd name="adj5" fmla="val 191782"/>
              <a:gd name="adj6" fmla="val -68067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/>
              <a:t>任意のファイル名を入力します</a:t>
            </a:r>
          </a:p>
        </p:txBody>
      </p:sp>
      <p:sp>
        <p:nvSpPr>
          <p:cNvPr id="7" name="正方形/長方形 5"/>
          <p:cNvSpPr/>
          <p:nvPr/>
        </p:nvSpPr>
        <p:spPr>
          <a:xfrm>
            <a:off x="5326273" y="5581637"/>
            <a:ext cx="685887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5"/>
          <p:cNvSpPr/>
          <p:nvPr/>
        </p:nvSpPr>
        <p:spPr>
          <a:xfrm>
            <a:off x="1174017" y="5319210"/>
            <a:ext cx="922708" cy="18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AutoShape 50"/>
          <p:cNvSpPr>
            <a:spLocks/>
          </p:cNvSpPr>
          <p:nvPr/>
        </p:nvSpPr>
        <p:spPr bwMode="auto">
          <a:xfrm>
            <a:off x="1492994" y="5935156"/>
            <a:ext cx="3330188" cy="276999"/>
          </a:xfrm>
          <a:prstGeom prst="borderCallout2">
            <a:avLst>
              <a:gd name="adj1" fmla="val 53139"/>
              <a:gd name="adj2" fmla="val 100572"/>
              <a:gd name="adj3" fmla="val 53139"/>
              <a:gd name="adj4" fmla="val 111993"/>
              <a:gd name="adj5" fmla="val -27939"/>
              <a:gd name="adj6" fmla="val 118533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上記５項を設定後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Add Device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・・・を選択します</a:t>
            </a:r>
            <a:endParaRPr lang="en-US" altLang="ja-JP" sz="1200" dirty="0">
              <a:latin typeface="ＭＳ Ｐゴシック" panose="020B0600070205080204" pitchFamily="50" charset="-128"/>
            </a:endParaRPr>
          </a:p>
        </p:txBody>
      </p:sp>
      <p:sp>
        <p:nvSpPr>
          <p:cNvPr id="10" name="正方形/長方形 5"/>
          <p:cNvSpPr/>
          <p:nvPr/>
        </p:nvSpPr>
        <p:spPr>
          <a:xfrm>
            <a:off x="1976385" y="3302155"/>
            <a:ext cx="2070100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  <p:sp>
        <p:nvSpPr>
          <p:cNvPr id="11" name="AutoShape 50"/>
          <p:cNvSpPr>
            <a:spLocks/>
          </p:cNvSpPr>
          <p:nvPr/>
        </p:nvSpPr>
        <p:spPr bwMode="auto">
          <a:xfrm>
            <a:off x="2413000" y="4806056"/>
            <a:ext cx="2702608" cy="276999"/>
          </a:xfrm>
          <a:prstGeom prst="borderCallout2">
            <a:avLst>
              <a:gd name="adj1" fmla="val 53139"/>
              <a:gd name="adj2" fmla="val 1"/>
              <a:gd name="adj3" fmla="val 50388"/>
              <a:gd name="adj4" fmla="val -36528"/>
              <a:gd name="adj5" fmla="val 177295"/>
              <a:gd name="adj6" fmla="val -40210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File/Data area 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の 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Flash Loader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を指定</a:t>
            </a:r>
          </a:p>
        </p:txBody>
      </p:sp>
      <p:sp>
        <p:nvSpPr>
          <p:cNvPr id="12" name="AutoShape 50"/>
          <p:cNvSpPr>
            <a:spLocks/>
          </p:cNvSpPr>
          <p:nvPr/>
        </p:nvSpPr>
        <p:spPr bwMode="auto">
          <a:xfrm>
            <a:off x="6813937" y="2590309"/>
            <a:ext cx="1772064" cy="276999"/>
          </a:xfrm>
          <a:prstGeom prst="borderCallout2">
            <a:avLst>
              <a:gd name="adj1" fmla="val 47546"/>
              <a:gd name="adj2" fmla="val 299"/>
              <a:gd name="adj3" fmla="val 56028"/>
              <a:gd name="adj4" fmla="val -110429"/>
              <a:gd name="adj5" fmla="val 371883"/>
              <a:gd name="adj6" fmla="val -198109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EPCS64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を選択します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4" grpId="0" animBg="1"/>
      <p:bldP spid="5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F8F931F-7BE5-44FA-AFB3-C774FE72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１．はじめに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2088B813-D5D1-4FD4-A917-4C6F392A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本書</a:t>
            </a:r>
            <a:r>
              <a:rPr lang="ja-JP" altLang="en-US" dirty="0"/>
              <a:t>は</a:t>
            </a:r>
            <a:r>
              <a:rPr lang="en-US" altLang="ja-JP" dirty="0"/>
              <a:t>intel</a:t>
            </a:r>
            <a:r>
              <a:rPr lang="ja-JP" altLang="en-US" dirty="0"/>
              <a:t>社の</a:t>
            </a:r>
            <a:r>
              <a:rPr lang="en-US" altLang="ja-JP" dirty="0"/>
              <a:t>FPGA</a:t>
            </a:r>
            <a:r>
              <a:rPr lang="ja-JP" altLang="en-US" dirty="0"/>
              <a:t>開発統合ツール「</a:t>
            </a:r>
            <a:r>
              <a:rPr lang="en-US" altLang="ja-JP" dirty="0"/>
              <a:t>Quartus</a:t>
            </a:r>
            <a:r>
              <a:rPr lang="ja-JP" altLang="en-US" dirty="0"/>
              <a:t>」を使って、</a:t>
            </a:r>
          </a:p>
          <a:p>
            <a:r>
              <a:rPr lang="ja-JP" altLang="en-US" dirty="0"/>
              <a:t>回路を作成しボードへ回路をダウンロードする手順を記載</a:t>
            </a:r>
            <a:r>
              <a:rPr lang="ja-JP" altLang="en-US"/>
              <a:t>して</a:t>
            </a:r>
            <a:r>
              <a:rPr lang="ja-JP" altLang="en-US" smtClean="0"/>
              <a:t>います。</a:t>
            </a:r>
            <a:endParaRPr lang="ja-JP" altLang="en-US" dirty="0"/>
          </a:p>
          <a:p>
            <a:endParaRPr lang="en-US" altLang="ja-JP" sz="1800" dirty="0"/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＜開発の流れ＞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①プロジェクトの登録　（新規開発時のみ）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デバイス選択、環境設定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②コード、回路図の入力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HDL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言語、回路図などの回路入力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③論理合成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構文のチェック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④ピンアサイン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使用するピンを設定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⑤論理合成（コンパイル）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回路の作成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⑥ダウンロード</a:t>
            </a: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ダウンロードファイル作成、実機へダウンロード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41B660EA-D250-4AE0-B85F-ED8E3A67F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73367-2FBC-43F5-A721-BFE95CE65BA0}" type="slidenum">
              <a:rPr kumimoji="1" lang="en-US" altLang="ja-JP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BF2C9963-6723-4A55-8DA4-411E7334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215" y="5930696"/>
            <a:ext cx="2435790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既存プロジェクト利用時は、②から作業を行います。</a:t>
            </a:r>
          </a:p>
        </p:txBody>
      </p:sp>
    </p:spTree>
    <p:extLst>
      <p:ext uri="{BB962C8B-B14F-4D97-AF65-F5344CB8AC3E}">
        <p14:creationId xmlns:p14="http://schemas.microsoft.com/office/powerpoint/2010/main" val="172706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xmlns="" id="{581CAD27-25FA-4987-9D7D-FC86E2D3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157486"/>
            <a:ext cx="5532502" cy="3805160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6AC8F2A5-20FF-4DEB-98CA-93537A88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*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ファイルの作成方法</a:t>
            </a:r>
          </a:p>
          <a:p>
            <a:endParaRPr kumimoji="1" lang="ja-JP" altLang="en-US" dirty="0"/>
          </a:p>
        </p:txBody>
      </p:sp>
      <p:sp>
        <p:nvSpPr>
          <p:cNvPr id="1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E6E05-01DA-4332-92C5-4FF22D4309AB}" type="slidenum">
              <a:rPr lang="ja-JP" altLang="en-US"/>
              <a:pPr/>
              <a:t>30</a:t>
            </a:fld>
            <a:endParaRPr lang="en-US" altLang="ja-JP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3056731" y="1632170"/>
            <a:ext cx="2430463" cy="276999"/>
          </a:xfrm>
          <a:prstGeom prst="borderCallout2">
            <a:avLst>
              <a:gd name="adj1" fmla="val 47087"/>
              <a:gd name="adj2" fmla="val 315"/>
              <a:gd name="adj3" fmla="val 44337"/>
              <a:gd name="adj4" fmla="val -45319"/>
              <a:gd name="adj5" fmla="val 758571"/>
              <a:gd name="adj6" fmla="val -76976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>
                <a:latin typeface="ＭＳ Ｐゴシック" panose="020B0600070205080204" pitchFamily="50" charset="-128"/>
              </a:rPr>
              <a:t>CycloneⅣE</a:t>
            </a:r>
            <a:r>
              <a:rPr lang="ja-JP" altLang="en-US" sz="1200">
                <a:latin typeface="ＭＳ Ｐゴシック" panose="020B0600070205080204" pitchFamily="50" charset="-128"/>
              </a:rPr>
              <a:t>を選択します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16742" y="3794198"/>
            <a:ext cx="990600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5"/>
          <p:cNvSpPr/>
          <p:nvPr/>
        </p:nvSpPr>
        <p:spPr>
          <a:xfrm>
            <a:off x="3401380" y="3452812"/>
            <a:ext cx="990600" cy="17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1646238" y="6252775"/>
            <a:ext cx="2430462" cy="276999"/>
          </a:xfrm>
          <a:prstGeom prst="borderCallout2">
            <a:avLst>
              <a:gd name="adj1" fmla="val 47088"/>
              <a:gd name="adj2" fmla="val 100312"/>
              <a:gd name="adj3" fmla="val 47088"/>
              <a:gd name="adj4" fmla="val 114685"/>
              <a:gd name="adj5" fmla="val -102315"/>
              <a:gd name="adj6" fmla="val 135403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>
                <a:latin typeface="ＭＳ Ｐゴシック" panose="020B0600070205080204" pitchFamily="50" charset="-128"/>
              </a:rPr>
              <a:t>設定後、</a:t>
            </a:r>
            <a:r>
              <a:rPr lang="en-US" altLang="ja-JP" sz="1200">
                <a:latin typeface="ＭＳ Ｐゴシック" panose="020B0600070205080204" pitchFamily="50" charset="-128"/>
              </a:rPr>
              <a:t>OK</a:t>
            </a:r>
            <a:r>
              <a:rPr lang="ja-JP" altLang="en-US" sz="1200">
                <a:latin typeface="ＭＳ Ｐゴシック" panose="020B0600070205080204" pitchFamily="50" charset="-128"/>
              </a:rPr>
              <a:t>をクリックします</a:t>
            </a:r>
          </a:p>
        </p:txBody>
      </p:sp>
      <p:sp>
        <p:nvSpPr>
          <p:cNvPr id="4" name="AutoShape 50"/>
          <p:cNvSpPr>
            <a:spLocks/>
          </p:cNvSpPr>
          <p:nvPr/>
        </p:nvSpPr>
        <p:spPr bwMode="auto">
          <a:xfrm>
            <a:off x="6563218" y="3038088"/>
            <a:ext cx="1924217" cy="276999"/>
          </a:xfrm>
          <a:prstGeom prst="borderCallout2">
            <a:avLst>
              <a:gd name="adj1" fmla="val 55340"/>
              <a:gd name="adj2" fmla="val -830"/>
              <a:gd name="adj3" fmla="val 55340"/>
              <a:gd name="adj4" fmla="val -119141"/>
              <a:gd name="adj5" fmla="val 163191"/>
              <a:gd name="adj6" fmla="val -128125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>
                <a:latin typeface="ＭＳ Ｐゴシック" panose="020B0600070205080204" pitchFamily="50" charset="-128"/>
              </a:rPr>
              <a:t>EP4CE30</a:t>
            </a:r>
            <a:r>
              <a:rPr lang="ja-JP" altLang="en-US" sz="1200">
                <a:latin typeface="ＭＳ Ｐゴシック" panose="020B0600070205080204" pitchFamily="50" charset="-128"/>
              </a:rPr>
              <a:t>を選択します</a:t>
            </a:r>
          </a:p>
        </p:txBody>
      </p:sp>
      <p:sp>
        <p:nvSpPr>
          <p:cNvPr id="5" name="正方形/長方形 5"/>
          <p:cNvSpPr/>
          <p:nvPr/>
        </p:nvSpPr>
        <p:spPr>
          <a:xfrm>
            <a:off x="4887035" y="5589240"/>
            <a:ext cx="80994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xmlns="" id="{CB666927-2903-4FC7-AB0A-44DA655F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3" y="1629858"/>
            <a:ext cx="5140209" cy="4823677"/>
          </a:xfrm>
          <a:prstGeom prst="rect">
            <a:avLst/>
          </a:prstGeo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E599C46C-862E-4847-BD14-F54788B6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*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ファイルの作成方法</a:t>
            </a:r>
          </a:p>
          <a:p>
            <a:endParaRPr kumimoji="1" lang="ja-JP" altLang="en-US" dirty="0"/>
          </a:p>
        </p:txBody>
      </p:sp>
      <p:sp>
        <p:nvSpPr>
          <p:cNvPr id="10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F550-875C-4F57-8189-9673DB848F0D}" type="slidenum">
              <a:rPr lang="ja-JP" altLang="en-US"/>
              <a:pPr/>
              <a:t>31</a:t>
            </a:fld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5615802" y="4787385"/>
            <a:ext cx="801403" cy="262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5"/>
          <p:cNvSpPr/>
          <p:nvPr/>
        </p:nvSpPr>
        <p:spPr>
          <a:xfrm>
            <a:off x="1601670" y="4824155"/>
            <a:ext cx="1754188" cy="262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2411760" y="5354444"/>
            <a:ext cx="1980490" cy="276999"/>
          </a:xfrm>
          <a:prstGeom prst="borderCallout2">
            <a:avLst>
              <a:gd name="adj1" fmla="val 49838"/>
              <a:gd name="adj2" fmla="val 99446"/>
              <a:gd name="adj3" fmla="val 47775"/>
              <a:gd name="adj4" fmla="val 128768"/>
              <a:gd name="adj5" fmla="val -93056"/>
              <a:gd name="adj6" fmla="val 161894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Add File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・・・を選択します</a:t>
            </a:r>
            <a:endParaRPr lang="en-US" altLang="ja-JP" sz="1200" dirty="0">
              <a:latin typeface="ＭＳ Ｐゴシック" panose="020B0600070205080204" pitchFamily="50" charset="-128"/>
            </a:endParaRPr>
          </a:p>
        </p:txBody>
      </p: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4729956" y="4194283"/>
            <a:ext cx="3195638" cy="276999"/>
          </a:xfrm>
          <a:prstGeom prst="borderCallout2">
            <a:avLst>
              <a:gd name="adj1" fmla="val 51672"/>
              <a:gd name="adj2" fmla="val 398"/>
              <a:gd name="adj3" fmla="val 47088"/>
              <a:gd name="adj4" fmla="val -62145"/>
              <a:gd name="adj5" fmla="val 228823"/>
              <a:gd name="adj6" fmla="val -73371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File/Data area 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の 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SOF Data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を指定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6341FD3A-525E-43F2-8996-BDF96713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778066"/>
            <a:ext cx="5407085" cy="375746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97BA603-BF46-408B-9AAC-F754C79E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*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ファイルの作成方法</a:t>
            </a:r>
          </a:p>
          <a:p>
            <a:endParaRPr kumimoji="1" lang="ja-JP" altLang="en-US" dirty="0"/>
          </a:p>
        </p:txBody>
      </p:sp>
      <p:sp>
        <p:nvSpPr>
          <p:cNvPr id="10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8AF0-F6CA-47C3-B979-B3E092DACCAC}" type="slidenum">
              <a:rPr lang="ja-JP" altLang="en-US"/>
              <a:pPr/>
              <a:t>32</a:t>
            </a:fld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6267117" y="4929657"/>
            <a:ext cx="741638" cy="243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5"/>
          <p:cNvSpPr/>
          <p:nvPr/>
        </p:nvSpPr>
        <p:spPr>
          <a:xfrm>
            <a:off x="1620248" y="4832301"/>
            <a:ext cx="4571931" cy="629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4481990" y="5956538"/>
            <a:ext cx="3284538" cy="307777"/>
          </a:xfrm>
          <a:prstGeom prst="borderCallout2">
            <a:avLst>
              <a:gd name="adj1" fmla="val 51902"/>
              <a:gd name="adj2" fmla="val -339"/>
              <a:gd name="adj3" fmla="val 49838"/>
              <a:gd name="adj4" fmla="val -7199"/>
              <a:gd name="adj5" fmla="val -140872"/>
              <a:gd name="adj6" fmla="val -26294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400" b="1" dirty="0"/>
              <a:t>変換する*</a:t>
            </a:r>
            <a:r>
              <a:rPr lang="en-US" altLang="ja-JP" sz="1400" b="1" dirty="0"/>
              <a:t>.</a:t>
            </a:r>
            <a:r>
              <a:rPr lang="en-US" altLang="ja-JP" sz="1400" b="1" dirty="0" err="1"/>
              <a:t>sof</a:t>
            </a:r>
            <a:r>
              <a:rPr lang="ja-JP" altLang="en-US" sz="1400" b="1" dirty="0"/>
              <a:t>ファイルを選択します</a:t>
            </a:r>
            <a:endParaRPr lang="en-US" altLang="ja-JP" sz="1400" b="1" dirty="0"/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1F2014B9-1B86-44B0-A965-0A66EAA8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11" y="1629858"/>
            <a:ext cx="5144261" cy="4827479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xmlns="" id="{C98B8965-64B3-4A55-9420-6802AE68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*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ファイルの作成方法</a:t>
            </a:r>
          </a:p>
          <a:p>
            <a:endParaRPr kumimoji="1" lang="ja-JP" altLang="en-US" dirty="0"/>
          </a:p>
        </p:txBody>
      </p:sp>
      <p:sp>
        <p:nvSpPr>
          <p:cNvPr id="15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2608C-4261-489F-9E3C-CE57B575E412}" type="slidenum">
              <a:rPr lang="ja-JP" altLang="en-US"/>
              <a:pPr/>
              <a:t>33</a:t>
            </a:fld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4554511" y="5965051"/>
            <a:ext cx="85407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5"/>
          <p:cNvSpPr/>
          <p:nvPr/>
        </p:nvSpPr>
        <p:spPr>
          <a:xfrm>
            <a:off x="1401145" y="5035415"/>
            <a:ext cx="4140200" cy="17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1076211" y="5507864"/>
            <a:ext cx="2970108" cy="276999"/>
          </a:xfrm>
          <a:prstGeom prst="borderCallout2">
            <a:avLst>
              <a:gd name="adj1" fmla="val 51672"/>
              <a:gd name="adj2" fmla="val 100352"/>
              <a:gd name="adj3" fmla="val 51672"/>
              <a:gd name="adj4" fmla="val 113763"/>
              <a:gd name="adj5" fmla="val 156944"/>
              <a:gd name="adj6" fmla="val 120069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>
                <a:latin typeface="ＭＳ Ｐゴシック" panose="020B0600070205080204" pitchFamily="50" charset="-128"/>
              </a:rPr>
              <a:t>上記２項を確認後、</a:t>
            </a:r>
            <a:r>
              <a:rPr lang="en-US" altLang="ja-JP" sz="1200">
                <a:latin typeface="ＭＳ Ｐゴシック" panose="020B0600070205080204" pitchFamily="50" charset="-128"/>
              </a:rPr>
              <a:t>Generate</a:t>
            </a:r>
            <a:r>
              <a:rPr lang="ja-JP" altLang="en-US" sz="1200">
                <a:latin typeface="ＭＳ Ｐゴシック" panose="020B0600070205080204" pitchFamily="50" charset="-128"/>
              </a:rPr>
              <a:t>を選択します。</a:t>
            </a:r>
            <a:endParaRPr lang="en-US" altLang="ja-JP" sz="1200">
              <a:latin typeface="ＭＳ Ｐゴシック" panose="020B0600070205080204" pitchFamily="50" charset="-128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4314710" y="4441454"/>
            <a:ext cx="3542656" cy="276999"/>
          </a:xfrm>
          <a:prstGeom prst="borderCallout2">
            <a:avLst>
              <a:gd name="adj1" fmla="val 33333"/>
              <a:gd name="adj2" fmla="val -1708"/>
              <a:gd name="adj3" fmla="val 33333"/>
              <a:gd name="adj4" fmla="val -29972"/>
              <a:gd name="adj5" fmla="val 215411"/>
              <a:gd name="adj6" fmla="val -42339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Ｐゴシック" panose="020B0600070205080204" pitchFamily="50" charset="-128"/>
              </a:rPr>
              <a:t>File/Data area</a:t>
            </a:r>
            <a:r>
              <a:rPr lang="ja-JP" altLang="en-US" sz="1200">
                <a:latin typeface="ＭＳ Ｐゴシック" panose="020B0600070205080204" pitchFamily="50" charset="-128"/>
              </a:rPr>
              <a:t>の </a:t>
            </a:r>
            <a:r>
              <a:rPr lang="en-US" altLang="ja-JP" sz="1200">
                <a:latin typeface="ＭＳ Ｐゴシック" panose="020B0600070205080204" pitchFamily="50" charset="-128"/>
              </a:rPr>
              <a:t>SOF Data</a:t>
            </a:r>
            <a:r>
              <a:rPr lang="ja-JP" altLang="en-US" sz="1200">
                <a:latin typeface="ＭＳ Ｐゴシック" panose="020B0600070205080204" pitchFamily="50" charset="-128"/>
              </a:rPr>
              <a:t>が*</a:t>
            </a:r>
            <a:r>
              <a:rPr lang="en-US" altLang="ja-JP" sz="1200">
                <a:latin typeface="ＭＳ Ｐゴシック" panose="020B0600070205080204" pitchFamily="50" charset="-128"/>
              </a:rPr>
              <a:t>.sof</a:t>
            </a:r>
            <a:r>
              <a:rPr lang="ja-JP" altLang="en-US" sz="1200">
                <a:latin typeface="ＭＳ Ｐゴシック" panose="020B0600070205080204" pitchFamily="50" charset="-128"/>
              </a:rPr>
              <a:t>ファイルか確認</a:t>
            </a:r>
            <a:endParaRPr lang="en-US" altLang="ja-JP" sz="1200">
              <a:latin typeface="ＭＳ Ｐゴシック" panose="020B0600070205080204" pitchFamily="50" charset="-128"/>
            </a:endParaRPr>
          </a:p>
        </p:txBody>
      </p:sp>
      <p:sp>
        <p:nvSpPr>
          <p:cNvPr id="4" name="AutoShape 50"/>
          <p:cNvSpPr>
            <a:spLocks/>
          </p:cNvSpPr>
          <p:nvPr/>
        </p:nvSpPr>
        <p:spPr bwMode="auto">
          <a:xfrm>
            <a:off x="3230020" y="3879425"/>
            <a:ext cx="3860684" cy="276999"/>
          </a:xfrm>
          <a:prstGeom prst="borderCallout2">
            <a:avLst>
              <a:gd name="adj1" fmla="val 51672"/>
              <a:gd name="adj2" fmla="val -1106"/>
              <a:gd name="adj3" fmla="val 47088"/>
              <a:gd name="adj4" fmla="val -21295"/>
              <a:gd name="adj5" fmla="val 309379"/>
              <a:gd name="adj6" fmla="val -28803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Properties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の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FPGA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型番が指定されていることを確認</a:t>
            </a:r>
            <a:endParaRPr lang="en-US" altLang="ja-JP" sz="1200" dirty="0">
              <a:latin typeface="ＭＳ Ｐゴシック" panose="020B0600070205080204" pitchFamily="50" charset="-128"/>
            </a:endParaRPr>
          </a:p>
        </p:txBody>
      </p:sp>
      <p:sp>
        <p:nvSpPr>
          <p:cNvPr id="5" name="正方形/長方形 5"/>
          <p:cNvSpPr/>
          <p:nvPr/>
        </p:nvSpPr>
        <p:spPr>
          <a:xfrm>
            <a:off x="1646675" y="4674003"/>
            <a:ext cx="738188" cy="26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5122" name="AutoShape 18"/>
          <p:cNvSpPr>
            <a:spLocks noChangeArrowheads="1"/>
          </p:cNvSpPr>
          <p:nvPr/>
        </p:nvSpPr>
        <p:spPr bwMode="auto">
          <a:xfrm rot="10800000" flipH="1" flipV="1">
            <a:off x="6684304" y="5424501"/>
            <a:ext cx="406400" cy="360362"/>
          </a:xfrm>
          <a:prstGeom prst="rightArrow">
            <a:avLst>
              <a:gd name="adj1" fmla="val 45769"/>
              <a:gd name="adj2" fmla="val 43053"/>
            </a:avLst>
          </a:prstGeom>
          <a:solidFill>
            <a:srgbClr val="CCFFFF"/>
          </a:solidFill>
          <a:ln w="254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39AD5F23-36A1-467A-8912-97A65E43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26" y="5187692"/>
            <a:ext cx="1825084" cy="858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286F5480-2C5D-475E-89C2-0B197F94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9" y="2557790"/>
            <a:ext cx="4951742" cy="3945341"/>
          </a:xfrm>
          <a:prstGeom prst="rect">
            <a:avLst/>
          </a:prstGeom>
        </p:spPr>
      </p:pic>
      <p:sp>
        <p:nvSpPr>
          <p:cNvPr id="11" name="タイトル 10">
            <a:extLst>
              <a:ext uri="{FF2B5EF4-FFF2-40B4-BE49-F238E27FC236}">
                <a16:creationId xmlns:a16="http://schemas.microsoft.com/office/drawing/2014/main" xmlns="" id="{142AA154-832C-4C77-BB7A-E93EB1D9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＜</a:t>
            </a:r>
            <a:r>
              <a:rPr lang="en-US" altLang="ja-JP" dirty="0"/>
              <a:t>MU500-RX</a:t>
            </a:r>
            <a:r>
              <a:rPr lang="ja-JP" altLang="en-US" dirty="0"/>
              <a:t>のダウンロード　 </a:t>
            </a:r>
            <a:r>
              <a:rPr lang="en-US" altLang="ja-JP" dirty="0" err="1"/>
              <a:t>jic</a:t>
            </a:r>
            <a:r>
              <a:rPr lang="ja-JP" altLang="en-US" dirty="0"/>
              <a:t>ファイルダウンロード＞</a:t>
            </a:r>
            <a:endParaRPr kumimoji="1" lang="ja-JP" altLang="en-US" dirty="0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xmlns="" id="{17B664BB-A0FD-4BBD-8CBE-A33855D4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70" y="1013390"/>
            <a:ext cx="8826500" cy="5413375"/>
          </a:xfrm>
        </p:spPr>
        <p:txBody>
          <a:bodyPr/>
          <a:lstStyle/>
          <a:p>
            <a:r>
              <a:rPr lang="en-US" altLang="ja-JP" dirty="0"/>
              <a:t>Programmer</a:t>
            </a:r>
            <a:r>
              <a:rPr lang="ja-JP" altLang="en-US" dirty="0"/>
              <a:t>で*</a:t>
            </a:r>
            <a:r>
              <a:rPr lang="en-US" altLang="ja-JP" dirty="0"/>
              <a:t>.</a:t>
            </a:r>
            <a:r>
              <a:rPr lang="en-US" altLang="ja-JP" dirty="0" err="1"/>
              <a:t>jic</a:t>
            </a:r>
            <a:r>
              <a:rPr lang="ja-JP" altLang="en-US" dirty="0"/>
              <a:t>ファイルを指定し、ダウンロードを実行します</a:t>
            </a:r>
          </a:p>
          <a:p>
            <a:r>
              <a:rPr lang="en-US" altLang="ja-JP" dirty="0"/>
              <a:t>Progress</a:t>
            </a:r>
            <a:r>
              <a:rPr lang="ja-JP" altLang="en-US" dirty="0"/>
              <a:t>メーターが</a:t>
            </a:r>
            <a:r>
              <a:rPr lang="en-US" altLang="ja-JP" dirty="0"/>
              <a:t>100</a:t>
            </a:r>
            <a:r>
              <a:rPr lang="ja-JP" altLang="en-US" dirty="0"/>
              <a:t>％になったらダウンロード完了です</a:t>
            </a:r>
            <a:endParaRPr kumimoji="1" lang="ja-JP" altLang="en-US" dirty="0"/>
          </a:p>
        </p:txBody>
      </p:sp>
      <p:sp>
        <p:nvSpPr>
          <p:cNvPr id="16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EDA0B-D3B0-4EAC-B2D8-ECFC6651853E}" type="slidenum">
              <a:rPr lang="ja-JP" altLang="en-US"/>
              <a:pPr/>
              <a:t>34</a:t>
            </a:fld>
            <a:endParaRPr lang="en-US" altLang="ja-JP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2737644" y="4763313"/>
            <a:ext cx="3284537" cy="276999"/>
          </a:xfrm>
          <a:prstGeom prst="borderCallout2">
            <a:avLst>
              <a:gd name="adj1" fmla="val 50526"/>
              <a:gd name="adj2" fmla="val 1"/>
              <a:gd name="adj3" fmla="val 47088"/>
              <a:gd name="adj4" fmla="val -25425"/>
              <a:gd name="adj5" fmla="val -106633"/>
              <a:gd name="adj6" fmla="val -37701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/>
              <a:t>①ダウンロードするファイルを指定します</a:t>
            </a:r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2097396" y="2332907"/>
            <a:ext cx="3284538" cy="276999"/>
          </a:xfrm>
          <a:prstGeom prst="borderCallout2">
            <a:avLst>
              <a:gd name="adj1" fmla="val 47088"/>
              <a:gd name="adj2" fmla="val -869"/>
              <a:gd name="adj3" fmla="val 43649"/>
              <a:gd name="adj4" fmla="val -27645"/>
              <a:gd name="adj5" fmla="val 387894"/>
              <a:gd name="adj6" fmla="val -39489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③ 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Start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をクリックしてダウンロード実行</a:t>
            </a:r>
          </a:p>
        </p:txBody>
      </p:sp>
      <p:sp>
        <p:nvSpPr>
          <p:cNvPr id="4" name="正方形/長方形 5"/>
          <p:cNvSpPr/>
          <p:nvPr/>
        </p:nvSpPr>
        <p:spPr>
          <a:xfrm>
            <a:off x="3898345" y="3438958"/>
            <a:ext cx="628650" cy="653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7677150" y="98425"/>
            <a:ext cx="1304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7.</a:t>
            </a:r>
            <a:r>
              <a:rPr lang="ja-JP" altLang="en-US" sz="1400"/>
              <a:t>ダウンロード</a:t>
            </a:r>
          </a:p>
        </p:txBody>
      </p:sp>
      <p:sp>
        <p:nvSpPr>
          <p:cNvPr id="5" name="AutoShape 50"/>
          <p:cNvSpPr>
            <a:spLocks/>
          </p:cNvSpPr>
          <p:nvPr/>
        </p:nvSpPr>
        <p:spPr bwMode="auto">
          <a:xfrm>
            <a:off x="4031940" y="4207838"/>
            <a:ext cx="2970212" cy="276999"/>
          </a:xfrm>
          <a:prstGeom prst="borderCallout3">
            <a:avLst>
              <a:gd name="adj1" fmla="val 53965"/>
              <a:gd name="adj2" fmla="val 321"/>
              <a:gd name="adj3" fmla="val 50526"/>
              <a:gd name="adj4" fmla="val -17316"/>
              <a:gd name="adj5" fmla="val -42988"/>
              <a:gd name="adj6" fmla="val -17316"/>
              <a:gd name="adj7" fmla="val -133333"/>
              <a:gd name="adj8" fmla="val -7537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ＭＳ Ｐゴシック" panose="020B0600070205080204" pitchFamily="50" charset="-128"/>
              </a:rPr>
              <a:t>②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Program/Configure 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にチェック</a:t>
            </a:r>
          </a:p>
        </p:txBody>
      </p:sp>
      <p:sp>
        <p:nvSpPr>
          <p:cNvPr id="7" name="正方形/長方形 5"/>
          <p:cNvSpPr>
            <a:spLocks noChangeArrowheads="1"/>
          </p:cNvSpPr>
          <p:nvPr/>
        </p:nvSpPr>
        <p:spPr bwMode="auto">
          <a:xfrm>
            <a:off x="4212670" y="2953840"/>
            <a:ext cx="1529460" cy="269875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utoShape 50"/>
          <p:cNvSpPr>
            <a:spLocks/>
          </p:cNvSpPr>
          <p:nvPr/>
        </p:nvSpPr>
        <p:spPr bwMode="auto">
          <a:xfrm>
            <a:off x="4642820" y="5711438"/>
            <a:ext cx="2564845" cy="461665"/>
          </a:xfrm>
          <a:prstGeom prst="borderCallout3">
            <a:avLst>
              <a:gd name="adj1" fmla="val 47837"/>
              <a:gd name="adj2" fmla="val 101205"/>
              <a:gd name="adj3" fmla="val 45774"/>
              <a:gd name="adj4" fmla="val 124891"/>
              <a:gd name="adj5" fmla="val -451282"/>
              <a:gd name="adj6" fmla="val 126005"/>
              <a:gd name="adj7" fmla="val -560038"/>
              <a:gd name="adj8" fmla="val 47637"/>
            </a:avLst>
          </a:prstGeom>
          <a:solidFill>
            <a:schemeClr val="bg1"/>
          </a:solidFill>
          <a:ln w="19050">
            <a:solidFill>
              <a:srgbClr val="FF33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ＭＳ Ｐゴシック" pitchFamily="50" charset="-128"/>
              </a:rPr>
              <a:t>Progress</a:t>
            </a:r>
            <a:r>
              <a:rPr lang="ja-JP" altLang="en-US" sz="1200" dirty="0">
                <a:latin typeface="ＭＳ Ｐゴシック" pitchFamily="50" charset="-128"/>
              </a:rPr>
              <a:t>が</a:t>
            </a:r>
            <a:r>
              <a:rPr lang="en-US" altLang="ja-JP" sz="1200" dirty="0">
                <a:latin typeface="ＭＳ Ｐゴシック" pitchFamily="50" charset="-128"/>
              </a:rPr>
              <a:t>100</a:t>
            </a:r>
            <a:r>
              <a:rPr lang="ja-JP" altLang="en-US" sz="1200" dirty="0">
                <a:latin typeface="ＭＳ Ｐゴシック" pitchFamily="50" charset="-128"/>
              </a:rPr>
              <a:t>％になるまで</a:t>
            </a:r>
          </a:p>
          <a:p>
            <a:pPr eaLnBrk="1" hangingPunct="1"/>
            <a:r>
              <a:rPr lang="ja-JP" altLang="en-US" sz="1200" dirty="0">
                <a:latin typeface="ＭＳ Ｐゴシック" pitchFamily="50" charset="-128"/>
              </a:rPr>
              <a:t>ケーブルを抜かないでください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228600" y="1802625"/>
            <a:ext cx="5018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buFontTx/>
              <a:buNone/>
            </a:pPr>
            <a:r>
              <a:rPr lang="ja-JP" altLang="en-US" sz="1400" b="1" dirty="0"/>
              <a:t>ダウンロード後は電源を再投入してください</a:t>
            </a:r>
          </a:p>
        </p:txBody>
      </p:sp>
      <p:sp>
        <p:nvSpPr>
          <p:cNvPr id="20" name="正方形/長方形 5">
            <a:extLst>
              <a:ext uri="{FF2B5EF4-FFF2-40B4-BE49-F238E27FC236}">
                <a16:creationId xmlns:a16="http://schemas.microsoft.com/office/drawing/2014/main" xmlns="" id="{6919EE0A-0595-4A3F-83AB-7FABBEB02B9C}"/>
              </a:ext>
            </a:extLst>
          </p:cNvPr>
          <p:cNvSpPr/>
          <p:nvPr/>
        </p:nvSpPr>
        <p:spPr>
          <a:xfrm>
            <a:off x="623886" y="4284250"/>
            <a:ext cx="855663" cy="26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正方形/長方形 5">
            <a:extLst>
              <a:ext uri="{FF2B5EF4-FFF2-40B4-BE49-F238E27FC236}">
                <a16:creationId xmlns:a16="http://schemas.microsoft.com/office/drawing/2014/main" xmlns="" id="{6919EE0A-0595-4A3F-83AB-7FABBEB02B9C}"/>
              </a:ext>
            </a:extLst>
          </p:cNvPr>
          <p:cNvSpPr/>
          <p:nvPr/>
        </p:nvSpPr>
        <p:spPr>
          <a:xfrm>
            <a:off x="623885" y="3488312"/>
            <a:ext cx="855663" cy="26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E10A6-9781-4836-A60E-4C63DF26FC69}" type="slidenum">
              <a:rPr lang="ja-JP" altLang="en-US" smtClean="0"/>
              <a:pPr/>
              <a:t>35</a:t>
            </a:fld>
            <a:endParaRPr lang="en-US" altLang="ja-JP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219075" y="863600"/>
            <a:ext cx="87185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400" dirty="0">
                <a:solidFill>
                  <a:srgbClr val="040408"/>
                </a:solidFill>
                <a:latin typeface="ＭＳ Ｐゴシック" pitchFamily="50" charset="-128"/>
              </a:rPr>
              <a:t>●</a:t>
            </a:r>
            <a:r>
              <a:rPr lang="ja-JP" altLang="en-US" sz="1400" b="1" dirty="0">
                <a:solidFill>
                  <a:srgbClr val="040408"/>
                </a:solidFill>
                <a:latin typeface="ＭＳ Ｐゴシック" pitchFamily="50" charset="-128"/>
              </a:rPr>
              <a:t>本資料の全部または一部を無断で複写、複製することはできません。</a:t>
            </a:r>
          </a:p>
          <a:p>
            <a:pPr eaLnBrk="1" hangingPunct="1"/>
            <a:endParaRPr lang="en-US" altLang="ja-JP" sz="1400" b="1" dirty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r>
              <a:rPr lang="ja-JP" altLang="en-US" sz="1400" b="1" dirty="0">
                <a:solidFill>
                  <a:srgbClr val="040408"/>
                </a:solidFill>
                <a:latin typeface="ＭＳ Ｐゴシック" pitchFamily="50" charset="-128"/>
              </a:rPr>
              <a:t>●</a:t>
            </a:r>
            <a:r>
              <a:rPr lang="en-US" altLang="ja-JP" sz="1400" b="1" dirty="0" err="1">
                <a:solidFill>
                  <a:srgbClr val="040408"/>
                </a:solidFill>
                <a:latin typeface="ＭＳ Ｐゴシック" pitchFamily="50" charset="-128"/>
              </a:rPr>
              <a:t>PowerMedusa</a:t>
            </a:r>
            <a:r>
              <a:rPr lang="en-US" altLang="ja-JP" sz="1400" b="1" dirty="0">
                <a:solidFill>
                  <a:srgbClr val="040408"/>
                </a:solidFill>
                <a:latin typeface="ＭＳ Ｐゴシック" pitchFamily="50" charset="-128"/>
              </a:rPr>
              <a:t> </a:t>
            </a:r>
            <a:r>
              <a:rPr lang="ja-JP" altLang="en-US" sz="1400" b="1" dirty="0">
                <a:solidFill>
                  <a:srgbClr val="040408"/>
                </a:solidFill>
                <a:latin typeface="ＭＳ Ｐゴシック" pitchFamily="50" charset="-128"/>
              </a:rPr>
              <a:t>は三菱電機マイコン機器ソフトウエア株式会社の登録商標です。</a:t>
            </a:r>
            <a:endParaRPr lang="en-US" altLang="ja-JP" sz="1400" b="1" dirty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endParaRPr lang="en-US" altLang="ja-JP" sz="1400" b="1" dirty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r>
              <a:rPr lang="ja-JP" altLang="en-US" sz="1400" b="1" dirty="0">
                <a:solidFill>
                  <a:srgbClr val="040408"/>
                </a:solidFill>
                <a:latin typeface="ＭＳ Ｐゴシック" pitchFamily="50" charset="-128"/>
              </a:rPr>
              <a:t>●</a:t>
            </a:r>
            <a:r>
              <a:rPr lang="en-US" altLang="ja-JP" sz="1400" b="1" dirty="0" err="1">
                <a:latin typeface="ＭＳ Ｐゴシック" pitchFamily="50" charset="-128"/>
              </a:rPr>
              <a:t>CycloneⅣ</a:t>
            </a:r>
            <a:r>
              <a:rPr lang="en-US" altLang="ja-JP" sz="1400" b="1" dirty="0">
                <a:latin typeface="ＭＳ Ｐゴシック" pitchFamily="50" charset="-128"/>
              </a:rPr>
              <a:t> </a:t>
            </a:r>
            <a:r>
              <a:rPr lang="ja-JP" altLang="en-US" sz="1400" b="1" dirty="0" err="1">
                <a:latin typeface="ＭＳ Ｐゴシック" pitchFamily="50" charset="-128"/>
              </a:rPr>
              <a:t>、</a:t>
            </a:r>
            <a:r>
              <a:rPr lang="en-US" altLang="ja-JP" sz="1400" b="1" dirty="0" err="1">
                <a:latin typeface="ＭＳ Ｐゴシック" pitchFamily="50" charset="-128"/>
              </a:rPr>
              <a:t>QuartusⅡ</a:t>
            </a:r>
            <a:r>
              <a:rPr lang="en-US" altLang="ja-JP" sz="1400" b="1" dirty="0">
                <a:latin typeface="ＭＳ Ｐゴシック" pitchFamily="50" charset="-128"/>
              </a:rPr>
              <a:t> </a:t>
            </a:r>
            <a:r>
              <a:rPr lang="ja-JP" altLang="en-US" sz="1400" b="1" dirty="0">
                <a:latin typeface="ＭＳ Ｐゴシック" pitchFamily="50" charset="-128"/>
              </a:rPr>
              <a:t>は</a:t>
            </a:r>
            <a:r>
              <a:rPr lang="en-US" altLang="ja-JP" sz="1400" b="1" dirty="0">
                <a:latin typeface="ＭＳ Ｐゴシック" pitchFamily="50" charset="-128"/>
              </a:rPr>
              <a:t>ALTERA Corporation </a:t>
            </a:r>
            <a:r>
              <a:rPr lang="ja-JP" altLang="en-US" sz="1400" b="1" dirty="0">
                <a:latin typeface="ＭＳ Ｐゴシック" pitchFamily="50" charset="-128"/>
              </a:rPr>
              <a:t>の登録商標または商標です。</a:t>
            </a:r>
            <a:endParaRPr lang="ja-JP" altLang="en-US" sz="1400" b="1" dirty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endParaRPr lang="en-US" altLang="ja-JP" sz="1400" b="1" dirty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r>
              <a:rPr lang="ja-JP" altLang="en-US" sz="1400" b="1" dirty="0">
                <a:solidFill>
                  <a:srgbClr val="040408"/>
                </a:solidFill>
                <a:latin typeface="ＭＳ Ｐゴシック" pitchFamily="50" charset="-128"/>
              </a:rPr>
              <a:t>●</a:t>
            </a:r>
            <a:r>
              <a:rPr lang="en-US" altLang="ja-JP" sz="1400" b="1" dirty="0">
                <a:solidFill>
                  <a:srgbClr val="040408"/>
                </a:solidFill>
                <a:latin typeface="ＭＳ Ｐゴシック" pitchFamily="50" charset="-128"/>
              </a:rPr>
              <a:t>Windows</a:t>
            </a:r>
            <a:r>
              <a:rPr lang="ja-JP" altLang="en-US" sz="1400" b="1" dirty="0">
                <a:solidFill>
                  <a:srgbClr val="040408"/>
                </a:solidFill>
                <a:latin typeface="ＭＳ Ｐゴシック" pitchFamily="50" charset="-128"/>
              </a:rPr>
              <a:t>は米国マイクロソフトコーポレーションの登録商標です。</a:t>
            </a:r>
          </a:p>
          <a:p>
            <a:pPr eaLnBrk="1" hangingPunct="1"/>
            <a:endParaRPr lang="en-US" altLang="ja-JP" sz="1400" b="1" dirty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r>
              <a:rPr lang="ja-JP" altLang="en-US" sz="1400" b="1" dirty="0">
                <a:solidFill>
                  <a:srgbClr val="040408"/>
                </a:solidFill>
                <a:latin typeface="ＭＳ Ｐゴシック" pitchFamily="50" charset="-128"/>
              </a:rPr>
              <a:t>●その他、記載されている社名・製品名は一般に各社の商標および登録商標です。</a:t>
            </a:r>
            <a:endParaRPr lang="ja-JP" altLang="en-US" sz="1600" b="1" dirty="0">
              <a:solidFill>
                <a:srgbClr val="040408"/>
              </a:solidFill>
              <a:latin typeface="ＭＳ Ｐゴシック" pitchFamily="50" charset="-128"/>
            </a:endParaRPr>
          </a:p>
        </p:txBody>
      </p:sp>
      <p:pic>
        <p:nvPicPr>
          <p:cNvPr id="177156" name="Picture 4" descr="PowerMedu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444500"/>
            <a:ext cx="1439862" cy="3333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7" name="Text Box 11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99FF">
                  <a:alpha val="82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ja-JP">
              <a:latin typeface="Calibri" pitchFamily="34" charset="0"/>
            </a:endParaRPr>
          </a:p>
        </p:txBody>
      </p:sp>
      <p:pic>
        <p:nvPicPr>
          <p:cNvPr id="177158" name="Picture 12" descr="mms_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0325"/>
            <a:ext cx="1143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4D959683-11C8-4205-A3AF-ACC19368399C}"/>
              </a:ext>
            </a:extLst>
          </p:cNvPr>
          <p:cNvSpPr txBox="1"/>
          <p:nvPr/>
        </p:nvSpPr>
        <p:spPr>
          <a:xfrm>
            <a:off x="6141225" y="6345676"/>
            <a:ext cx="2757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  <a:ea typeface="+mn-ea"/>
              </a:rPr>
              <a:t>この資料は</a:t>
            </a:r>
            <a:r>
              <a:rPr kumimoji="1" lang="en-US" altLang="ja-JP" sz="1200" dirty="0">
                <a:latin typeface="+mn-ea"/>
                <a:ea typeface="+mn-ea"/>
              </a:rPr>
              <a:t>2018</a:t>
            </a:r>
            <a:r>
              <a:rPr kumimoji="1" lang="ja-JP" altLang="en-US" sz="1200" dirty="0">
                <a:latin typeface="+mn-ea"/>
                <a:ea typeface="+mn-ea"/>
              </a:rPr>
              <a:t>年</a:t>
            </a:r>
            <a:r>
              <a:rPr kumimoji="1" lang="en-US" altLang="ja-JP" sz="1200" dirty="0">
                <a:latin typeface="+mn-ea"/>
                <a:ea typeface="+mn-ea"/>
              </a:rPr>
              <a:t>1</a:t>
            </a:r>
            <a:r>
              <a:rPr kumimoji="1" lang="ja-JP" altLang="en-US" sz="1200" dirty="0">
                <a:latin typeface="+mn-ea"/>
                <a:ea typeface="+mn-ea"/>
              </a:rPr>
              <a:t>月現在のものです。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285DE683-AA23-4B3B-92C1-364DA442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２．プロジェクトの登録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930D662D-4773-47C6-A4C0-B5D0910D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Quartus</a:t>
            </a:r>
            <a:r>
              <a:rPr kumimoji="1" lang="ja-JP" altLang="en-US" dirty="0"/>
              <a:t>を</a:t>
            </a:r>
            <a:r>
              <a:rPr kumimoji="1" lang="ja-JP" altLang="en-US"/>
              <a:t>起動</a:t>
            </a:r>
            <a:r>
              <a:rPr kumimoji="1" lang="ja-JP" altLang="en-US" smtClean="0"/>
              <a:t>します。</a:t>
            </a:r>
            <a:endParaRPr kumimoji="1" lang="en-US" altLang="ja-JP" dirty="0"/>
          </a:p>
          <a:p>
            <a:r>
              <a:rPr lang="ja-JP" altLang="en-US" smtClean="0"/>
              <a:t>　メニュー</a:t>
            </a:r>
            <a:r>
              <a:rPr lang="ja-JP" altLang="en-US" dirty="0"/>
              <a:t>⇒</a:t>
            </a:r>
            <a:r>
              <a:rPr lang="en-US" altLang="ja-JP" dirty="0"/>
              <a:t>Intel</a:t>
            </a:r>
            <a:r>
              <a:rPr lang="ja-JP" altLang="en-US" dirty="0"/>
              <a:t>　</a:t>
            </a:r>
            <a:r>
              <a:rPr lang="en-US" altLang="ja-JP" dirty="0"/>
              <a:t>FPGA</a:t>
            </a:r>
            <a:r>
              <a:rPr lang="ja-JP" altLang="en-US" dirty="0"/>
              <a:t> から</a:t>
            </a:r>
            <a:r>
              <a:rPr lang="en-US" altLang="ja-JP" dirty="0"/>
              <a:t>Quartus</a:t>
            </a:r>
            <a:r>
              <a:rPr lang="ja-JP" altLang="en-US"/>
              <a:t>を</a:t>
            </a:r>
            <a:r>
              <a:rPr lang="ja-JP" altLang="en-US" smtClean="0"/>
              <a:t>選択し起動します。</a:t>
            </a:r>
            <a:endParaRPr kumimoji="1" lang="ja-JP" altLang="en-US" dirty="0"/>
          </a:p>
        </p:txBody>
      </p:sp>
      <p:sp>
        <p:nvSpPr>
          <p:cNvPr id="6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F035-0BCF-4E84-91F9-A7CF79E8B5A9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922465" y="4727176"/>
            <a:ext cx="1591401" cy="276999"/>
          </a:xfrm>
          <a:prstGeom prst="borderCallout2">
            <a:avLst>
              <a:gd name="adj1" fmla="val 49161"/>
              <a:gd name="adj2" fmla="val 58"/>
              <a:gd name="adj3" fmla="val 48327"/>
              <a:gd name="adj4" fmla="val -9798"/>
              <a:gd name="adj5" fmla="val -111257"/>
              <a:gd name="adj6" fmla="val -15248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/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Tahoma" pitchFamily="34" charset="0"/>
              </a:rPr>
              <a:t>Quartus</a:t>
            </a:r>
            <a:r>
              <a:rPr lang="ja-JP" altLang="en-US" sz="1200" dirty="0">
                <a:latin typeface="Tahoma" pitchFamily="34" charset="0"/>
              </a:rPr>
              <a:t> </a:t>
            </a:r>
            <a:r>
              <a:rPr lang="en-US" altLang="ja-JP" sz="1200" dirty="0">
                <a:latin typeface="Tahoma" pitchFamily="34" charset="0"/>
              </a:rPr>
              <a:t>Prime</a:t>
            </a:r>
            <a:endParaRPr lang="ja-JP" altLang="en-US" sz="1200" dirty="0">
              <a:latin typeface="Tahoma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8FBE4F71-950D-48FC-B9FF-EDF5B4D1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3" y="2164041"/>
            <a:ext cx="1414381" cy="2250621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1B3F8EF3-A59B-41D8-ACEA-3235883224B5}"/>
              </a:ext>
            </a:extLst>
          </p:cNvPr>
          <p:cNvSpPr/>
          <p:nvPr/>
        </p:nvSpPr>
        <p:spPr>
          <a:xfrm>
            <a:off x="407685" y="4123048"/>
            <a:ext cx="1414381" cy="25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FB931281-FC31-46E2-B838-1432BCD8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777" y="2498601"/>
            <a:ext cx="5219264" cy="2934403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xmlns="" id="{7997B6F6-2C07-4E46-AD16-9AF7AF62CCB0}"/>
              </a:ext>
            </a:extLst>
          </p:cNvPr>
          <p:cNvSpPr/>
          <p:nvPr/>
        </p:nvSpPr>
        <p:spPr bwMode="auto">
          <a:xfrm>
            <a:off x="2233700" y="3359432"/>
            <a:ext cx="450050" cy="431466"/>
          </a:xfrm>
          <a:prstGeom prst="rightArrow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1" hangingPunct="1"/>
            <a:endParaRPr kumimoji="1" lang="ja-JP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747D9FBE-9333-4655-8DDF-69DDB580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0" y="1878639"/>
            <a:ext cx="2196052" cy="242802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18040" y="2820311"/>
            <a:ext cx="2196052" cy="338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1D8909EC-EA37-476B-A658-358E0DF8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925" y="2619051"/>
            <a:ext cx="4262894" cy="337523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2EAF98C-0EA9-4E60-B035-ABA64202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File ⇒ New Project Wizard</a:t>
            </a:r>
            <a:r>
              <a:rPr lang="ja-JP" altLang="en-US" dirty="0"/>
              <a:t>を選択し、新しいプロジェクト</a:t>
            </a:r>
            <a:r>
              <a:rPr lang="ja-JP" altLang="en-US"/>
              <a:t>を</a:t>
            </a:r>
            <a:r>
              <a:rPr lang="ja-JP" altLang="en-US" smtClean="0"/>
              <a:t>作ります。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935D0-5381-482F-880D-390391BC6DDE}" type="slidenum">
              <a:rPr lang="ja-JP" altLang="en-US"/>
              <a:pPr/>
              <a:t>5</a:t>
            </a:fld>
            <a:endParaRPr lang="en-US" altLang="ja-JP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092950" y="98425"/>
            <a:ext cx="179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2.</a:t>
            </a:r>
            <a:r>
              <a:rPr lang="ja-JP" altLang="en-US" sz="1400"/>
              <a:t>プロジェクトの登録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xmlns="" id="{31280732-58B4-42EF-9846-DDDF50C32002}"/>
              </a:ext>
            </a:extLst>
          </p:cNvPr>
          <p:cNvSpPr/>
          <p:nvPr/>
        </p:nvSpPr>
        <p:spPr bwMode="auto">
          <a:xfrm>
            <a:off x="3015661" y="3036811"/>
            <a:ext cx="450050" cy="431466"/>
          </a:xfrm>
          <a:prstGeom prst="rightArrow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1" hangingPunct="1"/>
            <a:endParaRPr kumimoji="1" lang="ja-JP" altLang="en-US" sz="16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0AF886A-2D14-4744-99A7-20BA3F0F69E3}"/>
              </a:ext>
            </a:extLst>
          </p:cNvPr>
          <p:cNvSpPr/>
          <p:nvPr/>
        </p:nvSpPr>
        <p:spPr>
          <a:xfrm>
            <a:off x="6327194" y="5724255"/>
            <a:ext cx="620877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AutoShape 50">
            <a:extLst>
              <a:ext uri="{FF2B5EF4-FFF2-40B4-BE49-F238E27FC236}">
                <a16:creationId xmlns:a16="http://schemas.microsoft.com/office/drawing/2014/main" xmlns="" id="{58D116A1-F87D-44FE-84E4-539D489D4D92}"/>
              </a:ext>
            </a:extLst>
          </p:cNvPr>
          <p:cNvSpPr>
            <a:spLocks/>
          </p:cNvSpPr>
          <p:nvPr/>
        </p:nvSpPr>
        <p:spPr bwMode="auto">
          <a:xfrm>
            <a:off x="6850915" y="6195324"/>
            <a:ext cx="1219036" cy="276999"/>
          </a:xfrm>
          <a:prstGeom prst="borderCallout2">
            <a:avLst>
              <a:gd name="adj1" fmla="val 49734"/>
              <a:gd name="adj2" fmla="val -141"/>
              <a:gd name="adj3" fmla="val 50046"/>
              <a:gd name="adj4" fmla="val -8202"/>
              <a:gd name="adj5" fmla="val -32659"/>
              <a:gd name="adj6" fmla="val -25761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/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Tahoma" pitchFamily="34" charset="0"/>
              </a:rPr>
              <a:t>Next</a:t>
            </a:r>
            <a:endParaRPr lang="ja-JP" altLang="en-US" sz="12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28FAC7C3-DB82-4710-A46D-EAB2CB75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" y="2007577"/>
            <a:ext cx="5619723" cy="4449533"/>
          </a:xfrm>
          <a:prstGeom prst="rect">
            <a:avLst/>
          </a:prstGeo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448509F1-2093-4258-9C9B-987F32D3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保存ディレクトリ、プロジェクト名、トップレベルデザイン名を</a:t>
            </a:r>
            <a:r>
              <a:rPr lang="ja-JP" altLang="en-US"/>
              <a:t>入力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r>
              <a:rPr lang="ja-JP" altLang="en-US" dirty="0"/>
              <a:t>　　</a:t>
            </a:r>
            <a:r>
              <a:rPr lang="en-US" altLang="ja-JP" dirty="0"/>
              <a:t>※</a:t>
            </a:r>
            <a:r>
              <a:rPr lang="ja-JP" altLang="en-US" dirty="0"/>
              <a:t>プロジェクト名とトップレベルデザイン名は同名と</a:t>
            </a:r>
            <a:r>
              <a:rPr lang="ja-JP" altLang="en-US"/>
              <a:t>して</a:t>
            </a:r>
            <a:r>
              <a:rPr lang="ja-JP" altLang="en-US" smtClean="0"/>
              <a:t>ください。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0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749F-127E-4BBA-86CE-0A047DE12C5C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611560" y="2722975"/>
            <a:ext cx="5232980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正方形/長方形 7"/>
          <p:cNvSpPr/>
          <p:nvPr/>
        </p:nvSpPr>
        <p:spPr>
          <a:xfrm>
            <a:off x="611560" y="3113965"/>
            <a:ext cx="5232980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正方形/長方形 7"/>
          <p:cNvSpPr/>
          <p:nvPr/>
        </p:nvSpPr>
        <p:spPr>
          <a:xfrm>
            <a:off x="611560" y="3637709"/>
            <a:ext cx="5229166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61910" y="6129301"/>
            <a:ext cx="675075" cy="29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92950" y="98425"/>
            <a:ext cx="179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2.</a:t>
            </a:r>
            <a:r>
              <a:rPr lang="ja-JP" altLang="en-US" sz="1400"/>
              <a:t>プロジェクトの登録</a:t>
            </a:r>
          </a:p>
        </p:txBody>
      </p:sp>
      <p:sp>
        <p:nvSpPr>
          <p:cNvPr id="13" name="AutoShape 50">
            <a:extLst>
              <a:ext uri="{FF2B5EF4-FFF2-40B4-BE49-F238E27FC236}">
                <a16:creationId xmlns:a16="http://schemas.microsoft.com/office/drawing/2014/main" xmlns="" id="{B8ABBE80-6ACE-442B-B77F-A658E0E59B6B}"/>
              </a:ext>
            </a:extLst>
          </p:cNvPr>
          <p:cNvSpPr>
            <a:spLocks/>
          </p:cNvSpPr>
          <p:nvPr/>
        </p:nvSpPr>
        <p:spPr bwMode="auto">
          <a:xfrm>
            <a:off x="4572000" y="6467770"/>
            <a:ext cx="1219036" cy="276999"/>
          </a:xfrm>
          <a:prstGeom prst="borderCallout2">
            <a:avLst>
              <a:gd name="adj1" fmla="val 49734"/>
              <a:gd name="adj2" fmla="val -141"/>
              <a:gd name="adj3" fmla="val 50046"/>
              <a:gd name="adj4" fmla="val -8202"/>
              <a:gd name="adj5" fmla="val 14499"/>
              <a:gd name="adj6" fmla="val -28142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/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Tahoma" pitchFamily="34" charset="0"/>
              </a:rPr>
              <a:t>Next</a:t>
            </a:r>
            <a:endParaRPr lang="ja-JP" altLang="en-US" sz="1200" dirty="0">
              <a:latin typeface="Tahoma" pitchFamily="34" charset="0"/>
            </a:endParaRPr>
          </a:p>
        </p:txBody>
      </p:sp>
      <p:sp>
        <p:nvSpPr>
          <p:cNvPr id="14" name="AutoShape 50">
            <a:extLst>
              <a:ext uri="{FF2B5EF4-FFF2-40B4-BE49-F238E27FC236}">
                <a16:creationId xmlns:a16="http://schemas.microsoft.com/office/drawing/2014/main" xmlns="" id="{A8918437-20C9-4D4A-B921-B3981D90BBF8}"/>
              </a:ext>
            </a:extLst>
          </p:cNvPr>
          <p:cNvSpPr>
            <a:spLocks/>
          </p:cNvSpPr>
          <p:nvPr/>
        </p:nvSpPr>
        <p:spPr bwMode="auto">
          <a:xfrm>
            <a:off x="6642230" y="2476526"/>
            <a:ext cx="1591401" cy="276999"/>
          </a:xfrm>
          <a:prstGeom prst="borderCallout2">
            <a:avLst>
              <a:gd name="adj1" fmla="val 49734"/>
              <a:gd name="adj2" fmla="val -141"/>
              <a:gd name="adj3" fmla="val 50046"/>
              <a:gd name="adj4" fmla="val -8202"/>
              <a:gd name="adj5" fmla="val 148769"/>
              <a:gd name="adj6" fmla="val -42108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/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>
                <a:latin typeface="Tahoma" pitchFamily="34" charset="0"/>
              </a:rPr>
              <a:t>作業フォルダ指定</a:t>
            </a:r>
          </a:p>
        </p:txBody>
      </p:sp>
      <p:sp>
        <p:nvSpPr>
          <p:cNvPr id="15" name="AutoShape 50">
            <a:extLst>
              <a:ext uri="{FF2B5EF4-FFF2-40B4-BE49-F238E27FC236}">
                <a16:creationId xmlns:a16="http://schemas.microsoft.com/office/drawing/2014/main" xmlns="" id="{07B853C9-3046-4027-B21E-952D047ADA64}"/>
              </a:ext>
            </a:extLst>
          </p:cNvPr>
          <p:cNvSpPr>
            <a:spLocks/>
          </p:cNvSpPr>
          <p:nvPr/>
        </p:nvSpPr>
        <p:spPr bwMode="auto">
          <a:xfrm>
            <a:off x="6642230" y="2889583"/>
            <a:ext cx="1591401" cy="276999"/>
          </a:xfrm>
          <a:prstGeom prst="borderCallout2">
            <a:avLst>
              <a:gd name="adj1" fmla="val 49734"/>
              <a:gd name="adj2" fmla="val -141"/>
              <a:gd name="adj3" fmla="val 50046"/>
              <a:gd name="adj4" fmla="val -8202"/>
              <a:gd name="adj5" fmla="val 132264"/>
              <a:gd name="adj6" fmla="val -39714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/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>
                <a:latin typeface="Tahoma" pitchFamily="34" charset="0"/>
              </a:rPr>
              <a:t>プロジェクト名指定</a:t>
            </a:r>
          </a:p>
        </p:txBody>
      </p:sp>
      <p:sp>
        <p:nvSpPr>
          <p:cNvPr id="16" name="AutoShape 50">
            <a:extLst>
              <a:ext uri="{FF2B5EF4-FFF2-40B4-BE49-F238E27FC236}">
                <a16:creationId xmlns:a16="http://schemas.microsoft.com/office/drawing/2014/main" xmlns="" id="{E4F83A88-5C82-46B0-960A-8E79BBA4A2E4}"/>
              </a:ext>
            </a:extLst>
          </p:cNvPr>
          <p:cNvSpPr>
            <a:spLocks/>
          </p:cNvSpPr>
          <p:nvPr/>
        </p:nvSpPr>
        <p:spPr bwMode="auto">
          <a:xfrm>
            <a:off x="6642230" y="3870317"/>
            <a:ext cx="1591401" cy="461665"/>
          </a:xfrm>
          <a:prstGeom prst="borderCallout2">
            <a:avLst>
              <a:gd name="adj1" fmla="val 49734"/>
              <a:gd name="adj2" fmla="val -141"/>
              <a:gd name="adj3" fmla="val 50046"/>
              <a:gd name="adj4" fmla="val -8202"/>
              <a:gd name="adj5" fmla="val -25560"/>
              <a:gd name="adj6" fmla="val -42313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/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dirty="0">
                <a:latin typeface="Tahoma" pitchFamily="34" charset="0"/>
              </a:rPr>
              <a:t>デザイン名は自動で入力される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D2A4A812-7A56-4E4C-B064-C5F44183A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195" y="5930696"/>
            <a:ext cx="2615810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保存ディレクトリは、新しいプロジェクトごとに別名で新しく作成してください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3D7BE5DE-A4D2-4DCB-A209-CCA323F3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25" y="1673805"/>
            <a:ext cx="2709656" cy="2145426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B3145E9F-A3AA-41AD-A455-553508D7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 err="1"/>
              <a:t>progect</a:t>
            </a:r>
            <a:r>
              <a:rPr lang="ja-JP" altLang="en-US" dirty="0"/>
              <a:t>を指定し、</a:t>
            </a:r>
            <a:r>
              <a:rPr lang="en-US" altLang="ja-JP" dirty="0"/>
              <a:t>Next</a:t>
            </a:r>
            <a:r>
              <a:rPr lang="ja-JP" altLang="en-US" dirty="0"/>
              <a:t>をクリックし次</a:t>
            </a:r>
            <a:r>
              <a:rPr lang="ja-JP" altLang="en-US"/>
              <a:t>に</a:t>
            </a:r>
            <a:r>
              <a:rPr lang="ja-JP" altLang="en-US" smtClean="0"/>
              <a:t>進みます。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既存・流用ファイルがあれば登録します（新規の場合は設定</a:t>
            </a:r>
            <a:r>
              <a:rPr lang="ja-JP" altLang="en-US"/>
              <a:t>不要</a:t>
            </a:r>
            <a:r>
              <a:rPr lang="ja-JP" altLang="en-US" smtClean="0"/>
              <a:t>）。</a:t>
            </a:r>
            <a:endParaRPr lang="ja-JP" altLang="en-US" dirty="0"/>
          </a:p>
        </p:txBody>
      </p:sp>
      <p:sp>
        <p:nvSpPr>
          <p:cNvPr id="8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1111C-EA08-4E79-AD3C-451F40030BBA}" type="slidenum">
              <a:rPr lang="ja-JP" altLang="en-US"/>
              <a:pPr/>
              <a:t>7</a:t>
            </a:fld>
            <a:endParaRPr lang="en-US" altLang="ja-JP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092950" y="98425"/>
            <a:ext cx="179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2.</a:t>
            </a:r>
            <a:r>
              <a:rPr lang="ja-JP" altLang="en-US" sz="1400"/>
              <a:t>プロジェクトの登録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AB531B7A-8F45-4115-85FA-A4FE682E5504}"/>
              </a:ext>
            </a:extLst>
          </p:cNvPr>
          <p:cNvSpPr/>
          <p:nvPr/>
        </p:nvSpPr>
        <p:spPr>
          <a:xfrm>
            <a:off x="1443924" y="2033845"/>
            <a:ext cx="540060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F04221D4-581B-415F-B25D-78980F872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299" y="4457727"/>
            <a:ext cx="2709656" cy="214542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DC7782-E10E-4077-9A96-9F259987CC19}"/>
              </a:ext>
            </a:extLst>
          </p:cNvPr>
          <p:cNvSpPr/>
          <p:nvPr/>
        </p:nvSpPr>
        <p:spPr>
          <a:xfrm>
            <a:off x="2996825" y="3664695"/>
            <a:ext cx="360040" cy="165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9B95E790-E92C-48B1-859D-9AEC735DF1BD}"/>
              </a:ext>
            </a:extLst>
          </p:cNvPr>
          <p:cNvSpPr/>
          <p:nvPr/>
        </p:nvSpPr>
        <p:spPr>
          <a:xfrm>
            <a:off x="2996825" y="6444335"/>
            <a:ext cx="360040" cy="165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545DC06B-0F27-49FD-A2CB-D86AFB3F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5978024"/>
            <a:ext cx="293084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ファイルの追加は、後からでも</a:t>
            </a:r>
            <a:endParaRPr lang="en-US" altLang="ja-JP" sz="1200" dirty="0"/>
          </a:p>
          <a:p>
            <a:r>
              <a:rPr lang="en-US" altLang="ja-JP" sz="1200" dirty="0" err="1"/>
              <a:t>Assignments⇒Settings</a:t>
            </a:r>
            <a:r>
              <a:rPr lang="ja-JP" altLang="en-US" sz="1200" dirty="0"/>
              <a:t>から設定できます。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66C72A20-9A4A-41A8-B97C-A9CD0EC5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" y="2003654"/>
            <a:ext cx="5619725" cy="4449533"/>
          </a:xfrm>
          <a:prstGeom prst="rect">
            <a:avLst/>
          </a:prstGeom>
        </p:spPr>
      </p:pic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B2192CE2-1342-4E29-9AE6-397225F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MU500-RX</a:t>
            </a:r>
            <a:r>
              <a:rPr lang="ja-JP" altLang="en-US" dirty="0"/>
              <a:t>で使用する</a:t>
            </a:r>
            <a:r>
              <a:rPr lang="en-US" altLang="ja-JP" dirty="0"/>
              <a:t>FPGA</a:t>
            </a:r>
            <a:r>
              <a:rPr lang="ja-JP" altLang="en-US" dirty="0"/>
              <a:t>デバイス</a:t>
            </a:r>
            <a:r>
              <a:rPr lang="en-US" altLang="ja-JP" u="sng" dirty="0">
                <a:solidFill>
                  <a:srgbClr val="FF0000"/>
                </a:solidFill>
              </a:rPr>
              <a:t>EP4CE30F23I7</a:t>
            </a:r>
            <a:r>
              <a:rPr lang="ja-JP" altLang="en-US" dirty="0"/>
              <a:t>を</a:t>
            </a:r>
            <a:r>
              <a:rPr lang="ja-JP" altLang="en-US"/>
              <a:t>指定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D4BBD-F0FD-4EF7-8F04-A9E1B86B3C8E}" type="slidenum">
              <a:rPr lang="ja-JP" altLang="en-US"/>
              <a:pPr/>
              <a:t>8</a:t>
            </a:fld>
            <a:endParaRPr lang="en-US" altLang="ja-JP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746575" y="3584835"/>
            <a:ext cx="2475325" cy="2379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01570" y="5340563"/>
            <a:ext cx="5130570" cy="23794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3311860" y="4519844"/>
            <a:ext cx="244578" cy="2413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2232025" y="3008191"/>
            <a:ext cx="2249488" cy="276999"/>
          </a:xfrm>
          <a:prstGeom prst="borderCallout2">
            <a:avLst>
              <a:gd name="adj1" fmla="val 50797"/>
              <a:gd name="adj2" fmla="val -2"/>
              <a:gd name="adj3" fmla="val 51486"/>
              <a:gd name="adj4" fmla="val -9045"/>
              <a:gd name="adj5" fmla="val 217859"/>
              <a:gd name="adj6" fmla="val -20903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ＭＳ Ｐゴシック" panose="020B0600070205080204" pitchFamily="50" charset="-128"/>
              </a:rPr>
              <a:t>Cyclone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 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Ⅳ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 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E</a:t>
            </a:r>
            <a:r>
              <a:rPr lang="ja-JP" altLang="en-US" sz="1200" dirty="0">
                <a:latin typeface="ＭＳ Ｐゴシック" panose="020B0600070205080204" pitchFamily="50" charset="-128"/>
              </a:rPr>
              <a:t>を選択</a:t>
            </a:r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1962151" y="5722314"/>
            <a:ext cx="2519362" cy="276999"/>
          </a:xfrm>
          <a:prstGeom prst="borderCallout2">
            <a:avLst>
              <a:gd name="adj1" fmla="val 48972"/>
              <a:gd name="adj2" fmla="val 2"/>
              <a:gd name="adj3" fmla="val 47277"/>
              <a:gd name="adj4" fmla="val -9387"/>
              <a:gd name="adj5" fmla="val -25401"/>
              <a:gd name="adj6" fmla="val -18713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EP4CE30F23I7</a:t>
            </a:r>
            <a:r>
              <a:rPr lang="ja-JP" altLang="en-US" sz="12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を選択</a:t>
            </a:r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4318189" y="4853160"/>
            <a:ext cx="3044121" cy="276999"/>
          </a:xfrm>
          <a:prstGeom prst="borderCallout2">
            <a:avLst>
              <a:gd name="adj1" fmla="val 51160"/>
              <a:gd name="adj2" fmla="val -25"/>
              <a:gd name="adj3" fmla="val 51160"/>
              <a:gd name="adj4" fmla="val -6069"/>
              <a:gd name="adj5" fmla="val -41176"/>
              <a:gd name="adj6" fmla="val -25096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kumimoji="0" lang="en-US" altLang="ja-JP" sz="1200" dirty="0">
                <a:latin typeface="ＭＳ Ｐゴシック" panose="020B0600070205080204" pitchFamily="50" charset="-128"/>
              </a:rPr>
              <a:t>Show advanced devices</a:t>
            </a:r>
            <a:r>
              <a:rPr kumimoji="0" lang="ja-JP" altLang="en-US" sz="1200" dirty="0">
                <a:latin typeface="ＭＳ Ｐゴシック" panose="020B0600070205080204" pitchFamily="50" charset="-128"/>
              </a:rPr>
              <a:t>にチェック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7092950" y="98425"/>
            <a:ext cx="179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2.</a:t>
            </a:r>
            <a:r>
              <a:rPr lang="ja-JP" altLang="en-US" sz="1400"/>
              <a:t>プロジェクトの登録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xmlns="" id="{CBBF8673-63D6-46DB-AAF6-778ADB1C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60" y="3631452"/>
            <a:ext cx="2610315" cy="67333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" name="AutoShape 50">
            <a:extLst>
              <a:ext uri="{FF2B5EF4-FFF2-40B4-BE49-F238E27FC236}">
                <a16:creationId xmlns:a16="http://schemas.microsoft.com/office/drawing/2014/main" xmlns="" id="{11CE4857-4F84-4B96-965D-864E1494F6F5}"/>
              </a:ext>
            </a:extLst>
          </p:cNvPr>
          <p:cNvSpPr>
            <a:spLocks/>
          </p:cNvSpPr>
          <p:nvPr/>
        </p:nvSpPr>
        <p:spPr bwMode="auto">
          <a:xfrm>
            <a:off x="6507215" y="3137120"/>
            <a:ext cx="1785875" cy="831940"/>
          </a:xfrm>
          <a:prstGeom prst="borderCallout2">
            <a:avLst>
              <a:gd name="adj1" fmla="val 51160"/>
              <a:gd name="adj2" fmla="val -25"/>
              <a:gd name="adj3" fmla="val 51160"/>
              <a:gd name="adj4" fmla="val -9013"/>
              <a:gd name="adj5" fmla="val 75735"/>
              <a:gd name="adj6" fmla="val -29202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kumimoji="0" lang="ja-JP" altLang="en-US" sz="1200" dirty="0">
                <a:latin typeface="ＭＳ Ｐゴシック" panose="020B0600070205080204" pitchFamily="50" charset="-128"/>
              </a:rPr>
              <a:t>絞り込んで検索できます</a:t>
            </a:r>
          </a:p>
          <a:p>
            <a:pPr algn="ctr" eaLnBrk="1" hangingPunct="1"/>
            <a:r>
              <a:rPr kumimoji="0" lang="en-US" altLang="ja-JP" sz="1200" dirty="0" err="1">
                <a:latin typeface="ＭＳ Ｐゴシック" panose="020B0600070205080204" pitchFamily="50" charset="-128"/>
              </a:rPr>
              <a:t>Package:FBGA</a:t>
            </a:r>
            <a:endParaRPr kumimoji="0" lang="en-US" altLang="ja-JP" sz="1200" dirty="0">
              <a:latin typeface="ＭＳ Ｐゴシック" panose="020B0600070205080204" pitchFamily="50" charset="-128"/>
            </a:endParaRPr>
          </a:p>
          <a:p>
            <a:pPr algn="ctr" eaLnBrk="1" hangingPunct="1"/>
            <a:r>
              <a:rPr kumimoji="0" lang="en-US" altLang="ja-JP" sz="1200" dirty="0">
                <a:latin typeface="ＭＳ Ｐゴシック" panose="020B0600070205080204" pitchFamily="50" charset="-128"/>
              </a:rPr>
              <a:t>Pin count:484</a:t>
            </a:r>
          </a:p>
          <a:p>
            <a:pPr algn="ctr" eaLnBrk="1" hangingPunct="1"/>
            <a:r>
              <a:rPr kumimoji="0" lang="en-US" altLang="ja-JP" sz="1200" dirty="0">
                <a:latin typeface="ＭＳ Ｐゴシック" panose="020B0600070205080204" pitchFamily="50" charset="-128"/>
              </a:rPr>
              <a:t>Speed grade:7</a:t>
            </a:r>
            <a:endParaRPr kumimoji="0"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12F86DB5-13AB-42A4-ABDB-D0F4CDC52770}"/>
              </a:ext>
            </a:extLst>
          </p:cNvPr>
          <p:cNvSpPr/>
          <p:nvPr/>
        </p:nvSpPr>
        <p:spPr>
          <a:xfrm>
            <a:off x="3761910" y="6129301"/>
            <a:ext cx="675075" cy="29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  <p:bldP spid="3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BDA84C97-2AF7-4F4F-954C-DE219743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使用するツールがあれば</a:t>
            </a:r>
            <a:r>
              <a:rPr lang="ja-JP" altLang="en-US"/>
              <a:t>登録</a:t>
            </a:r>
            <a:r>
              <a:rPr lang="ja-JP" altLang="en-US" smtClean="0"/>
              <a:t>します。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内容を確認して</a:t>
            </a:r>
            <a:r>
              <a:rPr lang="en-US" altLang="ja-JP" dirty="0"/>
              <a:t>Finish</a:t>
            </a:r>
            <a:r>
              <a:rPr lang="ja-JP" altLang="en-US" dirty="0"/>
              <a:t>をクリックして</a:t>
            </a:r>
            <a:r>
              <a:rPr lang="ja-JP" altLang="en-US"/>
              <a:t>完了</a:t>
            </a:r>
            <a:r>
              <a:rPr lang="ja-JP" altLang="en-US" smtClean="0"/>
              <a:t>します。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8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98E0B-605C-4744-AC25-7E332F502EE5}" type="slidenum">
              <a:rPr lang="ja-JP" altLang="en-US"/>
              <a:pPr/>
              <a:t>9</a:t>
            </a:fld>
            <a:endParaRPr lang="en-US" altLang="ja-JP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7092950" y="98425"/>
            <a:ext cx="179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2.</a:t>
            </a:r>
            <a:r>
              <a:rPr lang="ja-JP" altLang="en-US" sz="1400"/>
              <a:t>プロジェクトの登録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C2631C38-E5BD-4C6C-95D1-F44AD8465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24" y="1684475"/>
            <a:ext cx="2709656" cy="214542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0B5E2B34-4BAB-464F-96AB-B074BE4E995A}"/>
              </a:ext>
            </a:extLst>
          </p:cNvPr>
          <p:cNvSpPr/>
          <p:nvPr/>
        </p:nvSpPr>
        <p:spPr>
          <a:xfrm>
            <a:off x="2996825" y="3664695"/>
            <a:ext cx="360040" cy="165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22B0E118-86CA-4F35-AD71-E3160995D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24" y="4447057"/>
            <a:ext cx="2709657" cy="2145426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69D8160D-CEB6-4C51-B42F-0970B3B47296}"/>
              </a:ext>
            </a:extLst>
          </p:cNvPr>
          <p:cNvSpPr/>
          <p:nvPr/>
        </p:nvSpPr>
        <p:spPr>
          <a:xfrm>
            <a:off x="3221850" y="6414144"/>
            <a:ext cx="360040" cy="165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AutoShape 50">
            <a:extLst>
              <a:ext uri="{FF2B5EF4-FFF2-40B4-BE49-F238E27FC236}">
                <a16:creationId xmlns:a16="http://schemas.microsoft.com/office/drawing/2014/main" xmlns="" id="{973A7154-E564-4F4D-AC1C-2BD2920E9FD8}"/>
              </a:ext>
            </a:extLst>
          </p:cNvPr>
          <p:cNvSpPr>
            <a:spLocks/>
          </p:cNvSpPr>
          <p:nvPr/>
        </p:nvSpPr>
        <p:spPr bwMode="auto">
          <a:xfrm>
            <a:off x="5570889" y="2121532"/>
            <a:ext cx="3044121" cy="461665"/>
          </a:xfrm>
          <a:prstGeom prst="borderCallout2">
            <a:avLst>
              <a:gd name="adj1" fmla="val 51160"/>
              <a:gd name="adj2" fmla="val -25"/>
              <a:gd name="adj3" fmla="val 57448"/>
              <a:gd name="adj4" fmla="val -18466"/>
              <a:gd name="adj5" fmla="val 98204"/>
              <a:gd name="adj6" fmla="val -46552"/>
            </a:avLst>
          </a:prstGeom>
          <a:solidFill>
            <a:srgbClr val="CCFFFF"/>
          </a:solidFill>
          <a:ln w="190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kumimoji="0" lang="en-US" altLang="ja-JP" sz="1200" dirty="0" err="1">
                <a:latin typeface="ＭＳ Ｐゴシック" panose="020B0600070205080204" pitchFamily="50" charset="-128"/>
              </a:rPr>
              <a:t>ModelSim</a:t>
            </a:r>
            <a:r>
              <a:rPr kumimoji="0" lang="ja-JP" altLang="en-US" sz="1200" dirty="0">
                <a:latin typeface="ＭＳ Ｐゴシック" panose="020B0600070205080204" pitchFamily="50" charset="-128"/>
              </a:rPr>
              <a:t>などのツールを使用する</a:t>
            </a:r>
            <a:endParaRPr kumimoji="0" lang="en-US" altLang="ja-JP" sz="1200" dirty="0">
              <a:latin typeface="ＭＳ Ｐゴシック" panose="020B0600070205080204" pitchFamily="50" charset="-128"/>
            </a:endParaRPr>
          </a:p>
          <a:p>
            <a:pPr algn="ctr" eaLnBrk="1" hangingPunct="1"/>
            <a:r>
              <a:rPr kumimoji="0" lang="ja-JP" altLang="en-US" sz="1200" dirty="0">
                <a:latin typeface="ＭＳ Ｐゴシック" panose="020B0600070205080204" pitchFamily="50" charset="-128"/>
              </a:rPr>
              <a:t>場合には、ここで設定を行います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185646F7-F26A-4D04-B9C4-673E88285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5978024"/>
            <a:ext cx="293084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200" dirty="0"/>
              <a:t>MEMO</a:t>
            </a:r>
          </a:p>
          <a:p>
            <a:r>
              <a:rPr lang="ja-JP" altLang="en-US" sz="1200" dirty="0"/>
              <a:t>ツールの追加は、後からでも</a:t>
            </a:r>
            <a:endParaRPr lang="en-US" altLang="ja-JP" sz="1200" dirty="0"/>
          </a:p>
          <a:p>
            <a:r>
              <a:rPr lang="en-US" altLang="ja-JP" sz="1200" dirty="0" err="1"/>
              <a:t>Assignments⇒Settings</a:t>
            </a:r>
            <a:r>
              <a:rPr lang="ja-JP" altLang="en-US" sz="1200" dirty="0"/>
              <a:t>から設定できます。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教材標準様式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anchor="ctr"/>
      <a:lstStyle>
        <a:defPPr algn="ctr" eaLnBrk="1" hangingPunct="1">
          <a:defRPr sz="1600"/>
        </a:defPPr>
      </a:lst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1406</Words>
  <Application>Microsoft Office PowerPoint</Application>
  <PresentationFormat>画面に合わせる (4:3)</PresentationFormat>
  <Paragraphs>328</Paragraphs>
  <Slides>35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Calibri</vt:lpstr>
      <vt:lpstr>Tahoma</vt:lpstr>
      <vt:lpstr>教材標準様式</vt:lpstr>
      <vt:lpstr>PowerPoint プレゼンテーション</vt:lpstr>
      <vt:lpstr>目次</vt:lpstr>
      <vt:lpstr>１．はじめに</vt:lpstr>
      <vt:lpstr>２．プロジェクトの登録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３．デバイス情報の設定</vt:lpstr>
      <vt:lpstr>PowerPoint プレゼンテーション</vt:lpstr>
      <vt:lpstr>PowerPoint プレゼンテーション</vt:lpstr>
      <vt:lpstr>PowerPoint プレゼンテーション</vt:lpstr>
      <vt:lpstr>４．回路の入力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５．ピンアサイン</vt:lpstr>
      <vt:lpstr>PowerPoint プレゼンテーション</vt:lpstr>
      <vt:lpstr>６．コンパイル</vt:lpstr>
      <vt:lpstr>７．ダウンロード</vt:lpstr>
      <vt:lpstr>＜MU500-RX　SRAMダウンロード手順＞</vt:lpstr>
      <vt:lpstr>PowerPoint プレゼンテーション</vt:lpstr>
      <vt:lpstr>PowerPoint プレゼンテーション</vt:lpstr>
      <vt:lpstr>＜MU500-RX　コンフィギュレーションROMダウンロード手順＞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＜MU500-RXのダウンロード　 jicファイルダウンロード＞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terasawa shinichi</dc:creator>
  <cp:lastModifiedBy>terasawa shinichi</cp:lastModifiedBy>
  <cp:revision>386</cp:revision>
  <dcterms:created xsi:type="dcterms:W3CDTF">2010-07-28T04:45:19Z</dcterms:created>
  <dcterms:modified xsi:type="dcterms:W3CDTF">2018-01-15T00:49:20Z</dcterms:modified>
</cp:coreProperties>
</file>