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303" r:id="rId4"/>
    <p:sldId id="258" r:id="rId5"/>
    <p:sldId id="266" r:id="rId6"/>
    <p:sldId id="260" r:id="rId7"/>
    <p:sldId id="268" r:id="rId8"/>
    <p:sldId id="269" r:id="rId9"/>
    <p:sldId id="304" r:id="rId10"/>
    <p:sldId id="270" r:id="rId11"/>
    <p:sldId id="271" r:id="rId12"/>
    <p:sldId id="280" r:id="rId13"/>
    <p:sldId id="272" r:id="rId14"/>
    <p:sldId id="274" r:id="rId15"/>
    <p:sldId id="275" r:id="rId16"/>
    <p:sldId id="276" r:id="rId17"/>
    <p:sldId id="277" r:id="rId18"/>
    <p:sldId id="278" r:id="rId19"/>
    <p:sldId id="279" r:id="rId20"/>
    <p:sldId id="281" r:id="rId21"/>
    <p:sldId id="282" r:id="rId22"/>
    <p:sldId id="283" r:id="rId23"/>
    <p:sldId id="273" r:id="rId24"/>
    <p:sldId id="300" r:id="rId25"/>
    <p:sldId id="301" r:id="rId26"/>
    <p:sldId id="302" r:id="rId27"/>
    <p:sldId id="261" r:id="rId28"/>
    <p:sldId id="284" r:id="rId29"/>
    <p:sldId id="285" r:id="rId30"/>
    <p:sldId id="286" r:id="rId31"/>
    <p:sldId id="262" r:id="rId32"/>
    <p:sldId id="287" r:id="rId33"/>
    <p:sldId id="288" r:id="rId34"/>
    <p:sldId id="290" r:id="rId35"/>
    <p:sldId id="291" r:id="rId36"/>
    <p:sldId id="292" r:id="rId37"/>
    <p:sldId id="293" r:id="rId38"/>
    <p:sldId id="289" r:id="rId39"/>
    <p:sldId id="264" r:id="rId40"/>
    <p:sldId id="294" r:id="rId41"/>
    <p:sldId id="295" r:id="rId42"/>
    <p:sldId id="298" r:id="rId43"/>
    <p:sldId id="299" r:id="rId44"/>
    <p:sldId id="305" r:id="rId45"/>
    <p:sldId id="25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4EE"/>
    <a:srgbClr val="267DFF"/>
    <a:srgbClr val="4B58B7"/>
    <a:srgbClr val="FFFFFF"/>
    <a:srgbClr val="3541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6T16:15:39.344"/>
    </inkml:context>
    <inkml:brush xml:id="br0">
      <inkml:brushProperty name="width" value="0.05" units="cm"/>
      <inkml:brushProperty name="height" value="0.05" units="cm"/>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8241-348E-23DE-666B-0DA4171CE5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ECB83D-40C6-FB9F-81C8-DA2B279398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0A9796-AC1B-0C93-DBE3-B5691A14D066}"/>
              </a:ext>
            </a:extLst>
          </p:cNvPr>
          <p:cNvSpPr>
            <a:spLocks noGrp="1"/>
          </p:cNvSpPr>
          <p:nvPr>
            <p:ph type="dt" sz="half" idx="10"/>
          </p:nvPr>
        </p:nvSpPr>
        <p:spPr/>
        <p:txBody>
          <a:bodyPr/>
          <a:lstStyle/>
          <a:p>
            <a:fld id="{C4520104-1259-48C8-A215-218109537158}" type="datetimeFigureOut">
              <a:rPr lang="en-US" smtClean="0"/>
              <a:t>8/7/2023</a:t>
            </a:fld>
            <a:endParaRPr lang="en-US"/>
          </a:p>
        </p:txBody>
      </p:sp>
      <p:sp>
        <p:nvSpPr>
          <p:cNvPr id="5" name="Footer Placeholder 4">
            <a:extLst>
              <a:ext uri="{FF2B5EF4-FFF2-40B4-BE49-F238E27FC236}">
                <a16:creationId xmlns:a16="http://schemas.microsoft.com/office/drawing/2014/main" id="{EFFFEFF4-7A28-F6BE-929E-C3E9A25A4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0940B-3E1D-D604-18E0-BF9FD3D8DB66}"/>
              </a:ext>
            </a:extLst>
          </p:cNvPr>
          <p:cNvSpPr>
            <a:spLocks noGrp="1"/>
          </p:cNvSpPr>
          <p:nvPr>
            <p:ph type="sldNum" sz="quarter" idx="12"/>
          </p:nvPr>
        </p:nvSpPr>
        <p:spPr/>
        <p:txBody>
          <a:bodyPr/>
          <a:lstStyle/>
          <a:p>
            <a:fld id="{2B864AE1-7AC8-4283-8616-B38AFCC283A5}" type="slidenum">
              <a:rPr lang="en-US" smtClean="0"/>
              <a:t>‹#›</a:t>
            </a:fld>
            <a:endParaRPr lang="en-US"/>
          </a:p>
        </p:txBody>
      </p:sp>
    </p:spTree>
    <p:extLst>
      <p:ext uri="{BB962C8B-B14F-4D97-AF65-F5344CB8AC3E}">
        <p14:creationId xmlns:p14="http://schemas.microsoft.com/office/powerpoint/2010/main" val="260178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5834-5BB9-4FED-5EB4-80D68F3F7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DF55F9-9B83-E098-8293-97385B38C5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3F29BB-5205-81F3-C832-7EA731F79F61}"/>
              </a:ext>
            </a:extLst>
          </p:cNvPr>
          <p:cNvSpPr>
            <a:spLocks noGrp="1"/>
          </p:cNvSpPr>
          <p:nvPr>
            <p:ph type="dt" sz="half" idx="10"/>
          </p:nvPr>
        </p:nvSpPr>
        <p:spPr/>
        <p:txBody>
          <a:bodyPr/>
          <a:lstStyle/>
          <a:p>
            <a:fld id="{C4520104-1259-48C8-A215-218109537158}" type="datetimeFigureOut">
              <a:rPr lang="en-US" smtClean="0"/>
              <a:t>8/7/2023</a:t>
            </a:fld>
            <a:endParaRPr lang="en-US"/>
          </a:p>
        </p:txBody>
      </p:sp>
      <p:sp>
        <p:nvSpPr>
          <p:cNvPr id="5" name="Footer Placeholder 4">
            <a:extLst>
              <a:ext uri="{FF2B5EF4-FFF2-40B4-BE49-F238E27FC236}">
                <a16:creationId xmlns:a16="http://schemas.microsoft.com/office/drawing/2014/main" id="{B6FBCDA5-2F56-126B-AF3C-915010B0F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B98DF-0AE0-9E0F-88DB-86463D34E984}"/>
              </a:ext>
            </a:extLst>
          </p:cNvPr>
          <p:cNvSpPr>
            <a:spLocks noGrp="1"/>
          </p:cNvSpPr>
          <p:nvPr>
            <p:ph type="sldNum" sz="quarter" idx="12"/>
          </p:nvPr>
        </p:nvSpPr>
        <p:spPr/>
        <p:txBody>
          <a:bodyPr/>
          <a:lstStyle/>
          <a:p>
            <a:fld id="{2B864AE1-7AC8-4283-8616-B38AFCC283A5}" type="slidenum">
              <a:rPr lang="en-US" smtClean="0"/>
              <a:t>‹#›</a:t>
            </a:fld>
            <a:endParaRPr lang="en-US"/>
          </a:p>
        </p:txBody>
      </p:sp>
    </p:spTree>
    <p:extLst>
      <p:ext uri="{BB962C8B-B14F-4D97-AF65-F5344CB8AC3E}">
        <p14:creationId xmlns:p14="http://schemas.microsoft.com/office/powerpoint/2010/main" val="19592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EF110E-4574-2EB2-D272-B8719E90B4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16F3CF-4B95-9FD0-E3A6-DF378E8FA8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62F0E-9B0B-AF06-D2A7-ADF02990FF44}"/>
              </a:ext>
            </a:extLst>
          </p:cNvPr>
          <p:cNvSpPr>
            <a:spLocks noGrp="1"/>
          </p:cNvSpPr>
          <p:nvPr>
            <p:ph type="dt" sz="half" idx="10"/>
          </p:nvPr>
        </p:nvSpPr>
        <p:spPr/>
        <p:txBody>
          <a:bodyPr/>
          <a:lstStyle/>
          <a:p>
            <a:fld id="{C4520104-1259-48C8-A215-218109537158}" type="datetimeFigureOut">
              <a:rPr lang="en-US" smtClean="0"/>
              <a:t>8/7/2023</a:t>
            </a:fld>
            <a:endParaRPr lang="en-US"/>
          </a:p>
        </p:txBody>
      </p:sp>
      <p:sp>
        <p:nvSpPr>
          <p:cNvPr id="5" name="Footer Placeholder 4">
            <a:extLst>
              <a:ext uri="{FF2B5EF4-FFF2-40B4-BE49-F238E27FC236}">
                <a16:creationId xmlns:a16="http://schemas.microsoft.com/office/drawing/2014/main" id="{ED07905E-64A9-C1A4-5AFC-3ADC34419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4ADCFA-E7AF-1620-99F8-7D33AFE15F98}"/>
              </a:ext>
            </a:extLst>
          </p:cNvPr>
          <p:cNvSpPr>
            <a:spLocks noGrp="1"/>
          </p:cNvSpPr>
          <p:nvPr>
            <p:ph type="sldNum" sz="quarter" idx="12"/>
          </p:nvPr>
        </p:nvSpPr>
        <p:spPr/>
        <p:txBody>
          <a:bodyPr/>
          <a:lstStyle/>
          <a:p>
            <a:fld id="{2B864AE1-7AC8-4283-8616-B38AFCC283A5}" type="slidenum">
              <a:rPr lang="en-US" smtClean="0"/>
              <a:t>‹#›</a:t>
            </a:fld>
            <a:endParaRPr lang="en-US"/>
          </a:p>
        </p:txBody>
      </p:sp>
    </p:spTree>
    <p:extLst>
      <p:ext uri="{BB962C8B-B14F-4D97-AF65-F5344CB8AC3E}">
        <p14:creationId xmlns:p14="http://schemas.microsoft.com/office/powerpoint/2010/main" val="778907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733E-0C08-8344-75C5-83B6AEF90E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721F81-75C2-D8F7-0A68-229085736B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7850F-AF41-D190-51EC-B547CD90A133}"/>
              </a:ext>
            </a:extLst>
          </p:cNvPr>
          <p:cNvSpPr>
            <a:spLocks noGrp="1"/>
          </p:cNvSpPr>
          <p:nvPr>
            <p:ph type="dt" sz="half" idx="10"/>
          </p:nvPr>
        </p:nvSpPr>
        <p:spPr/>
        <p:txBody>
          <a:bodyPr/>
          <a:lstStyle/>
          <a:p>
            <a:fld id="{C4520104-1259-48C8-A215-218109537158}" type="datetimeFigureOut">
              <a:rPr lang="en-US" smtClean="0"/>
              <a:t>8/7/2023</a:t>
            </a:fld>
            <a:endParaRPr lang="en-US"/>
          </a:p>
        </p:txBody>
      </p:sp>
      <p:sp>
        <p:nvSpPr>
          <p:cNvPr id="5" name="Footer Placeholder 4">
            <a:extLst>
              <a:ext uri="{FF2B5EF4-FFF2-40B4-BE49-F238E27FC236}">
                <a16:creationId xmlns:a16="http://schemas.microsoft.com/office/drawing/2014/main" id="{0B19FBCA-5DA5-7198-255A-D87CDB2DB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D43E6-0D33-E899-2160-A08BDE5CDBC6}"/>
              </a:ext>
            </a:extLst>
          </p:cNvPr>
          <p:cNvSpPr>
            <a:spLocks noGrp="1"/>
          </p:cNvSpPr>
          <p:nvPr>
            <p:ph type="sldNum" sz="quarter" idx="12"/>
          </p:nvPr>
        </p:nvSpPr>
        <p:spPr/>
        <p:txBody>
          <a:bodyPr/>
          <a:lstStyle/>
          <a:p>
            <a:fld id="{2B864AE1-7AC8-4283-8616-B38AFCC283A5}" type="slidenum">
              <a:rPr lang="en-US" smtClean="0"/>
              <a:t>‹#›</a:t>
            </a:fld>
            <a:endParaRPr lang="en-US"/>
          </a:p>
        </p:txBody>
      </p:sp>
    </p:spTree>
    <p:extLst>
      <p:ext uri="{BB962C8B-B14F-4D97-AF65-F5344CB8AC3E}">
        <p14:creationId xmlns:p14="http://schemas.microsoft.com/office/powerpoint/2010/main" val="517635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03EAA-B375-878F-189A-723E5EFBB8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878BC2-AF19-9282-C114-C412B54D87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F67456-2AA2-682A-43F9-BCBC0169CA2B}"/>
              </a:ext>
            </a:extLst>
          </p:cNvPr>
          <p:cNvSpPr>
            <a:spLocks noGrp="1"/>
          </p:cNvSpPr>
          <p:nvPr>
            <p:ph type="dt" sz="half" idx="10"/>
          </p:nvPr>
        </p:nvSpPr>
        <p:spPr/>
        <p:txBody>
          <a:bodyPr/>
          <a:lstStyle/>
          <a:p>
            <a:fld id="{C4520104-1259-48C8-A215-218109537158}" type="datetimeFigureOut">
              <a:rPr lang="en-US" smtClean="0"/>
              <a:t>8/7/2023</a:t>
            </a:fld>
            <a:endParaRPr lang="en-US"/>
          </a:p>
        </p:txBody>
      </p:sp>
      <p:sp>
        <p:nvSpPr>
          <p:cNvPr id="5" name="Footer Placeholder 4">
            <a:extLst>
              <a:ext uri="{FF2B5EF4-FFF2-40B4-BE49-F238E27FC236}">
                <a16:creationId xmlns:a16="http://schemas.microsoft.com/office/drawing/2014/main" id="{EFBBE6D3-F73E-609E-21CB-129B04E555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9EA573-ED2E-49A7-C086-69BE7BB113D8}"/>
              </a:ext>
            </a:extLst>
          </p:cNvPr>
          <p:cNvSpPr>
            <a:spLocks noGrp="1"/>
          </p:cNvSpPr>
          <p:nvPr>
            <p:ph type="sldNum" sz="quarter" idx="12"/>
          </p:nvPr>
        </p:nvSpPr>
        <p:spPr/>
        <p:txBody>
          <a:bodyPr/>
          <a:lstStyle/>
          <a:p>
            <a:fld id="{2B864AE1-7AC8-4283-8616-B38AFCC283A5}" type="slidenum">
              <a:rPr lang="en-US" smtClean="0"/>
              <a:t>‹#›</a:t>
            </a:fld>
            <a:endParaRPr lang="en-US"/>
          </a:p>
        </p:txBody>
      </p:sp>
    </p:spTree>
    <p:extLst>
      <p:ext uri="{BB962C8B-B14F-4D97-AF65-F5344CB8AC3E}">
        <p14:creationId xmlns:p14="http://schemas.microsoft.com/office/powerpoint/2010/main" val="1623179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13B20-949C-ACE6-9C53-5E56FD1C34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FB22A6-1DEA-F90B-63DC-A5ECFA8D5D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54EDD3-B8C2-491E-60A3-01A646A3D5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637009-4F4E-77CB-7F2F-2D32156ACDAC}"/>
              </a:ext>
            </a:extLst>
          </p:cNvPr>
          <p:cNvSpPr>
            <a:spLocks noGrp="1"/>
          </p:cNvSpPr>
          <p:nvPr>
            <p:ph type="dt" sz="half" idx="10"/>
          </p:nvPr>
        </p:nvSpPr>
        <p:spPr/>
        <p:txBody>
          <a:bodyPr/>
          <a:lstStyle/>
          <a:p>
            <a:fld id="{C4520104-1259-48C8-A215-218109537158}" type="datetimeFigureOut">
              <a:rPr lang="en-US" smtClean="0"/>
              <a:t>8/7/2023</a:t>
            </a:fld>
            <a:endParaRPr lang="en-US"/>
          </a:p>
        </p:txBody>
      </p:sp>
      <p:sp>
        <p:nvSpPr>
          <p:cNvPr id="6" name="Footer Placeholder 5">
            <a:extLst>
              <a:ext uri="{FF2B5EF4-FFF2-40B4-BE49-F238E27FC236}">
                <a16:creationId xmlns:a16="http://schemas.microsoft.com/office/drawing/2014/main" id="{E8771B93-E8FD-D355-D34E-E581D75BBF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558805-C68B-378D-5AE7-E6760D3F837A}"/>
              </a:ext>
            </a:extLst>
          </p:cNvPr>
          <p:cNvSpPr>
            <a:spLocks noGrp="1"/>
          </p:cNvSpPr>
          <p:nvPr>
            <p:ph type="sldNum" sz="quarter" idx="12"/>
          </p:nvPr>
        </p:nvSpPr>
        <p:spPr/>
        <p:txBody>
          <a:bodyPr/>
          <a:lstStyle/>
          <a:p>
            <a:fld id="{2B864AE1-7AC8-4283-8616-B38AFCC283A5}" type="slidenum">
              <a:rPr lang="en-US" smtClean="0"/>
              <a:t>‹#›</a:t>
            </a:fld>
            <a:endParaRPr lang="en-US"/>
          </a:p>
        </p:txBody>
      </p:sp>
    </p:spTree>
    <p:extLst>
      <p:ext uri="{BB962C8B-B14F-4D97-AF65-F5344CB8AC3E}">
        <p14:creationId xmlns:p14="http://schemas.microsoft.com/office/powerpoint/2010/main" val="2790009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1BE4-7A3B-D108-D3B1-10F94A66CF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8E2755-CF43-9241-3ADA-C1D6C42EEC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EA6385-BE7D-62AD-A24A-C79CBC37DC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FE64E9-AD07-5038-60E3-B615836431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DCD607-C6EA-7836-2819-E062207E70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B9A54B-CCAF-B8EE-62C5-2EFB435A82DE}"/>
              </a:ext>
            </a:extLst>
          </p:cNvPr>
          <p:cNvSpPr>
            <a:spLocks noGrp="1"/>
          </p:cNvSpPr>
          <p:nvPr>
            <p:ph type="dt" sz="half" idx="10"/>
          </p:nvPr>
        </p:nvSpPr>
        <p:spPr/>
        <p:txBody>
          <a:bodyPr/>
          <a:lstStyle/>
          <a:p>
            <a:fld id="{C4520104-1259-48C8-A215-218109537158}" type="datetimeFigureOut">
              <a:rPr lang="en-US" smtClean="0"/>
              <a:t>8/7/2023</a:t>
            </a:fld>
            <a:endParaRPr lang="en-US"/>
          </a:p>
        </p:txBody>
      </p:sp>
      <p:sp>
        <p:nvSpPr>
          <p:cNvPr id="8" name="Footer Placeholder 7">
            <a:extLst>
              <a:ext uri="{FF2B5EF4-FFF2-40B4-BE49-F238E27FC236}">
                <a16:creationId xmlns:a16="http://schemas.microsoft.com/office/drawing/2014/main" id="{68ACA6E6-E704-71FF-8FD5-AC8B081612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3125B8-615D-3C88-861D-FD6C9F437BB9}"/>
              </a:ext>
            </a:extLst>
          </p:cNvPr>
          <p:cNvSpPr>
            <a:spLocks noGrp="1"/>
          </p:cNvSpPr>
          <p:nvPr>
            <p:ph type="sldNum" sz="quarter" idx="12"/>
          </p:nvPr>
        </p:nvSpPr>
        <p:spPr/>
        <p:txBody>
          <a:bodyPr/>
          <a:lstStyle/>
          <a:p>
            <a:fld id="{2B864AE1-7AC8-4283-8616-B38AFCC283A5}" type="slidenum">
              <a:rPr lang="en-US" smtClean="0"/>
              <a:t>‹#›</a:t>
            </a:fld>
            <a:endParaRPr lang="en-US"/>
          </a:p>
        </p:txBody>
      </p:sp>
    </p:spTree>
    <p:extLst>
      <p:ext uri="{BB962C8B-B14F-4D97-AF65-F5344CB8AC3E}">
        <p14:creationId xmlns:p14="http://schemas.microsoft.com/office/powerpoint/2010/main" val="103698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81F5-ACFE-46F2-E7DE-9FE282A3F0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7B752B-574E-6857-33E6-1DD06DD7EB19}"/>
              </a:ext>
            </a:extLst>
          </p:cNvPr>
          <p:cNvSpPr>
            <a:spLocks noGrp="1"/>
          </p:cNvSpPr>
          <p:nvPr>
            <p:ph type="dt" sz="half" idx="10"/>
          </p:nvPr>
        </p:nvSpPr>
        <p:spPr/>
        <p:txBody>
          <a:bodyPr/>
          <a:lstStyle/>
          <a:p>
            <a:fld id="{C4520104-1259-48C8-A215-218109537158}" type="datetimeFigureOut">
              <a:rPr lang="en-US" smtClean="0"/>
              <a:t>8/7/2023</a:t>
            </a:fld>
            <a:endParaRPr lang="en-US"/>
          </a:p>
        </p:txBody>
      </p:sp>
      <p:sp>
        <p:nvSpPr>
          <p:cNvPr id="4" name="Footer Placeholder 3">
            <a:extLst>
              <a:ext uri="{FF2B5EF4-FFF2-40B4-BE49-F238E27FC236}">
                <a16:creationId xmlns:a16="http://schemas.microsoft.com/office/drawing/2014/main" id="{593B26BB-595E-C43B-5507-B7F6DC5D3D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63129E-5D40-D396-8C96-8ABBB1706E2C}"/>
              </a:ext>
            </a:extLst>
          </p:cNvPr>
          <p:cNvSpPr>
            <a:spLocks noGrp="1"/>
          </p:cNvSpPr>
          <p:nvPr>
            <p:ph type="sldNum" sz="quarter" idx="12"/>
          </p:nvPr>
        </p:nvSpPr>
        <p:spPr/>
        <p:txBody>
          <a:bodyPr/>
          <a:lstStyle/>
          <a:p>
            <a:fld id="{2B864AE1-7AC8-4283-8616-B38AFCC283A5}" type="slidenum">
              <a:rPr lang="en-US" smtClean="0"/>
              <a:t>‹#›</a:t>
            </a:fld>
            <a:endParaRPr lang="en-US"/>
          </a:p>
        </p:txBody>
      </p:sp>
    </p:spTree>
    <p:extLst>
      <p:ext uri="{BB962C8B-B14F-4D97-AF65-F5344CB8AC3E}">
        <p14:creationId xmlns:p14="http://schemas.microsoft.com/office/powerpoint/2010/main" val="362677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A9371D-6023-6645-F678-DE1A9E1453F2}"/>
              </a:ext>
            </a:extLst>
          </p:cNvPr>
          <p:cNvSpPr>
            <a:spLocks noGrp="1"/>
          </p:cNvSpPr>
          <p:nvPr>
            <p:ph type="dt" sz="half" idx="10"/>
          </p:nvPr>
        </p:nvSpPr>
        <p:spPr/>
        <p:txBody>
          <a:bodyPr/>
          <a:lstStyle/>
          <a:p>
            <a:fld id="{C4520104-1259-48C8-A215-218109537158}" type="datetimeFigureOut">
              <a:rPr lang="en-US" smtClean="0"/>
              <a:t>8/7/2023</a:t>
            </a:fld>
            <a:endParaRPr lang="en-US"/>
          </a:p>
        </p:txBody>
      </p:sp>
      <p:sp>
        <p:nvSpPr>
          <p:cNvPr id="3" name="Footer Placeholder 2">
            <a:extLst>
              <a:ext uri="{FF2B5EF4-FFF2-40B4-BE49-F238E27FC236}">
                <a16:creationId xmlns:a16="http://schemas.microsoft.com/office/drawing/2014/main" id="{8E19A428-37AE-595C-32B4-F6B4E09D18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DAC1BB-6D19-0B93-8193-31FE6F86915E}"/>
              </a:ext>
            </a:extLst>
          </p:cNvPr>
          <p:cNvSpPr>
            <a:spLocks noGrp="1"/>
          </p:cNvSpPr>
          <p:nvPr>
            <p:ph type="sldNum" sz="quarter" idx="12"/>
          </p:nvPr>
        </p:nvSpPr>
        <p:spPr/>
        <p:txBody>
          <a:bodyPr/>
          <a:lstStyle/>
          <a:p>
            <a:fld id="{2B864AE1-7AC8-4283-8616-B38AFCC283A5}" type="slidenum">
              <a:rPr lang="en-US" smtClean="0"/>
              <a:t>‹#›</a:t>
            </a:fld>
            <a:endParaRPr lang="en-US"/>
          </a:p>
        </p:txBody>
      </p:sp>
    </p:spTree>
    <p:extLst>
      <p:ext uri="{BB962C8B-B14F-4D97-AF65-F5344CB8AC3E}">
        <p14:creationId xmlns:p14="http://schemas.microsoft.com/office/powerpoint/2010/main" val="295537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F874-B02D-EA64-B6E1-BC5C56DE5A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B72261-B20A-C6A8-CE76-2B79FACC3F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326955-6B76-8C65-FEB8-32C6876877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C9BE2A-3F6D-62F2-7BA9-D9F30E28D513}"/>
              </a:ext>
            </a:extLst>
          </p:cNvPr>
          <p:cNvSpPr>
            <a:spLocks noGrp="1"/>
          </p:cNvSpPr>
          <p:nvPr>
            <p:ph type="dt" sz="half" idx="10"/>
          </p:nvPr>
        </p:nvSpPr>
        <p:spPr/>
        <p:txBody>
          <a:bodyPr/>
          <a:lstStyle/>
          <a:p>
            <a:fld id="{C4520104-1259-48C8-A215-218109537158}" type="datetimeFigureOut">
              <a:rPr lang="en-US" smtClean="0"/>
              <a:t>8/7/2023</a:t>
            </a:fld>
            <a:endParaRPr lang="en-US"/>
          </a:p>
        </p:txBody>
      </p:sp>
      <p:sp>
        <p:nvSpPr>
          <p:cNvPr id="6" name="Footer Placeholder 5">
            <a:extLst>
              <a:ext uri="{FF2B5EF4-FFF2-40B4-BE49-F238E27FC236}">
                <a16:creationId xmlns:a16="http://schemas.microsoft.com/office/drawing/2014/main" id="{E55EFE2A-7941-EB8F-4153-54D99408DF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CB496A-2B75-504F-7709-B7F89CFB448A}"/>
              </a:ext>
            </a:extLst>
          </p:cNvPr>
          <p:cNvSpPr>
            <a:spLocks noGrp="1"/>
          </p:cNvSpPr>
          <p:nvPr>
            <p:ph type="sldNum" sz="quarter" idx="12"/>
          </p:nvPr>
        </p:nvSpPr>
        <p:spPr/>
        <p:txBody>
          <a:bodyPr/>
          <a:lstStyle/>
          <a:p>
            <a:fld id="{2B864AE1-7AC8-4283-8616-B38AFCC283A5}" type="slidenum">
              <a:rPr lang="en-US" smtClean="0"/>
              <a:t>‹#›</a:t>
            </a:fld>
            <a:endParaRPr lang="en-US"/>
          </a:p>
        </p:txBody>
      </p:sp>
    </p:spTree>
    <p:extLst>
      <p:ext uri="{BB962C8B-B14F-4D97-AF65-F5344CB8AC3E}">
        <p14:creationId xmlns:p14="http://schemas.microsoft.com/office/powerpoint/2010/main" val="1335289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78AC-306F-0F98-A2AC-C1D0BC5D02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F5901B-428C-F572-CFBB-2EC056FEFE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E9FE83-0BF1-38C0-5F03-CC6E61982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E58944-E151-1DAE-27CD-4407069C6732}"/>
              </a:ext>
            </a:extLst>
          </p:cNvPr>
          <p:cNvSpPr>
            <a:spLocks noGrp="1"/>
          </p:cNvSpPr>
          <p:nvPr>
            <p:ph type="dt" sz="half" idx="10"/>
          </p:nvPr>
        </p:nvSpPr>
        <p:spPr/>
        <p:txBody>
          <a:bodyPr/>
          <a:lstStyle/>
          <a:p>
            <a:fld id="{C4520104-1259-48C8-A215-218109537158}" type="datetimeFigureOut">
              <a:rPr lang="en-US" smtClean="0"/>
              <a:t>8/7/2023</a:t>
            </a:fld>
            <a:endParaRPr lang="en-US"/>
          </a:p>
        </p:txBody>
      </p:sp>
      <p:sp>
        <p:nvSpPr>
          <p:cNvPr id="6" name="Footer Placeholder 5">
            <a:extLst>
              <a:ext uri="{FF2B5EF4-FFF2-40B4-BE49-F238E27FC236}">
                <a16:creationId xmlns:a16="http://schemas.microsoft.com/office/drawing/2014/main" id="{881659A9-17AD-98E5-6F95-5FDF03BE8A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5ABF04-D799-2C18-D40C-0D6BF57CBA1A}"/>
              </a:ext>
            </a:extLst>
          </p:cNvPr>
          <p:cNvSpPr>
            <a:spLocks noGrp="1"/>
          </p:cNvSpPr>
          <p:nvPr>
            <p:ph type="sldNum" sz="quarter" idx="12"/>
          </p:nvPr>
        </p:nvSpPr>
        <p:spPr/>
        <p:txBody>
          <a:bodyPr/>
          <a:lstStyle/>
          <a:p>
            <a:fld id="{2B864AE1-7AC8-4283-8616-B38AFCC283A5}" type="slidenum">
              <a:rPr lang="en-US" smtClean="0"/>
              <a:t>‹#›</a:t>
            </a:fld>
            <a:endParaRPr lang="en-US"/>
          </a:p>
        </p:txBody>
      </p:sp>
    </p:spTree>
    <p:extLst>
      <p:ext uri="{BB962C8B-B14F-4D97-AF65-F5344CB8AC3E}">
        <p14:creationId xmlns:p14="http://schemas.microsoft.com/office/powerpoint/2010/main" val="3162950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8BB13E-3378-9E5C-58FD-C98847F287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87A04C-0CBC-4439-5016-B0D3E781CF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8CC6D2-871D-E67A-0EB6-F5B771B1C3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20104-1259-48C8-A215-218109537158}" type="datetimeFigureOut">
              <a:rPr lang="en-US" smtClean="0"/>
              <a:t>8/7/2023</a:t>
            </a:fld>
            <a:endParaRPr lang="en-US"/>
          </a:p>
        </p:txBody>
      </p:sp>
      <p:sp>
        <p:nvSpPr>
          <p:cNvPr id="5" name="Footer Placeholder 4">
            <a:extLst>
              <a:ext uri="{FF2B5EF4-FFF2-40B4-BE49-F238E27FC236}">
                <a16:creationId xmlns:a16="http://schemas.microsoft.com/office/drawing/2014/main" id="{E13290DA-B555-4A65-B73E-820E3E0AC5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D8D3-47DA-8677-CA27-928980CAE6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64AE1-7AC8-4283-8616-B38AFCC283A5}" type="slidenum">
              <a:rPr lang="en-US" smtClean="0"/>
              <a:t>‹#›</a:t>
            </a:fld>
            <a:endParaRPr lang="en-US"/>
          </a:p>
        </p:txBody>
      </p:sp>
    </p:spTree>
    <p:extLst>
      <p:ext uri="{BB962C8B-B14F-4D97-AF65-F5344CB8AC3E}">
        <p14:creationId xmlns:p14="http://schemas.microsoft.com/office/powerpoint/2010/main" val="310533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2AB63-028F-961F-31BF-84FA11F22006}"/>
              </a:ext>
            </a:extLst>
          </p:cNvPr>
          <p:cNvSpPr>
            <a:spLocks noGrp="1"/>
          </p:cNvSpPr>
          <p:nvPr>
            <p:ph type="ctrTitle"/>
          </p:nvPr>
        </p:nvSpPr>
        <p:spPr>
          <a:xfrm>
            <a:off x="1524000" y="960437"/>
            <a:ext cx="9144000" cy="2387600"/>
          </a:xfrm>
        </p:spPr>
        <p:txBody>
          <a:bodyPr/>
          <a:lstStyle/>
          <a:p>
            <a:r>
              <a:rPr lang="en-US" dirty="0"/>
              <a:t>Pre Processing</a:t>
            </a:r>
          </a:p>
        </p:txBody>
      </p:sp>
      <p:sp>
        <p:nvSpPr>
          <p:cNvPr id="3" name="Subtitle 2">
            <a:extLst>
              <a:ext uri="{FF2B5EF4-FFF2-40B4-BE49-F238E27FC236}">
                <a16:creationId xmlns:a16="http://schemas.microsoft.com/office/drawing/2014/main" id="{0C97E038-F775-9FB3-5D64-C8615EEBB041}"/>
              </a:ext>
            </a:extLst>
          </p:cNvPr>
          <p:cNvSpPr>
            <a:spLocks noGrp="1"/>
          </p:cNvSpPr>
          <p:nvPr>
            <p:ph type="subTitle" idx="1"/>
          </p:nvPr>
        </p:nvSpPr>
        <p:spPr>
          <a:xfrm>
            <a:off x="1524000" y="3633583"/>
            <a:ext cx="9144000" cy="1655762"/>
          </a:xfrm>
        </p:spPr>
        <p:txBody>
          <a:bodyPr/>
          <a:lstStyle/>
          <a:p>
            <a:r>
              <a:rPr lang="en-US" dirty="0">
                <a:latin typeface="+mj-lt"/>
              </a:rPr>
              <a:t>Sooroush Riazi</a:t>
            </a:r>
          </a:p>
        </p:txBody>
      </p:sp>
      <p:grpSp>
        <p:nvGrpSpPr>
          <p:cNvPr id="12" name="footer" hidden="1">
            <a:extLst>
              <a:ext uri="{FF2B5EF4-FFF2-40B4-BE49-F238E27FC236}">
                <a16:creationId xmlns:a16="http://schemas.microsoft.com/office/drawing/2014/main" id="{63EAF8F3-6C3A-3E06-87A6-B7CED44E1AAA}"/>
              </a:ext>
            </a:extLst>
          </p:cNvPr>
          <p:cNvGrpSpPr/>
          <p:nvPr/>
        </p:nvGrpSpPr>
        <p:grpSpPr>
          <a:xfrm>
            <a:off x="0" y="6043183"/>
            <a:ext cx="12192000" cy="890833"/>
            <a:chOff x="0" y="6023728"/>
            <a:chExt cx="12192000" cy="890833"/>
          </a:xfrm>
        </p:grpSpPr>
        <p:sp>
          <p:nvSpPr>
            <p:cNvPr id="6" name="Rectangle 5">
              <a:extLst>
                <a:ext uri="{FF2B5EF4-FFF2-40B4-BE49-F238E27FC236}">
                  <a16:creationId xmlns:a16="http://schemas.microsoft.com/office/drawing/2014/main" id="{32845C1E-5CDE-F183-0B2A-4A9133665553}"/>
                </a:ext>
              </a:extLst>
            </p:cNvPr>
            <p:cNvSpPr/>
            <p:nvPr/>
          </p:nvSpPr>
          <p:spPr>
            <a:xfrm>
              <a:off x="0" y="6023728"/>
              <a:ext cx="12192000" cy="890833"/>
            </a:xfrm>
            <a:prstGeom prst="rect">
              <a:avLst/>
            </a:prstGeom>
            <a:solidFill>
              <a:srgbClr val="4B58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8F100802-352E-7553-9A24-E392564526F9}"/>
                </a:ext>
              </a:extLst>
            </p:cNvPr>
            <p:cNvCxnSpPr>
              <a:cxnSpLocks/>
            </p:cNvCxnSpPr>
            <p:nvPr/>
          </p:nvCxnSpPr>
          <p:spPr>
            <a:xfrm>
              <a:off x="2158739" y="6265290"/>
              <a:ext cx="0" cy="407709"/>
            </a:xfrm>
            <a:prstGeom prst="line">
              <a:avLst/>
            </a:prstGeom>
            <a:ln>
              <a:solidFill>
                <a:srgbClr val="354197"/>
              </a:solidFill>
            </a:ln>
          </p:spPr>
          <p:style>
            <a:lnRef idx="3">
              <a:schemeClr val="accent1"/>
            </a:lnRef>
            <a:fillRef idx="0">
              <a:schemeClr val="accent1"/>
            </a:fillRef>
            <a:effectRef idx="2">
              <a:schemeClr val="accent1"/>
            </a:effectRef>
            <a:fontRef idx="minor">
              <a:schemeClr val="tx1"/>
            </a:fontRef>
          </p:style>
        </p:cxnSp>
        <p:cxnSp>
          <p:nvCxnSpPr>
            <p:cNvPr id="10" name="Straight Connector 9">
              <a:extLst>
                <a:ext uri="{FF2B5EF4-FFF2-40B4-BE49-F238E27FC236}">
                  <a16:creationId xmlns:a16="http://schemas.microsoft.com/office/drawing/2014/main" id="{5205EA44-8121-853A-E2AB-7F5C0FEA8F3D}"/>
                </a:ext>
              </a:extLst>
            </p:cNvPr>
            <p:cNvCxnSpPr>
              <a:cxnSpLocks/>
            </p:cNvCxnSpPr>
            <p:nvPr/>
          </p:nvCxnSpPr>
          <p:spPr>
            <a:xfrm>
              <a:off x="4375609" y="6265290"/>
              <a:ext cx="0" cy="407709"/>
            </a:xfrm>
            <a:prstGeom prst="line">
              <a:avLst/>
            </a:prstGeom>
            <a:ln>
              <a:solidFill>
                <a:srgbClr val="354197"/>
              </a:solidFill>
            </a:ln>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FF6FE476-B2D6-7EF8-4394-381B5B713E17}"/>
                </a:ext>
              </a:extLst>
            </p:cNvPr>
            <p:cNvCxnSpPr>
              <a:cxnSpLocks/>
            </p:cNvCxnSpPr>
            <p:nvPr/>
          </p:nvCxnSpPr>
          <p:spPr>
            <a:xfrm>
              <a:off x="10250079" y="6265290"/>
              <a:ext cx="0" cy="407709"/>
            </a:xfrm>
            <a:prstGeom prst="line">
              <a:avLst/>
            </a:prstGeom>
            <a:ln>
              <a:solidFill>
                <a:srgbClr val="354197"/>
              </a:solidFill>
            </a:ln>
          </p:spPr>
          <p:style>
            <a:lnRef idx="3">
              <a:schemeClr val="accent1"/>
            </a:lnRef>
            <a:fillRef idx="0">
              <a:schemeClr val="accent1"/>
            </a:fillRef>
            <a:effectRef idx="2">
              <a:schemeClr val="accent1"/>
            </a:effectRef>
            <a:fontRef idx="minor">
              <a:schemeClr val="tx1"/>
            </a:fontRef>
          </p:style>
        </p:cxnSp>
      </p:grpSp>
      <p:cxnSp>
        <p:nvCxnSpPr>
          <p:cNvPr id="22" name="Straight Connector 21">
            <a:extLst>
              <a:ext uri="{FF2B5EF4-FFF2-40B4-BE49-F238E27FC236}">
                <a16:creationId xmlns:a16="http://schemas.microsoft.com/office/drawing/2014/main" id="{1463B11A-73B1-E790-BF8C-184B62E3377E}"/>
              </a:ext>
            </a:extLst>
          </p:cNvPr>
          <p:cNvCxnSpPr>
            <a:cxnSpLocks/>
          </p:cNvCxnSpPr>
          <p:nvPr/>
        </p:nvCxnSpPr>
        <p:spPr>
          <a:xfrm>
            <a:off x="3139109" y="3458184"/>
            <a:ext cx="5913783" cy="0"/>
          </a:xfrm>
          <a:prstGeom prst="line">
            <a:avLst/>
          </a:prstGeom>
          <a:ln>
            <a:solidFill>
              <a:srgbClr val="354197"/>
            </a:solidFill>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A4415A53-F62A-FB8D-221E-500F5F740909}"/>
              </a:ext>
            </a:extLst>
          </p:cNvPr>
          <p:cNvSpPr txBox="1"/>
          <p:nvPr/>
        </p:nvSpPr>
        <p:spPr>
          <a:xfrm>
            <a:off x="9963687" y="5991355"/>
            <a:ext cx="2321078" cy="553998"/>
          </a:xfrm>
          <a:prstGeom prst="rect">
            <a:avLst/>
          </a:prstGeom>
          <a:noFill/>
        </p:spPr>
        <p:txBody>
          <a:bodyPr wrap="square" rtlCol="0">
            <a:spAutoFit/>
          </a:bodyPr>
          <a:lstStyle/>
          <a:p>
            <a:pPr algn="ctr"/>
            <a:r>
              <a:rPr lang="en-US" sz="3000" b="1" dirty="0">
                <a:solidFill>
                  <a:srgbClr val="FFFFFF"/>
                </a:solidFill>
                <a:latin typeface="+mj-lt"/>
              </a:rPr>
              <a:t>DAY 3</a:t>
            </a:r>
          </a:p>
        </p:txBody>
      </p:sp>
    </p:spTree>
    <p:extLst>
      <p:ext uri="{BB962C8B-B14F-4D97-AF65-F5344CB8AC3E}">
        <p14:creationId xmlns:p14="http://schemas.microsoft.com/office/powerpoint/2010/main" val="81687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9DD4-E1A3-F13B-03AE-3AB3EE3849F4}"/>
              </a:ext>
            </a:extLst>
          </p:cNvPr>
          <p:cNvSpPr>
            <a:spLocks noGrp="1"/>
          </p:cNvSpPr>
          <p:nvPr>
            <p:ph type="title"/>
          </p:nvPr>
        </p:nvSpPr>
        <p:spPr/>
        <p:txBody>
          <a:bodyPr/>
          <a:lstStyle/>
          <a:p>
            <a:r>
              <a:rPr lang="en-US" b="1" dirty="0"/>
              <a:t>Think !</a:t>
            </a:r>
          </a:p>
        </p:txBody>
      </p:sp>
      <p:sp>
        <p:nvSpPr>
          <p:cNvPr id="3" name="Content Placeholder 2">
            <a:extLst>
              <a:ext uri="{FF2B5EF4-FFF2-40B4-BE49-F238E27FC236}">
                <a16:creationId xmlns:a16="http://schemas.microsoft.com/office/drawing/2014/main" id="{3F914BB6-6CD6-05B4-8C3A-46681835C5C0}"/>
              </a:ext>
            </a:extLst>
          </p:cNvPr>
          <p:cNvSpPr>
            <a:spLocks noGrp="1"/>
          </p:cNvSpPr>
          <p:nvPr>
            <p:ph idx="1"/>
          </p:nvPr>
        </p:nvSpPr>
        <p:spPr/>
        <p:txBody>
          <a:bodyPr/>
          <a:lstStyle/>
          <a:p>
            <a:pPr marL="0" indent="0">
              <a:buNone/>
            </a:pPr>
            <a:r>
              <a:rPr lang="en-US" dirty="0">
                <a:latin typeface="+mj-lt"/>
              </a:rPr>
              <a:t>Think about power of ai and use your creation to suggest a new way for handling missing values.</a:t>
            </a:r>
          </a:p>
        </p:txBody>
      </p:sp>
    </p:spTree>
    <p:extLst>
      <p:ext uri="{BB962C8B-B14F-4D97-AF65-F5344CB8AC3E}">
        <p14:creationId xmlns:p14="http://schemas.microsoft.com/office/powerpoint/2010/main" val="1011644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24A0-DE64-4A7F-A266-9F673A3E44A6}"/>
              </a:ext>
            </a:extLst>
          </p:cNvPr>
          <p:cNvSpPr>
            <a:spLocks noGrp="1"/>
          </p:cNvSpPr>
          <p:nvPr>
            <p:ph type="title"/>
          </p:nvPr>
        </p:nvSpPr>
        <p:spPr/>
        <p:txBody>
          <a:bodyPr>
            <a:normAutofit/>
          </a:bodyPr>
          <a:lstStyle/>
          <a:p>
            <a:r>
              <a:rPr lang="en-US" b="1" i="0" dirty="0">
                <a:effectLst/>
              </a:rPr>
              <a:t>Detecting and Handling Outliers</a:t>
            </a:r>
            <a:endParaRPr lang="en-US" dirty="0"/>
          </a:p>
        </p:txBody>
      </p:sp>
      <p:sp>
        <p:nvSpPr>
          <p:cNvPr id="3" name="Content Placeholder 2">
            <a:extLst>
              <a:ext uri="{FF2B5EF4-FFF2-40B4-BE49-F238E27FC236}">
                <a16:creationId xmlns:a16="http://schemas.microsoft.com/office/drawing/2014/main" id="{09476EC6-1F34-980C-8656-D1AFA6726617}"/>
              </a:ext>
            </a:extLst>
          </p:cNvPr>
          <p:cNvSpPr>
            <a:spLocks noGrp="1"/>
          </p:cNvSpPr>
          <p:nvPr>
            <p:ph idx="1"/>
          </p:nvPr>
        </p:nvSpPr>
        <p:spPr/>
        <p:txBody>
          <a:bodyPr>
            <a:normAutofit/>
          </a:bodyPr>
          <a:lstStyle/>
          <a:p>
            <a:r>
              <a:rPr lang="en-US" sz="2000" b="0" i="0" dirty="0">
                <a:effectLst/>
                <a:latin typeface="+mj-lt"/>
              </a:rPr>
              <a:t>Outliers are data points that deviate significantly from the rest of the dataset. They can distort analysis results and adversely affect model performance. Identifying and handling outliers is crucial to ensure the accuracy and reliability of our analyses.</a:t>
            </a:r>
            <a:endParaRPr lang="en-US" sz="2000" dirty="0">
              <a:latin typeface="+mj-lt"/>
            </a:endParaRPr>
          </a:p>
        </p:txBody>
      </p:sp>
      <p:pic>
        <p:nvPicPr>
          <p:cNvPr id="6" name="Graphic 5">
            <a:extLst>
              <a:ext uri="{FF2B5EF4-FFF2-40B4-BE49-F238E27FC236}">
                <a16:creationId xmlns:a16="http://schemas.microsoft.com/office/drawing/2014/main" id="{F69E60FD-7554-16FF-D1CF-E05F8FB2AE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60828" y="2763188"/>
            <a:ext cx="4670343" cy="2890440"/>
          </a:xfrm>
          <a:prstGeom prst="rect">
            <a:avLst/>
          </a:prstGeom>
        </p:spPr>
      </p:pic>
    </p:spTree>
    <p:extLst>
      <p:ext uri="{BB962C8B-B14F-4D97-AF65-F5344CB8AC3E}">
        <p14:creationId xmlns:p14="http://schemas.microsoft.com/office/powerpoint/2010/main" val="3244817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0557C-B1E6-65B0-0104-17BA11F2FF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81356F-122B-7265-371A-86D3AAC93BC8}"/>
              </a:ext>
            </a:extLst>
          </p:cNvPr>
          <p:cNvSpPr>
            <a:spLocks noGrp="1"/>
          </p:cNvSpPr>
          <p:nvPr>
            <p:ph idx="1"/>
          </p:nvPr>
        </p:nvSpPr>
        <p:spPr/>
        <p:txBody>
          <a:bodyPr/>
          <a:lstStyle/>
          <a:p>
            <a:endParaRPr lang="en-US"/>
          </a:p>
        </p:txBody>
      </p:sp>
      <p:pic>
        <p:nvPicPr>
          <p:cNvPr id="12290" name="Picture 2" descr="Scatter-plot-outlier - Top Tip Bio">
            <a:extLst>
              <a:ext uri="{FF2B5EF4-FFF2-40B4-BE49-F238E27FC236}">
                <a16:creationId xmlns:a16="http://schemas.microsoft.com/office/drawing/2014/main" id="{68775BB5-418B-8896-459C-074C57C728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979" y="910518"/>
            <a:ext cx="7800042" cy="4166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86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F28CB-96D1-E268-A204-26714D6697D7}"/>
              </a:ext>
            </a:extLst>
          </p:cNvPr>
          <p:cNvSpPr>
            <a:spLocks noGrp="1"/>
          </p:cNvSpPr>
          <p:nvPr>
            <p:ph type="title"/>
          </p:nvPr>
        </p:nvSpPr>
        <p:spPr/>
        <p:txBody>
          <a:bodyPr/>
          <a:lstStyle/>
          <a:p>
            <a:r>
              <a:rPr lang="en-US" b="1" i="0" dirty="0">
                <a:effectLst/>
              </a:rPr>
              <a:t>Outlier Detection and handling</a:t>
            </a:r>
            <a:endParaRPr lang="en-US" b="1" dirty="0"/>
          </a:p>
        </p:txBody>
      </p:sp>
      <p:sp>
        <p:nvSpPr>
          <p:cNvPr id="3" name="Content Placeholder 2">
            <a:extLst>
              <a:ext uri="{FF2B5EF4-FFF2-40B4-BE49-F238E27FC236}">
                <a16:creationId xmlns:a16="http://schemas.microsoft.com/office/drawing/2014/main" id="{06C917A7-07F1-009E-CB81-87747303A0E3}"/>
              </a:ext>
            </a:extLst>
          </p:cNvPr>
          <p:cNvSpPr>
            <a:spLocks noGrp="1"/>
          </p:cNvSpPr>
          <p:nvPr>
            <p:ph idx="1"/>
          </p:nvPr>
        </p:nvSpPr>
        <p:spPr/>
        <p:txBody>
          <a:bodyPr>
            <a:normAutofit/>
          </a:bodyPr>
          <a:lstStyle/>
          <a:p>
            <a:pPr algn="l">
              <a:buFont typeface="Arial" panose="020B0604020202020204" pitchFamily="34" charset="0"/>
              <a:buChar char="•"/>
            </a:pPr>
            <a:r>
              <a:rPr lang="en-US" sz="2000" b="1" i="0" dirty="0">
                <a:effectLst/>
                <a:latin typeface="+mj-lt"/>
              </a:rPr>
              <a:t>Z-Score:</a:t>
            </a:r>
            <a:r>
              <a:rPr lang="en-US" sz="2000" b="0" i="0" dirty="0">
                <a:effectLst/>
                <a:latin typeface="+mj-lt"/>
              </a:rPr>
              <a:t> Calculating the z-score for each data point to identify those that fall beyond a certain threshold.</a:t>
            </a:r>
          </a:p>
          <a:p>
            <a:pPr algn="l">
              <a:buFont typeface="Arial" panose="020B0604020202020204" pitchFamily="34" charset="0"/>
              <a:buChar char="•"/>
            </a:pPr>
            <a:r>
              <a:rPr lang="en-US" sz="2000" b="1" i="0" dirty="0">
                <a:effectLst/>
                <a:latin typeface="+mj-lt"/>
              </a:rPr>
              <a:t>Interquartile Range (IQR):</a:t>
            </a:r>
            <a:r>
              <a:rPr lang="en-US" sz="2000" b="0" i="0" dirty="0">
                <a:effectLst/>
                <a:latin typeface="+mj-lt"/>
              </a:rPr>
              <a:t> Using the IQR to identify and remove data points beyond a specified range.</a:t>
            </a:r>
          </a:p>
          <a:p>
            <a:pPr algn="l">
              <a:buFont typeface="Arial" panose="020B0604020202020204" pitchFamily="34" charset="0"/>
              <a:buChar char="•"/>
            </a:pPr>
            <a:r>
              <a:rPr lang="en-US" sz="2000" b="1" i="0" dirty="0">
                <a:effectLst/>
                <a:latin typeface="+mj-lt"/>
              </a:rPr>
              <a:t>Visualization Techniques:</a:t>
            </a:r>
            <a:r>
              <a:rPr lang="en-US" sz="2000" b="0" i="0" dirty="0">
                <a:effectLst/>
                <a:latin typeface="+mj-lt"/>
              </a:rPr>
              <a:t> Creating box plots, scatter plots, or histograms to visually identify outliers.</a:t>
            </a:r>
          </a:p>
          <a:p>
            <a:endParaRPr lang="en-US" sz="2000" dirty="0">
              <a:latin typeface="+mj-lt"/>
            </a:endParaRPr>
          </a:p>
        </p:txBody>
      </p:sp>
    </p:spTree>
    <p:extLst>
      <p:ext uri="{BB962C8B-B14F-4D97-AF65-F5344CB8AC3E}">
        <p14:creationId xmlns:p14="http://schemas.microsoft.com/office/powerpoint/2010/main" val="932124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4B57-4444-85F7-38A0-310DFDD34C36}"/>
              </a:ext>
            </a:extLst>
          </p:cNvPr>
          <p:cNvSpPr>
            <a:spLocks noGrp="1"/>
          </p:cNvSpPr>
          <p:nvPr>
            <p:ph type="title"/>
          </p:nvPr>
        </p:nvSpPr>
        <p:spPr/>
        <p:txBody>
          <a:bodyPr/>
          <a:lstStyle/>
          <a:p>
            <a:r>
              <a:rPr lang="en-US" sz="4400" b="1" i="0" dirty="0">
                <a:effectLst/>
              </a:rPr>
              <a:t>Z-Score</a:t>
            </a:r>
            <a:endParaRPr lang="en-US" dirty="0"/>
          </a:p>
        </p:txBody>
      </p:sp>
      <p:pic>
        <p:nvPicPr>
          <p:cNvPr id="8" name="Content Placeholder 7">
            <a:extLst>
              <a:ext uri="{FF2B5EF4-FFF2-40B4-BE49-F238E27FC236}">
                <a16:creationId xmlns:a16="http://schemas.microsoft.com/office/drawing/2014/main" id="{E92520E8-E1A6-6682-EDF3-F9584FA0695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4943" y="3429000"/>
            <a:ext cx="2102114" cy="900906"/>
          </a:xfrm>
        </p:spPr>
      </p:pic>
      <p:sp>
        <p:nvSpPr>
          <p:cNvPr id="9" name="TextBox 8">
            <a:extLst>
              <a:ext uri="{FF2B5EF4-FFF2-40B4-BE49-F238E27FC236}">
                <a16:creationId xmlns:a16="http://schemas.microsoft.com/office/drawing/2014/main" id="{FCC59FC3-3D67-9FA5-3627-89C1EE79E49B}"/>
              </a:ext>
            </a:extLst>
          </p:cNvPr>
          <p:cNvSpPr txBox="1"/>
          <p:nvPr/>
        </p:nvSpPr>
        <p:spPr>
          <a:xfrm>
            <a:off x="2857893" y="4527869"/>
            <a:ext cx="6476214" cy="1200329"/>
          </a:xfrm>
          <a:prstGeom prst="rect">
            <a:avLst/>
          </a:prstGeom>
          <a:noFill/>
        </p:spPr>
        <p:txBody>
          <a:bodyPr wrap="square" rtlCol="0">
            <a:spAutoFit/>
          </a:bodyPr>
          <a:lstStyle/>
          <a:p>
            <a:pPr algn="l">
              <a:buFont typeface="Arial" panose="020B0604020202020204" pitchFamily="34" charset="0"/>
              <a:buChar char="•"/>
            </a:pPr>
            <a:r>
              <a:rPr lang="en-US" b="0" i="1" dirty="0">
                <a:effectLst/>
                <a:latin typeface="+mj-lt"/>
              </a:rPr>
              <a:t>x</a:t>
            </a:r>
            <a:r>
              <a:rPr lang="en-US" b="0" i="0" dirty="0">
                <a:effectLst/>
                <a:latin typeface="+mj-lt"/>
              </a:rPr>
              <a:t>: The individual data point you want to calculate the z-score for.</a:t>
            </a:r>
          </a:p>
          <a:p>
            <a:pPr algn="l">
              <a:buFont typeface="Arial" panose="020B0604020202020204" pitchFamily="34" charset="0"/>
              <a:buChar char="•"/>
            </a:pPr>
            <a:r>
              <a:rPr lang="en-US" b="0" i="1" dirty="0">
                <a:effectLst/>
                <a:latin typeface="+mj-lt"/>
              </a:rPr>
              <a:t>μ</a:t>
            </a:r>
            <a:r>
              <a:rPr lang="en-US" b="0" i="0" dirty="0">
                <a:effectLst/>
                <a:latin typeface="+mj-lt"/>
              </a:rPr>
              <a:t>: The mean (average) of the dataset.</a:t>
            </a:r>
          </a:p>
          <a:p>
            <a:pPr algn="l">
              <a:buFont typeface="Arial" panose="020B0604020202020204" pitchFamily="34" charset="0"/>
              <a:buChar char="•"/>
            </a:pPr>
            <a:r>
              <a:rPr lang="en-US" b="0" i="1" dirty="0">
                <a:effectLst/>
                <a:latin typeface="+mj-lt"/>
              </a:rPr>
              <a:t>σ</a:t>
            </a:r>
            <a:r>
              <a:rPr lang="en-US" b="0" i="0" dirty="0">
                <a:effectLst/>
                <a:latin typeface="+mj-lt"/>
              </a:rPr>
              <a:t>: The standard deviation of the dataset.</a:t>
            </a:r>
          </a:p>
          <a:p>
            <a:endParaRPr lang="en-US" dirty="0">
              <a:latin typeface="+mj-lt"/>
            </a:endParaRPr>
          </a:p>
        </p:txBody>
      </p:sp>
      <p:sp>
        <p:nvSpPr>
          <p:cNvPr id="11" name="TextBox 10">
            <a:extLst>
              <a:ext uri="{FF2B5EF4-FFF2-40B4-BE49-F238E27FC236}">
                <a16:creationId xmlns:a16="http://schemas.microsoft.com/office/drawing/2014/main" id="{B07E8BEF-24F4-63AE-1F7E-57F6E05B91B1}"/>
              </a:ext>
            </a:extLst>
          </p:cNvPr>
          <p:cNvSpPr txBox="1"/>
          <p:nvPr/>
        </p:nvSpPr>
        <p:spPr>
          <a:xfrm>
            <a:off x="1495719" y="1585783"/>
            <a:ext cx="9200561" cy="1015663"/>
          </a:xfrm>
          <a:prstGeom prst="rect">
            <a:avLst/>
          </a:prstGeom>
          <a:noFill/>
        </p:spPr>
        <p:txBody>
          <a:bodyPr wrap="square" rtlCol="0">
            <a:spAutoFit/>
          </a:bodyPr>
          <a:lstStyle/>
          <a:p>
            <a:r>
              <a:rPr lang="en-US" sz="2000" b="0" i="0" dirty="0">
                <a:effectLst/>
                <a:latin typeface="+mj-lt"/>
              </a:rPr>
              <a:t>A z-score less than -3 or greater than 3 is often used as a threshold for identifying outliers. These z-scores correspond to data points that are more than 3 standard deviations away from the mean in a normal distribution.</a:t>
            </a:r>
            <a:endParaRPr lang="en-US" sz="2000" dirty="0">
              <a:latin typeface="+mj-lt"/>
            </a:endParaRPr>
          </a:p>
        </p:txBody>
      </p:sp>
    </p:spTree>
    <p:extLst>
      <p:ext uri="{BB962C8B-B14F-4D97-AF65-F5344CB8AC3E}">
        <p14:creationId xmlns:p14="http://schemas.microsoft.com/office/powerpoint/2010/main" val="3549380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8220B-5BAE-2317-DE86-1ADD50090C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E62ACC-5AB5-4869-115F-1D1200895968}"/>
              </a:ext>
            </a:extLst>
          </p:cNvPr>
          <p:cNvSpPr>
            <a:spLocks noGrp="1"/>
          </p:cNvSpPr>
          <p:nvPr>
            <p:ph idx="1"/>
          </p:nvPr>
        </p:nvSpPr>
        <p:spPr/>
        <p:txBody>
          <a:bodyPr/>
          <a:lstStyle/>
          <a:p>
            <a:endParaRPr lang="en-US"/>
          </a:p>
        </p:txBody>
      </p:sp>
      <p:pic>
        <p:nvPicPr>
          <p:cNvPr id="7170" name="Picture 2" descr="Proportion of a Standard Normal Distribution (SND) in % ">
            <a:extLst>
              <a:ext uri="{FF2B5EF4-FFF2-40B4-BE49-F238E27FC236}">
                <a16:creationId xmlns:a16="http://schemas.microsoft.com/office/drawing/2014/main" id="{E855998E-5F93-B10A-A226-F8690DAADD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451"/>
          <a:stretch/>
        </p:blipFill>
        <p:spPr bwMode="auto">
          <a:xfrm>
            <a:off x="68541" y="84840"/>
            <a:ext cx="12123459" cy="5627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128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4DE6-6CDE-6711-5EB7-AA154E919B84}"/>
              </a:ext>
            </a:extLst>
          </p:cNvPr>
          <p:cNvSpPr>
            <a:spLocks noGrp="1"/>
          </p:cNvSpPr>
          <p:nvPr>
            <p:ph type="title"/>
          </p:nvPr>
        </p:nvSpPr>
        <p:spPr/>
        <p:txBody>
          <a:bodyPr>
            <a:normAutofit/>
          </a:bodyPr>
          <a:lstStyle/>
          <a:p>
            <a:endParaRPr lang="en-US" sz="3200"/>
          </a:p>
        </p:txBody>
      </p:sp>
      <p:sp>
        <p:nvSpPr>
          <p:cNvPr id="4" name="Content Placeholder 3">
            <a:extLst>
              <a:ext uri="{FF2B5EF4-FFF2-40B4-BE49-F238E27FC236}">
                <a16:creationId xmlns:a16="http://schemas.microsoft.com/office/drawing/2014/main" id="{5C1FA5A6-6724-167A-FFE6-11C599C6B3A1}"/>
              </a:ext>
            </a:extLst>
          </p:cNvPr>
          <p:cNvSpPr txBox="1">
            <a:spLocks noGrp="1"/>
          </p:cNvSpPr>
          <p:nvPr>
            <p:ph idx="1"/>
          </p:nvPr>
        </p:nvSpPr>
        <p:spPr>
          <a:xfrm>
            <a:off x="838200" y="4947846"/>
            <a:ext cx="10515600" cy="535531"/>
          </a:xfrm>
          <a:prstGeom prst="rect">
            <a:avLst/>
          </a:prstGeom>
          <a:noFill/>
        </p:spPr>
        <p:txBody>
          <a:bodyPr wrap="square" rtlCol="0">
            <a:spAutoFit/>
          </a:bodyPr>
          <a:lstStyle/>
          <a:p>
            <a:r>
              <a:rPr lang="en-US" sz="1600" b="1" i="0" dirty="0">
                <a:effectLst/>
                <a:latin typeface="+mj-lt"/>
              </a:rPr>
              <a:t>Keep in mind that the z-score assumes a normal distribution of data. If your data is not normally distributed, other techniques, such as the interquartile range (IQR), may be more appropriate for identifying outliers.</a:t>
            </a:r>
            <a:endParaRPr lang="en-US" sz="1600" b="1" dirty="0">
              <a:latin typeface="+mj-lt"/>
            </a:endParaRPr>
          </a:p>
        </p:txBody>
      </p:sp>
      <p:pic>
        <p:nvPicPr>
          <p:cNvPr id="8194" name="Picture 2" descr="Bell Shaped Curve Normal Distribution">
            <a:extLst>
              <a:ext uri="{FF2B5EF4-FFF2-40B4-BE49-F238E27FC236}">
                <a16:creationId xmlns:a16="http://schemas.microsoft.com/office/drawing/2014/main" id="{E8A4F9AA-C981-B0BF-D81C-0C4C5F7CE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613" y="0"/>
            <a:ext cx="6302264" cy="4850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891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C8FF-6BA0-89BF-3930-33D06D569DD4}"/>
              </a:ext>
            </a:extLst>
          </p:cNvPr>
          <p:cNvSpPr>
            <a:spLocks noGrp="1"/>
          </p:cNvSpPr>
          <p:nvPr>
            <p:ph type="title"/>
          </p:nvPr>
        </p:nvSpPr>
        <p:spPr/>
        <p:txBody>
          <a:bodyPr/>
          <a:lstStyle/>
          <a:p>
            <a:r>
              <a:rPr lang="en-US" sz="4400" b="1" i="0" dirty="0">
                <a:effectLst/>
              </a:rPr>
              <a:t>Interquartile Range (IQR):</a:t>
            </a:r>
            <a:endParaRPr lang="en-US" dirty="0"/>
          </a:p>
        </p:txBody>
      </p:sp>
      <p:sp>
        <p:nvSpPr>
          <p:cNvPr id="3" name="Content Placeholder 2">
            <a:extLst>
              <a:ext uri="{FF2B5EF4-FFF2-40B4-BE49-F238E27FC236}">
                <a16:creationId xmlns:a16="http://schemas.microsoft.com/office/drawing/2014/main" id="{127B8AB6-A71A-E600-873C-60405EF7E3E6}"/>
              </a:ext>
            </a:extLst>
          </p:cNvPr>
          <p:cNvSpPr>
            <a:spLocks noGrp="1"/>
          </p:cNvSpPr>
          <p:nvPr>
            <p:ph idx="1"/>
          </p:nvPr>
        </p:nvSpPr>
        <p:spPr/>
        <p:txBody>
          <a:bodyPr>
            <a:normAutofit/>
          </a:bodyPr>
          <a:lstStyle/>
          <a:p>
            <a:r>
              <a:rPr lang="en-US" sz="2000" b="0" i="0" dirty="0">
                <a:effectLst/>
                <a:latin typeface="+mj-lt"/>
              </a:rPr>
              <a:t>The Interquartile Range (IQR) is a statistical measure that represents the spread or variability of a dataset. It is particularly useful for identifying and handling outliers in non-normally distributed data. which divide the data into four equal parts.</a:t>
            </a:r>
            <a:endParaRPr lang="en-US" sz="2000" dirty="0">
              <a:latin typeface="+mj-lt"/>
            </a:endParaRPr>
          </a:p>
        </p:txBody>
      </p:sp>
      <p:pic>
        <p:nvPicPr>
          <p:cNvPr id="9218" name="Picture 2" descr="Expert Maths Tutoring in the UK - Boost Your Scores with Cuemath">
            <a:extLst>
              <a:ext uri="{FF2B5EF4-FFF2-40B4-BE49-F238E27FC236}">
                <a16:creationId xmlns:a16="http://schemas.microsoft.com/office/drawing/2014/main" id="{E2EA61AF-DB1C-5C0F-B794-0838F8306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0240" y="2714021"/>
            <a:ext cx="4671520" cy="29372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152985C-824D-33B8-1412-6DA0FD3BE05A}"/>
              </a:ext>
            </a:extLst>
          </p:cNvPr>
          <p:cNvSpPr/>
          <p:nvPr/>
        </p:nvSpPr>
        <p:spPr>
          <a:xfrm>
            <a:off x="7211505" y="2705493"/>
            <a:ext cx="1508289" cy="471340"/>
          </a:xfrm>
          <a:prstGeom prst="rect">
            <a:avLst/>
          </a:prstGeom>
          <a:solidFill>
            <a:srgbClr val="F6F4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2378781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DA0A0-7778-DDFF-9627-E3936C4B1ADB}"/>
              </a:ext>
            </a:extLst>
          </p:cNvPr>
          <p:cNvSpPr>
            <a:spLocks noGrp="1"/>
          </p:cNvSpPr>
          <p:nvPr>
            <p:ph type="title"/>
          </p:nvPr>
        </p:nvSpPr>
        <p:spPr/>
        <p:txBody>
          <a:bodyPr/>
          <a:lstStyle/>
          <a:p>
            <a:r>
              <a:rPr lang="en-US" b="1" dirty="0"/>
              <a:t>IQR for Outlier</a:t>
            </a:r>
          </a:p>
        </p:txBody>
      </p:sp>
      <p:sp>
        <p:nvSpPr>
          <p:cNvPr id="3" name="Content Placeholder 2">
            <a:extLst>
              <a:ext uri="{FF2B5EF4-FFF2-40B4-BE49-F238E27FC236}">
                <a16:creationId xmlns:a16="http://schemas.microsoft.com/office/drawing/2014/main" id="{FAC82C08-F1B8-7EFA-18D5-4E985F0B13B5}"/>
              </a:ext>
            </a:extLst>
          </p:cNvPr>
          <p:cNvSpPr>
            <a:spLocks noGrp="1"/>
          </p:cNvSpPr>
          <p:nvPr>
            <p:ph idx="1"/>
          </p:nvPr>
        </p:nvSpPr>
        <p:spPr/>
        <p:txBody>
          <a:bodyPr>
            <a:normAutofit/>
          </a:bodyPr>
          <a:lstStyle/>
          <a:p>
            <a:endParaRPr lang="en-US" dirty="0">
              <a:latin typeface="+mj-lt"/>
            </a:endParaRPr>
          </a:p>
        </p:txBody>
      </p:sp>
      <p:pic>
        <p:nvPicPr>
          <p:cNvPr id="10242" name="Picture 2" descr="Outlier detection with Boxplots. In descriptive statistics, a box plot… |  by Vishal Agarwal | Medium">
            <a:extLst>
              <a:ext uri="{FF2B5EF4-FFF2-40B4-BE49-F238E27FC236}">
                <a16:creationId xmlns:a16="http://schemas.microsoft.com/office/drawing/2014/main" id="{F08A41A8-1C17-6011-CA95-E604314BF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478" y="1832695"/>
            <a:ext cx="7173044" cy="3586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981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6119-79E9-63B2-2553-575D738866F7}"/>
              </a:ext>
            </a:extLst>
          </p:cNvPr>
          <p:cNvSpPr>
            <a:spLocks noGrp="1"/>
          </p:cNvSpPr>
          <p:nvPr>
            <p:ph type="title"/>
          </p:nvPr>
        </p:nvSpPr>
        <p:spPr/>
        <p:txBody>
          <a:bodyPr>
            <a:normAutofit/>
          </a:bodyPr>
          <a:lstStyle/>
          <a:p>
            <a:r>
              <a:rPr lang="en-US" b="1" i="0" dirty="0">
                <a:effectLst/>
              </a:rPr>
              <a:t>Visualization Techniques</a:t>
            </a:r>
            <a:endParaRPr lang="en-US" dirty="0"/>
          </a:p>
        </p:txBody>
      </p:sp>
      <p:sp>
        <p:nvSpPr>
          <p:cNvPr id="3" name="Content Placeholder 2">
            <a:extLst>
              <a:ext uri="{FF2B5EF4-FFF2-40B4-BE49-F238E27FC236}">
                <a16:creationId xmlns:a16="http://schemas.microsoft.com/office/drawing/2014/main" id="{EE18FD94-1B06-9C49-550D-EDBAB31A012F}"/>
              </a:ext>
            </a:extLst>
          </p:cNvPr>
          <p:cNvSpPr>
            <a:spLocks noGrp="1"/>
          </p:cNvSpPr>
          <p:nvPr>
            <p:ph idx="1"/>
          </p:nvPr>
        </p:nvSpPr>
        <p:spPr/>
        <p:txBody>
          <a:bodyPr>
            <a:normAutofit/>
          </a:bodyPr>
          <a:lstStyle/>
          <a:p>
            <a:r>
              <a:rPr lang="en-US" sz="2000" i="0" dirty="0">
                <a:effectLst/>
                <a:latin typeface="+mj-lt"/>
              </a:rPr>
              <a:t>Box Plots: </a:t>
            </a:r>
            <a:r>
              <a:rPr lang="en-US" sz="1800" i="0" dirty="0">
                <a:effectLst/>
                <a:latin typeface="+mj-lt"/>
              </a:rPr>
              <a:t>Outliers are often shown as individual points beyond the "whiskers" (lines extending from the box), which are typically set at a certain multiple of the interquartile range (IQR).</a:t>
            </a:r>
          </a:p>
        </p:txBody>
      </p:sp>
      <p:pic>
        <p:nvPicPr>
          <p:cNvPr id="7" name="Graphic 6">
            <a:extLst>
              <a:ext uri="{FF2B5EF4-FFF2-40B4-BE49-F238E27FC236}">
                <a16:creationId xmlns:a16="http://schemas.microsoft.com/office/drawing/2014/main" id="{E07B053A-789E-5AF0-FDCF-32FCF8C198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52098" y="2592371"/>
            <a:ext cx="3887804" cy="2919019"/>
          </a:xfrm>
          <a:prstGeom prst="rect">
            <a:avLst/>
          </a:prstGeom>
        </p:spPr>
      </p:pic>
    </p:spTree>
    <p:extLst>
      <p:ext uri="{BB962C8B-B14F-4D97-AF65-F5344CB8AC3E}">
        <p14:creationId xmlns:p14="http://schemas.microsoft.com/office/powerpoint/2010/main" val="419425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2308-39C3-1F40-F618-9F51C1D16DC3}"/>
              </a:ext>
            </a:extLst>
          </p:cNvPr>
          <p:cNvSpPr>
            <a:spLocks noGrp="1"/>
          </p:cNvSpPr>
          <p:nvPr>
            <p:ph type="title"/>
          </p:nvPr>
        </p:nvSpPr>
        <p:spPr/>
        <p:txBody>
          <a:bodyPr/>
          <a:lstStyle/>
          <a:p>
            <a:r>
              <a:rPr lang="en-US" b="1" dirty="0"/>
              <a:t>OUTLINE</a:t>
            </a:r>
          </a:p>
        </p:txBody>
      </p:sp>
      <p:sp>
        <p:nvSpPr>
          <p:cNvPr id="3" name="Content Placeholder 2">
            <a:extLst>
              <a:ext uri="{FF2B5EF4-FFF2-40B4-BE49-F238E27FC236}">
                <a16:creationId xmlns:a16="http://schemas.microsoft.com/office/drawing/2014/main" id="{EBCE0D66-F452-FE0F-E871-C875A45DE8C8}"/>
              </a:ext>
            </a:extLst>
          </p:cNvPr>
          <p:cNvSpPr>
            <a:spLocks noGrp="1"/>
          </p:cNvSpPr>
          <p:nvPr>
            <p:ph idx="1"/>
          </p:nvPr>
        </p:nvSpPr>
        <p:spPr>
          <a:xfrm>
            <a:off x="838200" y="1690688"/>
            <a:ext cx="10515600" cy="4351338"/>
          </a:xfrm>
        </p:spPr>
        <p:txBody>
          <a:bodyPr>
            <a:noAutofit/>
          </a:bodyPr>
          <a:lstStyle/>
          <a:p>
            <a:pPr algn="l">
              <a:buFont typeface="Arial" panose="020B0604020202020204" pitchFamily="34" charset="0"/>
              <a:buChar char="•"/>
            </a:pPr>
            <a:r>
              <a:rPr lang="en-US" sz="1600" b="1" dirty="0">
                <a:latin typeface="+mj-lt"/>
              </a:rPr>
              <a:t>Introduction to Data Preprocessing</a:t>
            </a:r>
          </a:p>
          <a:p>
            <a:pPr algn="l">
              <a:buFont typeface="Arial" panose="020B0604020202020204" pitchFamily="34" charset="0"/>
              <a:buChar char="•"/>
            </a:pPr>
            <a:r>
              <a:rPr lang="en-US" sz="1600" b="1" i="0" dirty="0">
                <a:effectLst/>
                <a:latin typeface="+mj-lt"/>
              </a:rPr>
              <a:t>Data Cleaning and Handling Missing Values</a:t>
            </a:r>
          </a:p>
          <a:p>
            <a:pPr lvl="1"/>
            <a:r>
              <a:rPr lang="en-US" sz="1600" i="0" dirty="0">
                <a:effectLst/>
                <a:latin typeface="+mj-lt"/>
              </a:rPr>
              <a:t>Strategies for Handling Missing </a:t>
            </a:r>
            <a:r>
              <a:rPr lang="en-US" sz="1600" dirty="0">
                <a:latin typeface="+mj-lt"/>
              </a:rPr>
              <a:t>V</a:t>
            </a:r>
            <a:r>
              <a:rPr lang="en-US" sz="1600" i="0" dirty="0">
                <a:effectLst/>
                <a:latin typeface="+mj-lt"/>
              </a:rPr>
              <a:t>alues</a:t>
            </a:r>
          </a:p>
          <a:p>
            <a:pPr algn="l">
              <a:buFont typeface="Arial" panose="020B0604020202020204" pitchFamily="34" charset="0"/>
              <a:buChar char="•"/>
            </a:pPr>
            <a:r>
              <a:rPr lang="en-US" sz="1600" b="1" i="0" dirty="0">
                <a:effectLst/>
                <a:latin typeface="+mj-lt"/>
              </a:rPr>
              <a:t>Detecting and Handling Outliers</a:t>
            </a:r>
          </a:p>
          <a:p>
            <a:pPr lvl="1"/>
            <a:r>
              <a:rPr lang="en-US" sz="1600" dirty="0">
                <a:latin typeface="+mj-lt"/>
              </a:rPr>
              <a:t>Z Score</a:t>
            </a:r>
          </a:p>
          <a:p>
            <a:pPr lvl="1"/>
            <a:r>
              <a:rPr lang="en-US" sz="1600" i="0" dirty="0">
                <a:effectLst/>
                <a:latin typeface="+mj-lt"/>
              </a:rPr>
              <a:t>IQR</a:t>
            </a:r>
          </a:p>
          <a:p>
            <a:pPr lvl="1"/>
            <a:r>
              <a:rPr lang="en-US" sz="1600" i="0" dirty="0">
                <a:effectLst/>
                <a:latin typeface="+mj-lt"/>
              </a:rPr>
              <a:t>Visualization</a:t>
            </a:r>
          </a:p>
          <a:p>
            <a:pPr algn="l">
              <a:buFont typeface="Arial" panose="020B0604020202020204" pitchFamily="34" charset="0"/>
              <a:buChar char="•"/>
            </a:pPr>
            <a:r>
              <a:rPr lang="en-US" sz="1600" b="1" i="0" dirty="0">
                <a:effectLst/>
                <a:latin typeface="+mj-lt"/>
              </a:rPr>
              <a:t>Data Integrity</a:t>
            </a:r>
          </a:p>
          <a:p>
            <a:pPr lvl="1"/>
            <a:r>
              <a:rPr lang="en-US" sz="1600" i="0" dirty="0">
                <a:effectLst/>
                <a:latin typeface="+mj-lt"/>
              </a:rPr>
              <a:t>Duplicated Records</a:t>
            </a:r>
          </a:p>
          <a:p>
            <a:pPr lvl="1"/>
            <a:r>
              <a:rPr lang="en-US" sz="1600" i="0" dirty="0">
                <a:effectLst/>
                <a:latin typeface="+mj-lt"/>
              </a:rPr>
              <a:t>Feature Inconsistencies:</a:t>
            </a:r>
          </a:p>
        </p:txBody>
      </p:sp>
    </p:spTree>
    <p:extLst>
      <p:ext uri="{BB962C8B-B14F-4D97-AF65-F5344CB8AC3E}">
        <p14:creationId xmlns:p14="http://schemas.microsoft.com/office/powerpoint/2010/main" val="3339245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E141-F0DD-2A2D-81F4-406102E9BF98}"/>
              </a:ext>
            </a:extLst>
          </p:cNvPr>
          <p:cNvSpPr>
            <a:spLocks noGrp="1"/>
          </p:cNvSpPr>
          <p:nvPr>
            <p:ph type="title"/>
          </p:nvPr>
        </p:nvSpPr>
        <p:spPr/>
        <p:txBody>
          <a:bodyPr/>
          <a:lstStyle/>
          <a:p>
            <a:r>
              <a:rPr lang="en-US" b="1" i="0" dirty="0">
                <a:effectLst/>
              </a:rPr>
              <a:t>Visualization Techniques</a:t>
            </a:r>
            <a:endParaRPr lang="en-US" dirty="0"/>
          </a:p>
        </p:txBody>
      </p:sp>
      <p:sp>
        <p:nvSpPr>
          <p:cNvPr id="3" name="Content Placeholder 2">
            <a:extLst>
              <a:ext uri="{FF2B5EF4-FFF2-40B4-BE49-F238E27FC236}">
                <a16:creationId xmlns:a16="http://schemas.microsoft.com/office/drawing/2014/main" id="{2613FAF1-B3EB-FF3D-508D-6083B78778D8}"/>
              </a:ext>
            </a:extLst>
          </p:cNvPr>
          <p:cNvSpPr>
            <a:spLocks noGrp="1"/>
          </p:cNvSpPr>
          <p:nvPr>
            <p:ph idx="1"/>
          </p:nvPr>
        </p:nvSpPr>
        <p:spPr/>
        <p:txBody>
          <a:bodyPr>
            <a:normAutofit/>
          </a:bodyPr>
          <a:lstStyle/>
          <a:p>
            <a:r>
              <a:rPr lang="en-US" sz="2000" b="1" i="0" dirty="0">
                <a:effectLst/>
                <a:latin typeface="+mj-lt"/>
              </a:rPr>
              <a:t>Scatter Plots:</a:t>
            </a:r>
            <a:r>
              <a:rPr lang="en-US" sz="2000" b="0" i="0" dirty="0">
                <a:effectLst/>
                <a:latin typeface="+mj-lt"/>
              </a:rPr>
              <a:t> Scatter plots are effective for identifying outliers in </a:t>
            </a:r>
            <a:r>
              <a:rPr lang="en-US" sz="2000" b="1" i="0" dirty="0">
                <a:effectLst/>
                <a:latin typeface="+mj-lt"/>
              </a:rPr>
              <a:t>bivariate data</a:t>
            </a:r>
            <a:r>
              <a:rPr lang="en-US" sz="2000" b="0" i="0" dirty="0">
                <a:effectLst/>
                <a:latin typeface="+mj-lt"/>
              </a:rPr>
              <a:t>. Outliers may appear as points that deviate significantly from the general pattern of the data.</a:t>
            </a:r>
            <a:endParaRPr lang="en-US" sz="2000" dirty="0">
              <a:latin typeface="+mj-lt"/>
            </a:endParaRPr>
          </a:p>
        </p:txBody>
      </p:sp>
      <p:sp>
        <p:nvSpPr>
          <p:cNvPr id="4" name="AutoShape 2" descr="Determining Outliers in a Scatterplot | Statistics and Probability |  Study.com">
            <a:extLst>
              <a:ext uri="{FF2B5EF4-FFF2-40B4-BE49-F238E27FC236}">
                <a16:creationId xmlns:a16="http://schemas.microsoft.com/office/drawing/2014/main" id="{E333D3D6-172F-AFB3-1661-62A4DA28308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j-lt"/>
            </a:endParaRPr>
          </a:p>
        </p:txBody>
      </p:sp>
      <p:pic>
        <p:nvPicPr>
          <p:cNvPr id="13316" name="Picture 4" descr="Determining Outliers in a Scatterplot | Statistics and Probability |  Study.com">
            <a:extLst>
              <a:ext uri="{FF2B5EF4-FFF2-40B4-BE49-F238E27FC236}">
                <a16:creationId xmlns:a16="http://schemas.microsoft.com/office/drawing/2014/main" id="{580AEE6F-7B25-55D6-BB2B-F0D6B6657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223" y="2606629"/>
            <a:ext cx="2598754" cy="278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329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B9948-A6E1-198E-3C6D-8B392AAA2BE2}"/>
              </a:ext>
            </a:extLst>
          </p:cNvPr>
          <p:cNvSpPr>
            <a:spLocks noGrp="1"/>
          </p:cNvSpPr>
          <p:nvPr>
            <p:ph type="title"/>
          </p:nvPr>
        </p:nvSpPr>
        <p:spPr/>
        <p:txBody>
          <a:bodyPr/>
          <a:lstStyle/>
          <a:p>
            <a:r>
              <a:rPr lang="en-US" b="1" i="0" dirty="0">
                <a:effectLst/>
              </a:rPr>
              <a:t>Visualization Techniques</a:t>
            </a:r>
            <a:endParaRPr lang="en-US" dirty="0"/>
          </a:p>
        </p:txBody>
      </p:sp>
      <p:sp>
        <p:nvSpPr>
          <p:cNvPr id="3" name="Content Placeholder 2">
            <a:extLst>
              <a:ext uri="{FF2B5EF4-FFF2-40B4-BE49-F238E27FC236}">
                <a16:creationId xmlns:a16="http://schemas.microsoft.com/office/drawing/2014/main" id="{0CE0525E-9D63-5BF8-F865-E7760EF726DE}"/>
              </a:ext>
            </a:extLst>
          </p:cNvPr>
          <p:cNvSpPr>
            <a:spLocks noGrp="1"/>
          </p:cNvSpPr>
          <p:nvPr>
            <p:ph idx="1"/>
          </p:nvPr>
        </p:nvSpPr>
        <p:spPr/>
        <p:txBody>
          <a:bodyPr>
            <a:normAutofit/>
          </a:bodyPr>
          <a:lstStyle/>
          <a:p>
            <a:r>
              <a:rPr lang="en-US" sz="2000" b="1" i="0" dirty="0">
                <a:effectLst/>
                <a:latin typeface="+mj-lt"/>
              </a:rPr>
              <a:t>Histograms:</a:t>
            </a:r>
            <a:r>
              <a:rPr lang="en-US" sz="2000" b="0" i="0" dirty="0">
                <a:effectLst/>
                <a:latin typeface="+mj-lt"/>
              </a:rPr>
              <a:t> Histograms display the frequency distribution of data. Unusual spikes or gaps in the histogram can indicate the presence of outliers.</a:t>
            </a:r>
            <a:endParaRPr lang="en-US" sz="2000" dirty="0">
              <a:latin typeface="+mj-lt"/>
            </a:endParaRPr>
          </a:p>
        </p:txBody>
      </p:sp>
      <p:pic>
        <p:nvPicPr>
          <p:cNvPr id="14338" name="Picture 2" descr="When Should You Delete Outliers from a Data Set? - Atlan | Humans of Data">
            <a:extLst>
              <a:ext uri="{FF2B5EF4-FFF2-40B4-BE49-F238E27FC236}">
                <a16:creationId xmlns:a16="http://schemas.microsoft.com/office/drawing/2014/main" id="{BE947306-2C69-D4BD-4474-5844152D5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2856" y="2636437"/>
            <a:ext cx="3666288" cy="2729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052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17977-5000-4193-2CAD-1D8D071C8017}"/>
              </a:ext>
            </a:extLst>
          </p:cNvPr>
          <p:cNvSpPr>
            <a:spLocks noGrp="1"/>
          </p:cNvSpPr>
          <p:nvPr>
            <p:ph type="title"/>
          </p:nvPr>
        </p:nvSpPr>
        <p:spPr/>
        <p:txBody>
          <a:bodyPr/>
          <a:lstStyle/>
          <a:p>
            <a:r>
              <a:rPr lang="en-US" b="1" dirty="0"/>
              <a:t>Advanced Technics</a:t>
            </a:r>
          </a:p>
        </p:txBody>
      </p:sp>
      <p:sp>
        <p:nvSpPr>
          <p:cNvPr id="3" name="Content Placeholder 2">
            <a:extLst>
              <a:ext uri="{FF2B5EF4-FFF2-40B4-BE49-F238E27FC236}">
                <a16:creationId xmlns:a16="http://schemas.microsoft.com/office/drawing/2014/main" id="{334A309B-BE95-F26D-A15D-481C6B3D7AA6}"/>
              </a:ext>
            </a:extLst>
          </p:cNvPr>
          <p:cNvSpPr>
            <a:spLocks noGrp="1"/>
          </p:cNvSpPr>
          <p:nvPr>
            <p:ph idx="1"/>
          </p:nvPr>
        </p:nvSpPr>
        <p:spPr/>
        <p:txBody>
          <a:bodyPr>
            <a:normAutofit/>
          </a:bodyPr>
          <a:lstStyle/>
          <a:p>
            <a:pPr marL="0" indent="0">
              <a:buNone/>
            </a:pPr>
            <a:r>
              <a:rPr lang="en-US" sz="2000" i="0" dirty="0">
                <a:effectLst/>
                <a:latin typeface="Calibri Light (Headings)"/>
              </a:rPr>
              <a:t>PCA (Principal Component Analysis) for Outlier Detection:</a:t>
            </a:r>
          </a:p>
          <a:p>
            <a:pPr lvl="1"/>
            <a:r>
              <a:rPr lang="en-US" sz="1800" i="0" dirty="0">
                <a:effectLst/>
                <a:latin typeface="Calibri Light (Headings)"/>
              </a:rPr>
              <a:t>High-dimensional data</a:t>
            </a:r>
          </a:p>
          <a:p>
            <a:pPr lvl="1"/>
            <a:r>
              <a:rPr lang="en-US" sz="1800" dirty="0">
                <a:latin typeface="Calibri Light (Headings)"/>
              </a:rPr>
              <a:t>Visualizing outliers</a:t>
            </a:r>
          </a:p>
          <a:p>
            <a:pPr marL="0" indent="0">
              <a:buNone/>
            </a:pPr>
            <a:r>
              <a:rPr lang="en-US" sz="2200" dirty="0">
                <a:latin typeface="Calibri Light (Headings)"/>
              </a:rPr>
              <a:t>Autoencoders</a:t>
            </a:r>
          </a:p>
          <a:p>
            <a:pPr marL="0" indent="0" algn="l">
              <a:buNone/>
            </a:pPr>
            <a:r>
              <a:rPr lang="en-US" sz="2000" i="0" dirty="0">
                <a:effectLst/>
                <a:latin typeface="Calibri Light (Headings)"/>
              </a:rPr>
              <a:t>NMF (Non-Negative Matrix Factorization) for Outlier Detection:</a:t>
            </a:r>
          </a:p>
          <a:p>
            <a:pPr lvl="1"/>
            <a:r>
              <a:rPr lang="en-US" sz="1800" dirty="0">
                <a:latin typeface="Calibri Light (Headings)"/>
              </a:rPr>
              <a:t> robust to noise and minor variations.</a:t>
            </a:r>
          </a:p>
          <a:p>
            <a:pPr marL="0" indent="0">
              <a:buNone/>
            </a:pPr>
            <a:r>
              <a:rPr lang="en-US" sz="2000" dirty="0">
                <a:latin typeface="Calibri Light (Headings)"/>
              </a:rPr>
              <a:t> </a:t>
            </a:r>
          </a:p>
          <a:p>
            <a:endParaRPr lang="en-US" sz="2000" dirty="0">
              <a:latin typeface="Calibri Light (Headings)"/>
            </a:endParaRPr>
          </a:p>
        </p:txBody>
      </p:sp>
      <p:pic>
        <p:nvPicPr>
          <p:cNvPr id="2050" name="Picture 2" descr="Cool Generic Flat icon">
            <a:extLst>
              <a:ext uri="{FF2B5EF4-FFF2-40B4-BE49-F238E27FC236}">
                <a16:creationId xmlns:a16="http://schemas.microsoft.com/office/drawing/2014/main" id="{75244834-EE20-8069-75DA-8F0A66686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5595" y="494965"/>
            <a:ext cx="1263192" cy="1263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392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7E8D4-14E0-C458-7624-72307B0909B4}"/>
              </a:ext>
            </a:extLst>
          </p:cNvPr>
          <p:cNvSpPr>
            <a:spLocks noGrp="1"/>
          </p:cNvSpPr>
          <p:nvPr>
            <p:ph type="title"/>
          </p:nvPr>
        </p:nvSpPr>
        <p:spPr/>
        <p:txBody>
          <a:bodyPr>
            <a:normAutofit/>
          </a:bodyPr>
          <a:lstStyle/>
          <a:p>
            <a:r>
              <a:rPr lang="en-US" sz="4400" b="1" i="0" dirty="0">
                <a:effectLst/>
                <a:latin typeface="+mj-lt"/>
              </a:rPr>
              <a:t>Data Integrity</a:t>
            </a:r>
            <a:endParaRPr lang="en-US" b="1" dirty="0"/>
          </a:p>
        </p:txBody>
      </p:sp>
      <p:sp>
        <p:nvSpPr>
          <p:cNvPr id="3" name="Content Placeholder 2">
            <a:extLst>
              <a:ext uri="{FF2B5EF4-FFF2-40B4-BE49-F238E27FC236}">
                <a16:creationId xmlns:a16="http://schemas.microsoft.com/office/drawing/2014/main" id="{419BFD08-06FE-45BB-0871-2F6BB3B9C853}"/>
              </a:ext>
            </a:extLst>
          </p:cNvPr>
          <p:cNvSpPr>
            <a:spLocks noGrp="1"/>
          </p:cNvSpPr>
          <p:nvPr>
            <p:ph idx="1"/>
          </p:nvPr>
        </p:nvSpPr>
        <p:spPr/>
        <p:txBody>
          <a:bodyPr>
            <a:normAutofit/>
          </a:bodyPr>
          <a:lstStyle/>
          <a:p>
            <a:r>
              <a:rPr lang="en-US" sz="2000" b="1" i="0" dirty="0">
                <a:effectLst/>
                <a:latin typeface="+mj-lt"/>
              </a:rPr>
              <a:t>Duplicate records:</a:t>
            </a:r>
          </a:p>
          <a:p>
            <a:pPr lvl="1"/>
            <a:r>
              <a:rPr lang="en-US" sz="2000" b="1" i="0" dirty="0">
                <a:effectLst/>
                <a:latin typeface="+mj-lt"/>
              </a:rPr>
              <a:t> </a:t>
            </a:r>
            <a:r>
              <a:rPr lang="en-US" sz="2000" b="0" i="0" dirty="0">
                <a:effectLst/>
                <a:latin typeface="+mj-lt"/>
              </a:rPr>
              <a:t>can also compromise the integrity of our analyses. Identifying and removing duplicate entries is an essential step to ensure that our dataset accurately represents the underlying reality.</a:t>
            </a:r>
          </a:p>
          <a:p>
            <a:endParaRPr lang="en-US" sz="2000" dirty="0">
              <a:latin typeface="+mj-lt"/>
            </a:endParaRPr>
          </a:p>
          <a:p>
            <a:pPr algn="l"/>
            <a:r>
              <a:rPr lang="en-US" sz="2000" b="1" i="0" dirty="0">
                <a:effectLst/>
                <a:latin typeface="+mj-lt"/>
              </a:rPr>
              <a:t>Feature Inconsistencies:</a:t>
            </a:r>
          </a:p>
          <a:p>
            <a:pPr lvl="1"/>
            <a:r>
              <a:rPr lang="en-US" sz="2000" b="0" i="0" dirty="0">
                <a:effectLst/>
                <a:latin typeface="+mj-lt"/>
              </a:rPr>
              <a:t>Feature inconsistencies occur when the values or attributes within a specific feature deviate from the expected patterns, leading to discrepancies or conflicts that can affect data quality and analysis.</a:t>
            </a:r>
            <a:endParaRPr lang="en-US" sz="2000" dirty="0">
              <a:latin typeface="+mj-lt"/>
            </a:endParaRPr>
          </a:p>
        </p:txBody>
      </p:sp>
    </p:spTree>
    <p:extLst>
      <p:ext uri="{BB962C8B-B14F-4D97-AF65-F5344CB8AC3E}">
        <p14:creationId xmlns:p14="http://schemas.microsoft.com/office/powerpoint/2010/main" val="4003458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EF73-09D9-4519-7FE5-B8D4B7A279DF}"/>
              </a:ext>
            </a:extLst>
          </p:cNvPr>
          <p:cNvSpPr>
            <a:spLocks noGrp="1"/>
          </p:cNvSpPr>
          <p:nvPr>
            <p:ph type="title"/>
          </p:nvPr>
        </p:nvSpPr>
        <p:spPr/>
        <p:txBody>
          <a:bodyPr>
            <a:normAutofit/>
          </a:bodyPr>
          <a:lstStyle/>
          <a:p>
            <a:r>
              <a:rPr lang="en-US" b="1" i="0" dirty="0">
                <a:effectLst/>
              </a:rPr>
              <a:t>Feature Inconsistencies:</a:t>
            </a:r>
            <a:endParaRPr lang="en-US" dirty="0"/>
          </a:p>
        </p:txBody>
      </p:sp>
      <p:sp>
        <p:nvSpPr>
          <p:cNvPr id="3" name="Content Placeholder 2">
            <a:extLst>
              <a:ext uri="{FF2B5EF4-FFF2-40B4-BE49-F238E27FC236}">
                <a16:creationId xmlns:a16="http://schemas.microsoft.com/office/drawing/2014/main" id="{16D5FE26-3F79-2D1D-37C8-34D00B19470F}"/>
              </a:ext>
            </a:extLst>
          </p:cNvPr>
          <p:cNvSpPr>
            <a:spLocks noGrp="1"/>
          </p:cNvSpPr>
          <p:nvPr>
            <p:ph idx="1"/>
          </p:nvPr>
        </p:nvSpPr>
        <p:spPr/>
        <p:txBody>
          <a:bodyPr>
            <a:normAutofit/>
          </a:bodyPr>
          <a:lstStyle/>
          <a:p>
            <a:pPr algn="l"/>
            <a:r>
              <a:rPr lang="en-US" sz="2000" b="1" i="0" dirty="0">
                <a:effectLst/>
                <a:latin typeface="+mj-lt"/>
              </a:rPr>
              <a:t>Causes:</a:t>
            </a:r>
            <a:endParaRPr lang="en-US" sz="2000" b="0" i="0" dirty="0">
              <a:effectLst/>
              <a:latin typeface="+mj-lt"/>
            </a:endParaRPr>
          </a:p>
          <a:p>
            <a:pPr lvl="1"/>
            <a:r>
              <a:rPr lang="en-US" sz="1800" b="0" i="0" dirty="0">
                <a:effectLst/>
                <a:latin typeface="+mj-lt"/>
              </a:rPr>
              <a:t>Errors during data collection, entry, or integration from multiple sources.</a:t>
            </a:r>
          </a:p>
          <a:p>
            <a:pPr lvl="1"/>
            <a:r>
              <a:rPr lang="en-US" sz="1800" b="0" i="0" dirty="0">
                <a:effectLst/>
                <a:latin typeface="+mj-lt"/>
              </a:rPr>
              <a:t>Mismatched units, scales, or formats in numerical features.</a:t>
            </a:r>
          </a:p>
          <a:p>
            <a:pPr lvl="1"/>
            <a:r>
              <a:rPr lang="en-US" sz="1800" b="0" i="0" dirty="0">
                <a:effectLst/>
                <a:latin typeface="+mj-lt"/>
              </a:rPr>
              <a:t>Contradictory or conflicting information within categorical features.</a:t>
            </a:r>
          </a:p>
          <a:p>
            <a:pPr algn="l"/>
            <a:r>
              <a:rPr lang="en-US" sz="2000" b="1" i="0" dirty="0">
                <a:effectLst/>
                <a:latin typeface="+mj-lt"/>
              </a:rPr>
              <a:t>Impact:</a:t>
            </a:r>
            <a:r>
              <a:rPr lang="en-US" sz="2000" b="0" i="0" dirty="0">
                <a:effectLst/>
                <a:latin typeface="+mj-lt"/>
              </a:rPr>
              <a:t> Feature inconsistencies can mislead analyses, introduce noise, and hinder accurate model predictions.</a:t>
            </a:r>
          </a:p>
        </p:txBody>
      </p:sp>
      <p:pic>
        <p:nvPicPr>
          <p:cNvPr id="1026" name="Picture 2" descr="Inconsistency linguistic theorising | Grammar and syntax | Cambridge  University Press">
            <a:extLst>
              <a:ext uri="{FF2B5EF4-FFF2-40B4-BE49-F238E27FC236}">
                <a16:creationId xmlns:a16="http://schemas.microsoft.com/office/drawing/2014/main" id="{1DE208B0-8DA3-4BAD-C69D-F2155496AD3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707813" y="499576"/>
            <a:ext cx="2387535" cy="3501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903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D480-E1F0-3CF6-5E40-67A1F324022C}"/>
              </a:ext>
            </a:extLst>
          </p:cNvPr>
          <p:cNvSpPr>
            <a:spLocks noGrp="1"/>
          </p:cNvSpPr>
          <p:nvPr>
            <p:ph type="title"/>
          </p:nvPr>
        </p:nvSpPr>
        <p:spPr/>
        <p:txBody>
          <a:bodyPr/>
          <a:lstStyle/>
          <a:p>
            <a:r>
              <a:rPr lang="en-US" sz="4400" b="1" dirty="0">
                <a:latin typeface="+mj-lt"/>
              </a:rPr>
              <a:t>Examples of Feature Inconsistencies:</a:t>
            </a:r>
            <a:endParaRPr lang="en-US" b="1" dirty="0"/>
          </a:p>
        </p:txBody>
      </p:sp>
      <p:sp>
        <p:nvSpPr>
          <p:cNvPr id="3" name="Content Placeholder 2">
            <a:extLst>
              <a:ext uri="{FF2B5EF4-FFF2-40B4-BE49-F238E27FC236}">
                <a16:creationId xmlns:a16="http://schemas.microsoft.com/office/drawing/2014/main" id="{8D595737-854F-7F00-2C38-07D6E9FF8014}"/>
              </a:ext>
            </a:extLst>
          </p:cNvPr>
          <p:cNvSpPr>
            <a:spLocks noGrp="1"/>
          </p:cNvSpPr>
          <p:nvPr>
            <p:ph idx="1"/>
          </p:nvPr>
        </p:nvSpPr>
        <p:spPr>
          <a:xfrm>
            <a:off x="838200" y="1448553"/>
            <a:ext cx="10515600" cy="4351338"/>
          </a:xfrm>
        </p:spPr>
        <p:txBody>
          <a:bodyPr>
            <a:noAutofit/>
          </a:bodyPr>
          <a:lstStyle/>
          <a:p>
            <a:r>
              <a:rPr lang="en-US" sz="2000" b="1" dirty="0">
                <a:latin typeface="+mj-lt"/>
              </a:rPr>
              <a:t>1. Date Format Inconsistency:</a:t>
            </a:r>
          </a:p>
          <a:p>
            <a:pPr lvl="1"/>
            <a:r>
              <a:rPr lang="en-US" sz="1400" dirty="0">
                <a:latin typeface="+mj-lt"/>
              </a:rPr>
              <a:t>Suppose you're analyzing a dataset that includes a "Date of Birth" feature. Inconsistent date formats (e.g., "MM/DD/YYYY" vs. "YYYY-MM-DD") can lead to data entry errors and confusion during analysis.</a:t>
            </a:r>
          </a:p>
          <a:p>
            <a:r>
              <a:rPr lang="en-US" sz="2000" dirty="0">
                <a:latin typeface="+mj-lt"/>
              </a:rPr>
              <a:t>Example:</a:t>
            </a:r>
          </a:p>
          <a:p>
            <a:pPr lvl="1"/>
            <a:r>
              <a:rPr lang="en-US" sz="1400" dirty="0">
                <a:latin typeface="+mj-lt"/>
              </a:rPr>
              <a:t>"Date of Birth": "05/15/1990" (MM/DD/YYYY)</a:t>
            </a:r>
          </a:p>
          <a:p>
            <a:pPr lvl="1"/>
            <a:r>
              <a:rPr lang="en-US" sz="1400" dirty="0">
                <a:latin typeface="+mj-lt"/>
              </a:rPr>
              <a:t>"Date of Birth": "1990-05-15" (YYYY-MM-DD)</a:t>
            </a:r>
          </a:p>
          <a:p>
            <a:r>
              <a:rPr lang="en-US" sz="1800" b="1" dirty="0">
                <a:latin typeface="+mj-lt"/>
              </a:rPr>
              <a:t>2. Unit Mismatch:</a:t>
            </a:r>
          </a:p>
          <a:p>
            <a:pPr lvl="1"/>
            <a:r>
              <a:rPr lang="en-US" sz="1400" dirty="0">
                <a:latin typeface="+mj-lt"/>
              </a:rPr>
              <a:t>Imagine a dataset with a "Product Weight" feature recorded in pounds and another feature, "Product Price," recorded in euros. Such inconsistencies in units can lead to incorrect analysis and model predictions.</a:t>
            </a:r>
          </a:p>
          <a:p>
            <a:r>
              <a:rPr lang="en-US" sz="1800" dirty="0">
                <a:latin typeface="+mj-lt"/>
              </a:rPr>
              <a:t>Example:</a:t>
            </a:r>
          </a:p>
          <a:p>
            <a:pPr lvl="1"/>
            <a:r>
              <a:rPr lang="en-US" sz="1400" dirty="0">
                <a:latin typeface="+mj-lt"/>
              </a:rPr>
              <a:t>"Product Weight": 10 pounds</a:t>
            </a:r>
          </a:p>
          <a:p>
            <a:pPr lvl="1"/>
            <a:r>
              <a:rPr lang="en-US" sz="1400" dirty="0">
                <a:latin typeface="+mj-lt"/>
              </a:rPr>
              <a:t>"Product Price": 20 euros</a:t>
            </a:r>
          </a:p>
        </p:txBody>
      </p:sp>
    </p:spTree>
    <p:extLst>
      <p:ext uri="{BB962C8B-B14F-4D97-AF65-F5344CB8AC3E}">
        <p14:creationId xmlns:p14="http://schemas.microsoft.com/office/powerpoint/2010/main" val="1608814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08BF6-2736-FE3F-C19F-23987C7E7E7D}"/>
              </a:ext>
            </a:extLst>
          </p:cNvPr>
          <p:cNvSpPr>
            <a:spLocks noGrp="1"/>
          </p:cNvSpPr>
          <p:nvPr>
            <p:ph type="title"/>
          </p:nvPr>
        </p:nvSpPr>
        <p:spPr/>
        <p:txBody>
          <a:bodyPr/>
          <a:lstStyle/>
          <a:p>
            <a:r>
              <a:rPr lang="en-US" sz="4400" b="1" dirty="0">
                <a:latin typeface="+mj-lt"/>
              </a:rPr>
              <a:t>Examples of Feature Inconsistencies:</a:t>
            </a:r>
            <a:endParaRPr lang="en-US" dirty="0"/>
          </a:p>
        </p:txBody>
      </p:sp>
      <p:sp>
        <p:nvSpPr>
          <p:cNvPr id="3" name="Content Placeholder 2">
            <a:extLst>
              <a:ext uri="{FF2B5EF4-FFF2-40B4-BE49-F238E27FC236}">
                <a16:creationId xmlns:a16="http://schemas.microsoft.com/office/drawing/2014/main" id="{CAA14B4D-A69A-AA56-5978-FEE367057230}"/>
              </a:ext>
            </a:extLst>
          </p:cNvPr>
          <p:cNvSpPr>
            <a:spLocks noGrp="1"/>
          </p:cNvSpPr>
          <p:nvPr>
            <p:ph idx="1"/>
          </p:nvPr>
        </p:nvSpPr>
        <p:spPr>
          <a:xfrm>
            <a:off x="838200" y="1561674"/>
            <a:ext cx="10515600" cy="4351338"/>
          </a:xfrm>
        </p:spPr>
        <p:txBody>
          <a:bodyPr>
            <a:normAutofit/>
          </a:bodyPr>
          <a:lstStyle/>
          <a:p>
            <a:pPr marL="0" indent="0">
              <a:buNone/>
            </a:pPr>
            <a:r>
              <a:rPr lang="en-US" sz="2000" b="1" i="0" dirty="0">
                <a:effectLst/>
                <a:latin typeface="+mj-lt"/>
              </a:rPr>
              <a:t>3. Categorical Contradiction: </a:t>
            </a:r>
          </a:p>
          <a:p>
            <a:pPr lvl="1"/>
            <a:r>
              <a:rPr lang="en-US" sz="1600" i="0" dirty="0">
                <a:effectLst/>
                <a:latin typeface="+mj-lt"/>
              </a:rPr>
              <a:t>Consider a dataset with a "Customer Gender" feature and another "Is Pregnant" feature. If the "Customer Gender" is recorded as "Male" but "Is Pregnant" is marked as "True," this is a categorical contradiction that needs resolution.</a:t>
            </a:r>
          </a:p>
          <a:p>
            <a:pPr marL="0" indent="0">
              <a:buNone/>
            </a:pPr>
            <a:r>
              <a:rPr lang="en-US" sz="2000" b="1" i="0" dirty="0">
                <a:effectLst/>
                <a:latin typeface="+mj-lt"/>
              </a:rPr>
              <a:t>4. Inconsistent Spelling: </a:t>
            </a:r>
          </a:p>
          <a:p>
            <a:pPr lvl="1"/>
            <a:r>
              <a:rPr lang="en-US" sz="1600" i="0" dirty="0">
                <a:effectLst/>
                <a:latin typeface="+mj-lt"/>
              </a:rPr>
              <a:t>In textual data, inconsistent spelling or variations of the same word can create discrepancies. For instance, "USA," "U.S.A.," and "United States" may refer to the same entity.</a:t>
            </a:r>
          </a:p>
          <a:p>
            <a:pPr marL="0" indent="0" algn="l">
              <a:buNone/>
            </a:pPr>
            <a:r>
              <a:rPr lang="en-US" sz="2000" b="1" dirty="0">
                <a:latin typeface="+mj-lt"/>
              </a:rPr>
              <a:t>5. </a:t>
            </a:r>
            <a:r>
              <a:rPr lang="en-US" sz="2000" b="1" i="0" dirty="0">
                <a:effectLst/>
                <a:latin typeface="+mj-lt"/>
              </a:rPr>
              <a:t>Missing Data Handling Inconsistencies: </a:t>
            </a:r>
          </a:p>
          <a:p>
            <a:pPr lvl="1"/>
            <a:r>
              <a:rPr lang="en-US" sz="1600" i="0" dirty="0">
                <a:effectLst/>
                <a:latin typeface="+mj-lt"/>
              </a:rPr>
              <a:t>Different missing data indicators (e.g., "NA," "Missing," "None") within the same feature can complicate data preprocessing and model training.</a:t>
            </a:r>
          </a:p>
          <a:p>
            <a:r>
              <a:rPr lang="en-US" sz="2000" i="0" dirty="0">
                <a:effectLst/>
                <a:latin typeface="+mj-lt"/>
              </a:rPr>
              <a:t>Example:</a:t>
            </a:r>
          </a:p>
          <a:p>
            <a:pPr lvl="1"/>
            <a:r>
              <a:rPr lang="en-US" sz="1600" i="0" dirty="0">
                <a:effectLst/>
                <a:latin typeface="+mj-lt"/>
              </a:rPr>
              <a:t>"Income": NA</a:t>
            </a:r>
          </a:p>
          <a:p>
            <a:pPr lvl="1"/>
            <a:r>
              <a:rPr lang="en-US" sz="1600" i="0" dirty="0">
                <a:effectLst/>
                <a:latin typeface="+mj-lt"/>
              </a:rPr>
              <a:t>"Income": Missing</a:t>
            </a:r>
          </a:p>
          <a:p>
            <a:endParaRPr lang="en-US" sz="2000" dirty="0"/>
          </a:p>
        </p:txBody>
      </p:sp>
    </p:spTree>
    <p:extLst>
      <p:ext uri="{BB962C8B-B14F-4D97-AF65-F5344CB8AC3E}">
        <p14:creationId xmlns:p14="http://schemas.microsoft.com/office/powerpoint/2010/main" val="2661400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F1A8-96C4-F22D-4535-FC9CC6DA2B9B}"/>
              </a:ext>
            </a:extLst>
          </p:cNvPr>
          <p:cNvSpPr>
            <a:spLocks noGrp="1"/>
          </p:cNvSpPr>
          <p:nvPr>
            <p:ph type="title"/>
          </p:nvPr>
        </p:nvSpPr>
        <p:spPr/>
        <p:txBody>
          <a:bodyPr/>
          <a:lstStyle/>
          <a:p>
            <a:r>
              <a:rPr lang="en-US" b="1" i="0" dirty="0">
                <a:effectLst/>
              </a:rPr>
              <a:t>Data Transformation Techniques</a:t>
            </a:r>
            <a:endParaRPr lang="en-US" dirty="0"/>
          </a:p>
        </p:txBody>
      </p:sp>
      <p:sp>
        <p:nvSpPr>
          <p:cNvPr id="3" name="Content Placeholder 2">
            <a:extLst>
              <a:ext uri="{FF2B5EF4-FFF2-40B4-BE49-F238E27FC236}">
                <a16:creationId xmlns:a16="http://schemas.microsoft.com/office/drawing/2014/main" id="{5BD177FB-D680-AE8C-804B-A0BE9782A946}"/>
              </a:ext>
            </a:extLst>
          </p:cNvPr>
          <p:cNvSpPr>
            <a:spLocks noGrp="1"/>
          </p:cNvSpPr>
          <p:nvPr>
            <p:ph idx="1"/>
          </p:nvPr>
        </p:nvSpPr>
        <p:spPr/>
        <p:txBody>
          <a:bodyPr>
            <a:normAutofit/>
          </a:bodyPr>
          <a:lstStyle/>
          <a:p>
            <a:r>
              <a:rPr lang="en-US" sz="2000" b="1" i="0" dirty="0">
                <a:effectLst/>
                <a:latin typeface="+mj-lt"/>
              </a:rPr>
              <a:t>Scaling and Normalization</a:t>
            </a:r>
          </a:p>
          <a:p>
            <a:r>
              <a:rPr lang="en-US" sz="2000" b="1" i="0" dirty="0">
                <a:effectLst/>
                <a:latin typeface="+mj-lt"/>
              </a:rPr>
              <a:t>Handling Categorical Data (</a:t>
            </a:r>
            <a:r>
              <a:rPr lang="en-US" sz="1800" b="1" i="0" dirty="0">
                <a:effectLst/>
                <a:latin typeface="+mj-lt"/>
              </a:rPr>
              <a:t>Covered in Feature engineering)</a:t>
            </a:r>
            <a:endParaRPr lang="en-US" sz="2000" b="1" i="0" dirty="0">
              <a:effectLst/>
              <a:latin typeface="+mj-lt"/>
            </a:endParaRPr>
          </a:p>
          <a:p>
            <a:endParaRPr lang="en-US" sz="2000" b="1" i="0" dirty="0">
              <a:effectLst/>
              <a:latin typeface="+mj-lt"/>
            </a:endParaRPr>
          </a:p>
        </p:txBody>
      </p:sp>
    </p:spTree>
    <p:extLst>
      <p:ext uri="{BB962C8B-B14F-4D97-AF65-F5344CB8AC3E}">
        <p14:creationId xmlns:p14="http://schemas.microsoft.com/office/powerpoint/2010/main" val="3749196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CBD3-1E10-FA28-E9C0-981F73D51051}"/>
              </a:ext>
            </a:extLst>
          </p:cNvPr>
          <p:cNvSpPr>
            <a:spLocks noGrp="1"/>
          </p:cNvSpPr>
          <p:nvPr>
            <p:ph type="title"/>
          </p:nvPr>
        </p:nvSpPr>
        <p:spPr/>
        <p:txBody>
          <a:bodyPr/>
          <a:lstStyle/>
          <a:p>
            <a:r>
              <a:rPr lang="en-US" b="1" i="0" dirty="0">
                <a:effectLst/>
              </a:rPr>
              <a:t>Why Scaling and Normalization</a:t>
            </a:r>
            <a:endParaRPr lang="en-US" dirty="0"/>
          </a:p>
        </p:txBody>
      </p:sp>
      <p:sp>
        <p:nvSpPr>
          <p:cNvPr id="3" name="Content Placeholder 2">
            <a:extLst>
              <a:ext uri="{FF2B5EF4-FFF2-40B4-BE49-F238E27FC236}">
                <a16:creationId xmlns:a16="http://schemas.microsoft.com/office/drawing/2014/main" id="{5A4A59D8-DED9-B81C-8577-ABA0B5EDF28E}"/>
              </a:ext>
            </a:extLst>
          </p:cNvPr>
          <p:cNvSpPr>
            <a:spLocks noGrp="1"/>
          </p:cNvSpPr>
          <p:nvPr>
            <p:ph idx="1"/>
          </p:nvPr>
        </p:nvSpPr>
        <p:spPr/>
        <p:txBody>
          <a:bodyPr>
            <a:normAutofit/>
          </a:bodyPr>
          <a:lstStyle/>
          <a:p>
            <a:r>
              <a:rPr lang="en-US" sz="2000" b="0" i="0" dirty="0">
                <a:effectLst/>
                <a:latin typeface="+mj-lt"/>
              </a:rPr>
              <a:t>Scaling is a fundamental data transformation technique used to bring numerical features to a common scale. It's an essential step in data preprocessing, especially when working with algorithms that are sensitive to the magnitude of features. Scaling ensures </a:t>
            </a:r>
            <a:r>
              <a:rPr lang="en-US" sz="2000" b="1" i="0" dirty="0">
                <a:effectLst/>
                <a:latin typeface="+mj-lt"/>
              </a:rPr>
              <a:t>that each feature contributes equally to the analysis and prevents features with larger values from dominating the learning process.</a:t>
            </a:r>
          </a:p>
          <a:p>
            <a:pPr marL="0" indent="0">
              <a:buNone/>
            </a:pPr>
            <a:endParaRPr lang="en-US" sz="2000" b="1" dirty="0">
              <a:latin typeface="+mj-lt"/>
            </a:endParaRPr>
          </a:p>
        </p:txBody>
      </p:sp>
      <p:pic>
        <p:nvPicPr>
          <p:cNvPr id="16388" name="Picture 4" descr="Data scaling and normalization - Machine Learning Algorithms - Second  Edition [Book]">
            <a:extLst>
              <a:ext uri="{FF2B5EF4-FFF2-40B4-BE49-F238E27FC236}">
                <a16:creationId xmlns:a16="http://schemas.microsoft.com/office/drawing/2014/main" id="{83E07A10-DB20-A458-ECA7-092F37CB4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4424" y="3224656"/>
            <a:ext cx="5910231" cy="2374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658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F23D-3B87-8989-582A-940CDF63C80B}"/>
              </a:ext>
            </a:extLst>
          </p:cNvPr>
          <p:cNvSpPr>
            <a:spLocks noGrp="1"/>
          </p:cNvSpPr>
          <p:nvPr>
            <p:ph type="title"/>
          </p:nvPr>
        </p:nvSpPr>
        <p:spPr/>
        <p:txBody>
          <a:bodyPr/>
          <a:lstStyle/>
          <a:p>
            <a:r>
              <a:rPr lang="en-US" b="1" i="0" dirty="0">
                <a:effectLst/>
              </a:rPr>
              <a:t>Why Scaling and Normalization</a:t>
            </a:r>
            <a:endParaRPr lang="en-US" dirty="0"/>
          </a:p>
        </p:txBody>
      </p:sp>
      <p:sp>
        <p:nvSpPr>
          <p:cNvPr id="3" name="Content Placeholder 2">
            <a:extLst>
              <a:ext uri="{FF2B5EF4-FFF2-40B4-BE49-F238E27FC236}">
                <a16:creationId xmlns:a16="http://schemas.microsoft.com/office/drawing/2014/main" id="{B117FD9D-98B2-2209-9B1B-FD9A010CDD6F}"/>
              </a:ext>
            </a:extLst>
          </p:cNvPr>
          <p:cNvSpPr>
            <a:spLocks noGrp="1"/>
          </p:cNvSpPr>
          <p:nvPr>
            <p:ph idx="1"/>
          </p:nvPr>
        </p:nvSpPr>
        <p:spPr/>
        <p:txBody>
          <a:bodyPr>
            <a:normAutofit/>
          </a:bodyPr>
          <a:lstStyle/>
          <a:p>
            <a:pPr algn="l">
              <a:buFont typeface="+mj-lt"/>
              <a:buAutoNum type="arabicPeriod"/>
            </a:pPr>
            <a:r>
              <a:rPr lang="en-US" sz="2000" b="1" i="0" dirty="0">
                <a:effectLst/>
                <a:latin typeface="+mj-lt"/>
              </a:rPr>
              <a:t>Convergence Speed:</a:t>
            </a:r>
            <a:r>
              <a:rPr lang="en-US" sz="2000" b="0" i="0" dirty="0">
                <a:effectLst/>
                <a:latin typeface="+mj-lt"/>
              </a:rPr>
              <a:t> Algorithms like gradient descent converge faster when features are on a similar scale, as they take more balanced steps toward the optimal solution.</a:t>
            </a:r>
          </a:p>
          <a:p>
            <a:pPr algn="l">
              <a:buFont typeface="+mj-lt"/>
              <a:buAutoNum type="arabicPeriod"/>
            </a:pPr>
            <a:r>
              <a:rPr lang="en-US" sz="2000" b="1" i="0" dirty="0">
                <a:effectLst/>
                <a:latin typeface="+mj-lt"/>
              </a:rPr>
              <a:t>Distance-Based Algorithms:</a:t>
            </a:r>
            <a:r>
              <a:rPr lang="en-US" sz="2000" b="0" i="0" dirty="0">
                <a:effectLst/>
                <a:latin typeface="+mj-lt"/>
              </a:rPr>
              <a:t> Algorithms like k-means clustering and hierarchical clustering are affected by the distance between data points. Scaling ensures that features with larger magnitudes do not dominate the distance computation.</a:t>
            </a:r>
          </a:p>
          <a:p>
            <a:pPr algn="l">
              <a:buFont typeface="+mj-lt"/>
              <a:buAutoNum type="arabicPeriod"/>
            </a:pPr>
            <a:r>
              <a:rPr lang="en-US" sz="2000" b="1" i="0" dirty="0">
                <a:effectLst/>
                <a:latin typeface="+mj-lt"/>
              </a:rPr>
              <a:t>Regularization:</a:t>
            </a:r>
            <a:r>
              <a:rPr lang="en-US" sz="2000" b="0" i="0" dirty="0">
                <a:effectLst/>
                <a:latin typeface="+mj-lt"/>
              </a:rPr>
              <a:t> Regularization techniques, such as Ridge and Lasso regression, penalize large coefficients. Scaling prevents certain features from being overly penalized due to their larger values.</a:t>
            </a:r>
          </a:p>
          <a:p>
            <a:pPr algn="l">
              <a:buFont typeface="+mj-lt"/>
              <a:buAutoNum type="arabicPeriod"/>
            </a:pPr>
            <a:r>
              <a:rPr lang="en-US" sz="2000" b="1" i="0" dirty="0">
                <a:effectLst/>
                <a:latin typeface="+mj-lt"/>
              </a:rPr>
              <a:t>Model Performance:</a:t>
            </a:r>
            <a:r>
              <a:rPr lang="en-US" sz="2000" b="0" i="0" dirty="0">
                <a:effectLst/>
                <a:latin typeface="+mj-lt"/>
              </a:rPr>
              <a:t> Scaling can improve the performance and stability of algorithms like support vector machines (SVMs) and neural networks.</a:t>
            </a:r>
          </a:p>
          <a:p>
            <a:endParaRPr lang="en-US" sz="2000" dirty="0">
              <a:latin typeface="+mj-lt"/>
            </a:endParaRPr>
          </a:p>
        </p:txBody>
      </p:sp>
    </p:spTree>
    <p:extLst>
      <p:ext uri="{BB962C8B-B14F-4D97-AF65-F5344CB8AC3E}">
        <p14:creationId xmlns:p14="http://schemas.microsoft.com/office/powerpoint/2010/main" val="2108535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1BB4-3D69-1B63-2533-0A315E2C688C}"/>
              </a:ext>
            </a:extLst>
          </p:cNvPr>
          <p:cNvSpPr>
            <a:spLocks noGrp="1"/>
          </p:cNvSpPr>
          <p:nvPr>
            <p:ph type="title"/>
          </p:nvPr>
        </p:nvSpPr>
        <p:spPr/>
        <p:txBody>
          <a:bodyPr/>
          <a:lstStyle/>
          <a:p>
            <a:r>
              <a:rPr lang="en-US" b="1" dirty="0"/>
              <a:t>OUTLINE</a:t>
            </a:r>
            <a:endParaRPr lang="en-US" dirty="0"/>
          </a:p>
        </p:txBody>
      </p:sp>
      <p:sp>
        <p:nvSpPr>
          <p:cNvPr id="3" name="Content Placeholder 2">
            <a:extLst>
              <a:ext uri="{FF2B5EF4-FFF2-40B4-BE49-F238E27FC236}">
                <a16:creationId xmlns:a16="http://schemas.microsoft.com/office/drawing/2014/main" id="{78A3E2BD-4E5D-89EA-1B5E-BB8C081FCA15}"/>
              </a:ext>
            </a:extLst>
          </p:cNvPr>
          <p:cNvSpPr>
            <a:spLocks noGrp="1"/>
          </p:cNvSpPr>
          <p:nvPr>
            <p:ph idx="1"/>
          </p:nvPr>
        </p:nvSpPr>
        <p:spPr>
          <a:xfrm>
            <a:off x="838200" y="1690688"/>
            <a:ext cx="10515600" cy="4351338"/>
          </a:xfrm>
        </p:spPr>
        <p:txBody>
          <a:bodyPr>
            <a:normAutofit/>
          </a:bodyPr>
          <a:lstStyle/>
          <a:p>
            <a:pPr algn="l">
              <a:buFont typeface="Arial" panose="020B0604020202020204" pitchFamily="34" charset="0"/>
              <a:buChar char="•"/>
            </a:pPr>
            <a:r>
              <a:rPr lang="en-US" sz="1600" b="1" i="0" dirty="0">
                <a:effectLst/>
                <a:latin typeface="+mj-lt"/>
              </a:rPr>
              <a:t>Data Transformation Techniques</a:t>
            </a:r>
          </a:p>
          <a:p>
            <a:pPr lvl="1"/>
            <a:r>
              <a:rPr lang="en-US" sz="1600" i="0" dirty="0">
                <a:effectLst/>
                <a:latin typeface="+mj-lt"/>
              </a:rPr>
              <a:t>Why Scaling and Normalization</a:t>
            </a:r>
          </a:p>
          <a:p>
            <a:pPr lvl="1"/>
            <a:r>
              <a:rPr lang="en-US" sz="1600" i="0" dirty="0">
                <a:effectLst/>
                <a:latin typeface="+mj-lt"/>
              </a:rPr>
              <a:t>Scaling and Normalization</a:t>
            </a:r>
          </a:p>
          <a:p>
            <a:pPr lvl="1"/>
            <a:r>
              <a:rPr lang="en-US" sz="1600" i="0" dirty="0">
                <a:effectLst/>
                <a:latin typeface="+mj-lt"/>
              </a:rPr>
              <a:t>Handling Categorical Data (Covered in Feature engineering)</a:t>
            </a:r>
          </a:p>
          <a:p>
            <a:r>
              <a:rPr lang="en-US" sz="1600" b="1" i="0" dirty="0">
                <a:effectLst/>
                <a:latin typeface="+mj-lt"/>
              </a:rPr>
              <a:t>Feature Engineering</a:t>
            </a:r>
          </a:p>
          <a:p>
            <a:pPr lvl="1"/>
            <a:r>
              <a:rPr lang="en-US" sz="1600" i="0" dirty="0">
                <a:effectLst/>
                <a:latin typeface="+mj-lt"/>
              </a:rPr>
              <a:t>Feature Creation</a:t>
            </a:r>
            <a:endParaRPr lang="en-US" sz="1600" dirty="0">
              <a:latin typeface="+mj-lt"/>
            </a:endParaRPr>
          </a:p>
          <a:p>
            <a:pPr lvl="1"/>
            <a:r>
              <a:rPr lang="en-US" sz="1600" i="0" dirty="0">
                <a:effectLst/>
                <a:latin typeface="+mj-lt"/>
              </a:rPr>
              <a:t>Feature Selection</a:t>
            </a:r>
          </a:p>
          <a:p>
            <a:pPr lvl="1"/>
            <a:r>
              <a:rPr lang="en-US" sz="1600" i="0" dirty="0">
                <a:effectLst/>
                <a:latin typeface="+mj-lt"/>
              </a:rPr>
              <a:t>Feature Extraction</a:t>
            </a:r>
          </a:p>
          <a:p>
            <a:pPr lvl="1"/>
            <a:r>
              <a:rPr lang="en-US" sz="1600" i="0" dirty="0">
                <a:effectLst/>
                <a:latin typeface="+mj-lt"/>
              </a:rPr>
              <a:t>Encoding Categorical Features</a:t>
            </a:r>
          </a:p>
          <a:p>
            <a:r>
              <a:rPr lang="en-US" sz="1600" b="1" i="0" dirty="0">
                <a:effectLst/>
                <a:latin typeface="+mj-lt"/>
              </a:rPr>
              <a:t>Resampling</a:t>
            </a:r>
          </a:p>
          <a:p>
            <a:pPr lvl="1"/>
            <a:r>
              <a:rPr lang="en-US" sz="1600" dirty="0" err="1">
                <a:latin typeface="+mj-lt"/>
              </a:rPr>
              <a:t>OverSampeling</a:t>
            </a:r>
            <a:endParaRPr lang="en-US" sz="1600" dirty="0">
              <a:latin typeface="+mj-lt"/>
            </a:endParaRPr>
          </a:p>
          <a:p>
            <a:pPr lvl="1"/>
            <a:r>
              <a:rPr lang="en-US" sz="1600" dirty="0" err="1">
                <a:latin typeface="+mj-lt"/>
              </a:rPr>
              <a:t>Undersampeling</a:t>
            </a:r>
            <a:r>
              <a:rPr lang="en-US" sz="1600" dirty="0">
                <a:latin typeface="+mj-lt"/>
              </a:rPr>
              <a:t>	</a:t>
            </a:r>
            <a:endParaRPr lang="en-US" sz="1600" dirty="0"/>
          </a:p>
        </p:txBody>
      </p:sp>
    </p:spTree>
    <p:extLst>
      <p:ext uri="{BB962C8B-B14F-4D97-AF65-F5344CB8AC3E}">
        <p14:creationId xmlns:p14="http://schemas.microsoft.com/office/powerpoint/2010/main" val="3945009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2D9A2-E231-D404-1331-4C97A240B4CA}"/>
              </a:ext>
            </a:extLst>
          </p:cNvPr>
          <p:cNvSpPr>
            <a:spLocks noGrp="1"/>
          </p:cNvSpPr>
          <p:nvPr>
            <p:ph type="title"/>
          </p:nvPr>
        </p:nvSpPr>
        <p:spPr/>
        <p:txBody>
          <a:bodyPr/>
          <a:lstStyle/>
          <a:p>
            <a:r>
              <a:rPr lang="en-US" b="1" dirty="0"/>
              <a:t>Scaling Methods</a:t>
            </a:r>
          </a:p>
        </p:txBody>
      </p:sp>
      <p:sp>
        <p:nvSpPr>
          <p:cNvPr id="3" name="Content Placeholder 2">
            <a:extLst>
              <a:ext uri="{FF2B5EF4-FFF2-40B4-BE49-F238E27FC236}">
                <a16:creationId xmlns:a16="http://schemas.microsoft.com/office/drawing/2014/main" id="{D949C1F9-14C0-1A84-A27C-AA552E8EA237}"/>
              </a:ext>
            </a:extLst>
          </p:cNvPr>
          <p:cNvSpPr>
            <a:spLocks noGrp="1"/>
          </p:cNvSpPr>
          <p:nvPr>
            <p:ph idx="1"/>
          </p:nvPr>
        </p:nvSpPr>
        <p:spPr/>
        <p:txBody>
          <a:bodyPr>
            <a:normAutofit/>
          </a:bodyPr>
          <a:lstStyle/>
          <a:p>
            <a:r>
              <a:rPr lang="en-US" sz="2000" b="1" dirty="0">
                <a:latin typeface="+mj-lt"/>
              </a:rPr>
              <a:t>Min-Max Scaling (Normalization):</a:t>
            </a:r>
          </a:p>
          <a:p>
            <a:pPr lvl="1"/>
            <a:r>
              <a:rPr lang="en-US" sz="1600" dirty="0">
                <a:latin typeface="+mj-lt"/>
              </a:rPr>
              <a:t>Scales features to a specified range (usually [0, 1]).</a:t>
            </a:r>
          </a:p>
          <a:p>
            <a:pPr lvl="1"/>
            <a:r>
              <a:rPr lang="en-US" sz="1600" dirty="0">
                <a:latin typeface="+mj-lt"/>
              </a:rPr>
              <a:t>Suitable when features have a defined minimum and maximum, and you want to maintain interpretability.</a:t>
            </a:r>
          </a:p>
          <a:p>
            <a:r>
              <a:rPr lang="en-US" sz="2000" b="1" i="0" dirty="0">
                <a:effectLst/>
                <a:latin typeface="+mj-lt"/>
              </a:rPr>
              <a:t>Standard Normalization:</a:t>
            </a:r>
          </a:p>
          <a:p>
            <a:pPr lvl="1"/>
            <a:r>
              <a:rPr lang="en-US" sz="1600" b="0" i="0" dirty="0">
                <a:effectLst/>
                <a:latin typeface="+mj-lt"/>
              </a:rPr>
              <a:t>also known as Z-score normalization or standardization, is a data transformation technique used to scale numerical features so that they have a mean of 0 and a standard deviation of 1. It's a common method in data preprocessing and is particularly useful when dealing with features that have different units of measurement or scales.</a:t>
            </a:r>
            <a:endParaRPr lang="en-US" sz="1600" dirty="0">
              <a:latin typeface="+mj-lt"/>
            </a:endParaRPr>
          </a:p>
        </p:txBody>
      </p:sp>
      <p:pic>
        <p:nvPicPr>
          <p:cNvPr id="15362" name="Picture 2" descr="How to Scale Data into the 0-1 range using Min-Max Normalization.">
            <a:extLst>
              <a:ext uri="{FF2B5EF4-FFF2-40B4-BE49-F238E27FC236}">
                <a16:creationId xmlns:a16="http://schemas.microsoft.com/office/drawing/2014/main" id="{AFAE2D8B-1607-7D50-0246-FCB6814B7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849" y="1825625"/>
            <a:ext cx="1934951" cy="599056"/>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Feature Scaling Using R - GeeksforGeeks">
            <a:extLst>
              <a:ext uri="{FF2B5EF4-FFF2-40B4-BE49-F238E27FC236}">
                <a16:creationId xmlns:a16="http://schemas.microsoft.com/office/drawing/2014/main" id="{BEF21840-6116-7389-231E-82BDEBF0B8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6037" y="4040637"/>
            <a:ext cx="2407763" cy="785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768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873CD-FFE5-2286-940A-2935E58E2097}"/>
              </a:ext>
            </a:extLst>
          </p:cNvPr>
          <p:cNvSpPr>
            <a:spLocks noGrp="1"/>
          </p:cNvSpPr>
          <p:nvPr>
            <p:ph type="title"/>
          </p:nvPr>
        </p:nvSpPr>
        <p:spPr/>
        <p:txBody>
          <a:bodyPr/>
          <a:lstStyle/>
          <a:p>
            <a:r>
              <a:rPr lang="en-US" b="1" i="0" dirty="0">
                <a:effectLst/>
              </a:rPr>
              <a:t>Feature Engineering</a:t>
            </a:r>
            <a:endParaRPr lang="en-US" dirty="0"/>
          </a:p>
        </p:txBody>
      </p:sp>
      <p:sp>
        <p:nvSpPr>
          <p:cNvPr id="3" name="Content Placeholder 2">
            <a:extLst>
              <a:ext uri="{FF2B5EF4-FFF2-40B4-BE49-F238E27FC236}">
                <a16:creationId xmlns:a16="http://schemas.microsoft.com/office/drawing/2014/main" id="{3404C70B-E007-8A83-585A-653F90D3BAA1}"/>
              </a:ext>
            </a:extLst>
          </p:cNvPr>
          <p:cNvSpPr>
            <a:spLocks noGrp="1"/>
          </p:cNvSpPr>
          <p:nvPr>
            <p:ph idx="1"/>
          </p:nvPr>
        </p:nvSpPr>
        <p:spPr/>
        <p:txBody>
          <a:bodyPr>
            <a:normAutofit/>
          </a:bodyPr>
          <a:lstStyle/>
          <a:p>
            <a:pPr marL="0" indent="0">
              <a:buNone/>
            </a:pPr>
            <a:r>
              <a:rPr lang="en-US" sz="2000" b="0" i="0" dirty="0">
                <a:effectLst/>
                <a:latin typeface="+mj-lt"/>
              </a:rPr>
              <a:t>Feature engineering is a critical phase in the data preprocessing journey that involves crafting and refining features to optimize the performance of machine learning models. In this session, we will explore the art and science of feature engineering, delving into techniques that empower us to extract meaningful information from raw data, improve model interpretability, and enhance overall predictive accuracy.</a:t>
            </a:r>
          </a:p>
          <a:p>
            <a:r>
              <a:rPr lang="en-US" sz="2000" b="1" i="0" dirty="0">
                <a:effectLst/>
                <a:latin typeface="+mj-lt"/>
              </a:rPr>
              <a:t>Feature Creation</a:t>
            </a:r>
            <a:endParaRPr lang="en-US" sz="2000" dirty="0">
              <a:latin typeface="+mj-lt"/>
            </a:endParaRPr>
          </a:p>
          <a:p>
            <a:r>
              <a:rPr lang="en-US" sz="2000" b="1" i="0" dirty="0">
                <a:effectLst/>
                <a:latin typeface="+mj-lt"/>
              </a:rPr>
              <a:t>Feature Selection</a:t>
            </a:r>
          </a:p>
          <a:p>
            <a:r>
              <a:rPr lang="en-US" sz="2000" b="1" i="0" dirty="0">
                <a:effectLst/>
                <a:latin typeface="+mj-lt"/>
              </a:rPr>
              <a:t>Feature Extraction</a:t>
            </a:r>
          </a:p>
          <a:p>
            <a:r>
              <a:rPr lang="en-US" sz="2000" b="1" i="0" dirty="0">
                <a:effectLst/>
                <a:latin typeface="+mj-lt"/>
              </a:rPr>
              <a:t>Encoding Categorical Features</a:t>
            </a:r>
            <a:br>
              <a:rPr lang="en-US" sz="2000" dirty="0">
                <a:latin typeface="+mj-lt"/>
              </a:rPr>
            </a:br>
            <a:endParaRPr lang="en-US" sz="3200" dirty="0">
              <a:latin typeface="+mj-lt"/>
            </a:endParaRPr>
          </a:p>
        </p:txBody>
      </p:sp>
    </p:spTree>
    <p:extLst>
      <p:ext uri="{BB962C8B-B14F-4D97-AF65-F5344CB8AC3E}">
        <p14:creationId xmlns:p14="http://schemas.microsoft.com/office/powerpoint/2010/main" val="2193255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4A8C9-CF11-AA68-13F6-B94B16AD6505}"/>
              </a:ext>
            </a:extLst>
          </p:cNvPr>
          <p:cNvSpPr>
            <a:spLocks noGrp="1"/>
          </p:cNvSpPr>
          <p:nvPr>
            <p:ph type="title"/>
          </p:nvPr>
        </p:nvSpPr>
        <p:spPr/>
        <p:txBody>
          <a:bodyPr/>
          <a:lstStyle/>
          <a:p>
            <a:r>
              <a:rPr lang="en-US" sz="4400" b="1" i="0" dirty="0">
                <a:effectLst/>
              </a:rPr>
              <a:t>Feature Creation</a:t>
            </a:r>
            <a:endParaRPr lang="en-US" dirty="0"/>
          </a:p>
        </p:txBody>
      </p:sp>
      <p:sp>
        <p:nvSpPr>
          <p:cNvPr id="3" name="Content Placeholder 2">
            <a:extLst>
              <a:ext uri="{FF2B5EF4-FFF2-40B4-BE49-F238E27FC236}">
                <a16:creationId xmlns:a16="http://schemas.microsoft.com/office/drawing/2014/main" id="{C21A7F75-FEC4-305F-CC07-BE3CF979B899}"/>
              </a:ext>
            </a:extLst>
          </p:cNvPr>
          <p:cNvSpPr>
            <a:spLocks noGrp="1"/>
          </p:cNvSpPr>
          <p:nvPr>
            <p:ph idx="1"/>
          </p:nvPr>
        </p:nvSpPr>
        <p:spPr/>
        <p:txBody>
          <a:bodyPr>
            <a:normAutofit/>
          </a:bodyPr>
          <a:lstStyle/>
          <a:p>
            <a:pPr algn="l">
              <a:buFont typeface="Arial" panose="020B0604020202020204" pitchFamily="34" charset="0"/>
              <a:buChar char="•"/>
            </a:pPr>
            <a:r>
              <a:rPr lang="en-US" sz="2000" b="1" i="0" dirty="0">
                <a:effectLst/>
                <a:latin typeface="+mj-lt"/>
              </a:rPr>
              <a:t>Ratio Features:</a:t>
            </a:r>
            <a:r>
              <a:rPr lang="en-US" sz="2000" b="0" i="0" dirty="0">
                <a:effectLst/>
                <a:latin typeface="+mj-lt"/>
              </a:rPr>
              <a:t> Creating new features by calculating ratios between numerical variables. For example, calculating a debt-to-income ratio.</a:t>
            </a:r>
          </a:p>
          <a:p>
            <a:pPr algn="l">
              <a:buFont typeface="Arial" panose="020B0604020202020204" pitchFamily="34" charset="0"/>
              <a:buChar char="•"/>
            </a:pPr>
            <a:r>
              <a:rPr lang="en-US" sz="2000" b="1" i="0" dirty="0">
                <a:effectLst/>
                <a:latin typeface="+mj-lt"/>
              </a:rPr>
              <a:t>Aggregation:</a:t>
            </a:r>
            <a:r>
              <a:rPr lang="en-US" sz="2000" b="0" i="0" dirty="0">
                <a:effectLst/>
                <a:latin typeface="+mj-lt"/>
              </a:rPr>
              <a:t> Aggregating data to create summary statistics, such as mean, median, and sum, for specific groups or time intervals.</a:t>
            </a:r>
            <a:endParaRPr lang="fa-IR" sz="2000" b="1" i="0" dirty="0">
              <a:effectLst/>
              <a:latin typeface="+mj-lt"/>
            </a:endParaRPr>
          </a:p>
          <a:p>
            <a:r>
              <a:rPr lang="en-US" sz="2000" b="1" i="0" dirty="0">
                <a:effectLst/>
                <a:latin typeface="+mj-lt"/>
              </a:rPr>
              <a:t>Date/Time Features:</a:t>
            </a:r>
            <a:r>
              <a:rPr lang="en-US" sz="2000" b="0" i="0" dirty="0">
                <a:effectLst/>
                <a:latin typeface="+mj-lt"/>
              </a:rPr>
              <a:t> Extracting components like day, month, year, and time of day from timestamps.</a:t>
            </a:r>
            <a:endParaRPr lang="en-US" sz="2000" dirty="0">
              <a:latin typeface="+mj-lt"/>
            </a:endParaRPr>
          </a:p>
        </p:txBody>
      </p:sp>
    </p:spTree>
    <p:extLst>
      <p:ext uri="{BB962C8B-B14F-4D97-AF65-F5344CB8AC3E}">
        <p14:creationId xmlns:p14="http://schemas.microsoft.com/office/powerpoint/2010/main" val="588248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BDDF-03B2-63E7-F44F-320745E119D2}"/>
              </a:ext>
            </a:extLst>
          </p:cNvPr>
          <p:cNvSpPr>
            <a:spLocks noGrp="1"/>
          </p:cNvSpPr>
          <p:nvPr>
            <p:ph type="title"/>
          </p:nvPr>
        </p:nvSpPr>
        <p:spPr/>
        <p:txBody>
          <a:bodyPr>
            <a:normAutofit/>
          </a:bodyPr>
          <a:lstStyle/>
          <a:p>
            <a:r>
              <a:rPr lang="en-US" b="1" i="0" dirty="0">
                <a:effectLst/>
              </a:rPr>
              <a:t>Feature Selection</a:t>
            </a:r>
            <a:endParaRPr lang="en-US" dirty="0"/>
          </a:p>
        </p:txBody>
      </p:sp>
      <p:sp>
        <p:nvSpPr>
          <p:cNvPr id="3" name="Content Placeholder 2">
            <a:extLst>
              <a:ext uri="{FF2B5EF4-FFF2-40B4-BE49-F238E27FC236}">
                <a16:creationId xmlns:a16="http://schemas.microsoft.com/office/drawing/2014/main" id="{DF648B02-E560-40DF-C1D1-C2E58711116A}"/>
              </a:ext>
            </a:extLst>
          </p:cNvPr>
          <p:cNvSpPr>
            <a:spLocks noGrp="1"/>
          </p:cNvSpPr>
          <p:nvPr>
            <p:ph idx="1"/>
          </p:nvPr>
        </p:nvSpPr>
        <p:spPr/>
        <p:txBody>
          <a:bodyPr>
            <a:normAutofit/>
          </a:bodyPr>
          <a:lstStyle/>
          <a:p>
            <a:pPr algn="l">
              <a:buFont typeface="Arial" panose="020B0604020202020204" pitchFamily="34" charset="0"/>
              <a:buChar char="•"/>
            </a:pPr>
            <a:r>
              <a:rPr lang="en-US" sz="2000" b="0" i="0" dirty="0">
                <a:effectLst/>
                <a:latin typeface="+mj-lt"/>
              </a:rPr>
              <a:t>Challenges of high-dimensional data.</a:t>
            </a:r>
          </a:p>
          <a:p>
            <a:pPr algn="l">
              <a:buFont typeface="Arial" panose="020B0604020202020204" pitchFamily="34" charset="0"/>
              <a:buChar char="•"/>
            </a:pPr>
            <a:r>
              <a:rPr lang="en-US" sz="2000" b="0" i="0" dirty="0">
                <a:effectLst/>
                <a:latin typeface="+mj-lt"/>
              </a:rPr>
              <a:t>Enhance model performance and interpretability.</a:t>
            </a:r>
          </a:p>
          <a:p>
            <a:pPr algn="l">
              <a:buFont typeface="Arial" panose="020B0604020202020204" pitchFamily="34" charset="0"/>
              <a:buChar char="•"/>
            </a:pPr>
            <a:endParaRPr lang="en-US" sz="2000" b="0" i="0" dirty="0">
              <a:effectLst/>
              <a:latin typeface="+mj-lt"/>
            </a:endParaRPr>
          </a:p>
          <a:p>
            <a:pPr marL="457200" indent="-457200" algn="l">
              <a:buFont typeface="+mj-lt"/>
              <a:buAutoNum type="arabicPeriod"/>
            </a:pPr>
            <a:r>
              <a:rPr lang="en-US" sz="2000" b="1" i="0" dirty="0">
                <a:effectLst/>
                <a:latin typeface="+mj-lt"/>
              </a:rPr>
              <a:t>Recursive Feature Elimination (RFE)</a:t>
            </a:r>
            <a:r>
              <a:rPr lang="en-US" sz="2000" b="0" i="0" dirty="0">
                <a:effectLst/>
                <a:latin typeface="+mj-lt"/>
              </a:rPr>
              <a:t>: Iteratively removing least important features.</a:t>
            </a:r>
          </a:p>
          <a:p>
            <a:pPr marL="457200" indent="-457200">
              <a:buFont typeface="+mj-lt"/>
              <a:buAutoNum type="arabicPeriod"/>
            </a:pPr>
            <a:r>
              <a:rPr lang="en-US" sz="2000" b="1" i="0" dirty="0">
                <a:effectLst/>
                <a:latin typeface="+mj-lt"/>
              </a:rPr>
              <a:t>Correlation Analysis</a:t>
            </a:r>
            <a:r>
              <a:rPr lang="en-US" sz="2000" b="0" i="0" dirty="0">
                <a:effectLst/>
                <a:latin typeface="+mj-lt"/>
              </a:rPr>
              <a:t>: Analyzing feature correlations.</a:t>
            </a:r>
          </a:p>
          <a:p>
            <a:pPr marL="457200" indent="-457200" algn="l">
              <a:buFont typeface="+mj-lt"/>
              <a:buAutoNum type="arabicPeriod"/>
            </a:pPr>
            <a:r>
              <a:rPr lang="en-US" sz="2000" b="1" i="0" dirty="0">
                <a:effectLst/>
                <a:latin typeface="+mj-lt"/>
              </a:rPr>
              <a:t>Feature Importance from Tree-Based Models</a:t>
            </a:r>
            <a:r>
              <a:rPr lang="en-US" sz="2000" b="0" i="0" dirty="0">
                <a:effectLst/>
                <a:latin typeface="+mj-lt"/>
              </a:rPr>
              <a:t>: Assessing feature importance using ensemble models.</a:t>
            </a:r>
          </a:p>
        </p:txBody>
      </p:sp>
    </p:spTree>
    <p:extLst>
      <p:ext uri="{BB962C8B-B14F-4D97-AF65-F5344CB8AC3E}">
        <p14:creationId xmlns:p14="http://schemas.microsoft.com/office/powerpoint/2010/main" val="1642185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86060-CA5C-358C-15FC-D6A3B1CB4554}"/>
              </a:ext>
            </a:extLst>
          </p:cNvPr>
          <p:cNvSpPr>
            <a:spLocks noGrp="1"/>
          </p:cNvSpPr>
          <p:nvPr>
            <p:ph type="title"/>
          </p:nvPr>
        </p:nvSpPr>
        <p:spPr/>
        <p:txBody>
          <a:bodyPr>
            <a:normAutofit/>
          </a:bodyPr>
          <a:lstStyle/>
          <a:p>
            <a:r>
              <a:rPr lang="en-US" b="1" i="0" dirty="0">
                <a:effectLst/>
              </a:rPr>
              <a:t>Encoding Categorical Features</a:t>
            </a:r>
            <a:endParaRPr lang="en-US" dirty="0"/>
          </a:p>
        </p:txBody>
      </p:sp>
      <p:sp>
        <p:nvSpPr>
          <p:cNvPr id="3" name="Content Placeholder 2">
            <a:extLst>
              <a:ext uri="{FF2B5EF4-FFF2-40B4-BE49-F238E27FC236}">
                <a16:creationId xmlns:a16="http://schemas.microsoft.com/office/drawing/2014/main" id="{C2A3F8C1-E8BD-B889-107B-AC155A7F2173}"/>
              </a:ext>
            </a:extLst>
          </p:cNvPr>
          <p:cNvSpPr>
            <a:spLocks noGrp="1"/>
          </p:cNvSpPr>
          <p:nvPr>
            <p:ph idx="1"/>
          </p:nvPr>
        </p:nvSpPr>
        <p:spPr/>
        <p:txBody>
          <a:bodyPr>
            <a:normAutofit/>
          </a:bodyPr>
          <a:lstStyle/>
          <a:p>
            <a:pPr algn="l">
              <a:buFont typeface="Arial" panose="020B0604020202020204" pitchFamily="34" charset="0"/>
              <a:buChar char="•"/>
            </a:pPr>
            <a:r>
              <a:rPr lang="en-US" sz="2000" b="0" i="0" dirty="0">
                <a:effectLst/>
                <a:latin typeface="+mj-lt"/>
              </a:rPr>
              <a:t>Transform categorical data into numerical form for models.</a:t>
            </a:r>
          </a:p>
          <a:p>
            <a:pPr algn="l">
              <a:buFont typeface="Arial" panose="020B0604020202020204" pitchFamily="34" charset="0"/>
              <a:buChar char="•"/>
            </a:pPr>
            <a:endParaRPr lang="en-US" sz="2000" b="0" i="0" dirty="0">
              <a:effectLst/>
              <a:latin typeface="+mj-lt"/>
            </a:endParaRPr>
          </a:p>
          <a:p>
            <a:pPr marL="457200" indent="-457200" algn="l">
              <a:buFont typeface="+mj-lt"/>
              <a:buAutoNum type="arabicPeriod"/>
            </a:pPr>
            <a:r>
              <a:rPr lang="en-US" sz="2000" b="0" i="0" dirty="0">
                <a:effectLst/>
                <a:latin typeface="+mj-lt"/>
              </a:rPr>
              <a:t>One-Hot Encoding:</a:t>
            </a:r>
          </a:p>
          <a:p>
            <a:pPr lvl="1"/>
            <a:r>
              <a:rPr lang="en-US" sz="2000" b="0" i="0" dirty="0">
                <a:effectLst/>
                <a:latin typeface="+mj-lt"/>
              </a:rPr>
              <a:t>Convert categories to binary vectors.</a:t>
            </a:r>
          </a:p>
          <a:p>
            <a:pPr lvl="1"/>
            <a:r>
              <a:rPr lang="en-US" sz="2000" b="0" i="0" dirty="0">
                <a:effectLst/>
                <a:latin typeface="+mj-lt"/>
              </a:rPr>
              <a:t>Each category becomes a separate column</a:t>
            </a:r>
          </a:p>
          <a:p>
            <a:pPr marL="457200" indent="-457200">
              <a:buFont typeface="+mj-lt"/>
              <a:buAutoNum type="arabicPeriod"/>
            </a:pPr>
            <a:r>
              <a:rPr lang="en-US" sz="2000" dirty="0">
                <a:latin typeface="+mj-lt"/>
              </a:rPr>
              <a:t>Label Encoding:</a:t>
            </a:r>
          </a:p>
          <a:p>
            <a:pPr lvl="1"/>
            <a:r>
              <a:rPr lang="en-US" sz="2000" dirty="0">
                <a:latin typeface="+mj-lt"/>
              </a:rPr>
              <a:t>Assign unique integer labels to categories.</a:t>
            </a:r>
          </a:p>
          <a:p>
            <a:pPr lvl="1"/>
            <a:r>
              <a:rPr lang="en-US" sz="2000" dirty="0">
                <a:latin typeface="+mj-lt"/>
              </a:rPr>
              <a:t>Suitable for ordinal categorical variables.</a:t>
            </a:r>
            <a:br>
              <a:rPr lang="en-US" sz="2000" dirty="0">
                <a:latin typeface="+mj-lt"/>
              </a:rPr>
            </a:br>
            <a:endParaRPr lang="en-US" sz="2000" dirty="0">
              <a:latin typeface="+mj-lt"/>
            </a:endParaRPr>
          </a:p>
        </p:txBody>
      </p:sp>
    </p:spTree>
    <p:extLst>
      <p:ext uri="{BB962C8B-B14F-4D97-AF65-F5344CB8AC3E}">
        <p14:creationId xmlns:p14="http://schemas.microsoft.com/office/powerpoint/2010/main" val="329635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38DF0-2E1E-715C-FB7E-63A062677D8F}"/>
              </a:ext>
            </a:extLst>
          </p:cNvPr>
          <p:cNvSpPr>
            <a:spLocks noGrp="1"/>
          </p:cNvSpPr>
          <p:nvPr>
            <p:ph type="title"/>
          </p:nvPr>
        </p:nvSpPr>
        <p:spPr/>
        <p:txBody>
          <a:bodyPr/>
          <a:lstStyle/>
          <a:p>
            <a:r>
              <a:rPr lang="en-US" b="1" dirty="0"/>
              <a:t>Label Encoding VS One Hot Encoding</a:t>
            </a:r>
          </a:p>
        </p:txBody>
      </p:sp>
      <p:sp>
        <p:nvSpPr>
          <p:cNvPr id="3" name="Content Placeholder 2">
            <a:extLst>
              <a:ext uri="{FF2B5EF4-FFF2-40B4-BE49-F238E27FC236}">
                <a16:creationId xmlns:a16="http://schemas.microsoft.com/office/drawing/2014/main" id="{7741AD12-C448-8624-C5C5-250C0520A04D}"/>
              </a:ext>
            </a:extLst>
          </p:cNvPr>
          <p:cNvSpPr>
            <a:spLocks noGrp="1"/>
          </p:cNvSpPr>
          <p:nvPr>
            <p:ph idx="1"/>
          </p:nvPr>
        </p:nvSpPr>
        <p:spPr/>
        <p:txBody>
          <a:bodyPr/>
          <a:lstStyle/>
          <a:p>
            <a:endParaRPr lang="en-US">
              <a:latin typeface="+mj-lt"/>
            </a:endParaRPr>
          </a:p>
        </p:txBody>
      </p:sp>
      <p:pic>
        <p:nvPicPr>
          <p:cNvPr id="17410" name="Picture 2" descr="What is One Hot Encoding and How to Do It | by Michael DelSole | Medium">
            <a:extLst>
              <a:ext uri="{FF2B5EF4-FFF2-40B4-BE49-F238E27FC236}">
                <a16:creationId xmlns:a16="http://schemas.microsoft.com/office/drawing/2014/main" id="{FB4E8152-0F33-9EDA-5972-00E31FD83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57338"/>
            <a:ext cx="114300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441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3D8C2-E0D9-F235-2247-068D7E744309}"/>
              </a:ext>
            </a:extLst>
          </p:cNvPr>
          <p:cNvSpPr>
            <a:spLocks noGrp="1"/>
          </p:cNvSpPr>
          <p:nvPr>
            <p:ph type="title"/>
          </p:nvPr>
        </p:nvSpPr>
        <p:spPr/>
        <p:txBody>
          <a:bodyPr/>
          <a:lstStyle/>
          <a:p>
            <a:r>
              <a:rPr lang="en-US" sz="4400" b="1" i="0" dirty="0">
                <a:effectLst/>
              </a:rPr>
              <a:t>One-Hot Encoding</a:t>
            </a:r>
            <a:endParaRPr lang="en-US" b="1" dirty="0"/>
          </a:p>
        </p:txBody>
      </p:sp>
      <p:sp>
        <p:nvSpPr>
          <p:cNvPr id="3" name="Content Placeholder 2">
            <a:extLst>
              <a:ext uri="{FF2B5EF4-FFF2-40B4-BE49-F238E27FC236}">
                <a16:creationId xmlns:a16="http://schemas.microsoft.com/office/drawing/2014/main" id="{7DB4D9E6-3110-E649-ACD4-24A556268AFC}"/>
              </a:ext>
            </a:extLst>
          </p:cNvPr>
          <p:cNvSpPr>
            <a:spLocks noGrp="1"/>
          </p:cNvSpPr>
          <p:nvPr>
            <p:ph idx="1"/>
          </p:nvPr>
        </p:nvSpPr>
        <p:spPr>
          <a:xfrm>
            <a:off x="838200" y="1580528"/>
            <a:ext cx="10515600" cy="4351338"/>
          </a:xfrm>
        </p:spPr>
        <p:txBody>
          <a:bodyPr>
            <a:normAutofit/>
          </a:bodyPr>
          <a:lstStyle/>
          <a:p>
            <a:pPr algn="l"/>
            <a:r>
              <a:rPr lang="en-US" sz="2000" b="1" i="0" dirty="0">
                <a:effectLst/>
                <a:latin typeface="+mj-lt"/>
              </a:rPr>
              <a:t>Advantages:</a:t>
            </a:r>
            <a:endParaRPr lang="en-US" sz="2000" b="0" i="0" dirty="0">
              <a:effectLst/>
              <a:latin typeface="+mj-lt"/>
            </a:endParaRPr>
          </a:p>
          <a:p>
            <a:pPr algn="l">
              <a:buFont typeface="Arial" panose="020B0604020202020204" pitchFamily="34" charset="0"/>
              <a:buChar char="•"/>
            </a:pPr>
            <a:r>
              <a:rPr lang="en-US" sz="2000" b="0" i="0" dirty="0">
                <a:effectLst/>
                <a:latin typeface="+mj-lt"/>
              </a:rPr>
              <a:t>Prevents ordinality issues: One-hot encoding avoids falsely introducing ordinal relationships between categories.</a:t>
            </a:r>
          </a:p>
          <a:p>
            <a:pPr algn="l">
              <a:buFont typeface="Arial" panose="020B0604020202020204" pitchFamily="34" charset="0"/>
              <a:buChar char="•"/>
            </a:pPr>
            <a:r>
              <a:rPr lang="en-US" sz="2000" b="0" i="0" dirty="0">
                <a:effectLst/>
                <a:latin typeface="+mj-lt"/>
              </a:rPr>
              <a:t>Compatible with most algorithms: Many machine learning algorithms expect numerical input, making one-hot encoding a suitable choice.</a:t>
            </a:r>
          </a:p>
          <a:p>
            <a:pPr algn="l"/>
            <a:r>
              <a:rPr lang="en-US" sz="2000" b="1" i="0" dirty="0">
                <a:effectLst/>
                <a:latin typeface="+mj-lt"/>
              </a:rPr>
              <a:t>Limitations:</a:t>
            </a:r>
            <a:endParaRPr lang="en-US" sz="2000" b="0" i="0" dirty="0">
              <a:effectLst/>
              <a:latin typeface="+mj-lt"/>
            </a:endParaRPr>
          </a:p>
          <a:p>
            <a:pPr algn="l">
              <a:buFont typeface="Arial" panose="020B0604020202020204" pitchFamily="34" charset="0"/>
              <a:buChar char="•"/>
            </a:pPr>
            <a:r>
              <a:rPr lang="en-US" sz="2000" b="0" i="0" dirty="0">
                <a:effectLst/>
                <a:latin typeface="+mj-lt"/>
              </a:rPr>
              <a:t>Dimensionality increase: One-hot encoding increases the dimensionality of the dataset, especially for variables with many categories.</a:t>
            </a:r>
          </a:p>
          <a:p>
            <a:pPr algn="l">
              <a:buFont typeface="Arial" panose="020B0604020202020204" pitchFamily="34" charset="0"/>
              <a:buChar char="•"/>
            </a:pPr>
            <a:r>
              <a:rPr lang="en-US" sz="2000" b="0" i="0" dirty="0">
                <a:effectLst/>
                <a:latin typeface="+mj-lt"/>
              </a:rPr>
              <a:t>Collinearity: The new columns might be correlated, which can affect the performance of certain algorithms.</a:t>
            </a:r>
          </a:p>
          <a:p>
            <a:pPr algn="l">
              <a:buFont typeface="Arial" panose="020B0604020202020204" pitchFamily="34" charset="0"/>
              <a:buChar char="•"/>
            </a:pPr>
            <a:endParaRPr lang="en-US" sz="2000" b="0" i="0" dirty="0">
              <a:effectLst/>
              <a:latin typeface="+mj-lt"/>
            </a:endParaRPr>
          </a:p>
        </p:txBody>
      </p:sp>
    </p:spTree>
    <p:extLst>
      <p:ext uri="{BB962C8B-B14F-4D97-AF65-F5344CB8AC3E}">
        <p14:creationId xmlns:p14="http://schemas.microsoft.com/office/powerpoint/2010/main" val="26110140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87F7-9AEC-6DE1-4ADF-6D69CC4024E0}"/>
              </a:ext>
            </a:extLst>
          </p:cNvPr>
          <p:cNvSpPr>
            <a:spLocks noGrp="1"/>
          </p:cNvSpPr>
          <p:nvPr>
            <p:ph type="title"/>
          </p:nvPr>
        </p:nvSpPr>
        <p:spPr/>
        <p:txBody>
          <a:bodyPr/>
          <a:lstStyle/>
          <a:p>
            <a:r>
              <a:rPr lang="en-US" sz="4400" b="1" dirty="0"/>
              <a:t>Label Encoding</a:t>
            </a:r>
            <a:endParaRPr lang="en-US" b="1" dirty="0"/>
          </a:p>
        </p:txBody>
      </p:sp>
      <p:sp>
        <p:nvSpPr>
          <p:cNvPr id="3" name="Content Placeholder 2">
            <a:extLst>
              <a:ext uri="{FF2B5EF4-FFF2-40B4-BE49-F238E27FC236}">
                <a16:creationId xmlns:a16="http://schemas.microsoft.com/office/drawing/2014/main" id="{C7FBEA22-D9CC-7F0E-D854-38309BFFBC47}"/>
              </a:ext>
            </a:extLst>
          </p:cNvPr>
          <p:cNvSpPr>
            <a:spLocks noGrp="1"/>
          </p:cNvSpPr>
          <p:nvPr>
            <p:ph idx="1"/>
          </p:nvPr>
        </p:nvSpPr>
        <p:spPr>
          <a:xfrm>
            <a:off x="838200" y="1580528"/>
            <a:ext cx="10515600" cy="4351338"/>
          </a:xfrm>
        </p:spPr>
        <p:txBody>
          <a:bodyPr>
            <a:normAutofit/>
          </a:bodyPr>
          <a:lstStyle/>
          <a:p>
            <a:pPr algn="l"/>
            <a:r>
              <a:rPr lang="en-US" sz="2000" b="1" i="0" dirty="0">
                <a:effectLst/>
                <a:latin typeface="+mj-lt"/>
              </a:rPr>
              <a:t>Advantages:</a:t>
            </a:r>
            <a:endParaRPr lang="en-US" sz="2000" b="0" i="0" dirty="0">
              <a:effectLst/>
              <a:latin typeface="+mj-lt"/>
            </a:endParaRPr>
          </a:p>
          <a:p>
            <a:pPr lvl="1"/>
            <a:r>
              <a:rPr lang="en-US" sz="2000" b="0" i="0" dirty="0">
                <a:effectLst/>
                <a:latin typeface="+mj-lt"/>
              </a:rPr>
              <a:t>Compact representation: Label encoding reduces the dimensionality of the categorical variable to a single column of integers.</a:t>
            </a:r>
          </a:p>
          <a:p>
            <a:pPr lvl="1"/>
            <a:r>
              <a:rPr lang="en-US" sz="2000" b="0" i="0" dirty="0">
                <a:effectLst/>
                <a:latin typeface="+mj-lt"/>
              </a:rPr>
              <a:t>Preserves ordinality: Suitable for ordinal categorical variables where order matters.</a:t>
            </a:r>
          </a:p>
          <a:p>
            <a:pPr algn="l"/>
            <a:r>
              <a:rPr lang="en-US" sz="2000" b="1" i="0" dirty="0">
                <a:effectLst/>
                <a:latin typeface="+mj-lt"/>
              </a:rPr>
              <a:t>Limitations:</a:t>
            </a:r>
            <a:endParaRPr lang="en-US" sz="2000" b="0" i="0" dirty="0">
              <a:effectLst/>
              <a:latin typeface="+mj-lt"/>
            </a:endParaRPr>
          </a:p>
          <a:p>
            <a:pPr lvl="1"/>
            <a:r>
              <a:rPr lang="en-US" sz="2000" b="0" i="0" dirty="0">
                <a:effectLst/>
                <a:latin typeface="+mj-lt"/>
              </a:rPr>
              <a:t>Misleading magnitude: Some algorithms may misinterpret the integer labels as ordinal magnitudes, leading to incorrect assumptions.</a:t>
            </a:r>
          </a:p>
          <a:p>
            <a:pPr algn="l"/>
            <a:r>
              <a:rPr lang="en-US" sz="2000" b="1" i="0" dirty="0">
                <a:effectLst/>
                <a:latin typeface="+mj-lt"/>
              </a:rPr>
              <a:t>When to Use:</a:t>
            </a:r>
            <a:endParaRPr lang="en-US" sz="2000" b="0" i="0" dirty="0">
              <a:effectLst/>
              <a:latin typeface="+mj-lt"/>
            </a:endParaRPr>
          </a:p>
          <a:p>
            <a:pPr lvl="1"/>
            <a:r>
              <a:rPr lang="en-US" sz="2000" b="0" i="0" dirty="0">
                <a:effectLst/>
                <a:latin typeface="+mj-lt"/>
              </a:rPr>
              <a:t>For ordinal categorical variables where the order of categories has significance.</a:t>
            </a:r>
          </a:p>
          <a:p>
            <a:endParaRPr lang="en-US" sz="2000" dirty="0">
              <a:latin typeface="+mj-lt"/>
            </a:endParaRPr>
          </a:p>
        </p:txBody>
      </p:sp>
    </p:spTree>
    <p:extLst>
      <p:ext uri="{BB962C8B-B14F-4D97-AF65-F5344CB8AC3E}">
        <p14:creationId xmlns:p14="http://schemas.microsoft.com/office/powerpoint/2010/main" val="1673396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19E7-3251-C8B6-B24A-7455CFE34E8D}"/>
              </a:ext>
            </a:extLst>
          </p:cNvPr>
          <p:cNvSpPr>
            <a:spLocks noGrp="1"/>
          </p:cNvSpPr>
          <p:nvPr>
            <p:ph type="title"/>
          </p:nvPr>
        </p:nvSpPr>
        <p:spPr/>
        <p:txBody>
          <a:bodyPr>
            <a:normAutofit/>
          </a:bodyPr>
          <a:lstStyle/>
          <a:p>
            <a:r>
              <a:rPr lang="en-US" b="1" i="0" dirty="0">
                <a:effectLst/>
              </a:rPr>
              <a:t>Feature Extraction</a:t>
            </a:r>
            <a:endParaRPr lang="en-US" b="1" dirty="0"/>
          </a:p>
        </p:txBody>
      </p:sp>
      <p:sp>
        <p:nvSpPr>
          <p:cNvPr id="3" name="Content Placeholder 2">
            <a:extLst>
              <a:ext uri="{FF2B5EF4-FFF2-40B4-BE49-F238E27FC236}">
                <a16:creationId xmlns:a16="http://schemas.microsoft.com/office/drawing/2014/main" id="{9B5A1FBF-6C66-A7EF-48C6-37C06B2388ED}"/>
              </a:ext>
            </a:extLst>
          </p:cNvPr>
          <p:cNvSpPr>
            <a:spLocks noGrp="1"/>
          </p:cNvSpPr>
          <p:nvPr>
            <p:ph idx="1"/>
          </p:nvPr>
        </p:nvSpPr>
        <p:spPr/>
        <p:txBody>
          <a:bodyPr>
            <a:normAutofit/>
          </a:bodyPr>
          <a:lstStyle/>
          <a:p>
            <a:pPr algn="l">
              <a:buFont typeface="Arial" panose="020B0604020202020204" pitchFamily="34" charset="0"/>
              <a:buChar char="•"/>
            </a:pPr>
            <a:r>
              <a:rPr lang="en-US" sz="2000" b="0" i="0" dirty="0">
                <a:effectLst/>
                <a:latin typeface="+mj-lt"/>
              </a:rPr>
              <a:t>Transforming high-dimensional data into lower-dimensional representation.</a:t>
            </a:r>
          </a:p>
          <a:p>
            <a:pPr algn="l">
              <a:buFont typeface="Arial" panose="020B0604020202020204" pitchFamily="34" charset="0"/>
              <a:buChar char="•"/>
            </a:pPr>
            <a:r>
              <a:rPr lang="en-US" sz="2000" b="0" i="0" dirty="0">
                <a:effectLst/>
                <a:latin typeface="+mj-lt"/>
              </a:rPr>
              <a:t>Reduce dimensionality, remove noise, capture patterns.</a:t>
            </a:r>
          </a:p>
          <a:p>
            <a:pPr algn="l">
              <a:buFont typeface="Arial" panose="020B0604020202020204" pitchFamily="34" charset="0"/>
              <a:buChar char="•"/>
            </a:pPr>
            <a:endParaRPr lang="en-US" sz="2000" b="0" i="0" dirty="0">
              <a:effectLst/>
              <a:latin typeface="+mj-lt"/>
            </a:endParaRPr>
          </a:p>
          <a:p>
            <a:pPr algn="l">
              <a:buFont typeface="+mj-lt"/>
              <a:buAutoNum type="arabicPeriod"/>
            </a:pPr>
            <a:r>
              <a:rPr lang="en-US" sz="2000" b="1" i="0" dirty="0">
                <a:effectLst/>
                <a:latin typeface="+mj-lt"/>
              </a:rPr>
              <a:t>Principal Component Analysis (PCA):</a:t>
            </a:r>
          </a:p>
          <a:p>
            <a:pPr marL="742950" lvl="1" indent="-285750" algn="l">
              <a:buFont typeface="+mj-lt"/>
              <a:buAutoNum type="arabicPeriod"/>
            </a:pPr>
            <a:r>
              <a:rPr lang="en-US" sz="2000" b="0" i="0" dirty="0">
                <a:effectLst/>
                <a:latin typeface="+mj-lt"/>
              </a:rPr>
              <a:t>Identify orthogonal components with maximum variance.</a:t>
            </a:r>
          </a:p>
          <a:p>
            <a:pPr marL="742950" lvl="1" indent="-285750" algn="l">
              <a:buFont typeface="+mj-lt"/>
              <a:buAutoNum type="arabicPeriod"/>
            </a:pPr>
            <a:r>
              <a:rPr lang="en-US" sz="2000" b="0" i="0" dirty="0">
                <a:effectLst/>
                <a:latin typeface="+mj-lt"/>
              </a:rPr>
              <a:t>Eigenvalues, eigenvectors, explained variance.</a:t>
            </a:r>
          </a:p>
          <a:p>
            <a:pPr algn="l">
              <a:buFont typeface="+mj-lt"/>
              <a:buAutoNum type="arabicPeriod"/>
            </a:pPr>
            <a:r>
              <a:rPr lang="en-US" sz="2000" b="1" i="0" dirty="0">
                <a:effectLst/>
                <a:latin typeface="+mj-lt"/>
              </a:rPr>
              <a:t>Non-Negative Matrix Factorization (NMF):</a:t>
            </a:r>
          </a:p>
          <a:p>
            <a:pPr marL="742950" lvl="1" indent="-285750" algn="l">
              <a:buFont typeface="+mj-lt"/>
              <a:buAutoNum type="arabicPeriod"/>
            </a:pPr>
            <a:r>
              <a:rPr lang="en-US" sz="2000" b="0" i="0" dirty="0">
                <a:effectLst/>
                <a:latin typeface="+mj-lt"/>
              </a:rPr>
              <a:t>Decompose non-negative data into additive components.</a:t>
            </a:r>
          </a:p>
          <a:p>
            <a:pPr marL="742950" lvl="1" indent="-285750" algn="l">
              <a:buFont typeface="+mj-lt"/>
              <a:buAutoNum type="arabicPeriod"/>
            </a:pPr>
            <a:r>
              <a:rPr lang="en-US" sz="2000" b="0" i="0" dirty="0">
                <a:effectLst/>
                <a:latin typeface="+mj-lt"/>
              </a:rPr>
              <a:t>Application in topic modeling, image processing.</a:t>
            </a:r>
          </a:p>
          <a:p>
            <a:pPr algn="l">
              <a:buFont typeface="Arial" panose="020B0604020202020204" pitchFamily="34" charset="0"/>
              <a:buChar char="•"/>
            </a:pPr>
            <a:endParaRPr lang="en-US" sz="2000" b="0" i="0" dirty="0">
              <a:effectLst/>
              <a:latin typeface="+mj-lt"/>
            </a:endParaRPr>
          </a:p>
          <a:p>
            <a:endParaRPr lang="en-US" sz="2000" dirty="0">
              <a:latin typeface="+mj-lt"/>
            </a:endParaRPr>
          </a:p>
        </p:txBody>
      </p:sp>
    </p:spTree>
    <p:extLst>
      <p:ext uri="{BB962C8B-B14F-4D97-AF65-F5344CB8AC3E}">
        <p14:creationId xmlns:p14="http://schemas.microsoft.com/office/powerpoint/2010/main" val="1695549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F13C-EF85-5D5B-78B6-841C84059369}"/>
              </a:ext>
            </a:extLst>
          </p:cNvPr>
          <p:cNvSpPr>
            <a:spLocks noGrp="1"/>
          </p:cNvSpPr>
          <p:nvPr>
            <p:ph type="title"/>
          </p:nvPr>
        </p:nvSpPr>
        <p:spPr/>
        <p:txBody>
          <a:bodyPr/>
          <a:lstStyle/>
          <a:p>
            <a:r>
              <a:rPr lang="en-US" b="1" dirty="0"/>
              <a:t>Imbalanced Data</a:t>
            </a:r>
          </a:p>
        </p:txBody>
      </p:sp>
      <p:sp>
        <p:nvSpPr>
          <p:cNvPr id="3" name="Content Placeholder 2">
            <a:extLst>
              <a:ext uri="{FF2B5EF4-FFF2-40B4-BE49-F238E27FC236}">
                <a16:creationId xmlns:a16="http://schemas.microsoft.com/office/drawing/2014/main" id="{2257FC3D-0D55-EBB8-AAEF-8AEBACE8CD43}"/>
              </a:ext>
            </a:extLst>
          </p:cNvPr>
          <p:cNvSpPr>
            <a:spLocks noGrp="1"/>
          </p:cNvSpPr>
          <p:nvPr>
            <p:ph idx="1"/>
          </p:nvPr>
        </p:nvSpPr>
        <p:spPr/>
        <p:txBody>
          <a:bodyPr>
            <a:normAutofit/>
          </a:bodyPr>
          <a:lstStyle/>
          <a:p>
            <a:r>
              <a:rPr lang="en-US" sz="2000" b="1" i="0" dirty="0">
                <a:effectLst/>
                <a:latin typeface="+mj-lt"/>
              </a:rPr>
              <a:t>Definition:</a:t>
            </a:r>
            <a:r>
              <a:rPr lang="en-US" sz="2000" b="0" i="0" dirty="0">
                <a:effectLst/>
                <a:latin typeface="+mj-lt"/>
              </a:rPr>
              <a:t> Class imbalance occurs when the distribution of classes in a dataset is uneven, with one class significantly outnumbering the others.</a:t>
            </a:r>
          </a:p>
          <a:p>
            <a:r>
              <a:rPr lang="en-US" sz="2000" b="1" dirty="0">
                <a:latin typeface="+mj-lt"/>
              </a:rPr>
              <a:t>Impact</a:t>
            </a:r>
            <a:r>
              <a:rPr lang="en-US" sz="2000" dirty="0">
                <a:latin typeface="+mj-lt"/>
              </a:rPr>
              <a:t>: Class imbalance can lead to biased model predictions, poor generalization, and inaccurate results, as models tend to favor the majority class.</a:t>
            </a:r>
          </a:p>
        </p:txBody>
      </p:sp>
      <p:pic>
        <p:nvPicPr>
          <p:cNvPr id="18434" name="Picture 2" descr="Class Imbalance in ML: 10 Best Ways to Solve it Using Python">
            <a:extLst>
              <a:ext uri="{FF2B5EF4-FFF2-40B4-BE49-F238E27FC236}">
                <a16:creationId xmlns:a16="http://schemas.microsoft.com/office/drawing/2014/main" id="{D2008BAB-A935-10CB-9942-BE9F2D471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656" y="3280851"/>
            <a:ext cx="3742687" cy="2329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5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5354-CB60-9BCB-75CF-95B569390F8C}"/>
              </a:ext>
            </a:extLst>
          </p:cNvPr>
          <p:cNvSpPr>
            <a:spLocks noGrp="1"/>
          </p:cNvSpPr>
          <p:nvPr>
            <p:ph type="title"/>
          </p:nvPr>
        </p:nvSpPr>
        <p:spPr>
          <a:xfrm>
            <a:off x="838200" y="365126"/>
            <a:ext cx="10515600" cy="1066110"/>
          </a:xfrm>
        </p:spPr>
        <p:txBody>
          <a:bodyPr/>
          <a:lstStyle/>
          <a:p>
            <a:pPr algn="l"/>
            <a:r>
              <a:rPr lang="en-US" b="1" dirty="0"/>
              <a:t>Introduction to Data Preprocessing</a:t>
            </a:r>
          </a:p>
        </p:txBody>
      </p:sp>
      <p:sp>
        <p:nvSpPr>
          <p:cNvPr id="4" name="TextBox 3">
            <a:extLst>
              <a:ext uri="{FF2B5EF4-FFF2-40B4-BE49-F238E27FC236}">
                <a16:creationId xmlns:a16="http://schemas.microsoft.com/office/drawing/2014/main" id="{E1842237-5A27-1BB2-9333-559439A32D2F}"/>
              </a:ext>
            </a:extLst>
          </p:cNvPr>
          <p:cNvSpPr txBox="1"/>
          <p:nvPr/>
        </p:nvSpPr>
        <p:spPr>
          <a:xfrm>
            <a:off x="4959626" y="6014650"/>
            <a:ext cx="4929809" cy="477054"/>
          </a:xfrm>
          <a:prstGeom prst="rect">
            <a:avLst/>
          </a:prstGeom>
          <a:noFill/>
        </p:spPr>
        <p:txBody>
          <a:bodyPr wrap="square" rtlCol="0">
            <a:spAutoFit/>
          </a:bodyPr>
          <a:lstStyle/>
          <a:p>
            <a:pPr algn="ctr"/>
            <a:r>
              <a:rPr lang="en-US" sz="2500" b="1" dirty="0">
                <a:solidFill>
                  <a:srgbClr val="FFFFFF"/>
                </a:solidFill>
                <a:latin typeface="+mj-lt"/>
              </a:rPr>
              <a:t>INTRODUCTION</a:t>
            </a:r>
          </a:p>
        </p:txBody>
      </p:sp>
      <p:sp>
        <p:nvSpPr>
          <p:cNvPr id="5" name="TextBox 4">
            <a:extLst>
              <a:ext uri="{FF2B5EF4-FFF2-40B4-BE49-F238E27FC236}">
                <a16:creationId xmlns:a16="http://schemas.microsoft.com/office/drawing/2014/main" id="{D0BA27B2-4C7F-EBD6-E344-4291E69B5348}"/>
              </a:ext>
            </a:extLst>
          </p:cNvPr>
          <p:cNvSpPr txBox="1"/>
          <p:nvPr/>
        </p:nvSpPr>
        <p:spPr>
          <a:xfrm>
            <a:off x="9963687" y="5991566"/>
            <a:ext cx="2321078" cy="553998"/>
          </a:xfrm>
          <a:prstGeom prst="rect">
            <a:avLst/>
          </a:prstGeom>
          <a:noFill/>
        </p:spPr>
        <p:txBody>
          <a:bodyPr wrap="square" rtlCol="0">
            <a:spAutoFit/>
          </a:bodyPr>
          <a:lstStyle/>
          <a:p>
            <a:pPr algn="ctr"/>
            <a:r>
              <a:rPr lang="en-US" sz="3000" b="1" dirty="0">
                <a:solidFill>
                  <a:srgbClr val="FFFFFF"/>
                </a:solidFill>
                <a:latin typeface="+mj-lt"/>
              </a:rPr>
              <a:t>Session 1</a:t>
            </a:r>
          </a:p>
        </p:txBody>
      </p:sp>
      <p:sp>
        <p:nvSpPr>
          <p:cNvPr id="8" name="Content Placeholder 2">
            <a:extLst>
              <a:ext uri="{FF2B5EF4-FFF2-40B4-BE49-F238E27FC236}">
                <a16:creationId xmlns:a16="http://schemas.microsoft.com/office/drawing/2014/main" id="{F87E87BD-6E69-F152-B786-7220477C865B}"/>
              </a:ext>
            </a:extLst>
          </p:cNvPr>
          <p:cNvSpPr>
            <a:spLocks noGrp="1"/>
          </p:cNvSpPr>
          <p:nvPr>
            <p:ph idx="1"/>
          </p:nvPr>
        </p:nvSpPr>
        <p:spPr>
          <a:xfrm>
            <a:off x="838200" y="1825625"/>
            <a:ext cx="10515600" cy="4351338"/>
          </a:xfrm>
        </p:spPr>
        <p:txBody>
          <a:bodyPr>
            <a:normAutofit/>
          </a:bodyPr>
          <a:lstStyle/>
          <a:p>
            <a:r>
              <a:rPr lang="en-US" sz="2000" dirty="0">
                <a:latin typeface="+mj-lt"/>
              </a:rPr>
              <a:t>Welcome to the Data Preprocessing course! In the exciting field of data science, working with raw data is like having a block of marble – full of potential, but in need of sculpting to reveal its true beauty. This is where data preprocessing comes into play.</a:t>
            </a:r>
          </a:p>
        </p:txBody>
      </p:sp>
      <p:pic>
        <p:nvPicPr>
          <p:cNvPr id="9" name="Picture 2" descr="Sculptor At Work Modern Cartoon Male Character Make Sculpture Out Of Marble  Stone Talent Artist With Statue And Tools Creative Profession And Hobby  Vector Flat Cartoon Illustration Stock Illustration - Download Image">
            <a:extLst>
              <a:ext uri="{FF2B5EF4-FFF2-40B4-BE49-F238E27FC236}">
                <a16:creationId xmlns:a16="http://schemas.microsoft.com/office/drawing/2014/main" id="{999F968F-4BE1-6A38-CFF4-C00CDCA4C21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569533" y="3086438"/>
            <a:ext cx="1638937" cy="2578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805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94D2-53C2-9E7E-729C-8FE7BA2300A2}"/>
              </a:ext>
            </a:extLst>
          </p:cNvPr>
          <p:cNvSpPr>
            <a:spLocks noGrp="1"/>
          </p:cNvSpPr>
          <p:nvPr>
            <p:ph type="title"/>
          </p:nvPr>
        </p:nvSpPr>
        <p:spPr/>
        <p:txBody>
          <a:bodyPr/>
          <a:lstStyle/>
          <a:p>
            <a:r>
              <a:rPr lang="en-US" b="1" i="0" dirty="0">
                <a:effectLst/>
              </a:rPr>
              <a:t>Resampling</a:t>
            </a:r>
            <a:endParaRPr lang="en-US" dirty="0"/>
          </a:p>
        </p:txBody>
      </p:sp>
      <p:sp>
        <p:nvSpPr>
          <p:cNvPr id="3" name="Content Placeholder 2">
            <a:extLst>
              <a:ext uri="{FF2B5EF4-FFF2-40B4-BE49-F238E27FC236}">
                <a16:creationId xmlns:a16="http://schemas.microsoft.com/office/drawing/2014/main" id="{F0AA931D-A517-19E2-77DB-11D0D3EFE7C4}"/>
              </a:ext>
            </a:extLst>
          </p:cNvPr>
          <p:cNvSpPr>
            <a:spLocks noGrp="1"/>
          </p:cNvSpPr>
          <p:nvPr>
            <p:ph idx="1"/>
          </p:nvPr>
        </p:nvSpPr>
        <p:spPr/>
        <p:txBody>
          <a:bodyPr>
            <a:normAutofit/>
          </a:bodyPr>
          <a:lstStyle/>
          <a:p>
            <a:r>
              <a:rPr lang="en-US" sz="2000" b="0" i="0" dirty="0">
                <a:effectLst/>
                <a:latin typeface="+mj-lt"/>
              </a:rPr>
              <a:t>Resampling is a critical technique in data preprocessing used to address class imbalance and enhance the performance of machine learning models. This session explores the intricacies of resampling methods and how they can mitigate issues stemming from imbalanced datasets.</a:t>
            </a:r>
          </a:p>
          <a:p>
            <a:r>
              <a:rPr lang="en-US" sz="2000" b="1" i="0" dirty="0">
                <a:effectLst/>
                <a:latin typeface="+mj-lt"/>
              </a:rPr>
              <a:t>Oversampling</a:t>
            </a:r>
          </a:p>
          <a:p>
            <a:r>
              <a:rPr lang="en-US" sz="2000" b="1" i="0" dirty="0" err="1">
                <a:effectLst/>
                <a:latin typeface="+mj-lt"/>
              </a:rPr>
              <a:t>Undersampling</a:t>
            </a:r>
            <a:endParaRPr lang="en-US" sz="2000" b="1" i="0" dirty="0">
              <a:effectLst/>
              <a:latin typeface="+mj-lt"/>
            </a:endParaRPr>
          </a:p>
          <a:p>
            <a:endParaRPr lang="en-US" sz="2000" dirty="0">
              <a:latin typeface="+mj-lt"/>
            </a:endParaRPr>
          </a:p>
        </p:txBody>
      </p:sp>
    </p:spTree>
    <p:extLst>
      <p:ext uri="{BB962C8B-B14F-4D97-AF65-F5344CB8AC3E}">
        <p14:creationId xmlns:p14="http://schemas.microsoft.com/office/powerpoint/2010/main" val="3269430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2E222-0046-9D1E-C75D-78DB272B10F1}"/>
              </a:ext>
            </a:extLst>
          </p:cNvPr>
          <p:cNvSpPr>
            <a:spLocks noGrp="1"/>
          </p:cNvSpPr>
          <p:nvPr>
            <p:ph type="title"/>
          </p:nvPr>
        </p:nvSpPr>
        <p:spPr/>
        <p:txBody>
          <a:bodyPr/>
          <a:lstStyle/>
          <a:p>
            <a:r>
              <a:rPr lang="en-US" sz="4400" b="1" i="0" dirty="0">
                <a:effectLst/>
              </a:rPr>
              <a:t>Oversampling</a:t>
            </a:r>
            <a:endParaRPr lang="en-US" dirty="0"/>
          </a:p>
        </p:txBody>
      </p:sp>
      <p:sp>
        <p:nvSpPr>
          <p:cNvPr id="3" name="Content Placeholder 2">
            <a:extLst>
              <a:ext uri="{FF2B5EF4-FFF2-40B4-BE49-F238E27FC236}">
                <a16:creationId xmlns:a16="http://schemas.microsoft.com/office/drawing/2014/main" id="{A88C9693-8D86-FCA0-49A7-18B60A7A88B9}"/>
              </a:ext>
            </a:extLst>
          </p:cNvPr>
          <p:cNvSpPr>
            <a:spLocks noGrp="1"/>
          </p:cNvSpPr>
          <p:nvPr>
            <p:ph idx="1"/>
          </p:nvPr>
        </p:nvSpPr>
        <p:spPr/>
        <p:txBody>
          <a:bodyPr>
            <a:normAutofit/>
          </a:bodyPr>
          <a:lstStyle/>
          <a:p>
            <a:r>
              <a:rPr lang="en-US" sz="2000" b="1" i="0" dirty="0">
                <a:effectLst/>
                <a:latin typeface="+mj-lt"/>
              </a:rPr>
              <a:t>Oversampling</a:t>
            </a:r>
            <a:r>
              <a:rPr lang="en-US" sz="2000" dirty="0">
                <a:latin typeface="+mj-lt"/>
              </a:rPr>
              <a:t>: </a:t>
            </a:r>
            <a:r>
              <a:rPr lang="en-US" sz="2000" b="0" i="0" dirty="0">
                <a:effectLst/>
                <a:latin typeface="+mj-lt"/>
              </a:rPr>
              <a:t>Oversampling involves increasing the representation of the minority class by generating synthetic samples or replicating existing ones.</a:t>
            </a:r>
          </a:p>
          <a:p>
            <a:pPr lvl="1"/>
            <a:r>
              <a:rPr lang="en-US" sz="1600" b="1" i="0" dirty="0">
                <a:solidFill>
                  <a:srgbClr val="FF0000"/>
                </a:solidFill>
                <a:effectLst/>
                <a:latin typeface="+mj-lt"/>
              </a:rPr>
              <a:t>Potential overfitting on duplicated samples.</a:t>
            </a:r>
            <a:endParaRPr lang="en-US" sz="1600" b="0" i="0" dirty="0">
              <a:effectLst/>
              <a:latin typeface="+mj-lt"/>
            </a:endParaRPr>
          </a:p>
          <a:p>
            <a:endParaRPr lang="en-US" sz="2000" dirty="0">
              <a:latin typeface="+mj-lt"/>
            </a:endParaRPr>
          </a:p>
          <a:p>
            <a:pPr algn="l"/>
            <a:r>
              <a:rPr lang="en-US" sz="2000" b="1" i="0" dirty="0">
                <a:effectLst/>
                <a:latin typeface="+mj-lt"/>
              </a:rPr>
              <a:t>Methods:</a:t>
            </a:r>
            <a:endParaRPr lang="en-US" sz="2000" b="0" i="0" dirty="0">
              <a:effectLst/>
              <a:latin typeface="+mj-lt"/>
            </a:endParaRPr>
          </a:p>
          <a:p>
            <a:pPr lvl="1">
              <a:buFont typeface="+mj-lt"/>
              <a:buAutoNum type="arabicPeriod"/>
            </a:pPr>
            <a:r>
              <a:rPr lang="en-US" sz="2000" b="0" i="0" dirty="0">
                <a:effectLst/>
                <a:latin typeface="+mj-lt"/>
              </a:rPr>
              <a:t>Random Oversampling: Replicate minority class samples randomly.</a:t>
            </a:r>
          </a:p>
          <a:p>
            <a:pPr lvl="1">
              <a:buFont typeface="+mj-lt"/>
              <a:buAutoNum type="arabicPeriod"/>
            </a:pPr>
            <a:r>
              <a:rPr lang="en-US" sz="2000" b="0" i="0" dirty="0">
                <a:effectLst/>
                <a:latin typeface="+mj-lt"/>
              </a:rPr>
              <a:t>Synthetic Minority Over-sampling Technique (SMOTE): Generate synthetic samples along line segments between existing minority class samples.</a:t>
            </a:r>
          </a:p>
        </p:txBody>
      </p:sp>
    </p:spTree>
    <p:extLst>
      <p:ext uri="{BB962C8B-B14F-4D97-AF65-F5344CB8AC3E}">
        <p14:creationId xmlns:p14="http://schemas.microsoft.com/office/powerpoint/2010/main" val="33416186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2E222-0046-9D1E-C75D-78DB272B10F1}"/>
              </a:ext>
            </a:extLst>
          </p:cNvPr>
          <p:cNvSpPr>
            <a:spLocks noGrp="1"/>
          </p:cNvSpPr>
          <p:nvPr>
            <p:ph type="title"/>
          </p:nvPr>
        </p:nvSpPr>
        <p:spPr/>
        <p:txBody>
          <a:bodyPr/>
          <a:lstStyle/>
          <a:p>
            <a:r>
              <a:rPr lang="en-US" b="1" i="0" dirty="0" err="1">
                <a:effectLst/>
              </a:rPr>
              <a:t>Undersampling</a:t>
            </a:r>
            <a:endParaRPr lang="en-US" dirty="0"/>
          </a:p>
        </p:txBody>
      </p:sp>
      <p:sp>
        <p:nvSpPr>
          <p:cNvPr id="3" name="Content Placeholder 2">
            <a:extLst>
              <a:ext uri="{FF2B5EF4-FFF2-40B4-BE49-F238E27FC236}">
                <a16:creationId xmlns:a16="http://schemas.microsoft.com/office/drawing/2014/main" id="{A88C9693-8D86-FCA0-49A7-18B60A7A88B9}"/>
              </a:ext>
            </a:extLst>
          </p:cNvPr>
          <p:cNvSpPr>
            <a:spLocks noGrp="1"/>
          </p:cNvSpPr>
          <p:nvPr>
            <p:ph idx="1"/>
          </p:nvPr>
        </p:nvSpPr>
        <p:spPr/>
        <p:txBody>
          <a:bodyPr>
            <a:normAutofit/>
          </a:bodyPr>
          <a:lstStyle/>
          <a:p>
            <a:r>
              <a:rPr lang="en-US" sz="2000" b="1" i="0" dirty="0">
                <a:effectLst/>
                <a:latin typeface="+mj-lt"/>
              </a:rPr>
              <a:t>Oversampling</a:t>
            </a:r>
            <a:r>
              <a:rPr lang="en-US" sz="2000" dirty="0">
                <a:latin typeface="+mj-lt"/>
              </a:rPr>
              <a:t>: </a:t>
            </a:r>
            <a:r>
              <a:rPr lang="en-US" sz="2000" b="0" i="0" dirty="0" err="1">
                <a:effectLst/>
                <a:latin typeface="+mj-lt"/>
              </a:rPr>
              <a:t>Undersampling</a:t>
            </a:r>
            <a:r>
              <a:rPr lang="en-US" sz="2000" b="0" i="0" dirty="0">
                <a:effectLst/>
                <a:latin typeface="+mj-lt"/>
              </a:rPr>
              <a:t> involves reducing the representation of the majority class by removing samples.</a:t>
            </a:r>
          </a:p>
          <a:p>
            <a:pPr lvl="1"/>
            <a:r>
              <a:rPr lang="en-US" sz="1600" b="0" i="0" dirty="0">
                <a:solidFill>
                  <a:srgbClr val="FF0000"/>
                </a:solidFill>
                <a:effectLst/>
                <a:latin typeface="+mj-lt"/>
              </a:rPr>
              <a:t>Risk of underfitting due to reduced training data.</a:t>
            </a:r>
          </a:p>
          <a:p>
            <a:pPr marL="457200" lvl="1" indent="0">
              <a:buNone/>
            </a:pPr>
            <a:endParaRPr lang="en-US" sz="3200" dirty="0">
              <a:solidFill>
                <a:srgbClr val="FF0000"/>
              </a:solidFill>
              <a:latin typeface="+mj-lt"/>
            </a:endParaRPr>
          </a:p>
          <a:p>
            <a:pPr algn="l"/>
            <a:r>
              <a:rPr lang="en-US" sz="2000" b="1" i="0" dirty="0">
                <a:effectLst/>
                <a:latin typeface="+mj-lt"/>
              </a:rPr>
              <a:t>Methods:</a:t>
            </a:r>
            <a:endParaRPr lang="en-US" sz="2000" b="0" i="0" dirty="0">
              <a:effectLst/>
              <a:latin typeface="+mj-lt"/>
            </a:endParaRPr>
          </a:p>
          <a:p>
            <a:pPr lvl="1">
              <a:buFont typeface="+mj-lt"/>
              <a:buAutoNum type="arabicPeriod"/>
            </a:pPr>
            <a:r>
              <a:rPr lang="en-US" sz="2000" b="0" i="0" dirty="0">
                <a:effectLst/>
                <a:latin typeface="+mj-lt"/>
              </a:rPr>
              <a:t>Random </a:t>
            </a:r>
            <a:r>
              <a:rPr lang="en-US" sz="2000" b="0" i="0" dirty="0" err="1">
                <a:effectLst/>
                <a:latin typeface="+mj-lt"/>
              </a:rPr>
              <a:t>Undersampling</a:t>
            </a:r>
            <a:r>
              <a:rPr lang="en-US" sz="2000" b="0" i="0" dirty="0">
                <a:effectLst/>
                <a:latin typeface="+mj-lt"/>
              </a:rPr>
              <a:t>: Randomly remove majority class samples.</a:t>
            </a:r>
          </a:p>
          <a:p>
            <a:pPr lvl="1">
              <a:buFont typeface="+mj-lt"/>
              <a:buAutoNum type="arabicPeriod"/>
            </a:pPr>
            <a:r>
              <a:rPr lang="en-US" sz="2000" b="0" i="0" dirty="0">
                <a:effectLst/>
                <a:latin typeface="+mj-lt"/>
              </a:rPr>
              <a:t>Edited Nearest Neighbors (ENN): Remove majority class samples that are misclassified by their k-nearest neighbors.</a:t>
            </a:r>
          </a:p>
          <a:p>
            <a:pPr lvl="1">
              <a:buFont typeface="+mj-lt"/>
              <a:buAutoNum type="arabicPeriod"/>
            </a:pPr>
            <a:endParaRPr lang="en-US" sz="2000" dirty="0">
              <a:latin typeface="+mj-lt"/>
            </a:endParaRPr>
          </a:p>
          <a:p>
            <a:pPr marL="0" indent="0">
              <a:buNone/>
            </a:pPr>
            <a:r>
              <a:rPr lang="en-US" sz="2000" b="1" i="0" dirty="0">
                <a:effectLst/>
                <a:latin typeface="+mj-lt"/>
              </a:rPr>
              <a:t>Evaluation Considerations !</a:t>
            </a:r>
            <a:endParaRPr lang="en-US" sz="2000" b="0" i="0" dirty="0">
              <a:effectLst/>
              <a:latin typeface="+mj-lt"/>
            </a:endParaRPr>
          </a:p>
        </p:txBody>
      </p:sp>
    </p:spTree>
    <p:extLst>
      <p:ext uri="{BB962C8B-B14F-4D97-AF65-F5344CB8AC3E}">
        <p14:creationId xmlns:p14="http://schemas.microsoft.com/office/powerpoint/2010/main" val="10826723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C9E1-9C44-615C-C6B1-D8A48C46ACDD}"/>
              </a:ext>
            </a:extLst>
          </p:cNvPr>
          <p:cNvSpPr>
            <a:spLocks noGrp="1"/>
          </p:cNvSpPr>
          <p:nvPr>
            <p:ph type="title"/>
          </p:nvPr>
        </p:nvSpPr>
        <p:spPr/>
        <p:txBody>
          <a:bodyPr/>
          <a:lstStyle/>
          <a:p>
            <a:r>
              <a:rPr lang="en-US" b="1" i="0" dirty="0">
                <a:effectLst/>
                <a:latin typeface="Söhne"/>
              </a:rPr>
              <a:t>Real-world Challenges and Best Practices</a:t>
            </a:r>
            <a:endParaRPr lang="en-US" dirty="0"/>
          </a:p>
        </p:txBody>
      </p:sp>
      <p:pic>
        <p:nvPicPr>
          <p:cNvPr id="7" name="Content Placeholder 6">
            <a:extLst>
              <a:ext uri="{FF2B5EF4-FFF2-40B4-BE49-F238E27FC236}">
                <a16:creationId xmlns:a16="http://schemas.microsoft.com/office/drawing/2014/main" id="{E4CD4586-861B-AD2D-02AC-93F2C73D21C4}"/>
              </a:ext>
            </a:extLst>
          </p:cNvPr>
          <p:cNvPicPr>
            <a:picLocks noGrp="1" noChangeAspect="1"/>
          </p:cNvPicPr>
          <p:nvPr>
            <p:ph idx="1"/>
          </p:nvPr>
        </p:nvPicPr>
        <p:blipFill>
          <a:blip r:embed="rId2"/>
          <a:stretch>
            <a:fillRect/>
          </a:stretch>
        </p:blipFill>
        <p:spPr>
          <a:xfrm>
            <a:off x="6187126" y="1605847"/>
            <a:ext cx="7952714" cy="2702202"/>
          </a:xfrm>
        </p:spPr>
      </p:pic>
      <p:pic>
        <p:nvPicPr>
          <p:cNvPr id="5" name="Picture 4">
            <a:extLst>
              <a:ext uri="{FF2B5EF4-FFF2-40B4-BE49-F238E27FC236}">
                <a16:creationId xmlns:a16="http://schemas.microsoft.com/office/drawing/2014/main" id="{128268C1-B949-9194-233A-3ADDAA6481D3}"/>
              </a:ext>
            </a:extLst>
          </p:cNvPr>
          <p:cNvPicPr>
            <a:picLocks noChangeAspect="1"/>
          </p:cNvPicPr>
          <p:nvPr/>
        </p:nvPicPr>
        <p:blipFill>
          <a:blip r:embed="rId3"/>
          <a:stretch>
            <a:fillRect/>
          </a:stretch>
        </p:blipFill>
        <p:spPr>
          <a:xfrm>
            <a:off x="0" y="1605847"/>
            <a:ext cx="6187126" cy="2503762"/>
          </a:xfrm>
          <a:prstGeom prst="rect">
            <a:avLst/>
          </a:prstGeom>
        </p:spPr>
      </p:pic>
      <p:pic>
        <p:nvPicPr>
          <p:cNvPr id="11" name="Picture 10">
            <a:extLst>
              <a:ext uri="{FF2B5EF4-FFF2-40B4-BE49-F238E27FC236}">
                <a16:creationId xmlns:a16="http://schemas.microsoft.com/office/drawing/2014/main" id="{CA3F23EA-0FDB-B236-BCCA-48DE16EC001B}"/>
              </a:ext>
            </a:extLst>
          </p:cNvPr>
          <p:cNvPicPr>
            <a:picLocks noChangeAspect="1"/>
          </p:cNvPicPr>
          <p:nvPr/>
        </p:nvPicPr>
        <p:blipFill>
          <a:blip r:embed="rId4"/>
          <a:stretch>
            <a:fillRect/>
          </a:stretch>
        </p:blipFill>
        <p:spPr>
          <a:xfrm>
            <a:off x="3421930" y="3233844"/>
            <a:ext cx="6620758" cy="2346851"/>
          </a:xfrm>
          <a:prstGeom prst="rect">
            <a:avLst/>
          </a:prstGeom>
        </p:spPr>
      </p:pic>
    </p:spTree>
    <p:extLst>
      <p:ext uri="{BB962C8B-B14F-4D97-AF65-F5344CB8AC3E}">
        <p14:creationId xmlns:p14="http://schemas.microsoft.com/office/powerpoint/2010/main" val="10900266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6FC0-310A-AC97-D36E-C5149059DED4}"/>
              </a:ext>
            </a:extLst>
          </p:cNvPr>
          <p:cNvSpPr>
            <a:spLocks noGrp="1"/>
          </p:cNvSpPr>
          <p:nvPr>
            <p:ph type="title"/>
          </p:nvPr>
        </p:nvSpPr>
        <p:spPr/>
        <p:txBody>
          <a:bodyPr/>
          <a:lstStyle/>
          <a:p>
            <a:r>
              <a:rPr lang="en-US" dirty="0"/>
              <a:t>Special Thanks</a:t>
            </a:r>
          </a:p>
        </p:txBody>
      </p:sp>
      <p:pic>
        <p:nvPicPr>
          <p:cNvPr id="7" name="Picture 6">
            <a:extLst>
              <a:ext uri="{FF2B5EF4-FFF2-40B4-BE49-F238E27FC236}">
                <a16:creationId xmlns:a16="http://schemas.microsoft.com/office/drawing/2014/main" id="{AB10C056-98FF-9A0C-527D-3CDA5D45991F}"/>
              </a:ext>
            </a:extLst>
          </p:cNvPr>
          <p:cNvPicPr>
            <a:picLocks noChangeAspect="1"/>
          </p:cNvPicPr>
          <p:nvPr/>
        </p:nvPicPr>
        <p:blipFill>
          <a:blip r:embed="rId2"/>
          <a:stretch>
            <a:fillRect/>
          </a:stretch>
        </p:blipFill>
        <p:spPr>
          <a:xfrm>
            <a:off x="3698414" y="2765150"/>
            <a:ext cx="2306394" cy="2502362"/>
          </a:xfrm>
          <a:prstGeom prst="rect">
            <a:avLst/>
          </a:prstGeom>
        </p:spPr>
      </p:pic>
      <p:pic>
        <p:nvPicPr>
          <p:cNvPr id="11" name="Picture 10">
            <a:extLst>
              <a:ext uri="{FF2B5EF4-FFF2-40B4-BE49-F238E27FC236}">
                <a16:creationId xmlns:a16="http://schemas.microsoft.com/office/drawing/2014/main" id="{593A3B2F-A55C-48E2-3C6D-5C0A7A1569B5}"/>
              </a:ext>
            </a:extLst>
          </p:cNvPr>
          <p:cNvPicPr>
            <a:picLocks noChangeAspect="1"/>
          </p:cNvPicPr>
          <p:nvPr/>
        </p:nvPicPr>
        <p:blipFill>
          <a:blip r:embed="rId3"/>
          <a:stretch>
            <a:fillRect/>
          </a:stretch>
        </p:blipFill>
        <p:spPr>
          <a:xfrm>
            <a:off x="6203147" y="2765150"/>
            <a:ext cx="1969893" cy="2557279"/>
          </a:xfrm>
          <a:prstGeom prst="rect">
            <a:avLst/>
          </a:prstGeom>
        </p:spPr>
      </p:pic>
      <p:pic>
        <p:nvPicPr>
          <p:cNvPr id="13" name="Picture 12">
            <a:extLst>
              <a:ext uri="{FF2B5EF4-FFF2-40B4-BE49-F238E27FC236}">
                <a16:creationId xmlns:a16="http://schemas.microsoft.com/office/drawing/2014/main" id="{85F844FF-6E46-2A51-35C8-F37E7F5331EA}"/>
              </a:ext>
            </a:extLst>
          </p:cNvPr>
          <p:cNvPicPr>
            <a:picLocks noChangeAspect="1"/>
          </p:cNvPicPr>
          <p:nvPr/>
        </p:nvPicPr>
        <p:blipFill>
          <a:blip r:embed="rId4"/>
          <a:stretch>
            <a:fillRect/>
          </a:stretch>
        </p:blipFill>
        <p:spPr>
          <a:xfrm>
            <a:off x="1480314" y="2765150"/>
            <a:ext cx="2110923" cy="2453853"/>
          </a:xfrm>
          <a:prstGeom prst="rect">
            <a:avLst/>
          </a:prstGeom>
        </p:spPr>
      </p:pic>
      <p:sp>
        <p:nvSpPr>
          <p:cNvPr id="14" name="TextBox 13">
            <a:extLst>
              <a:ext uri="{FF2B5EF4-FFF2-40B4-BE49-F238E27FC236}">
                <a16:creationId xmlns:a16="http://schemas.microsoft.com/office/drawing/2014/main" id="{87966B18-0E3D-9BC2-CC31-91FAA284EF2D}"/>
              </a:ext>
            </a:extLst>
          </p:cNvPr>
          <p:cNvSpPr txBox="1"/>
          <p:nvPr/>
        </p:nvSpPr>
        <p:spPr>
          <a:xfrm>
            <a:off x="1197205" y="1863195"/>
            <a:ext cx="6975835" cy="369332"/>
          </a:xfrm>
          <a:prstGeom prst="rect">
            <a:avLst/>
          </a:prstGeom>
          <a:noFill/>
        </p:spPr>
        <p:txBody>
          <a:bodyPr wrap="square" rtlCol="0">
            <a:spAutoFit/>
          </a:bodyPr>
          <a:lstStyle/>
          <a:p>
            <a:r>
              <a:rPr lang="en-US" dirty="0"/>
              <a:t>For gathering a relevant data and Designing the Summer School</a:t>
            </a:r>
          </a:p>
        </p:txBody>
      </p:sp>
      <p:pic>
        <p:nvPicPr>
          <p:cNvPr id="16" name="Picture 15">
            <a:extLst>
              <a:ext uri="{FF2B5EF4-FFF2-40B4-BE49-F238E27FC236}">
                <a16:creationId xmlns:a16="http://schemas.microsoft.com/office/drawing/2014/main" id="{EB59A589-C5B1-FDAE-742A-B1565BA6A16D}"/>
              </a:ext>
            </a:extLst>
          </p:cNvPr>
          <p:cNvPicPr>
            <a:picLocks noChangeAspect="1"/>
          </p:cNvPicPr>
          <p:nvPr/>
        </p:nvPicPr>
        <p:blipFill>
          <a:blip r:embed="rId5"/>
          <a:stretch>
            <a:fillRect/>
          </a:stretch>
        </p:blipFill>
        <p:spPr>
          <a:xfrm>
            <a:off x="8491655" y="2765150"/>
            <a:ext cx="2143601" cy="2557279"/>
          </a:xfrm>
          <a:prstGeom prst="rect">
            <a:avLst/>
          </a:prstGeom>
        </p:spPr>
      </p:pic>
    </p:spTree>
    <p:extLst>
      <p:ext uri="{BB962C8B-B14F-4D97-AF65-F5344CB8AC3E}">
        <p14:creationId xmlns:p14="http://schemas.microsoft.com/office/powerpoint/2010/main" val="24522419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2AB63-028F-961F-31BF-84FA11F22006}"/>
              </a:ext>
            </a:extLst>
          </p:cNvPr>
          <p:cNvSpPr>
            <a:spLocks noGrp="1"/>
          </p:cNvSpPr>
          <p:nvPr>
            <p:ph type="ctrTitle"/>
          </p:nvPr>
        </p:nvSpPr>
        <p:spPr>
          <a:xfrm>
            <a:off x="1524000" y="960437"/>
            <a:ext cx="9144000" cy="2387600"/>
          </a:xfrm>
        </p:spPr>
        <p:txBody>
          <a:bodyPr/>
          <a:lstStyle/>
          <a:p>
            <a:r>
              <a:rPr lang="en-US" b="1" dirty="0">
                <a:solidFill>
                  <a:srgbClr val="F6F4EE"/>
                </a:solidFill>
              </a:rPr>
              <a:t>THANK YOU FOR YOUR ATTENTION</a:t>
            </a:r>
          </a:p>
        </p:txBody>
      </p:sp>
      <p:sp>
        <p:nvSpPr>
          <p:cNvPr id="3" name="Subtitle 2">
            <a:extLst>
              <a:ext uri="{FF2B5EF4-FFF2-40B4-BE49-F238E27FC236}">
                <a16:creationId xmlns:a16="http://schemas.microsoft.com/office/drawing/2014/main" id="{0C97E038-F775-9FB3-5D64-C8615EEBB041}"/>
              </a:ext>
            </a:extLst>
          </p:cNvPr>
          <p:cNvSpPr>
            <a:spLocks noGrp="1"/>
          </p:cNvSpPr>
          <p:nvPr>
            <p:ph type="subTitle" idx="1"/>
          </p:nvPr>
        </p:nvSpPr>
        <p:spPr>
          <a:xfrm>
            <a:off x="1524000" y="3633583"/>
            <a:ext cx="9144000" cy="1655762"/>
          </a:xfrm>
        </p:spPr>
        <p:txBody>
          <a:bodyPr/>
          <a:lstStyle/>
          <a:p>
            <a:r>
              <a:rPr lang="en-US" b="1" dirty="0">
                <a:solidFill>
                  <a:srgbClr val="F6F4EE"/>
                </a:solidFill>
              </a:rPr>
              <a:t>WISH YOU LUCK</a:t>
            </a:r>
          </a:p>
        </p:txBody>
      </p:sp>
      <p:grpSp>
        <p:nvGrpSpPr>
          <p:cNvPr id="12" name="footer" hidden="1">
            <a:extLst>
              <a:ext uri="{FF2B5EF4-FFF2-40B4-BE49-F238E27FC236}">
                <a16:creationId xmlns:a16="http://schemas.microsoft.com/office/drawing/2014/main" id="{63EAF8F3-6C3A-3E06-87A6-B7CED44E1AAA}"/>
              </a:ext>
            </a:extLst>
          </p:cNvPr>
          <p:cNvGrpSpPr/>
          <p:nvPr/>
        </p:nvGrpSpPr>
        <p:grpSpPr>
          <a:xfrm>
            <a:off x="0" y="6043183"/>
            <a:ext cx="12192000" cy="890833"/>
            <a:chOff x="0" y="6023728"/>
            <a:chExt cx="12192000" cy="890833"/>
          </a:xfrm>
        </p:grpSpPr>
        <p:sp>
          <p:nvSpPr>
            <p:cNvPr id="6" name="Rectangle 5">
              <a:extLst>
                <a:ext uri="{FF2B5EF4-FFF2-40B4-BE49-F238E27FC236}">
                  <a16:creationId xmlns:a16="http://schemas.microsoft.com/office/drawing/2014/main" id="{32845C1E-5CDE-F183-0B2A-4A9133665553}"/>
                </a:ext>
              </a:extLst>
            </p:cNvPr>
            <p:cNvSpPr/>
            <p:nvPr/>
          </p:nvSpPr>
          <p:spPr>
            <a:xfrm>
              <a:off x="0" y="6023728"/>
              <a:ext cx="12192000" cy="890833"/>
            </a:xfrm>
            <a:prstGeom prst="rect">
              <a:avLst/>
            </a:prstGeom>
            <a:solidFill>
              <a:srgbClr val="4B58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8F100802-352E-7553-9A24-E392564526F9}"/>
                </a:ext>
              </a:extLst>
            </p:cNvPr>
            <p:cNvCxnSpPr>
              <a:cxnSpLocks/>
            </p:cNvCxnSpPr>
            <p:nvPr/>
          </p:nvCxnSpPr>
          <p:spPr>
            <a:xfrm>
              <a:off x="2158739" y="6265290"/>
              <a:ext cx="0" cy="407709"/>
            </a:xfrm>
            <a:prstGeom prst="line">
              <a:avLst/>
            </a:prstGeom>
            <a:ln>
              <a:solidFill>
                <a:srgbClr val="354197"/>
              </a:solidFill>
            </a:ln>
          </p:spPr>
          <p:style>
            <a:lnRef idx="3">
              <a:schemeClr val="accent1"/>
            </a:lnRef>
            <a:fillRef idx="0">
              <a:schemeClr val="accent1"/>
            </a:fillRef>
            <a:effectRef idx="2">
              <a:schemeClr val="accent1"/>
            </a:effectRef>
            <a:fontRef idx="minor">
              <a:schemeClr val="tx1"/>
            </a:fontRef>
          </p:style>
        </p:cxnSp>
        <p:cxnSp>
          <p:nvCxnSpPr>
            <p:cNvPr id="10" name="Straight Connector 9">
              <a:extLst>
                <a:ext uri="{FF2B5EF4-FFF2-40B4-BE49-F238E27FC236}">
                  <a16:creationId xmlns:a16="http://schemas.microsoft.com/office/drawing/2014/main" id="{5205EA44-8121-853A-E2AB-7F5C0FEA8F3D}"/>
                </a:ext>
              </a:extLst>
            </p:cNvPr>
            <p:cNvCxnSpPr>
              <a:cxnSpLocks/>
            </p:cNvCxnSpPr>
            <p:nvPr/>
          </p:nvCxnSpPr>
          <p:spPr>
            <a:xfrm>
              <a:off x="4375609" y="6265290"/>
              <a:ext cx="0" cy="407709"/>
            </a:xfrm>
            <a:prstGeom prst="line">
              <a:avLst/>
            </a:prstGeom>
            <a:ln>
              <a:solidFill>
                <a:srgbClr val="354197"/>
              </a:solidFill>
            </a:ln>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FF6FE476-B2D6-7EF8-4394-381B5B713E17}"/>
                </a:ext>
              </a:extLst>
            </p:cNvPr>
            <p:cNvCxnSpPr>
              <a:cxnSpLocks/>
            </p:cNvCxnSpPr>
            <p:nvPr/>
          </p:nvCxnSpPr>
          <p:spPr>
            <a:xfrm>
              <a:off x="10250079" y="6265290"/>
              <a:ext cx="0" cy="407709"/>
            </a:xfrm>
            <a:prstGeom prst="line">
              <a:avLst/>
            </a:prstGeom>
            <a:ln>
              <a:solidFill>
                <a:srgbClr val="354197"/>
              </a:solidFill>
            </a:ln>
          </p:spPr>
          <p:style>
            <a:lnRef idx="3">
              <a:schemeClr val="accent1"/>
            </a:lnRef>
            <a:fillRef idx="0">
              <a:schemeClr val="accent1"/>
            </a:fillRef>
            <a:effectRef idx="2">
              <a:schemeClr val="accent1"/>
            </a:effectRef>
            <a:fontRef idx="minor">
              <a:schemeClr val="tx1"/>
            </a:fontRef>
          </p:style>
        </p:cxnSp>
      </p:grpSp>
      <p:cxnSp>
        <p:nvCxnSpPr>
          <p:cNvPr id="22" name="Straight Connector 21">
            <a:extLst>
              <a:ext uri="{FF2B5EF4-FFF2-40B4-BE49-F238E27FC236}">
                <a16:creationId xmlns:a16="http://schemas.microsoft.com/office/drawing/2014/main" id="{1463B11A-73B1-E790-BF8C-184B62E3377E}"/>
              </a:ext>
            </a:extLst>
          </p:cNvPr>
          <p:cNvCxnSpPr>
            <a:cxnSpLocks/>
          </p:cNvCxnSpPr>
          <p:nvPr/>
        </p:nvCxnSpPr>
        <p:spPr>
          <a:xfrm>
            <a:off x="3139109" y="3458184"/>
            <a:ext cx="5913783" cy="0"/>
          </a:xfrm>
          <a:prstGeom prst="line">
            <a:avLst/>
          </a:prstGeom>
          <a:ln>
            <a:solidFill>
              <a:srgbClr val="F6F4EE"/>
            </a:solidFill>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C87867C4-3D5E-EB99-FFD6-4C3B62D1461D}"/>
              </a:ext>
            </a:extLst>
          </p:cNvPr>
          <p:cNvSpPr txBox="1"/>
          <p:nvPr/>
        </p:nvSpPr>
        <p:spPr>
          <a:xfrm>
            <a:off x="4959626" y="6004711"/>
            <a:ext cx="4929809" cy="507831"/>
          </a:xfrm>
          <a:prstGeom prst="rect">
            <a:avLst/>
          </a:prstGeom>
          <a:noFill/>
        </p:spPr>
        <p:txBody>
          <a:bodyPr wrap="square" rtlCol="0">
            <a:spAutoFit/>
          </a:bodyPr>
          <a:lstStyle/>
          <a:p>
            <a:pPr algn="ctr"/>
            <a:r>
              <a:rPr lang="en-US" sz="2700" b="1" dirty="0">
                <a:solidFill>
                  <a:srgbClr val="4B58B7"/>
                </a:solidFill>
              </a:rPr>
              <a:t>Your Journey is beginning</a:t>
            </a:r>
          </a:p>
        </p:txBody>
      </p:sp>
    </p:spTree>
    <p:extLst>
      <p:ext uri="{BB962C8B-B14F-4D97-AF65-F5344CB8AC3E}">
        <p14:creationId xmlns:p14="http://schemas.microsoft.com/office/powerpoint/2010/main" val="90629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F474-A132-D704-DE86-07994B7FCC12}"/>
              </a:ext>
            </a:extLst>
          </p:cNvPr>
          <p:cNvSpPr>
            <a:spLocks noGrp="1"/>
          </p:cNvSpPr>
          <p:nvPr>
            <p:ph type="title"/>
          </p:nvPr>
        </p:nvSpPr>
        <p:spPr/>
        <p:txBody>
          <a:bodyPr>
            <a:normAutofit/>
          </a:bodyPr>
          <a:lstStyle/>
          <a:p>
            <a:r>
              <a:rPr lang="en-US" b="1" dirty="0"/>
              <a:t>Why Data Preprocessing Matters</a:t>
            </a:r>
          </a:p>
        </p:txBody>
      </p:sp>
      <p:sp>
        <p:nvSpPr>
          <p:cNvPr id="3" name="Content Placeholder 2">
            <a:extLst>
              <a:ext uri="{FF2B5EF4-FFF2-40B4-BE49-F238E27FC236}">
                <a16:creationId xmlns:a16="http://schemas.microsoft.com/office/drawing/2014/main" id="{3FF92B62-4214-310C-3AB2-DB1F0F07654F}"/>
              </a:ext>
            </a:extLst>
          </p:cNvPr>
          <p:cNvSpPr>
            <a:spLocks noGrp="1"/>
          </p:cNvSpPr>
          <p:nvPr>
            <p:ph idx="1"/>
          </p:nvPr>
        </p:nvSpPr>
        <p:spPr/>
        <p:txBody>
          <a:bodyPr>
            <a:normAutofit/>
          </a:bodyPr>
          <a:lstStyle/>
          <a:p>
            <a:r>
              <a:rPr lang="en-US" sz="2000" i="0" dirty="0">
                <a:effectLst/>
                <a:latin typeface="Söhne"/>
              </a:rPr>
              <a:t>essential first step in any data science project. It involves meticulously cleaning, transforming, and refining raw data to ensure it's accurate, consistent, and suitable for analysis.</a:t>
            </a:r>
          </a:p>
          <a:p>
            <a:endParaRPr lang="en-US" sz="2000" dirty="0">
              <a:latin typeface="Söhne"/>
            </a:endParaRPr>
          </a:p>
          <a:p>
            <a:r>
              <a:rPr lang="en-US" sz="2000" dirty="0"/>
              <a:t>Data preprocessing is not just about tidying up data; it's about setting the stage for success. Clean and properly prepared data leads to more accurate insights, robust models, and meaningful conclusions. Whether you're predicting stock prices, analyzing social media trends, or diagnosing medical conditions, your data's quality will heavily influence the outcome.</a:t>
            </a:r>
          </a:p>
        </p:txBody>
      </p:sp>
      <p:pic>
        <p:nvPicPr>
          <p:cNvPr id="2050" name="Picture 2" descr="Data Cleaning: The Most Important Step in Machine Learning">
            <a:extLst>
              <a:ext uri="{FF2B5EF4-FFF2-40B4-BE49-F238E27FC236}">
                <a16:creationId xmlns:a16="http://schemas.microsoft.com/office/drawing/2014/main" id="{6F308698-FFD3-44E0-F57F-072F6E528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3988"/>
            <a:ext cx="12192000" cy="65500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0049430-940A-1603-A175-CA987E7039B1}"/>
                  </a:ext>
                </a:extLst>
              </p14:cNvPr>
              <p14:cNvContentPartPr/>
              <p14:nvPr/>
            </p14:nvContentPartPr>
            <p14:xfrm>
              <a:off x="574913" y="1272585"/>
              <a:ext cx="360" cy="360"/>
            </p14:xfrm>
          </p:contentPart>
        </mc:Choice>
        <mc:Fallback xmlns="">
          <p:pic>
            <p:nvPicPr>
              <p:cNvPr id="4" name="Ink 3">
                <a:extLst>
                  <a:ext uri="{FF2B5EF4-FFF2-40B4-BE49-F238E27FC236}">
                    <a16:creationId xmlns:a16="http://schemas.microsoft.com/office/drawing/2014/main" id="{B0049430-940A-1603-A175-CA987E7039B1}"/>
                  </a:ext>
                </a:extLst>
              </p:cNvPr>
              <p:cNvPicPr/>
              <p:nvPr/>
            </p:nvPicPr>
            <p:blipFill>
              <a:blip r:embed="rId4"/>
              <a:stretch>
                <a:fillRect/>
              </a:stretch>
            </p:blipFill>
            <p:spPr>
              <a:xfrm>
                <a:off x="565913" y="1263585"/>
                <a:ext cx="18000" cy="18000"/>
              </a:xfrm>
              <a:prstGeom prst="rect">
                <a:avLst/>
              </a:prstGeom>
            </p:spPr>
          </p:pic>
        </mc:Fallback>
      </mc:AlternateContent>
      <p:sp>
        <p:nvSpPr>
          <p:cNvPr id="15" name="Rectangle 14">
            <a:extLst>
              <a:ext uri="{FF2B5EF4-FFF2-40B4-BE49-F238E27FC236}">
                <a16:creationId xmlns:a16="http://schemas.microsoft.com/office/drawing/2014/main" id="{4448D563-861D-C98C-D737-EC103153F088}"/>
              </a:ext>
            </a:extLst>
          </p:cNvPr>
          <p:cNvSpPr/>
          <p:nvPr/>
        </p:nvSpPr>
        <p:spPr>
          <a:xfrm>
            <a:off x="1498862" y="4666268"/>
            <a:ext cx="2337847" cy="678730"/>
          </a:xfrm>
          <a:prstGeom prst="rect">
            <a:avLst/>
          </a:prstGeom>
          <a:solidFill>
            <a:srgbClr val="267D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165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7D656-6A78-E43C-47D4-B91BDD5D6479}"/>
              </a:ext>
            </a:extLst>
          </p:cNvPr>
          <p:cNvSpPr>
            <a:spLocks noGrp="1"/>
          </p:cNvSpPr>
          <p:nvPr>
            <p:ph type="title"/>
          </p:nvPr>
        </p:nvSpPr>
        <p:spPr/>
        <p:txBody>
          <a:bodyPr/>
          <a:lstStyle/>
          <a:p>
            <a:r>
              <a:rPr lang="en-US" b="1" i="0" dirty="0">
                <a:effectLst/>
              </a:rPr>
              <a:t>Data Cleaning and Handling Missing Values</a:t>
            </a:r>
            <a:endParaRPr lang="en-US" dirty="0"/>
          </a:p>
        </p:txBody>
      </p:sp>
      <p:sp>
        <p:nvSpPr>
          <p:cNvPr id="3" name="Content Placeholder 2">
            <a:extLst>
              <a:ext uri="{FF2B5EF4-FFF2-40B4-BE49-F238E27FC236}">
                <a16:creationId xmlns:a16="http://schemas.microsoft.com/office/drawing/2014/main" id="{3669C58B-6E2F-4D3D-EEBD-A503B317B4E0}"/>
              </a:ext>
            </a:extLst>
          </p:cNvPr>
          <p:cNvSpPr>
            <a:spLocks noGrp="1"/>
          </p:cNvSpPr>
          <p:nvPr>
            <p:ph idx="1"/>
          </p:nvPr>
        </p:nvSpPr>
        <p:spPr/>
        <p:txBody>
          <a:bodyPr>
            <a:normAutofit/>
          </a:bodyPr>
          <a:lstStyle/>
          <a:p>
            <a:r>
              <a:rPr lang="en-US" sz="2000" b="0" i="0" dirty="0">
                <a:effectLst/>
                <a:latin typeface="+mj-lt"/>
              </a:rPr>
              <a:t>Just as a painter prepares their canvas before creating a masterpiece, data scientists must meticulously clean and repair their datasets to ensure accurate and meaningful analyses.</a:t>
            </a:r>
          </a:p>
          <a:p>
            <a:endParaRPr lang="en-US" sz="2000" dirty="0">
              <a:latin typeface="+mj-lt"/>
            </a:endParaRPr>
          </a:p>
          <a:p>
            <a:r>
              <a:rPr lang="en-US" sz="2000" b="0" i="0" dirty="0">
                <a:effectLst/>
                <a:latin typeface="+mj-lt"/>
              </a:rPr>
              <a:t>Data, like any other raw material, can come with imperfections. These imperfections might manifest as </a:t>
            </a:r>
            <a:r>
              <a:rPr lang="en-US" sz="2000" b="1" i="0" dirty="0">
                <a:effectLst/>
                <a:latin typeface="+mj-lt"/>
              </a:rPr>
              <a:t>missing values, outliers, or inconsistencies.</a:t>
            </a:r>
          </a:p>
          <a:p>
            <a:endParaRPr lang="en-US" sz="2000" b="1" dirty="0">
              <a:latin typeface="+mj-lt"/>
            </a:endParaRPr>
          </a:p>
        </p:txBody>
      </p:sp>
    </p:spTree>
    <p:extLst>
      <p:ext uri="{BB962C8B-B14F-4D97-AF65-F5344CB8AC3E}">
        <p14:creationId xmlns:p14="http://schemas.microsoft.com/office/powerpoint/2010/main" val="1388815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DCD7C-BE6F-A959-1768-3C65423A4DBD}"/>
              </a:ext>
            </a:extLst>
          </p:cNvPr>
          <p:cNvSpPr>
            <a:spLocks noGrp="1"/>
          </p:cNvSpPr>
          <p:nvPr>
            <p:ph type="title"/>
          </p:nvPr>
        </p:nvSpPr>
        <p:spPr/>
        <p:txBody>
          <a:bodyPr>
            <a:normAutofit/>
          </a:bodyPr>
          <a:lstStyle/>
          <a:p>
            <a:r>
              <a:rPr lang="en-US" b="1" dirty="0"/>
              <a:t>Handling Missing Values</a:t>
            </a:r>
          </a:p>
        </p:txBody>
      </p:sp>
      <p:sp>
        <p:nvSpPr>
          <p:cNvPr id="3" name="Content Placeholder 2">
            <a:extLst>
              <a:ext uri="{FF2B5EF4-FFF2-40B4-BE49-F238E27FC236}">
                <a16:creationId xmlns:a16="http://schemas.microsoft.com/office/drawing/2014/main" id="{0E4775A7-D21A-2789-9CAA-72B8AD889F63}"/>
              </a:ext>
            </a:extLst>
          </p:cNvPr>
          <p:cNvSpPr>
            <a:spLocks noGrp="1"/>
          </p:cNvSpPr>
          <p:nvPr>
            <p:ph idx="1"/>
          </p:nvPr>
        </p:nvSpPr>
        <p:spPr/>
        <p:txBody>
          <a:bodyPr>
            <a:normAutofit/>
          </a:bodyPr>
          <a:lstStyle/>
          <a:p>
            <a:r>
              <a:rPr lang="en-US" sz="2000" dirty="0">
                <a:latin typeface="+mj-lt"/>
              </a:rPr>
              <a:t>Missing data is a common challenge in real-world datasets. It can arise due to various reasons.</a:t>
            </a:r>
          </a:p>
          <a:p>
            <a:pPr lvl="1"/>
            <a:r>
              <a:rPr lang="en-US" sz="2000" dirty="0">
                <a:latin typeface="+mj-lt"/>
              </a:rPr>
              <a:t>errors during data collection</a:t>
            </a:r>
          </a:p>
          <a:p>
            <a:pPr lvl="1"/>
            <a:r>
              <a:rPr lang="en-US" sz="2000" dirty="0">
                <a:latin typeface="+mj-lt"/>
              </a:rPr>
              <a:t>system failures</a:t>
            </a:r>
          </a:p>
          <a:p>
            <a:pPr lvl="1"/>
            <a:r>
              <a:rPr lang="en-US" sz="2000" dirty="0">
                <a:latin typeface="+mj-lt"/>
              </a:rPr>
              <a:t>participants' reluctance to provide certain information</a:t>
            </a:r>
          </a:p>
          <a:p>
            <a:r>
              <a:rPr lang="en-US" sz="2000" dirty="0">
                <a:latin typeface="+mj-lt"/>
              </a:rPr>
              <a:t>Regardless of the cause, missing data can significantly impact the validity of our analyses. </a:t>
            </a:r>
          </a:p>
        </p:txBody>
      </p:sp>
    </p:spTree>
    <p:extLst>
      <p:ext uri="{BB962C8B-B14F-4D97-AF65-F5344CB8AC3E}">
        <p14:creationId xmlns:p14="http://schemas.microsoft.com/office/powerpoint/2010/main" val="3849028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5AAEF-57E7-1128-F962-5B16E2A4B33C}"/>
              </a:ext>
            </a:extLst>
          </p:cNvPr>
          <p:cNvSpPr>
            <a:spLocks noGrp="1"/>
          </p:cNvSpPr>
          <p:nvPr>
            <p:ph type="title"/>
          </p:nvPr>
        </p:nvSpPr>
        <p:spPr/>
        <p:txBody>
          <a:bodyPr/>
          <a:lstStyle/>
          <a:p>
            <a:r>
              <a:rPr lang="en-US" b="1" i="0" dirty="0">
                <a:effectLst/>
              </a:rPr>
              <a:t>Strategies for Handling Missing </a:t>
            </a:r>
            <a:r>
              <a:rPr lang="en-US" b="1" dirty="0"/>
              <a:t>V</a:t>
            </a:r>
            <a:r>
              <a:rPr lang="en-US" b="1" i="0" dirty="0">
                <a:effectLst/>
              </a:rPr>
              <a:t>alues</a:t>
            </a:r>
            <a:endParaRPr lang="en-US" b="1" dirty="0"/>
          </a:p>
        </p:txBody>
      </p:sp>
      <p:sp>
        <p:nvSpPr>
          <p:cNvPr id="3" name="Content Placeholder 2">
            <a:extLst>
              <a:ext uri="{FF2B5EF4-FFF2-40B4-BE49-F238E27FC236}">
                <a16:creationId xmlns:a16="http://schemas.microsoft.com/office/drawing/2014/main" id="{3F249BE6-313E-545F-37C4-6717DCD32CC0}"/>
              </a:ext>
            </a:extLst>
          </p:cNvPr>
          <p:cNvSpPr>
            <a:spLocks noGrp="1"/>
          </p:cNvSpPr>
          <p:nvPr>
            <p:ph idx="1"/>
          </p:nvPr>
        </p:nvSpPr>
        <p:spPr/>
        <p:txBody>
          <a:bodyPr/>
          <a:lstStyle/>
          <a:p>
            <a:r>
              <a:rPr lang="en-US" sz="2000" b="1" i="0" dirty="0">
                <a:effectLst/>
                <a:latin typeface="+mj-lt"/>
              </a:rPr>
              <a:t>Deletion</a:t>
            </a:r>
            <a:endParaRPr lang="en-US" b="1" i="0" dirty="0">
              <a:effectLst/>
              <a:latin typeface="+mj-lt"/>
            </a:endParaRPr>
          </a:p>
          <a:p>
            <a:pPr lvl="1"/>
            <a:r>
              <a:rPr lang="en-US" sz="1800" b="1" i="0" dirty="0">
                <a:effectLst/>
                <a:latin typeface="+mj-lt"/>
              </a:rPr>
              <a:t>Listwise Deletion:</a:t>
            </a:r>
            <a:r>
              <a:rPr lang="en-US" sz="1800" b="0" i="0" dirty="0">
                <a:effectLst/>
                <a:latin typeface="+mj-lt"/>
              </a:rPr>
              <a:t> Removing entire rows with missing values. While simple, it might lead to loss of valuable information.</a:t>
            </a:r>
          </a:p>
          <a:p>
            <a:pPr lvl="1"/>
            <a:r>
              <a:rPr lang="en-US" sz="1800" b="1" i="0" dirty="0">
                <a:effectLst/>
                <a:latin typeface="+mj-lt"/>
              </a:rPr>
              <a:t>Pairwise Deletion:</a:t>
            </a:r>
            <a:r>
              <a:rPr lang="en-US" sz="1800" b="0" i="0" dirty="0">
                <a:effectLst/>
                <a:latin typeface="+mj-lt"/>
              </a:rPr>
              <a:t> Removing specific columns with missing values while retaining other columns. This can introduce bias if not handled carefully.</a:t>
            </a:r>
          </a:p>
          <a:p>
            <a:r>
              <a:rPr lang="en-US" sz="2000" b="1" i="0" dirty="0">
                <a:effectLst/>
                <a:latin typeface="+mj-lt"/>
              </a:rPr>
              <a:t>Imputation</a:t>
            </a:r>
          </a:p>
          <a:p>
            <a:pPr lvl="1"/>
            <a:r>
              <a:rPr lang="en-US" sz="1800" b="1" i="0" dirty="0">
                <a:effectLst/>
                <a:latin typeface="+mj-lt"/>
              </a:rPr>
              <a:t>Mean, Median, Mode:</a:t>
            </a:r>
            <a:r>
              <a:rPr lang="en-US" sz="1800" b="0" i="0" dirty="0">
                <a:effectLst/>
                <a:latin typeface="+mj-lt"/>
              </a:rPr>
              <a:t> Replacing missing values with the mean, median, or mode of the corresponding feature. Simple but effective, these methods maintain the dataset's general characteristics.</a:t>
            </a:r>
          </a:p>
          <a:p>
            <a:pPr lvl="1"/>
            <a:r>
              <a:rPr lang="en-US" sz="1800" b="1" i="0" dirty="0">
                <a:effectLst/>
                <a:latin typeface="+mj-lt"/>
              </a:rPr>
              <a:t>K-Nearest Neighbors (KNN) Imputation:</a:t>
            </a:r>
            <a:r>
              <a:rPr lang="en-US" sz="1800" b="0" i="0" dirty="0">
                <a:effectLst/>
                <a:latin typeface="+mj-lt"/>
              </a:rPr>
              <a:t> Predicting missing values based on the values of k-nearest neighbors in a multidimensional space.</a:t>
            </a:r>
          </a:p>
          <a:p>
            <a:endParaRPr lang="en-US" sz="2200" b="1" i="0" dirty="0">
              <a:effectLst/>
              <a:latin typeface="+mj-lt"/>
            </a:endParaRPr>
          </a:p>
        </p:txBody>
      </p:sp>
      <p:pic>
        <p:nvPicPr>
          <p:cNvPr id="4098" name="Picture 2" descr="Imputation Flaticons Lineal Color icon">
            <a:extLst>
              <a:ext uri="{FF2B5EF4-FFF2-40B4-BE49-F238E27FC236}">
                <a16:creationId xmlns:a16="http://schemas.microsoft.com/office/drawing/2014/main" id="{74C7C63B-4D40-5CA0-2701-A17DE0E4A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75" y="4001294"/>
            <a:ext cx="1597058" cy="159705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One key deletion Vector Icons free download in SVG, PNG Format">
            <a:extLst>
              <a:ext uri="{FF2B5EF4-FFF2-40B4-BE49-F238E27FC236}">
                <a16:creationId xmlns:a16="http://schemas.microsoft.com/office/drawing/2014/main" id="{101617EA-0A73-9EFD-0D0F-ED73D3818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097" y="2355806"/>
            <a:ext cx="849165" cy="849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12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0D76-C40A-9D07-D1E1-5B4FB7E699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323FA9-33C5-9531-9559-AC660103AF0E}"/>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90EE822-E65D-C016-FC16-98693391244A}"/>
              </a:ext>
            </a:extLst>
          </p:cNvPr>
          <p:cNvPicPr>
            <a:picLocks noChangeAspect="1"/>
          </p:cNvPicPr>
          <p:nvPr/>
        </p:nvPicPr>
        <p:blipFill>
          <a:blip r:embed="rId2"/>
          <a:stretch>
            <a:fillRect/>
          </a:stretch>
        </p:blipFill>
        <p:spPr>
          <a:xfrm>
            <a:off x="1682329" y="261516"/>
            <a:ext cx="8827341" cy="5246142"/>
          </a:xfrm>
          <a:prstGeom prst="rect">
            <a:avLst/>
          </a:prstGeom>
        </p:spPr>
      </p:pic>
    </p:spTree>
    <p:extLst>
      <p:ext uri="{BB962C8B-B14F-4D97-AF65-F5344CB8AC3E}">
        <p14:creationId xmlns:p14="http://schemas.microsoft.com/office/powerpoint/2010/main" val="491690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TotalTime>
  <Words>2273</Words>
  <Application>Microsoft Office PowerPoint</Application>
  <PresentationFormat>Widescreen</PresentationFormat>
  <Paragraphs>213</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Calibri Light (Headings)</vt:lpstr>
      <vt:lpstr>Söhne</vt:lpstr>
      <vt:lpstr>Office Theme</vt:lpstr>
      <vt:lpstr>Pre Processing</vt:lpstr>
      <vt:lpstr>OUTLINE</vt:lpstr>
      <vt:lpstr>OUTLINE</vt:lpstr>
      <vt:lpstr>Introduction to Data Preprocessing</vt:lpstr>
      <vt:lpstr>Why Data Preprocessing Matters</vt:lpstr>
      <vt:lpstr>Data Cleaning and Handling Missing Values</vt:lpstr>
      <vt:lpstr>Handling Missing Values</vt:lpstr>
      <vt:lpstr>Strategies for Handling Missing Values</vt:lpstr>
      <vt:lpstr>PowerPoint Presentation</vt:lpstr>
      <vt:lpstr>Think !</vt:lpstr>
      <vt:lpstr>Detecting and Handling Outliers</vt:lpstr>
      <vt:lpstr>PowerPoint Presentation</vt:lpstr>
      <vt:lpstr>Outlier Detection and handling</vt:lpstr>
      <vt:lpstr>Z-Score</vt:lpstr>
      <vt:lpstr>PowerPoint Presentation</vt:lpstr>
      <vt:lpstr>PowerPoint Presentation</vt:lpstr>
      <vt:lpstr>Interquartile Range (IQR):</vt:lpstr>
      <vt:lpstr>IQR for Outlier</vt:lpstr>
      <vt:lpstr>Visualization Techniques</vt:lpstr>
      <vt:lpstr>Visualization Techniques</vt:lpstr>
      <vt:lpstr>Visualization Techniques</vt:lpstr>
      <vt:lpstr>Advanced Technics</vt:lpstr>
      <vt:lpstr>Data Integrity</vt:lpstr>
      <vt:lpstr>Feature Inconsistencies:</vt:lpstr>
      <vt:lpstr>Examples of Feature Inconsistencies:</vt:lpstr>
      <vt:lpstr>Examples of Feature Inconsistencies:</vt:lpstr>
      <vt:lpstr>Data Transformation Techniques</vt:lpstr>
      <vt:lpstr>Why Scaling and Normalization</vt:lpstr>
      <vt:lpstr>Why Scaling and Normalization</vt:lpstr>
      <vt:lpstr>Scaling Methods</vt:lpstr>
      <vt:lpstr>Feature Engineering</vt:lpstr>
      <vt:lpstr>Feature Creation</vt:lpstr>
      <vt:lpstr>Feature Selection</vt:lpstr>
      <vt:lpstr>Encoding Categorical Features</vt:lpstr>
      <vt:lpstr>Label Encoding VS One Hot Encoding</vt:lpstr>
      <vt:lpstr>One-Hot Encoding</vt:lpstr>
      <vt:lpstr>Label Encoding</vt:lpstr>
      <vt:lpstr>Feature Extraction</vt:lpstr>
      <vt:lpstr>Imbalanced Data</vt:lpstr>
      <vt:lpstr>Resampling</vt:lpstr>
      <vt:lpstr>Oversampling</vt:lpstr>
      <vt:lpstr>Undersampling</vt:lpstr>
      <vt:lpstr>Real-world Challenges and Best Practices</vt:lpstr>
      <vt:lpstr>Special Thanks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HERE YOUR TITLE AND MORE</dc:title>
  <dc:creator>matin zarif karimi</dc:creator>
  <cp:lastModifiedBy>Sooroush Riazi</cp:lastModifiedBy>
  <cp:revision>11</cp:revision>
  <dcterms:created xsi:type="dcterms:W3CDTF">2023-06-15T17:19:53Z</dcterms:created>
  <dcterms:modified xsi:type="dcterms:W3CDTF">2023-08-07T00:27:48Z</dcterms:modified>
</cp:coreProperties>
</file>