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71" r:id="rId5"/>
    <p:sldId id="260" r:id="rId6"/>
    <p:sldId id="261" r:id="rId7"/>
    <p:sldId id="263" r:id="rId8"/>
    <p:sldId id="265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04C"/>
    <a:srgbClr val="E15759"/>
    <a:srgbClr val="F28E2B"/>
    <a:srgbClr val="4E79A7"/>
    <a:srgbClr val="76B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77079" autoAdjust="0"/>
  </p:normalViewPr>
  <p:slideViewPr>
    <p:cSldViewPr snapToGrid="0">
      <p:cViewPr varScale="1">
        <p:scale>
          <a:sx n="79" d="100"/>
          <a:sy n="79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107B0-FE46-4F9D-A9F0-2859B83F01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D4BB-F3D1-4454-BB65-DD8DBBAC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Players purchase consumables from the market board to save themselves the trouble of crafting which is time consuming</a:t>
            </a:r>
          </a:p>
          <a:p>
            <a:endParaRPr lang="en-US" dirty="0"/>
          </a:p>
          <a:p>
            <a:r>
              <a:rPr lang="en-US" dirty="0"/>
              <a:t>Difficult content is restricted to 1 completion per week so I expected to see restocking behavior on reset days</a:t>
            </a:r>
          </a:p>
          <a:p>
            <a:endParaRPr lang="en-US" dirty="0"/>
          </a:p>
          <a:p>
            <a:r>
              <a:rPr lang="en-US" dirty="0"/>
              <a:t>I mainly spend my time in game crafting these items for because I like the minigame that is the market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were identified using the z score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20</a:t>
            </a:r>
            <a:r>
              <a:rPr lang="en-US" baseline="30000" dirty="0"/>
              <a:t>th</a:t>
            </a:r>
            <a:r>
              <a:rPr lang="en-US" dirty="0"/>
              <a:t> patch</a:t>
            </a:r>
          </a:p>
          <a:p>
            <a:endParaRPr lang="en-US" dirty="0"/>
          </a:p>
          <a:p>
            <a:r>
              <a:rPr lang="en-US" dirty="0"/>
              <a:t>July 18</a:t>
            </a:r>
            <a:r>
              <a:rPr lang="en-US" baseline="30000" dirty="0"/>
              <a:t>th</a:t>
            </a:r>
            <a:r>
              <a:rPr lang="en-US" dirty="0"/>
              <a:t> patch</a:t>
            </a:r>
          </a:p>
          <a:p>
            <a:endParaRPr lang="en-US" dirty="0"/>
          </a:p>
          <a:p>
            <a:r>
              <a:rPr lang="en-US" dirty="0"/>
              <a:t>August 8</a:t>
            </a:r>
            <a:r>
              <a:rPr lang="en-US" baseline="30000" dirty="0"/>
              <a:t>th</a:t>
            </a:r>
            <a:r>
              <a:rPr lang="en-US" dirty="0"/>
              <a:t> patch and fan fest las </a:t>
            </a:r>
            <a:r>
              <a:rPr lang="en-US" dirty="0" err="1"/>
              <a:t>vegas</a:t>
            </a:r>
            <a:endParaRPr lang="en-US" dirty="0"/>
          </a:p>
          <a:p>
            <a:endParaRPr lang="en-US" dirty="0"/>
          </a:p>
          <a:p>
            <a:r>
              <a:rPr lang="en-US" dirty="0"/>
              <a:t>October 3</a:t>
            </a:r>
            <a:r>
              <a:rPr lang="en-US" baseline="30000" dirty="0"/>
              <a:t>rd</a:t>
            </a:r>
            <a:r>
              <a:rPr lang="en-US" dirty="0"/>
              <a:t> patch</a:t>
            </a:r>
          </a:p>
          <a:p>
            <a:endParaRPr lang="en-US" dirty="0"/>
          </a:p>
          <a:p>
            <a:r>
              <a:rPr lang="en-US" dirty="0"/>
              <a:t>X mas/new years In-game event</a:t>
            </a:r>
          </a:p>
          <a:p>
            <a:endParaRPr lang="en-US" dirty="0"/>
          </a:p>
          <a:p>
            <a:r>
              <a:rPr lang="en-US" dirty="0"/>
              <a:t>Fanfest Japan new expansion full trailer new content announcement</a:t>
            </a:r>
          </a:p>
          <a:p>
            <a:endParaRPr lang="en-US" dirty="0"/>
          </a:p>
          <a:p>
            <a:r>
              <a:rPr lang="en-US" dirty="0"/>
              <a:t>Xbox beta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transaction volume similar shapes</a:t>
            </a:r>
          </a:p>
          <a:p>
            <a:endParaRPr lang="en-US" dirty="0"/>
          </a:p>
          <a:p>
            <a:r>
              <a:rPr lang="en-US" dirty="0"/>
              <a:t>Timeseries problems</a:t>
            </a:r>
          </a:p>
          <a:p>
            <a:endParaRPr lang="en-US" dirty="0"/>
          </a:p>
          <a:p>
            <a:r>
              <a:rPr lang="en-US" dirty="0"/>
              <a:t>Linear regression is not optimal for market trends</a:t>
            </a:r>
          </a:p>
          <a:p>
            <a:endParaRPr lang="en-US" dirty="0"/>
          </a:p>
          <a:p>
            <a:r>
              <a:rPr lang="en-US" dirty="0"/>
              <a:t>That’s why it only goes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l;inear</a:t>
            </a:r>
            <a:r>
              <a:rPr lang="en-US" dirty="0"/>
              <a:t> regression is not optimal for market predictions</a:t>
            </a:r>
          </a:p>
          <a:p>
            <a:endParaRPr lang="en-US" dirty="0"/>
          </a:p>
          <a:p>
            <a:r>
              <a:rPr lang="en-US" dirty="0"/>
              <a:t>Confidence interval is represented by shaded area</a:t>
            </a:r>
          </a:p>
          <a:p>
            <a:endParaRPr lang="en-US" dirty="0"/>
          </a:p>
          <a:p>
            <a:r>
              <a:rPr lang="en-US" dirty="0"/>
              <a:t>Large spikes are still within outlier ranges I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these models for next time I learned that because they are kind of time series problem</a:t>
            </a:r>
          </a:p>
          <a:p>
            <a:endParaRPr lang="en-US" dirty="0"/>
          </a:p>
          <a:p>
            <a:r>
              <a:rPr lang="en-US" dirty="0"/>
              <a:t>Mean absolute error</a:t>
            </a:r>
          </a:p>
          <a:p>
            <a:r>
              <a:rPr lang="en-US" dirty="0"/>
              <a:t>MAE would have given me deeper insight into the forecast of these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identify any market patterns in 5 high-end items to maximize my profits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patches were an unexpected insight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days during the week are most Players buying these 5 items?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no single day during the week stood out more than the others</a:t>
            </a:r>
          </a:p>
          <a:p>
            <a:endParaRPr lang="en-US" dirty="0"/>
          </a:p>
          <a:p>
            <a:r>
              <a:rPr lang="en-US" dirty="0"/>
              <a:t>Can I build a predictive model for these items?</a:t>
            </a:r>
          </a:p>
          <a:p>
            <a:r>
              <a:rPr lang="en-US" dirty="0"/>
              <a:t>To predict the general trend over weeks at a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BD4BB-F3D1-4454-BB65-DD8DBBACF9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7CF4A-31B0-4E73-B1E5-56F1B67C2C7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54F139-A54F-40D1-BE4D-35C5166A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3495-B38D-4EE3-CDED-3F969523B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LHL – CAPSTONE</a:t>
            </a:r>
            <a:br>
              <a:rPr lang="en-US" dirty="0"/>
            </a:br>
            <a:r>
              <a:rPr lang="en-US" dirty="0"/>
              <a:t>FFXIV Consumables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C86D-40C4-A59F-91B7-F0E53C6AF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Theo Plessas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DD3FD-FAB2-AAD4-EF1E-06C8825D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10" y="4648206"/>
            <a:ext cx="6428305" cy="18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9EC-A351-E9A7-C827-8354A3BD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Forecasting-Vitality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DF385-B5F3-2222-D776-85E15964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7" y="1463040"/>
            <a:ext cx="9052557" cy="5394960"/>
          </a:xfrm>
        </p:spPr>
      </p:pic>
    </p:spTree>
    <p:extLst>
      <p:ext uri="{BB962C8B-B14F-4D97-AF65-F5344CB8AC3E}">
        <p14:creationId xmlns:p14="http://schemas.microsoft.com/office/powerpoint/2010/main" val="21281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CFD448-B4B9-310D-9749-236B3FEAB8CB}"/>
              </a:ext>
            </a:extLst>
          </p:cNvPr>
          <p:cNvSpPr txBox="1">
            <a:spLocks/>
          </p:cNvSpPr>
          <p:nvPr/>
        </p:nvSpPr>
        <p:spPr>
          <a:xfrm>
            <a:off x="919119" y="87190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Results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EC7A67-4EE0-0CDC-89B9-D30538088EB9}"/>
              </a:ext>
            </a:extLst>
          </p:cNvPr>
          <p:cNvSpPr txBox="1">
            <a:spLocks/>
          </p:cNvSpPr>
          <p:nvPr/>
        </p:nvSpPr>
        <p:spPr>
          <a:xfrm>
            <a:off x="3583758" y="2493161"/>
            <a:ext cx="5024482" cy="15686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51250" indent="-514350">
              <a:buFont typeface="+mj-lt"/>
              <a:buAutoNum type="romanUcPeriod"/>
            </a:pPr>
            <a:r>
              <a:rPr lang="en-US" dirty="0">
                <a:solidFill>
                  <a:srgbClr val="FFC000"/>
                </a:solidFill>
              </a:rPr>
              <a:t>I was able to identify Content patches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Everyday</a:t>
            </a:r>
            <a:r>
              <a:rPr lang="en-US" dirty="0"/>
              <a:t> </a:t>
            </a:r>
          </a:p>
          <a:p>
            <a:pPr marL="551250" indent="-514350">
              <a:buFont typeface="+mj-lt"/>
              <a:buAutoNum type="romanUcPeriod"/>
            </a:pPr>
            <a:r>
              <a:rPr lang="en-US" dirty="0">
                <a:solidFill>
                  <a:srgbClr val="00B0F0"/>
                </a:solidFill>
              </a:rPr>
              <a:t>Yes</a:t>
            </a:r>
          </a:p>
          <a:p>
            <a:pPr marL="850050" lvl="1" indent="-400050">
              <a:buFont typeface="+mj-lt"/>
              <a:buAutoNum type="romanU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4B85F3-223D-AEBA-0828-64156CBE0788}"/>
              </a:ext>
            </a:extLst>
          </p:cNvPr>
          <p:cNvGrpSpPr/>
          <p:nvPr/>
        </p:nvGrpSpPr>
        <p:grpSpPr>
          <a:xfrm>
            <a:off x="3403439" y="5193171"/>
            <a:ext cx="5385121" cy="909578"/>
            <a:chOff x="1075481" y="5511474"/>
            <a:chExt cx="5385121" cy="909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08598A-D0C1-242C-AF8B-AC06A1D21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81" y="5511475"/>
              <a:ext cx="909577" cy="90957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BB18F9-978A-818B-1F32-14354473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67" y="5511475"/>
              <a:ext cx="909577" cy="9095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BD682A-61A7-C62F-3162-1CF5F0FCB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253" y="5511475"/>
              <a:ext cx="909577" cy="90957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E0F14B-F43A-771D-F238-A4ECB56DA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139" y="5511474"/>
              <a:ext cx="909577" cy="9095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144752-1115-2315-FBD9-476AFB7E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25" y="5511474"/>
              <a:ext cx="909577" cy="90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3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641710-9E57-6418-1ED8-036DB6026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72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9ECA-8E3B-F081-6694-490B4F8B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Market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7A99-6427-3D85-C46D-C85219B6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hub for Players to buy and sell items from other Players</a:t>
            </a:r>
          </a:p>
          <a:p>
            <a:r>
              <a:rPr lang="en-US" dirty="0"/>
              <a:t>Pricing is fully </a:t>
            </a:r>
            <a:r>
              <a:rPr lang="en-US" dirty="0">
                <a:solidFill>
                  <a:srgbClr val="FF0000"/>
                </a:solidFill>
              </a:rPr>
              <a:t>Player-Driven</a:t>
            </a:r>
          </a:p>
          <a:p>
            <a:r>
              <a:rPr lang="en-US" dirty="0">
                <a:solidFill>
                  <a:srgbClr val="FF0000"/>
                </a:solidFill>
              </a:rPr>
              <a:t>Market-Trends</a:t>
            </a:r>
            <a:r>
              <a:rPr lang="en-US" dirty="0"/>
              <a:t> and Fluctuations exist</a:t>
            </a:r>
          </a:p>
          <a:p>
            <a:r>
              <a:rPr lang="en-US" dirty="0"/>
              <a:t>Hard to predict since Player needs are evolving</a:t>
            </a:r>
          </a:p>
          <a:p>
            <a:r>
              <a:rPr lang="en-US" dirty="0"/>
              <a:t>Different Players fill different supplier roles</a:t>
            </a:r>
          </a:p>
          <a:p>
            <a:pPr lvl="1"/>
            <a:r>
              <a:rPr lang="en-US" dirty="0"/>
              <a:t>Raw material </a:t>
            </a:r>
          </a:p>
          <a:p>
            <a:pPr lvl="1"/>
            <a:r>
              <a:rPr lang="en-US" dirty="0"/>
              <a:t>Intermediate ingredient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Crafted item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117B9-39E5-8D6C-9788-1B9EFBE09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5" y="2262851"/>
            <a:ext cx="5416193" cy="285062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197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CDA6-4CB3-AF6D-8554-62C7DC9F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96887"/>
            <a:ext cx="10353762" cy="970450"/>
          </a:xfrm>
        </p:spPr>
        <p:txBody>
          <a:bodyPr/>
          <a:lstStyle/>
          <a:p>
            <a:r>
              <a:rPr lang="en-US" dirty="0"/>
              <a:t>Why Consumables?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E850-E789-9484-EB2F-9A877FBB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29748"/>
            <a:ext cx="10353762" cy="1398503"/>
          </a:xfrm>
        </p:spPr>
        <p:txBody>
          <a:bodyPr/>
          <a:lstStyle/>
          <a:p>
            <a:r>
              <a:rPr lang="en-US" dirty="0"/>
              <a:t>Used in challenging content to enhance Player power</a:t>
            </a:r>
          </a:p>
          <a:p>
            <a:r>
              <a:rPr lang="en-US" dirty="0"/>
              <a:t>Players organize themselves weekly for this content</a:t>
            </a:r>
          </a:p>
          <a:p>
            <a:r>
              <a:rPr lang="en-US" dirty="0"/>
              <a:t>It’s the part of the market I participate the most 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C015B3-53EA-68D3-AFBA-83CD44A9C318}"/>
              </a:ext>
            </a:extLst>
          </p:cNvPr>
          <p:cNvGrpSpPr/>
          <p:nvPr/>
        </p:nvGrpSpPr>
        <p:grpSpPr>
          <a:xfrm>
            <a:off x="3398115" y="4616953"/>
            <a:ext cx="5385121" cy="909578"/>
            <a:chOff x="1075481" y="5511474"/>
            <a:chExt cx="5385121" cy="909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D04809-0C35-C0B4-9F7E-07C07A38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81" y="5511475"/>
              <a:ext cx="909577" cy="9095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A15656-CE44-811F-096A-ED6594089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67" y="5511475"/>
              <a:ext cx="909577" cy="9095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B3AE91-F79C-33BB-A579-6F68D4BB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253" y="5511475"/>
              <a:ext cx="909577" cy="90957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7D11F6-5553-A2DF-29DE-DA8358BF0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139" y="5511474"/>
              <a:ext cx="909577" cy="9095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CA08C5-669F-ADE8-5281-D70CF8C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25" y="5511474"/>
              <a:ext cx="909577" cy="90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26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B2797-2FE6-2FFC-D07D-808FA3AB50F7}"/>
              </a:ext>
            </a:extLst>
          </p:cNvPr>
          <p:cNvSpPr txBox="1">
            <a:spLocks/>
          </p:cNvSpPr>
          <p:nvPr/>
        </p:nvSpPr>
        <p:spPr>
          <a:xfrm>
            <a:off x="913795" y="154474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Goals 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2865BB-54DA-EBAE-230B-D19B33E76467}"/>
              </a:ext>
            </a:extLst>
          </p:cNvPr>
          <p:cNvSpPr txBox="1">
            <a:spLocks/>
          </p:cNvSpPr>
          <p:nvPr/>
        </p:nvSpPr>
        <p:spPr>
          <a:xfrm>
            <a:off x="913795" y="2661858"/>
            <a:ext cx="10353762" cy="13985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arenR"/>
            </a:pPr>
            <a:r>
              <a:rPr lang="en-US" dirty="0">
                <a:solidFill>
                  <a:srgbClr val="FFC000"/>
                </a:solidFill>
              </a:rPr>
              <a:t>To identify any market patterns in 5 high-end items to maximize my profits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days during the week are most Players buying these 5 items?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Can I build a predictive model for these items?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9E802-D3B3-1167-1CC3-7C2788F00FAE}"/>
              </a:ext>
            </a:extLst>
          </p:cNvPr>
          <p:cNvGrpSpPr/>
          <p:nvPr/>
        </p:nvGrpSpPr>
        <p:grpSpPr>
          <a:xfrm>
            <a:off x="3398115" y="4060361"/>
            <a:ext cx="5385121" cy="909578"/>
            <a:chOff x="1075481" y="5511474"/>
            <a:chExt cx="5385121" cy="909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5DD837-7D12-CA77-A42A-FE6A3210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81" y="5511475"/>
              <a:ext cx="909577" cy="90957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47E50B-8565-A37D-D24F-610A5DE9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67" y="5511475"/>
              <a:ext cx="909577" cy="9095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CBFAD4-2628-FDDC-5BA0-0D86B32C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253" y="5511475"/>
              <a:ext cx="909577" cy="90957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6DA46E-2E82-5978-46B7-07A48343D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139" y="5511474"/>
              <a:ext cx="909577" cy="9095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A102BE-624A-C76B-E217-1D6D78CC5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25" y="5511474"/>
              <a:ext cx="909577" cy="90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6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9F47-2057-8551-B8B2-4D04A7BF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7E68-7214-E648-0EB6-057951DB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0879"/>
            <a:ext cx="10353762" cy="1421653"/>
          </a:xfrm>
        </p:spPr>
        <p:txBody>
          <a:bodyPr/>
          <a:lstStyle/>
          <a:p>
            <a:r>
              <a:rPr lang="en-US" dirty="0"/>
              <a:t>Universalis – Universalis is a market board data site with crowd sourced information</a:t>
            </a:r>
          </a:p>
          <a:p>
            <a:r>
              <a:rPr lang="en-US" dirty="0"/>
              <a:t>XIVAPI – Provides a massive amount of FINAL FANTASY XIV game data in a JSON format via a REST API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92D84-1A7A-795C-A12A-D3745BE0E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23" y="4497468"/>
            <a:ext cx="1194954" cy="1831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5BFCF0-BDAA-EB99-230B-C9C0E87A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5" y="4931576"/>
            <a:ext cx="2371038" cy="91343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200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344-D6A4-EC8D-FC46-3E6E754D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C0DE-B69F-41F8-C4AE-8FDBDB01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703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53 weeks of Data </a:t>
            </a:r>
          </a:p>
          <a:p>
            <a:r>
              <a:rPr lang="en-US" dirty="0"/>
              <a:t>We are looking at 5 different potions – They all effect different Player stats</a:t>
            </a:r>
          </a:p>
          <a:p>
            <a:pPr lvl="1"/>
            <a:r>
              <a:rPr lang="en-US" dirty="0">
                <a:solidFill>
                  <a:srgbClr val="76B7B2"/>
                </a:solidFill>
              </a:rPr>
              <a:t>Strength - 173300 Transactions</a:t>
            </a:r>
          </a:p>
          <a:p>
            <a:pPr lvl="2"/>
            <a:r>
              <a:rPr lang="en-US" dirty="0">
                <a:solidFill>
                  <a:srgbClr val="76B7B2"/>
                </a:solidFill>
              </a:rPr>
              <a:t>1 outlier</a:t>
            </a:r>
          </a:p>
          <a:p>
            <a:pPr lvl="1"/>
            <a:r>
              <a:rPr lang="en-US" dirty="0">
                <a:solidFill>
                  <a:srgbClr val="4E79A7"/>
                </a:solidFill>
              </a:rPr>
              <a:t>Dexterity – 74692 Transactions</a:t>
            </a:r>
          </a:p>
          <a:p>
            <a:pPr lvl="2"/>
            <a:r>
              <a:rPr lang="en-US" dirty="0">
                <a:solidFill>
                  <a:srgbClr val="4E79A7"/>
                </a:solidFill>
              </a:rPr>
              <a:t>1473 outliers</a:t>
            </a:r>
          </a:p>
          <a:p>
            <a:pPr lvl="1"/>
            <a:r>
              <a:rPr lang="en-US" dirty="0">
                <a:solidFill>
                  <a:srgbClr val="E15759"/>
                </a:solidFill>
              </a:rPr>
              <a:t>Mind – 73726 Transactions</a:t>
            </a:r>
          </a:p>
          <a:p>
            <a:pPr lvl="2"/>
            <a:r>
              <a:rPr lang="en-US" dirty="0">
                <a:solidFill>
                  <a:srgbClr val="E15759"/>
                </a:solidFill>
              </a:rPr>
              <a:t>282 outliers</a:t>
            </a:r>
          </a:p>
          <a:p>
            <a:pPr lvl="1"/>
            <a:r>
              <a:rPr lang="en-US" dirty="0">
                <a:solidFill>
                  <a:srgbClr val="F28E2B"/>
                </a:solidFill>
              </a:rPr>
              <a:t>Intelligence – 64938 Transactions</a:t>
            </a:r>
          </a:p>
          <a:p>
            <a:pPr lvl="2"/>
            <a:r>
              <a:rPr lang="en-US" dirty="0">
                <a:solidFill>
                  <a:srgbClr val="F28E2B"/>
                </a:solidFill>
              </a:rPr>
              <a:t>1063 outliers</a:t>
            </a:r>
          </a:p>
          <a:p>
            <a:pPr lvl="1"/>
            <a:r>
              <a:rPr lang="en-US" dirty="0">
                <a:solidFill>
                  <a:srgbClr val="58A04C"/>
                </a:solidFill>
              </a:rPr>
              <a:t>Vitality – 770 Transactions</a:t>
            </a:r>
          </a:p>
          <a:p>
            <a:pPr lvl="2"/>
            <a:r>
              <a:rPr lang="en-US" dirty="0">
                <a:solidFill>
                  <a:srgbClr val="58A04C"/>
                </a:solidFill>
              </a:rPr>
              <a:t>25 outliers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29FA48-21A3-88E7-9D30-B14C71B4E3A3}"/>
              </a:ext>
            </a:extLst>
          </p:cNvPr>
          <p:cNvGrpSpPr/>
          <p:nvPr/>
        </p:nvGrpSpPr>
        <p:grpSpPr>
          <a:xfrm>
            <a:off x="10220905" y="609600"/>
            <a:ext cx="1046652" cy="5826152"/>
            <a:chOff x="10474544" y="291296"/>
            <a:chExt cx="1046652" cy="5826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261839-A45F-0B53-01A2-E3F332DE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7" y="291296"/>
              <a:ext cx="1046649" cy="104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65AA53-0837-0DC1-9D07-6D1292C6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6" y="1490344"/>
              <a:ext cx="1046649" cy="104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0CA341-4806-61AA-C9E8-1E21A7C3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5" y="2683829"/>
              <a:ext cx="1046649" cy="104664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3DEE34-9253-FCC3-1319-14D8FDD6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5" y="3877314"/>
              <a:ext cx="1046649" cy="10466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CB3589-9BA8-9DD3-3BE1-54D77373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544" y="5070799"/>
              <a:ext cx="1046649" cy="1046649"/>
            </a:xfrm>
            <a:prstGeom prst="rect">
              <a:avLst/>
            </a:prstGeom>
          </p:spPr>
        </p:pic>
      </p:grp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546675-E8CC-F0C0-5D82-DD858C9819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2" t="13578" r="27480" b="9629"/>
          <a:stretch/>
        </p:blipFill>
        <p:spPr>
          <a:xfrm>
            <a:off x="5830956" y="2795043"/>
            <a:ext cx="3650973" cy="3716910"/>
          </a:xfrm>
          <a:prstGeom prst="ellipse">
            <a:avLst/>
          </a:prstGeom>
          <a:effectLst>
            <a:outerShdw blurRad="25400" dir="17880000">
              <a:srgbClr val="000000">
                <a:alpha val="4600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980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4782-784D-306C-8BC7-945DAC4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Price per unit by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12B76-BC7C-FD4C-D444-ED1795A5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69" y="1404173"/>
            <a:ext cx="9148614" cy="5453827"/>
          </a:xfrm>
          <a:ln>
            <a:solidFill>
              <a:schemeClr val="accent1"/>
            </a:solidFill>
          </a:ln>
          <a:effectLst>
            <a:outerShdw blurRad="25400" dir="17880000">
              <a:srgbClr val="000000">
                <a:alpha val="46000"/>
              </a:srgbClr>
            </a:outerShdw>
            <a:softEdge rad="381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6ED755-7F3D-29D5-E11B-42003B71B881}"/>
              </a:ext>
            </a:extLst>
          </p:cNvPr>
          <p:cNvSpPr/>
          <p:nvPr/>
        </p:nvSpPr>
        <p:spPr>
          <a:xfrm>
            <a:off x="5956852" y="6732104"/>
            <a:ext cx="596348" cy="530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AD7690-A4EE-2A82-9BC2-6CB9FD3BEE0D}"/>
              </a:ext>
            </a:extLst>
          </p:cNvPr>
          <p:cNvCxnSpPr/>
          <p:nvPr/>
        </p:nvCxnSpPr>
        <p:spPr>
          <a:xfrm>
            <a:off x="3074505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54CBC8-303E-4684-B861-E9453E83E1FA}"/>
              </a:ext>
            </a:extLst>
          </p:cNvPr>
          <p:cNvCxnSpPr/>
          <p:nvPr/>
        </p:nvCxnSpPr>
        <p:spPr>
          <a:xfrm>
            <a:off x="3783496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4B1C40-6AD1-1291-61C2-26665AFCBD6F}"/>
              </a:ext>
            </a:extLst>
          </p:cNvPr>
          <p:cNvCxnSpPr/>
          <p:nvPr/>
        </p:nvCxnSpPr>
        <p:spPr>
          <a:xfrm>
            <a:off x="4320210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E67220-7C96-87A3-8517-631A3501386F}"/>
              </a:ext>
            </a:extLst>
          </p:cNvPr>
          <p:cNvCxnSpPr/>
          <p:nvPr/>
        </p:nvCxnSpPr>
        <p:spPr>
          <a:xfrm>
            <a:off x="5804453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6828A5-06B9-0E94-CE7A-9B6968D8F6AA}"/>
              </a:ext>
            </a:extLst>
          </p:cNvPr>
          <p:cNvCxnSpPr/>
          <p:nvPr/>
        </p:nvCxnSpPr>
        <p:spPr>
          <a:xfrm>
            <a:off x="8004314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ECA0A0-619D-57E7-A7F8-818A6D8F03E0}"/>
              </a:ext>
            </a:extLst>
          </p:cNvPr>
          <p:cNvCxnSpPr/>
          <p:nvPr/>
        </p:nvCxnSpPr>
        <p:spPr>
          <a:xfrm>
            <a:off x="8368749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20F319-90E7-5C8D-2F43-6FE55A9A993D}"/>
              </a:ext>
            </a:extLst>
          </p:cNvPr>
          <p:cNvCxnSpPr/>
          <p:nvPr/>
        </p:nvCxnSpPr>
        <p:spPr>
          <a:xfrm>
            <a:off x="9448801" y="3790122"/>
            <a:ext cx="0" cy="2789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DC9A2-2445-0166-D53E-C3D65A160323}"/>
              </a:ext>
            </a:extLst>
          </p:cNvPr>
          <p:cNvSpPr txBox="1"/>
          <p:nvPr/>
        </p:nvSpPr>
        <p:spPr>
          <a:xfrm>
            <a:off x="8030515" y="1559015"/>
            <a:ext cx="2358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76B7B2"/>
                </a:solidFill>
              </a:rPr>
              <a:t>Strength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4E79A7"/>
                </a:solidFill>
              </a:rPr>
              <a:t>Dexterity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E15759"/>
                </a:solidFill>
              </a:rPr>
              <a:t>Mind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28E2B"/>
                </a:solidFill>
              </a:rPr>
              <a:t>Intelligence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58A04C"/>
                </a:solidFill>
              </a:rPr>
              <a:t>Vitality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70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ADE6-EE7F-EAE4-243D-952C3654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43339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4B63B-A357-511A-1C58-4A4BD2337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7"/>
          <a:stretch/>
        </p:blipFill>
        <p:spPr>
          <a:xfrm>
            <a:off x="0" y="543339"/>
            <a:ext cx="6613552" cy="251128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72DE5D0-AD78-6A6C-F956-48D1454112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6"/>
          <a:stretch/>
        </p:blipFill>
        <p:spPr>
          <a:xfrm>
            <a:off x="97831" y="4174434"/>
            <a:ext cx="6608486" cy="25112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E1327A9-B166-6BC5-B641-B1682CA1C9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2"/>
          <a:stretch/>
        </p:blipFill>
        <p:spPr>
          <a:xfrm>
            <a:off x="5487522" y="2756452"/>
            <a:ext cx="6606647" cy="25112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69CED-BCBA-864F-1856-6D1F5E56D99D}"/>
              </a:ext>
            </a:extLst>
          </p:cNvPr>
          <p:cNvSpPr txBox="1"/>
          <p:nvPr/>
        </p:nvSpPr>
        <p:spPr>
          <a:xfrm>
            <a:off x="2941983" y="781878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4E79A7"/>
                </a:solidFill>
              </a:rPr>
              <a:t>Dexterity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B7B5-D65C-AE17-135E-2A6469696D73}"/>
              </a:ext>
            </a:extLst>
          </p:cNvPr>
          <p:cNvSpPr txBox="1"/>
          <p:nvPr/>
        </p:nvSpPr>
        <p:spPr>
          <a:xfrm>
            <a:off x="2405270" y="437984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E15759"/>
                </a:solidFill>
              </a:rPr>
              <a:t>Mind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2B551-1935-CF8C-4767-8B2EA964F1D1}"/>
              </a:ext>
            </a:extLst>
          </p:cNvPr>
          <p:cNvSpPr txBox="1"/>
          <p:nvPr/>
        </p:nvSpPr>
        <p:spPr>
          <a:xfrm>
            <a:off x="7805530" y="3429000"/>
            <a:ext cx="184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F28E2B"/>
                </a:solidFill>
              </a:rPr>
              <a:t>Intelligence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4B867-7CF4-66A1-BD71-6EF03A4E98C9}"/>
              </a:ext>
            </a:extLst>
          </p:cNvPr>
          <p:cNvSpPr txBox="1"/>
          <p:nvPr/>
        </p:nvSpPr>
        <p:spPr>
          <a:xfrm>
            <a:off x="7480852" y="1338470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OLS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015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91A1-C254-23CB-C2A4-EEFF6977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Forecasting-Strength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9A2FF-FC18-BFE8-630E-E1610DC3D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7" y="1463040"/>
            <a:ext cx="9052558" cy="5394960"/>
          </a:xfrm>
        </p:spPr>
      </p:pic>
    </p:spTree>
    <p:extLst>
      <p:ext uri="{BB962C8B-B14F-4D97-AF65-F5344CB8AC3E}">
        <p14:creationId xmlns:p14="http://schemas.microsoft.com/office/powerpoint/2010/main" val="2994938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970</TotalTime>
  <Words>502</Words>
  <Application>Microsoft Office PowerPoint</Application>
  <PresentationFormat>Widescreen</PresentationFormat>
  <Paragraphs>105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Calisto MT</vt:lpstr>
      <vt:lpstr>Wingdings</vt:lpstr>
      <vt:lpstr>Wingdings 2</vt:lpstr>
      <vt:lpstr>Slate</vt:lpstr>
      <vt:lpstr>LHL – CAPSTONE FFXIV Consumables Market Analysis</vt:lpstr>
      <vt:lpstr>What is the Market Board?</vt:lpstr>
      <vt:lpstr>Why Consumables?</vt:lpstr>
      <vt:lpstr>PowerPoint Presentation</vt:lpstr>
      <vt:lpstr>Tools &amp; API</vt:lpstr>
      <vt:lpstr>The Data</vt:lpstr>
      <vt:lpstr>Avg Price per unit by Month</vt:lpstr>
      <vt:lpstr>Forecasting</vt:lpstr>
      <vt:lpstr>Forecasting-Strength</vt:lpstr>
      <vt:lpstr>Forecasting-Vitality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LHL – CAPSTONE FFXIV Consumables Market Analysis</dc:title>
  <dc:creator>Theo Plessas</dc:creator>
  <cp:lastModifiedBy>Theo Plessas</cp:lastModifiedBy>
  <cp:revision>16</cp:revision>
  <dcterms:created xsi:type="dcterms:W3CDTF">2024-03-25T13:53:20Z</dcterms:created>
  <dcterms:modified xsi:type="dcterms:W3CDTF">2024-03-28T20:41:51Z</dcterms:modified>
</cp:coreProperties>
</file>