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1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2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1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5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25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76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7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32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8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7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3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6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7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6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7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5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B7CF4A-31B0-4E73-B1E5-56F1B67C2C7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13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3495-B38D-4EE3-CDED-3F969523B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LHL – CAPSTONE</a:t>
            </a:r>
            <a:br>
              <a:rPr lang="en-US" dirty="0"/>
            </a:br>
            <a:r>
              <a:rPr lang="en-US" dirty="0"/>
              <a:t>FFXIV Consumables 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AC86D-40C4-A59F-91B7-F0E53C6AF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Theo Plessas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DD3FD-FAB2-AAD4-EF1E-06C8825D5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710" y="4648206"/>
            <a:ext cx="6428305" cy="18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9ECA-8E3B-F081-6694-490B4F8B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Market Board?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D7A99-6427-3D85-C46D-C85219B6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hub for Players to buy and sell items from other Players</a:t>
            </a:r>
          </a:p>
          <a:p>
            <a:r>
              <a:rPr lang="en-US" dirty="0"/>
              <a:t>Pricing is fully Player-Driven</a:t>
            </a:r>
          </a:p>
          <a:p>
            <a:r>
              <a:rPr lang="en-US" dirty="0"/>
              <a:t>Market-Trends and Fluctuations exist</a:t>
            </a:r>
          </a:p>
          <a:p>
            <a:r>
              <a:rPr lang="en-US" dirty="0"/>
              <a:t>Hard to predict since Player needs are evolving</a:t>
            </a:r>
          </a:p>
          <a:p>
            <a:r>
              <a:rPr lang="en-US" dirty="0"/>
              <a:t>Different Players fill different supplier roles</a:t>
            </a:r>
          </a:p>
          <a:p>
            <a:pPr lvl="1"/>
            <a:r>
              <a:rPr lang="en-US" dirty="0"/>
              <a:t>Raw material </a:t>
            </a:r>
          </a:p>
          <a:p>
            <a:pPr lvl="1"/>
            <a:r>
              <a:rPr lang="en-US" dirty="0"/>
              <a:t>Intermediate ingredient</a:t>
            </a:r>
          </a:p>
          <a:p>
            <a:pPr lvl="1"/>
            <a:r>
              <a:rPr lang="en-US" dirty="0"/>
              <a:t>Crafted item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117B9-39E5-8D6C-9788-1B9EFBE09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65" y="2262851"/>
            <a:ext cx="5416193" cy="285062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01975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CDA6-4CB3-AF6D-8554-62C7DC9F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Consumables?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9E850-E789-9484-EB2F-9A877FBB0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398503"/>
          </a:xfrm>
        </p:spPr>
        <p:txBody>
          <a:bodyPr/>
          <a:lstStyle/>
          <a:p>
            <a:r>
              <a:rPr lang="en-US" dirty="0"/>
              <a:t>Used in challenging content to enhance Player power</a:t>
            </a:r>
          </a:p>
          <a:p>
            <a:r>
              <a:rPr lang="en-US" dirty="0"/>
              <a:t>Players organize themselves weekly for this content</a:t>
            </a:r>
          </a:p>
          <a:p>
            <a:r>
              <a:rPr lang="en-US" dirty="0"/>
              <a:t>It’s the part of the market I participate the most 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6C4DB2-C3A7-7EFE-D0EA-3D5041967E4D}"/>
              </a:ext>
            </a:extLst>
          </p:cNvPr>
          <p:cNvSpPr txBox="1">
            <a:spLocks/>
          </p:cNvSpPr>
          <p:nvPr/>
        </p:nvSpPr>
        <p:spPr>
          <a:xfrm>
            <a:off x="913795" y="299585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The Goal 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8892A6-4E67-121B-779F-DEE67623AD6A}"/>
              </a:ext>
            </a:extLst>
          </p:cNvPr>
          <p:cNvSpPr txBox="1">
            <a:spLocks/>
          </p:cNvSpPr>
          <p:nvPr/>
        </p:nvSpPr>
        <p:spPr>
          <a:xfrm>
            <a:off x="913795" y="4112972"/>
            <a:ext cx="10353762" cy="139850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identify any market patterns in 5 high-end items to maximize my profits</a:t>
            </a:r>
          </a:p>
          <a:p>
            <a:r>
              <a:rPr lang="en-US" dirty="0"/>
              <a:t>Which days during the week are most Players buying these 5 items?</a:t>
            </a:r>
          </a:p>
          <a:p>
            <a:r>
              <a:rPr lang="en-US" dirty="0"/>
              <a:t>Can I build a predictive model for these items?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C015B3-53EA-68D3-AFBA-83CD44A9C318}"/>
              </a:ext>
            </a:extLst>
          </p:cNvPr>
          <p:cNvGrpSpPr/>
          <p:nvPr/>
        </p:nvGrpSpPr>
        <p:grpSpPr>
          <a:xfrm>
            <a:off x="3398115" y="5511475"/>
            <a:ext cx="5385121" cy="909578"/>
            <a:chOff x="1075481" y="5511474"/>
            <a:chExt cx="5385121" cy="9095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D04809-0C35-C0B4-9F7E-07C07A38C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481" y="5511475"/>
              <a:ext cx="909577" cy="9095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A15656-CE44-811F-096A-ED6594089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367" y="5511475"/>
              <a:ext cx="909577" cy="90957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B3AE91-F79C-33BB-A579-6F68D4BB9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3253" y="5511475"/>
              <a:ext cx="909577" cy="90957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87D11F6-5553-A2DF-29DE-DA8358BF0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2139" y="5511474"/>
              <a:ext cx="909577" cy="90957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FCA08C5-669F-ADE8-5281-D70CF8C2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025" y="5511474"/>
              <a:ext cx="909577" cy="909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026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9F47-2057-8551-B8B2-4D04A7BF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7E68-7214-E648-0EB6-057951DB6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86" y="3001703"/>
            <a:ext cx="10353762" cy="1421653"/>
          </a:xfrm>
        </p:spPr>
        <p:txBody>
          <a:bodyPr/>
          <a:lstStyle/>
          <a:p>
            <a:r>
              <a:rPr lang="en-US" dirty="0"/>
              <a:t>Universalis – Universalis is a market board data site with crowd sourced information</a:t>
            </a:r>
          </a:p>
          <a:p>
            <a:r>
              <a:rPr lang="en-US" dirty="0"/>
              <a:t>XIVAPI – Provides a massive amount of FINAL FANTASY XIV game data in a JSON format via a REST API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D92D84-1A7A-795C-A12A-D3745BE0E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67" y="4416574"/>
            <a:ext cx="1194954" cy="1831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5BFCF0-BDAA-EB99-230B-C9C0E87AD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479" y="4850682"/>
            <a:ext cx="2371038" cy="91343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2004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7344-D6A4-EC8D-FC46-3E6E754D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C0DE-B69F-41F8-C4AE-8FDBDB01C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7033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53 weeks of Data </a:t>
            </a:r>
          </a:p>
          <a:p>
            <a:r>
              <a:rPr lang="en-US" dirty="0"/>
              <a:t>We are looking at 5 different potions – They all effect different Player stats</a:t>
            </a:r>
          </a:p>
          <a:p>
            <a:pPr lvl="1"/>
            <a:r>
              <a:rPr lang="en-US" dirty="0"/>
              <a:t>Strength - 173300 Transactions</a:t>
            </a:r>
          </a:p>
          <a:p>
            <a:pPr lvl="2"/>
            <a:r>
              <a:rPr lang="en-US" dirty="0"/>
              <a:t>1 outlier</a:t>
            </a:r>
          </a:p>
          <a:p>
            <a:pPr lvl="1"/>
            <a:r>
              <a:rPr lang="en-US" dirty="0"/>
              <a:t>Dexterity – 74692 Transactions</a:t>
            </a:r>
          </a:p>
          <a:p>
            <a:pPr lvl="2"/>
            <a:r>
              <a:rPr lang="en-US" dirty="0"/>
              <a:t>1473 outliers</a:t>
            </a:r>
          </a:p>
          <a:p>
            <a:pPr lvl="1"/>
            <a:r>
              <a:rPr lang="en-US" dirty="0"/>
              <a:t>Mind – 73726 Transactions</a:t>
            </a:r>
          </a:p>
          <a:p>
            <a:pPr lvl="2"/>
            <a:r>
              <a:rPr lang="en-US" dirty="0"/>
              <a:t>282 outliers</a:t>
            </a:r>
          </a:p>
          <a:p>
            <a:pPr lvl="1"/>
            <a:r>
              <a:rPr lang="en-US" dirty="0"/>
              <a:t>Intelligence – 64938 Transactions</a:t>
            </a:r>
          </a:p>
          <a:p>
            <a:pPr lvl="2"/>
            <a:r>
              <a:rPr lang="en-US" dirty="0"/>
              <a:t>1063 outliers</a:t>
            </a:r>
          </a:p>
          <a:p>
            <a:pPr lvl="1"/>
            <a:r>
              <a:rPr lang="en-US" dirty="0"/>
              <a:t>Vitality – 770 Transactions</a:t>
            </a:r>
          </a:p>
          <a:p>
            <a:pPr lvl="2"/>
            <a:r>
              <a:rPr lang="en-US" dirty="0"/>
              <a:t>25 outliers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29FA48-21A3-88E7-9D30-B14C71B4E3A3}"/>
              </a:ext>
            </a:extLst>
          </p:cNvPr>
          <p:cNvGrpSpPr/>
          <p:nvPr/>
        </p:nvGrpSpPr>
        <p:grpSpPr>
          <a:xfrm>
            <a:off x="10220905" y="609600"/>
            <a:ext cx="1046652" cy="5826152"/>
            <a:chOff x="10474544" y="291296"/>
            <a:chExt cx="1046652" cy="58261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261839-A45F-0B53-01A2-E3F332DE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547" y="291296"/>
              <a:ext cx="1046649" cy="10466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65AA53-0837-0DC1-9D07-6D1292C63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546" y="1490344"/>
              <a:ext cx="1046649" cy="10466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0CA341-4806-61AA-C9E8-1E21A7C33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545" y="2683829"/>
              <a:ext cx="1046649" cy="104664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23DEE34-9253-FCC3-1319-14D8FDD6D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545" y="3877314"/>
              <a:ext cx="1046649" cy="104664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7CB3589-9BA8-9DD3-3BE1-54D773733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544" y="5070799"/>
              <a:ext cx="1046649" cy="1046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8060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219</TotalTime>
  <Words>211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LHL – CAPSTONE FFXIV Consumables Market Analysis</vt:lpstr>
      <vt:lpstr>What is the Market Board?</vt:lpstr>
      <vt:lpstr>Why Consumables?</vt:lpstr>
      <vt:lpstr>Tools &amp; API</vt:lpstr>
      <vt:lpstr>The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LHL – CAPSTONE FFXIV Consumables Market Analysis</dc:title>
  <dc:creator>Theo Plessas</dc:creator>
  <cp:lastModifiedBy>Theo Plessas</cp:lastModifiedBy>
  <cp:revision>1</cp:revision>
  <dcterms:created xsi:type="dcterms:W3CDTF">2024-03-25T13:53:20Z</dcterms:created>
  <dcterms:modified xsi:type="dcterms:W3CDTF">2024-03-25T17:33:05Z</dcterms:modified>
</cp:coreProperties>
</file>