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8"/>
  </p:notesMasterIdLst>
  <p:sldIdLst>
    <p:sldId id="342" r:id="rId2"/>
    <p:sldId id="343" r:id="rId3"/>
    <p:sldId id="344" r:id="rId4"/>
    <p:sldId id="345" r:id="rId5"/>
    <p:sldId id="346" r:id="rId6"/>
    <p:sldId id="347" r:id="rId7"/>
  </p:sldIdLst>
  <p:sldSz cx="9906000" cy="6858000" type="A4"/>
  <p:notesSz cx="6669088" cy="9775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bg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DED"/>
    <a:srgbClr val="FFFFFF"/>
    <a:srgbClr val="007635"/>
    <a:srgbClr val="BFE6F6"/>
    <a:srgbClr val="E1E1E1"/>
    <a:srgbClr val="FFFFFC"/>
    <a:srgbClr val="FFFFFD"/>
    <a:srgbClr val="FFFFFE"/>
    <a:srgbClr val="FF0000"/>
    <a:srgbClr val="FE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3" autoAdjust="0"/>
    <p:restoredTop sz="94601" autoAdjust="0"/>
  </p:normalViewPr>
  <p:slideViewPr>
    <p:cSldViewPr snapToGrid="0" showGuides="1">
      <p:cViewPr>
        <p:scale>
          <a:sx n="99" d="100"/>
          <a:sy n="99" d="100"/>
        </p:scale>
        <p:origin x="-1236" y="-288"/>
      </p:cViewPr>
      <p:guideLst>
        <p:guide orient="horz" pos="2596"/>
        <p:guide orient="horz" pos="4061"/>
        <p:guide orient="horz" pos="3568"/>
        <p:guide orient="horz" pos="3847"/>
        <p:guide orient="horz" pos="3820"/>
        <p:guide orient="horz" pos="4176"/>
        <p:guide orient="horz" pos="1778"/>
        <p:guide orient="horz" pos="1325"/>
        <p:guide orient="horz" pos="731"/>
        <p:guide orient="horz" pos="928"/>
        <p:guide orient="horz" pos="646"/>
        <p:guide pos="494"/>
        <p:guide pos="5929"/>
        <p:guide pos="1903"/>
        <p:guide pos="4769"/>
        <p:guide pos="1320"/>
        <p:guide pos="5122"/>
        <p:guide pos="5735"/>
        <p:guide pos="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7388" y="733425"/>
            <a:ext cx="5294312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43517"/>
            <a:ext cx="5335270" cy="439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337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285337"/>
            <a:ext cx="2889938" cy="48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6DF9CD8-78EA-48F9-B05B-939900F5F2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61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98470" y="2655093"/>
            <a:ext cx="1309851" cy="22274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2002972" y="2487583"/>
            <a:ext cx="592182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Picture 9" descr="Picture 29.png"/>
          <p:cNvPicPr>
            <a:picLocks/>
          </p:cNvPicPr>
          <p:nvPr userDrawn="1"/>
        </p:nvPicPr>
        <p:blipFill>
          <a:blip r:embed="rId3" cstate="print"/>
          <a:srcRect l="2067" b="7235"/>
          <a:stretch>
            <a:fillRect/>
          </a:stretch>
        </p:blipFill>
        <p:spPr>
          <a:xfrm>
            <a:off x="2015729" y="1031578"/>
            <a:ext cx="5874543" cy="3466008"/>
          </a:xfrm>
          <a:prstGeom prst="rect">
            <a:avLst/>
          </a:prstGeom>
        </p:spPr>
      </p:pic>
      <p:sp>
        <p:nvSpPr>
          <p:cNvPr id="112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073000" y="4729391"/>
            <a:ext cx="5760000" cy="492443"/>
          </a:xfrm>
        </p:spPr>
        <p:txBody>
          <a:bodyPr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073000" y="5270117"/>
            <a:ext cx="5760000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 rot="16200000" flipH="1">
            <a:off x="241680" y="2764583"/>
            <a:ext cx="3557682" cy="0"/>
          </a:xfrm>
          <a:prstGeom prst="line">
            <a:avLst/>
          </a:prstGeom>
          <a:noFill/>
          <a:ln w="6350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auto">
          <a:xfrm rot="16200000" flipH="1">
            <a:off x="6141736" y="2764583"/>
            <a:ext cx="3557682" cy="0"/>
          </a:xfrm>
          <a:prstGeom prst="line">
            <a:avLst/>
          </a:prstGeom>
          <a:noFill/>
          <a:ln w="6350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654563" y="438866"/>
            <a:ext cx="173747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000" dirty="0" smtClean="0">
                <a:latin typeface="+mn-lt"/>
              </a:rPr>
              <a:t>Barclays Chat Programme</a:t>
            </a:r>
            <a:endParaRPr lang="en-US" sz="100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94" y="1106125"/>
            <a:ext cx="4514873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7"/>
            <a:ext cx="4234127" cy="2290361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0848" y="3658263"/>
            <a:ext cx="4234127" cy="2290361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68" y="383530"/>
            <a:ext cx="8936610" cy="4616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768" y="3939739"/>
            <a:ext cx="4320000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768" y="1146178"/>
            <a:ext cx="4320000" cy="2581763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097378" y="1146178"/>
            <a:ext cx="4320000" cy="2581763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097378" y="3939739"/>
            <a:ext cx="4320000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6718" y="452864"/>
            <a:ext cx="4320000" cy="2451111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086610" y="452864"/>
            <a:ext cx="4320000" cy="2451111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6718" y="3266401"/>
            <a:ext cx="4320000" cy="2451111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86610" y="3266401"/>
            <a:ext cx="4320000" cy="2451111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84980" y="2953798"/>
            <a:ext cx="432000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86610" y="2953798"/>
            <a:ext cx="432000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84980" y="5757290"/>
            <a:ext cx="432000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086610" y="5757290"/>
            <a:ext cx="432000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0194" y="452863"/>
            <a:ext cx="8917757" cy="5264649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90194" y="5918058"/>
            <a:ext cx="4210050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68" y="383530"/>
            <a:ext cx="8936610" cy="4616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0768" y="1081280"/>
            <a:ext cx="43200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5097378" y="1081280"/>
            <a:ext cx="43200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98470" y="3007917"/>
            <a:ext cx="1309851" cy="222742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784203" y="2132016"/>
            <a:ext cx="7140598" cy="1965960"/>
            <a:chOff x="1865096" y="985741"/>
            <a:chExt cx="5446206" cy="3557683"/>
          </a:xfrm>
        </p:grpSpPr>
        <p:cxnSp>
          <p:nvCxnSpPr>
            <p:cNvPr id="23" name="Straight Connector 22"/>
            <p:cNvCxnSpPr/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66181" y="2701044"/>
            <a:ext cx="6604343" cy="492443"/>
          </a:xfrm>
        </p:spPr>
        <p:txBody>
          <a:bodyPr anchor="b" anchorCtr="0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66181" y="3273494"/>
            <a:ext cx="659579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7654563" y="438866"/>
            <a:ext cx="173747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000" dirty="0" smtClean="0">
                <a:latin typeface="+mn-lt"/>
              </a:rPr>
              <a:t>Barclays Chat Programme</a:t>
            </a:r>
            <a:endParaRPr lang="en-US" sz="100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98470" y="3007917"/>
            <a:ext cx="1309851" cy="222742"/>
          </a:xfrm>
          <a:prstGeom prst="rect">
            <a:avLst/>
          </a:prstGeom>
        </p:spPr>
      </p:pic>
      <p:grpSp>
        <p:nvGrpSpPr>
          <p:cNvPr id="2" name="Group 14"/>
          <p:cNvGrpSpPr/>
          <p:nvPr userDrawn="1"/>
        </p:nvGrpSpPr>
        <p:grpSpPr>
          <a:xfrm>
            <a:off x="2012156" y="2132016"/>
            <a:ext cx="5912643" cy="1965960"/>
            <a:chOff x="1865096" y="985741"/>
            <a:chExt cx="5446206" cy="3557683"/>
          </a:xfrm>
        </p:grpSpPr>
        <p:cxnSp>
          <p:nvCxnSpPr>
            <p:cNvPr id="23" name="Straight Connector 22"/>
            <p:cNvCxnSpPr/>
            <p:nvPr userDrawn="1"/>
          </p:nvCxnSpPr>
          <p:spPr bwMode="auto">
            <a:xfrm rot="16200000" flipH="1">
              <a:off x="86255" y="2764583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 userDrawn="1"/>
          </p:nvCxnSpPr>
          <p:spPr bwMode="auto">
            <a:xfrm rot="16200000" flipH="1">
              <a:off x="5532461" y="2764582"/>
              <a:ext cx="3557682" cy="0"/>
            </a:xfrm>
            <a:prstGeom prst="line">
              <a:avLst/>
            </a:prstGeom>
            <a:noFill/>
            <a:ln w="63500" cap="rnd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03916" y="2708187"/>
            <a:ext cx="5343392" cy="492443"/>
          </a:xfrm>
        </p:spPr>
        <p:txBody>
          <a:bodyPr anchor="b" anchorCtr="0"/>
          <a:lstStyle>
            <a:lvl1pPr>
              <a:defRPr sz="32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Mastetitle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210023" y="3278940"/>
            <a:ext cx="5336477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1" y="2730719"/>
            <a:ext cx="6818973" cy="461665"/>
          </a:xfrm>
        </p:spPr>
        <p:txBody>
          <a:bodyPr anchor="b" anchorCtr="0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51828" y="3273311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Bar_06_COL_POS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07995" y="6410318"/>
            <a:ext cx="1297943" cy="220717"/>
          </a:xfrm>
          <a:prstGeom prst="rect">
            <a:avLst/>
          </a:prstGeom>
        </p:spPr>
      </p:pic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7654563" y="438866"/>
            <a:ext cx="173747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000" dirty="0" smtClean="0">
                <a:latin typeface="+mn-lt"/>
              </a:rPr>
              <a:t>Barclays Chat Programme</a:t>
            </a:r>
            <a:endParaRPr lang="en-US" sz="1000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1551" y="2730719"/>
            <a:ext cx="6818973" cy="461665"/>
          </a:xfrm>
        </p:spPr>
        <p:txBody>
          <a:bodyPr anchor="b" anchorCtr="0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ectangle 2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51828" y="3281722"/>
            <a:ext cx="6810149" cy="30777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68" y="383530"/>
            <a:ext cx="8927184" cy="461665"/>
          </a:xfrm>
        </p:spPr>
        <p:txBody>
          <a:bodyPr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67" y="1096009"/>
            <a:ext cx="8927184" cy="2154436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 marL="571500" indent="-342900">
              <a:defRPr sz="2000">
                <a:latin typeface="+mn-lt"/>
              </a:defRPr>
            </a:lvl3pPr>
            <a:lvl4pPr marL="862013" indent="-290513">
              <a:defRPr sz="2000">
                <a:latin typeface="+mn-lt"/>
              </a:defRPr>
            </a:lvl4pPr>
            <a:lvl5pPr marL="1204913" indent="-342900">
              <a:defRPr sz="2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95" y="383530"/>
            <a:ext cx="8927182" cy="461665"/>
          </a:xfrm>
        </p:spPr>
        <p:txBody>
          <a:bodyPr anchor="t" anchorCtr="0"/>
          <a:lstStyle>
            <a:lvl1pPr>
              <a:defRPr sz="30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67" y="1096009"/>
            <a:ext cx="8936610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+mn-lt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+mn-lt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+mn-lt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645" y="1106125"/>
            <a:ext cx="4253045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735" y="1146178"/>
            <a:ext cx="4234127" cy="4792663"/>
          </a:xfr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194" y="1106125"/>
            <a:ext cx="4514873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r_06_COL_POS [Converted]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107995" y="6410318"/>
            <a:ext cx="1297943" cy="220717"/>
          </a:xfrm>
          <a:prstGeom prst="rect">
            <a:avLst/>
          </a:prstGeom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0768" y="383530"/>
            <a:ext cx="8936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767" y="1096009"/>
            <a:ext cx="8927184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90194" y="6225381"/>
            <a:ext cx="891534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194" y="6500832"/>
            <a:ext cx="48283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+mn-lt"/>
              </a:rPr>
              <a:t>Company confidential</a:t>
            </a:r>
            <a:endParaRPr lang="en-US" sz="9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90194" y="6316023"/>
            <a:ext cx="3136900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GB" sz="900" smtClean="0"/>
              <a:t>|   Colleague Education  |  February 2014</a:t>
            </a:r>
            <a:endParaRPr lang="en-GB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71" r:id="rId2"/>
    <p:sldLayoutId id="2147483872" r:id="rId3"/>
    <p:sldLayoutId id="2147483873" r:id="rId4"/>
    <p:sldLayoutId id="2147483877" r:id="rId5"/>
    <p:sldLayoutId id="2147483786" r:id="rId6"/>
    <p:sldLayoutId id="2147483880" r:id="rId7"/>
    <p:sldLayoutId id="2147483881" r:id="rId8"/>
    <p:sldLayoutId id="2147483886" r:id="rId9"/>
    <p:sldLayoutId id="2147483882" r:id="rId10"/>
    <p:sldLayoutId id="2147483883" r:id="rId11"/>
    <p:sldLayoutId id="2147483884" r:id="rId12"/>
    <p:sldLayoutId id="2147483885" r:id="rId13"/>
    <p:sldLayoutId id="2147483887" r:id="rId14"/>
    <p:sldLayoutId id="2147483790" r:id="rId15"/>
    <p:sldLayoutId id="2147483791" r:id="rId1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2pPr>
      <a:lvl3pPr marL="568325" indent="-333375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858838" indent="-290513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4pPr>
      <a:lvl5pPr marL="1204913" indent="-346075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Arduino/Pi Session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>
          <a:xfrm>
            <a:off x="2210023" y="3192347"/>
            <a:ext cx="5336477" cy="307777"/>
          </a:xfrm>
        </p:spPr>
        <p:txBody>
          <a:bodyPr/>
          <a:lstStyle/>
          <a:p>
            <a:r>
              <a:rPr lang="en-US" dirty="0" smtClean="0"/>
              <a:t>Colleague Education Series</a:t>
            </a:r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224551" y="4373569"/>
            <a:ext cx="2421467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February 2014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V1.0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216814" y="6469174"/>
            <a:ext cx="590404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Company confidential</a:t>
            </a:r>
            <a:endParaRPr lang="en-US" sz="10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</a:t>
            </a:r>
            <a:r>
              <a:rPr lang="en-GB" dirty="0" smtClean="0"/>
              <a:t>a Parking </a:t>
            </a:r>
            <a:r>
              <a:rPr lang="en-GB" dirty="0" smtClean="0"/>
              <a:t>Sensor – Arduino Board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>
              <a:defRPr/>
            </a:pPr>
            <a:fld id="{912A61DB-6DB0-4BCC-B4B2-22487C974B18}" type="slidenum">
              <a:rPr lang="en-GB" sz="900" smtClean="0"/>
              <a:t>2</a:t>
            </a:fld>
            <a:r>
              <a:rPr lang="en-GB" sz="900" dirty="0" smtClean="0"/>
              <a:t>  |   Colleague Education  |  February 2014</a:t>
            </a:r>
            <a:endParaRPr lang="en-GB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" r="8483" b="5544"/>
          <a:stretch/>
        </p:blipFill>
        <p:spPr>
          <a:xfrm>
            <a:off x="2618072" y="1041720"/>
            <a:ext cx="5438274" cy="46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6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>
              <a:defRPr/>
            </a:pPr>
            <a:fld id="{27340F79-4945-4898-88C8-04C8B6A64BCC}" type="slidenum">
              <a:rPr lang="en-GB" sz="900" smtClean="0"/>
              <a:t>3</a:t>
            </a:fld>
            <a:r>
              <a:rPr lang="en-GB" sz="900" dirty="0" smtClean="0"/>
              <a:t>  |   Colleague Education  |  February 2014</a:t>
            </a:r>
            <a:endParaRPr lang="en-GB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5334" r="7325" b="9474"/>
          <a:stretch/>
        </p:blipFill>
        <p:spPr>
          <a:xfrm>
            <a:off x="1905803" y="1104193"/>
            <a:ext cx="6554804" cy="508143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80768" y="383530"/>
            <a:ext cx="8936610" cy="4616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GB" kern="0" dirty="0" smtClean="0"/>
              <a:t>Build a Parking Sensor – Ultrasonic Sensor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55154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>
              <a:defRPr/>
            </a:pPr>
            <a:fld id="{E1430D34-6E65-4292-818A-9B53F078B041}" type="slidenum">
              <a:rPr lang="en-GB" sz="900" smtClean="0"/>
              <a:t>4</a:t>
            </a:fld>
            <a:r>
              <a:rPr lang="en-GB" sz="900" dirty="0" smtClean="0"/>
              <a:t>  |   Colleague Education  |  February 2014</a:t>
            </a:r>
            <a:endParaRPr lang="en-GB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 t="21754" r="11009" b="11158"/>
          <a:stretch/>
        </p:blipFill>
        <p:spPr>
          <a:xfrm rot="10800000">
            <a:off x="1828800" y="1424539"/>
            <a:ext cx="7007192" cy="460087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80768" y="383530"/>
            <a:ext cx="8936610" cy="4616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GB" kern="0" dirty="0" smtClean="0"/>
              <a:t>Build a Parking Sensor – LCD Screen (</a:t>
            </a:r>
            <a:r>
              <a:rPr lang="en-GB" kern="0" dirty="0" err="1" smtClean="0"/>
              <a:t>SainSmart</a:t>
            </a:r>
            <a:r>
              <a:rPr lang="en-GB" kern="0" dirty="0" smtClean="0"/>
              <a:t>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3693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>
              <a:defRPr/>
            </a:pPr>
            <a:fld id="{817610BA-6910-4303-B768-2CD3C7321603}" type="slidenum">
              <a:rPr lang="en-GB" sz="900" smtClean="0"/>
              <a:t>5</a:t>
            </a:fld>
            <a:r>
              <a:rPr lang="en-GB" sz="900" dirty="0" smtClean="0"/>
              <a:t>  |   Colleague Education  |  February 2014</a:t>
            </a:r>
            <a:endParaRPr lang="en-GB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t="21052" r="18061" b="15088"/>
          <a:stretch/>
        </p:blipFill>
        <p:spPr>
          <a:xfrm>
            <a:off x="1366787" y="1251283"/>
            <a:ext cx="7324825" cy="437949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80768" y="383530"/>
            <a:ext cx="8936610" cy="4616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GB" kern="0" dirty="0" smtClean="0"/>
              <a:t>Build a Parking Sensor – LCD Screen (</a:t>
            </a:r>
            <a:r>
              <a:rPr lang="en-GB" kern="0" dirty="0" err="1" smtClean="0"/>
              <a:t>Digole</a:t>
            </a:r>
            <a:r>
              <a:rPr lang="en-GB" kern="0" dirty="0" smtClean="0"/>
              <a:t>)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8929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>
              <a:defRPr/>
            </a:pPr>
            <a:fld id="{A8B2F4C6-3942-4977-9255-DE0D4DFA860B}" type="slidenum">
              <a:rPr lang="en-GB" sz="900" smtClean="0"/>
              <a:t>6</a:t>
            </a:fld>
            <a:r>
              <a:rPr lang="en-GB" sz="900" dirty="0" smtClean="0"/>
              <a:t>  |   Colleague Education  |  February 2014</a:t>
            </a:r>
            <a:endParaRPr lang="en-GB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" b="13543"/>
          <a:stretch/>
        </p:blipFill>
        <p:spPr>
          <a:xfrm>
            <a:off x="1116530" y="950323"/>
            <a:ext cx="7830954" cy="497883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80768" y="383530"/>
            <a:ext cx="8936610" cy="4616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GB" kern="0" dirty="0" smtClean="0"/>
              <a:t>The Finished Parking Sensor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030590999"/>
      </p:ext>
    </p:extLst>
  </p:cSld>
  <p:clrMapOvr>
    <a:masterClrMapping/>
  </p:clrMapOvr>
</p:sld>
</file>

<file path=ppt/theme/theme1.xml><?xml version="1.0" encoding="utf-8"?>
<a:theme xmlns:a="http://schemas.openxmlformats.org/drawingml/2006/main" name="Barclays Chat Deck Template">
  <a:themeElements>
    <a:clrScheme name="Barclays_Template">
      <a:dk1>
        <a:srgbClr val="000000"/>
      </a:dk1>
      <a:lt1>
        <a:srgbClr val="FFFFFF"/>
      </a:lt1>
      <a:dk2>
        <a:srgbClr val="969696"/>
      </a:dk2>
      <a:lt2>
        <a:srgbClr val="00AEEF"/>
      </a:lt2>
      <a:accent1>
        <a:srgbClr val="FBDB81"/>
      </a:accent1>
      <a:accent2>
        <a:srgbClr val="EC8A40"/>
      </a:accent2>
      <a:accent3>
        <a:srgbClr val="CB5151"/>
      </a:accent3>
      <a:accent4>
        <a:srgbClr val="00395C"/>
      </a:accent4>
      <a:accent5>
        <a:srgbClr val="406B85"/>
      </a:accent5>
      <a:accent6>
        <a:srgbClr val="809CAE"/>
      </a:accent6>
      <a:hlink>
        <a:srgbClr val="007882"/>
      </a:hlink>
      <a:folHlink>
        <a:srgbClr val="143C78"/>
      </a:folHlink>
    </a:clrScheme>
    <a:fontScheme name="Barclays_template_fonts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Barclays Chat Deck Template</Template>
  <TotalTime>35874</TotalTime>
  <Words>83</Words>
  <Application>Microsoft Office PowerPoint</Application>
  <PresentationFormat>A4 Paper (210x297 mm)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Barclays Chat Deck Template</vt:lpstr>
      <vt:lpstr>Arduino/Pi Session</vt:lpstr>
      <vt:lpstr>Build a Parking Sensor – Arduino Board</vt:lpstr>
      <vt:lpstr>PowerPoint Presentation</vt:lpstr>
      <vt:lpstr>PowerPoint Presentation</vt:lpstr>
      <vt:lpstr>PowerPoint Presentation</vt:lpstr>
      <vt:lpstr>PowerPoint Presentation</vt:lpstr>
    </vt:vector>
  </TitlesOfParts>
  <Company>Barclays Capital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Barclays Chat</dc:title>
  <dc:creator>mimsm</dc:creator>
  <cp:lastModifiedBy>Morris Family</cp:lastModifiedBy>
  <cp:revision>2120</cp:revision>
  <dcterms:created xsi:type="dcterms:W3CDTF">2013-11-07T16:21:29Z</dcterms:created>
  <dcterms:modified xsi:type="dcterms:W3CDTF">2014-02-23T17:32:31Z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1403580150</vt:i4>
  </property>
  <property fmtid="{D5CDD505-2E9C-101B-9397-08002B2CF9AE}" pid="4" name="_EmailSubject">
    <vt:lpwstr>Experiment club</vt:lpwstr>
  </property>
  <property fmtid="{D5CDD505-2E9C-101B-9397-08002B2CF9AE}" pid="5" name="_AuthorEmail">
    <vt:lpwstr>Kenneth.Marritt@barclayscorp.com</vt:lpwstr>
  </property>
  <property fmtid="{D5CDD505-2E9C-101B-9397-08002B2CF9AE}" pid="6" name="_AuthorEmailDisplayName">
    <vt:lpwstr>Marritt, Kenneth</vt:lpwstr>
  </property>
</Properties>
</file>