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69" r:id="rId5"/>
    <p:sldId id="270" r:id="rId6"/>
    <p:sldId id="272" r:id="rId7"/>
    <p:sldId id="283" r:id="rId8"/>
    <p:sldId id="273" r:id="rId9"/>
    <p:sldId id="266" r:id="rId10"/>
    <p:sldId id="275" r:id="rId11"/>
    <p:sldId id="276" r:id="rId12"/>
    <p:sldId id="264" r:id="rId13"/>
    <p:sldId id="278" r:id="rId14"/>
    <p:sldId id="279" r:id="rId15"/>
    <p:sldId id="281" r:id="rId16"/>
    <p:sldId id="280" r:id="rId17"/>
    <p:sldId id="286" r:id="rId18"/>
    <p:sldId id="284" r:id="rId19"/>
  </p:sldIdLst>
  <p:sldSz cx="13679488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1" userDrawn="1">
          <p15:clr>
            <a:srgbClr val="A4A3A4"/>
          </p15:clr>
        </p15:guide>
        <p15:guide id="2" pos="43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7030A0"/>
    <a:srgbClr val="C18BC1"/>
    <a:srgbClr val="960023"/>
    <a:srgbClr val="7D151C"/>
    <a:srgbClr val="D3C5DE"/>
    <a:srgbClr val="FFC000"/>
    <a:srgbClr val="F1F1F1"/>
    <a:srgbClr val="F3EDE6"/>
    <a:srgbClr val="FBF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28" y="108"/>
      </p:cViewPr>
      <p:guideLst>
        <p:guide orient="horz" pos="2971"/>
        <p:guide pos="433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EEB933-C59E-4593-AB95-1E4BF8E7AC5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FD84DA-BE7F-4D32-8D55-66835CBB3B28}">
      <dgm:prSet custT="1"/>
      <dgm:spPr/>
      <dgm:t>
        <a:bodyPr/>
        <a:lstStyle/>
        <a:p>
          <a:pPr rtl="0"/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['</a:t>
          </a:r>
          <a:r>
            <a:rPr lang="zh-CN" sz="2000" dirty="0" smtClean="0">
              <a:solidFill>
                <a:schemeClr val="accent2">
                  <a:lumMod val="75000"/>
                </a:schemeClr>
              </a:solidFill>
            </a:rPr>
            <a:t>三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', </a:t>
          </a:r>
          <a:r>
            <a:rPr lang="zh-CN" sz="2000" dirty="0" smtClean="0">
              <a:solidFill>
                <a:srgbClr val="92D050"/>
              </a:solidFill>
            </a:rPr>
            <a:t>[99, 100]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]</a:t>
          </a:r>
          <a:r>
            <a:rPr lang="en-US" altLang="zh-CN" sz="2000" dirty="0" smtClean="0">
              <a:solidFill>
                <a:schemeClr val="bg1">
                  <a:lumMod val="65000"/>
                </a:schemeClr>
              </a:solidFill>
            </a:rPr>
            <a:t>, 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['</a:t>
          </a:r>
          <a:r>
            <a:rPr lang="zh-CN" sz="2000" dirty="0" smtClean="0">
              <a:solidFill>
                <a:schemeClr val="accent2">
                  <a:lumMod val="75000"/>
                </a:schemeClr>
              </a:solidFill>
            </a:rPr>
            <a:t>孢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', </a:t>
          </a:r>
          <a:r>
            <a:rPr lang="zh-CN" sz="2000" dirty="0" smtClean="0">
              <a:solidFill>
                <a:srgbClr val="92D050"/>
              </a:solidFill>
            </a:rPr>
            <a:t>[102, 103]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]</a:t>
          </a:r>
          <a:r>
            <a:rPr lang="en-US" altLang="zh-CN" sz="2000" dirty="0" smtClean="0">
              <a:solidFill>
                <a:schemeClr val="bg1">
                  <a:lumMod val="65000"/>
                </a:schemeClr>
              </a:solidFill>
            </a:rPr>
            <a:t>, 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 ['</a:t>
          </a:r>
          <a:r>
            <a:rPr lang="zh-CN" sz="2000" dirty="0" smtClean="0">
              <a:solidFill>
                <a:schemeClr val="accent2">
                  <a:lumMod val="75000"/>
                </a:schemeClr>
              </a:solidFill>
            </a:rPr>
            <a:t>素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', </a:t>
          </a:r>
          <a:r>
            <a:rPr lang="zh-CN" sz="2000" dirty="0" smtClean="0">
              <a:solidFill>
                <a:srgbClr val="92D050"/>
              </a:solidFill>
            </a:rPr>
            <a:t>[104, 105]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]</a:t>
          </a:r>
          <a:endParaRPr lang="zh-CN" sz="2000" dirty="0">
            <a:solidFill>
              <a:schemeClr val="bg1">
                <a:lumMod val="65000"/>
              </a:schemeClr>
            </a:solidFill>
          </a:endParaRPr>
        </a:p>
      </dgm:t>
    </dgm:pt>
    <dgm:pt modelId="{94F2A970-D4EC-497B-98C4-D37F7258D5A0}" type="parTrans" cxnId="{4A5D2743-531F-4948-A227-4BE5A6E54D64}">
      <dgm:prSet/>
      <dgm:spPr/>
      <dgm:t>
        <a:bodyPr/>
        <a:lstStyle/>
        <a:p>
          <a:endParaRPr lang="zh-CN" altLang="en-US" sz="2000"/>
        </a:p>
      </dgm:t>
    </dgm:pt>
    <dgm:pt modelId="{BFCCE1F9-DAC8-406B-8B58-9B871536E0A2}" type="sibTrans" cxnId="{4A5D2743-531F-4948-A227-4BE5A6E54D64}">
      <dgm:prSet/>
      <dgm:spPr/>
      <dgm:t>
        <a:bodyPr/>
        <a:lstStyle/>
        <a:p>
          <a:endParaRPr lang="zh-CN" altLang="en-US" sz="2000"/>
        </a:p>
      </dgm:t>
    </dgm:pt>
    <dgm:pt modelId="{3DC46338-8FEA-4EDB-B364-1FB2F69B309D}">
      <dgm:prSet custT="1"/>
      <dgm:spPr/>
      <dgm:t>
        <a:bodyPr/>
        <a:lstStyle/>
        <a:p>
          <a:pPr rtl="0"/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['</a:t>
          </a:r>
          <a:r>
            <a:rPr lang="zh-CN" sz="2000" dirty="0" smtClean="0">
              <a:solidFill>
                <a:schemeClr val="accent2">
                  <a:lumMod val="75000"/>
                </a:schemeClr>
              </a:solidFill>
            </a:rPr>
            <a:t>三代头孢菌素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', </a:t>
          </a:r>
          <a:r>
            <a:rPr lang="zh-CN" sz="2000" dirty="0" smtClean="0">
              <a:solidFill>
                <a:srgbClr val="92D050"/>
              </a:solidFill>
            </a:rPr>
            <a:t>[9</a:t>
          </a:r>
          <a:r>
            <a:rPr lang="en-US" sz="2000" dirty="0" smtClean="0">
              <a:solidFill>
                <a:srgbClr val="92D050"/>
              </a:solidFill>
            </a:rPr>
            <a:t>9</a:t>
          </a:r>
          <a:r>
            <a:rPr lang="zh-CN" sz="2000" dirty="0" smtClean="0">
              <a:solidFill>
                <a:srgbClr val="92D050"/>
              </a:solidFill>
            </a:rPr>
            <a:t>, 105]</a:t>
          </a:r>
          <a:r>
            <a:rPr lang="zh-CN" sz="2000" dirty="0" smtClean="0">
              <a:solidFill>
                <a:schemeClr val="bg1">
                  <a:lumMod val="65000"/>
                </a:schemeClr>
              </a:solidFill>
            </a:rPr>
            <a:t>]</a:t>
          </a:r>
          <a:endParaRPr lang="zh-CN" sz="2000" dirty="0">
            <a:solidFill>
              <a:schemeClr val="bg1">
                <a:lumMod val="65000"/>
              </a:schemeClr>
            </a:solidFill>
          </a:endParaRPr>
        </a:p>
      </dgm:t>
    </dgm:pt>
    <dgm:pt modelId="{E3070B39-C2CD-4686-A003-C1F14C120196}" type="parTrans" cxnId="{8F96D1B7-18E2-4A16-A002-3C89E2775F1B}">
      <dgm:prSet/>
      <dgm:spPr/>
      <dgm:t>
        <a:bodyPr/>
        <a:lstStyle/>
        <a:p>
          <a:endParaRPr lang="zh-CN" altLang="en-US" sz="2000"/>
        </a:p>
      </dgm:t>
    </dgm:pt>
    <dgm:pt modelId="{1473B910-02D7-4427-8402-E46C02F4E3B7}" type="sibTrans" cxnId="{8F96D1B7-18E2-4A16-A002-3C89E2775F1B}">
      <dgm:prSet/>
      <dgm:spPr/>
      <dgm:t>
        <a:bodyPr/>
        <a:lstStyle/>
        <a:p>
          <a:endParaRPr lang="zh-CN" altLang="en-US" sz="2000"/>
        </a:p>
      </dgm:t>
    </dgm:pt>
    <dgm:pt modelId="{C467E0A3-9462-4F44-9824-1E22843618EC}" type="pres">
      <dgm:prSet presAssocID="{19EEB933-C59E-4593-AB95-1E4BF8E7AC5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6265CE4-704D-450D-81C4-35413166A400}" type="pres">
      <dgm:prSet presAssocID="{19EEB933-C59E-4593-AB95-1E4BF8E7AC58}" presName="arrow" presStyleLbl="bgShp" presStyleIdx="0" presStyleCnt="1"/>
      <dgm:spPr/>
    </dgm:pt>
    <dgm:pt modelId="{F7D634CA-6D86-400E-AB9E-6C5F82563E06}" type="pres">
      <dgm:prSet presAssocID="{19EEB933-C59E-4593-AB95-1E4BF8E7AC58}" presName="points" presStyleCnt="0"/>
      <dgm:spPr/>
    </dgm:pt>
    <dgm:pt modelId="{7D95EFE8-1642-4E68-8530-253D8737AAA7}" type="pres">
      <dgm:prSet presAssocID="{4EFD84DA-BE7F-4D32-8D55-66835CBB3B28}" presName="compositeA" presStyleCnt="0"/>
      <dgm:spPr/>
    </dgm:pt>
    <dgm:pt modelId="{788922C7-2591-4BF2-9B54-C30FFBDE20B1}" type="pres">
      <dgm:prSet presAssocID="{4EFD84DA-BE7F-4D32-8D55-66835CBB3B28}" presName="textA" presStyleLbl="revTx" presStyleIdx="0" presStyleCnt="2" custScaleX="248623" custScaleY="5316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002F9B-4B23-4AAD-9CB9-5CB46A4AB51B}" type="pres">
      <dgm:prSet presAssocID="{4EFD84DA-BE7F-4D32-8D55-66835CBB3B28}" presName="circleA" presStyleLbl="node1" presStyleIdx="0" presStyleCnt="2"/>
      <dgm:spPr/>
    </dgm:pt>
    <dgm:pt modelId="{14E19CAB-1B42-49EF-A07C-7BB38802359B}" type="pres">
      <dgm:prSet presAssocID="{4EFD84DA-BE7F-4D32-8D55-66835CBB3B28}" presName="spaceA" presStyleCnt="0"/>
      <dgm:spPr/>
    </dgm:pt>
    <dgm:pt modelId="{7B9CCB2E-96F2-4E6C-829F-B0DD31EF25A5}" type="pres">
      <dgm:prSet presAssocID="{BFCCE1F9-DAC8-406B-8B58-9B871536E0A2}" presName="space" presStyleCnt="0"/>
      <dgm:spPr/>
    </dgm:pt>
    <dgm:pt modelId="{9BDCFAC5-18D4-414D-ADF1-1DBC811A18E4}" type="pres">
      <dgm:prSet presAssocID="{3DC46338-8FEA-4EDB-B364-1FB2F69B309D}" presName="compositeB" presStyleCnt="0"/>
      <dgm:spPr/>
    </dgm:pt>
    <dgm:pt modelId="{0E42663C-8AB5-455C-99AE-C34DC946FB8D}" type="pres">
      <dgm:prSet presAssocID="{3DC46338-8FEA-4EDB-B364-1FB2F69B309D}" presName="textB" presStyleLbl="revTx" presStyleIdx="1" presStyleCnt="2" custScaleX="16896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E7A265-57B7-4853-A45F-FF04D142D607}" type="pres">
      <dgm:prSet presAssocID="{3DC46338-8FEA-4EDB-B364-1FB2F69B309D}" presName="circleB" presStyleLbl="node1" presStyleIdx="1" presStyleCnt="2"/>
      <dgm:spPr/>
    </dgm:pt>
    <dgm:pt modelId="{10F40206-5B08-45DE-B0E4-3B73B88AE3AE}" type="pres">
      <dgm:prSet presAssocID="{3DC46338-8FEA-4EDB-B364-1FB2F69B309D}" presName="spaceB" presStyleCnt="0"/>
      <dgm:spPr/>
    </dgm:pt>
  </dgm:ptLst>
  <dgm:cxnLst>
    <dgm:cxn modelId="{EFF93F62-D03C-49A4-9215-654E1AEFD1EC}" type="presOf" srcId="{4EFD84DA-BE7F-4D32-8D55-66835CBB3B28}" destId="{788922C7-2591-4BF2-9B54-C30FFBDE20B1}" srcOrd="0" destOrd="0" presId="urn:microsoft.com/office/officeart/2005/8/layout/hProcess11"/>
    <dgm:cxn modelId="{8F96D1B7-18E2-4A16-A002-3C89E2775F1B}" srcId="{19EEB933-C59E-4593-AB95-1E4BF8E7AC58}" destId="{3DC46338-8FEA-4EDB-B364-1FB2F69B309D}" srcOrd="1" destOrd="0" parTransId="{E3070B39-C2CD-4686-A003-C1F14C120196}" sibTransId="{1473B910-02D7-4427-8402-E46C02F4E3B7}"/>
    <dgm:cxn modelId="{31B210C4-25AE-4770-BC9B-A7B0CBC954E7}" type="presOf" srcId="{3DC46338-8FEA-4EDB-B364-1FB2F69B309D}" destId="{0E42663C-8AB5-455C-99AE-C34DC946FB8D}" srcOrd="0" destOrd="0" presId="urn:microsoft.com/office/officeart/2005/8/layout/hProcess11"/>
    <dgm:cxn modelId="{33CB8BB6-66F5-4B75-B8CE-34A9D8F974FA}" type="presOf" srcId="{19EEB933-C59E-4593-AB95-1E4BF8E7AC58}" destId="{C467E0A3-9462-4F44-9824-1E22843618EC}" srcOrd="0" destOrd="0" presId="urn:microsoft.com/office/officeart/2005/8/layout/hProcess11"/>
    <dgm:cxn modelId="{4A5D2743-531F-4948-A227-4BE5A6E54D64}" srcId="{19EEB933-C59E-4593-AB95-1E4BF8E7AC58}" destId="{4EFD84DA-BE7F-4D32-8D55-66835CBB3B28}" srcOrd="0" destOrd="0" parTransId="{94F2A970-D4EC-497B-98C4-D37F7258D5A0}" sibTransId="{BFCCE1F9-DAC8-406B-8B58-9B871536E0A2}"/>
    <dgm:cxn modelId="{9B75E97E-5B96-4042-8CE1-438C2B04F207}" type="presParOf" srcId="{C467E0A3-9462-4F44-9824-1E22843618EC}" destId="{36265CE4-704D-450D-81C4-35413166A400}" srcOrd="0" destOrd="0" presId="urn:microsoft.com/office/officeart/2005/8/layout/hProcess11"/>
    <dgm:cxn modelId="{C436337B-CACD-4897-A067-54FC29D91CD7}" type="presParOf" srcId="{C467E0A3-9462-4F44-9824-1E22843618EC}" destId="{F7D634CA-6D86-400E-AB9E-6C5F82563E06}" srcOrd="1" destOrd="0" presId="urn:microsoft.com/office/officeart/2005/8/layout/hProcess11"/>
    <dgm:cxn modelId="{0F185860-45E0-45CF-9EF6-CF220B46B6A4}" type="presParOf" srcId="{F7D634CA-6D86-400E-AB9E-6C5F82563E06}" destId="{7D95EFE8-1642-4E68-8530-253D8737AAA7}" srcOrd="0" destOrd="0" presId="urn:microsoft.com/office/officeart/2005/8/layout/hProcess11"/>
    <dgm:cxn modelId="{07034667-3977-4E90-9E00-D37EA253F047}" type="presParOf" srcId="{7D95EFE8-1642-4E68-8530-253D8737AAA7}" destId="{788922C7-2591-4BF2-9B54-C30FFBDE20B1}" srcOrd="0" destOrd="0" presId="urn:microsoft.com/office/officeart/2005/8/layout/hProcess11"/>
    <dgm:cxn modelId="{7F7B0612-20D9-4D65-B1A1-B0291474E584}" type="presParOf" srcId="{7D95EFE8-1642-4E68-8530-253D8737AAA7}" destId="{C5002F9B-4B23-4AAD-9CB9-5CB46A4AB51B}" srcOrd="1" destOrd="0" presId="urn:microsoft.com/office/officeart/2005/8/layout/hProcess11"/>
    <dgm:cxn modelId="{F2D7E5E9-0D07-4331-B775-D695DA6AB262}" type="presParOf" srcId="{7D95EFE8-1642-4E68-8530-253D8737AAA7}" destId="{14E19CAB-1B42-49EF-A07C-7BB38802359B}" srcOrd="2" destOrd="0" presId="urn:microsoft.com/office/officeart/2005/8/layout/hProcess11"/>
    <dgm:cxn modelId="{105A753F-DCEF-4F6E-9F42-30DED545446C}" type="presParOf" srcId="{F7D634CA-6D86-400E-AB9E-6C5F82563E06}" destId="{7B9CCB2E-96F2-4E6C-829F-B0DD31EF25A5}" srcOrd="1" destOrd="0" presId="urn:microsoft.com/office/officeart/2005/8/layout/hProcess11"/>
    <dgm:cxn modelId="{A8E798A8-7872-46DB-8791-DE9FDD26E767}" type="presParOf" srcId="{F7D634CA-6D86-400E-AB9E-6C5F82563E06}" destId="{9BDCFAC5-18D4-414D-ADF1-1DBC811A18E4}" srcOrd="2" destOrd="0" presId="urn:microsoft.com/office/officeart/2005/8/layout/hProcess11"/>
    <dgm:cxn modelId="{7173DF1E-9A90-49E4-8783-BCDF1951C6D4}" type="presParOf" srcId="{9BDCFAC5-18D4-414D-ADF1-1DBC811A18E4}" destId="{0E42663C-8AB5-455C-99AE-C34DC946FB8D}" srcOrd="0" destOrd="0" presId="urn:microsoft.com/office/officeart/2005/8/layout/hProcess11"/>
    <dgm:cxn modelId="{141D17E7-4FBC-4C7B-85AF-1B0BDD0F73C9}" type="presParOf" srcId="{9BDCFAC5-18D4-414D-ADF1-1DBC811A18E4}" destId="{36E7A265-57B7-4853-A45F-FF04D142D607}" srcOrd="1" destOrd="0" presId="urn:microsoft.com/office/officeart/2005/8/layout/hProcess11"/>
    <dgm:cxn modelId="{CBD382EF-83AD-4523-96ED-BDEF0D85EB00}" type="presParOf" srcId="{9BDCFAC5-18D4-414D-ADF1-1DBC811A18E4}" destId="{10F40206-5B08-45DE-B0E4-3B73B88AE3A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65CE4-704D-450D-81C4-35413166A400}">
      <dsp:nvSpPr>
        <dsp:cNvPr id="0" name=""/>
        <dsp:cNvSpPr/>
      </dsp:nvSpPr>
      <dsp:spPr>
        <a:xfrm>
          <a:off x="0" y="1250430"/>
          <a:ext cx="11014841" cy="16672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922C7-2591-4BF2-9B54-C30FFBDE20B1}">
      <dsp:nvSpPr>
        <dsp:cNvPr id="0" name=""/>
        <dsp:cNvSpPr/>
      </dsp:nvSpPr>
      <dsp:spPr>
        <a:xfrm>
          <a:off x="1311" y="195204"/>
          <a:ext cx="5830769" cy="88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['</a:t>
          </a:r>
          <a:r>
            <a:rPr lang="zh-CN" sz="2000" kern="1200" dirty="0" smtClean="0">
              <a:solidFill>
                <a:schemeClr val="accent2">
                  <a:lumMod val="75000"/>
                </a:schemeClr>
              </a:solidFill>
            </a:rPr>
            <a:t>三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', </a:t>
          </a:r>
          <a:r>
            <a:rPr lang="zh-CN" sz="2000" kern="1200" dirty="0" smtClean="0">
              <a:solidFill>
                <a:srgbClr val="92D050"/>
              </a:solidFill>
            </a:rPr>
            <a:t>[99, 100]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]</a:t>
          </a:r>
          <a:r>
            <a:rPr lang="en-US" altLang="zh-CN" sz="2000" kern="1200" dirty="0" smtClean="0">
              <a:solidFill>
                <a:schemeClr val="bg1">
                  <a:lumMod val="65000"/>
                </a:schemeClr>
              </a:solidFill>
            </a:rPr>
            <a:t>, 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['</a:t>
          </a:r>
          <a:r>
            <a:rPr lang="zh-CN" sz="2000" kern="1200" dirty="0" smtClean="0">
              <a:solidFill>
                <a:schemeClr val="accent2">
                  <a:lumMod val="75000"/>
                </a:schemeClr>
              </a:solidFill>
            </a:rPr>
            <a:t>孢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', </a:t>
          </a:r>
          <a:r>
            <a:rPr lang="zh-CN" sz="2000" kern="1200" dirty="0" smtClean="0">
              <a:solidFill>
                <a:srgbClr val="92D050"/>
              </a:solidFill>
            </a:rPr>
            <a:t>[102, 103]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]</a:t>
          </a:r>
          <a:r>
            <a:rPr lang="en-US" altLang="zh-CN" sz="2000" kern="1200" dirty="0" smtClean="0">
              <a:solidFill>
                <a:schemeClr val="bg1">
                  <a:lumMod val="65000"/>
                </a:schemeClr>
              </a:solidFill>
            </a:rPr>
            <a:t>, 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 ['</a:t>
          </a:r>
          <a:r>
            <a:rPr lang="zh-CN" sz="2000" kern="1200" dirty="0" smtClean="0">
              <a:solidFill>
                <a:schemeClr val="accent2">
                  <a:lumMod val="75000"/>
                </a:schemeClr>
              </a:solidFill>
            </a:rPr>
            <a:t>素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', </a:t>
          </a:r>
          <a:r>
            <a:rPr lang="zh-CN" sz="2000" kern="1200" dirty="0" smtClean="0">
              <a:solidFill>
                <a:srgbClr val="92D050"/>
              </a:solidFill>
            </a:rPr>
            <a:t>[104, 105]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]</a:t>
          </a:r>
          <a:endParaRPr lang="zh-CN" sz="20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1311" y="195204"/>
        <a:ext cx="5830769" cy="886421"/>
      </dsp:txXfrm>
    </dsp:sp>
    <dsp:sp modelId="{C5002F9B-4B23-4AAD-9CB9-5CB46A4AB51B}">
      <dsp:nvSpPr>
        <dsp:cNvPr id="0" name=""/>
        <dsp:cNvSpPr/>
      </dsp:nvSpPr>
      <dsp:spPr>
        <a:xfrm>
          <a:off x="2708290" y="1680440"/>
          <a:ext cx="416810" cy="4168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2663C-8AB5-455C-99AE-C34DC946FB8D}">
      <dsp:nvSpPr>
        <dsp:cNvPr id="0" name=""/>
        <dsp:cNvSpPr/>
      </dsp:nvSpPr>
      <dsp:spPr>
        <a:xfrm>
          <a:off x="5949341" y="2500860"/>
          <a:ext cx="3962703" cy="1667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['</a:t>
          </a:r>
          <a:r>
            <a:rPr lang="zh-CN" sz="2000" kern="1200" dirty="0" smtClean="0">
              <a:solidFill>
                <a:schemeClr val="accent2">
                  <a:lumMod val="75000"/>
                </a:schemeClr>
              </a:solidFill>
            </a:rPr>
            <a:t>三代头孢菌素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', </a:t>
          </a:r>
          <a:r>
            <a:rPr lang="zh-CN" sz="2000" kern="1200" dirty="0" smtClean="0">
              <a:solidFill>
                <a:srgbClr val="92D050"/>
              </a:solidFill>
            </a:rPr>
            <a:t>[9</a:t>
          </a:r>
          <a:r>
            <a:rPr lang="en-US" sz="2000" kern="1200" dirty="0" smtClean="0">
              <a:solidFill>
                <a:srgbClr val="92D050"/>
              </a:solidFill>
            </a:rPr>
            <a:t>9</a:t>
          </a:r>
          <a:r>
            <a:rPr lang="zh-CN" sz="2000" kern="1200" dirty="0" smtClean="0">
              <a:solidFill>
                <a:srgbClr val="92D050"/>
              </a:solidFill>
            </a:rPr>
            <a:t>, 105]</a:t>
          </a:r>
          <a:r>
            <a:rPr lang="zh-CN" sz="2000" kern="1200" dirty="0" smtClean="0">
              <a:solidFill>
                <a:schemeClr val="bg1">
                  <a:lumMod val="65000"/>
                </a:schemeClr>
              </a:solidFill>
            </a:rPr>
            <a:t>]</a:t>
          </a:r>
          <a:endParaRPr lang="zh-CN" sz="20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5949341" y="2500860"/>
        <a:ext cx="3962703" cy="1667240"/>
      </dsp:txXfrm>
    </dsp:sp>
    <dsp:sp modelId="{36E7A265-57B7-4853-A45F-FF04D142D607}">
      <dsp:nvSpPr>
        <dsp:cNvPr id="0" name=""/>
        <dsp:cNvSpPr/>
      </dsp:nvSpPr>
      <dsp:spPr>
        <a:xfrm>
          <a:off x="7722288" y="1875645"/>
          <a:ext cx="416810" cy="4168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36" y="1119507"/>
            <a:ext cx="10259617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3592866"/>
            <a:ext cx="10259617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17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97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4" y="364195"/>
            <a:ext cx="2949640" cy="57970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5" y="364195"/>
            <a:ext cx="8677925" cy="57970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36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75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1" y="1705387"/>
            <a:ext cx="11798558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1" y="4577780"/>
            <a:ext cx="11798558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58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1820978"/>
            <a:ext cx="5813782" cy="43402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1820978"/>
            <a:ext cx="5813782" cy="43402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19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8" y="364196"/>
            <a:ext cx="11798558" cy="1322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8" y="1676882"/>
            <a:ext cx="5787064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8" y="2498697"/>
            <a:ext cx="5787064" cy="3675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1" y="1676882"/>
            <a:ext cx="5815564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1" y="2498697"/>
            <a:ext cx="5815564" cy="3675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0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05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70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8" y="456036"/>
            <a:ext cx="4411991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5" y="984911"/>
            <a:ext cx="6925241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8" y="2052163"/>
            <a:ext cx="4411991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6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8" y="456036"/>
            <a:ext cx="4411991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5" y="984911"/>
            <a:ext cx="6925241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8" y="2052163"/>
            <a:ext cx="4411991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39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6" y="364196"/>
            <a:ext cx="11798558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6" y="1820978"/>
            <a:ext cx="11798558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6340168"/>
            <a:ext cx="307788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C984C-E5DB-4876-B8E3-8EBEFCDD87C8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2" y="6340168"/>
            <a:ext cx="461682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9" y="6340168"/>
            <a:ext cx="307788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B845E-E18A-4885-871E-555592E0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05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urunLi/CCKS202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1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37661" y="2264229"/>
            <a:ext cx="9218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</a:rPr>
              <a:t>基于</a:t>
            </a:r>
            <a:r>
              <a:rPr lang="en-US" altLang="zh-CN" sz="4800" dirty="0">
                <a:solidFill>
                  <a:schemeClr val="bg1"/>
                </a:solidFill>
                <a:latin typeface="+mj-ea"/>
                <a:ea typeface="+mj-ea"/>
              </a:rPr>
              <a:t>Bert</a:t>
            </a:r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</a:rPr>
              <a:t>的</a:t>
            </a:r>
            <a:endParaRPr lang="en-US" altLang="zh-CN" sz="48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</a:rPr>
              <a:t>带</a:t>
            </a:r>
            <a:r>
              <a:rPr lang="zh-CN" altLang="en-US" sz="4800" dirty="0" smtClean="0">
                <a:solidFill>
                  <a:schemeClr val="bg1"/>
                </a:solidFill>
                <a:latin typeface="+mj-ea"/>
                <a:ea typeface="+mj-ea"/>
              </a:rPr>
              <a:t>条件分</a:t>
            </a:r>
            <a:r>
              <a:rPr lang="zh-CN" altLang="en-US" sz="4800" dirty="0">
                <a:solidFill>
                  <a:schemeClr val="bg1"/>
                </a:solidFill>
                <a:latin typeface="+mj-ea"/>
                <a:ea typeface="+mj-ea"/>
              </a:rPr>
              <a:t>层级多答案问答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1AC334-C419-4E24-906E-AAB9F86F09D7}"/>
              </a:ext>
            </a:extLst>
          </p:cNvPr>
          <p:cNvSpPr txBox="1"/>
          <p:nvPr/>
        </p:nvSpPr>
        <p:spPr>
          <a:xfrm>
            <a:off x="8334686" y="4954498"/>
            <a:ext cx="2820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32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Andy</a:t>
            </a:r>
            <a:endParaRPr lang="zh-CN" altLang="en-US" sz="32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77062" y="4305749"/>
            <a:ext cx="2778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李厚润</a:t>
            </a:r>
          </a:p>
        </p:txBody>
      </p:sp>
    </p:spTree>
    <p:extLst>
      <p:ext uri="{BB962C8B-B14F-4D97-AF65-F5344CB8AC3E}">
        <p14:creationId xmlns:p14="http://schemas.microsoft.com/office/powerpoint/2010/main" val="276693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1159440" y="617416"/>
            <a:ext cx="82893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 </a:t>
            </a:r>
            <a:r>
              <a:rPr lang="en-US" altLang="zh-CN" sz="48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Relation Match</a:t>
            </a:r>
          </a:p>
          <a:p>
            <a:pPr defTabSz="1025932"/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59441" y="1841584"/>
            <a:ext cx="888844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Training data input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format??</a:t>
            </a:r>
          </a:p>
          <a:p>
            <a:pPr defTabSz="1025932"/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841914" lvl="1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[CLS]sentence1[SEP]sentence2[SEP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]</a:t>
            </a:r>
          </a:p>
          <a:p>
            <a:pPr marL="457189" lvl="1" defTabSz="1025932"/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841914" lvl="1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[CLS]context[SEP]sentence1[SEP]sentence2[SEP]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65468" y="4256691"/>
            <a:ext cx="5336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960023"/>
                </a:solidFill>
                <a:latin typeface="苹方 中等" panose="020B0400000000000000" pitchFamily="34" charset="-122"/>
                <a:ea typeface="思源黑体 CN Bold" panose="020B0800000000000000"/>
              </a:rPr>
              <a:t>We need a more dedicate and informative format!!!!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1371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14889" y="2820105"/>
            <a:ext cx="884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[CLS]</a:t>
            </a:r>
            <a:r>
              <a:rPr lang="en-US" altLang="zh-CN" sz="7200" dirty="0" smtClean="0">
                <a:solidFill>
                  <a:srgbClr val="7D151C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72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[SEP]</a:t>
            </a:r>
            <a:endParaRPr lang="zh-CN" altLang="en-US" sz="7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1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93892" y="2696994"/>
            <a:ext cx="1209170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[CLS]</a:t>
            </a:r>
            <a:r>
              <a:rPr lang="zh-CN" altLang="en-US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4400" dirty="0">
                <a:solidFill>
                  <a:srgbClr val="FFC000"/>
                </a:solidFill>
                <a:latin typeface="Consolas" panose="020B0609020204030204" pitchFamily="49" charset="0"/>
              </a:rPr>
              <a:t>重度患者采取系统用药</a:t>
            </a:r>
            <a:r>
              <a:rPr lang="zh-CN" altLang="en-US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，不仅口服</a:t>
            </a:r>
            <a:r>
              <a:rPr lang="zh-CN" altLang="en-US" sz="4400" dirty="0">
                <a:solidFill>
                  <a:srgbClr val="92D050"/>
                </a:solidFill>
                <a:latin typeface="Consolas" panose="020B0609020204030204" pitchFamily="49" charset="0"/>
              </a:rPr>
              <a:t>维</a:t>
            </a:r>
            <a:r>
              <a:rPr lang="en-US" altLang="zh-CN" sz="4400" dirty="0">
                <a:solidFill>
                  <a:srgbClr val="92D050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4400" dirty="0">
                <a:solidFill>
                  <a:srgbClr val="92D050"/>
                </a:solidFill>
                <a:latin typeface="Consolas" panose="020B0609020204030204" pitchFamily="49" charset="0"/>
              </a:rPr>
              <a:t>酸类药物</a:t>
            </a:r>
            <a:r>
              <a:rPr lang="zh-CN" altLang="en-US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，还会联合激素的药物进行治疗。</a:t>
            </a:r>
            <a:r>
              <a:rPr lang="en-US" altLang="zh-CN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[SEP]</a:t>
            </a:r>
            <a:endParaRPr lang="zh-CN" altLang="en-US" sz="4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95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93892" y="2358440"/>
            <a:ext cx="1209170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[CLS</a:t>
            </a:r>
            <a:r>
              <a:rPr lang="en-US" altLang="zh-CN" sz="4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4400" dirty="0" smtClean="0">
                <a:solidFill>
                  <a:srgbClr val="960023"/>
                </a:solidFill>
                <a:latin typeface="Consolas" panose="020B0609020204030204" pitchFamily="49" charset="0"/>
              </a:rPr>
              <a:t>[head1]</a:t>
            </a:r>
            <a:r>
              <a:rPr lang="zh-CN" altLang="en-US" sz="4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重</a:t>
            </a:r>
            <a:r>
              <a:rPr lang="zh-CN" altLang="en-US" sz="4400" dirty="0">
                <a:solidFill>
                  <a:srgbClr val="FFC000"/>
                </a:solidFill>
                <a:latin typeface="Consolas" panose="020B0609020204030204" pitchFamily="49" charset="0"/>
              </a:rPr>
              <a:t>度患者采取系统</a:t>
            </a:r>
            <a:r>
              <a:rPr lang="zh-CN" altLang="en-US" sz="4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用药</a:t>
            </a:r>
            <a:r>
              <a:rPr lang="en-US" altLang="zh-CN" sz="4400" dirty="0">
                <a:solidFill>
                  <a:srgbClr val="960023"/>
                </a:solidFill>
                <a:latin typeface="Consolas" panose="020B0609020204030204" pitchFamily="49" charset="0"/>
              </a:rPr>
              <a:t>[tail1]</a:t>
            </a:r>
            <a:r>
              <a:rPr lang="en-US" altLang="zh-CN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4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，不仅口服</a:t>
            </a:r>
            <a:r>
              <a:rPr lang="en-US" altLang="zh-CN" sz="4400" dirty="0">
                <a:solidFill>
                  <a:srgbClr val="960023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4400" dirty="0" smtClean="0">
                <a:solidFill>
                  <a:srgbClr val="960023"/>
                </a:solidFill>
                <a:latin typeface="Consolas" panose="020B0609020204030204" pitchFamily="49" charset="0"/>
              </a:rPr>
              <a:t>head2]</a:t>
            </a:r>
            <a:r>
              <a:rPr lang="zh-CN" altLang="en-US" sz="4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维</a:t>
            </a:r>
            <a:r>
              <a:rPr lang="en-US" altLang="zh-CN" sz="4400" dirty="0">
                <a:solidFill>
                  <a:srgbClr val="92D050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4400" dirty="0">
                <a:solidFill>
                  <a:srgbClr val="92D050"/>
                </a:solidFill>
                <a:latin typeface="Consolas" panose="020B0609020204030204" pitchFamily="49" charset="0"/>
              </a:rPr>
              <a:t>酸类</a:t>
            </a:r>
            <a:r>
              <a:rPr lang="zh-CN" altLang="en-US" sz="4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药物</a:t>
            </a:r>
            <a:r>
              <a:rPr lang="en-US" altLang="zh-CN" sz="4400" dirty="0" smtClean="0">
                <a:solidFill>
                  <a:srgbClr val="960023"/>
                </a:solidFill>
                <a:latin typeface="Consolas" panose="020B0609020204030204" pitchFamily="49" charset="0"/>
              </a:rPr>
              <a:t>[tail2]</a:t>
            </a:r>
            <a:r>
              <a:rPr lang="zh-CN" altLang="en-US" sz="4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</a:t>
            </a:r>
            <a:r>
              <a:rPr lang="zh-CN" altLang="en-US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还会联合激素的药物进行治疗。</a:t>
            </a:r>
            <a:r>
              <a:rPr lang="en-US" altLang="zh-CN" sz="4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[SEP]</a:t>
            </a:r>
            <a:endParaRPr lang="zh-CN" altLang="en-US" sz="4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1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1159440" y="617416"/>
            <a:ext cx="82893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 </a:t>
            </a:r>
            <a:r>
              <a:rPr lang="en-US" altLang="zh-CN" sz="48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Relation Match</a:t>
            </a:r>
          </a:p>
          <a:p>
            <a:pPr defTabSz="1025932"/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59441" y="1841584"/>
            <a:ext cx="63449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Training data input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format</a:t>
            </a:r>
          </a:p>
          <a:p>
            <a:pPr marL="841925" lvl="1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[CLS]</a:t>
            </a:r>
            <a:r>
              <a:rPr lang="en-US" altLang="zh-CN" sz="2800" dirty="0">
                <a:solidFill>
                  <a:srgbClr val="7D151C"/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[SEP</a:t>
            </a: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9440" y="3552498"/>
            <a:ext cx="5336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960023"/>
                </a:solidFill>
                <a:latin typeface="苹方 中等" panose="020B0400000000000000" pitchFamily="34" charset="-122"/>
                <a:ea typeface="思源黑体 CN Bold" panose="020B0800000000000000"/>
              </a:rPr>
              <a:t>Get accuracy up to 98.59% on validation set!</a:t>
            </a:r>
            <a:endParaRPr lang="en-US" altLang="zh-CN" sz="3600" dirty="0">
              <a:solidFill>
                <a:srgbClr val="960023"/>
              </a:solidFill>
              <a:latin typeface="苹方 中等" panose="020B0400000000000000" pitchFamily="34" charset="-122"/>
              <a:ea typeface="思源黑体 CN Bold" panose="020B0800000000000000"/>
            </a:endParaRPr>
          </a:p>
          <a:p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086" y="2495503"/>
            <a:ext cx="5440928" cy="20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984032" y="402322"/>
            <a:ext cx="40422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zh-CN" altLang="en-US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细节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41123" y="2293186"/>
            <a:ext cx="51018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Add special tokens, why and how?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11EF645-356F-43FA-A0FB-070CE4B5D09B}"/>
              </a:ext>
            </a:extLst>
          </p:cNvPr>
          <p:cNvSpPr txBox="1"/>
          <p:nvPr/>
        </p:nvSpPr>
        <p:spPr>
          <a:xfrm>
            <a:off x="1141122" y="3001926"/>
            <a:ext cx="4766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Learning rate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758FCB6-B44F-4363-B864-7C97016840AE}"/>
              </a:ext>
            </a:extLst>
          </p:cNvPr>
          <p:cNvSpPr txBox="1"/>
          <p:nvPr/>
        </p:nvSpPr>
        <p:spPr>
          <a:xfrm>
            <a:off x="1382861" y="1522891"/>
            <a:ext cx="1885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2800" dirty="0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Details</a:t>
            </a:r>
            <a:endParaRPr lang="en-US" altLang="zh-CN" sz="2800" dirty="0">
              <a:solidFill>
                <a:prstClr val="white">
                  <a:lumMod val="75000"/>
                </a:prstClr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1EF645-356F-43FA-A0FB-070CE4B5D09B}"/>
              </a:ext>
            </a:extLst>
          </p:cNvPr>
          <p:cNvSpPr txBox="1"/>
          <p:nvPr/>
        </p:nvSpPr>
        <p:spPr>
          <a:xfrm>
            <a:off x="1141122" y="3710666"/>
            <a:ext cx="6531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Bert base Chinese or others?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33159" y="3157865"/>
            <a:ext cx="1165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71526" lvl="1" indent="-514338" defTabSz="1025932">
              <a:buFontTx/>
              <a:buAutoNum type="arabicPeriod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1EF645-356F-43FA-A0FB-070CE4B5D09B}"/>
              </a:ext>
            </a:extLst>
          </p:cNvPr>
          <p:cNvSpPr txBox="1"/>
          <p:nvPr/>
        </p:nvSpPr>
        <p:spPr>
          <a:xfrm>
            <a:off x="1141122" y="4419406"/>
            <a:ext cx="65314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Why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not ‘B-’ and ‘I-’  NER mode?</a:t>
            </a:r>
          </a:p>
          <a:p>
            <a:pPr marL="384725" indent="-384725" defTabSz="1025932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36255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14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984032" y="402322"/>
            <a:ext cx="40422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zh-CN" altLang="en-US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分析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41123" y="2293186"/>
            <a:ext cx="51018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Where is the bottleneck?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758FCB6-B44F-4363-B864-7C97016840AE}"/>
              </a:ext>
            </a:extLst>
          </p:cNvPr>
          <p:cNvSpPr txBox="1"/>
          <p:nvPr/>
        </p:nvSpPr>
        <p:spPr>
          <a:xfrm>
            <a:off x="1382861" y="1522891"/>
            <a:ext cx="1885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2800" dirty="0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Analysis</a:t>
            </a:r>
            <a:endParaRPr lang="en-US" altLang="zh-CN" sz="2800" dirty="0">
              <a:solidFill>
                <a:prstClr val="white">
                  <a:lumMod val="75000"/>
                </a:prstClr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1EF645-356F-43FA-A0FB-070CE4B5D09B}"/>
              </a:ext>
            </a:extLst>
          </p:cNvPr>
          <p:cNvSpPr txBox="1"/>
          <p:nvPr/>
        </p:nvSpPr>
        <p:spPr>
          <a:xfrm>
            <a:off x="1141123" y="3001926"/>
            <a:ext cx="6531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How to make my model more accurate?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14090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984032" y="402322"/>
            <a:ext cx="40422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 err="1" smtClean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Github</a:t>
            </a:r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984032" y="1500706"/>
            <a:ext cx="67488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  <a:hlinkClick r:id="rId2"/>
              </a:rPr>
              <a:t>https://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  <a:hlinkClick r:id="rId2"/>
              </a:rPr>
              <a:t>github.com/HourunLi/CCKS2022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7136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5273679" y="2912437"/>
            <a:ext cx="31321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7200" dirty="0" smtClean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Thanks</a:t>
            </a:r>
            <a:endParaRPr lang="zh-CN" altLang="en-US" sz="72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26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984032" y="402322"/>
            <a:ext cx="40422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zh-CN" altLang="en-US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模型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41124" y="2293186"/>
            <a:ext cx="2829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Sequence Label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11EF645-356F-43FA-A0FB-070CE4B5D09B}"/>
              </a:ext>
            </a:extLst>
          </p:cNvPr>
          <p:cNvSpPr txBox="1"/>
          <p:nvPr/>
        </p:nvSpPr>
        <p:spPr>
          <a:xfrm>
            <a:off x="1141123" y="2931854"/>
            <a:ext cx="4766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Relation Match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758FCB6-B44F-4363-B864-7C97016840AE}"/>
              </a:ext>
            </a:extLst>
          </p:cNvPr>
          <p:cNvSpPr txBox="1"/>
          <p:nvPr/>
        </p:nvSpPr>
        <p:spPr>
          <a:xfrm>
            <a:off x="1382861" y="1522891"/>
            <a:ext cx="14676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2800" dirty="0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Model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201994" y="291234"/>
            <a:ext cx="3257007" cy="1237840"/>
          </a:xfrm>
          <a:prstGeom prst="roundRect">
            <a:avLst/>
          </a:prstGeom>
          <a:solidFill>
            <a:srgbClr val="F1F1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Raw data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Context and question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201994" y="2836901"/>
            <a:ext cx="3257007" cy="1237840"/>
          </a:xfrm>
          <a:prstGeom prst="roundRect">
            <a:avLst/>
          </a:prstGeom>
          <a:solidFill>
            <a:srgbClr val="F1F1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Context and question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Condition, coarse, fine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223764" y="5382568"/>
            <a:ext cx="3257007" cy="1237840"/>
          </a:xfrm>
          <a:prstGeom prst="roundRect">
            <a:avLst/>
          </a:prstGeom>
          <a:solidFill>
            <a:srgbClr val="F1F1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Context and question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Condition, coarse, fine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Realtions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8743406" y="1629731"/>
            <a:ext cx="217715" cy="1114697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8743406" y="4167226"/>
            <a:ext cx="217715" cy="1114697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909848" y="2116184"/>
            <a:ext cx="4284922" cy="3888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909848" y="3268717"/>
            <a:ext cx="4284922" cy="14558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13" grpId="0" animBg="1"/>
      <p:bldP spid="15" grpId="0" animBg="1"/>
      <p:bldP spid="6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1159446" y="617414"/>
            <a:ext cx="874130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 </a:t>
            </a:r>
            <a:r>
              <a:rPr lang="en-US" altLang="zh-CN" sz="48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Sequence Label</a:t>
            </a:r>
          </a:p>
          <a:p>
            <a:pPr defTabSz="1025932"/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59446" y="1841583"/>
            <a:ext cx="55897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Based on Bert token classification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59440" y="2872851"/>
            <a:ext cx="12129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痤疮的治疗原则，一般是去脂、溶解角质、抗炎杀菌、调节激素水平，主要是根据治疗原则来选择不同的用药。对于轻度患者，只需要外用药物治疗即可，对于中重度痤疮，会选择系统用药。选择局部外用药物，包括维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酸类的药物，他扎罗汀凝胶，阿达帕林凝胶。重度患者采取系统用药，不仅口服维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酸类药物，还会联合激素的药物进行治疗。</a:t>
            </a:r>
          </a:p>
          <a:p>
            <a:endParaRPr lang="zh-CN" alt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59440" y="4268318"/>
            <a:ext cx="12129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痤疮的治疗原则，一般是去脂、溶解角质、抗炎杀菌、调节激素水平，主要是根据治疗原则来选择不同的用药。对于轻度患者，只需要外用药物治疗即可，</a:t>
            </a:r>
            <a:r>
              <a:rPr lang="zh-CN" altLang="en-US" dirty="0">
                <a:solidFill>
                  <a:srgbClr val="FFC000"/>
                </a:solidFill>
                <a:latin typeface="Consolas" panose="020B0609020204030204" pitchFamily="49" charset="0"/>
              </a:rPr>
              <a:t>对于中重度痤疮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，会选择系统用药。选择局部外用药物，包括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</a:rPr>
              <a:t>维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a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</a:rPr>
              <a:t>酸类的药物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他扎罗汀凝胶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阿达帕林凝胶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。</a:t>
            </a:r>
            <a:r>
              <a:rPr lang="zh-CN" altLang="en-US" dirty="0">
                <a:solidFill>
                  <a:srgbClr val="FFC000"/>
                </a:solidFill>
                <a:latin typeface="Consolas" panose="020B0609020204030204" pitchFamily="49" charset="0"/>
              </a:rPr>
              <a:t>重度患者采取系统用药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，不仅口服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</a:rPr>
              <a:t>维</a:t>
            </a:r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</a:rPr>
              <a:t>a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</a:rPr>
              <a:t>酸类药物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，还会联合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</a:rPr>
              <a:t>激素的药物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进行治疗。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890963" y="5765081"/>
            <a:ext cx="1567543" cy="2690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60630" y="5714947"/>
            <a:ext cx="117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Condition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5521238" y="5765081"/>
            <a:ext cx="1567543" cy="26907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460573" y="5714947"/>
            <a:ext cx="8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Coarse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9161422" y="5765081"/>
            <a:ext cx="1567543" cy="26907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1031089" y="5714944"/>
            <a:ext cx="74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405451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 animBg="1"/>
      <p:bldP spid="9" grpId="0"/>
      <p:bldP spid="19" grpId="0" animBg="1"/>
      <p:bldP spid="20" grpId="0"/>
      <p:bldP spid="21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1159440" y="617414"/>
            <a:ext cx="95085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 </a:t>
            </a:r>
            <a:r>
              <a:rPr lang="en-US" altLang="zh-CN" sz="48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Sequence Label</a:t>
            </a:r>
          </a:p>
          <a:p>
            <a:pPr defTabSz="1025932"/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59442" y="1841583"/>
            <a:ext cx="57812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How to preprocess the raw data?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59440" y="2542753"/>
            <a:ext cx="6460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26" lvl="1" indent="-514338" defTabSz="1025932">
              <a:buFontTx/>
              <a:buAutoNum type="arabicPeriod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Split into single word and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tag</a:t>
            </a:r>
          </a:p>
          <a:p>
            <a:pPr marL="971526" lvl="1" indent="-514338" defTabSz="1025932">
              <a:buAutoNum type="arabicPeriod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[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PAD] for ‘   ’</a:t>
            </a:r>
          </a:p>
          <a:p>
            <a:pPr marL="971526" lvl="1" indent="-514338" defTabSz="1025932">
              <a:buFontTx/>
              <a:buAutoNum type="arabicPeriod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[unused1] for ‘\n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’</a:t>
            </a:r>
          </a:p>
          <a:p>
            <a:pPr marL="457188" lvl="1" defTabSz="1025932"/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971526" lvl="1" indent="-514338" defTabSz="1025932">
              <a:buFontTx/>
              <a:buAutoNum type="arabicPeriod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971526" lvl="1" indent="-514338" defTabSz="1025932">
              <a:buFontTx/>
              <a:buAutoNum type="arabicPeriod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98086" y="1724670"/>
            <a:ext cx="591967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000" dirty="0">
                <a:solidFill>
                  <a:schemeClr val="accent5"/>
                </a:solidFill>
                <a:latin typeface="Consolas" panose="020B0609020204030204" pitchFamily="49" charset="0"/>
              </a:rPr>
              <a:t>"tokens"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女人肾阴虚吃什么好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"[SEP]"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女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性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饮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上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议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吃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些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滋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比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山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杞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石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斛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竹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莲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子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"[PAD]"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另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外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还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吃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些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黑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色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因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认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五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色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五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黑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色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好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"[PAD]"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必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时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候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些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滋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成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味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地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大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左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归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地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归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芍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地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"[PAD]"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指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导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下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辨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之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后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患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者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注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餐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时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不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饮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"[PAD]"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并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且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饮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清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淡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易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化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1000" dirty="0">
                <a:solidFill>
                  <a:schemeClr val="accent5"/>
                </a:solidFill>
                <a:latin typeface="Consolas" panose="020B0609020204030204" pitchFamily="49" charset="0"/>
              </a:rPr>
              <a:t>"tags"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1000" dirty="0">
                <a:solidFill>
                  <a:srgbClr val="B5CEA8"/>
                </a:solidFill>
                <a:latin typeface="Consolas" panose="020B0609020204030204" pitchFamily="49" charset="0"/>
              </a:rPr>
              <a:t>0, 4, 0, 0, 0, 0, 0, 0, 0, 0, 0, 0, 0, 0, 0, 0, 0, 2, 2, 2, 2, 2, 0, 0, 0, 3, 3, 0, 3, 3, 0, 3, 3, 0, 3, 3, 0, 3, 3, 0, 3, 3, 0, 3, 3, 0, 0, 0, 0, 0, 0, 0, 0, 0, 0, 0, 0, 0, 0, 2, 2, 2, 2, 2, 0, 0, 0, 0, 0, 0, 0, 0, 0, 0, 0, 0, 0, 0, 0, 0, 0, 0, 0, 0, 0, 0, 0, 0, 0, 0, 0, 0, 0, 0, 0, 0, 0, 0, 0, 0, 0, 0, 0, 0, 0, 0, 0, 0, 0, 0, 0, 2, 2, 2, 2, 2, 2, 2, 2, 2, 0, 3, 3, 3, 3, 3, 0, 3, 3, 3, 3, 0, 3, 3, 3, 0, 3, 3, 3, 3, 3, 0, 3, 3, 3, 3, 3, 0, 0, 0, 0, 0, 0, 0, 0, 0, 0, 0, 0, 0, 0, 0, 0, 0, 0, 0, 0, 0, 0, 0, 0, 0, 0, 0, 0, 0, 0, 0, 0, 0, 0, 0, 0, 0, 0, 0, 0, 0, 0, 0, 0, 0, 0, 0, 0, 0, 0, 0, 0, 0, 0, 0, 0, 0, 0, 0, 0, 0, 0, 0, 0, 0, 0, 0, 0, 0, 0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</a:p>
          <a:p>
            <a:endParaRPr lang="en-US" altLang="zh-CN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3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1159442" y="617414"/>
            <a:ext cx="83208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 </a:t>
            </a:r>
            <a:r>
              <a:rPr lang="en-US" altLang="zh-CN" sz="48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Sequence Label</a:t>
            </a:r>
          </a:p>
          <a:p>
            <a:pPr defTabSz="1025932"/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59442" y="1841582"/>
            <a:ext cx="57812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Methodology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9440" y="2542755"/>
            <a:ext cx="64605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26" lvl="1" indent="-514338" defTabSz="1025932">
              <a:buAutoNum type="arabicPeriod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Why encode ‘\n’ and space?</a:t>
            </a:r>
          </a:p>
          <a:p>
            <a:pPr marL="971526" lvl="1" indent="-514338" defTabSz="1025932">
              <a:buFontTx/>
              <a:buAutoNum type="arabicPeriod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Why split into single word and tag?</a:t>
            </a:r>
          </a:p>
          <a:p>
            <a:pPr marL="971526" lvl="1" indent="-514338" defTabSz="1025932">
              <a:buFontTx/>
              <a:buAutoNum type="arabicPeriod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Which specific model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? (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leonadase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/bert-base-chinese-finetuned-ner-v1)</a:t>
            </a: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971526" lvl="1" indent="-514338" defTabSz="1025932">
              <a:buFontTx/>
              <a:buAutoNum type="arabicPeriod"/>
            </a:pPr>
            <a:endParaRPr lang="en-US" altLang="zh-CN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971526" lvl="1" indent="-514338" defTabSz="1025932">
              <a:buFontTx/>
              <a:buAutoNum type="arabicPeriod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98086" y="1724670"/>
            <a:ext cx="591967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000" dirty="0">
                <a:solidFill>
                  <a:schemeClr val="accent5"/>
                </a:solidFill>
                <a:latin typeface="Consolas" panose="020B0609020204030204" pitchFamily="49" charset="0"/>
              </a:rPr>
              <a:t>"tokens"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女人肾阴虚吃什么好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"[SEP]"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女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性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饮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上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议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吃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些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滋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比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山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杞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石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斛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竹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莲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子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"[PAD]"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另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外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还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吃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些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黑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色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因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认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五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色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五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黑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色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好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"[PAD]"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必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时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候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些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滋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肾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成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味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地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大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左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归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地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归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芍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地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丸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"[PAD]"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中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指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导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下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辨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之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后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药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物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患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者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一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注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三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餐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时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定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量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不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饮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暴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"[PAD]"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并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且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饮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食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清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淡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营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易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消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化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主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。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>
                <a:solidFill>
                  <a:srgbClr val="CE9178"/>
                </a:solidFill>
                <a:latin typeface="Consolas" panose="020B0609020204030204" pitchFamily="49" charset="0"/>
              </a:rPr>
              <a:t>"[unused1]"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1000" dirty="0">
                <a:solidFill>
                  <a:schemeClr val="accent5"/>
                </a:solidFill>
                <a:latin typeface="Consolas" panose="020B0609020204030204" pitchFamily="49" charset="0"/>
              </a:rPr>
              <a:t>"tags"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1000" dirty="0">
                <a:solidFill>
                  <a:srgbClr val="B5CEA8"/>
                </a:solidFill>
                <a:latin typeface="Consolas" panose="020B0609020204030204" pitchFamily="49" charset="0"/>
              </a:rPr>
              <a:t>0, 4, 0, 0, 0, 0, 0, 0, 0, 0, 0, 0, 0, 0, 0, 0, 0, 2, 2, 2, 2, 2, 0, 0, 0, 3, 3, 0, 3, 3, 0, 3, 3, 0, 3, 3, 0, 3, 3, 0, 3, 3, 0, 3, 3, 0, 0, 0, 0, 0, 0, 0, 0, 0, 0, 0, 0, 0, 0, 2, 2, 2, 2, 2, 0, 0, 0, 0, 0, 0, 0, 0, 0, 0, 0, 0, 0, 0, 0, 0, 0, 0, 0, 0, 0, 0, 0, 0, 0, 0, 0, 0, 0, 0, 0, 0, 0, 0, 0, 0, 0, 0, 0, 0, 0, 0, 0, 0, 0, 0, 0, 2, 2, 2, 2, 2, 2, 2, 2, 2, 0, 3, 3, 3, 3, 3, 0, 3, 3, 3, 3, 0, 3, 3, 3, 0, 3, 3, 3, 3, 3, 0, 3, 3, 3, 3, 3, 0, 0, 0, 0, 0, 0, 0, 0, 0, 0, 0, 0, 0, 0, 0, 0, 0, 0, 0, 0, 0, 0, 0, 0, 0, 0, 0, 0, 0, 0, 0, 0, 0, 0, 0, 0, 0, 0, 0, 0, 0, 0, 0, 0, 0, 0, 0, 0, 0, 0, 0, 0, 0, 0, 0, 0, 0, 0, 0, 0, 0, 0, 0, 0, 0, 0, 0, 0, 0, 0</a:t>
            </a:r>
            <a:r>
              <a:rPr lang="en-US" altLang="zh-CN" sz="10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</a:p>
          <a:p>
            <a:endParaRPr lang="en-US" altLang="zh-CN" sz="1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1159446" y="617414"/>
            <a:ext cx="81842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 </a:t>
            </a:r>
            <a:r>
              <a:rPr lang="en-US" altLang="zh-CN" sz="48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Sequence Label</a:t>
            </a:r>
          </a:p>
          <a:p>
            <a:pPr defTabSz="1025932"/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59442" y="1841582"/>
            <a:ext cx="57812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Predictions post process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9440" y="2542754"/>
            <a:ext cx="6460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26" lvl="1" indent="-514338" defTabSz="1025932">
              <a:buFontTx/>
              <a:buAutoNum type="arabicPeriod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Regroup the context with same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tags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971526" lvl="1" indent="-514338" defTabSz="1025932">
              <a:buFontTx/>
              <a:buAutoNum type="arabicPeriod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Align condition with punctuations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.</a:t>
            </a:r>
          </a:p>
          <a:p>
            <a:pPr marL="971526" lvl="1" indent="-514338" defTabSz="1025932">
              <a:buFontTx/>
              <a:buAutoNum type="arabicPeriod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Other tricks?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lvl="1" defTabSz="1025932"/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971526" lvl="1" indent="-514338" defTabSz="1025932">
              <a:buFontTx/>
              <a:buAutoNum type="arabicPeriod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98086" y="1724670"/>
            <a:ext cx="59196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{"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": "</a:t>
            </a:r>
            <a:r>
              <a:rPr lang="zh-CN" altLang="en-US" sz="1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比较好的西药，比如达力士、他卡西醇，甚至他克莫司等都是比较好的药物。还有润肤剂也还不错。另外中药，</a:t>
            </a:r>
            <a:r>
              <a:rPr lang="en-US" altLang="zh-CN" sz="1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\n </a:t>
            </a:r>
            <a:r>
              <a:rPr lang="zh-CN" altLang="en-US" sz="1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比如临床常见的湿毒膏、黄连膏、七连膏等等，包括市售的青鹏膏，效果也不错。至于激素类的药物，应该持慎用的态度。</a:t>
            </a:r>
            <a:r>
              <a:rPr lang="en-US" altLang="zh-CN" sz="1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\n </a:t>
            </a:r>
            <a:r>
              <a:rPr lang="en-US" altLang="zh-CN" sz="14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rn</a:t>
            </a:r>
            <a:r>
              <a:rPr lang="en-US" altLang="zh-CN" sz="1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\n", "question": " </a:t>
            </a:r>
            <a:r>
              <a:rPr lang="zh-CN" altLang="en-US" sz="1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银屑病涂抹什么药比较好？</a:t>
            </a:r>
            <a:r>
              <a:rPr lang="en-US" altLang="zh-CN" sz="14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condition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":</a:t>
            </a:r>
            <a:r>
              <a:rPr lang="en-US" altLang="zh-C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[], "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coarse</a:t>
            </a:r>
            <a:r>
              <a:rPr lang="en-US" altLang="zh-C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":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[["</a:t>
            </a:r>
            <a:r>
              <a:rPr lang="zh-CN" alt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西药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[4, 6]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润肤剂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[36, 39]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中药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[46, 48]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激素类的药物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[89, 95]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]], "</a:t>
            </a:r>
            <a:r>
              <a:rPr lang="en-US" altLang="zh-CN" sz="14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fine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": [["</a:t>
            </a:r>
            <a:r>
              <a:rPr lang="zh-CN" alt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达力士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[9, 12]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他卡西醇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[13, 17]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他克莫司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[20, 24]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湿毒膏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[58, 61]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黄连膏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[62, 65]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七连膏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[66, 69]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], ["</a:t>
            </a:r>
            <a:r>
              <a:rPr lang="zh-CN" altLang="en-US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青鹏膏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en-US" altLang="zh-CN" sz="1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[77, 80]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]]}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8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1159444" y="617414"/>
            <a:ext cx="81001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 </a:t>
            </a:r>
            <a:r>
              <a:rPr lang="en-US" altLang="zh-CN" sz="48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Sequence Label</a:t>
            </a:r>
          </a:p>
          <a:p>
            <a:pPr defTabSz="1025932"/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59442" y="1841582"/>
            <a:ext cx="57812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Other tricks ?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173" y="2409236"/>
            <a:ext cx="64605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715" lvl="2" indent="-514338" defTabSz="1025932">
              <a:buAutoNum type="arabicPeriod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Drop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short condition</a:t>
            </a:r>
          </a:p>
          <a:p>
            <a:pPr marL="1428715" lvl="2" indent="-514338" defTabSz="1025932">
              <a:buAutoNum type="arabicPeriod"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Drop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short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coarse</a:t>
            </a:r>
          </a:p>
          <a:p>
            <a:pPr marL="1428715" lvl="2" indent="-514338" defTabSz="1025932">
              <a:buFontTx/>
              <a:buAutoNum type="arabicPeriod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Merge short coarse and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fine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1428715" lvl="2" indent="-514338" defTabSz="1025932">
              <a:buFontTx/>
              <a:buAutoNum type="arabicPeriod"/>
            </a:pP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12751" y="4413972"/>
            <a:ext cx="6053986" cy="886421"/>
            <a:chOff x="1311" y="195204"/>
            <a:chExt cx="6118153" cy="886421"/>
          </a:xfrm>
        </p:grpSpPr>
        <p:sp>
          <p:nvSpPr>
            <p:cNvPr id="6" name="矩形 5"/>
            <p:cNvSpPr/>
            <p:nvPr/>
          </p:nvSpPr>
          <p:spPr>
            <a:xfrm>
              <a:off x="1311" y="195204"/>
              <a:ext cx="5830769" cy="88642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文本框 6"/>
            <p:cNvSpPr txBox="1"/>
            <p:nvPr/>
          </p:nvSpPr>
          <p:spPr>
            <a:xfrm>
              <a:off x="288695" y="195204"/>
              <a:ext cx="5830769" cy="8864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b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sz="2000" kern="1200" dirty="0" smtClean="0">
                  <a:solidFill>
                    <a:schemeClr val="bg1">
                      <a:lumMod val="65000"/>
                    </a:schemeClr>
                  </a:solidFill>
                </a:rPr>
                <a:t>['</a:t>
              </a:r>
              <a:r>
                <a:rPr lang="zh-CN" sz="2000" kern="1200" dirty="0" smtClean="0">
                  <a:solidFill>
                    <a:schemeClr val="accent2">
                      <a:lumMod val="75000"/>
                    </a:schemeClr>
                  </a:solidFill>
                </a:rPr>
                <a:t>三</a:t>
              </a:r>
              <a:r>
                <a:rPr lang="zh-CN" sz="2000" kern="1200" dirty="0" smtClean="0">
                  <a:solidFill>
                    <a:schemeClr val="bg1">
                      <a:lumMod val="65000"/>
                    </a:schemeClr>
                  </a:solidFill>
                </a:rPr>
                <a:t>', </a:t>
              </a:r>
              <a:r>
                <a:rPr lang="zh-CN" sz="2000" kern="1200" dirty="0" smtClean="0">
                  <a:solidFill>
                    <a:srgbClr val="92D050"/>
                  </a:solidFill>
                </a:rPr>
                <a:t>[99, 100]</a:t>
              </a:r>
              <a:r>
                <a:rPr lang="zh-CN" sz="2000" kern="1200" dirty="0" smtClean="0">
                  <a:solidFill>
                    <a:schemeClr val="bg1">
                      <a:lumMod val="65000"/>
                    </a:schemeClr>
                  </a:solidFill>
                </a:rPr>
                <a:t>]</a:t>
              </a:r>
              <a:r>
                <a:rPr lang="en-US" altLang="zh-CN" sz="2000" kern="1200" dirty="0" smtClean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zh-CN" sz="2000" kern="1200" dirty="0" smtClean="0">
                  <a:solidFill>
                    <a:schemeClr val="bg1">
                      <a:lumMod val="65000"/>
                    </a:schemeClr>
                  </a:solidFill>
                </a:rPr>
                <a:t>['</a:t>
              </a:r>
              <a:r>
                <a:rPr lang="zh-CN" sz="2000" kern="1200" dirty="0" smtClean="0">
                  <a:solidFill>
                    <a:schemeClr val="accent2">
                      <a:lumMod val="75000"/>
                    </a:schemeClr>
                  </a:solidFill>
                </a:rPr>
                <a:t>孢</a:t>
              </a:r>
              <a:r>
                <a:rPr lang="zh-CN" sz="2000" kern="1200" dirty="0" smtClean="0">
                  <a:solidFill>
                    <a:schemeClr val="bg1">
                      <a:lumMod val="65000"/>
                    </a:schemeClr>
                  </a:solidFill>
                </a:rPr>
                <a:t>', </a:t>
              </a:r>
              <a:r>
                <a:rPr lang="zh-CN" sz="2000" kern="1200" dirty="0" smtClean="0">
                  <a:solidFill>
                    <a:srgbClr val="92D050"/>
                  </a:solidFill>
                </a:rPr>
                <a:t>[102, 103]</a:t>
              </a:r>
              <a:r>
                <a:rPr lang="zh-CN" sz="2000" kern="1200" dirty="0" smtClean="0">
                  <a:solidFill>
                    <a:schemeClr val="bg1">
                      <a:lumMod val="65000"/>
                    </a:schemeClr>
                  </a:solidFill>
                </a:rPr>
                <a:t>]</a:t>
              </a:r>
              <a:r>
                <a:rPr lang="en-US" altLang="zh-CN" sz="2000" kern="1200" dirty="0" smtClean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zh-CN" sz="2000" kern="1200" dirty="0" smtClean="0">
                  <a:solidFill>
                    <a:schemeClr val="bg1">
                      <a:lumMod val="65000"/>
                    </a:schemeClr>
                  </a:solidFill>
                </a:rPr>
                <a:t> ['</a:t>
              </a:r>
              <a:r>
                <a:rPr lang="zh-CN" sz="2000" kern="1200" dirty="0" smtClean="0">
                  <a:solidFill>
                    <a:schemeClr val="accent2">
                      <a:lumMod val="75000"/>
                    </a:schemeClr>
                  </a:solidFill>
                </a:rPr>
                <a:t>素</a:t>
              </a:r>
              <a:r>
                <a:rPr lang="zh-CN" sz="2000" kern="1200" dirty="0" smtClean="0">
                  <a:solidFill>
                    <a:schemeClr val="bg1">
                      <a:lumMod val="65000"/>
                    </a:schemeClr>
                  </a:solidFill>
                </a:rPr>
                <a:t>', </a:t>
              </a:r>
              <a:r>
                <a:rPr lang="zh-CN" sz="2000" kern="1200" dirty="0" smtClean="0">
                  <a:solidFill>
                    <a:srgbClr val="92D050"/>
                  </a:solidFill>
                </a:rPr>
                <a:t>[104, 105]</a:t>
              </a:r>
              <a:r>
                <a:rPr lang="zh-CN" sz="2000" kern="1200" dirty="0" smtClean="0">
                  <a:solidFill>
                    <a:schemeClr val="bg1">
                      <a:lumMod val="65000"/>
                    </a:schemeClr>
                  </a:solidFill>
                </a:rPr>
                <a:t>]</a:t>
              </a:r>
              <a:endParaRPr lang="zh-CN" sz="2000" kern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351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484785005"/>
              </p:ext>
            </p:extLst>
          </p:nvPr>
        </p:nvGraphicFramePr>
        <p:xfrm>
          <a:off x="1332324" y="1336219"/>
          <a:ext cx="11014841" cy="4168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293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C8D827E3-8C84-4FF6-BF64-C39BB85E2A12}"/>
              </a:ext>
            </a:extLst>
          </p:cNvPr>
          <p:cNvSpPr txBox="1"/>
          <p:nvPr/>
        </p:nvSpPr>
        <p:spPr>
          <a:xfrm>
            <a:off x="1159440" y="617416"/>
            <a:ext cx="82893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25932"/>
            <a:r>
              <a:rPr lang="en-US" altLang="zh-CN" sz="6000" dirty="0">
                <a:solidFill>
                  <a:srgbClr val="96002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 </a:t>
            </a:r>
            <a:r>
              <a:rPr lang="en-US" altLang="zh-CN" sz="48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Relation Match</a:t>
            </a:r>
          </a:p>
          <a:p>
            <a:pPr defTabSz="1025932"/>
            <a:endParaRPr lang="zh-CN" altLang="en-US" sz="6000" dirty="0">
              <a:solidFill>
                <a:srgbClr val="960023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3856A1-C6DB-4C2D-9DC1-8BCBF045FA01}"/>
              </a:ext>
            </a:extLst>
          </p:cNvPr>
          <p:cNvSpPr txBox="1"/>
          <p:nvPr/>
        </p:nvSpPr>
        <p:spPr>
          <a:xfrm>
            <a:off x="1159441" y="1841586"/>
            <a:ext cx="83938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725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How to preprocess the raw data?</a:t>
            </a:r>
          </a:p>
          <a:p>
            <a:pPr marL="841914" lvl="1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Match all the potential relations and label!</a:t>
            </a:r>
          </a:p>
          <a:p>
            <a:pPr marL="841914" lvl="1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Fine grained Bert model(Task oriented)</a:t>
            </a:r>
          </a:p>
          <a:p>
            <a:pPr marL="1299102" lvl="2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Condition_x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  <a:p>
            <a:pPr marL="1299102" lvl="2" indent="-384725" defTabSz="1025932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Coarse_fine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苹方 中等" panose="020B0400000000000000" pitchFamily="34" charset="-122"/>
                <a:ea typeface="苹方 常规" panose="020B0300000000000000"/>
              </a:rPr>
              <a:t> 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苹方 中等" panose="020B0400000000000000" pitchFamily="34" charset="-122"/>
              <a:ea typeface="苹方 常规" panose="020B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37043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</TotalTime>
  <Words>3014</Words>
  <Application>Microsoft Office PowerPoint</Application>
  <PresentationFormat>自定义</PresentationFormat>
  <Paragraphs>82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等线</vt:lpstr>
      <vt:lpstr>等线 Light</vt:lpstr>
      <vt:lpstr>苹方 常规</vt:lpstr>
      <vt:lpstr>苹方 中等</vt:lpstr>
      <vt:lpstr>思源黑体 CN Bold</vt:lpstr>
      <vt:lpstr>思源黑体 CN Normal</vt:lpstr>
      <vt:lpstr>Arial</vt:lpstr>
      <vt:lpstr>Calibri</vt:lpstr>
      <vt:lpstr>Calibri Light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利健 程</dc:creator>
  <cp:lastModifiedBy>325803176@qq.com</cp:lastModifiedBy>
  <cp:revision>88</cp:revision>
  <dcterms:created xsi:type="dcterms:W3CDTF">2022-02-24T03:07:08Z</dcterms:created>
  <dcterms:modified xsi:type="dcterms:W3CDTF">2022-06-05T11:51:59Z</dcterms:modified>
</cp:coreProperties>
</file>